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63" r:id="rId2"/>
    <p:sldId id="352" r:id="rId3"/>
    <p:sldId id="367" r:id="rId4"/>
    <p:sldId id="373" r:id="rId5"/>
    <p:sldId id="353" r:id="rId6"/>
    <p:sldId id="364" r:id="rId7"/>
    <p:sldId id="356" r:id="rId8"/>
    <p:sldId id="380" r:id="rId9"/>
    <p:sldId id="354" r:id="rId10"/>
    <p:sldId id="369" r:id="rId11"/>
    <p:sldId id="361" r:id="rId12"/>
    <p:sldId id="310" r:id="rId13"/>
    <p:sldId id="365" r:id="rId14"/>
    <p:sldId id="311" r:id="rId15"/>
    <p:sldId id="312" r:id="rId16"/>
    <p:sldId id="313" r:id="rId17"/>
    <p:sldId id="314" r:id="rId18"/>
    <p:sldId id="316" r:id="rId19"/>
    <p:sldId id="315" r:id="rId20"/>
    <p:sldId id="397" r:id="rId21"/>
    <p:sldId id="317" r:id="rId22"/>
    <p:sldId id="318" r:id="rId23"/>
    <p:sldId id="319" r:id="rId24"/>
    <p:sldId id="320" r:id="rId25"/>
    <p:sldId id="321" r:id="rId26"/>
    <p:sldId id="323" r:id="rId27"/>
    <p:sldId id="381" r:id="rId28"/>
    <p:sldId id="382" r:id="rId29"/>
    <p:sldId id="324" r:id="rId30"/>
    <p:sldId id="325" r:id="rId31"/>
    <p:sldId id="383" r:id="rId32"/>
    <p:sldId id="326" r:id="rId33"/>
    <p:sldId id="384" r:id="rId34"/>
    <p:sldId id="327" r:id="rId35"/>
    <p:sldId id="385" r:id="rId36"/>
    <p:sldId id="328" r:id="rId37"/>
    <p:sldId id="386" r:id="rId38"/>
    <p:sldId id="329" r:id="rId39"/>
    <p:sldId id="387" r:id="rId40"/>
    <p:sldId id="389" r:id="rId41"/>
    <p:sldId id="390" r:id="rId42"/>
    <p:sldId id="391" r:id="rId43"/>
    <p:sldId id="388" r:id="rId44"/>
    <p:sldId id="370" r:id="rId45"/>
    <p:sldId id="395" r:id="rId46"/>
    <p:sldId id="396" r:id="rId47"/>
    <p:sldId id="374" r:id="rId48"/>
    <p:sldId id="375" r:id="rId49"/>
    <p:sldId id="376" r:id="rId50"/>
    <p:sldId id="377" r:id="rId51"/>
    <p:sldId id="378" r:id="rId52"/>
    <p:sldId id="379" r:id="rId53"/>
    <p:sldId id="394" r:id="rId54"/>
    <p:sldId id="362" r:id="rId55"/>
    <p:sldId id="392" r:id="rId56"/>
    <p:sldId id="282"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84" y="-13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7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00DF3B-12B5-45A8-BBB0-2F9B5903858A}" type="datetimeFigureOut">
              <a:rPr lang="en-GB" smtClean="0"/>
              <a:t>01/02/2017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93A6EC-150A-48C7-B907-DDAFDC24212A}" type="slidenum">
              <a:rPr lang="en-GB" smtClean="0"/>
              <a:t>‹#›</a:t>
            </a:fld>
            <a:endParaRPr lang="en-GB"/>
          </a:p>
        </p:txBody>
      </p:sp>
    </p:spTree>
    <p:extLst>
      <p:ext uri="{BB962C8B-B14F-4D97-AF65-F5344CB8AC3E}">
        <p14:creationId xmlns:p14="http://schemas.microsoft.com/office/powerpoint/2010/main" val="279752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0E4C76-D497-4BDC-8200-2D86D4D00F38}" type="slidenum">
              <a:rPr lang="en-GB" smtClean="0"/>
              <a:t>1</a:t>
            </a:fld>
            <a:endParaRPr lang="en-GB"/>
          </a:p>
        </p:txBody>
      </p:sp>
    </p:spTree>
    <p:extLst>
      <p:ext uri="{BB962C8B-B14F-4D97-AF65-F5344CB8AC3E}">
        <p14:creationId xmlns:p14="http://schemas.microsoft.com/office/powerpoint/2010/main" val="203328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A1C04-F9B0-C94A-B102-4470F8F34AA8}" type="slidenum">
              <a:rPr lang="en-US" smtClean="0"/>
              <a:t>6</a:t>
            </a:fld>
            <a:endParaRPr lang="en-US"/>
          </a:p>
        </p:txBody>
      </p:sp>
    </p:spTree>
    <p:extLst>
      <p:ext uri="{BB962C8B-B14F-4D97-AF65-F5344CB8AC3E}">
        <p14:creationId xmlns:p14="http://schemas.microsoft.com/office/powerpoint/2010/main" val="955954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A1C04-F9B0-C94A-B102-4470F8F34AA8}" type="slidenum">
              <a:rPr lang="en-US" smtClean="0"/>
              <a:t>8</a:t>
            </a:fld>
            <a:endParaRPr lang="en-US"/>
          </a:p>
        </p:txBody>
      </p:sp>
    </p:spTree>
    <p:extLst>
      <p:ext uri="{BB962C8B-B14F-4D97-AF65-F5344CB8AC3E}">
        <p14:creationId xmlns:p14="http://schemas.microsoft.com/office/powerpoint/2010/main" val="105671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smtClean="0">
              <a:solidFill>
                <a:schemeClr val="tx1"/>
              </a:solidFill>
            </a:endParaRPr>
          </a:p>
          <a:p>
            <a:endParaRPr lang="en-US" sz="1000" dirty="0"/>
          </a:p>
        </p:txBody>
      </p:sp>
      <p:sp>
        <p:nvSpPr>
          <p:cNvPr id="4" name="Slide Number Placeholder 3"/>
          <p:cNvSpPr>
            <a:spLocks noGrp="1"/>
          </p:cNvSpPr>
          <p:nvPr>
            <p:ph type="sldNum" sz="quarter" idx="10"/>
          </p:nvPr>
        </p:nvSpPr>
        <p:spPr/>
        <p:txBody>
          <a:bodyPr/>
          <a:lstStyle/>
          <a:p>
            <a:fld id="{E88A1C04-F9B0-C94A-B102-4470F8F34AA8}" type="slidenum">
              <a:rPr lang="en-US" smtClean="0"/>
              <a:t>10</a:t>
            </a:fld>
            <a:endParaRPr lang="en-US"/>
          </a:p>
        </p:txBody>
      </p:sp>
    </p:spTree>
    <p:extLst>
      <p:ext uri="{BB962C8B-B14F-4D97-AF65-F5344CB8AC3E}">
        <p14:creationId xmlns:p14="http://schemas.microsoft.com/office/powerpoint/2010/main" val="800917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A1C04-F9B0-C94A-B102-4470F8F34AA8}" type="slidenum">
              <a:rPr lang="en-US" smtClean="0"/>
              <a:t>13</a:t>
            </a:fld>
            <a:endParaRPr lang="en-US"/>
          </a:p>
        </p:txBody>
      </p:sp>
    </p:spTree>
    <p:extLst>
      <p:ext uri="{BB962C8B-B14F-4D97-AF65-F5344CB8AC3E}">
        <p14:creationId xmlns:p14="http://schemas.microsoft.com/office/powerpoint/2010/main" val="2035668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A1C04-F9B0-C94A-B102-4470F8F34AA8}" type="slidenum">
              <a:rPr lang="en-US" smtClean="0"/>
              <a:t>44</a:t>
            </a:fld>
            <a:endParaRPr lang="en-US"/>
          </a:p>
        </p:txBody>
      </p:sp>
    </p:spTree>
    <p:extLst>
      <p:ext uri="{BB962C8B-B14F-4D97-AF65-F5344CB8AC3E}">
        <p14:creationId xmlns:p14="http://schemas.microsoft.com/office/powerpoint/2010/main" val="36010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A50AE7-AC91-4B95-8DEE-E25EDBB87F40}" type="slidenum">
              <a:rPr lang="en-GB" smtClean="0"/>
              <a:t>52</a:t>
            </a:fld>
            <a:endParaRPr lang="en-GB"/>
          </a:p>
        </p:txBody>
      </p:sp>
    </p:spTree>
    <p:extLst>
      <p:ext uri="{BB962C8B-B14F-4D97-AF65-F5344CB8AC3E}">
        <p14:creationId xmlns:p14="http://schemas.microsoft.com/office/powerpoint/2010/main" val="700261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Date Placeholder 3"/>
          <p:cNvSpPr txBox="1">
            <a:spLocks/>
          </p:cNvSpPr>
          <p:nvPr userDrawn="1"/>
        </p:nvSpPr>
        <p:spPr>
          <a:xfrm>
            <a:off x="457200" y="4767263"/>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2/1/2017</a:t>
            </a:fld>
            <a:endParaRPr lang="en-US"/>
          </a:p>
        </p:txBody>
      </p:sp>
      <p:sp>
        <p:nvSpPr>
          <p:cNvPr id="8" name="Slide Number Placeholder 5"/>
          <p:cNvSpPr txBox="1">
            <a:spLocks/>
          </p:cNvSpPr>
          <p:nvPr userDrawn="1"/>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sp>
        <p:nvSpPr>
          <p:cNvPr id="9" name="Slide Number Placeholder 5"/>
          <p:cNvSpPr txBox="1">
            <a:spLocks/>
          </p:cNvSpPr>
          <p:nvPr userDrawn="1"/>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421EB6-C12B-462D-930E-3081A7EE461C}" type="slidenum">
              <a:rPr lang="en-GB" smtClean="0"/>
              <a:pPr/>
              <a:t>‹#›</a:t>
            </a:fld>
            <a:endParaRPr lang="en-GB" dirty="0"/>
          </a:p>
        </p:txBody>
      </p:sp>
      <p:sp>
        <p:nvSpPr>
          <p:cNvPr id="10" name="Text Box 7"/>
          <p:cNvSpPr txBox="1">
            <a:spLocks noChangeArrowheads="1"/>
          </p:cNvSpPr>
          <p:nvPr userDrawn="1"/>
        </p:nvSpPr>
        <p:spPr bwMode="auto">
          <a:xfrm>
            <a:off x="8676456" y="4803782"/>
            <a:ext cx="5932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900" b="1" dirty="0">
                <a:solidFill>
                  <a:schemeClr val="bg1">
                    <a:lumMod val="50000"/>
                  </a:schemeClr>
                </a:solidFill>
                <a:latin typeface="+mj-lt"/>
              </a:rPr>
              <a:t>Page </a:t>
            </a:r>
            <a:fld id="{700DA413-F592-4FE7-9851-FA3596672E1A}" type="slidenum">
              <a:rPr lang="en-GB" sz="900" b="1" smtClean="0">
                <a:solidFill>
                  <a:schemeClr val="bg1">
                    <a:lumMod val="50000"/>
                  </a:schemeClr>
                </a:solidFill>
                <a:latin typeface="+mj-lt"/>
              </a:rPr>
              <a:pPr>
                <a:spcBef>
                  <a:spcPct val="50000"/>
                </a:spcBef>
              </a:pPr>
              <a:t>‹#›</a:t>
            </a:fld>
            <a:r>
              <a:rPr lang="en-GB" sz="900" b="1" dirty="0" smtClean="0">
                <a:solidFill>
                  <a:schemeClr val="bg1">
                    <a:lumMod val="50000"/>
                  </a:schemeClr>
                </a:solidFill>
                <a:latin typeface="+mj-lt"/>
              </a:rPr>
              <a:t>/72</a:t>
            </a:r>
            <a:endParaRPr lang="en-GB" sz="900" b="1" dirty="0">
              <a:solidFill>
                <a:schemeClr val="bg1">
                  <a:lumMod val="50000"/>
                </a:schemeClr>
              </a:solidFill>
              <a:latin typeface="+mj-lt"/>
            </a:endParaRPr>
          </a:p>
        </p:txBody>
      </p:sp>
      <p:pic>
        <p:nvPicPr>
          <p:cNvPr id="11" name="Picture 5" descr="PowerPoint_Graphic"/>
          <p:cNvPicPr>
            <a:picLocks noChangeAspect="1" noChangeArrowheads="1"/>
          </p:cNvPicPr>
          <p:nvPr userDrawn="1"/>
        </p:nvPicPr>
        <p:blipFill rotWithShape="1">
          <a:blip r:embed="rId13" cstate="print">
            <a:extLst>
              <a:ext uri="{28A0092B-C50C-407E-A947-70E740481C1C}">
                <a14:useLocalDpi xmlns:a14="http://schemas.microsoft.com/office/drawing/2010/main"/>
              </a:ext>
            </a:extLst>
          </a:blip>
          <a:srcRect/>
          <a:stretch/>
        </p:blipFill>
        <p:spPr bwMode="auto">
          <a:xfrm>
            <a:off x="-36512" y="4739640"/>
            <a:ext cx="9180512" cy="4334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2627784" y="4825572"/>
            <a:ext cx="4839816" cy="261610"/>
          </a:xfrm>
          <a:prstGeom prst="rect">
            <a:avLst/>
          </a:prstGeom>
          <a:noFill/>
        </p:spPr>
        <p:txBody>
          <a:bodyPr wrap="square" rtlCol="0">
            <a:spAutoFit/>
          </a:bodyPr>
          <a:lstStyle/>
          <a:p>
            <a:pPr algn="ctr"/>
            <a:r>
              <a:rPr lang="fr-FR" sz="1050" dirty="0" err="1" smtClean="0">
                <a:latin typeface="Times New Roman" panose="02020603050405020304" pitchFamily="18" charset="0"/>
                <a:cs typeface="Times New Roman" panose="02020603050405020304" pitchFamily="18" charset="0"/>
              </a:rPr>
              <a:t>Federal</a:t>
            </a:r>
            <a:r>
              <a:rPr lang="fr-FR" sz="1050" dirty="0" smtClean="0">
                <a:latin typeface="Times New Roman" panose="02020603050405020304" pitchFamily="18" charset="0"/>
                <a:cs typeface="Times New Roman" panose="02020603050405020304" pitchFamily="18" charset="0"/>
              </a:rPr>
              <a:t> </a:t>
            </a:r>
            <a:r>
              <a:rPr lang="fr-FR" sz="1050" dirty="0" err="1" smtClean="0">
                <a:latin typeface="Times New Roman" panose="02020603050405020304" pitchFamily="18" charset="0"/>
                <a:cs typeface="Times New Roman" panose="02020603050405020304" pitchFamily="18" charset="0"/>
              </a:rPr>
              <a:t>Energy</a:t>
            </a:r>
            <a:r>
              <a:rPr lang="fr-FR" sz="1050" dirty="0" smtClean="0">
                <a:latin typeface="Times New Roman" panose="02020603050405020304" pitchFamily="18" charset="0"/>
                <a:cs typeface="Times New Roman" panose="02020603050405020304" pitchFamily="18" charset="0"/>
              </a:rPr>
              <a:t> Standing</a:t>
            </a:r>
            <a:r>
              <a:rPr lang="fr-FR" sz="1050" baseline="0" dirty="0" smtClean="0">
                <a:latin typeface="Times New Roman" panose="02020603050405020304" pitchFamily="18" charset="0"/>
                <a:cs typeface="Times New Roman" panose="02020603050405020304" pitchFamily="18" charset="0"/>
              </a:rPr>
              <a:t> </a:t>
            </a:r>
            <a:r>
              <a:rPr lang="fr-FR" sz="1050" baseline="0" dirty="0" err="1" smtClean="0">
                <a:latin typeface="Times New Roman" panose="02020603050405020304" pitchFamily="18" charset="0"/>
                <a:cs typeface="Times New Roman" panose="02020603050405020304" pitchFamily="18" charset="0"/>
              </a:rPr>
              <a:t>Advisory</a:t>
            </a:r>
            <a:r>
              <a:rPr lang="fr-FR" sz="1050" baseline="0" dirty="0" smtClean="0">
                <a:latin typeface="Times New Roman" panose="02020603050405020304" pitchFamily="18" charset="0"/>
                <a:cs typeface="Times New Roman" panose="02020603050405020304" pitchFamily="18" charset="0"/>
              </a:rPr>
              <a:t> Committee</a:t>
            </a:r>
            <a:r>
              <a:rPr lang="fr-FR" sz="1050" dirty="0" smtClean="0">
                <a:latin typeface="Times New Roman" panose="02020603050405020304" pitchFamily="18" charset="0"/>
                <a:cs typeface="Times New Roman" panose="02020603050405020304" pitchFamily="18" charset="0"/>
              </a:rPr>
              <a:t>,</a:t>
            </a:r>
            <a:r>
              <a:rPr lang="fr-FR" sz="1050" baseline="0" dirty="0" smtClean="0">
                <a:latin typeface="Times New Roman" panose="02020603050405020304" pitchFamily="18" charset="0"/>
                <a:cs typeface="Times New Roman" panose="02020603050405020304" pitchFamily="18" charset="0"/>
              </a:rPr>
              <a:t> 01 </a:t>
            </a:r>
            <a:r>
              <a:rPr lang="fr-FR" sz="1050" baseline="0" dirty="0" err="1" smtClean="0">
                <a:latin typeface="Times New Roman" panose="02020603050405020304" pitchFamily="18" charset="0"/>
                <a:cs typeface="Times New Roman" panose="02020603050405020304" pitchFamily="18" charset="0"/>
              </a:rPr>
              <a:t>February</a:t>
            </a:r>
            <a:r>
              <a:rPr lang="fr-FR" sz="1050" dirty="0" smtClean="0">
                <a:latin typeface="Times New Roman" panose="02020603050405020304" pitchFamily="18" charset="0"/>
                <a:cs typeface="Times New Roman" panose="02020603050405020304" pitchFamily="18" charset="0"/>
              </a:rPr>
              <a:t> 2017</a:t>
            </a:r>
            <a:endParaRPr lang="en-GB" sz="1050" dirty="0">
              <a:latin typeface="Times New Roman" panose="02020603050405020304" pitchFamily="18" charset="0"/>
              <a:cs typeface="Times New Roman" panose="02020603050405020304" pitchFamily="18" charset="0"/>
            </a:endParaRPr>
          </a:p>
        </p:txBody>
      </p:sp>
      <p:sp>
        <p:nvSpPr>
          <p:cNvPr id="14" name="Text Box 7"/>
          <p:cNvSpPr txBox="1">
            <a:spLocks noChangeArrowheads="1"/>
          </p:cNvSpPr>
          <p:nvPr userDrawn="1"/>
        </p:nvSpPr>
        <p:spPr bwMode="auto">
          <a:xfrm>
            <a:off x="8181141" y="4825572"/>
            <a:ext cx="962859" cy="253916"/>
          </a:xfrm>
          <a:prstGeom prst="rect">
            <a:avLst/>
          </a:prstGeom>
          <a:extLst/>
        </p:spPr>
        <p:txBody>
          <a:bodyPr wrap="square">
            <a:spAutoFit/>
          </a:bodyPr>
          <a:lstStyle>
            <a:defPPr>
              <a:defRPr lang="en-US"/>
            </a:defPPr>
            <a:lvl1pPr>
              <a:defRPr sz="1200" b="0">
                <a:effectLst/>
                <a:latin typeface="Times" pitchFamily="18" charset="0"/>
              </a:defRPr>
            </a:lvl1pPr>
          </a:lstStyle>
          <a:p>
            <a:pPr lvl="0"/>
            <a:r>
              <a:rPr lang="en-GB" sz="1050" dirty="0">
                <a:latin typeface="Times New Roman" panose="02020603050405020304" pitchFamily="18" charset="0"/>
                <a:cs typeface="Times New Roman" panose="02020603050405020304" pitchFamily="18" charset="0"/>
              </a:rPr>
              <a:t>Page </a:t>
            </a:r>
            <a:fld id="{700DA413-F592-4FE7-9851-FA3596672E1A}" type="slidenum">
              <a:rPr lang="en-GB" sz="1050" smtClean="0">
                <a:latin typeface="Times New Roman" panose="02020603050405020304" pitchFamily="18" charset="0"/>
                <a:cs typeface="Times New Roman" panose="02020603050405020304" pitchFamily="18" charset="0"/>
              </a:rPr>
              <a:pPr lvl="0"/>
              <a:t>‹#›</a:t>
            </a:fld>
            <a:r>
              <a:rPr lang="en-GB" sz="1050" dirty="0" smtClean="0">
                <a:latin typeface="Times New Roman" panose="02020603050405020304" pitchFamily="18" charset="0"/>
                <a:cs typeface="Times New Roman" panose="02020603050405020304" pitchFamily="18" charset="0"/>
              </a:rPr>
              <a:t>/56</a:t>
            </a:r>
            <a:endParaRPr lang="en-GB" sz="1050"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2.gif"/></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rnouxr\Documents\Work\En Cours\PLANET ITER RICHE\Planet_ITER_daylight_smal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720" t="17067" r="23059" b="36795"/>
          <a:stretch/>
        </p:blipFill>
        <p:spPr bwMode="auto">
          <a:xfrm>
            <a:off x="-17934" y="6350"/>
            <a:ext cx="9179868" cy="477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209550"/>
            <a:ext cx="9144000" cy="738664"/>
          </a:xfrm>
          <a:prstGeom prst="rect">
            <a:avLst/>
          </a:prstGeom>
          <a:noFill/>
          <a:effectLst>
            <a:outerShdw blurRad="50800" dist="50800" dir="5400000" algn="ctr" rotWithShape="0">
              <a:schemeClr val="tx1"/>
            </a:outerShdw>
          </a:effectLst>
        </p:spPr>
        <p:txBody>
          <a:bodyPr wrap="square">
            <a:spAutoFit/>
          </a:bodyPr>
          <a:lstStyle>
            <a:defPPr>
              <a:defRPr lang="en-US"/>
            </a:defPPr>
            <a:lvl1pPr defTabSz="795338" fontAlgn="base">
              <a:spcBef>
                <a:spcPct val="0"/>
              </a:spcBef>
              <a:spcAft>
                <a:spcPct val="0"/>
              </a:spcAft>
              <a:defRPr b="1">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algn="ctr"/>
            <a:r>
              <a:rPr lang="fr-FR" sz="4200" dirty="0" smtClean="0"/>
              <a:t>The ITER Project: </a:t>
            </a:r>
            <a:r>
              <a:rPr lang="fr-FR" sz="4200" dirty="0" err="1" smtClean="0"/>
              <a:t>moving</a:t>
            </a:r>
            <a:r>
              <a:rPr lang="fr-FR" sz="4200" dirty="0" smtClean="0"/>
              <a:t> </a:t>
            </a:r>
            <a:r>
              <a:rPr lang="fr-FR" sz="4200" dirty="0" err="1" smtClean="0"/>
              <a:t>forward</a:t>
            </a:r>
            <a:endParaRPr lang="en-GB" sz="4200" dirty="0"/>
          </a:p>
        </p:txBody>
      </p:sp>
      <p:sp>
        <p:nvSpPr>
          <p:cNvPr id="3" name="Rectangle 2"/>
          <p:cNvSpPr/>
          <p:nvPr/>
        </p:nvSpPr>
        <p:spPr>
          <a:xfrm>
            <a:off x="7391400" y="3904387"/>
            <a:ext cx="1741714" cy="646331"/>
          </a:xfrm>
          <a:prstGeom prst="rect">
            <a:avLst/>
          </a:prstGeom>
          <a:solidFill>
            <a:schemeClr val="tx2">
              <a:alpha val="66000"/>
            </a:schemeClr>
          </a:solidFill>
        </p:spPr>
        <p:txBody>
          <a:bodyPr wrap="square">
            <a:spAutoFit/>
          </a:bodyPr>
          <a:lstStyle/>
          <a:p>
            <a:pPr algn="r"/>
            <a:r>
              <a:rPr lang="fr-FR" sz="1400" b="1" dirty="0" smtClean="0">
                <a:solidFill>
                  <a:schemeClr val="bg1"/>
                </a:solidFill>
                <a:latin typeface="Arial" panose="020B0604020202020204" pitchFamily="34" charset="0"/>
                <a:cs typeface="Arial" panose="020B0604020202020204" pitchFamily="34" charset="0"/>
              </a:rPr>
              <a:t>Bernard Bigot </a:t>
            </a:r>
            <a:endParaRPr lang="fr-FR" sz="1400" b="1" dirty="0">
              <a:solidFill>
                <a:schemeClr val="bg1"/>
              </a:solidFill>
              <a:latin typeface="Arial" panose="020B0604020202020204" pitchFamily="34" charset="0"/>
              <a:cs typeface="Arial" panose="020B0604020202020204" pitchFamily="34" charset="0"/>
            </a:endParaRPr>
          </a:p>
          <a:p>
            <a:pPr algn="r"/>
            <a:r>
              <a:rPr lang="fr-FR" sz="1100" b="1" dirty="0" smtClean="0">
                <a:solidFill>
                  <a:schemeClr val="bg1"/>
                </a:solidFill>
                <a:latin typeface="Arial" panose="020B0604020202020204" pitchFamily="34" charset="0"/>
                <a:cs typeface="Arial" panose="020B0604020202020204" pitchFamily="34" charset="0"/>
              </a:rPr>
              <a:t>Director General</a:t>
            </a:r>
            <a:endParaRPr lang="fr-FR" sz="1100" b="1" dirty="0">
              <a:solidFill>
                <a:schemeClr val="bg1"/>
              </a:solidFill>
              <a:latin typeface="Arial" panose="020B0604020202020204" pitchFamily="34" charset="0"/>
              <a:cs typeface="Arial" panose="020B0604020202020204" pitchFamily="34" charset="0"/>
            </a:endParaRPr>
          </a:p>
          <a:p>
            <a:pPr algn="r"/>
            <a:r>
              <a:rPr lang="fr-FR" sz="1100" b="1" dirty="0">
                <a:solidFill>
                  <a:schemeClr val="bg1"/>
                </a:solidFill>
                <a:latin typeface="Arial" panose="020B0604020202020204" pitchFamily="34" charset="0"/>
                <a:cs typeface="Arial" panose="020B0604020202020204" pitchFamily="34" charset="0"/>
              </a:rPr>
              <a:t>ITER </a:t>
            </a:r>
            <a:r>
              <a:rPr lang="fr-FR" sz="1100" b="1" dirty="0" err="1" smtClean="0">
                <a:solidFill>
                  <a:schemeClr val="bg1"/>
                </a:solidFill>
                <a:latin typeface="Arial" panose="020B0604020202020204" pitchFamily="34" charset="0"/>
                <a:cs typeface="Arial" panose="020B0604020202020204" pitchFamily="34" charset="0"/>
              </a:rPr>
              <a:t>Organization</a:t>
            </a:r>
            <a:endParaRPr lang="en-GB" sz="11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843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struction mgmt as agent contract signed.jpg"/>
          <p:cNvPicPr>
            <a:picLocks noChangeAspect="1"/>
          </p:cNvPicPr>
          <p:nvPr/>
        </p:nvPicPr>
        <p:blipFill rotWithShape="1">
          <a:blip r:embed="rId3" cstate="print">
            <a:extLst>
              <a:ext uri="{28A0092B-C50C-407E-A947-70E740481C1C}">
                <a14:useLocalDpi xmlns:a14="http://schemas.microsoft.com/office/drawing/2010/main" val="0"/>
              </a:ext>
            </a:extLst>
          </a:blip>
          <a:srcRect b="10484"/>
          <a:stretch/>
        </p:blipFill>
        <p:spPr>
          <a:xfrm>
            <a:off x="0" y="1412542"/>
            <a:ext cx="6629400" cy="3369008"/>
          </a:xfrm>
          <a:prstGeom prst="rect">
            <a:avLst/>
          </a:prstGeom>
        </p:spPr>
      </p:pic>
      <p:sp>
        <p:nvSpPr>
          <p:cNvPr id="8" name="Title 1"/>
          <p:cNvSpPr txBox="1">
            <a:spLocks/>
          </p:cNvSpPr>
          <p:nvPr/>
        </p:nvSpPr>
        <p:spPr>
          <a:xfrm>
            <a:off x="0" y="46166"/>
            <a:ext cx="9144000" cy="1384995"/>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200" b="1" dirty="0">
                <a:solidFill>
                  <a:schemeClr val="bg1">
                    <a:lumMod val="95000"/>
                  </a:schemeClr>
                </a:solidFill>
                <a:latin typeface="Arial" panose="020B0604020202020204" pitchFamily="34" charset="0"/>
                <a:ea typeface="+mn-ea"/>
                <a:cs typeface="Arial" panose="020B0604020202020204" pitchFamily="34" charset="0"/>
              </a:rPr>
              <a:t>Construction-Management-as-Agent </a:t>
            </a:r>
            <a:r>
              <a:rPr lang="fr-FR" sz="4200" b="1" dirty="0" err="1">
                <a:solidFill>
                  <a:schemeClr val="bg1">
                    <a:lumMod val="95000"/>
                  </a:schemeClr>
                </a:solidFill>
                <a:latin typeface="Arial" panose="020B0604020202020204" pitchFamily="34" charset="0"/>
                <a:ea typeface="+mn-ea"/>
                <a:cs typeface="Arial" panose="020B0604020202020204" pitchFamily="34" charset="0"/>
              </a:rPr>
              <a:t>Contract</a:t>
            </a:r>
            <a:r>
              <a:rPr lang="fr-FR" sz="4200" b="1" dirty="0">
                <a:solidFill>
                  <a:schemeClr val="bg1">
                    <a:lumMod val="95000"/>
                  </a:schemeClr>
                </a:solidFill>
                <a:latin typeface="Arial" panose="020B0604020202020204" pitchFamily="34" charset="0"/>
                <a:ea typeface="+mn-ea"/>
                <a:cs typeface="Arial" panose="020B0604020202020204" pitchFamily="34" charset="0"/>
              </a:rPr>
              <a:t> </a:t>
            </a:r>
            <a:r>
              <a:rPr lang="fr-FR" sz="4200" b="1" dirty="0" err="1">
                <a:solidFill>
                  <a:schemeClr val="bg1">
                    <a:lumMod val="95000"/>
                  </a:schemeClr>
                </a:solidFill>
                <a:latin typeface="Arial" panose="020B0604020202020204" pitchFamily="34" charset="0"/>
                <a:ea typeface="+mn-ea"/>
                <a:cs typeface="Arial" panose="020B0604020202020204" pitchFamily="34" charset="0"/>
              </a:rPr>
              <a:t>Signed</a:t>
            </a:r>
            <a:endParaRPr lang="en-GB" sz="4200" b="1" dirty="0">
              <a:solidFill>
                <a:schemeClr val="bg1">
                  <a:lumMod val="95000"/>
                </a:schemeClr>
              </a:solidFill>
              <a:latin typeface="Arial" panose="020B0604020202020204" pitchFamily="34" charset="0"/>
              <a:ea typeface="+mn-ea"/>
              <a:cs typeface="Arial" panose="020B0604020202020204" pitchFamily="34" charset="0"/>
            </a:endParaRPr>
          </a:p>
        </p:txBody>
      </p:sp>
      <p:sp>
        <p:nvSpPr>
          <p:cNvPr id="10" name="TextBox 9"/>
          <p:cNvSpPr txBox="1"/>
          <p:nvPr/>
        </p:nvSpPr>
        <p:spPr>
          <a:xfrm>
            <a:off x="6400800" y="1675983"/>
            <a:ext cx="2667000" cy="280076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en-GB" sz="1600" dirty="0"/>
              <a:t>On 27 June</a:t>
            </a:r>
            <a:r>
              <a:rPr lang="en-GB" sz="1600" dirty="0" smtClean="0"/>
              <a:t>, the </a:t>
            </a:r>
            <a:r>
              <a:rPr lang="en-GB" sz="1600" dirty="0"/>
              <a:t>ITER Organization signed a 10-year Construction Management-as-Agent (CMA) contract with the MOMENTUM joint venture, to manage and coordinate </a:t>
            </a:r>
            <a:r>
              <a:rPr lang="en-GB" sz="1600" dirty="0" smtClean="0"/>
              <a:t>the assembly </a:t>
            </a:r>
            <a:r>
              <a:rPr lang="en-GB" sz="1600" dirty="0"/>
              <a:t>and installation of the Tokamak and associated plant systems</a:t>
            </a:r>
          </a:p>
        </p:txBody>
      </p:sp>
    </p:spTree>
    <p:extLst>
      <p:ext uri="{BB962C8B-B14F-4D97-AF65-F5344CB8AC3E}">
        <p14:creationId xmlns:p14="http://schemas.microsoft.com/office/powerpoint/2010/main" val="1243076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rnouxr\Desktop\©Industeel (26).jpg"/>
          <p:cNvPicPr>
            <a:picLocks noChangeAspect="1" noChangeArrowheads="1"/>
          </p:cNvPicPr>
          <p:nvPr/>
        </p:nvPicPr>
        <p:blipFill rotWithShape="1">
          <a:blip r:embed="rId2">
            <a:extLst>
              <a:ext uri="{28A0092B-C50C-407E-A947-70E740481C1C}">
                <a14:useLocalDpi xmlns:a14="http://schemas.microsoft.com/office/drawing/2010/main" val="0"/>
              </a:ext>
            </a:extLst>
          </a:blip>
          <a:srcRect t="12671" r="7673"/>
          <a:stretch/>
        </p:blipFill>
        <p:spPr bwMode="auto">
          <a:xfrm>
            <a:off x="0" y="0"/>
            <a:ext cx="9145880" cy="48579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p:cNvSpPr>
          <p:nvPr/>
        </p:nvSpPr>
        <p:spPr bwMode="auto">
          <a:xfrm>
            <a:off x="-34632" y="57150"/>
            <a:ext cx="9180512" cy="114300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Autofit/>
          </a:bodyPr>
          <a:lstStyle>
            <a:defPPr>
              <a:defRPr lang="en-US"/>
            </a:defPPr>
            <a:lvl1pPr algn="ctr" rtl="0" eaLnBrk="0" fontAlgn="base" hangingPunct="0">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a:lstStyle>
          <a:p>
            <a:r>
              <a:rPr lang="fr-FR" sz="3600" kern="0" dirty="0" err="1" smtClean="0">
                <a:solidFill>
                  <a:schemeClr val="bg1">
                    <a:lumMod val="95000"/>
                  </a:schemeClr>
                </a:solidFill>
                <a:effectLst/>
                <a:latin typeface="Arial" panose="020B0604020202020204" pitchFamily="34" charset="0"/>
                <a:cs typeface="Arial" panose="020B0604020202020204" pitchFamily="34" charset="0"/>
              </a:rPr>
              <a:t>Entering</a:t>
            </a:r>
            <a:r>
              <a:rPr lang="fr-FR" sz="3600" kern="0" dirty="0" smtClean="0">
                <a:solidFill>
                  <a:schemeClr val="bg1">
                    <a:lumMod val="95000"/>
                  </a:schemeClr>
                </a:solidFill>
                <a:effectLst/>
                <a:latin typeface="Arial" panose="020B0604020202020204" pitchFamily="34" charset="0"/>
                <a:cs typeface="Arial" panose="020B0604020202020204" pitchFamily="34" charset="0"/>
              </a:rPr>
              <a:t> the </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industrial</a:t>
            </a:r>
            <a:r>
              <a:rPr lang="fr-FR" sz="3600" kern="0" dirty="0" smtClean="0">
                <a:solidFill>
                  <a:schemeClr val="bg1">
                    <a:lumMod val="95000"/>
                  </a:schemeClr>
                </a:solidFill>
                <a:effectLst/>
                <a:latin typeface="Arial" panose="020B0604020202020204" pitchFamily="34" charset="0"/>
                <a:cs typeface="Arial" panose="020B0604020202020204" pitchFamily="34" charset="0"/>
              </a:rPr>
              <a:t> phase </a:t>
            </a:r>
          </a:p>
          <a:p>
            <a:r>
              <a:rPr lang="fr-FR" sz="3600" kern="0" dirty="0" err="1">
                <a:solidFill>
                  <a:schemeClr val="bg1">
                    <a:lumMod val="95000"/>
                  </a:schemeClr>
                </a:solidFill>
                <a:effectLst/>
                <a:latin typeface="Arial" panose="020B0604020202020204" pitchFamily="34" charset="0"/>
                <a:cs typeface="Arial" panose="020B0604020202020204" pitchFamily="34" charset="0"/>
              </a:rPr>
              <a:t>w</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ith</a:t>
            </a:r>
            <a:r>
              <a:rPr lang="fr-FR" sz="3600" kern="0" dirty="0" smtClean="0">
                <a:solidFill>
                  <a:schemeClr val="bg1">
                    <a:lumMod val="95000"/>
                  </a:schemeClr>
                </a:solidFill>
                <a:effectLst/>
                <a:latin typeface="Arial" panose="020B0604020202020204" pitchFamily="34" charset="0"/>
                <a:cs typeface="Arial" panose="020B0604020202020204" pitchFamily="34" charset="0"/>
              </a:rPr>
              <a:t> </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highly</a:t>
            </a:r>
            <a:r>
              <a:rPr lang="fr-FR" sz="3600" kern="0" dirty="0" smtClean="0">
                <a:solidFill>
                  <a:schemeClr val="bg1">
                    <a:lumMod val="95000"/>
                  </a:schemeClr>
                </a:solidFill>
                <a:effectLst/>
                <a:latin typeface="Arial" panose="020B0604020202020204" pitchFamily="34" charset="0"/>
                <a:cs typeface="Arial" panose="020B0604020202020204" pitchFamily="34" charset="0"/>
              </a:rPr>
              <a:t> </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challenging</a:t>
            </a:r>
            <a:r>
              <a:rPr lang="fr-FR" sz="3600" kern="0" dirty="0" smtClean="0">
                <a:solidFill>
                  <a:schemeClr val="bg1">
                    <a:lumMod val="95000"/>
                  </a:schemeClr>
                </a:solidFill>
                <a:effectLst/>
                <a:latin typeface="Arial" panose="020B0604020202020204" pitchFamily="34" charset="0"/>
                <a:cs typeface="Arial" panose="020B0604020202020204" pitchFamily="34" charset="0"/>
              </a:rPr>
              <a:t> </a:t>
            </a:r>
            <a:r>
              <a:rPr lang="fr-FR" sz="3600" kern="0" dirty="0" err="1" smtClean="0">
                <a:solidFill>
                  <a:schemeClr val="bg1">
                    <a:lumMod val="95000"/>
                  </a:schemeClr>
                </a:solidFill>
                <a:effectLst/>
                <a:latin typeface="Arial" panose="020B0604020202020204" pitchFamily="34" charset="0"/>
                <a:cs typeface="Arial" panose="020B0604020202020204" pitchFamily="34" charset="0"/>
              </a:rPr>
              <a:t>specifications</a:t>
            </a:r>
            <a:endParaRPr lang="en-GB" sz="3600" kern="0" dirty="0">
              <a:solidFill>
                <a:schemeClr val="bg1">
                  <a:lumMod val="95000"/>
                </a:schemeClr>
              </a:solidFill>
              <a:effectLst/>
              <a:latin typeface="Arial" panose="020B0604020202020204" pitchFamily="34" charset="0"/>
              <a:cs typeface="Arial" panose="020B0604020202020204" pitchFamily="34" charset="0"/>
            </a:endParaRPr>
          </a:p>
        </p:txBody>
      </p:sp>
      <p:sp>
        <p:nvSpPr>
          <p:cNvPr id="10" name="Rectangle 9"/>
          <p:cNvSpPr/>
          <p:nvPr/>
        </p:nvSpPr>
        <p:spPr>
          <a:xfrm>
            <a:off x="15240" y="3257550"/>
            <a:ext cx="9029700" cy="1600438"/>
          </a:xfrm>
          <a:prstGeom prst="rect">
            <a:avLst/>
          </a:prstGeom>
          <a:solidFill>
            <a:schemeClr val="tx1">
              <a:lumMod val="75000"/>
              <a:lumOff val="25000"/>
              <a:alpha val="36000"/>
            </a:schemeClr>
          </a:solidFill>
          <a:ln w="3175">
            <a:noFill/>
          </a:ln>
        </p:spPr>
        <p:txBody>
          <a:bodyPr wrap="square" rtlCol="0">
            <a:spAutoFit/>
          </a:bodyPr>
          <a:lstStyle/>
          <a:p>
            <a:r>
              <a:rPr lang="en-GB" sz="1400" b="1" dirty="0" smtClean="0">
                <a:solidFill>
                  <a:schemeClr val="bg1">
                    <a:lumMod val="95000"/>
                  </a:schemeClr>
                </a:solidFill>
                <a:latin typeface="Arial" panose="020B0604020202020204" pitchFamily="34" charset="0"/>
                <a:cs typeface="Arial" panose="020B0604020202020204" pitchFamily="34" charset="0"/>
              </a:rPr>
              <a:t>Manufacturing of ITER components is taking place at the cutting edge of technolo</a:t>
            </a:r>
            <a:r>
              <a:rPr lang="en-GB" sz="1400" b="1" dirty="0">
                <a:solidFill>
                  <a:schemeClr val="bg1">
                    <a:lumMod val="95000"/>
                  </a:schemeClr>
                </a:solidFill>
                <a:latin typeface="Arial" panose="020B0604020202020204" pitchFamily="34" charset="0"/>
                <a:cs typeface="Arial" panose="020B0604020202020204" pitchFamily="34" charset="0"/>
              </a:rPr>
              <a:t>gy</a:t>
            </a:r>
            <a:r>
              <a:rPr lang="en-GB" sz="1400" b="1" dirty="0" smtClean="0">
                <a:solidFill>
                  <a:schemeClr val="bg1">
                    <a:lumMod val="95000"/>
                  </a:schemeClr>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GB" sz="1400" b="1" dirty="0">
                <a:solidFill>
                  <a:schemeClr val="bg1">
                    <a:lumMod val="95000"/>
                  </a:schemeClr>
                </a:solidFill>
                <a:latin typeface="Arial" panose="020B0604020202020204" pitchFamily="34" charset="0"/>
                <a:cs typeface="Arial" panose="020B0604020202020204" pitchFamily="34" charset="0"/>
              </a:rPr>
              <a:t>G</a:t>
            </a:r>
            <a:r>
              <a:rPr lang="en-GB" sz="1400" b="1" dirty="0" smtClean="0">
                <a:solidFill>
                  <a:schemeClr val="bg1">
                    <a:lumMod val="95000"/>
                  </a:schemeClr>
                </a:solidFill>
                <a:latin typeface="Arial" panose="020B0604020202020204" pitchFamily="34" charset="0"/>
                <a:cs typeface="Arial" panose="020B0604020202020204" pitchFamily="34" charset="0"/>
              </a:rPr>
              <a:t>eometrical </a:t>
            </a:r>
            <a:r>
              <a:rPr lang="en-GB" sz="1400" b="1" dirty="0">
                <a:solidFill>
                  <a:schemeClr val="bg1">
                    <a:lumMod val="95000"/>
                  </a:schemeClr>
                </a:solidFill>
                <a:latin typeface="Arial" panose="020B0604020202020204" pitchFamily="34" charset="0"/>
                <a:cs typeface="Arial" panose="020B0604020202020204" pitchFamily="34" charset="0"/>
              </a:rPr>
              <a:t>tolerances measured in </a:t>
            </a:r>
            <a:r>
              <a:rPr lang="en-GB" sz="1400" b="1" dirty="0" smtClean="0">
                <a:solidFill>
                  <a:schemeClr val="bg1">
                    <a:lumMod val="95000"/>
                  </a:schemeClr>
                </a:solidFill>
                <a:latin typeface="Arial" panose="020B0604020202020204" pitchFamily="34" charset="0"/>
                <a:cs typeface="Arial" panose="020B0604020202020204" pitchFamily="34" charset="0"/>
              </a:rPr>
              <a:t>millimetres for </a:t>
            </a:r>
            <a:r>
              <a:rPr lang="en-GB" sz="1400" b="1" dirty="0">
                <a:solidFill>
                  <a:schemeClr val="bg1">
                    <a:lumMod val="95000"/>
                  </a:schemeClr>
                </a:solidFill>
                <a:latin typeface="Arial" panose="020B0604020202020204" pitchFamily="34" charset="0"/>
                <a:cs typeface="Arial" panose="020B0604020202020204" pitchFamily="34" charset="0"/>
              </a:rPr>
              <a:t>steel pieces </a:t>
            </a:r>
            <a:r>
              <a:rPr lang="en-GB" sz="1400" b="1" dirty="0" smtClean="0">
                <a:solidFill>
                  <a:schemeClr val="bg1">
                    <a:lumMod val="95000"/>
                  </a:schemeClr>
                </a:solidFill>
                <a:latin typeface="Arial" panose="020B0604020202020204" pitchFamily="34" charset="0"/>
                <a:cs typeface="Arial" panose="020B0604020202020204" pitchFamily="34" charset="0"/>
              </a:rPr>
              <a:t>up to </a:t>
            </a:r>
            <a:r>
              <a:rPr lang="en-GB" sz="1400" b="1" dirty="0">
                <a:solidFill>
                  <a:schemeClr val="bg1">
                    <a:lumMod val="95000"/>
                  </a:schemeClr>
                </a:solidFill>
                <a:latin typeface="Arial" panose="020B0604020202020204" pitchFamily="34" charset="0"/>
                <a:cs typeface="Arial" panose="020B0604020202020204" pitchFamily="34" charset="0"/>
              </a:rPr>
              <a:t>17 </a:t>
            </a:r>
            <a:r>
              <a:rPr lang="en-GB" sz="1400" b="1" dirty="0" smtClean="0">
                <a:solidFill>
                  <a:schemeClr val="bg1">
                    <a:lumMod val="95000"/>
                  </a:schemeClr>
                </a:solidFill>
                <a:latin typeface="Arial" panose="020B0604020202020204" pitchFamily="34" charset="0"/>
                <a:cs typeface="Arial" panose="020B0604020202020204" pitchFamily="34" charset="0"/>
              </a:rPr>
              <a:t>m tall weighing several tons</a:t>
            </a:r>
            <a:endParaRPr lang="en-GB" sz="1400" b="1" dirty="0">
              <a:solidFill>
                <a:schemeClr val="bg1">
                  <a:lumMod val="9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b="1" dirty="0">
                <a:solidFill>
                  <a:schemeClr val="bg1">
                    <a:lumMod val="95000"/>
                  </a:schemeClr>
                </a:solidFill>
                <a:latin typeface="Arial" panose="020B0604020202020204" pitchFamily="34" charset="0"/>
                <a:cs typeface="Arial" panose="020B0604020202020204" pitchFamily="34" charset="0"/>
              </a:rPr>
              <a:t>S</a:t>
            </a:r>
            <a:r>
              <a:rPr lang="en-GB" sz="1400" b="1" dirty="0" smtClean="0">
                <a:solidFill>
                  <a:schemeClr val="bg1">
                    <a:lumMod val="95000"/>
                  </a:schemeClr>
                </a:solidFill>
                <a:latin typeface="Arial" panose="020B0604020202020204" pitchFamily="34" charset="0"/>
                <a:cs typeface="Arial" panose="020B0604020202020204" pitchFamily="34" charset="0"/>
              </a:rPr>
              <a:t>uperconducting </a:t>
            </a:r>
            <a:r>
              <a:rPr lang="en-GB" sz="1400" b="1" dirty="0">
                <a:solidFill>
                  <a:schemeClr val="bg1">
                    <a:lumMod val="95000"/>
                  </a:schemeClr>
                </a:solidFill>
                <a:latin typeface="Arial" panose="020B0604020202020204" pitchFamily="34" charset="0"/>
                <a:cs typeface="Arial" panose="020B0604020202020204" pitchFamily="34" charset="0"/>
              </a:rPr>
              <a:t>power lines cooled to </a:t>
            </a:r>
            <a:r>
              <a:rPr lang="en-GB" sz="1400" b="1" i="1" dirty="0">
                <a:solidFill>
                  <a:schemeClr val="bg1">
                    <a:lumMod val="95000"/>
                  </a:schemeClr>
                </a:solidFill>
                <a:latin typeface="Arial" panose="020B0604020202020204" pitchFamily="34" charset="0"/>
                <a:cs typeface="Arial" panose="020B0604020202020204" pitchFamily="34" charset="0"/>
              </a:rPr>
              <a:t>minus</a:t>
            </a:r>
            <a:r>
              <a:rPr lang="en-GB" sz="1400" b="1" dirty="0">
                <a:solidFill>
                  <a:schemeClr val="bg1">
                    <a:lumMod val="95000"/>
                  </a:schemeClr>
                </a:solidFill>
                <a:latin typeface="Arial" panose="020B0604020202020204" pitchFamily="34" charset="0"/>
                <a:cs typeface="Arial" panose="020B0604020202020204" pitchFamily="34" charset="0"/>
              </a:rPr>
              <a:t> 270 degrees </a:t>
            </a:r>
            <a:r>
              <a:rPr lang="en-GB" sz="1400" b="1" dirty="0" smtClean="0">
                <a:solidFill>
                  <a:schemeClr val="bg1">
                    <a:lumMod val="95000"/>
                  </a:schemeClr>
                </a:solidFill>
                <a:latin typeface="Arial" panose="020B0604020202020204" pitchFamily="34" charset="0"/>
                <a:cs typeface="Arial" panose="020B0604020202020204" pitchFamily="34" charset="0"/>
              </a:rPr>
              <a:t>Celsius</a:t>
            </a:r>
          </a:p>
          <a:p>
            <a:pPr marL="171450" indent="-171450">
              <a:buFont typeface="Arial" panose="020B0604020202020204" pitchFamily="34" charset="0"/>
              <a:buChar char="•"/>
            </a:pPr>
            <a:r>
              <a:rPr lang="en-GB" sz="1400" b="1" dirty="0">
                <a:solidFill>
                  <a:schemeClr val="bg1">
                    <a:lumMod val="95000"/>
                  </a:schemeClr>
                </a:solidFill>
                <a:latin typeface="Arial" panose="020B0604020202020204" pitchFamily="34" charset="0"/>
                <a:cs typeface="Arial" panose="020B0604020202020204" pitchFamily="34" charset="0"/>
              </a:rPr>
              <a:t>Plasma facing components to withstand heat flux as large as 20 MW per m</a:t>
            </a:r>
            <a:r>
              <a:rPr lang="en-GB" sz="1400" b="1" baseline="30000" dirty="0">
                <a:solidFill>
                  <a:schemeClr val="bg1">
                    <a:lumMod val="95000"/>
                  </a:schemeClr>
                </a:solidFill>
                <a:latin typeface="Arial" panose="020B0604020202020204" pitchFamily="34" charset="0"/>
                <a:cs typeface="Arial" panose="020B0604020202020204" pitchFamily="34" charset="0"/>
              </a:rPr>
              <a:t>2</a:t>
            </a:r>
          </a:p>
          <a:p>
            <a:pPr marL="171450" indent="-171450">
              <a:buFont typeface="Arial" panose="020B0604020202020204" pitchFamily="34" charset="0"/>
              <a:buChar char="•"/>
            </a:pPr>
            <a:r>
              <a:rPr lang="fr-FR" sz="1400" b="1" dirty="0" err="1">
                <a:solidFill>
                  <a:schemeClr val="bg1">
                    <a:lumMod val="95000"/>
                  </a:schemeClr>
                </a:solidFill>
                <a:latin typeface="Arial" panose="020B0604020202020204" pitchFamily="34" charset="0"/>
                <a:cs typeface="Arial" panose="020B0604020202020204" pitchFamily="34" charset="0"/>
              </a:rPr>
              <a:t>Cryoplant</a:t>
            </a:r>
            <a:r>
              <a:rPr lang="fr-FR" sz="1400" b="1" dirty="0">
                <a:solidFill>
                  <a:schemeClr val="bg1">
                    <a:lumMod val="95000"/>
                  </a:schemeClr>
                </a:solidFill>
                <a:latin typeface="Arial" panose="020B0604020202020204" pitchFamily="34" charset="0"/>
                <a:cs typeface="Arial" panose="020B0604020202020204" pitchFamily="34" charset="0"/>
              </a:rPr>
              <a:t> </a:t>
            </a:r>
            <a:r>
              <a:rPr lang="fr-FR" sz="1400" b="1" dirty="0" err="1">
                <a:solidFill>
                  <a:schemeClr val="bg1">
                    <a:lumMod val="95000"/>
                  </a:schemeClr>
                </a:solidFill>
                <a:latin typeface="Arial" panose="020B0604020202020204" pitchFamily="34" charset="0"/>
                <a:cs typeface="Arial" panose="020B0604020202020204" pitchFamily="34" charset="0"/>
              </a:rPr>
              <a:t>cooling</a:t>
            </a:r>
            <a:r>
              <a:rPr lang="fr-FR" sz="1400" b="1" dirty="0">
                <a:solidFill>
                  <a:schemeClr val="bg1">
                    <a:lumMod val="95000"/>
                  </a:schemeClr>
                </a:solidFill>
                <a:latin typeface="Arial" panose="020B0604020202020204" pitchFamily="34" charset="0"/>
                <a:cs typeface="Arial" panose="020B0604020202020204" pitchFamily="34" charset="0"/>
              </a:rPr>
              <a:t> </a:t>
            </a:r>
            <a:r>
              <a:rPr lang="fr-FR" sz="1400" b="1" dirty="0" err="1">
                <a:solidFill>
                  <a:schemeClr val="bg1">
                    <a:lumMod val="95000"/>
                  </a:schemeClr>
                </a:solidFill>
                <a:latin typeface="Arial" panose="020B0604020202020204" pitchFamily="34" charset="0"/>
                <a:cs typeface="Arial" panose="020B0604020202020204" pitchFamily="34" charset="0"/>
              </a:rPr>
              <a:t>capacity</a:t>
            </a:r>
            <a:r>
              <a:rPr lang="fr-FR" sz="1400" b="1" dirty="0">
                <a:solidFill>
                  <a:schemeClr val="bg1">
                    <a:lumMod val="95000"/>
                  </a:schemeClr>
                </a:solidFill>
                <a:latin typeface="Arial" panose="020B0604020202020204" pitchFamily="34" charset="0"/>
                <a:cs typeface="Arial" panose="020B0604020202020204" pitchFamily="34" charset="0"/>
              </a:rPr>
              <a:t> up to 110 kW at 4.5 K; </a:t>
            </a:r>
            <a:r>
              <a:rPr lang="en-GB" sz="1400" b="1" dirty="0">
                <a:solidFill>
                  <a:schemeClr val="bg1">
                    <a:lumMod val="95000"/>
                  </a:schemeClr>
                </a:solidFill>
                <a:latin typeface="Arial" panose="020B0604020202020204" pitchFamily="34" charset="0"/>
                <a:cs typeface="Arial" panose="020B0604020202020204" pitchFamily="34" charset="0"/>
              </a:rPr>
              <a:t>maximum cumulated liquefaction rate of 12,300 </a:t>
            </a:r>
            <a:r>
              <a:rPr lang="en-GB" sz="1400" b="1" dirty="0" smtClean="0">
                <a:solidFill>
                  <a:schemeClr val="bg1">
                    <a:lumMod val="95000"/>
                  </a:schemeClr>
                </a:solidFill>
                <a:latin typeface="Arial" panose="020B0604020202020204" pitchFamily="34" charset="0"/>
                <a:cs typeface="Arial" panose="020B0604020202020204" pitchFamily="34" charset="0"/>
              </a:rPr>
              <a:t>litres/hr</a:t>
            </a:r>
          </a:p>
          <a:p>
            <a:pPr marL="171450" indent="-171450">
              <a:buFont typeface="Arial" panose="020B0604020202020204" pitchFamily="34" charset="0"/>
              <a:buChar char="•"/>
            </a:pPr>
            <a:r>
              <a:rPr lang="en-US" sz="1400" b="1" dirty="0" smtClean="0">
                <a:solidFill>
                  <a:schemeClr val="bg1">
                    <a:lumMod val="95000"/>
                  </a:schemeClr>
                </a:solidFill>
                <a:latin typeface="Arial" panose="020B0604020202020204" pitchFamily="34" charset="0"/>
                <a:cs typeface="Arial" panose="020B0604020202020204" pitchFamily="34" charset="0"/>
              </a:rPr>
              <a:t>Etc.</a:t>
            </a:r>
            <a:endParaRPr lang="en-GB" sz="1400" b="1" dirty="0" smtClean="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55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84" y="2378870"/>
            <a:ext cx="7772400" cy="1102519"/>
          </a:xfrm>
        </p:spPr>
        <p:txBody>
          <a:bodyPr/>
          <a:lstStyle/>
          <a:p>
            <a:endParaRPr lang="en-GB"/>
          </a:p>
        </p:txBody>
      </p:sp>
      <p:sp>
        <p:nvSpPr>
          <p:cNvPr id="3" name="Subtitle 2"/>
          <p:cNvSpPr>
            <a:spLocks noGrp="1"/>
          </p:cNvSpPr>
          <p:nvPr>
            <p:ph type="subTitle" idx="1"/>
          </p:nvPr>
        </p:nvSpPr>
        <p:spPr>
          <a:xfrm>
            <a:off x="1295484" y="3695700"/>
            <a:ext cx="6400800" cy="1314450"/>
          </a:xfrm>
        </p:spPr>
        <p:txBody>
          <a:bodyPr/>
          <a:lstStyle/>
          <a:p>
            <a:endParaRPr lang="en-GB"/>
          </a:p>
        </p:txBody>
      </p:sp>
      <p:pic>
        <p:nvPicPr>
          <p:cNvPr id="1026" name="Picture 2" descr="J:\DATA 2016\DRONE RICHE PHOTOS-04-10-2016\PHOTOS\ok riche drone\Riche_Drone_Platform_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9000"/>
                    </a14:imgEffect>
                  </a14:imgLayer>
                </a14:imgProps>
              </a:ext>
              <a:ext uri="{28A0092B-C50C-407E-A947-70E740481C1C}">
                <a14:useLocalDpi xmlns:a14="http://schemas.microsoft.com/office/drawing/2010/main"/>
              </a:ext>
            </a:extLst>
          </a:blip>
          <a:srcRect/>
          <a:stretch/>
        </p:blipFill>
        <p:spPr bwMode="auto">
          <a:xfrm>
            <a:off x="-50126" y="-20538"/>
            <a:ext cx="9217024" cy="4823460"/>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p:cNvSpPr txBox="1"/>
          <p:nvPr/>
        </p:nvSpPr>
        <p:spPr>
          <a:xfrm>
            <a:off x="7618382" y="888492"/>
            <a:ext cx="1261884" cy="384721"/>
          </a:xfrm>
          <a:prstGeom prst="rect">
            <a:avLst/>
          </a:prstGeom>
          <a:solidFill>
            <a:schemeClr val="tx1">
              <a:lumMod val="50000"/>
              <a:lumOff val="50000"/>
              <a:alpha val="84000"/>
            </a:schemeClr>
          </a:solidFill>
          <a:ln w="3175">
            <a:solidFill>
              <a:srgbClr val="92D050"/>
            </a:solidFill>
          </a:ln>
        </p:spPr>
        <p:txBody>
          <a:bodyPr wrap="none" rtlCol="0">
            <a:spAutoFit/>
          </a:bodyPr>
          <a:lstStyle>
            <a:defPPr>
              <a:defRPr lang="en-US"/>
            </a:defPPr>
            <a:lvl1pPr>
              <a:defRPr b="1"/>
            </a:lvl1pPr>
          </a:lstStyle>
          <a:p>
            <a:r>
              <a:rPr lang="fr-FR" sz="1100" dirty="0" smtClean="0">
                <a:solidFill>
                  <a:schemeClr val="bg1">
                    <a:lumMod val="95000"/>
                  </a:schemeClr>
                </a:solidFill>
              </a:rPr>
              <a:t>Tokamak </a:t>
            </a:r>
            <a:r>
              <a:rPr lang="fr-FR" sz="1100" dirty="0" err="1" smtClean="0">
                <a:solidFill>
                  <a:schemeClr val="bg1">
                    <a:lumMod val="95000"/>
                  </a:schemeClr>
                </a:solidFill>
              </a:rPr>
              <a:t>Complex</a:t>
            </a:r>
            <a:endParaRPr lang="fr-FR" sz="1100" dirty="0" smtClean="0">
              <a:solidFill>
                <a:schemeClr val="bg1">
                  <a:lumMod val="95000"/>
                </a:schemeClr>
              </a:solidFill>
            </a:endParaRPr>
          </a:p>
          <a:p>
            <a:r>
              <a:rPr lang="fr-FR" sz="800" dirty="0">
                <a:solidFill>
                  <a:schemeClr val="bg1"/>
                </a:solidFill>
              </a:rPr>
              <a:t>Construction </a:t>
            </a:r>
            <a:r>
              <a:rPr lang="fr-FR" sz="800" dirty="0" err="1">
                <a:solidFill>
                  <a:schemeClr val="bg1"/>
                </a:solidFill>
              </a:rPr>
              <a:t>underway</a:t>
            </a:r>
            <a:endParaRPr lang="fr-FR" sz="800" dirty="0">
              <a:solidFill>
                <a:schemeClr val="bg1"/>
              </a:solidFill>
            </a:endParaRPr>
          </a:p>
        </p:txBody>
      </p:sp>
      <p:cxnSp>
        <p:nvCxnSpPr>
          <p:cNvPr id="101" name="Straight Arrow Connector 100"/>
          <p:cNvCxnSpPr>
            <a:stCxn id="100" idx="1"/>
          </p:cNvCxnSpPr>
          <p:nvPr/>
        </p:nvCxnSpPr>
        <p:spPr>
          <a:xfrm flipH="1">
            <a:off x="5367339" y="1080853"/>
            <a:ext cx="2251043" cy="429197"/>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778872" y="1399033"/>
            <a:ext cx="1007007" cy="384721"/>
          </a:xfrm>
          <a:prstGeom prst="rect">
            <a:avLst/>
          </a:prstGeom>
          <a:solidFill>
            <a:schemeClr val="tx1">
              <a:lumMod val="50000"/>
              <a:lumOff val="50000"/>
              <a:alpha val="84000"/>
            </a:schemeClr>
          </a:solidFill>
          <a:ln w="3175">
            <a:solidFill>
              <a:srgbClr val="92D050"/>
            </a:solidFill>
          </a:ln>
        </p:spPr>
        <p:txBody>
          <a:bodyPr wrap="none" rtlCol="0">
            <a:spAutoFit/>
          </a:bodyPr>
          <a:lstStyle>
            <a:defPPr>
              <a:defRPr lang="en-US"/>
            </a:defPPr>
            <a:lvl1pPr>
              <a:defRPr sz="1400" b="1">
                <a:solidFill>
                  <a:schemeClr val="bg1">
                    <a:lumMod val="95000"/>
                  </a:schemeClr>
                </a:solidFill>
              </a:defRPr>
            </a:lvl1pPr>
          </a:lstStyle>
          <a:p>
            <a:r>
              <a:rPr lang="fr-FR" sz="1100" dirty="0" err="1" smtClean="0"/>
              <a:t>Assembly</a:t>
            </a:r>
            <a:r>
              <a:rPr lang="fr-FR" sz="1100" dirty="0" smtClean="0"/>
              <a:t> Hall</a:t>
            </a:r>
          </a:p>
          <a:p>
            <a:r>
              <a:rPr lang="fr-FR" sz="800" dirty="0" err="1" smtClean="0">
                <a:solidFill>
                  <a:schemeClr val="bg1"/>
                </a:solidFill>
              </a:rPr>
              <a:t>Being</a:t>
            </a:r>
            <a:r>
              <a:rPr lang="fr-FR" sz="800" dirty="0" smtClean="0">
                <a:solidFill>
                  <a:schemeClr val="bg1"/>
                </a:solidFill>
              </a:rPr>
              <a:t> </a:t>
            </a:r>
            <a:r>
              <a:rPr lang="fr-FR" sz="800" dirty="0" err="1" smtClean="0">
                <a:solidFill>
                  <a:schemeClr val="bg1"/>
                </a:solidFill>
              </a:rPr>
              <a:t>equipped</a:t>
            </a:r>
            <a:endParaRPr lang="fr-FR" sz="800" dirty="0">
              <a:solidFill>
                <a:schemeClr val="bg1"/>
              </a:solidFill>
            </a:endParaRPr>
          </a:p>
        </p:txBody>
      </p:sp>
      <p:cxnSp>
        <p:nvCxnSpPr>
          <p:cNvPr id="104" name="Straight Arrow Connector 103"/>
          <p:cNvCxnSpPr>
            <a:stCxn id="103" idx="1"/>
          </p:cNvCxnSpPr>
          <p:nvPr/>
        </p:nvCxnSpPr>
        <p:spPr>
          <a:xfrm flipH="1">
            <a:off x="4876802" y="1591394"/>
            <a:ext cx="2902070" cy="254669"/>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6502436" y="4390760"/>
            <a:ext cx="1180131" cy="384721"/>
          </a:xfrm>
          <a:prstGeom prst="rect">
            <a:avLst/>
          </a:prstGeom>
          <a:solidFill>
            <a:schemeClr val="tx1">
              <a:lumMod val="50000"/>
              <a:lumOff val="50000"/>
              <a:alpha val="84000"/>
            </a:schemeClr>
          </a:solidFill>
          <a:ln w="3175">
            <a:solidFill>
              <a:srgbClr val="92D050"/>
            </a:solidFill>
          </a:ln>
        </p:spPr>
        <p:txBody>
          <a:bodyPr wrap="none" rtlCol="0">
            <a:spAutoFit/>
          </a:bodyPr>
          <a:lstStyle>
            <a:defPPr>
              <a:defRPr lang="en-US"/>
            </a:defPPr>
            <a:lvl1pPr>
              <a:defRPr sz="1100" b="1">
                <a:solidFill>
                  <a:schemeClr val="bg1">
                    <a:lumMod val="95000"/>
                  </a:schemeClr>
                </a:solidFill>
              </a:defRPr>
            </a:lvl1pPr>
          </a:lstStyle>
          <a:p>
            <a:r>
              <a:rPr lang="fr-FR" sz="800" dirty="0"/>
              <a:t>Construction </a:t>
            </a:r>
            <a:r>
              <a:rPr lang="fr-FR" sz="800" dirty="0" err="1"/>
              <a:t>underway</a:t>
            </a:r>
            <a:endParaRPr lang="fr-FR" sz="800" dirty="0"/>
          </a:p>
          <a:p>
            <a:r>
              <a:rPr lang="en-US" dirty="0"/>
              <a:t>Cleaning facility</a:t>
            </a:r>
          </a:p>
        </p:txBody>
      </p:sp>
      <p:cxnSp>
        <p:nvCxnSpPr>
          <p:cNvPr id="107" name="Straight Arrow Connector 106"/>
          <p:cNvCxnSpPr>
            <a:stCxn id="106" idx="1"/>
          </p:cNvCxnSpPr>
          <p:nvPr/>
        </p:nvCxnSpPr>
        <p:spPr>
          <a:xfrm flipH="1" flipV="1">
            <a:off x="4493718" y="2656122"/>
            <a:ext cx="2008718" cy="1926999"/>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7917383" y="2418546"/>
            <a:ext cx="1180131" cy="384721"/>
          </a:xfrm>
          <a:prstGeom prst="rect">
            <a:avLst/>
          </a:prstGeom>
          <a:solidFill>
            <a:schemeClr val="bg1">
              <a:lumMod val="50000"/>
              <a:alpha val="84000"/>
            </a:schemeClr>
          </a:solidFill>
          <a:ln w="3175">
            <a:solidFill>
              <a:srgbClr val="FFC000"/>
            </a:solidFill>
          </a:ln>
        </p:spPr>
        <p:txBody>
          <a:bodyPr wrap="none" rtlCol="0">
            <a:spAutoFit/>
          </a:bodyPr>
          <a:lstStyle>
            <a:defPPr>
              <a:defRPr lang="en-US"/>
            </a:defPPr>
            <a:lvl1pPr>
              <a:defRPr sz="1400" b="1">
                <a:solidFill>
                  <a:schemeClr val="bg1"/>
                </a:solidFill>
              </a:defRPr>
            </a:lvl1pPr>
          </a:lstStyle>
          <a:p>
            <a:r>
              <a:rPr lang="fr-FR" sz="800" dirty="0"/>
              <a:t>Construction </a:t>
            </a:r>
            <a:r>
              <a:rPr lang="fr-FR" sz="800" dirty="0" err="1"/>
              <a:t>underway</a:t>
            </a:r>
            <a:endParaRPr lang="fr-FR" sz="800" dirty="0"/>
          </a:p>
          <a:p>
            <a:r>
              <a:rPr lang="en-US" sz="1100" dirty="0" smtClean="0"/>
              <a:t>RF Heating</a:t>
            </a:r>
            <a:endParaRPr lang="en-US" sz="1100" dirty="0"/>
          </a:p>
        </p:txBody>
      </p:sp>
      <p:cxnSp>
        <p:nvCxnSpPr>
          <p:cNvPr id="111" name="Straight Arrow Connector 110"/>
          <p:cNvCxnSpPr>
            <a:stCxn id="110" idx="1"/>
          </p:cNvCxnSpPr>
          <p:nvPr/>
        </p:nvCxnSpPr>
        <p:spPr>
          <a:xfrm flipH="1" flipV="1">
            <a:off x="5367336" y="2313703"/>
            <a:ext cx="2550047" cy="297204"/>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5807941" y="3539155"/>
            <a:ext cx="1114408" cy="384721"/>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sz="800" dirty="0" err="1">
                <a:solidFill>
                  <a:schemeClr val="bg1"/>
                </a:solidFill>
              </a:rPr>
              <a:t>Being</a:t>
            </a:r>
            <a:r>
              <a:rPr lang="fr-FR" sz="800" dirty="0">
                <a:solidFill>
                  <a:schemeClr val="bg1"/>
                </a:solidFill>
              </a:rPr>
              <a:t> </a:t>
            </a:r>
            <a:r>
              <a:rPr lang="fr-FR" sz="800" dirty="0" err="1" smtClean="0">
                <a:solidFill>
                  <a:schemeClr val="bg1"/>
                </a:solidFill>
              </a:rPr>
              <a:t>equipped</a:t>
            </a:r>
            <a:endParaRPr lang="fr-FR" sz="800" dirty="0" smtClean="0">
              <a:solidFill>
                <a:schemeClr val="bg1">
                  <a:lumMod val="95000"/>
                </a:schemeClr>
              </a:solidFill>
            </a:endParaRPr>
          </a:p>
          <a:p>
            <a:r>
              <a:rPr lang="fr-FR" sz="1100" dirty="0" smtClean="0">
                <a:solidFill>
                  <a:schemeClr val="bg1">
                    <a:lumMod val="95000"/>
                  </a:schemeClr>
                </a:solidFill>
              </a:rPr>
              <a:t>Service Building</a:t>
            </a:r>
            <a:endParaRPr lang="en-GB" sz="1100" dirty="0">
              <a:solidFill>
                <a:schemeClr val="bg1">
                  <a:lumMod val="95000"/>
                </a:schemeClr>
              </a:solidFill>
            </a:endParaRPr>
          </a:p>
        </p:txBody>
      </p:sp>
      <p:cxnSp>
        <p:nvCxnSpPr>
          <p:cNvPr id="125" name="Straight Arrow Connector 124"/>
          <p:cNvCxnSpPr>
            <a:stCxn id="124" idx="0"/>
          </p:cNvCxnSpPr>
          <p:nvPr/>
        </p:nvCxnSpPr>
        <p:spPr>
          <a:xfrm flipH="1" flipV="1">
            <a:off x="5928574" y="2859241"/>
            <a:ext cx="436571" cy="679914"/>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409056" y="3897557"/>
            <a:ext cx="1473450" cy="384721"/>
          </a:xfrm>
          <a:prstGeom prst="rect">
            <a:avLst/>
          </a:prstGeom>
          <a:solidFill>
            <a:schemeClr val="bg1">
              <a:lumMod val="50000"/>
              <a:alpha val="84000"/>
            </a:schemeClr>
          </a:solidFill>
          <a:ln w="3175">
            <a:solidFill>
              <a:srgbClr val="FFC000"/>
            </a:solidFill>
          </a:ln>
        </p:spPr>
        <p:txBody>
          <a:bodyPr wrap="square" rtlCol="0">
            <a:spAutoFit/>
          </a:bodyPr>
          <a:lstStyle>
            <a:defPPr>
              <a:defRPr lang="en-US"/>
            </a:defPPr>
            <a:lvl1pPr>
              <a:defRPr sz="800" b="1">
                <a:solidFill>
                  <a:schemeClr val="bg1"/>
                </a:solidFill>
              </a:defRPr>
            </a:lvl1pPr>
          </a:lstStyle>
          <a:p>
            <a:r>
              <a:rPr lang="fr-FR" dirty="0"/>
              <a:t>Construction </a:t>
            </a:r>
            <a:r>
              <a:rPr lang="fr-FR" dirty="0" err="1"/>
              <a:t>underway</a:t>
            </a:r>
            <a:endParaRPr lang="fr-FR" dirty="0"/>
          </a:p>
          <a:p>
            <a:r>
              <a:rPr lang="fr-FR" sz="1100" dirty="0" err="1" smtClean="0"/>
              <a:t>Cooling</a:t>
            </a:r>
            <a:r>
              <a:rPr lang="fr-FR" sz="1100" dirty="0" smtClean="0"/>
              <a:t> water system</a:t>
            </a:r>
            <a:endParaRPr lang="en-GB" sz="1100" dirty="0"/>
          </a:p>
        </p:txBody>
      </p:sp>
      <p:cxnSp>
        <p:nvCxnSpPr>
          <p:cNvPr id="135" name="Straight Arrow Connector 134"/>
          <p:cNvCxnSpPr>
            <a:stCxn id="133" idx="0"/>
          </p:cNvCxnSpPr>
          <p:nvPr/>
        </p:nvCxnSpPr>
        <p:spPr>
          <a:xfrm flipH="1" flipV="1">
            <a:off x="7315204" y="2738669"/>
            <a:ext cx="830577" cy="115888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4314390" y="4027880"/>
            <a:ext cx="1289135"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400" b="1">
                <a:solidFill>
                  <a:schemeClr val="bg1">
                    <a:lumMod val="95000"/>
                  </a:schemeClr>
                </a:solidFill>
              </a:defRPr>
            </a:lvl1pPr>
          </a:lstStyle>
          <a:p>
            <a:r>
              <a:rPr lang="fr-FR" sz="1100" dirty="0" smtClean="0"/>
              <a:t>Cryostat workshop</a:t>
            </a:r>
            <a:endParaRPr lang="en-GB" sz="1100" dirty="0"/>
          </a:p>
        </p:txBody>
      </p:sp>
      <p:cxnSp>
        <p:nvCxnSpPr>
          <p:cNvPr id="144" name="Straight Arrow Connector 143"/>
          <p:cNvCxnSpPr>
            <a:stCxn id="143" idx="1"/>
          </p:cNvCxnSpPr>
          <p:nvPr/>
        </p:nvCxnSpPr>
        <p:spPr>
          <a:xfrm flipH="1" flipV="1">
            <a:off x="3666318" y="3458746"/>
            <a:ext cx="648072" cy="699939"/>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22535" y="3675189"/>
            <a:ext cx="1507144" cy="261610"/>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rPr>
              <a:t>PF </a:t>
            </a:r>
            <a:r>
              <a:rPr lang="fr-FR" sz="1100" dirty="0" err="1" smtClean="0">
                <a:solidFill>
                  <a:schemeClr val="bg1">
                    <a:lumMod val="95000"/>
                  </a:schemeClr>
                </a:solidFill>
              </a:rPr>
              <a:t>Coil</a:t>
            </a:r>
            <a:r>
              <a:rPr lang="fr-FR" sz="1100" dirty="0" smtClean="0">
                <a:solidFill>
                  <a:schemeClr val="bg1">
                    <a:lumMod val="95000"/>
                  </a:schemeClr>
                </a:solidFill>
              </a:rPr>
              <a:t> </a:t>
            </a:r>
            <a:r>
              <a:rPr lang="fr-FR" sz="1100" dirty="0" err="1" smtClean="0">
                <a:solidFill>
                  <a:schemeClr val="bg1">
                    <a:lumMod val="95000"/>
                  </a:schemeClr>
                </a:solidFill>
              </a:rPr>
              <a:t>winding</a:t>
            </a:r>
            <a:r>
              <a:rPr lang="fr-FR" sz="1100" dirty="0" smtClean="0">
                <a:solidFill>
                  <a:schemeClr val="bg1">
                    <a:lumMod val="95000"/>
                  </a:schemeClr>
                </a:solidFill>
              </a:rPr>
              <a:t> </a:t>
            </a:r>
            <a:r>
              <a:rPr lang="fr-FR" sz="1100" dirty="0" err="1" smtClean="0">
                <a:solidFill>
                  <a:schemeClr val="bg1">
                    <a:lumMod val="95000"/>
                  </a:schemeClr>
                </a:solidFill>
              </a:rPr>
              <a:t>facility</a:t>
            </a:r>
            <a:endParaRPr lang="en-GB" sz="1100" dirty="0">
              <a:solidFill>
                <a:schemeClr val="bg1">
                  <a:lumMod val="95000"/>
                </a:schemeClr>
              </a:solidFill>
            </a:endParaRPr>
          </a:p>
        </p:txBody>
      </p:sp>
      <p:cxnSp>
        <p:nvCxnSpPr>
          <p:cNvPr id="148" name="Straight Arrow Connector 147"/>
          <p:cNvCxnSpPr>
            <a:stCxn id="147" idx="0"/>
          </p:cNvCxnSpPr>
          <p:nvPr/>
        </p:nvCxnSpPr>
        <p:spPr>
          <a:xfrm flipV="1">
            <a:off x="1276107" y="2077557"/>
            <a:ext cx="691430" cy="1597632"/>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8025584" y="1936675"/>
            <a:ext cx="1118416" cy="377026"/>
          </a:xfrm>
          <a:prstGeom prst="rect">
            <a:avLst/>
          </a:prstGeom>
          <a:solidFill>
            <a:srgbClr val="92D050">
              <a:alpha val="84000"/>
            </a:srgbClr>
          </a:solidFill>
          <a:ln w="3175">
            <a:solidFill>
              <a:srgbClr val="FFC000"/>
            </a:solidFill>
          </a:ln>
        </p:spPr>
        <p:txBody>
          <a:bodyPr wrap="square" rtlCol="0">
            <a:spAutoFit/>
          </a:bodyPr>
          <a:lstStyle>
            <a:defPPr>
              <a:defRPr lang="en-US"/>
            </a:defPPr>
            <a:lvl1pPr>
              <a:defRPr b="1"/>
            </a:lvl1pPr>
          </a:lstStyle>
          <a:p>
            <a:r>
              <a:rPr lang="fr-FR" sz="800" dirty="0" err="1"/>
              <a:t>Preparatory</a:t>
            </a:r>
            <a:r>
              <a:rPr lang="fr-FR" sz="800" dirty="0"/>
              <a:t> </a:t>
            </a:r>
            <a:r>
              <a:rPr lang="fr-FR" sz="800" dirty="0" err="1"/>
              <a:t>works</a:t>
            </a:r>
            <a:endParaRPr lang="fr-FR" sz="800" dirty="0"/>
          </a:p>
          <a:p>
            <a:r>
              <a:rPr lang="fr-FR" sz="1050" dirty="0" smtClean="0"/>
              <a:t>Control building</a:t>
            </a:r>
            <a:endParaRPr lang="en-GB" sz="1050" dirty="0"/>
          </a:p>
        </p:txBody>
      </p:sp>
      <p:cxnSp>
        <p:nvCxnSpPr>
          <p:cNvPr id="152" name="Straight Arrow Connector 151"/>
          <p:cNvCxnSpPr>
            <a:stCxn id="151" idx="1"/>
            <a:endCxn id="159" idx="6"/>
          </p:cNvCxnSpPr>
          <p:nvPr/>
        </p:nvCxnSpPr>
        <p:spPr>
          <a:xfrm flipH="1">
            <a:off x="7778067" y="2125188"/>
            <a:ext cx="247517" cy="5877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33338" y="1584453"/>
            <a:ext cx="966931" cy="261610"/>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sz="1400" b="1">
                <a:solidFill>
                  <a:schemeClr val="bg1">
                    <a:lumMod val="95000"/>
                  </a:schemeClr>
                </a:solidFill>
              </a:defRPr>
            </a:lvl1pPr>
          </a:lstStyle>
          <a:p>
            <a:r>
              <a:rPr lang="fr-FR" sz="1100" dirty="0" smtClean="0"/>
              <a:t>Transformers</a:t>
            </a:r>
            <a:endParaRPr lang="en-GB" sz="1100" dirty="0"/>
          </a:p>
        </p:txBody>
      </p:sp>
      <p:cxnSp>
        <p:nvCxnSpPr>
          <p:cNvPr id="175" name="Straight Arrow Connector 174"/>
          <p:cNvCxnSpPr>
            <a:stCxn id="174" idx="3"/>
          </p:cNvCxnSpPr>
          <p:nvPr/>
        </p:nvCxnSpPr>
        <p:spPr>
          <a:xfrm flipV="1">
            <a:off x="1000269" y="1304843"/>
            <a:ext cx="676133" cy="41041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V="1">
            <a:off x="2636284" y="1981377"/>
            <a:ext cx="936104" cy="2308114"/>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2051722" y="4289491"/>
            <a:ext cx="1180131" cy="384721"/>
          </a:xfrm>
          <a:prstGeom prst="rect">
            <a:avLst/>
          </a:prstGeom>
          <a:solidFill>
            <a:schemeClr val="tx1">
              <a:lumMod val="50000"/>
              <a:lumOff val="50000"/>
              <a:alpha val="84000"/>
            </a:schemeClr>
          </a:solidFill>
          <a:ln w="3175">
            <a:solidFill>
              <a:srgbClr val="92D050"/>
            </a:solidFill>
          </a:ln>
        </p:spPr>
        <p:txBody>
          <a:bodyPr wrap="none" rtlCol="0">
            <a:spAutoFit/>
          </a:bodyPr>
          <a:lstStyle>
            <a:defPPr>
              <a:defRPr lang="en-US"/>
            </a:defPPr>
            <a:lvl1pPr>
              <a:defRPr sz="1100" b="1">
                <a:solidFill>
                  <a:schemeClr val="bg1">
                    <a:lumMod val="95000"/>
                  </a:schemeClr>
                </a:solidFill>
              </a:defRPr>
            </a:lvl1pPr>
          </a:lstStyle>
          <a:p>
            <a:r>
              <a:rPr lang="fr-FR" sz="800" dirty="0"/>
              <a:t>Construction </a:t>
            </a:r>
            <a:r>
              <a:rPr lang="fr-FR" sz="800" dirty="0" err="1"/>
              <a:t>underway</a:t>
            </a:r>
            <a:endParaRPr lang="fr-FR" sz="800" dirty="0"/>
          </a:p>
          <a:p>
            <a:r>
              <a:rPr lang="fr-FR" dirty="0"/>
              <a:t>Cryoplant</a:t>
            </a:r>
          </a:p>
        </p:txBody>
      </p:sp>
      <p:cxnSp>
        <p:nvCxnSpPr>
          <p:cNvPr id="186" name="Straight Arrow Connector 185"/>
          <p:cNvCxnSpPr/>
          <p:nvPr/>
        </p:nvCxnSpPr>
        <p:spPr>
          <a:xfrm>
            <a:off x="2438400" y="1123691"/>
            <a:ext cx="1133988" cy="181153"/>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a:stCxn id="194" idx="1"/>
          </p:cNvCxnSpPr>
          <p:nvPr/>
        </p:nvCxnSpPr>
        <p:spPr>
          <a:xfrm flipH="1">
            <a:off x="6490981" y="654331"/>
            <a:ext cx="1116338" cy="492444"/>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1000267" y="915942"/>
            <a:ext cx="523733" cy="23083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202775" y="654331"/>
            <a:ext cx="1258678"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rPr>
              <a:t>400 kV </a:t>
            </a:r>
            <a:r>
              <a:rPr lang="fr-FR" sz="1100" dirty="0" err="1" smtClean="0">
                <a:solidFill>
                  <a:schemeClr val="bg1">
                    <a:lumMod val="95000"/>
                  </a:schemeClr>
                </a:solidFill>
              </a:rPr>
              <a:t>switchyard</a:t>
            </a:r>
            <a:endParaRPr lang="en-GB" sz="1100" dirty="0">
              <a:solidFill>
                <a:schemeClr val="bg1">
                  <a:lumMod val="95000"/>
                </a:schemeClr>
              </a:solidFill>
            </a:endParaRPr>
          </a:p>
        </p:txBody>
      </p:sp>
      <p:sp>
        <p:nvSpPr>
          <p:cNvPr id="157" name="Oval 156"/>
          <p:cNvSpPr/>
          <p:nvPr/>
        </p:nvSpPr>
        <p:spPr>
          <a:xfrm rot="1311513">
            <a:off x="3257731" y="1404758"/>
            <a:ext cx="1026660" cy="359388"/>
          </a:xfrm>
          <a:prstGeom prst="ellipse">
            <a:avLst/>
          </a:prstGeom>
          <a:solidFill>
            <a:srgbClr val="00B050">
              <a:alpha val="37000"/>
            </a:srgb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p:cNvSpPr/>
          <p:nvPr/>
        </p:nvSpPr>
        <p:spPr>
          <a:xfrm rot="331675">
            <a:off x="6995012" y="1878248"/>
            <a:ext cx="784880" cy="535827"/>
          </a:xfrm>
          <a:prstGeom prst="ellipse">
            <a:avLst/>
          </a:prstGeom>
          <a:solidFill>
            <a:srgbClr val="00B050">
              <a:alpha val="37000"/>
            </a:srgb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p:cNvSpPr/>
          <p:nvPr/>
        </p:nvSpPr>
        <p:spPr>
          <a:xfrm>
            <a:off x="133942" y="4522337"/>
            <a:ext cx="1027845" cy="253916"/>
          </a:xfrm>
          <a:prstGeom prst="rect">
            <a:avLst/>
          </a:prstGeom>
          <a:noFill/>
        </p:spPr>
        <p:txBody>
          <a:bodyPr wrap="none">
            <a:spAutoFit/>
          </a:bodyPr>
          <a:lstStyle/>
          <a:p>
            <a:r>
              <a:rPr lang="fr-FR" sz="1050" b="1" dirty="0" smtClean="0">
                <a:solidFill>
                  <a:schemeClr val="bg1">
                    <a:lumMod val="95000"/>
                  </a:schemeClr>
                </a:solidFill>
              </a:rPr>
              <a:t>(</a:t>
            </a:r>
            <a:r>
              <a:rPr lang="fr-FR" sz="1050" b="1" dirty="0" err="1" smtClean="0">
                <a:solidFill>
                  <a:schemeClr val="bg1">
                    <a:lumMod val="95000"/>
                  </a:schemeClr>
                </a:solidFill>
              </a:rPr>
              <a:t>October</a:t>
            </a:r>
            <a:r>
              <a:rPr lang="fr-FR" sz="1050" b="1" dirty="0" smtClean="0">
                <a:solidFill>
                  <a:schemeClr val="bg1">
                    <a:lumMod val="95000"/>
                  </a:schemeClr>
                </a:solidFill>
              </a:rPr>
              <a:t> 2016)</a:t>
            </a:r>
            <a:endParaRPr lang="en-GB" sz="1050" b="1" dirty="0"/>
          </a:p>
        </p:txBody>
      </p:sp>
      <p:sp>
        <p:nvSpPr>
          <p:cNvPr id="219" name="TextBox 218"/>
          <p:cNvSpPr txBox="1"/>
          <p:nvPr/>
        </p:nvSpPr>
        <p:spPr>
          <a:xfrm>
            <a:off x="4787689" y="714812"/>
            <a:ext cx="1159292" cy="261610"/>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sz="1100" dirty="0" err="1" smtClean="0">
                <a:solidFill>
                  <a:schemeClr val="bg1">
                    <a:lumMod val="95000"/>
                  </a:schemeClr>
                </a:solidFill>
              </a:rPr>
              <a:t>Contractors</a:t>
            </a:r>
            <a:r>
              <a:rPr lang="fr-FR" sz="1100" dirty="0" smtClean="0">
                <a:solidFill>
                  <a:schemeClr val="bg1">
                    <a:lumMod val="95000"/>
                  </a:schemeClr>
                </a:solidFill>
              </a:rPr>
              <a:t> area</a:t>
            </a:r>
            <a:endParaRPr lang="en-GB" sz="1100" dirty="0">
              <a:solidFill>
                <a:schemeClr val="bg1">
                  <a:lumMod val="95000"/>
                </a:schemeClr>
              </a:solidFill>
            </a:endParaRPr>
          </a:p>
        </p:txBody>
      </p:sp>
      <p:cxnSp>
        <p:nvCxnSpPr>
          <p:cNvPr id="220" name="Straight Arrow Connector 219"/>
          <p:cNvCxnSpPr>
            <a:stCxn id="219" idx="1"/>
          </p:cNvCxnSpPr>
          <p:nvPr/>
        </p:nvCxnSpPr>
        <p:spPr>
          <a:xfrm flipH="1">
            <a:off x="4280159" y="845617"/>
            <a:ext cx="507530" cy="8575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0126" y="52602"/>
            <a:ext cx="9274082" cy="66221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en-US"/>
            </a:defPPr>
            <a:lvl1pPr algn="ctr" fontAlgn="base">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6000" dirty="0" smtClean="0">
                <a:solidFill>
                  <a:schemeClr val="bg1">
                    <a:lumMod val="95000"/>
                  </a:schemeClr>
                </a:solidFill>
                <a:effectLst/>
                <a:latin typeface="Arial" panose="020B0604020202020204" pitchFamily="34" charset="0"/>
                <a:cs typeface="Arial" panose="020B0604020202020204" pitchFamily="34" charset="0"/>
              </a:rPr>
              <a:t>Worksite progress</a:t>
            </a:r>
          </a:p>
        </p:txBody>
      </p:sp>
      <p:sp>
        <p:nvSpPr>
          <p:cNvPr id="41" name="TextBox 40"/>
          <p:cNvSpPr txBox="1"/>
          <p:nvPr/>
        </p:nvSpPr>
        <p:spPr>
          <a:xfrm>
            <a:off x="1744505" y="785136"/>
            <a:ext cx="1633781" cy="338554"/>
          </a:xfrm>
          <a:prstGeom prst="rect">
            <a:avLst/>
          </a:prstGeom>
          <a:solidFill>
            <a:srgbClr val="92D050">
              <a:alpha val="84000"/>
            </a:srgbClr>
          </a:solidFill>
          <a:ln w="3175">
            <a:solidFill>
              <a:srgbClr val="FFC000"/>
            </a:solidFill>
          </a:ln>
        </p:spPr>
        <p:txBody>
          <a:bodyPr wrap="none" rtlCol="0">
            <a:spAutoFit/>
          </a:bodyPr>
          <a:lstStyle>
            <a:defPPr>
              <a:defRPr lang="en-US"/>
            </a:defPPr>
            <a:lvl1pPr>
              <a:defRPr sz="800" b="1">
                <a:latin typeface="Arial" panose="020B0604020202020204" pitchFamily="34" charset="0"/>
                <a:cs typeface="Arial" panose="020B0604020202020204" pitchFamily="34" charset="0"/>
              </a:defRPr>
            </a:lvl1pPr>
          </a:lstStyle>
          <a:p>
            <a:r>
              <a:rPr lang="fr-FR" sz="700" dirty="0" err="1"/>
              <a:t>Preparatory</a:t>
            </a:r>
            <a:r>
              <a:rPr lang="fr-FR" sz="700" dirty="0"/>
              <a:t> </a:t>
            </a:r>
            <a:r>
              <a:rPr lang="fr-FR" sz="700" dirty="0" err="1"/>
              <a:t>works</a:t>
            </a:r>
            <a:endParaRPr lang="fr-FR" sz="700" dirty="0"/>
          </a:p>
          <a:p>
            <a:r>
              <a:rPr lang="fr-FR" sz="900" dirty="0" err="1"/>
              <a:t>Magnet</a:t>
            </a:r>
            <a:r>
              <a:rPr lang="fr-FR" sz="900" dirty="0"/>
              <a:t> Conversion Power</a:t>
            </a:r>
            <a:endParaRPr lang="en-GB" sz="900" dirty="0"/>
          </a:p>
        </p:txBody>
      </p:sp>
      <p:sp>
        <p:nvSpPr>
          <p:cNvPr id="44" name="Oval 43"/>
          <p:cNvSpPr/>
          <p:nvPr/>
        </p:nvSpPr>
        <p:spPr>
          <a:xfrm rot="1311513">
            <a:off x="3501728" y="1125147"/>
            <a:ext cx="1026660" cy="359388"/>
          </a:xfrm>
          <a:prstGeom prst="ellipse">
            <a:avLst/>
          </a:prstGeom>
          <a:solidFill>
            <a:srgbClr val="00B050">
              <a:alpha val="37000"/>
            </a:srgb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TextBox 193"/>
          <p:cNvSpPr txBox="1"/>
          <p:nvPr/>
        </p:nvSpPr>
        <p:spPr>
          <a:xfrm>
            <a:off x="7607319" y="523526"/>
            <a:ext cx="1438214" cy="261610"/>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rPr>
              <a:t>ITER IO </a:t>
            </a:r>
            <a:r>
              <a:rPr lang="fr-FR" sz="1100" dirty="0" err="1" smtClean="0">
                <a:solidFill>
                  <a:schemeClr val="bg1">
                    <a:lumMod val="95000"/>
                  </a:schemeClr>
                </a:solidFill>
              </a:rPr>
              <a:t>Headquarters</a:t>
            </a:r>
            <a:endParaRPr lang="en-GB" sz="1100" dirty="0">
              <a:solidFill>
                <a:schemeClr val="bg1">
                  <a:lumMod val="95000"/>
                </a:schemeClr>
              </a:solidFill>
            </a:endParaRPr>
          </a:p>
        </p:txBody>
      </p:sp>
    </p:spTree>
    <p:extLst>
      <p:ext uri="{BB962C8B-B14F-4D97-AF65-F5344CB8AC3E}">
        <p14:creationId xmlns:p14="http://schemas.microsoft.com/office/powerpoint/2010/main" val="346293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
                                        <p:tgtEl>
                                          <p:spTgt spid="100"/>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fade">
                                      <p:cBhvr>
                                        <p:cTn id="11" dur="100"/>
                                        <p:tgtEl>
                                          <p:spTgt spid="101"/>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100"/>
                                        <p:tgtEl>
                                          <p:spTgt spid="103"/>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
                                        <p:tgtEl>
                                          <p:spTgt spid="104"/>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fade">
                                      <p:cBhvr>
                                        <p:cTn id="23" dur="100"/>
                                        <p:tgtEl>
                                          <p:spTgt spid="106"/>
                                        </p:tgtEl>
                                      </p:cBhvr>
                                    </p:animEffect>
                                  </p:childTnLst>
                                </p:cTn>
                              </p:par>
                              <p:par>
                                <p:cTn id="24" presetID="10" presetClass="entr" presetSubtype="0" fill="hold" nodeType="with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100"/>
                                        <p:tgtEl>
                                          <p:spTgt spid="10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100"/>
                                        <p:tgtEl>
                                          <p:spTgt spid="110"/>
                                        </p:tgtEl>
                                      </p:cBhvr>
                                    </p:animEffect>
                                  </p:childTnLst>
                                </p:cTn>
                              </p:par>
                              <p:par>
                                <p:cTn id="31" presetID="10"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100"/>
                                        <p:tgtEl>
                                          <p:spTgt spid="111"/>
                                        </p:tgtEl>
                                      </p:cBhvr>
                                    </p:animEffect>
                                  </p:childTnLst>
                                </p:cTn>
                              </p:par>
                            </p:childTnLst>
                          </p:cTn>
                        </p:par>
                        <p:par>
                          <p:cTn id="34" fill="hold">
                            <p:stCondLst>
                              <p:cond delay="600"/>
                            </p:stCondLst>
                            <p:childTnLst>
                              <p:par>
                                <p:cTn id="35" presetID="10" presetClass="entr" presetSubtype="0" fill="hold" grpId="0" nodeType="afterEffect">
                                  <p:stCondLst>
                                    <p:cond delay="0"/>
                                  </p:stCondLst>
                                  <p:childTnLst>
                                    <p:set>
                                      <p:cBhvr>
                                        <p:cTn id="36" dur="1" fill="hold">
                                          <p:stCondLst>
                                            <p:cond delay="0"/>
                                          </p:stCondLst>
                                        </p:cTn>
                                        <p:tgtEl>
                                          <p:spTgt spid="124"/>
                                        </p:tgtEl>
                                        <p:attrNameLst>
                                          <p:attrName>style.visibility</p:attrName>
                                        </p:attrNameLst>
                                      </p:cBhvr>
                                      <p:to>
                                        <p:strVal val="visible"/>
                                      </p:to>
                                    </p:set>
                                    <p:animEffect transition="in" filter="fade">
                                      <p:cBhvr>
                                        <p:cTn id="37" dur="100"/>
                                        <p:tgtEl>
                                          <p:spTgt spid="124"/>
                                        </p:tgtEl>
                                      </p:cBhvr>
                                    </p:animEffect>
                                  </p:childTnLst>
                                </p:cTn>
                              </p:par>
                            </p:childTnLst>
                          </p:cTn>
                        </p:par>
                        <p:par>
                          <p:cTn id="38" fill="hold">
                            <p:stCondLst>
                              <p:cond delay="700"/>
                            </p:stCondLst>
                            <p:childTnLst>
                              <p:par>
                                <p:cTn id="39" presetID="10" presetClass="entr" presetSubtype="0" fill="hold" nodeType="after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100"/>
                                        <p:tgtEl>
                                          <p:spTgt spid="125"/>
                                        </p:tgtEl>
                                      </p:cBhvr>
                                    </p:animEffect>
                                  </p:childTnLst>
                                </p:cTn>
                              </p:par>
                            </p:childTnLst>
                          </p:cTn>
                        </p:par>
                        <p:par>
                          <p:cTn id="42" fill="hold">
                            <p:stCondLst>
                              <p:cond delay="800"/>
                            </p:stCondLst>
                            <p:childTnLst>
                              <p:par>
                                <p:cTn id="43" presetID="10" presetClass="entr" presetSubtype="0" fill="hold" grpId="0" nodeType="afterEffect">
                                  <p:stCondLst>
                                    <p:cond delay="0"/>
                                  </p:stCondLst>
                                  <p:childTnLst>
                                    <p:set>
                                      <p:cBhvr>
                                        <p:cTn id="44" dur="1" fill="hold">
                                          <p:stCondLst>
                                            <p:cond delay="0"/>
                                          </p:stCondLst>
                                        </p:cTn>
                                        <p:tgtEl>
                                          <p:spTgt spid="133"/>
                                        </p:tgtEl>
                                        <p:attrNameLst>
                                          <p:attrName>style.visibility</p:attrName>
                                        </p:attrNameLst>
                                      </p:cBhvr>
                                      <p:to>
                                        <p:strVal val="visible"/>
                                      </p:to>
                                    </p:set>
                                    <p:animEffect transition="in" filter="fade">
                                      <p:cBhvr>
                                        <p:cTn id="45" dur="100"/>
                                        <p:tgtEl>
                                          <p:spTgt spid="133"/>
                                        </p:tgtEl>
                                      </p:cBhvr>
                                    </p:animEffect>
                                  </p:childTnLst>
                                </p:cTn>
                              </p:par>
                            </p:childTnLst>
                          </p:cTn>
                        </p:par>
                        <p:par>
                          <p:cTn id="46" fill="hold">
                            <p:stCondLst>
                              <p:cond delay="900"/>
                            </p:stCondLst>
                            <p:childTnLst>
                              <p:par>
                                <p:cTn id="47" presetID="10" presetClass="entr" presetSubtype="0" fill="hold" nodeType="after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fade">
                                      <p:cBhvr>
                                        <p:cTn id="49" dur="100"/>
                                        <p:tgtEl>
                                          <p:spTgt spid="135"/>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43"/>
                                        </p:tgtEl>
                                        <p:attrNameLst>
                                          <p:attrName>style.visibility</p:attrName>
                                        </p:attrNameLst>
                                      </p:cBhvr>
                                      <p:to>
                                        <p:strVal val="visible"/>
                                      </p:to>
                                    </p:set>
                                    <p:animEffect transition="in" filter="fade">
                                      <p:cBhvr>
                                        <p:cTn id="53" dur="100"/>
                                        <p:tgtEl>
                                          <p:spTgt spid="143"/>
                                        </p:tgtEl>
                                      </p:cBhvr>
                                    </p:animEffect>
                                  </p:childTnLst>
                                </p:cTn>
                              </p:par>
                            </p:childTnLst>
                          </p:cTn>
                        </p:par>
                        <p:par>
                          <p:cTn id="54" fill="hold">
                            <p:stCondLst>
                              <p:cond delay="1100"/>
                            </p:stCondLst>
                            <p:childTnLst>
                              <p:par>
                                <p:cTn id="55" presetID="10" presetClass="entr" presetSubtype="0" fill="hold" nodeType="afterEffect">
                                  <p:stCondLst>
                                    <p:cond delay="0"/>
                                  </p:stCondLst>
                                  <p:childTnLst>
                                    <p:set>
                                      <p:cBhvr>
                                        <p:cTn id="56" dur="1" fill="hold">
                                          <p:stCondLst>
                                            <p:cond delay="0"/>
                                          </p:stCondLst>
                                        </p:cTn>
                                        <p:tgtEl>
                                          <p:spTgt spid="144"/>
                                        </p:tgtEl>
                                        <p:attrNameLst>
                                          <p:attrName>style.visibility</p:attrName>
                                        </p:attrNameLst>
                                      </p:cBhvr>
                                      <p:to>
                                        <p:strVal val="visible"/>
                                      </p:to>
                                    </p:set>
                                    <p:animEffect transition="in" filter="fade">
                                      <p:cBhvr>
                                        <p:cTn id="57" dur="100"/>
                                        <p:tgtEl>
                                          <p:spTgt spid="144"/>
                                        </p:tgtEl>
                                      </p:cBhvr>
                                    </p:animEffect>
                                  </p:childTnLst>
                                </p:cTn>
                              </p:par>
                            </p:childTnLst>
                          </p:cTn>
                        </p:par>
                        <p:par>
                          <p:cTn id="58" fill="hold">
                            <p:stCondLst>
                              <p:cond delay="1200"/>
                            </p:stCondLst>
                            <p:childTnLst>
                              <p:par>
                                <p:cTn id="59" presetID="10" presetClass="entr" presetSubtype="0" fill="hold" grpId="0" nodeType="afterEffect">
                                  <p:stCondLst>
                                    <p:cond delay="0"/>
                                  </p:stCondLst>
                                  <p:childTnLst>
                                    <p:set>
                                      <p:cBhvr>
                                        <p:cTn id="60" dur="1" fill="hold">
                                          <p:stCondLst>
                                            <p:cond delay="0"/>
                                          </p:stCondLst>
                                        </p:cTn>
                                        <p:tgtEl>
                                          <p:spTgt spid="147"/>
                                        </p:tgtEl>
                                        <p:attrNameLst>
                                          <p:attrName>style.visibility</p:attrName>
                                        </p:attrNameLst>
                                      </p:cBhvr>
                                      <p:to>
                                        <p:strVal val="visible"/>
                                      </p:to>
                                    </p:set>
                                    <p:animEffect transition="in" filter="fade">
                                      <p:cBhvr>
                                        <p:cTn id="61" dur="100"/>
                                        <p:tgtEl>
                                          <p:spTgt spid="147"/>
                                        </p:tgtEl>
                                      </p:cBhvr>
                                    </p:animEffect>
                                  </p:childTnLst>
                                </p:cTn>
                              </p:par>
                            </p:childTnLst>
                          </p:cTn>
                        </p:par>
                        <p:par>
                          <p:cTn id="62" fill="hold">
                            <p:stCondLst>
                              <p:cond delay="1300"/>
                            </p:stCondLst>
                            <p:childTnLst>
                              <p:par>
                                <p:cTn id="63" presetID="10" presetClass="entr" presetSubtype="0" fill="hold" nodeType="afterEffect">
                                  <p:stCondLst>
                                    <p:cond delay="0"/>
                                  </p:stCondLst>
                                  <p:childTnLst>
                                    <p:set>
                                      <p:cBhvr>
                                        <p:cTn id="64" dur="1" fill="hold">
                                          <p:stCondLst>
                                            <p:cond delay="0"/>
                                          </p:stCondLst>
                                        </p:cTn>
                                        <p:tgtEl>
                                          <p:spTgt spid="148"/>
                                        </p:tgtEl>
                                        <p:attrNameLst>
                                          <p:attrName>style.visibility</p:attrName>
                                        </p:attrNameLst>
                                      </p:cBhvr>
                                      <p:to>
                                        <p:strVal val="visible"/>
                                      </p:to>
                                    </p:set>
                                    <p:animEffect transition="in" filter="fade">
                                      <p:cBhvr>
                                        <p:cTn id="65" dur="100"/>
                                        <p:tgtEl>
                                          <p:spTgt spid="148"/>
                                        </p:tgtEl>
                                      </p:cBhvr>
                                    </p:animEffect>
                                  </p:childTnLst>
                                </p:cTn>
                              </p:par>
                            </p:childTnLst>
                          </p:cTn>
                        </p:par>
                        <p:par>
                          <p:cTn id="66" fill="hold">
                            <p:stCondLst>
                              <p:cond delay="1400"/>
                            </p:stCondLst>
                            <p:childTnLst>
                              <p:par>
                                <p:cTn id="67" presetID="10" presetClass="entr" presetSubtype="0" fill="hold" grpId="0" nodeType="afterEffect">
                                  <p:stCondLst>
                                    <p:cond delay="0"/>
                                  </p:stCondLst>
                                  <p:childTnLst>
                                    <p:set>
                                      <p:cBhvr>
                                        <p:cTn id="68" dur="1" fill="hold">
                                          <p:stCondLst>
                                            <p:cond delay="0"/>
                                          </p:stCondLst>
                                        </p:cTn>
                                        <p:tgtEl>
                                          <p:spTgt spid="151"/>
                                        </p:tgtEl>
                                        <p:attrNameLst>
                                          <p:attrName>style.visibility</p:attrName>
                                        </p:attrNameLst>
                                      </p:cBhvr>
                                      <p:to>
                                        <p:strVal val="visible"/>
                                      </p:to>
                                    </p:set>
                                    <p:animEffect transition="in" filter="fade">
                                      <p:cBhvr>
                                        <p:cTn id="69" dur="100"/>
                                        <p:tgtEl>
                                          <p:spTgt spid="151"/>
                                        </p:tgtEl>
                                      </p:cBhvr>
                                    </p:animEffect>
                                  </p:childTnLst>
                                </p:cTn>
                              </p:par>
                              <p:par>
                                <p:cTn id="70" presetID="10" presetClass="entr" presetSubtype="0" fill="hold" nodeType="withEffect">
                                  <p:stCondLst>
                                    <p:cond delay="0"/>
                                  </p:stCondLst>
                                  <p:childTnLst>
                                    <p:set>
                                      <p:cBhvr>
                                        <p:cTn id="71" dur="1" fill="hold">
                                          <p:stCondLst>
                                            <p:cond delay="0"/>
                                          </p:stCondLst>
                                        </p:cTn>
                                        <p:tgtEl>
                                          <p:spTgt spid="152"/>
                                        </p:tgtEl>
                                        <p:attrNameLst>
                                          <p:attrName>style.visibility</p:attrName>
                                        </p:attrNameLst>
                                      </p:cBhvr>
                                      <p:to>
                                        <p:strVal val="visible"/>
                                      </p:to>
                                    </p:set>
                                    <p:animEffect transition="in" filter="fade">
                                      <p:cBhvr>
                                        <p:cTn id="72" dur="100"/>
                                        <p:tgtEl>
                                          <p:spTgt spid="152"/>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159"/>
                                        </p:tgtEl>
                                        <p:attrNameLst>
                                          <p:attrName>style.visibility</p:attrName>
                                        </p:attrNameLst>
                                      </p:cBhvr>
                                      <p:to>
                                        <p:strVal val="visible"/>
                                      </p:to>
                                    </p:set>
                                    <p:animEffect transition="in" filter="fade">
                                      <p:cBhvr>
                                        <p:cTn id="76" dur="100"/>
                                        <p:tgtEl>
                                          <p:spTgt spid="159"/>
                                        </p:tgtEl>
                                      </p:cBhvr>
                                    </p:animEffect>
                                  </p:childTnLst>
                                </p:cTn>
                              </p:par>
                            </p:childTnLst>
                          </p:cTn>
                        </p:par>
                        <p:par>
                          <p:cTn id="77" fill="hold">
                            <p:stCondLst>
                              <p:cond delay="1600"/>
                            </p:stCondLst>
                            <p:childTnLst>
                              <p:par>
                                <p:cTn id="78" presetID="10" presetClass="entr" presetSubtype="0" fill="hold" grpId="0" nodeType="afterEffect">
                                  <p:stCondLst>
                                    <p:cond delay="0"/>
                                  </p:stCondLst>
                                  <p:childTnLst>
                                    <p:set>
                                      <p:cBhvr>
                                        <p:cTn id="79" dur="1" fill="hold">
                                          <p:stCondLst>
                                            <p:cond delay="0"/>
                                          </p:stCondLst>
                                        </p:cTn>
                                        <p:tgtEl>
                                          <p:spTgt spid="174"/>
                                        </p:tgtEl>
                                        <p:attrNameLst>
                                          <p:attrName>style.visibility</p:attrName>
                                        </p:attrNameLst>
                                      </p:cBhvr>
                                      <p:to>
                                        <p:strVal val="visible"/>
                                      </p:to>
                                    </p:set>
                                    <p:animEffect transition="in" filter="fade">
                                      <p:cBhvr>
                                        <p:cTn id="80" dur="100"/>
                                        <p:tgtEl>
                                          <p:spTgt spid="174"/>
                                        </p:tgtEl>
                                      </p:cBhvr>
                                    </p:animEffect>
                                  </p:childTnLst>
                                </p:cTn>
                              </p:par>
                              <p:par>
                                <p:cTn id="81" presetID="10" presetClass="entr" presetSubtype="0" fill="hold" nodeType="withEffect">
                                  <p:stCondLst>
                                    <p:cond delay="0"/>
                                  </p:stCondLst>
                                  <p:childTnLst>
                                    <p:set>
                                      <p:cBhvr>
                                        <p:cTn id="82" dur="1" fill="hold">
                                          <p:stCondLst>
                                            <p:cond delay="0"/>
                                          </p:stCondLst>
                                        </p:cTn>
                                        <p:tgtEl>
                                          <p:spTgt spid="175"/>
                                        </p:tgtEl>
                                        <p:attrNameLst>
                                          <p:attrName>style.visibility</p:attrName>
                                        </p:attrNameLst>
                                      </p:cBhvr>
                                      <p:to>
                                        <p:strVal val="visible"/>
                                      </p:to>
                                    </p:set>
                                    <p:animEffect transition="in" filter="fade">
                                      <p:cBhvr>
                                        <p:cTn id="83" dur="100"/>
                                        <p:tgtEl>
                                          <p:spTgt spid="175"/>
                                        </p:tgtEl>
                                      </p:cBhvr>
                                    </p:animEffect>
                                  </p:childTnLst>
                                </p:cTn>
                              </p:par>
                            </p:childTnLst>
                          </p:cTn>
                        </p:par>
                        <p:par>
                          <p:cTn id="84" fill="hold">
                            <p:stCondLst>
                              <p:cond delay="1700"/>
                            </p:stCondLst>
                            <p:childTnLst>
                              <p:par>
                                <p:cTn id="85" presetID="10" presetClass="entr" presetSubtype="0" fill="hold" grpId="0" nodeType="afterEffect">
                                  <p:stCondLst>
                                    <p:cond delay="0"/>
                                  </p:stCondLst>
                                  <p:childTnLst>
                                    <p:set>
                                      <p:cBhvr>
                                        <p:cTn id="86" dur="1" fill="hold">
                                          <p:stCondLst>
                                            <p:cond delay="0"/>
                                          </p:stCondLst>
                                        </p:cTn>
                                        <p:tgtEl>
                                          <p:spTgt spid="179"/>
                                        </p:tgtEl>
                                        <p:attrNameLst>
                                          <p:attrName>style.visibility</p:attrName>
                                        </p:attrNameLst>
                                      </p:cBhvr>
                                      <p:to>
                                        <p:strVal val="visible"/>
                                      </p:to>
                                    </p:set>
                                    <p:animEffect transition="in" filter="fade">
                                      <p:cBhvr>
                                        <p:cTn id="87" dur="100"/>
                                        <p:tgtEl>
                                          <p:spTgt spid="179"/>
                                        </p:tgtEl>
                                      </p:cBhvr>
                                    </p:animEffect>
                                  </p:childTnLst>
                                </p:cTn>
                              </p:par>
                            </p:childTnLst>
                          </p:cTn>
                        </p:par>
                        <p:par>
                          <p:cTn id="88" fill="hold">
                            <p:stCondLst>
                              <p:cond delay="1800"/>
                            </p:stCondLst>
                            <p:childTnLst>
                              <p:par>
                                <p:cTn id="89" presetID="10" presetClass="entr" presetSubtype="0" fill="hold" nodeType="afterEffect">
                                  <p:stCondLst>
                                    <p:cond delay="0"/>
                                  </p:stCondLst>
                                  <p:childTnLst>
                                    <p:set>
                                      <p:cBhvr>
                                        <p:cTn id="90" dur="1" fill="hold">
                                          <p:stCondLst>
                                            <p:cond delay="0"/>
                                          </p:stCondLst>
                                        </p:cTn>
                                        <p:tgtEl>
                                          <p:spTgt spid="178"/>
                                        </p:tgtEl>
                                        <p:attrNameLst>
                                          <p:attrName>style.visibility</p:attrName>
                                        </p:attrNameLst>
                                      </p:cBhvr>
                                      <p:to>
                                        <p:strVal val="visible"/>
                                      </p:to>
                                    </p:set>
                                    <p:animEffect transition="in" filter="fade">
                                      <p:cBhvr>
                                        <p:cTn id="91" dur="100"/>
                                        <p:tgtEl>
                                          <p:spTgt spid="178"/>
                                        </p:tgtEl>
                                      </p:cBhvr>
                                    </p:animEffect>
                                  </p:childTnLst>
                                </p:cTn>
                              </p:par>
                            </p:childTnLst>
                          </p:cTn>
                        </p:par>
                        <p:par>
                          <p:cTn id="92" fill="hold">
                            <p:stCondLst>
                              <p:cond delay="1900"/>
                            </p:stCondLst>
                            <p:childTnLst>
                              <p:par>
                                <p:cTn id="93" presetID="10" presetClass="entr" presetSubtype="0" fill="hold" grpId="0" nodeType="afterEffect">
                                  <p:stCondLst>
                                    <p:cond delay="0"/>
                                  </p:stCondLst>
                                  <p:childTnLst>
                                    <p:set>
                                      <p:cBhvr>
                                        <p:cTn id="94" dur="1" fill="hold">
                                          <p:stCondLst>
                                            <p:cond delay="0"/>
                                          </p:stCondLst>
                                        </p:cTn>
                                        <p:tgtEl>
                                          <p:spTgt spid="194"/>
                                        </p:tgtEl>
                                        <p:attrNameLst>
                                          <p:attrName>style.visibility</p:attrName>
                                        </p:attrNameLst>
                                      </p:cBhvr>
                                      <p:to>
                                        <p:strVal val="visible"/>
                                      </p:to>
                                    </p:set>
                                    <p:animEffect transition="in" filter="fade">
                                      <p:cBhvr>
                                        <p:cTn id="95" dur="100"/>
                                        <p:tgtEl>
                                          <p:spTgt spid="194"/>
                                        </p:tgtEl>
                                      </p:cBhvr>
                                    </p:animEffect>
                                  </p:childTnLst>
                                </p:cTn>
                              </p:par>
                            </p:childTnLst>
                          </p:cTn>
                        </p:par>
                        <p:par>
                          <p:cTn id="96" fill="hold">
                            <p:stCondLst>
                              <p:cond delay="2000"/>
                            </p:stCondLst>
                            <p:childTnLst>
                              <p:par>
                                <p:cTn id="97" presetID="10" presetClass="entr" presetSubtype="0" fill="hold" nodeType="afterEffect">
                                  <p:stCondLst>
                                    <p:cond delay="0"/>
                                  </p:stCondLst>
                                  <p:childTnLst>
                                    <p:set>
                                      <p:cBhvr>
                                        <p:cTn id="98" dur="1" fill="hold">
                                          <p:stCondLst>
                                            <p:cond delay="0"/>
                                          </p:stCondLst>
                                        </p:cTn>
                                        <p:tgtEl>
                                          <p:spTgt spid="195"/>
                                        </p:tgtEl>
                                        <p:attrNameLst>
                                          <p:attrName>style.visibility</p:attrName>
                                        </p:attrNameLst>
                                      </p:cBhvr>
                                      <p:to>
                                        <p:strVal val="visible"/>
                                      </p:to>
                                    </p:set>
                                    <p:animEffect transition="in" filter="fade">
                                      <p:cBhvr>
                                        <p:cTn id="99" dur="100"/>
                                        <p:tgtEl>
                                          <p:spTgt spid="195"/>
                                        </p:tgtEl>
                                      </p:cBhvr>
                                    </p:animEffect>
                                  </p:childTnLst>
                                </p:cTn>
                              </p:par>
                            </p:childTnLst>
                          </p:cTn>
                        </p:par>
                        <p:par>
                          <p:cTn id="100" fill="hold">
                            <p:stCondLst>
                              <p:cond delay="2100"/>
                            </p:stCondLst>
                            <p:childTnLst>
                              <p:par>
                                <p:cTn id="101" presetID="10" presetClass="entr" presetSubtype="0" fill="hold" nodeType="afterEffect">
                                  <p:stCondLst>
                                    <p:cond delay="0"/>
                                  </p:stCondLst>
                                  <p:childTnLst>
                                    <p:set>
                                      <p:cBhvr>
                                        <p:cTn id="102" dur="1" fill="hold">
                                          <p:stCondLst>
                                            <p:cond delay="0"/>
                                          </p:stCondLst>
                                        </p:cTn>
                                        <p:tgtEl>
                                          <p:spTgt spid="202"/>
                                        </p:tgtEl>
                                        <p:attrNameLst>
                                          <p:attrName>style.visibility</p:attrName>
                                        </p:attrNameLst>
                                      </p:cBhvr>
                                      <p:to>
                                        <p:strVal val="visible"/>
                                      </p:to>
                                    </p:set>
                                    <p:animEffect transition="in" filter="fade">
                                      <p:cBhvr>
                                        <p:cTn id="103" dur="100"/>
                                        <p:tgtEl>
                                          <p:spTgt spid="202"/>
                                        </p:tgtEl>
                                      </p:cBhvr>
                                    </p:animEffect>
                                  </p:childTnLst>
                                </p:cTn>
                              </p:par>
                            </p:childTnLst>
                          </p:cTn>
                        </p:par>
                        <p:par>
                          <p:cTn id="104" fill="hold">
                            <p:stCondLst>
                              <p:cond delay="2200"/>
                            </p:stCondLst>
                            <p:childTnLst>
                              <p:par>
                                <p:cTn id="105" presetID="10" presetClass="entr" presetSubtype="0" fill="hold" grpId="0" nodeType="afterEffect">
                                  <p:stCondLst>
                                    <p:cond delay="0"/>
                                  </p:stCondLst>
                                  <p:childTnLst>
                                    <p:set>
                                      <p:cBhvr>
                                        <p:cTn id="106" dur="1" fill="hold">
                                          <p:stCondLst>
                                            <p:cond delay="0"/>
                                          </p:stCondLst>
                                        </p:cTn>
                                        <p:tgtEl>
                                          <p:spTgt spid="203"/>
                                        </p:tgtEl>
                                        <p:attrNameLst>
                                          <p:attrName>style.visibility</p:attrName>
                                        </p:attrNameLst>
                                      </p:cBhvr>
                                      <p:to>
                                        <p:strVal val="visible"/>
                                      </p:to>
                                    </p:set>
                                    <p:animEffect transition="in" filter="fade">
                                      <p:cBhvr>
                                        <p:cTn id="107" dur="100"/>
                                        <p:tgtEl>
                                          <p:spTgt spid="203"/>
                                        </p:tgtEl>
                                      </p:cBhvr>
                                    </p:animEffect>
                                  </p:childTnLst>
                                </p:cTn>
                              </p:par>
                            </p:childTnLst>
                          </p:cTn>
                        </p:par>
                        <p:par>
                          <p:cTn id="108" fill="hold">
                            <p:stCondLst>
                              <p:cond delay="2300"/>
                            </p:stCondLst>
                            <p:childTnLst>
                              <p:par>
                                <p:cTn id="109" presetID="10" presetClass="entr" presetSubtype="0" fill="hold" grpId="0" nodeType="afterEffect">
                                  <p:stCondLst>
                                    <p:cond delay="0"/>
                                  </p:stCondLst>
                                  <p:childTnLst>
                                    <p:set>
                                      <p:cBhvr>
                                        <p:cTn id="110" dur="1" fill="hold">
                                          <p:stCondLst>
                                            <p:cond delay="0"/>
                                          </p:stCondLst>
                                        </p:cTn>
                                        <p:tgtEl>
                                          <p:spTgt spid="219"/>
                                        </p:tgtEl>
                                        <p:attrNameLst>
                                          <p:attrName>style.visibility</p:attrName>
                                        </p:attrNameLst>
                                      </p:cBhvr>
                                      <p:to>
                                        <p:strVal val="visible"/>
                                      </p:to>
                                    </p:set>
                                    <p:animEffect transition="in" filter="fade">
                                      <p:cBhvr>
                                        <p:cTn id="111" dur="100"/>
                                        <p:tgtEl>
                                          <p:spTgt spid="219"/>
                                        </p:tgtEl>
                                      </p:cBhvr>
                                    </p:animEffect>
                                  </p:childTnLst>
                                </p:cTn>
                              </p:par>
                            </p:childTnLst>
                          </p:cTn>
                        </p:par>
                        <p:par>
                          <p:cTn id="112" fill="hold">
                            <p:stCondLst>
                              <p:cond delay="2400"/>
                            </p:stCondLst>
                            <p:childTnLst>
                              <p:par>
                                <p:cTn id="113" presetID="10" presetClass="entr" presetSubtype="0" fill="hold" nodeType="afterEffect">
                                  <p:stCondLst>
                                    <p:cond delay="0"/>
                                  </p:stCondLst>
                                  <p:childTnLst>
                                    <p:set>
                                      <p:cBhvr>
                                        <p:cTn id="114" dur="1" fill="hold">
                                          <p:stCondLst>
                                            <p:cond delay="0"/>
                                          </p:stCondLst>
                                        </p:cTn>
                                        <p:tgtEl>
                                          <p:spTgt spid="220"/>
                                        </p:tgtEl>
                                        <p:attrNameLst>
                                          <p:attrName>style.visibility</p:attrName>
                                        </p:attrNameLst>
                                      </p:cBhvr>
                                      <p:to>
                                        <p:strVal val="visible"/>
                                      </p:to>
                                    </p:set>
                                    <p:animEffect transition="in" filter="fade">
                                      <p:cBhvr>
                                        <p:cTn id="115" dur="100"/>
                                        <p:tgtEl>
                                          <p:spTgt spid="220"/>
                                        </p:tgtEl>
                                      </p:cBhvr>
                                    </p:animEffect>
                                  </p:childTnLst>
                                </p:cTn>
                              </p:par>
                            </p:childTnLst>
                          </p:cTn>
                        </p:par>
                        <p:par>
                          <p:cTn id="116" fill="hold">
                            <p:stCondLst>
                              <p:cond delay="2500"/>
                            </p:stCondLst>
                            <p:childTnLst>
                              <p:par>
                                <p:cTn id="117" presetID="10" presetClass="entr" presetSubtype="0" fill="hold" grpId="0" nodeType="after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100"/>
                                        <p:tgtEl>
                                          <p:spTgt spid="41"/>
                                        </p:tgtEl>
                                      </p:cBhvr>
                                    </p:animEffect>
                                  </p:childTnLst>
                                </p:cTn>
                              </p:par>
                            </p:childTnLst>
                          </p:cTn>
                        </p:par>
                        <p:par>
                          <p:cTn id="120" fill="hold">
                            <p:stCondLst>
                              <p:cond delay="2600"/>
                            </p:stCondLst>
                            <p:childTnLst>
                              <p:par>
                                <p:cTn id="121" presetID="10" presetClass="entr" presetSubtype="0" fill="hold" nodeType="afterEffect">
                                  <p:stCondLst>
                                    <p:cond delay="0"/>
                                  </p:stCondLst>
                                  <p:childTnLst>
                                    <p:set>
                                      <p:cBhvr>
                                        <p:cTn id="122" dur="1" fill="hold">
                                          <p:stCondLst>
                                            <p:cond delay="0"/>
                                          </p:stCondLst>
                                        </p:cTn>
                                        <p:tgtEl>
                                          <p:spTgt spid="186"/>
                                        </p:tgtEl>
                                        <p:attrNameLst>
                                          <p:attrName>style.visibility</p:attrName>
                                        </p:attrNameLst>
                                      </p:cBhvr>
                                      <p:to>
                                        <p:strVal val="visible"/>
                                      </p:to>
                                    </p:set>
                                    <p:animEffect transition="in" filter="fade">
                                      <p:cBhvr>
                                        <p:cTn id="123" dur="100"/>
                                        <p:tgtEl>
                                          <p:spTgt spid="186"/>
                                        </p:tgtEl>
                                      </p:cBhvr>
                                    </p:animEffect>
                                  </p:childTnLst>
                                </p:cTn>
                              </p:par>
                            </p:childTnLst>
                          </p:cTn>
                        </p:par>
                        <p:par>
                          <p:cTn id="124" fill="hold">
                            <p:stCondLst>
                              <p:cond delay="2700"/>
                            </p:stCondLst>
                            <p:childTnLst>
                              <p:par>
                                <p:cTn id="125" presetID="10" presetClass="entr" presetSubtype="0" fill="hold" grpId="0" nodeType="after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fade">
                                      <p:cBhvr>
                                        <p:cTn id="127" dur="100"/>
                                        <p:tgtEl>
                                          <p:spTgt spid="44"/>
                                        </p:tgtEl>
                                      </p:cBhvr>
                                    </p:animEffect>
                                  </p:childTnLst>
                                </p:cTn>
                              </p:par>
                            </p:childTnLst>
                          </p:cTn>
                        </p:par>
                        <p:par>
                          <p:cTn id="128" fill="hold">
                            <p:stCondLst>
                              <p:cond delay="2800"/>
                            </p:stCondLst>
                            <p:childTnLst>
                              <p:par>
                                <p:cTn id="129" presetID="10" presetClass="entr" presetSubtype="0" fill="hold" grpId="0" nodeType="afterEffect">
                                  <p:stCondLst>
                                    <p:cond delay="0"/>
                                  </p:stCondLst>
                                  <p:childTnLst>
                                    <p:set>
                                      <p:cBhvr>
                                        <p:cTn id="130" dur="1" fill="hold">
                                          <p:stCondLst>
                                            <p:cond delay="0"/>
                                          </p:stCondLst>
                                        </p:cTn>
                                        <p:tgtEl>
                                          <p:spTgt spid="157"/>
                                        </p:tgtEl>
                                        <p:attrNameLst>
                                          <p:attrName>style.visibility</p:attrName>
                                        </p:attrNameLst>
                                      </p:cBhvr>
                                      <p:to>
                                        <p:strVal val="visible"/>
                                      </p:to>
                                    </p:set>
                                    <p:animEffect transition="in" filter="fade">
                                      <p:cBhvr>
                                        <p:cTn id="131" dur="1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3" grpId="0" animBg="1"/>
      <p:bldP spid="106" grpId="0" animBg="1"/>
      <p:bldP spid="110" grpId="0" animBg="1"/>
      <p:bldP spid="124" grpId="0" animBg="1"/>
      <p:bldP spid="133" grpId="0" animBg="1"/>
      <p:bldP spid="143" grpId="0" animBg="1"/>
      <p:bldP spid="147" grpId="0" animBg="1"/>
      <p:bldP spid="151" grpId="0" animBg="1"/>
      <p:bldP spid="174" grpId="0" animBg="1"/>
      <p:bldP spid="179" grpId="0" animBg="1"/>
      <p:bldP spid="203" grpId="0" animBg="1"/>
      <p:bldP spid="157" grpId="0" animBg="1"/>
      <p:bldP spid="159" grpId="0" animBg="1"/>
      <p:bldP spid="219" grpId="0" animBg="1"/>
      <p:bldP spid="41" grpId="0" animBg="1"/>
      <p:bldP spid="44" grpId="0" animBg="1"/>
      <p:bldP spid="19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12/13/2016</a:t>
            </a:r>
            <a:endParaRPr lang="en-US"/>
          </a:p>
        </p:txBody>
      </p:sp>
      <p:sp>
        <p:nvSpPr>
          <p:cNvPr id="5" name="Footer Placeholder 4"/>
          <p:cNvSpPr>
            <a:spLocks noGrp="1"/>
          </p:cNvSpPr>
          <p:nvPr>
            <p:ph type="ftr" sz="quarter" idx="11"/>
          </p:nvPr>
        </p:nvSpPr>
        <p:spPr/>
        <p:txBody>
          <a:bodyPr/>
          <a:lstStyle/>
          <a:p>
            <a:r>
              <a:rPr lang="en-US" smtClean="0"/>
              <a:t>Sauthoff and Bigot/Fusion Power Associates</a:t>
            </a:r>
            <a:endParaRPr lang="en-US"/>
          </a:p>
        </p:txBody>
      </p:sp>
      <p:sp>
        <p:nvSpPr>
          <p:cNvPr id="6" name="Slide Number Placeholder 5"/>
          <p:cNvSpPr>
            <a:spLocks noGrp="1"/>
          </p:cNvSpPr>
          <p:nvPr>
            <p:ph type="sldNum" sz="quarter" idx="12"/>
          </p:nvPr>
        </p:nvSpPr>
        <p:spPr/>
        <p:txBody>
          <a:bodyPr/>
          <a:lstStyle/>
          <a:p>
            <a:fld id="{8274E5B4-D27C-9346-BCE7-FA7EB5913382}" type="slidenum">
              <a:rPr lang="en-US" smtClean="0"/>
              <a:t>13</a:t>
            </a:fld>
            <a:endParaRPr lang="en-US"/>
          </a:p>
        </p:txBody>
      </p:sp>
      <p:pic>
        <p:nvPicPr>
          <p:cNvPr id="3" name="Picture 2" descr="tokamak complex.jpg"/>
          <p:cNvPicPr>
            <a:picLocks noChangeAspect="1"/>
          </p:cNvPicPr>
          <p:nvPr/>
        </p:nvPicPr>
        <p:blipFill rotWithShape="1">
          <a:blip r:embed="rId3">
            <a:extLst>
              <a:ext uri="{28A0092B-C50C-407E-A947-70E740481C1C}">
                <a14:useLocalDpi xmlns:a14="http://schemas.microsoft.com/office/drawing/2010/main" val="0"/>
              </a:ext>
            </a:extLst>
          </a:blip>
          <a:srcRect b="2126"/>
          <a:stretch/>
        </p:blipFill>
        <p:spPr>
          <a:xfrm>
            <a:off x="0" y="0"/>
            <a:ext cx="9144000" cy="5238750"/>
          </a:xfrm>
          <a:prstGeom prst="rect">
            <a:avLst/>
          </a:prstGeom>
        </p:spPr>
      </p:pic>
      <p:sp>
        <p:nvSpPr>
          <p:cNvPr id="7" name="Title 3"/>
          <p:cNvSpPr txBox="1">
            <a:spLocks/>
          </p:cNvSpPr>
          <p:nvPr/>
        </p:nvSpPr>
        <p:spPr>
          <a:xfrm>
            <a:off x="98400" y="4389150"/>
            <a:ext cx="6912000" cy="621000"/>
          </a:xfrm>
          <a:prstGeom prst="rect">
            <a:avLst/>
          </a:prstGeom>
          <a:noFill/>
          <a:ln>
            <a:noFill/>
          </a:ln>
          <a:effectLst>
            <a:outerShdw blurRad="50800" dist="50800" dir="5400000" algn="ctr" rotWithShape="0">
              <a:schemeClr val="tx1"/>
            </a:outerShdw>
          </a:effectLst>
          <a:extLst/>
        </p:spPr>
        <p:txBody>
          <a:bodyPr vert="horz" lIns="91440" tIns="45720" rIns="91440" bIns="45720" rtlCol="0" anchor="ctr">
            <a:noAutofit/>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pPr algn="l"/>
            <a:r>
              <a:rPr lang="en-US" sz="5400" dirty="0" smtClean="0">
                <a:solidFill>
                  <a:schemeClr val="bg1">
                    <a:lumMod val="95000"/>
                  </a:schemeClr>
                </a:solidFill>
                <a:effectLst/>
                <a:latin typeface="Arial" panose="020B0604020202020204" pitchFamily="34" charset="0"/>
                <a:cs typeface="Arial" panose="020B0604020202020204" pitchFamily="34" charset="0"/>
              </a:rPr>
              <a:t>Tokamak Complex</a:t>
            </a:r>
            <a:endParaRPr lang="en-GB" sz="5400" dirty="0" smtClean="0">
              <a:solidFill>
                <a:schemeClr val="bg1">
                  <a:lumMod val="95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6925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rnouxr\Documents\Work\En Cours\DRONE RICHE PHOTOS-04-10-2016\PHOTOS\ok riche drone\SMALL\Tok_Pit_drone_Riche_1_small.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16235" y="6882"/>
            <a:ext cx="9627765" cy="477489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22200" y="114300"/>
            <a:ext cx="6912000" cy="621000"/>
          </a:xfrm>
          <a:prstGeom prst="rect">
            <a:avLst/>
          </a:prstGeom>
          <a:noFill/>
          <a:ln>
            <a:noFill/>
          </a:ln>
          <a:effectLst>
            <a:outerShdw blurRad="50800" dist="50800" dir="5400000" algn="ctr" rotWithShape="0">
              <a:schemeClr val="tx1"/>
            </a:outerShdw>
          </a:effectLst>
          <a:extLst/>
        </p:spPr>
        <p:txBody>
          <a:bodyPr vert="horz" lIns="91440" tIns="45720" rIns="91440" bIns="45720" rtlCol="0" anchor="ctr">
            <a:noAutofit/>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pPr algn="l"/>
            <a:r>
              <a:rPr lang="en-US" sz="5400" dirty="0" smtClean="0">
                <a:solidFill>
                  <a:schemeClr val="bg1">
                    <a:lumMod val="95000"/>
                  </a:schemeClr>
                </a:solidFill>
                <a:effectLst/>
                <a:latin typeface="Arial" panose="020B0604020202020204" pitchFamily="34" charset="0"/>
                <a:cs typeface="Arial" panose="020B0604020202020204" pitchFamily="34" charset="0"/>
              </a:rPr>
              <a:t>Tokamak Complex</a:t>
            </a:r>
            <a:endParaRPr lang="en-GB" sz="5400" dirty="0" smtClean="0">
              <a:solidFill>
                <a:schemeClr val="bg1">
                  <a:lumMod val="95000"/>
                </a:schemeClr>
              </a:solidFill>
              <a:effectLst/>
              <a:latin typeface="Arial" panose="020B0604020202020204" pitchFamily="34" charset="0"/>
              <a:cs typeface="Arial" panose="020B0604020202020204" pitchFamily="34" charset="0"/>
            </a:endParaRPr>
          </a:p>
        </p:txBody>
      </p:sp>
      <p:sp>
        <p:nvSpPr>
          <p:cNvPr id="6" name="TextBox 5"/>
          <p:cNvSpPr txBox="1"/>
          <p:nvPr/>
        </p:nvSpPr>
        <p:spPr>
          <a:xfrm>
            <a:off x="1828802" y="4400551"/>
            <a:ext cx="7162799" cy="276999"/>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pPr lvl="0"/>
            <a:r>
              <a:rPr lang="en-GB" dirty="0"/>
              <a:t>Resting on 493 seismic pads, the </a:t>
            </a:r>
            <a:r>
              <a:rPr lang="en-GB" dirty="0" smtClean="0"/>
              <a:t>440 </a:t>
            </a:r>
            <a:r>
              <a:rPr lang="en-GB" dirty="0"/>
              <a:t>000-ton Tokamak </a:t>
            </a:r>
            <a:r>
              <a:rPr lang="en-GB" dirty="0" smtClean="0"/>
              <a:t>Complex comprises 7 levels (2 underground). </a:t>
            </a:r>
            <a:endParaRPr lang="en-GB" dirty="0"/>
          </a:p>
        </p:txBody>
      </p:sp>
    </p:spTree>
    <p:extLst>
      <p:ext uri="{BB962C8B-B14F-4D97-AF65-F5344CB8AC3E}">
        <p14:creationId xmlns:p14="http://schemas.microsoft.com/office/powerpoint/2010/main" val="260399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K:\2016_ITER\WORKSITE NIGHT ISS\OK\JPEG\Worksite_ISS_4-RA2_3372_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110"/>
          <a:stretch/>
        </p:blipFill>
        <p:spPr bwMode="auto">
          <a:xfrm>
            <a:off x="-25400" y="-722738"/>
            <a:ext cx="9169400" cy="545472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p:cNvSpPr txBox="1">
            <a:spLocks/>
          </p:cNvSpPr>
          <p:nvPr/>
        </p:nvSpPr>
        <p:spPr>
          <a:xfrm>
            <a:off x="0" y="45750"/>
            <a:ext cx="6553200" cy="621000"/>
          </a:xfrm>
          <a:prstGeom prst="rect">
            <a:avLst/>
          </a:prstGeom>
          <a:noFill/>
          <a:ln>
            <a:noFill/>
          </a:ln>
          <a:effectLst>
            <a:outerShdw blurRad="50800" dist="50800" dir="5400000" algn="ctr" rotWithShape="0">
              <a:schemeClr val="tx1"/>
            </a:outerShdw>
          </a:effectLst>
          <a:extLst/>
        </p:spPr>
        <p:txBody>
          <a:bodyPr vert="horz" lIns="91440" tIns="45720" rIns="91440" bIns="45720" rtlCol="0" anchor="ctr">
            <a:noAutofit/>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5400" dirty="0" smtClean="0">
                <a:solidFill>
                  <a:schemeClr val="bg1">
                    <a:lumMod val="95000"/>
                  </a:schemeClr>
                </a:solidFill>
                <a:effectLst/>
                <a:latin typeface="Arial" panose="020B0604020202020204" pitchFamily="34" charset="0"/>
                <a:cs typeface="Arial" panose="020B0604020202020204" pitchFamily="34" charset="0"/>
              </a:rPr>
              <a:t>Tokamak Complex</a:t>
            </a:r>
            <a:endParaRPr lang="en-GB" sz="5400" dirty="0" smtClean="0">
              <a:solidFill>
                <a:schemeClr val="bg1">
                  <a:lumMod val="95000"/>
                </a:schemeClr>
              </a:solidFill>
              <a:effectLst/>
              <a:latin typeface="Arial" panose="020B0604020202020204" pitchFamily="34" charset="0"/>
              <a:cs typeface="Arial" panose="020B0604020202020204" pitchFamily="34" charset="0"/>
            </a:endParaRPr>
          </a:p>
        </p:txBody>
      </p:sp>
      <p:sp>
        <p:nvSpPr>
          <p:cNvPr id="10" name="TextBox 9"/>
          <p:cNvSpPr txBox="1"/>
          <p:nvPr/>
        </p:nvSpPr>
        <p:spPr>
          <a:xfrm>
            <a:off x="1828802" y="4400551"/>
            <a:ext cx="7162799" cy="276999"/>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pPr lvl="0"/>
            <a:r>
              <a:rPr lang="en-GB" dirty="0"/>
              <a:t>Resting on 493 seismic pads, the </a:t>
            </a:r>
            <a:r>
              <a:rPr lang="en-GB" dirty="0" smtClean="0"/>
              <a:t>440 </a:t>
            </a:r>
            <a:r>
              <a:rPr lang="en-GB" dirty="0"/>
              <a:t>000-ton Tokamak </a:t>
            </a:r>
            <a:r>
              <a:rPr lang="en-GB" dirty="0" smtClean="0"/>
              <a:t>Complex comprises 7 levels (2 underground). </a:t>
            </a:r>
            <a:endParaRPr lang="en-GB" dirty="0"/>
          </a:p>
        </p:txBody>
      </p:sp>
    </p:spTree>
    <p:extLst>
      <p:ext uri="{BB962C8B-B14F-4D97-AF65-F5344CB8AC3E}">
        <p14:creationId xmlns:p14="http://schemas.microsoft.com/office/powerpoint/2010/main" val="280552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arnouxr\Documents\Work\En Cours\UNDER TOKAMAK 2\Pharaos_chamber_small.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32515" y="-740617"/>
            <a:ext cx="9276515" cy="552216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76200" y="114300"/>
            <a:ext cx="6096000" cy="1314450"/>
          </a:xfrm>
          <a:prstGeom prst="rect">
            <a:avLst/>
          </a:prstGeom>
          <a:noFill/>
          <a:ln>
            <a:noFill/>
          </a:ln>
          <a:effectLst>
            <a:outerShdw blurRad="50800" dist="50800" dir="5400000" algn="ctr" rotWithShape="0">
              <a:schemeClr val="tx1"/>
            </a:outerShdw>
          </a:effectLst>
          <a:extLst/>
        </p:spPr>
        <p:txBody>
          <a:bodyPr vert="horz" lIns="91440" tIns="45720" rIns="91440" bIns="45720" rtlCol="0" anchor="ctr">
            <a:noAutofit/>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4200" dirty="0" smtClean="0">
                <a:solidFill>
                  <a:schemeClr val="bg1">
                    <a:lumMod val="95000"/>
                  </a:schemeClr>
                </a:solidFill>
                <a:effectLst/>
                <a:latin typeface="Arial" panose="020B0604020202020204" pitchFamily="34" charset="0"/>
                <a:cs typeface="Arial" panose="020B0604020202020204" pitchFamily="34" charset="0"/>
              </a:rPr>
              <a:t>Tokamak Complex</a:t>
            </a:r>
          </a:p>
          <a:p>
            <a:r>
              <a:rPr lang="en-US" sz="4200" dirty="0" smtClean="0">
                <a:solidFill>
                  <a:schemeClr val="bg1">
                    <a:lumMod val="95000"/>
                  </a:schemeClr>
                </a:solidFill>
                <a:effectLst/>
                <a:latin typeface="Arial" panose="020B0604020202020204" pitchFamily="34" charset="0"/>
                <a:cs typeface="Arial" panose="020B0604020202020204" pitchFamily="34" charset="0"/>
              </a:rPr>
              <a:t>Sub-basement</a:t>
            </a:r>
            <a:endParaRPr lang="en-GB" sz="4200" dirty="0" smtClean="0">
              <a:solidFill>
                <a:schemeClr val="bg1">
                  <a:lumMod val="95000"/>
                </a:schemeClr>
              </a:solidFill>
              <a:effectLst/>
              <a:latin typeface="Arial" panose="020B0604020202020204" pitchFamily="34" charset="0"/>
              <a:cs typeface="Arial" panose="020B0604020202020204" pitchFamily="34" charset="0"/>
            </a:endParaRPr>
          </a:p>
        </p:txBody>
      </p:sp>
      <p:sp>
        <p:nvSpPr>
          <p:cNvPr id="9" name="TextBox 8"/>
          <p:cNvSpPr txBox="1"/>
          <p:nvPr/>
        </p:nvSpPr>
        <p:spPr>
          <a:xfrm>
            <a:off x="1828802" y="4400551"/>
            <a:ext cx="7162799" cy="276999"/>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pPr lvl="0"/>
            <a:r>
              <a:rPr lang="en-GB" dirty="0"/>
              <a:t>Resting on 493 seismic pads, the </a:t>
            </a:r>
            <a:r>
              <a:rPr lang="en-GB" dirty="0" smtClean="0"/>
              <a:t>440 </a:t>
            </a:r>
            <a:r>
              <a:rPr lang="en-GB" dirty="0"/>
              <a:t>000-ton Tokamak </a:t>
            </a:r>
            <a:r>
              <a:rPr lang="en-GB" dirty="0" smtClean="0"/>
              <a:t>Complex comprises 7 levels (2 underground). </a:t>
            </a:r>
            <a:endParaRPr lang="en-GB" dirty="0"/>
          </a:p>
        </p:txBody>
      </p:sp>
    </p:spTree>
    <p:extLst>
      <p:ext uri="{BB962C8B-B14F-4D97-AF65-F5344CB8AC3E}">
        <p14:creationId xmlns:p14="http://schemas.microsoft.com/office/powerpoint/2010/main" val="314307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ssembly bldg exteri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
            <a:ext cx="9144000" cy="5303520"/>
          </a:xfrm>
          <a:prstGeom prst="rect">
            <a:avLst/>
          </a:prstGeom>
        </p:spPr>
      </p:pic>
      <p:sp>
        <p:nvSpPr>
          <p:cNvPr id="4" name="Rectangle 3"/>
          <p:cNvSpPr/>
          <p:nvPr/>
        </p:nvSpPr>
        <p:spPr>
          <a:xfrm>
            <a:off x="66261" y="209803"/>
            <a:ext cx="6563139" cy="761747"/>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p>
            <a:pPr fontAlgn="base">
              <a:spcBef>
                <a:spcPct val="0"/>
              </a:spcBef>
              <a:spcAft>
                <a:spcPct val="0"/>
              </a:spcAft>
            </a:pPr>
            <a:r>
              <a:rPr lang="en-US" sz="5400" b="1" dirty="0">
                <a:solidFill>
                  <a:schemeClr val="bg1">
                    <a:lumMod val="95000"/>
                  </a:schemeClr>
                </a:solidFill>
                <a:latin typeface="Arial" panose="020B0604020202020204" pitchFamily="34" charset="0"/>
                <a:ea typeface="+mj-ea"/>
                <a:cs typeface="Arial" panose="020B0604020202020204" pitchFamily="34" charset="0"/>
              </a:rPr>
              <a:t>Assembly Hall</a:t>
            </a:r>
            <a:endParaRPr lang="en-GB" sz="5400" b="1" dirty="0">
              <a:solidFill>
                <a:schemeClr val="bg1">
                  <a:lumMod val="95000"/>
                </a:schemeClr>
              </a:solidFill>
              <a:latin typeface="Arial" panose="020B0604020202020204" pitchFamily="34" charset="0"/>
              <a:ea typeface="+mj-ea"/>
              <a:cs typeface="Arial" panose="020B0604020202020204" pitchFamily="34" charset="0"/>
            </a:endParaRPr>
          </a:p>
        </p:txBody>
      </p:sp>
      <p:sp>
        <p:nvSpPr>
          <p:cNvPr id="7" name="TextBox 6"/>
          <p:cNvSpPr txBox="1"/>
          <p:nvPr/>
        </p:nvSpPr>
        <p:spPr>
          <a:xfrm>
            <a:off x="3124200" y="4400550"/>
            <a:ext cx="5867400" cy="646331"/>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lvl="0">
              <a:defRPr sz="1200">
                <a:solidFill>
                  <a:schemeClr val="bg1"/>
                </a:solidFill>
                <a:latin typeface="Arial" panose="020B0604020202020204" pitchFamily="34" charset="0"/>
                <a:cs typeface="Arial" panose="020B0604020202020204" pitchFamily="34" charset="0"/>
              </a:defRPr>
            </a:lvl1pPr>
          </a:lstStyle>
          <a:p>
            <a:r>
              <a:rPr lang="en-GB" dirty="0"/>
              <a:t>Before being integrated in the machine, the components will be prepared and pre-assembled in this 6,000 m2, 60-metre high building. The Assembly Hall is equipped with a double overhead travelling crane with a total  lifting capacity of 1,500 tons.</a:t>
            </a:r>
          </a:p>
        </p:txBody>
      </p:sp>
    </p:spTree>
    <p:extLst>
      <p:ext uri="{BB962C8B-B14F-4D97-AF65-F5344CB8AC3E}">
        <p14:creationId xmlns:p14="http://schemas.microsoft.com/office/powerpoint/2010/main" val="126439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11" y="2"/>
            <a:ext cx="9143999" cy="761747"/>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p>
            <a:pPr algn="ctr" fontAlgn="base">
              <a:spcBef>
                <a:spcPct val="0"/>
              </a:spcBef>
              <a:spcAft>
                <a:spcPct val="0"/>
              </a:spcAft>
            </a:pPr>
            <a:r>
              <a:rPr lang="en-US" sz="5400" b="1" dirty="0">
                <a:solidFill>
                  <a:schemeClr val="bg1">
                    <a:lumMod val="95000"/>
                  </a:schemeClr>
                </a:solidFill>
                <a:latin typeface="Arial" panose="020B0604020202020204" pitchFamily="34" charset="0"/>
                <a:ea typeface="+mj-ea"/>
                <a:cs typeface="Arial" panose="020B0604020202020204" pitchFamily="34" charset="0"/>
              </a:rPr>
              <a:t>Assembly Hall</a:t>
            </a:r>
            <a:endParaRPr lang="en-GB" sz="5400" b="1" dirty="0">
              <a:solidFill>
                <a:schemeClr val="bg1">
                  <a:lumMod val="95000"/>
                </a:schemeClr>
              </a:solidFill>
              <a:latin typeface="Arial" panose="020B0604020202020204" pitchFamily="34" charset="0"/>
              <a:ea typeface="+mj-ea"/>
              <a:cs typeface="Arial" panose="020B0604020202020204" pitchFamily="34" charset="0"/>
            </a:endParaRPr>
          </a:p>
        </p:txBody>
      </p:sp>
      <p:sp>
        <p:nvSpPr>
          <p:cNvPr id="5" name="Rectangle 4"/>
          <p:cNvSpPr/>
          <p:nvPr/>
        </p:nvSpPr>
        <p:spPr>
          <a:xfrm>
            <a:off x="3" y="681540"/>
            <a:ext cx="9150319" cy="707886"/>
          </a:xfrm>
          <a:prstGeom prst="rect">
            <a:avLst/>
          </a:prstGeom>
        </p:spPr>
        <p:txBody>
          <a:bodyPr wrap="square">
            <a:spAutoFit/>
          </a:bodyPr>
          <a:lstStyle/>
          <a:p>
            <a:pPr algn="ctr" fontAlgn="base">
              <a:spcBef>
                <a:spcPct val="0"/>
              </a:spcBef>
              <a:spcAft>
                <a:spcPct val="0"/>
              </a:spcAft>
            </a:pPr>
            <a:r>
              <a:rPr lang="en-GB" sz="2000" b="1" dirty="0" smtClean="0">
                <a:solidFill>
                  <a:schemeClr val="bg1">
                    <a:lumMod val="95000"/>
                  </a:schemeClr>
                </a:solidFill>
                <a:latin typeface="Arial" panose="020B0604020202020204" pitchFamily="34" charset="0"/>
                <a:cs typeface="Arial" panose="020B0604020202020204" pitchFamily="34" charset="0"/>
              </a:rPr>
              <a:t>43 metres above the building’s basemat the double overhead crane is now installed</a:t>
            </a:r>
            <a:endParaRPr lang="en-GB" sz="2000" dirty="0"/>
          </a:p>
        </p:txBody>
      </p:sp>
      <p:sp>
        <p:nvSpPr>
          <p:cNvPr id="9" name="TextBox 8"/>
          <p:cNvSpPr txBox="1"/>
          <p:nvPr/>
        </p:nvSpPr>
        <p:spPr>
          <a:xfrm>
            <a:off x="3505202" y="1403434"/>
            <a:ext cx="2473797" cy="253916"/>
          </a:xfrm>
          <a:prstGeom prst="rect">
            <a:avLst/>
          </a:prstGeom>
          <a:solidFill>
            <a:schemeClr val="tx1">
              <a:lumMod val="65000"/>
              <a:lumOff val="35000"/>
              <a:alpha val="49000"/>
            </a:schemeClr>
          </a:solidFill>
        </p:spPr>
        <p:txBody>
          <a:bodyPr wrap="square" rtlCol="0">
            <a:spAutoFit/>
          </a:bodyPr>
          <a:lstStyle>
            <a:defPPr>
              <a:defRPr lang="en-US"/>
            </a:defPPr>
            <a:lvl1pPr>
              <a:defRPr sz="1200">
                <a:solidFill>
                  <a:schemeClr val="bg1"/>
                </a:solidFill>
              </a:defRPr>
            </a:lvl1pPr>
          </a:lstStyle>
          <a:p>
            <a:r>
              <a:rPr lang="fr-FR" sz="1050" b="1" dirty="0">
                <a:latin typeface="Arial" panose="020B0604020202020204" pitchFamily="34" charset="0"/>
                <a:cs typeface="Arial" panose="020B0604020202020204" pitchFamily="34" charset="0"/>
              </a:rPr>
              <a:t>On 14 </a:t>
            </a:r>
            <a:r>
              <a:rPr lang="fr-FR" sz="1050" b="1" dirty="0" err="1">
                <a:latin typeface="Arial" panose="020B0604020202020204" pitchFamily="34" charset="0"/>
                <a:cs typeface="Arial" panose="020B0604020202020204" pitchFamily="34" charset="0"/>
              </a:rPr>
              <a:t>June</a:t>
            </a:r>
            <a:r>
              <a:rPr lang="fr-FR" sz="1050" b="1" dirty="0">
                <a:latin typeface="Arial" panose="020B0604020202020204" pitchFamily="34" charset="0"/>
                <a:cs typeface="Arial" panose="020B0604020202020204" pitchFamily="34" charset="0"/>
              </a:rPr>
              <a:t> lifting </a:t>
            </a:r>
            <a:r>
              <a:rPr lang="fr-FR" sz="1050" b="1" dirty="0" err="1">
                <a:latin typeface="Arial" panose="020B0604020202020204" pitchFamily="34" charset="0"/>
                <a:cs typeface="Arial" panose="020B0604020202020204" pitchFamily="34" charset="0"/>
              </a:rPr>
              <a:t>operations</a:t>
            </a:r>
            <a:r>
              <a:rPr lang="fr-FR" sz="1050" b="1" dirty="0">
                <a:latin typeface="Arial" panose="020B0604020202020204" pitchFamily="34" charset="0"/>
                <a:cs typeface="Arial" panose="020B0604020202020204" pitchFamily="34" charset="0"/>
              </a:rPr>
              <a:t> </a:t>
            </a:r>
            <a:r>
              <a:rPr lang="fr-FR" sz="1050" b="1" dirty="0" err="1">
                <a:latin typeface="Arial" panose="020B0604020202020204" pitchFamily="34" charset="0"/>
                <a:cs typeface="Arial" panose="020B0604020202020204" pitchFamily="34" charset="0"/>
              </a:rPr>
              <a:t>begin</a:t>
            </a:r>
            <a:r>
              <a:rPr lang="fr-FR" sz="1050" dirty="0">
                <a:latin typeface="Arial" panose="020B0604020202020204" pitchFamily="34" charset="0"/>
                <a:cs typeface="Arial" panose="020B0604020202020204" pitchFamily="34" charset="0"/>
              </a:rPr>
              <a:t>.</a:t>
            </a:r>
            <a:endParaRPr lang="en-GB" sz="1050" dirty="0">
              <a:latin typeface="Arial" panose="020B0604020202020204" pitchFamily="34" charset="0"/>
              <a:cs typeface="Arial" panose="020B0604020202020204" pitchFamily="34" charset="0"/>
            </a:endParaRPr>
          </a:p>
        </p:txBody>
      </p:sp>
      <p:sp>
        <p:nvSpPr>
          <p:cNvPr id="10" name="TextBox 9"/>
          <p:cNvSpPr txBox="1"/>
          <p:nvPr/>
        </p:nvSpPr>
        <p:spPr>
          <a:xfrm>
            <a:off x="3469803" y="3908852"/>
            <a:ext cx="2473797" cy="415498"/>
          </a:xfrm>
          <a:prstGeom prst="rect">
            <a:avLst/>
          </a:prstGeom>
          <a:solidFill>
            <a:schemeClr val="tx1">
              <a:lumMod val="65000"/>
              <a:lumOff val="35000"/>
              <a:alpha val="49000"/>
            </a:schemeClr>
          </a:solidFill>
        </p:spPr>
        <p:txBody>
          <a:bodyPr wrap="square" rtlCol="0">
            <a:spAutoFit/>
          </a:bodyPr>
          <a:lstStyle>
            <a:defPPr>
              <a:defRPr lang="en-US"/>
            </a:defPPr>
            <a:lvl1pPr>
              <a:defRPr sz="1200">
                <a:solidFill>
                  <a:schemeClr val="bg1"/>
                </a:solidFill>
              </a:defRPr>
            </a:lvl1pPr>
          </a:lstStyle>
          <a:p>
            <a:r>
              <a:rPr lang="en-GB" sz="1050" b="1" dirty="0" smtClean="0">
                <a:latin typeface="Arial" panose="020B0604020202020204" pitchFamily="34" charset="0"/>
                <a:cs typeface="Arial" panose="020B0604020202020204" pitchFamily="34" charset="0"/>
              </a:rPr>
              <a:t>An auxiliary </a:t>
            </a:r>
            <a:r>
              <a:rPr lang="en-GB" sz="1050" b="1" dirty="0">
                <a:latin typeface="Arial" panose="020B0604020202020204" pitchFamily="34" charset="0"/>
                <a:cs typeface="Arial" panose="020B0604020202020204" pitchFamily="34" charset="0"/>
              </a:rPr>
              <a:t>overhead crane (50 t) </a:t>
            </a:r>
            <a:r>
              <a:rPr lang="en-GB" sz="1050" b="1" dirty="0" smtClean="0">
                <a:latin typeface="Arial" panose="020B0604020202020204" pitchFamily="34" charset="0"/>
                <a:cs typeface="Arial" panose="020B0604020202020204" pitchFamily="34" charset="0"/>
              </a:rPr>
              <a:t>was installed </a:t>
            </a:r>
            <a:r>
              <a:rPr lang="en-GB" sz="1050" b="1" dirty="0">
                <a:latin typeface="Arial" panose="020B0604020202020204" pitchFamily="34" charset="0"/>
                <a:cs typeface="Arial" panose="020B0604020202020204" pitchFamily="34" charset="0"/>
              </a:rPr>
              <a:t>on </a:t>
            </a:r>
            <a:r>
              <a:rPr lang="en-GB" sz="1050" b="1" dirty="0" smtClean="0">
                <a:latin typeface="Arial" panose="020B0604020202020204" pitchFamily="34" charset="0"/>
                <a:cs typeface="Arial" panose="020B0604020202020204" pitchFamily="34" charset="0"/>
              </a:rPr>
              <a:t>8 December 2016</a:t>
            </a:r>
            <a:endParaRPr lang="en-GB" sz="1050" b="1" dirty="0">
              <a:latin typeface="Arial" panose="020B0604020202020204" pitchFamily="34" charset="0"/>
              <a:cs typeface="Arial" panose="020B0604020202020204" pitchFamily="34" charset="0"/>
            </a:endParaRPr>
          </a:p>
        </p:txBody>
      </p:sp>
      <p:sp>
        <p:nvSpPr>
          <p:cNvPr id="3" name="Isosceles Triangle 2"/>
          <p:cNvSpPr/>
          <p:nvPr/>
        </p:nvSpPr>
        <p:spPr>
          <a:xfrm rot="16200000">
            <a:off x="3267075" y="1468524"/>
            <a:ext cx="171450" cy="152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Isosceles Triangle 11"/>
          <p:cNvSpPr/>
          <p:nvPr/>
        </p:nvSpPr>
        <p:spPr>
          <a:xfrm rot="5400000">
            <a:off x="5857875" y="2213997"/>
            <a:ext cx="171450" cy="152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3" name="Isosceles Triangle 12"/>
          <p:cNvSpPr/>
          <p:nvPr/>
        </p:nvSpPr>
        <p:spPr>
          <a:xfrm rot="16200000">
            <a:off x="3343275" y="3390775"/>
            <a:ext cx="171450" cy="152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4" name="Isosceles Triangle 13"/>
          <p:cNvSpPr/>
          <p:nvPr/>
        </p:nvSpPr>
        <p:spPr>
          <a:xfrm rot="5400000">
            <a:off x="5893272" y="3998699"/>
            <a:ext cx="171450" cy="1524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5" name="TextBox 14"/>
          <p:cNvSpPr txBox="1"/>
          <p:nvPr/>
        </p:nvSpPr>
        <p:spPr>
          <a:xfrm>
            <a:off x="3581400" y="2168173"/>
            <a:ext cx="2209800" cy="415498"/>
          </a:xfrm>
          <a:prstGeom prst="rect">
            <a:avLst/>
          </a:prstGeom>
          <a:solidFill>
            <a:schemeClr val="tx1">
              <a:lumMod val="65000"/>
              <a:lumOff val="35000"/>
              <a:alpha val="49000"/>
            </a:schemeClr>
          </a:solidFill>
        </p:spPr>
        <p:txBody>
          <a:bodyPr wrap="square" rtlCol="0">
            <a:spAutoFit/>
          </a:bodyPr>
          <a:lstStyle>
            <a:defPPr>
              <a:defRPr lang="en-US"/>
            </a:defPPr>
            <a:lvl1pPr>
              <a:defRPr sz="1200">
                <a:solidFill>
                  <a:schemeClr val="bg1"/>
                </a:solidFill>
              </a:defRPr>
            </a:lvl1pPr>
          </a:lstStyle>
          <a:p>
            <a:r>
              <a:rPr lang="fr-FR" sz="1050" b="1" dirty="0" err="1">
                <a:latin typeface="Arial" panose="020B0604020202020204" pitchFamily="34" charset="0"/>
                <a:cs typeface="Arial" panose="020B0604020202020204" pitchFamily="34" charset="0"/>
              </a:rPr>
              <a:t>Each</a:t>
            </a:r>
            <a:r>
              <a:rPr lang="fr-FR" sz="1050" b="1" dirty="0">
                <a:latin typeface="Arial" panose="020B0604020202020204" pitchFamily="34" charset="0"/>
                <a:cs typeface="Arial" panose="020B0604020202020204" pitchFamily="34" charset="0"/>
              </a:rPr>
              <a:t> pair of  </a:t>
            </a:r>
            <a:r>
              <a:rPr lang="fr-FR" sz="1050" b="1" dirty="0" smtClean="0">
                <a:latin typeface="Arial" panose="020B0604020202020204" pitchFamily="34" charset="0"/>
                <a:cs typeface="Arial" panose="020B0604020202020204" pitchFamily="34" charset="0"/>
              </a:rPr>
              <a:t>cranes </a:t>
            </a:r>
            <a:r>
              <a:rPr lang="fr-FR" sz="1050" b="1" dirty="0" err="1" smtClean="0">
                <a:latin typeface="Arial" panose="020B0604020202020204" pitchFamily="34" charset="0"/>
                <a:cs typeface="Arial" panose="020B0604020202020204" pitchFamily="34" charset="0"/>
              </a:rPr>
              <a:t>will</a:t>
            </a:r>
            <a:r>
              <a:rPr lang="fr-FR" sz="1050" b="1" dirty="0" smtClean="0">
                <a:latin typeface="Arial" panose="020B0604020202020204" pitchFamily="34" charset="0"/>
                <a:cs typeface="Arial" panose="020B0604020202020204" pitchFamily="34" charset="0"/>
              </a:rPr>
              <a:t> </a:t>
            </a:r>
            <a:r>
              <a:rPr lang="fr-FR" sz="1050" b="1" dirty="0">
                <a:latin typeface="Arial" panose="020B0604020202020204" pitchFamily="34" charset="0"/>
                <a:cs typeface="Arial" panose="020B0604020202020204" pitchFamily="34" charset="0"/>
              </a:rPr>
              <a:t>have a lifting </a:t>
            </a:r>
            <a:r>
              <a:rPr lang="fr-FR" sz="1050" b="1" dirty="0" err="1">
                <a:latin typeface="Arial" panose="020B0604020202020204" pitchFamily="34" charset="0"/>
                <a:cs typeface="Arial" panose="020B0604020202020204" pitchFamily="34" charset="0"/>
              </a:rPr>
              <a:t>capacity</a:t>
            </a:r>
            <a:r>
              <a:rPr lang="fr-FR" sz="1050" b="1" dirty="0">
                <a:latin typeface="Arial" panose="020B0604020202020204" pitchFamily="34" charset="0"/>
                <a:cs typeface="Arial" panose="020B0604020202020204" pitchFamily="34" charset="0"/>
              </a:rPr>
              <a:t> of 750 tons.</a:t>
            </a:r>
            <a:endParaRPr lang="en-GB" sz="1050" b="1" dirty="0">
              <a:latin typeface="Arial" panose="020B0604020202020204" pitchFamily="34" charset="0"/>
              <a:cs typeface="Arial" panose="020B0604020202020204" pitchFamily="34" charset="0"/>
            </a:endParaRPr>
          </a:p>
        </p:txBody>
      </p:sp>
      <p:sp>
        <p:nvSpPr>
          <p:cNvPr id="16" name="TextBox 15"/>
          <p:cNvSpPr txBox="1"/>
          <p:nvPr/>
        </p:nvSpPr>
        <p:spPr>
          <a:xfrm>
            <a:off x="3546711" y="3259225"/>
            <a:ext cx="2279178" cy="415498"/>
          </a:xfrm>
          <a:prstGeom prst="rect">
            <a:avLst/>
          </a:prstGeom>
          <a:noFill/>
        </p:spPr>
        <p:txBody>
          <a:bodyPr wrap="square" rtlCol="0">
            <a:spAutoFit/>
          </a:bodyPr>
          <a:lstStyle>
            <a:defPPr>
              <a:defRPr lang="en-US"/>
            </a:defPPr>
            <a:lvl1pPr>
              <a:defRPr sz="1200">
                <a:solidFill>
                  <a:schemeClr val="bg1"/>
                </a:solidFill>
              </a:defRPr>
            </a:lvl1pPr>
          </a:lstStyle>
          <a:p>
            <a:r>
              <a:rPr lang="fr-FR" sz="1050" b="1" dirty="0" smtClean="0">
                <a:latin typeface="Arial" panose="020B0604020202020204" pitchFamily="34" charset="0"/>
                <a:cs typeface="Arial" panose="020B0604020202020204" pitchFamily="34" charset="0"/>
              </a:rPr>
              <a:t>On 22 </a:t>
            </a:r>
            <a:r>
              <a:rPr lang="fr-FR" sz="1050" b="1" dirty="0" err="1" smtClean="0">
                <a:latin typeface="Arial" panose="020B0604020202020204" pitchFamily="34" charset="0"/>
                <a:cs typeface="Arial" panose="020B0604020202020204" pitchFamily="34" charset="0"/>
              </a:rPr>
              <a:t>June</a:t>
            </a:r>
            <a:r>
              <a:rPr lang="fr-FR" sz="1050" b="1" dirty="0" smtClean="0">
                <a:latin typeface="Arial" panose="020B0604020202020204" pitchFamily="34" charset="0"/>
                <a:cs typeface="Arial" panose="020B0604020202020204" pitchFamily="34" charset="0"/>
              </a:rPr>
              <a:t>, the 4 </a:t>
            </a:r>
            <a:r>
              <a:rPr lang="fr-FR" sz="1050" b="1" dirty="0" err="1" smtClean="0">
                <a:latin typeface="Arial" panose="020B0604020202020204" pitchFamily="34" charset="0"/>
                <a:cs typeface="Arial" panose="020B0604020202020204" pitchFamily="34" charset="0"/>
              </a:rPr>
              <a:t>beams</a:t>
            </a:r>
            <a:r>
              <a:rPr lang="fr-FR" sz="1050" b="1" dirty="0" smtClean="0">
                <a:latin typeface="Arial" panose="020B0604020202020204" pitchFamily="34" charset="0"/>
                <a:cs typeface="Arial" panose="020B0604020202020204" pitchFamily="34" charset="0"/>
              </a:rPr>
              <a:t> and 2 of 4 trolleys (100 t.) are </a:t>
            </a:r>
            <a:r>
              <a:rPr lang="fr-FR" sz="1050" b="1" dirty="0" err="1" smtClean="0">
                <a:latin typeface="Arial" panose="020B0604020202020204" pitchFamily="34" charset="0"/>
                <a:cs typeface="Arial" panose="020B0604020202020204" pitchFamily="34" charset="0"/>
              </a:rPr>
              <a:t>installed</a:t>
            </a:r>
            <a:r>
              <a:rPr lang="fr-FR" sz="1050" b="1" dirty="0" smtClean="0">
                <a:latin typeface="Arial" panose="020B0604020202020204" pitchFamily="34" charset="0"/>
                <a:cs typeface="Arial" panose="020B0604020202020204" pitchFamily="34" charset="0"/>
              </a:rPr>
              <a:t>. </a:t>
            </a:r>
            <a:endParaRPr lang="en-GB" sz="1050" b="1" dirty="0">
              <a:latin typeface="Arial" panose="020B0604020202020204" pitchFamily="34" charset="0"/>
              <a:cs typeface="Arial" panose="020B0604020202020204" pitchFamily="34" charset="0"/>
            </a:endParaRPr>
          </a:p>
        </p:txBody>
      </p:sp>
      <p:pic>
        <p:nvPicPr>
          <p:cNvPr id="33" name="Picture 3" descr="C:\Users\arnouxr\Desktop\GIRDERS_4_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3515" y="1047750"/>
            <a:ext cx="2750335" cy="1761819"/>
          </a:xfrm>
          <a:prstGeom prst="rect">
            <a:avLst/>
          </a:prstGeom>
          <a:solidFill>
            <a:schemeClr val="tx1">
              <a:lumMod val="50000"/>
              <a:lumOff val="50000"/>
              <a:alpha val="92000"/>
            </a:schemeClr>
          </a:solidFill>
          <a:ln w="3175">
            <a:solidFill>
              <a:srgbClr val="FFC000"/>
            </a:solidFill>
          </a:ln>
          <a:extLst/>
        </p:spPr>
      </p:pic>
      <p:pic>
        <p:nvPicPr>
          <p:cNvPr id="17" name="Picture 2" descr="J:\DATA 2016\CRANE 50T INSTALLATION\OK\JPEG\Crane_50t_installation_1_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374" y="2964706"/>
            <a:ext cx="2750335" cy="1770854"/>
          </a:xfrm>
          <a:prstGeom prst="rect">
            <a:avLst/>
          </a:prstGeom>
          <a:solidFill>
            <a:schemeClr val="tx1">
              <a:lumMod val="50000"/>
              <a:lumOff val="50000"/>
              <a:alpha val="92000"/>
            </a:schemeClr>
          </a:solidFill>
          <a:ln w="3175">
            <a:solidFill>
              <a:srgbClr val="FFC000"/>
            </a:solidFill>
          </a:ln>
          <a:extLst/>
        </p:spPr>
      </p:pic>
      <p:pic>
        <p:nvPicPr>
          <p:cNvPr id="18" name="Picture 2" descr="C:\Users\arnouxr\Desktop\Trolley_lift_nacelle_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0374" y="1047750"/>
            <a:ext cx="2750335" cy="1779890"/>
          </a:xfrm>
          <a:prstGeom prst="rect">
            <a:avLst/>
          </a:prstGeom>
          <a:solidFill>
            <a:schemeClr val="tx1">
              <a:lumMod val="50000"/>
              <a:lumOff val="50000"/>
              <a:alpha val="92000"/>
            </a:schemeClr>
          </a:solidFill>
          <a:ln w="3175">
            <a:solidFill>
              <a:srgbClr val="FFC000"/>
            </a:solidFill>
          </a:ln>
          <a:extLst/>
        </p:spPr>
      </p:pic>
      <p:pic>
        <p:nvPicPr>
          <p:cNvPr id="19" name="Picture 7" descr="C:\Users\arnouxr\Desktop\GIRDERS_4_Fisheye_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585" y="2952750"/>
            <a:ext cx="2751379" cy="1782810"/>
          </a:xfrm>
          <a:prstGeom prst="rect">
            <a:avLst/>
          </a:prstGeom>
          <a:solidFill>
            <a:schemeClr val="tx1">
              <a:lumMod val="50000"/>
              <a:lumOff val="50000"/>
              <a:alpha val="92000"/>
            </a:schemeClr>
          </a:solidFill>
          <a:ln w="3175">
            <a:solidFill>
              <a:srgbClr val="FFC000"/>
            </a:solidFill>
          </a:ln>
          <a:extLst/>
        </p:spPr>
      </p:pic>
    </p:spTree>
    <p:extLst>
      <p:ext uri="{BB962C8B-B14F-4D97-AF65-F5344CB8AC3E}">
        <p14:creationId xmlns:p14="http://schemas.microsoft.com/office/powerpoint/2010/main" val="323131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l="6422" t="13931" r="22607" b="10004"/>
          <a:stretch>
            <a:fillRect/>
          </a:stretch>
        </p:blipFill>
        <p:spPr bwMode="auto">
          <a:xfrm>
            <a:off x="6049108" y="2419349"/>
            <a:ext cx="3048000" cy="236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19792" t="14543" r="17587" b="18723"/>
          <a:stretch>
            <a:fillRect/>
          </a:stretch>
        </p:blipFill>
        <p:spPr bwMode="auto">
          <a:xfrm>
            <a:off x="6049108" y="20516"/>
            <a:ext cx="3094892" cy="247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46" y="33704"/>
            <a:ext cx="6192550" cy="474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p:cNvSpPr>
            <a:spLocks noGrp="1"/>
          </p:cNvSpPr>
          <p:nvPr>
            <p:ph type="title"/>
          </p:nvPr>
        </p:nvSpPr>
        <p:spPr>
          <a:xfrm>
            <a:off x="0" y="49823"/>
            <a:ext cx="9144000" cy="89535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p>
            <a:pPr fontAlgn="base">
              <a:spcAft>
                <a:spcPct val="0"/>
              </a:spcAft>
            </a:pPr>
            <a:r>
              <a:rPr lang="en-US" altLang="en-US" sz="4800" b="1" dirty="0">
                <a:solidFill>
                  <a:schemeClr val="bg1"/>
                </a:solidFill>
                <a:latin typeface="+mn-lt"/>
              </a:rPr>
              <a:t>Assembly of SSAT-1 in </a:t>
            </a:r>
            <a:r>
              <a:rPr lang="en-US" altLang="en-US" sz="4800" b="1" dirty="0" smtClean="0">
                <a:solidFill>
                  <a:schemeClr val="bg1"/>
                </a:solidFill>
                <a:latin typeface="+mn-lt"/>
              </a:rPr>
              <a:t>Factory</a:t>
            </a:r>
            <a:endParaRPr lang="en-GB" sz="4800" b="1" dirty="0">
              <a:solidFill>
                <a:schemeClr val="bg1"/>
              </a:solidFill>
              <a:latin typeface="+mn-lt"/>
              <a:cs typeface="Arial" panose="020B0604020202020204" pitchFamily="34" charset="0"/>
            </a:endParaRPr>
          </a:p>
        </p:txBody>
      </p:sp>
      <p:sp>
        <p:nvSpPr>
          <p:cNvPr id="11" name="Rectangle 10"/>
          <p:cNvSpPr/>
          <p:nvPr/>
        </p:nvSpPr>
        <p:spPr>
          <a:xfrm>
            <a:off x="6169104" y="1914381"/>
            <a:ext cx="2963172" cy="523220"/>
          </a:xfrm>
          <a:prstGeom prst="rect">
            <a:avLst/>
          </a:prstGeom>
        </p:spPr>
        <p:txBody>
          <a:bodyPr wrap="square">
            <a:spAutoFit/>
          </a:bodyPr>
          <a:lstStyle/>
          <a:p>
            <a:pPr algn="ctr">
              <a:defRPr/>
            </a:pPr>
            <a:r>
              <a:rPr lang="en-GB" sz="1200" dirty="0">
                <a:solidFill>
                  <a:schemeClr val="bg1"/>
                </a:solidFill>
                <a:latin typeface="+mn-lt"/>
              </a:rPr>
              <a:t>Moving unit installation on toroidal rail for rotation (below moving plate</a:t>
            </a:r>
            <a:r>
              <a:rPr lang="en-GB" sz="1600" dirty="0">
                <a:latin typeface="+mn-lt"/>
              </a:rPr>
              <a:t>)</a:t>
            </a:r>
          </a:p>
        </p:txBody>
      </p:sp>
      <p:sp>
        <p:nvSpPr>
          <p:cNvPr id="12" name="Rectangle 11"/>
          <p:cNvSpPr/>
          <p:nvPr/>
        </p:nvSpPr>
        <p:spPr>
          <a:xfrm>
            <a:off x="6169104" y="3790950"/>
            <a:ext cx="2848708" cy="461665"/>
          </a:xfrm>
          <a:prstGeom prst="rect">
            <a:avLst/>
          </a:prstGeom>
        </p:spPr>
        <p:txBody>
          <a:bodyPr wrap="square">
            <a:spAutoFit/>
          </a:bodyPr>
          <a:lstStyle/>
          <a:p>
            <a:pPr algn="ctr">
              <a:defRPr/>
            </a:pPr>
            <a:r>
              <a:rPr lang="en-GB" sz="1200" dirty="0">
                <a:solidFill>
                  <a:schemeClr val="bg1"/>
                </a:solidFill>
                <a:latin typeface="+mn-lt"/>
              </a:rPr>
              <a:t>Hydraulic jack and guide installation for vertical </a:t>
            </a:r>
            <a:r>
              <a:rPr lang="en-GB" sz="1200" dirty="0" smtClean="0">
                <a:solidFill>
                  <a:schemeClr val="bg1"/>
                </a:solidFill>
                <a:latin typeface="+mn-lt"/>
              </a:rPr>
              <a:t>adjustment</a:t>
            </a:r>
          </a:p>
        </p:txBody>
      </p:sp>
    </p:spTree>
    <p:extLst>
      <p:ext uri="{BB962C8B-B14F-4D97-AF65-F5344CB8AC3E}">
        <p14:creationId xmlns:p14="http://schemas.microsoft.com/office/powerpoint/2010/main" val="34350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rnouxr\Documents\Work\En Cours\DRONE RICHE PHOTOS-04-10-2016\PHOTOS\ok riche drone\SMALL\Pano_ftom_hill_small.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9330" y="-236562"/>
            <a:ext cx="9213330" cy="5018111"/>
          </a:xfrm>
          <a:prstGeom prst="rect">
            <a:avLst/>
          </a:prstGeom>
          <a:solidFill>
            <a:schemeClr val="tx1">
              <a:lumMod val="75000"/>
              <a:lumOff val="25000"/>
            </a:schemeClr>
          </a:solidFill>
          <a:extLst/>
        </p:spPr>
      </p:pic>
      <p:sp>
        <p:nvSpPr>
          <p:cNvPr id="7" name="TextBox 6"/>
          <p:cNvSpPr txBox="1"/>
          <p:nvPr/>
        </p:nvSpPr>
        <p:spPr>
          <a:xfrm>
            <a:off x="152399" y="4286"/>
            <a:ext cx="6629400" cy="738664"/>
          </a:xfrm>
          <a:prstGeom prst="rect">
            <a:avLst/>
          </a:prstGeom>
          <a:noFill/>
          <a:effectLst>
            <a:outerShdw blurRad="50800" dist="50800" dir="5400000" algn="ctr" rotWithShape="0">
              <a:schemeClr val="tx1"/>
            </a:outerShdw>
          </a:effectLst>
        </p:spPr>
        <p:txBody>
          <a:bodyPr wrap="square">
            <a:spAutoFit/>
          </a:bodyPr>
          <a:lstStyle>
            <a:defPPr>
              <a:defRPr lang="en-US"/>
            </a:defPPr>
            <a:lvl1pPr defTabSz="795338" fontAlgn="base">
              <a:spcBef>
                <a:spcPct val="0"/>
              </a:spcBef>
              <a:spcAft>
                <a:spcPct val="0"/>
              </a:spcAft>
              <a:defRPr b="1">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fr-FR" sz="4200" dirty="0" err="1" smtClean="0"/>
              <a:t>Presentation</a:t>
            </a:r>
            <a:r>
              <a:rPr lang="fr-FR" sz="4200" dirty="0" smtClean="0"/>
              <a:t> </a:t>
            </a:r>
            <a:r>
              <a:rPr lang="fr-FR" sz="4200" dirty="0" err="1" smtClean="0"/>
              <a:t>Overview</a:t>
            </a:r>
            <a:endParaRPr lang="en-GB" sz="4200" i="1" dirty="0"/>
          </a:p>
        </p:txBody>
      </p:sp>
      <p:sp>
        <p:nvSpPr>
          <p:cNvPr id="8" name="TextBox 7"/>
          <p:cNvSpPr txBox="1"/>
          <p:nvPr/>
        </p:nvSpPr>
        <p:spPr>
          <a:xfrm>
            <a:off x="83070" y="832812"/>
            <a:ext cx="8451330" cy="1738938"/>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9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Organizational reform</a:t>
            </a:r>
          </a:p>
          <a:p>
            <a:pPr marL="457200" indent="-457200">
              <a:spcAft>
                <a:spcPts val="1200"/>
              </a:spcAft>
              <a:buFont typeface="Arial" panose="020B0604020202020204" pitchFamily="34" charset="0"/>
              <a:buChar char="•"/>
            </a:pPr>
            <a:r>
              <a:rPr lang="en-US" sz="29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Update on manufacturing and construction</a:t>
            </a:r>
          </a:p>
          <a:p>
            <a:pPr marL="457200" indent="-457200">
              <a:spcAft>
                <a:spcPts val="1200"/>
              </a:spcAft>
              <a:buFont typeface="Arial" panose="020B0604020202020204" pitchFamily="34" charset="0"/>
              <a:buChar char="•"/>
            </a:pPr>
            <a:r>
              <a:rPr lang="en-US" sz="29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Areas of innovation</a:t>
            </a:r>
            <a:endParaRPr lang="en-US" sz="2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88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arnouxr\Documents\Work\En Cours\On_site_271016_cooling_water_etc\Cooling water\Cooling_water_morning_1_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8" y="-19050"/>
            <a:ext cx="9140371" cy="4724400"/>
          </a:xfrm>
          <a:prstGeom prst="rect">
            <a:avLst/>
          </a:prstGeom>
          <a:solidFill>
            <a:schemeClr val="tx1">
              <a:lumMod val="50000"/>
              <a:lumOff val="50000"/>
              <a:alpha val="92000"/>
            </a:schemeClr>
          </a:solidFill>
          <a:ln w="3175">
            <a:solidFill>
              <a:srgbClr val="FFC000"/>
            </a:solidFill>
          </a:ln>
          <a:extLst/>
        </p:spPr>
      </p:pic>
      <p:sp>
        <p:nvSpPr>
          <p:cNvPr id="7" name="TextBox 6"/>
          <p:cNvSpPr txBox="1"/>
          <p:nvPr/>
        </p:nvSpPr>
        <p:spPr>
          <a:xfrm>
            <a:off x="7467431" y="1047750"/>
            <a:ext cx="1524169" cy="1569660"/>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lvl="0">
              <a:defRPr sz="1200">
                <a:solidFill>
                  <a:schemeClr val="bg1"/>
                </a:solidFill>
                <a:latin typeface="Arial" panose="020B0604020202020204" pitchFamily="34" charset="0"/>
                <a:cs typeface="Arial" panose="020B0604020202020204" pitchFamily="34" charset="0"/>
              </a:defRPr>
            </a:lvl1pPr>
          </a:lstStyle>
          <a:p>
            <a:r>
              <a:rPr lang="en-GB" dirty="0"/>
              <a:t>ITER power will be partly evacuated by cooling towers (procured by India). Work on the “hot” and “cold” basins’ foundations began in August. </a:t>
            </a:r>
          </a:p>
        </p:txBody>
      </p:sp>
      <p:sp>
        <p:nvSpPr>
          <p:cNvPr id="9" name="Title 3"/>
          <p:cNvSpPr>
            <a:spLocks noGrp="1"/>
          </p:cNvSpPr>
          <p:nvPr>
            <p:ph type="title"/>
          </p:nvPr>
        </p:nvSpPr>
        <p:spPr>
          <a:xfrm>
            <a:off x="152400" y="0"/>
            <a:ext cx="7162800" cy="89535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p>
            <a:pPr algn="l" fontAlgn="base">
              <a:spcBef>
                <a:spcPct val="0"/>
              </a:spcBef>
              <a:spcAft>
                <a:spcPct val="0"/>
              </a:spcAft>
            </a:pPr>
            <a:r>
              <a:rPr lang="en-US" sz="4900" b="1" dirty="0" smtClean="0">
                <a:solidFill>
                  <a:schemeClr val="bg1">
                    <a:lumMod val="95000"/>
                  </a:schemeClr>
                </a:solidFill>
                <a:latin typeface="Arial" panose="020B0604020202020204" pitchFamily="34" charset="0"/>
                <a:ea typeface="+mj-ea"/>
                <a:cs typeface="Arial" panose="020B0604020202020204" pitchFamily="34" charset="0"/>
              </a:rPr>
              <a:t>Cooling water systems</a:t>
            </a:r>
            <a:endParaRPr lang="en-GB" sz="4900" b="1" dirty="0">
              <a:solidFill>
                <a:schemeClr val="bg1">
                  <a:lumMod val="95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9123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rnouxr\Documents\Work\En Cours\RF HEATING BDG FROM HILL\RF_Heating_Bdg_4_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857" b="4533"/>
          <a:stretch/>
        </p:blipFill>
        <p:spPr bwMode="auto">
          <a:xfrm>
            <a:off x="-59616" y="0"/>
            <a:ext cx="9203616" cy="47560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04114" y="4324351"/>
            <a:ext cx="4495800" cy="43088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en-GB" dirty="0"/>
              <a:t>Adjacent to the Assembly Hall, the building that will house the plasma heating systems (microwave and radio frequency) is being built.</a:t>
            </a:r>
          </a:p>
        </p:txBody>
      </p:sp>
      <p:sp>
        <p:nvSpPr>
          <p:cNvPr id="4" name="Title 3"/>
          <p:cNvSpPr txBox="1">
            <a:spLocks/>
          </p:cNvSpPr>
          <p:nvPr/>
        </p:nvSpPr>
        <p:spPr>
          <a:xfrm>
            <a:off x="0" y="0"/>
            <a:ext cx="8627032" cy="175432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pPr algn="l"/>
            <a:r>
              <a:rPr lang="en-GB" sz="5400" dirty="0" smtClean="0">
                <a:solidFill>
                  <a:schemeClr val="bg1">
                    <a:lumMod val="95000"/>
                  </a:schemeClr>
                </a:solidFill>
              </a:rPr>
              <a:t>Radiofrequency</a:t>
            </a:r>
          </a:p>
          <a:p>
            <a:pPr algn="l"/>
            <a:r>
              <a:rPr lang="en-GB" sz="5400" dirty="0" smtClean="0">
                <a:solidFill>
                  <a:schemeClr val="bg1">
                    <a:lumMod val="95000"/>
                  </a:schemeClr>
                </a:solidFill>
              </a:rPr>
              <a:t>heating</a:t>
            </a:r>
            <a:endParaRPr lang="en-GB" sz="5400" dirty="0">
              <a:solidFill>
                <a:schemeClr val="bg1">
                  <a:lumMod val="95000"/>
                </a:schemeClr>
              </a:solidFill>
            </a:endParaRPr>
          </a:p>
        </p:txBody>
      </p:sp>
    </p:spTree>
    <p:extLst>
      <p:ext uri="{BB962C8B-B14F-4D97-AF65-F5344CB8AC3E}">
        <p14:creationId xmlns:p14="http://schemas.microsoft.com/office/powerpoint/2010/main" val="288640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nouxr\Documents\Work\En Cours\PF_COIL &amp; TRANSFORMER WORKS\OK\OK_OK\JPEG\Mirror_reflection_PF_Coil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71550"/>
            <a:ext cx="4369978" cy="2894225"/>
          </a:xfrm>
          <a:prstGeom prst="rect">
            <a:avLst/>
          </a:prstGeom>
          <a:solidFill>
            <a:schemeClr val="tx1">
              <a:lumMod val="50000"/>
              <a:lumOff val="50000"/>
              <a:alpha val="92000"/>
            </a:schemeClr>
          </a:solidFill>
          <a:ln w="3175">
            <a:solidFill>
              <a:srgbClr val="FFC000"/>
            </a:solidFill>
          </a:ln>
          <a:extLst/>
        </p:spPr>
      </p:pic>
      <p:sp>
        <p:nvSpPr>
          <p:cNvPr id="4" name="Title 1"/>
          <p:cNvSpPr txBox="1">
            <a:spLocks/>
          </p:cNvSpPr>
          <p:nvPr/>
        </p:nvSpPr>
        <p:spPr>
          <a:xfrm>
            <a:off x="327534" y="38100"/>
            <a:ext cx="5920866" cy="857250"/>
          </a:xfrm>
          <a:prstGeom prst="rect">
            <a:avLst/>
          </a:prstGeom>
          <a:effectLst>
            <a:outerShdw blurRad="50800" dist="50800" dir="5400000" algn="ctr" rotWithShape="0">
              <a:schemeClr val="tx1"/>
            </a:outerShdw>
          </a:effectLst>
        </p:spPr>
        <p:txBody>
          <a:bodyPr vert="horz" lIns="91440" tIns="45720" rIns="91440" bIns="45720" rtlCol="0" anchor="ctr">
            <a:noAutofit/>
          </a:bodyPr>
          <a:lstStyle>
            <a:defPPr>
              <a:defRPr lang="en-US"/>
            </a:defPPr>
            <a:lvl1pPr algn="ctr">
              <a:spcBef>
                <a:spcPct val="0"/>
              </a:spcBef>
              <a:buNone/>
              <a:defRPr sz="5400" b="1">
                <a:solidFill>
                  <a:schemeClr val="bg1">
                    <a:lumMod val="95000"/>
                  </a:schemeClr>
                </a:solidFill>
                <a:latin typeface="Tahoma" pitchFamily="34" charset="0"/>
                <a:ea typeface="+mj-ea"/>
                <a:cs typeface="+mj-cs"/>
              </a:defRPr>
            </a:lvl1pPr>
          </a:lstStyle>
          <a:p>
            <a:pPr algn="l"/>
            <a:r>
              <a:rPr lang="en-GB" sz="4900" dirty="0" smtClean="0"/>
              <a:t>Cryoplant </a:t>
            </a:r>
          </a:p>
        </p:txBody>
      </p:sp>
      <p:pic>
        <p:nvPicPr>
          <p:cNvPr id="7" name="Picture 2" descr="C:\Users\arnouxr\Documents\Work\En Cours\PHOTO BOOK 2016\WORKSITE TRANSPORT ETC\FINAL\On_Site\17-Cryostat_light_reflecte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4335"/>
          <a:stretch/>
        </p:blipFill>
        <p:spPr bwMode="auto">
          <a:xfrm>
            <a:off x="4673600" y="971550"/>
            <a:ext cx="4276242" cy="2894225"/>
          </a:xfrm>
          <a:prstGeom prst="rect">
            <a:avLst/>
          </a:prstGeom>
          <a:solidFill>
            <a:schemeClr val="tx1">
              <a:lumMod val="50000"/>
              <a:lumOff val="50000"/>
              <a:alpha val="92000"/>
            </a:schemeClr>
          </a:solidFill>
          <a:ln w="3175">
            <a:solidFill>
              <a:srgbClr val="FFC000"/>
            </a:solidFill>
          </a:ln>
          <a:extLst/>
        </p:spPr>
      </p:pic>
      <p:sp>
        <p:nvSpPr>
          <p:cNvPr id="8" name="Rectangle 7"/>
          <p:cNvSpPr/>
          <p:nvPr/>
        </p:nvSpPr>
        <p:spPr>
          <a:xfrm>
            <a:off x="2971800" y="4019550"/>
            <a:ext cx="5978042" cy="6001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Foundation works and column construction are </a:t>
            </a:r>
            <a:r>
              <a:rPr lang="en-GB" sz="1100" dirty="0" smtClean="0">
                <a:solidFill>
                  <a:schemeClr val="bg1"/>
                </a:solidFill>
                <a:latin typeface="Arial" panose="020B0604020202020204" pitchFamily="34" charset="0"/>
                <a:cs typeface="Arial" panose="020B0604020202020204" pitchFamily="34" charset="0"/>
              </a:rPr>
              <a:t>ongoing </a:t>
            </a:r>
            <a:r>
              <a:rPr lang="en-GB" sz="1100" dirty="0">
                <a:solidFill>
                  <a:schemeClr val="bg1"/>
                </a:solidFill>
                <a:latin typeface="Arial" panose="020B0604020202020204" pitchFamily="34" charset="0"/>
                <a:cs typeface="Arial" panose="020B0604020202020204" pitchFamily="34" charset="0"/>
              </a:rPr>
              <a:t>on what will be the largest </a:t>
            </a:r>
            <a:r>
              <a:rPr lang="en-GB" sz="1100" dirty="0" smtClean="0">
                <a:solidFill>
                  <a:schemeClr val="bg1"/>
                </a:solidFill>
                <a:latin typeface="Arial" panose="020B0604020202020204" pitchFamily="34" charset="0"/>
                <a:cs typeface="Arial" panose="020B0604020202020204" pitchFamily="34" charset="0"/>
              </a:rPr>
              <a:t>single platform </a:t>
            </a:r>
            <a:r>
              <a:rPr lang="en-GB" sz="1100" dirty="0" err="1" smtClean="0">
                <a:solidFill>
                  <a:schemeClr val="bg1"/>
                </a:solidFill>
                <a:latin typeface="Arial" panose="020B0604020202020204" pitchFamily="34" charset="0"/>
                <a:cs typeface="Arial" panose="020B0604020202020204" pitchFamily="34" charset="0"/>
              </a:rPr>
              <a:t>cryoplant</a:t>
            </a:r>
            <a:r>
              <a:rPr lang="en-GB" sz="1100" dirty="0" smtClean="0">
                <a:solidFill>
                  <a:schemeClr val="bg1"/>
                </a:solidFill>
                <a:latin typeface="Arial" panose="020B0604020202020204" pitchFamily="34" charset="0"/>
                <a:cs typeface="Arial" panose="020B0604020202020204" pitchFamily="34" charset="0"/>
              </a:rPr>
              <a:t> </a:t>
            </a:r>
            <a:r>
              <a:rPr lang="en-GB" sz="1100" dirty="0">
                <a:solidFill>
                  <a:schemeClr val="bg1"/>
                </a:solidFill>
                <a:latin typeface="Arial" panose="020B0604020202020204" pitchFamily="34" charset="0"/>
                <a:cs typeface="Arial" panose="020B0604020202020204" pitchFamily="34" charset="0"/>
              </a:rPr>
              <a:t>in the world. The ITER Cryoplant will distribute liquid helium and nitrogen to various machine components (</a:t>
            </a:r>
            <a:r>
              <a:rPr lang="en-GB" sz="1100" dirty="0" err="1">
                <a:solidFill>
                  <a:schemeClr val="bg1"/>
                </a:solidFill>
                <a:latin typeface="Arial" panose="020B0604020202020204" pitchFamily="34" charset="0"/>
                <a:cs typeface="Arial" panose="020B0604020202020204" pitchFamily="34" charset="0"/>
              </a:rPr>
              <a:t>supraconducting</a:t>
            </a:r>
            <a:r>
              <a:rPr lang="en-GB" sz="1100" dirty="0">
                <a:solidFill>
                  <a:schemeClr val="bg1"/>
                </a:solidFill>
                <a:latin typeface="Arial" panose="020B0604020202020204" pitchFamily="34" charset="0"/>
                <a:cs typeface="Arial" panose="020B0604020202020204" pitchFamily="34" charset="0"/>
              </a:rPr>
              <a:t> magnets, thermal shield, cryopumps, etc.). </a:t>
            </a:r>
          </a:p>
        </p:txBody>
      </p:sp>
      <p:pic>
        <p:nvPicPr>
          <p:cNvPr id="6" name="Picture 2" descr="J:\DATA 2016\CRYOPLANT ERIC FAUVE\Cryoplant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876550"/>
            <a:ext cx="2825750"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arnouxr\Documents\Work\En Cours\PF COIL FROM HEIGHT\OK\OK_OK\JPEG\PF_Coil_from_height_DSC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5" t="15465" r="-225" b="6152"/>
          <a:stretch/>
        </p:blipFill>
        <p:spPr bwMode="auto">
          <a:xfrm>
            <a:off x="-36512" y="-1"/>
            <a:ext cx="9231310" cy="4752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arnouxr\Documents\Work\En Cours\MAG 8\PF COIL TOOLING\6 coil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1690" y="2767236"/>
            <a:ext cx="3391020" cy="2376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1968" y="4147008"/>
            <a:ext cx="5692733" cy="60016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en-US" altLang="ja-JP" dirty="0"/>
              <a:t>Too large to be transported by road, four of ITER’s six ring-shaped magnets (the poloidal field coils, 8 to 24 m in diametre) will be assembled by Europe in this </a:t>
            </a:r>
            <a:r>
              <a:rPr lang="en-US" dirty="0"/>
              <a:t>12,000 m² </a:t>
            </a:r>
            <a:r>
              <a:rPr lang="en-US" altLang="ja-JP" dirty="0"/>
              <a:t>facility. Fabrication of a dummy for PF Coil # 5 (17 m. in diametre) is ongoing.</a:t>
            </a:r>
          </a:p>
        </p:txBody>
      </p:sp>
      <p:sp>
        <p:nvSpPr>
          <p:cNvPr id="8" name="Rectangle 7"/>
          <p:cNvSpPr/>
          <p:nvPr/>
        </p:nvSpPr>
        <p:spPr>
          <a:xfrm>
            <a:off x="-35894" y="-44113"/>
            <a:ext cx="9179894" cy="1015663"/>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p>
            <a:pPr algn="ctr" fontAlgn="base">
              <a:spcBef>
                <a:spcPct val="0"/>
              </a:spcBef>
              <a:spcAft>
                <a:spcPct val="0"/>
              </a:spcAft>
            </a:pPr>
            <a:r>
              <a:rPr lang="en-US" sz="4200" b="1" dirty="0" smtClean="0">
                <a:solidFill>
                  <a:schemeClr val="bg1">
                    <a:lumMod val="95000"/>
                  </a:schemeClr>
                </a:solidFill>
                <a:latin typeface="Arial" panose="020B0604020202020204" pitchFamily="34" charset="0"/>
                <a:ea typeface="+mj-ea"/>
                <a:cs typeface="Arial" panose="020B0604020202020204" pitchFamily="34" charset="0"/>
              </a:rPr>
              <a:t>PF Coil winding facility</a:t>
            </a:r>
            <a:endParaRPr lang="en-GB" sz="4200" b="1" dirty="0">
              <a:solidFill>
                <a:schemeClr val="bg1">
                  <a:lumMod val="95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5955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nouxr\Documents\Work\En Cours\COCONUT AND WELDING\OK\OK_OK\Sector_welding_cryostat_IMOW_NWSL.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169" y="-1"/>
            <a:ext cx="9148167" cy="47625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470378" y="29250"/>
            <a:ext cx="6051248" cy="513000"/>
          </a:xfrm>
          <a:prstGeom prst="rect">
            <a:avLst/>
          </a:prstGeom>
          <a:solidFill>
            <a:schemeClr val="tx1">
              <a:lumMod val="65000"/>
              <a:lumOff val="35000"/>
              <a:alpha val="21000"/>
            </a:schemeClr>
          </a:solidFill>
          <a:effectLst>
            <a:outerShdw blurRad="50800" dist="50800" dir="5400000" algn="ctr" rotWithShape="0">
              <a:schemeClr val="tx1"/>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200" b="1" dirty="0" smtClean="0">
                <a:solidFill>
                  <a:schemeClr val="bg1">
                    <a:lumMod val="95000"/>
                  </a:schemeClr>
                </a:solidFill>
                <a:latin typeface="Tahoma" pitchFamily="34" charset="0"/>
              </a:rPr>
              <a:t>Cryostat workshop</a:t>
            </a:r>
            <a:endParaRPr lang="en-GB" sz="4200" b="1" dirty="0">
              <a:solidFill>
                <a:schemeClr val="bg1">
                  <a:lumMod val="95000"/>
                </a:schemeClr>
              </a:solidFill>
              <a:latin typeface="Tahoma" pitchFamily="34" charset="0"/>
            </a:endParaRPr>
          </a:p>
        </p:txBody>
      </p:sp>
      <p:sp>
        <p:nvSpPr>
          <p:cNvPr id="8" name="TextBox 7"/>
          <p:cNvSpPr txBox="1"/>
          <p:nvPr/>
        </p:nvSpPr>
        <p:spPr>
          <a:xfrm>
            <a:off x="2971800" y="4081986"/>
            <a:ext cx="5982816" cy="60016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fr-FR" dirty="0" err="1" smtClean="0"/>
              <a:t>Manufactured</a:t>
            </a:r>
            <a:r>
              <a:rPr lang="fr-FR" dirty="0" smtClean="0"/>
              <a:t> in </a:t>
            </a:r>
            <a:r>
              <a:rPr lang="fr-FR" dirty="0" err="1" smtClean="0"/>
              <a:t>India</a:t>
            </a:r>
            <a:r>
              <a:rPr lang="fr-FR" dirty="0" smtClean="0"/>
              <a:t>, the 30 m x 30 m cryostat (the </a:t>
            </a:r>
            <a:r>
              <a:rPr lang="fr-FR" dirty="0" err="1" smtClean="0"/>
              <a:t>insulating</a:t>
            </a:r>
            <a:r>
              <a:rPr lang="fr-FR" dirty="0" smtClean="0"/>
              <a:t> vacuum </a:t>
            </a:r>
            <a:r>
              <a:rPr lang="fr-FR" dirty="0" err="1" smtClean="0"/>
              <a:t>vessel</a:t>
            </a:r>
            <a:r>
              <a:rPr lang="fr-FR" dirty="0" smtClean="0"/>
              <a:t> </a:t>
            </a:r>
            <a:r>
              <a:rPr lang="fr-FR" dirty="0" err="1" smtClean="0"/>
              <a:t>that</a:t>
            </a:r>
            <a:r>
              <a:rPr lang="fr-FR" dirty="0" smtClean="0"/>
              <a:t> encloses the machine) </a:t>
            </a:r>
            <a:r>
              <a:rPr lang="fr-FR" dirty="0" err="1" smtClean="0"/>
              <a:t>is</a:t>
            </a:r>
            <a:r>
              <a:rPr lang="fr-FR" dirty="0" smtClean="0"/>
              <a:t> </a:t>
            </a:r>
            <a:r>
              <a:rPr lang="fr-FR" dirty="0" err="1" smtClean="0"/>
              <a:t>being</a:t>
            </a:r>
            <a:r>
              <a:rPr lang="fr-FR" dirty="0" smtClean="0"/>
              <a:t> </a:t>
            </a:r>
            <a:r>
              <a:rPr lang="fr-FR" dirty="0" err="1" smtClean="0"/>
              <a:t>assembled</a:t>
            </a:r>
            <a:r>
              <a:rPr lang="fr-FR" dirty="0" smtClean="0"/>
              <a:t> and </a:t>
            </a:r>
            <a:r>
              <a:rPr lang="fr-FR" dirty="0" err="1" smtClean="0"/>
              <a:t>welded</a:t>
            </a:r>
            <a:r>
              <a:rPr lang="fr-FR" dirty="0" smtClean="0"/>
              <a:t> on site. </a:t>
            </a:r>
            <a:r>
              <a:rPr lang="fr-FR" dirty="0" err="1" smtClean="0"/>
              <a:t>Welding</a:t>
            </a:r>
            <a:r>
              <a:rPr lang="fr-FR" dirty="0" smtClean="0"/>
              <a:t> </a:t>
            </a:r>
            <a:r>
              <a:rPr lang="fr-FR" dirty="0" err="1" smtClean="0"/>
              <a:t>operations</a:t>
            </a:r>
            <a:r>
              <a:rPr lang="fr-FR" dirty="0" smtClean="0"/>
              <a:t> for the base </a:t>
            </a:r>
            <a:r>
              <a:rPr lang="fr-FR" dirty="0"/>
              <a:t>section (1 250 t.) </a:t>
            </a:r>
            <a:r>
              <a:rPr lang="fr-FR" dirty="0" smtClean="0"/>
              <a:t> </a:t>
            </a:r>
            <a:r>
              <a:rPr lang="fr-FR" dirty="0" err="1" smtClean="0"/>
              <a:t>is</a:t>
            </a:r>
            <a:r>
              <a:rPr lang="fr-FR" dirty="0" smtClean="0"/>
              <a:t> </a:t>
            </a:r>
            <a:r>
              <a:rPr lang="fr-FR" dirty="0" err="1" smtClean="0"/>
              <a:t>complete</a:t>
            </a:r>
            <a:r>
              <a:rPr lang="fr-FR" dirty="0" smtClean="0"/>
              <a:t>; </a:t>
            </a:r>
            <a:r>
              <a:rPr lang="fr-FR" dirty="0" err="1" smtClean="0"/>
              <a:t>verification</a:t>
            </a:r>
            <a:r>
              <a:rPr lang="fr-FR" dirty="0" smtClean="0"/>
              <a:t> of </a:t>
            </a:r>
            <a:r>
              <a:rPr lang="fr-FR" dirty="0" err="1" smtClean="0"/>
              <a:t>welds</a:t>
            </a:r>
            <a:r>
              <a:rPr lang="fr-FR" dirty="0" smtClean="0"/>
              <a:t> –</a:t>
            </a:r>
            <a:r>
              <a:rPr lang="fr-FR" dirty="0" err="1" smtClean="0"/>
              <a:t>helium</a:t>
            </a:r>
            <a:r>
              <a:rPr lang="fr-FR" dirty="0" smtClean="0"/>
              <a:t> test and </a:t>
            </a:r>
            <a:r>
              <a:rPr lang="fr-FR" dirty="0" err="1" smtClean="0"/>
              <a:t>radiography</a:t>
            </a:r>
            <a:r>
              <a:rPr lang="fr-FR" dirty="0" smtClean="0"/>
              <a:t>) are </a:t>
            </a:r>
            <a:r>
              <a:rPr lang="fr-FR" dirty="0" err="1" smtClean="0"/>
              <a:t>ongoing</a:t>
            </a:r>
            <a:r>
              <a:rPr lang="fr-FR" dirty="0" smtClean="0"/>
              <a:t>.</a:t>
            </a:r>
            <a:endParaRPr lang="fr-FR" dirty="0"/>
          </a:p>
        </p:txBody>
      </p:sp>
      <p:pic>
        <p:nvPicPr>
          <p:cNvPr id="6" name="Picture 2" descr="J:\DATA 2016\DG_JET29042016\cryosta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39" y="2856276"/>
            <a:ext cx="2168000" cy="1825874"/>
          </a:xfrm>
          <a:prstGeom prst="rect">
            <a:avLst/>
          </a:prstGeom>
          <a:noFill/>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3" y="542956"/>
            <a:ext cx="2914224" cy="1647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0439" y="557773"/>
            <a:ext cx="2854550" cy="461665"/>
          </a:xfrm>
          <a:prstGeom prst="rect">
            <a:avLst/>
          </a:prstGeom>
          <a:noFill/>
        </p:spPr>
        <p:txBody>
          <a:bodyPr wrap="square" rtlCol="0">
            <a:spAutoFit/>
          </a:bodyPr>
          <a:lstStyle/>
          <a:p>
            <a:pPr algn="ctr"/>
            <a:r>
              <a:rPr lang="en-GB" sz="1000" dirty="0" smtClean="0">
                <a:solidFill>
                  <a:schemeClr val="bg1"/>
                </a:solidFill>
              </a:rPr>
              <a:t>Al</a:t>
            </a:r>
            <a:r>
              <a:rPr lang="en-GB" sz="1200" dirty="0" smtClean="0">
                <a:solidFill>
                  <a:schemeClr val="bg1"/>
                </a:solidFill>
              </a:rPr>
              <a:t>l six sector of LC Tier-1  are packed and ready for shipment</a:t>
            </a:r>
            <a:endParaRPr lang="en-GB" sz="1200" dirty="0">
              <a:solidFill>
                <a:schemeClr val="bg1"/>
              </a:solidFill>
            </a:endParaRPr>
          </a:p>
        </p:txBody>
      </p:sp>
    </p:spTree>
    <p:extLst>
      <p:ext uri="{BB962C8B-B14F-4D97-AF65-F5344CB8AC3E}">
        <p14:creationId xmlns:p14="http://schemas.microsoft.com/office/powerpoint/2010/main" val="408310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0_En cours\EUROPEAN MPs 16_05\Tokamak ne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9411" y="927719"/>
            <a:ext cx="6441679" cy="3732459"/>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6"/>
          <p:cNvSpPr>
            <a:spLocks noChangeShapeType="1"/>
          </p:cNvSpPr>
          <p:nvPr/>
        </p:nvSpPr>
        <p:spPr bwMode="auto">
          <a:xfrm flipV="1">
            <a:off x="1811926" y="2536466"/>
            <a:ext cx="1284293" cy="67542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8" name="Rectangle 6"/>
          <p:cNvSpPr>
            <a:spLocks noChangeArrowheads="1"/>
          </p:cNvSpPr>
          <p:nvPr/>
        </p:nvSpPr>
        <p:spPr bwMode="auto">
          <a:xfrm>
            <a:off x="86807" y="1901648"/>
            <a:ext cx="2153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Toroidal Field coils (</a:t>
            </a:r>
            <a:r>
              <a:rPr lang="de-DE" sz="1200" b="1" dirty="0">
                <a:solidFill>
                  <a:schemeClr val="bg1">
                    <a:lumMod val="95000"/>
                  </a:schemeClr>
                </a:solidFill>
                <a:ea typeface="ＭＳ Ｐゴシック" pitchFamily="34" charset="-128"/>
              </a:rPr>
              <a:t>18</a:t>
            </a:r>
            <a:r>
              <a:rPr lang="de-DE" sz="1200" b="1" dirty="0" smtClean="0">
                <a:solidFill>
                  <a:schemeClr val="bg1">
                    <a:lumMod val="95000"/>
                  </a:schemeClr>
                </a:solidFill>
                <a:ea typeface="ＭＳ Ｐゴシック" pitchFamily="34" charset="-128"/>
              </a:rPr>
              <a:t>)</a:t>
            </a:r>
            <a:endParaRPr lang="de-DE" sz="1200" b="1" dirty="0">
              <a:solidFill>
                <a:schemeClr val="bg1">
                  <a:lumMod val="95000"/>
                </a:schemeClr>
              </a:solidFill>
              <a:ea typeface="ＭＳ Ｐゴシック" pitchFamily="34" charset="-128"/>
            </a:endParaRPr>
          </a:p>
        </p:txBody>
      </p:sp>
      <p:sp>
        <p:nvSpPr>
          <p:cNvPr id="9" name="Rectangle 7"/>
          <p:cNvSpPr>
            <a:spLocks noChangeArrowheads="1"/>
          </p:cNvSpPr>
          <p:nvPr/>
        </p:nvSpPr>
        <p:spPr bwMode="auto">
          <a:xfrm>
            <a:off x="59325" y="3046016"/>
            <a:ext cx="17525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Poloidal field coils </a:t>
            </a:r>
            <a:r>
              <a:rPr lang="de-DE" sz="1200" b="1" dirty="0">
                <a:solidFill>
                  <a:schemeClr val="bg1">
                    <a:lumMod val="95000"/>
                  </a:schemeClr>
                </a:solidFill>
                <a:ea typeface="ＭＳ Ｐゴシック" pitchFamily="34" charset="-128"/>
              </a:rPr>
              <a:t>(6</a:t>
            </a:r>
            <a:r>
              <a:rPr lang="de-DE" sz="1200" b="1" dirty="0" smtClean="0">
                <a:solidFill>
                  <a:schemeClr val="bg1">
                    <a:lumMod val="95000"/>
                  </a:schemeClr>
                </a:solidFill>
                <a:ea typeface="ＭＳ Ｐゴシック" pitchFamily="34" charset="-128"/>
              </a:rPr>
              <a:t>)</a:t>
            </a:r>
            <a:endParaRPr lang="de-DE" sz="1200" b="1" dirty="0">
              <a:solidFill>
                <a:schemeClr val="bg1">
                  <a:lumMod val="95000"/>
                </a:schemeClr>
              </a:solidFill>
              <a:ea typeface="ＭＳ Ｐゴシック" pitchFamily="34" charset="-128"/>
            </a:endParaRPr>
          </a:p>
        </p:txBody>
      </p:sp>
      <p:sp>
        <p:nvSpPr>
          <p:cNvPr id="11" name="Rectangle 9"/>
          <p:cNvSpPr>
            <a:spLocks noChangeArrowheads="1"/>
          </p:cNvSpPr>
          <p:nvPr/>
        </p:nvSpPr>
        <p:spPr bwMode="auto">
          <a:xfrm>
            <a:off x="7685019" y="921707"/>
            <a:ext cx="9005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a:solidFill>
                  <a:schemeClr val="bg1">
                    <a:lumMod val="95000"/>
                  </a:schemeClr>
                </a:solidFill>
              </a:rPr>
              <a:t>Cryostat </a:t>
            </a:r>
          </a:p>
        </p:txBody>
      </p:sp>
      <p:sp>
        <p:nvSpPr>
          <p:cNvPr id="12" name="Rectangle 10"/>
          <p:cNvSpPr>
            <a:spLocks noChangeArrowheads="1"/>
          </p:cNvSpPr>
          <p:nvPr/>
        </p:nvSpPr>
        <p:spPr bwMode="auto">
          <a:xfrm>
            <a:off x="7076918" y="1620946"/>
            <a:ext cx="25019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dirty="0" smtClean="0">
                <a:solidFill>
                  <a:schemeClr val="bg1">
                    <a:lumMod val="95000"/>
                  </a:schemeClr>
                </a:solidFill>
                <a:ea typeface="ＭＳ Ｐゴシック" pitchFamily="34" charset="-128"/>
              </a:rPr>
              <a:t>Thermal shield</a:t>
            </a:r>
            <a:endParaRPr lang="de-DE" sz="1200" b="1" dirty="0">
              <a:solidFill>
                <a:schemeClr val="bg1">
                  <a:lumMod val="95000"/>
                </a:schemeClr>
              </a:solidFill>
              <a:ea typeface="ＭＳ Ｐゴシック" pitchFamily="34" charset="-128"/>
            </a:endParaRPr>
          </a:p>
        </p:txBody>
      </p:sp>
      <p:sp>
        <p:nvSpPr>
          <p:cNvPr id="13" name="Rectangle 11"/>
          <p:cNvSpPr>
            <a:spLocks noChangeArrowheads="1"/>
          </p:cNvSpPr>
          <p:nvPr/>
        </p:nvSpPr>
        <p:spPr bwMode="auto">
          <a:xfrm>
            <a:off x="7100885" y="2201327"/>
            <a:ext cx="2260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dirty="0" smtClean="0">
                <a:solidFill>
                  <a:schemeClr val="bg1">
                    <a:lumMod val="95000"/>
                  </a:schemeClr>
                </a:solidFill>
                <a:ea typeface="ＭＳ Ｐゴシック" pitchFamily="34" charset="-128"/>
              </a:rPr>
              <a:t>Vacuum vessel</a:t>
            </a:r>
            <a:endParaRPr lang="de-DE" sz="1200" b="1" dirty="0">
              <a:solidFill>
                <a:schemeClr val="bg1">
                  <a:lumMod val="95000"/>
                </a:schemeClr>
              </a:solidFill>
              <a:ea typeface="ＭＳ Ｐゴシック" pitchFamily="34" charset="-128"/>
            </a:endParaRPr>
          </a:p>
        </p:txBody>
      </p:sp>
      <p:sp>
        <p:nvSpPr>
          <p:cNvPr id="14" name="Rectangle 12"/>
          <p:cNvSpPr>
            <a:spLocks noChangeArrowheads="1"/>
          </p:cNvSpPr>
          <p:nvPr/>
        </p:nvSpPr>
        <p:spPr bwMode="auto">
          <a:xfrm>
            <a:off x="7515400" y="3877877"/>
            <a:ext cx="15476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Blanket modules</a:t>
            </a:r>
            <a:endParaRPr lang="de-DE" sz="1200" b="1" dirty="0">
              <a:solidFill>
                <a:schemeClr val="bg1">
                  <a:lumMod val="95000"/>
                </a:schemeClr>
              </a:solidFill>
              <a:ea typeface="ＭＳ Ｐゴシック" pitchFamily="34" charset="-128"/>
            </a:endParaRPr>
          </a:p>
        </p:txBody>
      </p:sp>
      <p:sp>
        <p:nvSpPr>
          <p:cNvPr id="16" name="Line 14"/>
          <p:cNvSpPr>
            <a:spLocks noChangeShapeType="1"/>
          </p:cNvSpPr>
          <p:nvPr/>
        </p:nvSpPr>
        <p:spPr bwMode="auto">
          <a:xfrm flipV="1">
            <a:off x="1372010" y="3003797"/>
            <a:ext cx="2191883" cy="108941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17" name="Line 15"/>
          <p:cNvSpPr>
            <a:spLocks noChangeShapeType="1"/>
          </p:cNvSpPr>
          <p:nvPr/>
        </p:nvSpPr>
        <p:spPr bwMode="auto">
          <a:xfrm flipV="1">
            <a:off x="3851920" y="3046014"/>
            <a:ext cx="648072" cy="12765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19" name="Line 17"/>
          <p:cNvSpPr>
            <a:spLocks noChangeShapeType="1"/>
          </p:cNvSpPr>
          <p:nvPr/>
        </p:nvSpPr>
        <p:spPr bwMode="auto">
          <a:xfrm>
            <a:off x="935623" y="1516226"/>
            <a:ext cx="968446" cy="25007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0" name="Line 18"/>
          <p:cNvSpPr>
            <a:spLocks noChangeShapeType="1"/>
          </p:cNvSpPr>
          <p:nvPr/>
        </p:nvSpPr>
        <p:spPr bwMode="auto">
          <a:xfrm flipH="1" flipV="1">
            <a:off x="5544457" y="3046015"/>
            <a:ext cx="1970942" cy="93714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1" name="Line 19"/>
          <p:cNvSpPr>
            <a:spLocks noChangeShapeType="1"/>
          </p:cNvSpPr>
          <p:nvPr/>
        </p:nvSpPr>
        <p:spPr bwMode="auto">
          <a:xfrm flipH="1" flipV="1">
            <a:off x="5148067" y="3466457"/>
            <a:ext cx="1129383" cy="9957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2" name="Line 20"/>
          <p:cNvSpPr>
            <a:spLocks noChangeShapeType="1"/>
          </p:cNvSpPr>
          <p:nvPr/>
        </p:nvSpPr>
        <p:spPr bwMode="auto">
          <a:xfrm flipH="1">
            <a:off x="4932039" y="1060204"/>
            <a:ext cx="2752975" cy="1385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3" name="Line 21"/>
          <p:cNvSpPr>
            <a:spLocks noChangeShapeType="1"/>
          </p:cNvSpPr>
          <p:nvPr/>
        </p:nvSpPr>
        <p:spPr bwMode="auto">
          <a:xfrm flipH="1">
            <a:off x="5292081" y="2391649"/>
            <a:ext cx="1884657" cy="51220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5" name="Line 23"/>
          <p:cNvSpPr>
            <a:spLocks noChangeShapeType="1"/>
          </p:cNvSpPr>
          <p:nvPr/>
        </p:nvSpPr>
        <p:spPr bwMode="auto">
          <a:xfrm flipH="1">
            <a:off x="5798911" y="1766295"/>
            <a:ext cx="1301977" cy="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8" name="Rectangle 26"/>
          <p:cNvSpPr>
            <a:spLocks noChangeArrowheads="1"/>
          </p:cNvSpPr>
          <p:nvPr/>
        </p:nvSpPr>
        <p:spPr bwMode="auto">
          <a:xfrm>
            <a:off x="205691" y="1129320"/>
            <a:ext cx="26474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Feeders </a:t>
            </a:r>
            <a:r>
              <a:rPr lang="de-DE" sz="1200" b="1" dirty="0">
                <a:solidFill>
                  <a:schemeClr val="bg1">
                    <a:lumMod val="95000"/>
                  </a:schemeClr>
                </a:solidFill>
                <a:ea typeface="ＭＳ Ｐゴシック" pitchFamily="34" charset="-128"/>
              </a:rPr>
              <a:t>(31</a:t>
            </a:r>
            <a:r>
              <a:rPr lang="de-DE" sz="1200" b="1" dirty="0" smtClean="0">
                <a:solidFill>
                  <a:schemeClr val="bg1">
                    <a:lumMod val="95000"/>
                  </a:schemeClr>
                </a:solidFill>
                <a:ea typeface="ＭＳ Ｐゴシック" pitchFamily="34" charset="-128"/>
              </a:rPr>
              <a:t>)</a:t>
            </a:r>
            <a:endParaRPr lang="de-DE" sz="1200" b="1" dirty="0">
              <a:solidFill>
                <a:schemeClr val="bg1">
                  <a:lumMod val="95000"/>
                </a:schemeClr>
              </a:solidFill>
              <a:ea typeface="ＭＳ Ｐゴシック" pitchFamily="34" charset="-128"/>
            </a:endParaRPr>
          </a:p>
        </p:txBody>
      </p:sp>
      <p:sp>
        <p:nvSpPr>
          <p:cNvPr id="15" name="Rectangle 13"/>
          <p:cNvSpPr>
            <a:spLocks noChangeArrowheads="1"/>
          </p:cNvSpPr>
          <p:nvPr/>
        </p:nvSpPr>
        <p:spPr bwMode="auto">
          <a:xfrm>
            <a:off x="5940152" y="4382985"/>
            <a:ext cx="9517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a:solidFill>
                  <a:schemeClr val="bg1">
                    <a:lumMod val="95000"/>
                  </a:schemeClr>
                </a:solidFill>
                <a:ea typeface="ＭＳ Ｐゴシック" pitchFamily="34" charset="-128"/>
              </a:rPr>
              <a:t>Divertor </a:t>
            </a:r>
          </a:p>
        </p:txBody>
      </p:sp>
      <p:sp>
        <p:nvSpPr>
          <p:cNvPr id="7" name="Rectangle 5"/>
          <p:cNvSpPr>
            <a:spLocks noChangeArrowheads="1"/>
          </p:cNvSpPr>
          <p:nvPr/>
        </p:nvSpPr>
        <p:spPr bwMode="auto">
          <a:xfrm>
            <a:off x="2864678" y="4348838"/>
            <a:ext cx="22347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Central solenoid (6)</a:t>
            </a:r>
            <a:endParaRPr lang="de-DE" sz="1200" b="1" dirty="0">
              <a:solidFill>
                <a:schemeClr val="bg1">
                  <a:lumMod val="95000"/>
                </a:schemeClr>
              </a:solidFill>
              <a:ea typeface="ＭＳ Ｐゴシック" pitchFamily="34" charset="-128"/>
            </a:endParaRPr>
          </a:p>
        </p:txBody>
      </p:sp>
      <p:sp>
        <p:nvSpPr>
          <p:cNvPr id="35" name="Rectangle 8"/>
          <p:cNvSpPr>
            <a:spLocks noChangeArrowheads="1"/>
          </p:cNvSpPr>
          <p:nvPr/>
        </p:nvSpPr>
        <p:spPr bwMode="auto">
          <a:xfrm>
            <a:off x="568916" y="4093210"/>
            <a:ext cx="2527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dirty="0" smtClean="0">
                <a:solidFill>
                  <a:schemeClr val="bg1">
                    <a:lumMod val="95000"/>
                  </a:schemeClr>
                </a:solidFill>
                <a:ea typeface="ＭＳ Ｐゴシック" pitchFamily="34" charset="-128"/>
              </a:rPr>
              <a:t>Correction coils (18)</a:t>
            </a:r>
            <a:endParaRPr lang="de-DE" sz="1200" b="1" dirty="0">
              <a:solidFill>
                <a:schemeClr val="bg1">
                  <a:lumMod val="95000"/>
                </a:schemeClr>
              </a:solidFill>
              <a:ea typeface="ＭＳ Ｐゴシック" pitchFamily="34" charset="-128"/>
            </a:endParaRPr>
          </a:p>
        </p:txBody>
      </p:sp>
      <p:sp>
        <p:nvSpPr>
          <p:cNvPr id="41" name="Line 27"/>
          <p:cNvSpPr>
            <a:spLocks noChangeShapeType="1"/>
          </p:cNvSpPr>
          <p:nvPr/>
        </p:nvSpPr>
        <p:spPr bwMode="auto">
          <a:xfrm>
            <a:off x="941102" y="1516226"/>
            <a:ext cx="2155114" cy="25007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pic>
        <p:nvPicPr>
          <p:cNvPr id="48" name="Picture 6"/>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7781" y="4615276"/>
            <a:ext cx="474290" cy="26073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2196" y="4645815"/>
            <a:ext cx="456068" cy="3022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descr="C:\Documents and Settings\Administrateur.A0A2C2765BD24BA\Bureau\Untitled-6.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777402" y="1198706"/>
            <a:ext cx="464658" cy="328037"/>
          </a:xfrm>
          <a:prstGeom prst="rect">
            <a:avLst/>
          </a:prstGeom>
          <a:noFill/>
          <a:extLst>
            <a:ext uri="{909E8E84-426E-40DD-AFC4-6F175D3DCCD1}">
              <a14:hiddenFill xmlns:a14="http://schemas.microsoft.com/office/drawing/2010/main">
                <a:solidFill>
                  <a:srgbClr val="FFFFFF"/>
                </a:solidFill>
              </a14:hiddenFill>
            </a:ext>
          </a:extLst>
        </p:spPr>
      </p:pic>
      <p:sp>
        <p:nvSpPr>
          <p:cNvPr id="24" name="Line 22"/>
          <p:cNvSpPr>
            <a:spLocks noChangeShapeType="1"/>
          </p:cNvSpPr>
          <p:nvPr/>
        </p:nvSpPr>
        <p:spPr bwMode="auto">
          <a:xfrm>
            <a:off x="1904073" y="2040147"/>
            <a:ext cx="2078001" cy="2164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pic>
        <p:nvPicPr>
          <p:cNvPr id="54"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6219" y="4606591"/>
            <a:ext cx="411565" cy="25877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6"/>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9" y="2523202"/>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33034" y="1435662"/>
            <a:ext cx="461446"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2988" y="2535824"/>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576875" y="4168485"/>
            <a:ext cx="429497"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2988" y="2262123"/>
            <a:ext cx="470415"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41954" y="3394452"/>
            <a:ext cx="461446"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37419" y="2479193"/>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120466" y="3406756"/>
            <a:ext cx="517063" cy="28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36045" y="2496221"/>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19040" y="2536467"/>
            <a:ext cx="517063"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89236" y="1683640"/>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08759" y="4155926"/>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06459" y="4164440"/>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062703" y="4645815"/>
            <a:ext cx="429497"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18572" y="4174497"/>
            <a:ext cx="489495"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44457" y="4633259"/>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701" y="3394454"/>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74700" y="4391781"/>
            <a:ext cx="470415"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5616" y="2262121"/>
            <a:ext cx="512780" cy="29667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701" y="2256595"/>
            <a:ext cx="508902" cy="319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33468"/>
            <a:ext cx="9144000" cy="857250"/>
          </a:xfrm>
        </p:spPr>
        <p:txBody>
          <a:bodyPr>
            <a:noAutofit/>
          </a:bodyPr>
          <a:lstStyle/>
          <a:p>
            <a:pPr eaLnBrk="0" hangingPunct="0"/>
            <a:r>
              <a:rPr lang="en-GB" sz="4800" b="1" dirty="0">
                <a:solidFill>
                  <a:schemeClr val="bg1">
                    <a:lumMod val="95000"/>
                  </a:schemeClr>
                </a:solidFill>
                <a:effectLst>
                  <a:outerShdw blurRad="50800" dist="50800" dir="5400000" algn="ctr" rotWithShape="0">
                    <a:prstClr val="black"/>
                  </a:outerShdw>
                </a:effectLst>
                <a:latin typeface="Tahoma" pitchFamily="34" charset="0"/>
                <a:ea typeface="+mn-ea"/>
                <a:cs typeface="+mn-cs"/>
              </a:rPr>
              <a:t>Who manufactures what?</a:t>
            </a:r>
            <a:r>
              <a:rPr lang="en-GB" b="1" kern="1200" dirty="0" smtClean="0">
                <a:solidFill>
                  <a:schemeClr val="bg1">
                    <a:lumMod val="95000"/>
                  </a:schemeClr>
                </a:solidFill>
                <a:effectLst>
                  <a:outerShdw dist="50800" dir="5400000" sx="99000" sy="99000" algn="ctr" rotWithShape="0">
                    <a:schemeClr val="tx1">
                      <a:lumMod val="50000"/>
                      <a:lumOff val="50000"/>
                    </a:schemeClr>
                  </a:outerShdw>
                </a:effectLst>
                <a:latin typeface="Tahoma" pitchFamily="34" charset="0"/>
              </a:rPr>
              <a:t/>
            </a:r>
            <a:br>
              <a:rPr lang="en-GB" b="1" kern="1200" dirty="0" smtClean="0">
                <a:solidFill>
                  <a:schemeClr val="bg1">
                    <a:lumMod val="95000"/>
                  </a:schemeClr>
                </a:solidFill>
                <a:effectLst>
                  <a:outerShdw dist="50800" dir="5400000" sx="99000" sy="99000" algn="ctr" rotWithShape="0">
                    <a:schemeClr val="tx1">
                      <a:lumMod val="50000"/>
                      <a:lumOff val="50000"/>
                    </a:schemeClr>
                  </a:outerShdw>
                </a:effectLst>
                <a:latin typeface="Tahoma" pitchFamily="34" charset="0"/>
              </a:rPr>
            </a:br>
            <a:r>
              <a:rPr lang="en-GB" sz="2000" b="1" dirty="0" smtClean="0">
                <a:solidFill>
                  <a:schemeClr val="bg1">
                    <a:lumMod val="95000"/>
                  </a:schemeClr>
                </a:solidFill>
                <a:effectLst>
                  <a:outerShdw dist="50800" dir="5400000" sx="99000" sy="99000" algn="ctr" rotWithShape="0">
                    <a:schemeClr val="tx1">
                      <a:lumMod val="50000"/>
                      <a:lumOff val="50000"/>
                    </a:schemeClr>
                  </a:outerShdw>
                </a:effectLst>
                <a:latin typeface="Tahoma" pitchFamily="34" charset="0"/>
              </a:rPr>
              <a:t>The ITER Members share all intellectual property</a:t>
            </a:r>
            <a:endParaRPr lang="en-GB" sz="2000" b="1" kern="1200" dirty="0">
              <a:solidFill>
                <a:schemeClr val="bg1">
                  <a:lumMod val="95000"/>
                </a:schemeClr>
              </a:solidFill>
              <a:effectLst>
                <a:outerShdw dist="50800" dir="5400000" sx="99000" sy="99000" algn="ctr" rotWithShape="0">
                  <a:schemeClr val="tx1">
                    <a:lumMod val="50000"/>
                    <a:lumOff val="50000"/>
                  </a:schemeClr>
                </a:outerShdw>
              </a:effectLst>
              <a:latin typeface="Tahoma" pitchFamily="34" charset="0"/>
            </a:endParaRPr>
          </a:p>
        </p:txBody>
      </p:sp>
      <p:pic>
        <p:nvPicPr>
          <p:cNvPr id="104"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106460" y="2493984"/>
            <a:ext cx="429497"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69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
                                          </p:stCondLst>
                                        </p:cTn>
                                        <p:tgtEl>
                                          <p:spTgt spid="41"/>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0"/>
                                  </p:stCondLst>
                                  <p:childTnLst>
                                    <p:set>
                                      <p:cBhvr>
                                        <p:cTn id="9" dur="1" fill="hold">
                                          <p:stCondLst>
                                            <p:cond delay="99"/>
                                          </p:stCondLst>
                                        </p:cTn>
                                        <p:tgtEl>
                                          <p:spTgt spid="19"/>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0"/>
                                  </p:stCondLst>
                                  <p:childTnLst>
                                    <p:set>
                                      <p:cBhvr>
                                        <p:cTn id="12" dur="1" fill="hold">
                                          <p:stCondLst>
                                            <p:cond delay="99"/>
                                          </p:stCondLst>
                                        </p:cTn>
                                        <p:tgtEl>
                                          <p:spTgt spid="24"/>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grpId="0" nodeType="afterEffect">
                                  <p:stCondLst>
                                    <p:cond delay="0"/>
                                  </p:stCondLst>
                                  <p:childTnLst>
                                    <p:set>
                                      <p:cBhvr>
                                        <p:cTn id="15" dur="1" fill="hold">
                                          <p:stCondLst>
                                            <p:cond delay="99"/>
                                          </p:stCondLst>
                                        </p:cTn>
                                        <p:tgtEl>
                                          <p:spTgt spid="18"/>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grpId="0" nodeType="afterEffect">
                                  <p:stCondLst>
                                    <p:cond delay="0"/>
                                  </p:stCondLst>
                                  <p:childTnLst>
                                    <p:set>
                                      <p:cBhvr>
                                        <p:cTn id="18" dur="1" fill="hold">
                                          <p:stCondLst>
                                            <p:cond delay="99"/>
                                          </p:stCondLst>
                                        </p:cTn>
                                        <p:tgtEl>
                                          <p:spTgt spid="16"/>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99"/>
                                          </p:stCondLst>
                                        </p:cTn>
                                        <p:tgtEl>
                                          <p:spTgt spid="17"/>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grpId="0" nodeType="afterEffect">
                                  <p:stCondLst>
                                    <p:cond delay="0"/>
                                  </p:stCondLst>
                                  <p:childTnLst>
                                    <p:set>
                                      <p:cBhvr>
                                        <p:cTn id="24" dur="1" fill="hold">
                                          <p:stCondLst>
                                            <p:cond delay="99"/>
                                          </p:stCondLst>
                                        </p:cTn>
                                        <p:tgtEl>
                                          <p:spTgt spid="21"/>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grpId="0" nodeType="afterEffect">
                                  <p:stCondLst>
                                    <p:cond delay="0"/>
                                  </p:stCondLst>
                                  <p:childTnLst>
                                    <p:set>
                                      <p:cBhvr>
                                        <p:cTn id="27" dur="1" fill="hold">
                                          <p:stCondLst>
                                            <p:cond delay="99"/>
                                          </p:stCondLst>
                                        </p:cTn>
                                        <p:tgtEl>
                                          <p:spTgt spid="20"/>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grpId="0" nodeType="afterEffect">
                                  <p:stCondLst>
                                    <p:cond delay="0"/>
                                  </p:stCondLst>
                                  <p:childTnLst>
                                    <p:set>
                                      <p:cBhvr>
                                        <p:cTn id="30" dur="1" fill="hold">
                                          <p:stCondLst>
                                            <p:cond delay="99"/>
                                          </p:stCondLst>
                                        </p:cTn>
                                        <p:tgtEl>
                                          <p:spTgt spid="23"/>
                                        </p:tgtEl>
                                        <p:attrNameLst>
                                          <p:attrName>style.visibility</p:attrName>
                                        </p:attrNameLst>
                                      </p:cBhvr>
                                      <p:to>
                                        <p:strVal val="visible"/>
                                      </p:to>
                                    </p:set>
                                  </p:childTnLst>
                                </p:cTn>
                              </p:par>
                            </p:childTnLst>
                          </p:cTn>
                        </p:par>
                        <p:par>
                          <p:cTn id="31" fill="hold">
                            <p:stCondLst>
                              <p:cond delay="900"/>
                            </p:stCondLst>
                            <p:childTnLst>
                              <p:par>
                                <p:cTn id="32" presetID="1" presetClass="entr" presetSubtype="0" fill="hold" grpId="0" nodeType="afterEffect">
                                  <p:stCondLst>
                                    <p:cond delay="0"/>
                                  </p:stCondLst>
                                  <p:childTnLst>
                                    <p:set>
                                      <p:cBhvr>
                                        <p:cTn id="33" dur="1" fill="hold">
                                          <p:stCondLst>
                                            <p:cond delay="99"/>
                                          </p:stCondLst>
                                        </p:cTn>
                                        <p:tgtEl>
                                          <p:spTgt spid="25"/>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7" grpId="0" animBg="1"/>
      <p:bldP spid="19" grpId="0" animBg="1"/>
      <p:bldP spid="20" grpId="0" animBg="1"/>
      <p:bldP spid="21" grpId="0" animBg="1"/>
      <p:bldP spid="22" grpId="0" animBg="1"/>
      <p:bldP spid="23" grpId="0" animBg="1"/>
      <p:bldP spid="25" grpId="0" animBg="1"/>
      <p:bldP spid="41"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J:\DATA 2016\DRONE RICHE PHOTOS-04-10-2016\PHOTOS\DJI_0595-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499783" y="850517"/>
            <a:ext cx="4491816" cy="2860750"/>
          </a:xfrm>
          <a:prstGeom prst="rect">
            <a:avLst/>
          </a:prstGeom>
          <a:solidFill>
            <a:schemeClr val="tx1">
              <a:lumMod val="50000"/>
              <a:lumOff val="50000"/>
              <a:alpha val="92000"/>
            </a:schemeClr>
          </a:solidFill>
          <a:ln w="3175">
            <a:solidFill>
              <a:srgbClr val="FFC000"/>
            </a:solidFill>
          </a:ln>
          <a:extLst/>
        </p:spPr>
      </p:pic>
      <p:pic>
        <p:nvPicPr>
          <p:cNvPr id="4" name="Picture 2" descr="C:\Users\arnouxr\Documents\Work\En Cours\DG ADDRESS CHINA\pf6 in chin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174" y="850517"/>
            <a:ext cx="4225576" cy="2860750"/>
          </a:xfrm>
          <a:prstGeom prst="rect">
            <a:avLst/>
          </a:prstGeom>
          <a:solidFill>
            <a:schemeClr val="tx1">
              <a:lumMod val="50000"/>
              <a:lumOff val="50000"/>
              <a:alpha val="92000"/>
            </a:schemeClr>
          </a:solidFill>
          <a:ln w="3175">
            <a:solidFill>
              <a:srgbClr val="FFC000"/>
            </a:solidFill>
          </a:ln>
          <a:extLst/>
        </p:spPr>
      </p:pic>
      <p:sp>
        <p:nvSpPr>
          <p:cNvPr id="6" name="Rectangle 5"/>
          <p:cNvSpPr/>
          <p:nvPr/>
        </p:nvSpPr>
        <p:spPr>
          <a:xfrm>
            <a:off x="471122" y="3877556"/>
            <a:ext cx="390562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Tooling for Poloidal Field </a:t>
            </a:r>
            <a:r>
              <a:rPr lang="en-GB" sz="1100" dirty="0">
                <a:solidFill>
                  <a:schemeClr val="bg1"/>
                </a:solidFill>
                <a:latin typeface="Arial" panose="020B0604020202020204" pitchFamily="34" charset="0"/>
                <a:cs typeface="Arial" panose="020B0604020202020204" pitchFamily="34" charset="0"/>
              </a:rPr>
              <a:t>coil #6 </a:t>
            </a:r>
            <a:r>
              <a:rPr lang="en-GB" sz="1100" dirty="0" smtClean="0">
                <a:solidFill>
                  <a:schemeClr val="bg1"/>
                </a:solidFill>
                <a:latin typeface="Arial" panose="020B0604020202020204" pitchFamily="34" charset="0"/>
                <a:cs typeface="Arial" panose="020B0604020202020204" pitchFamily="34" charset="0"/>
              </a:rPr>
              <a:t>(350 </a:t>
            </a:r>
            <a:r>
              <a:rPr lang="en-GB" sz="1100" dirty="0">
                <a:solidFill>
                  <a:schemeClr val="bg1"/>
                </a:solidFill>
                <a:latin typeface="Arial" panose="020B0604020202020204" pitchFamily="34" charset="0"/>
                <a:cs typeface="Arial" panose="020B0604020202020204" pitchFamily="34" charset="0"/>
              </a:rPr>
              <a:t>tons, 10 </a:t>
            </a:r>
            <a:r>
              <a:rPr lang="en-GB" sz="1100" dirty="0" smtClean="0">
                <a:solidFill>
                  <a:schemeClr val="bg1"/>
                </a:solidFill>
                <a:latin typeface="Arial" panose="020B0604020202020204" pitchFamily="34" charset="0"/>
                <a:cs typeface="Arial" panose="020B0604020202020204" pitchFamily="34" charset="0"/>
              </a:rPr>
              <a:t>meters  </a:t>
            </a:r>
            <a:r>
              <a:rPr lang="en-GB" sz="1100" dirty="0">
                <a:solidFill>
                  <a:schemeClr val="bg1"/>
                </a:solidFill>
                <a:latin typeface="Arial" panose="020B0604020202020204" pitchFamily="34" charset="0"/>
                <a:cs typeface="Arial" panose="020B0604020202020204" pitchFamily="34" charset="0"/>
              </a:rPr>
              <a:t>in diameter</a:t>
            </a:r>
            <a:r>
              <a:rPr lang="en-GB" sz="1100" dirty="0" smtClean="0">
                <a:solidFill>
                  <a:schemeClr val="bg1"/>
                </a:solidFill>
                <a:latin typeface="Arial" panose="020B0604020202020204" pitchFamily="34" charset="0"/>
                <a:cs typeface="Arial" panose="020B0604020202020204" pitchFamily="34" charset="0"/>
              </a:rPr>
              <a:t>), is now complete </a:t>
            </a:r>
            <a:r>
              <a:rPr lang="en-GB" sz="1100" dirty="0">
                <a:solidFill>
                  <a:schemeClr val="bg1"/>
                </a:solidFill>
                <a:latin typeface="Arial" panose="020B0604020202020204" pitchFamily="34" charset="0"/>
                <a:cs typeface="Arial" panose="020B0604020202020204" pitchFamily="34" charset="0"/>
              </a:rPr>
              <a:t>and </a:t>
            </a:r>
            <a:r>
              <a:rPr lang="en-GB" sz="1100" dirty="0" smtClean="0">
                <a:solidFill>
                  <a:schemeClr val="bg1"/>
                </a:solidFill>
                <a:latin typeface="Arial" panose="020B0604020202020204" pitchFamily="34" charset="0"/>
                <a:cs typeface="Arial" panose="020B0604020202020204" pitchFamily="34" charset="0"/>
              </a:rPr>
              <a:t>being commissioned.</a:t>
            </a:r>
            <a:endParaRPr lang="en-GB" sz="110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4499783" y="3889980"/>
            <a:ext cx="418701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The first </a:t>
            </a:r>
            <a:r>
              <a:rPr lang="en-GB" sz="1100" dirty="0">
                <a:solidFill>
                  <a:schemeClr val="bg1"/>
                </a:solidFill>
                <a:latin typeface="Arial" panose="020B0604020202020204" pitchFamily="34" charset="0"/>
                <a:cs typeface="Arial" panose="020B0604020202020204" pitchFamily="34" charset="0"/>
              </a:rPr>
              <a:t>of three power transformers for the pulsed electrical </a:t>
            </a:r>
            <a:r>
              <a:rPr lang="en-GB" sz="1100" dirty="0" smtClean="0">
                <a:solidFill>
                  <a:schemeClr val="bg1"/>
                </a:solidFill>
                <a:latin typeface="Arial" panose="020B0604020202020204" pitchFamily="34" charset="0"/>
                <a:cs typeface="Arial" panose="020B0604020202020204" pitchFamily="34" charset="0"/>
              </a:rPr>
              <a:t>network is being equipped on site.</a:t>
            </a:r>
          </a:p>
        </p:txBody>
      </p:sp>
      <p:sp>
        <p:nvSpPr>
          <p:cNvPr id="10" name="Rectangle 9"/>
          <p:cNvSpPr/>
          <p:nvPr/>
        </p:nvSpPr>
        <p:spPr>
          <a:xfrm>
            <a:off x="609599" y="4416094"/>
            <a:ext cx="7924801" cy="338554"/>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4416094"/>
            <a:ext cx="7973156" cy="338554"/>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Magnet Systems, Power Systems, Blanket, Fuel Cycle, Diagnostics</a:t>
            </a:r>
          </a:p>
        </p:txBody>
      </p:sp>
      <p:sp>
        <p:nvSpPr>
          <p:cNvPr id="5" name="TextBox 4"/>
          <p:cNvSpPr txBox="1"/>
          <p:nvPr/>
        </p:nvSpPr>
        <p:spPr>
          <a:xfrm>
            <a:off x="0" y="-19050"/>
            <a:ext cx="9144000"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China</a:t>
            </a:r>
            <a:endParaRPr lang="fr-FR" sz="2400" dirty="0">
              <a:solidFill>
                <a:schemeClr val="bg1">
                  <a:lumMod val="95000"/>
                </a:schemeClr>
              </a:solidFill>
            </a:endParaRPr>
          </a:p>
        </p:txBody>
      </p:sp>
      <p:pic>
        <p:nvPicPr>
          <p:cNvPr id="13" name="Picture 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585898" y="282670"/>
            <a:ext cx="461446"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26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nufacturing progress_China_2r.jpg"/>
          <p:cNvPicPr>
            <a:picLocks noChangeAspect="1"/>
          </p:cNvPicPr>
          <p:nvPr/>
        </p:nvPicPr>
        <p:blipFill rotWithShape="1">
          <a:blip r:embed="rId2">
            <a:extLst>
              <a:ext uri="{28A0092B-C50C-407E-A947-70E740481C1C}">
                <a14:useLocalDpi xmlns:a14="http://schemas.microsoft.com/office/drawing/2010/main" val="0"/>
              </a:ext>
            </a:extLst>
          </a:blip>
          <a:srcRect b="6200"/>
          <a:stretch/>
        </p:blipFill>
        <p:spPr>
          <a:xfrm>
            <a:off x="52052" y="819150"/>
            <a:ext cx="9015748" cy="2956214"/>
          </a:xfrm>
          <a:prstGeom prst="rect">
            <a:avLst/>
          </a:prstGeom>
          <a:ln w="3175">
            <a:solidFill>
              <a:srgbClr val="FFC000"/>
            </a:solidFill>
          </a:ln>
        </p:spPr>
      </p:pic>
      <p:sp>
        <p:nvSpPr>
          <p:cNvPr id="6" name="Rectangle 5"/>
          <p:cNvSpPr/>
          <p:nvPr/>
        </p:nvSpPr>
        <p:spPr>
          <a:xfrm>
            <a:off x="52052" y="3889980"/>
            <a:ext cx="4457700"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At </a:t>
            </a:r>
            <a:r>
              <a:rPr lang="en-GB" sz="1100" dirty="0" smtClean="0">
                <a:solidFill>
                  <a:schemeClr val="bg1"/>
                </a:solidFill>
                <a:latin typeface="Arial" panose="020B0604020202020204" pitchFamily="34" charset="0"/>
                <a:cs typeface="Arial" panose="020B0604020202020204" pitchFamily="34" charset="0"/>
              </a:rPr>
              <a:t>ASIPP, </a:t>
            </a:r>
            <a:r>
              <a:rPr lang="en-GB" sz="1100" dirty="0">
                <a:solidFill>
                  <a:schemeClr val="bg1"/>
                </a:solidFill>
                <a:latin typeface="Arial" panose="020B0604020202020204" pitchFamily="34" charset="0"/>
                <a:cs typeface="Arial" panose="020B0604020202020204" pitchFamily="34" charset="0"/>
              </a:rPr>
              <a:t>the first-of-series, multiple-pancake bottom correction coil winding is prepped for the wrapping of ground insulation.</a:t>
            </a:r>
          </a:p>
        </p:txBody>
      </p:sp>
      <p:sp>
        <p:nvSpPr>
          <p:cNvPr id="9" name="Rectangle 8"/>
          <p:cNvSpPr/>
          <p:nvPr/>
        </p:nvSpPr>
        <p:spPr>
          <a:xfrm>
            <a:off x="4575983" y="3889980"/>
            <a:ext cx="449181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Correction coil vacuum pressure impregnation of a dummy double pancake at ASIPP.</a:t>
            </a:r>
          </a:p>
        </p:txBody>
      </p:sp>
      <p:sp>
        <p:nvSpPr>
          <p:cNvPr id="10" name="Rectangle 9"/>
          <p:cNvSpPr/>
          <p:nvPr/>
        </p:nvSpPr>
        <p:spPr>
          <a:xfrm>
            <a:off x="609599" y="4416094"/>
            <a:ext cx="7924801" cy="338554"/>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4416094"/>
            <a:ext cx="7973156" cy="338554"/>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Magnet Systems, Power Systems, Blanket, Fuel Cycle, Diagnostics</a:t>
            </a:r>
          </a:p>
        </p:txBody>
      </p:sp>
      <p:sp>
        <p:nvSpPr>
          <p:cNvPr id="5" name="TextBox 4"/>
          <p:cNvSpPr txBox="1"/>
          <p:nvPr/>
        </p:nvSpPr>
        <p:spPr>
          <a:xfrm>
            <a:off x="0" y="-19050"/>
            <a:ext cx="9144000"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China</a:t>
            </a:r>
            <a:endParaRPr lang="fr-FR" sz="2400" dirty="0">
              <a:solidFill>
                <a:schemeClr val="bg1">
                  <a:lumMod val="95000"/>
                </a:schemeClr>
              </a:solidFill>
            </a:endParaRPr>
          </a:p>
        </p:txBody>
      </p:sp>
      <p:pic>
        <p:nvPicPr>
          <p:cNvPr id="8" name="Picture 7"/>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504433" y="133350"/>
            <a:ext cx="461446"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70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nufacturing progress_eu.jpg"/>
          <p:cNvPicPr>
            <a:picLocks noChangeAspect="1"/>
          </p:cNvPicPr>
          <p:nvPr/>
        </p:nvPicPr>
        <p:blipFill rotWithShape="1">
          <a:blip r:embed="rId2">
            <a:extLst>
              <a:ext uri="{28A0092B-C50C-407E-A947-70E740481C1C}">
                <a14:useLocalDpi xmlns:a14="http://schemas.microsoft.com/office/drawing/2010/main" val="0"/>
              </a:ext>
            </a:extLst>
          </a:blip>
          <a:srcRect t="10479" b="5746"/>
          <a:stretch/>
        </p:blipFill>
        <p:spPr>
          <a:xfrm>
            <a:off x="85344" y="819150"/>
            <a:ext cx="8982456" cy="2660073"/>
          </a:xfrm>
          <a:prstGeom prst="rect">
            <a:avLst/>
          </a:prstGeom>
          <a:ln w="3175">
            <a:solidFill>
              <a:srgbClr val="FFC000"/>
            </a:solidFill>
          </a:ln>
        </p:spPr>
      </p:pic>
      <p:sp>
        <p:nvSpPr>
          <p:cNvPr id="5" name="TextBox 4"/>
          <p:cNvSpPr txBox="1"/>
          <p:nvPr/>
        </p:nvSpPr>
        <p:spPr>
          <a:xfrm>
            <a:off x="-87415" y="-19050"/>
            <a:ext cx="9221475" cy="213904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000" b="1">
                <a:solidFill>
                  <a:schemeClr val="bg1">
                    <a:lumMod val="95000"/>
                  </a:schemeClr>
                </a:solidFill>
                <a:latin typeface="Arial" panose="020B0604020202020204" pitchFamily="34" charset="0"/>
                <a:cs typeface="Arial" panose="020B0604020202020204" pitchFamily="34" charset="0"/>
              </a:defRPr>
            </a:lvl1pPr>
          </a:lstStyle>
          <a:p>
            <a:r>
              <a:rPr lang="en-US" sz="4900" dirty="0"/>
              <a:t>Manufacturing </a:t>
            </a:r>
            <a:r>
              <a:rPr lang="en-US" sz="4900" dirty="0" smtClean="0"/>
              <a:t>progress</a:t>
            </a:r>
          </a:p>
          <a:p>
            <a:r>
              <a:rPr lang="en-US" sz="2400" dirty="0" smtClean="0"/>
              <a:t>								Europe</a:t>
            </a:r>
          </a:p>
          <a:p>
            <a:r>
              <a:rPr lang="fr-FR" dirty="0" smtClean="0"/>
              <a:t>                                                           </a:t>
            </a:r>
            <a:endParaRPr lang="fr-FR" dirty="0"/>
          </a:p>
        </p:txBody>
      </p:sp>
      <p:sp>
        <p:nvSpPr>
          <p:cNvPr id="7" name="Rectangle 6"/>
          <p:cNvSpPr/>
          <p:nvPr/>
        </p:nvSpPr>
        <p:spPr>
          <a:xfrm>
            <a:off x="85344" y="3588662"/>
            <a:ext cx="4437978"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The first resin impregnated toroidal field coil winding pack was completed at ASG in La Spezia, Italy.</a:t>
            </a:r>
          </a:p>
        </p:txBody>
      </p:sp>
      <p:sp>
        <p:nvSpPr>
          <p:cNvPr id="10" name="Rectangle 9"/>
          <p:cNvSpPr/>
          <p:nvPr/>
        </p:nvSpPr>
        <p:spPr>
          <a:xfrm>
            <a:off x="4661915" y="3588663"/>
            <a:ext cx="4405883"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Quench tanks for the ITER </a:t>
            </a:r>
            <a:r>
              <a:rPr lang="en-GB" sz="1100" dirty="0" err="1">
                <a:solidFill>
                  <a:schemeClr val="bg1"/>
                </a:solidFill>
                <a:latin typeface="Arial" panose="020B0604020202020204" pitchFamily="34" charset="0"/>
                <a:cs typeface="Arial" panose="020B0604020202020204" pitchFamily="34" charset="0"/>
              </a:rPr>
              <a:t>cryoplant</a:t>
            </a:r>
            <a:r>
              <a:rPr lang="en-GB" sz="1100" dirty="0">
                <a:solidFill>
                  <a:schemeClr val="bg1"/>
                </a:solidFill>
                <a:latin typeface="Arial" panose="020B0604020202020204" pitchFamily="34" charset="0"/>
                <a:cs typeface="Arial" panose="020B0604020202020204" pitchFamily="34" charset="0"/>
              </a:rPr>
              <a:t> have been delivered to the site.</a:t>
            </a:r>
          </a:p>
        </p:txBody>
      </p:sp>
      <p:sp>
        <p:nvSpPr>
          <p:cNvPr id="11" name="Rectangle 10"/>
          <p:cNvSpPr/>
          <p:nvPr/>
        </p:nvSpPr>
        <p:spPr>
          <a:xfrm>
            <a:off x="85343" y="4171950"/>
            <a:ext cx="8982455" cy="58984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5344" y="4196775"/>
            <a:ext cx="8982455"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Buildings, Magnet Systems, Heating &amp; Current Drive Systems, Vacuum Vessel,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Blanket, Power Systems, Fuel Cycle, Tritium Plant, </a:t>
            </a:r>
            <a:r>
              <a:rPr lang="en-US" sz="1600" dirty="0" err="1" smtClean="0">
                <a:latin typeface="Arial" panose="020B0604020202020204" pitchFamily="34" charset="0"/>
                <a:cs typeface="Arial" panose="020B0604020202020204" pitchFamily="34" charset="0"/>
              </a:rPr>
              <a:t>Cryoplant</a:t>
            </a:r>
            <a:r>
              <a:rPr lang="en-US" sz="1600" dirty="0" smtClean="0">
                <a:latin typeface="Arial" panose="020B0604020202020204" pitchFamily="34" charset="0"/>
                <a:cs typeface="Arial" panose="020B0604020202020204" pitchFamily="34" charset="0"/>
              </a:rPr>
              <a:t>, Diagnostics, Radioactive Materials</a:t>
            </a:r>
          </a:p>
        </p:txBody>
      </p:sp>
      <p:pic>
        <p:nvPicPr>
          <p:cNvPr id="8" name="Picture 5" descr="C:\Documents and Settings\Administrateur.A0A2C2765BD24BA\Bureau\euflag.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58896" y="133350"/>
            <a:ext cx="508902" cy="319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9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nufacturing progress_eu_2.jpg"/>
          <p:cNvPicPr>
            <a:picLocks noChangeAspect="1"/>
          </p:cNvPicPr>
          <p:nvPr/>
        </p:nvPicPr>
        <p:blipFill rotWithShape="1">
          <a:blip r:embed="rId2">
            <a:extLst>
              <a:ext uri="{28A0092B-C50C-407E-A947-70E740481C1C}">
                <a14:useLocalDpi xmlns:a14="http://schemas.microsoft.com/office/drawing/2010/main" val="0"/>
              </a:ext>
            </a:extLst>
          </a:blip>
          <a:srcRect t="6192" b="7177"/>
          <a:stretch/>
        </p:blipFill>
        <p:spPr>
          <a:xfrm>
            <a:off x="76198" y="819149"/>
            <a:ext cx="8991600" cy="2753633"/>
          </a:xfrm>
          <a:prstGeom prst="rect">
            <a:avLst/>
          </a:prstGeom>
        </p:spPr>
      </p:pic>
      <p:sp>
        <p:nvSpPr>
          <p:cNvPr id="5" name="TextBox 4"/>
          <p:cNvSpPr txBox="1"/>
          <p:nvPr/>
        </p:nvSpPr>
        <p:spPr>
          <a:xfrm>
            <a:off x="-87415" y="-19050"/>
            <a:ext cx="9221475" cy="213904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000" b="1">
                <a:solidFill>
                  <a:schemeClr val="bg1">
                    <a:lumMod val="95000"/>
                  </a:schemeClr>
                </a:solidFill>
                <a:latin typeface="Arial" panose="020B0604020202020204" pitchFamily="34" charset="0"/>
                <a:cs typeface="Arial" panose="020B0604020202020204" pitchFamily="34" charset="0"/>
              </a:defRPr>
            </a:lvl1pPr>
          </a:lstStyle>
          <a:p>
            <a:r>
              <a:rPr lang="en-US" sz="4900" dirty="0"/>
              <a:t>Manufacturing </a:t>
            </a:r>
            <a:r>
              <a:rPr lang="en-US" sz="4900" dirty="0" smtClean="0"/>
              <a:t>progress</a:t>
            </a:r>
          </a:p>
          <a:p>
            <a:r>
              <a:rPr lang="en-US" sz="2400" dirty="0" smtClean="0"/>
              <a:t>								Europe</a:t>
            </a:r>
          </a:p>
          <a:p>
            <a:r>
              <a:rPr lang="fr-FR" dirty="0" smtClean="0"/>
              <a:t>                                                           </a:t>
            </a:r>
            <a:endParaRPr lang="fr-FR" dirty="0"/>
          </a:p>
        </p:txBody>
      </p:sp>
      <p:sp>
        <p:nvSpPr>
          <p:cNvPr id="9" name="Rectangle 8"/>
          <p:cNvSpPr/>
          <p:nvPr/>
        </p:nvSpPr>
        <p:spPr>
          <a:xfrm>
            <a:off x="85344" y="3664862"/>
            <a:ext cx="4437978"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US" sz="1100" dirty="0">
                <a:solidFill>
                  <a:schemeClr val="bg1"/>
                </a:solidFill>
                <a:latin typeface="Arial" panose="020B0604020202020204" pitchFamily="34" charset="0"/>
                <a:ea typeface="Calibri"/>
                <a:cs typeface="Arial" panose="020B0604020202020204" pitchFamily="34" charset="0"/>
              </a:rPr>
              <a:t>The manufacturing of the Full-scale </a:t>
            </a:r>
            <a:r>
              <a:rPr lang="en-US" sz="1100" dirty="0" err="1">
                <a:solidFill>
                  <a:schemeClr val="bg1"/>
                </a:solidFill>
                <a:latin typeface="Arial" panose="020B0604020202020204" pitchFamily="34" charset="0"/>
                <a:ea typeface="Calibri"/>
                <a:cs typeface="Arial" panose="020B0604020202020204" pitchFamily="34" charset="0"/>
              </a:rPr>
              <a:t>Divertor</a:t>
            </a:r>
            <a:r>
              <a:rPr lang="en-US" sz="1100" dirty="0">
                <a:solidFill>
                  <a:schemeClr val="bg1"/>
                </a:solidFill>
                <a:latin typeface="Arial" panose="020B0604020202020204" pitchFamily="34" charset="0"/>
                <a:ea typeface="Calibri"/>
                <a:cs typeface="Arial" panose="020B0604020202020204" pitchFamily="34" charset="0"/>
              </a:rPr>
              <a:t> Cassette Body Prototype is well advanced</a:t>
            </a:r>
            <a:r>
              <a:rPr lang="en-GB" sz="1100" dirty="0" smtClean="0">
                <a:solidFill>
                  <a:schemeClr val="bg1"/>
                </a:solidFill>
                <a:latin typeface="Arial" panose="020B0604020202020204" pitchFamily="34" charset="0"/>
                <a:cs typeface="Arial" panose="020B0604020202020204" pitchFamily="34" charset="0"/>
              </a:rPr>
              <a:t>.</a:t>
            </a:r>
            <a:endParaRPr lang="en-GB" sz="1100"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4576571" y="3664863"/>
            <a:ext cx="449122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Part of the </a:t>
            </a:r>
            <a:r>
              <a:rPr lang="en-GB" sz="1100" dirty="0" smtClean="0">
                <a:solidFill>
                  <a:schemeClr val="bg1"/>
                </a:solidFill>
                <a:latin typeface="Arial" panose="020B0604020202020204" pitchFamily="34" charset="0"/>
                <a:cs typeface="Arial" panose="020B0604020202020204" pitchFamily="34" charset="0"/>
              </a:rPr>
              <a:t>35m transmission </a:t>
            </a:r>
            <a:r>
              <a:rPr lang="en-GB" sz="1100" dirty="0">
                <a:solidFill>
                  <a:schemeClr val="bg1"/>
                </a:solidFill>
                <a:latin typeface="Arial" panose="020B0604020202020204" pitchFamily="34" charset="0"/>
                <a:cs typeface="Arial" panose="020B0604020202020204" pitchFamily="34" charset="0"/>
              </a:rPr>
              <a:t>line </a:t>
            </a:r>
            <a:r>
              <a:rPr lang="en-GB" sz="1100" dirty="0" smtClean="0">
                <a:solidFill>
                  <a:schemeClr val="bg1"/>
                </a:solidFill>
                <a:latin typeface="Arial" panose="020B0604020202020204" pitchFamily="34" charset="0"/>
                <a:cs typeface="Arial" panose="020B0604020202020204" pitchFamily="34" charset="0"/>
              </a:rPr>
              <a:t>connected </a:t>
            </a:r>
            <a:r>
              <a:rPr lang="en-GB" sz="1100" dirty="0">
                <a:solidFill>
                  <a:schemeClr val="bg1"/>
                </a:solidFill>
                <a:latin typeface="Arial" panose="020B0604020202020204" pitchFamily="34" charset="0"/>
                <a:cs typeface="Arial" panose="020B0604020202020204" pitchFamily="34" charset="0"/>
              </a:rPr>
              <a:t>to the SPIDER vessel at the Neutral Beam Testing Facility (NBTF) site in Padua, Italy.</a:t>
            </a:r>
          </a:p>
        </p:txBody>
      </p:sp>
      <p:sp>
        <p:nvSpPr>
          <p:cNvPr id="14" name="Rectangle 13"/>
          <p:cNvSpPr/>
          <p:nvPr/>
        </p:nvSpPr>
        <p:spPr>
          <a:xfrm>
            <a:off x="85343" y="4171950"/>
            <a:ext cx="8982455" cy="58984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5344" y="4196775"/>
            <a:ext cx="8982455"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Buildings, Magnet Systems, Heating &amp; Current Drive Systems, Vacuum Vessel,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Blanket, Power Systems, Fuel Cycle, Tritium Plant, </a:t>
            </a:r>
            <a:r>
              <a:rPr lang="en-US" sz="1600" dirty="0" err="1" smtClean="0">
                <a:latin typeface="Arial" panose="020B0604020202020204" pitchFamily="34" charset="0"/>
                <a:cs typeface="Arial" panose="020B0604020202020204" pitchFamily="34" charset="0"/>
              </a:rPr>
              <a:t>Cryoplant</a:t>
            </a:r>
            <a:r>
              <a:rPr lang="en-US" sz="1600" dirty="0" smtClean="0">
                <a:latin typeface="Arial" panose="020B0604020202020204" pitchFamily="34" charset="0"/>
                <a:cs typeface="Arial" panose="020B0604020202020204" pitchFamily="34" charset="0"/>
              </a:rPr>
              <a:t>, Diagnostics, Radioactive Materials</a:t>
            </a:r>
          </a:p>
        </p:txBody>
      </p:sp>
      <p:pic>
        <p:nvPicPr>
          <p:cNvPr id="8" name="Picture 5" descr="C:\Documents and Settings\Administrateur.A0A2C2765BD24BA\Bureau\euflag.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8200" y="133350"/>
            <a:ext cx="508902" cy="319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0" y="819149"/>
            <a:ext cx="4485874" cy="284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6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971550"/>
            <a:ext cx="2743202" cy="3619500"/>
          </a:xfrm>
          <a:prstGeom prst="rect">
            <a:avLst/>
          </a:prstGeom>
          <a:ln>
            <a:solidFill>
              <a:srgbClr val="FFC000"/>
            </a:solidFill>
          </a:ln>
        </p:spPr>
      </p:pic>
      <p:sp>
        <p:nvSpPr>
          <p:cNvPr id="3" name="TextBox 2"/>
          <p:cNvSpPr txBox="1"/>
          <p:nvPr/>
        </p:nvSpPr>
        <p:spPr>
          <a:xfrm>
            <a:off x="2819402" y="895350"/>
            <a:ext cx="6324598" cy="3908762"/>
          </a:xfrm>
          <a:prstGeom prst="rect">
            <a:avLst/>
          </a:prstGeom>
          <a:noFill/>
        </p:spPr>
        <p:txBody>
          <a:bodyPr wrap="square" rtlCol="0">
            <a:spAutoFit/>
          </a:bodyPr>
          <a:lstStyle/>
          <a:p>
            <a:pPr algn="ctr">
              <a:spcAft>
                <a:spcPts val="1200"/>
              </a:spcAft>
            </a:pPr>
            <a:r>
              <a:rPr lang="en-US" b="1" u="sng"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Action Plan 2015</a:t>
            </a:r>
            <a:endParaRPr lang="fr-FR" b="1" u="sng"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endParaRPr>
          </a:p>
          <a:p>
            <a:pPr algn="ctr">
              <a:spcAft>
                <a:spcPts val="1200"/>
              </a:spcAft>
            </a:pPr>
            <a:r>
              <a:rPr lang="en-US" sz="1500" b="1" dirty="0" smtClean="0">
                <a:solidFill>
                  <a:schemeClr val="bg1"/>
                </a:solidFill>
                <a:latin typeface="Arial" panose="020B0604020202020204" pitchFamily="34" charset="0"/>
                <a:cs typeface="Arial" panose="020B0604020202020204" pitchFamily="34" charset="0"/>
              </a:rPr>
              <a:t>Set </a:t>
            </a:r>
            <a:r>
              <a:rPr lang="en-US" sz="1500" b="1" dirty="0">
                <a:solidFill>
                  <a:schemeClr val="bg1"/>
                </a:solidFill>
                <a:latin typeface="Arial" panose="020B0604020202020204" pitchFamily="34" charset="0"/>
                <a:cs typeface="Arial" panose="020B0604020202020204" pitchFamily="34" charset="0"/>
              </a:rPr>
              <a:t>clear priorities and </a:t>
            </a:r>
            <a:r>
              <a:rPr lang="en-US" sz="1500" b="1" dirty="0" smtClean="0">
                <a:solidFill>
                  <a:schemeClr val="bg1"/>
                </a:solidFill>
                <a:latin typeface="Arial" panose="020B0604020202020204" pitchFamily="34" charset="0"/>
                <a:cs typeface="Arial" panose="020B0604020202020204" pitchFamily="34" charset="0"/>
              </a:rPr>
              <a:t>timeline </a:t>
            </a:r>
            <a:r>
              <a:rPr lang="en-US" sz="1500" b="1" dirty="0">
                <a:solidFill>
                  <a:schemeClr val="bg1"/>
                </a:solidFill>
                <a:latin typeface="Arial" panose="020B0604020202020204" pitchFamily="34" charset="0"/>
                <a:cs typeface="Arial" panose="020B0604020202020204" pitchFamily="34" charset="0"/>
              </a:rPr>
              <a:t>for </a:t>
            </a:r>
            <a:r>
              <a:rPr lang="en-US" sz="1500" b="1" dirty="0" smtClean="0">
                <a:solidFill>
                  <a:schemeClr val="bg1"/>
                </a:solidFill>
                <a:latin typeface="Arial" panose="020B0604020202020204" pitchFamily="34" charset="0"/>
                <a:cs typeface="Arial" panose="020B0604020202020204" pitchFamily="34" charset="0"/>
              </a:rPr>
              <a:t>reform</a:t>
            </a:r>
            <a:endParaRPr lang="en-US" sz="1500" b="1"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Reorganized, integrated ITER </a:t>
            </a:r>
            <a:r>
              <a:rPr lang="en-US" sz="1500" dirty="0">
                <a:solidFill>
                  <a:schemeClr val="bg1"/>
                </a:solidFill>
                <a:latin typeface="Arial" panose="020B0604020202020204" pitchFamily="34" charset="0"/>
                <a:cs typeface="Arial" panose="020B0604020202020204" pitchFamily="34" charset="0"/>
              </a:rPr>
              <a:t>Central Team with Domestic </a:t>
            </a:r>
            <a:r>
              <a:rPr lang="en-US" sz="1500" dirty="0" smtClean="0">
                <a:solidFill>
                  <a:schemeClr val="bg1"/>
                </a:solidFill>
                <a:latin typeface="Arial" panose="020B0604020202020204" pitchFamily="34" charset="0"/>
                <a:cs typeface="Arial" panose="020B0604020202020204" pitchFamily="34" charset="0"/>
              </a:rPr>
              <a:t>Agencies</a:t>
            </a:r>
          </a:p>
          <a:p>
            <a:pPr marL="742950" lvl="1"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Clear decision processes and accountability</a:t>
            </a:r>
          </a:p>
          <a:p>
            <a:pPr marL="742950" lvl="1"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Executive </a:t>
            </a:r>
            <a:r>
              <a:rPr lang="en-US" sz="1500" dirty="0">
                <a:solidFill>
                  <a:schemeClr val="bg1"/>
                </a:solidFill>
                <a:latin typeface="Arial" panose="020B0604020202020204" pitchFamily="34" charset="0"/>
                <a:cs typeface="Arial" panose="020B0604020202020204" pitchFamily="34" charset="0"/>
              </a:rPr>
              <a:t>Project Board, Reserve Fund, Project </a:t>
            </a:r>
            <a:r>
              <a:rPr lang="en-US" sz="1500" dirty="0" smtClean="0">
                <a:solidFill>
                  <a:schemeClr val="bg1"/>
                </a:solidFill>
                <a:latin typeface="Arial" panose="020B0604020202020204" pitchFamily="34" charset="0"/>
                <a:cs typeface="Arial" panose="020B0604020202020204" pitchFamily="34" charset="0"/>
              </a:rPr>
              <a:t>Teams</a:t>
            </a:r>
            <a:endParaRPr lang="en-US" sz="1500"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Finalized and stabilized ITER critical component design</a:t>
            </a:r>
          </a:p>
          <a:p>
            <a:pPr marL="285750"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Comprehensive integrated bottom-up review of all activities, systems, structures, and components to build the ITER machine</a:t>
            </a:r>
          </a:p>
          <a:p>
            <a:pPr marL="742950" lvl="1"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Developed an optimized resource-loaded schedule</a:t>
            </a:r>
            <a:r>
              <a:rPr lang="en-US" sz="1500" b="1" dirty="0" smtClean="0">
                <a:solidFill>
                  <a:schemeClr val="bg1"/>
                </a:solidFill>
                <a:latin typeface="Arial" panose="020B0604020202020204" pitchFamily="34" charset="0"/>
                <a:cs typeface="Arial" panose="020B0604020202020204" pitchFamily="34" charset="0"/>
              </a:rPr>
              <a:t> </a:t>
            </a:r>
            <a:r>
              <a:rPr lang="en-US" sz="1500" dirty="0" smtClean="0">
                <a:solidFill>
                  <a:schemeClr val="bg1"/>
                </a:solidFill>
                <a:latin typeface="Arial" panose="020B0604020202020204" pitchFamily="34" charset="0"/>
                <a:cs typeface="Arial" panose="020B0604020202020204" pitchFamily="34" charset="0"/>
              </a:rPr>
              <a:t>for timely, cost-effective construction and operation through D-T plasma. Updated the 2010 Baseline.</a:t>
            </a:r>
          </a:p>
          <a:p>
            <a:pPr marL="285750" indent="-285750">
              <a:spcAft>
                <a:spcPts val="600"/>
              </a:spcAft>
              <a:buFont typeface="Wingdings" panose="05000000000000000000" pitchFamily="2" charset="2"/>
              <a:buChar char="ü"/>
            </a:pPr>
            <a:r>
              <a:rPr lang="en-US" sz="1500" dirty="0" smtClean="0">
                <a:solidFill>
                  <a:schemeClr val="bg1"/>
                </a:solidFill>
                <a:latin typeface="Arial" panose="020B0604020202020204" pitchFamily="34" charset="0"/>
                <a:cs typeface="Arial" panose="020B0604020202020204" pitchFamily="34" charset="0"/>
              </a:rPr>
              <a:t>Developed and promoted a </a:t>
            </a:r>
            <a:r>
              <a:rPr lang="en-US" sz="1500" dirty="0">
                <a:solidFill>
                  <a:schemeClr val="bg1"/>
                </a:solidFill>
                <a:latin typeface="Arial" panose="020B0604020202020204" pitchFamily="34" charset="0"/>
                <a:cs typeface="Arial" panose="020B0604020202020204" pitchFamily="34" charset="0"/>
              </a:rPr>
              <a:t>strong, organization-wide </a:t>
            </a:r>
            <a:r>
              <a:rPr lang="en-US" sz="1500" dirty="0" smtClean="0">
                <a:solidFill>
                  <a:schemeClr val="bg1"/>
                </a:solidFill>
                <a:latin typeface="Arial" panose="020B0604020202020204" pitchFamily="34" charset="0"/>
                <a:cs typeface="Arial" panose="020B0604020202020204" pitchFamily="34" charset="0"/>
              </a:rPr>
              <a:t>nuclear project culture</a:t>
            </a:r>
            <a:endParaRPr lang="en-US" sz="1500" dirty="0">
              <a:solidFill>
                <a:schemeClr val="bg1"/>
              </a:solidFill>
              <a:latin typeface="Arial" panose="020B0604020202020204" pitchFamily="34" charset="0"/>
              <a:cs typeface="Arial" panose="020B0604020202020204" pitchFamily="34" charset="0"/>
            </a:endParaRPr>
          </a:p>
        </p:txBody>
      </p:sp>
      <p:sp>
        <p:nvSpPr>
          <p:cNvPr id="5" name="Title 17"/>
          <p:cNvSpPr txBox="1">
            <a:spLocks/>
          </p:cNvSpPr>
          <p:nvPr/>
        </p:nvSpPr>
        <p:spPr>
          <a:xfrm>
            <a:off x="-3175" y="96619"/>
            <a:ext cx="9144000" cy="661720"/>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7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2015: </a:t>
            </a:r>
            <a:r>
              <a:rPr lang="fr-FR" sz="3700" b="1" dirty="0" err="1">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m</a:t>
            </a:r>
            <a:r>
              <a:rPr lang="fr-FR" sz="37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anaging</a:t>
            </a:r>
            <a:r>
              <a:rPr lang="fr-FR" sz="37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the </a:t>
            </a:r>
            <a:r>
              <a:rPr lang="fr-FR" sz="37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need</a:t>
            </a:r>
            <a:r>
              <a:rPr lang="fr-FR" sz="37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for change</a:t>
            </a:r>
          </a:p>
        </p:txBody>
      </p:sp>
    </p:spTree>
    <p:extLst>
      <p:ext uri="{BB962C8B-B14F-4D97-AF65-F5344CB8AC3E}">
        <p14:creationId xmlns:p14="http://schemas.microsoft.com/office/powerpoint/2010/main" val="6842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rnouxr\Documents\Work\En Cours\Helium leaks\OK\Helium_leaks_Mitul_wide_angle.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7406"/>
          <a:stretch/>
        </p:blipFill>
        <p:spPr bwMode="auto">
          <a:xfrm>
            <a:off x="4483887" y="758072"/>
            <a:ext cx="4435828" cy="2728078"/>
          </a:xfrm>
          <a:prstGeom prst="rect">
            <a:avLst/>
          </a:prstGeom>
          <a:solidFill>
            <a:schemeClr val="tx1">
              <a:lumMod val="50000"/>
              <a:lumOff val="50000"/>
              <a:alpha val="92000"/>
            </a:schemeClr>
          </a:solidFill>
          <a:ln w="3175">
            <a:solidFill>
              <a:srgbClr val="FFC000"/>
            </a:solidFill>
          </a:ln>
          <a:extLst/>
        </p:spPr>
      </p:pic>
      <p:sp>
        <p:nvSpPr>
          <p:cNvPr id="6" name="TextBox 5"/>
          <p:cNvSpPr txBox="1"/>
          <p:nvPr/>
        </p:nvSpPr>
        <p:spPr>
          <a:xfrm>
            <a:off x="-89933" y="0"/>
            <a:ext cx="9221475" cy="213904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000" b="1">
                <a:solidFill>
                  <a:schemeClr val="bg1">
                    <a:lumMod val="95000"/>
                  </a:schemeClr>
                </a:solidFill>
                <a:latin typeface="Arial" panose="020B0604020202020204" pitchFamily="34" charset="0"/>
                <a:cs typeface="Arial" panose="020B0604020202020204" pitchFamily="34" charset="0"/>
              </a:defRPr>
            </a:lvl1pPr>
          </a:lstStyle>
          <a:p>
            <a:r>
              <a:rPr lang="en-US" sz="4900" dirty="0"/>
              <a:t>Manufacturing </a:t>
            </a:r>
            <a:r>
              <a:rPr lang="en-US" sz="4900" dirty="0" smtClean="0"/>
              <a:t>progress</a:t>
            </a:r>
          </a:p>
          <a:p>
            <a:r>
              <a:rPr lang="en-US" sz="2400" dirty="0" smtClean="0"/>
              <a:t>								India</a:t>
            </a:r>
            <a:endParaRPr lang="en-US" sz="2400" dirty="0"/>
          </a:p>
          <a:p>
            <a:r>
              <a:rPr lang="fr-FR" dirty="0"/>
              <a:t>                                                            </a:t>
            </a:r>
          </a:p>
        </p:txBody>
      </p:sp>
      <p:sp>
        <p:nvSpPr>
          <p:cNvPr id="7" name="Rectangle 6"/>
          <p:cNvSpPr/>
          <p:nvPr/>
        </p:nvSpPr>
        <p:spPr>
          <a:xfrm>
            <a:off x="381000" y="3562350"/>
            <a:ext cx="3733800" cy="6001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India is responsible for fabrication and assembly of the </a:t>
            </a:r>
            <a:r>
              <a:rPr lang="en-GB" sz="1100" dirty="0" smtClean="0">
                <a:solidFill>
                  <a:schemeClr val="bg1"/>
                </a:solidFill>
                <a:latin typeface="Arial" panose="020B0604020202020204" pitchFamily="34" charset="0"/>
                <a:cs typeface="Arial" panose="020B0604020202020204" pitchFamily="34" charset="0"/>
              </a:rPr>
              <a:t>30 x 30 </a:t>
            </a:r>
            <a:r>
              <a:rPr lang="en-GB" sz="1100" dirty="0">
                <a:solidFill>
                  <a:schemeClr val="bg1"/>
                </a:solidFill>
                <a:latin typeface="Arial" panose="020B0604020202020204" pitchFamily="34" charset="0"/>
                <a:cs typeface="Arial" panose="020B0604020202020204" pitchFamily="34" charset="0"/>
              </a:rPr>
              <a:t>meter ITER cryostat. The base plates </a:t>
            </a:r>
            <a:r>
              <a:rPr lang="en-GB" sz="1100" dirty="0" smtClean="0">
                <a:solidFill>
                  <a:schemeClr val="bg1"/>
                </a:solidFill>
                <a:latin typeface="Arial" panose="020B0604020202020204" pitchFamily="34" charset="0"/>
                <a:cs typeface="Arial" panose="020B0604020202020204" pitchFamily="34" charset="0"/>
              </a:rPr>
              <a:t>for Tier 1 &amp; 2 have been delivered </a:t>
            </a:r>
            <a:r>
              <a:rPr lang="en-GB" sz="1100" dirty="0">
                <a:solidFill>
                  <a:schemeClr val="bg1"/>
                </a:solidFill>
                <a:latin typeface="Arial" panose="020B0604020202020204" pitchFamily="34" charset="0"/>
                <a:cs typeface="Arial" panose="020B0604020202020204" pitchFamily="34" charset="0"/>
              </a:rPr>
              <a:t>to </a:t>
            </a:r>
            <a:r>
              <a:rPr lang="en-GB" sz="1100" dirty="0" smtClean="0">
                <a:solidFill>
                  <a:schemeClr val="bg1"/>
                </a:solidFill>
                <a:latin typeface="Arial" panose="020B0604020202020204" pitchFamily="34" charset="0"/>
                <a:cs typeface="Arial" panose="020B0604020202020204" pitchFamily="34" charset="0"/>
              </a:rPr>
              <a:t>ITER. </a:t>
            </a:r>
            <a:endParaRPr lang="en-GB" sz="11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4451744" y="3661525"/>
            <a:ext cx="4500114" cy="261610"/>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 </a:t>
            </a:r>
            <a:r>
              <a:rPr lang="en-IN" sz="1100" dirty="0">
                <a:solidFill>
                  <a:schemeClr val="bg1"/>
                </a:solidFill>
                <a:latin typeface="Arial" panose="020B0604020202020204" pitchFamily="34" charset="0"/>
                <a:cs typeface="Arial" panose="020B0604020202020204" pitchFamily="34" charset="0"/>
              </a:rPr>
              <a:t>Prototype </a:t>
            </a:r>
            <a:r>
              <a:rPr lang="en-IN" sz="1100" dirty="0" err="1" smtClean="0">
                <a:solidFill>
                  <a:schemeClr val="bg1"/>
                </a:solidFill>
                <a:latin typeface="Arial" panose="020B0604020202020204" pitchFamily="34" charset="0"/>
                <a:cs typeface="Arial" panose="020B0604020202020204" pitchFamily="34" charset="0"/>
              </a:rPr>
              <a:t>Cryoline</a:t>
            </a:r>
            <a:r>
              <a:rPr lang="en-IN" sz="1100" dirty="0" smtClean="0">
                <a:solidFill>
                  <a:schemeClr val="bg1"/>
                </a:solidFill>
                <a:latin typeface="Arial" panose="020B0604020202020204" pitchFamily="34" charset="0"/>
                <a:cs typeface="Arial" panose="020B0604020202020204" pitchFamily="34" charset="0"/>
              </a:rPr>
              <a:t> have been successfully tested  </a:t>
            </a:r>
            <a:r>
              <a:rPr lang="en-IN" sz="1100" dirty="0">
                <a:solidFill>
                  <a:schemeClr val="bg1"/>
                </a:solidFill>
                <a:latin typeface="Arial" panose="020B0604020202020204" pitchFamily="34" charset="0"/>
                <a:cs typeface="Arial" panose="020B0604020202020204" pitchFamily="34" charset="0"/>
              </a:rPr>
              <a:t>at ITER-India</a:t>
            </a:r>
            <a:r>
              <a:rPr lang="en-GB" sz="1100" dirty="0" smtClean="0">
                <a:solidFill>
                  <a:schemeClr val="bg1"/>
                </a:solidFill>
                <a:latin typeface="Arial" panose="020B0604020202020204" pitchFamily="34" charset="0"/>
                <a:cs typeface="Arial" panose="020B0604020202020204" pitchFamily="34" charset="0"/>
              </a:rPr>
              <a:t>.</a:t>
            </a:r>
            <a:endParaRPr lang="en-GB" sz="11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81000" y="4187729"/>
            <a:ext cx="8610601"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4800" y="4190569"/>
            <a:ext cx="8677657"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Cryostat, Cryogenic Systems, Heating and Current Drive Systems, Cooling Water System, Vacuum Vessel, Diagnostics</a:t>
            </a:r>
          </a:p>
        </p:txBody>
      </p:sp>
      <p:pic>
        <p:nvPicPr>
          <p:cNvPr id="14" name="Picture 2" descr="C:\Users\arnouxr\Documents\Work\En Cours\Cryostat Base Igor\Cryostat_Base_smal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805"/>
          <a:stretch/>
        </p:blipFill>
        <p:spPr bwMode="auto">
          <a:xfrm>
            <a:off x="381000" y="758073"/>
            <a:ext cx="3733800" cy="2758537"/>
          </a:xfrm>
          <a:prstGeom prst="rect">
            <a:avLst/>
          </a:prstGeom>
          <a:solidFill>
            <a:schemeClr val="tx1">
              <a:lumMod val="50000"/>
              <a:lumOff val="50000"/>
              <a:alpha val="92000"/>
            </a:schemeClr>
          </a:solidFill>
          <a:ln w="3175">
            <a:solidFill>
              <a:srgbClr val="FFC000"/>
            </a:solidFill>
          </a:ln>
          <a:extLst/>
        </p:spPr>
      </p:pic>
      <p:pic>
        <p:nvPicPr>
          <p:cNvPr id="16" name="Picture 15" descr="C:\Documents and Settings\Administrateur.A0A2C2765BD24BA\Bureau\Untitled-6.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455057" y="209550"/>
            <a:ext cx="464658" cy="3280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aktyagi\AppData\Local\Temp\IMG_267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1" y="758073"/>
            <a:ext cx="4481656" cy="2772647"/>
          </a:xfrm>
          <a:prstGeom prst="rect">
            <a:avLst/>
          </a:prstGeom>
          <a:noFill/>
          <a:ln>
            <a:solidFill>
              <a:srgbClr val="FFC000"/>
            </a:solidFill>
          </a:ln>
        </p:spPr>
      </p:pic>
    </p:spTree>
    <p:extLst>
      <p:ext uri="{BB962C8B-B14F-4D97-AF65-F5344CB8AC3E}">
        <p14:creationId xmlns:p14="http://schemas.microsoft.com/office/powerpoint/2010/main" val="195886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nufacturing Progress_India_2.jpg"/>
          <p:cNvPicPr>
            <a:picLocks noChangeAspect="1"/>
          </p:cNvPicPr>
          <p:nvPr/>
        </p:nvPicPr>
        <p:blipFill rotWithShape="1">
          <a:blip r:embed="rId2">
            <a:extLst>
              <a:ext uri="{28A0092B-C50C-407E-A947-70E740481C1C}">
                <a14:useLocalDpi xmlns:a14="http://schemas.microsoft.com/office/drawing/2010/main" val="0"/>
              </a:ext>
            </a:extLst>
          </a:blip>
          <a:srcRect b="4518"/>
          <a:stretch/>
        </p:blipFill>
        <p:spPr>
          <a:xfrm>
            <a:off x="76199" y="819150"/>
            <a:ext cx="8991601" cy="2743200"/>
          </a:xfrm>
          <a:prstGeom prst="rect">
            <a:avLst/>
          </a:prstGeom>
          <a:ln w="3175">
            <a:solidFill>
              <a:srgbClr val="FFC000"/>
            </a:solidFill>
          </a:ln>
        </p:spPr>
      </p:pic>
      <p:sp>
        <p:nvSpPr>
          <p:cNvPr id="6" name="TextBox 5"/>
          <p:cNvSpPr txBox="1"/>
          <p:nvPr/>
        </p:nvSpPr>
        <p:spPr>
          <a:xfrm>
            <a:off x="-89933" y="0"/>
            <a:ext cx="9221475" cy="213904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000" b="1">
                <a:solidFill>
                  <a:schemeClr val="bg1">
                    <a:lumMod val="95000"/>
                  </a:schemeClr>
                </a:solidFill>
                <a:latin typeface="Arial" panose="020B0604020202020204" pitchFamily="34" charset="0"/>
                <a:cs typeface="Arial" panose="020B0604020202020204" pitchFamily="34" charset="0"/>
              </a:defRPr>
            </a:lvl1pPr>
          </a:lstStyle>
          <a:p>
            <a:r>
              <a:rPr lang="en-US" sz="4900" dirty="0"/>
              <a:t>Manufacturing </a:t>
            </a:r>
            <a:r>
              <a:rPr lang="en-US" sz="4900" dirty="0" smtClean="0"/>
              <a:t>progress</a:t>
            </a:r>
          </a:p>
          <a:p>
            <a:r>
              <a:rPr lang="en-US" sz="2400" dirty="0" smtClean="0"/>
              <a:t>								India</a:t>
            </a:r>
            <a:endParaRPr lang="en-US" sz="2400" dirty="0"/>
          </a:p>
          <a:p>
            <a:r>
              <a:rPr lang="fr-FR" dirty="0"/>
              <a:t>                                                            </a:t>
            </a:r>
          </a:p>
        </p:txBody>
      </p:sp>
      <p:sp>
        <p:nvSpPr>
          <p:cNvPr id="7" name="Rectangle 6"/>
          <p:cNvSpPr/>
          <p:nvPr/>
        </p:nvSpPr>
        <p:spPr>
          <a:xfrm>
            <a:off x="76199" y="3664843"/>
            <a:ext cx="4444605"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Thousands of in-wall shielding </a:t>
            </a:r>
            <a:r>
              <a:rPr lang="en-GB" sz="1100" dirty="0" smtClean="0">
                <a:solidFill>
                  <a:schemeClr val="bg1"/>
                </a:solidFill>
                <a:latin typeface="Arial" panose="020B0604020202020204" pitchFamily="34" charset="0"/>
                <a:cs typeface="Arial" panose="020B0604020202020204" pitchFamily="34" charset="0"/>
              </a:rPr>
              <a:t>pieces have </a:t>
            </a:r>
            <a:r>
              <a:rPr lang="en-GB" sz="1100" dirty="0">
                <a:solidFill>
                  <a:schemeClr val="bg1"/>
                </a:solidFill>
                <a:latin typeface="Arial" panose="020B0604020202020204" pitchFamily="34" charset="0"/>
                <a:cs typeface="Arial" panose="020B0604020202020204" pitchFamily="34" charset="0"/>
              </a:rPr>
              <a:t>been manufactured, passed factory </a:t>
            </a:r>
            <a:r>
              <a:rPr lang="en-GB" sz="1100" dirty="0" smtClean="0">
                <a:solidFill>
                  <a:schemeClr val="bg1"/>
                </a:solidFill>
                <a:latin typeface="Arial" panose="020B0604020202020204" pitchFamily="34" charset="0"/>
                <a:cs typeface="Arial" panose="020B0604020202020204" pitchFamily="34" charset="0"/>
              </a:rPr>
              <a:t>acceptance, </a:t>
            </a:r>
            <a:r>
              <a:rPr lang="en-GB" sz="1100" dirty="0">
                <a:solidFill>
                  <a:schemeClr val="bg1"/>
                </a:solidFill>
                <a:latin typeface="Arial" panose="020B0604020202020204" pitchFamily="34" charset="0"/>
                <a:cs typeface="Arial" panose="020B0604020202020204" pitchFamily="34" charset="0"/>
              </a:rPr>
              <a:t>and are being prepared for shipment.</a:t>
            </a:r>
          </a:p>
        </p:txBody>
      </p:sp>
      <p:sp>
        <p:nvSpPr>
          <p:cNvPr id="8" name="Rectangle 7"/>
          <p:cNvSpPr/>
          <p:nvPr/>
        </p:nvSpPr>
        <p:spPr>
          <a:xfrm>
            <a:off x="164312" y="5543550"/>
            <a:ext cx="4165994" cy="900246"/>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050" dirty="0">
                <a:solidFill>
                  <a:schemeClr val="bg1"/>
                </a:solidFill>
                <a:latin typeface="Arial" panose="020B0604020202020204" pitchFamily="34" charset="0"/>
                <a:cs typeface="Arial" panose="020B0604020202020204" pitchFamily="34" charset="0"/>
              </a:rPr>
              <a:t>Indian contractor Larsen &amp; Toubro has completed the welding, non-destructive examination and trial assembly of this 30-metre transportation </a:t>
            </a:r>
            <a:r>
              <a:rPr lang="en-GB" sz="1050" dirty="0" smtClean="0">
                <a:solidFill>
                  <a:schemeClr val="bg1"/>
                </a:solidFill>
                <a:latin typeface="Arial" panose="020B0604020202020204" pitchFamily="34" charset="0"/>
                <a:cs typeface="Arial" panose="020B0604020202020204" pitchFamily="34" charset="0"/>
              </a:rPr>
              <a:t>frame/assembly and welding support </a:t>
            </a:r>
            <a:r>
              <a:rPr lang="en-GB" sz="1050" dirty="0">
                <a:solidFill>
                  <a:schemeClr val="bg1"/>
                </a:solidFill>
                <a:latin typeface="Arial" panose="020B0604020202020204" pitchFamily="34" charset="0"/>
                <a:cs typeface="Arial" panose="020B0604020202020204" pitchFamily="34" charset="0"/>
              </a:rPr>
              <a:t>for the ITER cryostat. It will now be disassembled and shipped in sections to the ITER site.</a:t>
            </a:r>
          </a:p>
        </p:txBody>
      </p:sp>
      <p:sp>
        <p:nvSpPr>
          <p:cNvPr id="11" name="Rectangle 10"/>
          <p:cNvSpPr/>
          <p:nvPr/>
        </p:nvSpPr>
        <p:spPr>
          <a:xfrm>
            <a:off x="4626000" y="3664863"/>
            <a:ext cx="4435828"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A 3 MW radio frequency high voltage power supply was successfully operated at ITER parameters.</a:t>
            </a:r>
          </a:p>
        </p:txBody>
      </p:sp>
      <p:sp>
        <p:nvSpPr>
          <p:cNvPr id="22" name="Rectangle 21"/>
          <p:cNvSpPr/>
          <p:nvPr/>
        </p:nvSpPr>
        <p:spPr>
          <a:xfrm>
            <a:off x="381000" y="4187729"/>
            <a:ext cx="8610601"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4800" y="4190569"/>
            <a:ext cx="8677657"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Cryostat, Cryogenic Systems, Heating and Current Drive Systems, Cooling Water System, Vacuum Vessel, Diagnostics</a:t>
            </a:r>
          </a:p>
        </p:txBody>
      </p:sp>
      <p:pic>
        <p:nvPicPr>
          <p:cNvPr id="9" name="Picture 8" descr="C:\Documents and Settings\Administrateur.A0A2C2765BD24BA\Bureau\Untitled-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478552" y="209550"/>
            <a:ext cx="464658" cy="3280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 y="822678"/>
            <a:ext cx="1828801" cy="1371601"/>
          </a:xfrm>
          <a:prstGeom prst="rect">
            <a:avLst/>
          </a:prstGeom>
        </p:spPr>
      </p:pic>
    </p:spTree>
    <p:extLst>
      <p:ext uri="{BB962C8B-B14F-4D97-AF65-F5344CB8AC3E}">
        <p14:creationId xmlns:p14="http://schemas.microsoft.com/office/powerpoint/2010/main" val="245689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rnouxr\Documents\Work\En Cours\MIIFED 2016\DG PRESENTATION\DAs_ACHIVEMENTS\ja01-au_1_leftside.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9000" contrast="30000"/>
                    </a14:imgEffect>
                  </a14:imgLayer>
                </a14:imgProps>
              </a:ext>
              <a:ext uri="{28A0092B-C50C-407E-A947-70E740481C1C}">
                <a14:useLocalDpi xmlns:a14="http://schemas.microsoft.com/office/drawing/2010/main"/>
              </a:ext>
            </a:extLst>
          </a:blip>
          <a:srcRect/>
          <a:stretch/>
        </p:blipFill>
        <p:spPr bwMode="auto">
          <a:xfrm>
            <a:off x="4648200" y="971550"/>
            <a:ext cx="4133331" cy="2376265"/>
          </a:xfrm>
          <a:prstGeom prst="rect">
            <a:avLst/>
          </a:prstGeom>
          <a:solidFill>
            <a:schemeClr val="tx1">
              <a:lumMod val="50000"/>
              <a:lumOff val="50000"/>
              <a:alpha val="92000"/>
            </a:schemeClr>
          </a:solidFill>
          <a:ln w="3175">
            <a:solidFill>
              <a:srgbClr val="FFC000"/>
            </a:solidFill>
          </a:ln>
          <a:extLst/>
        </p:spPr>
      </p:pic>
      <p:sp>
        <p:nvSpPr>
          <p:cNvPr id="7" name="Rectangle 6"/>
          <p:cNvSpPr/>
          <p:nvPr/>
        </p:nvSpPr>
        <p:spPr>
          <a:xfrm>
            <a:off x="4617773" y="3512463"/>
            <a:ext cx="420177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Connection of segments for the first inboard Toroidal Field Coil structure.</a:t>
            </a:r>
          </a:p>
        </p:txBody>
      </p:sp>
      <p:sp>
        <p:nvSpPr>
          <p:cNvPr id="9" name="TextBox 8"/>
          <p:cNvSpPr txBox="1"/>
          <p:nvPr/>
        </p:nvSpPr>
        <p:spPr>
          <a:xfrm>
            <a:off x="0" y="-19050"/>
            <a:ext cx="9134061" cy="149271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000" b="1">
                <a:solidFill>
                  <a:schemeClr val="bg1">
                    <a:lumMod val="95000"/>
                  </a:schemeClr>
                </a:solidFill>
                <a:latin typeface="Arial" panose="020B0604020202020204" pitchFamily="34" charset="0"/>
                <a:cs typeface="Arial" panose="020B0604020202020204" pitchFamily="34" charset="0"/>
              </a:defRPr>
            </a:lvl1pPr>
          </a:lstStyle>
          <a:p>
            <a:r>
              <a:rPr lang="en-US" sz="4900" dirty="0"/>
              <a:t>Manufacturing </a:t>
            </a:r>
            <a:r>
              <a:rPr lang="en-US" sz="4900" dirty="0" smtClean="0"/>
              <a:t>progress</a:t>
            </a:r>
            <a:r>
              <a:rPr lang="fr-FR" sz="4900" dirty="0" smtClean="0"/>
              <a:t>                                                          </a:t>
            </a:r>
            <a:r>
              <a:rPr lang="fr-FR" sz="1800" dirty="0" smtClean="0"/>
              <a:t>								</a:t>
            </a:r>
          </a:p>
          <a:p>
            <a:r>
              <a:rPr lang="fr-FR" sz="1800" dirty="0"/>
              <a:t>	</a:t>
            </a:r>
            <a:r>
              <a:rPr lang="fr-FR" sz="1800" dirty="0" smtClean="0"/>
              <a:t>							</a:t>
            </a:r>
            <a:r>
              <a:rPr lang="fr-FR" sz="2400" dirty="0" err="1" smtClean="0"/>
              <a:t>Japan</a:t>
            </a:r>
            <a:endParaRPr lang="fr-FR" sz="2400" dirty="0"/>
          </a:p>
        </p:txBody>
      </p:sp>
      <p:sp>
        <p:nvSpPr>
          <p:cNvPr id="15" name="Rectangle 14"/>
          <p:cNvSpPr/>
          <p:nvPr/>
        </p:nvSpPr>
        <p:spPr>
          <a:xfrm>
            <a:off x="305791" y="4133850"/>
            <a:ext cx="8513759"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3401" y="4171950"/>
            <a:ext cx="80010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Magnet Systems, Heating &amp; Current Drive Systems, Remote Handling,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Tritium Plant, Diagnostics</a:t>
            </a:r>
          </a:p>
        </p:txBody>
      </p:sp>
      <p:sp>
        <p:nvSpPr>
          <p:cNvPr id="28" name="Rectangle 27"/>
          <p:cNvSpPr/>
          <p:nvPr/>
        </p:nvSpPr>
        <p:spPr>
          <a:xfrm>
            <a:off x="310726" y="3512463"/>
            <a:ext cx="4223175"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Toroidal field coil high-temperature treatment to form niobium-tin </a:t>
            </a:r>
            <a:r>
              <a:rPr lang="en-GB" sz="1100" dirty="0" err="1">
                <a:solidFill>
                  <a:schemeClr val="bg1"/>
                </a:solidFill>
                <a:latin typeface="Arial" panose="020B0604020202020204" pitchFamily="34" charset="0"/>
                <a:cs typeface="Arial" panose="020B0604020202020204" pitchFamily="34" charset="0"/>
              </a:rPr>
              <a:t>supraconductor</a:t>
            </a:r>
            <a:r>
              <a:rPr lang="en-GB" sz="1100" dirty="0">
                <a:solidFill>
                  <a:schemeClr val="bg1"/>
                </a:solidFill>
                <a:latin typeface="Arial" panose="020B0604020202020204" pitchFamily="34" charset="0"/>
                <a:cs typeface="Arial" panose="020B0604020202020204" pitchFamily="34" charset="0"/>
              </a:rPr>
              <a:t> compound.</a:t>
            </a:r>
          </a:p>
        </p:txBody>
      </p:sp>
      <p:pic>
        <p:nvPicPr>
          <p:cNvPr id="12" name="Picture 2" descr="C:\Users\arnouxr\Documents\Work\En Cours\PHOTO BOOK 2015\JAPAN\JPEG\TF-furnac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791" y="971550"/>
            <a:ext cx="4224469" cy="2376264"/>
          </a:xfrm>
          <a:prstGeom prst="rect">
            <a:avLst/>
          </a:prstGeom>
          <a:solidFill>
            <a:schemeClr val="tx1">
              <a:lumMod val="50000"/>
              <a:lumOff val="50000"/>
              <a:alpha val="92000"/>
            </a:schemeClr>
          </a:solidFill>
          <a:ln w="3175">
            <a:solidFill>
              <a:srgbClr val="FFC000"/>
            </a:solidFill>
          </a:ln>
          <a:extLst/>
        </p:spPr>
      </p:pic>
      <p:pic>
        <p:nvPicPr>
          <p:cNvPr id="10" name="Picture 8"/>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0" y="209550"/>
            <a:ext cx="512780" cy="29667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64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nufacturing Progress_Japan_2.jpg"/>
          <p:cNvPicPr>
            <a:picLocks noChangeAspect="1"/>
          </p:cNvPicPr>
          <p:nvPr/>
        </p:nvPicPr>
        <p:blipFill rotWithShape="1">
          <a:blip r:embed="rId2">
            <a:extLst>
              <a:ext uri="{28A0092B-C50C-407E-A947-70E740481C1C}">
                <a14:useLocalDpi xmlns:a14="http://schemas.microsoft.com/office/drawing/2010/main" val="0"/>
              </a:ext>
            </a:extLst>
          </a:blip>
          <a:srcRect t="2787" b="8313"/>
          <a:stretch/>
        </p:blipFill>
        <p:spPr>
          <a:xfrm>
            <a:off x="93294" y="819150"/>
            <a:ext cx="8974506" cy="2659825"/>
          </a:xfrm>
          <a:prstGeom prst="rect">
            <a:avLst/>
          </a:prstGeom>
          <a:ln w="3175">
            <a:solidFill>
              <a:srgbClr val="FFC000"/>
            </a:solidFill>
          </a:ln>
        </p:spPr>
      </p:pic>
      <p:sp>
        <p:nvSpPr>
          <p:cNvPr id="7" name="Rectangle 6"/>
          <p:cNvSpPr/>
          <p:nvPr/>
        </p:nvSpPr>
        <p:spPr>
          <a:xfrm>
            <a:off x="4617773" y="3588663"/>
            <a:ext cx="445002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Assembly tests on the 1 MV bushing at Hitachi for the full-scale ITER neutral beam injector.</a:t>
            </a:r>
          </a:p>
        </p:txBody>
      </p:sp>
      <p:sp>
        <p:nvSpPr>
          <p:cNvPr id="9" name="TextBox 8"/>
          <p:cNvSpPr txBox="1"/>
          <p:nvPr/>
        </p:nvSpPr>
        <p:spPr>
          <a:xfrm>
            <a:off x="0" y="-19050"/>
            <a:ext cx="9134061" cy="149271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000" b="1">
                <a:solidFill>
                  <a:schemeClr val="bg1">
                    <a:lumMod val="95000"/>
                  </a:schemeClr>
                </a:solidFill>
                <a:latin typeface="Arial" panose="020B0604020202020204" pitchFamily="34" charset="0"/>
                <a:cs typeface="Arial" panose="020B0604020202020204" pitchFamily="34" charset="0"/>
              </a:defRPr>
            </a:lvl1pPr>
          </a:lstStyle>
          <a:p>
            <a:r>
              <a:rPr lang="en-US" sz="4900" dirty="0"/>
              <a:t>Manufacturing </a:t>
            </a:r>
            <a:r>
              <a:rPr lang="en-US" sz="4900" dirty="0" smtClean="0"/>
              <a:t>progress</a:t>
            </a:r>
            <a:r>
              <a:rPr lang="fr-FR" sz="4900" dirty="0" smtClean="0"/>
              <a:t>                                                          </a:t>
            </a:r>
            <a:r>
              <a:rPr lang="fr-FR" sz="1800" dirty="0" smtClean="0"/>
              <a:t>								</a:t>
            </a:r>
          </a:p>
          <a:p>
            <a:r>
              <a:rPr lang="fr-FR" sz="1800" dirty="0"/>
              <a:t>	</a:t>
            </a:r>
            <a:r>
              <a:rPr lang="fr-FR" sz="1800" dirty="0" smtClean="0"/>
              <a:t>							</a:t>
            </a:r>
            <a:r>
              <a:rPr lang="fr-FR" sz="2400" dirty="0" err="1" smtClean="0"/>
              <a:t>Japan</a:t>
            </a:r>
            <a:endParaRPr lang="fr-FR" sz="2400" dirty="0"/>
          </a:p>
        </p:txBody>
      </p:sp>
      <p:sp>
        <p:nvSpPr>
          <p:cNvPr id="15" name="Rectangle 14"/>
          <p:cNvSpPr/>
          <p:nvPr/>
        </p:nvSpPr>
        <p:spPr>
          <a:xfrm>
            <a:off x="305791" y="4133850"/>
            <a:ext cx="8513759"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3401" y="4171950"/>
            <a:ext cx="80010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Magnet Systems, Heating &amp; Current Drive Systems, Remote Handling,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Tritium Plant, Diagnostics</a:t>
            </a:r>
          </a:p>
        </p:txBody>
      </p:sp>
      <p:sp>
        <p:nvSpPr>
          <p:cNvPr id="28" name="Rectangle 27"/>
          <p:cNvSpPr/>
          <p:nvPr/>
        </p:nvSpPr>
        <p:spPr>
          <a:xfrm>
            <a:off x="93294" y="3588663"/>
            <a:ext cx="444060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Series production of central solenoid conductor continues. 28 of 49 conductors have already been shipped to the US.</a:t>
            </a:r>
          </a:p>
        </p:txBody>
      </p:sp>
      <p:pic>
        <p:nvPicPr>
          <p:cNvPr id="8" name="Picture 8"/>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72719" y="133350"/>
            <a:ext cx="512780" cy="29667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27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arnouxr\Documents\Work\En Cours\DG_JET29042016\ko_photo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846"/>
          <a:stretch/>
        </p:blipFill>
        <p:spPr bwMode="auto">
          <a:xfrm>
            <a:off x="4667241" y="819148"/>
            <a:ext cx="4285764" cy="2765331"/>
          </a:xfrm>
          <a:prstGeom prst="rect">
            <a:avLst/>
          </a:prstGeom>
          <a:solidFill>
            <a:schemeClr val="tx1">
              <a:lumMod val="50000"/>
              <a:lumOff val="50000"/>
              <a:alpha val="92000"/>
            </a:schemeClr>
          </a:solidFill>
          <a:ln w="3175">
            <a:solidFill>
              <a:srgbClr val="FFC000"/>
            </a:solidFill>
          </a:ln>
          <a:extLst/>
        </p:spPr>
      </p:pic>
      <p:sp>
        <p:nvSpPr>
          <p:cNvPr id="9" name="TextBox 8"/>
          <p:cNvSpPr txBox="1"/>
          <p:nvPr/>
        </p:nvSpPr>
        <p:spPr>
          <a:xfrm>
            <a:off x="0" y="-19050"/>
            <a:ext cx="9120109"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 				</a:t>
            </a:r>
            <a:r>
              <a:rPr lang="fr-FR" sz="2400" dirty="0" err="1" smtClean="0">
                <a:solidFill>
                  <a:schemeClr val="bg1">
                    <a:lumMod val="95000"/>
                  </a:schemeClr>
                </a:solidFill>
              </a:rPr>
              <a:t>Korea</a:t>
            </a:r>
            <a:endParaRPr lang="fr-FR" sz="2400" dirty="0">
              <a:solidFill>
                <a:schemeClr val="bg1">
                  <a:lumMod val="95000"/>
                </a:schemeClr>
              </a:solidFill>
            </a:endParaRPr>
          </a:p>
        </p:txBody>
      </p:sp>
      <p:pic>
        <p:nvPicPr>
          <p:cNvPr id="10" name="Picture 2" descr="C:\Users\arnouxr\Documents\Work\En Cours\PHOTO BOOK 2015\KOREA\Key Welding of Upper Segment (PS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6047"/>
          <a:stretch/>
        </p:blipFill>
        <p:spPr bwMode="auto">
          <a:xfrm>
            <a:off x="169948" y="819149"/>
            <a:ext cx="4325851" cy="2765331"/>
          </a:xfrm>
          <a:prstGeom prst="rect">
            <a:avLst/>
          </a:prstGeom>
          <a:solidFill>
            <a:schemeClr val="tx1">
              <a:lumMod val="50000"/>
              <a:lumOff val="50000"/>
              <a:alpha val="92000"/>
            </a:schemeClr>
          </a:solidFill>
          <a:ln w="3175">
            <a:solidFill>
              <a:srgbClr val="FFC000"/>
            </a:solidFill>
          </a:ln>
          <a:extLst/>
        </p:spPr>
      </p:pic>
      <p:sp>
        <p:nvSpPr>
          <p:cNvPr id="11" name="Rectangle 10"/>
          <p:cNvSpPr/>
          <p:nvPr/>
        </p:nvSpPr>
        <p:spPr>
          <a:xfrm>
            <a:off x="169949" y="3638550"/>
            <a:ext cx="4349745"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At Hyundai Heavy Industries</a:t>
            </a:r>
            <a:r>
              <a:rPr lang="en-GB" sz="1100" dirty="0" smtClean="0">
                <a:solidFill>
                  <a:schemeClr val="bg1"/>
                </a:solidFill>
                <a:latin typeface="Arial" panose="020B0604020202020204" pitchFamily="34" charset="0"/>
                <a:cs typeface="Arial" panose="020B0604020202020204" pitchFamily="34" charset="0"/>
              </a:rPr>
              <a:t>, welding </a:t>
            </a:r>
            <a:r>
              <a:rPr lang="en-GB" sz="1100" dirty="0">
                <a:solidFill>
                  <a:schemeClr val="bg1"/>
                </a:solidFill>
                <a:latin typeface="Arial" panose="020B0604020202020204" pitchFamily="34" charset="0"/>
                <a:cs typeface="Arial" panose="020B0604020202020204" pitchFamily="34" charset="0"/>
              </a:rPr>
              <a:t>on the upper section of the inner shell for Sector #6.</a:t>
            </a:r>
          </a:p>
        </p:txBody>
      </p:sp>
      <p:sp>
        <p:nvSpPr>
          <p:cNvPr id="12" name="Rectangle 11"/>
          <p:cNvSpPr/>
          <p:nvPr/>
        </p:nvSpPr>
        <p:spPr>
          <a:xfrm>
            <a:off x="169949" y="4185225"/>
            <a:ext cx="8808415"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Vacuum Vessel, Blanket, Power Systems, Magnet Systems, Thermal Shield, Assembly Tooling, Tritium Plant, Diagnostics</a:t>
            </a:r>
          </a:p>
        </p:txBody>
      </p:sp>
      <p:sp>
        <p:nvSpPr>
          <p:cNvPr id="13" name="Rectangle 12"/>
          <p:cNvSpPr/>
          <p:nvPr/>
        </p:nvSpPr>
        <p:spPr>
          <a:xfrm>
            <a:off x="4660891" y="3638550"/>
            <a:ext cx="4311123"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Welding </a:t>
            </a:r>
            <a:r>
              <a:rPr lang="en-GB" sz="1100" dirty="0" smtClean="0">
                <a:solidFill>
                  <a:schemeClr val="bg1"/>
                </a:solidFill>
                <a:latin typeface="Arial" panose="020B0604020202020204" pitchFamily="34" charset="0"/>
                <a:cs typeface="Arial" panose="020B0604020202020204" pitchFamily="34" charset="0"/>
              </a:rPr>
              <a:t>operations of </a:t>
            </a:r>
            <a:r>
              <a:rPr lang="en-GB" sz="1100" dirty="0">
                <a:solidFill>
                  <a:schemeClr val="bg1"/>
                </a:solidFill>
                <a:latin typeface="Arial" panose="020B0604020202020204" pitchFamily="34" charset="0"/>
                <a:cs typeface="Arial" panose="020B0604020202020204" pitchFamily="34" charset="0"/>
              </a:rPr>
              <a:t>the first 800-ton Sector Sub-Assembly </a:t>
            </a:r>
            <a:r>
              <a:rPr lang="en-GB" sz="1100" dirty="0" smtClean="0">
                <a:solidFill>
                  <a:schemeClr val="bg1"/>
                </a:solidFill>
                <a:latin typeface="Arial" panose="020B0604020202020204" pitchFamily="34" charset="0"/>
                <a:cs typeface="Arial" panose="020B0604020202020204" pitchFamily="34" charset="0"/>
              </a:rPr>
              <a:t>Tool, one of 128 purpose-built tools for assembly.</a:t>
            </a:r>
            <a:endParaRPr lang="en-GB" sz="1100" dirty="0">
              <a:solidFill>
                <a:schemeClr val="bg1"/>
              </a:solidFill>
              <a:latin typeface="Arial" panose="020B0604020202020204" pitchFamily="34" charset="0"/>
              <a:cs typeface="Arial" panose="020B0604020202020204" pitchFamily="34" charset="0"/>
            </a:endParaRPr>
          </a:p>
        </p:txBody>
      </p:sp>
      <p:pic>
        <p:nvPicPr>
          <p:cNvPr id="14" name="Picture 3"/>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08707" y="209550"/>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2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nufacturing Progress_korea_2.psd"/>
          <p:cNvPicPr>
            <a:picLocks noChangeAspect="1"/>
          </p:cNvPicPr>
          <p:nvPr/>
        </p:nvPicPr>
        <p:blipFill rotWithShape="1">
          <a:blip r:embed="rId2">
            <a:extLst>
              <a:ext uri="{28A0092B-C50C-407E-A947-70E740481C1C}">
                <a14:useLocalDpi xmlns:a14="http://schemas.microsoft.com/office/drawing/2010/main" val="0"/>
              </a:ext>
            </a:extLst>
          </a:blip>
          <a:srcRect t="5625" b="4311"/>
          <a:stretch/>
        </p:blipFill>
        <p:spPr>
          <a:xfrm>
            <a:off x="95786" y="819150"/>
            <a:ext cx="8972014" cy="2743200"/>
          </a:xfrm>
          <a:prstGeom prst="rect">
            <a:avLst/>
          </a:prstGeom>
          <a:ln w="3175">
            <a:solidFill>
              <a:srgbClr val="FFC000"/>
            </a:solidFill>
          </a:ln>
        </p:spPr>
      </p:pic>
      <p:sp>
        <p:nvSpPr>
          <p:cNvPr id="9" name="TextBox 8"/>
          <p:cNvSpPr txBox="1"/>
          <p:nvPr/>
        </p:nvSpPr>
        <p:spPr>
          <a:xfrm>
            <a:off x="0" y="-19050"/>
            <a:ext cx="9120109"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 				</a:t>
            </a:r>
            <a:r>
              <a:rPr lang="fr-FR" sz="2400" dirty="0" err="1" smtClean="0">
                <a:solidFill>
                  <a:schemeClr val="bg1">
                    <a:lumMod val="95000"/>
                  </a:schemeClr>
                </a:solidFill>
              </a:rPr>
              <a:t>Korea</a:t>
            </a:r>
            <a:endParaRPr lang="fr-FR" sz="2400" dirty="0">
              <a:solidFill>
                <a:schemeClr val="bg1">
                  <a:lumMod val="95000"/>
                </a:schemeClr>
              </a:solidFill>
            </a:endParaRPr>
          </a:p>
        </p:txBody>
      </p:sp>
      <p:sp>
        <p:nvSpPr>
          <p:cNvPr id="11" name="Rectangle 10"/>
          <p:cNvSpPr/>
          <p:nvPr/>
        </p:nvSpPr>
        <p:spPr>
          <a:xfrm>
            <a:off x="95787" y="3638550"/>
            <a:ext cx="4423908"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At Sam Hong Machinery in Changwon, fabrication is progressing on all nine 40° thermal shield sectors, including outboard </a:t>
            </a:r>
            <a:r>
              <a:rPr lang="en-GB" sz="1100" dirty="0" smtClean="0">
                <a:solidFill>
                  <a:schemeClr val="bg1"/>
                </a:solidFill>
                <a:latin typeface="Arial" panose="020B0604020202020204" pitchFamily="34" charset="0"/>
                <a:cs typeface="Arial" panose="020B0604020202020204" pitchFamily="34" charset="0"/>
              </a:rPr>
              <a:t>welding.</a:t>
            </a:r>
            <a:endParaRPr lang="en-GB" sz="11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69949" y="4185225"/>
            <a:ext cx="8808415"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Vacuum Vessel, Blanket, Power Systems, Magnet Systems, Thermal Shield, Assembly Tooling, Tritium Plant, Diagnostics</a:t>
            </a:r>
          </a:p>
        </p:txBody>
      </p:sp>
      <p:sp>
        <p:nvSpPr>
          <p:cNvPr id="13" name="Rectangle 12"/>
          <p:cNvSpPr/>
          <p:nvPr/>
        </p:nvSpPr>
        <p:spPr>
          <a:xfrm>
            <a:off x="4581793" y="3638550"/>
            <a:ext cx="4486007"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Staff inspects the outboard columns of the giant sector sub-assembly tool at </a:t>
            </a:r>
            <a:r>
              <a:rPr lang="en-GB" sz="1100" dirty="0" err="1">
                <a:solidFill>
                  <a:schemeClr val="bg1"/>
                </a:solidFill>
                <a:latin typeface="Arial" panose="020B0604020202020204" pitchFamily="34" charset="0"/>
                <a:cs typeface="Arial" panose="020B0604020202020204" pitchFamily="34" charset="0"/>
              </a:rPr>
              <a:t>Taekyung</a:t>
            </a:r>
            <a:r>
              <a:rPr lang="en-GB" sz="1100" dirty="0">
                <a:solidFill>
                  <a:schemeClr val="bg1"/>
                </a:solidFill>
                <a:latin typeface="Arial" panose="020B0604020202020204" pitchFamily="34" charset="0"/>
                <a:cs typeface="Arial" panose="020B0604020202020204" pitchFamily="34" charset="0"/>
              </a:rPr>
              <a:t> Heavy Industries in Changwon.</a:t>
            </a:r>
          </a:p>
        </p:txBody>
      </p:sp>
      <p:pic>
        <p:nvPicPr>
          <p:cNvPr id="8" name="Picture 3"/>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8201" y="209550"/>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7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2" descr="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838"/>
          <a:stretch/>
        </p:blipFill>
        <p:spPr bwMode="auto">
          <a:xfrm>
            <a:off x="4494486" y="819150"/>
            <a:ext cx="4282955" cy="27432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9050"/>
            <a:ext cx="9134061"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 				</a:t>
            </a:r>
            <a:r>
              <a:rPr lang="fr-FR" sz="2400" dirty="0" err="1" smtClean="0">
                <a:solidFill>
                  <a:schemeClr val="bg1">
                    <a:lumMod val="95000"/>
                  </a:schemeClr>
                </a:solidFill>
              </a:rPr>
              <a:t>Russia</a:t>
            </a:r>
            <a:endParaRPr lang="fr-FR" sz="2400" dirty="0">
              <a:solidFill>
                <a:schemeClr val="bg1">
                  <a:lumMod val="95000"/>
                </a:schemeClr>
              </a:solidFill>
            </a:endParaRPr>
          </a:p>
        </p:txBody>
      </p:sp>
      <p:sp>
        <p:nvSpPr>
          <p:cNvPr id="9" name="Rectangle 8"/>
          <p:cNvSpPr/>
          <p:nvPr/>
        </p:nvSpPr>
        <p:spPr>
          <a:xfrm>
            <a:off x="269495" y="4133850"/>
            <a:ext cx="8507946"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20575"/>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Power Systems, Magnet Systems, Blanket,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Vacuum Vessel, Diagnostics, Heating &amp; Current Drive Systems</a:t>
            </a:r>
          </a:p>
        </p:txBody>
      </p:sp>
      <p:sp>
        <p:nvSpPr>
          <p:cNvPr id="11" name="Rectangle 10"/>
          <p:cNvSpPr/>
          <p:nvPr/>
        </p:nvSpPr>
        <p:spPr>
          <a:xfrm>
            <a:off x="4494485" y="3646096"/>
            <a:ext cx="4282955"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US" altLang="ru-RU" sz="1100" dirty="0">
                <a:solidFill>
                  <a:schemeClr val="bg1"/>
                </a:solidFill>
                <a:latin typeface="Arial" panose="020B0604020202020204" pitchFamily="34" charset="0"/>
                <a:cs typeface="Arial" panose="020B0604020202020204" pitchFamily="34" charset="0"/>
              </a:rPr>
              <a:t>Winding of first double pancake for poloidal field coil #1 inside the clean room</a:t>
            </a:r>
            <a:r>
              <a:rPr lang="en-GB" sz="1100" dirty="0" smtClean="0">
                <a:solidFill>
                  <a:schemeClr val="bg1"/>
                </a:solidFill>
                <a:latin typeface="Arial" panose="020B0604020202020204" pitchFamily="34" charset="0"/>
                <a:cs typeface="Arial" panose="020B0604020202020204" pitchFamily="34" charset="0"/>
              </a:rPr>
              <a:t>.</a:t>
            </a:r>
            <a:endParaRPr lang="en-GB" sz="1100"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269494" y="3646097"/>
            <a:ext cx="3997706"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Fabrication and qualification tests of PF1 winding pack stack sample were successfully completed. </a:t>
            </a:r>
          </a:p>
        </p:txBody>
      </p:sp>
      <p:pic>
        <p:nvPicPr>
          <p:cNvPr id="26" name="Picture 4" descr="4"/>
          <p:cNvPicPr>
            <a:picLocks noChangeAspect="1" noChangeArrowheads="1"/>
          </p:cNvPicPr>
          <p:nvPr/>
        </p:nvPicPr>
        <p:blipFill rotWithShape="1">
          <a:blip r:embed="rId3">
            <a:extLst>
              <a:ext uri="{28A0092B-C50C-407E-A947-70E740481C1C}">
                <a14:useLocalDpi xmlns:a14="http://schemas.microsoft.com/office/drawing/2010/main" val="0"/>
              </a:ext>
            </a:extLst>
          </a:blip>
          <a:srcRect t="13834"/>
          <a:stretch/>
        </p:blipFill>
        <p:spPr bwMode="auto">
          <a:xfrm>
            <a:off x="282869" y="819150"/>
            <a:ext cx="3984331" cy="27432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382000" y="286608"/>
            <a:ext cx="517063"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94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nufacturing Progress_Russia.jpg"/>
          <p:cNvPicPr>
            <a:picLocks noChangeAspect="1"/>
          </p:cNvPicPr>
          <p:nvPr/>
        </p:nvPicPr>
        <p:blipFill rotWithShape="1">
          <a:blip r:embed="rId2">
            <a:extLst>
              <a:ext uri="{28A0092B-C50C-407E-A947-70E740481C1C}">
                <a14:useLocalDpi xmlns:a14="http://schemas.microsoft.com/office/drawing/2010/main" val="0"/>
              </a:ext>
            </a:extLst>
          </a:blip>
          <a:srcRect t="3001" b="7378"/>
          <a:stretch/>
        </p:blipFill>
        <p:spPr>
          <a:xfrm>
            <a:off x="86610" y="819152"/>
            <a:ext cx="8981190" cy="2648444"/>
          </a:xfrm>
          <a:prstGeom prst="rect">
            <a:avLst/>
          </a:prstGeom>
          <a:ln w="3175">
            <a:solidFill>
              <a:srgbClr val="FFC000"/>
            </a:solidFill>
          </a:ln>
        </p:spPr>
      </p:pic>
      <p:sp>
        <p:nvSpPr>
          <p:cNvPr id="4" name="TextBox 3"/>
          <p:cNvSpPr txBox="1"/>
          <p:nvPr/>
        </p:nvSpPr>
        <p:spPr>
          <a:xfrm>
            <a:off x="0" y="-19050"/>
            <a:ext cx="9134061"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 				</a:t>
            </a:r>
            <a:r>
              <a:rPr lang="fr-FR" sz="2400" dirty="0" err="1" smtClean="0">
                <a:solidFill>
                  <a:schemeClr val="bg1">
                    <a:lumMod val="95000"/>
                  </a:schemeClr>
                </a:solidFill>
              </a:rPr>
              <a:t>Russia</a:t>
            </a:r>
            <a:endParaRPr lang="fr-FR" sz="2400" dirty="0">
              <a:solidFill>
                <a:schemeClr val="bg1">
                  <a:lumMod val="95000"/>
                </a:schemeClr>
              </a:solidFill>
            </a:endParaRPr>
          </a:p>
        </p:txBody>
      </p:sp>
      <p:sp>
        <p:nvSpPr>
          <p:cNvPr id="9" name="Rectangle 8"/>
          <p:cNvSpPr/>
          <p:nvPr/>
        </p:nvSpPr>
        <p:spPr>
          <a:xfrm>
            <a:off x="269495" y="4210050"/>
            <a:ext cx="8507946"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96775"/>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Power Systems, Magnet Systems, Blanket,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Vacuum Vessel, Diagnostics, Heating &amp; Current Drive Systems</a:t>
            </a:r>
          </a:p>
        </p:txBody>
      </p:sp>
      <p:sp>
        <p:nvSpPr>
          <p:cNvPr id="11" name="Rectangle 10"/>
          <p:cNvSpPr/>
          <p:nvPr/>
        </p:nvSpPr>
        <p:spPr>
          <a:xfrm>
            <a:off x="4648200" y="3577353"/>
            <a:ext cx="4419600"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Welding of double-wall parts of the Upper Port Stub Extensions #12 and 02 for the vacuum vessel are complete.</a:t>
            </a:r>
          </a:p>
        </p:txBody>
      </p:sp>
      <p:sp>
        <p:nvSpPr>
          <p:cNvPr id="15" name="Rectangle 14"/>
          <p:cNvSpPr/>
          <p:nvPr/>
        </p:nvSpPr>
        <p:spPr>
          <a:xfrm>
            <a:off x="86610" y="3559663"/>
            <a:ext cx="4436858" cy="6001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Russia completed its share of toroidal field conductor in June 2015, marking the end of </a:t>
            </a:r>
            <a:r>
              <a:rPr lang="en-GB" sz="1100" dirty="0" smtClean="0">
                <a:solidFill>
                  <a:schemeClr val="bg1"/>
                </a:solidFill>
                <a:latin typeface="Arial" panose="020B0604020202020204" pitchFamily="34" charset="0"/>
                <a:cs typeface="Arial" panose="020B0604020202020204" pitchFamily="34" charset="0"/>
              </a:rPr>
              <a:t>a 5-year </a:t>
            </a:r>
            <a:r>
              <a:rPr lang="en-GB" sz="1100" dirty="0">
                <a:solidFill>
                  <a:schemeClr val="bg1"/>
                </a:solidFill>
                <a:latin typeface="Arial" panose="020B0604020202020204" pitchFamily="34" charset="0"/>
                <a:cs typeface="Arial" panose="020B0604020202020204" pitchFamily="34" charset="0"/>
              </a:rPr>
              <a:t>campaign to manufacture 28 production lengths (more </a:t>
            </a:r>
            <a:r>
              <a:rPr lang="en-GB" sz="1100" dirty="0" smtClean="0">
                <a:solidFill>
                  <a:schemeClr val="bg1"/>
                </a:solidFill>
                <a:latin typeface="Arial" panose="020B0604020202020204" pitchFamily="34" charset="0"/>
                <a:cs typeface="Arial" panose="020B0604020202020204" pitchFamily="34" charset="0"/>
              </a:rPr>
              <a:t>than120 </a:t>
            </a:r>
            <a:r>
              <a:rPr lang="en-GB" sz="1100" dirty="0">
                <a:solidFill>
                  <a:schemeClr val="bg1"/>
                </a:solidFill>
                <a:latin typeface="Arial" panose="020B0604020202020204" pitchFamily="34" charset="0"/>
                <a:cs typeface="Arial" panose="020B0604020202020204" pitchFamily="34" charset="0"/>
              </a:rPr>
              <a:t>tons of material).</a:t>
            </a:r>
          </a:p>
        </p:txBody>
      </p:sp>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458201" y="209550"/>
            <a:ext cx="517063"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53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16125"/>
          <a:stretch/>
        </p:blipFill>
        <p:spPr>
          <a:xfrm>
            <a:off x="4614377" y="766383"/>
            <a:ext cx="4349056" cy="2719767"/>
          </a:xfrm>
          <a:prstGeom prst="rect">
            <a:avLst/>
          </a:prstGeom>
          <a:ln>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pic>
        <p:nvPicPr>
          <p:cNvPr id="9" name="Picture 2" descr="C:\Users\arnouxr\Documents\Work\En Cours\DG_JET29042016\cs_general_atomic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0905" y="766382"/>
            <a:ext cx="4408438" cy="2719767"/>
          </a:xfrm>
          <a:prstGeom prst="rect">
            <a:avLst/>
          </a:prstGeom>
          <a:solidFill>
            <a:schemeClr val="tx1">
              <a:lumMod val="50000"/>
              <a:lumOff val="50000"/>
              <a:alpha val="92000"/>
            </a:schemeClr>
          </a:solidFill>
          <a:ln w="3175">
            <a:solidFill>
              <a:srgbClr val="FFC000"/>
            </a:solidFill>
          </a:ln>
          <a:extLst/>
        </p:spPr>
      </p:pic>
      <p:sp>
        <p:nvSpPr>
          <p:cNvPr id="8" name="Rectangle 7"/>
          <p:cNvSpPr/>
          <p:nvPr/>
        </p:nvSpPr>
        <p:spPr>
          <a:xfrm>
            <a:off x="115253" y="4133419"/>
            <a:ext cx="8848180"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88663"/>
            <a:ext cx="4410984"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General Atomics is fabricating the 1000-ton Central Solenoid (CS). In April 2016, winding of the first CS module was completed. </a:t>
            </a:r>
          </a:p>
        </p:txBody>
      </p:sp>
      <p:sp>
        <p:nvSpPr>
          <p:cNvPr id="16" name="Rectangle 15"/>
          <p:cNvSpPr/>
          <p:nvPr/>
        </p:nvSpPr>
        <p:spPr>
          <a:xfrm>
            <a:off x="4614377" y="3588663"/>
            <a:ext cx="4349056"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Module tooling stations are in place and being commissioned, including the heat treatment furnace shown here</a:t>
            </a:r>
            <a:r>
              <a:rPr lang="en-GB" sz="1100" dirty="0">
                <a:solidFill>
                  <a:schemeClr val="bg1"/>
                </a:solidFill>
                <a:latin typeface="Arial" panose="020B0604020202020204" pitchFamily="34" charset="0"/>
                <a:cs typeface="Arial" panose="020B0604020202020204" pitchFamily="34" charset="0"/>
              </a:rPr>
              <a:t>.</a:t>
            </a:r>
          </a:p>
        </p:txBody>
      </p:sp>
      <p:pic>
        <p:nvPicPr>
          <p:cNvPr id="11"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58201" y="133350"/>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4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7686"/>
          <a:stretch/>
        </p:blipFill>
        <p:spPr>
          <a:xfrm>
            <a:off x="4622294" y="796648"/>
            <a:ext cx="4356461" cy="2689501"/>
          </a:xfrm>
          <a:prstGeom prst="rect">
            <a:avLst/>
          </a:prstGeom>
          <a:ln w="3175">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sp>
        <p:nvSpPr>
          <p:cNvPr id="8" name="Rectangle 7"/>
          <p:cNvSpPr/>
          <p:nvPr/>
        </p:nvSpPr>
        <p:spPr>
          <a:xfrm>
            <a:off x="115253" y="4133419"/>
            <a:ext cx="8848180"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88663"/>
            <a:ext cx="4385678"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The turn insulation station wraps each bar of conductor</a:t>
            </a:r>
          </a:p>
          <a:p>
            <a:r>
              <a:rPr lang="en-GB" sz="1100" dirty="0">
                <a:solidFill>
                  <a:schemeClr val="bg1"/>
                </a:solidFill>
                <a:latin typeface="Arial" panose="020B0604020202020204" pitchFamily="34" charset="0"/>
                <a:cs typeface="Arial" panose="020B0604020202020204" pitchFamily="34" charset="0"/>
              </a:rPr>
              <a:t>with </a:t>
            </a:r>
            <a:r>
              <a:rPr lang="en-GB" sz="1100" dirty="0" err="1">
                <a:solidFill>
                  <a:schemeClr val="bg1"/>
                </a:solidFill>
                <a:latin typeface="Arial" panose="020B0604020202020204" pitchFamily="34" charset="0"/>
                <a:cs typeface="Arial" panose="020B0604020202020204" pitchFamily="34" charset="0"/>
              </a:rPr>
              <a:t>Kapton</a:t>
            </a:r>
            <a:r>
              <a:rPr lang="en-GB" sz="1100" dirty="0">
                <a:solidFill>
                  <a:schemeClr val="bg1"/>
                </a:solidFill>
                <a:latin typeface="Arial" panose="020B0604020202020204" pitchFamily="34" charset="0"/>
                <a:cs typeface="Arial" panose="020B0604020202020204" pitchFamily="34" charset="0"/>
              </a:rPr>
              <a:t>® fiberglass tape.</a:t>
            </a:r>
          </a:p>
        </p:txBody>
      </p:sp>
      <p:sp>
        <p:nvSpPr>
          <p:cNvPr id="16" name="Rectangle 15"/>
          <p:cNvSpPr/>
          <p:nvPr/>
        </p:nvSpPr>
        <p:spPr>
          <a:xfrm>
            <a:off x="4614377" y="3588663"/>
            <a:ext cx="4349056"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The top plate of the central solenoid assembly platform during fabrication at </a:t>
            </a:r>
            <a:r>
              <a:rPr lang="en-GB" altLang="ru-RU" sz="1100" dirty="0" err="1">
                <a:solidFill>
                  <a:schemeClr val="bg1"/>
                </a:solidFill>
                <a:latin typeface="Arial" panose="020B0604020202020204" pitchFamily="34" charset="0"/>
                <a:cs typeface="Arial" panose="020B0604020202020204" pitchFamily="34" charset="0"/>
              </a:rPr>
              <a:t>Robatel</a:t>
            </a:r>
            <a:r>
              <a:rPr lang="en-GB" altLang="ru-RU" sz="1100" dirty="0">
                <a:solidFill>
                  <a:schemeClr val="bg1"/>
                </a:solidFill>
                <a:latin typeface="Arial" panose="020B0604020202020204" pitchFamily="34" charset="0"/>
                <a:cs typeface="Arial" panose="020B0604020202020204" pitchFamily="34" charset="0"/>
              </a:rPr>
              <a:t>.</a:t>
            </a:r>
          </a:p>
        </p:txBody>
      </p:sp>
      <p:pic>
        <p:nvPicPr>
          <p:cNvPr id="11" name="Picture 10" descr="cs turn insulation of the mock-up coil completed.jpg"/>
          <p:cNvPicPr>
            <a:picLocks noChangeAspect="1"/>
          </p:cNvPicPr>
          <p:nvPr/>
        </p:nvPicPr>
        <p:blipFill rotWithShape="1">
          <a:blip r:embed="rId3" cstate="print">
            <a:extLst>
              <a:ext uri="{28A0092B-C50C-407E-A947-70E740481C1C}">
                <a14:useLocalDpi xmlns:a14="http://schemas.microsoft.com/office/drawing/2010/main" val="0"/>
              </a:ext>
            </a:extLst>
          </a:blip>
          <a:srcRect t="11547"/>
          <a:stretch/>
        </p:blipFill>
        <p:spPr>
          <a:xfrm>
            <a:off x="115253" y="796648"/>
            <a:ext cx="4385678" cy="2689502"/>
          </a:xfrm>
          <a:prstGeom prst="rect">
            <a:avLst/>
          </a:prstGeom>
          <a:ln w="3175">
            <a:solidFill>
              <a:srgbClr val="FFC000"/>
            </a:solidFill>
          </a:ln>
        </p:spPr>
      </p:pic>
      <p:pic>
        <p:nvPicPr>
          <p:cNvPr id="9"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41524" y="247501"/>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 </a:t>
            </a:r>
            <a:endParaRPr lang="en-GB" dirty="0"/>
          </a:p>
        </p:txBody>
      </p:sp>
      <p:pic>
        <p:nvPicPr>
          <p:cNvPr id="14" name="Picture 2" descr="C:\Users\arnouxr\Documents\Work\En Cours\CRYOSTAT SEGMENTS MILESTONE\ok\Cryostat_segment_milestone_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47394" y="1833050"/>
            <a:ext cx="1278967" cy="837958"/>
          </a:xfrm>
          <a:prstGeom prst="rect">
            <a:avLst/>
          </a:prstGeom>
          <a:solidFill>
            <a:schemeClr val="tx1">
              <a:lumMod val="50000"/>
              <a:lumOff val="50000"/>
              <a:alpha val="92000"/>
            </a:schemeClr>
          </a:solidFill>
          <a:ln w="3175">
            <a:solidFill>
              <a:srgbClr val="FFC000"/>
            </a:solidFill>
          </a:ln>
          <a:extLst/>
        </p:spPr>
      </p:pic>
      <p:pic>
        <p:nvPicPr>
          <p:cNvPr id="15" name="Picture 3" descr="C:\Users\arnouxr\Documents\Work\En Cours\ON SITE 060416_Alien_skin\Tok_Cplex_LP_060416_3_sm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3400" y="2747450"/>
            <a:ext cx="1282961" cy="817729"/>
          </a:xfrm>
          <a:prstGeom prst="rect">
            <a:avLst/>
          </a:prstGeom>
          <a:solidFill>
            <a:schemeClr val="tx1">
              <a:lumMod val="50000"/>
              <a:lumOff val="50000"/>
              <a:alpha val="92000"/>
            </a:schemeClr>
          </a:solidFill>
          <a:ln w="3175">
            <a:solidFill>
              <a:srgbClr val="FFC000"/>
            </a:solidFill>
          </a:ln>
          <a:extLst/>
        </p:spPr>
      </p:pic>
      <p:pic>
        <p:nvPicPr>
          <p:cNvPr id="16" name="Picture 4" descr="C:\Users\arnouxr\Documents\Work\En Cours\ON SITE 06042016\Drain_tank_install.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43600" y="3639620"/>
            <a:ext cx="1283080" cy="837130"/>
          </a:xfrm>
          <a:prstGeom prst="rect">
            <a:avLst/>
          </a:prstGeom>
          <a:solidFill>
            <a:schemeClr val="tx1">
              <a:lumMod val="50000"/>
              <a:lumOff val="50000"/>
              <a:alpha val="92000"/>
            </a:schemeClr>
          </a:solidFill>
          <a:ln w="3175">
            <a:solidFill>
              <a:srgbClr val="FFC000"/>
            </a:solidFill>
          </a:ln>
          <a:extLst/>
        </p:spPr>
      </p:pic>
      <p:pic>
        <p:nvPicPr>
          <p:cNvPr id="17" name="Picture 3" descr="C:\Users\arnouxr\Documents\Work\En Cours\DG HOUSE HEARING\conductor.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943600" y="1833050"/>
            <a:ext cx="1283080" cy="838054"/>
          </a:xfrm>
          <a:prstGeom prst="rect">
            <a:avLst/>
          </a:prstGeom>
          <a:solidFill>
            <a:schemeClr val="tx1">
              <a:lumMod val="50000"/>
              <a:lumOff val="50000"/>
              <a:alpha val="92000"/>
            </a:schemeClr>
          </a:solidFill>
          <a:ln w="3175">
            <a:solidFill>
              <a:srgbClr val="FFC000"/>
            </a:solidFill>
          </a:ln>
          <a:extLst/>
        </p:spPr>
      </p:pic>
      <p:pic>
        <p:nvPicPr>
          <p:cNvPr id="18" name="Picture 2" descr="C:\Users\arnouxr\Desktop\DG PRESENTATIONS\FirstTFwindingpack.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47393" y="3639620"/>
            <a:ext cx="1278965" cy="837130"/>
          </a:xfrm>
          <a:prstGeom prst="rect">
            <a:avLst/>
          </a:prstGeom>
          <a:solidFill>
            <a:schemeClr val="tx1">
              <a:lumMod val="50000"/>
              <a:lumOff val="50000"/>
              <a:alpha val="92000"/>
            </a:schemeClr>
          </a:solidFill>
          <a:ln w="3175">
            <a:solidFill>
              <a:srgbClr val="FFC000"/>
            </a:solidFill>
          </a:ln>
          <a:extLst/>
        </p:spPr>
      </p:pic>
      <p:pic>
        <p:nvPicPr>
          <p:cNvPr id="19" name="Picture 2" descr="C:\Users\arnouxr\Documents\Work\En Cours\DG HOUSE HEARING\alex vide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2747450"/>
            <a:ext cx="1283080" cy="817423"/>
          </a:xfrm>
          <a:prstGeom prst="rect">
            <a:avLst/>
          </a:prstGeom>
          <a:solidFill>
            <a:schemeClr val="tx1">
              <a:lumMod val="50000"/>
              <a:lumOff val="50000"/>
              <a:alpha val="92000"/>
            </a:schemeClr>
          </a:solidFill>
          <a:ln w="3175">
            <a:solidFill>
              <a:srgbClr val="FFC000"/>
            </a:solidFill>
          </a:ln>
          <a:extLst/>
        </p:spPr>
      </p:pic>
      <p:pic>
        <p:nvPicPr>
          <p:cNvPr id="21" name="Picture 2" descr="C:\Users\arnouxr\Documents\Work\En Cours\CS from Lynne\GA April 2016 Photo Book\turn insulation station 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0634" b="7045"/>
          <a:stretch/>
        </p:blipFill>
        <p:spPr bwMode="auto">
          <a:xfrm>
            <a:off x="7518356" y="1833051"/>
            <a:ext cx="1320844" cy="837959"/>
          </a:xfrm>
          <a:prstGeom prst="rect">
            <a:avLst/>
          </a:prstGeom>
          <a:solidFill>
            <a:schemeClr val="tx1">
              <a:lumMod val="50000"/>
              <a:lumOff val="50000"/>
              <a:alpha val="92000"/>
            </a:schemeClr>
          </a:solidFill>
          <a:ln w="3175">
            <a:solidFill>
              <a:srgbClr val="FFC000"/>
            </a:solidFill>
          </a:ln>
          <a:extLst/>
        </p:spPr>
      </p:pic>
      <p:sp>
        <p:nvSpPr>
          <p:cNvPr id="22" name="TextBox 21"/>
          <p:cNvSpPr txBox="1"/>
          <p:nvPr/>
        </p:nvSpPr>
        <p:spPr>
          <a:xfrm>
            <a:off x="7657662" y="3776150"/>
            <a:ext cx="1080121" cy="523220"/>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800" b="1">
                <a:solidFill>
                  <a:schemeClr val="bg1">
                    <a:lumMod val="95000"/>
                  </a:schemeClr>
                </a:solidFill>
                <a:latin typeface="Arial" panose="020B0604020202020204" pitchFamily="34" charset="0"/>
                <a:cs typeface="Arial" panose="020B0604020202020204" pitchFamily="34" charset="0"/>
              </a:defRPr>
            </a:lvl1pPr>
          </a:lstStyle>
          <a:p>
            <a:pPr algn="l"/>
            <a:r>
              <a:rPr lang="fr-FR" sz="2800" dirty="0" smtClean="0"/>
              <a:t>...</a:t>
            </a:r>
            <a:endParaRPr lang="en-GB" sz="2800" dirty="0"/>
          </a:p>
        </p:txBody>
      </p:sp>
      <p:sp>
        <p:nvSpPr>
          <p:cNvPr id="42" name="TextBox 41"/>
          <p:cNvSpPr txBox="1"/>
          <p:nvPr/>
        </p:nvSpPr>
        <p:spPr>
          <a:xfrm>
            <a:off x="5249227" y="2469146"/>
            <a:ext cx="316112" cy="246221"/>
          </a:xfrm>
          <a:prstGeom prst="rect">
            <a:avLst/>
          </a:prstGeom>
          <a:noFill/>
        </p:spPr>
        <p:txBody>
          <a:bodyPr wrap="none" rtlCol="0">
            <a:spAutoFit/>
          </a:bodyPr>
          <a:lstStyle/>
          <a:p>
            <a:r>
              <a:rPr lang="fr-FR" sz="1000" b="1" dirty="0" smtClean="0">
                <a:solidFill>
                  <a:schemeClr val="bg1">
                    <a:lumMod val="95000"/>
                  </a:schemeClr>
                </a:solidFill>
              </a:rPr>
              <a:t>01</a:t>
            </a:r>
            <a:endParaRPr lang="en-GB" b="1" dirty="0">
              <a:solidFill>
                <a:schemeClr val="bg1">
                  <a:lumMod val="95000"/>
                </a:schemeClr>
              </a:solidFill>
            </a:endParaRPr>
          </a:p>
        </p:txBody>
      </p:sp>
      <p:sp>
        <p:nvSpPr>
          <p:cNvPr id="43" name="TextBox 42"/>
          <p:cNvSpPr txBox="1"/>
          <p:nvPr/>
        </p:nvSpPr>
        <p:spPr>
          <a:xfrm>
            <a:off x="6878699" y="4125233"/>
            <a:ext cx="316112" cy="246221"/>
          </a:xfrm>
          <a:prstGeom prst="rect">
            <a:avLst/>
          </a:prstGeom>
          <a:noFill/>
        </p:spPr>
        <p:txBody>
          <a:bodyPr wrap="none" rtlCol="0">
            <a:spAutoFit/>
          </a:bodyPr>
          <a:lstStyle/>
          <a:p>
            <a:r>
              <a:rPr lang="fr-FR" sz="1000" b="1" dirty="0" smtClean="0">
                <a:solidFill>
                  <a:schemeClr val="bg1">
                    <a:lumMod val="95000"/>
                  </a:schemeClr>
                </a:solidFill>
              </a:rPr>
              <a:t>09</a:t>
            </a:r>
            <a:endParaRPr lang="en-GB" b="1" dirty="0">
              <a:solidFill>
                <a:schemeClr val="bg1">
                  <a:lumMod val="95000"/>
                </a:schemeClr>
              </a:solidFill>
            </a:endParaRPr>
          </a:p>
        </p:txBody>
      </p:sp>
      <p:sp>
        <p:nvSpPr>
          <p:cNvPr id="44" name="TextBox 43"/>
          <p:cNvSpPr txBox="1"/>
          <p:nvPr/>
        </p:nvSpPr>
        <p:spPr>
          <a:xfrm>
            <a:off x="6910568" y="2469146"/>
            <a:ext cx="316112" cy="246221"/>
          </a:xfrm>
          <a:prstGeom prst="rect">
            <a:avLst/>
          </a:prstGeom>
          <a:noFill/>
        </p:spPr>
        <p:txBody>
          <a:bodyPr wrap="none" rtlCol="0">
            <a:spAutoFit/>
          </a:bodyPr>
          <a:lstStyle/>
          <a:p>
            <a:r>
              <a:rPr lang="fr-FR" sz="1000" b="1" dirty="0" smtClean="0">
                <a:solidFill>
                  <a:schemeClr val="bg1">
                    <a:lumMod val="95000"/>
                  </a:schemeClr>
                </a:solidFill>
              </a:rPr>
              <a:t>06</a:t>
            </a:r>
            <a:endParaRPr lang="en-GB" b="1" dirty="0">
              <a:solidFill>
                <a:schemeClr val="bg1">
                  <a:lumMod val="95000"/>
                </a:schemeClr>
              </a:solidFill>
            </a:endParaRPr>
          </a:p>
        </p:txBody>
      </p:sp>
      <p:sp>
        <p:nvSpPr>
          <p:cNvPr id="49" name="TextBox 48"/>
          <p:cNvSpPr txBox="1"/>
          <p:nvPr/>
        </p:nvSpPr>
        <p:spPr>
          <a:xfrm>
            <a:off x="5249227" y="3286433"/>
            <a:ext cx="316112" cy="246221"/>
          </a:xfrm>
          <a:prstGeom prst="rect">
            <a:avLst/>
          </a:prstGeom>
          <a:noFill/>
        </p:spPr>
        <p:txBody>
          <a:bodyPr wrap="none" rtlCol="0">
            <a:spAutoFit/>
          </a:bodyPr>
          <a:lstStyle/>
          <a:p>
            <a:r>
              <a:rPr lang="fr-FR" sz="1000" b="1" dirty="0" smtClean="0">
                <a:solidFill>
                  <a:schemeClr val="bg1">
                    <a:lumMod val="95000"/>
                  </a:schemeClr>
                </a:solidFill>
              </a:rPr>
              <a:t>02</a:t>
            </a:r>
            <a:endParaRPr lang="en-GB" b="1" dirty="0">
              <a:solidFill>
                <a:schemeClr val="bg1">
                  <a:lumMod val="95000"/>
                </a:schemeClr>
              </a:solidFill>
            </a:endParaRPr>
          </a:p>
        </p:txBody>
      </p:sp>
      <p:pic>
        <p:nvPicPr>
          <p:cNvPr id="1026" name="Picture 2" descr="C:\Users\arnouxr\Documents\Work\En Cours\CMA Contract\CMA_contrac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793"/>
          <a:stretch/>
        </p:blipFill>
        <p:spPr bwMode="auto">
          <a:xfrm>
            <a:off x="7518356" y="2747450"/>
            <a:ext cx="1320844" cy="817729"/>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8450770" y="3312155"/>
            <a:ext cx="316112" cy="246221"/>
          </a:xfrm>
          <a:prstGeom prst="rect">
            <a:avLst/>
          </a:prstGeom>
          <a:noFill/>
        </p:spPr>
        <p:txBody>
          <a:bodyPr wrap="none" rtlCol="0">
            <a:spAutoFit/>
          </a:bodyPr>
          <a:lstStyle/>
          <a:p>
            <a:r>
              <a:rPr lang="fr-FR" sz="1000" b="1" dirty="0" smtClean="0">
                <a:solidFill>
                  <a:schemeClr val="bg1">
                    <a:lumMod val="95000"/>
                  </a:schemeClr>
                </a:solidFill>
              </a:rPr>
              <a:t>11</a:t>
            </a:r>
            <a:endParaRPr lang="en-GB" b="1" dirty="0">
              <a:solidFill>
                <a:schemeClr val="bg1">
                  <a:lumMod val="95000"/>
                </a:schemeClr>
              </a:solidFill>
            </a:endParaRPr>
          </a:p>
        </p:txBody>
      </p:sp>
      <p:sp>
        <p:nvSpPr>
          <p:cNvPr id="54" name="TextBox 53"/>
          <p:cNvSpPr txBox="1"/>
          <p:nvPr/>
        </p:nvSpPr>
        <p:spPr>
          <a:xfrm>
            <a:off x="6886413" y="3286431"/>
            <a:ext cx="316112" cy="246221"/>
          </a:xfrm>
          <a:prstGeom prst="rect">
            <a:avLst/>
          </a:prstGeom>
          <a:noFill/>
        </p:spPr>
        <p:txBody>
          <a:bodyPr wrap="none" rtlCol="0">
            <a:spAutoFit/>
          </a:bodyPr>
          <a:lstStyle/>
          <a:p>
            <a:r>
              <a:rPr lang="fr-FR" sz="1000" b="1" dirty="0" smtClean="0">
                <a:solidFill>
                  <a:schemeClr val="bg1">
                    <a:lumMod val="95000"/>
                  </a:schemeClr>
                </a:solidFill>
              </a:rPr>
              <a:t>08</a:t>
            </a:r>
            <a:endParaRPr lang="en-GB" b="1" dirty="0">
              <a:solidFill>
                <a:schemeClr val="bg1">
                  <a:lumMod val="95000"/>
                </a:schemeClr>
              </a:solidFill>
            </a:endParaRPr>
          </a:p>
        </p:txBody>
      </p:sp>
      <p:sp>
        <p:nvSpPr>
          <p:cNvPr id="55" name="TextBox 54"/>
          <p:cNvSpPr txBox="1"/>
          <p:nvPr/>
        </p:nvSpPr>
        <p:spPr>
          <a:xfrm>
            <a:off x="8468586" y="2398925"/>
            <a:ext cx="316112" cy="246221"/>
          </a:xfrm>
          <a:prstGeom prst="rect">
            <a:avLst/>
          </a:prstGeom>
          <a:noFill/>
        </p:spPr>
        <p:txBody>
          <a:bodyPr wrap="none" rtlCol="0">
            <a:spAutoFit/>
          </a:bodyPr>
          <a:lstStyle/>
          <a:p>
            <a:r>
              <a:rPr lang="fr-FR" sz="1000" b="1" dirty="0" smtClean="0">
                <a:solidFill>
                  <a:schemeClr val="bg1">
                    <a:lumMod val="95000"/>
                  </a:schemeClr>
                </a:solidFill>
              </a:rPr>
              <a:t>10</a:t>
            </a:r>
            <a:endParaRPr lang="en-GB" b="1" dirty="0">
              <a:solidFill>
                <a:schemeClr val="bg1">
                  <a:lumMod val="95000"/>
                </a:schemeClr>
              </a:solidFill>
            </a:endParaRPr>
          </a:p>
        </p:txBody>
      </p:sp>
      <p:sp>
        <p:nvSpPr>
          <p:cNvPr id="56" name="TextBox 55"/>
          <p:cNvSpPr txBox="1"/>
          <p:nvPr/>
        </p:nvSpPr>
        <p:spPr>
          <a:xfrm>
            <a:off x="5249227" y="4085198"/>
            <a:ext cx="316112" cy="246221"/>
          </a:xfrm>
          <a:prstGeom prst="rect">
            <a:avLst/>
          </a:prstGeom>
          <a:noFill/>
        </p:spPr>
        <p:txBody>
          <a:bodyPr wrap="none" rtlCol="0">
            <a:spAutoFit/>
          </a:bodyPr>
          <a:lstStyle/>
          <a:p>
            <a:r>
              <a:rPr lang="fr-FR" sz="1000" b="1" dirty="0" smtClean="0">
                <a:solidFill>
                  <a:schemeClr val="bg1">
                    <a:lumMod val="95000"/>
                  </a:schemeClr>
                </a:solidFill>
              </a:rPr>
              <a:t>05</a:t>
            </a:r>
            <a:endParaRPr lang="en-GB" b="1" dirty="0">
              <a:solidFill>
                <a:schemeClr val="bg1">
                  <a:lumMod val="95000"/>
                </a:schemeClr>
              </a:solidFill>
            </a:endParaRPr>
          </a:p>
        </p:txBody>
      </p:sp>
      <p:sp>
        <p:nvSpPr>
          <p:cNvPr id="24" name="TextBox 23"/>
          <p:cNvSpPr txBox="1"/>
          <p:nvPr/>
        </p:nvSpPr>
        <p:spPr>
          <a:xfrm>
            <a:off x="4114799" y="666750"/>
            <a:ext cx="4953001" cy="1077218"/>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fr-FR" sz="1600" dirty="0" smtClean="0"/>
              <a:t>In </a:t>
            </a:r>
            <a:r>
              <a:rPr lang="fr-FR" sz="1600" dirty="0" err="1" smtClean="0"/>
              <a:t>November</a:t>
            </a:r>
            <a:r>
              <a:rPr lang="fr-FR" sz="1600" dirty="0" smtClean="0"/>
              <a:t> 2015 the ITER Council </a:t>
            </a:r>
            <a:r>
              <a:rPr lang="fr-FR" sz="1600" dirty="0" err="1" smtClean="0"/>
              <a:t>defined</a:t>
            </a:r>
            <a:r>
              <a:rPr lang="fr-FR" sz="1600" dirty="0" smtClean="0"/>
              <a:t> 29 </a:t>
            </a:r>
            <a:r>
              <a:rPr lang="fr-FR" sz="1600" dirty="0" err="1" smtClean="0"/>
              <a:t>milestones</a:t>
            </a:r>
            <a:r>
              <a:rPr lang="fr-FR" sz="1600" dirty="0" smtClean="0"/>
              <a:t> for 2016-2017. 19 </a:t>
            </a:r>
            <a:r>
              <a:rPr lang="fr-FR" sz="1600" dirty="0" err="1" smtClean="0"/>
              <a:t>milestones</a:t>
            </a:r>
            <a:r>
              <a:rPr lang="fr-FR" sz="1600" dirty="0" smtClean="0"/>
              <a:t> set for 2016 </a:t>
            </a:r>
            <a:r>
              <a:rPr lang="fr-FR" sz="1600" dirty="0" err="1" smtClean="0"/>
              <a:t>were</a:t>
            </a:r>
            <a:r>
              <a:rPr lang="fr-FR" sz="1600" dirty="0" smtClean="0"/>
              <a:t> </a:t>
            </a:r>
            <a:r>
              <a:rPr lang="fr-FR" sz="1600" dirty="0" err="1" smtClean="0"/>
              <a:t>achieved</a:t>
            </a:r>
            <a:r>
              <a:rPr lang="fr-FR" sz="1600" dirty="0" smtClean="0"/>
              <a:t> on </a:t>
            </a:r>
            <a:r>
              <a:rPr lang="fr-FR" sz="1600" dirty="0" err="1" smtClean="0"/>
              <a:t>schedule</a:t>
            </a:r>
            <a:r>
              <a:rPr lang="fr-FR" sz="1600" dirty="0" smtClean="0"/>
              <a:t>, on budget. The last one </a:t>
            </a:r>
            <a:r>
              <a:rPr lang="fr-FR" sz="1600" dirty="0" err="1" smtClean="0"/>
              <a:t>is</a:t>
            </a:r>
            <a:r>
              <a:rPr lang="fr-FR" sz="1600" dirty="0" smtClean="0"/>
              <a:t> </a:t>
            </a:r>
            <a:r>
              <a:rPr lang="fr-FR" sz="1600" dirty="0" err="1" smtClean="0"/>
              <a:t>postponed</a:t>
            </a:r>
            <a:r>
              <a:rPr lang="fr-FR" sz="1600" dirty="0" smtClean="0"/>
              <a:t> </a:t>
            </a:r>
            <a:r>
              <a:rPr lang="fr-FR" sz="1600" dirty="0" err="1" smtClean="0"/>
              <a:t>three</a:t>
            </a:r>
            <a:r>
              <a:rPr lang="fr-FR" sz="1600" dirty="0" smtClean="0"/>
              <a:t> </a:t>
            </a:r>
            <a:r>
              <a:rPr lang="fr-FR" sz="1600" dirty="0" err="1" smtClean="0"/>
              <a:t>months</a:t>
            </a:r>
            <a:r>
              <a:rPr lang="fr-FR" sz="1600" dirty="0" smtClean="0"/>
              <a:t> (</a:t>
            </a:r>
            <a:r>
              <a:rPr lang="fr-FR" sz="1600" dirty="0" err="1" smtClean="0"/>
              <a:t>welding</a:t>
            </a:r>
            <a:r>
              <a:rPr lang="fr-FR" sz="1600" dirty="0" smtClean="0"/>
              <a:t> control).</a:t>
            </a:r>
            <a:endParaRPr lang="en-GB" sz="1600" dirty="0"/>
          </a:p>
        </p:txBody>
      </p:sp>
      <p:pic>
        <p:nvPicPr>
          <p:cNvPr id="25"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76203" y="976825"/>
            <a:ext cx="3893760" cy="267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t="-1" b="16789"/>
          <a:stretch/>
        </p:blipFill>
        <p:spPr bwMode="auto">
          <a:xfrm>
            <a:off x="76201" y="3707266"/>
            <a:ext cx="3893763" cy="769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90588" y="826352"/>
            <a:ext cx="3879374" cy="262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t="-1" b="16789"/>
          <a:stretch/>
        </p:blipFill>
        <p:spPr bwMode="auto">
          <a:xfrm>
            <a:off x="76202" y="3421516"/>
            <a:ext cx="3893762" cy="769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3175" y="4552950"/>
            <a:ext cx="9147175" cy="615553"/>
          </a:xfrm>
          <a:prstGeom prst="rect">
            <a:avLst/>
          </a:prstGeom>
          <a:solidFill>
            <a:schemeClr val="bg1">
              <a:lumMod val="95000"/>
            </a:schemeClr>
          </a:solidFill>
        </p:spPr>
        <p:txBody>
          <a:bodyPr wrap="square" rtlCol="0">
            <a:spAutoFit/>
          </a:bodyPr>
          <a:lstStyle/>
          <a:p>
            <a:pPr algn="ctr"/>
            <a:r>
              <a:rPr lang="en-US" sz="1700" b="1" i="1" dirty="0" smtClean="0">
                <a:solidFill>
                  <a:srgbClr val="C00000"/>
                </a:solidFill>
                <a:latin typeface="Arial" panose="020B0604020202020204" pitchFamily="34" charset="0"/>
                <a:cs typeface="Arial" panose="020B0604020202020204" pitchFamily="34" charset="0"/>
              </a:rPr>
              <a:t>Strong performance: meeting demands of external validation while </a:t>
            </a:r>
            <a:r>
              <a:rPr lang="en-US" sz="1700" b="1" i="1" dirty="0">
                <a:solidFill>
                  <a:srgbClr val="C00000"/>
                </a:solidFill>
                <a:latin typeface="Arial" panose="020B0604020202020204" pitchFamily="34" charset="0"/>
                <a:cs typeface="Arial" panose="020B0604020202020204" pitchFamily="34" charset="0"/>
              </a:rPr>
              <a:t>m</a:t>
            </a:r>
            <a:r>
              <a:rPr lang="en-US" sz="1700" b="1" i="1" dirty="0" smtClean="0">
                <a:solidFill>
                  <a:srgbClr val="C00000"/>
                </a:solidFill>
                <a:latin typeface="Arial" panose="020B0604020202020204" pitchFamily="34" charset="0"/>
                <a:cs typeface="Arial" panose="020B0604020202020204" pitchFamily="34" charset="0"/>
              </a:rPr>
              <a:t>aintaining construction and manufacturing at full pace in accordance with agreed milestones</a:t>
            </a:r>
            <a:endParaRPr lang="en-GB" sz="1700" b="1" i="1" dirty="0">
              <a:solidFill>
                <a:srgbClr val="C00000"/>
              </a:solidFill>
              <a:latin typeface="Arial" panose="020B0604020202020204" pitchFamily="34" charset="0"/>
              <a:cs typeface="Arial" panose="020B0604020202020204" pitchFamily="34" charset="0"/>
            </a:endParaRPr>
          </a:p>
        </p:txBody>
      </p:sp>
      <p:sp>
        <p:nvSpPr>
          <p:cNvPr id="30" name="TextBox 29"/>
          <p:cNvSpPr txBox="1"/>
          <p:nvPr/>
        </p:nvSpPr>
        <p:spPr>
          <a:xfrm>
            <a:off x="381000" y="3384159"/>
            <a:ext cx="3200400" cy="1092607"/>
          </a:xfrm>
          <a:prstGeom prst="rect">
            <a:avLst/>
          </a:prstGeom>
          <a:solidFill>
            <a:schemeClr val="bg1"/>
          </a:solidFill>
          <a:ln w="31750">
            <a:solidFill>
              <a:schemeClr val="accent1">
                <a:shade val="50000"/>
              </a:schemeClr>
            </a:solidFill>
          </a:ln>
        </p:spPr>
        <p:txBody>
          <a:bodyPr wrap="square" rtlCol="0">
            <a:spAutoFit/>
          </a:bodyPr>
          <a:lstStyle/>
          <a:p>
            <a:pPr algn="ctr"/>
            <a:r>
              <a:rPr lang="en-US" sz="1300" b="1" dirty="0" smtClean="0">
                <a:solidFill>
                  <a:schemeClr val="accent1">
                    <a:lumMod val="75000"/>
                  </a:schemeClr>
                </a:solidFill>
                <a:latin typeface="Arial" panose="020B0604020202020204" pitchFamily="34" charset="0"/>
                <a:cs typeface="Arial" panose="020B0604020202020204" pitchFamily="34" charset="0"/>
              </a:rPr>
              <a:t>From July 2016 Progress Report</a:t>
            </a:r>
          </a:p>
          <a:p>
            <a:r>
              <a:rPr lang="en-US" sz="1300" b="1" dirty="0" smtClean="0">
                <a:solidFill>
                  <a:schemeClr val="tx2">
                    <a:lumMod val="60000"/>
                    <a:lumOff val="40000"/>
                  </a:schemeClr>
                </a:solidFill>
                <a:latin typeface="Arial" panose="020B0604020202020204" pitchFamily="34" charset="0"/>
                <a:cs typeface="Arial" panose="020B0604020202020204" pitchFamily="34" charset="0"/>
              </a:rPr>
              <a:t>Blue – completed</a:t>
            </a:r>
          </a:p>
          <a:p>
            <a:r>
              <a:rPr lang="en-US" sz="1300" b="1" dirty="0" smtClean="0">
                <a:solidFill>
                  <a:srgbClr val="00B050"/>
                </a:solidFill>
                <a:latin typeface="Arial" panose="020B0604020202020204" pitchFamily="34" charset="0"/>
                <a:cs typeface="Arial" panose="020B0604020202020204" pitchFamily="34" charset="0"/>
              </a:rPr>
              <a:t>Green -  on  schedule</a:t>
            </a:r>
          </a:p>
          <a:p>
            <a:r>
              <a:rPr lang="en-US" sz="1300" b="1" dirty="0" smtClean="0">
                <a:solidFill>
                  <a:srgbClr val="EAE504"/>
                </a:solidFill>
                <a:latin typeface="Arial" panose="020B0604020202020204" pitchFamily="34" charset="0"/>
                <a:cs typeface="Arial" panose="020B0604020202020204" pitchFamily="34" charset="0"/>
              </a:rPr>
              <a:t>Yellow – delays anticipated</a:t>
            </a:r>
          </a:p>
          <a:p>
            <a:r>
              <a:rPr lang="en-US" sz="1300" b="1" dirty="0" smtClean="0">
                <a:solidFill>
                  <a:srgbClr val="FF0000"/>
                </a:solidFill>
                <a:latin typeface="Arial" panose="020B0604020202020204" pitchFamily="34" charset="0"/>
                <a:cs typeface="Arial" panose="020B0604020202020204" pitchFamily="34" charset="0"/>
              </a:rPr>
              <a:t>Red – delayed, mitigation needed</a:t>
            </a:r>
            <a:endParaRPr lang="en-US" sz="1300" b="1" dirty="0" smtClean="0">
              <a:solidFill>
                <a:schemeClr val="accent5">
                  <a:lumMod val="60000"/>
                  <a:lumOff val="40000"/>
                </a:schemeClr>
              </a:solidFill>
              <a:latin typeface="Arial" panose="020B0604020202020204" pitchFamily="34" charset="0"/>
              <a:cs typeface="Arial" panose="020B0604020202020204" pitchFamily="34" charset="0"/>
            </a:endParaRPr>
          </a:p>
        </p:txBody>
      </p:sp>
      <p:sp>
        <p:nvSpPr>
          <p:cNvPr id="33" name="Title 17"/>
          <p:cNvSpPr txBox="1">
            <a:spLocks/>
          </p:cNvSpPr>
          <p:nvPr/>
        </p:nvSpPr>
        <p:spPr>
          <a:xfrm>
            <a:off x="-3175" y="81230"/>
            <a:ext cx="9144000" cy="661720"/>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7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2016: Performance &amp; </a:t>
            </a:r>
            <a:r>
              <a:rPr lang="fr-FR" sz="37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Follow-through</a:t>
            </a:r>
            <a:endParaRPr lang="fr-FR" sz="37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86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s first articles for the tie-plates 2.jpg"/>
          <p:cNvPicPr>
            <a:picLocks noChangeAspect="1"/>
          </p:cNvPicPr>
          <p:nvPr/>
        </p:nvPicPr>
        <p:blipFill rotWithShape="1">
          <a:blip r:embed="rId2" cstate="print">
            <a:extLst>
              <a:ext uri="{28A0092B-C50C-407E-A947-70E740481C1C}">
                <a14:useLocalDpi xmlns:a14="http://schemas.microsoft.com/office/drawing/2010/main" val="0"/>
              </a:ext>
            </a:extLst>
          </a:blip>
          <a:srcRect t="5973" b="11195"/>
          <a:stretch/>
        </p:blipFill>
        <p:spPr>
          <a:xfrm>
            <a:off x="4614377" y="766384"/>
            <a:ext cx="4349056" cy="2719766"/>
          </a:xfrm>
          <a:prstGeom prst="rect">
            <a:avLst/>
          </a:prstGeom>
          <a:ln w="3175">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sp>
        <p:nvSpPr>
          <p:cNvPr id="8" name="Rectangle 7"/>
          <p:cNvSpPr/>
          <p:nvPr/>
        </p:nvSpPr>
        <p:spPr>
          <a:xfrm>
            <a:off x="115253" y="4133419"/>
            <a:ext cx="8848180"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88663"/>
            <a:ext cx="4410984"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Forging of a tie-plate first article. The tie-plates are part of a substantial structural cage surrounding the central solenoid magnet.</a:t>
            </a:r>
          </a:p>
        </p:txBody>
      </p:sp>
      <p:sp>
        <p:nvSpPr>
          <p:cNvPr id="16" name="Rectangle 15"/>
          <p:cNvSpPr/>
          <p:nvPr/>
        </p:nvSpPr>
        <p:spPr>
          <a:xfrm>
            <a:off x="4614377" y="3588663"/>
            <a:ext cx="4349056" cy="261610"/>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After forging, the tie-plates are machined to required specifications.</a:t>
            </a:r>
          </a:p>
        </p:txBody>
      </p:sp>
      <p:pic>
        <p:nvPicPr>
          <p:cNvPr id="11" name="Picture 10" descr="cs first articles for the tie-plates 1.jpg"/>
          <p:cNvPicPr>
            <a:picLocks noChangeAspect="1"/>
          </p:cNvPicPr>
          <p:nvPr/>
        </p:nvPicPr>
        <p:blipFill rotWithShape="1">
          <a:blip r:embed="rId3" cstate="print">
            <a:extLst>
              <a:ext uri="{28A0092B-C50C-407E-A947-70E740481C1C}">
                <a14:useLocalDpi xmlns:a14="http://schemas.microsoft.com/office/drawing/2010/main" val="0"/>
              </a:ext>
            </a:extLst>
          </a:blip>
          <a:srcRect b="16200"/>
          <a:stretch/>
        </p:blipFill>
        <p:spPr>
          <a:xfrm>
            <a:off x="115254" y="766384"/>
            <a:ext cx="4381720" cy="2719766"/>
          </a:xfrm>
          <a:prstGeom prst="rect">
            <a:avLst/>
          </a:prstGeom>
          <a:ln w="3175">
            <a:solidFill>
              <a:srgbClr val="FFC000"/>
            </a:solidFill>
          </a:ln>
        </p:spPr>
      </p:pic>
      <p:pic>
        <p:nvPicPr>
          <p:cNvPr id="9"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18275" y="209550"/>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AS prototype roots pump.jpg"/>
          <p:cNvPicPr>
            <a:picLocks noChangeAspect="1"/>
          </p:cNvPicPr>
          <p:nvPr/>
        </p:nvPicPr>
        <p:blipFill rotWithShape="1">
          <a:blip r:embed="rId2" cstate="print">
            <a:extLst>
              <a:ext uri="{28A0092B-C50C-407E-A947-70E740481C1C}">
                <a14:useLocalDpi xmlns:a14="http://schemas.microsoft.com/office/drawing/2010/main" val="0"/>
              </a:ext>
            </a:extLst>
          </a:blip>
          <a:srcRect t="11670" b="5902"/>
          <a:stretch/>
        </p:blipFill>
        <p:spPr>
          <a:xfrm>
            <a:off x="4614376" y="786917"/>
            <a:ext cx="4349057" cy="2699233"/>
          </a:xfrm>
          <a:prstGeom prst="rect">
            <a:avLst/>
          </a:prstGeom>
          <a:ln w="3175">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sp>
        <p:nvSpPr>
          <p:cNvPr id="8" name="Rectangle 7"/>
          <p:cNvSpPr/>
          <p:nvPr/>
        </p:nvSpPr>
        <p:spPr>
          <a:xfrm>
            <a:off x="115253" y="4133419"/>
            <a:ext cx="8848180"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88663"/>
            <a:ext cx="4410984"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The </a:t>
            </a:r>
            <a:r>
              <a:rPr lang="en-GB" sz="1100" dirty="0" err="1">
                <a:solidFill>
                  <a:schemeClr val="bg1"/>
                </a:solidFill>
                <a:latin typeface="Arial" panose="020B0604020202020204" pitchFamily="34" charset="0"/>
                <a:cs typeface="Arial" panose="020B0604020202020204" pitchFamily="34" charset="0"/>
              </a:rPr>
              <a:t>cryoviscous</a:t>
            </a:r>
            <a:r>
              <a:rPr lang="en-GB" sz="1100" dirty="0">
                <a:solidFill>
                  <a:schemeClr val="bg1"/>
                </a:solidFill>
                <a:latin typeface="Arial" panose="020B0604020202020204" pitchFamily="34" charset="0"/>
                <a:cs typeface="Arial" panose="020B0604020202020204" pitchFamily="34" charset="0"/>
              </a:rPr>
              <a:t> compressor full-scale prototype was successfully tested at the ORNL Spallation Neutron Source </a:t>
            </a:r>
            <a:r>
              <a:rPr lang="en-GB" sz="1100" dirty="0" err="1">
                <a:solidFill>
                  <a:schemeClr val="bg1"/>
                </a:solidFill>
                <a:latin typeface="Arial" panose="020B0604020202020204" pitchFamily="34" charset="0"/>
                <a:cs typeface="Arial" panose="020B0604020202020204" pitchFamily="34" charset="0"/>
              </a:rPr>
              <a:t>cryo</a:t>
            </a:r>
            <a:r>
              <a:rPr lang="en-GB" sz="1100" dirty="0">
                <a:solidFill>
                  <a:schemeClr val="bg1"/>
                </a:solidFill>
                <a:latin typeface="Arial" panose="020B0604020202020204" pitchFamily="34" charset="0"/>
                <a:cs typeface="Arial" panose="020B0604020202020204" pitchFamily="34" charset="0"/>
              </a:rPr>
              <a:t> facility.</a:t>
            </a:r>
          </a:p>
        </p:txBody>
      </p:sp>
      <p:sp>
        <p:nvSpPr>
          <p:cNvPr id="16" name="Rectangle 15"/>
          <p:cNvSpPr/>
          <p:nvPr/>
        </p:nvSpPr>
        <p:spPr>
          <a:xfrm>
            <a:off x="4614377" y="3588663"/>
            <a:ext cx="4349056" cy="261610"/>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A roots pump prototype has been successfully tested at ORNL.</a:t>
            </a:r>
          </a:p>
        </p:txBody>
      </p:sp>
      <p:pic>
        <p:nvPicPr>
          <p:cNvPr id="11" name="Picture 10" descr="VAS cryoviscous compressor successfully tested.jpg"/>
          <p:cNvPicPr>
            <a:picLocks noChangeAspect="1"/>
          </p:cNvPicPr>
          <p:nvPr/>
        </p:nvPicPr>
        <p:blipFill rotWithShape="1">
          <a:blip r:embed="rId3" cstate="print">
            <a:extLst>
              <a:ext uri="{28A0092B-C50C-407E-A947-70E740481C1C}">
                <a14:useLocalDpi xmlns:a14="http://schemas.microsoft.com/office/drawing/2010/main" val="0"/>
              </a:ext>
            </a:extLst>
          </a:blip>
          <a:srcRect t="7715" b="3667"/>
          <a:stretch/>
        </p:blipFill>
        <p:spPr>
          <a:xfrm>
            <a:off x="147910" y="766383"/>
            <a:ext cx="4375782" cy="2719767"/>
          </a:xfrm>
          <a:prstGeom prst="rect">
            <a:avLst/>
          </a:prstGeom>
          <a:ln w="3175">
            <a:solidFill>
              <a:srgbClr val="FFC000"/>
            </a:solidFill>
          </a:ln>
        </p:spPr>
      </p:pic>
      <p:pic>
        <p:nvPicPr>
          <p:cNvPr id="9"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41524" y="209550"/>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01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NOSTICS TESTING OF PROTOTYPES UNDERWAY  1.jpg"/>
          <p:cNvPicPr>
            <a:picLocks noChangeAspect="1"/>
          </p:cNvPicPr>
          <p:nvPr/>
        </p:nvPicPr>
        <p:blipFill rotWithShape="1">
          <a:blip r:embed="rId2" cstate="print">
            <a:extLst>
              <a:ext uri="{28A0092B-C50C-407E-A947-70E740481C1C}">
                <a14:useLocalDpi xmlns:a14="http://schemas.microsoft.com/office/drawing/2010/main" val="0"/>
              </a:ext>
            </a:extLst>
          </a:blip>
          <a:srcRect t="9014" b="801"/>
          <a:stretch/>
        </p:blipFill>
        <p:spPr>
          <a:xfrm>
            <a:off x="4614377" y="805473"/>
            <a:ext cx="4349056" cy="2680678"/>
          </a:xfrm>
          <a:prstGeom prst="rect">
            <a:avLst/>
          </a:prstGeom>
          <a:ln w="3175">
            <a:solidFill>
              <a:srgbClr val="FFC000"/>
            </a:solidFill>
          </a:ln>
        </p:spPr>
      </p:pic>
      <p:sp>
        <p:nvSpPr>
          <p:cNvPr id="4" name="TextBox 3"/>
          <p:cNvSpPr txBox="1"/>
          <p:nvPr/>
        </p:nvSpPr>
        <p:spPr>
          <a:xfrm>
            <a:off x="1" y="-19050"/>
            <a:ext cx="9047383" cy="121571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4900" dirty="0" smtClean="0">
                <a:solidFill>
                  <a:schemeClr val="bg1">
                    <a:lumMod val="95000"/>
                  </a:schemeClr>
                </a:solidFill>
              </a:rPr>
              <a:t>Manufacturing progress</a:t>
            </a:r>
          </a:p>
          <a:p>
            <a:r>
              <a:rPr lang="fr-FR" sz="2000" dirty="0" smtClean="0">
                <a:solidFill>
                  <a:schemeClr val="bg1">
                    <a:lumMod val="95000"/>
                  </a:schemeClr>
                </a:solidFill>
              </a:rPr>
              <a:t>                                                            				</a:t>
            </a:r>
            <a:r>
              <a:rPr lang="fr-FR" sz="2400" dirty="0" smtClean="0">
                <a:solidFill>
                  <a:schemeClr val="bg1">
                    <a:lumMod val="95000"/>
                  </a:schemeClr>
                </a:solidFill>
              </a:rPr>
              <a:t>USA</a:t>
            </a:r>
            <a:endParaRPr lang="fr-FR" sz="2400" dirty="0">
              <a:solidFill>
                <a:schemeClr val="bg1">
                  <a:lumMod val="95000"/>
                </a:schemeClr>
              </a:solidFill>
            </a:endParaRPr>
          </a:p>
        </p:txBody>
      </p:sp>
      <p:sp>
        <p:nvSpPr>
          <p:cNvPr id="8" name="Rectangle 7"/>
          <p:cNvSpPr/>
          <p:nvPr/>
        </p:nvSpPr>
        <p:spPr>
          <a:xfrm>
            <a:off x="115253" y="4272974"/>
            <a:ext cx="8848180" cy="508575"/>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2481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115253" y="3588663"/>
            <a:ext cx="4410984" cy="43088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A blower for cooling transmission lines will be tested on the high-powered ORNL resonant test line.</a:t>
            </a:r>
          </a:p>
        </p:txBody>
      </p:sp>
      <p:sp>
        <p:nvSpPr>
          <p:cNvPr id="16" name="Rectangle 15"/>
          <p:cNvSpPr/>
          <p:nvPr/>
        </p:nvSpPr>
        <p:spPr>
          <a:xfrm>
            <a:off x="4614377" y="3588663"/>
            <a:ext cx="4349056" cy="6001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altLang="ru-RU" sz="1100" dirty="0">
                <a:solidFill>
                  <a:schemeClr val="bg1"/>
                </a:solidFill>
                <a:latin typeface="Arial" panose="020B0604020202020204" pitchFamily="34" charset="0"/>
                <a:cs typeface="Arial" panose="020B0604020202020204" pitchFamily="34" charset="0"/>
              </a:rPr>
              <a:t>A radio-frequency discharge system for diagnostic mirror cleaning is in development and testing. </a:t>
            </a:r>
            <a:r>
              <a:rPr lang="en-GB" altLang="ru-RU" sz="1100" i="1" dirty="0">
                <a:solidFill>
                  <a:schemeClr val="bg1"/>
                </a:solidFill>
                <a:latin typeface="Arial" panose="020B0604020202020204" pitchFamily="34" charset="0"/>
                <a:cs typeface="Arial" panose="020B0604020202020204" pitchFamily="34" charset="0"/>
              </a:rPr>
              <a:t>[Inset: Electron cyclotron emission prototype developed at General Atomics and tested on DIII-D</a:t>
            </a:r>
            <a:r>
              <a:rPr lang="en-GB" altLang="ru-RU" sz="1100" i="1" dirty="0" smtClean="0">
                <a:solidFill>
                  <a:schemeClr val="bg1"/>
                </a:solidFill>
                <a:latin typeface="Arial" panose="020B0604020202020204" pitchFamily="34" charset="0"/>
                <a:cs typeface="Arial" panose="020B0604020202020204" pitchFamily="34" charset="0"/>
              </a:rPr>
              <a:t>.]</a:t>
            </a:r>
            <a:endParaRPr lang="en-GB" altLang="ru-RU" sz="1100" i="1" dirty="0">
              <a:solidFill>
                <a:schemeClr val="bg1"/>
              </a:solidFill>
              <a:latin typeface="Arial" panose="020B0604020202020204" pitchFamily="34" charset="0"/>
              <a:cs typeface="Arial" panose="020B0604020202020204" pitchFamily="34" charset="0"/>
            </a:endParaRPr>
          </a:p>
        </p:txBody>
      </p:sp>
      <p:pic>
        <p:nvPicPr>
          <p:cNvPr id="9" name="Picture 8" descr="ich testing 1.jpg"/>
          <p:cNvPicPr>
            <a:picLocks noChangeAspect="1"/>
          </p:cNvPicPr>
          <p:nvPr/>
        </p:nvPicPr>
        <p:blipFill rotWithShape="1">
          <a:blip r:embed="rId3" cstate="print">
            <a:extLst>
              <a:ext uri="{28A0092B-C50C-407E-A947-70E740481C1C}">
                <a14:useLocalDpi xmlns:a14="http://schemas.microsoft.com/office/drawing/2010/main" val="0"/>
              </a:ext>
            </a:extLst>
          </a:blip>
          <a:srcRect t="4650" b="9926"/>
          <a:stretch/>
        </p:blipFill>
        <p:spPr>
          <a:xfrm>
            <a:off x="115252" y="786917"/>
            <a:ext cx="4408440" cy="2699233"/>
          </a:xfrm>
          <a:prstGeom prst="rect">
            <a:avLst/>
          </a:prstGeom>
          <a:ln w="3175">
            <a:solidFill>
              <a:srgbClr val="FFC000"/>
            </a:solidFill>
          </a:ln>
        </p:spPr>
      </p:pic>
      <p:pic>
        <p:nvPicPr>
          <p:cNvPr id="11"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95697" y="209550"/>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95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9955"/>
            <a:ext cx="4038600" cy="1384995"/>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pPr algn="l"/>
            <a:r>
              <a:rPr lang="en-US" sz="4200" dirty="0" smtClean="0">
                <a:solidFill>
                  <a:schemeClr val="bg1">
                    <a:lumMod val="95000"/>
                  </a:schemeClr>
                </a:solidFill>
              </a:rPr>
              <a:t>Manufacturing</a:t>
            </a:r>
          </a:p>
          <a:p>
            <a:pPr algn="l"/>
            <a:r>
              <a:rPr lang="en-US" sz="4200" dirty="0" smtClean="0">
                <a:solidFill>
                  <a:schemeClr val="bg1">
                    <a:lumMod val="95000"/>
                  </a:schemeClr>
                </a:solidFill>
              </a:rPr>
              <a:t>progress</a:t>
            </a:r>
          </a:p>
        </p:txBody>
      </p:sp>
      <p:sp>
        <p:nvSpPr>
          <p:cNvPr id="8" name="Rectangle 7"/>
          <p:cNvSpPr/>
          <p:nvPr/>
        </p:nvSpPr>
        <p:spPr>
          <a:xfrm>
            <a:off x="115252" y="4133419"/>
            <a:ext cx="8952547" cy="5715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4171950"/>
            <a:ext cx="7772401" cy="584775"/>
          </a:xfrm>
          <a:prstGeom prst="rect">
            <a:avLst/>
          </a:prstGeom>
          <a:noFill/>
        </p:spPr>
        <p:txBody>
          <a:bodyPr wrap="square" rtlCol="0">
            <a:spAutoFit/>
          </a:bodyPr>
          <a:lstStyle/>
          <a:p>
            <a:pPr algn="ctr">
              <a:spcAft>
                <a:spcPts val="1200"/>
              </a:spcAft>
            </a:pPr>
            <a:r>
              <a:rPr lang="en-US" sz="1600" dirty="0" smtClean="0">
                <a:latin typeface="Arial" panose="020B0604020202020204" pitchFamily="34" charset="0"/>
                <a:cs typeface="Arial" panose="020B0604020202020204" pitchFamily="34" charset="0"/>
              </a:rPr>
              <a:t>Cooling Water System, Magnet Systems, Diagnostics, Heating &amp; Current Drive Systems, Fuel Cycle, Tritium Plant, Power Systems</a:t>
            </a:r>
          </a:p>
        </p:txBody>
      </p:sp>
      <p:sp>
        <p:nvSpPr>
          <p:cNvPr id="13" name="Rectangle 12"/>
          <p:cNvSpPr/>
          <p:nvPr/>
        </p:nvSpPr>
        <p:spPr>
          <a:xfrm>
            <a:off x="343853" y="2455843"/>
            <a:ext cx="3085147" cy="95410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400" dirty="0">
                <a:solidFill>
                  <a:schemeClr val="bg1"/>
                </a:solidFill>
                <a:latin typeface="Arial" panose="020B0604020202020204" pitchFamily="34" charset="0"/>
                <a:cs typeface="Arial" panose="020B0604020202020204" pitchFamily="34" charset="0"/>
              </a:rPr>
              <a:t>The US has delivered an array of components for the steady state electrical network and will complete deliveries in 2017.</a:t>
            </a:r>
          </a:p>
        </p:txBody>
      </p:sp>
      <p:pic>
        <p:nvPicPr>
          <p:cNvPr id="11" name="Picture 10" descr="ssen procurement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685" y="57149"/>
            <a:ext cx="5219115" cy="4038601"/>
          </a:xfrm>
          <a:prstGeom prst="rect">
            <a:avLst/>
          </a:prstGeom>
        </p:spPr>
      </p:pic>
      <p:sp>
        <p:nvSpPr>
          <p:cNvPr id="12" name="TextBox 11"/>
          <p:cNvSpPr txBox="1"/>
          <p:nvPr/>
        </p:nvSpPr>
        <p:spPr>
          <a:xfrm>
            <a:off x="2763616" y="1500485"/>
            <a:ext cx="1046384" cy="461665"/>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2400" dirty="0" smtClean="0">
                <a:solidFill>
                  <a:schemeClr val="bg1">
                    <a:lumMod val="95000"/>
                  </a:schemeClr>
                </a:solidFill>
              </a:rPr>
              <a:t>USA</a:t>
            </a:r>
            <a:endParaRPr lang="fr-FR" sz="2400" dirty="0">
              <a:solidFill>
                <a:schemeClr val="bg1">
                  <a:lumMod val="95000"/>
                </a:schemeClr>
              </a:solidFill>
            </a:endParaRPr>
          </a:p>
        </p:txBody>
      </p:sp>
      <p:pic>
        <p:nvPicPr>
          <p:cNvPr id="9" name="Picture 6"/>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853" y="1675128"/>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ver us participation in the ITER Projec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895350"/>
            <a:ext cx="1981200" cy="3246501"/>
          </a:xfrm>
          <a:prstGeom prst="rect">
            <a:avLst/>
          </a:prstGeom>
        </p:spPr>
      </p:pic>
      <p:pic>
        <p:nvPicPr>
          <p:cNvPr id="12" name="Picture 11" descr="burning plas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895350"/>
            <a:ext cx="1957106" cy="3151251"/>
          </a:xfrm>
          <a:prstGeom prst="rect">
            <a:avLst/>
          </a:prstGeom>
        </p:spPr>
      </p:pic>
      <p:sp>
        <p:nvSpPr>
          <p:cNvPr id="3" name="Content Placeholder 2"/>
          <p:cNvSpPr>
            <a:spLocks noGrp="1"/>
          </p:cNvSpPr>
          <p:nvPr>
            <p:ph idx="1"/>
          </p:nvPr>
        </p:nvSpPr>
        <p:spPr>
          <a:xfrm>
            <a:off x="2027385" y="819150"/>
            <a:ext cx="3154215" cy="3799820"/>
          </a:xfrm>
        </p:spPr>
        <p:txBody>
          <a:bodyPr>
            <a:noAutofit/>
          </a:bodyPr>
          <a:lstStyle/>
          <a:p>
            <a:pPr marL="0" indent="0">
              <a:spcBef>
                <a:spcPts val="0"/>
              </a:spcBef>
              <a:buNone/>
            </a:pPr>
            <a:r>
              <a:rPr lang="is-IS" sz="1400" i="1" dirty="0" smtClean="0">
                <a:solidFill>
                  <a:schemeClr val="bg1"/>
                </a:solidFill>
                <a:latin typeface="Arial" panose="020B0604020202020204" pitchFamily="34" charset="0"/>
                <a:cs typeface="Arial" panose="020B0604020202020204" pitchFamily="34" charset="0"/>
              </a:rPr>
              <a:t>From </a:t>
            </a:r>
            <a:r>
              <a:rPr lang="is-IS" sz="1400" i="1" dirty="0">
                <a:solidFill>
                  <a:schemeClr val="bg1"/>
                </a:solidFill>
                <a:latin typeface="Arial" panose="020B0604020202020204" pitchFamily="34" charset="0"/>
                <a:cs typeface="Arial" panose="020B0604020202020204" pitchFamily="34" charset="0"/>
              </a:rPr>
              <a:t>the “Executive Summary”:</a:t>
            </a:r>
          </a:p>
          <a:p>
            <a:pPr marL="0" indent="0">
              <a:lnSpc>
                <a:spcPct val="60000"/>
              </a:lnSpc>
              <a:spcBef>
                <a:spcPts val="0"/>
              </a:spcBef>
              <a:buNone/>
            </a:pPr>
            <a:endParaRPr lang="is-IS" sz="1400" i="1" dirty="0">
              <a:solidFill>
                <a:schemeClr val="bg1"/>
              </a:solidFill>
              <a:latin typeface="Arial" panose="020B0604020202020204" pitchFamily="34" charset="0"/>
              <a:cs typeface="Arial" panose="020B0604020202020204" pitchFamily="34" charset="0"/>
            </a:endParaRPr>
          </a:p>
          <a:p>
            <a:pPr marL="0" indent="0">
              <a:lnSpc>
                <a:spcPct val="110000"/>
              </a:lnSpc>
              <a:spcBef>
                <a:spcPts val="0"/>
              </a:spcBef>
              <a:buNone/>
            </a:pPr>
            <a:r>
              <a:rPr lang="en-US" sz="1400" dirty="0">
                <a:solidFill>
                  <a:schemeClr val="bg1"/>
                </a:solidFill>
                <a:latin typeface="Arial" panose="020B0604020202020204" pitchFamily="34" charset="0"/>
                <a:cs typeface="Arial" panose="020B0604020202020204" pitchFamily="34" charset="0"/>
              </a:rPr>
              <a:t>“</a:t>
            </a:r>
            <a:r>
              <a:rPr lang="is-IS" sz="1400" dirty="0">
                <a:solidFill>
                  <a:schemeClr val="bg1"/>
                </a:solidFill>
                <a:latin typeface="Arial" panose="020B0604020202020204" pitchFamily="34" charset="0"/>
                <a:cs typeface="Arial" panose="020B0604020202020204" pitchFamily="34" charset="0"/>
              </a:rPr>
              <a:t>...</a:t>
            </a:r>
            <a:r>
              <a:rPr lang="is-IS" sz="1400" u="sng" dirty="0">
                <a:solidFill>
                  <a:schemeClr val="bg1"/>
                </a:solidFill>
                <a:latin typeface="Arial" panose="020B0604020202020204" pitchFamily="34" charset="0"/>
                <a:cs typeface="Arial" panose="020B0604020202020204" pitchFamily="34" charset="0"/>
              </a:rPr>
              <a:t>A burning plasma...is an essential step to reach the goal of fusion power generation</a:t>
            </a:r>
            <a:r>
              <a:rPr lang="is-IS" sz="1400" dirty="0">
                <a:solidFill>
                  <a:schemeClr val="bg1"/>
                </a:solidFill>
                <a:latin typeface="Arial" panose="020B0604020202020204" pitchFamily="34" charset="0"/>
                <a:cs typeface="Arial" panose="020B0604020202020204" pitchFamily="34" charset="0"/>
              </a:rPr>
              <a:t>....The committee concluded that there is high confidence in the </a:t>
            </a:r>
            <a:r>
              <a:rPr lang="is-IS" sz="1400" dirty="0" smtClean="0">
                <a:solidFill>
                  <a:schemeClr val="bg1"/>
                </a:solidFill>
                <a:latin typeface="Arial" panose="020B0604020202020204" pitchFamily="34" charset="0"/>
                <a:cs typeface="Arial" panose="020B0604020202020204" pitchFamily="34" charset="0"/>
              </a:rPr>
              <a:t>readiness</a:t>
            </a:r>
          </a:p>
          <a:p>
            <a:pPr marL="0" indent="0">
              <a:lnSpc>
                <a:spcPct val="110000"/>
              </a:lnSpc>
              <a:spcBef>
                <a:spcPts val="0"/>
              </a:spcBef>
              <a:buNone/>
            </a:pPr>
            <a:r>
              <a:rPr lang="is-IS" sz="1400" dirty="0" smtClean="0">
                <a:solidFill>
                  <a:schemeClr val="bg1"/>
                </a:solidFill>
                <a:latin typeface="Arial" panose="020B0604020202020204" pitchFamily="34" charset="0"/>
                <a:cs typeface="Arial" panose="020B0604020202020204" pitchFamily="34" charset="0"/>
              </a:rPr>
              <a:t>to </a:t>
            </a:r>
            <a:r>
              <a:rPr lang="is-IS" sz="1400" dirty="0">
                <a:solidFill>
                  <a:schemeClr val="bg1"/>
                </a:solidFill>
                <a:latin typeface="Arial" panose="020B0604020202020204" pitchFamily="34" charset="0"/>
                <a:cs typeface="Arial" panose="020B0604020202020204" pitchFamily="34" charset="0"/>
              </a:rPr>
              <a:t>proceed with the burning plasma step. </a:t>
            </a:r>
            <a:r>
              <a:rPr lang="is-IS" sz="1400" u="sng" dirty="0">
                <a:solidFill>
                  <a:schemeClr val="bg1"/>
                </a:solidFill>
                <a:latin typeface="Arial" panose="020B0604020202020204" pitchFamily="34" charset="0"/>
                <a:cs typeface="Arial" panose="020B0604020202020204" pitchFamily="34" charset="0"/>
              </a:rPr>
              <a:t>The International Thermonuclear Experimental Reactor (ITER), with the United States as a significant partner, was the best choice.</a:t>
            </a:r>
            <a:r>
              <a:rPr lang="is-IS" sz="1400" dirty="0">
                <a:solidFill>
                  <a:schemeClr val="bg1"/>
                </a:solidFill>
                <a:latin typeface="Arial" panose="020B0604020202020204" pitchFamily="34" charset="0"/>
                <a:cs typeface="Arial" panose="020B0604020202020204" pitchFamily="34" charset="0"/>
              </a:rPr>
              <a:t> Once a commitment to ITER is made, fulfilling it should become the highest </a:t>
            </a:r>
            <a:r>
              <a:rPr lang="is-IS" sz="1400" dirty="0" smtClean="0">
                <a:solidFill>
                  <a:schemeClr val="bg1"/>
                </a:solidFill>
                <a:latin typeface="Arial" panose="020B0604020202020204" pitchFamily="34" charset="0"/>
                <a:cs typeface="Arial" panose="020B0604020202020204" pitchFamily="34" charset="0"/>
              </a:rPr>
              <a:t>priority of </a:t>
            </a:r>
            <a:r>
              <a:rPr lang="is-IS" sz="1400" dirty="0">
                <a:solidFill>
                  <a:schemeClr val="bg1"/>
                </a:solidFill>
                <a:latin typeface="Arial" panose="020B0604020202020204" pitchFamily="34" charset="0"/>
                <a:cs typeface="Arial" panose="020B0604020202020204" pitchFamily="34" charset="0"/>
              </a:rPr>
              <a:t>the U.S. fusion research program.</a:t>
            </a:r>
            <a:r>
              <a:rPr lang="en-US" sz="1400" dirty="0" smtClean="0">
                <a:solidFill>
                  <a:schemeClr val="bg1"/>
                </a:solidFill>
                <a:latin typeface="Arial" panose="020B0604020202020204" pitchFamily="34" charset="0"/>
                <a:cs typeface="Arial" panose="020B0604020202020204" pitchFamily="34" charset="0"/>
              </a:rPr>
              <a:t>”</a:t>
            </a:r>
            <a:endParaRPr lang="is-IS" sz="1400" dirty="0">
              <a:solidFill>
                <a:schemeClr val="bg1"/>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5181600" y="1885950"/>
            <a:ext cx="1904999" cy="2636901"/>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649224" indent="-283464"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is-IS" sz="1400" i="1" dirty="0" smtClean="0">
                <a:solidFill>
                  <a:schemeClr val="bg1"/>
                </a:solidFill>
              </a:rPr>
              <a:t>From the “Message from the Secretary”:</a:t>
            </a:r>
          </a:p>
          <a:p>
            <a:pPr marL="0" indent="0">
              <a:lnSpc>
                <a:spcPct val="50000"/>
              </a:lnSpc>
              <a:spcBef>
                <a:spcPts val="0"/>
              </a:spcBef>
              <a:buFont typeface="Arial"/>
              <a:buNone/>
            </a:pPr>
            <a:endParaRPr lang="is-IS" sz="1400" i="1" dirty="0" smtClean="0">
              <a:solidFill>
                <a:schemeClr val="bg1"/>
              </a:solidFill>
            </a:endParaRPr>
          </a:p>
          <a:p>
            <a:pPr marL="0" indent="0">
              <a:lnSpc>
                <a:spcPct val="110000"/>
              </a:lnSpc>
              <a:buNone/>
            </a:pPr>
            <a:r>
              <a:rPr lang="en-US" sz="1400" dirty="0">
                <a:solidFill>
                  <a:schemeClr val="bg1"/>
                </a:solidFill>
                <a:latin typeface="Arial" charset="0"/>
                <a:ea typeface="Arial" charset="0"/>
                <a:cs typeface="Arial" charset="0"/>
              </a:rPr>
              <a:t>“</a:t>
            </a:r>
            <a:r>
              <a:rPr lang="en-US" sz="1400" u="sng" dirty="0">
                <a:solidFill>
                  <a:schemeClr val="bg1"/>
                </a:solidFill>
                <a:latin typeface="Arial" charset="0"/>
                <a:ea typeface="Arial" charset="0"/>
                <a:cs typeface="Arial" charset="0"/>
              </a:rPr>
              <a:t>ITER remains the best candidate today to demonstrate sustained burning plasma</a:t>
            </a:r>
            <a:r>
              <a:rPr lang="en-US" sz="1400" dirty="0">
                <a:solidFill>
                  <a:schemeClr val="bg1"/>
                </a:solidFill>
                <a:latin typeface="Arial" charset="0"/>
                <a:ea typeface="Arial" charset="0"/>
                <a:cs typeface="Arial" charset="0"/>
              </a:rPr>
              <a:t>, which is a necessary precursor to demonstrating fusion energy power</a:t>
            </a:r>
            <a:r>
              <a:rPr lang="en-US" sz="1400" dirty="0" smtClean="0">
                <a:solidFill>
                  <a:schemeClr val="bg1"/>
                </a:solidFill>
                <a:latin typeface="Arial" charset="0"/>
                <a:ea typeface="Arial" charset="0"/>
                <a:cs typeface="Arial" charset="0"/>
              </a:rPr>
              <a:t>.”</a:t>
            </a:r>
            <a:endParaRPr lang="is-IS" sz="1400" dirty="0" smtClean="0">
              <a:solidFill>
                <a:schemeClr val="bg1"/>
              </a:solidFill>
            </a:endParaRPr>
          </a:p>
        </p:txBody>
      </p:sp>
      <p:sp>
        <p:nvSpPr>
          <p:cNvPr id="8" name="TextBox 7"/>
          <p:cNvSpPr txBox="1"/>
          <p:nvPr/>
        </p:nvSpPr>
        <p:spPr>
          <a:xfrm>
            <a:off x="104103" y="4095750"/>
            <a:ext cx="1853003" cy="523220"/>
          </a:xfrm>
          <a:prstGeom prst="rect">
            <a:avLst/>
          </a:prstGeom>
          <a:noFill/>
        </p:spPr>
        <p:txBody>
          <a:bodyPr wrap="square" rtlCol="0">
            <a:spAutoFit/>
          </a:bodyPr>
          <a:lstStyle/>
          <a:p>
            <a:r>
              <a:rPr lang="en-US" sz="1400" dirty="0" smtClean="0">
                <a:solidFill>
                  <a:schemeClr val="bg1"/>
                </a:solidFill>
                <a:latin typeface="Arial"/>
                <a:cs typeface="Arial"/>
              </a:rPr>
              <a:t>National Research Council (2004)</a:t>
            </a:r>
            <a:endParaRPr lang="en-US" sz="1400" dirty="0">
              <a:solidFill>
                <a:schemeClr val="bg1"/>
              </a:solidFill>
              <a:latin typeface="Arial"/>
              <a:cs typeface="Arial"/>
            </a:endParaRPr>
          </a:p>
        </p:txBody>
      </p:sp>
      <p:sp>
        <p:nvSpPr>
          <p:cNvPr id="9" name="TextBox 8"/>
          <p:cNvSpPr txBox="1"/>
          <p:nvPr/>
        </p:nvSpPr>
        <p:spPr>
          <a:xfrm>
            <a:off x="5181600" y="895350"/>
            <a:ext cx="1905000" cy="738664"/>
          </a:xfrm>
          <a:prstGeom prst="rect">
            <a:avLst/>
          </a:prstGeom>
          <a:noFill/>
        </p:spPr>
        <p:txBody>
          <a:bodyPr wrap="square" rtlCol="0">
            <a:spAutoFit/>
          </a:bodyPr>
          <a:lstStyle/>
          <a:p>
            <a:r>
              <a:rPr lang="en-US" sz="1400" dirty="0" smtClean="0">
                <a:solidFill>
                  <a:schemeClr val="bg1"/>
                </a:solidFill>
                <a:latin typeface="Arial"/>
                <a:cs typeface="Arial"/>
              </a:rPr>
              <a:t>DOE Secretary Moniz’s report to Congress (May 2016)</a:t>
            </a:r>
            <a:endParaRPr lang="en-US" sz="1400" dirty="0">
              <a:solidFill>
                <a:schemeClr val="bg1"/>
              </a:solidFill>
              <a:latin typeface="Arial"/>
              <a:cs typeface="Arial"/>
            </a:endParaRPr>
          </a:p>
        </p:txBody>
      </p:sp>
      <p:cxnSp>
        <p:nvCxnSpPr>
          <p:cNvPr id="15" name="Straight Connector 14"/>
          <p:cNvCxnSpPr/>
          <p:nvPr/>
        </p:nvCxnSpPr>
        <p:spPr>
          <a:xfrm>
            <a:off x="5181600" y="761838"/>
            <a:ext cx="0" cy="403229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27" y="0"/>
            <a:ext cx="9221475" cy="661720"/>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en-US" sz="3700" dirty="0"/>
              <a:t>ITER’s Role in the US Fusion Program</a:t>
            </a:r>
            <a:endParaRPr lang="fr-FR" sz="3700" dirty="0" smtClean="0">
              <a:solidFill>
                <a:schemeClr val="bg1">
                  <a:lumMod val="95000"/>
                </a:schemeClr>
              </a:solidFill>
            </a:endParaRPr>
          </a:p>
        </p:txBody>
      </p:sp>
    </p:spTree>
    <p:extLst>
      <p:ext uri="{BB962C8B-B14F-4D97-AF65-F5344CB8AC3E}">
        <p14:creationId xmlns:p14="http://schemas.microsoft.com/office/powerpoint/2010/main" val="40328051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3000" y="685803"/>
            <a:ext cx="4191000" cy="5047536"/>
          </a:xfrm>
          <a:prstGeom prst="rect">
            <a:avLst/>
          </a:prstGeom>
          <a:noFill/>
        </p:spPr>
        <p:txBody>
          <a:bodyPr wrap="square" rtlCol="0">
            <a:spAutoFit/>
          </a:bodyPr>
          <a:lstStyle/>
          <a:p>
            <a:pPr algn="ctr">
              <a:spcAft>
                <a:spcPts val="1200"/>
              </a:spcAft>
            </a:pPr>
            <a:endParaRPr lang="en-US" sz="1700" b="1" u="sng"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1700" dirty="0" smtClean="0">
                <a:solidFill>
                  <a:schemeClr val="bg1"/>
                </a:solidFill>
                <a:latin typeface="Arial" panose="020B0604020202020204" pitchFamily="34" charset="0"/>
                <a:cs typeface="Arial" panose="020B0604020202020204" pitchFamily="34" charset="0"/>
              </a:rPr>
              <a:t>Emphasis on mobilization of fusion community:</a:t>
            </a:r>
          </a:p>
          <a:p>
            <a:pPr marL="742950" lvl="1" indent="-285750">
              <a:spcAft>
                <a:spcPts val="600"/>
              </a:spcAft>
              <a:buFont typeface="Wingdings" panose="05000000000000000000" pitchFamily="2" charset="2"/>
              <a:buChar char="ü"/>
            </a:pPr>
            <a:r>
              <a:rPr lang="en-US" sz="1700" dirty="0" smtClean="0">
                <a:solidFill>
                  <a:schemeClr val="bg1"/>
                </a:solidFill>
                <a:latin typeface="Arial" panose="020B0604020202020204" pitchFamily="34" charset="0"/>
                <a:cs typeface="Arial" panose="020B0604020202020204" pitchFamily="34" charset="0"/>
              </a:rPr>
              <a:t>Develop key R&amp;D activities</a:t>
            </a:r>
            <a:endParaRPr lang="en-US" sz="1700" dirty="0">
              <a:solidFill>
                <a:schemeClr val="bg1"/>
              </a:solidFill>
              <a:latin typeface="Arial" panose="020B0604020202020204" pitchFamily="34" charset="0"/>
              <a:cs typeface="Arial" panose="020B0604020202020204" pitchFamily="34" charset="0"/>
            </a:endParaRPr>
          </a:p>
          <a:p>
            <a:pPr marL="742950" lvl="1" indent="-285750">
              <a:spcAft>
                <a:spcPts val="600"/>
              </a:spcAft>
              <a:buFont typeface="Wingdings" panose="05000000000000000000" pitchFamily="2" charset="2"/>
              <a:buChar char="ü"/>
            </a:pPr>
            <a:r>
              <a:rPr lang="en-US" sz="1700" dirty="0" smtClean="0">
                <a:solidFill>
                  <a:schemeClr val="bg1"/>
                </a:solidFill>
                <a:latin typeface="Arial" panose="020B0604020202020204" pitchFamily="34" charset="0"/>
                <a:cs typeface="Arial" panose="020B0604020202020204" pitchFamily="34" charset="0"/>
              </a:rPr>
              <a:t>Support Research Plan development</a:t>
            </a:r>
          </a:p>
          <a:p>
            <a:pPr marL="742950" lvl="1" indent="-285750">
              <a:spcAft>
                <a:spcPts val="600"/>
              </a:spcAft>
              <a:buFont typeface="Wingdings" panose="05000000000000000000" pitchFamily="2" charset="2"/>
              <a:buChar char="ü"/>
            </a:pPr>
            <a:r>
              <a:rPr lang="en-US" sz="1700" dirty="0" smtClean="0">
                <a:solidFill>
                  <a:schemeClr val="bg1"/>
                </a:solidFill>
                <a:latin typeface="Arial" panose="020B0604020202020204" pitchFamily="34" charset="0"/>
                <a:cs typeface="Arial" panose="020B0604020202020204" pitchFamily="34" charset="0"/>
              </a:rPr>
              <a:t>Prepare for efficient operation</a:t>
            </a:r>
          </a:p>
          <a:p>
            <a:pPr marL="285750" indent="-285750">
              <a:spcAft>
                <a:spcPts val="600"/>
              </a:spcAft>
              <a:buFont typeface="Wingdings" panose="05000000000000000000" pitchFamily="2" charset="2"/>
              <a:buChar char="ü"/>
            </a:pPr>
            <a:r>
              <a:rPr lang="en-US" sz="1700" dirty="0" smtClean="0">
                <a:solidFill>
                  <a:schemeClr val="bg1"/>
                </a:solidFill>
                <a:latin typeface="Arial" panose="020B0604020202020204" pitchFamily="34" charset="0"/>
                <a:cs typeface="Arial" panose="020B0604020202020204" pitchFamily="34" charset="0"/>
              </a:rPr>
              <a:t>Mechanisms to integrate fusion community into ITER programme:</a:t>
            </a:r>
          </a:p>
          <a:p>
            <a:pPr marL="742950" lvl="1" indent="-285750">
              <a:spcAft>
                <a:spcPts val="600"/>
              </a:spcAft>
              <a:buFont typeface="Wingdings" panose="05000000000000000000" pitchFamily="2" charset="2"/>
              <a:buChar char="ü"/>
            </a:pPr>
            <a:r>
              <a:rPr lang="en-US" sz="1700" dirty="0" smtClean="0">
                <a:solidFill>
                  <a:schemeClr val="bg1"/>
                </a:solidFill>
                <a:latin typeface="Arial" panose="020B0604020202020204" pitchFamily="34" charset="0"/>
                <a:cs typeface="Arial" panose="020B0604020202020204" pitchFamily="34" charset="0"/>
              </a:rPr>
              <a:t>International Tokamak Physics Activity (ITPA)</a:t>
            </a:r>
          </a:p>
          <a:p>
            <a:pPr marL="742950" lvl="1" indent="-285750">
              <a:spcAft>
                <a:spcPts val="600"/>
              </a:spcAft>
              <a:buFont typeface="Wingdings" panose="05000000000000000000" pitchFamily="2" charset="2"/>
              <a:buChar char="ü"/>
            </a:pPr>
            <a:r>
              <a:rPr lang="en-US" sz="1700" dirty="0" smtClean="0">
                <a:solidFill>
                  <a:schemeClr val="bg1"/>
                </a:solidFill>
                <a:latin typeface="Arial" panose="020B0604020202020204" pitchFamily="34" charset="0"/>
                <a:cs typeface="Arial" panose="020B0604020202020204" pitchFamily="34" charset="0"/>
              </a:rPr>
              <a:t>IEA TCP on Co-operation on Tokamak Programmes (CTP)</a:t>
            </a:r>
          </a:p>
          <a:p>
            <a:pPr marL="742950" lvl="1" indent="-285750">
              <a:spcAft>
                <a:spcPts val="600"/>
              </a:spcAft>
              <a:buFont typeface="Wingdings" panose="05000000000000000000" pitchFamily="2" charset="2"/>
              <a:buChar char="ü"/>
            </a:pPr>
            <a:r>
              <a:rPr lang="en-US" sz="1700" dirty="0" err="1" smtClean="0">
                <a:solidFill>
                  <a:schemeClr val="bg1"/>
                </a:solidFill>
                <a:latin typeface="Arial" panose="020B0604020202020204" pitchFamily="34" charset="0"/>
                <a:cs typeface="Arial" panose="020B0604020202020204" pitchFamily="34" charset="0"/>
              </a:rPr>
              <a:t>MoUs</a:t>
            </a:r>
            <a:r>
              <a:rPr lang="en-US" sz="1700" dirty="0" smtClean="0">
                <a:solidFill>
                  <a:schemeClr val="bg1"/>
                </a:solidFill>
                <a:latin typeface="Arial" panose="020B0604020202020204" pitchFamily="34" charset="0"/>
                <a:cs typeface="Arial" panose="020B0604020202020204" pitchFamily="34" charset="0"/>
              </a:rPr>
              <a:t> with fusion facilities and academic institutions</a:t>
            </a:r>
          </a:p>
          <a:p>
            <a:pPr marL="742950" lvl="1" indent="-285750">
              <a:spcAft>
                <a:spcPts val="600"/>
              </a:spcAft>
              <a:buFont typeface="Wingdings" panose="05000000000000000000" pitchFamily="2" charset="2"/>
              <a:buChar char="ü"/>
            </a:pPr>
            <a:r>
              <a:rPr lang="en-US" sz="1700" dirty="0" smtClean="0">
                <a:solidFill>
                  <a:schemeClr val="bg1"/>
                </a:solidFill>
                <a:latin typeface="Arial" panose="020B0604020202020204" pitchFamily="34" charset="0"/>
                <a:cs typeface="Arial" panose="020B0604020202020204" pitchFamily="34" charset="0"/>
              </a:rPr>
              <a:t>ITER Scientist Fellows’ Network</a:t>
            </a:r>
          </a:p>
        </p:txBody>
      </p:sp>
      <p:sp>
        <p:nvSpPr>
          <p:cNvPr id="5" name="Title 17"/>
          <p:cNvSpPr txBox="1">
            <a:spLocks/>
          </p:cNvSpPr>
          <p:nvPr/>
        </p:nvSpPr>
        <p:spPr>
          <a:xfrm>
            <a:off x="-3175" y="188952"/>
            <a:ext cx="9144000" cy="707886"/>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Coordinating</a:t>
            </a:r>
            <a:r>
              <a:rPr lang="fr-FR" sz="40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ITER </a:t>
            </a:r>
            <a:r>
              <a:rPr lang="fr-FR" sz="40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Physics</a:t>
            </a:r>
            <a:r>
              <a:rPr lang="fr-FR" sz="40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R&amp;D</a:t>
            </a:r>
          </a:p>
        </p:txBody>
      </p:sp>
      <p:pic>
        <p:nvPicPr>
          <p:cNvPr id="2" name="Picture 1" descr="ITER-Scientist-Fellows_1a_1609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257302"/>
            <a:ext cx="4876800" cy="2352675"/>
          </a:xfrm>
          <a:prstGeom prst="rect">
            <a:avLst/>
          </a:prstGeom>
        </p:spPr>
      </p:pic>
      <p:sp>
        <p:nvSpPr>
          <p:cNvPr id="6" name="TextBox 5"/>
          <p:cNvSpPr txBox="1"/>
          <p:nvPr/>
        </p:nvSpPr>
        <p:spPr>
          <a:xfrm>
            <a:off x="342900" y="3714753"/>
            <a:ext cx="4343400" cy="646331"/>
          </a:xfrm>
          <a:prstGeom prst="rect">
            <a:avLst/>
          </a:prstGeom>
          <a:noFill/>
        </p:spPr>
        <p:txBody>
          <a:bodyPr wrap="square" rtlCol="0">
            <a:spAutoFit/>
          </a:bodyPr>
          <a:lstStyle/>
          <a:p>
            <a:pPr algn="ctr"/>
            <a:r>
              <a:rPr lang="en-US" b="1" dirty="0" smtClean="0">
                <a:solidFill>
                  <a:srgbClr val="FFFFFF"/>
                </a:solidFill>
              </a:rPr>
              <a:t>First ITER Scientist Fellows’ Workshop</a:t>
            </a:r>
          </a:p>
          <a:p>
            <a:pPr algn="ctr"/>
            <a:r>
              <a:rPr lang="en-US" b="1" dirty="0" smtClean="0">
                <a:solidFill>
                  <a:srgbClr val="FFFFFF"/>
                </a:solidFill>
              </a:rPr>
              <a:t>ITER HQ, September 2016</a:t>
            </a:r>
            <a:endParaRPr lang="en-US" b="1" dirty="0">
              <a:solidFill>
                <a:srgbClr val="FFFFFF"/>
              </a:solidFill>
            </a:endParaRPr>
          </a:p>
        </p:txBody>
      </p:sp>
    </p:spTree>
    <p:extLst>
      <p:ext uri="{BB962C8B-B14F-4D97-AF65-F5344CB8AC3E}">
        <p14:creationId xmlns:p14="http://schemas.microsoft.com/office/powerpoint/2010/main" val="70396313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 y="821534"/>
            <a:ext cx="8458200" cy="5293757"/>
          </a:xfrm>
          <a:prstGeom prst="rect">
            <a:avLst/>
          </a:prstGeom>
          <a:noFill/>
        </p:spPr>
        <p:txBody>
          <a:bodyPr wrap="square" rtlCol="0">
            <a:spAutoFit/>
          </a:bodyPr>
          <a:lstStyle/>
          <a:p>
            <a:pPr>
              <a:spcAft>
                <a:spcPts val="1200"/>
              </a:spcAft>
            </a:pPr>
            <a:r>
              <a:rPr lang="en-US" sz="2000" b="1" dirty="0" smtClean="0">
                <a:solidFill>
                  <a:schemeClr val="bg1"/>
                </a:solidFill>
                <a:latin typeface="Arial" panose="020B0604020202020204" pitchFamily="34" charset="0"/>
                <a:cs typeface="Arial" panose="020B0604020202020204" pitchFamily="34" charset="0"/>
              </a:rPr>
              <a:t>Extensive Physics R&amp;D programme in collaboration with international fusion community – critical for addressing remaining design issues and preparing for Operations</a:t>
            </a:r>
            <a:endParaRPr lang="en-US" sz="2000" b="1"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2000" dirty="0" smtClean="0">
                <a:solidFill>
                  <a:schemeClr val="bg1"/>
                </a:solidFill>
                <a:latin typeface="Arial" panose="020B0604020202020204" pitchFamily="34" charset="0"/>
                <a:cs typeface="Arial" panose="020B0604020202020204" pitchFamily="34" charset="0"/>
              </a:rPr>
              <a:t>Effective disruption management essential to reliable operation</a:t>
            </a:r>
          </a:p>
          <a:p>
            <a:pPr marL="742950" lvl="1" indent="-285750">
              <a:spcAft>
                <a:spcPts val="600"/>
              </a:spcAft>
              <a:buFont typeface="Wingdings" panose="05000000000000000000" pitchFamily="2" charset="2"/>
              <a:buChar char="ü"/>
            </a:pPr>
            <a:r>
              <a:rPr lang="en-US" dirty="0">
                <a:solidFill>
                  <a:schemeClr val="bg1"/>
                </a:solidFill>
                <a:latin typeface="Arial" panose="020B0604020202020204" pitchFamily="34" charset="0"/>
                <a:cs typeface="Arial" panose="020B0604020202020204" pitchFamily="34" charset="0"/>
              </a:rPr>
              <a:t>A</a:t>
            </a:r>
            <a:r>
              <a:rPr lang="en-US" dirty="0" smtClean="0">
                <a:solidFill>
                  <a:schemeClr val="bg1"/>
                </a:solidFill>
                <a:latin typeface="Arial" panose="020B0604020202020204" pitchFamily="34" charset="0"/>
                <a:cs typeface="Arial" panose="020B0604020202020204" pitchFamily="34" charset="0"/>
              </a:rPr>
              <a:t>ddressing disruption detection, avoidance and mitigation</a:t>
            </a:r>
          </a:p>
          <a:p>
            <a:pPr marL="742950" lvl="1" indent="-285750">
              <a:spcAft>
                <a:spcPts val="600"/>
              </a:spcAft>
              <a:buFont typeface="Wingdings" panose="05000000000000000000" pitchFamily="2" charset="2"/>
              <a:buChar char="ü"/>
            </a:pPr>
            <a:r>
              <a:rPr lang="en-US" dirty="0">
                <a:solidFill>
                  <a:schemeClr val="bg1"/>
                </a:solidFill>
                <a:latin typeface="Arial" panose="020B0604020202020204" pitchFamily="34" charset="0"/>
                <a:cs typeface="Arial" panose="020B0604020202020204" pitchFamily="34" charset="0"/>
              </a:rPr>
              <a:t>I</a:t>
            </a:r>
            <a:r>
              <a:rPr lang="en-US" dirty="0" smtClean="0">
                <a:solidFill>
                  <a:schemeClr val="bg1"/>
                </a:solidFill>
                <a:latin typeface="Arial" panose="020B0604020202020204" pitchFamily="34" charset="0"/>
                <a:cs typeface="Arial" panose="020B0604020202020204" pitchFamily="34" charset="0"/>
              </a:rPr>
              <a:t>nternational collaboration on development of shattered pellet injector concept for disruption mitigation (IO-CT/ USIPO/ DIII-D/ JET)</a:t>
            </a:r>
            <a:endParaRPr lang="en-US"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2000" dirty="0" smtClean="0">
                <a:solidFill>
                  <a:schemeClr val="bg1"/>
                </a:solidFill>
                <a:latin typeface="Arial" panose="020B0604020202020204" pitchFamily="34" charset="0"/>
                <a:cs typeface="Arial" panose="020B0604020202020204" pitchFamily="34" charset="0"/>
              </a:rPr>
              <a:t>ELM control by magnetic perturbations, including spectral requirements and control of divertor heat loads</a:t>
            </a:r>
          </a:p>
          <a:p>
            <a:pPr marL="285750" indent="-285750">
              <a:spcAft>
                <a:spcPts val="600"/>
              </a:spcAft>
              <a:buFont typeface="Wingdings" panose="05000000000000000000" pitchFamily="2" charset="2"/>
              <a:buChar char="ü"/>
            </a:pPr>
            <a:r>
              <a:rPr lang="en-US" sz="2000" dirty="0" smtClean="0">
                <a:solidFill>
                  <a:schemeClr val="bg1"/>
                </a:solidFill>
                <a:latin typeface="Arial" panose="020B0604020202020204" pitchFamily="34" charset="0"/>
                <a:cs typeface="Arial" panose="020B0604020202020204" pitchFamily="34" charset="0"/>
              </a:rPr>
              <a:t>Optimized approach to Error Field correction</a:t>
            </a:r>
            <a:endParaRPr lang="en-US" sz="2000"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2000" dirty="0">
                <a:solidFill>
                  <a:schemeClr val="bg1"/>
                </a:solidFill>
                <a:latin typeface="Arial" panose="020B0604020202020204" pitchFamily="34" charset="0"/>
                <a:cs typeface="Arial" panose="020B0604020202020204" pitchFamily="34" charset="0"/>
              </a:rPr>
              <a:t>I</a:t>
            </a:r>
            <a:r>
              <a:rPr lang="en-US" sz="2000" dirty="0" smtClean="0">
                <a:solidFill>
                  <a:schemeClr val="bg1"/>
                </a:solidFill>
                <a:latin typeface="Arial" panose="020B0604020202020204" pitchFamily="34" charset="0"/>
                <a:cs typeface="Arial" panose="020B0604020202020204" pitchFamily="34" charset="0"/>
              </a:rPr>
              <a:t>mpact of fuel and impurity transport on plasma performance in ITER</a:t>
            </a:r>
          </a:p>
          <a:p>
            <a:pPr marL="285750" indent="-285750">
              <a:spcAft>
                <a:spcPts val="600"/>
              </a:spcAft>
              <a:buFont typeface="Wingdings" panose="05000000000000000000" pitchFamily="2" charset="2"/>
              <a:buChar char="ü"/>
            </a:pPr>
            <a:r>
              <a:rPr lang="en-US" sz="2000" dirty="0" smtClean="0">
                <a:solidFill>
                  <a:schemeClr val="bg1"/>
                </a:solidFill>
                <a:latin typeface="Arial" panose="020B0604020202020204" pitchFamily="34" charset="0"/>
                <a:cs typeface="Arial" panose="020B0604020202020204" pitchFamily="34" charset="0"/>
              </a:rPr>
              <a:t>Divertor and PWI studies:</a:t>
            </a:r>
          </a:p>
          <a:p>
            <a:pPr marL="742950" lvl="1" indent="-285750">
              <a:spcAft>
                <a:spcPts val="600"/>
              </a:spcAft>
              <a:buFont typeface="Wingdings" panose="05000000000000000000" pitchFamily="2" charset="2"/>
              <a:buChar char="ü"/>
            </a:pPr>
            <a:r>
              <a:rPr lang="en-US" dirty="0" smtClean="0">
                <a:solidFill>
                  <a:schemeClr val="bg1"/>
                </a:solidFill>
                <a:latin typeface="Arial" panose="020B0604020202020204" pitchFamily="34" charset="0"/>
                <a:cs typeface="Arial" panose="020B0604020202020204" pitchFamily="34" charset="0"/>
              </a:rPr>
              <a:t>Experimental and simulation studies to support specification of divertor monoblock shaping</a:t>
            </a:r>
          </a:p>
          <a:p>
            <a:pPr marL="742950" lvl="1" indent="-285750">
              <a:spcAft>
                <a:spcPts val="600"/>
              </a:spcAft>
              <a:buFont typeface="Wingdings" panose="05000000000000000000" pitchFamily="2" charset="2"/>
              <a:buChar char="ü"/>
            </a:pPr>
            <a:r>
              <a:rPr lang="en-US" dirty="0" smtClean="0">
                <a:solidFill>
                  <a:schemeClr val="bg1"/>
                </a:solidFill>
                <a:latin typeface="Arial" panose="020B0604020202020204" pitchFamily="34" charset="0"/>
                <a:cs typeface="Arial" panose="020B0604020202020204" pitchFamily="34" charset="0"/>
              </a:rPr>
              <a:t>Dust production, tritium retention and tritium removal </a:t>
            </a:r>
          </a:p>
        </p:txBody>
      </p:sp>
      <p:sp>
        <p:nvSpPr>
          <p:cNvPr id="5" name="Title 17"/>
          <p:cNvSpPr txBox="1">
            <a:spLocks/>
          </p:cNvSpPr>
          <p:nvPr/>
        </p:nvSpPr>
        <p:spPr>
          <a:xfrm>
            <a:off x="-3175" y="188952"/>
            <a:ext cx="9144000" cy="707886"/>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Key ITER </a:t>
            </a:r>
            <a:r>
              <a:rPr lang="fr-FR" sz="40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Physics</a:t>
            </a:r>
            <a:r>
              <a:rPr lang="fr-FR" sz="40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R&amp;D</a:t>
            </a:r>
          </a:p>
        </p:txBody>
      </p:sp>
    </p:spTree>
    <p:extLst>
      <p:ext uri="{BB962C8B-B14F-4D97-AF65-F5344CB8AC3E}">
        <p14:creationId xmlns:p14="http://schemas.microsoft.com/office/powerpoint/2010/main" val="305222896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rnouxr\Desktop\strand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5200" t="1400" b="9132"/>
          <a:stretch/>
        </p:blipFill>
        <p:spPr bwMode="auto">
          <a:xfrm>
            <a:off x="3962400" y="1387669"/>
            <a:ext cx="4898794" cy="3276634"/>
          </a:xfrm>
          <a:prstGeom prst="rect">
            <a:avLst/>
          </a:prstGeom>
          <a:solidFill>
            <a:schemeClr val="tx1">
              <a:lumMod val="50000"/>
              <a:lumOff val="50000"/>
              <a:alpha val="92000"/>
            </a:schemeClr>
          </a:solidFill>
          <a:ln w="3175">
            <a:solidFill>
              <a:srgbClr val="FFC000"/>
            </a:solidFill>
          </a:ln>
          <a:extLst/>
        </p:spPr>
      </p:pic>
      <p:sp>
        <p:nvSpPr>
          <p:cNvPr id="4" name="TextBox 3"/>
          <p:cNvSpPr txBox="1"/>
          <p:nvPr/>
        </p:nvSpPr>
        <p:spPr>
          <a:xfrm>
            <a:off x="-84402" y="0"/>
            <a:ext cx="9221475" cy="70788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dirty="0" smtClean="0">
                <a:solidFill>
                  <a:schemeClr val="bg1">
                    <a:lumMod val="95000"/>
                  </a:schemeClr>
                </a:solidFill>
              </a:rPr>
              <a:t>Engineering innovation : </a:t>
            </a:r>
            <a:r>
              <a:rPr lang="fr-FR" sz="2400" dirty="0" err="1" smtClean="0">
                <a:solidFill>
                  <a:schemeClr val="bg1">
                    <a:lumMod val="95000"/>
                  </a:schemeClr>
                </a:solidFill>
              </a:rPr>
              <a:t>superconductors</a:t>
            </a:r>
            <a:endParaRPr lang="fr-FR" sz="2400" dirty="0" smtClean="0">
              <a:solidFill>
                <a:schemeClr val="bg1">
                  <a:lumMod val="95000"/>
                </a:schemeClr>
              </a:solidFill>
            </a:endParaRPr>
          </a:p>
        </p:txBody>
      </p:sp>
      <p:sp>
        <p:nvSpPr>
          <p:cNvPr id="5" name="TextBox 4"/>
          <p:cNvSpPr txBox="1"/>
          <p:nvPr/>
        </p:nvSpPr>
        <p:spPr>
          <a:xfrm>
            <a:off x="-26292" y="742950"/>
            <a:ext cx="9163365" cy="584775"/>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1600" dirty="0" smtClean="0">
                <a:solidFill>
                  <a:schemeClr val="bg1">
                    <a:lumMod val="95000"/>
                  </a:schemeClr>
                </a:solidFill>
              </a:rPr>
              <a:t>200 km, 2,800 tons of </a:t>
            </a:r>
            <a:r>
              <a:rPr lang="fr-FR" sz="1600" dirty="0" err="1" smtClean="0">
                <a:solidFill>
                  <a:schemeClr val="bg1">
                    <a:lumMod val="95000"/>
                  </a:schemeClr>
                </a:solidFill>
              </a:rPr>
              <a:t>superconductors</a:t>
            </a:r>
            <a:r>
              <a:rPr lang="fr-FR" sz="1600" dirty="0" smtClean="0">
                <a:solidFill>
                  <a:schemeClr val="bg1">
                    <a:lumMod val="95000"/>
                  </a:schemeClr>
                </a:solidFill>
              </a:rPr>
              <a:t> (90% of the total </a:t>
            </a:r>
            <a:r>
              <a:rPr lang="fr-FR" sz="1600" dirty="0" err="1" smtClean="0">
                <a:solidFill>
                  <a:schemeClr val="bg1">
                    <a:lumMod val="95000"/>
                  </a:schemeClr>
                </a:solidFill>
              </a:rPr>
              <a:t>required</a:t>
            </a:r>
            <a:r>
              <a:rPr lang="fr-FR" sz="1600" dirty="0" smtClean="0">
                <a:solidFill>
                  <a:schemeClr val="bg1">
                    <a:lumMod val="95000"/>
                  </a:schemeClr>
                </a:solidFill>
              </a:rPr>
              <a:t>)</a:t>
            </a:r>
          </a:p>
          <a:p>
            <a:r>
              <a:rPr lang="fr-FR" sz="1600" dirty="0" smtClean="0">
                <a:solidFill>
                  <a:schemeClr val="bg1">
                    <a:lumMod val="95000"/>
                  </a:schemeClr>
                </a:solidFill>
              </a:rPr>
              <a:t>have been </a:t>
            </a:r>
            <a:r>
              <a:rPr lang="fr-FR" sz="1600" dirty="0" err="1" smtClean="0">
                <a:solidFill>
                  <a:schemeClr val="bg1">
                    <a:lumMod val="95000"/>
                  </a:schemeClr>
                </a:solidFill>
              </a:rPr>
              <a:t>manufactured</a:t>
            </a:r>
            <a:r>
              <a:rPr lang="fr-FR" sz="1600" dirty="0" smtClean="0">
                <a:solidFill>
                  <a:schemeClr val="bg1">
                    <a:lumMod val="95000"/>
                  </a:schemeClr>
                </a:solidFill>
              </a:rPr>
              <a:t> and </a:t>
            </a:r>
            <a:r>
              <a:rPr lang="fr-FR" sz="1600" dirty="0" err="1" smtClean="0">
                <a:solidFill>
                  <a:schemeClr val="bg1">
                    <a:lumMod val="95000"/>
                  </a:schemeClr>
                </a:solidFill>
              </a:rPr>
              <a:t>validated</a:t>
            </a:r>
            <a:endParaRPr lang="fr-FR" sz="1600" dirty="0" smtClean="0">
              <a:solidFill>
                <a:schemeClr val="bg1">
                  <a:lumMod val="95000"/>
                </a:schemeClr>
              </a:solidFill>
            </a:endParaRPr>
          </a:p>
        </p:txBody>
      </p:sp>
      <p:sp>
        <p:nvSpPr>
          <p:cNvPr id="6" name="Rectangle 5"/>
          <p:cNvSpPr/>
          <p:nvPr/>
        </p:nvSpPr>
        <p:spPr>
          <a:xfrm>
            <a:off x="152400" y="1387669"/>
            <a:ext cx="3429000" cy="1646605"/>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Six ITER Members—China, Europe, Japan, Korea, Russia and the United States—have been responsible for the production of cable-in-conduit conductors worth a total of EUR 610 million. </a:t>
            </a:r>
            <a:endParaRPr lang="en-GB" sz="1200" b="1" dirty="0" smtClean="0">
              <a:solidFill>
                <a:schemeClr val="bg1"/>
              </a:solidFill>
              <a:latin typeface="Arial" panose="020B0604020202020204" pitchFamily="34" charset="0"/>
              <a:cs typeface="Arial" panose="020B0604020202020204" pitchFamily="34" charset="0"/>
            </a:endParaRPr>
          </a:p>
          <a:p>
            <a:endParaRPr lang="en-GB" sz="500" b="1" dirty="0">
              <a:solidFill>
                <a:schemeClr val="bg1"/>
              </a:solidFill>
              <a:latin typeface="Arial" panose="020B0604020202020204" pitchFamily="34" charset="0"/>
              <a:cs typeface="Arial" panose="020B0604020202020204" pitchFamily="34" charset="0"/>
            </a:endParaRPr>
          </a:p>
          <a:p>
            <a:r>
              <a:rPr lang="en-GB" sz="1200" b="1" dirty="0" smtClean="0">
                <a:solidFill>
                  <a:schemeClr val="bg1"/>
                </a:solidFill>
                <a:latin typeface="Arial" panose="020B0604020202020204" pitchFamily="34" charset="0"/>
                <a:cs typeface="Arial" panose="020B0604020202020204" pitchFamily="34" charset="0"/>
              </a:rPr>
              <a:t>The eight-year </a:t>
            </a:r>
            <a:r>
              <a:rPr lang="en-GB" sz="1200" b="1" dirty="0">
                <a:solidFill>
                  <a:schemeClr val="bg1"/>
                </a:solidFill>
                <a:latin typeface="Arial" panose="020B0604020202020204" pitchFamily="34" charset="0"/>
                <a:cs typeface="Arial" panose="020B0604020202020204" pitchFamily="34" charset="0"/>
              </a:rPr>
              <a:t>campaign to produce the superconductors for ITER’s powerful magnet systems is in its final </a:t>
            </a:r>
            <a:r>
              <a:rPr lang="en-GB" sz="1200" b="1" dirty="0" smtClean="0">
                <a:solidFill>
                  <a:schemeClr val="bg1"/>
                </a:solidFill>
                <a:latin typeface="Arial" panose="020B0604020202020204" pitchFamily="34" charset="0"/>
                <a:cs typeface="Arial" panose="020B0604020202020204" pitchFamily="34" charset="0"/>
              </a:rPr>
              <a:t>stages.</a:t>
            </a:r>
          </a:p>
        </p:txBody>
      </p:sp>
      <p:sp>
        <p:nvSpPr>
          <p:cNvPr id="7" name="Rectangle 6"/>
          <p:cNvSpPr/>
          <p:nvPr/>
        </p:nvSpPr>
        <p:spPr>
          <a:xfrm>
            <a:off x="124691" y="3094643"/>
            <a:ext cx="3456709" cy="1569660"/>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*Harmonized global standards for production methods, quality controls, testing protocols, etc.</a:t>
            </a:r>
          </a:p>
          <a:p>
            <a:endParaRPr lang="en-US" sz="1200" b="1" dirty="0">
              <a:solidFill>
                <a:schemeClr val="bg1"/>
              </a:solidFill>
              <a:latin typeface="Arial" panose="020B0604020202020204" pitchFamily="34" charset="0"/>
              <a:cs typeface="Arial" panose="020B0604020202020204" pitchFamily="34" charset="0"/>
            </a:endParaRPr>
          </a:p>
          <a:p>
            <a:r>
              <a:rPr lang="en-US" sz="1200" b="1" dirty="0">
                <a:solidFill>
                  <a:schemeClr val="bg1"/>
                </a:solidFill>
                <a:latin typeface="Arial" panose="020B0604020202020204" pitchFamily="34" charset="0"/>
                <a:cs typeface="Arial" panose="020B0604020202020204" pitchFamily="34" charset="0"/>
              </a:rPr>
              <a:t>*Groundbreaking work in materials science.</a:t>
            </a:r>
          </a:p>
          <a:p>
            <a:endParaRPr lang="en-US" sz="1200" b="1" dirty="0">
              <a:solidFill>
                <a:schemeClr val="bg1"/>
              </a:solidFill>
              <a:latin typeface="Arial" panose="020B0604020202020204" pitchFamily="34" charset="0"/>
              <a:cs typeface="Arial" panose="020B0604020202020204" pitchFamily="34" charset="0"/>
            </a:endParaRPr>
          </a:p>
          <a:p>
            <a:r>
              <a:rPr lang="en-GB" sz="1200" b="1" dirty="0">
                <a:solidFill>
                  <a:schemeClr val="bg1"/>
                </a:solidFill>
                <a:latin typeface="Arial" panose="020B0604020202020204" pitchFamily="34" charset="0"/>
                <a:cs typeface="Arial" panose="020B0604020202020204" pitchFamily="34" charset="0"/>
              </a:rPr>
              <a:t>*Largest superconductor procurement in industrial history.</a:t>
            </a:r>
          </a:p>
        </p:txBody>
      </p:sp>
    </p:spTree>
    <p:extLst>
      <p:ext uri="{BB962C8B-B14F-4D97-AF65-F5344CB8AC3E}">
        <p14:creationId xmlns:p14="http://schemas.microsoft.com/office/powerpoint/2010/main" val="116896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4685" y="3638550"/>
            <a:ext cx="3607293"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200" b="1" dirty="0" err="1">
                <a:solidFill>
                  <a:schemeClr val="bg1"/>
                </a:solidFill>
                <a:latin typeface="Arial" panose="020B0604020202020204" pitchFamily="34" charset="0"/>
                <a:cs typeface="Arial" panose="020B0604020202020204" pitchFamily="34" charset="0"/>
              </a:rPr>
              <a:t>Gyrotron</a:t>
            </a:r>
            <a:r>
              <a:rPr lang="en-GB" sz="1200" b="1" dirty="0">
                <a:solidFill>
                  <a:schemeClr val="bg1"/>
                </a:solidFill>
                <a:latin typeface="Arial" panose="020B0604020202020204" pitchFamily="34" charset="0"/>
                <a:cs typeface="Arial" panose="020B0604020202020204" pitchFamily="34" charset="0"/>
              </a:rPr>
              <a:t>  prototype developed by RF-DA.</a:t>
            </a:r>
          </a:p>
        </p:txBody>
      </p:sp>
      <p:sp>
        <p:nvSpPr>
          <p:cNvPr id="17" name="Rectangle 16"/>
          <p:cNvSpPr/>
          <p:nvPr/>
        </p:nvSpPr>
        <p:spPr>
          <a:xfrm>
            <a:off x="2814685" y="4413186"/>
            <a:ext cx="3519717"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200" b="1" dirty="0" err="1" smtClean="0">
                <a:solidFill>
                  <a:schemeClr val="bg1"/>
                </a:solidFill>
                <a:latin typeface="Arial" panose="020B0604020202020204" pitchFamily="34" charset="0"/>
                <a:cs typeface="Arial" panose="020B0604020202020204" pitchFamily="34" charset="0"/>
              </a:rPr>
              <a:t>Gyrotron</a:t>
            </a:r>
            <a:r>
              <a:rPr lang="en-GB" sz="1200" b="1" dirty="0" smtClean="0">
                <a:solidFill>
                  <a:schemeClr val="bg1"/>
                </a:solidFill>
                <a:latin typeface="Arial" panose="020B0604020202020204" pitchFamily="34" charset="0"/>
                <a:cs typeface="Arial" panose="020B0604020202020204" pitchFamily="34" charset="0"/>
              </a:rPr>
              <a:t> prototype developed by JA-DA.</a:t>
            </a:r>
            <a:endParaRPr lang="en-GB" sz="12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2802175" y="3999383"/>
            <a:ext cx="3607293"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200" b="1" dirty="0" err="1">
                <a:solidFill>
                  <a:schemeClr val="bg1"/>
                </a:solidFill>
                <a:latin typeface="Arial" panose="020B0604020202020204" pitchFamily="34" charset="0"/>
                <a:cs typeface="Arial" panose="020B0604020202020204" pitchFamily="34" charset="0"/>
              </a:rPr>
              <a:t>Gyrotron</a:t>
            </a:r>
            <a:r>
              <a:rPr lang="en-GB" sz="1200" b="1" dirty="0">
                <a:solidFill>
                  <a:schemeClr val="bg1"/>
                </a:solidFill>
                <a:latin typeface="Arial" panose="020B0604020202020204" pitchFamily="34" charset="0"/>
                <a:cs typeface="Arial" panose="020B0604020202020204" pitchFamily="34" charset="0"/>
              </a:rPr>
              <a:t> prototype developed by F4E (EU-DA).</a:t>
            </a:r>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6159" r="10033"/>
          <a:stretch/>
        </p:blipFill>
        <p:spPr>
          <a:xfrm>
            <a:off x="2800163" y="742950"/>
            <a:ext cx="3607293" cy="2511056"/>
          </a:xfrm>
          <a:prstGeom prst="rect">
            <a:avLst/>
          </a:prstGeom>
          <a:ln>
            <a:solidFill>
              <a:srgbClr val="FFC000"/>
            </a:solidFill>
          </a:ln>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7686" r="11938"/>
          <a:stretch/>
        </p:blipFill>
        <p:spPr>
          <a:xfrm>
            <a:off x="228600" y="822695"/>
            <a:ext cx="2057400" cy="3882655"/>
          </a:xfrm>
          <a:prstGeom prst="rect">
            <a:avLst/>
          </a:prstGeom>
          <a:ln>
            <a:solidFill>
              <a:srgbClr val="FFC000"/>
            </a:solidFill>
          </a:ln>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64686" y="1739809"/>
            <a:ext cx="3882654" cy="2048426"/>
          </a:xfrm>
          <a:prstGeom prst="rect">
            <a:avLst/>
          </a:prstGeom>
          <a:noFill/>
          <a:ln>
            <a:solidFill>
              <a:srgbClr val="FFC000"/>
            </a:solidFill>
          </a:ln>
        </p:spPr>
      </p:pic>
      <p:sp>
        <p:nvSpPr>
          <p:cNvPr id="22" name="Isosceles Triangle 21"/>
          <p:cNvSpPr/>
          <p:nvPr/>
        </p:nvSpPr>
        <p:spPr>
          <a:xfrm rot="16200000">
            <a:off x="2428875" y="4061683"/>
            <a:ext cx="171450" cy="15240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rot="16200000">
            <a:off x="6412454" y="4475485"/>
            <a:ext cx="171450" cy="152400"/>
          </a:xfrm>
          <a:prstGeom prst="triangle">
            <a:avLst/>
          </a:prstGeom>
          <a:solidFill>
            <a:srgbClr val="FFC000"/>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a:off x="4456407" y="3400425"/>
            <a:ext cx="171450" cy="15240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927" y="0"/>
            <a:ext cx="9221475" cy="70788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dirty="0" smtClean="0">
                <a:solidFill>
                  <a:schemeClr val="bg1">
                    <a:lumMod val="95000"/>
                  </a:schemeClr>
                </a:solidFill>
              </a:rPr>
              <a:t>Engineering innovation :</a:t>
            </a:r>
            <a:r>
              <a:rPr lang="fr-FR" sz="2400" dirty="0" smtClean="0">
                <a:solidFill>
                  <a:schemeClr val="bg1">
                    <a:lumMod val="95000"/>
                  </a:schemeClr>
                </a:solidFill>
              </a:rPr>
              <a:t> </a:t>
            </a:r>
            <a:r>
              <a:rPr lang="fr-FR" sz="2400" dirty="0" err="1" smtClean="0">
                <a:solidFill>
                  <a:schemeClr val="bg1">
                    <a:lumMod val="95000"/>
                  </a:schemeClr>
                </a:solidFill>
              </a:rPr>
              <a:t>gyrotrons</a:t>
            </a:r>
            <a:endParaRPr lang="fr-FR" sz="2400" dirty="0" smtClean="0">
              <a:solidFill>
                <a:schemeClr val="bg1">
                  <a:lumMod val="95000"/>
                </a:schemeClr>
              </a:solidFill>
            </a:endParaRPr>
          </a:p>
        </p:txBody>
      </p:sp>
    </p:spTree>
    <p:extLst>
      <p:ext uri="{BB962C8B-B14F-4D97-AF65-F5344CB8AC3E}">
        <p14:creationId xmlns:p14="http://schemas.microsoft.com/office/powerpoint/2010/main" val="8483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155" b="21052"/>
          <a:stretch/>
        </p:blipFill>
        <p:spPr>
          <a:xfrm>
            <a:off x="381000" y="817630"/>
            <a:ext cx="6493930" cy="3887720"/>
          </a:xfrm>
          <a:prstGeom prst="rect">
            <a:avLst/>
          </a:prstGeom>
          <a:solidFill>
            <a:schemeClr val="tx1">
              <a:lumMod val="50000"/>
              <a:lumOff val="50000"/>
              <a:alpha val="92000"/>
            </a:schemeClr>
          </a:solidFill>
          <a:ln w="3175">
            <a:solidFill>
              <a:srgbClr val="FFC000"/>
            </a:solidFill>
          </a:ln>
        </p:spPr>
      </p:pic>
      <p:sp>
        <p:nvSpPr>
          <p:cNvPr id="4" name="TextBox 3"/>
          <p:cNvSpPr txBox="1"/>
          <p:nvPr/>
        </p:nvSpPr>
        <p:spPr>
          <a:xfrm>
            <a:off x="-2" y="0"/>
            <a:ext cx="9144002" cy="70788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dirty="0">
                <a:solidFill>
                  <a:schemeClr val="bg1">
                    <a:lumMod val="95000"/>
                  </a:schemeClr>
                </a:solidFill>
              </a:rPr>
              <a:t>Engineering innovation:</a:t>
            </a:r>
            <a:r>
              <a:rPr lang="fr-FR" sz="3400" dirty="0" smtClean="0">
                <a:solidFill>
                  <a:schemeClr val="bg1">
                    <a:lumMod val="95000"/>
                  </a:schemeClr>
                </a:solidFill>
              </a:rPr>
              <a:t> </a:t>
            </a:r>
            <a:r>
              <a:rPr lang="fr-FR" sz="2400" dirty="0" err="1">
                <a:solidFill>
                  <a:schemeClr val="bg1">
                    <a:lumMod val="95000"/>
                  </a:schemeClr>
                </a:solidFill>
              </a:rPr>
              <a:t>cleaning</a:t>
            </a:r>
            <a:r>
              <a:rPr lang="fr-FR" sz="2400" dirty="0">
                <a:solidFill>
                  <a:schemeClr val="bg1">
                    <a:lumMod val="95000"/>
                  </a:schemeClr>
                </a:solidFill>
              </a:rPr>
              <a:t> </a:t>
            </a:r>
            <a:r>
              <a:rPr lang="fr-FR" sz="2400" dirty="0" err="1">
                <a:solidFill>
                  <a:schemeClr val="bg1">
                    <a:lumMod val="95000"/>
                  </a:schemeClr>
                </a:solidFill>
              </a:rPr>
              <a:t>methods</a:t>
            </a:r>
            <a:endParaRPr lang="fr-FR" sz="2400" dirty="0">
              <a:solidFill>
                <a:schemeClr val="bg1">
                  <a:lumMod val="95000"/>
                </a:schemeClr>
              </a:solidFill>
            </a:endParaRPr>
          </a:p>
        </p:txBody>
      </p:sp>
      <p:sp>
        <p:nvSpPr>
          <p:cNvPr id="6" name="Rectangle 5"/>
          <p:cNvSpPr/>
          <p:nvPr/>
        </p:nvSpPr>
        <p:spPr>
          <a:xfrm>
            <a:off x="7086600" y="2114550"/>
            <a:ext cx="1759025" cy="83099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New cleaning techniques are being developed for ITER first mirrors.</a:t>
            </a:r>
          </a:p>
        </p:txBody>
      </p:sp>
    </p:spTree>
    <p:extLst>
      <p:ext uri="{BB962C8B-B14F-4D97-AF65-F5344CB8AC3E}">
        <p14:creationId xmlns:p14="http://schemas.microsoft.com/office/powerpoint/2010/main" val="77645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780"/>
            <a:ext cx="9144000" cy="1261884"/>
          </a:xfrm>
          <a:noFill/>
          <a:effectLst>
            <a:outerShdw blurRad="50800" dist="50800" dir="5400000" algn="ctr" rotWithShape="0">
              <a:schemeClr val="tx1"/>
            </a:outerShdw>
          </a:effectLst>
        </p:spPr>
        <p:txBody>
          <a:bodyPr wrap="square" rtlCol="0">
            <a:spAutoFit/>
          </a:bodyPr>
          <a:lstStyle/>
          <a:p>
            <a:r>
              <a:rPr lang="fr-FR" sz="3800" b="1" dirty="0">
                <a:solidFill>
                  <a:schemeClr val="bg1">
                    <a:lumMod val="95000"/>
                  </a:schemeClr>
                </a:solidFill>
                <a:latin typeface="Arial" panose="020B0604020202020204" pitchFamily="34" charset="0"/>
                <a:ea typeface="+mn-ea"/>
                <a:cs typeface="Arial" panose="020B0604020202020204" pitchFamily="34" charset="0"/>
              </a:rPr>
              <a:t>April 2016: intensive, in-</a:t>
            </a:r>
            <a:r>
              <a:rPr lang="fr-FR" sz="3800" b="1" dirty="0" err="1">
                <a:solidFill>
                  <a:schemeClr val="bg1">
                    <a:lumMod val="95000"/>
                  </a:schemeClr>
                </a:solidFill>
                <a:latin typeface="Arial" panose="020B0604020202020204" pitchFamily="34" charset="0"/>
                <a:ea typeface="+mn-ea"/>
                <a:cs typeface="Arial" panose="020B0604020202020204" pitchFamily="34" charset="0"/>
              </a:rPr>
              <a:t>depth</a:t>
            </a:r>
            <a:r>
              <a:rPr lang="fr-FR" sz="3800" b="1" dirty="0">
                <a:solidFill>
                  <a:schemeClr val="bg1">
                    <a:lumMod val="95000"/>
                  </a:schemeClr>
                </a:solidFill>
                <a:latin typeface="Arial" panose="020B0604020202020204" pitchFamily="34" charset="0"/>
                <a:ea typeface="+mn-ea"/>
                <a:cs typeface="Arial" panose="020B0604020202020204" pitchFamily="34" charset="0"/>
              </a:rPr>
              <a:t> </a:t>
            </a:r>
            <a:r>
              <a:rPr lang="fr-FR" sz="3800" b="1" dirty="0" err="1" smtClean="0">
                <a:solidFill>
                  <a:schemeClr val="bg1">
                    <a:lumMod val="95000"/>
                  </a:schemeClr>
                </a:solidFill>
                <a:latin typeface="Arial" panose="020B0604020202020204" pitchFamily="34" charset="0"/>
                <a:ea typeface="+mn-ea"/>
                <a:cs typeface="Arial" panose="020B0604020202020204" pitchFamily="34" charset="0"/>
              </a:rPr>
              <a:t>review</a:t>
            </a:r>
            <a:r>
              <a:rPr lang="fr-FR" sz="3800" b="1" dirty="0" smtClean="0">
                <a:solidFill>
                  <a:schemeClr val="bg1">
                    <a:lumMod val="95000"/>
                  </a:schemeClr>
                </a:solidFill>
                <a:latin typeface="Arial" panose="020B0604020202020204" pitchFamily="34" charset="0"/>
                <a:ea typeface="+mn-ea"/>
                <a:cs typeface="Arial" panose="020B0604020202020204" pitchFamily="34" charset="0"/>
              </a:rPr>
              <a:t/>
            </a:r>
            <a:br>
              <a:rPr lang="fr-FR" sz="3800" b="1" dirty="0" smtClean="0">
                <a:solidFill>
                  <a:schemeClr val="bg1">
                    <a:lumMod val="95000"/>
                  </a:schemeClr>
                </a:solidFill>
                <a:latin typeface="Arial" panose="020B0604020202020204" pitchFamily="34" charset="0"/>
                <a:ea typeface="+mn-ea"/>
                <a:cs typeface="Arial" panose="020B0604020202020204" pitchFamily="34" charset="0"/>
              </a:rPr>
            </a:br>
            <a:r>
              <a:rPr lang="fr-FR" sz="3800" b="1" dirty="0" smtClean="0">
                <a:solidFill>
                  <a:schemeClr val="bg1">
                    <a:lumMod val="95000"/>
                  </a:schemeClr>
                </a:solidFill>
                <a:latin typeface="Arial" panose="020B0604020202020204" pitchFamily="34" charset="0"/>
                <a:ea typeface="+mn-ea"/>
                <a:cs typeface="Arial" panose="020B0604020202020204" pitchFamily="34" charset="0"/>
              </a:rPr>
              <a:t>by </a:t>
            </a:r>
            <a:r>
              <a:rPr lang="fr-FR" sz="3800" b="1" dirty="0" err="1">
                <a:solidFill>
                  <a:schemeClr val="bg1">
                    <a:lumMod val="95000"/>
                  </a:schemeClr>
                </a:solidFill>
                <a:latin typeface="Arial" panose="020B0604020202020204" pitchFamily="34" charset="0"/>
                <a:ea typeface="+mn-ea"/>
                <a:cs typeface="Arial" panose="020B0604020202020204" pitchFamily="34" charset="0"/>
              </a:rPr>
              <a:t>independent</a:t>
            </a:r>
            <a:r>
              <a:rPr lang="fr-FR" sz="3800" b="1" dirty="0">
                <a:solidFill>
                  <a:schemeClr val="bg1">
                    <a:lumMod val="95000"/>
                  </a:schemeClr>
                </a:solidFill>
                <a:latin typeface="Arial" panose="020B0604020202020204" pitchFamily="34" charset="0"/>
                <a:ea typeface="+mn-ea"/>
                <a:cs typeface="Arial" panose="020B0604020202020204" pitchFamily="34" charset="0"/>
              </a:rPr>
              <a:t> expert group </a:t>
            </a:r>
            <a:r>
              <a:rPr lang="fr-FR" sz="3800" b="1" dirty="0" err="1">
                <a:solidFill>
                  <a:schemeClr val="bg1">
                    <a:lumMod val="95000"/>
                  </a:schemeClr>
                </a:solidFill>
                <a:latin typeface="Arial" panose="020B0604020202020204" pitchFamily="34" charset="0"/>
                <a:ea typeface="+mn-ea"/>
                <a:cs typeface="Arial" panose="020B0604020202020204" pitchFamily="34" charset="0"/>
              </a:rPr>
              <a:t>declares</a:t>
            </a:r>
            <a:r>
              <a:rPr lang="fr-FR" sz="3800" b="1" dirty="0">
                <a:solidFill>
                  <a:schemeClr val="bg1">
                    <a:lumMod val="95000"/>
                  </a:schemeClr>
                </a:solidFill>
                <a:latin typeface="Arial" panose="020B0604020202020204" pitchFamily="34" charset="0"/>
                <a:ea typeface="+mn-ea"/>
                <a:cs typeface="Arial" panose="020B0604020202020204" pitchFamily="34" charset="0"/>
              </a:rPr>
              <a:t>:</a:t>
            </a:r>
            <a:endParaRPr lang="en-GB" sz="3800" b="1" dirty="0">
              <a:solidFill>
                <a:schemeClr val="bg1">
                  <a:lumMod val="95000"/>
                </a:schemeClr>
              </a:solidFill>
              <a:latin typeface="Arial" panose="020B0604020202020204" pitchFamily="34" charset="0"/>
              <a:ea typeface="+mn-ea"/>
              <a:cs typeface="Arial" panose="020B0604020202020204" pitchFamily="34" charset="0"/>
            </a:endParaRPr>
          </a:p>
        </p:txBody>
      </p:sp>
      <p:sp>
        <p:nvSpPr>
          <p:cNvPr id="4" name="TextBox 3"/>
          <p:cNvSpPr txBox="1"/>
          <p:nvPr/>
        </p:nvSpPr>
        <p:spPr>
          <a:xfrm>
            <a:off x="5029200" y="1470652"/>
            <a:ext cx="4038600" cy="3000821"/>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solidFill>
                  <a:schemeClr val="bg1"/>
                </a:solidFill>
                <a:latin typeface="Arial" panose="020B0604020202020204" pitchFamily="34" charset="0"/>
                <a:cs typeface="Arial" panose="020B0604020202020204" pitchFamily="34" charset="0"/>
              </a:rPr>
              <a:t>“…substantial </a:t>
            </a:r>
            <a:r>
              <a:rPr lang="en-US" sz="1400" b="1" dirty="0">
                <a:solidFill>
                  <a:schemeClr val="bg1"/>
                </a:solidFill>
                <a:latin typeface="Arial" panose="020B0604020202020204" pitchFamily="34" charset="0"/>
                <a:cs typeface="Arial" panose="020B0604020202020204" pitchFamily="34" charset="0"/>
              </a:rPr>
              <a:t>improvement in project </a:t>
            </a:r>
            <a:r>
              <a:rPr lang="en-US" sz="1400" b="1" dirty="0" smtClean="0">
                <a:solidFill>
                  <a:schemeClr val="bg1"/>
                </a:solidFill>
                <a:latin typeface="Arial" panose="020B0604020202020204" pitchFamily="34" charset="0"/>
                <a:cs typeface="Arial" panose="020B0604020202020204" pitchFamily="34" charset="0"/>
              </a:rPr>
              <a:t>performance…”</a:t>
            </a:r>
            <a:endParaRPr lang="en-US" sz="1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6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smtClean="0">
                <a:solidFill>
                  <a:schemeClr val="bg1"/>
                </a:solidFill>
                <a:latin typeface="Arial" panose="020B0604020202020204" pitchFamily="34" charset="0"/>
                <a:cs typeface="Arial" panose="020B0604020202020204" pitchFamily="34" charset="0"/>
              </a:rPr>
              <a:t>“…high </a:t>
            </a:r>
            <a:r>
              <a:rPr lang="en-US" sz="1400" b="1" dirty="0">
                <a:solidFill>
                  <a:schemeClr val="bg1"/>
                </a:solidFill>
                <a:latin typeface="Arial" panose="020B0604020202020204" pitchFamily="34" charset="0"/>
                <a:cs typeface="Arial" panose="020B0604020202020204" pitchFamily="34" charset="0"/>
              </a:rPr>
              <a:t>degree of </a:t>
            </a:r>
            <a:r>
              <a:rPr lang="en-US" sz="1400" b="1" dirty="0" smtClean="0">
                <a:solidFill>
                  <a:schemeClr val="bg1"/>
                </a:solidFill>
                <a:latin typeface="Arial" panose="020B0604020202020204" pitchFamily="34" charset="0"/>
                <a:cs typeface="Arial" panose="020B0604020202020204" pitchFamily="34" charset="0"/>
              </a:rPr>
              <a:t>motivation…</a:t>
            </a:r>
          </a:p>
          <a:p>
            <a:pPr marL="285750" indent="-285750">
              <a:buFont typeface="Arial" panose="020B0604020202020204" pitchFamily="34" charset="0"/>
              <a:buChar char="•"/>
            </a:pPr>
            <a:endParaRPr lang="en-US" sz="6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smtClean="0">
                <a:solidFill>
                  <a:schemeClr val="bg1"/>
                </a:solidFill>
                <a:latin typeface="Arial" panose="020B0604020202020204" pitchFamily="34" charset="0"/>
                <a:cs typeface="Arial" panose="020B0604020202020204" pitchFamily="34" charset="0"/>
              </a:rPr>
              <a:t>“…considerable </a:t>
            </a:r>
            <a:r>
              <a:rPr lang="en-US" sz="1400" b="1" dirty="0">
                <a:solidFill>
                  <a:schemeClr val="bg1"/>
                </a:solidFill>
                <a:latin typeface="Arial" panose="020B0604020202020204" pitchFamily="34" charset="0"/>
                <a:cs typeface="Arial" panose="020B0604020202020204" pitchFamily="34" charset="0"/>
              </a:rPr>
              <a:t>progress during the past 12 </a:t>
            </a:r>
            <a:r>
              <a:rPr lang="en-US" sz="1400" b="1" dirty="0" smtClean="0">
                <a:solidFill>
                  <a:schemeClr val="bg1"/>
                </a:solidFill>
                <a:latin typeface="Arial" panose="020B0604020202020204" pitchFamily="34" charset="0"/>
                <a:cs typeface="Arial" panose="020B0604020202020204" pitchFamily="34" charset="0"/>
              </a:rPr>
              <a:t>months…”</a:t>
            </a:r>
          </a:p>
          <a:p>
            <a:pPr marL="285750" indent="-285750">
              <a:buFont typeface="Arial" panose="020B0604020202020204" pitchFamily="34" charset="0"/>
              <a:buChar char="•"/>
            </a:pPr>
            <a:endParaRPr lang="en-US" sz="4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a:t>
            </a:r>
            <a:r>
              <a:rPr lang="en-AU" sz="1400" b="1" dirty="0">
                <a:solidFill>
                  <a:schemeClr val="bg1"/>
                </a:solidFill>
                <a:latin typeface="Arial" panose="020B0604020202020204" pitchFamily="34" charset="0"/>
                <a:cs typeface="Arial" panose="020B0604020202020204" pitchFamily="34" charset="0"/>
              </a:rPr>
              <a:t>sequence and duration of future activities have been fully and logically mapped in the resource-loaded schedule</a:t>
            </a:r>
            <a:r>
              <a:rPr lang="en-AU" sz="1400" b="1" dirty="0" smtClean="0">
                <a:solidFill>
                  <a:schemeClr val="bg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AU" sz="5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400" b="1" dirty="0">
                <a:solidFill>
                  <a:schemeClr val="bg1"/>
                </a:solidFill>
                <a:latin typeface="Arial" panose="020B0604020202020204" pitchFamily="34" charset="0"/>
                <a:cs typeface="Arial" panose="020B0604020202020204" pitchFamily="34" charset="0"/>
              </a:rPr>
              <a:t>“…resource estimate is generally complete […] and provides a credible estimate of cost and human </a:t>
            </a:r>
            <a:r>
              <a:rPr lang="en-AU" sz="1400" b="1" dirty="0" smtClean="0">
                <a:solidFill>
                  <a:schemeClr val="bg1"/>
                </a:solidFill>
                <a:latin typeface="Arial" panose="020B0604020202020204" pitchFamily="34" charset="0"/>
                <a:cs typeface="Arial" panose="020B0604020202020204" pitchFamily="34" charset="0"/>
              </a:rPr>
              <a:t>resources…”</a:t>
            </a:r>
            <a:endParaRPr lang="en-GB" sz="1400" b="1" dirty="0">
              <a:solidFill>
                <a:schemeClr val="bg1"/>
              </a:solidFill>
              <a:latin typeface="Arial" panose="020B0604020202020204" pitchFamily="34" charset="0"/>
              <a:cs typeface="Arial" panose="020B0604020202020204" pitchFamily="34" charset="0"/>
            </a:endParaRPr>
          </a:p>
        </p:txBody>
      </p:sp>
      <p:pic>
        <p:nvPicPr>
          <p:cNvPr id="5" name="Picture 2" descr="C:\Users\arnouxr\Documents\Work\En Cours\ICRG\ICRG_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2" y="1478277"/>
            <a:ext cx="4809127" cy="2885476"/>
          </a:xfrm>
          <a:prstGeom prst="rect">
            <a:avLst/>
          </a:prstGeom>
          <a:solidFill>
            <a:schemeClr val="tx1">
              <a:lumMod val="50000"/>
              <a:lumOff val="50000"/>
              <a:alpha val="92000"/>
            </a:schemeClr>
          </a:solidFill>
          <a:ln w="3175">
            <a:solidFill>
              <a:srgbClr val="FFC000"/>
            </a:solidFill>
          </a:ln>
          <a:extLst/>
        </p:spPr>
      </p:pic>
    </p:spTree>
    <p:extLst>
      <p:ext uri="{BB962C8B-B14F-4D97-AF65-F5344CB8AC3E}">
        <p14:creationId xmlns:p14="http://schemas.microsoft.com/office/powerpoint/2010/main" val="64517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050"/>
            <a:ext cx="9144002" cy="70788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dirty="0">
                <a:solidFill>
                  <a:schemeClr val="bg1">
                    <a:lumMod val="95000"/>
                  </a:schemeClr>
                </a:solidFill>
              </a:rPr>
              <a:t>Engineering innovation</a:t>
            </a:r>
            <a:r>
              <a:rPr lang="fr-FR" sz="3400" dirty="0" smtClean="0">
                <a:solidFill>
                  <a:schemeClr val="bg1">
                    <a:lumMod val="95000"/>
                  </a:schemeClr>
                </a:solidFill>
              </a:rPr>
              <a:t>: </a:t>
            </a:r>
            <a:r>
              <a:rPr lang="fr-FR" sz="2400" dirty="0">
                <a:solidFill>
                  <a:schemeClr val="bg1">
                    <a:lumMod val="95000"/>
                  </a:schemeClr>
                </a:solidFill>
              </a:rPr>
              <a:t>vacuum </a:t>
            </a:r>
            <a:r>
              <a:rPr lang="fr-FR" sz="2400" dirty="0" err="1">
                <a:solidFill>
                  <a:schemeClr val="bg1">
                    <a:lumMod val="95000"/>
                  </a:schemeClr>
                </a:solidFill>
              </a:rPr>
              <a:t>systems</a:t>
            </a:r>
            <a:endParaRPr lang="fr-FR" sz="2400" dirty="0">
              <a:solidFill>
                <a:schemeClr val="bg1">
                  <a:lumMod val="95000"/>
                </a:schemeClr>
              </a:solidFill>
            </a:endParaRPr>
          </a:p>
        </p:txBody>
      </p:sp>
      <p:sp>
        <p:nvSpPr>
          <p:cNvPr id="30" name="TextBox 29"/>
          <p:cNvSpPr txBox="1"/>
          <p:nvPr/>
        </p:nvSpPr>
        <p:spPr>
          <a:xfrm>
            <a:off x="9369883" y="5441349"/>
            <a:ext cx="1676400" cy="461665"/>
          </a:xfrm>
          <a:prstGeom prst="rect">
            <a:avLst/>
          </a:prstGeom>
          <a:noFill/>
        </p:spPr>
        <p:txBody>
          <a:bodyPr wrap="square" rtlCol="0">
            <a:spAutoFit/>
          </a:bodyPr>
          <a:lstStyle/>
          <a:p>
            <a:pPr lvl="0">
              <a:spcBef>
                <a:spcPts val="300"/>
              </a:spcBef>
              <a:defRPr/>
            </a:pPr>
            <a:r>
              <a:rPr lang="en-US" sz="1200" dirty="0" smtClean="0">
                <a:solidFill>
                  <a:schemeClr val="bg1">
                    <a:lumMod val="75000"/>
                  </a:schemeClr>
                </a:solidFill>
                <a:latin typeface="Arial" panose="020B0604020202020204" pitchFamily="34" charset="0"/>
                <a:cs typeface="Arial" panose="020B0604020202020204" pitchFamily="34" charset="0"/>
              </a:rPr>
              <a:t>Dual nozzle prototype at ORNL. </a:t>
            </a:r>
            <a:endParaRPr lang="en-US" sz="1200" dirty="0">
              <a:solidFill>
                <a:schemeClr val="bg1">
                  <a:lumMod val="75000"/>
                </a:schemeClr>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2739650"/>
            <a:ext cx="3505200" cy="1718843"/>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1" y="800100"/>
            <a:ext cx="3505199" cy="1765860"/>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928" y="1339386"/>
            <a:ext cx="1828799" cy="1375238"/>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4565074" y="2817188"/>
            <a:ext cx="4343400" cy="1954381"/>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100" b="1" dirty="0">
                <a:solidFill>
                  <a:schemeClr val="bg1"/>
                </a:solidFill>
                <a:latin typeface="Arial" panose="020B0604020202020204" pitchFamily="34" charset="0"/>
                <a:cs typeface="Arial" panose="020B0604020202020204" pitchFamily="34" charset="0"/>
              </a:rPr>
              <a:t>The ITER vacuum system will be one of the largest, most complex vacuum systems ever built: the cryostat, at ~ 8500m3;  the torus, at ~1330 m3; the neutral beam injectors at ~180m3 each;  plus lower volume systems. </a:t>
            </a:r>
          </a:p>
          <a:p>
            <a:endParaRPr lang="en-GB" sz="1100" b="1" dirty="0">
              <a:solidFill>
                <a:schemeClr val="bg1"/>
              </a:solidFill>
              <a:latin typeface="Arial" panose="020B0604020202020204" pitchFamily="34" charset="0"/>
              <a:cs typeface="Arial" panose="020B0604020202020204" pitchFamily="34" charset="0"/>
            </a:endParaRPr>
          </a:p>
          <a:p>
            <a:r>
              <a:rPr lang="en-GB" sz="1100" b="1" dirty="0">
                <a:solidFill>
                  <a:schemeClr val="bg1"/>
                </a:solidFill>
                <a:latin typeface="Arial" panose="020B0604020202020204" pitchFamily="34" charset="0"/>
                <a:cs typeface="Arial" panose="020B0604020202020204" pitchFamily="34" charset="0"/>
              </a:rPr>
              <a:t>More than 400 vacuum pumps will employ 10 different technologies.</a:t>
            </a:r>
          </a:p>
          <a:p>
            <a:endParaRPr lang="en-GB" sz="1100" b="1" dirty="0">
              <a:solidFill>
                <a:schemeClr val="bg1"/>
              </a:solidFill>
              <a:latin typeface="Arial" panose="020B0604020202020204" pitchFamily="34" charset="0"/>
              <a:cs typeface="Arial" panose="020B0604020202020204" pitchFamily="34" charset="0"/>
            </a:endParaRPr>
          </a:p>
          <a:p>
            <a:r>
              <a:rPr lang="en-GB" sz="1100" b="1" dirty="0">
                <a:solidFill>
                  <a:schemeClr val="bg1"/>
                </a:solidFill>
                <a:latin typeface="Arial" panose="020B0604020202020204" pitchFamily="34" charset="0"/>
                <a:cs typeface="Arial" panose="020B0604020202020204" pitchFamily="34" charset="0"/>
              </a:rPr>
              <a:t>Final design involved new fabrication methods to reduce cost and manufacturing time of </a:t>
            </a:r>
            <a:r>
              <a:rPr lang="en-GB" sz="1100" b="1" dirty="0" err="1">
                <a:solidFill>
                  <a:schemeClr val="bg1"/>
                </a:solidFill>
                <a:latin typeface="Arial" panose="020B0604020202020204" pitchFamily="34" charset="0"/>
                <a:cs typeface="Arial" panose="020B0604020202020204" pitchFamily="34" charset="0"/>
              </a:rPr>
              <a:t>cryo</a:t>
            </a:r>
            <a:r>
              <a:rPr lang="en-GB" sz="1100" b="1" dirty="0">
                <a:solidFill>
                  <a:schemeClr val="bg1"/>
                </a:solidFill>
                <a:latin typeface="Arial" panose="020B0604020202020204" pitchFamily="34" charset="0"/>
                <a:cs typeface="Arial" panose="020B0604020202020204" pitchFamily="34" charset="0"/>
              </a:rPr>
              <a:t>-panels and thermal shields within the pumps.</a:t>
            </a:r>
          </a:p>
        </p:txBody>
      </p:sp>
      <p:sp>
        <p:nvSpPr>
          <p:cNvPr id="9" name="Rectangle 8"/>
          <p:cNvSpPr/>
          <p:nvPr/>
        </p:nvSpPr>
        <p:spPr>
          <a:xfrm>
            <a:off x="381001" y="4494570"/>
            <a:ext cx="3505200"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200" i="1" dirty="0">
                <a:solidFill>
                  <a:schemeClr val="bg1"/>
                </a:solidFill>
                <a:latin typeface="Arial" panose="020B0604020202020204" pitchFamily="34" charset="0"/>
                <a:cs typeface="Arial" panose="020B0604020202020204" pitchFamily="34" charset="0"/>
              </a:rPr>
              <a:t>Torus and Cryostat </a:t>
            </a:r>
            <a:r>
              <a:rPr lang="en-GB" sz="1200" i="1" dirty="0" err="1">
                <a:solidFill>
                  <a:schemeClr val="bg1"/>
                </a:solidFill>
                <a:latin typeface="Arial" panose="020B0604020202020204" pitchFamily="34" charset="0"/>
                <a:cs typeface="Arial" panose="020B0604020202020204" pitchFamily="34" charset="0"/>
              </a:rPr>
              <a:t>Cryo</a:t>
            </a:r>
            <a:r>
              <a:rPr lang="en-GB" sz="1200" i="1" dirty="0">
                <a:solidFill>
                  <a:schemeClr val="bg1"/>
                </a:solidFill>
                <a:latin typeface="Arial" panose="020B0604020202020204" pitchFamily="34" charset="0"/>
                <a:cs typeface="Arial" panose="020B0604020202020204" pitchFamily="34" charset="0"/>
              </a:rPr>
              <a:t>-pump (1.8 </a:t>
            </a:r>
            <a:r>
              <a:rPr lang="en-GB" sz="1200" i="1" dirty="0" smtClean="0">
                <a:solidFill>
                  <a:schemeClr val="bg1"/>
                </a:solidFill>
                <a:latin typeface="Arial" panose="020B0604020202020204" pitchFamily="34" charset="0"/>
                <a:cs typeface="Arial" panose="020B0604020202020204" pitchFamily="34" charset="0"/>
              </a:rPr>
              <a:t>m. </a:t>
            </a:r>
            <a:r>
              <a:rPr lang="en-GB" sz="1200" i="1" dirty="0">
                <a:solidFill>
                  <a:schemeClr val="bg1"/>
                </a:solidFill>
                <a:latin typeface="Arial" panose="020B0604020202020204" pitchFamily="34" charset="0"/>
                <a:cs typeface="Arial" panose="020B0604020202020204" pitchFamily="34" charset="0"/>
              </a:rPr>
              <a:t>diameter)</a:t>
            </a:r>
          </a:p>
        </p:txBody>
      </p:sp>
      <p:sp>
        <p:nvSpPr>
          <p:cNvPr id="11" name="Rectangle 10"/>
          <p:cNvSpPr/>
          <p:nvPr/>
        </p:nvSpPr>
        <p:spPr>
          <a:xfrm>
            <a:off x="4578928" y="1778039"/>
            <a:ext cx="1752599" cy="646331"/>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200" i="1" dirty="0">
                <a:solidFill>
                  <a:schemeClr val="bg1"/>
                </a:solidFill>
                <a:latin typeface="Arial" panose="020B0604020202020204" pitchFamily="34" charset="0"/>
                <a:cs typeface="Arial" panose="020B0604020202020204" pitchFamily="34" charset="0"/>
              </a:rPr>
              <a:t>Neutral Beam Injection </a:t>
            </a:r>
            <a:r>
              <a:rPr lang="en-GB" sz="1200" i="1" dirty="0" err="1">
                <a:solidFill>
                  <a:schemeClr val="bg1"/>
                </a:solidFill>
                <a:latin typeface="Arial" panose="020B0604020202020204" pitchFamily="34" charset="0"/>
                <a:cs typeface="Arial" panose="020B0604020202020204" pitchFamily="34" charset="0"/>
              </a:rPr>
              <a:t>Cryo</a:t>
            </a:r>
            <a:r>
              <a:rPr lang="en-GB" sz="1200" i="1" dirty="0">
                <a:solidFill>
                  <a:schemeClr val="bg1"/>
                </a:solidFill>
                <a:latin typeface="Arial" panose="020B0604020202020204" pitchFamily="34" charset="0"/>
                <a:cs typeface="Arial" panose="020B0604020202020204" pitchFamily="34" charset="0"/>
              </a:rPr>
              <a:t>-pump: 8 meters long, 2.8 meters high</a:t>
            </a:r>
          </a:p>
        </p:txBody>
      </p:sp>
      <p:sp>
        <p:nvSpPr>
          <p:cNvPr id="12" name="Rectangle 11"/>
          <p:cNvSpPr/>
          <p:nvPr/>
        </p:nvSpPr>
        <p:spPr>
          <a:xfrm>
            <a:off x="4876946" y="839658"/>
            <a:ext cx="3830781"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200" i="1" dirty="0">
                <a:solidFill>
                  <a:schemeClr val="bg1"/>
                </a:solidFill>
                <a:latin typeface="Arial" panose="020B0604020202020204" pitchFamily="34" charset="0"/>
                <a:cs typeface="Arial" panose="020B0604020202020204" pitchFamily="34" charset="0"/>
              </a:rPr>
              <a:t>8-tonne machined flange of the first Torus </a:t>
            </a:r>
            <a:r>
              <a:rPr lang="en-GB" sz="1200" i="1" dirty="0" err="1">
                <a:solidFill>
                  <a:schemeClr val="bg1"/>
                </a:solidFill>
                <a:latin typeface="Arial" panose="020B0604020202020204" pitchFamily="34" charset="0"/>
                <a:cs typeface="Arial" panose="020B0604020202020204" pitchFamily="34" charset="0"/>
              </a:rPr>
              <a:t>Cryo</a:t>
            </a:r>
            <a:r>
              <a:rPr lang="en-GB" sz="1200" i="1" dirty="0">
                <a:solidFill>
                  <a:schemeClr val="bg1"/>
                </a:solidFill>
                <a:latin typeface="Arial" panose="020B0604020202020204" pitchFamily="34" charset="0"/>
                <a:cs typeface="Arial" panose="020B0604020202020204" pitchFamily="34" charset="0"/>
              </a:rPr>
              <a:t>-pump</a:t>
            </a:r>
          </a:p>
        </p:txBody>
      </p:sp>
      <p:sp>
        <p:nvSpPr>
          <p:cNvPr id="16" name="Isosceles Triangle 15"/>
          <p:cNvSpPr/>
          <p:nvPr/>
        </p:nvSpPr>
        <p:spPr>
          <a:xfrm rot="16200000">
            <a:off x="6484794" y="2036531"/>
            <a:ext cx="171450" cy="152400"/>
          </a:xfrm>
          <a:prstGeom prst="triangle">
            <a:avLst/>
          </a:prstGeom>
          <a:solidFill>
            <a:srgbClr val="FFC000"/>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rot="16200000">
            <a:off x="4486276" y="901957"/>
            <a:ext cx="171450" cy="15240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157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027"/>
            <a:ext cx="9144002" cy="1077218"/>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lumMod val="95000"/>
                  </a:schemeClr>
                </a:solidFill>
                <a:latin typeface="Arial" panose="020B0604020202020204" pitchFamily="34" charset="0"/>
                <a:cs typeface="Arial" panose="020B0604020202020204" pitchFamily="34" charset="0"/>
              </a:defRPr>
            </a:lvl1pPr>
          </a:lstStyle>
          <a:p>
            <a:r>
              <a:rPr lang="fr-FR" dirty="0"/>
              <a:t>Engineering </a:t>
            </a:r>
            <a:r>
              <a:rPr lang="fr-FR" dirty="0" smtClean="0"/>
              <a:t>innovation:</a:t>
            </a:r>
            <a:endParaRPr lang="fr-FR" sz="4200" dirty="0" smtClean="0"/>
          </a:p>
          <a:p>
            <a:r>
              <a:rPr lang="fr-FR" sz="2400" dirty="0" err="1" smtClean="0"/>
              <a:t>Robotics</a:t>
            </a:r>
            <a:r>
              <a:rPr lang="fr-FR" sz="2400" dirty="0" smtClean="0"/>
              <a:t> and </a:t>
            </a:r>
            <a:r>
              <a:rPr lang="fr-FR" sz="2400" dirty="0" err="1" smtClean="0"/>
              <a:t>remote</a:t>
            </a:r>
            <a:r>
              <a:rPr lang="fr-FR" sz="2400" dirty="0" smtClean="0"/>
              <a:t> handling</a:t>
            </a:r>
            <a:endParaRPr lang="fr-FR" sz="2400" dirty="0"/>
          </a:p>
        </p:txBody>
      </p:sp>
      <p:sp>
        <p:nvSpPr>
          <p:cNvPr id="30" name="TextBox 29"/>
          <p:cNvSpPr txBox="1"/>
          <p:nvPr/>
        </p:nvSpPr>
        <p:spPr>
          <a:xfrm>
            <a:off x="9369883" y="5441349"/>
            <a:ext cx="1676400" cy="461665"/>
          </a:xfrm>
          <a:prstGeom prst="rect">
            <a:avLst/>
          </a:prstGeom>
          <a:noFill/>
        </p:spPr>
        <p:txBody>
          <a:bodyPr wrap="square" rtlCol="0">
            <a:spAutoFit/>
          </a:bodyPr>
          <a:lstStyle/>
          <a:p>
            <a:pPr lvl="0">
              <a:spcBef>
                <a:spcPts val="300"/>
              </a:spcBef>
              <a:defRPr/>
            </a:pPr>
            <a:r>
              <a:rPr lang="en-US" sz="1200" dirty="0" smtClean="0">
                <a:solidFill>
                  <a:schemeClr val="bg1">
                    <a:lumMod val="75000"/>
                  </a:schemeClr>
                </a:solidFill>
                <a:latin typeface="Arial" panose="020B0604020202020204" pitchFamily="34" charset="0"/>
                <a:cs typeface="Arial" panose="020B0604020202020204" pitchFamily="34" charset="0"/>
              </a:rPr>
              <a:t>Dual nozzle prototype at ORNL. </a:t>
            </a:r>
            <a:endParaRPr lang="en-US" sz="1200" dirty="0">
              <a:solidFill>
                <a:schemeClr val="bg1">
                  <a:lumMod val="75000"/>
                </a:schemeClr>
              </a:solidFill>
              <a:latin typeface="Arial" panose="020B0604020202020204" pitchFamily="34" charset="0"/>
              <a:cs typeface="Arial" panose="020B0604020202020204" pitchFamily="34" charset="0"/>
            </a:endParaRPr>
          </a:p>
        </p:txBody>
      </p:sp>
      <p:sp>
        <p:nvSpPr>
          <p:cNvPr id="32" name="Rectangle 31"/>
          <p:cNvSpPr/>
          <p:nvPr/>
        </p:nvSpPr>
        <p:spPr>
          <a:xfrm>
            <a:off x="3540552" y="3760088"/>
            <a:ext cx="5217182" cy="938719"/>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US" sz="1100" b="1" dirty="0">
                <a:solidFill>
                  <a:schemeClr val="bg1"/>
                </a:solidFill>
                <a:latin typeface="Arial" panose="020B0604020202020204" pitchFamily="34" charset="0"/>
                <a:cs typeface="Arial" panose="020B0604020202020204" pitchFamily="34" charset="0"/>
              </a:rPr>
              <a:t>Due to the massive size of the ITER Tokamak components, as well as the intense neutron flux that will occur during operations, the ITER machine has required the development of  cutting-edge robotics and remote handling tools, which will be used in both the assembly and operational phases.</a:t>
            </a:r>
            <a:endParaRPr lang="en-GB" sz="1100" b="1" dirty="0">
              <a:solidFill>
                <a:schemeClr val="bg1"/>
              </a:solidFill>
              <a:latin typeface="Arial" panose="020B0604020202020204" pitchFamily="34" charset="0"/>
              <a:cs typeface="Arial" panose="020B0604020202020204" pitchFamily="34" charset="0"/>
            </a:endParaRPr>
          </a:p>
        </p:txBody>
      </p:sp>
      <p:pic>
        <p:nvPicPr>
          <p:cNvPr id="7" name="Picture 4" descr="C:\Users\arnouxr\Documents\Work\En Cours\ASSEMBLY TOOLS\section_lifting_tool_01_black.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4468" y="1131590"/>
            <a:ext cx="3023344" cy="3580896"/>
          </a:xfrm>
          <a:prstGeom prst="rect">
            <a:avLst/>
          </a:prstGeom>
          <a:solidFill>
            <a:schemeClr val="tx1">
              <a:lumMod val="50000"/>
              <a:lumOff val="50000"/>
              <a:alpha val="92000"/>
            </a:schemeClr>
          </a:solidFill>
          <a:ln w="3175">
            <a:solidFill>
              <a:srgbClr val="FFC000"/>
            </a:solidFill>
          </a:ln>
          <a:extLst/>
        </p:spPr>
      </p:pic>
      <p:pic>
        <p:nvPicPr>
          <p:cNvPr id="8" name="Picture 2" descr="J:\DATA 2015\VTT_OK\PHOTOS\SMALLER FOR WEB\JPEG\VERY SMALL\Mag_VTT_small_for_web.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060" r="3062"/>
          <a:stretch/>
        </p:blipFill>
        <p:spPr bwMode="auto">
          <a:xfrm>
            <a:off x="3540552" y="1131590"/>
            <a:ext cx="5217182" cy="2454490"/>
          </a:xfrm>
          <a:prstGeom prst="rect">
            <a:avLst/>
          </a:prstGeom>
          <a:solidFill>
            <a:schemeClr val="tx1">
              <a:lumMod val="50000"/>
              <a:lumOff val="50000"/>
              <a:alpha val="92000"/>
            </a:schemeClr>
          </a:solidFill>
          <a:ln w="3175">
            <a:solidFill>
              <a:srgbClr val="FFC000"/>
            </a:solidFill>
          </a:ln>
          <a:extLst/>
        </p:spPr>
      </p:pic>
    </p:spTree>
    <p:extLst>
      <p:ext uri="{BB962C8B-B14F-4D97-AF65-F5344CB8AC3E}">
        <p14:creationId xmlns:p14="http://schemas.microsoft.com/office/powerpoint/2010/main" val="1479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ter\cfs\public\arnouxr\FUSION SPINOFFS_EUROfusion\3-Illustration-to-show-Palladium-Filters.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5536" y="2286603"/>
            <a:ext cx="1678210" cy="109571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2" name="Isosceles Triangle 11"/>
          <p:cNvSpPr/>
          <p:nvPr/>
        </p:nvSpPr>
        <p:spPr>
          <a:xfrm rot="5400000">
            <a:off x="2286000" y="1430237"/>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13" name="Isosceles Triangle 12"/>
          <p:cNvSpPr/>
          <p:nvPr/>
        </p:nvSpPr>
        <p:spPr>
          <a:xfrm rot="5400000">
            <a:off x="2286000" y="3944839"/>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15" name="Isosceles Triangle 14"/>
          <p:cNvSpPr/>
          <p:nvPr/>
        </p:nvSpPr>
        <p:spPr>
          <a:xfrm rot="5400000">
            <a:off x="6858000" y="3662909"/>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16" name="Isosceles Triangle 15"/>
          <p:cNvSpPr/>
          <p:nvPr/>
        </p:nvSpPr>
        <p:spPr>
          <a:xfrm rot="5400000">
            <a:off x="6934200" y="1745182"/>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17" name="TextBox 16"/>
          <p:cNvSpPr txBox="1"/>
          <p:nvPr/>
        </p:nvSpPr>
        <p:spPr>
          <a:xfrm>
            <a:off x="2547047" y="2571750"/>
            <a:ext cx="1491553" cy="523220"/>
          </a:xfrm>
          <a:prstGeom prst="rect">
            <a:avLst/>
          </a:prstGeom>
          <a:noFill/>
        </p:spPr>
        <p:txBody>
          <a:bodyPr wrap="square" rtlCol="0">
            <a:spAutoFit/>
          </a:bodyPr>
          <a:lstStyle/>
          <a:p>
            <a:r>
              <a:rPr lang="en-GB" sz="1400" dirty="0" smtClean="0">
                <a:solidFill>
                  <a:schemeClr val="bg1">
                    <a:lumMod val="95000"/>
                  </a:schemeClr>
                </a:solidFill>
              </a:rPr>
              <a:t>High technology filters</a:t>
            </a:r>
            <a:endParaRPr lang="en-GB" sz="1400" dirty="0">
              <a:solidFill>
                <a:schemeClr val="bg1">
                  <a:lumMod val="95000"/>
                </a:schemeClr>
              </a:solidFill>
            </a:endParaRPr>
          </a:p>
        </p:txBody>
      </p:sp>
      <p:pic>
        <p:nvPicPr>
          <p:cNvPr id="3" name="Picture 2" descr="C:\Users\arnouxr\Documents\Work\En Cours\DG HOUSE HEARING\cockpit.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7158" y="3454326"/>
            <a:ext cx="1703290" cy="129212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567452" y="3867150"/>
            <a:ext cx="1547348" cy="307777"/>
          </a:xfrm>
          <a:prstGeom prst="rect">
            <a:avLst/>
          </a:prstGeom>
          <a:noFill/>
        </p:spPr>
        <p:txBody>
          <a:bodyPr wrap="square" rtlCol="0">
            <a:spAutoFit/>
          </a:bodyPr>
          <a:lstStyle/>
          <a:p>
            <a:r>
              <a:rPr lang="en-GB" sz="1400" dirty="0" smtClean="0">
                <a:solidFill>
                  <a:schemeClr val="bg1">
                    <a:lumMod val="95000"/>
                  </a:schemeClr>
                </a:solidFill>
              </a:rPr>
              <a:t>Explosive forming</a:t>
            </a:r>
            <a:endParaRPr lang="en-GB" sz="1400" dirty="0">
              <a:solidFill>
                <a:schemeClr val="bg1">
                  <a:lumMod val="95000"/>
                </a:schemeClr>
              </a:solidFill>
            </a:endParaRPr>
          </a:p>
        </p:txBody>
      </p:sp>
      <p:sp>
        <p:nvSpPr>
          <p:cNvPr id="19" name="TextBox 18"/>
          <p:cNvSpPr txBox="1"/>
          <p:nvPr/>
        </p:nvSpPr>
        <p:spPr>
          <a:xfrm>
            <a:off x="7101840" y="3333750"/>
            <a:ext cx="1676400" cy="738664"/>
          </a:xfrm>
          <a:prstGeom prst="rect">
            <a:avLst/>
          </a:prstGeom>
          <a:noFill/>
        </p:spPr>
        <p:txBody>
          <a:bodyPr wrap="square" rtlCol="0">
            <a:spAutoFit/>
          </a:bodyPr>
          <a:lstStyle/>
          <a:p>
            <a:r>
              <a:rPr lang="en-GB" sz="1400" dirty="0" smtClean="0">
                <a:solidFill>
                  <a:schemeClr val="bg1">
                    <a:lumMod val="95000"/>
                  </a:schemeClr>
                </a:solidFill>
              </a:rPr>
              <a:t>Ultrahigh speed signal transmission</a:t>
            </a:r>
          </a:p>
          <a:p>
            <a:r>
              <a:rPr lang="en-GB" sz="1400" dirty="0" smtClean="0">
                <a:solidFill>
                  <a:schemeClr val="bg1">
                    <a:lumMod val="95000"/>
                  </a:schemeClr>
                </a:solidFill>
              </a:rPr>
              <a:t>(</a:t>
            </a:r>
            <a:r>
              <a:rPr lang="en-GB" sz="1400" dirty="0" err="1" smtClean="0">
                <a:solidFill>
                  <a:schemeClr val="bg1">
                    <a:lumMod val="95000"/>
                  </a:schemeClr>
                </a:solidFill>
              </a:rPr>
              <a:t>TeraHertz</a:t>
            </a:r>
            <a:r>
              <a:rPr lang="en-GB" sz="1400" dirty="0" smtClean="0">
                <a:solidFill>
                  <a:schemeClr val="bg1">
                    <a:lumMod val="95000"/>
                  </a:schemeClr>
                </a:solidFill>
              </a:rPr>
              <a:t>)</a:t>
            </a:r>
            <a:endParaRPr lang="en-GB" sz="1400" dirty="0">
              <a:solidFill>
                <a:schemeClr val="bg1">
                  <a:lumMod val="95000"/>
                </a:schemeClr>
              </a:solidFill>
            </a:endParaRPr>
          </a:p>
        </p:txBody>
      </p:sp>
      <p:pic>
        <p:nvPicPr>
          <p:cNvPr id="5" name="Picture 3" descr="\\iter\cfs\public\arnouxr\FUSION SPINOFFS_EUROfusion\5-Terahertz.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89751" y="2998560"/>
            <a:ext cx="2305891" cy="162404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10498" y="1657350"/>
            <a:ext cx="1544882" cy="307777"/>
          </a:xfrm>
          <a:prstGeom prst="rect">
            <a:avLst/>
          </a:prstGeom>
          <a:noFill/>
        </p:spPr>
        <p:txBody>
          <a:bodyPr wrap="square" rtlCol="0">
            <a:spAutoFit/>
          </a:bodyPr>
          <a:lstStyle/>
          <a:p>
            <a:r>
              <a:rPr lang="fr-FR" sz="1400" dirty="0" smtClean="0">
                <a:solidFill>
                  <a:schemeClr val="bg1">
                    <a:lumMod val="95000"/>
                  </a:schemeClr>
                </a:solidFill>
              </a:rPr>
              <a:t>Power </a:t>
            </a:r>
            <a:r>
              <a:rPr lang="fr-FR" sz="1400" dirty="0" err="1" smtClean="0">
                <a:solidFill>
                  <a:schemeClr val="bg1">
                    <a:lumMod val="95000"/>
                  </a:schemeClr>
                </a:solidFill>
              </a:rPr>
              <a:t>electronics</a:t>
            </a:r>
            <a:endParaRPr lang="en-GB" sz="1400" dirty="0">
              <a:solidFill>
                <a:schemeClr val="bg1">
                  <a:lumMod val="95000"/>
                </a:schemeClr>
              </a:solidFill>
            </a:endParaRPr>
          </a:p>
        </p:txBody>
      </p:sp>
      <p:pic>
        <p:nvPicPr>
          <p:cNvPr id="1031" name="Picture 7" descr="C:\Users\arnouxr\Documents\Work\En Cours\DG HOUSE HEARING\wallpapers_power_electronics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00" t="3366" r="5217" b="21078"/>
          <a:stretch/>
        </p:blipFill>
        <p:spPr bwMode="auto">
          <a:xfrm flipV="1">
            <a:off x="4347720" y="1134502"/>
            <a:ext cx="2347920" cy="14706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415300" y="4374220"/>
            <a:ext cx="527709" cy="369332"/>
          </a:xfrm>
          <a:prstGeom prst="rect">
            <a:avLst/>
          </a:prstGeom>
          <a:noFill/>
        </p:spPr>
        <p:txBody>
          <a:bodyPr wrap="none" rtlCol="0">
            <a:spAutoFit/>
          </a:bodyPr>
          <a:lstStyle/>
          <a:p>
            <a:r>
              <a:rPr lang="fr-FR" b="1" dirty="0" smtClean="0">
                <a:solidFill>
                  <a:schemeClr val="bg1">
                    <a:lumMod val="95000"/>
                  </a:schemeClr>
                </a:solidFill>
              </a:rPr>
              <a:t>Etc.</a:t>
            </a:r>
            <a:endParaRPr lang="en-GB" b="1" dirty="0">
              <a:solidFill>
                <a:schemeClr val="bg1">
                  <a:lumMod val="95000"/>
                </a:schemeClr>
              </a:solidFill>
            </a:endParaRPr>
          </a:p>
        </p:txBody>
      </p:sp>
      <p:sp>
        <p:nvSpPr>
          <p:cNvPr id="31" name="Isosceles Triangle 30"/>
          <p:cNvSpPr/>
          <p:nvPr/>
        </p:nvSpPr>
        <p:spPr>
          <a:xfrm rot="5400000">
            <a:off x="-1079501" y="6305550"/>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2501900" y="1352550"/>
            <a:ext cx="1384300" cy="523220"/>
          </a:xfrm>
          <a:prstGeom prst="rect">
            <a:avLst/>
          </a:prstGeom>
          <a:noFill/>
        </p:spPr>
        <p:txBody>
          <a:bodyPr wrap="square" rtlCol="0">
            <a:spAutoFit/>
          </a:bodyPr>
          <a:lstStyle/>
          <a:p>
            <a:r>
              <a:rPr lang="en-GB" sz="1400" dirty="0" smtClean="0">
                <a:solidFill>
                  <a:schemeClr val="bg1">
                    <a:lumMod val="95000"/>
                  </a:schemeClr>
                </a:solidFill>
              </a:rPr>
              <a:t>Pellet </a:t>
            </a:r>
            <a:r>
              <a:rPr lang="en-GB" sz="1400" dirty="0" err="1" smtClean="0">
                <a:solidFill>
                  <a:schemeClr val="bg1">
                    <a:lumMod val="95000"/>
                  </a:schemeClr>
                </a:solidFill>
              </a:rPr>
              <a:t>fueling</a:t>
            </a:r>
            <a:endParaRPr lang="en-GB" sz="1400" dirty="0">
              <a:solidFill>
                <a:schemeClr val="bg1">
                  <a:lumMod val="95000"/>
                </a:schemeClr>
              </a:solidFill>
            </a:endParaRPr>
          </a:p>
          <a:p>
            <a:r>
              <a:rPr lang="en-GB" sz="1400" dirty="0" smtClean="0">
                <a:solidFill>
                  <a:schemeClr val="bg1">
                    <a:lumMod val="95000"/>
                  </a:schemeClr>
                </a:solidFill>
              </a:rPr>
              <a:t>&amp; ELM Pacing</a:t>
            </a:r>
            <a:endParaRPr lang="en-GB" sz="1400" dirty="0">
              <a:solidFill>
                <a:schemeClr val="bg1">
                  <a:lumMod val="95000"/>
                </a:schemeClr>
              </a:solidFill>
            </a:endParaRPr>
          </a:p>
        </p:txBody>
      </p:sp>
      <p:sp>
        <p:nvSpPr>
          <p:cNvPr id="36" name="Isosceles Triangle 35"/>
          <p:cNvSpPr/>
          <p:nvPr/>
        </p:nvSpPr>
        <p:spPr>
          <a:xfrm rot="5400000">
            <a:off x="2286000" y="2724150"/>
            <a:ext cx="152400" cy="1524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24" name="TextBox 23"/>
          <p:cNvSpPr txBox="1"/>
          <p:nvPr/>
        </p:nvSpPr>
        <p:spPr>
          <a:xfrm>
            <a:off x="-72118" y="15427"/>
            <a:ext cx="9221475" cy="84638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4900" dirty="0" smtClean="0">
                <a:solidFill>
                  <a:schemeClr val="bg1">
                    <a:lumMod val="95000"/>
                  </a:schemeClr>
                </a:solidFill>
              </a:rPr>
              <a:t>Innovation: </a:t>
            </a:r>
            <a:r>
              <a:rPr lang="fr-FR" sz="4900" dirty="0" err="1" smtClean="0">
                <a:solidFill>
                  <a:schemeClr val="bg1">
                    <a:lumMod val="95000"/>
                  </a:schemeClr>
                </a:solidFill>
              </a:rPr>
              <a:t>other</a:t>
            </a:r>
            <a:r>
              <a:rPr lang="fr-FR" sz="4900" dirty="0" smtClean="0">
                <a:solidFill>
                  <a:schemeClr val="bg1">
                    <a:lumMod val="95000"/>
                  </a:schemeClr>
                </a:solidFill>
              </a:rPr>
              <a:t> areas…</a:t>
            </a:r>
            <a:endParaRPr lang="fr-FR" sz="4900" dirty="0">
              <a:solidFill>
                <a:schemeClr val="bg1">
                  <a:lumMod val="95000"/>
                </a:schemeClr>
              </a:solidFill>
            </a:endParaRPr>
          </a:p>
        </p:txBody>
      </p:sp>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9881" t="4454" r="10195" b="5991"/>
          <a:stretch/>
        </p:blipFill>
        <p:spPr>
          <a:xfrm>
            <a:off x="395536" y="1005200"/>
            <a:ext cx="876153" cy="1217057"/>
          </a:xfrm>
          <a:prstGeom prst="rect">
            <a:avLst/>
          </a:prstGeom>
          <a:noFill/>
          <a:ln w="12700">
            <a:solidFill>
              <a:schemeClr val="tx1"/>
            </a:solidFill>
          </a:ln>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3808" t="2578" r="9884" b="7865"/>
          <a:stretch/>
        </p:blipFill>
        <p:spPr>
          <a:xfrm>
            <a:off x="1371600" y="1008637"/>
            <a:ext cx="555977" cy="1213619"/>
          </a:xfrm>
          <a:prstGeom prst="rect">
            <a:avLst/>
          </a:prstGeom>
          <a:noFill/>
          <a:ln w="12700">
            <a:solidFill>
              <a:schemeClr val="tx1"/>
            </a:solidFill>
          </a:ln>
        </p:spPr>
      </p:pic>
    </p:spTree>
    <p:extLst>
      <p:ext uri="{BB962C8B-B14F-4D97-AF65-F5344CB8AC3E}">
        <p14:creationId xmlns:p14="http://schemas.microsoft.com/office/powerpoint/2010/main" val="1980836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nouxr\Documents\Work\En Cours\WORKSITE NIGHT ISS\OK\Worksite_ISS_1-RAX_7885_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297"/>
          <a:stretch/>
        </p:blipFill>
        <p:spPr bwMode="auto">
          <a:xfrm>
            <a:off x="0" y="-66091"/>
            <a:ext cx="9301028" cy="48476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36512" y="-8559"/>
            <a:ext cx="9352295" cy="830997"/>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a:spcBef>
                <a:spcPct val="0"/>
              </a:spcBef>
              <a:buNone/>
              <a:defRPr sz="4000" b="1">
                <a:solidFill>
                  <a:schemeClr val="bg1">
                    <a:lumMod val="95000"/>
                  </a:schemeClr>
                </a:solidFill>
                <a:latin typeface="Arial" panose="020B0604020202020204" pitchFamily="34" charset="0"/>
                <a:cs typeface="Arial" panose="020B0604020202020204" pitchFamily="34" charset="0"/>
              </a:defRPr>
            </a:lvl1pPr>
          </a:lstStyle>
          <a:p>
            <a:r>
              <a:rPr lang="en-GB" sz="4800" dirty="0"/>
              <a:t>ITER is moving forward</a:t>
            </a:r>
            <a:r>
              <a:rPr lang="en-GB" altLang="ja-JP" sz="4800" dirty="0"/>
              <a:t>!</a:t>
            </a:r>
          </a:p>
        </p:txBody>
      </p:sp>
    </p:spTree>
    <p:extLst>
      <p:ext uri="{BB962C8B-B14F-4D97-AF65-F5344CB8AC3E}">
        <p14:creationId xmlns:p14="http://schemas.microsoft.com/office/powerpoint/2010/main" val="244603136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rnouxr\Documents\Work\En Cours\DRONE RICHE NUIT\Spaceport_ITER_small.jpg"/>
          <p:cNvPicPr>
            <a:picLocks noChangeAspect="1" noChangeArrowheads="1"/>
          </p:cNvPicPr>
          <p:nvPr/>
        </p:nvPicPr>
        <p:blipFill rotWithShape="1">
          <a:blip r:embed="rId2">
            <a:extLst>
              <a:ext uri="{28A0092B-C50C-407E-A947-70E740481C1C}">
                <a14:useLocalDpi xmlns:a14="http://schemas.microsoft.com/office/drawing/2010/main" val="0"/>
              </a:ext>
            </a:extLst>
          </a:blip>
          <a:srcRect b="25229"/>
          <a:stretch/>
        </p:blipFill>
        <p:spPr bwMode="auto">
          <a:xfrm>
            <a:off x="0" y="0"/>
            <a:ext cx="9143999" cy="47467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36512" y="-8559"/>
            <a:ext cx="9352295" cy="830997"/>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a:spcBef>
                <a:spcPct val="0"/>
              </a:spcBef>
              <a:buNone/>
              <a:defRPr sz="4000" b="1">
                <a:solidFill>
                  <a:schemeClr val="bg1">
                    <a:lumMod val="95000"/>
                  </a:schemeClr>
                </a:solidFill>
                <a:latin typeface="Arial" panose="020B0604020202020204" pitchFamily="34" charset="0"/>
                <a:cs typeface="Arial" panose="020B0604020202020204" pitchFamily="34" charset="0"/>
              </a:defRPr>
            </a:lvl1pPr>
          </a:lstStyle>
          <a:p>
            <a:r>
              <a:rPr lang="en-GB" sz="4800" dirty="0"/>
              <a:t>ITER is moving forward</a:t>
            </a:r>
            <a:r>
              <a:rPr lang="en-GB" altLang="ja-JP" sz="4800" dirty="0"/>
              <a:t>!</a:t>
            </a:r>
          </a:p>
        </p:txBody>
      </p:sp>
    </p:spTree>
    <p:extLst>
      <p:ext uri="{BB962C8B-B14F-4D97-AF65-F5344CB8AC3E}">
        <p14:creationId xmlns:p14="http://schemas.microsoft.com/office/powerpoint/2010/main" val="41414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nouxr\Documents\Work\En Cours\from vinon oct 2016\From_Vinon_oct_2016.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147" y="-596601"/>
            <a:ext cx="9115309" cy="5354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36512" y="-8559"/>
            <a:ext cx="9352295" cy="830997"/>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a:spcBef>
                <a:spcPct val="0"/>
              </a:spcBef>
              <a:buNone/>
              <a:defRPr sz="4000" b="1">
                <a:solidFill>
                  <a:schemeClr val="bg1">
                    <a:lumMod val="95000"/>
                  </a:schemeClr>
                </a:solidFill>
                <a:latin typeface="Arial" panose="020B0604020202020204" pitchFamily="34" charset="0"/>
                <a:cs typeface="Arial" panose="020B0604020202020204" pitchFamily="34" charset="0"/>
              </a:defRPr>
            </a:lvl1pPr>
          </a:lstStyle>
          <a:p>
            <a:r>
              <a:rPr lang="en-GB" sz="4800" dirty="0"/>
              <a:t>ITER is moving forward</a:t>
            </a:r>
            <a:r>
              <a:rPr lang="en-GB" altLang="ja-JP" sz="4800" dirty="0"/>
              <a:t>!</a:t>
            </a:r>
          </a:p>
        </p:txBody>
      </p:sp>
    </p:spTree>
    <p:extLst>
      <p:ext uri="{BB962C8B-B14F-4D97-AF65-F5344CB8AC3E}">
        <p14:creationId xmlns:p14="http://schemas.microsoft.com/office/powerpoint/2010/main" val="223837801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rnouxr\Documents\Work\En Cours\JPO 2016 IBF Brochure\final\Ass_Hall_Flag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2" y="-280570"/>
            <a:ext cx="9324528" cy="5012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6690" y="3346214"/>
            <a:ext cx="3387466" cy="954107"/>
          </a:xfrm>
          <a:prstGeom prst="rect">
            <a:avLst/>
          </a:prstGeom>
          <a:noFill/>
          <a:effectLst>
            <a:outerShdw blurRad="50800" dist="50800" dir="5400000" algn="ctr" rotWithShape="0">
              <a:schemeClr val="tx1"/>
            </a:outerShdw>
          </a:effectLst>
        </p:spPr>
        <p:txBody>
          <a:bodyPr wrap="none" rtlCol="0">
            <a:spAutoFit/>
          </a:bodyPr>
          <a:lstStyle>
            <a:defPPr>
              <a:defRPr lang="en-US"/>
            </a:defPPr>
            <a:lvl1pPr algn="ctr">
              <a:defRPr sz="2400" b="1">
                <a:solidFill>
                  <a:srgbClr val="FFCC00"/>
                </a:solidFill>
                <a:effectLst>
                  <a:outerShdw blurRad="101600" dir="5640000" sx="99000" sy="99000" algn="ctr" rotWithShape="0">
                    <a:schemeClr val="tx1"/>
                  </a:outerShdw>
                </a:effectLst>
                <a:latin typeface="Tahoma" pitchFamily="34" charset="0"/>
                <a:ea typeface="+mj-ea"/>
                <a:cs typeface="+mj-cs"/>
              </a:defRPr>
            </a:lvl1pPr>
          </a:lstStyle>
          <a:p>
            <a:r>
              <a:rPr lang="fr-FR" sz="2800" dirty="0" err="1" smtClean="0">
                <a:solidFill>
                  <a:schemeClr val="bg1">
                    <a:lumMod val="95000"/>
                  </a:schemeClr>
                </a:solidFill>
              </a:rPr>
              <a:t>Thank</a:t>
            </a:r>
            <a:r>
              <a:rPr lang="fr-FR" sz="2800" dirty="0" smtClean="0">
                <a:solidFill>
                  <a:schemeClr val="bg1">
                    <a:lumMod val="95000"/>
                  </a:schemeClr>
                </a:solidFill>
              </a:rPr>
              <a:t> </a:t>
            </a:r>
            <a:r>
              <a:rPr lang="fr-FR" sz="2800" dirty="0" err="1" smtClean="0">
                <a:solidFill>
                  <a:schemeClr val="bg1">
                    <a:lumMod val="95000"/>
                  </a:schemeClr>
                </a:solidFill>
              </a:rPr>
              <a:t>you</a:t>
            </a:r>
            <a:endParaRPr lang="fr-FR" sz="2800" dirty="0">
              <a:solidFill>
                <a:schemeClr val="bg1">
                  <a:lumMod val="95000"/>
                </a:schemeClr>
              </a:solidFill>
            </a:endParaRPr>
          </a:p>
          <a:p>
            <a:r>
              <a:rPr lang="fr-FR" sz="2800" dirty="0" smtClean="0">
                <a:solidFill>
                  <a:schemeClr val="bg1">
                    <a:lumMod val="95000"/>
                  </a:schemeClr>
                </a:solidFill>
              </a:rPr>
              <a:t>for </a:t>
            </a:r>
            <a:r>
              <a:rPr lang="fr-FR" sz="2800" dirty="0" err="1" smtClean="0">
                <a:solidFill>
                  <a:schemeClr val="bg1">
                    <a:lumMod val="95000"/>
                  </a:schemeClr>
                </a:solidFill>
              </a:rPr>
              <a:t>your</a:t>
            </a:r>
            <a:r>
              <a:rPr lang="fr-FR" sz="2800" dirty="0" smtClean="0">
                <a:solidFill>
                  <a:schemeClr val="bg1">
                    <a:lumMod val="95000"/>
                  </a:schemeClr>
                </a:solidFill>
              </a:rPr>
              <a:t> attention</a:t>
            </a:r>
            <a:endParaRPr lang="en-GB" sz="2800" dirty="0">
              <a:solidFill>
                <a:schemeClr val="bg1">
                  <a:lumMod val="95000"/>
                </a:schemeClr>
              </a:solidFill>
            </a:endParaRPr>
          </a:p>
        </p:txBody>
      </p:sp>
      <p:sp>
        <p:nvSpPr>
          <p:cNvPr id="7" name="TextBox 6"/>
          <p:cNvSpPr txBox="1"/>
          <p:nvPr/>
        </p:nvSpPr>
        <p:spPr>
          <a:xfrm>
            <a:off x="3434800" y="4265448"/>
            <a:ext cx="2211246" cy="369332"/>
          </a:xfrm>
          <a:prstGeom prst="rect">
            <a:avLst/>
          </a:prstGeom>
          <a:noFill/>
          <a:effectLst>
            <a:outerShdw blurRad="50800" dist="50800" dir="5400000" algn="ctr" rotWithShape="0">
              <a:schemeClr val="tx1"/>
            </a:outerShdw>
          </a:effectLst>
        </p:spPr>
        <p:txBody>
          <a:bodyPr wrap="none" rtlCol="0">
            <a:spAutoFit/>
          </a:bodyPr>
          <a:lstStyle/>
          <a:p>
            <a:pPr algn="ctr"/>
            <a:r>
              <a:rPr lang="fr-FR" dirty="0">
                <a:solidFill>
                  <a:schemeClr val="bg1">
                    <a:lumMod val="95000"/>
                  </a:schemeClr>
                </a:solidFill>
                <a:effectLst>
                  <a:outerShdw blurRad="101600" dir="5640000" sx="99000" sy="99000" algn="ctr" rotWithShape="0">
                    <a:schemeClr val="tx1"/>
                  </a:outerShdw>
                </a:effectLst>
                <a:latin typeface="Tahoma" pitchFamily="34" charset="0"/>
                <a:ea typeface="+mj-ea"/>
                <a:cs typeface="+mj-cs"/>
              </a:rPr>
              <a:t>http://</a:t>
            </a:r>
            <a:r>
              <a:rPr lang="fr-FR" dirty="0" smtClean="0">
                <a:solidFill>
                  <a:schemeClr val="bg1">
                    <a:lumMod val="95000"/>
                  </a:schemeClr>
                </a:solidFill>
                <a:effectLst>
                  <a:outerShdw blurRad="101600" dir="5640000" sx="99000" sy="99000" algn="ctr" rotWithShape="0">
                    <a:schemeClr val="tx1"/>
                  </a:outerShdw>
                </a:effectLst>
                <a:latin typeface="Tahoma" pitchFamily="34" charset="0"/>
                <a:ea typeface="+mj-ea"/>
                <a:cs typeface="+mj-cs"/>
              </a:rPr>
              <a:t>www.iter.org </a:t>
            </a:r>
            <a:endParaRPr lang="en-GB" dirty="0">
              <a:solidFill>
                <a:schemeClr val="bg1">
                  <a:lumMod val="95000"/>
                </a:schemeClr>
              </a:solidFill>
              <a:effectLst>
                <a:outerShdw blurRad="101600" dir="5640000" sx="99000" sy="99000" algn="ctr" rotWithShape="0">
                  <a:schemeClr val="tx1"/>
                </a:outerShdw>
              </a:effectLst>
              <a:latin typeface="Tahoma" pitchFamily="34" charset="0"/>
              <a:ea typeface="+mj-ea"/>
              <a:cs typeface="+mj-cs"/>
            </a:endParaRPr>
          </a:p>
        </p:txBody>
      </p:sp>
    </p:spTree>
    <p:extLst>
      <p:ext uri="{BB962C8B-B14F-4D97-AF65-F5344CB8AC3E}">
        <p14:creationId xmlns:p14="http://schemas.microsoft.com/office/powerpoint/2010/main" val="205738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ver us participation in the iter project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280398"/>
            <a:ext cx="2489200" cy="3348752"/>
          </a:xfrm>
          <a:prstGeom prst="rect">
            <a:avLst/>
          </a:prstGeom>
        </p:spPr>
      </p:pic>
      <p:sp>
        <p:nvSpPr>
          <p:cNvPr id="8" name="Rectangle 7"/>
          <p:cNvSpPr/>
          <p:nvPr/>
        </p:nvSpPr>
        <p:spPr>
          <a:xfrm>
            <a:off x="199373" y="1280398"/>
            <a:ext cx="5972827" cy="33487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200150"/>
          </a:xfrm>
        </p:spPr>
        <p:txBody>
          <a:bodyPr>
            <a:noAutofit/>
          </a:bodyPr>
          <a:lstStyle/>
          <a:p>
            <a:r>
              <a:rPr lang="en-US" sz="3800" b="1" dirty="0" smtClean="0">
                <a:solidFill>
                  <a:schemeClr val="bg1"/>
                </a:solidFill>
                <a:latin typeface="Arial" panose="020B0604020202020204" pitchFamily="34" charset="0"/>
                <a:cs typeface="Arial" panose="020B0604020202020204" pitchFamily="34" charset="0"/>
              </a:rPr>
              <a:t>Report to Congress</a:t>
            </a:r>
            <a:r>
              <a:rPr lang="en-US" sz="3800" b="1" dirty="0">
                <a:solidFill>
                  <a:schemeClr val="bg1"/>
                </a:solidFill>
                <a:latin typeface="Arial" panose="020B0604020202020204" pitchFamily="34" charset="0"/>
                <a:cs typeface="Arial" panose="020B0604020202020204" pitchFamily="34" charset="0"/>
              </a:rPr>
              <a:t> </a:t>
            </a:r>
            <a:r>
              <a:rPr lang="en-US" sz="3800" b="1" dirty="0" smtClean="0">
                <a:solidFill>
                  <a:schemeClr val="bg1"/>
                </a:solidFill>
                <a:latin typeface="Arial" panose="020B0604020202020204" pitchFamily="34" charset="0"/>
                <a:cs typeface="Arial" panose="020B0604020202020204" pitchFamily="34" charset="0"/>
              </a:rPr>
              <a:t>from US Secretary of Energy</a:t>
            </a:r>
            <a:endParaRPr lang="en-US" sz="38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3050" y="1432799"/>
            <a:ext cx="5640550" cy="3120151"/>
          </a:xfrm>
        </p:spPr>
        <p:txBody>
          <a:bodyPr>
            <a:noAutofit/>
          </a:bodyPr>
          <a:lstStyle/>
          <a:p>
            <a:pPr lvl="0">
              <a:spcBef>
                <a:spcPts val="3072"/>
              </a:spcBef>
            </a:pPr>
            <a:r>
              <a:rPr lang="en-US" sz="1400" b="1" dirty="0" smtClean="0">
                <a:latin typeface="Arial" charset="0"/>
                <a:ea typeface="Arial" charset="0"/>
                <a:cs typeface="Arial" charset="0"/>
              </a:rPr>
              <a:t>“</a:t>
            </a:r>
            <a:r>
              <a:rPr lang="en-US" sz="1400" b="1" dirty="0">
                <a:latin typeface="Arial" charset="0"/>
                <a:ea typeface="Arial" charset="0"/>
                <a:cs typeface="Arial" charset="0"/>
              </a:rPr>
              <a:t>The project appears to be technically achievable, although significant technical and management risks remain.” </a:t>
            </a:r>
          </a:p>
          <a:p>
            <a:pPr lvl="0">
              <a:spcBef>
                <a:spcPts val="3072"/>
              </a:spcBef>
            </a:pPr>
            <a:r>
              <a:rPr lang="en-US" sz="1400" b="1" dirty="0">
                <a:latin typeface="Arial" charset="0"/>
                <a:ea typeface="Arial" charset="0"/>
                <a:cs typeface="Arial" charset="0"/>
              </a:rPr>
              <a:t>“The U.S. ITER in-kind contributions have been designed, constructed and delivered consistent with the key milestones.  Four of the twelve U.S. hardware systems are currently in final fabrication.”</a:t>
            </a:r>
          </a:p>
          <a:p>
            <a:pPr lvl="0">
              <a:spcBef>
                <a:spcPts val="3072"/>
              </a:spcBef>
            </a:pPr>
            <a:r>
              <a:rPr lang="en-US" sz="1400" b="1" dirty="0">
                <a:latin typeface="Arial" charset="0"/>
                <a:ea typeface="Arial" charset="0"/>
                <a:cs typeface="Arial" charset="0"/>
              </a:rPr>
              <a:t>“DOE recommends continuing the reforms already underway, implementing additional measures as described in this report, and revisiting this recommendation as part of the FY 2019 budget process (end of 2017 to early 2018).”</a:t>
            </a:r>
          </a:p>
        </p:txBody>
      </p:sp>
    </p:spTree>
    <p:extLst>
      <p:ext uri="{BB962C8B-B14F-4D97-AF65-F5344CB8AC3E}">
        <p14:creationId xmlns:p14="http://schemas.microsoft.com/office/powerpoint/2010/main" val="242234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1" y="1047750"/>
            <a:ext cx="8915401" cy="1554272"/>
          </a:xfrm>
          <a:prstGeom prst="rect">
            <a:avLst/>
          </a:prstGeom>
          <a:noFill/>
        </p:spPr>
        <p:txBody>
          <a:bodyPr wrap="square" rtlCol="0">
            <a:spAutoFit/>
          </a:bodyPr>
          <a:lstStyle/>
          <a:p>
            <a:pPr>
              <a:spcAft>
                <a:spcPts val="1200"/>
              </a:spcAft>
            </a:pPr>
            <a:r>
              <a:rPr lang="en-US" sz="1600" b="1" dirty="0" smtClean="0">
                <a:solidFill>
                  <a:schemeClr val="bg1"/>
                </a:solidFill>
                <a:latin typeface="Arial" panose="020B0604020202020204" pitchFamily="34" charset="0"/>
                <a:cs typeface="Arial" panose="020B0604020202020204" pitchFamily="34" charset="0"/>
              </a:rPr>
              <a:t>Extensive interactions among IO and DAs to finalize revised baseline schedule proposal</a:t>
            </a:r>
            <a:endParaRPr lang="en-US" sz="1600" b="1"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1600" dirty="0" smtClean="0">
                <a:solidFill>
                  <a:schemeClr val="bg1"/>
                </a:solidFill>
                <a:latin typeface="Arial" panose="020B0604020202020204" pitchFamily="34" charset="0"/>
                <a:cs typeface="Arial" panose="020B0604020202020204" pitchFamily="34" charset="0"/>
              </a:rPr>
              <a:t>Schedule and resource estimates through First Plasma (2025) consistent with Members’ budget constraints</a:t>
            </a:r>
          </a:p>
          <a:p>
            <a:pPr marL="285750" indent="-285750">
              <a:spcAft>
                <a:spcPts val="600"/>
              </a:spcAft>
              <a:buFont typeface="Wingdings" panose="05000000000000000000" pitchFamily="2" charset="2"/>
              <a:buChar char="ü"/>
            </a:pPr>
            <a:r>
              <a:rPr lang="en-US" sz="1600" dirty="0" smtClean="0">
                <a:solidFill>
                  <a:schemeClr val="bg1"/>
                </a:solidFill>
                <a:latin typeface="Arial" panose="020B0604020202020204" pitchFamily="34" charset="0"/>
                <a:cs typeface="Arial" panose="020B0604020202020204" pitchFamily="34" charset="0"/>
              </a:rPr>
              <a:t>Proposed use of 4-stage approach through Deuterium-Tritium (2035) consistent with </a:t>
            </a:r>
            <a:r>
              <a:rPr lang="en-US" sz="1600" dirty="0">
                <a:solidFill>
                  <a:schemeClr val="bg1"/>
                </a:solidFill>
                <a:latin typeface="Arial" panose="020B0604020202020204" pitchFamily="34" charset="0"/>
                <a:cs typeface="Arial" panose="020B0604020202020204" pitchFamily="34" charset="0"/>
              </a:rPr>
              <a:t>Members’ financial </a:t>
            </a:r>
            <a:r>
              <a:rPr lang="en-US" sz="1600" dirty="0" smtClean="0">
                <a:solidFill>
                  <a:schemeClr val="bg1"/>
                </a:solidFill>
                <a:latin typeface="Arial" panose="020B0604020202020204" pitchFamily="34" charset="0"/>
                <a:cs typeface="Arial" panose="020B0604020202020204" pitchFamily="34" charset="0"/>
              </a:rPr>
              <a:t>and technical constraints</a:t>
            </a:r>
            <a:endParaRPr lang="en-US"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2857502"/>
            <a:ext cx="9144000" cy="1879517"/>
          </a:xfrm>
          <a:prstGeom prst="rect">
            <a:avLst/>
          </a:prstGeom>
        </p:spPr>
      </p:pic>
      <p:sp>
        <p:nvSpPr>
          <p:cNvPr id="6" name="Title 1"/>
          <p:cNvSpPr txBox="1">
            <a:spLocks/>
          </p:cNvSpPr>
          <p:nvPr/>
        </p:nvSpPr>
        <p:spPr>
          <a:xfrm>
            <a:off x="0" y="2884"/>
            <a:ext cx="9144000" cy="784830"/>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500" b="1" dirty="0" smtClean="0">
                <a:solidFill>
                  <a:schemeClr val="bg1">
                    <a:lumMod val="95000"/>
                  </a:schemeClr>
                </a:solidFill>
                <a:latin typeface="Arial" panose="020B0604020202020204" pitchFamily="34" charset="0"/>
                <a:ea typeface="+mn-ea"/>
                <a:cs typeface="Arial" panose="020B0604020202020204" pitchFamily="34" charset="0"/>
              </a:rPr>
              <a:t>A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staged</a:t>
            </a:r>
            <a:r>
              <a:rPr lang="fr-FR" sz="45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approach</a:t>
            </a:r>
            <a:r>
              <a:rPr lang="fr-FR" sz="4500" b="1" dirty="0" smtClean="0">
                <a:solidFill>
                  <a:schemeClr val="bg1">
                    <a:lumMod val="95000"/>
                  </a:schemeClr>
                </a:solidFill>
                <a:latin typeface="Arial" panose="020B0604020202020204" pitchFamily="34" charset="0"/>
                <a:ea typeface="+mn-ea"/>
                <a:cs typeface="Arial" panose="020B0604020202020204" pitchFamily="34" charset="0"/>
              </a:rPr>
              <a:t> to DT plasma</a:t>
            </a:r>
            <a:endParaRPr lang="en-GB" sz="4500" b="1" dirty="0">
              <a:solidFill>
                <a:schemeClr val="bg1">
                  <a:lumMod val="95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075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evel 0 schedule with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7714"/>
            <a:ext cx="9144000" cy="4355786"/>
          </a:xfrm>
          <a:prstGeom prst="rect">
            <a:avLst/>
          </a:prstGeom>
        </p:spPr>
      </p:pic>
      <p:sp>
        <p:nvSpPr>
          <p:cNvPr id="8" name="Title 1"/>
          <p:cNvSpPr txBox="1">
            <a:spLocks/>
          </p:cNvSpPr>
          <p:nvPr/>
        </p:nvSpPr>
        <p:spPr>
          <a:xfrm>
            <a:off x="0" y="2884"/>
            <a:ext cx="9144000" cy="784830"/>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500" b="1" dirty="0" smtClean="0">
                <a:solidFill>
                  <a:schemeClr val="bg1">
                    <a:lumMod val="95000"/>
                  </a:schemeClr>
                </a:solidFill>
                <a:latin typeface="Arial" panose="020B0604020202020204" pitchFamily="34" charset="0"/>
                <a:ea typeface="+mn-ea"/>
                <a:cs typeface="Arial" panose="020B0604020202020204" pitchFamily="34" charset="0"/>
              </a:rPr>
              <a:t>Major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assembly</a:t>
            </a:r>
            <a:r>
              <a:rPr lang="fr-FR" sz="45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milestones</a:t>
            </a:r>
            <a:endParaRPr lang="en-GB" sz="4500" b="1" dirty="0">
              <a:solidFill>
                <a:schemeClr val="bg1">
                  <a:lumMod val="95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4607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310480" y="4469436"/>
            <a:ext cx="5252120" cy="843556"/>
          </a:xfrm>
          <a:prstGeom prst="rect">
            <a:avLst/>
          </a:prstGeom>
        </p:spPr>
        <p:txBody>
          <a:bodyPr vert="horz" wrap="square" lIns="91440" tIns="45720" rIns="91440" bIns="45720" rtlCol="0">
            <a:noAutofit/>
          </a:bodyPr>
          <a:lstStyle>
            <a:defPPr>
              <a:defRPr lang="en-US"/>
            </a:defPPr>
            <a:lvl1pPr>
              <a:spcAft>
                <a:spcPts val="0"/>
              </a:spcAft>
              <a:defRPr sz="1400" b="1">
                <a:solidFill>
                  <a:schemeClr val="tx1">
                    <a:lumMod val="65000"/>
                    <a:lumOff val="35000"/>
                  </a:schemeClr>
                </a:solidFill>
                <a:effectLst/>
                <a:latin typeface="Calibri"/>
                <a:ea typeface="Times New Roman"/>
                <a:cs typeface="Times New Roman"/>
              </a:defRPr>
            </a:lvl1pPr>
          </a:lstStyle>
          <a:p>
            <a:r>
              <a:rPr lang="fr-FR" sz="1100" b="0" dirty="0" smtClean="0">
                <a:solidFill>
                  <a:schemeClr val="bg1">
                    <a:lumMod val="95000"/>
                  </a:schemeClr>
                </a:solidFill>
              </a:rPr>
              <a:t>ITER Council </a:t>
            </a:r>
            <a:r>
              <a:rPr lang="fr-FR" sz="1100" b="0" dirty="0" err="1" smtClean="0">
                <a:solidFill>
                  <a:schemeClr val="bg1">
                    <a:lumMod val="95000"/>
                  </a:schemeClr>
                </a:solidFill>
              </a:rPr>
              <a:t>convenes</a:t>
            </a:r>
            <a:r>
              <a:rPr lang="fr-FR" sz="1100" b="0" dirty="0" smtClean="0">
                <a:solidFill>
                  <a:schemeClr val="bg1">
                    <a:lumMod val="95000"/>
                  </a:schemeClr>
                </a:solidFill>
              </a:rPr>
              <a:t> </a:t>
            </a:r>
            <a:r>
              <a:rPr lang="fr-FR" sz="1100" b="0" dirty="0" err="1" smtClean="0">
                <a:solidFill>
                  <a:schemeClr val="bg1">
                    <a:lumMod val="95000"/>
                  </a:schemeClr>
                </a:solidFill>
              </a:rPr>
              <a:t>twice</a:t>
            </a:r>
            <a:r>
              <a:rPr lang="fr-FR" sz="1100" b="0" dirty="0" smtClean="0">
                <a:solidFill>
                  <a:schemeClr val="bg1">
                    <a:lumMod val="95000"/>
                  </a:schemeClr>
                </a:solidFill>
              </a:rPr>
              <a:t> a </a:t>
            </a:r>
            <a:r>
              <a:rPr lang="fr-FR" sz="1100" b="0" dirty="0" err="1" smtClean="0">
                <a:solidFill>
                  <a:schemeClr val="bg1">
                    <a:lumMod val="95000"/>
                  </a:schemeClr>
                </a:solidFill>
              </a:rPr>
              <a:t>year</a:t>
            </a:r>
            <a:r>
              <a:rPr lang="fr-FR" sz="1100" b="0" dirty="0" smtClean="0">
                <a:solidFill>
                  <a:schemeClr val="bg1">
                    <a:lumMod val="95000"/>
                  </a:schemeClr>
                </a:solidFill>
              </a:rPr>
              <a:t> in </a:t>
            </a:r>
            <a:r>
              <a:rPr lang="fr-FR" sz="1100" b="0" dirty="0" err="1" smtClean="0">
                <a:solidFill>
                  <a:schemeClr val="bg1">
                    <a:lumMod val="95000"/>
                  </a:schemeClr>
                </a:solidFill>
              </a:rPr>
              <a:t>June</a:t>
            </a:r>
            <a:r>
              <a:rPr lang="fr-FR" sz="1100" b="0" dirty="0" smtClean="0">
                <a:solidFill>
                  <a:schemeClr val="bg1">
                    <a:lumMod val="95000"/>
                  </a:schemeClr>
                </a:solidFill>
              </a:rPr>
              <a:t> and </a:t>
            </a:r>
            <a:r>
              <a:rPr lang="fr-FR" sz="1100" b="0" dirty="0" err="1" smtClean="0">
                <a:solidFill>
                  <a:schemeClr val="bg1">
                    <a:lumMod val="95000"/>
                  </a:schemeClr>
                </a:solidFill>
              </a:rPr>
              <a:t>November</a:t>
            </a:r>
            <a:r>
              <a:rPr lang="fr-FR" sz="1100" b="0" dirty="0" smtClean="0">
                <a:solidFill>
                  <a:schemeClr val="bg1">
                    <a:lumMod val="95000"/>
                  </a:schemeClr>
                </a:solidFill>
              </a:rPr>
              <a:t> at ITER </a:t>
            </a:r>
            <a:r>
              <a:rPr lang="fr-FR" sz="1100" b="0" dirty="0" err="1" smtClean="0">
                <a:solidFill>
                  <a:schemeClr val="bg1">
                    <a:lumMod val="95000"/>
                  </a:schemeClr>
                </a:solidFill>
              </a:rPr>
              <a:t>Headquarters</a:t>
            </a:r>
            <a:endParaRPr lang="en-GB" sz="1100" b="0" dirty="0">
              <a:solidFill>
                <a:schemeClr val="bg1">
                  <a:lumMod val="95000"/>
                </a:schemeClr>
              </a:solidFill>
            </a:endParaRPr>
          </a:p>
        </p:txBody>
      </p:sp>
      <p:pic>
        <p:nvPicPr>
          <p:cNvPr id="1026" name="Picture 2" descr="C:\Users\arnouxr\Documents\Work\En Cours\IC 19 &amp; LAST CHINESE PA\ic 19 ok\IC_19_Ok_Ok\JPEG\IC_19_General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19296"/>
            <a:ext cx="4724400" cy="3039150"/>
          </a:xfrm>
          <a:prstGeom prst="rect">
            <a:avLst/>
          </a:prstGeom>
          <a:solidFill>
            <a:schemeClr val="tx1">
              <a:lumMod val="50000"/>
              <a:lumOff val="50000"/>
              <a:alpha val="92000"/>
            </a:schemeClr>
          </a:solidFill>
          <a:ln w="3175">
            <a:solidFill>
              <a:srgbClr val="FFC000"/>
            </a:solidFill>
          </a:ln>
          <a:extLst/>
        </p:spPr>
      </p:pic>
      <p:sp>
        <p:nvSpPr>
          <p:cNvPr id="10" name="Rectangle 9"/>
          <p:cNvSpPr/>
          <p:nvPr/>
        </p:nvSpPr>
        <p:spPr>
          <a:xfrm>
            <a:off x="5410200" y="1278566"/>
            <a:ext cx="3733800" cy="3631763"/>
          </a:xfrm>
          <a:prstGeom prst="rect">
            <a:avLst/>
          </a:prstGeom>
          <a:noFill/>
        </p:spPr>
        <p:txBody>
          <a:bodyPr wrap="square" rtlCol="0">
            <a:spAutoFit/>
          </a:bodyPr>
          <a:lstStyle/>
          <a:p>
            <a:r>
              <a:rPr lang="fr-FR" sz="1500" b="1" dirty="0" smtClean="0">
                <a:solidFill>
                  <a:schemeClr val="bg1"/>
                </a:solidFill>
                <a:latin typeface="Arial" panose="020B0604020202020204" pitchFamily="34" charset="0"/>
                <a:cs typeface="Arial" panose="020B0604020202020204" pitchFamily="34" charset="0"/>
              </a:rPr>
              <a:t>First Plasma in </a:t>
            </a:r>
            <a:r>
              <a:rPr lang="fr-FR" sz="1500" b="1" dirty="0" err="1" smtClean="0">
                <a:solidFill>
                  <a:schemeClr val="bg1"/>
                </a:solidFill>
                <a:latin typeface="Arial" panose="020B0604020202020204" pitchFamily="34" charset="0"/>
                <a:cs typeface="Arial" panose="020B0604020202020204" pitchFamily="34" charset="0"/>
              </a:rPr>
              <a:t>December</a:t>
            </a:r>
            <a:r>
              <a:rPr lang="fr-FR" sz="1500" b="1" dirty="0" smtClean="0">
                <a:solidFill>
                  <a:schemeClr val="bg1"/>
                </a:solidFill>
                <a:latin typeface="Arial" panose="020B0604020202020204" pitchFamily="34" charset="0"/>
                <a:cs typeface="Arial" panose="020B0604020202020204" pitchFamily="34" charset="0"/>
              </a:rPr>
              <a:t> 2025, first </a:t>
            </a:r>
            <a:r>
              <a:rPr lang="fr-FR" sz="1500" b="1" dirty="0" err="1" smtClean="0">
                <a:solidFill>
                  <a:schemeClr val="bg1"/>
                </a:solidFill>
                <a:latin typeface="Arial" panose="020B0604020202020204" pitchFamily="34" charset="0"/>
                <a:cs typeface="Arial" panose="020B0604020202020204" pitchFamily="34" charset="0"/>
              </a:rPr>
              <a:t>physics</a:t>
            </a:r>
            <a:r>
              <a:rPr lang="fr-FR" sz="1500" b="1" dirty="0" smtClean="0">
                <a:solidFill>
                  <a:schemeClr val="bg1"/>
                </a:solidFill>
                <a:latin typeface="Arial" panose="020B0604020202020204" pitchFamily="34" charset="0"/>
                <a:cs typeface="Arial" panose="020B0604020202020204" pitchFamily="34" charset="0"/>
              </a:rPr>
              <a:t> </a:t>
            </a:r>
            <a:r>
              <a:rPr lang="fr-FR" sz="1500" b="1" dirty="0" err="1" smtClean="0">
                <a:solidFill>
                  <a:schemeClr val="bg1"/>
                </a:solidFill>
                <a:latin typeface="Arial" panose="020B0604020202020204" pitchFamily="34" charset="0"/>
                <a:cs typeface="Arial" panose="020B0604020202020204" pitchFamily="34" charset="0"/>
              </a:rPr>
              <a:t>experiment</a:t>
            </a:r>
            <a:r>
              <a:rPr lang="fr-FR" sz="1500" b="1" dirty="0" smtClean="0">
                <a:solidFill>
                  <a:schemeClr val="bg1"/>
                </a:solidFill>
                <a:latin typeface="Arial" panose="020B0604020202020204" pitchFamily="34" charset="0"/>
                <a:cs typeface="Arial" panose="020B0604020202020204" pitchFamily="34" charset="0"/>
              </a:rPr>
              <a:t> </a:t>
            </a:r>
            <a:r>
              <a:rPr lang="fr-FR" sz="1500" b="1" smtClean="0">
                <a:solidFill>
                  <a:schemeClr val="bg1"/>
                </a:solidFill>
                <a:latin typeface="Arial" panose="020B0604020202020204" pitchFamily="34" charset="0"/>
                <a:cs typeface="Arial" panose="020B0604020202020204" pitchFamily="34" charset="0"/>
              </a:rPr>
              <a:t>in </a:t>
            </a:r>
            <a:r>
              <a:rPr lang="fr-FR" sz="1500" b="1" smtClean="0">
                <a:solidFill>
                  <a:schemeClr val="bg1"/>
                </a:solidFill>
                <a:latin typeface="Arial" panose="020B0604020202020204" pitchFamily="34" charset="0"/>
                <a:cs typeface="Arial" panose="020B0604020202020204" pitchFamily="34" charset="0"/>
              </a:rPr>
              <a:t>2028</a:t>
            </a:r>
            <a:r>
              <a:rPr lang="fr-FR" sz="1500" b="1" dirty="0" smtClean="0">
                <a:solidFill>
                  <a:schemeClr val="bg1"/>
                </a:solidFill>
                <a:latin typeface="Arial" panose="020B0604020202020204" pitchFamily="34" charset="0"/>
                <a:cs typeface="Arial" panose="020B0604020202020204" pitchFamily="34" charset="0"/>
              </a:rPr>
              <a:t>, DT </a:t>
            </a:r>
            <a:r>
              <a:rPr lang="fr-FR" sz="1500" b="1" dirty="0" err="1" smtClean="0">
                <a:solidFill>
                  <a:schemeClr val="bg1"/>
                </a:solidFill>
                <a:latin typeface="Arial" panose="020B0604020202020204" pitchFamily="34" charset="0"/>
                <a:cs typeface="Arial" panose="020B0604020202020204" pitchFamily="34" charset="0"/>
              </a:rPr>
              <a:t>commissioning</a:t>
            </a:r>
            <a:r>
              <a:rPr lang="fr-FR" sz="1500" b="1" dirty="0" smtClean="0">
                <a:solidFill>
                  <a:schemeClr val="bg1"/>
                </a:solidFill>
                <a:latin typeface="Arial" panose="020B0604020202020204" pitchFamily="34" charset="0"/>
                <a:cs typeface="Arial" panose="020B0604020202020204" pitchFamily="34" charset="0"/>
              </a:rPr>
              <a:t> </a:t>
            </a:r>
            <a:r>
              <a:rPr lang="fr-FR" sz="1500" b="1" dirty="0" err="1" smtClean="0">
                <a:solidFill>
                  <a:schemeClr val="bg1"/>
                </a:solidFill>
                <a:latin typeface="Arial" panose="020B0604020202020204" pitchFamily="34" charset="0"/>
                <a:cs typeface="Arial" panose="020B0604020202020204" pitchFamily="34" charset="0"/>
              </a:rPr>
              <a:t>December</a:t>
            </a:r>
            <a:r>
              <a:rPr lang="fr-FR" sz="1500" b="1" dirty="0" smtClean="0">
                <a:solidFill>
                  <a:schemeClr val="bg1"/>
                </a:solidFill>
                <a:latin typeface="Arial" panose="020B0604020202020204" pitchFamily="34" charset="0"/>
                <a:cs typeface="Arial" panose="020B0604020202020204" pitchFamily="34" charset="0"/>
              </a:rPr>
              <a:t> 2035.</a:t>
            </a:r>
          </a:p>
          <a:p>
            <a:endParaRPr lang="en-GB" sz="800" b="1" dirty="0" smtClean="0">
              <a:solidFill>
                <a:schemeClr val="bg1"/>
              </a:solidFill>
              <a:latin typeface="Arial" panose="020B0604020202020204" pitchFamily="34" charset="0"/>
              <a:cs typeface="Arial" panose="020B0604020202020204" pitchFamily="34" charset="0"/>
            </a:endParaRPr>
          </a:p>
          <a:p>
            <a:r>
              <a:rPr lang="en-GB" sz="1500" b="1" dirty="0" smtClean="0">
                <a:solidFill>
                  <a:schemeClr val="bg1"/>
                </a:solidFill>
                <a:latin typeface="Arial" panose="020B0604020202020204" pitchFamily="34" charset="0"/>
                <a:cs typeface="Arial" panose="020B0604020202020204" pitchFamily="34" charset="0"/>
              </a:rPr>
              <a:t>The </a:t>
            </a:r>
            <a:r>
              <a:rPr lang="en-GB" sz="1500" b="1" dirty="0">
                <a:solidFill>
                  <a:schemeClr val="bg1"/>
                </a:solidFill>
                <a:latin typeface="Arial" panose="020B0604020202020204" pitchFamily="34" charset="0"/>
                <a:cs typeface="Arial" panose="020B0604020202020204" pitchFamily="34" charset="0"/>
              </a:rPr>
              <a:t>updated Schedule is challenging but technically </a:t>
            </a:r>
            <a:r>
              <a:rPr lang="en-GB" sz="1500" b="1" dirty="0" smtClean="0">
                <a:solidFill>
                  <a:schemeClr val="bg1"/>
                </a:solidFill>
                <a:latin typeface="Arial" panose="020B0604020202020204" pitchFamily="34" charset="0"/>
                <a:cs typeface="Arial" panose="020B0604020202020204" pitchFamily="34" charset="0"/>
              </a:rPr>
              <a:t>achievable.</a:t>
            </a:r>
          </a:p>
          <a:p>
            <a:endParaRPr lang="fr-FR" sz="900" b="1" dirty="0" smtClean="0">
              <a:solidFill>
                <a:schemeClr val="bg1"/>
              </a:solidFill>
              <a:latin typeface="Arial" panose="020B0604020202020204" pitchFamily="34" charset="0"/>
              <a:cs typeface="Arial" panose="020B0604020202020204" pitchFamily="34" charset="0"/>
            </a:endParaRPr>
          </a:p>
          <a:p>
            <a:r>
              <a:rPr lang="fr-FR" sz="1500" b="1" dirty="0" smtClean="0">
                <a:solidFill>
                  <a:schemeClr val="bg1"/>
                </a:solidFill>
                <a:latin typeface="Arial" panose="020B0604020202020204" pitchFamily="34" charset="0"/>
                <a:cs typeface="Arial" panose="020B0604020202020204" pitchFamily="34" charset="0"/>
              </a:rPr>
              <a:t>It </a:t>
            </a:r>
            <a:r>
              <a:rPr lang="en-GB" sz="1500" b="1" dirty="0">
                <a:solidFill>
                  <a:schemeClr val="bg1"/>
                </a:solidFill>
                <a:latin typeface="Arial" panose="020B0604020202020204" pitchFamily="34" charset="0"/>
                <a:cs typeface="Arial" panose="020B0604020202020204" pitchFamily="34" charset="0"/>
              </a:rPr>
              <a:t>represents the best technically achievable path forward to First </a:t>
            </a:r>
            <a:r>
              <a:rPr lang="en-GB" sz="1500" b="1" dirty="0" smtClean="0">
                <a:solidFill>
                  <a:schemeClr val="bg1"/>
                </a:solidFill>
                <a:latin typeface="Arial" panose="020B0604020202020204" pitchFamily="34" charset="0"/>
                <a:cs typeface="Arial" panose="020B0604020202020204" pitchFamily="34" charset="0"/>
              </a:rPr>
              <a:t>Plasma.</a:t>
            </a:r>
          </a:p>
          <a:p>
            <a:endParaRPr lang="en-GB" sz="900" b="1" dirty="0" smtClean="0">
              <a:solidFill>
                <a:schemeClr val="bg1"/>
              </a:solidFill>
              <a:latin typeface="Arial" panose="020B0604020202020204" pitchFamily="34" charset="0"/>
              <a:cs typeface="Arial" panose="020B0604020202020204" pitchFamily="34" charset="0"/>
            </a:endParaRPr>
          </a:p>
          <a:p>
            <a:r>
              <a:rPr lang="en-GB" sz="1500" b="1" dirty="0" smtClean="0">
                <a:solidFill>
                  <a:schemeClr val="bg1"/>
                </a:solidFill>
                <a:latin typeface="Arial" panose="020B0604020202020204" pitchFamily="34" charset="0"/>
                <a:cs typeface="Arial" panose="020B0604020202020204" pitchFamily="34" charset="0"/>
              </a:rPr>
              <a:t>Members </a:t>
            </a:r>
            <a:r>
              <a:rPr lang="en-GB" sz="1500" b="1" dirty="0">
                <a:solidFill>
                  <a:schemeClr val="bg1"/>
                </a:solidFill>
                <a:latin typeface="Arial" panose="020B0604020202020204" pitchFamily="34" charset="0"/>
                <a:cs typeface="Arial" panose="020B0604020202020204" pitchFamily="34" charset="0"/>
              </a:rPr>
              <a:t>now have all the elements needed to go through their domestic processes of obtaining approval for the Resource-Loaded Integrated </a:t>
            </a:r>
            <a:r>
              <a:rPr lang="en-GB" sz="1500" b="1" dirty="0" smtClean="0">
                <a:solidFill>
                  <a:schemeClr val="bg1"/>
                </a:solidFill>
                <a:latin typeface="Arial" panose="020B0604020202020204" pitchFamily="34" charset="0"/>
                <a:cs typeface="Arial" panose="020B0604020202020204" pitchFamily="34" charset="0"/>
              </a:rPr>
              <a:t>Master Schedule </a:t>
            </a:r>
            <a:endParaRPr lang="en-GB" sz="1500" b="1" dirty="0">
              <a:solidFill>
                <a:schemeClr val="bg1"/>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0" y="12979"/>
            <a:ext cx="9144000" cy="1323439"/>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chemeClr val="bg1">
                    <a:lumMod val="95000"/>
                  </a:schemeClr>
                </a:solidFill>
                <a:latin typeface="Arial" panose="020B0604020202020204" pitchFamily="34" charset="0"/>
                <a:ea typeface="+mn-ea"/>
                <a:cs typeface="Arial" panose="020B0604020202020204" pitchFamily="34" charset="0"/>
              </a:rPr>
              <a:t>18</a:t>
            </a:r>
            <a:r>
              <a:rPr lang="fr-FR" sz="4000" b="1" baseline="30000" dirty="0" smtClean="0">
                <a:solidFill>
                  <a:schemeClr val="bg1">
                    <a:lumMod val="95000"/>
                  </a:schemeClr>
                </a:solidFill>
                <a:latin typeface="Arial" panose="020B0604020202020204" pitchFamily="34" charset="0"/>
                <a:ea typeface="+mn-ea"/>
                <a:cs typeface="Arial" panose="020B0604020202020204" pitchFamily="34" charset="0"/>
              </a:rPr>
              <a:t>th </a:t>
            </a:r>
            <a:r>
              <a:rPr lang="fr-FR" sz="4000" b="1" dirty="0">
                <a:solidFill>
                  <a:schemeClr val="bg1">
                    <a:lumMod val="95000"/>
                  </a:schemeClr>
                </a:solidFill>
                <a:latin typeface="Arial" panose="020B0604020202020204" pitchFamily="34" charset="0"/>
                <a:ea typeface="+mn-ea"/>
                <a:cs typeface="Arial" panose="020B0604020202020204" pitchFamily="34" charset="0"/>
              </a:rPr>
              <a:t>&amp; </a:t>
            </a:r>
            <a:r>
              <a:rPr lang="fr-FR" sz="4000" b="1" dirty="0" smtClean="0">
                <a:solidFill>
                  <a:schemeClr val="bg1">
                    <a:lumMod val="95000"/>
                  </a:schemeClr>
                </a:solidFill>
                <a:latin typeface="Arial" panose="020B0604020202020204" pitchFamily="34" charset="0"/>
                <a:ea typeface="+mn-ea"/>
                <a:cs typeface="Arial" panose="020B0604020202020204" pitchFamily="34" charset="0"/>
              </a:rPr>
              <a:t>19</a:t>
            </a:r>
            <a:r>
              <a:rPr lang="fr-FR" sz="4000" b="1" baseline="30000" dirty="0" smtClean="0">
                <a:solidFill>
                  <a:schemeClr val="bg1">
                    <a:lumMod val="95000"/>
                  </a:schemeClr>
                </a:solidFill>
                <a:latin typeface="Arial" panose="020B0604020202020204" pitchFamily="34" charset="0"/>
                <a:ea typeface="+mn-ea"/>
                <a:cs typeface="Arial" panose="020B0604020202020204" pitchFamily="34" charset="0"/>
              </a:rPr>
              <a:t>th</a:t>
            </a:r>
            <a:r>
              <a:rPr lang="fr-FR" sz="40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000" b="1" dirty="0">
                <a:solidFill>
                  <a:schemeClr val="bg1">
                    <a:lumMod val="95000"/>
                  </a:schemeClr>
                </a:solidFill>
                <a:latin typeface="Arial" panose="020B0604020202020204" pitchFamily="34" charset="0"/>
                <a:ea typeface="+mn-ea"/>
                <a:cs typeface="Arial" panose="020B0604020202020204" pitchFamily="34" charset="0"/>
              </a:rPr>
              <a:t>ITER Council </a:t>
            </a:r>
            <a:r>
              <a:rPr lang="fr-FR" sz="4000" b="1" dirty="0" err="1" smtClean="0">
                <a:solidFill>
                  <a:schemeClr val="bg1">
                    <a:lumMod val="95000"/>
                  </a:schemeClr>
                </a:solidFill>
                <a:latin typeface="Arial" panose="020B0604020202020204" pitchFamily="34" charset="0"/>
                <a:ea typeface="+mn-ea"/>
                <a:cs typeface="Arial" panose="020B0604020202020204" pitchFamily="34" charset="0"/>
              </a:rPr>
              <a:t>endorse</a:t>
            </a:r>
            <a:r>
              <a:rPr lang="fr-FR" sz="40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000" b="1" dirty="0" err="1" smtClean="0">
                <a:solidFill>
                  <a:schemeClr val="bg1">
                    <a:lumMod val="95000"/>
                  </a:schemeClr>
                </a:solidFill>
                <a:latin typeface="Arial" panose="020B0604020202020204" pitchFamily="34" charset="0"/>
                <a:ea typeface="+mn-ea"/>
                <a:cs typeface="Arial" panose="020B0604020202020204" pitchFamily="34" charset="0"/>
              </a:rPr>
              <a:t>updated</a:t>
            </a:r>
            <a:r>
              <a:rPr lang="fr-FR" sz="4000" b="1" dirty="0" smtClean="0">
                <a:solidFill>
                  <a:schemeClr val="bg1">
                    <a:lumMod val="95000"/>
                  </a:schemeClr>
                </a:solidFill>
                <a:latin typeface="Arial" panose="020B0604020202020204" pitchFamily="34" charset="0"/>
                <a:ea typeface="+mn-ea"/>
                <a:cs typeface="Arial" panose="020B0604020202020204" pitchFamily="34" charset="0"/>
              </a:rPr>
              <a:t> Schedule</a:t>
            </a:r>
            <a:endParaRPr lang="en-GB" sz="4000" b="1" dirty="0">
              <a:solidFill>
                <a:schemeClr val="bg1">
                  <a:lumMod val="95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377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3087</TotalTime>
  <Words>3006</Words>
  <Application>Microsoft Office PowerPoint</Application>
  <PresentationFormat>On-screen Show (16:9)</PresentationFormat>
  <Paragraphs>328</Paragraphs>
  <Slides>56</Slides>
  <Notes>7</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 </vt:lpstr>
      <vt:lpstr>April 2016: intensive, in-depth review by independent expert group declares:</vt:lpstr>
      <vt:lpstr>Report to Congress from US Secretary of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Assembly of SSAT-1 in Factory</vt:lpstr>
      <vt:lpstr>Cooling water systems</vt:lpstr>
      <vt:lpstr>PowerPoint Presentation</vt:lpstr>
      <vt:lpstr>PowerPoint Presentation</vt:lpstr>
      <vt:lpstr>PowerPoint Presentation</vt:lpstr>
      <vt:lpstr>PowerPoint Presentation</vt:lpstr>
      <vt:lpstr>Who manufactures what? The ITER Members share all intellectual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Arnoux Robert</dc:creator>
  <cp:lastModifiedBy>Coblentz Laban</cp:lastModifiedBy>
  <cp:revision>75</cp:revision>
  <dcterms:created xsi:type="dcterms:W3CDTF">2006-08-16T00:00:00Z</dcterms:created>
  <dcterms:modified xsi:type="dcterms:W3CDTF">2017-02-01T15:47:49Z</dcterms:modified>
</cp:coreProperties>
</file>