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44" r:id="rId2"/>
  </p:sldMasterIdLst>
  <p:sldIdLst>
    <p:sldId id="256" r:id="rId3"/>
    <p:sldId id="257" r:id="rId4"/>
    <p:sldId id="258" r:id="rId5"/>
    <p:sldId id="259" r:id="rId6"/>
    <p:sldId id="260" r:id="rId7"/>
    <p:sldId id="263" r:id="rId8"/>
    <p:sldId id="264" r:id="rId9"/>
    <p:sldId id="265"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7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68" autoAdjust="0"/>
    <p:restoredTop sz="94660"/>
  </p:normalViewPr>
  <p:slideViewPr>
    <p:cSldViewPr snapToGrid="0">
      <p:cViewPr varScale="1">
        <p:scale>
          <a:sx n="66" d="100"/>
          <a:sy n="66" d="100"/>
        </p:scale>
        <p:origin x="66" y="11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569F-BD6E-4DD3-9AEE-177DFECBF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4D5222-AB5A-412C-9702-F9652EAAC4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F18143-165C-4C66-BBA5-D7CEBD4D27AF}"/>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F69549D2-E53C-4996-B11B-7C62E6D03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C3D5F5-23DA-49B9-9E9E-DC8F4648BB01}"/>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67525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CD70-7E60-4B8B-8757-85042A8109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877AB-7F8D-4809-BABF-DA2FD69D946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D4E129-7F4D-446C-BC65-DD996CF5C82D}"/>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7990EE49-D336-4D0E-80BF-C591C6615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94248-603A-499A-8DC9-218FE1747E49}"/>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297226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4C67F-108A-467C-B7E7-E66B888943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CA35A5-67F0-41D3-A68A-02EDFD98E6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459BB-F8E5-4BFD-ABF2-ECAF57E3B4E5}"/>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335BC526-5CBF-4469-A41C-41B7E5F70E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99EB7-C919-40DB-8A03-FF4C4391610E}"/>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3093366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7632-BF74-4AD9-A2F6-DEE550E67C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B3340D-5B8D-4AF6-A988-BF04D30809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7BAD2-49D9-467D-AAA1-DBA8EC96C30B}"/>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5" name="Footer Placeholder 4">
            <a:extLst>
              <a:ext uri="{FF2B5EF4-FFF2-40B4-BE49-F238E27FC236}">
                <a16:creationId xmlns:a16="http://schemas.microsoft.com/office/drawing/2014/main" id="{092FECCD-9F67-4B8D-BA45-151D921257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6EC3A-7520-425F-BF13-527F461C8221}"/>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17665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F42A-F9B4-40D1-8FBD-71947A0384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E01894-01ED-4679-9193-42DAB528B7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8E9EA-7F23-4F9A-B319-A8C87909DA53}"/>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5" name="Footer Placeholder 4">
            <a:extLst>
              <a:ext uri="{FF2B5EF4-FFF2-40B4-BE49-F238E27FC236}">
                <a16:creationId xmlns:a16="http://schemas.microsoft.com/office/drawing/2014/main" id="{A7E2A386-E29B-4D11-A551-B7A6BE0A5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E6829-D8AF-4D0F-9BB6-CA8210C0BC20}"/>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35846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6D1B-AEB5-4D32-A88B-AE1C62CCF7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BEBD13-EDEB-41A5-A481-65B7527F9C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CCB15E-74E0-4095-8FC9-F7A590BA88D4}"/>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5" name="Footer Placeholder 4">
            <a:extLst>
              <a:ext uri="{FF2B5EF4-FFF2-40B4-BE49-F238E27FC236}">
                <a16:creationId xmlns:a16="http://schemas.microsoft.com/office/drawing/2014/main" id="{DD95F35B-E379-4A75-BB57-ACD76B202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EC150-F2C8-452E-AD48-0715C55010CA}"/>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88829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31DC4-E79A-4524-8673-E866E2E994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982AAA-D5A3-4DBB-825C-2FA815791BE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5462E5-1C95-4D7F-AE97-7D5B71480A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15B5E3-4DD1-4A22-B412-A2976CC93501}"/>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6" name="Footer Placeholder 5">
            <a:extLst>
              <a:ext uri="{FF2B5EF4-FFF2-40B4-BE49-F238E27FC236}">
                <a16:creationId xmlns:a16="http://schemas.microsoft.com/office/drawing/2014/main" id="{59310DC0-A71D-497A-8348-4EE26FA48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01E003-83D7-4C73-A9EF-B34CA1559F6E}"/>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469569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8749-AEA0-42BE-88DA-DD88967417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F61A8B-E21D-47BD-B34A-08F810D3A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9964375-9D8C-4FF5-83EA-BA6280ACE3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F8467-0838-4AB5-A990-D829F9729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021352B-717E-4500-AC26-687ACE2142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A6A232-DC3D-4B44-BAD8-1D7975E76F75}"/>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8" name="Footer Placeholder 7">
            <a:extLst>
              <a:ext uri="{FF2B5EF4-FFF2-40B4-BE49-F238E27FC236}">
                <a16:creationId xmlns:a16="http://schemas.microsoft.com/office/drawing/2014/main" id="{E589A900-C24E-448B-9F17-340C399B9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CC1DA9-197A-4689-BC6A-6E961F6F37F4}"/>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32972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3F86F-1BB5-44D0-87A0-59254684E7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A965E3-4623-401F-A5F0-FAAADB71EC35}"/>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4" name="Footer Placeholder 3">
            <a:extLst>
              <a:ext uri="{FF2B5EF4-FFF2-40B4-BE49-F238E27FC236}">
                <a16:creationId xmlns:a16="http://schemas.microsoft.com/office/drawing/2014/main" id="{AFE90CCD-B5FB-4B0D-A967-A5E19E45AB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D2B8F9-5056-4C5B-88A6-54DB1B87FEFB}"/>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635635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06CC10-FB76-4222-81D3-9F1E00E721B2}"/>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3" name="Footer Placeholder 2">
            <a:extLst>
              <a:ext uri="{FF2B5EF4-FFF2-40B4-BE49-F238E27FC236}">
                <a16:creationId xmlns:a16="http://schemas.microsoft.com/office/drawing/2014/main" id="{061B66AA-25C1-4AEA-9999-CECE433D8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F1EE34-1BA2-40C9-8D9D-DE14B81B7794}"/>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421759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70387-15F9-4DAE-AF89-1EC6D1D39D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6CBBAE-CC73-4E70-8D56-6AD903144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DB5D1C-71AB-4CDE-B41A-04D34B0523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9A1FBE-2374-4453-87E4-7B60A490C0E2}"/>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6" name="Footer Placeholder 5">
            <a:extLst>
              <a:ext uri="{FF2B5EF4-FFF2-40B4-BE49-F238E27FC236}">
                <a16:creationId xmlns:a16="http://schemas.microsoft.com/office/drawing/2014/main" id="{63B3EB2A-ABE4-45AF-9FDD-84BE4F59F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07711F-7C6B-4EC1-8CCD-B07FACC0AC39}"/>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293740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2592-41D3-43C9-AC66-2BED29FA5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617FC-8206-44B4-BE29-7DBCC730F8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C76B6-3FD8-4892-BC3F-9B2A8EFE8C65}"/>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446BAFDF-ED94-4E44-AE86-DA953C6E00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003B4-DC04-4300-9121-299B815CAD4D}"/>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35522127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9AAC-E3CE-41EE-BBE5-BB2583E2A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874E43-6D9D-4D2B-939F-4BA2F6FDA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7F3A4E-DEF0-48FC-ABA2-E3D3D6ADC0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058A929-4168-4FB6-90C5-9D099629DC9F}"/>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6" name="Footer Placeholder 5">
            <a:extLst>
              <a:ext uri="{FF2B5EF4-FFF2-40B4-BE49-F238E27FC236}">
                <a16:creationId xmlns:a16="http://schemas.microsoft.com/office/drawing/2014/main" id="{FB937934-7C7B-4641-8C4B-30627D1B5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8CC408-8290-418C-B5AE-344DF53B1302}"/>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91469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277CA-31EF-473E-A2C9-F4A29011AF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9904F-2A01-4952-8C37-F2B3E82DDA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541D3-E60D-467E-BE91-F7977E352D7F}"/>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5" name="Footer Placeholder 4">
            <a:extLst>
              <a:ext uri="{FF2B5EF4-FFF2-40B4-BE49-F238E27FC236}">
                <a16:creationId xmlns:a16="http://schemas.microsoft.com/office/drawing/2014/main" id="{7B025400-1721-40C1-BB3D-01D2B9C567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B42A-62EF-4E38-B688-FA0C64FD01F5}"/>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2912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8D6104-A99A-420A-B967-1C1F301270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6FE826-8E1B-40F7-9BE3-5A172A4797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2B45F6-C254-4C8E-B721-8BDC464DA9D5}"/>
              </a:ext>
            </a:extLst>
          </p:cNvPr>
          <p:cNvSpPr>
            <a:spLocks noGrp="1"/>
          </p:cNvSpPr>
          <p:nvPr>
            <p:ph type="dt" sz="half" idx="10"/>
          </p:nvPr>
        </p:nvSpPr>
        <p:spPr/>
        <p:txBody>
          <a:bodyPr/>
          <a:lstStyle/>
          <a:p>
            <a:fld id="{756FCADA-0DAD-46AC-B153-367C08A904DC}" type="datetimeFigureOut">
              <a:rPr lang="en-US" smtClean="0"/>
              <a:t>12/3/2018</a:t>
            </a:fld>
            <a:endParaRPr lang="en-US"/>
          </a:p>
        </p:txBody>
      </p:sp>
      <p:sp>
        <p:nvSpPr>
          <p:cNvPr id="5" name="Footer Placeholder 4">
            <a:extLst>
              <a:ext uri="{FF2B5EF4-FFF2-40B4-BE49-F238E27FC236}">
                <a16:creationId xmlns:a16="http://schemas.microsoft.com/office/drawing/2014/main" id="{15381F2D-1575-4CFD-B649-4BFF0D3F37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CC45A-C6A8-4A37-84C2-5274F7A5DC64}"/>
              </a:ext>
            </a:extLst>
          </p:cNvPr>
          <p:cNvSpPr>
            <a:spLocks noGrp="1"/>
          </p:cNvSpPr>
          <p:nvPr>
            <p:ph type="sldNum" sz="quarter" idx="12"/>
          </p:nvPr>
        </p:nvSpPr>
        <p:spPr/>
        <p:txBody>
          <a:bodyPr/>
          <a:lstStyle/>
          <a:p>
            <a:fld id="{C7F92E72-221F-4CA9-88D7-B411635400F7}" type="slidenum">
              <a:rPr lang="en-US" smtClean="0"/>
              <a:t>‹#›</a:t>
            </a:fld>
            <a:endParaRPr lang="en-US"/>
          </a:p>
        </p:txBody>
      </p:sp>
    </p:spTree>
    <p:extLst>
      <p:ext uri="{BB962C8B-B14F-4D97-AF65-F5344CB8AC3E}">
        <p14:creationId xmlns:p14="http://schemas.microsoft.com/office/powerpoint/2010/main" val="1927364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B6186-2FA4-4007-9FF9-9CAC55166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E9452B-EA67-4CC7-9D59-AD33EA8D74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B07980-D176-4B89-BD96-53CAB34C5BEF}"/>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75C9E4E3-91F5-479A-A34C-BB6C6A527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929C3-0A1C-49B0-A0D2-9DB0302341F4}"/>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176615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A23F7-01E1-47D4-9BF0-BBD313689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7FBB3B-B396-4E4F-B1A0-1B66D475B8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89DA51-1051-4272-A9AB-88D715E6A63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891F05-59DA-4359-AF61-1B0DB27DD043}"/>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6" name="Footer Placeholder 5">
            <a:extLst>
              <a:ext uri="{FF2B5EF4-FFF2-40B4-BE49-F238E27FC236}">
                <a16:creationId xmlns:a16="http://schemas.microsoft.com/office/drawing/2014/main" id="{236FA1A1-E472-4A60-B4D4-775055B7C6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738E88-CDC1-48AC-B1ED-8C3B0D27414A}"/>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164278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53670-1380-4F1E-91FA-9101FC0DE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7728DF-4E71-4EC2-98D9-8A265F3870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03587A3-74B6-4C9D-BBBA-9183CEA8604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C1B1A-FF7E-408A-8B41-1AF06A1562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D42C8B-03CA-4857-8A1A-94EF808D84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DD15D1-5D3C-45FA-8EFC-96CA1EC0CABB}"/>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8" name="Footer Placeholder 7">
            <a:extLst>
              <a:ext uri="{FF2B5EF4-FFF2-40B4-BE49-F238E27FC236}">
                <a16:creationId xmlns:a16="http://schemas.microsoft.com/office/drawing/2014/main" id="{43D415AD-B718-4E4C-8CE4-86A7D75069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EACBD4-D1CD-4A24-A714-160190101F5C}"/>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412499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3764-5C3A-4418-9C2A-D55256CBF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1A7D85-1555-4A76-BB1E-58501FF20AB1}"/>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4" name="Footer Placeholder 3">
            <a:extLst>
              <a:ext uri="{FF2B5EF4-FFF2-40B4-BE49-F238E27FC236}">
                <a16:creationId xmlns:a16="http://schemas.microsoft.com/office/drawing/2014/main" id="{8A897FCF-1D7B-4FD3-872D-7308D568CB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0321FC-D84C-451B-81CA-80528E648BF8}"/>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47689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11289-6FDB-4E1A-9BAF-1D948DC6C19D}"/>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3" name="Footer Placeholder 2">
            <a:extLst>
              <a:ext uri="{FF2B5EF4-FFF2-40B4-BE49-F238E27FC236}">
                <a16:creationId xmlns:a16="http://schemas.microsoft.com/office/drawing/2014/main" id="{753BA8F7-2983-4307-9429-D8AC00C632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C30571-25A8-432C-8775-2D02433367CF}"/>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1268544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E3081-51CC-4417-A939-1A9FAE4276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C57CB8-990F-4AC7-9170-356FB11FDE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8309E4-4B05-41C2-8C9B-BE2E5E47C0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D57349-2CA2-413C-B830-ADAB9BFE9545}"/>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6" name="Footer Placeholder 5">
            <a:extLst>
              <a:ext uri="{FF2B5EF4-FFF2-40B4-BE49-F238E27FC236}">
                <a16:creationId xmlns:a16="http://schemas.microsoft.com/office/drawing/2014/main" id="{B1870615-C10F-44F6-B60E-15CFC2531A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A8712C-62B4-4A17-820D-3C98F6297E50}"/>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3490122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B34A5-FF19-4447-AE07-8C2C836B30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4E4B1B-B3B7-4BAE-8326-F99079546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ABC2F2-FC18-41EB-AB4F-DCDCA768D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D65ECC-F96C-4815-A5B5-CFF152FCF7F3}"/>
              </a:ext>
            </a:extLst>
          </p:cNvPr>
          <p:cNvSpPr>
            <a:spLocks noGrp="1"/>
          </p:cNvSpPr>
          <p:nvPr>
            <p:ph type="dt" sz="half" idx="10"/>
          </p:nvPr>
        </p:nvSpPr>
        <p:spPr/>
        <p:txBody>
          <a:bodyPr/>
          <a:lstStyle/>
          <a:p>
            <a:fld id="{ADAA92AE-F450-44C8-8C37-E7B355FC5A96}" type="datetimeFigureOut">
              <a:rPr lang="en-US" smtClean="0"/>
              <a:t>12/3/2018</a:t>
            </a:fld>
            <a:endParaRPr lang="en-US"/>
          </a:p>
        </p:txBody>
      </p:sp>
      <p:sp>
        <p:nvSpPr>
          <p:cNvPr id="6" name="Footer Placeholder 5">
            <a:extLst>
              <a:ext uri="{FF2B5EF4-FFF2-40B4-BE49-F238E27FC236}">
                <a16:creationId xmlns:a16="http://schemas.microsoft.com/office/drawing/2014/main" id="{DFA945C4-746A-4022-B929-15C022B16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36786-B481-4801-8950-AE1502B1CC1A}"/>
              </a:ext>
            </a:extLst>
          </p:cNvPr>
          <p:cNvSpPr>
            <a:spLocks noGrp="1"/>
          </p:cNvSpPr>
          <p:nvPr>
            <p:ph type="sldNum" sz="quarter" idx="12"/>
          </p:nvPr>
        </p:nvSpPr>
        <p:spPr/>
        <p:txBody>
          <a:bodyPr/>
          <a:lstStyle/>
          <a:p>
            <a:fld id="{EE1CC7F3-E667-44C6-A4F0-EFF54BA91FE0}" type="slidenum">
              <a:rPr lang="en-US" smtClean="0"/>
              <a:t>‹#›</a:t>
            </a:fld>
            <a:endParaRPr lang="en-US"/>
          </a:p>
        </p:txBody>
      </p:sp>
    </p:spTree>
    <p:extLst>
      <p:ext uri="{BB962C8B-B14F-4D97-AF65-F5344CB8AC3E}">
        <p14:creationId xmlns:p14="http://schemas.microsoft.com/office/powerpoint/2010/main" val="3451601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2C2E6-E7C9-4F7D-9C56-3FC423972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2BC8FE-628D-49EA-909D-3827D98C1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FD3E6-9E06-402B-81D1-A4673EA24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7092A4C8-EACB-4615-B609-9BF6F0316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7B35A08-941D-47C8-8623-5C300AA1D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CC7F3-E667-44C6-A4F0-EFF54BA91FE0}" type="slidenum">
              <a:rPr lang="en-US" smtClean="0"/>
              <a:t>‹#›</a:t>
            </a:fld>
            <a:endParaRPr lang="en-US"/>
          </a:p>
        </p:txBody>
      </p:sp>
    </p:spTree>
    <p:extLst>
      <p:ext uri="{BB962C8B-B14F-4D97-AF65-F5344CB8AC3E}">
        <p14:creationId xmlns:p14="http://schemas.microsoft.com/office/powerpoint/2010/main" val="588085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04D99D-93E3-4C22-98DF-7F900C3594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1E0B66-E247-4767-9774-D3E480BC7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64B81-6B8F-4BAF-B2A1-065EA0737A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A92AE-F450-44C8-8C37-E7B355FC5A96}" type="datetimeFigureOut">
              <a:rPr lang="en-US" smtClean="0"/>
              <a:t>12/3/2018</a:t>
            </a:fld>
            <a:endParaRPr lang="en-US"/>
          </a:p>
        </p:txBody>
      </p:sp>
      <p:sp>
        <p:nvSpPr>
          <p:cNvPr id="5" name="Footer Placeholder 4">
            <a:extLst>
              <a:ext uri="{FF2B5EF4-FFF2-40B4-BE49-F238E27FC236}">
                <a16:creationId xmlns:a16="http://schemas.microsoft.com/office/drawing/2014/main" id="{AD74C24B-A855-41C1-85F1-6D96B21B8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F3E38A-7C94-42C7-A4D7-2DF7B2ED6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CC7F3-E667-44C6-A4F0-EFF54BA91FE0}" type="slidenum">
              <a:rPr lang="en-US" smtClean="0"/>
              <a:t>‹#›</a:t>
            </a:fld>
            <a:endParaRPr lang="en-US"/>
          </a:p>
        </p:txBody>
      </p:sp>
      <p:pic>
        <p:nvPicPr>
          <p:cNvPr id="7" name="Picture 6">
            <a:extLst>
              <a:ext uri="{FF2B5EF4-FFF2-40B4-BE49-F238E27FC236}">
                <a16:creationId xmlns:a16="http://schemas.microsoft.com/office/drawing/2014/main" id="{0FBA3B3D-CCCC-4086-BD92-E98290BD824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100826" y="5807455"/>
            <a:ext cx="1990348" cy="1008890"/>
          </a:xfrm>
          <a:prstGeom prst="rect">
            <a:avLst/>
          </a:prstGeom>
        </p:spPr>
      </p:pic>
    </p:spTree>
    <p:extLst>
      <p:ext uri="{BB962C8B-B14F-4D97-AF65-F5344CB8AC3E}">
        <p14:creationId xmlns:p14="http://schemas.microsoft.com/office/powerpoint/2010/main" val="302156954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fusionindustryassociation.org/" TargetMode="External"/><Relationship Id="rId2" Type="http://schemas.openxmlformats.org/officeDocument/2006/relationships/hyperlink" Target="mailto:aholland@FusionIndustryAssociation.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jpe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B09E-8DAD-46E5-8A23-00742EA0A52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0C576A-E381-4065-B2C4-EB4A4C625E7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F8BA0F5-3FED-44A7-B648-225BE74BF51C}"/>
              </a:ext>
            </a:extLst>
          </p:cNvPr>
          <p:cNvPicPr>
            <a:picLocks noChangeAspect="1"/>
          </p:cNvPicPr>
          <p:nvPr/>
        </p:nvPicPr>
        <p:blipFill>
          <a:blip r:embed="rId2"/>
          <a:stretch>
            <a:fillRect/>
          </a:stretch>
        </p:blipFill>
        <p:spPr>
          <a:xfrm>
            <a:off x="-150866" y="0"/>
            <a:ext cx="12973699" cy="6894154"/>
          </a:xfrm>
          <a:prstGeom prst="rect">
            <a:avLst/>
          </a:prstGeom>
        </p:spPr>
      </p:pic>
    </p:spTree>
    <p:extLst>
      <p:ext uri="{BB962C8B-B14F-4D97-AF65-F5344CB8AC3E}">
        <p14:creationId xmlns:p14="http://schemas.microsoft.com/office/powerpoint/2010/main" val="3534406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2C0D-79C3-4ED9-8F21-19E11B47B3D4}"/>
              </a:ext>
            </a:extLst>
          </p:cNvPr>
          <p:cNvSpPr>
            <a:spLocks noGrp="1"/>
          </p:cNvSpPr>
          <p:nvPr>
            <p:ph type="title"/>
          </p:nvPr>
        </p:nvSpPr>
        <p:spPr/>
        <p:txBody>
          <a:bodyPr/>
          <a:lstStyle/>
          <a:p>
            <a:r>
              <a:rPr lang="en-US" b="1" dirty="0">
                <a:solidFill>
                  <a:srgbClr val="F47920"/>
                </a:solidFill>
                <a:latin typeface="+mn-lt"/>
              </a:rPr>
              <a:t>Support the FIA Today</a:t>
            </a:r>
          </a:p>
        </p:txBody>
      </p:sp>
      <p:sp>
        <p:nvSpPr>
          <p:cNvPr id="3" name="Content Placeholder 2">
            <a:extLst>
              <a:ext uri="{FF2B5EF4-FFF2-40B4-BE49-F238E27FC236}">
                <a16:creationId xmlns:a16="http://schemas.microsoft.com/office/drawing/2014/main" id="{42DD08C3-8777-4FF0-B8C9-DB5EA0FD94AD}"/>
              </a:ext>
            </a:extLst>
          </p:cNvPr>
          <p:cNvSpPr>
            <a:spLocks noGrp="1"/>
          </p:cNvSpPr>
          <p:nvPr>
            <p:ph idx="1"/>
          </p:nvPr>
        </p:nvSpPr>
        <p:spPr>
          <a:xfrm>
            <a:off x="838200" y="2194083"/>
            <a:ext cx="10515600" cy="3662839"/>
          </a:xfrm>
        </p:spPr>
        <p:txBody>
          <a:bodyPr>
            <a:normAutofit fontScale="92500" lnSpcReduction="10000"/>
          </a:bodyPr>
          <a:lstStyle/>
          <a:p>
            <a:pPr marL="0" indent="0">
              <a:buNone/>
            </a:pPr>
            <a:r>
              <a:rPr lang="en-US" b="1" dirty="0"/>
              <a:t>Membership </a:t>
            </a:r>
            <a:endParaRPr lang="en-US" dirty="0"/>
          </a:p>
          <a:p>
            <a:pPr marL="0" indent="0">
              <a:buNone/>
            </a:pPr>
            <a:r>
              <a:rPr lang="en-US" i="1" dirty="0"/>
              <a:t>The Fusion Industry Association is a member-driven educational organization open to private companies striving to develop economically viable commercial fusion power as soon as possible. </a:t>
            </a:r>
          </a:p>
          <a:p>
            <a:pPr marL="0" indent="0">
              <a:buNone/>
            </a:pPr>
            <a:endParaRPr lang="en-US" i="1" dirty="0"/>
          </a:p>
          <a:p>
            <a:pPr marL="0" indent="0">
              <a:buNone/>
            </a:pPr>
            <a:r>
              <a:rPr lang="en-US" b="1" dirty="0"/>
              <a:t>Affiliate Membership </a:t>
            </a:r>
            <a:r>
              <a:rPr lang="en-US" dirty="0"/>
              <a:t>is open to companies who want to support the FIA and help build a Fusion Energy Ecosystem.</a:t>
            </a:r>
            <a:endParaRPr lang="en-US" b="1" dirty="0"/>
          </a:p>
          <a:p>
            <a:r>
              <a:rPr lang="en-US" dirty="0"/>
              <a:t>For more information, email Andrew Holland, Director of the FIA at: </a:t>
            </a:r>
            <a:r>
              <a:rPr lang="en-US" dirty="0">
                <a:hlinkClick r:id="rId2"/>
              </a:rPr>
              <a:t>aholland@FusionIndustryAssociation.org</a:t>
            </a:r>
            <a:r>
              <a:rPr lang="en-US" dirty="0"/>
              <a:t>   </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5E8D51DF-16AA-42CC-9771-3BBE9561C707}"/>
              </a:ext>
            </a:extLst>
          </p:cNvPr>
          <p:cNvSpPr txBox="1"/>
          <p:nvPr/>
        </p:nvSpPr>
        <p:spPr>
          <a:xfrm>
            <a:off x="2447925" y="1547752"/>
            <a:ext cx="7296150" cy="646331"/>
          </a:xfrm>
          <a:prstGeom prst="rect">
            <a:avLst/>
          </a:prstGeom>
          <a:noFill/>
        </p:spPr>
        <p:txBody>
          <a:bodyPr wrap="square" rtlCol="0">
            <a:spAutoFit/>
          </a:bodyPr>
          <a:lstStyle/>
          <a:p>
            <a:r>
              <a:rPr lang="en-US" sz="3600" b="1" dirty="0">
                <a:hlinkClick r:id="rId3"/>
              </a:rPr>
              <a:t>www.FusionIndustryAssociation.org</a:t>
            </a:r>
            <a:r>
              <a:rPr lang="en-US" sz="3600" b="1" dirty="0"/>
              <a:t> </a:t>
            </a:r>
          </a:p>
        </p:txBody>
      </p:sp>
    </p:spTree>
    <p:extLst>
      <p:ext uri="{BB962C8B-B14F-4D97-AF65-F5344CB8AC3E}">
        <p14:creationId xmlns:p14="http://schemas.microsoft.com/office/powerpoint/2010/main" val="3033580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3720E-ABD4-4C11-943E-9C26F87FE280}"/>
              </a:ext>
            </a:extLst>
          </p:cNvPr>
          <p:cNvSpPr>
            <a:spLocks noGrp="1"/>
          </p:cNvSpPr>
          <p:nvPr>
            <p:ph type="title"/>
          </p:nvPr>
        </p:nvSpPr>
        <p:spPr/>
        <p:txBody>
          <a:bodyPr/>
          <a:lstStyle/>
          <a:p>
            <a:r>
              <a:rPr lang="en-US" b="1" dirty="0">
                <a:solidFill>
                  <a:srgbClr val="F47920"/>
                </a:solidFill>
                <a:latin typeface="+mn-lt"/>
              </a:rPr>
              <a:t>What is the Fusion Industry Association?</a:t>
            </a:r>
          </a:p>
        </p:txBody>
      </p:sp>
      <p:sp>
        <p:nvSpPr>
          <p:cNvPr id="3" name="Content Placeholder 2">
            <a:extLst>
              <a:ext uri="{FF2B5EF4-FFF2-40B4-BE49-F238E27FC236}">
                <a16:creationId xmlns:a16="http://schemas.microsoft.com/office/drawing/2014/main" id="{DFF576E6-033C-4DB4-A04F-5CE58F5F09E5}"/>
              </a:ext>
            </a:extLst>
          </p:cNvPr>
          <p:cNvSpPr>
            <a:spLocks noGrp="1"/>
          </p:cNvSpPr>
          <p:nvPr>
            <p:ph idx="1"/>
          </p:nvPr>
        </p:nvSpPr>
        <p:spPr/>
        <p:txBody>
          <a:bodyPr/>
          <a:lstStyle/>
          <a:p>
            <a:pPr marL="0" indent="0">
              <a:buNone/>
            </a:pPr>
            <a:r>
              <a:rPr lang="en-US" b="1" dirty="0"/>
              <a:t>Mission Statement</a:t>
            </a:r>
          </a:p>
          <a:p>
            <a:pPr marL="0" indent="0">
              <a:buNone/>
            </a:pPr>
            <a:endParaRPr lang="en-US" b="1" dirty="0"/>
          </a:p>
          <a:p>
            <a:pPr marL="0" indent="0" algn="ctr">
              <a:buNone/>
            </a:pPr>
            <a:r>
              <a:rPr lang="en-US" i="1" dirty="0"/>
              <a:t>The Fusion Industry Association supports efforts to accelerate commercially viable fusion research and development. The Association promotes the interests of the fusion industry around the world by advocating for ways to commercialize fusion power on a time-scale that matters. </a:t>
            </a:r>
          </a:p>
        </p:txBody>
      </p:sp>
    </p:spTree>
    <p:extLst>
      <p:ext uri="{BB962C8B-B14F-4D97-AF65-F5344CB8AC3E}">
        <p14:creationId xmlns:p14="http://schemas.microsoft.com/office/powerpoint/2010/main" val="1385620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a:extLst>
              <a:ext uri="{FF2B5EF4-FFF2-40B4-BE49-F238E27FC236}">
                <a16:creationId xmlns:a16="http://schemas.microsoft.com/office/drawing/2014/main" id="{4F716ECB-A91B-4F6B-A905-F097A736FD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0697" y="4312706"/>
            <a:ext cx="1691821" cy="1691821"/>
          </a:xfrm>
          <a:prstGeom prst="rect">
            <a:avLst/>
          </a:prstGeom>
        </p:spPr>
      </p:pic>
      <p:pic>
        <p:nvPicPr>
          <p:cNvPr id="102" name="Picture 101">
            <a:extLst>
              <a:ext uri="{FF2B5EF4-FFF2-40B4-BE49-F238E27FC236}">
                <a16:creationId xmlns:a16="http://schemas.microsoft.com/office/drawing/2014/main" id="{010D3FFA-67FA-4DB8-BB13-D35FE6576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568" y="112233"/>
            <a:ext cx="2589785" cy="2589785"/>
          </a:xfrm>
          <a:prstGeom prst="rect">
            <a:avLst/>
          </a:prstGeom>
        </p:spPr>
      </p:pic>
      <p:pic>
        <p:nvPicPr>
          <p:cNvPr id="73" name="Picture 72">
            <a:extLst>
              <a:ext uri="{FF2B5EF4-FFF2-40B4-BE49-F238E27FC236}">
                <a16:creationId xmlns:a16="http://schemas.microsoft.com/office/drawing/2014/main" id="{423B79D8-D804-4866-AC9F-91927070B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395" y="779457"/>
            <a:ext cx="1918086" cy="1918086"/>
          </a:xfrm>
          <a:prstGeom prst="rect">
            <a:avLst/>
          </a:prstGeom>
        </p:spPr>
      </p:pic>
      <p:sp>
        <p:nvSpPr>
          <p:cNvPr id="2" name="Title 1">
            <a:extLst>
              <a:ext uri="{FF2B5EF4-FFF2-40B4-BE49-F238E27FC236}">
                <a16:creationId xmlns:a16="http://schemas.microsoft.com/office/drawing/2014/main" id="{8FED11B3-735B-416F-92B0-953953348C2B}"/>
              </a:ext>
            </a:extLst>
          </p:cNvPr>
          <p:cNvSpPr>
            <a:spLocks noGrp="1"/>
          </p:cNvSpPr>
          <p:nvPr>
            <p:ph type="title"/>
          </p:nvPr>
        </p:nvSpPr>
        <p:spPr>
          <a:xfrm>
            <a:off x="642395" y="-232523"/>
            <a:ext cx="10515600" cy="1325563"/>
          </a:xfrm>
        </p:spPr>
        <p:txBody>
          <a:bodyPr/>
          <a:lstStyle/>
          <a:p>
            <a:r>
              <a:rPr lang="en-US" b="1" dirty="0">
                <a:solidFill>
                  <a:srgbClr val="F47920"/>
                </a:solidFill>
                <a:latin typeface="+mn-lt"/>
              </a:rPr>
              <a:t>Membership</a:t>
            </a:r>
          </a:p>
        </p:txBody>
      </p:sp>
      <p:pic>
        <p:nvPicPr>
          <p:cNvPr id="59" name="Picture 58">
            <a:extLst>
              <a:ext uri="{FF2B5EF4-FFF2-40B4-BE49-F238E27FC236}">
                <a16:creationId xmlns:a16="http://schemas.microsoft.com/office/drawing/2014/main" id="{820A696C-8B0F-43BF-B6E6-36D291F9C6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5858" y="3235618"/>
            <a:ext cx="2138285" cy="1325563"/>
          </a:xfrm>
          <a:prstGeom prst="rect">
            <a:avLst/>
          </a:prstGeom>
        </p:spPr>
      </p:pic>
      <p:pic>
        <p:nvPicPr>
          <p:cNvPr id="61" name="Picture 60" descr="A close up of a sign&#10;&#10;Description generated with very high confidence">
            <a:extLst>
              <a:ext uri="{FF2B5EF4-FFF2-40B4-BE49-F238E27FC236}">
                <a16:creationId xmlns:a16="http://schemas.microsoft.com/office/drawing/2014/main" id="{283A8A5F-1FA8-4A65-A065-396A87F244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696" y="2130738"/>
            <a:ext cx="2731006" cy="1014581"/>
          </a:xfrm>
          <a:prstGeom prst="rect">
            <a:avLst/>
          </a:prstGeom>
        </p:spPr>
      </p:pic>
      <p:pic>
        <p:nvPicPr>
          <p:cNvPr id="67" name="Picture 66" descr="A picture containing vector graphics&#10;&#10;Description generated with high confidence">
            <a:extLst>
              <a:ext uri="{FF2B5EF4-FFF2-40B4-BE49-F238E27FC236}">
                <a16:creationId xmlns:a16="http://schemas.microsoft.com/office/drawing/2014/main" id="{34869C58-E572-4B15-A6E3-26C3464D4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6552" y="2233765"/>
            <a:ext cx="1395987" cy="688849"/>
          </a:xfrm>
          <a:prstGeom prst="rect">
            <a:avLst/>
          </a:prstGeom>
        </p:spPr>
      </p:pic>
      <p:pic>
        <p:nvPicPr>
          <p:cNvPr id="69" name="Picture 68">
            <a:extLst>
              <a:ext uri="{FF2B5EF4-FFF2-40B4-BE49-F238E27FC236}">
                <a16:creationId xmlns:a16="http://schemas.microsoft.com/office/drawing/2014/main" id="{C62CBCB4-3AD2-4234-BFAD-28A2079117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824" y="4475854"/>
            <a:ext cx="2589785" cy="1141733"/>
          </a:xfrm>
          <a:prstGeom prst="rect">
            <a:avLst/>
          </a:prstGeom>
        </p:spPr>
      </p:pic>
      <p:pic>
        <p:nvPicPr>
          <p:cNvPr id="71" name="Picture 70">
            <a:extLst>
              <a:ext uri="{FF2B5EF4-FFF2-40B4-BE49-F238E27FC236}">
                <a16:creationId xmlns:a16="http://schemas.microsoft.com/office/drawing/2014/main" id="{F04BE97C-5AB6-42E0-AF4F-B01D9E50C4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06354" y="1148991"/>
            <a:ext cx="2873829" cy="656670"/>
          </a:xfrm>
          <a:prstGeom prst="rect">
            <a:avLst/>
          </a:prstGeom>
        </p:spPr>
      </p:pic>
      <p:pic>
        <p:nvPicPr>
          <p:cNvPr id="77" name="Picture 76" descr="A close up of a logo&#10;&#10;Description generated with very high confidence">
            <a:extLst>
              <a:ext uri="{FF2B5EF4-FFF2-40B4-BE49-F238E27FC236}">
                <a16:creationId xmlns:a16="http://schemas.microsoft.com/office/drawing/2014/main" id="{B37BEFB1-3882-4875-89D6-C15B3DF691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89963" y="4229872"/>
            <a:ext cx="1937803" cy="1937803"/>
          </a:xfrm>
          <a:prstGeom prst="rect">
            <a:avLst/>
          </a:prstGeom>
        </p:spPr>
      </p:pic>
      <p:pic>
        <p:nvPicPr>
          <p:cNvPr id="83" name="Picture 82" descr="A close up of a sign&#10;&#10;Description generated with very high confidence">
            <a:extLst>
              <a:ext uri="{FF2B5EF4-FFF2-40B4-BE49-F238E27FC236}">
                <a16:creationId xmlns:a16="http://schemas.microsoft.com/office/drawing/2014/main" id="{A7C26FD5-B4C6-464E-9FC2-BAD8A67A39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3991" y="3320944"/>
            <a:ext cx="2785642" cy="1154910"/>
          </a:xfrm>
          <a:prstGeom prst="rect">
            <a:avLst/>
          </a:prstGeom>
        </p:spPr>
      </p:pic>
      <p:pic>
        <p:nvPicPr>
          <p:cNvPr id="85" name="Picture 84" descr="A drawing of a cartoon character&#10;&#10;Description generated with high confidence">
            <a:extLst>
              <a:ext uri="{FF2B5EF4-FFF2-40B4-BE49-F238E27FC236}">
                <a16:creationId xmlns:a16="http://schemas.microsoft.com/office/drawing/2014/main" id="{F57DA52F-1B56-4BF2-92AA-4BD39A3D4DB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86696" y="3518016"/>
            <a:ext cx="3113177" cy="870143"/>
          </a:xfrm>
          <a:prstGeom prst="rect">
            <a:avLst/>
          </a:prstGeom>
        </p:spPr>
      </p:pic>
      <p:pic>
        <p:nvPicPr>
          <p:cNvPr id="87" name="Picture 86" descr="A close up of a logo&#10;&#10;Description generated with very high confidence">
            <a:extLst>
              <a:ext uri="{FF2B5EF4-FFF2-40B4-BE49-F238E27FC236}">
                <a16:creationId xmlns:a16="http://schemas.microsoft.com/office/drawing/2014/main" id="{9FE8BE0B-E3B0-4BE9-A3E7-00E67749330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82277" y="2089433"/>
            <a:ext cx="2785642" cy="1097189"/>
          </a:xfrm>
          <a:prstGeom prst="rect">
            <a:avLst/>
          </a:prstGeom>
        </p:spPr>
      </p:pic>
      <p:pic>
        <p:nvPicPr>
          <p:cNvPr id="89" name="Picture 88">
            <a:extLst>
              <a:ext uri="{FF2B5EF4-FFF2-40B4-BE49-F238E27FC236}">
                <a16:creationId xmlns:a16="http://schemas.microsoft.com/office/drawing/2014/main" id="{0EAF92A2-9E80-41B9-B922-575632DF7EC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40109" y="2130738"/>
            <a:ext cx="2589784" cy="1014581"/>
          </a:xfrm>
          <a:prstGeom prst="rect">
            <a:avLst/>
          </a:prstGeom>
        </p:spPr>
      </p:pic>
      <p:pic>
        <p:nvPicPr>
          <p:cNvPr id="91" name="Picture 90" descr="A close up of a sign&#10;&#10;Description generated with high confidence">
            <a:extLst>
              <a:ext uri="{FF2B5EF4-FFF2-40B4-BE49-F238E27FC236}">
                <a16:creationId xmlns:a16="http://schemas.microsoft.com/office/drawing/2014/main" id="{81954425-DAC3-46B2-BD28-1B73F1A94D5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10075" y="3068638"/>
            <a:ext cx="2232191" cy="1659522"/>
          </a:xfrm>
          <a:prstGeom prst="rect">
            <a:avLst/>
          </a:prstGeom>
        </p:spPr>
      </p:pic>
      <p:pic>
        <p:nvPicPr>
          <p:cNvPr id="93" name="Picture 92">
            <a:extLst>
              <a:ext uri="{FF2B5EF4-FFF2-40B4-BE49-F238E27FC236}">
                <a16:creationId xmlns:a16="http://schemas.microsoft.com/office/drawing/2014/main" id="{8E82FB2A-9E52-423A-ADB4-B41B2EC381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792650" y="844971"/>
            <a:ext cx="3107223" cy="929839"/>
          </a:xfrm>
          <a:prstGeom prst="rect">
            <a:avLst/>
          </a:prstGeom>
        </p:spPr>
      </p:pic>
      <p:pic>
        <p:nvPicPr>
          <p:cNvPr id="1073" name="Picture 49" descr="PSS logo">
            <a:extLst>
              <a:ext uri="{FF2B5EF4-FFF2-40B4-BE49-F238E27FC236}">
                <a16:creationId xmlns:a16="http://schemas.microsoft.com/office/drawing/2014/main" id="{63B2CE48-27C3-40DF-B812-770C57C6DF7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96865" y="4701905"/>
            <a:ext cx="3199893" cy="79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567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woodruff scientific">
            <a:extLst>
              <a:ext uri="{FF2B5EF4-FFF2-40B4-BE49-F238E27FC236}">
                <a16:creationId xmlns:a16="http://schemas.microsoft.com/office/drawing/2014/main" id="{07B14291-71EA-4378-A959-A9A8B99C0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72" y="3399763"/>
            <a:ext cx="3925477" cy="3158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C3BA0D8-5DF7-416E-B5B3-4CBF35EBD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028" y="299633"/>
            <a:ext cx="3925477" cy="3930390"/>
          </a:xfrm>
          <a:prstGeom prst="rect">
            <a:avLst/>
          </a:prstGeom>
        </p:spPr>
      </p:pic>
      <p:sp>
        <p:nvSpPr>
          <p:cNvPr id="2" name="Title 1">
            <a:extLst>
              <a:ext uri="{FF2B5EF4-FFF2-40B4-BE49-F238E27FC236}">
                <a16:creationId xmlns:a16="http://schemas.microsoft.com/office/drawing/2014/main" id="{4A756A8C-11E8-4784-9069-0C2DC3571A19}"/>
              </a:ext>
            </a:extLst>
          </p:cNvPr>
          <p:cNvSpPr>
            <a:spLocks noGrp="1"/>
          </p:cNvSpPr>
          <p:nvPr>
            <p:ph type="title"/>
          </p:nvPr>
        </p:nvSpPr>
        <p:spPr>
          <a:xfrm>
            <a:off x="460828" y="-54926"/>
            <a:ext cx="10515600" cy="1325563"/>
          </a:xfrm>
        </p:spPr>
        <p:txBody>
          <a:bodyPr/>
          <a:lstStyle/>
          <a:p>
            <a:r>
              <a:rPr lang="en-US" b="1" dirty="0">
                <a:solidFill>
                  <a:srgbClr val="F47920"/>
                </a:solidFill>
                <a:latin typeface="+mn-lt"/>
              </a:rPr>
              <a:t>Affiliate Members</a:t>
            </a:r>
          </a:p>
        </p:txBody>
      </p:sp>
      <p:pic>
        <p:nvPicPr>
          <p:cNvPr id="5" name="Content Placeholder 4" descr="A close up of a plate&#10;&#10;Description generated with high confidence">
            <a:extLst>
              <a:ext uri="{FF2B5EF4-FFF2-40B4-BE49-F238E27FC236}">
                <a16:creationId xmlns:a16="http://schemas.microsoft.com/office/drawing/2014/main" id="{9A2D3804-1FD6-478F-9CAF-D8B8B13980F5}"/>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181678" y="3458306"/>
            <a:ext cx="3606206" cy="2272886"/>
          </a:xfrm>
          <a:prstGeom prst="rect">
            <a:avLst/>
          </a:prstGeom>
        </p:spPr>
      </p:pic>
      <p:pic>
        <p:nvPicPr>
          <p:cNvPr id="4" name="Picture 3" descr="A close up of a logo&#10;&#10;Description generated with very high confidence">
            <a:extLst>
              <a:ext uri="{FF2B5EF4-FFF2-40B4-BE49-F238E27FC236}">
                <a16:creationId xmlns:a16="http://schemas.microsoft.com/office/drawing/2014/main" id="{ADB9AE7B-C80D-4A9A-BA10-24B4EDDE2E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9361" y="1058313"/>
            <a:ext cx="2928224" cy="2612316"/>
          </a:xfrm>
          <a:prstGeom prst="rect">
            <a:avLst/>
          </a:prstGeom>
        </p:spPr>
      </p:pic>
      <p:pic>
        <p:nvPicPr>
          <p:cNvPr id="6" name="Picture 5" descr="A close up of a sign&#10;&#10;Description generated with high confidence">
            <a:extLst>
              <a:ext uri="{FF2B5EF4-FFF2-40B4-BE49-F238E27FC236}">
                <a16:creationId xmlns:a16="http://schemas.microsoft.com/office/drawing/2014/main" id="{000CDD2A-E6DF-4461-AB89-B138078E4D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110" y="1888238"/>
            <a:ext cx="3823774" cy="952467"/>
          </a:xfrm>
          <a:prstGeom prst="rect">
            <a:avLst/>
          </a:prstGeom>
        </p:spPr>
      </p:pic>
    </p:spTree>
    <p:extLst>
      <p:ext uri="{BB962C8B-B14F-4D97-AF65-F5344CB8AC3E}">
        <p14:creationId xmlns:p14="http://schemas.microsoft.com/office/powerpoint/2010/main" val="229516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0AA23-9848-4E86-A9E4-ABFCFA59240A}"/>
              </a:ext>
            </a:extLst>
          </p:cNvPr>
          <p:cNvSpPr>
            <a:spLocks noGrp="1"/>
          </p:cNvSpPr>
          <p:nvPr>
            <p:ph type="title"/>
          </p:nvPr>
        </p:nvSpPr>
        <p:spPr/>
        <p:txBody>
          <a:bodyPr/>
          <a:lstStyle/>
          <a:p>
            <a:r>
              <a:rPr lang="en-US" b="1" dirty="0">
                <a:solidFill>
                  <a:srgbClr val="F47920"/>
                </a:solidFill>
                <a:latin typeface="+mn-lt"/>
              </a:rPr>
              <a:t>Strategy</a:t>
            </a:r>
          </a:p>
        </p:txBody>
      </p:sp>
      <p:sp>
        <p:nvSpPr>
          <p:cNvPr id="3" name="Content Placeholder 2">
            <a:extLst>
              <a:ext uri="{FF2B5EF4-FFF2-40B4-BE49-F238E27FC236}">
                <a16:creationId xmlns:a16="http://schemas.microsoft.com/office/drawing/2014/main" id="{ABF8D451-A1BD-4EFD-8799-83403156752A}"/>
              </a:ext>
            </a:extLst>
          </p:cNvPr>
          <p:cNvSpPr>
            <a:spLocks noGrp="1"/>
          </p:cNvSpPr>
          <p:nvPr>
            <p:ph idx="1"/>
          </p:nvPr>
        </p:nvSpPr>
        <p:spPr>
          <a:xfrm>
            <a:off x="838200" y="1473933"/>
            <a:ext cx="10515600" cy="4351338"/>
          </a:xfrm>
        </p:spPr>
        <p:txBody>
          <a:bodyPr>
            <a:normAutofit fontScale="85000" lnSpcReduction="10000"/>
          </a:bodyPr>
          <a:lstStyle/>
          <a:p>
            <a:pPr marL="0" indent="0">
              <a:buNone/>
            </a:pPr>
            <a:r>
              <a:rPr lang="en-US" dirty="0"/>
              <a:t>The Fusion Industry Association has three strategic priorities for accelerating fusion energy: </a:t>
            </a:r>
          </a:p>
          <a:p>
            <a:pPr marL="514350" indent="-514350">
              <a:buFont typeface="+mj-lt"/>
              <a:buAutoNum type="arabicPeriod"/>
            </a:pPr>
            <a:r>
              <a:rPr lang="en-US" b="1" dirty="0"/>
              <a:t>Partner with Governments for Applied Fusion Research: </a:t>
            </a:r>
            <a:r>
              <a:rPr lang="en-US" dirty="0"/>
              <a:t>The private sector should have access to the pathbreaking research that governments have pursued for decades. Likewise, the public sector should be able to benefit from exchanges with private scientists working on fusion. </a:t>
            </a:r>
          </a:p>
          <a:p>
            <a:pPr marL="514350" indent="-514350">
              <a:buFont typeface="+mj-lt"/>
              <a:buAutoNum type="arabicPeriod"/>
            </a:pPr>
            <a:r>
              <a:rPr lang="en-US" b="1" dirty="0"/>
              <a:t>Drive Financial Support</a:t>
            </a:r>
            <a:r>
              <a:rPr lang="en-US" dirty="0"/>
              <a:t>: Sustained financing is needed to accelerate fusion from early-stage research to demonstration levels of energy production. </a:t>
            </a:r>
            <a:r>
              <a:rPr lang="en-US" b="1" dirty="0"/>
              <a:t>Public-Private Partnerships </a:t>
            </a:r>
            <a:r>
              <a:rPr lang="en-US" dirty="0"/>
              <a:t>that include government support can multiply private financial support by reducing risk. </a:t>
            </a:r>
          </a:p>
          <a:p>
            <a:pPr marL="514350" indent="-514350">
              <a:buFont typeface="+mj-lt"/>
              <a:buAutoNum type="arabicPeriod"/>
            </a:pPr>
            <a:r>
              <a:rPr lang="en-US" b="1" dirty="0"/>
              <a:t>Ensure Regulatory Certainty: </a:t>
            </a:r>
            <a:r>
              <a:rPr lang="en-US" dirty="0"/>
              <a:t>Fusion research, development, and deployment should be subject to appropriate regulation when experiments are built and sited. </a:t>
            </a:r>
          </a:p>
          <a:p>
            <a:endParaRPr lang="en-US" dirty="0"/>
          </a:p>
        </p:txBody>
      </p:sp>
    </p:spTree>
    <p:extLst>
      <p:ext uri="{BB962C8B-B14F-4D97-AF65-F5344CB8AC3E}">
        <p14:creationId xmlns:p14="http://schemas.microsoft.com/office/powerpoint/2010/main" val="3070846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54A949-7AF9-4586-9839-013E22F7CFB5}"/>
              </a:ext>
            </a:extLst>
          </p:cNvPr>
          <p:cNvSpPr>
            <a:spLocks noGrp="1"/>
          </p:cNvSpPr>
          <p:nvPr>
            <p:ph type="title"/>
          </p:nvPr>
        </p:nvSpPr>
        <p:spPr/>
        <p:txBody>
          <a:bodyPr/>
          <a:lstStyle/>
          <a:p>
            <a:r>
              <a:rPr lang="en-US" b="1" dirty="0">
                <a:solidFill>
                  <a:srgbClr val="F47920"/>
                </a:solidFill>
                <a:latin typeface="+mn-lt"/>
              </a:rPr>
              <a:t>Principles for a Public-Private Partnership in Fusion Energy</a:t>
            </a:r>
          </a:p>
        </p:txBody>
      </p:sp>
      <p:pic>
        <p:nvPicPr>
          <p:cNvPr id="4" name="Content Placeholder 3">
            <a:extLst>
              <a:ext uri="{FF2B5EF4-FFF2-40B4-BE49-F238E27FC236}">
                <a16:creationId xmlns:a16="http://schemas.microsoft.com/office/drawing/2014/main" id="{D128D604-BA56-42F5-AE42-A6CEECA8ECF4}"/>
              </a:ext>
            </a:extLst>
          </p:cNvPr>
          <p:cNvPicPr>
            <a:picLocks noGrp="1" noChangeAspect="1"/>
          </p:cNvPicPr>
          <p:nvPr>
            <p:ph type="pic" idx="1"/>
          </p:nvPr>
        </p:nvPicPr>
        <p:blipFill>
          <a:blip r:embed="rId2"/>
          <a:srcRect l="1086" r="1086"/>
          <a:stretch>
            <a:fillRect/>
          </a:stretch>
        </p:blipFill>
        <p:spPr>
          <a:xfrm rot="16200000">
            <a:off x="4273156" y="726687"/>
            <a:ext cx="6907963" cy="5454590"/>
          </a:xfrm>
          <a:prstGeom prst="rect">
            <a:avLst/>
          </a:prstGeom>
        </p:spPr>
      </p:pic>
      <p:sp>
        <p:nvSpPr>
          <p:cNvPr id="6" name="Text Placeholder 5">
            <a:extLst>
              <a:ext uri="{FF2B5EF4-FFF2-40B4-BE49-F238E27FC236}">
                <a16:creationId xmlns:a16="http://schemas.microsoft.com/office/drawing/2014/main" id="{9E6CEA9B-3042-47C7-B017-A5A360173A26}"/>
              </a:ext>
            </a:extLst>
          </p:cNvPr>
          <p:cNvSpPr>
            <a:spLocks noGrp="1"/>
          </p:cNvSpPr>
          <p:nvPr>
            <p:ph type="body" sz="half" idx="2"/>
          </p:nvPr>
        </p:nvSpPr>
        <p:spPr/>
        <p:txBody>
          <a:bodyPr/>
          <a:lstStyle/>
          <a:p>
            <a:pPr marL="285750" indent="-285750">
              <a:buFont typeface="Arial" panose="020B0604020202020204" pitchFamily="34" charset="0"/>
              <a:buChar char="•"/>
            </a:pPr>
            <a:r>
              <a:rPr lang="en-US" dirty="0"/>
              <a:t>The result of an inclusive, months-long process of discussion and consensus building</a:t>
            </a:r>
          </a:p>
          <a:p>
            <a:pPr marL="285750" indent="-285750">
              <a:buFont typeface="Arial" panose="020B0604020202020204" pitchFamily="34" charset="0"/>
              <a:buChar char="•"/>
            </a:pPr>
            <a:r>
              <a:rPr lang="en-US" dirty="0"/>
              <a:t>Briefed to fusion community stakeholders in September</a:t>
            </a:r>
          </a:p>
          <a:p>
            <a:pPr marL="285750" indent="-285750">
              <a:buFont typeface="Arial" panose="020B0604020202020204" pitchFamily="34" charset="0"/>
              <a:buChar char="•"/>
            </a:pPr>
            <a:r>
              <a:rPr lang="en-US" dirty="0"/>
              <a:t>Submitted to the Department of Energy in October at the request of Undersecretary </a:t>
            </a:r>
            <a:r>
              <a:rPr lang="en-US" dirty="0" err="1"/>
              <a:t>Dabbar</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94497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CA08AA-C6DF-455D-AD3A-69A9C5B5C896}"/>
              </a:ext>
            </a:extLst>
          </p:cNvPr>
          <p:cNvSpPr>
            <a:spLocks noGrp="1"/>
          </p:cNvSpPr>
          <p:nvPr>
            <p:ph type="title"/>
          </p:nvPr>
        </p:nvSpPr>
        <p:spPr/>
        <p:txBody>
          <a:bodyPr>
            <a:normAutofit/>
          </a:bodyPr>
          <a:lstStyle/>
          <a:p>
            <a:r>
              <a:rPr lang="en-US" b="1" dirty="0">
                <a:solidFill>
                  <a:srgbClr val="F47920"/>
                </a:solidFill>
                <a:latin typeface="Calibri" panose="020F0502020204030204"/>
              </a:rPr>
              <a:t>Principles for a Public-Private Partnership in Fusion Energy</a:t>
            </a:r>
            <a:endParaRPr lang="en-US" dirty="0"/>
          </a:p>
        </p:txBody>
      </p:sp>
      <p:sp>
        <p:nvSpPr>
          <p:cNvPr id="6" name="Content Placeholder 5">
            <a:extLst>
              <a:ext uri="{FF2B5EF4-FFF2-40B4-BE49-F238E27FC236}">
                <a16:creationId xmlns:a16="http://schemas.microsoft.com/office/drawing/2014/main" id="{C2CB4436-17F0-4321-9B14-6C6462937745}"/>
              </a:ext>
            </a:extLst>
          </p:cNvPr>
          <p:cNvSpPr>
            <a:spLocks noGrp="1"/>
          </p:cNvSpPr>
          <p:nvPr>
            <p:ph idx="1"/>
          </p:nvPr>
        </p:nvSpPr>
        <p:spPr>
          <a:xfrm>
            <a:off x="838200" y="1690688"/>
            <a:ext cx="10515600" cy="4351338"/>
          </a:xfrm>
        </p:spPr>
        <p:txBody>
          <a:bodyPr>
            <a:normAutofit fontScale="85000" lnSpcReduction="10000"/>
          </a:bodyPr>
          <a:lstStyle/>
          <a:p>
            <a:pPr marL="514350" indent="-514350">
              <a:buAutoNum type="arabicPeriod"/>
            </a:pPr>
            <a:r>
              <a:rPr lang="en-US" b="1" dirty="0"/>
              <a:t>DOE funding for applied research (modeled on GAIN) </a:t>
            </a:r>
          </a:p>
          <a:p>
            <a:pPr marL="914400" lvl="1" indent="-457200">
              <a:buFont typeface="+mj-lt"/>
              <a:buAutoNum type="arabicPeriod"/>
            </a:pPr>
            <a:r>
              <a:rPr lang="en-US" dirty="0"/>
              <a:t>Vouchers, grants, awards for companies; expanded technology programs for labs and universities </a:t>
            </a:r>
          </a:p>
          <a:p>
            <a:pPr marL="914400" lvl="1" indent="-457200">
              <a:buFont typeface="+mj-lt"/>
              <a:buAutoNum type="arabicPeriod"/>
            </a:pPr>
            <a:r>
              <a:rPr lang="en-US" dirty="0"/>
              <a:t>Flexible administration to seed new ideas, grow promising innovations in technologies/concepts, and support widely-applicable technologies with commercial relevance </a:t>
            </a:r>
          </a:p>
          <a:p>
            <a:pPr marL="914400" lvl="1" indent="-457200">
              <a:buFont typeface="+mj-lt"/>
              <a:buAutoNum type="arabicPeriod"/>
            </a:pPr>
            <a:r>
              <a:rPr lang="en-US" dirty="0"/>
              <a:t>DOE and privately funded researchers collaborate on open and publishable topics </a:t>
            </a:r>
          </a:p>
          <a:p>
            <a:pPr marL="914400" lvl="1" indent="-457200">
              <a:buFont typeface="+mj-lt"/>
              <a:buAutoNum type="arabicPeriod"/>
            </a:pPr>
            <a:r>
              <a:rPr lang="en-US" dirty="0"/>
              <a:t>Industry experts review research proposals to provide market insight, highlight research areas </a:t>
            </a:r>
          </a:p>
          <a:p>
            <a:pPr marL="914400" lvl="1" indent="-457200">
              <a:buFont typeface="+mj-lt"/>
              <a:buAutoNum type="arabicPeriod"/>
            </a:pPr>
            <a:r>
              <a:rPr lang="en-US" dirty="0"/>
              <a:t>DOE capabilities accessible through this program could include: </a:t>
            </a:r>
          </a:p>
          <a:p>
            <a:pPr lvl="2"/>
            <a:r>
              <a:rPr lang="en-US" dirty="0"/>
              <a:t>Experimental and other testing capabilities (e.g. thermal-hydraulic loops, control systems testing, etc.) to achieve faster, more cost-effective development of applied fusion energy technologies </a:t>
            </a:r>
          </a:p>
          <a:p>
            <a:pPr lvl="2"/>
            <a:r>
              <a:rPr lang="en-US" dirty="0"/>
              <a:t>Computational capabilities along with state-of-the-art modeling and simulation tools </a:t>
            </a:r>
          </a:p>
          <a:p>
            <a:pPr lvl="2"/>
            <a:r>
              <a:rPr lang="en-US" dirty="0"/>
              <a:t>Information and data via knowledge &amp; validation center (including ITER designs and technology)</a:t>
            </a:r>
          </a:p>
          <a:p>
            <a:pPr lvl="2"/>
            <a:r>
              <a:rPr lang="en-US" dirty="0"/>
              <a:t>Siting and infrastructure assistance and equipment loans </a:t>
            </a:r>
          </a:p>
          <a:p>
            <a:pPr marL="971550" lvl="1" indent="-514350">
              <a:buAutoNum type="arabicPeriod"/>
            </a:pPr>
            <a:endParaRPr lang="en-US" dirty="0"/>
          </a:p>
        </p:txBody>
      </p:sp>
    </p:spTree>
    <p:extLst>
      <p:ext uri="{BB962C8B-B14F-4D97-AF65-F5344CB8AC3E}">
        <p14:creationId xmlns:p14="http://schemas.microsoft.com/office/powerpoint/2010/main" val="222322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01F1-4E5D-4E2D-8F8F-7127218C15F7}"/>
              </a:ext>
            </a:extLst>
          </p:cNvPr>
          <p:cNvSpPr>
            <a:spLocks noGrp="1"/>
          </p:cNvSpPr>
          <p:nvPr>
            <p:ph type="title"/>
          </p:nvPr>
        </p:nvSpPr>
        <p:spPr/>
        <p:txBody>
          <a:bodyPr/>
          <a:lstStyle/>
          <a:p>
            <a:r>
              <a:rPr lang="en-US" b="1" dirty="0">
                <a:solidFill>
                  <a:srgbClr val="F47920"/>
                </a:solidFill>
                <a:latin typeface="Calibri" panose="020F0502020204030204"/>
              </a:rPr>
              <a:t>Principles for a Public-Private Partnership in Fusion Energy</a:t>
            </a:r>
            <a:endParaRPr lang="en-US" dirty="0"/>
          </a:p>
        </p:txBody>
      </p:sp>
      <p:sp>
        <p:nvSpPr>
          <p:cNvPr id="3" name="Content Placeholder 2">
            <a:extLst>
              <a:ext uri="{FF2B5EF4-FFF2-40B4-BE49-F238E27FC236}">
                <a16:creationId xmlns:a16="http://schemas.microsoft.com/office/drawing/2014/main" id="{BFDCA57C-F211-49BA-AD6C-52DA4BB16FD3}"/>
              </a:ext>
            </a:extLst>
          </p:cNvPr>
          <p:cNvSpPr>
            <a:spLocks noGrp="1"/>
          </p:cNvSpPr>
          <p:nvPr>
            <p:ph idx="1"/>
          </p:nvPr>
        </p:nvSpPr>
        <p:spPr/>
        <p:txBody>
          <a:bodyPr>
            <a:normAutofit fontScale="85000" lnSpcReduction="20000"/>
          </a:bodyPr>
          <a:lstStyle/>
          <a:p>
            <a:pPr marL="0" indent="0">
              <a:buNone/>
            </a:pPr>
            <a:r>
              <a:rPr lang="en-US" b="1" dirty="0"/>
              <a:t>2. Public-private partnership for new U.S.-based capabilities (modeled on NASA COTS / SpaceX and DOE SMR cost-share / </a:t>
            </a:r>
            <a:r>
              <a:rPr lang="en-US" b="1" dirty="0" err="1"/>
              <a:t>NuScale</a:t>
            </a:r>
            <a:r>
              <a:rPr lang="en-US" b="1" dirty="0"/>
              <a:t>) </a:t>
            </a:r>
          </a:p>
          <a:p>
            <a:pPr marL="971550" lvl="1" indent="-514350">
              <a:buFont typeface="+mj-lt"/>
              <a:buAutoNum type="arabicPeriod"/>
            </a:pPr>
            <a:r>
              <a:rPr lang="en-US" dirty="0"/>
              <a:t>DOE leverages private sector creativity to field new U.S.-based capabilities, enabling fusion commercialization and future research access (ex: NASA helped develop, then purchased low-earth orbit access alongside satellite operators vs. owning and operating Space Shuttle lifting satellites) </a:t>
            </a:r>
          </a:p>
          <a:p>
            <a:pPr marL="971550" lvl="1" indent="-514350">
              <a:buFont typeface="+mj-lt"/>
              <a:buAutoNum type="arabicPeriod"/>
            </a:pPr>
            <a:r>
              <a:rPr lang="en-US" dirty="0"/>
              <a:t>Government acts as an investor, with a fully authorized pool of funds over a multi-year program </a:t>
            </a:r>
          </a:p>
          <a:p>
            <a:pPr lvl="2"/>
            <a:r>
              <a:rPr lang="en-US" dirty="0"/>
              <a:t>All parties have “skin in the game:” companies are expected to contribute a significant portion </a:t>
            </a:r>
          </a:p>
          <a:p>
            <a:pPr lvl="2"/>
            <a:r>
              <a:rPr lang="en-US" dirty="0"/>
              <a:t>Portfolio approach: Multiple awardees in a competitive process </a:t>
            </a:r>
          </a:p>
          <a:p>
            <a:pPr lvl="2"/>
            <a:r>
              <a:rPr lang="en-US" dirty="0"/>
              <a:t>DOE collaborates on reviews and tiger teams, leveraging full ecosystem toward shared success </a:t>
            </a:r>
          </a:p>
          <a:p>
            <a:pPr lvl="2"/>
            <a:r>
              <a:rPr lang="en-US" dirty="0"/>
              <a:t>Simple application; proposals evaluated on scientific and technical approach and business plan </a:t>
            </a:r>
          </a:p>
          <a:p>
            <a:pPr marL="914400" lvl="1" indent="-457200">
              <a:buFont typeface="+mj-lt"/>
              <a:buAutoNum type="arabicPeriod"/>
            </a:pPr>
            <a:r>
              <a:rPr lang="en-US" dirty="0"/>
              <a:t>Performance-based, fixed-price milestone payments in a planned program, negotiated by government program and awardee (different for each company) </a:t>
            </a:r>
          </a:p>
          <a:p>
            <a:pPr lvl="2"/>
            <a:r>
              <a:rPr lang="en-US" dirty="0"/>
              <a:t>Industry responsible for cost overages and hitting milestones, or contract ends </a:t>
            </a:r>
          </a:p>
          <a:p>
            <a:pPr lvl="2"/>
            <a:r>
              <a:rPr lang="en-US" dirty="0"/>
              <a:t>Milestone completion certified by a DOE-appointed external review panel </a:t>
            </a:r>
          </a:p>
          <a:p>
            <a:endParaRPr lang="en-US" dirty="0"/>
          </a:p>
        </p:txBody>
      </p:sp>
    </p:spTree>
    <p:extLst>
      <p:ext uri="{BB962C8B-B14F-4D97-AF65-F5344CB8AC3E}">
        <p14:creationId xmlns:p14="http://schemas.microsoft.com/office/powerpoint/2010/main" val="3028307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EAA19-A30B-4D59-A0EE-F951BE6C25EC}"/>
              </a:ext>
            </a:extLst>
          </p:cNvPr>
          <p:cNvSpPr>
            <a:spLocks noGrp="1"/>
          </p:cNvSpPr>
          <p:nvPr>
            <p:ph type="title"/>
          </p:nvPr>
        </p:nvSpPr>
        <p:spPr/>
        <p:txBody>
          <a:bodyPr/>
          <a:lstStyle/>
          <a:p>
            <a:r>
              <a:rPr lang="en-US" b="1" dirty="0">
                <a:solidFill>
                  <a:srgbClr val="F47920"/>
                </a:solidFill>
                <a:latin typeface="+mn-lt"/>
              </a:rPr>
              <a:t>Plans for 2019</a:t>
            </a:r>
          </a:p>
        </p:txBody>
      </p:sp>
      <p:sp>
        <p:nvSpPr>
          <p:cNvPr id="3" name="Content Placeholder 2">
            <a:extLst>
              <a:ext uri="{FF2B5EF4-FFF2-40B4-BE49-F238E27FC236}">
                <a16:creationId xmlns:a16="http://schemas.microsoft.com/office/drawing/2014/main" id="{9BD5333E-FB8D-4896-91A5-0F178FF264CF}"/>
              </a:ext>
            </a:extLst>
          </p:cNvPr>
          <p:cNvSpPr>
            <a:spLocks noGrp="1"/>
          </p:cNvSpPr>
          <p:nvPr>
            <p:ph idx="1"/>
          </p:nvPr>
        </p:nvSpPr>
        <p:spPr>
          <a:xfrm>
            <a:off x="445249" y="2932552"/>
            <a:ext cx="10515600" cy="3645240"/>
          </a:xfrm>
        </p:spPr>
        <p:txBody>
          <a:bodyPr numCol="2">
            <a:normAutofit/>
          </a:bodyPr>
          <a:lstStyle/>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r>
              <a:rPr lang="en-US" dirty="0"/>
              <a:t>	</a:t>
            </a:r>
          </a:p>
        </p:txBody>
      </p:sp>
      <p:graphicFrame>
        <p:nvGraphicFramePr>
          <p:cNvPr id="4" name="Table 3">
            <a:extLst>
              <a:ext uri="{FF2B5EF4-FFF2-40B4-BE49-F238E27FC236}">
                <a16:creationId xmlns:a16="http://schemas.microsoft.com/office/drawing/2014/main" id="{A1330230-3580-4439-B332-A9EB64A3E4FB}"/>
              </a:ext>
            </a:extLst>
          </p:cNvPr>
          <p:cNvGraphicFramePr>
            <a:graphicFrameLocks noGrp="1"/>
          </p:cNvGraphicFramePr>
          <p:nvPr>
            <p:extLst>
              <p:ext uri="{D42A27DB-BD31-4B8C-83A1-F6EECF244321}">
                <p14:modId xmlns:p14="http://schemas.microsoft.com/office/powerpoint/2010/main" val="724882692"/>
              </p:ext>
            </p:extLst>
          </p:nvPr>
        </p:nvGraphicFramePr>
        <p:xfrm>
          <a:off x="1582257" y="1835818"/>
          <a:ext cx="9027486" cy="3802982"/>
        </p:xfrm>
        <a:graphic>
          <a:graphicData uri="http://schemas.openxmlformats.org/drawingml/2006/table">
            <a:tbl>
              <a:tblPr firstRow="1" bandRow="1">
                <a:tableStyleId>{C4B1156A-380E-4F78-BDF5-A606A8083BF9}</a:tableStyleId>
              </a:tblPr>
              <a:tblGrid>
                <a:gridCol w="2898303">
                  <a:extLst>
                    <a:ext uri="{9D8B030D-6E8A-4147-A177-3AD203B41FA5}">
                      <a16:colId xmlns:a16="http://schemas.microsoft.com/office/drawing/2014/main" val="2030666794"/>
                    </a:ext>
                  </a:extLst>
                </a:gridCol>
                <a:gridCol w="6129183">
                  <a:extLst>
                    <a:ext uri="{9D8B030D-6E8A-4147-A177-3AD203B41FA5}">
                      <a16:colId xmlns:a16="http://schemas.microsoft.com/office/drawing/2014/main" val="1803670434"/>
                    </a:ext>
                  </a:extLst>
                </a:gridCol>
              </a:tblGrid>
              <a:tr h="980343">
                <a:tc>
                  <a:txBody>
                    <a:bodyPr/>
                    <a:lstStyle/>
                    <a:p>
                      <a:r>
                        <a:rPr lang="en-US" sz="2000" b="1" dirty="0"/>
                        <a:t>Inspiring Legislation</a:t>
                      </a:r>
                    </a:p>
                    <a:p>
                      <a:endParaRPr lang="en-US" sz="2000" b="1" dirty="0"/>
                    </a:p>
                  </a:txBody>
                  <a:tcPr/>
                </a:tc>
                <a:tc>
                  <a:txBody>
                    <a:bodyPr/>
                    <a:lstStyle/>
                    <a:p>
                      <a:r>
                        <a:rPr lang="en-US" b="0" dirty="0"/>
                        <a:t>Working directly with the Administration and Congress to draft and pass supportive legislation and appropriations</a:t>
                      </a:r>
                    </a:p>
                  </a:txBody>
                  <a:tcPr/>
                </a:tc>
                <a:extLst>
                  <a:ext uri="{0D108BD9-81ED-4DB2-BD59-A6C34878D82A}">
                    <a16:rowId xmlns:a16="http://schemas.microsoft.com/office/drawing/2014/main" val="3885895827"/>
                  </a:ext>
                </a:extLst>
              </a:tr>
              <a:tr h="982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Convening Policymakers</a:t>
                      </a:r>
                    </a:p>
                    <a:p>
                      <a:endParaRPr lang="en-US" sz="2000" b="1" dirty="0"/>
                    </a:p>
                  </a:txBody>
                  <a:tcPr/>
                </a:tc>
                <a:tc>
                  <a:txBody>
                    <a:bodyPr/>
                    <a:lstStyle/>
                    <a:p>
                      <a:r>
                        <a:rPr lang="en-US" dirty="0"/>
                        <a:t>Identifying key “Champions” and supporters of the fusion industry, and promoting their work with briefings, hearings, panels, and meetings</a:t>
                      </a:r>
                    </a:p>
                  </a:txBody>
                  <a:tcPr/>
                </a:tc>
                <a:extLst>
                  <a:ext uri="{0D108BD9-81ED-4DB2-BD59-A6C34878D82A}">
                    <a16:rowId xmlns:a16="http://schemas.microsoft.com/office/drawing/2014/main" val="1191924671"/>
                  </a:ext>
                </a:extLst>
              </a:tr>
              <a:tr h="9258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Writing Publications</a:t>
                      </a:r>
                    </a:p>
                    <a:p>
                      <a:endParaRPr lang="en-US" sz="2000" b="1" dirty="0"/>
                    </a:p>
                  </a:txBody>
                  <a:tcPr/>
                </a:tc>
                <a:tc>
                  <a:txBody>
                    <a:bodyPr/>
                    <a:lstStyle/>
                    <a:p>
                      <a:r>
                        <a:rPr lang="en-US" dirty="0"/>
                        <a:t>Publishing op-eds, fact-sheets, and “new media” that can educate policymakers and the public in readable, non-scientific language on the prospects and benefits of a fusion industry</a:t>
                      </a:r>
                    </a:p>
                  </a:txBody>
                  <a:tcPr/>
                </a:tc>
                <a:extLst>
                  <a:ext uri="{0D108BD9-81ED-4DB2-BD59-A6C34878D82A}">
                    <a16:rowId xmlns:a16="http://schemas.microsoft.com/office/drawing/2014/main" val="1494517941"/>
                  </a:ext>
                </a:extLst>
              </a:tr>
              <a:tr h="873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Educating “Influencers”</a:t>
                      </a:r>
                    </a:p>
                    <a:p>
                      <a:endParaRPr lang="en-US" sz="2000" b="1" dirty="0"/>
                    </a:p>
                  </a:txBody>
                  <a:tcPr/>
                </a:tc>
                <a:tc>
                  <a:txBody>
                    <a:bodyPr/>
                    <a:lstStyle/>
                    <a:p>
                      <a:r>
                        <a:rPr lang="en-US" dirty="0"/>
                        <a:t>Host events and briefings while participating in key conferences around the country to activate influencers, investors, and supporters who can advance the interests of the fusion industry</a:t>
                      </a:r>
                    </a:p>
                  </a:txBody>
                  <a:tcPr/>
                </a:tc>
                <a:extLst>
                  <a:ext uri="{0D108BD9-81ED-4DB2-BD59-A6C34878D82A}">
                    <a16:rowId xmlns:a16="http://schemas.microsoft.com/office/drawing/2014/main" val="1064162374"/>
                  </a:ext>
                </a:extLst>
              </a:tr>
            </a:tbl>
          </a:graphicData>
        </a:graphic>
      </p:graphicFrame>
    </p:spTree>
    <p:extLst>
      <p:ext uri="{BB962C8B-B14F-4D97-AF65-F5344CB8AC3E}">
        <p14:creationId xmlns:p14="http://schemas.microsoft.com/office/powerpoint/2010/main" val="6121606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3659</TotalTime>
  <Words>745</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Calibri Light</vt:lpstr>
      <vt:lpstr>Custom Design</vt:lpstr>
      <vt:lpstr>Office Theme</vt:lpstr>
      <vt:lpstr>PowerPoint Presentation</vt:lpstr>
      <vt:lpstr>What is the Fusion Industry Association?</vt:lpstr>
      <vt:lpstr>Membership</vt:lpstr>
      <vt:lpstr>Affiliate Members</vt:lpstr>
      <vt:lpstr>Strategy</vt:lpstr>
      <vt:lpstr>Principles for a Public-Private Partnership in Fusion Energy</vt:lpstr>
      <vt:lpstr>Principles for a Public-Private Partnership in Fusion Energy</vt:lpstr>
      <vt:lpstr>Principles for a Public-Private Partnership in Fusion Energy</vt:lpstr>
      <vt:lpstr>Plans for 2019</vt:lpstr>
      <vt:lpstr>Support the FIA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Holland</dc:creator>
  <cp:lastModifiedBy>Andrew Holland</cp:lastModifiedBy>
  <cp:revision>17</cp:revision>
  <dcterms:created xsi:type="dcterms:W3CDTF">2018-10-31T16:17:17Z</dcterms:created>
  <dcterms:modified xsi:type="dcterms:W3CDTF">2018-12-03T23:28:36Z</dcterms:modified>
</cp:coreProperties>
</file>