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2">
  <p:sldMasterIdLst>
    <p:sldMasterId id="2147483721" r:id="rId1"/>
    <p:sldMasterId id="2147483737" r:id="rId2"/>
    <p:sldMasterId id="2147483753" r:id="rId3"/>
  </p:sldMasterIdLst>
  <p:notesMasterIdLst>
    <p:notesMasterId r:id="rId28"/>
  </p:notesMasterIdLst>
  <p:handoutMasterIdLst>
    <p:handoutMasterId r:id="rId29"/>
  </p:handoutMasterIdLst>
  <p:sldIdLst>
    <p:sldId id="256" r:id="rId4"/>
    <p:sldId id="1493" r:id="rId5"/>
    <p:sldId id="1560" r:id="rId6"/>
    <p:sldId id="1573" r:id="rId7"/>
    <p:sldId id="1577" r:id="rId8"/>
    <p:sldId id="1588" r:id="rId9"/>
    <p:sldId id="1584" r:id="rId10"/>
    <p:sldId id="1565" r:id="rId11"/>
    <p:sldId id="1561" r:id="rId12"/>
    <p:sldId id="1562" r:id="rId13"/>
    <p:sldId id="1586" r:id="rId14"/>
    <p:sldId id="1546" r:id="rId15"/>
    <p:sldId id="1589" r:id="rId16"/>
    <p:sldId id="1583" r:id="rId17"/>
    <p:sldId id="1566" r:id="rId18"/>
    <p:sldId id="1509" r:id="rId19"/>
    <p:sldId id="1590" r:id="rId20"/>
    <p:sldId id="1596" r:id="rId21"/>
    <p:sldId id="1597" r:id="rId22"/>
    <p:sldId id="1591" r:id="rId23"/>
    <p:sldId id="1595" r:id="rId24"/>
    <p:sldId id="1593" r:id="rId25"/>
    <p:sldId id="1594" r:id="rId26"/>
    <p:sldId id="1598" r:id="rId27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20D3F5ED-CD67-410F-97C1-1A58769D267C}">
          <p14:sldIdLst>
            <p14:sldId id="256"/>
            <p14:sldId id="1493"/>
            <p14:sldId id="1560"/>
            <p14:sldId id="1573"/>
            <p14:sldId id="1577"/>
            <p14:sldId id="1588"/>
            <p14:sldId id="1584"/>
            <p14:sldId id="1565"/>
            <p14:sldId id="1561"/>
            <p14:sldId id="1562"/>
            <p14:sldId id="1586"/>
            <p14:sldId id="1546"/>
            <p14:sldId id="1589"/>
            <p14:sldId id="1583"/>
            <p14:sldId id="1566"/>
            <p14:sldId id="1509"/>
            <p14:sldId id="1590"/>
            <p14:sldId id="1596"/>
            <p14:sldId id="1597"/>
            <p14:sldId id="1591"/>
            <p14:sldId id="1595"/>
            <p14:sldId id="1593"/>
            <p14:sldId id="1594"/>
            <p14:sldId id="1598"/>
          </p14:sldIdLst>
        </p14:section>
        <p14:section name="Untitled Section" id="{A40174E9-AF59-4C16-B4D3-295308233517}">
          <p14:sldIdLst/>
        </p14:section>
      </p14:sectionLst>
    </p:ex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44C18"/>
    <a:srgbClr val="FFC000"/>
    <a:srgbClr val="143FF8"/>
    <a:srgbClr val="FFFFFF"/>
    <a:srgbClr val="006600"/>
    <a:srgbClr val="3399FF"/>
    <a:srgbClr val="C0D735"/>
    <a:srgbClr val="E3E3E3"/>
    <a:srgbClr val="4F81BD"/>
    <a:srgbClr val="00339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316" autoAdjust="0"/>
    <p:restoredTop sz="93096" autoAdjust="0"/>
  </p:normalViewPr>
  <p:slideViewPr>
    <p:cSldViewPr showGuides="1">
      <p:cViewPr varScale="1">
        <p:scale>
          <a:sx n="77" d="100"/>
          <a:sy n="77" d="100"/>
        </p:scale>
        <p:origin x="0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018"/>
    </p:cViewPr>
  </p:sorterViewPr>
  <p:notesViewPr>
    <p:cSldViewPr showGuides="1">
      <p:cViewPr>
        <p:scale>
          <a:sx n="150" d="100"/>
          <a:sy n="150" d="100"/>
        </p:scale>
        <p:origin x="1728" y="-2256"/>
      </p:cViewPr>
      <p:guideLst>
        <p:guide orient="horz" pos="3079"/>
        <p:guide pos="21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53676-988A-437A-99B2-AD6909EB90C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0"/>
      <dgm:spPr/>
      <dgm:t>
        <a:bodyPr/>
        <a:lstStyle/>
        <a:p>
          <a:endParaRPr lang="en-GB"/>
        </a:p>
      </dgm:t>
    </dgm:pt>
    <dgm:pt modelId="{802B537A-CDDD-4826-924A-A5085DB3F3E6}">
      <dgm:prSet phldrT="[Text]" phldr="1"/>
      <dgm:spPr/>
      <dgm:t>
        <a:bodyPr/>
        <a:lstStyle/>
        <a:p>
          <a:endParaRPr lang="en-GB"/>
        </a:p>
      </dgm:t>
    </dgm:pt>
    <dgm:pt modelId="{CDB2E80D-671A-4E7D-91BB-7E89F0632C31}" type="parTrans" cxnId="{7474AFC6-ECDB-4A0B-86A9-5C64EE5CC77A}">
      <dgm:prSet/>
      <dgm:spPr/>
      <dgm:t>
        <a:bodyPr/>
        <a:lstStyle/>
        <a:p>
          <a:endParaRPr lang="en-GB"/>
        </a:p>
      </dgm:t>
    </dgm:pt>
    <dgm:pt modelId="{BAD140A1-43BF-42DB-99F3-43E65DA5E21B}" type="sibTrans" cxnId="{7474AFC6-ECDB-4A0B-86A9-5C64EE5CC77A}">
      <dgm:prSet/>
      <dgm:spPr/>
      <dgm:t>
        <a:bodyPr/>
        <a:lstStyle/>
        <a:p>
          <a:endParaRPr lang="en-GB"/>
        </a:p>
      </dgm:t>
    </dgm:pt>
    <dgm:pt modelId="{4EBB9AF8-B04B-4631-AD1E-E16F2E0B18BD}">
      <dgm:prSet phldrT="[Text]" phldr="1"/>
      <dgm:spPr/>
      <dgm:t>
        <a:bodyPr/>
        <a:lstStyle/>
        <a:p>
          <a:endParaRPr lang="en-GB"/>
        </a:p>
      </dgm:t>
    </dgm:pt>
    <dgm:pt modelId="{76AABBB8-CBDD-43B6-9A1B-DCA59362F637}" type="sibTrans" cxnId="{42042479-7806-40DF-BC42-7D133D222C44}">
      <dgm:prSet/>
      <dgm:spPr/>
      <dgm:t>
        <a:bodyPr/>
        <a:lstStyle/>
        <a:p>
          <a:endParaRPr lang="en-GB"/>
        </a:p>
      </dgm:t>
    </dgm:pt>
    <dgm:pt modelId="{DCF36380-50B3-42F7-A0B3-AB37EC9AB608}" type="parTrans" cxnId="{42042479-7806-40DF-BC42-7D133D222C44}">
      <dgm:prSet/>
      <dgm:spPr/>
      <dgm:t>
        <a:bodyPr/>
        <a:lstStyle/>
        <a:p>
          <a:endParaRPr lang="en-GB"/>
        </a:p>
      </dgm:t>
    </dgm:pt>
    <dgm:pt modelId="{74534D65-A44C-451F-92DE-1044A689A504}" type="pres">
      <dgm:prSet presAssocID="{41F53676-988A-437A-99B2-AD6909EB90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559B298-B4D7-4FED-9BB3-480F3F558C76}" type="pres">
      <dgm:prSet presAssocID="{802B537A-CDDD-4826-924A-A5085DB3F3E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D241F-F40B-4ED0-8CE8-F6DB10F3584A}" type="pres">
      <dgm:prSet presAssocID="{BAD140A1-43BF-42DB-99F3-43E65DA5E21B}" presName="spacer" presStyleCnt="0"/>
      <dgm:spPr/>
    </dgm:pt>
    <dgm:pt modelId="{31E46F77-7E56-4984-875C-24BA7F6E817F}" type="pres">
      <dgm:prSet presAssocID="{4EBB9AF8-B04B-4631-AD1E-E16F2E0B18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74AFC6-ECDB-4A0B-86A9-5C64EE5CC77A}" srcId="{41F53676-988A-437A-99B2-AD6909EB90C4}" destId="{802B537A-CDDD-4826-924A-A5085DB3F3E6}" srcOrd="0" destOrd="0" parTransId="{CDB2E80D-671A-4E7D-91BB-7E89F0632C31}" sibTransId="{BAD140A1-43BF-42DB-99F3-43E65DA5E21B}"/>
    <dgm:cxn modelId="{DC36ABCF-C000-4773-A082-6606496229C6}" type="presOf" srcId="{4EBB9AF8-B04B-4631-AD1E-E16F2E0B18BD}" destId="{31E46F77-7E56-4984-875C-24BA7F6E817F}" srcOrd="0" destOrd="0" presId="urn:microsoft.com/office/officeart/2005/8/layout/vList2"/>
    <dgm:cxn modelId="{42042479-7806-40DF-BC42-7D133D222C44}" srcId="{41F53676-988A-437A-99B2-AD6909EB90C4}" destId="{4EBB9AF8-B04B-4631-AD1E-E16F2E0B18BD}" srcOrd="1" destOrd="0" parTransId="{DCF36380-50B3-42F7-A0B3-AB37EC9AB608}" sibTransId="{76AABBB8-CBDD-43B6-9A1B-DCA59362F637}"/>
    <dgm:cxn modelId="{B62CB6F5-2D99-46F8-890F-49608ABFAED7}" type="presOf" srcId="{41F53676-988A-437A-99B2-AD6909EB90C4}" destId="{74534D65-A44C-451F-92DE-1044A689A504}" srcOrd="0" destOrd="0" presId="urn:microsoft.com/office/officeart/2005/8/layout/vList2"/>
    <dgm:cxn modelId="{C9B87AE4-69E0-45A2-A949-85D1F71B0223}" type="presOf" srcId="{802B537A-CDDD-4826-924A-A5085DB3F3E6}" destId="{6559B298-B4D7-4FED-9BB3-480F3F558C76}" srcOrd="0" destOrd="0" presId="urn:microsoft.com/office/officeart/2005/8/layout/vList2"/>
    <dgm:cxn modelId="{21D9E102-B8A4-4F86-A155-EC1C49EC7E5D}" type="presParOf" srcId="{74534D65-A44C-451F-92DE-1044A689A504}" destId="{6559B298-B4D7-4FED-9BB3-480F3F558C76}" srcOrd="0" destOrd="0" presId="urn:microsoft.com/office/officeart/2005/8/layout/vList2"/>
    <dgm:cxn modelId="{67932289-9284-48EA-ACB0-01397B5739C3}" type="presParOf" srcId="{74534D65-A44C-451F-92DE-1044A689A504}" destId="{EA8D241F-F40B-4ED0-8CE8-F6DB10F3584A}" srcOrd="1" destOrd="0" presId="urn:microsoft.com/office/officeart/2005/8/layout/vList2"/>
    <dgm:cxn modelId="{AB29D326-764F-4320-82C9-2DC347E83B19}" type="presParOf" srcId="{74534D65-A44C-451F-92DE-1044A689A504}" destId="{31E46F77-7E56-4984-875C-24BA7F6E8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9B298-B4D7-4FED-9BB3-480F3F558C76}">
      <dsp:nvSpPr>
        <dsp:cNvPr id="0" name=""/>
        <dsp:cNvSpPr/>
      </dsp:nvSpPr>
      <dsp:spPr>
        <a:xfrm>
          <a:off x="0" y="85"/>
          <a:ext cx="5337155" cy="553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0" y="85"/>
        <a:ext cx="5337155" cy="55338"/>
      </dsp:txXfrm>
    </dsp:sp>
    <dsp:sp modelId="{31E46F77-7E56-4984-875C-24BA7F6E817F}">
      <dsp:nvSpPr>
        <dsp:cNvPr id="0" name=""/>
        <dsp:cNvSpPr/>
      </dsp:nvSpPr>
      <dsp:spPr>
        <a:xfrm>
          <a:off x="0" y="63936"/>
          <a:ext cx="5337155" cy="553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0" y="63936"/>
        <a:ext cx="5337155" cy="55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84" y="1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1/1/20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283830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84" y="9283830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4" y="1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1/1/20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2" tIns="47106" rIns="94212" bIns="4710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6"/>
            <a:ext cx="5379720" cy="4398407"/>
          </a:xfrm>
          <a:prstGeom prst="rect">
            <a:avLst/>
          </a:prstGeom>
        </p:spPr>
        <p:txBody>
          <a:bodyPr vert="horz" lIns="94212" tIns="47106" rIns="94212" bIns="47106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283830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4" y="9283830"/>
            <a:ext cx="2914015" cy="488712"/>
          </a:xfrm>
          <a:prstGeom prst="rect">
            <a:avLst/>
          </a:prstGeom>
        </p:spPr>
        <p:txBody>
          <a:bodyPr vert="horz" lIns="94212" tIns="47106" rIns="94212" bIns="4710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95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748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524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160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3551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672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124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470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543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52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788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749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1046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3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7" name="Bild 7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0072" y="5832313"/>
            <a:ext cx="3456384" cy="649203"/>
          </a:xfrm>
          <a:prstGeom prst="rect">
            <a:avLst/>
          </a:prstGeom>
        </p:spPr>
      </p:pic>
      <p:pic>
        <p:nvPicPr>
          <p:cNvPr id="28" name="Bild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161" t="476" r="10161" b="28351"/>
          <a:stretch/>
        </p:blipFill>
        <p:spPr>
          <a:xfrm>
            <a:off x="0" y="404952"/>
            <a:ext cx="9144000" cy="5184000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054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222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03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231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088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b="1">
              <a:solidFill>
                <a:srgbClr val="D60093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600" b="1">
              <a:solidFill>
                <a:srgbClr val="D60093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9ABBE-CBB8-4EBA-8B2B-77B2FA825998}" type="slidenum">
              <a:rPr lang="en-GB" sz="1600" b="1">
                <a:solidFill>
                  <a:srgbClr val="D600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600" b="1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6583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171950" fontAlgn="base">
                <a:spcBef>
                  <a:spcPct val="0"/>
                </a:spcBef>
                <a:spcAft>
                  <a:spcPct val="0"/>
                </a:spcAft>
              </a:pPr>
              <a:endParaRPr lang="en-US" sz="8200" smtClean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055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71184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19944" y="6525344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sz="1050" dirty="0" smtClean="0">
                <a:solidFill>
                  <a:prstClr val="black"/>
                </a:solidFill>
                <a:latin typeface="Calibri"/>
              </a:rPr>
              <a:t>G. Federici &amp; PPPT Team |WPPMI</a:t>
            </a:r>
            <a:r>
              <a:rPr lang="en-GB" sz="1050" baseline="0" dirty="0" smtClean="0">
                <a:solidFill>
                  <a:prstClr val="black"/>
                </a:solidFill>
                <a:latin typeface="Calibri"/>
              </a:rPr>
              <a:t> Overview </a:t>
            </a:r>
            <a:r>
              <a:rPr lang="en-GB" sz="1050" dirty="0" smtClean="0">
                <a:solidFill>
                  <a:prstClr val="black"/>
                </a:solidFill>
                <a:latin typeface="Calibri"/>
              </a:rPr>
              <a:t>|GA</a:t>
            </a:r>
            <a:r>
              <a:rPr lang="en-GB" sz="1050" baseline="0" dirty="0" smtClean="0">
                <a:solidFill>
                  <a:prstClr val="black"/>
                </a:solidFill>
                <a:latin typeface="Calibri"/>
              </a:rPr>
              <a:t> Naples</a:t>
            </a:r>
            <a:r>
              <a:rPr lang="en-GB" sz="1050" dirty="0" smtClean="0">
                <a:solidFill>
                  <a:prstClr val="black"/>
                </a:solidFill>
                <a:latin typeface="Calibri"/>
              </a:rPr>
              <a:t>| 10-11/10/2016| </a:t>
            </a:r>
            <a:r>
              <a:rPr lang="en-GB" sz="1050" b="1" dirty="0" smtClean="0">
                <a:solidFill>
                  <a:prstClr val="black"/>
                </a:solidFill>
                <a:latin typeface="Calibri"/>
              </a:rPr>
              <a:t>Page </a:t>
            </a:r>
            <a:fld id="{6A6D9FA1-99C7-4910-8E32-B85D378B0060}" type="slidenum">
              <a:rPr lang="en-GB" sz="1050" b="1" smtClean="0">
                <a:solidFill>
                  <a:prstClr val="black"/>
                </a:solidFill>
                <a:latin typeface="Calibri"/>
              </a:rPr>
              <a:pPr algn="r">
                <a:defRPr/>
              </a:pPr>
              <a:t>‹#›</a:t>
            </a:fld>
            <a:endParaRPr lang="en-GB" sz="105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34365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7571184" cy="89121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7890" y="6567105"/>
            <a:ext cx="824022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 smtClean="0">
                <a:solidFill>
                  <a:prstClr val="black"/>
                </a:solidFill>
                <a:latin typeface="+mn-lt"/>
              </a:rPr>
              <a:t>G. Federici</a:t>
            </a:r>
            <a:r>
              <a:rPr lang="en-GB" sz="900" b="1" baseline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GB" sz="900" b="1" dirty="0" smtClean="0">
                <a:solidFill>
                  <a:prstClr val="black"/>
                </a:solidFill>
                <a:latin typeface="+mn-lt"/>
              </a:rPr>
              <a:t>|</a:t>
            </a:r>
            <a:r>
              <a:rPr lang="en-GB" sz="900" b="1" dirty="0" smtClean="0">
                <a:latin typeface="+mn-lt"/>
              </a:rPr>
              <a:t>FPA 40</a:t>
            </a:r>
            <a:r>
              <a:rPr lang="en-GB" sz="900" b="1" baseline="30000" dirty="0" smtClean="0">
                <a:latin typeface="+mn-lt"/>
              </a:rPr>
              <a:t>th</a:t>
            </a:r>
            <a:r>
              <a:rPr lang="en-GB" sz="900" b="1" dirty="0" smtClean="0">
                <a:latin typeface="+mn-lt"/>
              </a:rPr>
              <a:t> Annual Meeting Dec 3-4, 2019, Washington (USA)</a:t>
            </a:r>
            <a:r>
              <a:rPr lang="en-GB" sz="900" b="1" dirty="0" smtClean="0">
                <a:solidFill>
                  <a:prstClr val="black"/>
                </a:solidFill>
                <a:latin typeface="+mn-lt"/>
              </a:rPr>
              <a:t>|Page </a:t>
            </a:r>
            <a:fld id="{6A6D9FA1-99C7-4910-8E32-B85D378B0060}" type="slidenum">
              <a:rPr lang="en-GB" sz="900" b="1" smtClean="0">
                <a:solidFill>
                  <a:prstClr val="black"/>
                </a:solidFill>
                <a:latin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900" b="1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79712" y="6571038"/>
            <a:ext cx="5256584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0737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81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622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634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93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662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0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5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4" Type="http://schemas.openxmlformats.org/officeDocument/2006/relationships/image" Target="../media/image5.png"/><Relationship Id="rId15" Type="http://schemas.openxmlformats.org/officeDocument/2006/relationships/diagramData" Target="../diagrams/data1.xml"/><Relationship Id="rId16" Type="http://schemas.openxmlformats.org/officeDocument/2006/relationships/diagramLayout" Target="../diagrams/layout1.xml"/><Relationship Id="rId17" Type="http://schemas.openxmlformats.org/officeDocument/2006/relationships/diagramQuickStyle" Target="../diagrams/quickStyle1.xml"/><Relationship Id="rId18" Type="http://schemas.openxmlformats.org/officeDocument/2006/relationships/diagramColors" Target="../diagrams/colors1.xml"/><Relationship Id="rId19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1/1/20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81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start06no_ta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0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0"/>
            <a:ext cx="5781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604250" y="6624638"/>
            <a:ext cx="41592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E26F8BE5-E7C5-4933-922A-54ED67FBB751}" type="slidenum">
              <a:rPr lang="en-US" altLang="en-US" sz="1200" b="0" smtClean="0">
                <a:solidFill>
                  <a:srgbClr val="333399"/>
                </a:solidFill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200" b="0" smtClean="0">
              <a:solidFill>
                <a:srgbClr val="333399"/>
              </a:solidFill>
              <a:ea typeface="ＭＳ Ｐゴシック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800" b="0" smtClean="0">
              <a:solidFill>
                <a:srgbClr val="003399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3611070" y="728696"/>
          <a:ext cx="5337155" cy="1193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8" name="Group 7"/>
          <p:cNvGrpSpPr/>
          <p:nvPr userDrawn="1"/>
        </p:nvGrpSpPr>
        <p:grpSpPr>
          <a:xfrm>
            <a:off x="4834512" y="800704"/>
            <a:ext cx="4101300" cy="18000"/>
            <a:chOff x="0" y="85"/>
            <a:chExt cx="5337155" cy="55338"/>
          </a:xfrm>
          <a:solidFill>
            <a:srgbClr val="0070C0"/>
          </a:solidFill>
        </p:grpSpPr>
        <p:sp>
          <p:nvSpPr>
            <p:cNvPr id="9" name="Rounded Rectangle 8"/>
            <p:cNvSpPr/>
            <p:nvPr/>
          </p:nvSpPr>
          <p:spPr>
            <a:xfrm>
              <a:off x="0" y="85"/>
              <a:ext cx="5337155" cy="55338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01" y="2786"/>
              <a:ext cx="5331753" cy="4993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defTabSz="2222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GB" sz="500" b="1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107950" y="6653213"/>
            <a:ext cx="30972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defRPr/>
            </a:pPr>
            <a:r>
              <a:rPr lang="en-US" sz="900" dirty="0" smtClean="0">
                <a:solidFill>
                  <a:srgbClr val="000000"/>
                </a:solidFill>
                <a:latin typeface="Century Gothic" pitchFamily="34" charset="0"/>
              </a:rPr>
              <a:t>G. Federici,  ISFNT-11,  Barcelona (Spain)  – 20.9.2013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defRPr/>
            </a:pPr>
            <a:endParaRPr lang="en-US" sz="5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3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1/1/20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5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RkMyAorbdAhUD-aQKHfewDqAQjRx6BAgBEAU&amp;url=https://johnrknotts.wordpress.com/2014/02/07/new-project-begin-with-the-end-in-mind/&amp;psig=AOvVaw3JOckSTyY-XgqiP_rx2fYI&amp;ust=1536869165568642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hyperlink" Target="https://www.google.co.uk/url?sa=i&amp;rct=j&amp;q=&amp;esrc=s&amp;source=images&amp;cd=&amp;cad=rja&amp;uact=8&amp;ved=0ahUKEwi_oKaHg-PTAhUIUlAKHZWFDCEQjRwIBw&amp;url=https://logosinside.com/oil-and-energy-logos/4916-fortum-logo.html&amp;psig=AFQjCNHpm9An8Uj6B9kSU87CxIQJ3Hlefw&amp;ust=1494426598952590" TargetMode="External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hyperlink" Target="https://upload.wikimedia.org/wikipedia/commons/3/3c/Siemens_AG_logo.svg" TargetMode="External"/><Relationship Id="rId10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741-4326/ab3153" TargetMode="External"/><Relationship Id="rId4" Type="http://schemas.openxmlformats.org/officeDocument/2006/relationships/hyperlink" Target="https://doi.org/10.1016/j.fusengdes.2019.01.141" TargetMode="External"/><Relationship Id="rId5" Type="http://schemas.openxmlformats.org/officeDocument/2006/relationships/hyperlink" Target="https://doi.org/10.1016/j.fusengdes.2018.04.001" TargetMode="External"/><Relationship Id="rId6" Type="http://schemas.openxmlformats.org/officeDocument/2006/relationships/hyperlink" Target="https://doi.org/10.1088/1741-4326/57/9/092002" TargetMode="External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88/1741-4326/ab117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74.png"/><Relationship Id="rId13" Type="http://schemas.openxmlformats.org/officeDocument/2006/relationships/image" Target="../media/image75.tiff"/><Relationship Id="rId14" Type="http://schemas.openxmlformats.org/officeDocument/2006/relationships/image" Target="../media/image76.png"/><Relationship Id="rId15" Type="http://schemas.openxmlformats.org/officeDocument/2006/relationships/image" Target="../media/image77.png"/><Relationship Id="rId16" Type="http://schemas.openxmlformats.org/officeDocument/2006/relationships/image" Target="../media/image78.png"/><Relationship Id="rId17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6.tiff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jpe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jpeg"/><Relationship Id="rId10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Relationship Id="rId3" Type="http://schemas.openxmlformats.org/officeDocument/2006/relationships/image" Target="../media/image8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hyperlink" Target="https://www.google.co.uk/url?sa=i&amp;rct=j&amp;q=&amp;esrc=s&amp;source=images&amp;cd=&amp;cad=rja&amp;uact=8&amp;ved=2ahUKEwiRkMyAorbdAhUD-aQKHfewDqAQjRx6BAgBEAU&amp;url=https://johnrknotts.wordpress.com/2014/02/07/new-project-begin-with-the-end-in-mind/&amp;psig=AOvVaw3JOckSTyY-XgqiP_rx2fYI&amp;ust=1536869165568642" TargetMode="External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emf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663" y="2397479"/>
            <a:ext cx="8221891" cy="1296144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DEMO Programme in Europe: 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3600" b="0" dirty="0" smtClean="0">
                <a:latin typeface="+mn-lt"/>
              </a:rPr>
              <a:t>lessons learned and future plans</a:t>
            </a:r>
            <a:endParaRPr lang="de-DE" sz="3600" b="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0117" y="3638292"/>
            <a:ext cx="835292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 smtClean="0">
                <a:latin typeface="+mj-lt"/>
              </a:rPr>
              <a:t>G. Federici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001" y="4339513"/>
            <a:ext cx="5136321" cy="510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</a:rPr>
              <a:t>Power Plant Physics and Technology Department</a:t>
            </a:r>
          </a:p>
        </p:txBody>
      </p:sp>
      <p:pic>
        <p:nvPicPr>
          <p:cNvPr id="5" name="Picture 4" descr="POWER-PLANT-PHYSICS-TECH_DE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216" y="5686933"/>
            <a:ext cx="2213384" cy="79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3914632" y="5833272"/>
            <a:ext cx="1314736" cy="6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6524972"/>
            <a:ext cx="914400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rgbClr val="003399"/>
                </a:solidFill>
              </a:rPr>
              <a:t>The contents of </a:t>
            </a:r>
            <a:r>
              <a:rPr lang="en-GB" sz="1100" dirty="0" smtClean="0">
                <a:solidFill>
                  <a:srgbClr val="003399"/>
                </a:solidFill>
              </a:rPr>
              <a:t>this document </a:t>
            </a:r>
            <a:r>
              <a:rPr lang="en-GB" sz="1100" dirty="0">
                <a:solidFill>
                  <a:srgbClr val="003399"/>
                </a:solidFill>
              </a:rPr>
              <a:t>cannot </a:t>
            </a:r>
            <a:r>
              <a:rPr lang="en-GB" sz="1100" dirty="0" smtClean="0">
                <a:solidFill>
                  <a:srgbClr val="003399"/>
                </a:solidFill>
              </a:rPr>
              <a:t>be reproduced </a:t>
            </a:r>
            <a:r>
              <a:rPr lang="en-GB" sz="1100" dirty="0">
                <a:solidFill>
                  <a:srgbClr val="003399"/>
                </a:solidFill>
              </a:rPr>
              <a:t>without </a:t>
            </a:r>
            <a:r>
              <a:rPr lang="en-GB" sz="1100" dirty="0" smtClean="0">
                <a:solidFill>
                  <a:srgbClr val="003399"/>
                </a:solidFill>
              </a:rPr>
              <a:t>prior permission </a:t>
            </a:r>
            <a:r>
              <a:rPr lang="en-GB" sz="1100" dirty="0">
                <a:solidFill>
                  <a:srgbClr val="003399"/>
                </a:solidFill>
              </a:rPr>
              <a:t>of </a:t>
            </a:r>
            <a:r>
              <a:rPr lang="en-GB" sz="1100" dirty="0" smtClean="0">
                <a:solidFill>
                  <a:srgbClr val="003399"/>
                </a:solidFill>
              </a:rPr>
              <a:t>the authors</a:t>
            </a:r>
            <a:r>
              <a:rPr lang="en-GB" sz="1100" dirty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446" y="4709905"/>
            <a:ext cx="8358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FPA </a:t>
            </a:r>
            <a:r>
              <a:rPr lang="en-GB" sz="2000" dirty="0" smtClean="0">
                <a:solidFill>
                  <a:schemeClr val="bg1"/>
                </a:solidFill>
              </a:rPr>
              <a:t>40</a:t>
            </a:r>
            <a:r>
              <a:rPr lang="en-GB" sz="2000" baseline="30000" dirty="0" smtClean="0">
                <a:solidFill>
                  <a:schemeClr val="bg1"/>
                </a:solidFill>
              </a:rPr>
              <a:t>th</a:t>
            </a:r>
            <a:r>
              <a:rPr lang="en-GB" sz="2000" dirty="0" smtClean="0">
                <a:solidFill>
                  <a:schemeClr val="bg1"/>
                </a:solidFill>
              </a:rPr>
              <a:t> Annual </a:t>
            </a:r>
            <a:r>
              <a:rPr lang="en-GB" sz="2000" dirty="0">
                <a:solidFill>
                  <a:schemeClr val="bg1"/>
                </a:solidFill>
              </a:rPr>
              <a:t>Meeting and Symposium, </a:t>
            </a:r>
            <a:r>
              <a:rPr lang="en-GB" sz="2000" dirty="0" smtClean="0">
                <a:solidFill>
                  <a:schemeClr val="bg1"/>
                </a:solidFill>
              </a:rPr>
              <a:t>Dec. 3, </a:t>
            </a:r>
            <a:r>
              <a:rPr lang="en-GB" sz="2000" dirty="0">
                <a:solidFill>
                  <a:schemeClr val="bg1"/>
                </a:solidFill>
              </a:rPr>
              <a:t>2019, Washington (USA)</a:t>
            </a:r>
            <a:endParaRPr lang="de-D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740291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67" y="-140216"/>
            <a:ext cx="8208912" cy="891216"/>
          </a:xfrm>
        </p:spPr>
        <p:txBody>
          <a:bodyPr/>
          <a:lstStyle/>
          <a:p>
            <a:r>
              <a:rPr lang="en-US" dirty="0" smtClean="0"/>
              <a:t>Limited design space</a:t>
            </a:r>
            <a:br>
              <a:rPr lang="en-US" dirty="0" smtClean="0"/>
            </a:br>
            <a:r>
              <a:rPr lang="en-GB" sz="2000" b="0" i="1" dirty="0" err="1" smtClean="0"/>
              <a:t>Divertor</a:t>
            </a:r>
            <a:r>
              <a:rPr lang="en-GB" sz="2000" b="0" i="1" dirty="0" smtClean="0"/>
              <a:t> remains an important  DEMO-size driver</a:t>
            </a:r>
            <a:endParaRPr lang="en-GB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0936" y="1658290"/>
            <a:ext cx="2733350" cy="2428432"/>
          </a:xfrm>
        </p:spPr>
        <p:txBody>
          <a:bodyPr>
            <a:noAutofit/>
          </a:bodyPr>
          <a:lstStyle/>
          <a:p>
            <a:r>
              <a:rPr lang="en-GB" sz="1400" b="1" dirty="0" smtClean="0"/>
              <a:t>A</a:t>
            </a:r>
            <a:r>
              <a:rPr lang="en-GB" sz="1400" dirty="0" smtClean="0"/>
              <a:t>: </a:t>
            </a:r>
            <a:r>
              <a:rPr lang="en-GB" sz="1400" b="1" i="1" dirty="0" smtClean="0">
                <a:solidFill>
                  <a:srgbClr val="FF0000"/>
                </a:solidFill>
              </a:rPr>
              <a:t>unfeasible</a:t>
            </a:r>
            <a:r>
              <a:rPr lang="en-GB" sz="1400" dirty="0" smtClean="0"/>
              <a:t>, below L-H threshold</a:t>
            </a:r>
          </a:p>
          <a:p>
            <a:r>
              <a:rPr lang="en-US" sz="1400" b="1" dirty="0" smtClean="0"/>
              <a:t>B</a:t>
            </a:r>
            <a:r>
              <a:rPr lang="en-US" sz="1400" dirty="0" smtClean="0"/>
              <a:t>: </a:t>
            </a:r>
            <a:r>
              <a:rPr lang="en-US" sz="1400" b="1" i="1" dirty="0" smtClean="0">
                <a:solidFill>
                  <a:srgbClr val="00B050"/>
                </a:solidFill>
              </a:rPr>
              <a:t>feasible</a:t>
            </a:r>
          </a:p>
          <a:p>
            <a:r>
              <a:rPr lang="en-US" sz="1400" b="1" dirty="0" smtClean="0"/>
              <a:t>C</a:t>
            </a:r>
            <a:r>
              <a:rPr lang="en-US" sz="1400" dirty="0" smtClean="0"/>
              <a:t>: </a:t>
            </a:r>
            <a:r>
              <a:rPr lang="en-US" sz="1400" b="1" i="1" dirty="0" smtClean="0">
                <a:solidFill>
                  <a:srgbClr val="FFC000"/>
                </a:solidFill>
              </a:rPr>
              <a:t>feasible</a:t>
            </a:r>
            <a:r>
              <a:rPr lang="en-US" sz="1400" dirty="0" smtClean="0"/>
              <a:t>, </a:t>
            </a:r>
            <a:r>
              <a:rPr lang="en-US" sz="1400" i="1" dirty="0" smtClean="0"/>
              <a:t>if more compact magnetic technology were available</a:t>
            </a:r>
          </a:p>
          <a:p>
            <a:r>
              <a:rPr lang="en-US" sz="1400" b="1" dirty="0" smtClean="0"/>
              <a:t>D</a:t>
            </a:r>
            <a:r>
              <a:rPr lang="en-US" sz="1400" dirty="0" smtClean="0"/>
              <a:t>: </a:t>
            </a:r>
            <a:r>
              <a:rPr lang="en-US" sz="1400" b="1" i="1" dirty="0" smtClean="0">
                <a:solidFill>
                  <a:srgbClr val="FF0000"/>
                </a:solidFill>
              </a:rPr>
              <a:t>unfeasible</a:t>
            </a:r>
            <a:r>
              <a:rPr lang="en-US" sz="1400" dirty="0" smtClean="0"/>
              <a:t>, too high imp. conc. for detachment</a:t>
            </a:r>
          </a:p>
          <a:p>
            <a:r>
              <a:rPr lang="en-US" sz="1400" b="1" dirty="0" smtClean="0"/>
              <a:t>E</a:t>
            </a:r>
            <a:r>
              <a:rPr lang="en-US" sz="1400" dirty="0" smtClean="0"/>
              <a:t>: </a:t>
            </a:r>
            <a:r>
              <a:rPr lang="en-US" sz="1400" b="1" i="1" dirty="0" smtClean="0">
                <a:solidFill>
                  <a:srgbClr val="FF0000"/>
                </a:solidFill>
              </a:rPr>
              <a:t>unfeasible</a:t>
            </a:r>
            <a:r>
              <a:rPr lang="en-US" sz="1400" dirty="0"/>
              <a:t>, too high heat flux @ </a:t>
            </a:r>
            <a:r>
              <a:rPr lang="en-US" sz="1400" dirty="0" smtClean="0"/>
              <a:t>reattachment </a:t>
            </a:r>
            <a:r>
              <a:rPr lang="en-US" sz="1400" dirty="0"/>
              <a:t>and </a:t>
            </a:r>
            <a:r>
              <a:rPr lang="en-US" sz="1400" dirty="0" smtClean="0"/>
              <a:t>too </a:t>
            </a:r>
            <a:r>
              <a:rPr lang="en-US" sz="1400" dirty="0"/>
              <a:t>high imp. conc. for </a:t>
            </a:r>
            <a:r>
              <a:rPr lang="en-US" sz="1400" dirty="0" smtClean="0"/>
              <a:t>detachment</a:t>
            </a:r>
          </a:p>
          <a:p>
            <a:r>
              <a:rPr lang="en-US" sz="1400" b="1" dirty="0" smtClean="0"/>
              <a:t>F</a:t>
            </a:r>
            <a:r>
              <a:rPr lang="en-US" sz="1400" dirty="0" smtClean="0"/>
              <a:t>:</a:t>
            </a:r>
            <a:r>
              <a:rPr lang="en-US" sz="1400" dirty="0"/>
              <a:t> </a:t>
            </a:r>
            <a:r>
              <a:rPr lang="en-US" sz="1400" b="1" i="1" dirty="0">
                <a:solidFill>
                  <a:srgbClr val="FF0000"/>
                </a:solidFill>
              </a:rPr>
              <a:t>unfeasible</a:t>
            </a:r>
            <a:r>
              <a:rPr lang="en-US" sz="1400" dirty="0"/>
              <a:t>, too high heat flux @ re-attachment </a:t>
            </a:r>
          </a:p>
          <a:p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" y="1412776"/>
            <a:ext cx="6437859" cy="36004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13953" y="5301208"/>
            <a:ext cx="8784976" cy="242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b="1" i="1" dirty="0" smtClean="0">
                <a:solidFill>
                  <a:srgbClr val="0066FF"/>
                </a:solidFill>
              </a:rPr>
              <a:t>size of a reactor is limited in terms of R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by the impurity concentration to reach  detachment </a:t>
            </a:r>
            <a:r>
              <a:rPr lang="en-US" sz="1800" i="1" dirty="0" smtClean="0"/>
              <a:t>[M. </a:t>
            </a:r>
            <a:r>
              <a:rPr lang="en-US" sz="1800" i="1" dirty="0" err="1" smtClean="0"/>
              <a:t>Reinke</a:t>
            </a:r>
            <a:r>
              <a:rPr lang="en-US" sz="1800" i="1" dirty="0" smtClean="0"/>
              <a:t>, NF 2017] </a:t>
            </a:r>
            <a:r>
              <a:rPr lang="en-US" sz="1800" b="1" i="1" dirty="0" smtClean="0">
                <a:solidFill>
                  <a:srgbClr val="0066FF"/>
                </a:solidFill>
              </a:rPr>
              <a:t>and in terms of B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by the heat flux by re-attachment</a:t>
            </a:r>
          </a:p>
          <a:p>
            <a:r>
              <a:rPr lang="en-US" sz="1800" dirty="0" smtClean="0"/>
              <a:t>More in general, a compact, </a:t>
            </a:r>
            <a:r>
              <a:rPr lang="en-US" sz="1800" b="1" i="1" dirty="0" smtClean="0">
                <a:solidFill>
                  <a:srgbClr val="0066FF"/>
                </a:solidFill>
              </a:rPr>
              <a:t>high field magnet technology</a:t>
            </a:r>
            <a:r>
              <a:rPr lang="en-US" sz="1800" dirty="0" smtClean="0">
                <a:solidFill>
                  <a:srgbClr val="0066FF"/>
                </a:solidFill>
              </a:rPr>
              <a:t> </a:t>
            </a:r>
            <a:r>
              <a:rPr lang="en-US" sz="1800" dirty="0" smtClean="0"/>
              <a:t>would have </a:t>
            </a:r>
            <a:r>
              <a:rPr lang="en-US" sz="1800" b="1" i="1" dirty="0" smtClean="0">
                <a:solidFill>
                  <a:srgbClr val="0066FF"/>
                </a:solidFill>
              </a:rPr>
              <a:t>limited impact on the machine size</a:t>
            </a:r>
            <a:r>
              <a:rPr lang="en-US" sz="1800" dirty="0" smtClean="0">
                <a:solidFill>
                  <a:srgbClr val="0066FF"/>
                </a:solidFill>
              </a:rPr>
              <a:t> (see next slide)</a:t>
            </a:r>
            <a:endParaRPr lang="en-GB" sz="1800" dirty="0" smtClean="0">
              <a:solidFill>
                <a:srgbClr val="0066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15816" y="461864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07504" y="2996952"/>
            <a:ext cx="45852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5244" y="807095"/>
            <a:ext cx="528306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@ Constant Fusion Power -  2 GW </a:t>
            </a:r>
            <a:r>
              <a:rPr lang="en-US" sz="1800" dirty="0" smtClean="0"/>
              <a:t>DEMO target</a:t>
            </a:r>
          </a:p>
          <a:p>
            <a:pPr marL="0" indent="0">
              <a:buNone/>
            </a:pPr>
            <a:endParaRPr lang="en-US" sz="1400" i="1" dirty="0"/>
          </a:p>
        </p:txBody>
      </p:sp>
      <p:sp>
        <p:nvSpPr>
          <p:cNvPr id="6" name="Down Arrow 5"/>
          <p:cNvSpPr/>
          <p:nvPr/>
        </p:nvSpPr>
        <p:spPr>
          <a:xfrm>
            <a:off x="539553" y="1124744"/>
            <a:ext cx="31451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flipV="1">
            <a:off x="899592" y="1124744"/>
            <a:ext cx="314510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331640" y="105273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Smaller radius, high field (compact devices)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1640" y="1321023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C000"/>
                </a:solidFill>
              </a:rPr>
              <a:t>Larger radius, low field (big devices)</a:t>
            </a:r>
            <a:endParaRPr lang="en-GB" sz="14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013" y="1782688"/>
            <a:ext cx="1629707" cy="2842476"/>
          </a:xfrm>
          <a:prstGeom prst="rect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reeform 14"/>
          <p:cNvSpPr/>
          <p:nvPr/>
        </p:nvSpPr>
        <p:spPr>
          <a:xfrm>
            <a:off x="414670" y="2817628"/>
            <a:ext cx="5358809" cy="1807535"/>
          </a:xfrm>
          <a:custGeom>
            <a:avLst/>
            <a:gdLst>
              <a:gd name="connsiteX0" fmla="*/ 0 w 5358809"/>
              <a:gd name="connsiteY0" fmla="*/ 1701209 h 1807535"/>
              <a:gd name="connsiteX1" fmla="*/ 0 w 5358809"/>
              <a:gd name="connsiteY1" fmla="*/ 1807535 h 1807535"/>
              <a:gd name="connsiteX2" fmla="*/ 5358809 w 5358809"/>
              <a:gd name="connsiteY2" fmla="*/ 1807535 h 1807535"/>
              <a:gd name="connsiteX3" fmla="*/ 5358809 w 5358809"/>
              <a:gd name="connsiteY3" fmla="*/ 0 h 1807535"/>
              <a:gd name="connsiteX4" fmla="*/ 0 w 5358809"/>
              <a:gd name="connsiteY4" fmla="*/ 1701209 h 18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809" h="1807535">
                <a:moveTo>
                  <a:pt x="0" y="1701209"/>
                </a:moveTo>
                <a:lnTo>
                  <a:pt x="0" y="1807535"/>
                </a:lnTo>
                <a:lnTo>
                  <a:pt x="5358809" y="1807535"/>
                </a:lnTo>
                <a:lnTo>
                  <a:pt x="5358809" y="0"/>
                </a:lnTo>
                <a:lnTo>
                  <a:pt x="0" y="1701209"/>
                </a:lnTo>
                <a:close/>
              </a:path>
            </a:pathLst>
          </a:custGeom>
          <a:pattFill prst="wdDnDiag">
            <a:fgClr>
              <a:srgbClr val="4F81BD"/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eform 15"/>
          <p:cNvSpPr/>
          <p:nvPr/>
        </p:nvSpPr>
        <p:spPr>
          <a:xfrm>
            <a:off x="2846775" y="1720553"/>
            <a:ext cx="2926704" cy="1490480"/>
          </a:xfrm>
          <a:custGeom>
            <a:avLst/>
            <a:gdLst>
              <a:gd name="connsiteX0" fmla="*/ 0 w 2913321"/>
              <a:gd name="connsiteY0" fmla="*/ 74428 h 1499191"/>
              <a:gd name="connsiteX1" fmla="*/ 627321 w 2913321"/>
              <a:gd name="connsiteY1" fmla="*/ 712381 h 1499191"/>
              <a:gd name="connsiteX2" fmla="*/ 1275907 w 2913321"/>
              <a:gd name="connsiteY2" fmla="*/ 1233377 h 1499191"/>
              <a:gd name="connsiteX3" fmla="*/ 1594884 w 2913321"/>
              <a:gd name="connsiteY3" fmla="*/ 1499191 h 1499191"/>
              <a:gd name="connsiteX4" fmla="*/ 2913321 w 2913321"/>
              <a:gd name="connsiteY4" fmla="*/ 1095153 h 1499191"/>
              <a:gd name="connsiteX5" fmla="*/ 2913321 w 2913321"/>
              <a:gd name="connsiteY5" fmla="*/ 0 h 1499191"/>
              <a:gd name="connsiteX6" fmla="*/ 0 w 2913321"/>
              <a:gd name="connsiteY6" fmla="*/ 74428 h 149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321" h="1499191">
                <a:moveTo>
                  <a:pt x="0" y="74428"/>
                </a:moveTo>
                <a:lnTo>
                  <a:pt x="627321" y="712381"/>
                </a:lnTo>
                <a:lnTo>
                  <a:pt x="1275907" y="1233377"/>
                </a:lnTo>
                <a:lnTo>
                  <a:pt x="1594884" y="1499191"/>
                </a:lnTo>
                <a:lnTo>
                  <a:pt x="2913321" y="1095153"/>
                </a:lnTo>
                <a:lnTo>
                  <a:pt x="2913321" y="0"/>
                </a:lnTo>
                <a:lnTo>
                  <a:pt x="0" y="74428"/>
                </a:lnTo>
                <a:close/>
              </a:path>
            </a:pathLst>
          </a:custGeom>
          <a:pattFill prst="openDmnd">
            <a:fgClr>
              <a:srgbClr val="006600"/>
            </a:fgClr>
            <a:bgClr>
              <a:schemeClr val="bg1"/>
            </a:bgClr>
          </a:pattFill>
          <a:ln w="127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2059062" y="3211034"/>
            <a:ext cx="2440929" cy="722571"/>
          </a:xfrm>
          <a:custGeom>
            <a:avLst/>
            <a:gdLst>
              <a:gd name="connsiteX0" fmla="*/ 12700 w 2336800"/>
              <a:gd name="connsiteY0" fmla="*/ 0 h 742950"/>
              <a:gd name="connsiteX1" fmla="*/ 0 w 2336800"/>
              <a:gd name="connsiteY1" fmla="*/ 742950 h 742950"/>
              <a:gd name="connsiteX2" fmla="*/ 2336800 w 2336800"/>
              <a:gd name="connsiteY2" fmla="*/ 12700 h 742950"/>
              <a:gd name="connsiteX3" fmla="*/ 12700 w 2336800"/>
              <a:gd name="connsiteY3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00" h="742950">
                <a:moveTo>
                  <a:pt x="12700" y="0"/>
                </a:moveTo>
                <a:lnTo>
                  <a:pt x="0" y="742950"/>
                </a:lnTo>
                <a:lnTo>
                  <a:pt x="2336800" y="12700"/>
                </a:lnTo>
                <a:lnTo>
                  <a:pt x="12700" y="0"/>
                </a:lnTo>
                <a:close/>
              </a:path>
            </a:pathLst>
          </a:custGeom>
          <a:pattFill prst="dkHorz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3573630" y="3813623"/>
            <a:ext cx="1399468" cy="37654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Divertor limit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70991" y="2549341"/>
            <a:ext cx="140872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44C1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H-mode access limit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4621" y="2072788"/>
            <a:ext cx="139946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Too many impurities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175918" y="3398208"/>
            <a:ext cx="134171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9933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TF coil limits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579537" y="895016"/>
            <a:ext cx="3240935" cy="276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B050"/>
                </a:solidFill>
              </a:rPr>
              <a:t>M</a:t>
            </a:r>
            <a:r>
              <a:rPr lang="it-IT" sz="1200" b="1" dirty="0" smtClean="0">
                <a:solidFill>
                  <a:srgbClr val="00B050"/>
                </a:solidFill>
              </a:rPr>
              <a:t>. </a:t>
            </a:r>
            <a:r>
              <a:rPr lang="it-IT" sz="1200" b="1" dirty="0" err="1">
                <a:solidFill>
                  <a:srgbClr val="00B050"/>
                </a:solidFill>
              </a:rPr>
              <a:t>Siccinio</a:t>
            </a:r>
            <a:r>
              <a:rPr lang="it-IT" sz="1200" b="1" dirty="0">
                <a:solidFill>
                  <a:srgbClr val="00B050"/>
                </a:solidFill>
              </a:rPr>
              <a:t> et al 2019 </a:t>
            </a:r>
            <a:r>
              <a:rPr lang="it-IT" sz="1200" b="1" dirty="0" err="1">
                <a:solidFill>
                  <a:srgbClr val="00B050"/>
                </a:solidFill>
              </a:rPr>
              <a:t>Nucl</a:t>
            </a:r>
            <a:r>
              <a:rPr lang="it-IT" sz="1200" b="1" dirty="0">
                <a:solidFill>
                  <a:srgbClr val="00B050"/>
                </a:solidFill>
              </a:rPr>
              <a:t>. Fusion 59 106026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69765" y="2132588"/>
            <a:ext cx="1918659" cy="29031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55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36" y="-98415"/>
            <a:ext cx="9764356" cy="891216"/>
          </a:xfrm>
        </p:spPr>
        <p:txBody>
          <a:bodyPr/>
          <a:lstStyle/>
          <a:p>
            <a:r>
              <a:rPr lang="en-US" sz="2200" dirty="0" smtClean="0"/>
              <a:t>High Field Magnet Technology has limited </a:t>
            </a:r>
            <a:r>
              <a:rPr lang="en-US" sz="2200" dirty="0"/>
              <a:t>impact on </a:t>
            </a:r>
            <a:r>
              <a:rPr lang="en-US" sz="2200" dirty="0" smtClean="0"/>
              <a:t>machine size</a:t>
            </a: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750" b="5558"/>
          <a:stretch/>
        </p:blipFill>
        <p:spPr>
          <a:xfrm>
            <a:off x="20774" y="1754051"/>
            <a:ext cx="4904044" cy="28952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3140" y="714797"/>
            <a:ext cx="4019076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*Examples of engineering constraints: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Divertor</a:t>
            </a:r>
            <a:r>
              <a:rPr lang="en-GB" sz="1400" dirty="0" smtClean="0"/>
              <a:t> power handling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Stress and forces in the structure of the magnets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2343" y="2629453"/>
            <a:ext cx="1281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R</a:t>
            </a:r>
            <a:r>
              <a:rPr lang="en-GB" sz="1400" b="1" baseline="30000" dirty="0" smtClean="0"/>
              <a:t>3</a:t>
            </a:r>
            <a:r>
              <a:rPr lang="en-GB" sz="1400" b="1" dirty="0" smtClean="0"/>
              <a:t>B</a:t>
            </a:r>
            <a:r>
              <a:rPr lang="en-GB" sz="1400" b="1" baseline="30000" dirty="0" smtClean="0"/>
              <a:t>5</a:t>
            </a:r>
            <a:r>
              <a:rPr lang="en-GB" sz="1400" b="1" dirty="0" smtClean="0"/>
              <a:t> ~</a:t>
            </a:r>
            <a:r>
              <a:rPr lang="en-GB" sz="1400" b="1" dirty="0" err="1" smtClean="0"/>
              <a:t>constànt</a:t>
            </a:r>
            <a:endParaRPr lang="de-DE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705677" y="1549738"/>
            <a:ext cx="2108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With engineering constraints*</a:t>
            </a:r>
            <a:endParaRPr lang="de-DE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31554" y="3663416"/>
            <a:ext cx="2251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Without engineering constraints</a:t>
            </a:r>
            <a:endParaRPr lang="de-DE" sz="12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415840" y="1797362"/>
            <a:ext cx="288032" cy="390122"/>
          </a:xfrm>
          <a:prstGeom prst="line">
            <a:avLst/>
          </a:prstGeom>
          <a:ln w="127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5677" y="2919256"/>
            <a:ext cx="490059" cy="788460"/>
          </a:xfrm>
          <a:prstGeom prst="line">
            <a:avLst/>
          </a:prstGeom>
          <a:ln w="127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590" t="11992" r="4560" b="2717"/>
          <a:stretch/>
        </p:blipFill>
        <p:spPr>
          <a:xfrm>
            <a:off x="5097807" y="1333665"/>
            <a:ext cx="4032448" cy="30243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46213" y="920632"/>
            <a:ext cx="679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00B0F0"/>
                </a:solidFill>
              </a:rPr>
              <a:t>TF case </a:t>
            </a:r>
            <a:endParaRPr lang="de-DE" sz="1200" b="1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16514" y="908127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 WP</a:t>
            </a:r>
            <a:endParaRPr lang="de-DE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827799" y="1055192"/>
            <a:ext cx="142917" cy="456934"/>
          </a:xfrm>
          <a:prstGeom prst="straightConnector1">
            <a:avLst/>
          </a:prstGeom>
          <a:ln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004117" y="1119451"/>
            <a:ext cx="92372" cy="36132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85007" y="4229541"/>
            <a:ext cx="281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Radial build of the TF coil inboard leg (m)</a:t>
            </a:r>
            <a:endParaRPr lang="de-DE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74857" y="1098046"/>
            <a:ext cx="657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B</a:t>
            </a:r>
            <a:r>
              <a:rPr lang="en-GB" sz="1400" b="1" baseline="-25000" dirty="0" smtClean="0"/>
              <a:t>t,0</a:t>
            </a:r>
            <a:r>
              <a:rPr lang="en-GB" sz="1400" b="1" dirty="0" smtClean="0"/>
              <a:t> (T)</a:t>
            </a:r>
            <a:endParaRPr lang="de-DE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59386" y="1069569"/>
            <a:ext cx="566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FF0000"/>
                </a:solidFill>
              </a:rPr>
              <a:t>B</a:t>
            </a:r>
            <a:r>
              <a:rPr lang="en-GB" sz="1400" b="1" baseline="-25000" dirty="0" err="1" smtClean="0">
                <a:solidFill>
                  <a:srgbClr val="FF0000"/>
                </a:solidFill>
              </a:rPr>
              <a:t>t,max</a:t>
            </a: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385" y="1400272"/>
            <a:ext cx="435241" cy="26900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480" y="4909833"/>
            <a:ext cx="1935013" cy="9214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12" y="5438623"/>
            <a:ext cx="2153309" cy="12000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34067" y="5589240"/>
            <a:ext cx="74903" cy="35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230540" y="4573578"/>
            <a:ext cx="3365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 smtClean="0"/>
              <a:t>The max </a:t>
            </a:r>
            <a:r>
              <a:rPr lang="en-GB" sz="1400" b="1" dirty="0"/>
              <a:t>field </a:t>
            </a:r>
            <a:r>
              <a:rPr lang="en-GB" sz="1400" b="1" dirty="0" smtClean="0"/>
              <a:t>achievable in TF is limited </a:t>
            </a:r>
            <a:r>
              <a:rPr lang="en-GB" sz="1400" b="1" dirty="0"/>
              <a:t>by the stresses reached in the coils, rather than the superconductor performance.</a:t>
            </a:r>
            <a:endParaRPr lang="de-DE" sz="800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5894" y="5597709"/>
            <a:ext cx="5327719" cy="95830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00966" y="679533"/>
            <a:ext cx="2853666" cy="2616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00B050"/>
                </a:solidFill>
              </a:rPr>
              <a:t>Source: R. Kembleton, H. Lux, J. Morris (CCFE)</a:t>
            </a:r>
            <a:endParaRPr lang="de-DE" sz="11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18414" y="4570273"/>
            <a:ext cx="393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 smtClean="0"/>
              <a:t>EU has a strong R&amp;D programme on HTS. We are considering use of HTS for design of an Hybrid CS</a:t>
            </a:r>
            <a:endParaRPr lang="de-DE" sz="800" b="1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51520" y="6237313"/>
            <a:ext cx="0" cy="360039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475656" y="5858637"/>
            <a:ext cx="0" cy="360039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572285" y="5716822"/>
            <a:ext cx="0" cy="360039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72285" y="572783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1 meter</a:t>
            </a:r>
            <a:endParaRPr lang="de-DE" sz="1100" dirty="0"/>
          </a:p>
        </p:txBody>
      </p:sp>
      <p:sp>
        <p:nvSpPr>
          <p:cNvPr id="36" name="Rectangle 35"/>
          <p:cNvSpPr/>
          <p:nvPr/>
        </p:nvSpPr>
        <p:spPr>
          <a:xfrm>
            <a:off x="7541499" y="681251"/>
            <a:ext cx="1685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" dirty="0" smtClean="0"/>
              <a:t>Calculations with PROCESS for </a:t>
            </a:r>
            <a:r>
              <a:rPr lang="en-GB" sz="1200" dirty="0"/>
              <a:t>constant fusion | net electric power of 2 | 0.5 GW, and a </a:t>
            </a:r>
            <a:r>
              <a:rPr lang="en-GB" sz="1200" dirty="0" smtClean="0"/>
              <a:t>T breeding </a:t>
            </a:r>
            <a:r>
              <a:rPr lang="en-GB" sz="1200" dirty="0"/>
              <a:t>device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12441" y="5941530"/>
            <a:ext cx="9044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tx2"/>
                </a:solidFill>
              </a:rPr>
              <a:t>~1000 </a:t>
            </a:r>
            <a:r>
              <a:rPr lang="en-GB" sz="1100" b="1" dirty="0" err="1" smtClean="0">
                <a:solidFill>
                  <a:schemeClr val="tx2"/>
                </a:solidFill>
              </a:rPr>
              <a:t>Mpa</a:t>
            </a:r>
            <a:r>
              <a:rPr lang="en-GB" sz="1100" b="1" dirty="0" smtClean="0">
                <a:solidFill>
                  <a:schemeClr val="tx2"/>
                </a:solidFill>
              </a:rPr>
              <a:t>, </a:t>
            </a:r>
            <a:endParaRPr lang="de-DE" sz="11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3177" y="6029154"/>
            <a:ext cx="840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chemeClr val="tx2"/>
                </a:solidFill>
              </a:rPr>
              <a:t>~600 </a:t>
            </a:r>
            <a:r>
              <a:rPr lang="en-GB" sz="1100" b="1" dirty="0" err="1" smtClean="0">
                <a:solidFill>
                  <a:schemeClr val="tx2"/>
                </a:solidFill>
              </a:rPr>
              <a:t>Mpa</a:t>
            </a:r>
            <a:r>
              <a:rPr lang="en-GB" sz="1100" b="1" dirty="0" smtClean="0">
                <a:solidFill>
                  <a:schemeClr val="tx2"/>
                </a:solidFill>
              </a:rPr>
              <a:t>, </a:t>
            </a:r>
            <a:endParaRPr lang="de-DE" sz="11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5282" y="5257561"/>
            <a:ext cx="2140591" cy="2646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1400" b="1" dirty="0" smtClean="0"/>
              <a:t> </a:t>
            </a:r>
            <a:r>
              <a:rPr lang="en-GB" sz="1400" b="1" dirty="0" smtClean="0">
                <a:solidFill>
                  <a:schemeClr val="tx2"/>
                </a:solidFill>
              </a:rPr>
              <a:t>HTS </a:t>
            </a:r>
            <a:r>
              <a:rPr lang="x-none" sz="1400" b="1" dirty="0" smtClean="0">
                <a:solidFill>
                  <a:schemeClr val="tx2"/>
                </a:solidFill>
              </a:rPr>
              <a:t>–</a:t>
            </a:r>
            <a:r>
              <a:rPr lang="en-GB" sz="1400" b="1" dirty="0" smtClean="0">
                <a:solidFill>
                  <a:schemeClr val="tx2"/>
                </a:solidFill>
              </a:rPr>
              <a:t> 18 T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667" y="5075522"/>
            <a:ext cx="2964273" cy="26161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sz="1100" b="1">
                <a:solidFill>
                  <a:srgbClr val="00B050"/>
                </a:solidFill>
              </a:rPr>
              <a:t>G. </a:t>
            </a:r>
            <a:r>
              <a:rPr lang="it-IT" sz="1100" b="1" dirty="0">
                <a:solidFill>
                  <a:srgbClr val="00B050"/>
                </a:solidFill>
              </a:rPr>
              <a:t>Federici et al., </a:t>
            </a:r>
            <a:r>
              <a:rPr lang="it-IT" sz="1100" b="1" dirty="0" err="1">
                <a:solidFill>
                  <a:srgbClr val="00B050"/>
                </a:solidFill>
              </a:rPr>
              <a:t>Nucl</a:t>
            </a:r>
            <a:r>
              <a:rPr lang="it-IT" sz="1100" b="1" dirty="0">
                <a:solidFill>
                  <a:srgbClr val="00B050"/>
                </a:solidFill>
              </a:rPr>
              <a:t>. Fusion 59 066013 (2019)</a:t>
            </a:r>
            <a:endParaRPr lang="de-DE" sz="11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2121" y="5394917"/>
            <a:ext cx="6976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44C18"/>
                </a:solidFill>
              </a:rPr>
              <a:t>Re-123</a:t>
            </a:r>
            <a:endParaRPr lang="de-DE" sz="1400" b="1" dirty="0">
              <a:solidFill>
                <a:srgbClr val="F44C18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14776" y="5390379"/>
            <a:ext cx="6415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44C18"/>
                </a:solidFill>
              </a:rPr>
              <a:t>Nb</a:t>
            </a:r>
            <a:r>
              <a:rPr lang="en-GB" sz="1400" b="1" baseline="-25000" dirty="0" smtClean="0">
                <a:solidFill>
                  <a:srgbClr val="F44C18"/>
                </a:solidFill>
              </a:rPr>
              <a:t>3</a:t>
            </a:r>
            <a:r>
              <a:rPr lang="en-GB" sz="1400" b="1" dirty="0" smtClean="0">
                <a:solidFill>
                  <a:srgbClr val="F44C18"/>
                </a:solidFill>
              </a:rPr>
              <a:t>Sn</a:t>
            </a:r>
            <a:endParaRPr lang="de-DE" sz="1400" b="1" dirty="0">
              <a:solidFill>
                <a:srgbClr val="F44C1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16917" y="5401149"/>
            <a:ext cx="532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F44C18"/>
                </a:solidFill>
              </a:rPr>
              <a:t>NbTi</a:t>
            </a:r>
            <a:endParaRPr lang="de-DE" sz="1400" b="1" dirty="0">
              <a:solidFill>
                <a:srgbClr val="F44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0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  <p:bldP spid="9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200598"/>
              </p:ext>
            </p:extLst>
          </p:nvPr>
        </p:nvGraphicFramePr>
        <p:xfrm>
          <a:off x="2898093" y="1024192"/>
          <a:ext cx="2574595" cy="3229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13459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</a:tblGrid>
              <a:tr h="3162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28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9, 2.9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R</a:t>
                      </a:r>
                      <a:r>
                        <a:rPr lang="en-GB" sz="1100" b="1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, a (m, m)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8.4, 2.71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210823"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210823"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5.9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en-GB" sz="1100" b="1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,(T)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191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r>
                        <a:rPr lang="en-GB" sz="11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/ 3.6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Ip</a:t>
                      </a:r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(MA)</a:t>
                      </a:r>
                      <a:endParaRPr lang="en-GB" sz="1600" b="1" baseline="-25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16.6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191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  <a:endParaRPr lang="en-GB" sz="11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q95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4/4.7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19165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1.6, 0.33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k</a:t>
                      </a:r>
                      <a:r>
                        <a:rPr lang="en-US" sz="1100" b="1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95  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/ δ</a:t>
                      </a:r>
                      <a:r>
                        <a:rPr lang="en-US" sz="1100" b="1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1.69/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0.33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191657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GB" sz="1100" b="1" kern="1200" baseline="-25000" dirty="0" err="1">
                          <a:solidFill>
                            <a:schemeClr val="bg1"/>
                          </a:solidFill>
                          <a:effectLst/>
                        </a:rPr>
                        <a:t>fus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 (MW)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2000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  <a:tr h="1609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H 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1.13/1.48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9"/>
                  </a:ext>
                </a:extLst>
              </a:tr>
              <a:tr h="249154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f</a:t>
                      </a:r>
                      <a:r>
                        <a:rPr lang="en-GB" sz="1100" b="1" kern="1200" baseline="-25000" dirty="0" err="1">
                          <a:solidFill>
                            <a:schemeClr val="bg1"/>
                          </a:solidFill>
                          <a:effectLst/>
                        </a:rPr>
                        <a:t>bs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 (%)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47/66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1"/>
                  </a:ext>
                </a:extLst>
              </a:tr>
              <a:tr h="249154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GB" sz="1100" b="1" kern="1200" baseline="-25000" dirty="0" err="1" smtClean="0">
                          <a:solidFill>
                            <a:schemeClr val="bg1"/>
                          </a:solidFill>
                          <a:effectLst/>
                        </a:rPr>
                        <a:t>aux,ss</a:t>
                      </a:r>
                      <a:r>
                        <a:rPr lang="en-GB" sz="11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MW)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&gt;100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2"/>
                  </a:ext>
                </a:extLst>
              </a:tr>
              <a:tr h="249154"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5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r>
                        <a:rPr lang="en-GB" sz="1100" b="1" kern="1200" baseline="-25000" dirty="0" err="1">
                          <a:solidFill>
                            <a:schemeClr val="bg1"/>
                          </a:solidFill>
                          <a:effectLst/>
                        </a:rPr>
                        <a:t>burn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 (hrs)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1/st.st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5"/>
                  </a:ext>
                </a:extLst>
              </a:tr>
              <a:tr h="279756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r>
                        <a:rPr lang="en-GB" sz="1100" b="1" kern="1200" baseline="-25000" dirty="0" err="1">
                          <a:solidFill>
                            <a:schemeClr val="bg1"/>
                          </a:solidFill>
                          <a:effectLst/>
                        </a:rPr>
                        <a:t>e,net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 (MW)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395/399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6"/>
                  </a:ext>
                </a:extLst>
              </a:tr>
              <a:tr h="249154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95"/>
                        </a:lnSpc>
                      </a:pP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effectLst/>
                        </a:rPr>
                        <a:t>Av</a:t>
                      </a:r>
                      <a:r>
                        <a:rPr lang="en-US" sz="1100" b="1" kern="1200" baseline="-25000" dirty="0" err="1">
                          <a:solidFill>
                            <a:schemeClr val="bg1"/>
                          </a:solidFill>
                          <a:effectLst/>
                        </a:rPr>
                        <a:t>NWL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(MW/m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GB" sz="1100" b="1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1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77855" y="700387"/>
            <a:ext cx="2562939" cy="6032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922248" y="693306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DEMO-1</a:t>
            </a:r>
          </a:p>
          <a:p>
            <a:r>
              <a:rPr lang="en-US" sz="1400" b="1" dirty="0" smtClean="0"/>
              <a:t>2018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25144" y="652409"/>
            <a:ext cx="1315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flexi-DEMO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80685" y="944228"/>
            <a:ext cx="103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Parameters</a:t>
            </a:r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23719" y="833401"/>
            <a:ext cx="132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</a:t>
            </a:r>
            <a:r>
              <a:rPr lang="en-US" sz="1200" b="1" baseline="-25000" dirty="0" smtClean="0"/>
              <a:t>op(</a:t>
            </a:r>
            <a:r>
              <a:rPr lang="en-US" sz="1200" b="1" baseline="-25000" dirty="0" err="1" smtClean="0"/>
              <a:t>ind</a:t>
            </a:r>
            <a:r>
              <a:rPr lang="en-US" sz="1200" b="1" baseline="-25000" dirty="0" smtClean="0"/>
              <a:t>)</a:t>
            </a:r>
            <a:r>
              <a:rPr lang="en-US" sz="1200" b="1" dirty="0" smtClean="0"/>
              <a:t>/</a:t>
            </a:r>
          </a:p>
          <a:p>
            <a:r>
              <a:rPr lang="en-US" sz="1200" b="1" dirty="0" smtClean="0"/>
              <a:t>H</a:t>
            </a:r>
            <a:r>
              <a:rPr lang="en-US" sz="1200" b="1" baseline="-25000" dirty="0" smtClean="0"/>
              <a:t>op(</a:t>
            </a:r>
            <a:r>
              <a:rPr lang="en-US" sz="1200" b="1" baseline="-25000" dirty="0" err="1" smtClean="0"/>
              <a:t>ss</a:t>
            </a:r>
            <a:r>
              <a:rPr lang="en-US" sz="1200" b="1" baseline="-25000" dirty="0"/>
              <a:t>)</a:t>
            </a:r>
            <a:endParaRPr lang="en-GB" sz="1200" b="1" baseline="-25000" dirty="0"/>
          </a:p>
          <a:p>
            <a:endParaRPr lang="en-GB" sz="1200" b="1" baseline="-25000" dirty="0"/>
          </a:p>
        </p:txBody>
      </p:sp>
      <p:sp>
        <p:nvSpPr>
          <p:cNvPr id="7" name="Oval 6"/>
          <p:cNvSpPr/>
          <p:nvPr/>
        </p:nvSpPr>
        <p:spPr>
          <a:xfrm>
            <a:off x="2788116" y="1343143"/>
            <a:ext cx="2686471" cy="285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77856" y="1766765"/>
            <a:ext cx="2473641" cy="368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902972" y="3493366"/>
            <a:ext cx="2550031" cy="5311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608701" y="689100"/>
            <a:ext cx="3291130" cy="9787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GB" altLang="en-US" sz="1200" dirty="0" smtClean="0">
                <a:solidFill>
                  <a:schemeClr val="tx1"/>
                </a:solidFill>
                <a:latin typeface="+mn-lt"/>
              </a:rPr>
              <a:t>flexi-DEMO</a:t>
            </a:r>
            <a:r>
              <a:rPr lang="en-GB" altLang="en-US" sz="1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GB" altLang="en-US" sz="1200" b="0" dirty="0">
                <a:solidFill>
                  <a:schemeClr val="tx1"/>
                </a:solidFill>
                <a:latin typeface="+mn-lt"/>
              </a:rPr>
              <a:t>an </a:t>
            </a:r>
            <a:r>
              <a:rPr lang="en-GB" altLang="en-US" sz="1200" dirty="0">
                <a:solidFill>
                  <a:schemeClr val="tx1"/>
                </a:solidFill>
                <a:latin typeface="+mn-lt"/>
              </a:rPr>
              <a:t>“optimistic design”, </a:t>
            </a:r>
            <a:r>
              <a:rPr lang="en-GB" altLang="en-US" sz="1200" b="0" dirty="0">
                <a:solidFill>
                  <a:schemeClr val="tx1"/>
                </a:solidFill>
                <a:latin typeface="+mn-lt"/>
              </a:rPr>
              <a:t>that operates in inductive (pulsed) regime with a greater reliance on auxiliary current drive than DEMO 1, with the possibility to be upgraded to a longer-pulse or steady-state machine if  a sufficiently good confinement is achieved</a:t>
            </a:r>
            <a:r>
              <a:rPr lang="en-GB" altLang="en-US" sz="12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179512" y="-65073"/>
            <a:ext cx="8183735" cy="891216"/>
          </a:xfrm>
        </p:spPr>
        <p:txBody>
          <a:bodyPr/>
          <a:lstStyle/>
          <a:p>
            <a:r>
              <a:rPr lang="en-GB" dirty="0" smtClean="0"/>
              <a:t>DEMO design points under study</a:t>
            </a:r>
            <a:endParaRPr lang="en-GB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608701" y="1737830"/>
            <a:ext cx="3291130" cy="262638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16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sz="1900" b="1" dirty="0" smtClean="0"/>
              <a:t>Main design features: 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 smtClean="0"/>
              <a:t>SN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 cooled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; W PFCs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600" dirty="0" smtClean="0"/>
              <a:t>LTSC magnets (Nb</a:t>
            </a:r>
            <a:r>
              <a:rPr lang="en-US" altLang="en-US" sz="1600" baseline="-25000" dirty="0" smtClean="0"/>
              <a:t>3</a:t>
            </a:r>
            <a:r>
              <a:rPr lang="en-US" altLang="en-US" sz="1600" dirty="0" smtClean="0"/>
              <a:t>Sn), B</a:t>
            </a:r>
            <a:r>
              <a:rPr lang="en-US" altLang="en-US" sz="1600" baseline="-25000" dirty="0" smtClean="0"/>
              <a:t>max</a:t>
            </a:r>
            <a:r>
              <a:rPr lang="en-US" altLang="en-US" sz="1600" dirty="0" smtClean="0"/>
              <a:t>~12T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600" dirty="0" smtClean="0"/>
              <a:t>EUROFER as blanket material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 smtClean="0"/>
              <a:t>VV (AISI316) as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confinement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600" dirty="0" smtClean="0"/>
              <a:t>Vertical Blanket maintenance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600" dirty="0" smtClean="0"/>
              <a:t>1</a:t>
            </a:r>
            <a:r>
              <a:rPr lang="en-US" altLang="en-US" sz="1600" baseline="30000" dirty="0" smtClean="0"/>
              <a:t>st</a:t>
            </a:r>
            <a:r>
              <a:rPr lang="en-US" altLang="en-US" sz="1600" dirty="0" smtClean="0"/>
              <a:t> blanket 20 </a:t>
            </a:r>
            <a:r>
              <a:rPr lang="en-US" altLang="en-US" sz="1600" dirty="0" err="1" smtClean="0"/>
              <a:t>dpa</a:t>
            </a:r>
            <a:r>
              <a:rPr lang="en-US" altLang="en-US" sz="1600" dirty="0" smtClean="0"/>
              <a:t> (300appmHe) 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600" dirty="0" smtClean="0"/>
              <a:t>2</a:t>
            </a:r>
            <a:r>
              <a:rPr lang="en-US" altLang="en-US" sz="1600" baseline="30000" dirty="0" smtClean="0"/>
              <a:t>nd</a:t>
            </a:r>
            <a:r>
              <a:rPr lang="en-US" altLang="en-US" sz="1600" dirty="0" smtClean="0"/>
              <a:t> blanket 50 </a:t>
            </a:r>
            <a:r>
              <a:rPr lang="en-US" altLang="en-US" sz="1600" dirty="0" err="1" smtClean="0"/>
              <a:t>dpa</a:t>
            </a:r>
            <a:r>
              <a:rPr lang="en-US" altLang="en-US" sz="1600" dirty="0" smtClean="0"/>
              <a:t>, </a:t>
            </a:r>
          </a:p>
          <a:p>
            <a:pPr marL="180975" indent="-180975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600" dirty="0" smtClean="0"/>
              <a:t>5 </a:t>
            </a:r>
            <a:r>
              <a:rPr lang="en-US" altLang="en-US" sz="1600" dirty="0" err="1" smtClean="0"/>
              <a:t>dpa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divertor</a:t>
            </a:r>
            <a:r>
              <a:rPr lang="en-US" altLang="en-US" sz="1600" dirty="0" smtClean="0"/>
              <a:t> (Cu)</a:t>
            </a:r>
            <a:endParaRPr lang="en-US" sz="1600" dirty="0"/>
          </a:p>
        </p:txBody>
      </p:sp>
      <p:pic>
        <p:nvPicPr>
          <p:cNvPr id="33" name="Picture 32" descr="C:\Data\D_ProgrammeManagement\H_WP-Management\C_Reviews-ExternalExperts\2019-05_DesignConfiguration-CS\Overview\Demo_overview1_201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2015" t="23343" r="22544" b="10963"/>
          <a:stretch/>
        </p:blipFill>
        <p:spPr bwMode="auto">
          <a:xfrm>
            <a:off x="0" y="1567295"/>
            <a:ext cx="2470700" cy="22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921313" y="2707554"/>
            <a:ext cx="2473641" cy="368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-8903" y="700388"/>
            <a:ext cx="235039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5725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GB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DEMO </a:t>
            </a:r>
            <a:r>
              <a:rPr lang="en-GB" alt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GB" alt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n-GB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a “</a:t>
            </a:r>
            <a:r>
              <a:rPr lang="en-GB" altLang="en-US" sz="1200" u="sng" dirty="0">
                <a:solidFill>
                  <a:schemeClr val="tx1"/>
                </a:solidFill>
                <a:latin typeface="Calibri" panose="020F0502020204030204" pitchFamily="34" charset="0"/>
              </a:rPr>
              <a:t>conservative baseline design</a:t>
            </a:r>
            <a:r>
              <a:rPr lang="en-GB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r>
              <a:rPr lang="en-GB" altLang="en-US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based </a:t>
            </a:r>
            <a:r>
              <a:rPr lang="en-GB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on </a:t>
            </a:r>
            <a:r>
              <a:rPr lang="en-GB" altLang="en-US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expected </a:t>
            </a:r>
            <a:r>
              <a:rPr lang="en-GB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performance of ITER with </a:t>
            </a:r>
            <a:r>
              <a:rPr lang="en-GB" altLang="en-US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reasonable </a:t>
            </a:r>
            <a:r>
              <a:rPr lang="en-GB" altLang="en-US" sz="1200" b="0" dirty="0">
                <a:solidFill>
                  <a:schemeClr val="tx1"/>
                </a:solidFill>
                <a:latin typeface="Calibri" panose="020F0502020204030204" pitchFamily="34" charset="0"/>
              </a:rPr>
              <a:t>improvements in science and </a:t>
            </a:r>
            <a:r>
              <a:rPr lang="en-GB" altLang="en-US" sz="12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technology. </a:t>
            </a:r>
            <a:endParaRPr lang="en-US" altLang="en-US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4071" t="1" r="26375" b="2939"/>
          <a:stretch/>
        </p:blipFill>
        <p:spPr>
          <a:xfrm>
            <a:off x="-32130" y="3899405"/>
            <a:ext cx="3190219" cy="257282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016384" y="4849555"/>
            <a:ext cx="250999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tx2"/>
                </a:solidFill>
              </a:rPr>
              <a:t>Not a fixed design but a “proxy” to identify and resolve crucial design integration </a:t>
            </a:r>
            <a:r>
              <a:rPr lang="en-GB" sz="1600" b="1" dirty="0" smtClean="0">
                <a:solidFill>
                  <a:schemeClr val="tx2"/>
                </a:solidFill>
              </a:rPr>
              <a:t>problems (KDIIs)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81571" y="4307182"/>
            <a:ext cx="1435112" cy="504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08701" y="4559655"/>
            <a:ext cx="37878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first</a:t>
            </a:r>
            <a:r>
              <a:rPr lang="de-DE" sz="1400" b="1" dirty="0" smtClean="0"/>
              <a:t> </a:t>
            </a:r>
            <a:r>
              <a:rPr lang="de-DE" sz="1400" b="1" dirty="0"/>
              <a:t>wall </a:t>
            </a:r>
            <a:r>
              <a:rPr lang="de-DE" sz="1400" b="1" dirty="0" err="1" smtClean="0"/>
              <a:t>protections</a:t>
            </a:r>
            <a:endParaRPr lang="de-DE" sz="1400" b="1" dirty="0"/>
          </a:p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breeding</a:t>
            </a:r>
            <a:r>
              <a:rPr lang="de-DE" sz="1400" b="1" dirty="0" smtClean="0"/>
              <a:t> </a:t>
            </a:r>
            <a:r>
              <a:rPr lang="de-DE" sz="1400" b="1" dirty="0" err="1"/>
              <a:t>blanket</a:t>
            </a:r>
            <a:r>
              <a:rPr lang="de-DE" sz="1400" b="1" dirty="0"/>
              <a:t> </a:t>
            </a:r>
            <a:r>
              <a:rPr lang="de-DE" sz="1400" b="1" dirty="0" err="1"/>
              <a:t>ancillary</a:t>
            </a:r>
            <a:r>
              <a:rPr lang="de-DE" sz="1400" b="1" dirty="0"/>
              <a:t> </a:t>
            </a:r>
            <a:r>
              <a:rPr lang="de-DE" sz="1400" b="1" dirty="0" err="1" smtClean="0"/>
              <a:t>systems</a:t>
            </a:r>
            <a:endParaRPr lang="de-DE" sz="1400" b="1" dirty="0"/>
          </a:p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advanced</a:t>
            </a:r>
            <a:r>
              <a:rPr lang="de-DE" sz="1400" b="1" dirty="0" smtClean="0"/>
              <a:t> </a:t>
            </a:r>
            <a:r>
              <a:rPr lang="de-DE" sz="1400" b="1" dirty="0" err="1"/>
              <a:t>divertor</a:t>
            </a:r>
            <a:r>
              <a:rPr lang="de-DE" sz="1400" b="1" dirty="0"/>
              <a:t> </a:t>
            </a:r>
            <a:r>
              <a:rPr lang="de-DE" sz="1400" b="1" dirty="0" err="1" smtClean="0"/>
              <a:t>configurations</a:t>
            </a:r>
            <a:endParaRPr lang="de-DE" sz="1400" b="1" dirty="0"/>
          </a:p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vertical</a:t>
            </a:r>
            <a:r>
              <a:rPr lang="de-DE" sz="1400" b="1" dirty="0" smtClean="0"/>
              <a:t> </a:t>
            </a:r>
            <a:r>
              <a:rPr lang="de-DE" sz="1400" b="1" dirty="0" err="1"/>
              <a:t>blanket</a:t>
            </a:r>
            <a:r>
              <a:rPr lang="de-DE" sz="1400" b="1" dirty="0"/>
              <a:t> </a:t>
            </a:r>
            <a:r>
              <a:rPr lang="de-DE" sz="1400" b="1" dirty="0" err="1"/>
              <a:t>segment</a:t>
            </a:r>
            <a:r>
              <a:rPr lang="de-DE" sz="1400" b="1" dirty="0"/>
              <a:t> </a:t>
            </a:r>
            <a:r>
              <a:rPr lang="de-DE" sz="1400" b="1" dirty="0" err="1" smtClean="0"/>
              <a:t>architecture</a:t>
            </a:r>
            <a:endParaRPr lang="de-DE" sz="1400" b="1" dirty="0"/>
          </a:p>
          <a:p>
            <a:pPr marL="228600" indent="-228600">
              <a:buFont typeface="+mj-lt"/>
              <a:buAutoNum type="arabicPeriod"/>
            </a:pPr>
            <a:r>
              <a:rPr lang="de-DE" sz="1400" b="1" dirty="0" smtClean="0"/>
              <a:t>power </a:t>
            </a:r>
            <a:r>
              <a:rPr lang="de-DE" sz="1400" b="1" dirty="0" err="1"/>
              <a:t>conversion</a:t>
            </a:r>
            <a:r>
              <a:rPr lang="de-DE" sz="1400" b="1" dirty="0"/>
              <a:t> </a:t>
            </a:r>
            <a:r>
              <a:rPr lang="de-DE" sz="1400" b="1" dirty="0" err="1"/>
              <a:t>concept</a:t>
            </a:r>
            <a:r>
              <a:rPr lang="de-DE" sz="1400" b="1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tokamak</a:t>
            </a:r>
            <a:r>
              <a:rPr lang="de-DE" sz="1400" b="1" dirty="0" smtClean="0"/>
              <a:t> </a:t>
            </a:r>
            <a:r>
              <a:rPr lang="de-DE" sz="1400" b="1" dirty="0" err="1"/>
              <a:t>building</a:t>
            </a:r>
            <a:r>
              <a:rPr lang="de-DE" sz="1400" b="1" dirty="0"/>
              <a:t> </a:t>
            </a:r>
            <a:r>
              <a:rPr lang="de-DE" sz="1400" b="1" dirty="0" err="1"/>
              <a:t>and</a:t>
            </a:r>
            <a:r>
              <a:rPr lang="de-DE" sz="1400" b="1" dirty="0"/>
              <a:t> plant </a:t>
            </a:r>
            <a:r>
              <a:rPr lang="de-DE" sz="1400" b="1" dirty="0" err="1" smtClean="0"/>
              <a:t>systems</a:t>
            </a:r>
            <a:r>
              <a:rPr lang="de-DE" sz="1400" b="1" dirty="0"/>
              <a:t> </a:t>
            </a:r>
            <a:r>
              <a:rPr lang="de-DE" sz="1400" b="1" dirty="0" err="1" smtClean="0"/>
              <a:t>configuration</a:t>
            </a:r>
            <a:endParaRPr lang="de-DE" sz="1400" b="1" dirty="0"/>
          </a:p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direct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recirculation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pumps</a:t>
            </a:r>
            <a:endParaRPr lang="de-DE" sz="1400" b="1" dirty="0"/>
          </a:p>
          <a:p>
            <a:pPr marL="228600" indent="-228600">
              <a:buFont typeface="+mj-lt"/>
              <a:buAutoNum type="arabicPeriod"/>
            </a:pPr>
            <a:r>
              <a:rPr lang="de-DE" sz="1400" b="1" dirty="0" err="1" smtClean="0"/>
              <a:t>plasma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scenario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development</a:t>
            </a:r>
            <a:endParaRPr lang="de-DE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-14642" y="6447377"/>
            <a:ext cx="2367222" cy="43088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rgbClr val="00B050"/>
                </a:solidFill>
              </a:rPr>
              <a:t>G</a:t>
            </a:r>
            <a:r>
              <a:rPr lang="en-GB" sz="1100" b="1" dirty="0">
                <a:solidFill>
                  <a:srgbClr val="00B050"/>
                </a:solidFill>
              </a:rPr>
              <a:t>. Federici et al</a:t>
            </a:r>
            <a:r>
              <a:rPr lang="en-GB" sz="1100" b="1" dirty="0" smtClean="0">
                <a:solidFill>
                  <a:srgbClr val="00B050"/>
                </a:solidFill>
              </a:rPr>
              <a:t>., </a:t>
            </a:r>
            <a:r>
              <a:rPr lang="en-GB" sz="1100" b="1" dirty="0">
                <a:solidFill>
                  <a:srgbClr val="00B050"/>
                </a:solidFill>
              </a:rPr>
              <a:t>(2019) </a:t>
            </a:r>
            <a:r>
              <a:rPr lang="en-GB" sz="1100" b="1" dirty="0" err="1">
                <a:solidFill>
                  <a:srgbClr val="00B050"/>
                </a:solidFill>
              </a:rPr>
              <a:t>Nucl</a:t>
            </a:r>
            <a:r>
              <a:rPr lang="en-GB" sz="1100" b="1" dirty="0">
                <a:solidFill>
                  <a:srgbClr val="00B050"/>
                </a:solidFill>
              </a:rPr>
              <a:t>. Fusion 59 066013 (2019). </a:t>
            </a:r>
            <a:endParaRPr lang="de-DE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2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4299"/>
            <a:ext cx="6952172" cy="659811"/>
          </a:xfrm>
        </p:spPr>
        <p:txBody>
          <a:bodyPr/>
          <a:lstStyle/>
          <a:p>
            <a:r>
              <a:rPr lang="en-US" dirty="0" smtClean="0"/>
              <a:t>DEMO </a:t>
            </a:r>
            <a:r>
              <a:rPr lang="en-US" dirty="0"/>
              <a:t>Technology R&amp;D </a:t>
            </a:r>
            <a:r>
              <a:rPr lang="en-US" dirty="0" smtClean="0"/>
              <a:t>- Concept Design Phase</a:t>
            </a:r>
            <a:endParaRPr lang="en-GB" sz="1400" i="1" dirty="0">
              <a:solidFill>
                <a:srgbClr val="FF0000"/>
              </a:solidFill>
            </a:endParaRPr>
          </a:p>
        </p:txBody>
      </p:sp>
      <p:sp>
        <p:nvSpPr>
          <p:cNvPr id="220" name="Content Placeholder 2"/>
          <p:cNvSpPr txBox="1">
            <a:spLocks/>
          </p:cNvSpPr>
          <p:nvPr/>
        </p:nvSpPr>
        <p:spPr>
          <a:xfrm>
            <a:off x="0" y="499003"/>
            <a:ext cx="8028384" cy="1307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800" dirty="0"/>
              <a:t>Prioritize R&amp;D within </a:t>
            </a:r>
            <a:r>
              <a:rPr lang="en-GB" sz="1800" dirty="0" smtClean="0"/>
              <a:t>a multi-year </a:t>
            </a:r>
            <a:r>
              <a:rPr lang="en-US" sz="1800" b="1" dirty="0" smtClean="0"/>
              <a:t>Technology </a:t>
            </a:r>
            <a:r>
              <a:rPr lang="en-US" sz="1800" b="1" dirty="0"/>
              <a:t>Maturation Plan (</a:t>
            </a:r>
            <a:r>
              <a:rPr lang="en-US" sz="1800" b="1" dirty="0" smtClean="0"/>
              <a:t>TMP)</a:t>
            </a:r>
          </a:p>
          <a:p>
            <a:pPr>
              <a:spcBef>
                <a:spcPts val="0"/>
              </a:spcBef>
            </a:pPr>
            <a:r>
              <a:rPr lang="en-GB" sz="1800" b="1" dirty="0" smtClean="0"/>
              <a:t>Critical technology elements (CTEs) </a:t>
            </a:r>
            <a:r>
              <a:rPr lang="en-GB" sz="1800" dirty="0" smtClean="0"/>
              <a:t>have been identified for all systems</a:t>
            </a:r>
            <a:endParaRPr lang="en-US" sz="1800" dirty="0" smtClean="0"/>
          </a:p>
          <a:p>
            <a:r>
              <a:rPr lang="en-GB" sz="1800" b="1" dirty="0" smtClean="0"/>
              <a:t>TRAs </a:t>
            </a:r>
            <a:r>
              <a:rPr lang="en-GB" sz="1800" dirty="0"/>
              <a:t>by Independent Expert Panels, including IO, F4E experts and </a:t>
            </a:r>
            <a:r>
              <a:rPr lang="en-GB" sz="1800" dirty="0" smtClean="0"/>
              <a:t>industry</a:t>
            </a:r>
            <a:endParaRPr lang="en-GB" sz="1800" dirty="0"/>
          </a:p>
          <a:p>
            <a:endParaRPr lang="en-GB" sz="1800" dirty="0" smtClean="0"/>
          </a:p>
          <a:p>
            <a:pPr>
              <a:spcBef>
                <a:spcPts val="0"/>
              </a:spcBef>
            </a:pPr>
            <a:endParaRPr lang="en-GB" sz="1800" dirty="0"/>
          </a:p>
        </p:txBody>
      </p:sp>
      <p:pic>
        <p:nvPicPr>
          <p:cNvPr id="281" name="Picture 2" descr="Image result for start from the end project manage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4816"/>
            <a:ext cx="834265" cy="8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7578886" cy="4895850"/>
          </a:xfrm>
        </p:spPr>
      </p:pic>
      <p:pic>
        <p:nvPicPr>
          <p:cNvPr id="283" name="Picture 2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713" b="-1"/>
          <a:stretch/>
        </p:blipFill>
        <p:spPr>
          <a:xfrm>
            <a:off x="1187624" y="1490835"/>
            <a:ext cx="971600" cy="695880"/>
          </a:xfrm>
          <a:prstGeom prst="rect">
            <a:avLst/>
          </a:prstGeom>
          <a:solidFill>
            <a:schemeClr val="bg1">
              <a:alpha val="12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2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53355" y="-119435"/>
            <a:ext cx="1562825" cy="8912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Industrial</a:t>
            </a:r>
            <a:b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Involvement</a:t>
            </a:r>
            <a:endParaRPr lang="en-GB" sz="20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642" y="719862"/>
            <a:ext cx="2856819" cy="577001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18" y="2037319"/>
            <a:ext cx="1110101" cy="4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0312" b="34844"/>
          <a:stretch/>
        </p:blipFill>
        <p:spPr bwMode="auto">
          <a:xfrm>
            <a:off x="1478674" y="2005048"/>
            <a:ext cx="1348812" cy="4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Image result for Fortum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784" y="2636877"/>
            <a:ext cx="839396" cy="19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 descr="https://www2.euro-fusion.org/fiif/images/EUROfusion_FIIF_logo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4166"/>
          <a:stretch/>
        </p:blipFill>
        <p:spPr bwMode="auto">
          <a:xfrm>
            <a:off x="1264529" y="1051556"/>
            <a:ext cx="1618111" cy="5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629804" y="1564288"/>
            <a:ext cx="17535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System Engineering </a:t>
            </a:r>
            <a:r>
              <a:rPr lang="en-GB" sz="1100" b="1" dirty="0" smtClean="0"/>
              <a:t>Training</a:t>
            </a:r>
            <a:endParaRPr lang="en-GB" sz="1100" b="1" dirty="0"/>
          </a:p>
        </p:txBody>
      </p:sp>
      <p:sp>
        <p:nvSpPr>
          <p:cNvPr id="38" name="Rectangle 37"/>
          <p:cNvSpPr/>
          <p:nvPr/>
        </p:nvSpPr>
        <p:spPr>
          <a:xfrm>
            <a:off x="-359682" y="1076745"/>
            <a:ext cx="23790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Fusion Industry </a:t>
            </a:r>
          </a:p>
          <a:p>
            <a:pPr algn="ctr"/>
            <a:r>
              <a:rPr lang="en-US" sz="1100" b="1" dirty="0"/>
              <a:t>Innovation Forum</a:t>
            </a:r>
            <a:endParaRPr lang="en-GB" sz="1100" b="1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33" y="2856568"/>
            <a:ext cx="1219616" cy="56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Immagine 25" descr="Thumbnail for version as of 05:35, 12 April 2017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784" y="2469847"/>
            <a:ext cx="808953" cy="11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/>
          <a:srcRect l="1551" t="44365" r="-1551" b="40390"/>
          <a:stretch/>
        </p:blipFill>
        <p:spPr>
          <a:xfrm>
            <a:off x="395112" y="790768"/>
            <a:ext cx="2111469" cy="298761"/>
          </a:xfrm>
          <a:prstGeom prst="rect">
            <a:avLst/>
          </a:prstGeom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418" b="39467"/>
          <a:stretch/>
        </p:blipFill>
        <p:spPr bwMode="auto">
          <a:xfrm>
            <a:off x="295199" y="1560743"/>
            <a:ext cx="1354375" cy="32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87560" y="2554529"/>
            <a:ext cx="16354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/>
              <a:t>Design studies </a:t>
            </a:r>
            <a:r>
              <a:rPr lang="en-GB" sz="1000" b="1" dirty="0" smtClean="0"/>
              <a:t>BOP/PCS</a:t>
            </a:r>
            <a:endParaRPr lang="en-GB" sz="10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20801" y="2880251"/>
            <a:ext cx="1006685" cy="542821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294958" y="762829"/>
            <a:ext cx="2837944" cy="57270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4"/>
          <p:cNvSpPr txBox="1">
            <a:spLocks/>
          </p:cNvSpPr>
          <p:nvPr/>
        </p:nvSpPr>
        <p:spPr>
          <a:xfrm>
            <a:off x="6262074" y="824729"/>
            <a:ext cx="3029570" cy="563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>
              <a:spcBef>
                <a:spcPts val="0"/>
              </a:spcBef>
            </a:pPr>
            <a:r>
              <a:rPr lang="en-GB" sz="1400" b="1" dirty="0" smtClean="0"/>
              <a:t>Japan (Broader Approach) IFERC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3399"/>
                </a:solidFill>
              </a:rPr>
              <a:t>joint DEMO Design Activities to address critical DEMO design issues</a:t>
            </a:r>
            <a:endParaRPr lang="en-GB" sz="1400" b="1" dirty="0" smtClean="0"/>
          </a:p>
          <a:p>
            <a:pPr marL="88900" indent="-88900">
              <a:spcBef>
                <a:spcPts val="0"/>
              </a:spcBef>
            </a:pPr>
            <a:r>
              <a:rPr lang="en-GB" sz="1400" b="1" dirty="0" smtClean="0"/>
              <a:t>China: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3399"/>
                </a:solidFill>
              </a:rPr>
              <a:t>DEMO/ CFETR </a:t>
            </a:r>
            <a:r>
              <a:rPr lang="en-GB" sz="1400" dirty="0" smtClean="0">
                <a:solidFill>
                  <a:srgbClr val="003399"/>
                </a:solidFill>
              </a:rPr>
              <a:t> </a:t>
            </a:r>
            <a:r>
              <a:rPr lang="en-GB" sz="1400" dirty="0">
                <a:solidFill>
                  <a:srgbClr val="003399"/>
                </a:solidFill>
              </a:rPr>
              <a:t>technical meetings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3399"/>
                </a:solidFill>
              </a:rPr>
              <a:t>R&amp;D breeding blanket, </a:t>
            </a:r>
            <a:r>
              <a:rPr lang="en-US" sz="1400" dirty="0" smtClean="0">
                <a:solidFill>
                  <a:srgbClr val="003399"/>
                </a:solidFill>
              </a:rPr>
              <a:t>HTS, RH</a:t>
            </a:r>
            <a:endParaRPr lang="en-GB" sz="1400" b="1" dirty="0" smtClean="0"/>
          </a:p>
          <a:p>
            <a:pPr marL="0" lvl="1" indent="0">
              <a:spcBef>
                <a:spcPts val="0"/>
              </a:spcBef>
              <a:buNone/>
            </a:pPr>
            <a:endParaRPr lang="en-GB" sz="700" b="1" dirty="0" smtClean="0"/>
          </a:p>
          <a:p>
            <a:pPr marL="88900" lvl="1" indent="-88900">
              <a:spcBef>
                <a:spcPts val="0"/>
              </a:spcBef>
            </a:pPr>
            <a:r>
              <a:rPr lang="en-GB" sz="1400" b="1" dirty="0" smtClean="0"/>
              <a:t>Russian Federation: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3399"/>
                </a:solidFill>
              </a:rPr>
              <a:t>Fission Reactor Irradiation </a:t>
            </a:r>
            <a:r>
              <a:rPr lang="en-GB" sz="1400" dirty="0" smtClean="0">
                <a:solidFill>
                  <a:srgbClr val="003399"/>
                </a:solidFill>
              </a:rPr>
              <a:t>(BOR60)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3399"/>
                </a:solidFill>
              </a:rPr>
              <a:t>Disruption simulation guns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dirty="0" err="1">
                <a:solidFill>
                  <a:srgbClr val="003399"/>
                </a:solidFill>
              </a:rPr>
              <a:t>LiPb</a:t>
            </a:r>
            <a:r>
              <a:rPr lang="en-GB" sz="1400" dirty="0">
                <a:solidFill>
                  <a:srgbClr val="003399"/>
                </a:solidFill>
              </a:rPr>
              <a:t> loops </a:t>
            </a:r>
          </a:p>
          <a:p>
            <a:pPr marL="88900" lvl="1" indent="-88900">
              <a:spcBef>
                <a:spcPts val="0"/>
              </a:spcBef>
            </a:pPr>
            <a:endParaRPr lang="en-GB" sz="300" b="1" dirty="0" smtClean="0"/>
          </a:p>
          <a:p>
            <a:pPr marL="88900" lvl="1" indent="-88900">
              <a:spcBef>
                <a:spcPts val="0"/>
              </a:spcBef>
            </a:pPr>
            <a:r>
              <a:rPr lang="en-GB" sz="1400" b="1" dirty="0" smtClean="0"/>
              <a:t>Korea: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3399"/>
                </a:solidFill>
              </a:rPr>
              <a:t>Discussions about potential collaboration on HCPB TBS (helium-cooled</a:t>
            </a:r>
            <a:r>
              <a:rPr lang="en-US" sz="1400" dirty="0" smtClean="0">
                <a:solidFill>
                  <a:srgbClr val="003399"/>
                </a:solidFill>
              </a:rPr>
              <a:t>)</a:t>
            </a:r>
            <a:endParaRPr lang="en-GB" sz="1400" b="1" dirty="0" smtClean="0"/>
          </a:p>
          <a:p>
            <a:pPr marL="88900" lvl="1" indent="-88900">
              <a:spcBef>
                <a:spcPts val="0"/>
              </a:spcBef>
            </a:pPr>
            <a:r>
              <a:rPr lang="en-GB" sz="1400" b="1" dirty="0" smtClean="0"/>
              <a:t>US:</a:t>
            </a:r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00" dirty="0">
                <a:solidFill>
                  <a:srgbClr val="003399"/>
                </a:solidFill>
              </a:rPr>
              <a:t>Fission Reactor Irradiation Experiment HFIR (</a:t>
            </a:r>
            <a:r>
              <a:rPr lang="en-GB" sz="1400" dirty="0" smtClean="0">
                <a:solidFill>
                  <a:srgbClr val="003399"/>
                </a:solidFill>
              </a:rPr>
              <a:t>ORNL)</a:t>
            </a:r>
            <a:endParaRPr lang="en-GB" sz="1400" b="1" dirty="0"/>
          </a:p>
          <a:p>
            <a:pPr marL="88900" lvl="1" indent="-88900">
              <a:spcBef>
                <a:spcPts val="0"/>
              </a:spcBef>
            </a:pPr>
            <a:endParaRPr lang="en-GB" sz="1400" b="1" dirty="0"/>
          </a:p>
          <a:p>
            <a:pPr marL="444500" lvl="1" indent="-2667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600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6516216" y="-24843"/>
            <a:ext cx="1809198" cy="744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International </a:t>
            </a:r>
          </a:p>
          <a:p>
            <a: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Collaborations</a:t>
            </a:r>
            <a:endParaRPr lang="en-GB" sz="20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019691" y="711039"/>
            <a:ext cx="3150778" cy="2916463"/>
          </a:xfrm>
          <a:prstGeom prst="rect">
            <a:avLst/>
          </a:prstGeom>
          <a:solidFill>
            <a:srgbClr val="FFC000">
              <a:alpha val="20000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342289" y="5324753"/>
            <a:ext cx="262219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We are looking forward to  broadening collaboration with US in areas of physics and technology DEMO R&amp;D. </a:t>
            </a:r>
          </a:p>
        </p:txBody>
      </p:sp>
      <p:pic>
        <p:nvPicPr>
          <p:cNvPr id="34" name="Picture 133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5592430" y="347509"/>
            <a:ext cx="688186" cy="31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2882640" y="3765552"/>
            <a:ext cx="3303162" cy="26980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+mj-lt"/>
              </a:rPr>
              <a:t>Evaluation phase of </a:t>
            </a:r>
            <a:r>
              <a:rPr lang="en-US" sz="1600" b="1" dirty="0" smtClean="0">
                <a:latin typeface="+mj-lt"/>
              </a:rPr>
              <a:t>tender for a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multi-supplier </a:t>
            </a:r>
            <a:r>
              <a:rPr lang="en-US" sz="1600" b="1" dirty="0">
                <a:latin typeface="+mj-lt"/>
              </a:rPr>
              <a:t>industry framework for </a:t>
            </a:r>
            <a:r>
              <a:rPr lang="en-US" sz="1600" b="1" dirty="0" smtClean="0">
                <a:latin typeface="+mj-lt"/>
              </a:rPr>
              <a:t>Engineering </a:t>
            </a:r>
            <a:r>
              <a:rPr lang="en-US" sz="1600" b="1" dirty="0">
                <a:latin typeface="+mj-lt"/>
              </a:rPr>
              <a:t>Services to support DEMO </a:t>
            </a:r>
            <a:r>
              <a:rPr lang="en-US" sz="1600" b="1" dirty="0" smtClean="0">
                <a:latin typeface="+mj-lt"/>
              </a:rPr>
              <a:t>and DONES design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400" dirty="0">
                <a:latin typeface="+mn-lt"/>
              </a:rPr>
              <a:t>Provide a more direct route to industry skills and </a:t>
            </a:r>
            <a:r>
              <a:rPr lang="en-US" sz="1400" dirty="0" smtClean="0">
                <a:latin typeface="+mn-lt"/>
              </a:rPr>
              <a:t>experience</a:t>
            </a:r>
            <a:endParaRPr lang="en-GB" sz="16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400" dirty="0">
                <a:latin typeface="+mn-lt"/>
              </a:rPr>
              <a:t>Nuclear Safety &amp; </a:t>
            </a:r>
            <a:r>
              <a:rPr lang="en-GB" sz="1400" dirty="0" smtClean="0">
                <a:latin typeface="+mn-lt"/>
              </a:rPr>
              <a:t>Licensing</a:t>
            </a:r>
            <a:endParaRPr lang="en-GB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400" dirty="0">
                <a:latin typeface="+mn-lt"/>
              </a:rPr>
              <a:t>Plant and Systems Design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400" dirty="0">
                <a:latin typeface="+mn-lt"/>
              </a:rPr>
              <a:t>Plant Control/ Systems/ Operations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400" dirty="0">
                <a:latin typeface="+mn-lt"/>
              </a:rPr>
              <a:t>Industry Best Practice</a:t>
            </a:r>
          </a:p>
          <a:p>
            <a:pPr marL="0" indent="0">
              <a:buNone/>
            </a:pPr>
            <a:endParaRPr lang="en-GB" sz="16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28293" y="856878"/>
            <a:ext cx="3167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TBM R&amp;D and </a:t>
            </a:r>
            <a:r>
              <a:rPr lang="en-GB" sz="1400" b="1" dirty="0"/>
              <a:t>Qualification activities:</a:t>
            </a:r>
            <a:endParaRPr lang="de-DE" sz="1400" b="1" dirty="0"/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en-GB" sz="1400" dirty="0" err="1" smtClean="0"/>
              <a:t>Funct</a:t>
            </a:r>
            <a:r>
              <a:rPr lang="en-GB" sz="1400" dirty="0" smtClean="0"/>
              <a:t>. </a:t>
            </a:r>
            <a:r>
              <a:rPr lang="en-GB" sz="1400" dirty="0" err="1" smtClean="0"/>
              <a:t>Matls</a:t>
            </a:r>
            <a:r>
              <a:rPr lang="en-GB" sz="1400" dirty="0" smtClean="0"/>
              <a:t> </a:t>
            </a:r>
            <a:r>
              <a:rPr lang="en-GB" sz="1400" dirty="0"/>
              <a:t>Development </a:t>
            </a:r>
            <a:r>
              <a:rPr lang="en-GB" sz="1400" dirty="0" smtClean="0"/>
              <a:t>Qualification</a:t>
            </a:r>
            <a:r>
              <a:rPr lang="en-GB" sz="1400" dirty="0"/>
              <a:t>,</a:t>
            </a:r>
            <a:endParaRPr lang="de-DE" sz="1400" dirty="0"/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en-GB" sz="1400" dirty="0"/>
              <a:t>EUROFER97 Qualification and Design Rules,</a:t>
            </a:r>
            <a:endParaRPr lang="de-DE" sz="1400" dirty="0"/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en-GB" sz="1400" dirty="0"/>
              <a:t>Predictive Tool Development and Qualification,</a:t>
            </a:r>
            <a:endParaRPr lang="de-DE" sz="1400" dirty="0"/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en-GB" sz="1400" dirty="0" smtClean="0"/>
              <a:t>Sensors Development and Qualification,</a:t>
            </a:r>
            <a:endParaRPr lang="de-DE" sz="1400" dirty="0" smtClean="0"/>
          </a:p>
          <a:p>
            <a:pPr marL="88900" lvl="0" indent="-88900">
              <a:buFont typeface="Arial" panose="020B0604020202020204" pitchFamily="34" charset="0"/>
              <a:buChar char="•"/>
            </a:pPr>
            <a:r>
              <a:rPr lang="en-GB" sz="1400" dirty="0" smtClean="0"/>
              <a:t>Technologies and Integrated Testing.</a:t>
            </a:r>
            <a:endParaRPr lang="de-DE" sz="1400" dirty="0" smtClean="0"/>
          </a:p>
          <a:p>
            <a:r>
              <a:rPr lang="en-GB" sz="1400" b="1" dirty="0" smtClean="0"/>
              <a:t>Support to TBM Engineering activities:</a:t>
            </a:r>
            <a:endParaRPr lang="de-DE" sz="1400" b="1" dirty="0" smtClean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400" dirty="0" smtClean="0"/>
              <a:t>Design </a:t>
            </a:r>
            <a:r>
              <a:rPr lang="en-GB" sz="1400" dirty="0"/>
              <a:t>of the WCLL TBM System,</a:t>
            </a:r>
            <a:endParaRPr lang="de-DE" sz="14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400" dirty="0"/>
              <a:t>Safety analyses and documentation</a:t>
            </a:r>
            <a:r>
              <a:rPr lang="en-GB" sz="1400" dirty="0" smtClean="0"/>
              <a:t>.</a:t>
            </a:r>
            <a:endParaRPr lang="de-DE" sz="1400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2882640" y="18123"/>
            <a:ext cx="2866399" cy="744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Collaborations </a:t>
            </a:r>
          </a:p>
          <a:p>
            <a:pPr algn="ctr">
              <a:lnSpc>
                <a:spcPct val="90000"/>
              </a:lnSpc>
            </a:pPr>
            <a:r>
              <a:rPr lang="en-US" sz="2000" kern="0" dirty="0" smtClean="0">
                <a:solidFill>
                  <a:schemeClr val="tx2"/>
                </a:solidFill>
                <a:latin typeface="Calibri" panose="020F0502020204030204" pitchFamily="34" charset="0"/>
              </a:rPr>
              <a:t>with F4E</a:t>
            </a:r>
            <a:endParaRPr lang="en-GB" sz="20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Content Placeholder 4"/>
          <p:cNvSpPr txBox="1">
            <a:spLocks/>
          </p:cNvSpPr>
          <p:nvPr/>
        </p:nvSpPr>
        <p:spPr>
          <a:xfrm>
            <a:off x="59810" y="3739240"/>
            <a:ext cx="6111863" cy="275063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base">
              <a:lnSpc>
                <a:spcPct val="120000"/>
              </a:lnSpc>
              <a:spcBef>
                <a:spcPct val="0"/>
              </a:spcBef>
            </a:pPr>
            <a:endParaRPr lang="en-US" sz="1600" b="1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GB" sz="1600" b="1" dirty="0">
              <a:latin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69079" y="3828295"/>
            <a:ext cx="268627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/>
              <a:t>Project / Program Management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/>
              <a:t>Plant Architect </a:t>
            </a:r>
            <a:r>
              <a:rPr lang="en-GB" sz="1500" b="1" dirty="0" smtClean="0"/>
              <a:t>Engineering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 smtClean="0"/>
              <a:t>Systems Engineering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 smtClean="0"/>
              <a:t>Cost, risk, safety, RAMI analyses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 smtClean="0"/>
              <a:t>Plant </a:t>
            </a:r>
            <a:r>
              <a:rPr lang="en-GB" sz="1500" b="1" dirty="0"/>
              <a:t>engineering tools, modelling and simulation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/>
              <a:t>TRL MRL, assessment, etc.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en-GB" sz="1500" b="1" dirty="0"/>
              <a:t>Design for robustness and </a:t>
            </a:r>
            <a:r>
              <a:rPr lang="en-GB" sz="1500" b="1" dirty="0" smtClean="0"/>
              <a:t>manufacture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60" y="3640047"/>
            <a:ext cx="2807643" cy="188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25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/>
      <p:bldP spid="47" grpId="0" animBg="1"/>
      <p:bldP spid="2" grpId="0"/>
      <p:bldP spid="37" grpId="0"/>
      <p:bldP spid="48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76568"/>
            <a:ext cx="8428039" cy="5437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critical bottleneck: the human factor.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052" y="884195"/>
            <a:ext cx="9006172" cy="5622189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4679" y="932044"/>
            <a:ext cx="8932769" cy="604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The fusion program is aging rapidly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A first generation of fusion pioneers has left or is leaving the field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Need to find ways to maintain the enthusiasm that has been the pride of the fusion area and that has attracted outstanding people to work in the field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Severe shortage of engineering skills in fusion. We have specialists, but lack designers, </a:t>
            </a:r>
            <a:r>
              <a:rPr lang="en-GB" sz="2000" dirty="0" err="1" smtClean="0"/>
              <a:t>ie</a:t>
            </a:r>
            <a:r>
              <a:rPr lang="en-GB" sz="2000" dirty="0" smtClean="0"/>
              <a:t>., people familiar with </a:t>
            </a:r>
            <a:r>
              <a:rPr lang="en-US" sz="2000" dirty="0" smtClean="0">
                <a:solidFill>
                  <a:schemeClr val="dk1"/>
                </a:solidFill>
              </a:rPr>
              <a:t>tokamak/systems design</a:t>
            </a:r>
            <a:r>
              <a:rPr lang="en-GB" sz="2000" dirty="0" smtClean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Unless we continue to attract bright young minds, fusion will surely wither/die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Education and training in fusion must play an important role in each programme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In Europe we are training &gt; 200 PhD (mainly physics) per year and 20 young engineers per year. But many do not stay in fusion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University Programs, and Fusion Laboratories are absolutely vital to sustain the worldwide effort to develop fusion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sz="20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de-DE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72200" y="43780"/>
            <a:ext cx="1496088" cy="14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282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771800" y="-51891"/>
            <a:ext cx="5591446" cy="891216"/>
          </a:xfrm>
        </p:spPr>
        <p:txBody>
          <a:bodyPr/>
          <a:lstStyle/>
          <a:p>
            <a:r>
              <a:rPr lang="en-GB" sz="3200" dirty="0" smtClean="0"/>
              <a:t>DEMO priorities beyond 2020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0055"/>
          <a:stretch/>
        </p:blipFill>
        <p:spPr>
          <a:xfrm>
            <a:off x="-2865" y="0"/>
            <a:ext cx="2537958" cy="64658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662186"/>
            <a:ext cx="8856984" cy="4669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900"/>
              </a:spcAft>
              <a:defRPr/>
            </a:pPr>
            <a:r>
              <a:rPr lang="en-GB" sz="1800" b="1" dirty="0"/>
              <a:t>Establish a stronger </a:t>
            </a:r>
            <a:r>
              <a:rPr lang="en-GB" sz="1800" b="1" dirty="0" smtClean="0"/>
              <a:t>DEMO Core </a:t>
            </a:r>
            <a:r>
              <a:rPr lang="en-GB" sz="1800" b="1" dirty="0"/>
              <a:t>Team </a:t>
            </a:r>
            <a:r>
              <a:rPr lang="en-US" sz="1800" dirty="0"/>
              <a:t>capable of more rapid design cycles for evaluation of design directions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b="1" dirty="0" smtClean="0"/>
              <a:t>Develop </a:t>
            </a:r>
            <a:r>
              <a:rPr lang="en-GB" sz="1800" b="1" dirty="0"/>
              <a:t>integrated reactor modelling tools to accelerate the design cycle </a:t>
            </a:r>
            <a:r>
              <a:rPr lang="en-GB" sz="1800" dirty="0"/>
              <a:t>and enable faster assessment and fairer comparison of alternatives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b="1" dirty="0" smtClean="0"/>
              <a:t>Increase funding for technology R&amp;D </a:t>
            </a:r>
            <a:r>
              <a:rPr lang="en-GB" sz="1800" dirty="0" smtClean="0"/>
              <a:t>to address major risks: breeding blanket, material R&amp;D and qualification; Remote Maintenance, etc.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dirty="0" smtClean="0"/>
              <a:t>Continue </a:t>
            </a:r>
            <a:r>
              <a:rPr lang="en-US" sz="1800" b="1" dirty="0" smtClean="0"/>
              <a:t>TRAs </a:t>
            </a:r>
            <a:r>
              <a:rPr lang="en-US" sz="1800" dirty="0"/>
              <a:t>by embedding </a:t>
            </a:r>
            <a:r>
              <a:rPr lang="en-US" sz="1800" b="1" dirty="0" smtClean="0"/>
              <a:t>external independent experts (</a:t>
            </a:r>
            <a:r>
              <a:rPr lang="en-US" sz="1800" b="1" dirty="0" err="1" smtClean="0"/>
              <a:t>incl</a:t>
            </a:r>
            <a:r>
              <a:rPr lang="en-US" sz="1800" b="1" dirty="0" smtClean="0"/>
              <a:t> IO and F4E</a:t>
            </a:r>
            <a:r>
              <a:rPr lang="en-US" sz="1800" dirty="0" smtClean="0"/>
              <a:t>) </a:t>
            </a:r>
            <a:r>
              <a:rPr lang="en-US" sz="1800" b="1" dirty="0" smtClean="0"/>
              <a:t>+ industry 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 smtClean="0"/>
              <a:t>Improve </a:t>
            </a:r>
            <a:r>
              <a:rPr lang="en-GB" sz="1800" dirty="0"/>
              <a:t>project management </a:t>
            </a:r>
            <a:r>
              <a:rPr lang="en-GB" sz="1800" dirty="0" smtClean="0"/>
              <a:t>culture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 smtClean="0"/>
              <a:t>Bring </a:t>
            </a:r>
            <a:r>
              <a:rPr lang="en-GB" sz="1800" b="1" dirty="0"/>
              <a:t>Industry into the design </a:t>
            </a:r>
            <a:r>
              <a:rPr lang="en-GB" sz="1800" b="1" dirty="0" smtClean="0"/>
              <a:t>process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 smtClean="0"/>
              <a:t>Expand </a:t>
            </a:r>
            <a:r>
              <a:rPr lang="en-GB" sz="1800" b="1" dirty="0" smtClean="0"/>
              <a:t>training of young engineers from Universities</a:t>
            </a:r>
            <a:endParaRPr lang="en-GB" sz="1800" b="1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sz="1800" b="1" dirty="0"/>
              <a:t>Refocus the physics R&amp;D for DEMO </a:t>
            </a:r>
            <a:r>
              <a:rPr lang="en-US" sz="1800" dirty="0" smtClean="0"/>
              <a:t>and </a:t>
            </a:r>
            <a:r>
              <a:rPr lang="en-GB" sz="1800" dirty="0"/>
              <a:t>s</a:t>
            </a:r>
            <a:r>
              <a:rPr lang="en-GB" sz="1800" dirty="0" smtClean="0"/>
              <a:t>trengthen link with the physics community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GB" sz="1800" dirty="0" smtClean="0"/>
              <a:t>Consolidate </a:t>
            </a:r>
            <a:r>
              <a:rPr lang="en-GB" sz="1800" dirty="0"/>
              <a:t>international </a:t>
            </a:r>
            <a:r>
              <a:rPr lang="en-GB" sz="1800" dirty="0" smtClean="0"/>
              <a:t>collaborations </a:t>
            </a:r>
            <a:r>
              <a:rPr lang="en-GB" sz="1800" dirty="0"/>
              <a:t>to fill critical </a:t>
            </a:r>
            <a:r>
              <a:rPr lang="en-GB" sz="1800" dirty="0" smtClean="0"/>
              <a:t>gaps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de-DE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544" y="5157192"/>
            <a:ext cx="8136904" cy="135421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smtClean="0">
                <a:solidFill>
                  <a:schemeClr val="bg1"/>
                </a:solidFill>
              </a:rPr>
              <a:t>Investments </a:t>
            </a:r>
            <a:r>
              <a:rPr lang="en-GB" b="1" dirty="0">
                <a:solidFill>
                  <a:schemeClr val="bg1"/>
                </a:solidFill>
              </a:rPr>
              <a:t>from private companies in fusion is welcome news. </a:t>
            </a:r>
            <a:r>
              <a:rPr lang="en-GB" b="1" dirty="0" smtClean="0">
                <a:solidFill>
                  <a:schemeClr val="bg1"/>
                </a:solidFill>
              </a:rPr>
              <a:t>However, this </a:t>
            </a:r>
            <a:r>
              <a:rPr lang="en-GB" b="1" dirty="0">
                <a:solidFill>
                  <a:schemeClr val="bg1"/>
                </a:solidFill>
              </a:rPr>
              <a:t>should </a:t>
            </a:r>
            <a:r>
              <a:rPr lang="en-GB" b="1" dirty="0" smtClean="0">
                <a:solidFill>
                  <a:schemeClr val="bg1"/>
                </a:solidFill>
              </a:rPr>
              <a:t>not </a:t>
            </a:r>
            <a:r>
              <a:rPr lang="en-GB" b="1" dirty="0">
                <a:solidFill>
                  <a:schemeClr val="bg1"/>
                </a:solidFill>
              </a:rPr>
              <a:t>come at the expense of scientific exchange with, and scrutiny by, the rest of the fusion community, under the guise of protection of IP </a:t>
            </a:r>
            <a:r>
              <a:rPr lang="en-GB" b="1" dirty="0" smtClean="0">
                <a:solidFill>
                  <a:schemeClr val="bg1"/>
                </a:solidFill>
              </a:rPr>
              <a:t>rights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The U.S fusion community should begin a process to develop a strategic plan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59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284984"/>
            <a:ext cx="8229600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 smtClean="0"/>
              <a:t>Worth reading</a:t>
            </a:r>
          </a:p>
          <a:p>
            <a:pPr lvl="0"/>
            <a:r>
              <a:rPr lang="en-GB" sz="1600" dirty="0"/>
              <a:t>G. Federici et al., “</a:t>
            </a:r>
            <a:r>
              <a:rPr lang="en-GB" sz="1600" i="1" dirty="0"/>
              <a:t>Overview of the DEMO design-staged approach in Europe</a:t>
            </a:r>
            <a:r>
              <a:rPr lang="en-GB" sz="1600" dirty="0"/>
              <a:t>”, (2019) </a:t>
            </a:r>
            <a:r>
              <a:rPr lang="en-GB" sz="1600" dirty="0" err="1"/>
              <a:t>Nucl</a:t>
            </a:r>
            <a:r>
              <a:rPr lang="en-GB" sz="1600" dirty="0"/>
              <a:t>. Fusion 59 </a:t>
            </a:r>
            <a:r>
              <a:rPr lang="en-GB" sz="1600" dirty="0" smtClean="0"/>
              <a:t>066013. </a:t>
            </a:r>
            <a:r>
              <a:rPr lang="en-GB" sz="1600" u="sng" dirty="0">
                <a:hlinkClick r:id="rId2"/>
              </a:rPr>
              <a:t>https://doi.org/10.1088/1741-4326/ab1178</a:t>
            </a:r>
            <a:r>
              <a:rPr lang="en-GB" sz="1600" dirty="0"/>
              <a:t>.</a:t>
            </a:r>
            <a:endParaRPr lang="de-DE" sz="1600" dirty="0"/>
          </a:p>
          <a:p>
            <a:pPr lvl="0"/>
            <a:r>
              <a:rPr lang="en-GB" sz="1600" dirty="0"/>
              <a:t>M. </a:t>
            </a:r>
            <a:r>
              <a:rPr lang="en-GB" sz="1600" dirty="0" err="1"/>
              <a:t>Siccinio</a:t>
            </a:r>
            <a:r>
              <a:rPr lang="en-GB" sz="1600" dirty="0"/>
              <a:t> et al, Figure of merit for </a:t>
            </a:r>
            <a:r>
              <a:rPr lang="en-GB" sz="1600" dirty="0" err="1"/>
              <a:t>divertor</a:t>
            </a:r>
            <a:r>
              <a:rPr lang="en-GB" sz="1600" dirty="0"/>
              <a:t> protection in the preliminary design of the EU-DEMO reactor, 2019 </a:t>
            </a:r>
            <a:r>
              <a:rPr lang="en-GB" sz="1600" dirty="0" err="1"/>
              <a:t>Nucl</a:t>
            </a:r>
            <a:r>
              <a:rPr lang="en-GB" sz="1600" dirty="0"/>
              <a:t>. </a:t>
            </a:r>
            <a:r>
              <a:rPr lang="it-IT" sz="1600" dirty="0"/>
              <a:t>Fusion 59 106026, </a:t>
            </a:r>
            <a:r>
              <a:rPr lang="it-IT" sz="1600" u="sng" dirty="0">
                <a:hlinkClick r:id="rId3"/>
              </a:rPr>
              <a:t>https://doi.org/10.1088/1741-4326/ab3153</a:t>
            </a:r>
            <a:endParaRPr lang="de-DE" sz="1600" dirty="0"/>
          </a:p>
          <a:p>
            <a:pPr lvl="0"/>
            <a:r>
              <a:rPr lang="en-GB" sz="1600" dirty="0"/>
              <a:t>G. Federici et al., “</a:t>
            </a:r>
            <a:r>
              <a:rPr lang="en-GB" sz="1600" i="1" dirty="0"/>
              <a:t>An Overview of the EU Breeding Blanket Strategy as integral part of the DEMO design effort</a:t>
            </a:r>
            <a:r>
              <a:rPr lang="en-GB" sz="1600" dirty="0"/>
              <a:t>”, </a:t>
            </a:r>
            <a:r>
              <a:rPr lang="en-GB" sz="1600" dirty="0" err="1"/>
              <a:t>Fus</a:t>
            </a:r>
            <a:r>
              <a:rPr lang="en-GB" sz="1600" dirty="0"/>
              <a:t>. Eng. Des. 141 (2019) 30–42, </a:t>
            </a:r>
            <a:r>
              <a:rPr lang="en-GB" sz="1600" u="sng" dirty="0">
                <a:hlinkClick r:id="rId4" tooltip="Persistent link using digital object identifier"/>
              </a:rPr>
              <a:t>https://doi.org/10.1016/j.fusengdes.2019.01.141</a:t>
            </a:r>
            <a:r>
              <a:rPr lang="en-GB" sz="1600" u="sng" dirty="0"/>
              <a:t>.</a:t>
            </a:r>
            <a:endParaRPr lang="de-DE" sz="1600" dirty="0"/>
          </a:p>
          <a:p>
            <a:pPr lvl="0"/>
            <a:r>
              <a:rPr lang="en-GB" sz="1600" dirty="0"/>
              <a:t>G. Federici et al., “</a:t>
            </a:r>
            <a:r>
              <a:rPr lang="en-GB" sz="1600" i="1" dirty="0"/>
              <a:t>DEMO Design activity in Europe: progress and updates</a:t>
            </a:r>
            <a:r>
              <a:rPr lang="en-GB" sz="1600" dirty="0"/>
              <a:t>”, </a:t>
            </a:r>
            <a:r>
              <a:rPr lang="en-GB" sz="1600" dirty="0" err="1"/>
              <a:t>Fus</a:t>
            </a:r>
            <a:r>
              <a:rPr lang="en-GB" sz="1600" dirty="0"/>
              <a:t>. Eng. Des. 136 (2018) 729–741. </a:t>
            </a:r>
            <a:r>
              <a:rPr lang="de-DE" sz="1600" u="sng" dirty="0">
                <a:hlinkClick r:id="rId5"/>
              </a:rPr>
              <a:t>https://doi.org/10.1016/j.fusengdes.2018.04.001</a:t>
            </a:r>
            <a:r>
              <a:rPr lang="de-DE" sz="1600" u="sng" dirty="0"/>
              <a:t>.</a:t>
            </a:r>
            <a:endParaRPr lang="de-DE" sz="1600" dirty="0"/>
          </a:p>
          <a:p>
            <a:pPr lvl="0"/>
            <a:r>
              <a:rPr lang="en-GB" sz="1600" dirty="0"/>
              <a:t>G. Federici et al., “</a:t>
            </a:r>
            <a:r>
              <a:rPr lang="en-GB" sz="1600" i="1" dirty="0"/>
              <a:t>European DEMO design strategy and consequences for materials</a:t>
            </a:r>
            <a:r>
              <a:rPr lang="en-GB" sz="1600" dirty="0"/>
              <a:t>”, </a:t>
            </a:r>
            <a:r>
              <a:rPr lang="en-GB" sz="1600" dirty="0" err="1"/>
              <a:t>Nucl</a:t>
            </a:r>
            <a:r>
              <a:rPr lang="en-GB" sz="1600" dirty="0"/>
              <a:t>. Fusion 57 (9), (2017) art. no. 092002, </a:t>
            </a:r>
            <a:r>
              <a:rPr lang="de-DE" sz="1600" u="sng" dirty="0">
                <a:hlinkClick r:id="rId6"/>
              </a:rPr>
              <a:t>https://doi.org/10.1088/1741-4326/57/9/092002</a:t>
            </a:r>
            <a:r>
              <a:rPr lang="de-DE" sz="1600" u="sng" dirty="0"/>
              <a:t>.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0688"/>
            <a:ext cx="4355976" cy="2714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2204864"/>
            <a:ext cx="354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Additional Slides </a:t>
            </a:r>
            <a:r>
              <a:rPr lang="x-none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en-GB" sz="32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de-DE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02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DEMO Design Project Phases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7" y="1841343"/>
            <a:ext cx="8572547" cy="461199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08912" cy="864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The DEMO staged design approach envisages has five project phases. The diagram shows the DEMO and ITER schedules indicating ITER informing links.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2420" y="4365104"/>
            <a:ext cx="2952328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</a:rPr>
              <a:t>G. Federici et al., </a:t>
            </a:r>
            <a:r>
              <a:rPr lang="en-GB" sz="1200" b="1" dirty="0" smtClean="0">
                <a:solidFill>
                  <a:srgbClr val="00B050"/>
                </a:solidFill>
              </a:rPr>
              <a:t>(</a:t>
            </a:r>
            <a:r>
              <a:rPr lang="en-GB" sz="1200" b="1" dirty="0">
                <a:solidFill>
                  <a:srgbClr val="00B050"/>
                </a:solidFill>
              </a:rPr>
              <a:t>2019) </a:t>
            </a:r>
            <a:r>
              <a:rPr lang="en-GB" sz="1200" b="1" dirty="0" err="1">
                <a:solidFill>
                  <a:srgbClr val="00B050"/>
                </a:solidFill>
              </a:rPr>
              <a:t>Nucl</a:t>
            </a:r>
            <a:r>
              <a:rPr lang="en-GB" sz="1200" b="1" dirty="0">
                <a:solidFill>
                  <a:srgbClr val="00B050"/>
                </a:solidFill>
              </a:rPr>
              <a:t>. Fusion 59 066013 (</a:t>
            </a:r>
            <a:r>
              <a:rPr lang="en-GB" sz="1200" b="1" dirty="0" smtClean="0">
                <a:solidFill>
                  <a:srgbClr val="00B050"/>
                </a:solidFill>
              </a:rPr>
              <a:t>2019</a:t>
            </a:r>
            <a:endParaRPr lang="de-D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28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6" y="19472"/>
            <a:ext cx="7543800" cy="457200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Overview of the DEMO project timeline</a:t>
            </a:r>
            <a:endParaRPr lang="de-DE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24160" y="620688"/>
            <a:ext cx="9144000" cy="583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transition from the pre-Concept Design to the Concept Design Phase (CDP) is marked by a Gate (G1) in November 2020, the results of which will have a strong impact on the detailed objectives definition. </a:t>
            </a:r>
            <a:endParaRPr lang="en-GB" sz="2400" dirty="0" smtClean="0"/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Currently</a:t>
            </a:r>
            <a:r>
              <a:rPr lang="en-GB" sz="2400" dirty="0"/>
              <a:t>, it is assumed that the CDP is divided in two parts: a concept selection phase, followed by a concept verification phase. </a:t>
            </a:r>
            <a:endParaRPr lang="en-GB" sz="2400" dirty="0" smtClean="0"/>
          </a:p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intermediate gate (G2), in the middle of the concept design phase, is presently planned for 2024 to down select the design solution(s) for critical systems.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3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79511" y="-51891"/>
            <a:ext cx="8183735" cy="891216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5536" y="1052736"/>
            <a:ext cx="8111598" cy="545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b="1" i="1" dirty="0" smtClean="0">
                <a:solidFill>
                  <a:srgbClr val="FF0000"/>
                </a:solidFill>
              </a:rPr>
              <a:t>ontext</a:t>
            </a:r>
            <a:r>
              <a:rPr lang="en-US" b="1" i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143FF8"/>
                </a:solidFill>
              </a:rPr>
              <a:t>DEMO in the EU </a:t>
            </a:r>
            <a:r>
              <a:rPr lang="en-US" b="1" dirty="0" smtClean="0">
                <a:solidFill>
                  <a:srgbClr val="143FF8"/>
                </a:solidFill>
              </a:rPr>
              <a:t>roadmap</a:t>
            </a:r>
            <a:endParaRPr lang="en-GB" b="1" dirty="0">
              <a:solidFill>
                <a:srgbClr val="143FF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Key messages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400" dirty="0" smtClean="0"/>
              <a:t>Lessons </a:t>
            </a:r>
            <a:r>
              <a:rPr lang="en-GB" sz="2400" dirty="0"/>
              <a:t>learnt during the DEMO pre-CD </a:t>
            </a:r>
            <a:r>
              <a:rPr lang="en-GB" sz="2400" dirty="0" smtClean="0"/>
              <a:t>phase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Lessons </a:t>
            </a:r>
            <a:r>
              <a:rPr lang="en-US" sz="2400" dirty="0"/>
              <a:t>learned from </a:t>
            </a:r>
            <a:r>
              <a:rPr lang="en-US" sz="2400" dirty="0" smtClean="0"/>
              <a:t>ITER</a:t>
            </a:r>
            <a:endParaRPr lang="en-GB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400" b="1" i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2400" b="1" i="1" dirty="0" smtClean="0">
              <a:solidFill>
                <a:srgbClr val="FF0000"/>
              </a:solidFill>
            </a:endParaRPr>
          </a:p>
          <a:p>
            <a:pPr marL="400050">
              <a:spcBef>
                <a:spcPts val="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rgbClr val="FF0000"/>
                </a:solidFill>
              </a:rPr>
              <a:t>Status: </a:t>
            </a:r>
            <a:r>
              <a:rPr lang="en-US" b="1" dirty="0" smtClean="0">
                <a:solidFill>
                  <a:srgbClr val="143FF8"/>
                </a:solidFill>
              </a:rPr>
              <a:t>Design choices under study</a:t>
            </a:r>
            <a:endParaRPr lang="en-US" b="1" dirty="0">
              <a:solidFill>
                <a:srgbClr val="143FF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Dimensioning process </a:t>
            </a:r>
            <a:r>
              <a:rPr lang="en-US" sz="2400" dirty="0" smtClean="0"/>
              <a:t>and main design drivers</a:t>
            </a:r>
            <a:endParaRPr lang="en-US" sz="24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DEMO design options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400" b="1" dirty="0" smtClean="0">
              <a:solidFill>
                <a:srgbClr val="143FF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GB" sz="2400" b="1" dirty="0" smtClean="0">
              <a:solidFill>
                <a:srgbClr val="143FF8"/>
              </a:solidFill>
            </a:endParaRPr>
          </a:p>
          <a:p>
            <a:pPr marL="40005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b="1" i="1" dirty="0" smtClean="0">
                <a:solidFill>
                  <a:srgbClr val="FF0000"/>
                </a:solidFill>
              </a:rPr>
              <a:t>Prospects: </a:t>
            </a:r>
            <a:r>
              <a:rPr lang="en-US" sz="2400" b="1" dirty="0" smtClean="0">
                <a:solidFill>
                  <a:srgbClr val="143FF8"/>
                </a:solidFill>
              </a:rPr>
              <a:t>Plans beyond 2020</a:t>
            </a:r>
            <a:endParaRPr lang="en-GB" sz="2400" b="1" dirty="0">
              <a:solidFill>
                <a:srgbClr val="143FF8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smtClean="0"/>
              <a:t>To do list</a:t>
            </a:r>
            <a:endParaRPr lang="en-US" sz="2400" b="1" dirty="0">
              <a:solidFill>
                <a:srgbClr val="FF0000"/>
              </a:solidFill>
            </a:endParaRPr>
          </a:p>
          <a:p>
            <a:pPr marL="57150" lvl="1" indent="0">
              <a:spcBef>
                <a:spcPts val="0"/>
              </a:spcBef>
              <a:buNone/>
            </a:pPr>
            <a:endParaRPr lang="en-US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5896"/>
            <a:ext cx="2794248" cy="20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73562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6257"/>
            <a:ext cx="7571184" cy="891216"/>
          </a:xfrm>
        </p:spPr>
        <p:txBody>
          <a:bodyPr/>
          <a:lstStyle/>
          <a:p>
            <a:r>
              <a:rPr lang="en-GB" dirty="0" smtClean="0"/>
              <a:t>Overview </a:t>
            </a:r>
            <a:r>
              <a:rPr lang="en-GB" dirty="0"/>
              <a:t>of the DEMO project timeline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925" y="729653"/>
            <a:ext cx="8898398" cy="5653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39802">
            <a:off x="474007" y="3171102"/>
            <a:ext cx="797697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44C18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whole plan is ambitious. In particular, this assumes we are successful in ramping up the resources and there are no adverse surprises along the way...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9654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2000" b="1" dirty="0" smtClean="0">
                <a:sym typeface="Wingdings" panose="05000000000000000000" pitchFamily="2" charset="2"/>
              </a:rPr>
              <a:t>8 </a:t>
            </a:r>
            <a:r>
              <a:rPr lang="en-US" altLang="en-US" sz="2000" b="1" dirty="0">
                <a:sym typeface="Wingdings" panose="05000000000000000000" pitchFamily="2" charset="2"/>
              </a:rPr>
              <a:t>key design integration issues (KDIIs) have been identified as priority issues to be addressed during the pre-conceptual phase until 2020</a:t>
            </a:r>
          </a:p>
          <a:p>
            <a:pPr algn="ctr">
              <a:spcBef>
                <a:spcPts val="600"/>
              </a:spcBef>
            </a:pPr>
            <a:endParaRPr lang="en-US" altLang="en-US" sz="1600" b="1" dirty="0" smtClean="0">
              <a:sym typeface="Wingdings" panose="05000000000000000000" pitchFamily="2" charset="2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1400" dirty="0" smtClean="0">
                <a:sym typeface="Wingdings" panose="05000000000000000000" pitchFamily="2" charset="2"/>
              </a:rPr>
              <a:t>[See C</a:t>
            </a:r>
            <a:r>
              <a:rPr lang="en-US" altLang="en-US" sz="1400" dirty="0">
                <a:sym typeface="Wingdings" panose="05000000000000000000" pitchFamily="2" charset="2"/>
              </a:rPr>
              <a:t>. Bachmann et al, </a:t>
            </a:r>
            <a:r>
              <a:rPr lang="en-GB" altLang="en-US" sz="1400" dirty="0">
                <a:sym typeface="Wingdings" panose="05000000000000000000" pitchFamily="2" charset="2"/>
              </a:rPr>
              <a:t>Key Design Integration Issues addressed in the EU DEMO pre-concept design phase, </a:t>
            </a:r>
            <a:r>
              <a:rPr lang="en-GB" altLang="en-US" sz="1400" dirty="0" smtClean="0">
                <a:sym typeface="Wingdings" panose="05000000000000000000" pitchFamily="2" charset="2"/>
              </a:rPr>
              <a:t>ISFNT-14, Budapest, 2019]</a:t>
            </a:r>
            <a:endParaRPr lang="en-US" altLang="en-US" sz="1400" dirty="0"/>
          </a:p>
          <a:p>
            <a:pPr algn="ctr">
              <a:spcBef>
                <a:spcPts val="600"/>
              </a:spcBef>
            </a:pPr>
            <a:endParaRPr lang="en-US" altLang="en-US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2800" b="1" dirty="0"/>
              <a:t>Distinctive </a:t>
            </a:r>
            <a:r>
              <a:rPr lang="en-US" altLang="en-US" sz="2800" b="1" dirty="0" smtClean="0"/>
              <a:t>features of KDIIs:</a:t>
            </a:r>
            <a:endParaRPr lang="en-US" altLang="en-US" sz="2800" b="1" dirty="0"/>
          </a:p>
          <a:p>
            <a:pPr marL="285750" indent="-285750"/>
            <a:r>
              <a:rPr lang="en-US" altLang="en-US" dirty="0"/>
              <a:t>ITER </a:t>
            </a:r>
            <a:r>
              <a:rPr lang="en-US" altLang="en-US" dirty="0" smtClean="0"/>
              <a:t>design solution </a:t>
            </a:r>
            <a:r>
              <a:rPr lang="en-US" altLang="en-US" dirty="0"/>
              <a:t>not suitable for DEMO, or ITER does not have these issues.</a:t>
            </a:r>
          </a:p>
          <a:p>
            <a:pPr marL="285750" indent="-285750"/>
            <a:r>
              <a:rPr lang="en-GB" altLang="en-US" dirty="0" smtClean="0"/>
              <a:t>Bear </a:t>
            </a:r>
            <a:r>
              <a:rPr lang="en-GB" altLang="en-US" dirty="0"/>
              <a:t>impact on the plant architecture </a:t>
            </a:r>
            <a:endParaRPr lang="en-US" altLang="en-US" dirty="0"/>
          </a:p>
          <a:p>
            <a:pPr marL="285750" indent="-285750"/>
            <a:r>
              <a:rPr lang="en-US" altLang="en-US" dirty="0"/>
              <a:t>Other design integration issues exist and are dealt with outside the KDII context</a:t>
            </a:r>
          </a:p>
          <a:p>
            <a:pPr algn="ctr">
              <a:spcBef>
                <a:spcPts val="600"/>
              </a:spcBef>
            </a:pPr>
            <a:endParaRPr lang="en-US" altLang="en-US" sz="3200" b="1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28185" y="25684"/>
            <a:ext cx="1859862" cy="65439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9512" y="-51891"/>
            <a:ext cx="5622388" cy="891216"/>
          </a:xfrm>
        </p:spPr>
        <p:txBody>
          <a:bodyPr/>
          <a:lstStyle/>
          <a:p>
            <a:r>
              <a:rPr lang="en-GB" dirty="0" smtClean="0"/>
              <a:t>Key Design Integration Issues (KDIIs)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89774" y="3894601"/>
            <a:ext cx="3036765" cy="13993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4831" y="707977"/>
            <a:ext cx="3008100" cy="31849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026538" y="704762"/>
            <a:ext cx="3117462" cy="2260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922863-0A0E-1E45-BD63-65E3EC3496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62447" y="1337322"/>
            <a:ext cx="1008852" cy="13161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68557" y="1116706"/>
            <a:ext cx="996728" cy="1652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382A0C-C78D-4E40-89E8-BAF80728FD8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185" y="1225453"/>
            <a:ext cx="1279594" cy="146566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0" name="TextBox 19"/>
          <p:cNvSpPr txBox="1"/>
          <p:nvPr/>
        </p:nvSpPr>
        <p:spPr>
          <a:xfrm>
            <a:off x="6365836" y="2596017"/>
            <a:ext cx="39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SX</a:t>
            </a:r>
            <a:endParaRPr lang="en-GB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088046" y="2626796"/>
            <a:ext cx="84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SF</a:t>
            </a:r>
            <a:endParaRPr lang="en-GB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3003116" y="709687"/>
            <a:ext cx="3023422" cy="31775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5143866" y="1141949"/>
            <a:ext cx="1008849" cy="6155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ea typeface="Calibri" panose="020F0502020204030204" pitchFamily="34" charset="0"/>
              </a:defRPr>
            </a:lvl1pPr>
          </a:lstStyle>
          <a:p>
            <a:r>
              <a:rPr lang="en-US" sz="1200" dirty="0"/>
              <a:t>H</a:t>
            </a:r>
            <a:r>
              <a:rPr lang="en-US" sz="1200" dirty="0" smtClean="0"/>
              <a:t>elium</a:t>
            </a:r>
          </a:p>
          <a:p>
            <a:r>
              <a:rPr lang="en-US" sz="1100" dirty="0" smtClean="0"/>
              <a:t>300-500C</a:t>
            </a:r>
            <a:r>
              <a:rPr lang="en-US" sz="1100" dirty="0"/>
              <a:t>, </a:t>
            </a:r>
            <a:r>
              <a:rPr lang="en-US" sz="1100" dirty="0" smtClean="0"/>
              <a:t>80 bar</a:t>
            </a:r>
            <a:endParaRPr lang="en-GB" sz="1100" dirty="0"/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0955" y="2475641"/>
            <a:ext cx="2077599" cy="1384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989774" y="2613883"/>
            <a:ext cx="90762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ea typeface="Calibri" panose="020F0502020204030204" pitchFamily="34" charset="0"/>
              </a:rPr>
              <a:t>Water</a:t>
            </a:r>
          </a:p>
          <a:p>
            <a:r>
              <a:rPr lang="en-GB" sz="1100" b="1" dirty="0" smtClean="0">
                <a:ea typeface="Calibri" panose="020F0502020204030204" pitchFamily="34" charset="0"/>
              </a:rPr>
              <a:t>292°C-328°C</a:t>
            </a:r>
          </a:p>
          <a:p>
            <a:r>
              <a:rPr lang="en-GB" sz="1100" b="1" dirty="0" smtClean="0">
                <a:ea typeface="Calibri" panose="020F0502020204030204" pitchFamily="34" charset="0"/>
              </a:rPr>
              <a:t>150bar</a:t>
            </a:r>
            <a:r>
              <a:rPr lang="en-GB" sz="1100" b="1" dirty="0" smtClean="0">
                <a:ea typeface="SimSun" panose="02010600030101010101" pitchFamily="2" charset="-122"/>
              </a:rPr>
              <a:t> </a:t>
            </a:r>
            <a:endParaRPr lang="en-GB" sz="1100" b="1" dirty="0"/>
          </a:p>
        </p:txBody>
      </p:sp>
      <p:sp>
        <p:nvSpPr>
          <p:cNvPr id="2" name="Rectangle 1"/>
          <p:cNvSpPr/>
          <p:nvPr/>
        </p:nvSpPr>
        <p:spPr>
          <a:xfrm>
            <a:off x="2970122" y="693441"/>
            <a:ext cx="3114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H2 - Blanket PHTS and </a:t>
            </a:r>
            <a:r>
              <a:rPr lang="en-GB" sz="1400" b="1" dirty="0" err="1" smtClean="0"/>
              <a:t>BoP</a:t>
            </a:r>
            <a:r>
              <a:rPr lang="en-GB" sz="1400" b="1" dirty="0" smtClean="0"/>
              <a:t>: </a:t>
            </a:r>
            <a:r>
              <a:rPr lang="en-GB" sz="1400" b="1" dirty="0"/>
              <a:t>He and H</a:t>
            </a:r>
            <a:r>
              <a:rPr lang="en-GB" sz="1400" b="1" baseline="-25000" dirty="0"/>
              <a:t>2</a:t>
            </a:r>
            <a:r>
              <a:rPr lang="en-GB" sz="1400" b="1" dirty="0"/>
              <a:t>O</a:t>
            </a:r>
          </a:p>
        </p:txBody>
      </p:sp>
      <p:pic>
        <p:nvPicPr>
          <p:cNvPr id="45" name="Picture 3" descr="C:\Data\D_ProgrammeManagement\C_TAG_PB\2018-03_TAG\WallProtecti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27610" b="5117"/>
          <a:stretch/>
        </p:blipFill>
        <p:spPr bwMode="auto">
          <a:xfrm>
            <a:off x="164846" y="1510130"/>
            <a:ext cx="1296144" cy="184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1437" y="1487862"/>
            <a:ext cx="1202886" cy="183970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7379" y="3347583"/>
            <a:ext cx="117137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ea typeface="Calibri" panose="020F0502020204030204" pitchFamily="34" charset="0"/>
              </a:defRPr>
            </a:lvl1pPr>
          </a:lstStyle>
          <a:p>
            <a:r>
              <a:rPr lang="en-US" sz="1200" dirty="0" smtClean="0"/>
              <a:t>SN with top and eq. limiters</a:t>
            </a:r>
            <a:endParaRPr lang="en-GB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1533521" y="3380099"/>
            <a:ext cx="100884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>
                <a:ea typeface="Calibri" panose="020F0502020204030204" pitchFamily="34" charset="0"/>
              </a:defRPr>
            </a:lvl1pPr>
          </a:lstStyle>
          <a:p>
            <a:r>
              <a:rPr lang="en-US" sz="1200" dirty="0" smtClean="0"/>
              <a:t>DN </a:t>
            </a:r>
            <a:endParaRPr lang="en-GB" sz="1100" dirty="0"/>
          </a:p>
        </p:txBody>
      </p:sp>
      <p:sp>
        <p:nvSpPr>
          <p:cNvPr id="48" name="Rectangle 47"/>
          <p:cNvSpPr/>
          <p:nvPr/>
        </p:nvSpPr>
        <p:spPr>
          <a:xfrm>
            <a:off x="30861" y="758261"/>
            <a:ext cx="2947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H1 - Wall protection from transients:</a:t>
            </a:r>
          </a:p>
          <a:p>
            <a:r>
              <a:rPr lang="en-GB" sz="1400" dirty="0" smtClean="0"/>
              <a:t>Design option with top limiters and DN </a:t>
            </a:r>
            <a:r>
              <a:rPr lang="en-GB" sz="1400" dirty="0" err="1" smtClean="0"/>
              <a:t>divertor</a:t>
            </a:r>
            <a:endParaRPr lang="en-GB" sz="14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7129835" y="2613883"/>
            <a:ext cx="721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DN-SX</a:t>
            </a:r>
            <a:endParaRPr lang="en-GB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-1536555" y="4043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b="1" dirty="0"/>
          </a:p>
        </p:txBody>
      </p:sp>
      <p:pic>
        <p:nvPicPr>
          <p:cNvPr id="55" name="Picture 4" descr="turbina vapo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23241" y="4201200"/>
            <a:ext cx="1383995" cy="1015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3157684" y="4227603"/>
            <a:ext cx="1568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Two options: 1) indirect with ESS; 2) direct or very small ESS</a:t>
            </a:r>
            <a:endParaRPr lang="en-GB" sz="1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49868" y="704653"/>
            <a:ext cx="3034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H3- </a:t>
            </a:r>
            <a:r>
              <a:rPr lang="en-GB" sz="1400" b="1" dirty="0"/>
              <a:t>Advanced </a:t>
            </a:r>
            <a:r>
              <a:rPr lang="en-GB" sz="1400" b="1" dirty="0" err="1"/>
              <a:t>divertors</a:t>
            </a:r>
            <a:r>
              <a:rPr lang="en-GB" sz="1400" b="1" dirty="0"/>
              <a:t>: engineering and design Integration risks</a:t>
            </a:r>
          </a:p>
          <a:p>
            <a:pPr lvl="0"/>
            <a:endParaRPr lang="en-GB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-21455" y="3872533"/>
            <a:ext cx="2996178" cy="30252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8" y="4494709"/>
            <a:ext cx="2996938" cy="212336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3304" y="3915495"/>
            <a:ext cx="2775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H4 - Blanket Vertical Maintenance:</a:t>
            </a:r>
          </a:p>
          <a:p>
            <a:r>
              <a:rPr lang="en-GB" sz="1400" dirty="0" smtClean="0"/>
              <a:t>Several poloidal segmentations and pipe routings investigated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026539" y="2952437"/>
            <a:ext cx="3123966" cy="23619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4326" y="2936762"/>
            <a:ext cx="3592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H6 - Design nuclear </a:t>
            </a:r>
            <a:r>
              <a:rPr lang="en-GB" sz="1400" b="1" dirty="0"/>
              <a:t>building </a:t>
            </a:r>
            <a:r>
              <a:rPr lang="en-GB" sz="1400" b="1" dirty="0" smtClean="0"/>
              <a:t>concepts </a:t>
            </a:r>
          </a:p>
          <a:p>
            <a:r>
              <a:rPr lang="en-GB" sz="1400" b="1" dirty="0" smtClean="0"/>
              <a:t>incl</a:t>
            </a:r>
            <a:r>
              <a:rPr lang="en-GB" sz="1400" b="1" dirty="0"/>
              <a:t>. ex-vessel RM</a:t>
            </a:r>
          </a:p>
          <a:p>
            <a:endParaRPr lang="en-GB" sz="1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28185" y="25684"/>
            <a:ext cx="1859862" cy="654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9774" y="3886073"/>
            <a:ext cx="3050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H5 - PCS </a:t>
            </a:r>
            <a:r>
              <a:rPr lang="en-GB" sz="1400" b="1" dirty="0"/>
              <a:t>options, i.e., direct or indirect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0270" y="5293978"/>
            <a:ext cx="3018438" cy="16038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rgbClr val="143FF8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1183" y="5266953"/>
            <a:ext cx="288552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b="1" dirty="0" smtClean="0"/>
              <a:t>H7 - Feasibility </a:t>
            </a:r>
            <a:r>
              <a:rPr lang="en-GB" sz="1400" b="1" dirty="0"/>
              <a:t>of tritium cycle concept with direct recirculation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26539" y="5293978"/>
            <a:ext cx="3117462" cy="16038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53102" y="5244988"/>
            <a:ext cx="3121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H8 - Plasma </a:t>
            </a:r>
            <a:r>
              <a:rPr lang="en-GB" sz="1400" b="1" dirty="0">
                <a:solidFill>
                  <a:schemeClr val="bg1"/>
                </a:solidFill>
              </a:rPr>
              <a:t>operating scenario and supporting HCD and Diagnostic systems</a:t>
            </a:r>
          </a:p>
        </p:txBody>
      </p:sp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536" y="5694395"/>
            <a:ext cx="1498558" cy="11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C:\Users\haertlt.EFDA\AppData\Local\Microsoft\Windows\Temporary Internet Files\Content.Outlook\ISW9H5JK\Box_1 (2)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305" y="5711570"/>
            <a:ext cx="1361303" cy="111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926337" y="58055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1" dirty="0" err="1">
                <a:solidFill>
                  <a:schemeClr val="bg1"/>
                </a:solidFill>
              </a:rPr>
              <a:t>Divertor</a:t>
            </a:r>
            <a:r>
              <a:rPr lang="en-GB" sz="1200" b="1" dirty="0">
                <a:solidFill>
                  <a:schemeClr val="bg1"/>
                </a:solidFill>
              </a:rPr>
              <a:t>: Inter-ELMs </a:t>
            </a:r>
            <a:r>
              <a:rPr lang="en-GB" sz="1200" b="1" dirty="0" smtClean="0">
                <a:solidFill>
                  <a:schemeClr val="bg1"/>
                </a:solidFill>
              </a:rPr>
              <a:t>loads</a:t>
            </a:r>
            <a:endParaRPr lang="en-GB" sz="1200" b="1" dirty="0">
              <a:solidFill>
                <a:schemeClr val="bg1"/>
              </a:solidFill>
            </a:endParaRP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n-GB" sz="1200" dirty="0" err="1" smtClean="0">
                <a:solidFill>
                  <a:schemeClr val="bg1"/>
                </a:solidFill>
              </a:rPr>
              <a:t>Divertor</a:t>
            </a:r>
            <a:r>
              <a:rPr lang="en-GB" sz="1200" dirty="0" smtClean="0">
                <a:solidFill>
                  <a:schemeClr val="bg1"/>
                </a:solidFill>
              </a:rPr>
              <a:t> detachment</a:t>
            </a: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/>
                </a:solidFill>
              </a:rPr>
              <a:t>Loss </a:t>
            </a:r>
            <a:r>
              <a:rPr lang="en-GB" sz="1200" dirty="0">
                <a:solidFill>
                  <a:schemeClr val="bg1"/>
                </a:solidFill>
              </a:rPr>
              <a:t>of </a:t>
            </a:r>
            <a:r>
              <a:rPr lang="en-GB" sz="1200" dirty="0" smtClean="0">
                <a:solidFill>
                  <a:schemeClr val="bg1"/>
                </a:solidFill>
              </a:rPr>
              <a:t>detachment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6515" y="6203783"/>
            <a:ext cx="3327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ELMs</a:t>
            </a: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/>
                </a:solidFill>
              </a:rPr>
              <a:t>Active </a:t>
            </a:r>
            <a:r>
              <a:rPr lang="en-GB" sz="1200" dirty="0">
                <a:solidFill>
                  <a:schemeClr val="bg1"/>
                </a:solidFill>
              </a:rPr>
              <a:t>control</a:t>
            </a:r>
          </a:p>
          <a:p>
            <a:pPr marL="87313" indent="-87313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/>
                </a:solidFill>
              </a:rPr>
              <a:t>ELM-free </a:t>
            </a:r>
            <a:r>
              <a:rPr lang="en-GB" sz="1200" dirty="0">
                <a:solidFill>
                  <a:schemeClr val="bg1"/>
                </a:solidFill>
              </a:rPr>
              <a:t>scenarios and their consequences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1991" y="4802541"/>
            <a:ext cx="980634" cy="424941"/>
          </a:xfrm>
          <a:prstGeom prst="rect">
            <a:avLst/>
          </a:prstGeom>
        </p:spPr>
      </p:pic>
      <p:sp>
        <p:nvSpPr>
          <p:cNvPr id="61" name="Title 3"/>
          <p:cNvSpPr>
            <a:spLocks noGrp="1"/>
          </p:cNvSpPr>
          <p:nvPr>
            <p:ph type="title"/>
          </p:nvPr>
        </p:nvSpPr>
        <p:spPr>
          <a:xfrm>
            <a:off x="179512" y="-51891"/>
            <a:ext cx="5622388" cy="891216"/>
          </a:xfrm>
        </p:spPr>
        <p:txBody>
          <a:bodyPr/>
          <a:lstStyle/>
          <a:p>
            <a:r>
              <a:rPr lang="en-GB" dirty="0" smtClean="0"/>
              <a:t>Key Design Integration Issues (KDIIs)</a:t>
            </a:r>
            <a:endParaRPr lang="en-GB" dirty="0"/>
          </a:p>
        </p:txBody>
      </p:sp>
      <p:pic>
        <p:nvPicPr>
          <p:cNvPr id="57" name="Picture 2" descr="C:\Users\Ivo\Desktop\EUROfusion\WP - BoP\Calculations\CAD files\BB PHTS - 14-09-2019 v1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1353" t="1151" r="3008" b="88"/>
          <a:stretch/>
        </p:blipFill>
        <p:spPr bwMode="auto">
          <a:xfrm>
            <a:off x="3101844" y="1001218"/>
            <a:ext cx="1981996" cy="141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Ivo\Desktop\EUROfusion\WP - BoP\Calculations\CAD files\HCPB Tokamak Complex Model_HCPB - 14-09-2019 - mod IM v1_rendering3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945" r="24792"/>
          <a:stretch/>
        </p:blipFill>
        <p:spPr bwMode="auto">
          <a:xfrm>
            <a:off x="6795185" y="3400924"/>
            <a:ext cx="2174425" cy="187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84436" y="4922293"/>
            <a:ext cx="1038711" cy="3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3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0" grpId="0"/>
      <p:bldP spid="22" grpId="0"/>
      <p:bldP spid="14" grpId="0" animBg="1"/>
      <p:bldP spid="41" grpId="0"/>
      <p:bldP spid="43" grpId="0"/>
      <p:bldP spid="2" grpId="0"/>
      <p:bldP spid="46" grpId="0"/>
      <p:bldP spid="47" grpId="0"/>
      <p:bldP spid="48" grpId="0"/>
      <p:bldP spid="50" grpId="0"/>
      <p:bldP spid="58" grpId="0"/>
      <p:bldP spid="5" grpId="0"/>
      <p:bldP spid="39" grpId="0" animBg="1"/>
      <p:bldP spid="51" grpId="0"/>
      <p:bldP spid="60" grpId="0" animBg="1"/>
      <p:bldP spid="7" grpId="0"/>
      <p:bldP spid="4" grpId="0"/>
      <p:bldP spid="6" grpId="0" animBg="1"/>
      <p:bldP spid="8" grpId="0"/>
      <p:bldP spid="53" grpId="0" animBg="1"/>
      <p:bldP spid="12" grpId="0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Plasma Scenario (KDII#8)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146812" y="1103806"/>
            <a:ext cx="52172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Is </a:t>
            </a:r>
            <a:r>
              <a:rPr lang="en-GB" b="1" dirty="0" err="1"/>
              <a:t>ELMy</a:t>
            </a:r>
            <a:r>
              <a:rPr lang="en-GB" b="1" dirty="0"/>
              <a:t> H-mode with active ELM suppression a definitely dead option for EU-DEMO?</a:t>
            </a:r>
          </a:p>
          <a:p>
            <a:r>
              <a:rPr lang="en-GB" dirty="0"/>
              <a:t>(…no, but it’s not in a good shape</a:t>
            </a:r>
            <a:r>
              <a:rPr lang="en-GB" dirty="0" smtClean="0"/>
              <a:t>…)</a:t>
            </a:r>
          </a:p>
          <a:p>
            <a:endParaRPr lang="en-US" i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All </a:t>
            </a:r>
            <a:r>
              <a:rPr lang="en-GB" dirty="0"/>
              <a:t>estimates clearly point out that </a:t>
            </a:r>
            <a:r>
              <a:rPr lang="en-GB" dirty="0">
                <a:solidFill>
                  <a:srgbClr val="FF0000"/>
                </a:solidFill>
              </a:rPr>
              <a:t>unmitigated Type I ELMs are not admissible in DEMO.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Also</a:t>
            </a:r>
            <a:r>
              <a:rPr lang="en-GB" dirty="0"/>
              <a:t>, the “tolerable” ELM-size is virtually zero on </a:t>
            </a:r>
            <a:r>
              <a:rPr lang="en-GB" dirty="0">
                <a:solidFill>
                  <a:srgbClr val="FF0000"/>
                </a:solidFill>
              </a:rPr>
              <a:t>long timescales </a:t>
            </a:r>
            <a:r>
              <a:rPr lang="en-GB" dirty="0"/>
              <a:t>(1 DEMO discharge ~ 700 AUG pulses).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At </a:t>
            </a:r>
            <a:r>
              <a:rPr lang="en-GB" dirty="0"/>
              <a:t>the moment, no evidence of </a:t>
            </a:r>
            <a:r>
              <a:rPr lang="en-GB" dirty="0">
                <a:solidFill>
                  <a:srgbClr val="FF0000"/>
                </a:solidFill>
              </a:rPr>
              <a:t>full ELMs suppression at high </a:t>
            </a:r>
            <a:r>
              <a:rPr lang="en-GB" dirty="0" err="1">
                <a:solidFill>
                  <a:srgbClr val="FF0000"/>
                </a:solidFill>
              </a:rPr>
              <a:t>divertor</a:t>
            </a:r>
            <a:r>
              <a:rPr lang="en-GB" dirty="0">
                <a:solidFill>
                  <a:srgbClr val="FF0000"/>
                </a:solidFill>
              </a:rPr>
              <a:t> density </a:t>
            </a:r>
            <a:r>
              <a:rPr lang="en-GB" dirty="0"/>
              <a:t>is available.</a:t>
            </a:r>
            <a:endParaRPr lang="en-US" dirty="0"/>
          </a:p>
          <a:p>
            <a:pPr algn="just"/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GB" dirty="0">
                <a:solidFill>
                  <a:srgbClr val="FF0000"/>
                </a:solidFill>
              </a:rPr>
              <a:t>The research on active ELMs suppression must(and will) continue in support of ITER. </a:t>
            </a:r>
            <a:r>
              <a:rPr lang="en-GB" dirty="0"/>
              <a:t>In case of success, H-mode remains the best choice for DEMO as well</a:t>
            </a:r>
            <a:r>
              <a:rPr lang="en-GB" dirty="0" smtClean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…but we must have a plan B (or even a plan A?)…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40" y="3521001"/>
            <a:ext cx="3578059" cy="2716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010" t="7456" r="1428" b="3072"/>
          <a:stretch/>
        </p:blipFill>
        <p:spPr>
          <a:xfrm>
            <a:off x="5453843" y="836713"/>
            <a:ext cx="3600400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939" y="6006256"/>
            <a:ext cx="3337196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B050"/>
                </a:solidFill>
              </a:rPr>
              <a:t>Mattia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err="1" smtClean="0">
                <a:solidFill>
                  <a:srgbClr val="00B050"/>
                </a:solidFill>
              </a:rPr>
              <a:t>Siccinio</a:t>
            </a:r>
            <a:r>
              <a:rPr lang="en-GB" dirty="0" smtClean="0">
                <a:solidFill>
                  <a:srgbClr val="00B050"/>
                </a:solidFill>
              </a:rPr>
              <a:t> (EFPW Dec. 2019) </a:t>
            </a: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97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/>
          <p:cNvSpPr/>
          <p:nvPr/>
        </p:nvSpPr>
        <p:spPr>
          <a:xfrm>
            <a:off x="395536" y="1073713"/>
            <a:ext cx="2736304" cy="432048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71994" y="1107925"/>
            <a:ext cx="301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What are the Issues?</a:t>
            </a:r>
            <a:endParaRPr lang="de-DE" b="1" dirty="0"/>
          </a:p>
        </p:txBody>
      </p:sp>
      <p:sp>
        <p:nvSpPr>
          <p:cNvPr id="32" name="Chevron 31"/>
          <p:cNvSpPr/>
          <p:nvPr/>
        </p:nvSpPr>
        <p:spPr>
          <a:xfrm>
            <a:off x="3155708" y="1077906"/>
            <a:ext cx="2736304" cy="432048"/>
          </a:xfrm>
          <a:prstGeom prst="chevron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3399FF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5916378" y="1086431"/>
            <a:ext cx="2736304" cy="43204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97775" y="1096624"/>
            <a:ext cx="301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What is needed</a:t>
            </a:r>
            <a:endParaRPr lang="de-DE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020050" y="1087525"/>
            <a:ext cx="301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What is proposed</a:t>
            </a:r>
            <a:endParaRPr lang="de-DE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80488" y="1714520"/>
          <a:ext cx="295698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983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48669548"/>
                    </a:ext>
                  </a:extLst>
                </a:gridCol>
              </a:tblGrid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degree of complex system interdependencies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23459342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 design drivers across different systems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22194922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dealing with large uncertainties (physics/ technology)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2333783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Inefficient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design iterations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973308878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Shortage of skills in system design,</a:t>
                      </a:r>
                      <a:r>
                        <a:rPr lang="en-GB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plant architecture and nuclear design integration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866976162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of central management and design authority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298888440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teams work together, but no overarching guide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264611519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665232"/>
              </p:ext>
            </p:extLst>
          </p:nvPr>
        </p:nvGraphicFramePr>
        <p:xfrm>
          <a:off x="3286070" y="1746101"/>
          <a:ext cx="272609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09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48669548"/>
                    </a:ext>
                  </a:extLst>
                </a:gridCol>
              </a:tblGrid>
              <a:tr h="26242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Operational flexibility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23459342"/>
                  </a:ext>
                </a:extLst>
              </a:tr>
              <a:tr h="26242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Managerial independence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22194922"/>
                  </a:ext>
                </a:extLst>
              </a:tr>
              <a:tr h="26242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Evolutionary characters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102333783"/>
                  </a:ext>
                </a:extLst>
              </a:tr>
              <a:tr h="45328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Technical skills and competence 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3145054"/>
                  </a:ext>
                </a:extLst>
              </a:tr>
              <a:tr h="834989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Rapid design cycle that would allow evaluation of different options for down-selection.</a:t>
                      </a:r>
                      <a:endParaRPr lang="en-GB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2078800"/>
                  </a:ext>
                </a:extLst>
              </a:tr>
              <a:tr h="26242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authority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r>
                        <a:rPr lang="en-GB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link with physics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Strong link with tech. R&amp;D</a:t>
                      </a:r>
                      <a:endParaRPr lang="en-GB" sz="16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62862945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892012" y="1727351"/>
          <a:ext cx="3251988" cy="378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98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48669548"/>
                    </a:ext>
                  </a:extLst>
                </a:gridCol>
              </a:tblGrid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Stronger Core Team (CT)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capable of more rapid design cycles for evaluation of design directions</a:t>
                      </a:r>
                      <a:endParaRPr lang="en-GB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923459342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experienced individuals with 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technical skills and competence 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722194922"/>
                  </a:ext>
                </a:extLst>
              </a:tr>
              <a:tr h="31972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CT with means to execute tasks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labs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short response time (WPPMI 100%). </a:t>
                      </a:r>
                      <a:endParaRPr lang="de-D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Supported by a Configuration Control Board (CCB)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way to implement DEMO physics priorities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en-US" sz="1600" b="1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legs project organization</a:t>
                      </a:r>
                      <a:endParaRPr lang="en-GB" sz="16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302314505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5084" y="5638117"/>
            <a:ext cx="4863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TAG recognizes the need and the associated sense of urgency and the benefits of a strong and agile CT to achieve the goals. See outcome TAG subgroup to GA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80488" y="-93358"/>
            <a:ext cx="8075240" cy="891216"/>
          </a:xfrm>
        </p:spPr>
        <p:txBody>
          <a:bodyPr/>
          <a:lstStyle/>
          <a:p>
            <a:r>
              <a:rPr lang="en-GB" dirty="0" smtClean="0"/>
              <a:t>Strengthen the DEMO Core Team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1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DEMO in the EU Roadmap</a:t>
            </a:r>
          </a:p>
        </p:txBody>
      </p:sp>
      <p:sp>
        <p:nvSpPr>
          <p:cNvPr id="7" name="Rectangle 6"/>
          <p:cNvSpPr/>
          <p:nvPr/>
        </p:nvSpPr>
        <p:spPr>
          <a:xfrm rot="1010874">
            <a:off x="5858949" y="806716"/>
            <a:ext cx="3010875" cy="35244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6368">
            <a:off x="6139267" y="1026146"/>
            <a:ext cx="2469499" cy="3110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77862"/>
            <a:ext cx="6519836" cy="1277273"/>
          </a:xfrm>
          <a:prstGeom prst="rect">
            <a:avLst/>
          </a:prstGeom>
          <a:gradFill>
            <a:gsLst>
              <a:gs pos="18000">
                <a:srgbClr val="E3EBF5">
                  <a:alpha val="22000"/>
                </a:srgbClr>
              </a:gs>
              <a:gs pos="3000">
                <a:schemeClr val="accent1">
                  <a:lumMod val="5000"/>
                  <a:lumOff val="95000"/>
                  <a:alpha val="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40000">
                <a:schemeClr val="accent1">
                  <a:lumMod val="30000"/>
                  <a:lumOff val="70000"/>
                </a:schemeClr>
              </a:gs>
            </a:gsLst>
            <a:lin ang="10200000" scaled="0"/>
          </a:gra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EUROPE </a:t>
            </a:r>
            <a:r>
              <a:rPr lang="en-GB" b="1" dirty="0"/>
              <a:t>has recognised early the need for a strategic </a:t>
            </a:r>
            <a:r>
              <a:rPr lang="en-GB" b="1" dirty="0" smtClean="0"/>
              <a:t>plan for </a:t>
            </a:r>
            <a:r>
              <a:rPr lang="en-GB" b="1" dirty="0"/>
              <a:t>fusion research going forward.</a:t>
            </a:r>
            <a:endParaRPr lang="de-DE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One of the key objectives is the development of a concept design of a Demonstration Fusion Power Plant to follow ITER </a:t>
            </a:r>
            <a:endParaRPr lang="en-US" b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497" y="3967913"/>
            <a:ext cx="8920418" cy="2585251"/>
          </a:xfrm>
          <a:prstGeom prst="rect">
            <a:avLst/>
          </a:prstGeom>
          <a:noFill/>
          <a:ln w="1428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6366" y="4077679"/>
            <a:ext cx="22207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Tentative timeline</a:t>
            </a:r>
            <a:r>
              <a:rPr lang="en-US" b="1" dirty="0"/>
              <a:t>: </a:t>
            </a:r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552" y="705086"/>
            <a:ext cx="1508548" cy="660315"/>
          </a:xfrm>
          <a:prstGeom prst="rect">
            <a:avLst/>
          </a:prstGeom>
        </p:spPr>
      </p:pic>
      <p:pic>
        <p:nvPicPr>
          <p:cNvPr id="13" name="Picture 2" descr="Image result for start from the end project managemen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8607" y="5589657"/>
            <a:ext cx="866328" cy="8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44" y="1953511"/>
            <a:ext cx="6604614" cy="1862048"/>
          </a:xfrm>
          <a:prstGeom prst="rect">
            <a:avLst/>
          </a:prstGeom>
          <a:gradFill>
            <a:gsLst>
              <a:gs pos="18000">
                <a:srgbClr val="E3EBF5">
                  <a:alpha val="22000"/>
                </a:srgbClr>
              </a:gs>
              <a:gs pos="3000">
                <a:schemeClr val="accent1">
                  <a:lumMod val="5000"/>
                  <a:lumOff val="95000"/>
                  <a:alpha val="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40000">
                <a:schemeClr val="accent1">
                  <a:lumMod val="30000"/>
                  <a:lumOff val="70000"/>
                </a:schemeClr>
              </a:gs>
            </a:gsLst>
            <a:lin ang="10200000" scaled="0"/>
          </a:gradFill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Main goals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/>
              <a:t>develop </a:t>
            </a:r>
            <a:r>
              <a:rPr lang="en-US" sz="1600" i="1" dirty="0"/>
              <a:t>realistic technical and operational </a:t>
            </a:r>
            <a:r>
              <a:rPr lang="en-US" sz="1600" i="1" dirty="0" smtClean="0"/>
              <a:t>requirements </a:t>
            </a:r>
            <a:endParaRPr lang="en-US" sz="1600" i="1" dirty="0"/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develop scientific basis for a feasible design </a:t>
            </a:r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 smtClean="0"/>
              <a:t>targeted </a:t>
            </a:r>
            <a:r>
              <a:rPr lang="en-US" sz="1600" i="1" dirty="0"/>
              <a:t>technology R&amp;D, addressing critical design feasibility  performance and integration </a:t>
            </a:r>
            <a:r>
              <a:rPr lang="en-US" sz="1600" i="1" dirty="0" smtClean="0"/>
              <a:t>risks </a:t>
            </a:r>
            <a:endParaRPr lang="en-US" sz="1600" i="1" dirty="0"/>
          </a:p>
          <a:p>
            <a:pPr marL="360363" indent="-3603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validate the practice by adopting a Decision Gate Process (DGP</a:t>
            </a:r>
            <a:r>
              <a:rPr lang="en-US" sz="1600" i="1" dirty="0" smtClean="0"/>
              <a:t>)</a:t>
            </a:r>
            <a:endParaRPr lang="en-US" sz="16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95536" y="3967913"/>
            <a:ext cx="8297269" cy="2618146"/>
            <a:chOff x="309702" y="1807202"/>
            <a:chExt cx="8670078" cy="31094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19227" y="3781233"/>
              <a:ext cx="7470" cy="6385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86134" y="3769519"/>
              <a:ext cx="8338" cy="5041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18458" y="3769903"/>
              <a:ext cx="4553" cy="4236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040052" y="3769519"/>
              <a:ext cx="723" cy="4515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688124" y="3766331"/>
              <a:ext cx="6752" cy="77879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75145" y="3755397"/>
              <a:ext cx="0" cy="4639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7765256" y="3292220"/>
              <a:ext cx="54769" cy="195259"/>
              <a:chOff x="7765256" y="3786188"/>
              <a:chExt cx="54769" cy="195259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7791450" y="3839856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7765256" y="3786188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146131" y="3292220"/>
              <a:ext cx="54769" cy="195259"/>
              <a:chOff x="7765256" y="3786188"/>
              <a:chExt cx="54769" cy="195259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7791450" y="3839856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Oval 108"/>
              <p:cNvSpPr/>
              <p:nvPr/>
            </p:nvSpPr>
            <p:spPr>
              <a:xfrm>
                <a:off x="7765256" y="3786188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024371" y="3292220"/>
              <a:ext cx="54769" cy="195259"/>
              <a:chOff x="7765256" y="3786188"/>
              <a:chExt cx="54769" cy="195259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7791450" y="3839856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>
                <a:off x="7765256" y="3786188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069300" y="3292220"/>
              <a:ext cx="54769" cy="195259"/>
              <a:chOff x="7765256" y="3786188"/>
              <a:chExt cx="54769" cy="195259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V="1">
                <a:off x="7791450" y="3839856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7765256" y="3786188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365896" y="3292220"/>
              <a:ext cx="54769" cy="195259"/>
              <a:chOff x="7765256" y="3786188"/>
              <a:chExt cx="54769" cy="195259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flipV="1">
                <a:off x="7791450" y="3839856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7765256" y="3786188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682156" y="3292220"/>
              <a:ext cx="54769" cy="195259"/>
              <a:chOff x="1682156" y="3792945"/>
              <a:chExt cx="54769" cy="195259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1708350" y="3846613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/>
              <p:nvPr/>
            </p:nvSpPr>
            <p:spPr>
              <a:xfrm>
                <a:off x="1682156" y="3792945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9" name="Oval 28"/>
            <p:cNvSpPr/>
            <p:nvPr/>
          </p:nvSpPr>
          <p:spPr>
            <a:xfrm>
              <a:off x="3263030" y="2804842"/>
              <a:ext cx="54769" cy="53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3882293" y="2804842"/>
              <a:ext cx="54769" cy="53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4501556" y="2804842"/>
              <a:ext cx="54769" cy="53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848287" y="2804842"/>
              <a:ext cx="54769" cy="53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5255899" y="2804842"/>
              <a:ext cx="54769" cy="53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5498171" y="2804842"/>
              <a:ext cx="54769" cy="53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97831" y="3486150"/>
              <a:ext cx="421482" cy="420794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116932" y="3486150"/>
              <a:ext cx="847724" cy="42079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31000">
                  <a:schemeClr val="accent3">
                    <a:lumMod val="60000"/>
                    <a:lumOff val="40000"/>
                  </a:schemeClr>
                </a:gs>
                <a:gs pos="58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59895" y="3486150"/>
              <a:ext cx="847724" cy="4207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02858" y="3486150"/>
              <a:ext cx="847724" cy="42079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31000">
                  <a:schemeClr val="accent3">
                    <a:lumMod val="60000"/>
                    <a:lumOff val="40000"/>
                  </a:schemeClr>
                </a:gs>
                <a:gs pos="58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45821" y="3486150"/>
              <a:ext cx="847724" cy="420794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b="1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8784" y="3486150"/>
              <a:ext cx="423862" cy="420794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31000">
                  <a:schemeClr val="accent3">
                    <a:lumMod val="60000"/>
                    <a:lumOff val="40000"/>
                  </a:schemeClr>
                </a:gs>
                <a:gs pos="58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912645" y="3486149"/>
              <a:ext cx="2109785" cy="420794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97684" y="2391931"/>
              <a:ext cx="921544" cy="44634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75000"/>
                  </a:schemeClr>
                </a:gs>
                <a:gs pos="58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2014-2020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Preconceptual Design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19227" y="2391931"/>
              <a:ext cx="1076325" cy="44634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75000"/>
                  </a:schemeClr>
                </a:gs>
                <a:gs pos="58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2020-2027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Concept Design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95553" y="2391931"/>
              <a:ext cx="321470" cy="4463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17022" y="2391931"/>
              <a:ext cx="1471615" cy="44634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75000"/>
                  </a:schemeClr>
                </a:gs>
                <a:gs pos="58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2029-2038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Engineering Design &amp; Site Selection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95775" y="2391931"/>
              <a:ext cx="204793" cy="44634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00568" y="2391931"/>
              <a:ext cx="1690685" cy="44634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75000"/>
                  </a:schemeClr>
                </a:gs>
                <a:gs pos="5800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2040-2051</a:t>
              </a:r>
            </a:p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Procurement &amp; Construction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91253" y="2391931"/>
              <a:ext cx="1435894" cy="446343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32000">
                  <a:schemeClr val="accent1">
                    <a:lumMod val="60000"/>
                    <a:lumOff val="4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2051-2060</a:t>
              </a:r>
              <a:endParaRPr lang="en-US" sz="8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Commissioning </a:t>
              </a:r>
              <a:r>
                <a:rPr lang="en-US" sz="800" b="1" dirty="0">
                  <a:solidFill>
                    <a:schemeClr val="tx1"/>
                  </a:solidFill>
                </a:rPr>
                <a:t>&amp;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Operations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9702" y="2483719"/>
              <a:ext cx="1210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DEMO Schedule</a:t>
              </a:r>
              <a:endParaRPr lang="en-GB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3889" y="1807202"/>
              <a:ext cx="943376" cy="475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2020</a:t>
              </a:r>
            </a:p>
            <a:p>
              <a:pPr algn="ctr"/>
              <a:r>
                <a:rPr lang="en-US" sz="1000" b="1" dirty="0" smtClean="0"/>
                <a:t>pre-CDR Gate</a:t>
              </a:r>
              <a:endParaRPr lang="en-GB" sz="1000" b="1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2519228" y="2568877"/>
              <a:ext cx="0" cy="92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3593172" y="2568877"/>
              <a:ext cx="0" cy="92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5386256" y="2568877"/>
              <a:ext cx="0" cy="92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252638" y="1829611"/>
              <a:ext cx="717247" cy="475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2027</a:t>
              </a:r>
            </a:p>
            <a:p>
              <a:pPr algn="ctr"/>
              <a:r>
                <a:rPr lang="en-US" sz="1000" b="1" dirty="0" smtClean="0"/>
                <a:t>CDR Gate</a:t>
              </a:r>
              <a:endParaRPr lang="en-GB" sz="1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04028" y="1841541"/>
              <a:ext cx="1378883" cy="475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/>
                <a:t>2040</a:t>
              </a:r>
            </a:p>
            <a:p>
              <a:pPr algn="ctr"/>
              <a:r>
                <a:rPr lang="en-US" sz="1000" b="1" dirty="0" smtClean="0"/>
                <a:t>Decision to Construct</a:t>
              </a:r>
              <a:endParaRPr lang="en-GB" sz="1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32222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2060</a:t>
              </a:r>
              <a:endParaRPr lang="en-GB" sz="1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08131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2035</a:t>
              </a:r>
              <a:endParaRPr lang="en-GB" sz="1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334015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2033</a:t>
              </a:r>
              <a:endParaRPr lang="en-GB" sz="1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56288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2029</a:t>
              </a:r>
              <a:endParaRPr lang="en-GB" sz="10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28173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2025</a:t>
              </a:r>
              <a:endParaRPr lang="en-GB" sz="1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12434" y="3481813"/>
              <a:ext cx="1079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ITER Schedule</a:t>
              </a:r>
              <a:endParaRPr lang="en-GB" sz="12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98455" y="390724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2025</a:t>
              </a:r>
              <a:endParaRPr lang="en-GB" sz="1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41853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2014</a:t>
              </a:r>
              <a:endParaRPr lang="en-GB" sz="1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35825" y="3405690"/>
              <a:ext cx="566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2025-26 </a:t>
              </a:r>
              <a:r>
                <a:rPr lang="en-US" sz="800" b="1" dirty="0"/>
                <a:t>First Plasma</a:t>
              </a:r>
              <a:endParaRPr lang="en-GB" sz="8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18896" y="3514946"/>
              <a:ext cx="840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2026-2028 </a:t>
              </a:r>
            </a:p>
            <a:p>
              <a:pPr algn="ctr"/>
              <a:r>
                <a:rPr lang="en-US" sz="800" b="1" dirty="0" smtClean="0"/>
                <a:t>2</a:t>
              </a:r>
              <a:r>
                <a:rPr lang="en-US" sz="800" b="1" baseline="30000" dirty="0" smtClean="0"/>
                <a:t>nd</a:t>
              </a:r>
              <a:r>
                <a:rPr lang="en-US" sz="800" b="1" dirty="0" smtClean="0"/>
                <a:t> Assembly</a:t>
              </a:r>
              <a:endParaRPr lang="en-GB" sz="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62276" y="3488456"/>
              <a:ext cx="838198" cy="418445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58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800" b="1" dirty="0">
                  <a:solidFill>
                    <a:schemeClr val="tx1"/>
                  </a:solidFill>
                </a:rPr>
                <a:t>2028-2030 </a:t>
              </a:r>
            </a:p>
            <a:p>
              <a:r>
                <a:rPr lang="en-US" sz="800" b="1" dirty="0">
                  <a:solidFill>
                    <a:schemeClr val="tx1"/>
                  </a:solidFill>
                </a:rPr>
                <a:t>Pre Fusion Operation 1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785856" y="3541970"/>
              <a:ext cx="8429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2030-2032 </a:t>
              </a:r>
            </a:p>
            <a:p>
              <a:pPr algn="ctr"/>
              <a:r>
                <a:rPr lang="en-US" sz="800" b="1" dirty="0" smtClean="0"/>
                <a:t>3</a:t>
              </a:r>
              <a:r>
                <a:rPr lang="en-US" sz="800" b="1" baseline="30000" dirty="0" smtClean="0"/>
                <a:t>rd</a:t>
              </a:r>
              <a:r>
                <a:rPr lang="en-US" sz="800" b="1" dirty="0" smtClean="0"/>
                <a:t> Assembly</a:t>
              </a:r>
              <a:endParaRPr lang="en-GB" sz="8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582618" y="3444816"/>
              <a:ext cx="9191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00"/>
              </a:lvl1pPr>
            </a:lstStyle>
            <a:p>
              <a:r>
                <a:rPr lang="en-US" b="1" dirty="0"/>
                <a:t>2032-2034 </a:t>
              </a:r>
            </a:p>
            <a:p>
              <a:r>
                <a:rPr lang="en-US" b="1" dirty="0"/>
                <a:t>Pre Fusion Operation 2</a:t>
              </a:r>
              <a:endParaRPr lang="en-GB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14533" y="3424746"/>
              <a:ext cx="658462" cy="54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2034-35 </a:t>
              </a:r>
            </a:p>
            <a:p>
              <a:pPr algn="ctr"/>
              <a:r>
                <a:rPr lang="en-US" sz="800" b="1" dirty="0" smtClean="0"/>
                <a:t>4</a:t>
              </a:r>
              <a:r>
                <a:rPr lang="en-US" sz="800" b="1" baseline="30000" dirty="0" smtClean="0"/>
                <a:t>th</a:t>
              </a:r>
              <a:r>
                <a:rPr lang="en-US" sz="800" b="1" dirty="0" smtClean="0"/>
                <a:t> Assembly</a:t>
              </a:r>
              <a:endParaRPr lang="en-GB" sz="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912646" y="3541970"/>
              <a:ext cx="21097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2035-2040 </a:t>
              </a:r>
            </a:p>
            <a:p>
              <a:pPr algn="ctr"/>
              <a:r>
                <a:rPr lang="en-US" sz="800" b="1" dirty="0" smtClean="0"/>
                <a:t>High Power Operation</a:t>
              </a:r>
              <a:endParaRPr lang="en-GB" sz="8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20025" y="3907247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2040</a:t>
              </a:r>
              <a:endParaRPr lang="en-GB" sz="1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14813" y="2384270"/>
              <a:ext cx="395285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2038-2040 </a:t>
              </a:r>
            </a:p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EDR</a:t>
              </a:r>
            </a:p>
            <a:p>
              <a:pPr algn="ctr"/>
              <a:r>
                <a:rPr lang="en-US" sz="600" dirty="0" err="1" smtClean="0">
                  <a:solidFill>
                    <a:schemeClr val="bg1"/>
                  </a:solidFill>
                </a:rPr>
                <a:t>Consol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18023" y="2384270"/>
              <a:ext cx="470633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2027-2029 </a:t>
              </a:r>
            </a:p>
            <a:p>
              <a:pPr algn="ctr"/>
              <a:r>
                <a:rPr lang="en-US" sz="600" dirty="0" smtClean="0">
                  <a:solidFill>
                    <a:schemeClr val="bg1"/>
                  </a:solidFill>
                </a:rPr>
                <a:t>CDR</a:t>
              </a:r>
            </a:p>
            <a:p>
              <a:pPr algn="ctr"/>
              <a:r>
                <a:rPr lang="en-US" sz="600" dirty="0" err="1" smtClean="0">
                  <a:solidFill>
                    <a:schemeClr val="bg1"/>
                  </a:solidFill>
                </a:rPr>
                <a:t>Consolid</a:t>
              </a:r>
              <a:r>
                <a:rPr lang="en-US" sz="600" dirty="0" smtClean="0">
                  <a:solidFill>
                    <a:schemeClr val="bg1"/>
                  </a:solidFill>
                </a:rPr>
                <a:t>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74" name="Straight Connector 73"/>
            <p:cNvCxnSpPr>
              <a:stCxn id="101" idx="7"/>
              <a:endCxn id="60" idx="0"/>
            </p:cNvCxnSpPr>
            <p:nvPr/>
          </p:nvCxnSpPr>
          <p:spPr>
            <a:xfrm flipV="1">
              <a:off x="1728904" y="2861342"/>
              <a:ext cx="1623048" cy="43873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endCxn id="30" idx="4"/>
            </p:cNvCxnSpPr>
            <p:nvPr/>
          </p:nvCxnSpPr>
          <p:spPr>
            <a:xfrm flipV="1">
              <a:off x="3389264" y="2858510"/>
              <a:ext cx="520414" cy="489685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58" idx="0"/>
            </p:cNvCxnSpPr>
            <p:nvPr/>
          </p:nvCxnSpPr>
          <p:spPr>
            <a:xfrm flipH="1" flipV="1">
              <a:off x="4557794" y="2861342"/>
              <a:ext cx="540082" cy="43874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endCxn id="57" idx="0"/>
            </p:cNvCxnSpPr>
            <p:nvPr/>
          </p:nvCxnSpPr>
          <p:spPr>
            <a:xfrm flipH="1" flipV="1">
              <a:off x="4931910" y="2861342"/>
              <a:ext cx="1147232" cy="48455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09" idx="7"/>
            </p:cNvCxnSpPr>
            <p:nvPr/>
          </p:nvCxnSpPr>
          <p:spPr>
            <a:xfrm flipH="1" flipV="1">
              <a:off x="5263778" y="2861342"/>
              <a:ext cx="1929101" cy="438737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11" idx="1"/>
            </p:cNvCxnSpPr>
            <p:nvPr/>
          </p:nvCxnSpPr>
          <p:spPr>
            <a:xfrm flipH="1" flipV="1">
              <a:off x="5531644" y="2861038"/>
              <a:ext cx="2241633" cy="439041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35" idx="2"/>
            </p:cNvCxnSpPr>
            <p:nvPr/>
          </p:nvCxnSpPr>
          <p:spPr>
            <a:xfrm flipH="1">
              <a:off x="1907704" y="3906944"/>
              <a:ext cx="868" cy="38615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130850" y="4081240"/>
              <a:ext cx="854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Operation with Low Heating</a:t>
              </a:r>
              <a:endParaRPr lang="en-GB" sz="8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3810" y="4368377"/>
              <a:ext cx="1780661" cy="54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Installation of: First Wall, </a:t>
              </a:r>
              <a:r>
                <a:rPr lang="en-US" sz="800" dirty="0" err="1" smtClean="0"/>
                <a:t>Divertor</a:t>
              </a:r>
              <a:r>
                <a:rPr lang="en-US" sz="800" dirty="0" smtClean="0"/>
                <a:t>, Neutral Beam Remote Handling, Pellet injector, DMS commissioning</a:t>
              </a:r>
              <a:endParaRPr lang="en-GB" sz="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00516" y="3984398"/>
              <a:ext cx="1202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Low Power Operation</a:t>
              </a:r>
            </a:p>
            <a:p>
              <a:r>
                <a:rPr lang="en-US" sz="800" dirty="0" smtClean="0"/>
                <a:t>(Hydrogen &amp; Helium)</a:t>
              </a:r>
              <a:endParaRPr lang="en-GB" sz="8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390303" y="4217091"/>
              <a:ext cx="1578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Installation of: ICRH &amp; NB,</a:t>
              </a:r>
            </a:p>
            <a:p>
              <a:r>
                <a:rPr lang="en-US" sz="800" dirty="0" smtClean="0"/>
                <a:t>ELM control system</a:t>
              </a:r>
            </a:p>
            <a:p>
              <a:r>
                <a:rPr lang="en-US" sz="800" dirty="0" smtClean="0"/>
                <a:t>First TBM modules</a:t>
              </a:r>
            </a:p>
            <a:p>
              <a:r>
                <a:rPr lang="en-US" sz="800" dirty="0" smtClean="0"/>
                <a:t>Tritium Plant</a:t>
              </a:r>
              <a:endParaRPr lang="en-GB" sz="8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253909" y="3906902"/>
              <a:ext cx="1202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High Power Operation</a:t>
              </a:r>
            </a:p>
            <a:p>
              <a:r>
                <a:rPr lang="en-US" sz="800" dirty="0" smtClean="0"/>
                <a:t>(Hydrogen &amp; Helium)</a:t>
              </a:r>
              <a:endParaRPr lang="en-GB" sz="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32595" y="4355170"/>
              <a:ext cx="15787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Tritium Plant Commissioning</a:t>
              </a:r>
              <a:endParaRPr lang="en-GB" sz="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081190" y="4219333"/>
              <a:ext cx="12023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High Power Operation</a:t>
              </a:r>
            </a:p>
            <a:p>
              <a:r>
                <a:rPr lang="en-US" sz="800" dirty="0" smtClean="0"/>
                <a:t>(Deuterium-Tritium)</a:t>
              </a:r>
              <a:endParaRPr lang="en-GB" sz="800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491842" y="2196672"/>
              <a:ext cx="54769" cy="195259"/>
              <a:chOff x="1682156" y="3792945"/>
              <a:chExt cx="54769" cy="195259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V="1">
                <a:off x="1708350" y="3846613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1682156" y="3792945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568168" y="2196672"/>
              <a:ext cx="54769" cy="195259"/>
              <a:chOff x="1682156" y="3792945"/>
              <a:chExt cx="54769" cy="195259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 flipV="1">
                <a:off x="1708350" y="3846613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/>
              <p:cNvSpPr/>
              <p:nvPr/>
            </p:nvSpPr>
            <p:spPr>
              <a:xfrm>
                <a:off x="1682156" y="3792945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368390" y="2220465"/>
              <a:ext cx="54769" cy="195259"/>
              <a:chOff x="1682156" y="3792945"/>
              <a:chExt cx="54769" cy="19525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V="1">
                <a:off x="1708350" y="3846613"/>
                <a:ext cx="2381" cy="1415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/>
              <p:cNvSpPr/>
              <p:nvPr/>
            </p:nvSpPr>
            <p:spPr>
              <a:xfrm>
                <a:off x="1682156" y="3792945"/>
                <a:ext cx="54769" cy="5366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5458703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2039</a:t>
              </a:r>
              <a:endParaRPr lang="en-GB" sz="10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68853" y="2861342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2037</a:t>
              </a:r>
              <a:endParaRPr lang="en-GB" sz="10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455443" y="2398925"/>
              <a:ext cx="100134" cy="44218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59664" y="3025004"/>
            <a:ext cx="2313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 smtClean="0">
                <a:solidFill>
                  <a:srgbClr val="0070C0"/>
                </a:solidFill>
              </a:rPr>
              <a:t>P</a:t>
            </a:r>
            <a:r>
              <a:rPr lang="en-GB" sz="1400" b="1" baseline="-25000" dirty="0" err="1" smtClean="0">
                <a:solidFill>
                  <a:srgbClr val="0070C0"/>
                </a:solidFill>
              </a:rPr>
              <a:t>el</a:t>
            </a:r>
            <a:r>
              <a:rPr lang="en-GB" sz="1400" b="1" dirty="0" smtClean="0">
                <a:solidFill>
                  <a:srgbClr val="0070C0"/>
                </a:solidFill>
              </a:rPr>
              <a:t>~ 500 MW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T-self sufficient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Plant availability</a:t>
            </a:r>
            <a:endParaRPr lang="de-DE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07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Messages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08948"/>
            <a:ext cx="9036496" cy="4492260"/>
          </a:xfrm>
          <a:noFill/>
        </p:spPr>
        <p:txBody>
          <a:bodyPr>
            <a:noAutofit/>
          </a:bodyPr>
          <a:lstStyle/>
          <a:p>
            <a:pPr marL="174625" lvl="0" indent="-174625">
              <a:spcBef>
                <a:spcPts val="0"/>
              </a:spcBef>
              <a:spcAft>
                <a:spcPts val="1000"/>
              </a:spcAft>
            </a:pPr>
            <a:r>
              <a:rPr lang="en-GB" sz="1800" dirty="0" smtClean="0"/>
              <a:t>A </a:t>
            </a:r>
            <a:r>
              <a:rPr lang="en-GB" sz="1800" b="1" dirty="0" smtClean="0"/>
              <a:t>more systems-oriented approach </a:t>
            </a:r>
            <a:r>
              <a:rPr lang="en-GB" sz="1800" dirty="0" smtClean="0"/>
              <a:t>brought clarity to several critical design issues, including physics/ technology drivers and constrains</a:t>
            </a:r>
            <a:endParaRPr lang="de-DE" sz="1800" dirty="0" smtClean="0"/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GB" sz="1800" b="1" dirty="0" smtClean="0"/>
              <a:t>Rationalization of blanket design and R&amp;D strategy</a:t>
            </a:r>
            <a:r>
              <a:rPr lang="en-GB" sz="1800" dirty="0" smtClean="0"/>
              <a:t>, resulting in a </a:t>
            </a:r>
            <a:r>
              <a:rPr lang="en-GB" sz="1800" b="1" dirty="0" smtClean="0"/>
              <a:t>change of EU TBM/TBS options </a:t>
            </a:r>
            <a:r>
              <a:rPr lang="en-GB" sz="1800" dirty="0" smtClean="0"/>
              <a:t>to be tested in ITER (replace HCLL with WCLL)</a:t>
            </a:r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GB" sz="1800" b="1" dirty="0" smtClean="0"/>
              <a:t>Early </a:t>
            </a:r>
            <a:r>
              <a:rPr lang="en-GB" sz="1800" b="1" dirty="0"/>
              <a:t>attention given to industrial feasibility, costs, nuclear safety and licensing</a:t>
            </a:r>
            <a:r>
              <a:rPr lang="en-GB" sz="1800" dirty="0"/>
              <a:t>.</a:t>
            </a:r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/>
              <a:t>A </a:t>
            </a:r>
            <a:r>
              <a:rPr lang="en-US" sz="1800" b="1" dirty="0"/>
              <a:t>technology maturation </a:t>
            </a:r>
            <a:r>
              <a:rPr lang="en-US" sz="1800" b="1" dirty="0" smtClean="0"/>
              <a:t>plan </a:t>
            </a:r>
            <a:r>
              <a:rPr lang="en-US" sz="1800" dirty="0" smtClean="0"/>
              <a:t>by </a:t>
            </a:r>
            <a:r>
              <a:rPr lang="en-US" sz="1800" dirty="0"/>
              <a:t>embedding industry experience from the </a:t>
            </a:r>
            <a:r>
              <a:rPr lang="en-US" sz="1800" dirty="0" smtClean="0"/>
              <a:t>beginning </a:t>
            </a:r>
            <a:r>
              <a:rPr lang="en-US" sz="1800" dirty="0"/>
              <a:t>Technical </a:t>
            </a:r>
            <a:r>
              <a:rPr lang="en-US" sz="1800" b="1" dirty="0"/>
              <a:t>oversight by independent (external) </a:t>
            </a:r>
            <a:r>
              <a:rPr lang="en-US" sz="1800" b="1" dirty="0" smtClean="0"/>
              <a:t>experts</a:t>
            </a:r>
            <a:endParaRPr lang="en-US" sz="1800" dirty="0" smtClean="0"/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GB" sz="1800" dirty="0"/>
              <a:t>Implement a </a:t>
            </a:r>
            <a:r>
              <a:rPr lang="en-GB" sz="1800" b="1" dirty="0"/>
              <a:t>Decision Gate Process (DGP) </a:t>
            </a:r>
            <a:r>
              <a:rPr lang="en-GB" sz="1800" dirty="0"/>
              <a:t>to assess/ validate progress through Gate Reviews </a:t>
            </a:r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US" sz="1800" b="1" dirty="0" smtClean="0"/>
              <a:t>Refocus </a:t>
            </a:r>
            <a:r>
              <a:rPr lang="en-US" sz="1800" b="1" dirty="0"/>
              <a:t>the physics R&amp;D for DEMO </a:t>
            </a:r>
            <a:r>
              <a:rPr lang="en-US" sz="1800" dirty="0"/>
              <a:t>(experiments/modelling) towards developing an attractive and robust reference plasma scenario (no-ELMs, low </a:t>
            </a:r>
            <a:r>
              <a:rPr lang="en-US" sz="1800" dirty="0" err="1"/>
              <a:t>disruptivity</a:t>
            </a:r>
            <a:r>
              <a:rPr lang="en-US" sz="1800" dirty="0"/>
              <a:t>, etc.)</a:t>
            </a:r>
            <a:endParaRPr lang="en-GB" sz="1800" dirty="0"/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GB" sz="1800" b="1" dirty="0" smtClean="0"/>
              <a:t>Training </a:t>
            </a:r>
            <a:r>
              <a:rPr lang="en-GB" sz="1800" dirty="0" smtClean="0"/>
              <a:t>of a number of brilliant young engineers</a:t>
            </a:r>
            <a:endParaRPr lang="de-DE" sz="1800" dirty="0" smtClean="0"/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r>
              <a:rPr lang="en-GB" sz="1800" b="1" dirty="0" smtClean="0"/>
              <a:t>Expand international collaboration </a:t>
            </a:r>
            <a:r>
              <a:rPr lang="en-GB" sz="1800" dirty="0" smtClean="0"/>
              <a:t>to fill critical technical gaps</a:t>
            </a:r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endParaRPr lang="en-GB" sz="1800" dirty="0"/>
          </a:p>
          <a:p>
            <a:pPr marL="174625" indent="-174625">
              <a:spcBef>
                <a:spcPts val="0"/>
              </a:spcBef>
              <a:spcAft>
                <a:spcPts val="1000"/>
              </a:spcAft>
            </a:pPr>
            <a:endParaRPr lang="de-DE" sz="1800" dirty="0"/>
          </a:p>
        </p:txBody>
      </p:sp>
      <p:sp>
        <p:nvSpPr>
          <p:cNvPr id="4" name="Rectangle 3"/>
          <p:cNvSpPr/>
          <p:nvPr/>
        </p:nvSpPr>
        <p:spPr>
          <a:xfrm>
            <a:off x="0" y="791824"/>
            <a:ext cx="9144000" cy="443742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0" y="5301208"/>
            <a:ext cx="9144000" cy="1224136"/>
          </a:xfrm>
          <a:prstGeom prst="rect">
            <a:avLst/>
          </a:prstGeom>
          <a:noFill/>
          <a:ln w="57150">
            <a:solidFill>
              <a:srgbClr val="F44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41" t="12095" r="50009" b="17776"/>
          <a:stretch/>
        </p:blipFill>
        <p:spPr>
          <a:xfrm>
            <a:off x="6588224" y="-58005"/>
            <a:ext cx="741177" cy="7411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500" y="4557595"/>
            <a:ext cx="9108504" cy="2039707"/>
            <a:chOff x="71500" y="4557595"/>
            <a:chExt cx="9108504" cy="2039707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1500" y="5328278"/>
              <a:ext cx="9108504" cy="1269024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4625" indent="-174625">
                <a:spcAft>
                  <a:spcPts val="1300"/>
                </a:spcAft>
              </a:pPr>
              <a:r>
                <a:rPr lang="en-GB" sz="1800" b="1" dirty="0" smtClean="0"/>
                <a:t>Shortage of engineering skills</a:t>
              </a:r>
              <a:r>
                <a:rPr lang="en-GB" sz="1800" dirty="0" smtClean="0"/>
                <a:t>. </a:t>
              </a:r>
              <a:r>
                <a:rPr lang="en-GB" sz="1800" b="1" dirty="0" smtClean="0"/>
                <a:t>Inefficient design iterations</a:t>
              </a:r>
            </a:p>
            <a:p>
              <a:pPr marL="174625" indent="-174625">
                <a:spcAft>
                  <a:spcPts val="1300"/>
                </a:spcAft>
              </a:pPr>
              <a:r>
                <a:rPr lang="en-GB" sz="1800" dirty="0" smtClean="0"/>
                <a:t>Still some </a:t>
              </a:r>
              <a:r>
                <a:rPr lang="en-GB" sz="1800" b="1" dirty="0" smtClean="0"/>
                <a:t>misalignments </a:t>
              </a:r>
              <a:r>
                <a:rPr lang="en-GB" sz="1800" dirty="0" smtClean="0"/>
                <a:t>between</a:t>
              </a:r>
              <a:r>
                <a:rPr lang="en-GB" sz="1800" b="1" dirty="0" smtClean="0"/>
                <a:t> project needs and strategic interests </a:t>
              </a:r>
              <a:r>
                <a:rPr lang="en-GB" sz="1800" dirty="0" smtClean="0"/>
                <a:t>of some of the </a:t>
              </a:r>
              <a:r>
                <a:rPr lang="en-GB" sz="1800" b="1" dirty="0" smtClean="0"/>
                <a:t>Labs</a:t>
              </a:r>
              <a:r>
                <a:rPr lang="en-GB" sz="1800" dirty="0" smtClean="0"/>
                <a:t>. Transitions </a:t>
              </a:r>
              <a:r>
                <a:rPr lang="en-GB" sz="1800" dirty="0"/>
                <a:t>from </a:t>
              </a:r>
              <a:r>
                <a:rPr lang="en-GB" sz="1800" dirty="0" smtClean="0"/>
                <a:t>a </a:t>
              </a:r>
              <a:r>
                <a:rPr lang="en-GB" sz="1800" b="1" dirty="0" smtClean="0"/>
                <a:t>traditional R&amp;D </a:t>
              </a:r>
              <a:r>
                <a:rPr lang="en-GB" sz="1800" b="1" dirty="0"/>
                <a:t>mind-set </a:t>
              </a:r>
              <a:r>
                <a:rPr lang="en-GB" sz="1800" dirty="0"/>
                <a:t>to a</a:t>
              </a:r>
              <a:r>
                <a:rPr lang="en-GB" sz="1800" b="1" dirty="0"/>
                <a:t> </a:t>
              </a:r>
              <a:r>
                <a:rPr lang="en-GB" sz="1800" b="1" dirty="0" smtClean="0"/>
                <a:t>more-system thinking approach</a:t>
              </a:r>
              <a:endParaRPr lang="de-DE" sz="800" b="1" dirty="0" smtClean="0"/>
            </a:p>
            <a:p>
              <a:pPr marL="174625" indent="-174625">
                <a:spcAft>
                  <a:spcPts val="1300"/>
                </a:spcAft>
              </a:pPr>
              <a:endParaRPr lang="en-GB" sz="1800" dirty="0" smtClean="0"/>
            </a:p>
            <a:p>
              <a:pPr marL="174625" indent="-174625">
                <a:spcAft>
                  <a:spcPts val="1300"/>
                </a:spcAft>
              </a:pPr>
              <a:endParaRPr lang="de-DE" sz="17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5558" y="4557595"/>
              <a:ext cx="698451" cy="645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47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1F45D7-55CA-40AB-9018-BC76626E67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445" t="12164" r="9651" b="-104"/>
          <a:stretch/>
        </p:blipFill>
        <p:spPr bwMode="auto">
          <a:xfrm>
            <a:off x="4400356" y="1511589"/>
            <a:ext cx="1656185" cy="1536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93433"/>
            <a:ext cx="3159267" cy="8271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1)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large plasma physics uncertainties that impact the design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1400" b="1" dirty="0" smtClean="0">
                <a:solidFill>
                  <a:srgbClr val="143FF8"/>
                </a:solidFill>
              </a:rPr>
              <a:t>Off-normal transients are design drivers </a:t>
            </a:r>
            <a:endParaRPr lang="en-GB" sz="1400" b="1" dirty="0">
              <a:solidFill>
                <a:srgbClr val="143F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2" y="669882"/>
            <a:ext cx="3154535" cy="58013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2" descr="C:\Data\D_ProgrammeManagement\C_TAG_PB\2018-10_TAG\WallProtectionConcept2With2ndNu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663" t="39707" r="58231" b="18018"/>
          <a:stretch/>
        </p:blipFill>
        <p:spPr bwMode="auto">
          <a:xfrm>
            <a:off x="69868" y="4324037"/>
            <a:ext cx="1297105" cy="214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743054"/>
              </p:ext>
            </p:extLst>
          </p:nvPr>
        </p:nvGraphicFramePr>
        <p:xfrm>
          <a:off x="18752" y="1521333"/>
          <a:ext cx="3088650" cy="86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15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0295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143944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</a:tblGrid>
              <a:tr h="29430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Ramp-up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VDEs</a:t>
                      </a:r>
                      <a:endParaRPr lang="en-GB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H-L transition</a:t>
                      </a: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155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smtClean="0"/>
                        <a:t>4 - 6 MW/m²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smtClean="0"/>
                        <a:t>0.5 – 2 GJ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 smtClean="0"/>
                        <a:t>0.5 – 2 GJ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4709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20-40s</a:t>
                      </a:r>
                      <a:endParaRPr lang="en-GB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</a:rPr>
                        <a:t>TQ: 3-5ms 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GB" sz="1050" b="0" dirty="0" smtClean="0">
                          <a:solidFill>
                            <a:schemeClr val="tx1"/>
                          </a:solidFill>
                          <a:effectLst/>
                        </a:rPr>
                        <a:t>CQ:70-300ms</a:t>
                      </a:r>
                      <a:endParaRPr lang="en-GB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1-5s</a:t>
                      </a:r>
                      <a:endParaRPr lang="en-GB" sz="105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</a:tbl>
          </a:graphicData>
        </a:graphic>
      </p:graphicFrame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719" t="9415" r="32111" b="24515"/>
          <a:stretch/>
        </p:blipFill>
        <p:spPr bwMode="auto">
          <a:xfrm>
            <a:off x="18752" y="2421602"/>
            <a:ext cx="1023319" cy="179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4510" y="4237753"/>
            <a:ext cx="1925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143FF8"/>
                </a:solidFill>
              </a:rPr>
              <a:t>D</a:t>
            </a:r>
            <a:r>
              <a:rPr lang="en-GB" sz="1400" b="1" dirty="0" smtClean="0">
                <a:solidFill>
                  <a:srgbClr val="143FF8"/>
                </a:solidFill>
              </a:rPr>
              <a:t>edicated </a:t>
            </a:r>
            <a:r>
              <a:rPr lang="en-GB" sz="1400" b="1" dirty="0">
                <a:solidFill>
                  <a:srgbClr val="143FF8"/>
                </a:solidFill>
              </a:rPr>
              <a:t>protections </a:t>
            </a:r>
            <a:r>
              <a:rPr lang="en-GB" sz="1400" b="1" dirty="0" smtClean="0">
                <a:solidFill>
                  <a:srgbClr val="143FF8"/>
                </a:solidFill>
              </a:rPr>
              <a:t>required in </a:t>
            </a:r>
            <a:r>
              <a:rPr lang="en-GB" sz="1400" b="1" dirty="0">
                <a:solidFill>
                  <a:srgbClr val="143FF8"/>
                </a:solidFill>
              </a:rPr>
              <a:t>some areas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057797" y="2347322"/>
            <a:ext cx="1081277" cy="1895797"/>
            <a:chOff x="4678508" y="2330437"/>
            <a:chExt cx="2003891" cy="3780000"/>
          </a:xfrm>
        </p:grpSpPr>
        <p:pic>
          <p:nvPicPr>
            <p:cNvPr id="42" name="Picture 5" descr="C:\Users\maviglf.EFDA\Documents\PMU PPPT Secondment September 2014\ConnectionLength\2017_Baseline\2D U-VDE Q95=2 (OK)\Second_X-Point_position_scan__Upward-VDE_2M8HS9_v1_0\UPWARD_VDE\U-D-VD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2982" t="6390" r="13868" b="8160"/>
            <a:stretch/>
          </p:blipFill>
          <p:spPr bwMode="auto">
            <a:xfrm>
              <a:off x="4678508" y="2330437"/>
              <a:ext cx="2003891" cy="37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5159296" y="2586390"/>
              <a:ext cx="1073049" cy="552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U-VDE</a:t>
              </a:r>
              <a:endParaRPr lang="en-GB" sz="1200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46928" y="4538375"/>
              <a:ext cx="1073049" cy="5523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D-VDE</a:t>
              </a:r>
              <a:endParaRPr lang="en-GB" sz="1200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6" name="Picture 4" descr="C:\Users\maviglf.EFDA\Documents\PMU PPPT Secondment September 2014\ConnectionLength\2017_Baseline\H-L\EQDSK_FullHL2_t0d0_t1d9_2NN7WV_v1_0\H-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024" t="7135" r="16347" b="7846"/>
          <a:stretch/>
        </p:blipFill>
        <p:spPr bwMode="auto">
          <a:xfrm>
            <a:off x="2123390" y="2382563"/>
            <a:ext cx="1024633" cy="18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375372" y="2874847"/>
            <a:ext cx="5864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Arial Narrow" panose="020B0606020202030204" pitchFamily="34" charset="0"/>
              </a:rPr>
              <a:t>H-L </a:t>
            </a:r>
          </a:p>
        </p:txBody>
      </p:sp>
      <p:sp>
        <p:nvSpPr>
          <p:cNvPr id="31" name="Title 3"/>
          <p:cNvSpPr>
            <a:spLocks noGrp="1"/>
          </p:cNvSpPr>
          <p:nvPr>
            <p:ph type="title"/>
          </p:nvPr>
        </p:nvSpPr>
        <p:spPr>
          <a:xfrm>
            <a:off x="179511" y="-51891"/>
            <a:ext cx="8183735" cy="891216"/>
          </a:xfrm>
        </p:spPr>
        <p:txBody>
          <a:bodyPr/>
          <a:lstStyle/>
          <a:p>
            <a:r>
              <a:rPr lang="en-GB" dirty="0" smtClean="0"/>
              <a:t>Main lessons learnt during the DEMO pre-CD phase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r="8133"/>
          <a:stretch/>
        </p:blipFill>
        <p:spPr>
          <a:xfrm>
            <a:off x="1276569" y="4814689"/>
            <a:ext cx="1830834" cy="163419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66888" y="4790466"/>
            <a:ext cx="16611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DEMO first wall</a:t>
            </a:r>
            <a:endParaRPr lang="en-GB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3176181" y="666758"/>
            <a:ext cx="2880359" cy="58013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027531" y="666758"/>
            <a:ext cx="3116469" cy="58013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200896" y="689246"/>
            <a:ext cx="2826636" cy="8223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2)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of multiple design drivers across different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systems, e.g., </a:t>
            </a:r>
            <a:r>
              <a:rPr lang="en-GB" sz="1400" b="1" dirty="0" smtClean="0">
                <a:solidFill>
                  <a:srgbClr val="143FF8"/>
                </a:solidFill>
              </a:rPr>
              <a:t>Remote maintenance</a:t>
            </a:r>
            <a:endParaRPr lang="en-GB" sz="1400" b="1" dirty="0">
              <a:solidFill>
                <a:srgbClr val="143FF8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286" r="33031"/>
          <a:stretch/>
        </p:blipFill>
        <p:spPr bwMode="auto">
          <a:xfrm>
            <a:off x="4892900" y="2614190"/>
            <a:ext cx="1152129" cy="36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 descr="C:\Data\D_ProgrammeManagement\H_WP-Management\C_Reviews-ExternalExperts\2019-05_DesignConfiguration-CS\Overview\SDD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547" y="3107307"/>
            <a:ext cx="1728637" cy="33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3149029" y="1457554"/>
            <a:ext cx="14089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smtClean="0"/>
              <a:t>Blanket Vertical Maintenance: </a:t>
            </a:r>
            <a:r>
              <a:rPr lang="en-GB" sz="1400" dirty="0" smtClean="0"/>
              <a:t>Several poloidal segmentations and pipe routings – tools developed </a:t>
            </a:r>
          </a:p>
        </p:txBody>
      </p:sp>
      <p:pic>
        <p:nvPicPr>
          <p:cNvPr id="58" name="Picture 5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140" y="2421602"/>
            <a:ext cx="2968636" cy="2174345"/>
          </a:xfrm>
          <a:prstGeom prst="rect">
            <a:avLst/>
          </a:prstGeom>
          <a:noFill/>
        </p:spPr>
      </p:pic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7230748"/>
              </p:ext>
            </p:extLst>
          </p:nvPr>
        </p:nvGraphicFramePr>
        <p:xfrm>
          <a:off x="6210685" y="4537446"/>
          <a:ext cx="2897758" cy="1885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55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</a:tblGrid>
              <a:tr h="4091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Fission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EPR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Blanket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2703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Coolant </a:t>
                      </a: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loops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177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</a:t>
                      </a:r>
                      <a:r>
                        <a:rPr lang="en-GB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pipe length, 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830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Coolant </a:t>
                      </a:r>
                      <a:r>
                        <a:rPr lang="en-US" sz="1200" b="1" kern="1200" baseline="0" dirty="0" err="1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</a:t>
                      </a: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/loop</a:t>
                      </a:r>
                      <a:endParaRPr lang="en-GB" sz="1200" b="1" kern="1200" baseline="3000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b="1" kern="1200" baseline="3000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b="1" kern="1200" baseline="3000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1940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177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Pipe </a:t>
                      </a:r>
                      <a:r>
                        <a:rPr lang="en-GB" sz="1200" b="1" kern="1200" baseline="0" dirty="0" err="1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diam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0.780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1.197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18760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Volume ESS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200" b="1" kern="1200" baseline="3000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b="1" kern="1200" baseline="30000" dirty="0" smtClean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n-GB" sz="1200" b="1" kern="1200" baseline="0" dirty="0" smtClean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1772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IHEX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200" b="1" kern="1200" baseline="3000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200" b="1" kern="1200" baseline="30000" dirty="0" smtClean="0">
                        <a:solidFill>
                          <a:srgbClr val="143FF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6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baseline="0" dirty="0" smtClean="0">
                          <a:solidFill>
                            <a:srgbClr val="143FF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87290</a:t>
                      </a:r>
                      <a:endParaRPr lang="en-GB" sz="1200" b="1" kern="1200" baseline="0" dirty="0">
                        <a:solidFill>
                          <a:srgbClr val="143FF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</a:tbl>
          </a:graphicData>
        </a:graphic>
      </p:graphicFrame>
      <p:pic>
        <p:nvPicPr>
          <p:cNvPr id="6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74" y="4486974"/>
            <a:ext cx="1186132" cy="5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0312" b="34844"/>
          <a:stretch/>
        </p:blipFill>
        <p:spPr bwMode="auto">
          <a:xfrm>
            <a:off x="6115574" y="4002906"/>
            <a:ext cx="1115409" cy="38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ontent Placeholder 2"/>
          <p:cNvSpPr txBox="1">
            <a:spLocks/>
          </p:cNvSpPr>
          <p:nvPr/>
        </p:nvSpPr>
        <p:spPr>
          <a:xfrm>
            <a:off x="6073454" y="681877"/>
            <a:ext cx="3070546" cy="829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 smtClean="0"/>
              <a:t>3) Many systems </a:t>
            </a:r>
            <a:r>
              <a:rPr lang="en-US" sz="1400" b="1" dirty="0"/>
              <a:t>i</a:t>
            </a:r>
            <a:r>
              <a:rPr lang="en-US" sz="1400" b="1" dirty="0" smtClean="0"/>
              <a:t>nterdependencies and interfaces with key </a:t>
            </a:r>
            <a:r>
              <a:rPr lang="en-US" sz="1400" b="1" dirty="0"/>
              <a:t>n</a:t>
            </a:r>
            <a:r>
              <a:rPr lang="en-US" sz="1400" b="1" dirty="0" smtClean="0"/>
              <a:t>uclear </a:t>
            </a:r>
            <a:r>
              <a:rPr lang="en-US" sz="1400" b="1" dirty="0"/>
              <a:t>s</a:t>
            </a:r>
            <a:r>
              <a:rPr lang="en-US" sz="1400" b="1" dirty="0" smtClean="0"/>
              <a:t>ystems: </a:t>
            </a:r>
            <a:r>
              <a:rPr lang="en-US" sz="1400" b="1" dirty="0" smtClean="0">
                <a:solidFill>
                  <a:srgbClr val="143FF8"/>
                </a:solidFill>
              </a:rPr>
              <a:t>Primary heat transfer system</a:t>
            </a:r>
            <a:endParaRPr lang="en-GB" sz="1200" dirty="0">
              <a:solidFill>
                <a:srgbClr val="143FF8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93621" y="1487728"/>
            <a:ext cx="306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143FF8"/>
                </a:solidFill>
              </a:rPr>
              <a:t>Main </a:t>
            </a:r>
            <a:r>
              <a:rPr lang="en-US" sz="1400" b="1" dirty="0">
                <a:solidFill>
                  <a:srgbClr val="143FF8"/>
                </a:solidFill>
              </a:rPr>
              <a:t>differences: pipe lengths, coolant inventory, </a:t>
            </a:r>
            <a:r>
              <a:rPr lang="en-US" sz="1400" b="1" dirty="0" err="1" smtClean="0">
                <a:solidFill>
                  <a:srgbClr val="143FF8"/>
                </a:solidFill>
              </a:rPr>
              <a:t>HeX</a:t>
            </a:r>
            <a:r>
              <a:rPr lang="en-US" sz="1400" b="1" dirty="0">
                <a:solidFill>
                  <a:srgbClr val="143FF8"/>
                </a:solidFill>
              </a:rPr>
              <a:t> </a:t>
            </a:r>
            <a:r>
              <a:rPr lang="en-US" sz="1400" b="1" dirty="0" smtClean="0">
                <a:solidFill>
                  <a:srgbClr val="143FF8"/>
                </a:solidFill>
              </a:rPr>
              <a:t>surfaces</a:t>
            </a:r>
            <a:r>
              <a:rPr lang="en-US" sz="1400" b="1" dirty="0">
                <a:solidFill>
                  <a:srgbClr val="143FF8"/>
                </a:solidFill>
              </a:rPr>
              <a:t>, tritium.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239350" y="1875143"/>
            <a:ext cx="2298267" cy="1337834"/>
            <a:chOff x="-157724" y="1658334"/>
            <a:chExt cx="3228427" cy="1965843"/>
          </a:xfrm>
        </p:grpSpPr>
        <p:pic>
          <p:nvPicPr>
            <p:cNvPr id="66" name="Picture 3" descr="image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40" y="2038408"/>
              <a:ext cx="955899" cy="102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Straight Arrow Connector 70"/>
            <p:cNvCxnSpPr/>
            <p:nvPr/>
          </p:nvCxnSpPr>
          <p:spPr>
            <a:xfrm>
              <a:off x="1845016" y="2093481"/>
              <a:ext cx="0" cy="820913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16200000">
              <a:off x="1702899" y="2298389"/>
              <a:ext cx="840082" cy="3738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24.6 m</a:t>
              </a:r>
              <a:endParaRPr lang="en-GB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8928" y="3037952"/>
              <a:ext cx="861544" cy="58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Reactor</a:t>
              </a:r>
            </a:p>
            <a:p>
              <a:r>
                <a:rPr lang="en-US" sz="1050" b="1" dirty="0" smtClean="0"/>
                <a:t>vessel</a:t>
              </a:r>
              <a:endParaRPr lang="en-GB" sz="105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42562" y="1658334"/>
              <a:ext cx="1028141" cy="586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Steam </a:t>
              </a:r>
            </a:p>
            <a:p>
              <a:r>
                <a:rPr lang="en-US" sz="1050" b="1" dirty="0" smtClean="0"/>
                <a:t>generator</a:t>
              </a:r>
              <a:endParaRPr lang="en-GB" sz="105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157724" y="2079833"/>
              <a:ext cx="885344" cy="7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50" b="1" dirty="0" smtClean="0"/>
                <a:t>Reactor</a:t>
              </a:r>
            </a:p>
            <a:p>
              <a:pPr>
                <a:lnSpc>
                  <a:spcPct val="90000"/>
                </a:lnSpc>
              </a:pPr>
              <a:r>
                <a:rPr lang="en-US" sz="1050" b="1" dirty="0" smtClean="0"/>
                <a:t>coolant </a:t>
              </a:r>
            </a:p>
            <a:p>
              <a:pPr>
                <a:lnSpc>
                  <a:spcPct val="90000"/>
                </a:lnSpc>
              </a:pPr>
              <a:r>
                <a:rPr lang="en-US" sz="1050" b="1" dirty="0" smtClean="0"/>
                <a:t>pump</a:t>
              </a:r>
              <a:endParaRPr lang="en-GB" sz="105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220" y="1761114"/>
              <a:ext cx="1119012" cy="355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Pressurizer</a:t>
              </a:r>
              <a:endParaRPr lang="en-GB" sz="1050" b="1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V="1">
              <a:off x="537088" y="2870447"/>
              <a:ext cx="681658" cy="3156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1546161" y="1970900"/>
              <a:ext cx="486179" cy="1388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638812" y="2005155"/>
              <a:ext cx="692828" cy="1151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277961" y="2788418"/>
              <a:ext cx="642894" cy="723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o 10"/>
          <p:cNvGrpSpPr/>
          <p:nvPr/>
        </p:nvGrpSpPr>
        <p:grpSpPr>
          <a:xfrm>
            <a:off x="8183235" y="2328073"/>
            <a:ext cx="279971" cy="452569"/>
            <a:chOff x="8748843" y="2794695"/>
            <a:chExt cx="323165" cy="508225"/>
          </a:xfrm>
        </p:grpSpPr>
        <p:sp>
          <p:nvSpPr>
            <p:cNvPr id="88" name="TextBox 7"/>
            <p:cNvSpPr txBox="1"/>
            <p:nvPr/>
          </p:nvSpPr>
          <p:spPr>
            <a:xfrm rot="16200000">
              <a:off x="8713284" y="2876420"/>
              <a:ext cx="440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14 m</a:t>
              </a:r>
              <a:endParaRPr lang="en-GB" sz="1200" dirty="0"/>
            </a:p>
          </p:txBody>
        </p:sp>
        <p:cxnSp>
          <p:nvCxnSpPr>
            <p:cNvPr id="89" name="Straight Arrow Connector 6"/>
            <p:cNvCxnSpPr/>
            <p:nvPr/>
          </p:nvCxnSpPr>
          <p:spPr>
            <a:xfrm>
              <a:off x="8748843" y="2866419"/>
              <a:ext cx="8914" cy="436501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1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7" grpId="0"/>
      <p:bldP spid="62" grpId="0" animBg="1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84" y="-90041"/>
            <a:ext cx="7571184" cy="891216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Harnessing the ITER experience</a:t>
            </a:r>
            <a:endParaRPr lang="de-DE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539" r="15219" b="6494"/>
          <a:stretch/>
        </p:blipFill>
        <p:spPr>
          <a:xfrm>
            <a:off x="245840" y="3757867"/>
            <a:ext cx="4038128" cy="2720148"/>
          </a:xfrm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323528" y="811299"/>
            <a:ext cx="4464496" cy="5403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3399"/>
                </a:solidFill>
              </a:rPr>
              <a:t>V</a:t>
            </a:r>
            <a:r>
              <a:rPr lang="en-GB" sz="1600" b="1" dirty="0" smtClean="0">
                <a:solidFill>
                  <a:srgbClr val="003399"/>
                </a:solidFill>
              </a:rPr>
              <a:t>aluable </a:t>
            </a:r>
            <a:r>
              <a:rPr lang="en-GB" sz="1600" b="1" dirty="0">
                <a:solidFill>
                  <a:srgbClr val="003399"/>
                </a:solidFill>
              </a:rPr>
              <a:t>lessons learnt </a:t>
            </a:r>
            <a:r>
              <a:rPr lang="en-GB" sz="1600" b="1" dirty="0" smtClean="0">
                <a:solidFill>
                  <a:srgbClr val="003399"/>
                </a:solidFill>
              </a:rPr>
              <a:t>and technical </a:t>
            </a:r>
            <a:r>
              <a:rPr lang="en-GB" sz="1600" b="1" dirty="0">
                <a:solidFill>
                  <a:srgbClr val="003399"/>
                </a:solidFill>
              </a:rPr>
              <a:t>insights </a:t>
            </a:r>
            <a:r>
              <a:rPr lang="en-GB" sz="1600" b="1" dirty="0" smtClean="0">
                <a:solidFill>
                  <a:srgbClr val="003399"/>
                </a:solidFill>
              </a:rPr>
              <a:t>directly </a:t>
            </a:r>
            <a:r>
              <a:rPr lang="en-GB" sz="1600" b="1" dirty="0">
                <a:solidFill>
                  <a:srgbClr val="003399"/>
                </a:solidFill>
              </a:rPr>
              <a:t>informing DEMO tasks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3399"/>
                </a:solidFill>
              </a:rPr>
              <a:t>Ad-hoc technical </a:t>
            </a:r>
            <a:r>
              <a:rPr lang="en-US" sz="1600" dirty="0" smtClean="0">
                <a:solidFill>
                  <a:srgbClr val="003399"/>
                </a:solidFill>
              </a:rPr>
              <a:t>meetings with ITER.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99"/>
                </a:solidFill>
              </a:rPr>
              <a:t>Training of some EEGs in </a:t>
            </a:r>
            <a:r>
              <a:rPr lang="en-US" sz="1600" dirty="0">
                <a:solidFill>
                  <a:srgbClr val="003399"/>
                </a:solidFill>
              </a:rPr>
              <a:t>part in ITER IO.</a:t>
            </a:r>
          </a:p>
          <a:p>
            <a:pPr marL="177800" indent="-1778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3399"/>
                </a:solidFill>
              </a:rPr>
              <a:t>IO </a:t>
            </a:r>
            <a:r>
              <a:rPr lang="en-US" sz="1600" dirty="0">
                <a:solidFill>
                  <a:srgbClr val="003399"/>
                </a:solidFill>
              </a:rPr>
              <a:t>(and F4E) experts attend DEMO </a:t>
            </a:r>
            <a:r>
              <a:rPr lang="en-US" sz="1600" dirty="0" smtClean="0">
                <a:solidFill>
                  <a:srgbClr val="003399"/>
                </a:solidFill>
              </a:rPr>
              <a:t>DRs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88" y="2092795"/>
            <a:ext cx="3960440" cy="166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Main topics include: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Tokamak building </a:t>
            </a:r>
            <a:r>
              <a:rPr lang="en-US" sz="1400" dirty="0" smtClean="0"/>
              <a:t>design/ Plant </a:t>
            </a:r>
            <a:r>
              <a:rPr lang="en-US" sz="1400" dirty="0"/>
              <a:t>layout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Systems engineering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Neutron </a:t>
            </a:r>
            <a:r>
              <a:rPr lang="en-US" sz="1400" dirty="0"/>
              <a:t>shielding concept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Port </a:t>
            </a:r>
            <a:r>
              <a:rPr lang="en-US" sz="1400" dirty="0"/>
              <a:t>plug port integration and </a:t>
            </a:r>
            <a:r>
              <a:rPr lang="en-US" sz="1400" dirty="0" smtClean="0"/>
              <a:t>RH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In-cryostat maintenance 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Thermal </a:t>
            </a:r>
            <a:r>
              <a:rPr lang="en-US" sz="1400" dirty="0"/>
              <a:t>s</a:t>
            </a:r>
            <a:r>
              <a:rPr lang="en-US" sz="1400" dirty="0" smtClean="0"/>
              <a:t>hield design/ Design </a:t>
            </a:r>
            <a:r>
              <a:rPr lang="en-US" sz="1400" dirty="0"/>
              <a:t>of magnet </a:t>
            </a:r>
            <a:r>
              <a:rPr lang="en-US" sz="1400" dirty="0" smtClean="0"/>
              <a:t>feeders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VV cooling Loop/ Diagnostics integration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9512" y="811299"/>
            <a:ext cx="4104456" cy="56667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27984" y="905378"/>
            <a:ext cx="4716016" cy="562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Lessons learned from ITER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1600" b="1" dirty="0" smtClean="0"/>
              <a:t>More </a:t>
            </a:r>
            <a:r>
              <a:rPr lang="en-GB" sz="1600" b="1" dirty="0"/>
              <a:t>attention to thermal transients </a:t>
            </a:r>
            <a:r>
              <a:rPr lang="en-GB" sz="1600" dirty="0"/>
              <a:t>is required for the design of in-vessel components</a:t>
            </a:r>
          </a:p>
          <a:p>
            <a:pPr>
              <a:spcAft>
                <a:spcPts val="1200"/>
              </a:spcAft>
            </a:pPr>
            <a:r>
              <a:rPr lang="en-GB" sz="1600" b="1" dirty="0"/>
              <a:t>Strengthen nuclear design integration and a nuclear safety culture </a:t>
            </a:r>
            <a:r>
              <a:rPr lang="en-GB" sz="1600" dirty="0"/>
              <a:t>during all the design phases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1600" b="1" dirty="0" smtClean="0"/>
              <a:t>Many </a:t>
            </a:r>
            <a:r>
              <a:rPr lang="en-GB" sz="1600" b="1" dirty="0"/>
              <a:t>design changes in ITER imposed by regulatory body </a:t>
            </a:r>
            <a:r>
              <a:rPr lang="en-GB" sz="1600" dirty="0"/>
              <a:t>resulting from more stringent nuclear safety </a:t>
            </a:r>
            <a:r>
              <a:rPr lang="en-GB" sz="1600" dirty="0" smtClean="0"/>
              <a:t>regulations</a:t>
            </a:r>
            <a:endParaRPr lang="en-GB" sz="1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600" dirty="0" smtClean="0"/>
              <a:t>A </a:t>
            </a:r>
            <a:r>
              <a:rPr lang="en-GB" sz="1600" b="1" dirty="0" smtClean="0"/>
              <a:t>robust </a:t>
            </a:r>
            <a:r>
              <a:rPr lang="en-GB" sz="1600" b="1" dirty="0"/>
              <a:t>maintenance </a:t>
            </a:r>
            <a:r>
              <a:rPr lang="en-GB" sz="1600" b="1" dirty="0" smtClean="0"/>
              <a:t>plan is a must</a:t>
            </a:r>
            <a:r>
              <a:rPr lang="en-GB" sz="1600" dirty="0" smtClean="0"/>
              <a:t>, </a:t>
            </a:r>
            <a:r>
              <a:rPr lang="en-GB" sz="1600" dirty="0"/>
              <a:t>with clear provisions to access areas where contamination and or activation could be higher then originally considered</a:t>
            </a:r>
            <a:endParaRPr lang="de-DE" sz="16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GB" sz="1600" b="1" dirty="0"/>
              <a:t>Give sufficient attention to plant layout</a:t>
            </a:r>
            <a:r>
              <a:rPr lang="en-GB" sz="1600" dirty="0"/>
              <a:t>, including </a:t>
            </a:r>
            <a:r>
              <a:rPr lang="en-GB" sz="1600" dirty="0" smtClean="0"/>
              <a:t>cooling loops, auxiliary systems, etc. </a:t>
            </a:r>
            <a:r>
              <a:rPr lang="en-GB" sz="1600" dirty="0"/>
              <a:t>Provide sufficient space to integrate all </a:t>
            </a:r>
            <a:r>
              <a:rPr lang="en-GB" sz="1600" dirty="0" err="1" smtClean="0"/>
              <a:t>equipments</a:t>
            </a:r>
            <a:r>
              <a:rPr lang="en-GB" sz="1600" dirty="0" smtClean="0"/>
              <a:t>, particularly </a:t>
            </a:r>
            <a:r>
              <a:rPr lang="en-GB" sz="1600" dirty="0"/>
              <a:t>in tokamak </a:t>
            </a:r>
            <a:r>
              <a:rPr lang="en-GB" sz="1600" dirty="0" smtClean="0"/>
              <a:t>building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Reminder: Important role </a:t>
            </a:r>
            <a:r>
              <a:rPr lang="en-US" sz="1600" b="1" dirty="0">
                <a:solidFill>
                  <a:srgbClr val="FF0000"/>
                </a:solidFill>
              </a:rPr>
              <a:t>of the ITER design process during </a:t>
            </a:r>
            <a:r>
              <a:rPr lang="en-US" sz="1600" b="1" dirty="0" smtClean="0">
                <a:solidFill>
                  <a:srgbClr val="FF0000"/>
                </a:solidFill>
              </a:rPr>
              <a:t>last </a:t>
            </a:r>
            <a:r>
              <a:rPr lang="en-US" sz="1600" b="1" dirty="0">
                <a:solidFill>
                  <a:srgbClr val="FF0000"/>
                </a:solidFill>
              </a:rPr>
              <a:t>30 years to drive progress in </a:t>
            </a:r>
            <a:r>
              <a:rPr lang="en-US" sz="1600" b="1" dirty="0" smtClean="0">
                <a:solidFill>
                  <a:srgbClr val="FF0000"/>
                </a:solidFill>
              </a:rPr>
              <a:t>fusion R&amp;D</a:t>
            </a:r>
            <a:endParaRPr lang="en-GB" sz="1600" dirty="0" smtClean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322292" y="811296"/>
            <a:ext cx="4821708" cy="5666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16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-159376"/>
            <a:ext cx="8496944" cy="891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Search for the Optimum Design/ Dimensioning Process </a:t>
            </a:r>
            <a:endParaRPr lang="de-DE" dirty="0"/>
          </a:p>
        </p:txBody>
      </p:sp>
      <p:sp>
        <p:nvSpPr>
          <p:cNvPr id="18" name="Rectangle 17"/>
          <p:cNvSpPr/>
          <p:nvPr/>
        </p:nvSpPr>
        <p:spPr>
          <a:xfrm>
            <a:off x="9782" y="6144301"/>
            <a:ext cx="4591116" cy="392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/>
        </p:nvSpPr>
        <p:spPr>
          <a:xfrm>
            <a:off x="-15141" y="704107"/>
            <a:ext cx="4616039" cy="55095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tangle 19"/>
          <p:cNvSpPr/>
          <p:nvPr/>
        </p:nvSpPr>
        <p:spPr>
          <a:xfrm>
            <a:off x="-6979" y="639507"/>
            <a:ext cx="450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Optimal airplane design from </a:t>
            </a:r>
            <a:r>
              <a:rPr lang="en-GB" b="1" dirty="0" smtClean="0"/>
              <a:t>the perspective </a:t>
            </a:r>
            <a:r>
              <a:rPr lang="en-GB" b="1" dirty="0"/>
              <a:t>of engineers </a:t>
            </a:r>
            <a:r>
              <a:rPr lang="en-GB" b="1" dirty="0" smtClean="0"/>
              <a:t>of different </a:t>
            </a:r>
            <a:r>
              <a:rPr lang="en-GB" b="1" dirty="0"/>
              <a:t>specialties</a:t>
            </a:r>
            <a:endParaRPr lang="de-DE" b="1" dirty="0"/>
          </a:p>
        </p:txBody>
      </p:sp>
      <p:sp>
        <p:nvSpPr>
          <p:cNvPr id="21" name="Rectangle 20"/>
          <p:cNvSpPr/>
          <p:nvPr/>
        </p:nvSpPr>
        <p:spPr>
          <a:xfrm>
            <a:off x="179512" y="5896180"/>
            <a:ext cx="7213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/>
              <a:t>Dream</a:t>
            </a:r>
            <a:r>
              <a:rPr lang="de-DE" sz="1200" b="1" dirty="0"/>
              <a:t> </a:t>
            </a:r>
            <a:r>
              <a:rPr lang="de-DE" sz="1200" b="1" dirty="0" err="1"/>
              <a:t>Airplanes</a:t>
            </a:r>
            <a:r>
              <a:rPr lang="de-DE" sz="1200" b="1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C.W. </a:t>
            </a:r>
            <a:r>
              <a:rPr lang="de-DE" sz="1200" dirty="0" smtClean="0"/>
              <a:t>Miller</a:t>
            </a:r>
            <a:r>
              <a:rPr lang="en-GB" sz="1200" dirty="0" smtClean="0"/>
              <a:t>Aircraft </a:t>
            </a:r>
            <a:r>
              <a:rPr lang="en-GB" sz="1200" dirty="0"/>
              <a:t>Design (p. 4), </a:t>
            </a:r>
          </a:p>
          <a:p>
            <a:r>
              <a:rPr lang="en-GB" sz="1200" dirty="0" smtClean="0"/>
              <a:t>by </a:t>
            </a:r>
            <a:r>
              <a:rPr lang="en-GB" sz="1200" dirty="0"/>
              <a:t>L. M. Nicolai and G. E. </a:t>
            </a:r>
            <a:r>
              <a:rPr lang="en-GB" sz="1200" dirty="0" err="1"/>
              <a:t>Carichner</a:t>
            </a:r>
            <a:r>
              <a:rPr lang="en-GB" sz="1200" dirty="0"/>
              <a:t>, 2010, Reston, VA: </a:t>
            </a:r>
            <a:endParaRPr lang="en-GB" sz="1200" dirty="0" smtClean="0"/>
          </a:p>
          <a:p>
            <a:r>
              <a:rPr lang="en-GB" sz="1200" dirty="0" smtClean="0"/>
              <a:t>American </a:t>
            </a:r>
            <a:r>
              <a:rPr lang="en-GB" sz="1200" dirty="0"/>
              <a:t>Institute of Aeronautics and Astronautics.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8" y="2380342"/>
            <a:ext cx="1868552" cy="1261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1038" t="15371" r="-1038" b="-11632"/>
          <a:stretch/>
        </p:blipFill>
        <p:spPr>
          <a:xfrm>
            <a:off x="94788" y="3641450"/>
            <a:ext cx="1824263" cy="1090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124" y="1201795"/>
            <a:ext cx="2175157" cy="14765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36" y="4462543"/>
            <a:ext cx="2106213" cy="14825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437" y="4348004"/>
            <a:ext cx="2389723" cy="15830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94" y="1203996"/>
            <a:ext cx="2255730" cy="1376605"/>
          </a:xfrm>
          <a:prstGeom prst="rect">
            <a:avLst/>
          </a:prstGeom>
        </p:spPr>
      </p:pic>
      <p:pic>
        <p:nvPicPr>
          <p:cNvPr id="28" name="Content Placeholder 8"/>
          <p:cNvPicPr>
            <a:picLocks noChangeAspect="1"/>
          </p:cNvPicPr>
          <p:nvPr/>
        </p:nvPicPr>
        <p:blipFill rotWithShape="1">
          <a:blip r:embed="rId9"/>
          <a:srcRect t="14200"/>
          <a:stretch/>
        </p:blipFill>
        <p:spPr>
          <a:xfrm>
            <a:off x="3246949" y="2676142"/>
            <a:ext cx="1263211" cy="1797480"/>
          </a:xfrm>
          <a:prstGeom prst="rect">
            <a:avLst/>
          </a:prstGeom>
        </p:spPr>
      </p:pic>
      <p:pic>
        <p:nvPicPr>
          <p:cNvPr id="29" name="Content Placeholder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1190" y="2498781"/>
            <a:ext cx="1404006" cy="199304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621828" y="651494"/>
            <a:ext cx="4543771" cy="5846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4600898" y="690053"/>
            <a:ext cx="4585633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b="1" dirty="0" smtClean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410" y="1477039"/>
            <a:ext cx="1712614" cy="16354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604292" y="665931"/>
            <a:ext cx="45430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/>
              <a:t>Outstanding </a:t>
            </a:r>
            <a:r>
              <a:rPr lang="en-GB" b="1" dirty="0"/>
              <a:t>issues common to any next major facility after </a:t>
            </a:r>
            <a:r>
              <a:rPr lang="en-GB" b="1" dirty="0" smtClean="0"/>
              <a:t>ITER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1985" y="1336383"/>
            <a:ext cx="2256360" cy="192830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/>
          <p:cNvSpPr txBox="1"/>
          <p:nvPr/>
        </p:nvSpPr>
        <p:spPr>
          <a:xfrm>
            <a:off x="4649186" y="3328953"/>
            <a:ext cx="4543054" cy="3277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 lot of discussions about making fusion smaller, cheaper, and faster,  </a:t>
            </a:r>
            <a:r>
              <a:rPr lang="en-GB" sz="1600" b="1" dirty="0" smtClean="0"/>
              <a:t>but there is no magic bullet to solve the integrated design problems. </a:t>
            </a:r>
            <a:r>
              <a:rPr lang="en-GB" sz="1600" dirty="0" smtClean="0"/>
              <a:t>Every time you squeeze somewhere, you make problems worse elsewhere…. 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By postponing integration, </a:t>
            </a:r>
            <a:r>
              <a:rPr lang="en-GB" sz="1600" dirty="0" smtClean="0"/>
              <a:t>assuming that it restricts innovation, one risks to develop </a:t>
            </a:r>
            <a:r>
              <a:rPr lang="en-GB" sz="1600" b="1" dirty="0" smtClean="0"/>
              <a:t>design solutions that cannot be integrated in practice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/>
              <a:t>Fusion </a:t>
            </a:r>
            <a:r>
              <a:rPr lang="en-GB" sz="1600" dirty="0"/>
              <a:t>is a nuclear technology and as such, </a:t>
            </a:r>
            <a:r>
              <a:rPr lang="en-GB" sz="1600" b="1" dirty="0"/>
              <a:t>it will be assessed </a:t>
            </a:r>
            <a:r>
              <a:rPr lang="en-GB" sz="1600" b="1" dirty="0" smtClean="0"/>
              <a:t>with scrutiny by </a:t>
            </a:r>
            <a:r>
              <a:rPr lang="en-GB" sz="1600" b="1" dirty="0"/>
              <a:t>a nuclear regulator </a:t>
            </a:r>
            <a:endParaRPr lang="en-GB" sz="1600" b="1" dirty="0" smtClean="0"/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Shielding</a:t>
            </a:r>
            <a:r>
              <a:rPr lang="en-US" sz="1600" b="1" dirty="0"/>
              <a:t>, </a:t>
            </a:r>
            <a:r>
              <a:rPr lang="en-US" sz="1600" b="1" dirty="0" smtClean="0"/>
              <a:t>RH, safety</a:t>
            </a:r>
            <a:r>
              <a:rPr lang="en-US" sz="1600" b="1" dirty="0"/>
              <a:t>, licensing considerations </a:t>
            </a:r>
            <a:r>
              <a:rPr lang="en-US" sz="1600" b="1" smtClean="0"/>
              <a:t>play an </a:t>
            </a:r>
            <a:r>
              <a:rPr lang="en-US" sz="1600" b="1" dirty="0" smtClean="0"/>
              <a:t>overwhelming role in </a:t>
            </a:r>
            <a:r>
              <a:rPr lang="en-US" sz="1600" b="1" dirty="0"/>
              <a:t>the </a:t>
            </a:r>
            <a:r>
              <a:rPr lang="en-US" sz="1600" b="1" dirty="0" smtClean="0"/>
              <a:t>design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6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 animBg="1"/>
      <p:bldP spid="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814"/>
            <a:ext cx="8208912" cy="620713"/>
          </a:xfrm>
        </p:spPr>
        <p:txBody>
          <a:bodyPr/>
          <a:lstStyle/>
          <a:p>
            <a:pPr>
              <a:defRPr/>
            </a:pPr>
            <a:r>
              <a:rPr lang="en-GB" sz="2600" dirty="0" smtClean="0"/>
              <a:t>Lesson </a:t>
            </a:r>
            <a:r>
              <a:rPr lang="en-GB" sz="2600" dirty="0"/>
              <a:t>of the </a:t>
            </a:r>
            <a:r>
              <a:rPr lang="en-GB" sz="2600" dirty="0" smtClean="0"/>
              <a:t>past: many MFE power plant studies:</a:t>
            </a:r>
            <a:endParaRPr lang="en-GB" sz="3600" b="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608537"/>
            <a:ext cx="9144000" cy="59093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It is not the first time that we do this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11" name="Picture 11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550" y="3757325"/>
            <a:ext cx="3983059" cy="26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Picture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596" r="-3882" b="-233"/>
          <a:stretch>
            <a:fillRect/>
          </a:stretch>
        </p:blipFill>
        <p:spPr bwMode="auto">
          <a:xfrm>
            <a:off x="0" y="969665"/>
            <a:ext cx="5158932" cy="55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707904" y="2863330"/>
            <a:ext cx="909223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en-US" altLang="de-DE" sz="1800" dirty="0">
                <a:solidFill>
                  <a:schemeClr val="tx1"/>
                </a:solidFill>
                <a:latin typeface="+mn-lt"/>
              </a:rPr>
              <a:t>US only</a:t>
            </a:r>
            <a:endParaRPr lang="en-GB" alt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6394" y="523707"/>
            <a:ext cx="40245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 smtClean="0">
                <a:solidFill>
                  <a:schemeClr val="bg1"/>
                </a:solidFill>
              </a:rPr>
              <a:t>Caveats</a:t>
            </a:r>
            <a:endParaRPr lang="en-GB" sz="24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A wealth of interesting information, </a:t>
            </a:r>
            <a:r>
              <a:rPr lang="en-GB" sz="2000" b="1" u="sng" dirty="0" smtClean="0">
                <a:solidFill>
                  <a:schemeClr val="bg1"/>
                </a:solidFill>
              </a:rPr>
              <a:t>but</a:t>
            </a:r>
            <a:r>
              <a:rPr lang="en-GB" sz="2000" b="1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</a:rPr>
              <a:t>Very favourable physics and technology assumptions, unrealistic</a:t>
            </a: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err="1" smtClean="0">
                <a:solidFill>
                  <a:schemeClr val="bg1"/>
                </a:solidFill>
              </a:rPr>
              <a:t>Divertor</a:t>
            </a:r>
            <a:r>
              <a:rPr lang="en-GB" sz="1600" b="1" dirty="0" smtClean="0">
                <a:solidFill>
                  <a:schemeClr val="bg1"/>
                </a:solidFill>
              </a:rPr>
              <a:t> problem underestimated or ignored</a:t>
            </a:r>
            <a:endParaRPr lang="en-GB" sz="16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bg1"/>
                </a:solidFill>
              </a:rPr>
              <a:t>Lack of thorough nuclear design integration considerations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5292080" y="5733256"/>
            <a:ext cx="1429559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3399"/>
              </a:buClr>
            </a:pPr>
            <a:r>
              <a:rPr lang="en-US" altLang="de-DE" sz="1800" dirty="0">
                <a:solidFill>
                  <a:schemeClr val="tx1"/>
                </a:solidFill>
                <a:latin typeface="+mn-lt"/>
              </a:rPr>
              <a:t>International</a:t>
            </a:r>
            <a:endParaRPr lang="en-GB" altLang="de-DE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97" t="5994" b="3242"/>
          <a:stretch/>
        </p:blipFill>
        <p:spPr>
          <a:xfrm>
            <a:off x="158761" y="2348880"/>
            <a:ext cx="4375605" cy="39071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7144" t="6562" r="5937" b="41719"/>
          <a:stretch/>
        </p:blipFill>
        <p:spPr>
          <a:xfrm>
            <a:off x="4086491" y="2190383"/>
            <a:ext cx="1002508" cy="1659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4117812"/>
            <a:ext cx="1490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Source: M. </a:t>
            </a:r>
            <a:r>
              <a:rPr lang="en-GB" sz="1400" dirty="0" err="1" smtClean="0"/>
              <a:t>Abdou</a:t>
            </a:r>
            <a:endParaRPr lang="de-DE" sz="1400" dirty="0"/>
          </a:p>
        </p:txBody>
      </p:sp>
      <p:sp>
        <p:nvSpPr>
          <p:cNvPr id="3" name="Oval 2"/>
          <p:cNvSpPr/>
          <p:nvPr/>
        </p:nvSpPr>
        <p:spPr>
          <a:xfrm>
            <a:off x="3707904" y="2780928"/>
            <a:ext cx="432048" cy="396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738911" y="4997595"/>
            <a:ext cx="370033" cy="33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3805485" y="5334097"/>
            <a:ext cx="370033" cy="33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01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DEMO Design Philosophy/ Key Drivers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6531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 smtClean="0"/>
              <a:t>What matters the most: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 smtClean="0"/>
          </a:p>
          <a:p>
            <a:pPr>
              <a:spcBef>
                <a:spcPts val="0"/>
              </a:spcBef>
            </a:pPr>
            <a:r>
              <a:rPr lang="en-GB" sz="1800" dirty="0" smtClean="0"/>
              <a:t>A) </a:t>
            </a:r>
            <a:r>
              <a:rPr lang="en-GB" sz="1800" b="1" dirty="0" smtClean="0"/>
              <a:t>design point (R and H builds); </a:t>
            </a:r>
            <a:r>
              <a:rPr lang="en-GB" sz="1800" dirty="0" smtClean="0"/>
              <a:t>set of basic parameters to reach a certain performance (i.e., R, a, </a:t>
            </a:r>
            <a:r>
              <a:rPr lang="en-GB" sz="1800" dirty="0" err="1" smtClean="0"/>
              <a:t>B</a:t>
            </a:r>
            <a:r>
              <a:rPr lang="en-GB" sz="1800" baseline="-25000" dirty="0" err="1" smtClean="0"/>
              <a:t>t</a:t>
            </a:r>
            <a:r>
              <a:rPr lang="en-GB" sz="1800" dirty="0" smtClean="0"/>
              <a:t>, </a:t>
            </a:r>
            <a:r>
              <a:rPr lang="en-GB" sz="1800" dirty="0" err="1" smtClean="0"/>
              <a:t>I</a:t>
            </a:r>
            <a:r>
              <a:rPr lang="en-GB" sz="1800" baseline="-25000" dirty="0" err="1" smtClean="0"/>
              <a:t>p</a:t>
            </a:r>
            <a:r>
              <a:rPr lang="en-GB" sz="1800" dirty="0" smtClean="0"/>
              <a:t>, </a:t>
            </a:r>
            <a:r>
              <a:rPr lang="en-GB" sz="1800" dirty="0" err="1" smtClean="0"/>
              <a:t>etc</a:t>
            </a:r>
            <a:r>
              <a:rPr lang="en-GB" sz="1800" dirty="0" smtClean="0"/>
              <a:t> ...)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/>
              <a:t>readiness of the physics assumptions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 err="1"/>
              <a:t>divertor</a:t>
            </a:r>
            <a:r>
              <a:rPr lang="en-GB" sz="1800" dirty="0"/>
              <a:t> protection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/>
              <a:t>Stress, forces in </a:t>
            </a:r>
            <a:r>
              <a:rPr lang="en-GB" sz="1800" dirty="0"/>
              <a:t>the </a:t>
            </a:r>
            <a:r>
              <a:rPr lang="en-GB" sz="1800" dirty="0" smtClean="0"/>
              <a:t>coils, </a:t>
            </a:r>
            <a:r>
              <a:rPr lang="en-GB" sz="1800" dirty="0"/>
              <a:t>shielding the SC magnets and VV</a:t>
            </a:r>
            <a:r>
              <a:rPr lang="en-GB" sz="1800" dirty="0" smtClean="0"/>
              <a:t>,  </a:t>
            </a:r>
            <a:r>
              <a:rPr lang="en-GB" sz="1800" dirty="0"/>
              <a:t>tritium self </a:t>
            </a:r>
            <a:r>
              <a:rPr lang="en-GB" sz="1800" dirty="0" smtClean="0"/>
              <a:t>sufficiency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/>
          </a:p>
          <a:p>
            <a:pPr marL="342900" lvl="1" indent="-342900">
              <a:spcBef>
                <a:spcPts val="0"/>
              </a:spcBef>
            </a:pPr>
            <a:r>
              <a:rPr lang="en-GB" sz="1800" dirty="0" smtClean="0"/>
              <a:t>B) </a:t>
            </a:r>
            <a:r>
              <a:rPr lang="en-GB" sz="1800" b="1" dirty="0" smtClean="0"/>
              <a:t>from 0D to a technically sound concept design</a:t>
            </a:r>
            <a:r>
              <a:rPr lang="en-GB" sz="1800" dirty="0" smtClean="0"/>
              <a:t>, adopt </a:t>
            </a:r>
            <a:r>
              <a:rPr lang="en-GB" sz="1800" dirty="0"/>
              <a:t>a 'system based' approach to DEMO to go from 0D to </a:t>
            </a:r>
            <a:r>
              <a:rPr lang="en-GB" sz="1800" dirty="0" smtClean="0"/>
              <a:t>concept </a:t>
            </a:r>
            <a:r>
              <a:rPr lang="en-GB" sz="1800" dirty="0"/>
              <a:t>technical design.</a:t>
            </a:r>
          </a:p>
          <a:p>
            <a:pPr marL="342900" lvl="1" indent="-342900">
              <a:spcBef>
                <a:spcPts val="0"/>
              </a:spcBef>
            </a:pPr>
            <a:endParaRPr lang="en-GB" sz="18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/>
              <a:t>p</a:t>
            </a:r>
            <a:r>
              <a:rPr lang="en-GB" sz="1800" dirty="0" smtClean="0"/>
              <a:t>lasma equilibrium and vertical stability analyses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 smtClean="0"/>
              <a:t>design of in-vessel systems (</a:t>
            </a:r>
            <a:r>
              <a:rPr lang="en-GB" sz="1800" dirty="0" err="1" smtClean="0"/>
              <a:t>divertor</a:t>
            </a:r>
            <a:r>
              <a:rPr lang="en-GB" sz="1800" dirty="0" smtClean="0"/>
              <a:t>, limiters) </a:t>
            </a:r>
            <a:r>
              <a:rPr lang="x-none" sz="1800" dirty="0" smtClean="0">
                <a:sym typeface="Wingdings" panose="05000000000000000000" pitchFamily="2" charset="2"/>
              </a:rPr>
              <a:t></a:t>
            </a:r>
            <a:r>
              <a:rPr lang="en-GB" sz="1800" dirty="0" smtClean="0">
                <a:sym typeface="Wingdings" panose="05000000000000000000" pitchFamily="2" charset="2"/>
              </a:rPr>
              <a:t> </a:t>
            </a:r>
            <a:r>
              <a:rPr lang="en-GB" sz="1800" dirty="0" smtClean="0"/>
              <a:t> </a:t>
            </a:r>
            <a:r>
              <a:rPr lang="en-GB" sz="1800" dirty="0"/>
              <a:t>thermal transients </a:t>
            </a:r>
            <a:r>
              <a:rPr lang="en-GB" sz="1800" dirty="0" smtClean="0"/>
              <a:t>are an important </a:t>
            </a:r>
            <a:r>
              <a:rPr lang="en-GB" sz="1800" dirty="0"/>
              <a:t>design driver. </a:t>
            </a:r>
            <a:r>
              <a:rPr lang="en-GB" sz="1800" dirty="0" smtClean="0"/>
              <a:t>Limiters </a:t>
            </a:r>
            <a:r>
              <a:rPr lang="en-GB" sz="1800" dirty="0"/>
              <a:t>to protect thin wall from </a:t>
            </a:r>
            <a:r>
              <a:rPr lang="en-GB" sz="1800" dirty="0" smtClean="0"/>
              <a:t>VDEs; </a:t>
            </a:r>
            <a:r>
              <a:rPr lang="en-GB" sz="1800" dirty="0"/>
              <a:t>loss of detachments, ELMs </a:t>
            </a:r>
            <a:r>
              <a:rPr lang="en-GB" sz="1800" dirty="0" smtClean="0"/>
              <a:t>mitigation and/or </a:t>
            </a:r>
            <a:r>
              <a:rPr lang="en-GB" sz="1800" dirty="0" err="1" smtClean="0"/>
              <a:t>supression</a:t>
            </a:r>
            <a:endParaRPr lang="en-GB" sz="1800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 smtClean="0"/>
              <a:t>breeding blanket systems, selection of the coolant and </a:t>
            </a:r>
            <a:r>
              <a:rPr lang="en-GB" sz="1800" dirty="0" err="1" smtClean="0"/>
              <a:t>BoP</a:t>
            </a:r>
            <a:endParaRPr lang="en-GB" sz="18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 smtClean="0"/>
              <a:t>In-vessel components RH scheme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 smtClean="0"/>
              <a:t>Plasma scenario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1800" dirty="0" smtClean="0"/>
              <a:t>H&amp;CD mix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GB" sz="1800" dirty="0" smtClean="0"/>
          </a:p>
          <a:p>
            <a:pPr>
              <a:spcBef>
                <a:spcPts val="0"/>
              </a:spcBef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39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3737</Words>
  <Application>Microsoft Macintosh PowerPoint</Application>
  <PresentationFormat>On-screen Show (4:3)</PresentationFormat>
  <Paragraphs>526</Paragraphs>
  <Slides>24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1_Office Theme</vt:lpstr>
      <vt:lpstr>Default Design</vt:lpstr>
      <vt:lpstr>2_Office Theme</vt:lpstr>
      <vt:lpstr>DEMO Programme in Europe:  lessons learned and future plans</vt:lpstr>
      <vt:lpstr>Outline</vt:lpstr>
      <vt:lpstr>DEMO in the EU Roadmap</vt:lpstr>
      <vt:lpstr>Key Messages </vt:lpstr>
      <vt:lpstr>Main lessons learnt during the DEMO pre-CD phase</vt:lpstr>
      <vt:lpstr>Harnessing the ITER experience</vt:lpstr>
      <vt:lpstr>Slide 7</vt:lpstr>
      <vt:lpstr>Lesson of the past: many MFE power plant studies:</vt:lpstr>
      <vt:lpstr>EU DEMO Design Philosophy/ Key Drivers</vt:lpstr>
      <vt:lpstr>Limited design space Divertor remains an important  DEMO-size driver</vt:lpstr>
      <vt:lpstr>High Field Magnet Technology has limited impact on machine size</vt:lpstr>
      <vt:lpstr>DEMO design points under study</vt:lpstr>
      <vt:lpstr>DEMO Technology R&amp;D - Concept Design Phase</vt:lpstr>
      <vt:lpstr>Industrial Involvement</vt:lpstr>
      <vt:lpstr>A critical bottleneck: the human factor.</vt:lpstr>
      <vt:lpstr>DEMO priorities beyond 2020</vt:lpstr>
      <vt:lpstr>Slide 17</vt:lpstr>
      <vt:lpstr>DEMO Design Project Phases</vt:lpstr>
      <vt:lpstr>Overview of the DEMO project timeline</vt:lpstr>
      <vt:lpstr>Overview of the DEMO project timeline</vt:lpstr>
      <vt:lpstr>Key Design Integration Issues (KDIIs)</vt:lpstr>
      <vt:lpstr>Key Design Integration Issues (KDIIs)</vt:lpstr>
      <vt:lpstr>DEMO Plasma Scenario (KDII#8)</vt:lpstr>
      <vt:lpstr>Strengthen the DEMO Core Team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Dale Meade</cp:lastModifiedBy>
  <cp:revision>3209</cp:revision>
  <cp:lastPrinted>2019-11-30T19:57:44Z</cp:lastPrinted>
  <dcterms:created xsi:type="dcterms:W3CDTF">2020-01-01T13:48:33Z</dcterms:created>
  <dcterms:modified xsi:type="dcterms:W3CDTF">2020-01-01T13:52:43Z</dcterms:modified>
</cp:coreProperties>
</file>