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>
  <p:sldMasterIdLst>
    <p:sldMasterId id="2147483659" r:id="rId1"/>
  </p:sldMasterIdLst>
  <p:notesMasterIdLst>
    <p:notesMasterId r:id="rId23"/>
  </p:notesMasterIdLst>
  <p:handoutMasterIdLst>
    <p:handoutMasterId r:id="rId24"/>
  </p:handoutMasterIdLst>
  <p:sldIdLst>
    <p:sldId id="270" r:id="rId2"/>
    <p:sldId id="298" r:id="rId3"/>
    <p:sldId id="299" r:id="rId4"/>
    <p:sldId id="310" r:id="rId5"/>
    <p:sldId id="300" r:id="rId6"/>
    <p:sldId id="301" r:id="rId7"/>
    <p:sldId id="302" r:id="rId8"/>
    <p:sldId id="303" r:id="rId9"/>
    <p:sldId id="304" r:id="rId10"/>
    <p:sldId id="306" r:id="rId11"/>
    <p:sldId id="305" r:id="rId12"/>
    <p:sldId id="313" r:id="rId13"/>
    <p:sldId id="312" r:id="rId14"/>
    <p:sldId id="316" r:id="rId15"/>
    <p:sldId id="307" r:id="rId16"/>
    <p:sldId id="308" r:id="rId17"/>
    <p:sldId id="317" r:id="rId18"/>
    <p:sldId id="315" r:id="rId19"/>
    <p:sldId id="309" r:id="rId20"/>
    <p:sldId id="311" r:id="rId21"/>
    <p:sldId id="273" r:id="rId22"/>
  </p:sldIdLst>
  <p:sldSz cx="9144000" cy="6858000" type="screen4x3"/>
  <p:notesSz cx="6858000" cy="9144000"/>
  <p:embeddedFontLst>
    <p:embeddedFont>
      <p:font typeface="League Gothic" panose="00000500000000000000" pitchFamily="50" charset="0"/>
      <p:regular r:id="rId25"/>
    </p:embeddedFont>
    <p:embeddedFont>
      <p:font typeface="PT Sans" panose="020B0503020203020204" pitchFamily="34" charset="0"/>
      <p:regular r:id="rId26"/>
      <p:bold r:id="rId27"/>
      <p:italic r:id="rId28"/>
    </p:embeddedFont>
    <p:embeddedFont>
      <p:font typeface="Calibri" panose="020F0502020204030204" pitchFamily="34" charset="0"/>
      <p:regular r:id="rId29"/>
      <p:bold r:id="rId30"/>
      <p:italic r:id="rId31"/>
      <p:boldItalic r:id="rId3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39DDD"/>
    <a:srgbClr val="231F20"/>
    <a:srgbClr val="DA1F26"/>
    <a:srgbClr val="F2F2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670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1584" y="9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468"/>
    </p:cViewPr>
  </p:sorterViewPr>
  <p:notesViewPr>
    <p:cSldViewPr snapToGrid="0">
      <p:cViewPr varScale="1">
        <p:scale>
          <a:sx n="125" d="100"/>
          <a:sy n="125" d="100"/>
        </p:scale>
        <p:origin x="4932" y="9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32" Type="http://schemas.openxmlformats.org/officeDocument/2006/relationships/font" Target="fonts/font8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4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465B78-89EA-42D9-BEEC-8B5622327F8E}" type="datetimeFigureOut">
              <a:rPr lang="en-CA" smtClean="0"/>
              <a:t>2016-12-14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1924B1-79A2-4499-A432-C5FBD10097F7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4662674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A28FBA-1FF1-4B41-BF85-C5DE0ACE7572}" type="datetimeFigureOut">
              <a:rPr lang="en-CA" smtClean="0"/>
              <a:t>2016-12-14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39F773-7511-4109-9FF9-C3B29557062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12817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39F773-7511-4109-9FF9-C3B29557062A}" type="slidenum">
              <a:rPr lang="en-CA" smtClean="0"/>
              <a:t>21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540291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t="15065" r="12500" b="652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42913" y="2781304"/>
            <a:ext cx="5172075" cy="929641"/>
          </a:xfrm>
          <a:prstGeom prst="rect">
            <a:avLst/>
          </a:prstGeom>
          <a:solidFill>
            <a:srgbClr val="DA1F26"/>
          </a:solidFill>
        </p:spPr>
        <p:txBody>
          <a:bodyPr anchor="b"/>
          <a:lstStyle>
            <a:lvl1pPr algn="ctr">
              <a:defRPr sz="5400">
                <a:solidFill>
                  <a:schemeClr val="bg1"/>
                </a:solidFill>
                <a:latin typeface="League Gothic" panose="00000500000000000000" pitchFamily="50" charset="0"/>
                <a:ea typeface="PT Sans" panose="020B0503020203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CA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913" y="3899820"/>
            <a:ext cx="2637723" cy="569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55267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203931" y="1392380"/>
            <a:ext cx="8736138" cy="4913415"/>
          </a:xfrm>
          <a:prstGeom prst="rect">
            <a:avLst/>
          </a:prstGeom>
        </p:spPr>
        <p:txBody>
          <a:bodyPr/>
          <a:lstStyle>
            <a:lvl1pPr>
              <a:defRPr sz="3200">
                <a:latin typeface="PT Sans" panose="020B0503020203020204" pitchFamily="34" charset="0"/>
                <a:ea typeface="PT Sans" panose="020B0503020203020204" pitchFamily="34" charset="0"/>
              </a:defRPr>
            </a:lvl1pPr>
            <a:lvl2pPr>
              <a:defRPr sz="2800">
                <a:latin typeface="PT Sans" panose="020B0503020203020204" pitchFamily="34" charset="0"/>
                <a:ea typeface="PT Sans" panose="020B0503020203020204" pitchFamily="34" charset="0"/>
              </a:defRPr>
            </a:lvl2pPr>
            <a:lvl3pPr>
              <a:defRPr sz="2400">
                <a:latin typeface="PT Sans" panose="020B0503020203020204" pitchFamily="34" charset="0"/>
                <a:ea typeface="PT Sans" panose="020B0503020203020204" pitchFamily="34" charset="0"/>
              </a:defRPr>
            </a:lvl3pPr>
            <a:lvl4pPr>
              <a:defRPr sz="2000">
                <a:latin typeface="PT Sans" panose="020B0503020203020204" pitchFamily="34" charset="0"/>
                <a:ea typeface="PT Sans" panose="020B0503020203020204" pitchFamily="34" charset="0"/>
              </a:defRPr>
            </a:lvl4pPr>
            <a:lvl5pPr>
              <a:defRPr sz="2000">
                <a:latin typeface="PT Sans" panose="020B0503020203020204" pitchFamily="34" charset="0"/>
                <a:ea typeface="PT Sans" panose="020B0503020203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Title 15"/>
          <p:cNvSpPr>
            <a:spLocks noGrp="1"/>
          </p:cNvSpPr>
          <p:nvPr>
            <p:ph type="title"/>
          </p:nvPr>
        </p:nvSpPr>
        <p:spPr>
          <a:xfrm>
            <a:off x="148090" y="430485"/>
            <a:ext cx="7886700" cy="827631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3600" b="1">
                <a:latin typeface="PT Sans" panose="020B0503020203020204" pitchFamily="34" charset="0"/>
                <a:ea typeface="PT Sans" panose="020B0503020203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CA" dirty="0"/>
          </a:p>
        </p:txBody>
      </p:sp>
      <p:sp>
        <p:nvSpPr>
          <p:cNvPr id="8" name="Footer Placeholder 4"/>
          <p:cNvSpPr txBox="1">
            <a:spLocks/>
          </p:cNvSpPr>
          <p:nvPr userDrawn="1"/>
        </p:nvSpPr>
        <p:spPr>
          <a:xfrm>
            <a:off x="8661400" y="6574336"/>
            <a:ext cx="445560" cy="283664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05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9D5FCB83-38A2-4992-8FC3-0F4763431D98}" type="slidenum">
              <a:rPr lang="en-US" sz="1051" smtClean="0">
                <a:solidFill>
                  <a:schemeClr val="tx2"/>
                </a:solidFill>
                <a:latin typeface="PT Sans" panose="020B0503020203020204" pitchFamily="34" charset="0"/>
                <a:ea typeface="PT Sans" panose="020B0503020203020204" pitchFamily="34" charset="0"/>
              </a:rPr>
              <a:pPr algn="r"/>
              <a:t>‹#›</a:t>
            </a:fld>
            <a:endParaRPr lang="en-CA" sz="1051" dirty="0">
              <a:solidFill>
                <a:schemeClr val="tx2"/>
              </a:solidFill>
              <a:latin typeface="PT Sans" panose="020B0503020203020204" pitchFamily="34" charset="0"/>
              <a:ea typeface="PT Sans" panose="020B05030202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23911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3"/>
          <p:cNvSpPr>
            <a:spLocks noGrp="1"/>
          </p:cNvSpPr>
          <p:nvPr>
            <p:ph type="body" sz="half" idx="2"/>
          </p:nvPr>
        </p:nvSpPr>
        <p:spPr>
          <a:xfrm>
            <a:off x="203931" y="1392381"/>
            <a:ext cx="8736138" cy="491341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200000"/>
              </a:lnSpc>
              <a:buNone/>
              <a:defRPr sz="1600">
                <a:latin typeface="PT Sans" panose="020B0503020203020204" pitchFamily="34" charset="0"/>
                <a:ea typeface="PT Sans" panose="020B0503020203020204" pitchFamily="34" charset="0"/>
              </a:defRPr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2" name="Footer Placeholder 4"/>
          <p:cNvSpPr txBox="1">
            <a:spLocks/>
          </p:cNvSpPr>
          <p:nvPr userDrawn="1"/>
        </p:nvSpPr>
        <p:spPr>
          <a:xfrm>
            <a:off x="8678333" y="6574336"/>
            <a:ext cx="411694" cy="283664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05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9D5FCB83-38A2-4992-8FC3-0F4763431D98}" type="slidenum">
              <a:rPr lang="en-US" sz="1051" smtClean="0">
                <a:solidFill>
                  <a:schemeClr val="tx2"/>
                </a:solidFill>
                <a:latin typeface="PT Sans" panose="020B0503020203020204" pitchFamily="34" charset="0"/>
                <a:ea typeface="PT Sans" panose="020B0503020203020204" pitchFamily="34" charset="0"/>
              </a:rPr>
              <a:pPr algn="r"/>
              <a:t>‹#›</a:t>
            </a:fld>
            <a:endParaRPr lang="en-CA" sz="1051" dirty="0">
              <a:solidFill>
                <a:schemeClr val="tx2"/>
              </a:solidFill>
              <a:latin typeface="PT Sans" panose="020B0503020203020204" pitchFamily="34" charset="0"/>
              <a:ea typeface="PT Sans" panose="020B0503020203020204" pitchFamily="34" charset="0"/>
            </a:endParaRPr>
          </a:p>
        </p:txBody>
      </p:sp>
      <p:sp>
        <p:nvSpPr>
          <p:cNvPr id="13" name="Title 15"/>
          <p:cNvSpPr>
            <a:spLocks noGrp="1"/>
          </p:cNvSpPr>
          <p:nvPr>
            <p:ph type="title"/>
          </p:nvPr>
        </p:nvSpPr>
        <p:spPr>
          <a:xfrm>
            <a:off x="148090" y="430485"/>
            <a:ext cx="7886700" cy="827631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3600" b="1">
                <a:latin typeface="PT Sans" panose="020B0503020203020204" pitchFamily="34" charset="0"/>
                <a:ea typeface="PT Sans" panose="020B0503020203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40049766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ooter Placeholder 4"/>
          <p:cNvSpPr txBox="1">
            <a:spLocks/>
          </p:cNvSpPr>
          <p:nvPr userDrawn="1"/>
        </p:nvSpPr>
        <p:spPr>
          <a:xfrm>
            <a:off x="8661400" y="6574336"/>
            <a:ext cx="445560" cy="283664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05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9D5FCB83-38A2-4992-8FC3-0F4763431D98}" type="slidenum">
              <a:rPr lang="en-US" sz="1051" smtClean="0">
                <a:solidFill>
                  <a:schemeClr val="tx2"/>
                </a:solidFill>
                <a:latin typeface="PT Sans" panose="020B0503020203020204" pitchFamily="34" charset="0"/>
                <a:ea typeface="PT Sans" panose="020B0503020203020204" pitchFamily="34" charset="0"/>
              </a:rPr>
              <a:pPr algn="r"/>
              <a:t>‹#›</a:t>
            </a:fld>
            <a:endParaRPr lang="en-CA" sz="1051" dirty="0">
              <a:solidFill>
                <a:schemeClr val="tx2"/>
              </a:solidFill>
              <a:latin typeface="PT Sans" panose="020B0503020203020204" pitchFamily="34" charset="0"/>
              <a:ea typeface="PT Sans" panose="020B0503020203020204" pitchFamily="34" charset="0"/>
            </a:endParaRPr>
          </a:p>
        </p:txBody>
      </p:sp>
      <p:sp>
        <p:nvSpPr>
          <p:cNvPr id="13" name="Title 15"/>
          <p:cNvSpPr>
            <a:spLocks noGrp="1"/>
          </p:cNvSpPr>
          <p:nvPr>
            <p:ph type="title"/>
          </p:nvPr>
        </p:nvSpPr>
        <p:spPr>
          <a:xfrm>
            <a:off x="148090" y="430485"/>
            <a:ext cx="7886700" cy="827631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3600" b="1">
                <a:latin typeface="PT Sans" panose="020B0503020203020204" pitchFamily="34" charset="0"/>
                <a:ea typeface="PT Sans" panose="020B0503020203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3109896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4"/>
          <p:cNvSpPr txBox="1">
            <a:spLocks/>
          </p:cNvSpPr>
          <p:nvPr userDrawn="1"/>
        </p:nvSpPr>
        <p:spPr>
          <a:xfrm>
            <a:off x="8661400" y="6574336"/>
            <a:ext cx="445560" cy="283664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05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9D5FCB83-38A2-4992-8FC3-0F4763431D98}" type="slidenum">
              <a:rPr lang="en-US" sz="1051" smtClean="0">
                <a:solidFill>
                  <a:schemeClr val="tx2"/>
                </a:solidFill>
                <a:latin typeface="PT Sans" panose="020B0503020203020204" pitchFamily="34" charset="0"/>
                <a:ea typeface="PT Sans" panose="020B0503020203020204" pitchFamily="34" charset="0"/>
              </a:rPr>
              <a:pPr algn="r"/>
              <a:t>‹#›</a:t>
            </a:fld>
            <a:endParaRPr lang="en-CA" sz="1051" dirty="0">
              <a:solidFill>
                <a:schemeClr val="tx2"/>
              </a:solidFill>
              <a:latin typeface="PT Sans" panose="020B0503020203020204" pitchFamily="34" charset="0"/>
              <a:ea typeface="PT Sans" panose="020B05030202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11960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457201"/>
            <a:ext cx="4629150" cy="5403850"/>
          </a:xfrm>
          <a:prstGeom prst="rect">
            <a:avLst/>
          </a:prstGeom>
        </p:spPr>
        <p:txBody>
          <a:bodyPr/>
          <a:lstStyle>
            <a:lvl1pPr>
              <a:defRPr sz="3200">
                <a:latin typeface="PT Sans" panose="020B0503020203020204" pitchFamily="34" charset="0"/>
                <a:ea typeface="PT Sans" panose="020B0503020203020204" pitchFamily="34" charset="0"/>
              </a:defRPr>
            </a:lvl1pPr>
            <a:lvl2pPr>
              <a:defRPr sz="2800">
                <a:latin typeface="PT Sans" panose="020B0503020203020204" pitchFamily="34" charset="0"/>
                <a:ea typeface="PT Sans" panose="020B0503020203020204" pitchFamily="34" charset="0"/>
              </a:defRPr>
            </a:lvl2pPr>
            <a:lvl3pPr>
              <a:defRPr sz="2400">
                <a:latin typeface="PT Sans" panose="020B0503020203020204" pitchFamily="34" charset="0"/>
                <a:ea typeface="PT Sans" panose="020B0503020203020204" pitchFamily="34" charset="0"/>
              </a:defRPr>
            </a:lvl3pPr>
            <a:lvl4pPr>
              <a:defRPr sz="2000">
                <a:latin typeface="PT Sans" panose="020B0503020203020204" pitchFamily="34" charset="0"/>
                <a:ea typeface="PT Sans" panose="020B0503020203020204" pitchFamily="34" charset="0"/>
              </a:defRPr>
            </a:lvl4pPr>
            <a:lvl5pPr>
              <a:defRPr sz="2000">
                <a:latin typeface="PT Sans" panose="020B0503020203020204" pitchFamily="34" charset="0"/>
                <a:ea typeface="PT Sans" panose="020B050302020302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CA" dirty="0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629841" y="671332"/>
            <a:ext cx="2949178" cy="1386068"/>
          </a:xfrm>
          <a:prstGeom prst="rect">
            <a:avLst/>
          </a:prstGeom>
        </p:spPr>
        <p:txBody>
          <a:bodyPr anchor="t"/>
          <a:lstStyle>
            <a:lvl1pPr>
              <a:lnSpc>
                <a:spcPct val="120000"/>
              </a:lnSpc>
              <a:defRPr sz="3200" b="1">
                <a:latin typeface="PT Sans" panose="020B0503020203020204" pitchFamily="34" charset="0"/>
                <a:ea typeface="PT Sans" panose="020B0503020203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CA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buNone/>
              <a:defRPr sz="1600">
                <a:latin typeface="PT Sans" panose="020B0503020203020204" pitchFamily="34" charset="0"/>
                <a:ea typeface="PT Sans" panose="020B0503020203020204" pitchFamily="34" charset="0"/>
              </a:defRPr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8" name="Footer Placeholder 4"/>
          <p:cNvSpPr txBox="1">
            <a:spLocks/>
          </p:cNvSpPr>
          <p:nvPr userDrawn="1"/>
        </p:nvSpPr>
        <p:spPr>
          <a:xfrm>
            <a:off x="8669867" y="6574336"/>
            <a:ext cx="428626" cy="283664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05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9D5FCB83-38A2-4992-8FC3-0F4763431D98}" type="slidenum">
              <a:rPr lang="en-US" sz="1051" smtClean="0">
                <a:solidFill>
                  <a:schemeClr val="tx2"/>
                </a:solidFill>
                <a:latin typeface="PT Sans" panose="020B0503020203020204" pitchFamily="34" charset="0"/>
                <a:ea typeface="PT Sans" panose="020B0503020203020204" pitchFamily="34" charset="0"/>
              </a:rPr>
              <a:pPr algn="r"/>
              <a:t>‹#›</a:t>
            </a:fld>
            <a:endParaRPr lang="en-CA" sz="1051" dirty="0">
              <a:solidFill>
                <a:schemeClr val="tx2"/>
              </a:solidFill>
              <a:latin typeface="PT Sans" panose="020B0503020203020204" pitchFamily="34" charset="0"/>
              <a:ea typeface="PT Sans" panose="020B05030202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10551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457201"/>
            <a:ext cx="4629150" cy="54038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latin typeface="PT Sans" panose="020B0503020203020204" pitchFamily="34" charset="0"/>
                <a:ea typeface="PT Sans" panose="020B0503020203020204" pitchFamily="34" charset="0"/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CA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latin typeface="PT Sans" panose="020B0503020203020204" pitchFamily="34" charset="0"/>
                <a:ea typeface="PT Sans" panose="020B0503020203020204" pitchFamily="34" charset="0"/>
              </a:defRPr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8" name="Footer Placeholder 4"/>
          <p:cNvSpPr txBox="1">
            <a:spLocks/>
          </p:cNvSpPr>
          <p:nvPr userDrawn="1"/>
        </p:nvSpPr>
        <p:spPr>
          <a:xfrm>
            <a:off x="8669867" y="6574336"/>
            <a:ext cx="428626" cy="283664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05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9D5FCB83-38A2-4992-8FC3-0F4763431D98}" type="slidenum">
              <a:rPr lang="en-US" sz="1051" smtClean="0">
                <a:solidFill>
                  <a:schemeClr val="tx2"/>
                </a:solidFill>
                <a:latin typeface="PT Sans" panose="020B0503020203020204" pitchFamily="34" charset="0"/>
                <a:ea typeface="PT Sans" panose="020B0503020203020204" pitchFamily="34" charset="0"/>
              </a:rPr>
              <a:pPr algn="r"/>
              <a:t>‹#›</a:t>
            </a:fld>
            <a:endParaRPr lang="en-CA" sz="1051" dirty="0">
              <a:solidFill>
                <a:schemeClr val="tx2"/>
              </a:solidFill>
              <a:latin typeface="PT Sans" panose="020B0503020203020204" pitchFamily="34" charset="0"/>
              <a:ea typeface="PT Sans" panose="020B0503020203020204" pitchFamily="34" charset="0"/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629841" y="671332"/>
            <a:ext cx="2949178" cy="1386068"/>
          </a:xfrm>
          <a:prstGeom prst="rect">
            <a:avLst/>
          </a:prstGeom>
        </p:spPr>
        <p:txBody>
          <a:bodyPr anchor="t"/>
          <a:lstStyle>
            <a:lvl1pPr>
              <a:lnSpc>
                <a:spcPct val="120000"/>
              </a:lnSpc>
              <a:defRPr sz="3200" b="1">
                <a:latin typeface="PT Sans" panose="020B0503020203020204" pitchFamily="34" charset="0"/>
                <a:ea typeface="PT Sans" panose="020B0503020203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7020402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203931" y="1392380"/>
            <a:ext cx="8736138" cy="4913415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PT Sans" panose="020B0503020203020204" pitchFamily="34" charset="0"/>
                <a:ea typeface="PT Sans" panose="020B0503020203020204" pitchFamily="34" charset="0"/>
              </a:defRPr>
            </a:lvl1pPr>
            <a:lvl2pPr>
              <a:defRPr sz="2100">
                <a:latin typeface="PT Sans" panose="020B0503020203020204" pitchFamily="34" charset="0"/>
                <a:ea typeface="PT Sans" panose="020B0503020203020204" pitchFamily="34" charset="0"/>
              </a:defRPr>
            </a:lvl2pPr>
            <a:lvl3pPr>
              <a:defRPr sz="1800">
                <a:latin typeface="PT Sans" panose="020B0503020203020204" pitchFamily="34" charset="0"/>
                <a:ea typeface="PT Sans" panose="020B0503020203020204" pitchFamily="34" charset="0"/>
              </a:defRPr>
            </a:lvl3pPr>
            <a:lvl4pPr>
              <a:defRPr sz="1500">
                <a:latin typeface="PT Sans" panose="020B0503020203020204" pitchFamily="34" charset="0"/>
                <a:ea typeface="PT Sans" panose="020B0503020203020204" pitchFamily="34" charset="0"/>
              </a:defRPr>
            </a:lvl4pPr>
            <a:lvl5pPr>
              <a:defRPr sz="1500">
                <a:latin typeface="PT Sans" panose="020B0503020203020204" pitchFamily="34" charset="0"/>
                <a:ea typeface="PT Sans" panose="020B0503020203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Title 15"/>
          <p:cNvSpPr>
            <a:spLocks noGrp="1"/>
          </p:cNvSpPr>
          <p:nvPr>
            <p:ph type="title"/>
          </p:nvPr>
        </p:nvSpPr>
        <p:spPr>
          <a:xfrm>
            <a:off x="148090" y="430481"/>
            <a:ext cx="7886700" cy="827631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2700" b="1">
                <a:latin typeface="PT Sans" panose="020B0503020203020204" pitchFamily="34" charset="0"/>
                <a:ea typeface="PT Sans" panose="020B0503020203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CA" dirty="0"/>
          </a:p>
        </p:txBody>
      </p:sp>
      <p:sp>
        <p:nvSpPr>
          <p:cNvPr id="20" name="Footer Placeholder 4"/>
          <p:cNvSpPr txBox="1">
            <a:spLocks/>
          </p:cNvSpPr>
          <p:nvPr userDrawn="1"/>
        </p:nvSpPr>
        <p:spPr>
          <a:xfrm>
            <a:off x="3451611" y="6574336"/>
            <a:ext cx="2240780" cy="283664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05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788" dirty="0" smtClean="0">
                <a:solidFill>
                  <a:schemeClr val="tx2"/>
                </a:solidFill>
                <a:latin typeface="PT Sans" panose="020B0503020203020204" pitchFamily="34" charset="0"/>
                <a:ea typeface="PT Sans" panose="020B0503020203020204" pitchFamily="34" charset="0"/>
              </a:rPr>
              <a:t>CONFIDENTIAL</a:t>
            </a:r>
            <a:endParaRPr lang="en-CA" sz="788" dirty="0">
              <a:solidFill>
                <a:schemeClr val="tx2"/>
              </a:solidFill>
              <a:latin typeface="PT Sans" panose="020B0503020203020204" pitchFamily="34" charset="0"/>
              <a:ea typeface="PT Sans" panose="020B0503020203020204" pitchFamily="34" charset="0"/>
            </a:endParaRPr>
          </a:p>
        </p:txBody>
      </p:sp>
      <p:sp>
        <p:nvSpPr>
          <p:cNvPr id="8" name="Footer Placeholder 4"/>
          <p:cNvSpPr txBox="1">
            <a:spLocks/>
          </p:cNvSpPr>
          <p:nvPr userDrawn="1"/>
        </p:nvSpPr>
        <p:spPr>
          <a:xfrm>
            <a:off x="8739844" y="6574336"/>
            <a:ext cx="288672" cy="283664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05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9D5FCB83-38A2-4992-8FC3-0F4763431D98}" type="slidenum">
              <a:rPr lang="en-US" sz="788" smtClean="0">
                <a:solidFill>
                  <a:schemeClr val="tx2"/>
                </a:solidFill>
                <a:latin typeface="PT Sans" panose="020B0503020203020204" pitchFamily="34" charset="0"/>
                <a:ea typeface="PT Sans" panose="020B0503020203020204" pitchFamily="34" charset="0"/>
              </a:rPr>
              <a:pPr algn="r"/>
              <a:t>‹#›</a:t>
            </a:fld>
            <a:endParaRPr lang="en-CA" sz="788" dirty="0">
              <a:solidFill>
                <a:schemeClr val="tx2"/>
              </a:solidFill>
              <a:latin typeface="PT Sans" panose="020B0503020203020204" pitchFamily="34" charset="0"/>
              <a:ea typeface="PT Sans" panose="020B05030202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38904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2"/>
            <a:ext cx="9144000" cy="283664"/>
          </a:xfrm>
          <a:prstGeom prst="rect">
            <a:avLst/>
          </a:prstGeom>
          <a:solidFill>
            <a:srgbClr val="DA1F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800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0" y="6580166"/>
            <a:ext cx="9144000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3778" y="66523"/>
            <a:ext cx="998576" cy="150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3990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50" r:id="rId2"/>
    <p:sldLayoutId id="2147483651" r:id="rId3"/>
    <p:sldLayoutId id="2147483658" r:id="rId4"/>
    <p:sldLayoutId id="2147483666" r:id="rId5"/>
    <p:sldLayoutId id="2147483656" r:id="rId6"/>
    <p:sldLayoutId id="2147483657" r:id="rId7"/>
    <p:sldLayoutId id="2147483672" r:id="rId8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ns-snc.ca/media/uploads/dir_58/Fusion-2030---Roadmap-for-Canada.pdf" TargetMode="External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5.jpeg"/><Relationship Id="rId4" Type="http://schemas.openxmlformats.org/officeDocument/2006/relationships/image" Target="../media/image4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4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9.png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088" y="2700465"/>
            <a:ext cx="4468755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6709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/>
          <p:cNvGrpSpPr/>
          <p:nvPr/>
        </p:nvGrpSpPr>
        <p:grpSpPr>
          <a:xfrm>
            <a:off x="3657600" y="355596"/>
            <a:ext cx="5514984" cy="3158067"/>
            <a:chOff x="152400" y="991244"/>
            <a:chExt cx="8534400" cy="4887087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44" t="2783" r="13901" b="8333"/>
            <a:stretch/>
          </p:blipFill>
          <p:spPr>
            <a:xfrm>
              <a:off x="925424" y="991244"/>
              <a:ext cx="6092481" cy="4887087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152400" y="2527012"/>
              <a:ext cx="914400" cy="6174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 smtClean="0">
                  <a:solidFill>
                    <a:schemeClr val="tx1"/>
                  </a:solidFill>
                  <a:latin typeface="PT Sans" panose="020B0503020203020204" pitchFamily="34" charset="0"/>
                  <a:ea typeface="PT Sans" panose="020B0503020203020204" pitchFamily="34" charset="0"/>
                  <a:cs typeface="Arial" panose="020B0604020202020204" pitchFamily="34" charset="0"/>
                </a:rPr>
                <a:t>Visible</a:t>
              </a:r>
            </a:p>
            <a:p>
              <a:r>
                <a:rPr lang="en-US" sz="1000" dirty="0" smtClean="0">
                  <a:solidFill>
                    <a:schemeClr val="tx1"/>
                  </a:solidFill>
                  <a:latin typeface="PT Sans" panose="020B0503020203020204" pitchFamily="34" charset="0"/>
                  <a:ea typeface="PT Sans" panose="020B0503020203020204" pitchFamily="34" charset="0"/>
                  <a:cs typeface="Arial" panose="020B0604020202020204" pitchFamily="34" charset="0"/>
                </a:rPr>
                <a:t>spectra</a:t>
              </a:r>
            </a:p>
          </p:txBody>
        </p:sp>
        <p:grpSp>
          <p:nvGrpSpPr>
            <p:cNvPr id="8" name="Group 7"/>
            <p:cNvGrpSpPr/>
            <p:nvPr/>
          </p:nvGrpSpPr>
          <p:grpSpPr>
            <a:xfrm>
              <a:off x="1295400" y="2310825"/>
              <a:ext cx="3276600" cy="2642175"/>
              <a:chOff x="1295400" y="2310825"/>
              <a:chExt cx="3276600" cy="2642175"/>
            </a:xfrm>
          </p:grpSpPr>
          <p:cxnSp>
            <p:nvCxnSpPr>
              <p:cNvPr id="6" name="Straight Connector 5"/>
              <p:cNvCxnSpPr/>
              <p:nvPr/>
            </p:nvCxnSpPr>
            <p:spPr>
              <a:xfrm>
                <a:off x="2057400" y="2819400"/>
                <a:ext cx="2514600" cy="2133600"/>
              </a:xfrm>
              <a:prstGeom prst="line">
                <a:avLst/>
              </a:prstGeom>
              <a:ln w="38100">
                <a:solidFill>
                  <a:srgbClr val="00EA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" name="TextBox 13"/>
              <p:cNvSpPr txBox="1"/>
              <p:nvPr/>
            </p:nvSpPr>
            <p:spPr>
              <a:xfrm>
                <a:off x="1295400" y="2310825"/>
                <a:ext cx="1066798" cy="6174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dirty="0" smtClean="0">
                    <a:solidFill>
                      <a:schemeClr val="tx1"/>
                    </a:solidFill>
                    <a:latin typeface="PT Sans" panose="020B0503020203020204" pitchFamily="34" charset="0"/>
                    <a:ea typeface="PT Sans" panose="020B0503020203020204" pitchFamily="34" charset="0"/>
                    <a:cs typeface="Arial" panose="020B0604020202020204" pitchFamily="34" charset="0"/>
                  </a:rPr>
                  <a:t>Thomson Beam</a:t>
                </a:r>
              </a:p>
            </p:txBody>
          </p:sp>
        </p:grpSp>
        <p:grpSp>
          <p:nvGrpSpPr>
            <p:cNvPr id="12" name="Group 11"/>
            <p:cNvGrpSpPr/>
            <p:nvPr/>
          </p:nvGrpSpPr>
          <p:grpSpPr>
            <a:xfrm>
              <a:off x="2007425" y="2038826"/>
              <a:ext cx="6365431" cy="1852747"/>
              <a:chOff x="2007425" y="2038826"/>
              <a:chExt cx="6365431" cy="1852747"/>
            </a:xfrm>
          </p:grpSpPr>
          <p:cxnSp>
            <p:nvCxnSpPr>
              <p:cNvPr id="20" name="Straight Connector 19"/>
              <p:cNvCxnSpPr>
                <a:cxnSpLocks noChangeAspect="1"/>
              </p:cNvCxnSpPr>
              <p:nvPr/>
            </p:nvCxnSpPr>
            <p:spPr>
              <a:xfrm>
                <a:off x="2590800" y="2411104"/>
                <a:ext cx="1451153" cy="417593"/>
              </a:xfrm>
              <a:prstGeom prst="line">
                <a:avLst/>
              </a:prstGeom>
              <a:ln w="38100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/>
              <p:cNvCxnSpPr>
                <a:cxnSpLocks noChangeAspect="1"/>
              </p:cNvCxnSpPr>
              <p:nvPr/>
            </p:nvCxnSpPr>
            <p:spPr>
              <a:xfrm>
                <a:off x="4343400" y="2922896"/>
                <a:ext cx="2734056" cy="786769"/>
              </a:xfrm>
              <a:prstGeom prst="line">
                <a:avLst/>
              </a:prstGeom>
              <a:ln w="38100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" name="TextBox 15"/>
              <p:cNvSpPr txBox="1"/>
              <p:nvPr/>
            </p:nvSpPr>
            <p:spPr>
              <a:xfrm>
                <a:off x="2007425" y="2038826"/>
                <a:ext cx="1295400" cy="3799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dirty="0" smtClean="0">
                    <a:solidFill>
                      <a:schemeClr val="tx1"/>
                    </a:solidFill>
                    <a:latin typeface="PT Sans" panose="020B0503020203020204" pitchFamily="34" charset="0"/>
                    <a:ea typeface="PT Sans" panose="020B0503020203020204" pitchFamily="34" charset="0"/>
                    <a:cs typeface="Arial" panose="020B0604020202020204" pitchFamily="34" charset="0"/>
                  </a:rPr>
                  <a:t>Ion Doppler</a:t>
                </a:r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7077456" y="3511582"/>
                <a:ext cx="1295400" cy="3799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dirty="0" smtClean="0">
                    <a:solidFill>
                      <a:schemeClr val="tx1"/>
                    </a:solidFill>
                    <a:latin typeface="PT Sans" panose="020B0503020203020204" pitchFamily="34" charset="0"/>
                    <a:ea typeface="PT Sans" panose="020B0503020203020204" pitchFamily="34" charset="0"/>
                    <a:cs typeface="Arial" panose="020B0604020202020204" pitchFamily="34" charset="0"/>
                  </a:rPr>
                  <a:t>Ion Doppler</a:t>
                </a:r>
              </a:p>
            </p:txBody>
          </p:sp>
        </p:grpSp>
        <p:grpSp>
          <p:nvGrpSpPr>
            <p:cNvPr id="13" name="Group 12"/>
            <p:cNvGrpSpPr/>
            <p:nvPr/>
          </p:nvGrpSpPr>
          <p:grpSpPr>
            <a:xfrm>
              <a:off x="5341621" y="1795046"/>
              <a:ext cx="1440179" cy="2530048"/>
              <a:chOff x="5341621" y="1795046"/>
              <a:chExt cx="1440179" cy="2530048"/>
            </a:xfrm>
          </p:grpSpPr>
          <p:sp>
            <p:nvSpPr>
              <p:cNvPr id="23" name="Can 22"/>
              <p:cNvSpPr/>
              <p:nvPr/>
            </p:nvSpPr>
            <p:spPr>
              <a:xfrm rot="11940000">
                <a:off x="5363098" y="2039094"/>
                <a:ext cx="182880" cy="2286000"/>
              </a:xfrm>
              <a:prstGeom prst="can">
                <a:avLst>
                  <a:gd name="adj" fmla="val 76809"/>
                </a:avLst>
              </a:prstGeom>
              <a:solidFill>
                <a:srgbClr val="D395CF">
                  <a:alpha val="75000"/>
                </a:srgbClr>
              </a:solidFill>
              <a:ln w="9525">
                <a:solidFill>
                  <a:schemeClr val="accent3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 dirty="0" smtClean="0">
                  <a:latin typeface="PT Sans" panose="020B0503020203020204" pitchFamily="34" charset="0"/>
                  <a:ea typeface="PT Sans" panose="020B0503020203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5341621" y="1795046"/>
                <a:ext cx="1440179" cy="3799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dirty="0" smtClean="0">
                    <a:solidFill>
                      <a:schemeClr val="tx1"/>
                    </a:solidFill>
                    <a:latin typeface="PT Sans" panose="020B0503020203020204" pitchFamily="34" charset="0"/>
                    <a:ea typeface="PT Sans" panose="020B0503020203020204" pitchFamily="34" charset="0"/>
                    <a:cs typeface="Arial" panose="020B0604020202020204" pitchFamily="34" charset="0"/>
                  </a:rPr>
                  <a:t>VUV spectra</a:t>
                </a:r>
              </a:p>
            </p:txBody>
          </p:sp>
        </p:grpSp>
        <p:grpSp>
          <p:nvGrpSpPr>
            <p:cNvPr id="24" name="Group 23"/>
            <p:cNvGrpSpPr/>
            <p:nvPr/>
          </p:nvGrpSpPr>
          <p:grpSpPr>
            <a:xfrm>
              <a:off x="4343400" y="2326944"/>
              <a:ext cx="4343400" cy="2842194"/>
              <a:chOff x="4343400" y="2326944"/>
              <a:chExt cx="4343400" cy="2842194"/>
            </a:xfrm>
          </p:grpSpPr>
          <p:cxnSp>
            <p:nvCxnSpPr>
              <p:cNvPr id="7" name="Straight Connector 6"/>
              <p:cNvCxnSpPr/>
              <p:nvPr/>
            </p:nvCxnSpPr>
            <p:spPr>
              <a:xfrm>
                <a:off x="4343400" y="2778456"/>
                <a:ext cx="2362200" cy="2076999"/>
              </a:xfrm>
              <a:prstGeom prst="line">
                <a:avLst/>
              </a:prstGeom>
              <a:ln w="38100">
                <a:solidFill>
                  <a:schemeClr val="bg2">
                    <a:lumMod val="9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9"/>
              <p:cNvCxnSpPr>
                <a:cxnSpLocks noChangeAspect="1"/>
              </p:cNvCxnSpPr>
              <p:nvPr/>
            </p:nvCxnSpPr>
            <p:spPr>
              <a:xfrm>
                <a:off x="4372968" y="2562359"/>
                <a:ext cx="2496540" cy="2109647"/>
              </a:xfrm>
              <a:prstGeom prst="line">
                <a:avLst/>
              </a:prstGeom>
              <a:ln w="38100">
                <a:solidFill>
                  <a:schemeClr val="bg2">
                    <a:lumMod val="9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10"/>
              <p:cNvCxnSpPr/>
              <p:nvPr/>
            </p:nvCxnSpPr>
            <p:spPr>
              <a:xfrm>
                <a:off x="4392304" y="2411104"/>
                <a:ext cx="2590800" cy="2200959"/>
              </a:xfrm>
              <a:prstGeom prst="line">
                <a:avLst/>
              </a:prstGeom>
              <a:ln w="38100">
                <a:solidFill>
                  <a:schemeClr val="bg2">
                    <a:lumMod val="9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/>
              <p:cNvCxnSpPr/>
              <p:nvPr/>
            </p:nvCxnSpPr>
            <p:spPr>
              <a:xfrm>
                <a:off x="4523096" y="2326944"/>
                <a:ext cx="2590800" cy="2200959"/>
              </a:xfrm>
              <a:prstGeom prst="line">
                <a:avLst/>
              </a:prstGeom>
              <a:ln w="38100">
                <a:solidFill>
                  <a:schemeClr val="bg2">
                    <a:lumMod val="9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" name="TextBox 18"/>
              <p:cNvSpPr txBox="1"/>
              <p:nvPr/>
            </p:nvSpPr>
            <p:spPr>
              <a:xfrm>
                <a:off x="6869509" y="4527904"/>
                <a:ext cx="1817291" cy="6412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dirty="0" smtClean="0">
                    <a:solidFill>
                      <a:schemeClr val="tx1"/>
                    </a:solidFill>
                    <a:latin typeface="PT Sans" panose="020B0503020203020204" pitchFamily="34" charset="0"/>
                    <a:ea typeface="PT Sans" panose="020B0503020203020204" pitchFamily="34" charset="0"/>
                    <a:cs typeface="Arial" panose="020B0604020202020204" pitchFamily="34" charset="0"/>
                  </a:rPr>
                  <a:t>IR interferometry</a:t>
                </a:r>
              </a:p>
              <a:p>
                <a:r>
                  <a:rPr lang="en-US" sz="1000" dirty="0" smtClean="0">
                    <a:solidFill>
                      <a:schemeClr val="tx1"/>
                    </a:solidFill>
                    <a:latin typeface="PT Sans" panose="020B0503020203020204" pitchFamily="34" charset="0"/>
                    <a:ea typeface="PT Sans" panose="020B0503020203020204" pitchFamily="34" charset="0"/>
                    <a:cs typeface="Arial" panose="020B0604020202020204" pitchFamily="34" charset="0"/>
                  </a:rPr>
                  <a:t>FIR Polarimetry</a:t>
                </a:r>
              </a:p>
            </p:txBody>
          </p:sp>
        </p:grpSp>
        <p:grpSp>
          <p:nvGrpSpPr>
            <p:cNvPr id="28" name="Group 27"/>
            <p:cNvGrpSpPr/>
            <p:nvPr/>
          </p:nvGrpSpPr>
          <p:grpSpPr>
            <a:xfrm>
              <a:off x="2725389" y="2827896"/>
              <a:ext cx="1447800" cy="1363104"/>
              <a:chOff x="2725389" y="2827896"/>
              <a:chExt cx="1447800" cy="1363104"/>
            </a:xfrm>
          </p:grpSpPr>
          <p:sp>
            <p:nvSpPr>
              <p:cNvPr id="22" name="TextBox 21"/>
              <p:cNvSpPr txBox="1"/>
              <p:nvPr/>
            </p:nvSpPr>
            <p:spPr>
              <a:xfrm>
                <a:off x="2725389" y="2827896"/>
                <a:ext cx="1447800" cy="8549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b="1" dirty="0" smtClean="0">
                    <a:solidFill>
                      <a:schemeClr val="tx1"/>
                    </a:solidFill>
                    <a:latin typeface="PT Sans" panose="020B0503020203020204" pitchFamily="34" charset="0"/>
                    <a:ea typeface="PT Sans" panose="020B0503020203020204" pitchFamily="34" charset="0"/>
                    <a:cs typeface="Arial" panose="020B0604020202020204" pitchFamily="34" charset="0"/>
                  </a:rPr>
                  <a:t>Center shaft</a:t>
                </a:r>
              </a:p>
              <a:p>
                <a:r>
                  <a:rPr lang="en-US" sz="1000" b="1" dirty="0" smtClean="0">
                    <a:solidFill>
                      <a:schemeClr val="tx1"/>
                    </a:solidFill>
                    <a:latin typeface="PT Sans" panose="020B0503020203020204" pitchFamily="34" charset="0"/>
                    <a:ea typeface="PT Sans" panose="020B0503020203020204" pitchFamily="34" charset="0"/>
                    <a:cs typeface="Arial" panose="020B0604020202020204" pitchFamily="34" charset="0"/>
                  </a:rPr>
                  <a:t>B probes</a:t>
                </a:r>
              </a:p>
              <a:p>
                <a:r>
                  <a:rPr lang="en-US" sz="1000" b="1" dirty="0" smtClean="0">
                    <a:solidFill>
                      <a:schemeClr val="tx1"/>
                    </a:solidFill>
                    <a:latin typeface="PT Sans" panose="020B0503020203020204" pitchFamily="34" charset="0"/>
                    <a:ea typeface="PT Sans" panose="020B0503020203020204" pitchFamily="34" charset="0"/>
                    <a:cs typeface="Arial" panose="020B0604020202020204" pitchFamily="34" charset="0"/>
                  </a:rPr>
                  <a:t>(12 total)</a:t>
                </a:r>
              </a:p>
            </p:txBody>
          </p:sp>
          <p:grpSp>
            <p:nvGrpSpPr>
              <p:cNvPr id="26" name="Group 25"/>
              <p:cNvGrpSpPr/>
              <p:nvPr/>
            </p:nvGrpSpPr>
            <p:grpSpPr>
              <a:xfrm>
                <a:off x="3756963" y="2958521"/>
                <a:ext cx="383172" cy="1232479"/>
                <a:chOff x="3756963" y="2958521"/>
                <a:chExt cx="383172" cy="1232479"/>
              </a:xfrm>
            </p:grpSpPr>
            <p:cxnSp>
              <p:nvCxnSpPr>
                <p:cNvPr id="9" name="Straight Connector 8"/>
                <p:cNvCxnSpPr/>
                <p:nvPr/>
              </p:nvCxnSpPr>
              <p:spPr>
                <a:xfrm flipV="1">
                  <a:off x="3774375" y="2958521"/>
                  <a:ext cx="365760" cy="36576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4"/>
                <p:cNvCxnSpPr/>
                <p:nvPr/>
              </p:nvCxnSpPr>
              <p:spPr>
                <a:xfrm>
                  <a:off x="3774375" y="3316280"/>
                  <a:ext cx="339623" cy="271071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6"/>
                <p:cNvCxnSpPr/>
                <p:nvPr/>
              </p:nvCxnSpPr>
              <p:spPr>
                <a:xfrm>
                  <a:off x="3756963" y="3324281"/>
                  <a:ext cx="357035" cy="866719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40" name="Content Placeholder 39"/>
          <p:cNvSpPr>
            <a:spLocks noGrp="1"/>
          </p:cNvSpPr>
          <p:nvPr>
            <p:ph sz="quarter" idx="10"/>
          </p:nvPr>
        </p:nvSpPr>
        <p:spPr>
          <a:xfrm>
            <a:off x="203931" y="2229807"/>
            <a:ext cx="3630937" cy="4075988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 smtClean="0"/>
              <a:t>Not Shown:</a:t>
            </a:r>
          </a:p>
          <a:p>
            <a:pPr marL="0" indent="0">
              <a:buNone/>
            </a:pPr>
            <a:r>
              <a:rPr lang="en-US" sz="2000" dirty="0" smtClean="0">
                <a:cs typeface="Times New Roman" panose="02020603050405020304" pitchFamily="18" charset="0"/>
              </a:rPr>
              <a:t>Visible </a:t>
            </a:r>
            <a:r>
              <a:rPr lang="en-US" sz="2000" dirty="0">
                <a:cs typeface="Times New Roman" panose="02020603050405020304" pitchFamily="18" charset="0"/>
              </a:rPr>
              <a:t>survey spectrometers </a:t>
            </a:r>
            <a:r>
              <a:rPr lang="en-US" sz="2000" dirty="0" smtClean="0">
                <a:cs typeface="Times New Roman" panose="02020603050405020304" pitchFamily="18" charset="0"/>
              </a:rPr>
              <a:t>(x3)</a:t>
            </a:r>
            <a:endParaRPr lang="en-US" sz="2000" dirty="0"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2000" dirty="0">
                <a:cs typeface="Times New Roman" panose="02020603050405020304" pitchFamily="18" charset="0"/>
              </a:rPr>
              <a:t>Liquid Scintillator (Gamma + Neutron detector, PSD)</a:t>
            </a:r>
          </a:p>
          <a:p>
            <a:pPr marL="0" indent="0">
              <a:buNone/>
            </a:pPr>
            <a:r>
              <a:rPr lang="en-US" sz="2000" dirty="0" smtClean="0">
                <a:cs typeface="Times New Roman" panose="02020603050405020304" pitchFamily="18" charset="0"/>
              </a:rPr>
              <a:t>X-ray </a:t>
            </a:r>
            <a:r>
              <a:rPr lang="en-US" sz="2000" dirty="0">
                <a:cs typeface="Times New Roman" panose="02020603050405020304" pitchFamily="18" charset="0"/>
              </a:rPr>
              <a:t>pinhole camera, with Phantom high speed </a:t>
            </a:r>
            <a:r>
              <a:rPr lang="en-US" sz="2000" dirty="0" smtClean="0">
                <a:cs typeface="Times New Roman" panose="02020603050405020304" pitchFamily="18" charset="0"/>
              </a:rPr>
              <a:t>video</a:t>
            </a:r>
            <a:endParaRPr lang="en-US" sz="2000" dirty="0"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2000" dirty="0">
                <a:cs typeface="Times New Roman" panose="02020603050405020304" pitchFamily="18" charset="0"/>
              </a:rPr>
              <a:t>Filtered X-ray </a:t>
            </a:r>
            <a:r>
              <a:rPr lang="en-US" sz="2000" dirty="0" smtClean="0">
                <a:cs typeface="Times New Roman" panose="02020603050405020304" pitchFamily="18" charset="0"/>
              </a:rPr>
              <a:t>photodiodes</a:t>
            </a:r>
            <a:endParaRPr lang="en-US" sz="2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090" y="430485"/>
            <a:ext cx="3399519" cy="1316557"/>
          </a:xfrm>
        </p:spPr>
        <p:txBody>
          <a:bodyPr/>
          <a:lstStyle/>
          <a:p>
            <a:r>
              <a:rPr lang="en-US" dirty="0" smtClean="0"/>
              <a:t>SPECTOR Diagnostics</a:t>
            </a:r>
            <a:endParaRPr lang="en-US" dirty="0"/>
          </a:p>
        </p:txBody>
      </p:sp>
      <p:grpSp>
        <p:nvGrpSpPr>
          <p:cNvPr id="30" name="Group 29"/>
          <p:cNvGrpSpPr/>
          <p:nvPr/>
        </p:nvGrpSpPr>
        <p:grpSpPr>
          <a:xfrm>
            <a:off x="4170676" y="3631278"/>
            <a:ext cx="4291868" cy="3084967"/>
            <a:chOff x="572814" y="617483"/>
            <a:chExt cx="8126842" cy="5841521"/>
          </a:xfrm>
        </p:grpSpPr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2814" y="617483"/>
              <a:ext cx="7380229" cy="5841521"/>
            </a:xfrm>
            <a:prstGeom prst="rect">
              <a:avLst/>
            </a:prstGeom>
          </p:spPr>
        </p:pic>
        <p:sp>
          <p:nvSpPr>
            <p:cNvPr id="32" name="TextBox 31"/>
            <p:cNvSpPr txBox="1"/>
            <p:nvPr/>
          </p:nvSpPr>
          <p:spPr>
            <a:xfrm>
              <a:off x="2977615" y="3097480"/>
              <a:ext cx="1441985" cy="16318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 smtClean="0">
                  <a:solidFill>
                    <a:schemeClr val="bg1"/>
                  </a:solidFill>
                  <a:latin typeface="PT Sans" panose="020B0503020203020204" pitchFamily="34" charset="0"/>
                  <a:ea typeface="PT Sans" panose="020B0503020203020204" pitchFamily="34" charset="0"/>
                  <a:cs typeface="Arial" panose="020B0604020202020204" pitchFamily="34" charset="0"/>
                </a:rPr>
                <a:t>Visible</a:t>
              </a:r>
            </a:p>
            <a:p>
              <a:r>
                <a:rPr lang="en-US" sz="1000" dirty="0" smtClean="0">
                  <a:solidFill>
                    <a:schemeClr val="bg1"/>
                  </a:solidFill>
                  <a:latin typeface="PT Sans" panose="020B0503020203020204" pitchFamily="34" charset="0"/>
                  <a:ea typeface="PT Sans" panose="020B0503020203020204" pitchFamily="34" charset="0"/>
                  <a:cs typeface="Arial" panose="020B0604020202020204" pitchFamily="34" charset="0"/>
                </a:rPr>
                <a:t>Light chords</a:t>
              </a:r>
            </a:p>
            <a:p>
              <a:r>
                <a:rPr lang="en-US" sz="1000" dirty="0" smtClean="0">
                  <a:solidFill>
                    <a:schemeClr val="bg1"/>
                  </a:solidFill>
                  <a:latin typeface="PT Sans" panose="020B0503020203020204" pitchFamily="34" charset="0"/>
                  <a:ea typeface="PT Sans" panose="020B0503020203020204" pitchFamily="34" charset="0"/>
                  <a:cs typeface="Arial" panose="020B0604020202020204" pitchFamily="34" charset="0"/>
                </a:rPr>
                <a:t>(4 toroidal positions)</a:t>
              </a:r>
            </a:p>
          </p:txBody>
        </p:sp>
        <p:grpSp>
          <p:nvGrpSpPr>
            <p:cNvPr id="33" name="Group 32"/>
            <p:cNvGrpSpPr/>
            <p:nvPr/>
          </p:nvGrpSpPr>
          <p:grpSpPr>
            <a:xfrm>
              <a:off x="6264234" y="2133602"/>
              <a:ext cx="2435422" cy="2489628"/>
              <a:chOff x="6264234" y="2133602"/>
              <a:chExt cx="2435422" cy="2489628"/>
            </a:xfrm>
          </p:grpSpPr>
          <p:sp>
            <p:nvSpPr>
              <p:cNvPr id="34" name="TextBox 33"/>
              <p:cNvSpPr txBox="1"/>
              <p:nvPr/>
            </p:nvSpPr>
            <p:spPr>
              <a:xfrm>
                <a:off x="7146963" y="2991423"/>
                <a:ext cx="1552693" cy="16318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dirty="0" smtClean="0">
                    <a:solidFill>
                      <a:schemeClr val="tx1"/>
                    </a:solidFill>
                    <a:latin typeface="PT Sans" panose="020B0503020203020204" pitchFamily="34" charset="0"/>
                    <a:ea typeface="PT Sans" panose="020B0503020203020204" pitchFamily="34" charset="0"/>
                    <a:cs typeface="Arial" panose="020B0604020202020204" pitchFamily="34" charset="0"/>
                  </a:rPr>
                  <a:t>Outer wall B probes</a:t>
                </a:r>
              </a:p>
              <a:p>
                <a:r>
                  <a:rPr lang="en-US" sz="1000" dirty="0" smtClean="0">
                    <a:solidFill>
                      <a:schemeClr val="tx1"/>
                    </a:solidFill>
                    <a:latin typeface="PT Sans" panose="020B0503020203020204" pitchFamily="34" charset="0"/>
                    <a:ea typeface="PT Sans" panose="020B0503020203020204" pitchFamily="34" charset="0"/>
                    <a:cs typeface="Arial" panose="020B0604020202020204" pitchFamily="34" charset="0"/>
                  </a:rPr>
                  <a:t>(17 total), measure [</a:t>
                </a:r>
                <a:r>
                  <a:rPr lang="en-US" sz="1000" dirty="0" err="1" smtClean="0">
                    <a:solidFill>
                      <a:schemeClr val="tx1"/>
                    </a:solidFill>
                    <a:latin typeface="PT Sans" panose="020B0503020203020204" pitchFamily="34" charset="0"/>
                    <a:ea typeface="PT Sans" panose="020B0503020203020204" pitchFamily="34" charset="0"/>
                    <a:cs typeface="Arial" panose="020B0604020202020204" pitchFamily="34" charset="0"/>
                  </a:rPr>
                  <a:t>Bpol</a:t>
                </a:r>
                <a:r>
                  <a:rPr lang="en-US" sz="1000" dirty="0" smtClean="0">
                    <a:solidFill>
                      <a:schemeClr val="tx1"/>
                    </a:solidFill>
                    <a:latin typeface="PT Sans" panose="020B0503020203020204" pitchFamily="34" charset="0"/>
                    <a:ea typeface="PT Sans" panose="020B0503020203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1000" dirty="0" err="1" smtClean="0">
                    <a:solidFill>
                      <a:schemeClr val="tx1"/>
                    </a:solidFill>
                    <a:latin typeface="PT Sans" panose="020B0503020203020204" pitchFamily="34" charset="0"/>
                    <a:ea typeface="PT Sans" panose="020B0503020203020204" pitchFamily="34" charset="0"/>
                    <a:cs typeface="Arial" panose="020B0604020202020204" pitchFamily="34" charset="0"/>
                  </a:rPr>
                  <a:t>Btor</a:t>
                </a:r>
                <a:r>
                  <a:rPr lang="en-US" sz="1000" dirty="0" smtClean="0">
                    <a:solidFill>
                      <a:schemeClr val="tx1"/>
                    </a:solidFill>
                    <a:latin typeface="PT Sans" panose="020B0503020203020204" pitchFamily="34" charset="0"/>
                    <a:ea typeface="PT Sans" panose="020B0503020203020204" pitchFamily="34" charset="0"/>
                    <a:cs typeface="Arial" panose="020B0604020202020204" pitchFamily="34" charset="0"/>
                  </a:rPr>
                  <a:t>]</a:t>
                </a:r>
              </a:p>
            </p:txBody>
          </p:sp>
          <p:grpSp>
            <p:nvGrpSpPr>
              <p:cNvPr id="35" name="Group 34"/>
              <p:cNvGrpSpPr/>
              <p:nvPr/>
            </p:nvGrpSpPr>
            <p:grpSpPr>
              <a:xfrm>
                <a:off x="6264234" y="2133602"/>
                <a:ext cx="822366" cy="2438398"/>
                <a:chOff x="6264234" y="2133602"/>
                <a:chExt cx="822366" cy="2438398"/>
              </a:xfrm>
            </p:grpSpPr>
            <p:cxnSp>
              <p:nvCxnSpPr>
                <p:cNvPr id="36" name="Straight Connector 35"/>
                <p:cNvCxnSpPr/>
                <p:nvPr/>
              </p:nvCxnSpPr>
              <p:spPr>
                <a:xfrm flipH="1" flipV="1">
                  <a:off x="6629400" y="2956162"/>
                  <a:ext cx="457200" cy="292388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36"/>
                <p:cNvCxnSpPr/>
                <p:nvPr/>
              </p:nvCxnSpPr>
              <p:spPr>
                <a:xfrm flipH="1" flipV="1">
                  <a:off x="6324600" y="2133602"/>
                  <a:ext cx="762000" cy="1114948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37"/>
                <p:cNvCxnSpPr/>
                <p:nvPr/>
              </p:nvCxnSpPr>
              <p:spPr>
                <a:xfrm flipH="1">
                  <a:off x="6629400" y="3248549"/>
                  <a:ext cx="457200" cy="435888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38"/>
                <p:cNvCxnSpPr/>
                <p:nvPr/>
              </p:nvCxnSpPr>
              <p:spPr>
                <a:xfrm flipH="1">
                  <a:off x="6264234" y="3248550"/>
                  <a:ext cx="822366" cy="132345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</p:spTree>
    <p:extLst>
      <p:ext uri="{BB962C8B-B14F-4D97-AF65-F5344CB8AC3E}">
        <p14:creationId xmlns:p14="http://schemas.microsoft.com/office/powerpoint/2010/main" val="2127492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4"/>
          <a:stretch/>
        </p:blipFill>
        <p:spPr>
          <a:xfrm>
            <a:off x="596769" y="1041401"/>
            <a:ext cx="7967394" cy="54355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090" y="345815"/>
            <a:ext cx="7886700" cy="827631"/>
          </a:xfrm>
        </p:spPr>
        <p:txBody>
          <a:bodyPr/>
          <a:lstStyle/>
          <a:p>
            <a:r>
              <a:rPr lang="en-US" dirty="0" smtClean="0"/>
              <a:t>Plasma Lifetimes ~2 </a:t>
            </a:r>
            <a:r>
              <a:rPr lang="en-US" dirty="0" err="1" smtClean="0"/>
              <a:t>ms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496731" y="1117600"/>
            <a:ext cx="457200" cy="5359400"/>
          </a:xfrm>
          <a:prstGeom prst="rect">
            <a:avLst/>
          </a:prstGeom>
          <a:solidFill>
            <a:srgbClr val="139DDD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US" b="1" dirty="0" smtClean="0"/>
              <a:t>Compression Time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551974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090" y="352625"/>
            <a:ext cx="7886700" cy="827631"/>
          </a:xfrm>
        </p:spPr>
        <p:txBody>
          <a:bodyPr/>
          <a:lstStyle/>
          <a:p>
            <a:r>
              <a:rPr lang="en-US" dirty="0" smtClean="0"/>
              <a:t>Plasma Temperatures &gt;400 eV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3702" y="1222591"/>
            <a:ext cx="5887392" cy="269730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3919899"/>
            <a:ext cx="5818494" cy="2625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381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Lithium </a:t>
            </a:r>
            <a:r>
              <a:rPr lang="en-US" dirty="0" err="1" smtClean="0"/>
              <a:t>Gettering</a:t>
            </a:r>
            <a:endParaRPr lang="en-US" dirty="0"/>
          </a:p>
        </p:txBody>
      </p:sp>
      <p:grpSp>
        <p:nvGrpSpPr>
          <p:cNvPr id="32" name="Group 31"/>
          <p:cNvGrpSpPr/>
          <p:nvPr/>
        </p:nvGrpSpPr>
        <p:grpSpPr>
          <a:xfrm>
            <a:off x="740090" y="1379170"/>
            <a:ext cx="2421981" cy="1969015"/>
            <a:chOff x="152400" y="1909338"/>
            <a:chExt cx="5524709" cy="4491462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400" y="1909338"/>
              <a:ext cx="5524709" cy="4491462"/>
            </a:xfrm>
            <a:prstGeom prst="rect">
              <a:avLst/>
            </a:prstGeom>
          </p:spPr>
        </p:pic>
        <p:grpSp>
          <p:nvGrpSpPr>
            <p:cNvPr id="5" name="Group 4"/>
            <p:cNvGrpSpPr/>
            <p:nvPr/>
          </p:nvGrpSpPr>
          <p:grpSpPr>
            <a:xfrm>
              <a:off x="1022055" y="2933207"/>
              <a:ext cx="3761896" cy="3393652"/>
              <a:chOff x="1022055" y="2933207"/>
              <a:chExt cx="3761896" cy="3393652"/>
            </a:xfrm>
          </p:grpSpPr>
          <p:grpSp>
            <p:nvGrpSpPr>
              <p:cNvPr id="6" name="Group 5"/>
              <p:cNvGrpSpPr/>
              <p:nvPr/>
            </p:nvGrpSpPr>
            <p:grpSpPr>
              <a:xfrm>
                <a:off x="3087584" y="2933207"/>
                <a:ext cx="1696367" cy="3188328"/>
                <a:chOff x="3087584" y="2933207"/>
                <a:chExt cx="1696367" cy="3188328"/>
              </a:xfrm>
            </p:grpSpPr>
            <p:sp>
              <p:nvSpPr>
                <p:cNvPr id="20" name="Freeform 19"/>
                <p:cNvSpPr/>
                <p:nvPr/>
              </p:nvSpPr>
              <p:spPr>
                <a:xfrm>
                  <a:off x="3087584" y="2933207"/>
                  <a:ext cx="1696367" cy="3188328"/>
                </a:xfrm>
                <a:custGeom>
                  <a:avLst/>
                  <a:gdLst>
                    <a:gd name="connsiteX0" fmla="*/ 890650 w 1686297"/>
                    <a:gd name="connsiteY0" fmla="*/ 866899 h 2933205"/>
                    <a:gd name="connsiteX1" fmla="*/ 1080655 w 1686297"/>
                    <a:gd name="connsiteY1" fmla="*/ 59377 h 2933205"/>
                    <a:gd name="connsiteX2" fmla="*/ 1436915 w 1686297"/>
                    <a:gd name="connsiteY2" fmla="*/ 380011 h 2933205"/>
                    <a:gd name="connsiteX3" fmla="*/ 1686297 w 1686297"/>
                    <a:gd name="connsiteY3" fmla="*/ 950026 h 2933205"/>
                    <a:gd name="connsiteX4" fmla="*/ 1615045 w 1686297"/>
                    <a:gd name="connsiteY4" fmla="*/ 1591294 h 2933205"/>
                    <a:gd name="connsiteX5" fmla="*/ 1318161 w 1686297"/>
                    <a:gd name="connsiteY5" fmla="*/ 2101933 h 2933205"/>
                    <a:gd name="connsiteX6" fmla="*/ 997528 w 1686297"/>
                    <a:gd name="connsiteY6" fmla="*/ 2446317 h 2933205"/>
                    <a:gd name="connsiteX7" fmla="*/ 676894 w 1686297"/>
                    <a:gd name="connsiteY7" fmla="*/ 2707574 h 2933205"/>
                    <a:gd name="connsiteX8" fmla="*/ 641268 w 1686297"/>
                    <a:gd name="connsiteY8" fmla="*/ 2873829 h 2933205"/>
                    <a:gd name="connsiteX9" fmla="*/ 95003 w 1686297"/>
                    <a:gd name="connsiteY9" fmla="*/ 2933205 h 2933205"/>
                    <a:gd name="connsiteX10" fmla="*/ 0 w 1686297"/>
                    <a:gd name="connsiteY10" fmla="*/ 2481943 h 2933205"/>
                    <a:gd name="connsiteX11" fmla="*/ 23751 w 1686297"/>
                    <a:gd name="connsiteY11" fmla="*/ 1282535 h 2933205"/>
                    <a:gd name="connsiteX12" fmla="*/ 47502 w 1686297"/>
                    <a:gd name="connsiteY12" fmla="*/ 47501 h 2933205"/>
                    <a:gd name="connsiteX13" fmla="*/ 273133 w 1686297"/>
                    <a:gd name="connsiteY13" fmla="*/ 0 h 2933205"/>
                    <a:gd name="connsiteX14" fmla="*/ 534390 w 1686297"/>
                    <a:gd name="connsiteY14" fmla="*/ 890650 h 2933205"/>
                    <a:gd name="connsiteX15" fmla="*/ 522515 w 1686297"/>
                    <a:gd name="connsiteY15" fmla="*/ 1508166 h 2933205"/>
                    <a:gd name="connsiteX16" fmla="*/ 653143 w 1686297"/>
                    <a:gd name="connsiteY16" fmla="*/ 1674421 h 2933205"/>
                    <a:gd name="connsiteX17" fmla="*/ 878774 w 1686297"/>
                    <a:gd name="connsiteY17" fmla="*/ 1603169 h 2933205"/>
                    <a:gd name="connsiteX18" fmla="*/ 950026 w 1686297"/>
                    <a:gd name="connsiteY18" fmla="*/ 1306286 h 2933205"/>
                    <a:gd name="connsiteX19" fmla="*/ 890650 w 1686297"/>
                    <a:gd name="connsiteY19" fmla="*/ 866899 h 2933205"/>
                    <a:gd name="connsiteX0" fmla="*/ 890650 w 1686297"/>
                    <a:gd name="connsiteY0" fmla="*/ 866899 h 2933205"/>
                    <a:gd name="connsiteX1" fmla="*/ 1080655 w 1686297"/>
                    <a:gd name="connsiteY1" fmla="*/ 59377 h 2933205"/>
                    <a:gd name="connsiteX2" fmla="*/ 1436915 w 1686297"/>
                    <a:gd name="connsiteY2" fmla="*/ 380011 h 2933205"/>
                    <a:gd name="connsiteX3" fmla="*/ 1686297 w 1686297"/>
                    <a:gd name="connsiteY3" fmla="*/ 950026 h 2933205"/>
                    <a:gd name="connsiteX4" fmla="*/ 1615045 w 1686297"/>
                    <a:gd name="connsiteY4" fmla="*/ 1591294 h 2933205"/>
                    <a:gd name="connsiteX5" fmla="*/ 1318161 w 1686297"/>
                    <a:gd name="connsiteY5" fmla="*/ 2101933 h 2933205"/>
                    <a:gd name="connsiteX6" fmla="*/ 997528 w 1686297"/>
                    <a:gd name="connsiteY6" fmla="*/ 2446317 h 2933205"/>
                    <a:gd name="connsiteX7" fmla="*/ 676894 w 1686297"/>
                    <a:gd name="connsiteY7" fmla="*/ 2707574 h 2933205"/>
                    <a:gd name="connsiteX8" fmla="*/ 641268 w 1686297"/>
                    <a:gd name="connsiteY8" fmla="*/ 2873829 h 2933205"/>
                    <a:gd name="connsiteX9" fmla="*/ 95003 w 1686297"/>
                    <a:gd name="connsiteY9" fmla="*/ 2933205 h 2933205"/>
                    <a:gd name="connsiteX10" fmla="*/ 0 w 1686297"/>
                    <a:gd name="connsiteY10" fmla="*/ 2481943 h 2933205"/>
                    <a:gd name="connsiteX11" fmla="*/ 23751 w 1686297"/>
                    <a:gd name="connsiteY11" fmla="*/ 1282535 h 2933205"/>
                    <a:gd name="connsiteX12" fmla="*/ 47502 w 1686297"/>
                    <a:gd name="connsiteY12" fmla="*/ 47501 h 2933205"/>
                    <a:gd name="connsiteX13" fmla="*/ 273133 w 1686297"/>
                    <a:gd name="connsiteY13" fmla="*/ 0 h 2933205"/>
                    <a:gd name="connsiteX14" fmla="*/ 534390 w 1686297"/>
                    <a:gd name="connsiteY14" fmla="*/ 890650 h 2933205"/>
                    <a:gd name="connsiteX15" fmla="*/ 522515 w 1686297"/>
                    <a:gd name="connsiteY15" fmla="*/ 1508166 h 2933205"/>
                    <a:gd name="connsiteX16" fmla="*/ 653143 w 1686297"/>
                    <a:gd name="connsiteY16" fmla="*/ 1674421 h 2933205"/>
                    <a:gd name="connsiteX17" fmla="*/ 878774 w 1686297"/>
                    <a:gd name="connsiteY17" fmla="*/ 1603169 h 2933205"/>
                    <a:gd name="connsiteX18" fmla="*/ 950026 w 1686297"/>
                    <a:gd name="connsiteY18" fmla="*/ 1306286 h 2933205"/>
                    <a:gd name="connsiteX19" fmla="*/ 890650 w 1686297"/>
                    <a:gd name="connsiteY19" fmla="*/ 866899 h 2933205"/>
                    <a:gd name="connsiteX0" fmla="*/ 890650 w 1686297"/>
                    <a:gd name="connsiteY0" fmla="*/ 866899 h 2933205"/>
                    <a:gd name="connsiteX1" fmla="*/ 1080655 w 1686297"/>
                    <a:gd name="connsiteY1" fmla="*/ 59377 h 2933205"/>
                    <a:gd name="connsiteX2" fmla="*/ 1436915 w 1686297"/>
                    <a:gd name="connsiteY2" fmla="*/ 380011 h 2933205"/>
                    <a:gd name="connsiteX3" fmla="*/ 1686297 w 1686297"/>
                    <a:gd name="connsiteY3" fmla="*/ 950026 h 2933205"/>
                    <a:gd name="connsiteX4" fmla="*/ 1615045 w 1686297"/>
                    <a:gd name="connsiteY4" fmla="*/ 1591294 h 2933205"/>
                    <a:gd name="connsiteX5" fmla="*/ 1318161 w 1686297"/>
                    <a:gd name="connsiteY5" fmla="*/ 2101933 h 2933205"/>
                    <a:gd name="connsiteX6" fmla="*/ 997528 w 1686297"/>
                    <a:gd name="connsiteY6" fmla="*/ 2446317 h 2933205"/>
                    <a:gd name="connsiteX7" fmla="*/ 676894 w 1686297"/>
                    <a:gd name="connsiteY7" fmla="*/ 2707574 h 2933205"/>
                    <a:gd name="connsiteX8" fmla="*/ 641268 w 1686297"/>
                    <a:gd name="connsiteY8" fmla="*/ 2873829 h 2933205"/>
                    <a:gd name="connsiteX9" fmla="*/ 95003 w 1686297"/>
                    <a:gd name="connsiteY9" fmla="*/ 2933205 h 2933205"/>
                    <a:gd name="connsiteX10" fmla="*/ 0 w 1686297"/>
                    <a:gd name="connsiteY10" fmla="*/ 2481943 h 2933205"/>
                    <a:gd name="connsiteX11" fmla="*/ 23751 w 1686297"/>
                    <a:gd name="connsiteY11" fmla="*/ 1282535 h 2933205"/>
                    <a:gd name="connsiteX12" fmla="*/ 47502 w 1686297"/>
                    <a:gd name="connsiteY12" fmla="*/ 47501 h 2933205"/>
                    <a:gd name="connsiteX13" fmla="*/ 273133 w 1686297"/>
                    <a:gd name="connsiteY13" fmla="*/ 0 h 2933205"/>
                    <a:gd name="connsiteX14" fmla="*/ 534390 w 1686297"/>
                    <a:gd name="connsiteY14" fmla="*/ 890650 h 2933205"/>
                    <a:gd name="connsiteX15" fmla="*/ 522515 w 1686297"/>
                    <a:gd name="connsiteY15" fmla="*/ 1508166 h 2933205"/>
                    <a:gd name="connsiteX16" fmla="*/ 653143 w 1686297"/>
                    <a:gd name="connsiteY16" fmla="*/ 1674421 h 2933205"/>
                    <a:gd name="connsiteX17" fmla="*/ 878774 w 1686297"/>
                    <a:gd name="connsiteY17" fmla="*/ 1603169 h 2933205"/>
                    <a:gd name="connsiteX18" fmla="*/ 950026 w 1686297"/>
                    <a:gd name="connsiteY18" fmla="*/ 1306286 h 2933205"/>
                    <a:gd name="connsiteX19" fmla="*/ 890650 w 1686297"/>
                    <a:gd name="connsiteY19" fmla="*/ 866899 h 2933205"/>
                    <a:gd name="connsiteX0" fmla="*/ 890650 w 1686297"/>
                    <a:gd name="connsiteY0" fmla="*/ 866899 h 2933205"/>
                    <a:gd name="connsiteX1" fmla="*/ 1080655 w 1686297"/>
                    <a:gd name="connsiteY1" fmla="*/ 59377 h 2933205"/>
                    <a:gd name="connsiteX2" fmla="*/ 1436915 w 1686297"/>
                    <a:gd name="connsiteY2" fmla="*/ 380011 h 2933205"/>
                    <a:gd name="connsiteX3" fmla="*/ 1686297 w 1686297"/>
                    <a:gd name="connsiteY3" fmla="*/ 950026 h 2933205"/>
                    <a:gd name="connsiteX4" fmla="*/ 1615045 w 1686297"/>
                    <a:gd name="connsiteY4" fmla="*/ 1591294 h 2933205"/>
                    <a:gd name="connsiteX5" fmla="*/ 1318161 w 1686297"/>
                    <a:gd name="connsiteY5" fmla="*/ 2101933 h 2933205"/>
                    <a:gd name="connsiteX6" fmla="*/ 997528 w 1686297"/>
                    <a:gd name="connsiteY6" fmla="*/ 2446317 h 2933205"/>
                    <a:gd name="connsiteX7" fmla="*/ 676894 w 1686297"/>
                    <a:gd name="connsiteY7" fmla="*/ 2707574 h 2933205"/>
                    <a:gd name="connsiteX8" fmla="*/ 641268 w 1686297"/>
                    <a:gd name="connsiteY8" fmla="*/ 2873829 h 2933205"/>
                    <a:gd name="connsiteX9" fmla="*/ 95003 w 1686297"/>
                    <a:gd name="connsiteY9" fmla="*/ 2933205 h 2933205"/>
                    <a:gd name="connsiteX10" fmla="*/ 0 w 1686297"/>
                    <a:gd name="connsiteY10" fmla="*/ 2481943 h 2933205"/>
                    <a:gd name="connsiteX11" fmla="*/ 23751 w 1686297"/>
                    <a:gd name="connsiteY11" fmla="*/ 1282535 h 2933205"/>
                    <a:gd name="connsiteX12" fmla="*/ 47502 w 1686297"/>
                    <a:gd name="connsiteY12" fmla="*/ 47501 h 2933205"/>
                    <a:gd name="connsiteX13" fmla="*/ 273133 w 1686297"/>
                    <a:gd name="connsiteY13" fmla="*/ 0 h 2933205"/>
                    <a:gd name="connsiteX14" fmla="*/ 534390 w 1686297"/>
                    <a:gd name="connsiteY14" fmla="*/ 890650 h 2933205"/>
                    <a:gd name="connsiteX15" fmla="*/ 522515 w 1686297"/>
                    <a:gd name="connsiteY15" fmla="*/ 1508166 h 2933205"/>
                    <a:gd name="connsiteX16" fmla="*/ 653143 w 1686297"/>
                    <a:gd name="connsiteY16" fmla="*/ 1674421 h 2933205"/>
                    <a:gd name="connsiteX17" fmla="*/ 878774 w 1686297"/>
                    <a:gd name="connsiteY17" fmla="*/ 1603169 h 2933205"/>
                    <a:gd name="connsiteX18" fmla="*/ 914400 w 1686297"/>
                    <a:gd name="connsiteY18" fmla="*/ 1306286 h 2933205"/>
                    <a:gd name="connsiteX19" fmla="*/ 890650 w 1686297"/>
                    <a:gd name="connsiteY19" fmla="*/ 866899 h 2933205"/>
                    <a:gd name="connsiteX0" fmla="*/ 890650 w 1686297"/>
                    <a:gd name="connsiteY0" fmla="*/ 866899 h 2933205"/>
                    <a:gd name="connsiteX1" fmla="*/ 1080655 w 1686297"/>
                    <a:gd name="connsiteY1" fmla="*/ 59377 h 2933205"/>
                    <a:gd name="connsiteX2" fmla="*/ 1436915 w 1686297"/>
                    <a:gd name="connsiteY2" fmla="*/ 380011 h 2933205"/>
                    <a:gd name="connsiteX3" fmla="*/ 1686297 w 1686297"/>
                    <a:gd name="connsiteY3" fmla="*/ 950026 h 2933205"/>
                    <a:gd name="connsiteX4" fmla="*/ 1615045 w 1686297"/>
                    <a:gd name="connsiteY4" fmla="*/ 1591294 h 2933205"/>
                    <a:gd name="connsiteX5" fmla="*/ 1318161 w 1686297"/>
                    <a:gd name="connsiteY5" fmla="*/ 2101933 h 2933205"/>
                    <a:gd name="connsiteX6" fmla="*/ 997528 w 1686297"/>
                    <a:gd name="connsiteY6" fmla="*/ 2446317 h 2933205"/>
                    <a:gd name="connsiteX7" fmla="*/ 676894 w 1686297"/>
                    <a:gd name="connsiteY7" fmla="*/ 2707574 h 2933205"/>
                    <a:gd name="connsiteX8" fmla="*/ 641268 w 1686297"/>
                    <a:gd name="connsiteY8" fmla="*/ 2873829 h 2933205"/>
                    <a:gd name="connsiteX9" fmla="*/ 95003 w 1686297"/>
                    <a:gd name="connsiteY9" fmla="*/ 2933205 h 2933205"/>
                    <a:gd name="connsiteX10" fmla="*/ 0 w 1686297"/>
                    <a:gd name="connsiteY10" fmla="*/ 2481943 h 2933205"/>
                    <a:gd name="connsiteX11" fmla="*/ 23751 w 1686297"/>
                    <a:gd name="connsiteY11" fmla="*/ 1282535 h 2933205"/>
                    <a:gd name="connsiteX12" fmla="*/ 47502 w 1686297"/>
                    <a:gd name="connsiteY12" fmla="*/ 47501 h 2933205"/>
                    <a:gd name="connsiteX13" fmla="*/ 273133 w 1686297"/>
                    <a:gd name="connsiteY13" fmla="*/ 0 h 2933205"/>
                    <a:gd name="connsiteX14" fmla="*/ 534390 w 1686297"/>
                    <a:gd name="connsiteY14" fmla="*/ 890650 h 2933205"/>
                    <a:gd name="connsiteX15" fmla="*/ 522515 w 1686297"/>
                    <a:gd name="connsiteY15" fmla="*/ 1508166 h 2933205"/>
                    <a:gd name="connsiteX16" fmla="*/ 653143 w 1686297"/>
                    <a:gd name="connsiteY16" fmla="*/ 1674421 h 2933205"/>
                    <a:gd name="connsiteX17" fmla="*/ 878774 w 1686297"/>
                    <a:gd name="connsiteY17" fmla="*/ 1603169 h 2933205"/>
                    <a:gd name="connsiteX18" fmla="*/ 914400 w 1686297"/>
                    <a:gd name="connsiteY18" fmla="*/ 1306286 h 2933205"/>
                    <a:gd name="connsiteX19" fmla="*/ 890650 w 1686297"/>
                    <a:gd name="connsiteY19" fmla="*/ 866899 h 2933205"/>
                    <a:gd name="connsiteX0" fmla="*/ 890650 w 1686297"/>
                    <a:gd name="connsiteY0" fmla="*/ 866899 h 2933205"/>
                    <a:gd name="connsiteX1" fmla="*/ 1080655 w 1686297"/>
                    <a:gd name="connsiteY1" fmla="*/ 59377 h 2933205"/>
                    <a:gd name="connsiteX2" fmla="*/ 1436915 w 1686297"/>
                    <a:gd name="connsiteY2" fmla="*/ 380011 h 2933205"/>
                    <a:gd name="connsiteX3" fmla="*/ 1686297 w 1686297"/>
                    <a:gd name="connsiteY3" fmla="*/ 950026 h 2933205"/>
                    <a:gd name="connsiteX4" fmla="*/ 1615045 w 1686297"/>
                    <a:gd name="connsiteY4" fmla="*/ 1591294 h 2933205"/>
                    <a:gd name="connsiteX5" fmla="*/ 1318161 w 1686297"/>
                    <a:gd name="connsiteY5" fmla="*/ 2101933 h 2933205"/>
                    <a:gd name="connsiteX6" fmla="*/ 997528 w 1686297"/>
                    <a:gd name="connsiteY6" fmla="*/ 2446317 h 2933205"/>
                    <a:gd name="connsiteX7" fmla="*/ 676894 w 1686297"/>
                    <a:gd name="connsiteY7" fmla="*/ 2707574 h 2933205"/>
                    <a:gd name="connsiteX8" fmla="*/ 641268 w 1686297"/>
                    <a:gd name="connsiteY8" fmla="*/ 2873829 h 2933205"/>
                    <a:gd name="connsiteX9" fmla="*/ 95003 w 1686297"/>
                    <a:gd name="connsiteY9" fmla="*/ 2933205 h 2933205"/>
                    <a:gd name="connsiteX10" fmla="*/ 0 w 1686297"/>
                    <a:gd name="connsiteY10" fmla="*/ 2481943 h 2933205"/>
                    <a:gd name="connsiteX11" fmla="*/ 23751 w 1686297"/>
                    <a:gd name="connsiteY11" fmla="*/ 1282535 h 2933205"/>
                    <a:gd name="connsiteX12" fmla="*/ 47502 w 1686297"/>
                    <a:gd name="connsiteY12" fmla="*/ 47501 h 2933205"/>
                    <a:gd name="connsiteX13" fmla="*/ 273133 w 1686297"/>
                    <a:gd name="connsiteY13" fmla="*/ 0 h 2933205"/>
                    <a:gd name="connsiteX14" fmla="*/ 534390 w 1686297"/>
                    <a:gd name="connsiteY14" fmla="*/ 890650 h 2933205"/>
                    <a:gd name="connsiteX15" fmla="*/ 522515 w 1686297"/>
                    <a:gd name="connsiteY15" fmla="*/ 1508166 h 2933205"/>
                    <a:gd name="connsiteX16" fmla="*/ 653143 w 1686297"/>
                    <a:gd name="connsiteY16" fmla="*/ 1674421 h 2933205"/>
                    <a:gd name="connsiteX17" fmla="*/ 878774 w 1686297"/>
                    <a:gd name="connsiteY17" fmla="*/ 1603169 h 2933205"/>
                    <a:gd name="connsiteX18" fmla="*/ 914400 w 1686297"/>
                    <a:gd name="connsiteY18" fmla="*/ 1306286 h 2933205"/>
                    <a:gd name="connsiteX19" fmla="*/ 890650 w 1686297"/>
                    <a:gd name="connsiteY19" fmla="*/ 866899 h 2933205"/>
                    <a:gd name="connsiteX0" fmla="*/ 890650 w 1686297"/>
                    <a:gd name="connsiteY0" fmla="*/ 866899 h 2933205"/>
                    <a:gd name="connsiteX1" fmla="*/ 1080655 w 1686297"/>
                    <a:gd name="connsiteY1" fmla="*/ 59377 h 2933205"/>
                    <a:gd name="connsiteX2" fmla="*/ 1436915 w 1686297"/>
                    <a:gd name="connsiteY2" fmla="*/ 380011 h 2933205"/>
                    <a:gd name="connsiteX3" fmla="*/ 1686297 w 1686297"/>
                    <a:gd name="connsiteY3" fmla="*/ 950026 h 2933205"/>
                    <a:gd name="connsiteX4" fmla="*/ 1615045 w 1686297"/>
                    <a:gd name="connsiteY4" fmla="*/ 1591294 h 2933205"/>
                    <a:gd name="connsiteX5" fmla="*/ 1318161 w 1686297"/>
                    <a:gd name="connsiteY5" fmla="*/ 2101933 h 2933205"/>
                    <a:gd name="connsiteX6" fmla="*/ 997528 w 1686297"/>
                    <a:gd name="connsiteY6" fmla="*/ 2446317 h 2933205"/>
                    <a:gd name="connsiteX7" fmla="*/ 676894 w 1686297"/>
                    <a:gd name="connsiteY7" fmla="*/ 2707574 h 2933205"/>
                    <a:gd name="connsiteX8" fmla="*/ 641268 w 1686297"/>
                    <a:gd name="connsiteY8" fmla="*/ 2873829 h 2933205"/>
                    <a:gd name="connsiteX9" fmla="*/ 95003 w 1686297"/>
                    <a:gd name="connsiteY9" fmla="*/ 2933205 h 2933205"/>
                    <a:gd name="connsiteX10" fmla="*/ 0 w 1686297"/>
                    <a:gd name="connsiteY10" fmla="*/ 2481943 h 2933205"/>
                    <a:gd name="connsiteX11" fmla="*/ 23751 w 1686297"/>
                    <a:gd name="connsiteY11" fmla="*/ 1282535 h 2933205"/>
                    <a:gd name="connsiteX12" fmla="*/ 47502 w 1686297"/>
                    <a:gd name="connsiteY12" fmla="*/ 47501 h 2933205"/>
                    <a:gd name="connsiteX13" fmla="*/ 273133 w 1686297"/>
                    <a:gd name="connsiteY13" fmla="*/ 0 h 2933205"/>
                    <a:gd name="connsiteX14" fmla="*/ 534390 w 1686297"/>
                    <a:gd name="connsiteY14" fmla="*/ 890650 h 2933205"/>
                    <a:gd name="connsiteX15" fmla="*/ 522515 w 1686297"/>
                    <a:gd name="connsiteY15" fmla="*/ 1508166 h 2933205"/>
                    <a:gd name="connsiteX16" fmla="*/ 653143 w 1686297"/>
                    <a:gd name="connsiteY16" fmla="*/ 1674421 h 2933205"/>
                    <a:gd name="connsiteX17" fmla="*/ 878774 w 1686297"/>
                    <a:gd name="connsiteY17" fmla="*/ 1603169 h 2933205"/>
                    <a:gd name="connsiteX18" fmla="*/ 914400 w 1686297"/>
                    <a:gd name="connsiteY18" fmla="*/ 1306286 h 2933205"/>
                    <a:gd name="connsiteX19" fmla="*/ 890650 w 1686297"/>
                    <a:gd name="connsiteY19" fmla="*/ 866899 h 2933205"/>
                    <a:gd name="connsiteX0" fmla="*/ 890650 w 1686297"/>
                    <a:gd name="connsiteY0" fmla="*/ 866899 h 2933205"/>
                    <a:gd name="connsiteX1" fmla="*/ 1080655 w 1686297"/>
                    <a:gd name="connsiteY1" fmla="*/ 59377 h 2933205"/>
                    <a:gd name="connsiteX2" fmla="*/ 1436915 w 1686297"/>
                    <a:gd name="connsiteY2" fmla="*/ 380011 h 2933205"/>
                    <a:gd name="connsiteX3" fmla="*/ 1686297 w 1686297"/>
                    <a:gd name="connsiteY3" fmla="*/ 950026 h 2933205"/>
                    <a:gd name="connsiteX4" fmla="*/ 1615045 w 1686297"/>
                    <a:gd name="connsiteY4" fmla="*/ 1591294 h 2933205"/>
                    <a:gd name="connsiteX5" fmla="*/ 1318161 w 1686297"/>
                    <a:gd name="connsiteY5" fmla="*/ 2101933 h 2933205"/>
                    <a:gd name="connsiteX6" fmla="*/ 997528 w 1686297"/>
                    <a:gd name="connsiteY6" fmla="*/ 2446317 h 2933205"/>
                    <a:gd name="connsiteX7" fmla="*/ 676894 w 1686297"/>
                    <a:gd name="connsiteY7" fmla="*/ 2707574 h 2933205"/>
                    <a:gd name="connsiteX8" fmla="*/ 641268 w 1686297"/>
                    <a:gd name="connsiteY8" fmla="*/ 2873829 h 2933205"/>
                    <a:gd name="connsiteX9" fmla="*/ 95003 w 1686297"/>
                    <a:gd name="connsiteY9" fmla="*/ 2933205 h 2933205"/>
                    <a:gd name="connsiteX10" fmla="*/ 0 w 1686297"/>
                    <a:gd name="connsiteY10" fmla="*/ 2481943 h 2933205"/>
                    <a:gd name="connsiteX11" fmla="*/ 23751 w 1686297"/>
                    <a:gd name="connsiteY11" fmla="*/ 1282535 h 2933205"/>
                    <a:gd name="connsiteX12" fmla="*/ 47502 w 1686297"/>
                    <a:gd name="connsiteY12" fmla="*/ 47501 h 2933205"/>
                    <a:gd name="connsiteX13" fmla="*/ 273133 w 1686297"/>
                    <a:gd name="connsiteY13" fmla="*/ 0 h 2933205"/>
                    <a:gd name="connsiteX14" fmla="*/ 534390 w 1686297"/>
                    <a:gd name="connsiteY14" fmla="*/ 890650 h 2933205"/>
                    <a:gd name="connsiteX15" fmla="*/ 522515 w 1686297"/>
                    <a:gd name="connsiteY15" fmla="*/ 1508166 h 2933205"/>
                    <a:gd name="connsiteX16" fmla="*/ 653143 w 1686297"/>
                    <a:gd name="connsiteY16" fmla="*/ 1674421 h 2933205"/>
                    <a:gd name="connsiteX17" fmla="*/ 878774 w 1686297"/>
                    <a:gd name="connsiteY17" fmla="*/ 1603169 h 2933205"/>
                    <a:gd name="connsiteX18" fmla="*/ 914400 w 1686297"/>
                    <a:gd name="connsiteY18" fmla="*/ 1306286 h 2933205"/>
                    <a:gd name="connsiteX19" fmla="*/ 890650 w 1686297"/>
                    <a:gd name="connsiteY19" fmla="*/ 866899 h 2933205"/>
                    <a:gd name="connsiteX0" fmla="*/ 890650 w 1696367"/>
                    <a:gd name="connsiteY0" fmla="*/ 866899 h 2933205"/>
                    <a:gd name="connsiteX1" fmla="*/ 1080655 w 1696367"/>
                    <a:gd name="connsiteY1" fmla="*/ 59377 h 2933205"/>
                    <a:gd name="connsiteX2" fmla="*/ 1436915 w 1696367"/>
                    <a:gd name="connsiteY2" fmla="*/ 380011 h 2933205"/>
                    <a:gd name="connsiteX3" fmla="*/ 1686297 w 1696367"/>
                    <a:gd name="connsiteY3" fmla="*/ 950026 h 2933205"/>
                    <a:gd name="connsiteX4" fmla="*/ 1615045 w 1696367"/>
                    <a:gd name="connsiteY4" fmla="*/ 1591294 h 2933205"/>
                    <a:gd name="connsiteX5" fmla="*/ 1318161 w 1696367"/>
                    <a:gd name="connsiteY5" fmla="*/ 2101933 h 2933205"/>
                    <a:gd name="connsiteX6" fmla="*/ 997528 w 1696367"/>
                    <a:gd name="connsiteY6" fmla="*/ 2446317 h 2933205"/>
                    <a:gd name="connsiteX7" fmla="*/ 676894 w 1696367"/>
                    <a:gd name="connsiteY7" fmla="*/ 2707574 h 2933205"/>
                    <a:gd name="connsiteX8" fmla="*/ 641268 w 1696367"/>
                    <a:gd name="connsiteY8" fmla="*/ 2873829 h 2933205"/>
                    <a:gd name="connsiteX9" fmla="*/ 95003 w 1696367"/>
                    <a:gd name="connsiteY9" fmla="*/ 2933205 h 2933205"/>
                    <a:gd name="connsiteX10" fmla="*/ 0 w 1696367"/>
                    <a:gd name="connsiteY10" fmla="*/ 2481943 h 2933205"/>
                    <a:gd name="connsiteX11" fmla="*/ 23751 w 1696367"/>
                    <a:gd name="connsiteY11" fmla="*/ 1282535 h 2933205"/>
                    <a:gd name="connsiteX12" fmla="*/ 47502 w 1696367"/>
                    <a:gd name="connsiteY12" fmla="*/ 47501 h 2933205"/>
                    <a:gd name="connsiteX13" fmla="*/ 273133 w 1696367"/>
                    <a:gd name="connsiteY13" fmla="*/ 0 h 2933205"/>
                    <a:gd name="connsiteX14" fmla="*/ 534390 w 1696367"/>
                    <a:gd name="connsiteY14" fmla="*/ 890650 h 2933205"/>
                    <a:gd name="connsiteX15" fmla="*/ 522515 w 1696367"/>
                    <a:gd name="connsiteY15" fmla="*/ 1508166 h 2933205"/>
                    <a:gd name="connsiteX16" fmla="*/ 653143 w 1696367"/>
                    <a:gd name="connsiteY16" fmla="*/ 1674421 h 2933205"/>
                    <a:gd name="connsiteX17" fmla="*/ 878774 w 1696367"/>
                    <a:gd name="connsiteY17" fmla="*/ 1603169 h 2933205"/>
                    <a:gd name="connsiteX18" fmla="*/ 914400 w 1696367"/>
                    <a:gd name="connsiteY18" fmla="*/ 1306286 h 2933205"/>
                    <a:gd name="connsiteX19" fmla="*/ 890650 w 1696367"/>
                    <a:gd name="connsiteY19" fmla="*/ 866899 h 2933205"/>
                    <a:gd name="connsiteX0" fmla="*/ 890650 w 1696367"/>
                    <a:gd name="connsiteY0" fmla="*/ 866899 h 2933205"/>
                    <a:gd name="connsiteX1" fmla="*/ 1080655 w 1696367"/>
                    <a:gd name="connsiteY1" fmla="*/ 59377 h 2933205"/>
                    <a:gd name="connsiteX2" fmla="*/ 1436915 w 1696367"/>
                    <a:gd name="connsiteY2" fmla="*/ 380011 h 2933205"/>
                    <a:gd name="connsiteX3" fmla="*/ 1686297 w 1696367"/>
                    <a:gd name="connsiteY3" fmla="*/ 950026 h 2933205"/>
                    <a:gd name="connsiteX4" fmla="*/ 1615045 w 1696367"/>
                    <a:gd name="connsiteY4" fmla="*/ 1591294 h 2933205"/>
                    <a:gd name="connsiteX5" fmla="*/ 1318161 w 1696367"/>
                    <a:gd name="connsiteY5" fmla="*/ 2101933 h 2933205"/>
                    <a:gd name="connsiteX6" fmla="*/ 997528 w 1696367"/>
                    <a:gd name="connsiteY6" fmla="*/ 2446317 h 2933205"/>
                    <a:gd name="connsiteX7" fmla="*/ 676894 w 1696367"/>
                    <a:gd name="connsiteY7" fmla="*/ 2707574 h 2933205"/>
                    <a:gd name="connsiteX8" fmla="*/ 641268 w 1696367"/>
                    <a:gd name="connsiteY8" fmla="*/ 2873829 h 2933205"/>
                    <a:gd name="connsiteX9" fmla="*/ 95003 w 1696367"/>
                    <a:gd name="connsiteY9" fmla="*/ 2933205 h 2933205"/>
                    <a:gd name="connsiteX10" fmla="*/ 0 w 1696367"/>
                    <a:gd name="connsiteY10" fmla="*/ 2481943 h 2933205"/>
                    <a:gd name="connsiteX11" fmla="*/ 23751 w 1696367"/>
                    <a:gd name="connsiteY11" fmla="*/ 1282535 h 2933205"/>
                    <a:gd name="connsiteX12" fmla="*/ 47502 w 1696367"/>
                    <a:gd name="connsiteY12" fmla="*/ 47501 h 2933205"/>
                    <a:gd name="connsiteX13" fmla="*/ 273133 w 1696367"/>
                    <a:gd name="connsiteY13" fmla="*/ 0 h 2933205"/>
                    <a:gd name="connsiteX14" fmla="*/ 534390 w 1696367"/>
                    <a:gd name="connsiteY14" fmla="*/ 890650 h 2933205"/>
                    <a:gd name="connsiteX15" fmla="*/ 522515 w 1696367"/>
                    <a:gd name="connsiteY15" fmla="*/ 1508166 h 2933205"/>
                    <a:gd name="connsiteX16" fmla="*/ 653143 w 1696367"/>
                    <a:gd name="connsiteY16" fmla="*/ 1674421 h 2933205"/>
                    <a:gd name="connsiteX17" fmla="*/ 878774 w 1696367"/>
                    <a:gd name="connsiteY17" fmla="*/ 1603169 h 2933205"/>
                    <a:gd name="connsiteX18" fmla="*/ 914400 w 1696367"/>
                    <a:gd name="connsiteY18" fmla="*/ 1306286 h 2933205"/>
                    <a:gd name="connsiteX19" fmla="*/ 890650 w 1696367"/>
                    <a:gd name="connsiteY19" fmla="*/ 866899 h 2933205"/>
                    <a:gd name="connsiteX0" fmla="*/ 890650 w 1696367"/>
                    <a:gd name="connsiteY0" fmla="*/ 866899 h 2956792"/>
                    <a:gd name="connsiteX1" fmla="*/ 1080655 w 1696367"/>
                    <a:gd name="connsiteY1" fmla="*/ 59377 h 2956792"/>
                    <a:gd name="connsiteX2" fmla="*/ 1436915 w 1696367"/>
                    <a:gd name="connsiteY2" fmla="*/ 380011 h 2956792"/>
                    <a:gd name="connsiteX3" fmla="*/ 1686297 w 1696367"/>
                    <a:gd name="connsiteY3" fmla="*/ 950026 h 2956792"/>
                    <a:gd name="connsiteX4" fmla="*/ 1615045 w 1696367"/>
                    <a:gd name="connsiteY4" fmla="*/ 1591294 h 2956792"/>
                    <a:gd name="connsiteX5" fmla="*/ 1318161 w 1696367"/>
                    <a:gd name="connsiteY5" fmla="*/ 2101933 h 2956792"/>
                    <a:gd name="connsiteX6" fmla="*/ 997528 w 1696367"/>
                    <a:gd name="connsiteY6" fmla="*/ 2446317 h 2956792"/>
                    <a:gd name="connsiteX7" fmla="*/ 676894 w 1696367"/>
                    <a:gd name="connsiteY7" fmla="*/ 2707574 h 2956792"/>
                    <a:gd name="connsiteX8" fmla="*/ 641268 w 1696367"/>
                    <a:gd name="connsiteY8" fmla="*/ 2873829 h 2956792"/>
                    <a:gd name="connsiteX9" fmla="*/ 95003 w 1696367"/>
                    <a:gd name="connsiteY9" fmla="*/ 2933205 h 2956792"/>
                    <a:gd name="connsiteX10" fmla="*/ 0 w 1696367"/>
                    <a:gd name="connsiteY10" fmla="*/ 2481943 h 2956792"/>
                    <a:gd name="connsiteX11" fmla="*/ 23751 w 1696367"/>
                    <a:gd name="connsiteY11" fmla="*/ 1282535 h 2956792"/>
                    <a:gd name="connsiteX12" fmla="*/ 47502 w 1696367"/>
                    <a:gd name="connsiteY12" fmla="*/ 47501 h 2956792"/>
                    <a:gd name="connsiteX13" fmla="*/ 273133 w 1696367"/>
                    <a:gd name="connsiteY13" fmla="*/ 0 h 2956792"/>
                    <a:gd name="connsiteX14" fmla="*/ 534390 w 1696367"/>
                    <a:gd name="connsiteY14" fmla="*/ 890650 h 2956792"/>
                    <a:gd name="connsiteX15" fmla="*/ 522515 w 1696367"/>
                    <a:gd name="connsiteY15" fmla="*/ 1508166 h 2956792"/>
                    <a:gd name="connsiteX16" fmla="*/ 653143 w 1696367"/>
                    <a:gd name="connsiteY16" fmla="*/ 1674421 h 2956792"/>
                    <a:gd name="connsiteX17" fmla="*/ 878774 w 1696367"/>
                    <a:gd name="connsiteY17" fmla="*/ 1603169 h 2956792"/>
                    <a:gd name="connsiteX18" fmla="*/ 914400 w 1696367"/>
                    <a:gd name="connsiteY18" fmla="*/ 1306286 h 2956792"/>
                    <a:gd name="connsiteX19" fmla="*/ 890650 w 1696367"/>
                    <a:gd name="connsiteY19" fmla="*/ 866899 h 2956792"/>
                    <a:gd name="connsiteX0" fmla="*/ 890650 w 1696367"/>
                    <a:gd name="connsiteY0" fmla="*/ 866899 h 2956792"/>
                    <a:gd name="connsiteX1" fmla="*/ 1080655 w 1696367"/>
                    <a:gd name="connsiteY1" fmla="*/ 59377 h 2956792"/>
                    <a:gd name="connsiteX2" fmla="*/ 1436915 w 1696367"/>
                    <a:gd name="connsiteY2" fmla="*/ 380011 h 2956792"/>
                    <a:gd name="connsiteX3" fmla="*/ 1686297 w 1696367"/>
                    <a:gd name="connsiteY3" fmla="*/ 950026 h 2956792"/>
                    <a:gd name="connsiteX4" fmla="*/ 1615045 w 1696367"/>
                    <a:gd name="connsiteY4" fmla="*/ 1591294 h 2956792"/>
                    <a:gd name="connsiteX5" fmla="*/ 1318161 w 1696367"/>
                    <a:gd name="connsiteY5" fmla="*/ 2101933 h 2956792"/>
                    <a:gd name="connsiteX6" fmla="*/ 997528 w 1696367"/>
                    <a:gd name="connsiteY6" fmla="*/ 2446317 h 2956792"/>
                    <a:gd name="connsiteX7" fmla="*/ 676894 w 1696367"/>
                    <a:gd name="connsiteY7" fmla="*/ 2707574 h 2956792"/>
                    <a:gd name="connsiteX8" fmla="*/ 641268 w 1696367"/>
                    <a:gd name="connsiteY8" fmla="*/ 2873829 h 2956792"/>
                    <a:gd name="connsiteX9" fmla="*/ 95003 w 1696367"/>
                    <a:gd name="connsiteY9" fmla="*/ 2933205 h 2956792"/>
                    <a:gd name="connsiteX10" fmla="*/ 0 w 1696367"/>
                    <a:gd name="connsiteY10" fmla="*/ 2481943 h 2956792"/>
                    <a:gd name="connsiteX11" fmla="*/ 23751 w 1696367"/>
                    <a:gd name="connsiteY11" fmla="*/ 1282535 h 2956792"/>
                    <a:gd name="connsiteX12" fmla="*/ 47502 w 1696367"/>
                    <a:gd name="connsiteY12" fmla="*/ 47501 h 2956792"/>
                    <a:gd name="connsiteX13" fmla="*/ 273133 w 1696367"/>
                    <a:gd name="connsiteY13" fmla="*/ 0 h 2956792"/>
                    <a:gd name="connsiteX14" fmla="*/ 534390 w 1696367"/>
                    <a:gd name="connsiteY14" fmla="*/ 890650 h 2956792"/>
                    <a:gd name="connsiteX15" fmla="*/ 522515 w 1696367"/>
                    <a:gd name="connsiteY15" fmla="*/ 1508166 h 2956792"/>
                    <a:gd name="connsiteX16" fmla="*/ 653143 w 1696367"/>
                    <a:gd name="connsiteY16" fmla="*/ 1674421 h 2956792"/>
                    <a:gd name="connsiteX17" fmla="*/ 914400 w 1696367"/>
                    <a:gd name="connsiteY17" fmla="*/ 1520041 h 2956792"/>
                    <a:gd name="connsiteX18" fmla="*/ 914400 w 1696367"/>
                    <a:gd name="connsiteY18" fmla="*/ 1306286 h 2956792"/>
                    <a:gd name="connsiteX19" fmla="*/ 890650 w 1696367"/>
                    <a:gd name="connsiteY19" fmla="*/ 866899 h 2956792"/>
                    <a:gd name="connsiteX0" fmla="*/ 890650 w 1696367"/>
                    <a:gd name="connsiteY0" fmla="*/ 866899 h 2956792"/>
                    <a:gd name="connsiteX1" fmla="*/ 1080655 w 1696367"/>
                    <a:gd name="connsiteY1" fmla="*/ 59377 h 2956792"/>
                    <a:gd name="connsiteX2" fmla="*/ 1436915 w 1696367"/>
                    <a:gd name="connsiteY2" fmla="*/ 380011 h 2956792"/>
                    <a:gd name="connsiteX3" fmla="*/ 1686297 w 1696367"/>
                    <a:gd name="connsiteY3" fmla="*/ 950026 h 2956792"/>
                    <a:gd name="connsiteX4" fmla="*/ 1615045 w 1696367"/>
                    <a:gd name="connsiteY4" fmla="*/ 1591294 h 2956792"/>
                    <a:gd name="connsiteX5" fmla="*/ 1318161 w 1696367"/>
                    <a:gd name="connsiteY5" fmla="*/ 2101933 h 2956792"/>
                    <a:gd name="connsiteX6" fmla="*/ 997528 w 1696367"/>
                    <a:gd name="connsiteY6" fmla="*/ 2446317 h 2956792"/>
                    <a:gd name="connsiteX7" fmla="*/ 676894 w 1696367"/>
                    <a:gd name="connsiteY7" fmla="*/ 2707574 h 2956792"/>
                    <a:gd name="connsiteX8" fmla="*/ 641268 w 1696367"/>
                    <a:gd name="connsiteY8" fmla="*/ 2873829 h 2956792"/>
                    <a:gd name="connsiteX9" fmla="*/ 95003 w 1696367"/>
                    <a:gd name="connsiteY9" fmla="*/ 2933205 h 2956792"/>
                    <a:gd name="connsiteX10" fmla="*/ 0 w 1696367"/>
                    <a:gd name="connsiteY10" fmla="*/ 2481943 h 2956792"/>
                    <a:gd name="connsiteX11" fmla="*/ 23751 w 1696367"/>
                    <a:gd name="connsiteY11" fmla="*/ 1282535 h 2956792"/>
                    <a:gd name="connsiteX12" fmla="*/ 47502 w 1696367"/>
                    <a:gd name="connsiteY12" fmla="*/ 47501 h 2956792"/>
                    <a:gd name="connsiteX13" fmla="*/ 273133 w 1696367"/>
                    <a:gd name="connsiteY13" fmla="*/ 0 h 2956792"/>
                    <a:gd name="connsiteX14" fmla="*/ 534390 w 1696367"/>
                    <a:gd name="connsiteY14" fmla="*/ 890650 h 2956792"/>
                    <a:gd name="connsiteX15" fmla="*/ 522515 w 1696367"/>
                    <a:gd name="connsiteY15" fmla="*/ 1508166 h 2956792"/>
                    <a:gd name="connsiteX16" fmla="*/ 748146 w 1696367"/>
                    <a:gd name="connsiteY16" fmla="*/ 1650670 h 2956792"/>
                    <a:gd name="connsiteX17" fmla="*/ 914400 w 1696367"/>
                    <a:gd name="connsiteY17" fmla="*/ 1520041 h 2956792"/>
                    <a:gd name="connsiteX18" fmla="*/ 914400 w 1696367"/>
                    <a:gd name="connsiteY18" fmla="*/ 1306286 h 2956792"/>
                    <a:gd name="connsiteX19" fmla="*/ 890650 w 1696367"/>
                    <a:gd name="connsiteY19" fmla="*/ 866899 h 2956792"/>
                    <a:gd name="connsiteX0" fmla="*/ 890650 w 1696367"/>
                    <a:gd name="connsiteY0" fmla="*/ 866899 h 2956792"/>
                    <a:gd name="connsiteX1" fmla="*/ 1080655 w 1696367"/>
                    <a:gd name="connsiteY1" fmla="*/ 59377 h 2956792"/>
                    <a:gd name="connsiteX2" fmla="*/ 1436915 w 1696367"/>
                    <a:gd name="connsiteY2" fmla="*/ 380011 h 2956792"/>
                    <a:gd name="connsiteX3" fmla="*/ 1686297 w 1696367"/>
                    <a:gd name="connsiteY3" fmla="*/ 950026 h 2956792"/>
                    <a:gd name="connsiteX4" fmla="*/ 1615045 w 1696367"/>
                    <a:gd name="connsiteY4" fmla="*/ 1591294 h 2956792"/>
                    <a:gd name="connsiteX5" fmla="*/ 1318161 w 1696367"/>
                    <a:gd name="connsiteY5" fmla="*/ 2101933 h 2956792"/>
                    <a:gd name="connsiteX6" fmla="*/ 997528 w 1696367"/>
                    <a:gd name="connsiteY6" fmla="*/ 2446317 h 2956792"/>
                    <a:gd name="connsiteX7" fmla="*/ 676894 w 1696367"/>
                    <a:gd name="connsiteY7" fmla="*/ 2707574 h 2956792"/>
                    <a:gd name="connsiteX8" fmla="*/ 641268 w 1696367"/>
                    <a:gd name="connsiteY8" fmla="*/ 2873829 h 2956792"/>
                    <a:gd name="connsiteX9" fmla="*/ 95003 w 1696367"/>
                    <a:gd name="connsiteY9" fmla="*/ 2933205 h 2956792"/>
                    <a:gd name="connsiteX10" fmla="*/ 0 w 1696367"/>
                    <a:gd name="connsiteY10" fmla="*/ 2481943 h 2956792"/>
                    <a:gd name="connsiteX11" fmla="*/ 23751 w 1696367"/>
                    <a:gd name="connsiteY11" fmla="*/ 1282535 h 2956792"/>
                    <a:gd name="connsiteX12" fmla="*/ 47502 w 1696367"/>
                    <a:gd name="connsiteY12" fmla="*/ 47501 h 2956792"/>
                    <a:gd name="connsiteX13" fmla="*/ 273133 w 1696367"/>
                    <a:gd name="connsiteY13" fmla="*/ 0 h 2956792"/>
                    <a:gd name="connsiteX14" fmla="*/ 534390 w 1696367"/>
                    <a:gd name="connsiteY14" fmla="*/ 890650 h 2956792"/>
                    <a:gd name="connsiteX15" fmla="*/ 522515 w 1696367"/>
                    <a:gd name="connsiteY15" fmla="*/ 1508166 h 2956792"/>
                    <a:gd name="connsiteX16" fmla="*/ 748146 w 1696367"/>
                    <a:gd name="connsiteY16" fmla="*/ 1650670 h 2956792"/>
                    <a:gd name="connsiteX17" fmla="*/ 914400 w 1696367"/>
                    <a:gd name="connsiteY17" fmla="*/ 1520041 h 2956792"/>
                    <a:gd name="connsiteX18" fmla="*/ 890650 w 1696367"/>
                    <a:gd name="connsiteY18" fmla="*/ 866899 h 2956792"/>
                    <a:gd name="connsiteX0" fmla="*/ 890650 w 1696367"/>
                    <a:gd name="connsiteY0" fmla="*/ 866899 h 2956792"/>
                    <a:gd name="connsiteX1" fmla="*/ 1080655 w 1696367"/>
                    <a:gd name="connsiteY1" fmla="*/ 59377 h 2956792"/>
                    <a:gd name="connsiteX2" fmla="*/ 1436915 w 1696367"/>
                    <a:gd name="connsiteY2" fmla="*/ 380011 h 2956792"/>
                    <a:gd name="connsiteX3" fmla="*/ 1686297 w 1696367"/>
                    <a:gd name="connsiteY3" fmla="*/ 950026 h 2956792"/>
                    <a:gd name="connsiteX4" fmla="*/ 1615045 w 1696367"/>
                    <a:gd name="connsiteY4" fmla="*/ 1591294 h 2956792"/>
                    <a:gd name="connsiteX5" fmla="*/ 1318161 w 1696367"/>
                    <a:gd name="connsiteY5" fmla="*/ 2101933 h 2956792"/>
                    <a:gd name="connsiteX6" fmla="*/ 997528 w 1696367"/>
                    <a:gd name="connsiteY6" fmla="*/ 2446317 h 2956792"/>
                    <a:gd name="connsiteX7" fmla="*/ 676894 w 1696367"/>
                    <a:gd name="connsiteY7" fmla="*/ 2707574 h 2956792"/>
                    <a:gd name="connsiteX8" fmla="*/ 641268 w 1696367"/>
                    <a:gd name="connsiteY8" fmla="*/ 2873829 h 2956792"/>
                    <a:gd name="connsiteX9" fmla="*/ 95003 w 1696367"/>
                    <a:gd name="connsiteY9" fmla="*/ 2933205 h 2956792"/>
                    <a:gd name="connsiteX10" fmla="*/ 0 w 1696367"/>
                    <a:gd name="connsiteY10" fmla="*/ 2481943 h 2956792"/>
                    <a:gd name="connsiteX11" fmla="*/ 23751 w 1696367"/>
                    <a:gd name="connsiteY11" fmla="*/ 1282535 h 2956792"/>
                    <a:gd name="connsiteX12" fmla="*/ 47502 w 1696367"/>
                    <a:gd name="connsiteY12" fmla="*/ 47501 h 2956792"/>
                    <a:gd name="connsiteX13" fmla="*/ 273133 w 1696367"/>
                    <a:gd name="connsiteY13" fmla="*/ 0 h 2956792"/>
                    <a:gd name="connsiteX14" fmla="*/ 534390 w 1696367"/>
                    <a:gd name="connsiteY14" fmla="*/ 890650 h 2956792"/>
                    <a:gd name="connsiteX15" fmla="*/ 522515 w 1696367"/>
                    <a:gd name="connsiteY15" fmla="*/ 1508166 h 2956792"/>
                    <a:gd name="connsiteX16" fmla="*/ 748146 w 1696367"/>
                    <a:gd name="connsiteY16" fmla="*/ 1650670 h 2956792"/>
                    <a:gd name="connsiteX17" fmla="*/ 926276 w 1696367"/>
                    <a:gd name="connsiteY17" fmla="*/ 1472540 h 2956792"/>
                    <a:gd name="connsiteX18" fmla="*/ 890650 w 1696367"/>
                    <a:gd name="connsiteY18" fmla="*/ 866899 h 2956792"/>
                    <a:gd name="connsiteX0" fmla="*/ 890650 w 1696367"/>
                    <a:gd name="connsiteY0" fmla="*/ 866899 h 2956792"/>
                    <a:gd name="connsiteX1" fmla="*/ 1080655 w 1696367"/>
                    <a:gd name="connsiteY1" fmla="*/ 59377 h 2956792"/>
                    <a:gd name="connsiteX2" fmla="*/ 1436915 w 1696367"/>
                    <a:gd name="connsiteY2" fmla="*/ 380011 h 2956792"/>
                    <a:gd name="connsiteX3" fmla="*/ 1686297 w 1696367"/>
                    <a:gd name="connsiteY3" fmla="*/ 950026 h 2956792"/>
                    <a:gd name="connsiteX4" fmla="*/ 1615045 w 1696367"/>
                    <a:gd name="connsiteY4" fmla="*/ 1591294 h 2956792"/>
                    <a:gd name="connsiteX5" fmla="*/ 1318161 w 1696367"/>
                    <a:gd name="connsiteY5" fmla="*/ 2101933 h 2956792"/>
                    <a:gd name="connsiteX6" fmla="*/ 997528 w 1696367"/>
                    <a:gd name="connsiteY6" fmla="*/ 2446317 h 2956792"/>
                    <a:gd name="connsiteX7" fmla="*/ 676894 w 1696367"/>
                    <a:gd name="connsiteY7" fmla="*/ 2707574 h 2956792"/>
                    <a:gd name="connsiteX8" fmla="*/ 641268 w 1696367"/>
                    <a:gd name="connsiteY8" fmla="*/ 2873829 h 2956792"/>
                    <a:gd name="connsiteX9" fmla="*/ 95003 w 1696367"/>
                    <a:gd name="connsiteY9" fmla="*/ 2933205 h 2956792"/>
                    <a:gd name="connsiteX10" fmla="*/ 0 w 1696367"/>
                    <a:gd name="connsiteY10" fmla="*/ 2481943 h 2956792"/>
                    <a:gd name="connsiteX11" fmla="*/ 23751 w 1696367"/>
                    <a:gd name="connsiteY11" fmla="*/ 1282535 h 2956792"/>
                    <a:gd name="connsiteX12" fmla="*/ 47502 w 1696367"/>
                    <a:gd name="connsiteY12" fmla="*/ 47501 h 2956792"/>
                    <a:gd name="connsiteX13" fmla="*/ 273133 w 1696367"/>
                    <a:gd name="connsiteY13" fmla="*/ 0 h 2956792"/>
                    <a:gd name="connsiteX14" fmla="*/ 534390 w 1696367"/>
                    <a:gd name="connsiteY14" fmla="*/ 890650 h 2956792"/>
                    <a:gd name="connsiteX15" fmla="*/ 522515 w 1696367"/>
                    <a:gd name="connsiteY15" fmla="*/ 1508166 h 2956792"/>
                    <a:gd name="connsiteX16" fmla="*/ 748146 w 1696367"/>
                    <a:gd name="connsiteY16" fmla="*/ 1650670 h 2956792"/>
                    <a:gd name="connsiteX17" fmla="*/ 926276 w 1696367"/>
                    <a:gd name="connsiteY17" fmla="*/ 1472540 h 2956792"/>
                    <a:gd name="connsiteX18" fmla="*/ 890650 w 1696367"/>
                    <a:gd name="connsiteY18" fmla="*/ 866899 h 2956792"/>
                    <a:gd name="connsiteX0" fmla="*/ 890650 w 1696367"/>
                    <a:gd name="connsiteY0" fmla="*/ 866899 h 3133133"/>
                    <a:gd name="connsiteX1" fmla="*/ 1080655 w 1696367"/>
                    <a:gd name="connsiteY1" fmla="*/ 59377 h 3133133"/>
                    <a:gd name="connsiteX2" fmla="*/ 1436915 w 1696367"/>
                    <a:gd name="connsiteY2" fmla="*/ 380011 h 3133133"/>
                    <a:gd name="connsiteX3" fmla="*/ 1686297 w 1696367"/>
                    <a:gd name="connsiteY3" fmla="*/ 950026 h 3133133"/>
                    <a:gd name="connsiteX4" fmla="*/ 1615045 w 1696367"/>
                    <a:gd name="connsiteY4" fmla="*/ 1591294 h 3133133"/>
                    <a:gd name="connsiteX5" fmla="*/ 1318161 w 1696367"/>
                    <a:gd name="connsiteY5" fmla="*/ 2101933 h 3133133"/>
                    <a:gd name="connsiteX6" fmla="*/ 997528 w 1696367"/>
                    <a:gd name="connsiteY6" fmla="*/ 2446317 h 3133133"/>
                    <a:gd name="connsiteX7" fmla="*/ 676894 w 1696367"/>
                    <a:gd name="connsiteY7" fmla="*/ 2707574 h 3133133"/>
                    <a:gd name="connsiteX8" fmla="*/ 641268 w 1696367"/>
                    <a:gd name="connsiteY8" fmla="*/ 2873829 h 3133133"/>
                    <a:gd name="connsiteX9" fmla="*/ 83128 w 1696367"/>
                    <a:gd name="connsiteY9" fmla="*/ 3123211 h 3133133"/>
                    <a:gd name="connsiteX10" fmla="*/ 0 w 1696367"/>
                    <a:gd name="connsiteY10" fmla="*/ 2481943 h 3133133"/>
                    <a:gd name="connsiteX11" fmla="*/ 23751 w 1696367"/>
                    <a:gd name="connsiteY11" fmla="*/ 1282535 h 3133133"/>
                    <a:gd name="connsiteX12" fmla="*/ 47502 w 1696367"/>
                    <a:gd name="connsiteY12" fmla="*/ 47501 h 3133133"/>
                    <a:gd name="connsiteX13" fmla="*/ 273133 w 1696367"/>
                    <a:gd name="connsiteY13" fmla="*/ 0 h 3133133"/>
                    <a:gd name="connsiteX14" fmla="*/ 534390 w 1696367"/>
                    <a:gd name="connsiteY14" fmla="*/ 890650 h 3133133"/>
                    <a:gd name="connsiteX15" fmla="*/ 522515 w 1696367"/>
                    <a:gd name="connsiteY15" fmla="*/ 1508166 h 3133133"/>
                    <a:gd name="connsiteX16" fmla="*/ 748146 w 1696367"/>
                    <a:gd name="connsiteY16" fmla="*/ 1650670 h 3133133"/>
                    <a:gd name="connsiteX17" fmla="*/ 926276 w 1696367"/>
                    <a:gd name="connsiteY17" fmla="*/ 1472540 h 3133133"/>
                    <a:gd name="connsiteX18" fmla="*/ 890650 w 1696367"/>
                    <a:gd name="connsiteY18" fmla="*/ 866899 h 3133133"/>
                    <a:gd name="connsiteX0" fmla="*/ 890650 w 1696367"/>
                    <a:gd name="connsiteY0" fmla="*/ 866899 h 3146798"/>
                    <a:gd name="connsiteX1" fmla="*/ 1080655 w 1696367"/>
                    <a:gd name="connsiteY1" fmla="*/ 59377 h 3146798"/>
                    <a:gd name="connsiteX2" fmla="*/ 1436915 w 1696367"/>
                    <a:gd name="connsiteY2" fmla="*/ 380011 h 3146798"/>
                    <a:gd name="connsiteX3" fmla="*/ 1686297 w 1696367"/>
                    <a:gd name="connsiteY3" fmla="*/ 950026 h 3146798"/>
                    <a:gd name="connsiteX4" fmla="*/ 1615045 w 1696367"/>
                    <a:gd name="connsiteY4" fmla="*/ 1591294 h 3146798"/>
                    <a:gd name="connsiteX5" fmla="*/ 1318161 w 1696367"/>
                    <a:gd name="connsiteY5" fmla="*/ 2101933 h 3146798"/>
                    <a:gd name="connsiteX6" fmla="*/ 997528 w 1696367"/>
                    <a:gd name="connsiteY6" fmla="*/ 2446317 h 3146798"/>
                    <a:gd name="connsiteX7" fmla="*/ 676894 w 1696367"/>
                    <a:gd name="connsiteY7" fmla="*/ 2707574 h 3146798"/>
                    <a:gd name="connsiteX8" fmla="*/ 688770 w 1696367"/>
                    <a:gd name="connsiteY8" fmla="*/ 3063834 h 3146798"/>
                    <a:gd name="connsiteX9" fmla="*/ 83128 w 1696367"/>
                    <a:gd name="connsiteY9" fmla="*/ 3123211 h 3146798"/>
                    <a:gd name="connsiteX10" fmla="*/ 0 w 1696367"/>
                    <a:gd name="connsiteY10" fmla="*/ 2481943 h 3146798"/>
                    <a:gd name="connsiteX11" fmla="*/ 23751 w 1696367"/>
                    <a:gd name="connsiteY11" fmla="*/ 1282535 h 3146798"/>
                    <a:gd name="connsiteX12" fmla="*/ 47502 w 1696367"/>
                    <a:gd name="connsiteY12" fmla="*/ 47501 h 3146798"/>
                    <a:gd name="connsiteX13" fmla="*/ 273133 w 1696367"/>
                    <a:gd name="connsiteY13" fmla="*/ 0 h 3146798"/>
                    <a:gd name="connsiteX14" fmla="*/ 534390 w 1696367"/>
                    <a:gd name="connsiteY14" fmla="*/ 890650 h 3146798"/>
                    <a:gd name="connsiteX15" fmla="*/ 522515 w 1696367"/>
                    <a:gd name="connsiteY15" fmla="*/ 1508166 h 3146798"/>
                    <a:gd name="connsiteX16" fmla="*/ 748146 w 1696367"/>
                    <a:gd name="connsiteY16" fmla="*/ 1650670 h 3146798"/>
                    <a:gd name="connsiteX17" fmla="*/ 926276 w 1696367"/>
                    <a:gd name="connsiteY17" fmla="*/ 1472540 h 3146798"/>
                    <a:gd name="connsiteX18" fmla="*/ 890650 w 1696367"/>
                    <a:gd name="connsiteY18" fmla="*/ 866899 h 3146798"/>
                    <a:gd name="connsiteX0" fmla="*/ 890650 w 1696367"/>
                    <a:gd name="connsiteY0" fmla="*/ 866899 h 3188328"/>
                    <a:gd name="connsiteX1" fmla="*/ 1080655 w 1696367"/>
                    <a:gd name="connsiteY1" fmla="*/ 59377 h 3188328"/>
                    <a:gd name="connsiteX2" fmla="*/ 1436915 w 1696367"/>
                    <a:gd name="connsiteY2" fmla="*/ 380011 h 3188328"/>
                    <a:gd name="connsiteX3" fmla="*/ 1686297 w 1696367"/>
                    <a:gd name="connsiteY3" fmla="*/ 950026 h 3188328"/>
                    <a:gd name="connsiteX4" fmla="*/ 1615045 w 1696367"/>
                    <a:gd name="connsiteY4" fmla="*/ 1591294 h 3188328"/>
                    <a:gd name="connsiteX5" fmla="*/ 1318161 w 1696367"/>
                    <a:gd name="connsiteY5" fmla="*/ 2101933 h 3188328"/>
                    <a:gd name="connsiteX6" fmla="*/ 997528 w 1696367"/>
                    <a:gd name="connsiteY6" fmla="*/ 2446317 h 3188328"/>
                    <a:gd name="connsiteX7" fmla="*/ 676894 w 1696367"/>
                    <a:gd name="connsiteY7" fmla="*/ 2707574 h 3188328"/>
                    <a:gd name="connsiteX8" fmla="*/ 688770 w 1696367"/>
                    <a:gd name="connsiteY8" fmla="*/ 3063834 h 3188328"/>
                    <a:gd name="connsiteX9" fmla="*/ 95004 w 1696367"/>
                    <a:gd name="connsiteY9" fmla="*/ 3170713 h 3188328"/>
                    <a:gd name="connsiteX10" fmla="*/ 0 w 1696367"/>
                    <a:gd name="connsiteY10" fmla="*/ 2481943 h 3188328"/>
                    <a:gd name="connsiteX11" fmla="*/ 23751 w 1696367"/>
                    <a:gd name="connsiteY11" fmla="*/ 1282535 h 3188328"/>
                    <a:gd name="connsiteX12" fmla="*/ 47502 w 1696367"/>
                    <a:gd name="connsiteY12" fmla="*/ 47501 h 3188328"/>
                    <a:gd name="connsiteX13" fmla="*/ 273133 w 1696367"/>
                    <a:gd name="connsiteY13" fmla="*/ 0 h 3188328"/>
                    <a:gd name="connsiteX14" fmla="*/ 534390 w 1696367"/>
                    <a:gd name="connsiteY14" fmla="*/ 890650 h 3188328"/>
                    <a:gd name="connsiteX15" fmla="*/ 522515 w 1696367"/>
                    <a:gd name="connsiteY15" fmla="*/ 1508166 h 3188328"/>
                    <a:gd name="connsiteX16" fmla="*/ 748146 w 1696367"/>
                    <a:gd name="connsiteY16" fmla="*/ 1650670 h 3188328"/>
                    <a:gd name="connsiteX17" fmla="*/ 926276 w 1696367"/>
                    <a:gd name="connsiteY17" fmla="*/ 1472540 h 3188328"/>
                    <a:gd name="connsiteX18" fmla="*/ 890650 w 1696367"/>
                    <a:gd name="connsiteY18" fmla="*/ 866899 h 31883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1696367" h="3188328">
                      <a:moveTo>
                        <a:pt x="890650" y="866899"/>
                      </a:moveTo>
                      <a:lnTo>
                        <a:pt x="1080655" y="59377"/>
                      </a:lnTo>
                      <a:cubicBezTo>
                        <a:pt x="1258785" y="219694"/>
                        <a:pt x="1335975" y="231570"/>
                        <a:pt x="1436915" y="380011"/>
                      </a:cubicBezTo>
                      <a:cubicBezTo>
                        <a:pt x="1537855" y="528453"/>
                        <a:pt x="1656609" y="748146"/>
                        <a:pt x="1686297" y="950026"/>
                      </a:cubicBezTo>
                      <a:cubicBezTo>
                        <a:pt x="1715985" y="1151907"/>
                        <a:pt x="1676401" y="1399309"/>
                        <a:pt x="1615045" y="1591294"/>
                      </a:cubicBezTo>
                      <a:cubicBezTo>
                        <a:pt x="1553689" y="1783279"/>
                        <a:pt x="1421080" y="1959429"/>
                        <a:pt x="1318161" y="2101933"/>
                      </a:cubicBezTo>
                      <a:lnTo>
                        <a:pt x="997528" y="2446317"/>
                      </a:lnTo>
                      <a:lnTo>
                        <a:pt x="676894" y="2707574"/>
                      </a:lnTo>
                      <a:lnTo>
                        <a:pt x="688770" y="3063834"/>
                      </a:lnTo>
                      <a:cubicBezTo>
                        <a:pt x="591788" y="3101439"/>
                        <a:pt x="201882" y="3236027"/>
                        <a:pt x="95004" y="3170713"/>
                      </a:cubicBezTo>
                      <a:lnTo>
                        <a:pt x="0" y="2481943"/>
                      </a:lnTo>
                      <a:lnTo>
                        <a:pt x="23751" y="1282535"/>
                      </a:lnTo>
                      <a:lnTo>
                        <a:pt x="47502" y="47501"/>
                      </a:lnTo>
                      <a:lnTo>
                        <a:pt x="273133" y="0"/>
                      </a:lnTo>
                      <a:lnTo>
                        <a:pt x="534390" y="890650"/>
                      </a:lnTo>
                      <a:lnTo>
                        <a:pt x="522515" y="1508166"/>
                      </a:lnTo>
                      <a:cubicBezTo>
                        <a:pt x="542307" y="1638795"/>
                        <a:pt x="688770" y="1634836"/>
                        <a:pt x="748146" y="1650670"/>
                      </a:cubicBezTo>
                      <a:cubicBezTo>
                        <a:pt x="807522" y="1666504"/>
                        <a:pt x="876796" y="1533896"/>
                        <a:pt x="926276" y="1472540"/>
                      </a:cubicBezTo>
                      <a:lnTo>
                        <a:pt x="890650" y="866899"/>
                      </a:lnTo>
                      <a:close/>
                    </a:path>
                  </a:pathLst>
                </a:custGeom>
                <a:blipFill>
                  <a:blip r:embed="rId3"/>
                  <a:tile tx="0" ty="0" sx="100000" sy="100000" flip="none" algn="tl"/>
                </a:blipFill>
                <a:ln>
                  <a:solidFill>
                    <a:schemeClr val="bg1">
                      <a:lumMod val="8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 smtClean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cxnSp>
              <p:nvCxnSpPr>
                <p:cNvPr id="21" name="Straight Arrow Connector 20"/>
                <p:cNvCxnSpPr/>
                <p:nvPr/>
              </p:nvCxnSpPr>
              <p:spPr>
                <a:xfrm flipV="1">
                  <a:off x="4013859" y="3124200"/>
                  <a:ext cx="182583" cy="675906"/>
                </a:xfrm>
                <a:prstGeom prst="straightConnector1">
                  <a:avLst/>
                </a:prstGeom>
                <a:ln w="19050">
                  <a:solidFill>
                    <a:schemeClr val="tx1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Arrow Connector 21"/>
                <p:cNvCxnSpPr/>
                <p:nvPr/>
              </p:nvCxnSpPr>
              <p:spPr>
                <a:xfrm flipV="1">
                  <a:off x="4025734" y="3626081"/>
                  <a:ext cx="569026" cy="326426"/>
                </a:xfrm>
                <a:prstGeom prst="straightConnector1">
                  <a:avLst/>
                </a:prstGeom>
                <a:ln w="19050">
                  <a:solidFill>
                    <a:schemeClr val="tx1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" name="Straight Arrow Connector 22"/>
                <p:cNvCxnSpPr/>
                <p:nvPr/>
              </p:nvCxnSpPr>
              <p:spPr>
                <a:xfrm>
                  <a:off x="4055174" y="4155069"/>
                  <a:ext cx="728777" cy="0"/>
                </a:xfrm>
                <a:prstGeom prst="straightConnector1">
                  <a:avLst/>
                </a:prstGeom>
                <a:ln w="19050">
                  <a:solidFill>
                    <a:schemeClr val="tx1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Arrow Connector 23"/>
                <p:cNvCxnSpPr/>
                <p:nvPr/>
              </p:nvCxnSpPr>
              <p:spPr>
                <a:xfrm>
                  <a:off x="4038600" y="4397974"/>
                  <a:ext cx="569026" cy="326426"/>
                </a:xfrm>
                <a:prstGeom prst="straightConnector1">
                  <a:avLst/>
                </a:prstGeom>
                <a:ln w="19050">
                  <a:solidFill>
                    <a:schemeClr val="tx1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Arrow Connector 24"/>
                <p:cNvCxnSpPr/>
                <p:nvPr/>
              </p:nvCxnSpPr>
              <p:spPr>
                <a:xfrm>
                  <a:off x="3928381" y="4595883"/>
                  <a:ext cx="292002" cy="636112"/>
                </a:xfrm>
                <a:prstGeom prst="straightConnector1">
                  <a:avLst/>
                </a:prstGeom>
                <a:ln w="19050">
                  <a:solidFill>
                    <a:schemeClr val="tx1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Arrow Connector 25"/>
                <p:cNvCxnSpPr/>
                <p:nvPr/>
              </p:nvCxnSpPr>
              <p:spPr>
                <a:xfrm>
                  <a:off x="3807778" y="4639735"/>
                  <a:ext cx="9447" cy="846665"/>
                </a:xfrm>
                <a:prstGeom prst="straightConnector1">
                  <a:avLst/>
                </a:prstGeom>
                <a:ln w="19050">
                  <a:solidFill>
                    <a:schemeClr val="tx1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Arrow Connector 26"/>
                <p:cNvCxnSpPr/>
                <p:nvPr/>
              </p:nvCxnSpPr>
              <p:spPr>
                <a:xfrm flipH="1">
                  <a:off x="3200400" y="4572000"/>
                  <a:ext cx="427519" cy="846665"/>
                </a:xfrm>
                <a:prstGeom prst="straightConnector1">
                  <a:avLst/>
                </a:prstGeom>
                <a:ln w="19050">
                  <a:solidFill>
                    <a:schemeClr val="tx1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Arrow Connector 27"/>
                <p:cNvCxnSpPr/>
                <p:nvPr/>
              </p:nvCxnSpPr>
              <p:spPr>
                <a:xfrm flipH="1">
                  <a:off x="3124200" y="4454626"/>
                  <a:ext cx="427519" cy="269774"/>
                </a:xfrm>
                <a:prstGeom prst="straightConnector1">
                  <a:avLst/>
                </a:prstGeom>
                <a:ln w="19050">
                  <a:solidFill>
                    <a:schemeClr val="tx1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Arrow Connector 28"/>
                <p:cNvCxnSpPr/>
                <p:nvPr/>
              </p:nvCxnSpPr>
              <p:spPr>
                <a:xfrm flipH="1">
                  <a:off x="3124200" y="4214167"/>
                  <a:ext cx="427519" cy="71040"/>
                </a:xfrm>
                <a:prstGeom prst="straightConnector1">
                  <a:avLst/>
                </a:prstGeom>
                <a:ln w="19050">
                  <a:solidFill>
                    <a:schemeClr val="tx1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Arrow Connector 29"/>
                <p:cNvCxnSpPr/>
                <p:nvPr/>
              </p:nvCxnSpPr>
              <p:spPr>
                <a:xfrm flipH="1" flipV="1">
                  <a:off x="3153881" y="3702331"/>
                  <a:ext cx="427519" cy="245249"/>
                </a:xfrm>
                <a:prstGeom prst="straightConnector1">
                  <a:avLst/>
                </a:prstGeom>
                <a:ln w="19050">
                  <a:solidFill>
                    <a:schemeClr val="tx1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Arrow Connector 30"/>
                <p:cNvCxnSpPr/>
                <p:nvPr/>
              </p:nvCxnSpPr>
              <p:spPr>
                <a:xfrm flipH="1" flipV="1">
                  <a:off x="3273123" y="3039535"/>
                  <a:ext cx="353322" cy="846665"/>
                </a:xfrm>
                <a:prstGeom prst="straightConnector1">
                  <a:avLst/>
                </a:prstGeom>
                <a:ln w="19050">
                  <a:solidFill>
                    <a:schemeClr val="tx1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" name="Group 6"/>
              <p:cNvGrpSpPr/>
              <p:nvPr/>
            </p:nvGrpSpPr>
            <p:grpSpPr>
              <a:xfrm>
                <a:off x="1022055" y="3101603"/>
                <a:ext cx="1760729" cy="3225256"/>
                <a:chOff x="1022055" y="3101603"/>
                <a:chExt cx="1760729" cy="3225256"/>
              </a:xfrm>
            </p:grpSpPr>
            <p:sp>
              <p:nvSpPr>
                <p:cNvPr id="8" name="Freeform 7"/>
                <p:cNvSpPr/>
                <p:nvPr/>
              </p:nvSpPr>
              <p:spPr>
                <a:xfrm flipH="1">
                  <a:off x="1022055" y="3101603"/>
                  <a:ext cx="1702341" cy="3225256"/>
                </a:xfrm>
                <a:custGeom>
                  <a:avLst/>
                  <a:gdLst>
                    <a:gd name="connsiteX0" fmla="*/ 890650 w 1686297"/>
                    <a:gd name="connsiteY0" fmla="*/ 866899 h 2933205"/>
                    <a:gd name="connsiteX1" fmla="*/ 1080655 w 1686297"/>
                    <a:gd name="connsiteY1" fmla="*/ 59377 h 2933205"/>
                    <a:gd name="connsiteX2" fmla="*/ 1436915 w 1686297"/>
                    <a:gd name="connsiteY2" fmla="*/ 380011 h 2933205"/>
                    <a:gd name="connsiteX3" fmla="*/ 1686297 w 1686297"/>
                    <a:gd name="connsiteY3" fmla="*/ 950026 h 2933205"/>
                    <a:gd name="connsiteX4" fmla="*/ 1615045 w 1686297"/>
                    <a:gd name="connsiteY4" fmla="*/ 1591294 h 2933205"/>
                    <a:gd name="connsiteX5" fmla="*/ 1318161 w 1686297"/>
                    <a:gd name="connsiteY5" fmla="*/ 2101933 h 2933205"/>
                    <a:gd name="connsiteX6" fmla="*/ 997528 w 1686297"/>
                    <a:gd name="connsiteY6" fmla="*/ 2446317 h 2933205"/>
                    <a:gd name="connsiteX7" fmla="*/ 676894 w 1686297"/>
                    <a:gd name="connsiteY7" fmla="*/ 2707574 h 2933205"/>
                    <a:gd name="connsiteX8" fmla="*/ 641268 w 1686297"/>
                    <a:gd name="connsiteY8" fmla="*/ 2873829 h 2933205"/>
                    <a:gd name="connsiteX9" fmla="*/ 95003 w 1686297"/>
                    <a:gd name="connsiteY9" fmla="*/ 2933205 h 2933205"/>
                    <a:gd name="connsiteX10" fmla="*/ 0 w 1686297"/>
                    <a:gd name="connsiteY10" fmla="*/ 2481943 h 2933205"/>
                    <a:gd name="connsiteX11" fmla="*/ 23751 w 1686297"/>
                    <a:gd name="connsiteY11" fmla="*/ 1282535 h 2933205"/>
                    <a:gd name="connsiteX12" fmla="*/ 47502 w 1686297"/>
                    <a:gd name="connsiteY12" fmla="*/ 47501 h 2933205"/>
                    <a:gd name="connsiteX13" fmla="*/ 273133 w 1686297"/>
                    <a:gd name="connsiteY13" fmla="*/ 0 h 2933205"/>
                    <a:gd name="connsiteX14" fmla="*/ 534390 w 1686297"/>
                    <a:gd name="connsiteY14" fmla="*/ 890650 h 2933205"/>
                    <a:gd name="connsiteX15" fmla="*/ 522515 w 1686297"/>
                    <a:gd name="connsiteY15" fmla="*/ 1508166 h 2933205"/>
                    <a:gd name="connsiteX16" fmla="*/ 653143 w 1686297"/>
                    <a:gd name="connsiteY16" fmla="*/ 1674421 h 2933205"/>
                    <a:gd name="connsiteX17" fmla="*/ 878774 w 1686297"/>
                    <a:gd name="connsiteY17" fmla="*/ 1603169 h 2933205"/>
                    <a:gd name="connsiteX18" fmla="*/ 950026 w 1686297"/>
                    <a:gd name="connsiteY18" fmla="*/ 1306286 h 2933205"/>
                    <a:gd name="connsiteX19" fmla="*/ 890650 w 1686297"/>
                    <a:gd name="connsiteY19" fmla="*/ 866899 h 2933205"/>
                    <a:gd name="connsiteX0" fmla="*/ 890650 w 1686297"/>
                    <a:gd name="connsiteY0" fmla="*/ 866899 h 2933205"/>
                    <a:gd name="connsiteX1" fmla="*/ 1080655 w 1686297"/>
                    <a:gd name="connsiteY1" fmla="*/ 59377 h 2933205"/>
                    <a:gd name="connsiteX2" fmla="*/ 1436915 w 1686297"/>
                    <a:gd name="connsiteY2" fmla="*/ 380011 h 2933205"/>
                    <a:gd name="connsiteX3" fmla="*/ 1686297 w 1686297"/>
                    <a:gd name="connsiteY3" fmla="*/ 950026 h 2933205"/>
                    <a:gd name="connsiteX4" fmla="*/ 1615045 w 1686297"/>
                    <a:gd name="connsiteY4" fmla="*/ 1591294 h 2933205"/>
                    <a:gd name="connsiteX5" fmla="*/ 1318161 w 1686297"/>
                    <a:gd name="connsiteY5" fmla="*/ 2101933 h 2933205"/>
                    <a:gd name="connsiteX6" fmla="*/ 997528 w 1686297"/>
                    <a:gd name="connsiteY6" fmla="*/ 2446317 h 2933205"/>
                    <a:gd name="connsiteX7" fmla="*/ 676894 w 1686297"/>
                    <a:gd name="connsiteY7" fmla="*/ 2707574 h 2933205"/>
                    <a:gd name="connsiteX8" fmla="*/ 641268 w 1686297"/>
                    <a:gd name="connsiteY8" fmla="*/ 2873829 h 2933205"/>
                    <a:gd name="connsiteX9" fmla="*/ 95003 w 1686297"/>
                    <a:gd name="connsiteY9" fmla="*/ 2933205 h 2933205"/>
                    <a:gd name="connsiteX10" fmla="*/ 0 w 1686297"/>
                    <a:gd name="connsiteY10" fmla="*/ 2481943 h 2933205"/>
                    <a:gd name="connsiteX11" fmla="*/ 23751 w 1686297"/>
                    <a:gd name="connsiteY11" fmla="*/ 1282535 h 2933205"/>
                    <a:gd name="connsiteX12" fmla="*/ 47502 w 1686297"/>
                    <a:gd name="connsiteY12" fmla="*/ 47501 h 2933205"/>
                    <a:gd name="connsiteX13" fmla="*/ 273133 w 1686297"/>
                    <a:gd name="connsiteY13" fmla="*/ 0 h 2933205"/>
                    <a:gd name="connsiteX14" fmla="*/ 534390 w 1686297"/>
                    <a:gd name="connsiteY14" fmla="*/ 890650 h 2933205"/>
                    <a:gd name="connsiteX15" fmla="*/ 522515 w 1686297"/>
                    <a:gd name="connsiteY15" fmla="*/ 1508166 h 2933205"/>
                    <a:gd name="connsiteX16" fmla="*/ 653143 w 1686297"/>
                    <a:gd name="connsiteY16" fmla="*/ 1674421 h 2933205"/>
                    <a:gd name="connsiteX17" fmla="*/ 878774 w 1686297"/>
                    <a:gd name="connsiteY17" fmla="*/ 1603169 h 2933205"/>
                    <a:gd name="connsiteX18" fmla="*/ 950026 w 1686297"/>
                    <a:gd name="connsiteY18" fmla="*/ 1306286 h 2933205"/>
                    <a:gd name="connsiteX19" fmla="*/ 890650 w 1686297"/>
                    <a:gd name="connsiteY19" fmla="*/ 866899 h 2933205"/>
                    <a:gd name="connsiteX0" fmla="*/ 890650 w 1686297"/>
                    <a:gd name="connsiteY0" fmla="*/ 866899 h 2933205"/>
                    <a:gd name="connsiteX1" fmla="*/ 1080655 w 1686297"/>
                    <a:gd name="connsiteY1" fmla="*/ 59377 h 2933205"/>
                    <a:gd name="connsiteX2" fmla="*/ 1436915 w 1686297"/>
                    <a:gd name="connsiteY2" fmla="*/ 380011 h 2933205"/>
                    <a:gd name="connsiteX3" fmla="*/ 1686297 w 1686297"/>
                    <a:gd name="connsiteY3" fmla="*/ 950026 h 2933205"/>
                    <a:gd name="connsiteX4" fmla="*/ 1615045 w 1686297"/>
                    <a:gd name="connsiteY4" fmla="*/ 1591294 h 2933205"/>
                    <a:gd name="connsiteX5" fmla="*/ 1318161 w 1686297"/>
                    <a:gd name="connsiteY5" fmla="*/ 2101933 h 2933205"/>
                    <a:gd name="connsiteX6" fmla="*/ 997528 w 1686297"/>
                    <a:gd name="connsiteY6" fmla="*/ 2446317 h 2933205"/>
                    <a:gd name="connsiteX7" fmla="*/ 676894 w 1686297"/>
                    <a:gd name="connsiteY7" fmla="*/ 2707574 h 2933205"/>
                    <a:gd name="connsiteX8" fmla="*/ 641268 w 1686297"/>
                    <a:gd name="connsiteY8" fmla="*/ 2873829 h 2933205"/>
                    <a:gd name="connsiteX9" fmla="*/ 95003 w 1686297"/>
                    <a:gd name="connsiteY9" fmla="*/ 2933205 h 2933205"/>
                    <a:gd name="connsiteX10" fmla="*/ 0 w 1686297"/>
                    <a:gd name="connsiteY10" fmla="*/ 2481943 h 2933205"/>
                    <a:gd name="connsiteX11" fmla="*/ 23751 w 1686297"/>
                    <a:gd name="connsiteY11" fmla="*/ 1282535 h 2933205"/>
                    <a:gd name="connsiteX12" fmla="*/ 47502 w 1686297"/>
                    <a:gd name="connsiteY12" fmla="*/ 47501 h 2933205"/>
                    <a:gd name="connsiteX13" fmla="*/ 273133 w 1686297"/>
                    <a:gd name="connsiteY13" fmla="*/ 0 h 2933205"/>
                    <a:gd name="connsiteX14" fmla="*/ 534390 w 1686297"/>
                    <a:gd name="connsiteY14" fmla="*/ 890650 h 2933205"/>
                    <a:gd name="connsiteX15" fmla="*/ 522515 w 1686297"/>
                    <a:gd name="connsiteY15" fmla="*/ 1508166 h 2933205"/>
                    <a:gd name="connsiteX16" fmla="*/ 653143 w 1686297"/>
                    <a:gd name="connsiteY16" fmla="*/ 1674421 h 2933205"/>
                    <a:gd name="connsiteX17" fmla="*/ 878774 w 1686297"/>
                    <a:gd name="connsiteY17" fmla="*/ 1603169 h 2933205"/>
                    <a:gd name="connsiteX18" fmla="*/ 950026 w 1686297"/>
                    <a:gd name="connsiteY18" fmla="*/ 1306286 h 2933205"/>
                    <a:gd name="connsiteX19" fmla="*/ 890650 w 1686297"/>
                    <a:gd name="connsiteY19" fmla="*/ 866899 h 2933205"/>
                    <a:gd name="connsiteX0" fmla="*/ 890650 w 1686297"/>
                    <a:gd name="connsiteY0" fmla="*/ 866899 h 2933205"/>
                    <a:gd name="connsiteX1" fmla="*/ 1080655 w 1686297"/>
                    <a:gd name="connsiteY1" fmla="*/ 59377 h 2933205"/>
                    <a:gd name="connsiteX2" fmla="*/ 1436915 w 1686297"/>
                    <a:gd name="connsiteY2" fmla="*/ 380011 h 2933205"/>
                    <a:gd name="connsiteX3" fmla="*/ 1686297 w 1686297"/>
                    <a:gd name="connsiteY3" fmla="*/ 950026 h 2933205"/>
                    <a:gd name="connsiteX4" fmla="*/ 1615045 w 1686297"/>
                    <a:gd name="connsiteY4" fmla="*/ 1591294 h 2933205"/>
                    <a:gd name="connsiteX5" fmla="*/ 1318161 w 1686297"/>
                    <a:gd name="connsiteY5" fmla="*/ 2101933 h 2933205"/>
                    <a:gd name="connsiteX6" fmla="*/ 997528 w 1686297"/>
                    <a:gd name="connsiteY6" fmla="*/ 2446317 h 2933205"/>
                    <a:gd name="connsiteX7" fmla="*/ 676894 w 1686297"/>
                    <a:gd name="connsiteY7" fmla="*/ 2707574 h 2933205"/>
                    <a:gd name="connsiteX8" fmla="*/ 641268 w 1686297"/>
                    <a:gd name="connsiteY8" fmla="*/ 2873829 h 2933205"/>
                    <a:gd name="connsiteX9" fmla="*/ 95003 w 1686297"/>
                    <a:gd name="connsiteY9" fmla="*/ 2933205 h 2933205"/>
                    <a:gd name="connsiteX10" fmla="*/ 0 w 1686297"/>
                    <a:gd name="connsiteY10" fmla="*/ 2481943 h 2933205"/>
                    <a:gd name="connsiteX11" fmla="*/ 23751 w 1686297"/>
                    <a:gd name="connsiteY11" fmla="*/ 1282535 h 2933205"/>
                    <a:gd name="connsiteX12" fmla="*/ 47502 w 1686297"/>
                    <a:gd name="connsiteY12" fmla="*/ 47501 h 2933205"/>
                    <a:gd name="connsiteX13" fmla="*/ 273133 w 1686297"/>
                    <a:gd name="connsiteY13" fmla="*/ 0 h 2933205"/>
                    <a:gd name="connsiteX14" fmla="*/ 534390 w 1686297"/>
                    <a:gd name="connsiteY14" fmla="*/ 890650 h 2933205"/>
                    <a:gd name="connsiteX15" fmla="*/ 522515 w 1686297"/>
                    <a:gd name="connsiteY15" fmla="*/ 1508166 h 2933205"/>
                    <a:gd name="connsiteX16" fmla="*/ 653143 w 1686297"/>
                    <a:gd name="connsiteY16" fmla="*/ 1674421 h 2933205"/>
                    <a:gd name="connsiteX17" fmla="*/ 878774 w 1686297"/>
                    <a:gd name="connsiteY17" fmla="*/ 1603169 h 2933205"/>
                    <a:gd name="connsiteX18" fmla="*/ 914400 w 1686297"/>
                    <a:gd name="connsiteY18" fmla="*/ 1306286 h 2933205"/>
                    <a:gd name="connsiteX19" fmla="*/ 890650 w 1686297"/>
                    <a:gd name="connsiteY19" fmla="*/ 866899 h 2933205"/>
                    <a:gd name="connsiteX0" fmla="*/ 890650 w 1686297"/>
                    <a:gd name="connsiteY0" fmla="*/ 866899 h 2933205"/>
                    <a:gd name="connsiteX1" fmla="*/ 1080655 w 1686297"/>
                    <a:gd name="connsiteY1" fmla="*/ 59377 h 2933205"/>
                    <a:gd name="connsiteX2" fmla="*/ 1436915 w 1686297"/>
                    <a:gd name="connsiteY2" fmla="*/ 380011 h 2933205"/>
                    <a:gd name="connsiteX3" fmla="*/ 1686297 w 1686297"/>
                    <a:gd name="connsiteY3" fmla="*/ 950026 h 2933205"/>
                    <a:gd name="connsiteX4" fmla="*/ 1615045 w 1686297"/>
                    <a:gd name="connsiteY4" fmla="*/ 1591294 h 2933205"/>
                    <a:gd name="connsiteX5" fmla="*/ 1318161 w 1686297"/>
                    <a:gd name="connsiteY5" fmla="*/ 2101933 h 2933205"/>
                    <a:gd name="connsiteX6" fmla="*/ 997528 w 1686297"/>
                    <a:gd name="connsiteY6" fmla="*/ 2446317 h 2933205"/>
                    <a:gd name="connsiteX7" fmla="*/ 676894 w 1686297"/>
                    <a:gd name="connsiteY7" fmla="*/ 2707574 h 2933205"/>
                    <a:gd name="connsiteX8" fmla="*/ 641268 w 1686297"/>
                    <a:gd name="connsiteY8" fmla="*/ 2873829 h 2933205"/>
                    <a:gd name="connsiteX9" fmla="*/ 95003 w 1686297"/>
                    <a:gd name="connsiteY9" fmla="*/ 2933205 h 2933205"/>
                    <a:gd name="connsiteX10" fmla="*/ 0 w 1686297"/>
                    <a:gd name="connsiteY10" fmla="*/ 2481943 h 2933205"/>
                    <a:gd name="connsiteX11" fmla="*/ 23751 w 1686297"/>
                    <a:gd name="connsiteY11" fmla="*/ 1282535 h 2933205"/>
                    <a:gd name="connsiteX12" fmla="*/ 47502 w 1686297"/>
                    <a:gd name="connsiteY12" fmla="*/ 47501 h 2933205"/>
                    <a:gd name="connsiteX13" fmla="*/ 273133 w 1686297"/>
                    <a:gd name="connsiteY13" fmla="*/ 0 h 2933205"/>
                    <a:gd name="connsiteX14" fmla="*/ 534390 w 1686297"/>
                    <a:gd name="connsiteY14" fmla="*/ 890650 h 2933205"/>
                    <a:gd name="connsiteX15" fmla="*/ 522515 w 1686297"/>
                    <a:gd name="connsiteY15" fmla="*/ 1508166 h 2933205"/>
                    <a:gd name="connsiteX16" fmla="*/ 653143 w 1686297"/>
                    <a:gd name="connsiteY16" fmla="*/ 1674421 h 2933205"/>
                    <a:gd name="connsiteX17" fmla="*/ 878774 w 1686297"/>
                    <a:gd name="connsiteY17" fmla="*/ 1603169 h 2933205"/>
                    <a:gd name="connsiteX18" fmla="*/ 914400 w 1686297"/>
                    <a:gd name="connsiteY18" fmla="*/ 1306286 h 2933205"/>
                    <a:gd name="connsiteX19" fmla="*/ 890650 w 1686297"/>
                    <a:gd name="connsiteY19" fmla="*/ 866899 h 2933205"/>
                    <a:gd name="connsiteX0" fmla="*/ 890650 w 1686297"/>
                    <a:gd name="connsiteY0" fmla="*/ 866899 h 2933205"/>
                    <a:gd name="connsiteX1" fmla="*/ 1080655 w 1686297"/>
                    <a:gd name="connsiteY1" fmla="*/ 59377 h 2933205"/>
                    <a:gd name="connsiteX2" fmla="*/ 1436915 w 1686297"/>
                    <a:gd name="connsiteY2" fmla="*/ 380011 h 2933205"/>
                    <a:gd name="connsiteX3" fmla="*/ 1686297 w 1686297"/>
                    <a:gd name="connsiteY3" fmla="*/ 950026 h 2933205"/>
                    <a:gd name="connsiteX4" fmla="*/ 1615045 w 1686297"/>
                    <a:gd name="connsiteY4" fmla="*/ 1591294 h 2933205"/>
                    <a:gd name="connsiteX5" fmla="*/ 1318161 w 1686297"/>
                    <a:gd name="connsiteY5" fmla="*/ 2101933 h 2933205"/>
                    <a:gd name="connsiteX6" fmla="*/ 997528 w 1686297"/>
                    <a:gd name="connsiteY6" fmla="*/ 2446317 h 2933205"/>
                    <a:gd name="connsiteX7" fmla="*/ 676894 w 1686297"/>
                    <a:gd name="connsiteY7" fmla="*/ 2707574 h 2933205"/>
                    <a:gd name="connsiteX8" fmla="*/ 641268 w 1686297"/>
                    <a:gd name="connsiteY8" fmla="*/ 2873829 h 2933205"/>
                    <a:gd name="connsiteX9" fmla="*/ 95003 w 1686297"/>
                    <a:gd name="connsiteY9" fmla="*/ 2933205 h 2933205"/>
                    <a:gd name="connsiteX10" fmla="*/ 0 w 1686297"/>
                    <a:gd name="connsiteY10" fmla="*/ 2481943 h 2933205"/>
                    <a:gd name="connsiteX11" fmla="*/ 23751 w 1686297"/>
                    <a:gd name="connsiteY11" fmla="*/ 1282535 h 2933205"/>
                    <a:gd name="connsiteX12" fmla="*/ 47502 w 1686297"/>
                    <a:gd name="connsiteY12" fmla="*/ 47501 h 2933205"/>
                    <a:gd name="connsiteX13" fmla="*/ 273133 w 1686297"/>
                    <a:gd name="connsiteY13" fmla="*/ 0 h 2933205"/>
                    <a:gd name="connsiteX14" fmla="*/ 534390 w 1686297"/>
                    <a:gd name="connsiteY14" fmla="*/ 890650 h 2933205"/>
                    <a:gd name="connsiteX15" fmla="*/ 522515 w 1686297"/>
                    <a:gd name="connsiteY15" fmla="*/ 1508166 h 2933205"/>
                    <a:gd name="connsiteX16" fmla="*/ 653143 w 1686297"/>
                    <a:gd name="connsiteY16" fmla="*/ 1674421 h 2933205"/>
                    <a:gd name="connsiteX17" fmla="*/ 878774 w 1686297"/>
                    <a:gd name="connsiteY17" fmla="*/ 1603169 h 2933205"/>
                    <a:gd name="connsiteX18" fmla="*/ 914400 w 1686297"/>
                    <a:gd name="connsiteY18" fmla="*/ 1306286 h 2933205"/>
                    <a:gd name="connsiteX19" fmla="*/ 890650 w 1686297"/>
                    <a:gd name="connsiteY19" fmla="*/ 866899 h 2933205"/>
                    <a:gd name="connsiteX0" fmla="*/ 890650 w 1686297"/>
                    <a:gd name="connsiteY0" fmla="*/ 866899 h 2933205"/>
                    <a:gd name="connsiteX1" fmla="*/ 1080655 w 1686297"/>
                    <a:gd name="connsiteY1" fmla="*/ 59377 h 2933205"/>
                    <a:gd name="connsiteX2" fmla="*/ 1436915 w 1686297"/>
                    <a:gd name="connsiteY2" fmla="*/ 380011 h 2933205"/>
                    <a:gd name="connsiteX3" fmla="*/ 1686297 w 1686297"/>
                    <a:gd name="connsiteY3" fmla="*/ 950026 h 2933205"/>
                    <a:gd name="connsiteX4" fmla="*/ 1615045 w 1686297"/>
                    <a:gd name="connsiteY4" fmla="*/ 1591294 h 2933205"/>
                    <a:gd name="connsiteX5" fmla="*/ 1318161 w 1686297"/>
                    <a:gd name="connsiteY5" fmla="*/ 2101933 h 2933205"/>
                    <a:gd name="connsiteX6" fmla="*/ 997528 w 1686297"/>
                    <a:gd name="connsiteY6" fmla="*/ 2446317 h 2933205"/>
                    <a:gd name="connsiteX7" fmla="*/ 676894 w 1686297"/>
                    <a:gd name="connsiteY7" fmla="*/ 2707574 h 2933205"/>
                    <a:gd name="connsiteX8" fmla="*/ 641268 w 1686297"/>
                    <a:gd name="connsiteY8" fmla="*/ 2873829 h 2933205"/>
                    <a:gd name="connsiteX9" fmla="*/ 95003 w 1686297"/>
                    <a:gd name="connsiteY9" fmla="*/ 2933205 h 2933205"/>
                    <a:gd name="connsiteX10" fmla="*/ 0 w 1686297"/>
                    <a:gd name="connsiteY10" fmla="*/ 2481943 h 2933205"/>
                    <a:gd name="connsiteX11" fmla="*/ 23751 w 1686297"/>
                    <a:gd name="connsiteY11" fmla="*/ 1282535 h 2933205"/>
                    <a:gd name="connsiteX12" fmla="*/ 47502 w 1686297"/>
                    <a:gd name="connsiteY12" fmla="*/ 47501 h 2933205"/>
                    <a:gd name="connsiteX13" fmla="*/ 273133 w 1686297"/>
                    <a:gd name="connsiteY13" fmla="*/ 0 h 2933205"/>
                    <a:gd name="connsiteX14" fmla="*/ 534390 w 1686297"/>
                    <a:gd name="connsiteY14" fmla="*/ 890650 h 2933205"/>
                    <a:gd name="connsiteX15" fmla="*/ 522515 w 1686297"/>
                    <a:gd name="connsiteY15" fmla="*/ 1508166 h 2933205"/>
                    <a:gd name="connsiteX16" fmla="*/ 653143 w 1686297"/>
                    <a:gd name="connsiteY16" fmla="*/ 1674421 h 2933205"/>
                    <a:gd name="connsiteX17" fmla="*/ 878774 w 1686297"/>
                    <a:gd name="connsiteY17" fmla="*/ 1603169 h 2933205"/>
                    <a:gd name="connsiteX18" fmla="*/ 914400 w 1686297"/>
                    <a:gd name="connsiteY18" fmla="*/ 1306286 h 2933205"/>
                    <a:gd name="connsiteX19" fmla="*/ 890650 w 1686297"/>
                    <a:gd name="connsiteY19" fmla="*/ 866899 h 2933205"/>
                    <a:gd name="connsiteX0" fmla="*/ 890650 w 1686297"/>
                    <a:gd name="connsiteY0" fmla="*/ 866899 h 2933205"/>
                    <a:gd name="connsiteX1" fmla="*/ 1080655 w 1686297"/>
                    <a:gd name="connsiteY1" fmla="*/ 59377 h 2933205"/>
                    <a:gd name="connsiteX2" fmla="*/ 1436915 w 1686297"/>
                    <a:gd name="connsiteY2" fmla="*/ 380011 h 2933205"/>
                    <a:gd name="connsiteX3" fmla="*/ 1686297 w 1686297"/>
                    <a:gd name="connsiteY3" fmla="*/ 950026 h 2933205"/>
                    <a:gd name="connsiteX4" fmla="*/ 1615045 w 1686297"/>
                    <a:gd name="connsiteY4" fmla="*/ 1591294 h 2933205"/>
                    <a:gd name="connsiteX5" fmla="*/ 1318161 w 1686297"/>
                    <a:gd name="connsiteY5" fmla="*/ 2101933 h 2933205"/>
                    <a:gd name="connsiteX6" fmla="*/ 997528 w 1686297"/>
                    <a:gd name="connsiteY6" fmla="*/ 2446317 h 2933205"/>
                    <a:gd name="connsiteX7" fmla="*/ 676894 w 1686297"/>
                    <a:gd name="connsiteY7" fmla="*/ 2707574 h 2933205"/>
                    <a:gd name="connsiteX8" fmla="*/ 641268 w 1686297"/>
                    <a:gd name="connsiteY8" fmla="*/ 2873829 h 2933205"/>
                    <a:gd name="connsiteX9" fmla="*/ 95003 w 1686297"/>
                    <a:gd name="connsiteY9" fmla="*/ 2933205 h 2933205"/>
                    <a:gd name="connsiteX10" fmla="*/ 0 w 1686297"/>
                    <a:gd name="connsiteY10" fmla="*/ 2481943 h 2933205"/>
                    <a:gd name="connsiteX11" fmla="*/ 23751 w 1686297"/>
                    <a:gd name="connsiteY11" fmla="*/ 1282535 h 2933205"/>
                    <a:gd name="connsiteX12" fmla="*/ 47502 w 1686297"/>
                    <a:gd name="connsiteY12" fmla="*/ 47501 h 2933205"/>
                    <a:gd name="connsiteX13" fmla="*/ 273133 w 1686297"/>
                    <a:gd name="connsiteY13" fmla="*/ 0 h 2933205"/>
                    <a:gd name="connsiteX14" fmla="*/ 534390 w 1686297"/>
                    <a:gd name="connsiteY14" fmla="*/ 890650 h 2933205"/>
                    <a:gd name="connsiteX15" fmla="*/ 522515 w 1686297"/>
                    <a:gd name="connsiteY15" fmla="*/ 1508166 h 2933205"/>
                    <a:gd name="connsiteX16" fmla="*/ 653143 w 1686297"/>
                    <a:gd name="connsiteY16" fmla="*/ 1674421 h 2933205"/>
                    <a:gd name="connsiteX17" fmla="*/ 878774 w 1686297"/>
                    <a:gd name="connsiteY17" fmla="*/ 1603169 h 2933205"/>
                    <a:gd name="connsiteX18" fmla="*/ 914400 w 1686297"/>
                    <a:gd name="connsiteY18" fmla="*/ 1306286 h 2933205"/>
                    <a:gd name="connsiteX19" fmla="*/ 890650 w 1686297"/>
                    <a:gd name="connsiteY19" fmla="*/ 866899 h 2933205"/>
                    <a:gd name="connsiteX0" fmla="*/ 890650 w 1696367"/>
                    <a:gd name="connsiteY0" fmla="*/ 866899 h 2933205"/>
                    <a:gd name="connsiteX1" fmla="*/ 1080655 w 1696367"/>
                    <a:gd name="connsiteY1" fmla="*/ 59377 h 2933205"/>
                    <a:gd name="connsiteX2" fmla="*/ 1436915 w 1696367"/>
                    <a:gd name="connsiteY2" fmla="*/ 380011 h 2933205"/>
                    <a:gd name="connsiteX3" fmla="*/ 1686297 w 1696367"/>
                    <a:gd name="connsiteY3" fmla="*/ 950026 h 2933205"/>
                    <a:gd name="connsiteX4" fmla="*/ 1615045 w 1696367"/>
                    <a:gd name="connsiteY4" fmla="*/ 1591294 h 2933205"/>
                    <a:gd name="connsiteX5" fmla="*/ 1318161 w 1696367"/>
                    <a:gd name="connsiteY5" fmla="*/ 2101933 h 2933205"/>
                    <a:gd name="connsiteX6" fmla="*/ 997528 w 1696367"/>
                    <a:gd name="connsiteY6" fmla="*/ 2446317 h 2933205"/>
                    <a:gd name="connsiteX7" fmla="*/ 676894 w 1696367"/>
                    <a:gd name="connsiteY7" fmla="*/ 2707574 h 2933205"/>
                    <a:gd name="connsiteX8" fmla="*/ 641268 w 1696367"/>
                    <a:gd name="connsiteY8" fmla="*/ 2873829 h 2933205"/>
                    <a:gd name="connsiteX9" fmla="*/ 95003 w 1696367"/>
                    <a:gd name="connsiteY9" fmla="*/ 2933205 h 2933205"/>
                    <a:gd name="connsiteX10" fmla="*/ 0 w 1696367"/>
                    <a:gd name="connsiteY10" fmla="*/ 2481943 h 2933205"/>
                    <a:gd name="connsiteX11" fmla="*/ 23751 w 1696367"/>
                    <a:gd name="connsiteY11" fmla="*/ 1282535 h 2933205"/>
                    <a:gd name="connsiteX12" fmla="*/ 47502 w 1696367"/>
                    <a:gd name="connsiteY12" fmla="*/ 47501 h 2933205"/>
                    <a:gd name="connsiteX13" fmla="*/ 273133 w 1696367"/>
                    <a:gd name="connsiteY13" fmla="*/ 0 h 2933205"/>
                    <a:gd name="connsiteX14" fmla="*/ 534390 w 1696367"/>
                    <a:gd name="connsiteY14" fmla="*/ 890650 h 2933205"/>
                    <a:gd name="connsiteX15" fmla="*/ 522515 w 1696367"/>
                    <a:gd name="connsiteY15" fmla="*/ 1508166 h 2933205"/>
                    <a:gd name="connsiteX16" fmla="*/ 653143 w 1696367"/>
                    <a:gd name="connsiteY16" fmla="*/ 1674421 h 2933205"/>
                    <a:gd name="connsiteX17" fmla="*/ 878774 w 1696367"/>
                    <a:gd name="connsiteY17" fmla="*/ 1603169 h 2933205"/>
                    <a:gd name="connsiteX18" fmla="*/ 914400 w 1696367"/>
                    <a:gd name="connsiteY18" fmla="*/ 1306286 h 2933205"/>
                    <a:gd name="connsiteX19" fmla="*/ 890650 w 1696367"/>
                    <a:gd name="connsiteY19" fmla="*/ 866899 h 2933205"/>
                    <a:gd name="connsiteX0" fmla="*/ 890650 w 1696367"/>
                    <a:gd name="connsiteY0" fmla="*/ 866899 h 2933205"/>
                    <a:gd name="connsiteX1" fmla="*/ 1080655 w 1696367"/>
                    <a:gd name="connsiteY1" fmla="*/ 59377 h 2933205"/>
                    <a:gd name="connsiteX2" fmla="*/ 1436915 w 1696367"/>
                    <a:gd name="connsiteY2" fmla="*/ 380011 h 2933205"/>
                    <a:gd name="connsiteX3" fmla="*/ 1686297 w 1696367"/>
                    <a:gd name="connsiteY3" fmla="*/ 950026 h 2933205"/>
                    <a:gd name="connsiteX4" fmla="*/ 1615045 w 1696367"/>
                    <a:gd name="connsiteY4" fmla="*/ 1591294 h 2933205"/>
                    <a:gd name="connsiteX5" fmla="*/ 1318161 w 1696367"/>
                    <a:gd name="connsiteY5" fmla="*/ 2101933 h 2933205"/>
                    <a:gd name="connsiteX6" fmla="*/ 997528 w 1696367"/>
                    <a:gd name="connsiteY6" fmla="*/ 2446317 h 2933205"/>
                    <a:gd name="connsiteX7" fmla="*/ 676894 w 1696367"/>
                    <a:gd name="connsiteY7" fmla="*/ 2707574 h 2933205"/>
                    <a:gd name="connsiteX8" fmla="*/ 641268 w 1696367"/>
                    <a:gd name="connsiteY8" fmla="*/ 2873829 h 2933205"/>
                    <a:gd name="connsiteX9" fmla="*/ 95003 w 1696367"/>
                    <a:gd name="connsiteY9" fmla="*/ 2933205 h 2933205"/>
                    <a:gd name="connsiteX10" fmla="*/ 0 w 1696367"/>
                    <a:gd name="connsiteY10" fmla="*/ 2481943 h 2933205"/>
                    <a:gd name="connsiteX11" fmla="*/ 23751 w 1696367"/>
                    <a:gd name="connsiteY11" fmla="*/ 1282535 h 2933205"/>
                    <a:gd name="connsiteX12" fmla="*/ 47502 w 1696367"/>
                    <a:gd name="connsiteY12" fmla="*/ 47501 h 2933205"/>
                    <a:gd name="connsiteX13" fmla="*/ 273133 w 1696367"/>
                    <a:gd name="connsiteY13" fmla="*/ 0 h 2933205"/>
                    <a:gd name="connsiteX14" fmla="*/ 534390 w 1696367"/>
                    <a:gd name="connsiteY14" fmla="*/ 890650 h 2933205"/>
                    <a:gd name="connsiteX15" fmla="*/ 522515 w 1696367"/>
                    <a:gd name="connsiteY15" fmla="*/ 1508166 h 2933205"/>
                    <a:gd name="connsiteX16" fmla="*/ 653143 w 1696367"/>
                    <a:gd name="connsiteY16" fmla="*/ 1674421 h 2933205"/>
                    <a:gd name="connsiteX17" fmla="*/ 878774 w 1696367"/>
                    <a:gd name="connsiteY17" fmla="*/ 1603169 h 2933205"/>
                    <a:gd name="connsiteX18" fmla="*/ 914400 w 1696367"/>
                    <a:gd name="connsiteY18" fmla="*/ 1306286 h 2933205"/>
                    <a:gd name="connsiteX19" fmla="*/ 890650 w 1696367"/>
                    <a:gd name="connsiteY19" fmla="*/ 866899 h 2933205"/>
                    <a:gd name="connsiteX0" fmla="*/ 890650 w 1696367"/>
                    <a:gd name="connsiteY0" fmla="*/ 866899 h 2956792"/>
                    <a:gd name="connsiteX1" fmla="*/ 1080655 w 1696367"/>
                    <a:gd name="connsiteY1" fmla="*/ 59377 h 2956792"/>
                    <a:gd name="connsiteX2" fmla="*/ 1436915 w 1696367"/>
                    <a:gd name="connsiteY2" fmla="*/ 380011 h 2956792"/>
                    <a:gd name="connsiteX3" fmla="*/ 1686297 w 1696367"/>
                    <a:gd name="connsiteY3" fmla="*/ 950026 h 2956792"/>
                    <a:gd name="connsiteX4" fmla="*/ 1615045 w 1696367"/>
                    <a:gd name="connsiteY4" fmla="*/ 1591294 h 2956792"/>
                    <a:gd name="connsiteX5" fmla="*/ 1318161 w 1696367"/>
                    <a:gd name="connsiteY5" fmla="*/ 2101933 h 2956792"/>
                    <a:gd name="connsiteX6" fmla="*/ 997528 w 1696367"/>
                    <a:gd name="connsiteY6" fmla="*/ 2446317 h 2956792"/>
                    <a:gd name="connsiteX7" fmla="*/ 676894 w 1696367"/>
                    <a:gd name="connsiteY7" fmla="*/ 2707574 h 2956792"/>
                    <a:gd name="connsiteX8" fmla="*/ 641268 w 1696367"/>
                    <a:gd name="connsiteY8" fmla="*/ 2873829 h 2956792"/>
                    <a:gd name="connsiteX9" fmla="*/ 95003 w 1696367"/>
                    <a:gd name="connsiteY9" fmla="*/ 2933205 h 2956792"/>
                    <a:gd name="connsiteX10" fmla="*/ 0 w 1696367"/>
                    <a:gd name="connsiteY10" fmla="*/ 2481943 h 2956792"/>
                    <a:gd name="connsiteX11" fmla="*/ 23751 w 1696367"/>
                    <a:gd name="connsiteY11" fmla="*/ 1282535 h 2956792"/>
                    <a:gd name="connsiteX12" fmla="*/ 47502 w 1696367"/>
                    <a:gd name="connsiteY12" fmla="*/ 47501 h 2956792"/>
                    <a:gd name="connsiteX13" fmla="*/ 273133 w 1696367"/>
                    <a:gd name="connsiteY13" fmla="*/ 0 h 2956792"/>
                    <a:gd name="connsiteX14" fmla="*/ 534390 w 1696367"/>
                    <a:gd name="connsiteY14" fmla="*/ 890650 h 2956792"/>
                    <a:gd name="connsiteX15" fmla="*/ 522515 w 1696367"/>
                    <a:gd name="connsiteY15" fmla="*/ 1508166 h 2956792"/>
                    <a:gd name="connsiteX16" fmla="*/ 653143 w 1696367"/>
                    <a:gd name="connsiteY16" fmla="*/ 1674421 h 2956792"/>
                    <a:gd name="connsiteX17" fmla="*/ 878774 w 1696367"/>
                    <a:gd name="connsiteY17" fmla="*/ 1603169 h 2956792"/>
                    <a:gd name="connsiteX18" fmla="*/ 914400 w 1696367"/>
                    <a:gd name="connsiteY18" fmla="*/ 1306286 h 2956792"/>
                    <a:gd name="connsiteX19" fmla="*/ 890650 w 1696367"/>
                    <a:gd name="connsiteY19" fmla="*/ 866899 h 2956792"/>
                    <a:gd name="connsiteX0" fmla="*/ 890650 w 1696367"/>
                    <a:gd name="connsiteY0" fmla="*/ 866899 h 2956792"/>
                    <a:gd name="connsiteX1" fmla="*/ 1080655 w 1696367"/>
                    <a:gd name="connsiteY1" fmla="*/ 59377 h 2956792"/>
                    <a:gd name="connsiteX2" fmla="*/ 1436915 w 1696367"/>
                    <a:gd name="connsiteY2" fmla="*/ 380011 h 2956792"/>
                    <a:gd name="connsiteX3" fmla="*/ 1686297 w 1696367"/>
                    <a:gd name="connsiteY3" fmla="*/ 950026 h 2956792"/>
                    <a:gd name="connsiteX4" fmla="*/ 1615045 w 1696367"/>
                    <a:gd name="connsiteY4" fmla="*/ 1591294 h 2956792"/>
                    <a:gd name="connsiteX5" fmla="*/ 1318161 w 1696367"/>
                    <a:gd name="connsiteY5" fmla="*/ 2101933 h 2956792"/>
                    <a:gd name="connsiteX6" fmla="*/ 997528 w 1696367"/>
                    <a:gd name="connsiteY6" fmla="*/ 2446317 h 2956792"/>
                    <a:gd name="connsiteX7" fmla="*/ 676894 w 1696367"/>
                    <a:gd name="connsiteY7" fmla="*/ 2707574 h 2956792"/>
                    <a:gd name="connsiteX8" fmla="*/ 641268 w 1696367"/>
                    <a:gd name="connsiteY8" fmla="*/ 2873829 h 2956792"/>
                    <a:gd name="connsiteX9" fmla="*/ 95003 w 1696367"/>
                    <a:gd name="connsiteY9" fmla="*/ 2933205 h 2956792"/>
                    <a:gd name="connsiteX10" fmla="*/ 0 w 1696367"/>
                    <a:gd name="connsiteY10" fmla="*/ 2481943 h 2956792"/>
                    <a:gd name="connsiteX11" fmla="*/ 23751 w 1696367"/>
                    <a:gd name="connsiteY11" fmla="*/ 1282535 h 2956792"/>
                    <a:gd name="connsiteX12" fmla="*/ 47502 w 1696367"/>
                    <a:gd name="connsiteY12" fmla="*/ 47501 h 2956792"/>
                    <a:gd name="connsiteX13" fmla="*/ 273133 w 1696367"/>
                    <a:gd name="connsiteY13" fmla="*/ 0 h 2956792"/>
                    <a:gd name="connsiteX14" fmla="*/ 534390 w 1696367"/>
                    <a:gd name="connsiteY14" fmla="*/ 890650 h 2956792"/>
                    <a:gd name="connsiteX15" fmla="*/ 522515 w 1696367"/>
                    <a:gd name="connsiteY15" fmla="*/ 1508166 h 2956792"/>
                    <a:gd name="connsiteX16" fmla="*/ 653143 w 1696367"/>
                    <a:gd name="connsiteY16" fmla="*/ 1674421 h 2956792"/>
                    <a:gd name="connsiteX17" fmla="*/ 914400 w 1696367"/>
                    <a:gd name="connsiteY17" fmla="*/ 1520041 h 2956792"/>
                    <a:gd name="connsiteX18" fmla="*/ 914400 w 1696367"/>
                    <a:gd name="connsiteY18" fmla="*/ 1306286 h 2956792"/>
                    <a:gd name="connsiteX19" fmla="*/ 890650 w 1696367"/>
                    <a:gd name="connsiteY19" fmla="*/ 866899 h 2956792"/>
                    <a:gd name="connsiteX0" fmla="*/ 890650 w 1696367"/>
                    <a:gd name="connsiteY0" fmla="*/ 866899 h 2956792"/>
                    <a:gd name="connsiteX1" fmla="*/ 1080655 w 1696367"/>
                    <a:gd name="connsiteY1" fmla="*/ 59377 h 2956792"/>
                    <a:gd name="connsiteX2" fmla="*/ 1436915 w 1696367"/>
                    <a:gd name="connsiteY2" fmla="*/ 380011 h 2956792"/>
                    <a:gd name="connsiteX3" fmla="*/ 1686297 w 1696367"/>
                    <a:gd name="connsiteY3" fmla="*/ 950026 h 2956792"/>
                    <a:gd name="connsiteX4" fmla="*/ 1615045 w 1696367"/>
                    <a:gd name="connsiteY4" fmla="*/ 1591294 h 2956792"/>
                    <a:gd name="connsiteX5" fmla="*/ 1318161 w 1696367"/>
                    <a:gd name="connsiteY5" fmla="*/ 2101933 h 2956792"/>
                    <a:gd name="connsiteX6" fmla="*/ 997528 w 1696367"/>
                    <a:gd name="connsiteY6" fmla="*/ 2446317 h 2956792"/>
                    <a:gd name="connsiteX7" fmla="*/ 676894 w 1696367"/>
                    <a:gd name="connsiteY7" fmla="*/ 2707574 h 2956792"/>
                    <a:gd name="connsiteX8" fmla="*/ 641268 w 1696367"/>
                    <a:gd name="connsiteY8" fmla="*/ 2873829 h 2956792"/>
                    <a:gd name="connsiteX9" fmla="*/ 95003 w 1696367"/>
                    <a:gd name="connsiteY9" fmla="*/ 2933205 h 2956792"/>
                    <a:gd name="connsiteX10" fmla="*/ 0 w 1696367"/>
                    <a:gd name="connsiteY10" fmla="*/ 2481943 h 2956792"/>
                    <a:gd name="connsiteX11" fmla="*/ 23751 w 1696367"/>
                    <a:gd name="connsiteY11" fmla="*/ 1282535 h 2956792"/>
                    <a:gd name="connsiteX12" fmla="*/ 47502 w 1696367"/>
                    <a:gd name="connsiteY12" fmla="*/ 47501 h 2956792"/>
                    <a:gd name="connsiteX13" fmla="*/ 273133 w 1696367"/>
                    <a:gd name="connsiteY13" fmla="*/ 0 h 2956792"/>
                    <a:gd name="connsiteX14" fmla="*/ 534390 w 1696367"/>
                    <a:gd name="connsiteY14" fmla="*/ 890650 h 2956792"/>
                    <a:gd name="connsiteX15" fmla="*/ 522515 w 1696367"/>
                    <a:gd name="connsiteY15" fmla="*/ 1508166 h 2956792"/>
                    <a:gd name="connsiteX16" fmla="*/ 748146 w 1696367"/>
                    <a:gd name="connsiteY16" fmla="*/ 1650670 h 2956792"/>
                    <a:gd name="connsiteX17" fmla="*/ 914400 w 1696367"/>
                    <a:gd name="connsiteY17" fmla="*/ 1520041 h 2956792"/>
                    <a:gd name="connsiteX18" fmla="*/ 914400 w 1696367"/>
                    <a:gd name="connsiteY18" fmla="*/ 1306286 h 2956792"/>
                    <a:gd name="connsiteX19" fmla="*/ 890650 w 1696367"/>
                    <a:gd name="connsiteY19" fmla="*/ 866899 h 2956792"/>
                    <a:gd name="connsiteX0" fmla="*/ 890650 w 1696367"/>
                    <a:gd name="connsiteY0" fmla="*/ 866899 h 2956792"/>
                    <a:gd name="connsiteX1" fmla="*/ 1080655 w 1696367"/>
                    <a:gd name="connsiteY1" fmla="*/ 59377 h 2956792"/>
                    <a:gd name="connsiteX2" fmla="*/ 1436915 w 1696367"/>
                    <a:gd name="connsiteY2" fmla="*/ 380011 h 2956792"/>
                    <a:gd name="connsiteX3" fmla="*/ 1686297 w 1696367"/>
                    <a:gd name="connsiteY3" fmla="*/ 950026 h 2956792"/>
                    <a:gd name="connsiteX4" fmla="*/ 1615045 w 1696367"/>
                    <a:gd name="connsiteY4" fmla="*/ 1591294 h 2956792"/>
                    <a:gd name="connsiteX5" fmla="*/ 1318161 w 1696367"/>
                    <a:gd name="connsiteY5" fmla="*/ 2101933 h 2956792"/>
                    <a:gd name="connsiteX6" fmla="*/ 997528 w 1696367"/>
                    <a:gd name="connsiteY6" fmla="*/ 2446317 h 2956792"/>
                    <a:gd name="connsiteX7" fmla="*/ 676894 w 1696367"/>
                    <a:gd name="connsiteY7" fmla="*/ 2707574 h 2956792"/>
                    <a:gd name="connsiteX8" fmla="*/ 641268 w 1696367"/>
                    <a:gd name="connsiteY8" fmla="*/ 2873829 h 2956792"/>
                    <a:gd name="connsiteX9" fmla="*/ 95003 w 1696367"/>
                    <a:gd name="connsiteY9" fmla="*/ 2933205 h 2956792"/>
                    <a:gd name="connsiteX10" fmla="*/ 0 w 1696367"/>
                    <a:gd name="connsiteY10" fmla="*/ 2481943 h 2956792"/>
                    <a:gd name="connsiteX11" fmla="*/ 23751 w 1696367"/>
                    <a:gd name="connsiteY11" fmla="*/ 1282535 h 2956792"/>
                    <a:gd name="connsiteX12" fmla="*/ 47502 w 1696367"/>
                    <a:gd name="connsiteY12" fmla="*/ 47501 h 2956792"/>
                    <a:gd name="connsiteX13" fmla="*/ 273133 w 1696367"/>
                    <a:gd name="connsiteY13" fmla="*/ 0 h 2956792"/>
                    <a:gd name="connsiteX14" fmla="*/ 534390 w 1696367"/>
                    <a:gd name="connsiteY14" fmla="*/ 890650 h 2956792"/>
                    <a:gd name="connsiteX15" fmla="*/ 522515 w 1696367"/>
                    <a:gd name="connsiteY15" fmla="*/ 1508166 h 2956792"/>
                    <a:gd name="connsiteX16" fmla="*/ 748146 w 1696367"/>
                    <a:gd name="connsiteY16" fmla="*/ 1650670 h 2956792"/>
                    <a:gd name="connsiteX17" fmla="*/ 914400 w 1696367"/>
                    <a:gd name="connsiteY17" fmla="*/ 1520041 h 2956792"/>
                    <a:gd name="connsiteX18" fmla="*/ 890650 w 1696367"/>
                    <a:gd name="connsiteY18" fmla="*/ 866899 h 2956792"/>
                    <a:gd name="connsiteX0" fmla="*/ 890650 w 1696367"/>
                    <a:gd name="connsiteY0" fmla="*/ 866899 h 2956792"/>
                    <a:gd name="connsiteX1" fmla="*/ 1080655 w 1696367"/>
                    <a:gd name="connsiteY1" fmla="*/ 59377 h 2956792"/>
                    <a:gd name="connsiteX2" fmla="*/ 1436915 w 1696367"/>
                    <a:gd name="connsiteY2" fmla="*/ 380011 h 2956792"/>
                    <a:gd name="connsiteX3" fmla="*/ 1686297 w 1696367"/>
                    <a:gd name="connsiteY3" fmla="*/ 950026 h 2956792"/>
                    <a:gd name="connsiteX4" fmla="*/ 1615045 w 1696367"/>
                    <a:gd name="connsiteY4" fmla="*/ 1591294 h 2956792"/>
                    <a:gd name="connsiteX5" fmla="*/ 1318161 w 1696367"/>
                    <a:gd name="connsiteY5" fmla="*/ 2101933 h 2956792"/>
                    <a:gd name="connsiteX6" fmla="*/ 997528 w 1696367"/>
                    <a:gd name="connsiteY6" fmla="*/ 2446317 h 2956792"/>
                    <a:gd name="connsiteX7" fmla="*/ 676894 w 1696367"/>
                    <a:gd name="connsiteY7" fmla="*/ 2707574 h 2956792"/>
                    <a:gd name="connsiteX8" fmla="*/ 641268 w 1696367"/>
                    <a:gd name="connsiteY8" fmla="*/ 2873829 h 2956792"/>
                    <a:gd name="connsiteX9" fmla="*/ 95003 w 1696367"/>
                    <a:gd name="connsiteY9" fmla="*/ 2933205 h 2956792"/>
                    <a:gd name="connsiteX10" fmla="*/ 0 w 1696367"/>
                    <a:gd name="connsiteY10" fmla="*/ 2481943 h 2956792"/>
                    <a:gd name="connsiteX11" fmla="*/ 23751 w 1696367"/>
                    <a:gd name="connsiteY11" fmla="*/ 1282535 h 2956792"/>
                    <a:gd name="connsiteX12" fmla="*/ 47502 w 1696367"/>
                    <a:gd name="connsiteY12" fmla="*/ 47501 h 2956792"/>
                    <a:gd name="connsiteX13" fmla="*/ 273133 w 1696367"/>
                    <a:gd name="connsiteY13" fmla="*/ 0 h 2956792"/>
                    <a:gd name="connsiteX14" fmla="*/ 534390 w 1696367"/>
                    <a:gd name="connsiteY14" fmla="*/ 890650 h 2956792"/>
                    <a:gd name="connsiteX15" fmla="*/ 522515 w 1696367"/>
                    <a:gd name="connsiteY15" fmla="*/ 1508166 h 2956792"/>
                    <a:gd name="connsiteX16" fmla="*/ 748146 w 1696367"/>
                    <a:gd name="connsiteY16" fmla="*/ 1650670 h 2956792"/>
                    <a:gd name="connsiteX17" fmla="*/ 926276 w 1696367"/>
                    <a:gd name="connsiteY17" fmla="*/ 1472540 h 2956792"/>
                    <a:gd name="connsiteX18" fmla="*/ 890650 w 1696367"/>
                    <a:gd name="connsiteY18" fmla="*/ 866899 h 2956792"/>
                    <a:gd name="connsiteX0" fmla="*/ 890650 w 1696367"/>
                    <a:gd name="connsiteY0" fmla="*/ 866899 h 2956792"/>
                    <a:gd name="connsiteX1" fmla="*/ 1080655 w 1696367"/>
                    <a:gd name="connsiteY1" fmla="*/ 59377 h 2956792"/>
                    <a:gd name="connsiteX2" fmla="*/ 1436915 w 1696367"/>
                    <a:gd name="connsiteY2" fmla="*/ 380011 h 2956792"/>
                    <a:gd name="connsiteX3" fmla="*/ 1686297 w 1696367"/>
                    <a:gd name="connsiteY3" fmla="*/ 950026 h 2956792"/>
                    <a:gd name="connsiteX4" fmla="*/ 1615045 w 1696367"/>
                    <a:gd name="connsiteY4" fmla="*/ 1591294 h 2956792"/>
                    <a:gd name="connsiteX5" fmla="*/ 1318161 w 1696367"/>
                    <a:gd name="connsiteY5" fmla="*/ 2101933 h 2956792"/>
                    <a:gd name="connsiteX6" fmla="*/ 997528 w 1696367"/>
                    <a:gd name="connsiteY6" fmla="*/ 2446317 h 2956792"/>
                    <a:gd name="connsiteX7" fmla="*/ 676894 w 1696367"/>
                    <a:gd name="connsiteY7" fmla="*/ 2707574 h 2956792"/>
                    <a:gd name="connsiteX8" fmla="*/ 641268 w 1696367"/>
                    <a:gd name="connsiteY8" fmla="*/ 2873829 h 2956792"/>
                    <a:gd name="connsiteX9" fmla="*/ 95003 w 1696367"/>
                    <a:gd name="connsiteY9" fmla="*/ 2933205 h 2956792"/>
                    <a:gd name="connsiteX10" fmla="*/ 0 w 1696367"/>
                    <a:gd name="connsiteY10" fmla="*/ 2481943 h 2956792"/>
                    <a:gd name="connsiteX11" fmla="*/ 23751 w 1696367"/>
                    <a:gd name="connsiteY11" fmla="*/ 1282535 h 2956792"/>
                    <a:gd name="connsiteX12" fmla="*/ 47502 w 1696367"/>
                    <a:gd name="connsiteY12" fmla="*/ 47501 h 2956792"/>
                    <a:gd name="connsiteX13" fmla="*/ 273133 w 1696367"/>
                    <a:gd name="connsiteY13" fmla="*/ 0 h 2956792"/>
                    <a:gd name="connsiteX14" fmla="*/ 534390 w 1696367"/>
                    <a:gd name="connsiteY14" fmla="*/ 890650 h 2956792"/>
                    <a:gd name="connsiteX15" fmla="*/ 522515 w 1696367"/>
                    <a:gd name="connsiteY15" fmla="*/ 1508166 h 2956792"/>
                    <a:gd name="connsiteX16" fmla="*/ 748146 w 1696367"/>
                    <a:gd name="connsiteY16" fmla="*/ 1650670 h 2956792"/>
                    <a:gd name="connsiteX17" fmla="*/ 926276 w 1696367"/>
                    <a:gd name="connsiteY17" fmla="*/ 1472540 h 2956792"/>
                    <a:gd name="connsiteX18" fmla="*/ 890650 w 1696367"/>
                    <a:gd name="connsiteY18" fmla="*/ 866899 h 2956792"/>
                    <a:gd name="connsiteX0" fmla="*/ 890650 w 1696367"/>
                    <a:gd name="connsiteY0" fmla="*/ 1045029 h 3134922"/>
                    <a:gd name="connsiteX1" fmla="*/ 1080655 w 1696367"/>
                    <a:gd name="connsiteY1" fmla="*/ 237507 h 3134922"/>
                    <a:gd name="connsiteX2" fmla="*/ 1436915 w 1696367"/>
                    <a:gd name="connsiteY2" fmla="*/ 558141 h 3134922"/>
                    <a:gd name="connsiteX3" fmla="*/ 1686297 w 1696367"/>
                    <a:gd name="connsiteY3" fmla="*/ 1128156 h 3134922"/>
                    <a:gd name="connsiteX4" fmla="*/ 1615045 w 1696367"/>
                    <a:gd name="connsiteY4" fmla="*/ 1769424 h 3134922"/>
                    <a:gd name="connsiteX5" fmla="*/ 1318161 w 1696367"/>
                    <a:gd name="connsiteY5" fmla="*/ 2280063 h 3134922"/>
                    <a:gd name="connsiteX6" fmla="*/ 997528 w 1696367"/>
                    <a:gd name="connsiteY6" fmla="*/ 2624447 h 3134922"/>
                    <a:gd name="connsiteX7" fmla="*/ 676894 w 1696367"/>
                    <a:gd name="connsiteY7" fmla="*/ 2885704 h 3134922"/>
                    <a:gd name="connsiteX8" fmla="*/ 641268 w 1696367"/>
                    <a:gd name="connsiteY8" fmla="*/ 3051959 h 3134922"/>
                    <a:gd name="connsiteX9" fmla="*/ 95003 w 1696367"/>
                    <a:gd name="connsiteY9" fmla="*/ 3111335 h 3134922"/>
                    <a:gd name="connsiteX10" fmla="*/ 0 w 1696367"/>
                    <a:gd name="connsiteY10" fmla="*/ 2660073 h 3134922"/>
                    <a:gd name="connsiteX11" fmla="*/ 23751 w 1696367"/>
                    <a:gd name="connsiteY11" fmla="*/ 1460665 h 3134922"/>
                    <a:gd name="connsiteX12" fmla="*/ 47502 w 1696367"/>
                    <a:gd name="connsiteY12" fmla="*/ 225631 h 3134922"/>
                    <a:gd name="connsiteX13" fmla="*/ 344385 w 1696367"/>
                    <a:gd name="connsiteY13" fmla="*/ 0 h 3134922"/>
                    <a:gd name="connsiteX14" fmla="*/ 534390 w 1696367"/>
                    <a:gd name="connsiteY14" fmla="*/ 1068780 h 3134922"/>
                    <a:gd name="connsiteX15" fmla="*/ 522515 w 1696367"/>
                    <a:gd name="connsiteY15" fmla="*/ 1686296 h 3134922"/>
                    <a:gd name="connsiteX16" fmla="*/ 748146 w 1696367"/>
                    <a:gd name="connsiteY16" fmla="*/ 1828800 h 3134922"/>
                    <a:gd name="connsiteX17" fmla="*/ 926276 w 1696367"/>
                    <a:gd name="connsiteY17" fmla="*/ 1650670 h 3134922"/>
                    <a:gd name="connsiteX18" fmla="*/ 890650 w 1696367"/>
                    <a:gd name="connsiteY18" fmla="*/ 1045029 h 3134922"/>
                    <a:gd name="connsiteX0" fmla="*/ 890650 w 1696367"/>
                    <a:gd name="connsiteY0" fmla="*/ 1092530 h 3182423"/>
                    <a:gd name="connsiteX1" fmla="*/ 1080655 w 1696367"/>
                    <a:gd name="connsiteY1" fmla="*/ 285008 h 3182423"/>
                    <a:gd name="connsiteX2" fmla="*/ 1436915 w 1696367"/>
                    <a:gd name="connsiteY2" fmla="*/ 605642 h 3182423"/>
                    <a:gd name="connsiteX3" fmla="*/ 1686297 w 1696367"/>
                    <a:gd name="connsiteY3" fmla="*/ 1175657 h 3182423"/>
                    <a:gd name="connsiteX4" fmla="*/ 1615045 w 1696367"/>
                    <a:gd name="connsiteY4" fmla="*/ 1816925 h 3182423"/>
                    <a:gd name="connsiteX5" fmla="*/ 1318161 w 1696367"/>
                    <a:gd name="connsiteY5" fmla="*/ 2327564 h 3182423"/>
                    <a:gd name="connsiteX6" fmla="*/ 997528 w 1696367"/>
                    <a:gd name="connsiteY6" fmla="*/ 2671948 h 3182423"/>
                    <a:gd name="connsiteX7" fmla="*/ 676894 w 1696367"/>
                    <a:gd name="connsiteY7" fmla="*/ 2933205 h 3182423"/>
                    <a:gd name="connsiteX8" fmla="*/ 641268 w 1696367"/>
                    <a:gd name="connsiteY8" fmla="*/ 3099460 h 3182423"/>
                    <a:gd name="connsiteX9" fmla="*/ 95003 w 1696367"/>
                    <a:gd name="connsiteY9" fmla="*/ 3158836 h 3182423"/>
                    <a:gd name="connsiteX10" fmla="*/ 0 w 1696367"/>
                    <a:gd name="connsiteY10" fmla="*/ 2707574 h 3182423"/>
                    <a:gd name="connsiteX11" fmla="*/ 23751 w 1696367"/>
                    <a:gd name="connsiteY11" fmla="*/ 1508166 h 3182423"/>
                    <a:gd name="connsiteX12" fmla="*/ 118754 w 1696367"/>
                    <a:gd name="connsiteY12" fmla="*/ 0 h 3182423"/>
                    <a:gd name="connsiteX13" fmla="*/ 344385 w 1696367"/>
                    <a:gd name="connsiteY13" fmla="*/ 47501 h 3182423"/>
                    <a:gd name="connsiteX14" fmla="*/ 534390 w 1696367"/>
                    <a:gd name="connsiteY14" fmla="*/ 1116281 h 3182423"/>
                    <a:gd name="connsiteX15" fmla="*/ 522515 w 1696367"/>
                    <a:gd name="connsiteY15" fmla="*/ 1733797 h 3182423"/>
                    <a:gd name="connsiteX16" fmla="*/ 748146 w 1696367"/>
                    <a:gd name="connsiteY16" fmla="*/ 1876301 h 3182423"/>
                    <a:gd name="connsiteX17" fmla="*/ 926276 w 1696367"/>
                    <a:gd name="connsiteY17" fmla="*/ 1698171 h 3182423"/>
                    <a:gd name="connsiteX18" fmla="*/ 890650 w 1696367"/>
                    <a:gd name="connsiteY18" fmla="*/ 1092530 h 3182423"/>
                    <a:gd name="connsiteX0" fmla="*/ 890650 w 1696367"/>
                    <a:gd name="connsiteY0" fmla="*/ 1056904 h 3146797"/>
                    <a:gd name="connsiteX1" fmla="*/ 1080655 w 1696367"/>
                    <a:gd name="connsiteY1" fmla="*/ 249382 h 3146797"/>
                    <a:gd name="connsiteX2" fmla="*/ 1436915 w 1696367"/>
                    <a:gd name="connsiteY2" fmla="*/ 570016 h 3146797"/>
                    <a:gd name="connsiteX3" fmla="*/ 1686297 w 1696367"/>
                    <a:gd name="connsiteY3" fmla="*/ 1140031 h 3146797"/>
                    <a:gd name="connsiteX4" fmla="*/ 1615045 w 1696367"/>
                    <a:gd name="connsiteY4" fmla="*/ 1781299 h 3146797"/>
                    <a:gd name="connsiteX5" fmla="*/ 1318161 w 1696367"/>
                    <a:gd name="connsiteY5" fmla="*/ 2291938 h 3146797"/>
                    <a:gd name="connsiteX6" fmla="*/ 997528 w 1696367"/>
                    <a:gd name="connsiteY6" fmla="*/ 2636322 h 3146797"/>
                    <a:gd name="connsiteX7" fmla="*/ 676894 w 1696367"/>
                    <a:gd name="connsiteY7" fmla="*/ 2897579 h 3146797"/>
                    <a:gd name="connsiteX8" fmla="*/ 641268 w 1696367"/>
                    <a:gd name="connsiteY8" fmla="*/ 3063834 h 3146797"/>
                    <a:gd name="connsiteX9" fmla="*/ 95003 w 1696367"/>
                    <a:gd name="connsiteY9" fmla="*/ 3123210 h 3146797"/>
                    <a:gd name="connsiteX10" fmla="*/ 0 w 1696367"/>
                    <a:gd name="connsiteY10" fmla="*/ 2671948 h 3146797"/>
                    <a:gd name="connsiteX11" fmla="*/ 23751 w 1696367"/>
                    <a:gd name="connsiteY11" fmla="*/ 1472540 h 3146797"/>
                    <a:gd name="connsiteX12" fmla="*/ 95003 w 1696367"/>
                    <a:gd name="connsiteY12" fmla="*/ 0 h 3146797"/>
                    <a:gd name="connsiteX13" fmla="*/ 344385 w 1696367"/>
                    <a:gd name="connsiteY13" fmla="*/ 11875 h 3146797"/>
                    <a:gd name="connsiteX14" fmla="*/ 534390 w 1696367"/>
                    <a:gd name="connsiteY14" fmla="*/ 1080655 h 3146797"/>
                    <a:gd name="connsiteX15" fmla="*/ 522515 w 1696367"/>
                    <a:gd name="connsiteY15" fmla="*/ 1698171 h 3146797"/>
                    <a:gd name="connsiteX16" fmla="*/ 748146 w 1696367"/>
                    <a:gd name="connsiteY16" fmla="*/ 1840675 h 3146797"/>
                    <a:gd name="connsiteX17" fmla="*/ 926276 w 1696367"/>
                    <a:gd name="connsiteY17" fmla="*/ 1662545 h 3146797"/>
                    <a:gd name="connsiteX18" fmla="*/ 890650 w 1696367"/>
                    <a:gd name="connsiteY18" fmla="*/ 1056904 h 3146797"/>
                    <a:gd name="connsiteX0" fmla="*/ 890650 w 1696367"/>
                    <a:gd name="connsiteY0" fmla="*/ 1056904 h 3146797"/>
                    <a:gd name="connsiteX1" fmla="*/ 1080655 w 1696367"/>
                    <a:gd name="connsiteY1" fmla="*/ 249382 h 3146797"/>
                    <a:gd name="connsiteX2" fmla="*/ 1436915 w 1696367"/>
                    <a:gd name="connsiteY2" fmla="*/ 570016 h 3146797"/>
                    <a:gd name="connsiteX3" fmla="*/ 1686297 w 1696367"/>
                    <a:gd name="connsiteY3" fmla="*/ 1140031 h 3146797"/>
                    <a:gd name="connsiteX4" fmla="*/ 1615045 w 1696367"/>
                    <a:gd name="connsiteY4" fmla="*/ 1781299 h 3146797"/>
                    <a:gd name="connsiteX5" fmla="*/ 1318161 w 1696367"/>
                    <a:gd name="connsiteY5" fmla="*/ 2291938 h 3146797"/>
                    <a:gd name="connsiteX6" fmla="*/ 997528 w 1696367"/>
                    <a:gd name="connsiteY6" fmla="*/ 2636322 h 3146797"/>
                    <a:gd name="connsiteX7" fmla="*/ 676894 w 1696367"/>
                    <a:gd name="connsiteY7" fmla="*/ 2897579 h 3146797"/>
                    <a:gd name="connsiteX8" fmla="*/ 641268 w 1696367"/>
                    <a:gd name="connsiteY8" fmla="*/ 3063834 h 3146797"/>
                    <a:gd name="connsiteX9" fmla="*/ 95003 w 1696367"/>
                    <a:gd name="connsiteY9" fmla="*/ 3123210 h 3146797"/>
                    <a:gd name="connsiteX10" fmla="*/ 0 w 1696367"/>
                    <a:gd name="connsiteY10" fmla="*/ 2671948 h 3146797"/>
                    <a:gd name="connsiteX11" fmla="*/ 106879 w 1696367"/>
                    <a:gd name="connsiteY11" fmla="*/ 1472540 h 3146797"/>
                    <a:gd name="connsiteX12" fmla="*/ 95003 w 1696367"/>
                    <a:gd name="connsiteY12" fmla="*/ 0 h 3146797"/>
                    <a:gd name="connsiteX13" fmla="*/ 344385 w 1696367"/>
                    <a:gd name="connsiteY13" fmla="*/ 11875 h 3146797"/>
                    <a:gd name="connsiteX14" fmla="*/ 534390 w 1696367"/>
                    <a:gd name="connsiteY14" fmla="*/ 1080655 h 3146797"/>
                    <a:gd name="connsiteX15" fmla="*/ 522515 w 1696367"/>
                    <a:gd name="connsiteY15" fmla="*/ 1698171 h 3146797"/>
                    <a:gd name="connsiteX16" fmla="*/ 748146 w 1696367"/>
                    <a:gd name="connsiteY16" fmla="*/ 1840675 h 3146797"/>
                    <a:gd name="connsiteX17" fmla="*/ 926276 w 1696367"/>
                    <a:gd name="connsiteY17" fmla="*/ 1662545 h 3146797"/>
                    <a:gd name="connsiteX18" fmla="*/ 890650 w 1696367"/>
                    <a:gd name="connsiteY18" fmla="*/ 1056904 h 3146797"/>
                    <a:gd name="connsiteX0" fmla="*/ 795647 w 1601364"/>
                    <a:gd name="connsiteY0" fmla="*/ 1056904 h 3146797"/>
                    <a:gd name="connsiteX1" fmla="*/ 985652 w 1601364"/>
                    <a:gd name="connsiteY1" fmla="*/ 249382 h 3146797"/>
                    <a:gd name="connsiteX2" fmla="*/ 1341912 w 1601364"/>
                    <a:gd name="connsiteY2" fmla="*/ 570016 h 3146797"/>
                    <a:gd name="connsiteX3" fmla="*/ 1591294 w 1601364"/>
                    <a:gd name="connsiteY3" fmla="*/ 1140031 h 3146797"/>
                    <a:gd name="connsiteX4" fmla="*/ 1520042 w 1601364"/>
                    <a:gd name="connsiteY4" fmla="*/ 1781299 h 3146797"/>
                    <a:gd name="connsiteX5" fmla="*/ 1223158 w 1601364"/>
                    <a:gd name="connsiteY5" fmla="*/ 2291938 h 3146797"/>
                    <a:gd name="connsiteX6" fmla="*/ 902525 w 1601364"/>
                    <a:gd name="connsiteY6" fmla="*/ 2636322 h 3146797"/>
                    <a:gd name="connsiteX7" fmla="*/ 581891 w 1601364"/>
                    <a:gd name="connsiteY7" fmla="*/ 2897579 h 3146797"/>
                    <a:gd name="connsiteX8" fmla="*/ 546265 w 1601364"/>
                    <a:gd name="connsiteY8" fmla="*/ 3063834 h 3146797"/>
                    <a:gd name="connsiteX9" fmla="*/ 0 w 1601364"/>
                    <a:gd name="connsiteY9" fmla="*/ 3123210 h 3146797"/>
                    <a:gd name="connsiteX10" fmla="*/ 130628 w 1601364"/>
                    <a:gd name="connsiteY10" fmla="*/ 2600696 h 3146797"/>
                    <a:gd name="connsiteX11" fmla="*/ 11876 w 1601364"/>
                    <a:gd name="connsiteY11" fmla="*/ 1472540 h 3146797"/>
                    <a:gd name="connsiteX12" fmla="*/ 0 w 1601364"/>
                    <a:gd name="connsiteY12" fmla="*/ 0 h 3146797"/>
                    <a:gd name="connsiteX13" fmla="*/ 249382 w 1601364"/>
                    <a:gd name="connsiteY13" fmla="*/ 11875 h 3146797"/>
                    <a:gd name="connsiteX14" fmla="*/ 439387 w 1601364"/>
                    <a:gd name="connsiteY14" fmla="*/ 1080655 h 3146797"/>
                    <a:gd name="connsiteX15" fmla="*/ 427512 w 1601364"/>
                    <a:gd name="connsiteY15" fmla="*/ 1698171 h 3146797"/>
                    <a:gd name="connsiteX16" fmla="*/ 653143 w 1601364"/>
                    <a:gd name="connsiteY16" fmla="*/ 1840675 h 3146797"/>
                    <a:gd name="connsiteX17" fmla="*/ 831273 w 1601364"/>
                    <a:gd name="connsiteY17" fmla="*/ 1662545 h 3146797"/>
                    <a:gd name="connsiteX18" fmla="*/ 795647 w 1601364"/>
                    <a:gd name="connsiteY18" fmla="*/ 1056904 h 3146797"/>
                    <a:gd name="connsiteX0" fmla="*/ 795647 w 1601364"/>
                    <a:gd name="connsiteY0" fmla="*/ 1056904 h 3146797"/>
                    <a:gd name="connsiteX1" fmla="*/ 985652 w 1601364"/>
                    <a:gd name="connsiteY1" fmla="*/ 249382 h 3146797"/>
                    <a:gd name="connsiteX2" fmla="*/ 1341912 w 1601364"/>
                    <a:gd name="connsiteY2" fmla="*/ 570016 h 3146797"/>
                    <a:gd name="connsiteX3" fmla="*/ 1591294 w 1601364"/>
                    <a:gd name="connsiteY3" fmla="*/ 1140031 h 3146797"/>
                    <a:gd name="connsiteX4" fmla="*/ 1520042 w 1601364"/>
                    <a:gd name="connsiteY4" fmla="*/ 1781299 h 3146797"/>
                    <a:gd name="connsiteX5" fmla="*/ 1223158 w 1601364"/>
                    <a:gd name="connsiteY5" fmla="*/ 2291938 h 3146797"/>
                    <a:gd name="connsiteX6" fmla="*/ 902525 w 1601364"/>
                    <a:gd name="connsiteY6" fmla="*/ 2636322 h 3146797"/>
                    <a:gd name="connsiteX7" fmla="*/ 581891 w 1601364"/>
                    <a:gd name="connsiteY7" fmla="*/ 2897579 h 3146797"/>
                    <a:gd name="connsiteX8" fmla="*/ 546265 w 1601364"/>
                    <a:gd name="connsiteY8" fmla="*/ 3063834 h 3146797"/>
                    <a:gd name="connsiteX9" fmla="*/ 0 w 1601364"/>
                    <a:gd name="connsiteY9" fmla="*/ 3123210 h 3146797"/>
                    <a:gd name="connsiteX10" fmla="*/ 47500 w 1601364"/>
                    <a:gd name="connsiteY10" fmla="*/ 2363190 h 3146797"/>
                    <a:gd name="connsiteX11" fmla="*/ 11876 w 1601364"/>
                    <a:gd name="connsiteY11" fmla="*/ 1472540 h 3146797"/>
                    <a:gd name="connsiteX12" fmla="*/ 0 w 1601364"/>
                    <a:gd name="connsiteY12" fmla="*/ 0 h 3146797"/>
                    <a:gd name="connsiteX13" fmla="*/ 249382 w 1601364"/>
                    <a:gd name="connsiteY13" fmla="*/ 11875 h 3146797"/>
                    <a:gd name="connsiteX14" fmla="*/ 439387 w 1601364"/>
                    <a:gd name="connsiteY14" fmla="*/ 1080655 h 3146797"/>
                    <a:gd name="connsiteX15" fmla="*/ 427512 w 1601364"/>
                    <a:gd name="connsiteY15" fmla="*/ 1698171 h 3146797"/>
                    <a:gd name="connsiteX16" fmla="*/ 653143 w 1601364"/>
                    <a:gd name="connsiteY16" fmla="*/ 1840675 h 3146797"/>
                    <a:gd name="connsiteX17" fmla="*/ 831273 w 1601364"/>
                    <a:gd name="connsiteY17" fmla="*/ 1662545 h 3146797"/>
                    <a:gd name="connsiteX18" fmla="*/ 795647 w 1601364"/>
                    <a:gd name="connsiteY18" fmla="*/ 1056904 h 3146797"/>
                    <a:gd name="connsiteX0" fmla="*/ 795647 w 1601364"/>
                    <a:gd name="connsiteY0" fmla="*/ 1056904 h 3177652"/>
                    <a:gd name="connsiteX1" fmla="*/ 985652 w 1601364"/>
                    <a:gd name="connsiteY1" fmla="*/ 249382 h 3177652"/>
                    <a:gd name="connsiteX2" fmla="*/ 1341912 w 1601364"/>
                    <a:gd name="connsiteY2" fmla="*/ 570016 h 3177652"/>
                    <a:gd name="connsiteX3" fmla="*/ 1591294 w 1601364"/>
                    <a:gd name="connsiteY3" fmla="*/ 1140031 h 3177652"/>
                    <a:gd name="connsiteX4" fmla="*/ 1520042 w 1601364"/>
                    <a:gd name="connsiteY4" fmla="*/ 1781299 h 3177652"/>
                    <a:gd name="connsiteX5" fmla="*/ 1223158 w 1601364"/>
                    <a:gd name="connsiteY5" fmla="*/ 2291938 h 3177652"/>
                    <a:gd name="connsiteX6" fmla="*/ 902525 w 1601364"/>
                    <a:gd name="connsiteY6" fmla="*/ 2636322 h 3177652"/>
                    <a:gd name="connsiteX7" fmla="*/ 581891 w 1601364"/>
                    <a:gd name="connsiteY7" fmla="*/ 2897579 h 3177652"/>
                    <a:gd name="connsiteX8" fmla="*/ 546265 w 1601364"/>
                    <a:gd name="connsiteY8" fmla="*/ 3063834 h 3177652"/>
                    <a:gd name="connsiteX9" fmla="*/ 225631 w 1601364"/>
                    <a:gd name="connsiteY9" fmla="*/ 3158836 h 3177652"/>
                    <a:gd name="connsiteX10" fmla="*/ 47500 w 1601364"/>
                    <a:gd name="connsiteY10" fmla="*/ 2363190 h 3177652"/>
                    <a:gd name="connsiteX11" fmla="*/ 11876 w 1601364"/>
                    <a:gd name="connsiteY11" fmla="*/ 1472540 h 3177652"/>
                    <a:gd name="connsiteX12" fmla="*/ 0 w 1601364"/>
                    <a:gd name="connsiteY12" fmla="*/ 0 h 3177652"/>
                    <a:gd name="connsiteX13" fmla="*/ 249382 w 1601364"/>
                    <a:gd name="connsiteY13" fmla="*/ 11875 h 3177652"/>
                    <a:gd name="connsiteX14" fmla="*/ 439387 w 1601364"/>
                    <a:gd name="connsiteY14" fmla="*/ 1080655 h 3177652"/>
                    <a:gd name="connsiteX15" fmla="*/ 427512 w 1601364"/>
                    <a:gd name="connsiteY15" fmla="*/ 1698171 h 3177652"/>
                    <a:gd name="connsiteX16" fmla="*/ 653143 w 1601364"/>
                    <a:gd name="connsiteY16" fmla="*/ 1840675 h 3177652"/>
                    <a:gd name="connsiteX17" fmla="*/ 831273 w 1601364"/>
                    <a:gd name="connsiteY17" fmla="*/ 1662545 h 3177652"/>
                    <a:gd name="connsiteX18" fmla="*/ 795647 w 1601364"/>
                    <a:gd name="connsiteY18" fmla="*/ 1056904 h 3177652"/>
                    <a:gd name="connsiteX0" fmla="*/ 795647 w 1601364"/>
                    <a:gd name="connsiteY0" fmla="*/ 1056904 h 3225256"/>
                    <a:gd name="connsiteX1" fmla="*/ 985652 w 1601364"/>
                    <a:gd name="connsiteY1" fmla="*/ 249382 h 3225256"/>
                    <a:gd name="connsiteX2" fmla="*/ 1341912 w 1601364"/>
                    <a:gd name="connsiteY2" fmla="*/ 570016 h 3225256"/>
                    <a:gd name="connsiteX3" fmla="*/ 1591294 w 1601364"/>
                    <a:gd name="connsiteY3" fmla="*/ 1140031 h 3225256"/>
                    <a:gd name="connsiteX4" fmla="*/ 1520042 w 1601364"/>
                    <a:gd name="connsiteY4" fmla="*/ 1781299 h 3225256"/>
                    <a:gd name="connsiteX5" fmla="*/ 1223158 w 1601364"/>
                    <a:gd name="connsiteY5" fmla="*/ 2291938 h 3225256"/>
                    <a:gd name="connsiteX6" fmla="*/ 902525 w 1601364"/>
                    <a:gd name="connsiteY6" fmla="*/ 2636322 h 3225256"/>
                    <a:gd name="connsiteX7" fmla="*/ 581891 w 1601364"/>
                    <a:gd name="connsiteY7" fmla="*/ 2897579 h 3225256"/>
                    <a:gd name="connsiteX8" fmla="*/ 807522 w 1601364"/>
                    <a:gd name="connsiteY8" fmla="*/ 3206338 h 3225256"/>
                    <a:gd name="connsiteX9" fmla="*/ 225631 w 1601364"/>
                    <a:gd name="connsiteY9" fmla="*/ 3158836 h 3225256"/>
                    <a:gd name="connsiteX10" fmla="*/ 47500 w 1601364"/>
                    <a:gd name="connsiteY10" fmla="*/ 2363190 h 3225256"/>
                    <a:gd name="connsiteX11" fmla="*/ 11876 w 1601364"/>
                    <a:gd name="connsiteY11" fmla="*/ 1472540 h 3225256"/>
                    <a:gd name="connsiteX12" fmla="*/ 0 w 1601364"/>
                    <a:gd name="connsiteY12" fmla="*/ 0 h 3225256"/>
                    <a:gd name="connsiteX13" fmla="*/ 249382 w 1601364"/>
                    <a:gd name="connsiteY13" fmla="*/ 11875 h 3225256"/>
                    <a:gd name="connsiteX14" fmla="*/ 439387 w 1601364"/>
                    <a:gd name="connsiteY14" fmla="*/ 1080655 h 3225256"/>
                    <a:gd name="connsiteX15" fmla="*/ 427512 w 1601364"/>
                    <a:gd name="connsiteY15" fmla="*/ 1698171 h 3225256"/>
                    <a:gd name="connsiteX16" fmla="*/ 653143 w 1601364"/>
                    <a:gd name="connsiteY16" fmla="*/ 1840675 h 3225256"/>
                    <a:gd name="connsiteX17" fmla="*/ 831273 w 1601364"/>
                    <a:gd name="connsiteY17" fmla="*/ 1662545 h 3225256"/>
                    <a:gd name="connsiteX18" fmla="*/ 795647 w 1601364"/>
                    <a:gd name="connsiteY18" fmla="*/ 1056904 h 3225256"/>
                    <a:gd name="connsiteX0" fmla="*/ 795647 w 1601364"/>
                    <a:gd name="connsiteY0" fmla="*/ 1056904 h 3225256"/>
                    <a:gd name="connsiteX1" fmla="*/ 985652 w 1601364"/>
                    <a:gd name="connsiteY1" fmla="*/ 249382 h 3225256"/>
                    <a:gd name="connsiteX2" fmla="*/ 1341912 w 1601364"/>
                    <a:gd name="connsiteY2" fmla="*/ 570016 h 3225256"/>
                    <a:gd name="connsiteX3" fmla="*/ 1591294 w 1601364"/>
                    <a:gd name="connsiteY3" fmla="*/ 1140031 h 3225256"/>
                    <a:gd name="connsiteX4" fmla="*/ 1520042 w 1601364"/>
                    <a:gd name="connsiteY4" fmla="*/ 1781299 h 3225256"/>
                    <a:gd name="connsiteX5" fmla="*/ 1223158 w 1601364"/>
                    <a:gd name="connsiteY5" fmla="*/ 2291938 h 3225256"/>
                    <a:gd name="connsiteX6" fmla="*/ 902525 w 1601364"/>
                    <a:gd name="connsiteY6" fmla="*/ 2636322 h 3225256"/>
                    <a:gd name="connsiteX7" fmla="*/ 795647 w 1601364"/>
                    <a:gd name="connsiteY7" fmla="*/ 2885704 h 3225256"/>
                    <a:gd name="connsiteX8" fmla="*/ 807522 w 1601364"/>
                    <a:gd name="connsiteY8" fmla="*/ 3206338 h 3225256"/>
                    <a:gd name="connsiteX9" fmla="*/ 225631 w 1601364"/>
                    <a:gd name="connsiteY9" fmla="*/ 3158836 h 3225256"/>
                    <a:gd name="connsiteX10" fmla="*/ 47500 w 1601364"/>
                    <a:gd name="connsiteY10" fmla="*/ 2363190 h 3225256"/>
                    <a:gd name="connsiteX11" fmla="*/ 11876 w 1601364"/>
                    <a:gd name="connsiteY11" fmla="*/ 1472540 h 3225256"/>
                    <a:gd name="connsiteX12" fmla="*/ 0 w 1601364"/>
                    <a:gd name="connsiteY12" fmla="*/ 0 h 3225256"/>
                    <a:gd name="connsiteX13" fmla="*/ 249382 w 1601364"/>
                    <a:gd name="connsiteY13" fmla="*/ 11875 h 3225256"/>
                    <a:gd name="connsiteX14" fmla="*/ 439387 w 1601364"/>
                    <a:gd name="connsiteY14" fmla="*/ 1080655 h 3225256"/>
                    <a:gd name="connsiteX15" fmla="*/ 427512 w 1601364"/>
                    <a:gd name="connsiteY15" fmla="*/ 1698171 h 3225256"/>
                    <a:gd name="connsiteX16" fmla="*/ 653143 w 1601364"/>
                    <a:gd name="connsiteY16" fmla="*/ 1840675 h 3225256"/>
                    <a:gd name="connsiteX17" fmla="*/ 831273 w 1601364"/>
                    <a:gd name="connsiteY17" fmla="*/ 1662545 h 3225256"/>
                    <a:gd name="connsiteX18" fmla="*/ 795647 w 1601364"/>
                    <a:gd name="connsiteY18" fmla="*/ 1056904 h 3225256"/>
                    <a:gd name="connsiteX0" fmla="*/ 795647 w 1601364"/>
                    <a:gd name="connsiteY0" fmla="*/ 1056904 h 3225256"/>
                    <a:gd name="connsiteX1" fmla="*/ 985652 w 1601364"/>
                    <a:gd name="connsiteY1" fmla="*/ 249382 h 3225256"/>
                    <a:gd name="connsiteX2" fmla="*/ 1341912 w 1601364"/>
                    <a:gd name="connsiteY2" fmla="*/ 570016 h 3225256"/>
                    <a:gd name="connsiteX3" fmla="*/ 1591294 w 1601364"/>
                    <a:gd name="connsiteY3" fmla="*/ 1140031 h 3225256"/>
                    <a:gd name="connsiteX4" fmla="*/ 1520042 w 1601364"/>
                    <a:gd name="connsiteY4" fmla="*/ 1781299 h 3225256"/>
                    <a:gd name="connsiteX5" fmla="*/ 1223158 w 1601364"/>
                    <a:gd name="connsiteY5" fmla="*/ 2291938 h 3225256"/>
                    <a:gd name="connsiteX6" fmla="*/ 1080655 w 1601364"/>
                    <a:gd name="connsiteY6" fmla="*/ 2778826 h 3225256"/>
                    <a:gd name="connsiteX7" fmla="*/ 795647 w 1601364"/>
                    <a:gd name="connsiteY7" fmla="*/ 2885704 h 3225256"/>
                    <a:gd name="connsiteX8" fmla="*/ 807522 w 1601364"/>
                    <a:gd name="connsiteY8" fmla="*/ 3206338 h 3225256"/>
                    <a:gd name="connsiteX9" fmla="*/ 225631 w 1601364"/>
                    <a:gd name="connsiteY9" fmla="*/ 3158836 h 3225256"/>
                    <a:gd name="connsiteX10" fmla="*/ 47500 w 1601364"/>
                    <a:gd name="connsiteY10" fmla="*/ 2363190 h 3225256"/>
                    <a:gd name="connsiteX11" fmla="*/ 11876 w 1601364"/>
                    <a:gd name="connsiteY11" fmla="*/ 1472540 h 3225256"/>
                    <a:gd name="connsiteX12" fmla="*/ 0 w 1601364"/>
                    <a:gd name="connsiteY12" fmla="*/ 0 h 3225256"/>
                    <a:gd name="connsiteX13" fmla="*/ 249382 w 1601364"/>
                    <a:gd name="connsiteY13" fmla="*/ 11875 h 3225256"/>
                    <a:gd name="connsiteX14" fmla="*/ 439387 w 1601364"/>
                    <a:gd name="connsiteY14" fmla="*/ 1080655 h 3225256"/>
                    <a:gd name="connsiteX15" fmla="*/ 427512 w 1601364"/>
                    <a:gd name="connsiteY15" fmla="*/ 1698171 h 3225256"/>
                    <a:gd name="connsiteX16" fmla="*/ 653143 w 1601364"/>
                    <a:gd name="connsiteY16" fmla="*/ 1840675 h 3225256"/>
                    <a:gd name="connsiteX17" fmla="*/ 831273 w 1601364"/>
                    <a:gd name="connsiteY17" fmla="*/ 1662545 h 3225256"/>
                    <a:gd name="connsiteX18" fmla="*/ 795647 w 1601364"/>
                    <a:gd name="connsiteY18" fmla="*/ 1056904 h 3225256"/>
                    <a:gd name="connsiteX0" fmla="*/ 795647 w 1601364"/>
                    <a:gd name="connsiteY0" fmla="*/ 1056904 h 3225256"/>
                    <a:gd name="connsiteX1" fmla="*/ 985652 w 1601364"/>
                    <a:gd name="connsiteY1" fmla="*/ 249382 h 3225256"/>
                    <a:gd name="connsiteX2" fmla="*/ 1341912 w 1601364"/>
                    <a:gd name="connsiteY2" fmla="*/ 570016 h 3225256"/>
                    <a:gd name="connsiteX3" fmla="*/ 1591294 w 1601364"/>
                    <a:gd name="connsiteY3" fmla="*/ 1140031 h 3225256"/>
                    <a:gd name="connsiteX4" fmla="*/ 1520042 w 1601364"/>
                    <a:gd name="connsiteY4" fmla="*/ 1781299 h 3225256"/>
                    <a:gd name="connsiteX5" fmla="*/ 1484415 w 1601364"/>
                    <a:gd name="connsiteY5" fmla="*/ 2470068 h 3225256"/>
                    <a:gd name="connsiteX6" fmla="*/ 1080655 w 1601364"/>
                    <a:gd name="connsiteY6" fmla="*/ 2778826 h 3225256"/>
                    <a:gd name="connsiteX7" fmla="*/ 795647 w 1601364"/>
                    <a:gd name="connsiteY7" fmla="*/ 2885704 h 3225256"/>
                    <a:gd name="connsiteX8" fmla="*/ 807522 w 1601364"/>
                    <a:gd name="connsiteY8" fmla="*/ 3206338 h 3225256"/>
                    <a:gd name="connsiteX9" fmla="*/ 225631 w 1601364"/>
                    <a:gd name="connsiteY9" fmla="*/ 3158836 h 3225256"/>
                    <a:gd name="connsiteX10" fmla="*/ 47500 w 1601364"/>
                    <a:gd name="connsiteY10" fmla="*/ 2363190 h 3225256"/>
                    <a:gd name="connsiteX11" fmla="*/ 11876 w 1601364"/>
                    <a:gd name="connsiteY11" fmla="*/ 1472540 h 3225256"/>
                    <a:gd name="connsiteX12" fmla="*/ 0 w 1601364"/>
                    <a:gd name="connsiteY12" fmla="*/ 0 h 3225256"/>
                    <a:gd name="connsiteX13" fmla="*/ 249382 w 1601364"/>
                    <a:gd name="connsiteY13" fmla="*/ 11875 h 3225256"/>
                    <a:gd name="connsiteX14" fmla="*/ 439387 w 1601364"/>
                    <a:gd name="connsiteY14" fmla="*/ 1080655 h 3225256"/>
                    <a:gd name="connsiteX15" fmla="*/ 427512 w 1601364"/>
                    <a:gd name="connsiteY15" fmla="*/ 1698171 h 3225256"/>
                    <a:gd name="connsiteX16" fmla="*/ 653143 w 1601364"/>
                    <a:gd name="connsiteY16" fmla="*/ 1840675 h 3225256"/>
                    <a:gd name="connsiteX17" fmla="*/ 831273 w 1601364"/>
                    <a:gd name="connsiteY17" fmla="*/ 1662545 h 3225256"/>
                    <a:gd name="connsiteX18" fmla="*/ 795647 w 1601364"/>
                    <a:gd name="connsiteY18" fmla="*/ 1056904 h 3225256"/>
                    <a:gd name="connsiteX0" fmla="*/ 795647 w 1702860"/>
                    <a:gd name="connsiteY0" fmla="*/ 1056904 h 3225256"/>
                    <a:gd name="connsiteX1" fmla="*/ 985652 w 1702860"/>
                    <a:gd name="connsiteY1" fmla="*/ 249382 h 3225256"/>
                    <a:gd name="connsiteX2" fmla="*/ 1341912 w 1702860"/>
                    <a:gd name="connsiteY2" fmla="*/ 570016 h 3225256"/>
                    <a:gd name="connsiteX3" fmla="*/ 1591294 w 1702860"/>
                    <a:gd name="connsiteY3" fmla="*/ 1140031 h 3225256"/>
                    <a:gd name="connsiteX4" fmla="*/ 1686296 w 1702860"/>
                    <a:gd name="connsiteY4" fmla="*/ 1805050 h 3225256"/>
                    <a:gd name="connsiteX5" fmla="*/ 1484415 w 1702860"/>
                    <a:gd name="connsiteY5" fmla="*/ 2470068 h 3225256"/>
                    <a:gd name="connsiteX6" fmla="*/ 1080655 w 1702860"/>
                    <a:gd name="connsiteY6" fmla="*/ 2778826 h 3225256"/>
                    <a:gd name="connsiteX7" fmla="*/ 795647 w 1702860"/>
                    <a:gd name="connsiteY7" fmla="*/ 2885704 h 3225256"/>
                    <a:gd name="connsiteX8" fmla="*/ 807522 w 1702860"/>
                    <a:gd name="connsiteY8" fmla="*/ 3206338 h 3225256"/>
                    <a:gd name="connsiteX9" fmla="*/ 225631 w 1702860"/>
                    <a:gd name="connsiteY9" fmla="*/ 3158836 h 3225256"/>
                    <a:gd name="connsiteX10" fmla="*/ 47500 w 1702860"/>
                    <a:gd name="connsiteY10" fmla="*/ 2363190 h 3225256"/>
                    <a:gd name="connsiteX11" fmla="*/ 11876 w 1702860"/>
                    <a:gd name="connsiteY11" fmla="*/ 1472540 h 3225256"/>
                    <a:gd name="connsiteX12" fmla="*/ 0 w 1702860"/>
                    <a:gd name="connsiteY12" fmla="*/ 0 h 3225256"/>
                    <a:gd name="connsiteX13" fmla="*/ 249382 w 1702860"/>
                    <a:gd name="connsiteY13" fmla="*/ 11875 h 3225256"/>
                    <a:gd name="connsiteX14" fmla="*/ 439387 w 1702860"/>
                    <a:gd name="connsiteY14" fmla="*/ 1080655 h 3225256"/>
                    <a:gd name="connsiteX15" fmla="*/ 427512 w 1702860"/>
                    <a:gd name="connsiteY15" fmla="*/ 1698171 h 3225256"/>
                    <a:gd name="connsiteX16" fmla="*/ 653143 w 1702860"/>
                    <a:gd name="connsiteY16" fmla="*/ 1840675 h 3225256"/>
                    <a:gd name="connsiteX17" fmla="*/ 831273 w 1702860"/>
                    <a:gd name="connsiteY17" fmla="*/ 1662545 h 3225256"/>
                    <a:gd name="connsiteX18" fmla="*/ 795647 w 1702860"/>
                    <a:gd name="connsiteY18" fmla="*/ 1056904 h 3225256"/>
                    <a:gd name="connsiteX0" fmla="*/ 795647 w 1713675"/>
                    <a:gd name="connsiteY0" fmla="*/ 1056904 h 3225256"/>
                    <a:gd name="connsiteX1" fmla="*/ 985652 w 1713675"/>
                    <a:gd name="connsiteY1" fmla="*/ 249382 h 3225256"/>
                    <a:gd name="connsiteX2" fmla="*/ 1341912 w 1713675"/>
                    <a:gd name="connsiteY2" fmla="*/ 570016 h 3225256"/>
                    <a:gd name="connsiteX3" fmla="*/ 1591294 w 1713675"/>
                    <a:gd name="connsiteY3" fmla="*/ 1140031 h 3225256"/>
                    <a:gd name="connsiteX4" fmla="*/ 1698171 w 1713675"/>
                    <a:gd name="connsiteY4" fmla="*/ 1852551 h 3225256"/>
                    <a:gd name="connsiteX5" fmla="*/ 1484415 w 1713675"/>
                    <a:gd name="connsiteY5" fmla="*/ 2470068 h 3225256"/>
                    <a:gd name="connsiteX6" fmla="*/ 1080655 w 1713675"/>
                    <a:gd name="connsiteY6" fmla="*/ 2778826 h 3225256"/>
                    <a:gd name="connsiteX7" fmla="*/ 795647 w 1713675"/>
                    <a:gd name="connsiteY7" fmla="*/ 2885704 h 3225256"/>
                    <a:gd name="connsiteX8" fmla="*/ 807522 w 1713675"/>
                    <a:gd name="connsiteY8" fmla="*/ 3206338 h 3225256"/>
                    <a:gd name="connsiteX9" fmla="*/ 225631 w 1713675"/>
                    <a:gd name="connsiteY9" fmla="*/ 3158836 h 3225256"/>
                    <a:gd name="connsiteX10" fmla="*/ 47500 w 1713675"/>
                    <a:gd name="connsiteY10" fmla="*/ 2363190 h 3225256"/>
                    <a:gd name="connsiteX11" fmla="*/ 11876 w 1713675"/>
                    <a:gd name="connsiteY11" fmla="*/ 1472540 h 3225256"/>
                    <a:gd name="connsiteX12" fmla="*/ 0 w 1713675"/>
                    <a:gd name="connsiteY12" fmla="*/ 0 h 3225256"/>
                    <a:gd name="connsiteX13" fmla="*/ 249382 w 1713675"/>
                    <a:gd name="connsiteY13" fmla="*/ 11875 h 3225256"/>
                    <a:gd name="connsiteX14" fmla="*/ 439387 w 1713675"/>
                    <a:gd name="connsiteY14" fmla="*/ 1080655 h 3225256"/>
                    <a:gd name="connsiteX15" fmla="*/ 427512 w 1713675"/>
                    <a:gd name="connsiteY15" fmla="*/ 1698171 h 3225256"/>
                    <a:gd name="connsiteX16" fmla="*/ 653143 w 1713675"/>
                    <a:gd name="connsiteY16" fmla="*/ 1840675 h 3225256"/>
                    <a:gd name="connsiteX17" fmla="*/ 831273 w 1713675"/>
                    <a:gd name="connsiteY17" fmla="*/ 1662545 h 3225256"/>
                    <a:gd name="connsiteX18" fmla="*/ 795647 w 1713675"/>
                    <a:gd name="connsiteY18" fmla="*/ 1056904 h 3225256"/>
                    <a:gd name="connsiteX0" fmla="*/ 795647 w 1709898"/>
                    <a:gd name="connsiteY0" fmla="*/ 1056904 h 3225256"/>
                    <a:gd name="connsiteX1" fmla="*/ 985652 w 1709898"/>
                    <a:gd name="connsiteY1" fmla="*/ 249382 h 3225256"/>
                    <a:gd name="connsiteX2" fmla="*/ 1341912 w 1709898"/>
                    <a:gd name="connsiteY2" fmla="*/ 570016 h 3225256"/>
                    <a:gd name="connsiteX3" fmla="*/ 1531917 w 1709898"/>
                    <a:gd name="connsiteY3" fmla="*/ 1151906 h 3225256"/>
                    <a:gd name="connsiteX4" fmla="*/ 1698171 w 1709898"/>
                    <a:gd name="connsiteY4" fmla="*/ 1852551 h 3225256"/>
                    <a:gd name="connsiteX5" fmla="*/ 1484415 w 1709898"/>
                    <a:gd name="connsiteY5" fmla="*/ 2470068 h 3225256"/>
                    <a:gd name="connsiteX6" fmla="*/ 1080655 w 1709898"/>
                    <a:gd name="connsiteY6" fmla="*/ 2778826 h 3225256"/>
                    <a:gd name="connsiteX7" fmla="*/ 795647 w 1709898"/>
                    <a:gd name="connsiteY7" fmla="*/ 2885704 h 3225256"/>
                    <a:gd name="connsiteX8" fmla="*/ 807522 w 1709898"/>
                    <a:gd name="connsiteY8" fmla="*/ 3206338 h 3225256"/>
                    <a:gd name="connsiteX9" fmla="*/ 225631 w 1709898"/>
                    <a:gd name="connsiteY9" fmla="*/ 3158836 h 3225256"/>
                    <a:gd name="connsiteX10" fmla="*/ 47500 w 1709898"/>
                    <a:gd name="connsiteY10" fmla="*/ 2363190 h 3225256"/>
                    <a:gd name="connsiteX11" fmla="*/ 11876 w 1709898"/>
                    <a:gd name="connsiteY11" fmla="*/ 1472540 h 3225256"/>
                    <a:gd name="connsiteX12" fmla="*/ 0 w 1709898"/>
                    <a:gd name="connsiteY12" fmla="*/ 0 h 3225256"/>
                    <a:gd name="connsiteX13" fmla="*/ 249382 w 1709898"/>
                    <a:gd name="connsiteY13" fmla="*/ 11875 h 3225256"/>
                    <a:gd name="connsiteX14" fmla="*/ 439387 w 1709898"/>
                    <a:gd name="connsiteY14" fmla="*/ 1080655 h 3225256"/>
                    <a:gd name="connsiteX15" fmla="*/ 427512 w 1709898"/>
                    <a:gd name="connsiteY15" fmla="*/ 1698171 h 3225256"/>
                    <a:gd name="connsiteX16" fmla="*/ 653143 w 1709898"/>
                    <a:gd name="connsiteY16" fmla="*/ 1840675 h 3225256"/>
                    <a:gd name="connsiteX17" fmla="*/ 831273 w 1709898"/>
                    <a:gd name="connsiteY17" fmla="*/ 1662545 h 3225256"/>
                    <a:gd name="connsiteX18" fmla="*/ 795647 w 1709898"/>
                    <a:gd name="connsiteY18" fmla="*/ 1056904 h 3225256"/>
                    <a:gd name="connsiteX0" fmla="*/ 795647 w 1709898"/>
                    <a:gd name="connsiteY0" fmla="*/ 1056904 h 3225256"/>
                    <a:gd name="connsiteX1" fmla="*/ 985652 w 1709898"/>
                    <a:gd name="connsiteY1" fmla="*/ 249382 h 3225256"/>
                    <a:gd name="connsiteX2" fmla="*/ 1294411 w 1709898"/>
                    <a:gd name="connsiteY2" fmla="*/ 617517 h 3225256"/>
                    <a:gd name="connsiteX3" fmla="*/ 1531917 w 1709898"/>
                    <a:gd name="connsiteY3" fmla="*/ 1151906 h 3225256"/>
                    <a:gd name="connsiteX4" fmla="*/ 1698171 w 1709898"/>
                    <a:gd name="connsiteY4" fmla="*/ 1852551 h 3225256"/>
                    <a:gd name="connsiteX5" fmla="*/ 1484415 w 1709898"/>
                    <a:gd name="connsiteY5" fmla="*/ 2470068 h 3225256"/>
                    <a:gd name="connsiteX6" fmla="*/ 1080655 w 1709898"/>
                    <a:gd name="connsiteY6" fmla="*/ 2778826 h 3225256"/>
                    <a:gd name="connsiteX7" fmla="*/ 795647 w 1709898"/>
                    <a:gd name="connsiteY7" fmla="*/ 2885704 h 3225256"/>
                    <a:gd name="connsiteX8" fmla="*/ 807522 w 1709898"/>
                    <a:gd name="connsiteY8" fmla="*/ 3206338 h 3225256"/>
                    <a:gd name="connsiteX9" fmla="*/ 225631 w 1709898"/>
                    <a:gd name="connsiteY9" fmla="*/ 3158836 h 3225256"/>
                    <a:gd name="connsiteX10" fmla="*/ 47500 w 1709898"/>
                    <a:gd name="connsiteY10" fmla="*/ 2363190 h 3225256"/>
                    <a:gd name="connsiteX11" fmla="*/ 11876 w 1709898"/>
                    <a:gd name="connsiteY11" fmla="*/ 1472540 h 3225256"/>
                    <a:gd name="connsiteX12" fmla="*/ 0 w 1709898"/>
                    <a:gd name="connsiteY12" fmla="*/ 0 h 3225256"/>
                    <a:gd name="connsiteX13" fmla="*/ 249382 w 1709898"/>
                    <a:gd name="connsiteY13" fmla="*/ 11875 h 3225256"/>
                    <a:gd name="connsiteX14" fmla="*/ 439387 w 1709898"/>
                    <a:gd name="connsiteY14" fmla="*/ 1080655 h 3225256"/>
                    <a:gd name="connsiteX15" fmla="*/ 427512 w 1709898"/>
                    <a:gd name="connsiteY15" fmla="*/ 1698171 h 3225256"/>
                    <a:gd name="connsiteX16" fmla="*/ 653143 w 1709898"/>
                    <a:gd name="connsiteY16" fmla="*/ 1840675 h 3225256"/>
                    <a:gd name="connsiteX17" fmla="*/ 831273 w 1709898"/>
                    <a:gd name="connsiteY17" fmla="*/ 1662545 h 3225256"/>
                    <a:gd name="connsiteX18" fmla="*/ 795647 w 1709898"/>
                    <a:gd name="connsiteY18" fmla="*/ 1056904 h 3225256"/>
                    <a:gd name="connsiteX0" fmla="*/ 795647 w 1709898"/>
                    <a:gd name="connsiteY0" fmla="*/ 1056904 h 3225256"/>
                    <a:gd name="connsiteX1" fmla="*/ 950026 w 1709898"/>
                    <a:gd name="connsiteY1" fmla="*/ 356260 h 3225256"/>
                    <a:gd name="connsiteX2" fmla="*/ 1294411 w 1709898"/>
                    <a:gd name="connsiteY2" fmla="*/ 617517 h 3225256"/>
                    <a:gd name="connsiteX3" fmla="*/ 1531917 w 1709898"/>
                    <a:gd name="connsiteY3" fmla="*/ 1151906 h 3225256"/>
                    <a:gd name="connsiteX4" fmla="*/ 1698171 w 1709898"/>
                    <a:gd name="connsiteY4" fmla="*/ 1852551 h 3225256"/>
                    <a:gd name="connsiteX5" fmla="*/ 1484415 w 1709898"/>
                    <a:gd name="connsiteY5" fmla="*/ 2470068 h 3225256"/>
                    <a:gd name="connsiteX6" fmla="*/ 1080655 w 1709898"/>
                    <a:gd name="connsiteY6" fmla="*/ 2778826 h 3225256"/>
                    <a:gd name="connsiteX7" fmla="*/ 795647 w 1709898"/>
                    <a:gd name="connsiteY7" fmla="*/ 2885704 h 3225256"/>
                    <a:gd name="connsiteX8" fmla="*/ 807522 w 1709898"/>
                    <a:gd name="connsiteY8" fmla="*/ 3206338 h 3225256"/>
                    <a:gd name="connsiteX9" fmla="*/ 225631 w 1709898"/>
                    <a:gd name="connsiteY9" fmla="*/ 3158836 h 3225256"/>
                    <a:gd name="connsiteX10" fmla="*/ 47500 w 1709898"/>
                    <a:gd name="connsiteY10" fmla="*/ 2363190 h 3225256"/>
                    <a:gd name="connsiteX11" fmla="*/ 11876 w 1709898"/>
                    <a:gd name="connsiteY11" fmla="*/ 1472540 h 3225256"/>
                    <a:gd name="connsiteX12" fmla="*/ 0 w 1709898"/>
                    <a:gd name="connsiteY12" fmla="*/ 0 h 3225256"/>
                    <a:gd name="connsiteX13" fmla="*/ 249382 w 1709898"/>
                    <a:gd name="connsiteY13" fmla="*/ 11875 h 3225256"/>
                    <a:gd name="connsiteX14" fmla="*/ 439387 w 1709898"/>
                    <a:gd name="connsiteY14" fmla="*/ 1080655 h 3225256"/>
                    <a:gd name="connsiteX15" fmla="*/ 427512 w 1709898"/>
                    <a:gd name="connsiteY15" fmla="*/ 1698171 h 3225256"/>
                    <a:gd name="connsiteX16" fmla="*/ 653143 w 1709898"/>
                    <a:gd name="connsiteY16" fmla="*/ 1840675 h 3225256"/>
                    <a:gd name="connsiteX17" fmla="*/ 831273 w 1709898"/>
                    <a:gd name="connsiteY17" fmla="*/ 1662545 h 3225256"/>
                    <a:gd name="connsiteX18" fmla="*/ 795647 w 1709898"/>
                    <a:gd name="connsiteY18" fmla="*/ 1056904 h 3225256"/>
                    <a:gd name="connsiteX0" fmla="*/ 795647 w 1709898"/>
                    <a:gd name="connsiteY0" fmla="*/ 1056904 h 3225256"/>
                    <a:gd name="connsiteX1" fmla="*/ 950026 w 1709898"/>
                    <a:gd name="connsiteY1" fmla="*/ 356260 h 3225256"/>
                    <a:gd name="connsiteX2" fmla="*/ 1282536 w 1709898"/>
                    <a:gd name="connsiteY2" fmla="*/ 688769 h 3225256"/>
                    <a:gd name="connsiteX3" fmla="*/ 1531917 w 1709898"/>
                    <a:gd name="connsiteY3" fmla="*/ 1151906 h 3225256"/>
                    <a:gd name="connsiteX4" fmla="*/ 1698171 w 1709898"/>
                    <a:gd name="connsiteY4" fmla="*/ 1852551 h 3225256"/>
                    <a:gd name="connsiteX5" fmla="*/ 1484415 w 1709898"/>
                    <a:gd name="connsiteY5" fmla="*/ 2470068 h 3225256"/>
                    <a:gd name="connsiteX6" fmla="*/ 1080655 w 1709898"/>
                    <a:gd name="connsiteY6" fmla="*/ 2778826 h 3225256"/>
                    <a:gd name="connsiteX7" fmla="*/ 795647 w 1709898"/>
                    <a:gd name="connsiteY7" fmla="*/ 2885704 h 3225256"/>
                    <a:gd name="connsiteX8" fmla="*/ 807522 w 1709898"/>
                    <a:gd name="connsiteY8" fmla="*/ 3206338 h 3225256"/>
                    <a:gd name="connsiteX9" fmla="*/ 225631 w 1709898"/>
                    <a:gd name="connsiteY9" fmla="*/ 3158836 h 3225256"/>
                    <a:gd name="connsiteX10" fmla="*/ 47500 w 1709898"/>
                    <a:gd name="connsiteY10" fmla="*/ 2363190 h 3225256"/>
                    <a:gd name="connsiteX11" fmla="*/ 11876 w 1709898"/>
                    <a:gd name="connsiteY11" fmla="*/ 1472540 h 3225256"/>
                    <a:gd name="connsiteX12" fmla="*/ 0 w 1709898"/>
                    <a:gd name="connsiteY12" fmla="*/ 0 h 3225256"/>
                    <a:gd name="connsiteX13" fmla="*/ 249382 w 1709898"/>
                    <a:gd name="connsiteY13" fmla="*/ 11875 h 3225256"/>
                    <a:gd name="connsiteX14" fmla="*/ 439387 w 1709898"/>
                    <a:gd name="connsiteY14" fmla="*/ 1080655 h 3225256"/>
                    <a:gd name="connsiteX15" fmla="*/ 427512 w 1709898"/>
                    <a:gd name="connsiteY15" fmla="*/ 1698171 h 3225256"/>
                    <a:gd name="connsiteX16" fmla="*/ 653143 w 1709898"/>
                    <a:gd name="connsiteY16" fmla="*/ 1840675 h 3225256"/>
                    <a:gd name="connsiteX17" fmla="*/ 831273 w 1709898"/>
                    <a:gd name="connsiteY17" fmla="*/ 1662545 h 3225256"/>
                    <a:gd name="connsiteX18" fmla="*/ 795647 w 1709898"/>
                    <a:gd name="connsiteY18" fmla="*/ 1056904 h 3225256"/>
                    <a:gd name="connsiteX0" fmla="*/ 795647 w 1709898"/>
                    <a:gd name="connsiteY0" fmla="*/ 1056904 h 3225256"/>
                    <a:gd name="connsiteX1" fmla="*/ 950026 w 1709898"/>
                    <a:gd name="connsiteY1" fmla="*/ 356260 h 3225256"/>
                    <a:gd name="connsiteX2" fmla="*/ 1282536 w 1709898"/>
                    <a:gd name="connsiteY2" fmla="*/ 688769 h 3225256"/>
                    <a:gd name="connsiteX3" fmla="*/ 1531917 w 1709898"/>
                    <a:gd name="connsiteY3" fmla="*/ 1151906 h 3225256"/>
                    <a:gd name="connsiteX4" fmla="*/ 1698171 w 1709898"/>
                    <a:gd name="connsiteY4" fmla="*/ 1852551 h 3225256"/>
                    <a:gd name="connsiteX5" fmla="*/ 1484415 w 1709898"/>
                    <a:gd name="connsiteY5" fmla="*/ 2470068 h 3225256"/>
                    <a:gd name="connsiteX6" fmla="*/ 1080655 w 1709898"/>
                    <a:gd name="connsiteY6" fmla="*/ 2778826 h 3225256"/>
                    <a:gd name="connsiteX7" fmla="*/ 795647 w 1709898"/>
                    <a:gd name="connsiteY7" fmla="*/ 2885704 h 3225256"/>
                    <a:gd name="connsiteX8" fmla="*/ 807522 w 1709898"/>
                    <a:gd name="connsiteY8" fmla="*/ 3206338 h 3225256"/>
                    <a:gd name="connsiteX9" fmla="*/ 225631 w 1709898"/>
                    <a:gd name="connsiteY9" fmla="*/ 3158836 h 3225256"/>
                    <a:gd name="connsiteX10" fmla="*/ 47500 w 1709898"/>
                    <a:gd name="connsiteY10" fmla="*/ 2363190 h 3225256"/>
                    <a:gd name="connsiteX11" fmla="*/ 11876 w 1709898"/>
                    <a:gd name="connsiteY11" fmla="*/ 1472540 h 3225256"/>
                    <a:gd name="connsiteX12" fmla="*/ 0 w 1709898"/>
                    <a:gd name="connsiteY12" fmla="*/ 0 h 3225256"/>
                    <a:gd name="connsiteX13" fmla="*/ 249382 w 1709898"/>
                    <a:gd name="connsiteY13" fmla="*/ 11875 h 3225256"/>
                    <a:gd name="connsiteX14" fmla="*/ 439387 w 1709898"/>
                    <a:gd name="connsiteY14" fmla="*/ 1080655 h 3225256"/>
                    <a:gd name="connsiteX15" fmla="*/ 427512 w 1709898"/>
                    <a:gd name="connsiteY15" fmla="*/ 1698171 h 3225256"/>
                    <a:gd name="connsiteX16" fmla="*/ 653143 w 1709898"/>
                    <a:gd name="connsiteY16" fmla="*/ 1840675 h 3225256"/>
                    <a:gd name="connsiteX17" fmla="*/ 831273 w 1709898"/>
                    <a:gd name="connsiteY17" fmla="*/ 1662545 h 3225256"/>
                    <a:gd name="connsiteX18" fmla="*/ 795647 w 1709898"/>
                    <a:gd name="connsiteY18" fmla="*/ 1056904 h 3225256"/>
                    <a:gd name="connsiteX0" fmla="*/ 795647 w 1709898"/>
                    <a:gd name="connsiteY0" fmla="*/ 1056904 h 3225256"/>
                    <a:gd name="connsiteX1" fmla="*/ 950026 w 1709898"/>
                    <a:gd name="connsiteY1" fmla="*/ 356260 h 3225256"/>
                    <a:gd name="connsiteX2" fmla="*/ 1282536 w 1709898"/>
                    <a:gd name="connsiteY2" fmla="*/ 688769 h 3225256"/>
                    <a:gd name="connsiteX3" fmla="*/ 1531917 w 1709898"/>
                    <a:gd name="connsiteY3" fmla="*/ 1151906 h 3225256"/>
                    <a:gd name="connsiteX4" fmla="*/ 1698171 w 1709898"/>
                    <a:gd name="connsiteY4" fmla="*/ 1852551 h 3225256"/>
                    <a:gd name="connsiteX5" fmla="*/ 1484415 w 1709898"/>
                    <a:gd name="connsiteY5" fmla="*/ 2470068 h 3225256"/>
                    <a:gd name="connsiteX6" fmla="*/ 1080655 w 1709898"/>
                    <a:gd name="connsiteY6" fmla="*/ 2778826 h 3225256"/>
                    <a:gd name="connsiteX7" fmla="*/ 795647 w 1709898"/>
                    <a:gd name="connsiteY7" fmla="*/ 2885704 h 3225256"/>
                    <a:gd name="connsiteX8" fmla="*/ 807522 w 1709898"/>
                    <a:gd name="connsiteY8" fmla="*/ 3206338 h 3225256"/>
                    <a:gd name="connsiteX9" fmla="*/ 225631 w 1709898"/>
                    <a:gd name="connsiteY9" fmla="*/ 3158836 h 3225256"/>
                    <a:gd name="connsiteX10" fmla="*/ 47500 w 1709898"/>
                    <a:gd name="connsiteY10" fmla="*/ 2363190 h 3225256"/>
                    <a:gd name="connsiteX11" fmla="*/ 11876 w 1709898"/>
                    <a:gd name="connsiteY11" fmla="*/ 1472540 h 3225256"/>
                    <a:gd name="connsiteX12" fmla="*/ 0 w 1709898"/>
                    <a:gd name="connsiteY12" fmla="*/ 0 h 3225256"/>
                    <a:gd name="connsiteX13" fmla="*/ 249382 w 1709898"/>
                    <a:gd name="connsiteY13" fmla="*/ 11875 h 3225256"/>
                    <a:gd name="connsiteX14" fmla="*/ 439387 w 1709898"/>
                    <a:gd name="connsiteY14" fmla="*/ 1080655 h 3225256"/>
                    <a:gd name="connsiteX15" fmla="*/ 427512 w 1709898"/>
                    <a:gd name="connsiteY15" fmla="*/ 1698171 h 3225256"/>
                    <a:gd name="connsiteX16" fmla="*/ 653143 w 1709898"/>
                    <a:gd name="connsiteY16" fmla="*/ 1840675 h 3225256"/>
                    <a:gd name="connsiteX17" fmla="*/ 831273 w 1709898"/>
                    <a:gd name="connsiteY17" fmla="*/ 1662545 h 3225256"/>
                    <a:gd name="connsiteX18" fmla="*/ 795647 w 1709898"/>
                    <a:gd name="connsiteY18" fmla="*/ 1056904 h 3225256"/>
                    <a:gd name="connsiteX0" fmla="*/ 795647 w 1713358"/>
                    <a:gd name="connsiteY0" fmla="*/ 1056904 h 3225256"/>
                    <a:gd name="connsiteX1" fmla="*/ 950026 w 1713358"/>
                    <a:gd name="connsiteY1" fmla="*/ 356260 h 3225256"/>
                    <a:gd name="connsiteX2" fmla="*/ 1282536 w 1713358"/>
                    <a:gd name="connsiteY2" fmla="*/ 688769 h 3225256"/>
                    <a:gd name="connsiteX3" fmla="*/ 1531917 w 1713358"/>
                    <a:gd name="connsiteY3" fmla="*/ 1151906 h 3225256"/>
                    <a:gd name="connsiteX4" fmla="*/ 1698171 w 1713358"/>
                    <a:gd name="connsiteY4" fmla="*/ 1852551 h 3225256"/>
                    <a:gd name="connsiteX5" fmla="*/ 1484415 w 1713358"/>
                    <a:gd name="connsiteY5" fmla="*/ 2470068 h 3225256"/>
                    <a:gd name="connsiteX6" fmla="*/ 1080655 w 1713358"/>
                    <a:gd name="connsiteY6" fmla="*/ 2778826 h 3225256"/>
                    <a:gd name="connsiteX7" fmla="*/ 795647 w 1713358"/>
                    <a:gd name="connsiteY7" fmla="*/ 2885704 h 3225256"/>
                    <a:gd name="connsiteX8" fmla="*/ 807522 w 1713358"/>
                    <a:gd name="connsiteY8" fmla="*/ 3206338 h 3225256"/>
                    <a:gd name="connsiteX9" fmla="*/ 225631 w 1713358"/>
                    <a:gd name="connsiteY9" fmla="*/ 3158836 h 3225256"/>
                    <a:gd name="connsiteX10" fmla="*/ 47500 w 1713358"/>
                    <a:gd name="connsiteY10" fmla="*/ 2363190 h 3225256"/>
                    <a:gd name="connsiteX11" fmla="*/ 11876 w 1713358"/>
                    <a:gd name="connsiteY11" fmla="*/ 1472540 h 3225256"/>
                    <a:gd name="connsiteX12" fmla="*/ 0 w 1713358"/>
                    <a:gd name="connsiteY12" fmla="*/ 0 h 3225256"/>
                    <a:gd name="connsiteX13" fmla="*/ 249382 w 1713358"/>
                    <a:gd name="connsiteY13" fmla="*/ 11875 h 3225256"/>
                    <a:gd name="connsiteX14" fmla="*/ 439387 w 1713358"/>
                    <a:gd name="connsiteY14" fmla="*/ 1080655 h 3225256"/>
                    <a:gd name="connsiteX15" fmla="*/ 427512 w 1713358"/>
                    <a:gd name="connsiteY15" fmla="*/ 1698171 h 3225256"/>
                    <a:gd name="connsiteX16" fmla="*/ 653143 w 1713358"/>
                    <a:gd name="connsiteY16" fmla="*/ 1840675 h 3225256"/>
                    <a:gd name="connsiteX17" fmla="*/ 831273 w 1713358"/>
                    <a:gd name="connsiteY17" fmla="*/ 1662545 h 3225256"/>
                    <a:gd name="connsiteX18" fmla="*/ 795647 w 1713358"/>
                    <a:gd name="connsiteY18" fmla="*/ 1056904 h 3225256"/>
                    <a:gd name="connsiteX0" fmla="*/ 795647 w 1713358"/>
                    <a:gd name="connsiteY0" fmla="*/ 1056904 h 3225256"/>
                    <a:gd name="connsiteX1" fmla="*/ 950026 w 1713358"/>
                    <a:gd name="connsiteY1" fmla="*/ 356260 h 3225256"/>
                    <a:gd name="connsiteX2" fmla="*/ 1282536 w 1713358"/>
                    <a:gd name="connsiteY2" fmla="*/ 688769 h 3225256"/>
                    <a:gd name="connsiteX3" fmla="*/ 1531917 w 1713358"/>
                    <a:gd name="connsiteY3" fmla="*/ 1151906 h 3225256"/>
                    <a:gd name="connsiteX4" fmla="*/ 1698171 w 1713358"/>
                    <a:gd name="connsiteY4" fmla="*/ 1852551 h 3225256"/>
                    <a:gd name="connsiteX5" fmla="*/ 1484415 w 1713358"/>
                    <a:gd name="connsiteY5" fmla="*/ 2470068 h 3225256"/>
                    <a:gd name="connsiteX6" fmla="*/ 1080655 w 1713358"/>
                    <a:gd name="connsiteY6" fmla="*/ 2778826 h 3225256"/>
                    <a:gd name="connsiteX7" fmla="*/ 795647 w 1713358"/>
                    <a:gd name="connsiteY7" fmla="*/ 2885704 h 3225256"/>
                    <a:gd name="connsiteX8" fmla="*/ 807522 w 1713358"/>
                    <a:gd name="connsiteY8" fmla="*/ 3206338 h 3225256"/>
                    <a:gd name="connsiteX9" fmla="*/ 225631 w 1713358"/>
                    <a:gd name="connsiteY9" fmla="*/ 3158836 h 3225256"/>
                    <a:gd name="connsiteX10" fmla="*/ 47500 w 1713358"/>
                    <a:gd name="connsiteY10" fmla="*/ 2363190 h 3225256"/>
                    <a:gd name="connsiteX11" fmla="*/ 11876 w 1713358"/>
                    <a:gd name="connsiteY11" fmla="*/ 1472540 h 3225256"/>
                    <a:gd name="connsiteX12" fmla="*/ 0 w 1713358"/>
                    <a:gd name="connsiteY12" fmla="*/ 0 h 3225256"/>
                    <a:gd name="connsiteX13" fmla="*/ 249382 w 1713358"/>
                    <a:gd name="connsiteY13" fmla="*/ 11875 h 3225256"/>
                    <a:gd name="connsiteX14" fmla="*/ 439387 w 1713358"/>
                    <a:gd name="connsiteY14" fmla="*/ 1080655 h 3225256"/>
                    <a:gd name="connsiteX15" fmla="*/ 427512 w 1713358"/>
                    <a:gd name="connsiteY15" fmla="*/ 1698171 h 3225256"/>
                    <a:gd name="connsiteX16" fmla="*/ 653143 w 1713358"/>
                    <a:gd name="connsiteY16" fmla="*/ 1840675 h 3225256"/>
                    <a:gd name="connsiteX17" fmla="*/ 831273 w 1713358"/>
                    <a:gd name="connsiteY17" fmla="*/ 1662545 h 3225256"/>
                    <a:gd name="connsiteX18" fmla="*/ 795647 w 1713358"/>
                    <a:gd name="connsiteY18" fmla="*/ 1056904 h 3225256"/>
                    <a:gd name="connsiteX0" fmla="*/ 795647 w 1715467"/>
                    <a:gd name="connsiteY0" fmla="*/ 1056904 h 3225256"/>
                    <a:gd name="connsiteX1" fmla="*/ 950026 w 1715467"/>
                    <a:gd name="connsiteY1" fmla="*/ 356260 h 3225256"/>
                    <a:gd name="connsiteX2" fmla="*/ 1282536 w 1715467"/>
                    <a:gd name="connsiteY2" fmla="*/ 688769 h 3225256"/>
                    <a:gd name="connsiteX3" fmla="*/ 1555668 w 1715467"/>
                    <a:gd name="connsiteY3" fmla="*/ 1151906 h 3225256"/>
                    <a:gd name="connsiteX4" fmla="*/ 1698171 w 1715467"/>
                    <a:gd name="connsiteY4" fmla="*/ 1852551 h 3225256"/>
                    <a:gd name="connsiteX5" fmla="*/ 1484415 w 1715467"/>
                    <a:gd name="connsiteY5" fmla="*/ 2470068 h 3225256"/>
                    <a:gd name="connsiteX6" fmla="*/ 1080655 w 1715467"/>
                    <a:gd name="connsiteY6" fmla="*/ 2778826 h 3225256"/>
                    <a:gd name="connsiteX7" fmla="*/ 795647 w 1715467"/>
                    <a:gd name="connsiteY7" fmla="*/ 2885704 h 3225256"/>
                    <a:gd name="connsiteX8" fmla="*/ 807522 w 1715467"/>
                    <a:gd name="connsiteY8" fmla="*/ 3206338 h 3225256"/>
                    <a:gd name="connsiteX9" fmla="*/ 225631 w 1715467"/>
                    <a:gd name="connsiteY9" fmla="*/ 3158836 h 3225256"/>
                    <a:gd name="connsiteX10" fmla="*/ 47500 w 1715467"/>
                    <a:gd name="connsiteY10" fmla="*/ 2363190 h 3225256"/>
                    <a:gd name="connsiteX11" fmla="*/ 11876 w 1715467"/>
                    <a:gd name="connsiteY11" fmla="*/ 1472540 h 3225256"/>
                    <a:gd name="connsiteX12" fmla="*/ 0 w 1715467"/>
                    <a:gd name="connsiteY12" fmla="*/ 0 h 3225256"/>
                    <a:gd name="connsiteX13" fmla="*/ 249382 w 1715467"/>
                    <a:gd name="connsiteY13" fmla="*/ 11875 h 3225256"/>
                    <a:gd name="connsiteX14" fmla="*/ 439387 w 1715467"/>
                    <a:gd name="connsiteY14" fmla="*/ 1080655 h 3225256"/>
                    <a:gd name="connsiteX15" fmla="*/ 427512 w 1715467"/>
                    <a:gd name="connsiteY15" fmla="*/ 1698171 h 3225256"/>
                    <a:gd name="connsiteX16" fmla="*/ 653143 w 1715467"/>
                    <a:gd name="connsiteY16" fmla="*/ 1840675 h 3225256"/>
                    <a:gd name="connsiteX17" fmla="*/ 831273 w 1715467"/>
                    <a:gd name="connsiteY17" fmla="*/ 1662545 h 3225256"/>
                    <a:gd name="connsiteX18" fmla="*/ 795647 w 1715467"/>
                    <a:gd name="connsiteY18" fmla="*/ 1056904 h 3225256"/>
                    <a:gd name="connsiteX0" fmla="*/ 795647 w 1713783"/>
                    <a:gd name="connsiteY0" fmla="*/ 1056904 h 3225256"/>
                    <a:gd name="connsiteX1" fmla="*/ 950026 w 1713783"/>
                    <a:gd name="connsiteY1" fmla="*/ 356260 h 3225256"/>
                    <a:gd name="connsiteX2" fmla="*/ 1282536 w 1713783"/>
                    <a:gd name="connsiteY2" fmla="*/ 688769 h 3225256"/>
                    <a:gd name="connsiteX3" fmla="*/ 1555668 w 1713783"/>
                    <a:gd name="connsiteY3" fmla="*/ 1151906 h 3225256"/>
                    <a:gd name="connsiteX4" fmla="*/ 1698171 w 1713783"/>
                    <a:gd name="connsiteY4" fmla="*/ 1983180 h 3225256"/>
                    <a:gd name="connsiteX5" fmla="*/ 1484415 w 1713783"/>
                    <a:gd name="connsiteY5" fmla="*/ 2470068 h 3225256"/>
                    <a:gd name="connsiteX6" fmla="*/ 1080655 w 1713783"/>
                    <a:gd name="connsiteY6" fmla="*/ 2778826 h 3225256"/>
                    <a:gd name="connsiteX7" fmla="*/ 795647 w 1713783"/>
                    <a:gd name="connsiteY7" fmla="*/ 2885704 h 3225256"/>
                    <a:gd name="connsiteX8" fmla="*/ 807522 w 1713783"/>
                    <a:gd name="connsiteY8" fmla="*/ 3206338 h 3225256"/>
                    <a:gd name="connsiteX9" fmla="*/ 225631 w 1713783"/>
                    <a:gd name="connsiteY9" fmla="*/ 3158836 h 3225256"/>
                    <a:gd name="connsiteX10" fmla="*/ 47500 w 1713783"/>
                    <a:gd name="connsiteY10" fmla="*/ 2363190 h 3225256"/>
                    <a:gd name="connsiteX11" fmla="*/ 11876 w 1713783"/>
                    <a:gd name="connsiteY11" fmla="*/ 1472540 h 3225256"/>
                    <a:gd name="connsiteX12" fmla="*/ 0 w 1713783"/>
                    <a:gd name="connsiteY12" fmla="*/ 0 h 3225256"/>
                    <a:gd name="connsiteX13" fmla="*/ 249382 w 1713783"/>
                    <a:gd name="connsiteY13" fmla="*/ 11875 h 3225256"/>
                    <a:gd name="connsiteX14" fmla="*/ 439387 w 1713783"/>
                    <a:gd name="connsiteY14" fmla="*/ 1080655 h 3225256"/>
                    <a:gd name="connsiteX15" fmla="*/ 427512 w 1713783"/>
                    <a:gd name="connsiteY15" fmla="*/ 1698171 h 3225256"/>
                    <a:gd name="connsiteX16" fmla="*/ 653143 w 1713783"/>
                    <a:gd name="connsiteY16" fmla="*/ 1840675 h 3225256"/>
                    <a:gd name="connsiteX17" fmla="*/ 831273 w 1713783"/>
                    <a:gd name="connsiteY17" fmla="*/ 1662545 h 3225256"/>
                    <a:gd name="connsiteX18" fmla="*/ 795647 w 1713783"/>
                    <a:gd name="connsiteY18" fmla="*/ 1056904 h 3225256"/>
                    <a:gd name="connsiteX0" fmla="*/ 795647 w 1702341"/>
                    <a:gd name="connsiteY0" fmla="*/ 1056904 h 3225256"/>
                    <a:gd name="connsiteX1" fmla="*/ 950026 w 1702341"/>
                    <a:gd name="connsiteY1" fmla="*/ 356260 h 3225256"/>
                    <a:gd name="connsiteX2" fmla="*/ 1282536 w 1702341"/>
                    <a:gd name="connsiteY2" fmla="*/ 688769 h 3225256"/>
                    <a:gd name="connsiteX3" fmla="*/ 1555668 w 1702341"/>
                    <a:gd name="connsiteY3" fmla="*/ 1151906 h 3225256"/>
                    <a:gd name="connsiteX4" fmla="*/ 1698171 w 1702341"/>
                    <a:gd name="connsiteY4" fmla="*/ 1983180 h 3225256"/>
                    <a:gd name="connsiteX5" fmla="*/ 1484415 w 1702341"/>
                    <a:gd name="connsiteY5" fmla="*/ 2470068 h 3225256"/>
                    <a:gd name="connsiteX6" fmla="*/ 1080655 w 1702341"/>
                    <a:gd name="connsiteY6" fmla="*/ 2778826 h 3225256"/>
                    <a:gd name="connsiteX7" fmla="*/ 795647 w 1702341"/>
                    <a:gd name="connsiteY7" fmla="*/ 2885704 h 3225256"/>
                    <a:gd name="connsiteX8" fmla="*/ 807522 w 1702341"/>
                    <a:gd name="connsiteY8" fmla="*/ 3206338 h 3225256"/>
                    <a:gd name="connsiteX9" fmla="*/ 225631 w 1702341"/>
                    <a:gd name="connsiteY9" fmla="*/ 3158836 h 3225256"/>
                    <a:gd name="connsiteX10" fmla="*/ 47500 w 1702341"/>
                    <a:gd name="connsiteY10" fmla="*/ 2363190 h 3225256"/>
                    <a:gd name="connsiteX11" fmla="*/ 11876 w 1702341"/>
                    <a:gd name="connsiteY11" fmla="*/ 1472540 h 3225256"/>
                    <a:gd name="connsiteX12" fmla="*/ 0 w 1702341"/>
                    <a:gd name="connsiteY12" fmla="*/ 0 h 3225256"/>
                    <a:gd name="connsiteX13" fmla="*/ 249382 w 1702341"/>
                    <a:gd name="connsiteY13" fmla="*/ 11875 h 3225256"/>
                    <a:gd name="connsiteX14" fmla="*/ 439387 w 1702341"/>
                    <a:gd name="connsiteY14" fmla="*/ 1080655 h 3225256"/>
                    <a:gd name="connsiteX15" fmla="*/ 427512 w 1702341"/>
                    <a:gd name="connsiteY15" fmla="*/ 1698171 h 3225256"/>
                    <a:gd name="connsiteX16" fmla="*/ 653143 w 1702341"/>
                    <a:gd name="connsiteY16" fmla="*/ 1840675 h 3225256"/>
                    <a:gd name="connsiteX17" fmla="*/ 831273 w 1702341"/>
                    <a:gd name="connsiteY17" fmla="*/ 1662545 h 3225256"/>
                    <a:gd name="connsiteX18" fmla="*/ 795647 w 1702341"/>
                    <a:gd name="connsiteY18" fmla="*/ 1056904 h 3225256"/>
                    <a:gd name="connsiteX0" fmla="*/ 795647 w 1702341"/>
                    <a:gd name="connsiteY0" fmla="*/ 1056904 h 3225256"/>
                    <a:gd name="connsiteX1" fmla="*/ 950026 w 1702341"/>
                    <a:gd name="connsiteY1" fmla="*/ 356260 h 3225256"/>
                    <a:gd name="connsiteX2" fmla="*/ 1282536 w 1702341"/>
                    <a:gd name="connsiteY2" fmla="*/ 688769 h 3225256"/>
                    <a:gd name="connsiteX3" fmla="*/ 1555668 w 1702341"/>
                    <a:gd name="connsiteY3" fmla="*/ 1151906 h 3225256"/>
                    <a:gd name="connsiteX4" fmla="*/ 1698171 w 1702341"/>
                    <a:gd name="connsiteY4" fmla="*/ 1983180 h 3225256"/>
                    <a:gd name="connsiteX5" fmla="*/ 1484415 w 1702341"/>
                    <a:gd name="connsiteY5" fmla="*/ 2470068 h 3225256"/>
                    <a:gd name="connsiteX6" fmla="*/ 1080655 w 1702341"/>
                    <a:gd name="connsiteY6" fmla="*/ 2778826 h 3225256"/>
                    <a:gd name="connsiteX7" fmla="*/ 795647 w 1702341"/>
                    <a:gd name="connsiteY7" fmla="*/ 2885704 h 3225256"/>
                    <a:gd name="connsiteX8" fmla="*/ 807522 w 1702341"/>
                    <a:gd name="connsiteY8" fmla="*/ 3206338 h 3225256"/>
                    <a:gd name="connsiteX9" fmla="*/ 225631 w 1702341"/>
                    <a:gd name="connsiteY9" fmla="*/ 3158836 h 3225256"/>
                    <a:gd name="connsiteX10" fmla="*/ 47500 w 1702341"/>
                    <a:gd name="connsiteY10" fmla="*/ 2363190 h 3225256"/>
                    <a:gd name="connsiteX11" fmla="*/ 11876 w 1702341"/>
                    <a:gd name="connsiteY11" fmla="*/ 1472540 h 3225256"/>
                    <a:gd name="connsiteX12" fmla="*/ 0 w 1702341"/>
                    <a:gd name="connsiteY12" fmla="*/ 0 h 3225256"/>
                    <a:gd name="connsiteX13" fmla="*/ 249382 w 1702341"/>
                    <a:gd name="connsiteY13" fmla="*/ 11875 h 3225256"/>
                    <a:gd name="connsiteX14" fmla="*/ 439387 w 1702341"/>
                    <a:gd name="connsiteY14" fmla="*/ 1080655 h 3225256"/>
                    <a:gd name="connsiteX15" fmla="*/ 451263 w 1702341"/>
                    <a:gd name="connsiteY15" fmla="*/ 1579418 h 3225256"/>
                    <a:gd name="connsiteX16" fmla="*/ 653143 w 1702341"/>
                    <a:gd name="connsiteY16" fmla="*/ 1840675 h 3225256"/>
                    <a:gd name="connsiteX17" fmla="*/ 831273 w 1702341"/>
                    <a:gd name="connsiteY17" fmla="*/ 1662545 h 3225256"/>
                    <a:gd name="connsiteX18" fmla="*/ 795647 w 1702341"/>
                    <a:gd name="connsiteY18" fmla="*/ 1056904 h 3225256"/>
                    <a:gd name="connsiteX0" fmla="*/ 795647 w 1702341"/>
                    <a:gd name="connsiteY0" fmla="*/ 1056904 h 3225256"/>
                    <a:gd name="connsiteX1" fmla="*/ 950026 w 1702341"/>
                    <a:gd name="connsiteY1" fmla="*/ 356260 h 3225256"/>
                    <a:gd name="connsiteX2" fmla="*/ 1282536 w 1702341"/>
                    <a:gd name="connsiteY2" fmla="*/ 688769 h 3225256"/>
                    <a:gd name="connsiteX3" fmla="*/ 1555668 w 1702341"/>
                    <a:gd name="connsiteY3" fmla="*/ 1151906 h 3225256"/>
                    <a:gd name="connsiteX4" fmla="*/ 1698171 w 1702341"/>
                    <a:gd name="connsiteY4" fmla="*/ 1983180 h 3225256"/>
                    <a:gd name="connsiteX5" fmla="*/ 1484415 w 1702341"/>
                    <a:gd name="connsiteY5" fmla="*/ 2470068 h 3225256"/>
                    <a:gd name="connsiteX6" fmla="*/ 1080655 w 1702341"/>
                    <a:gd name="connsiteY6" fmla="*/ 2778826 h 3225256"/>
                    <a:gd name="connsiteX7" fmla="*/ 795647 w 1702341"/>
                    <a:gd name="connsiteY7" fmla="*/ 2885704 h 3225256"/>
                    <a:gd name="connsiteX8" fmla="*/ 807522 w 1702341"/>
                    <a:gd name="connsiteY8" fmla="*/ 3206338 h 3225256"/>
                    <a:gd name="connsiteX9" fmla="*/ 225631 w 1702341"/>
                    <a:gd name="connsiteY9" fmla="*/ 3158836 h 3225256"/>
                    <a:gd name="connsiteX10" fmla="*/ 47500 w 1702341"/>
                    <a:gd name="connsiteY10" fmla="*/ 2363190 h 3225256"/>
                    <a:gd name="connsiteX11" fmla="*/ 11876 w 1702341"/>
                    <a:gd name="connsiteY11" fmla="*/ 1472540 h 3225256"/>
                    <a:gd name="connsiteX12" fmla="*/ 0 w 1702341"/>
                    <a:gd name="connsiteY12" fmla="*/ 0 h 3225256"/>
                    <a:gd name="connsiteX13" fmla="*/ 249382 w 1702341"/>
                    <a:gd name="connsiteY13" fmla="*/ 11875 h 3225256"/>
                    <a:gd name="connsiteX14" fmla="*/ 439387 w 1702341"/>
                    <a:gd name="connsiteY14" fmla="*/ 1080655 h 3225256"/>
                    <a:gd name="connsiteX15" fmla="*/ 451263 w 1702341"/>
                    <a:gd name="connsiteY15" fmla="*/ 1579418 h 3225256"/>
                    <a:gd name="connsiteX16" fmla="*/ 653143 w 1702341"/>
                    <a:gd name="connsiteY16" fmla="*/ 1793174 h 3225256"/>
                    <a:gd name="connsiteX17" fmla="*/ 831273 w 1702341"/>
                    <a:gd name="connsiteY17" fmla="*/ 1662545 h 3225256"/>
                    <a:gd name="connsiteX18" fmla="*/ 795647 w 1702341"/>
                    <a:gd name="connsiteY18" fmla="*/ 1056904 h 3225256"/>
                    <a:gd name="connsiteX0" fmla="*/ 795647 w 1702341"/>
                    <a:gd name="connsiteY0" fmla="*/ 1056904 h 3225256"/>
                    <a:gd name="connsiteX1" fmla="*/ 950026 w 1702341"/>
                    <a:gd name="connsiteY1" fmla="*/ 356260 h 3225256"/>
                    <a:gd name="connsiteX2" fmla="*/ 1282536 w 1702341"/>
                    <a:gd name="connsiteY2" fmla="*/ 688769 h 3225256"/>
                    <a:gd name="connsiteX3" fmla="*/ 1555668 w 1702341"/>
                    <a:gd name="connsiteY3" fmla="*/ 1151906 h 3225256"/>
                    <a:gd name="connsiteX4" fmla="*/ 1698171 w 1702341"/>
                    <a:gd name="connsiteY4" fmla="*/ 1983180 h 3225256"/>
                    <a:gd name="connsiteX5" fmla="*/ 1484415 w 1702341"/>
                    <a:gd name="connsiteY5" fmla="*/ 2470068 h 3225256"/>
                    <a:gd name="connsiteX6" fmla="*/ 1080655 w 1702341"/>
                    <a:gd name="connsiteY6" fmla="*/ 2778826 h 3225256"/>
                    <a:gd name="connsiteX7" fmla="*/ 795647 w 1702341"/>
                    <a:gd name="connsiteY7" fmla="*/ 2885704 h 3225256"/>
                    <a:gd name="connsiteX8" fmla="*/ 807522 w 1702341"/>
                    <a:gd name="connsiteY8" fmla="*/ 3206338 h 3225256"/>
                    <a:gd name="connsiteX9" fmla="*/ 225631 w 1702341"/>
                    <a:gd name="connsiteY9" fmla="*/ 3158836 h 3225256"/>
                    <a:gd name="connsiteX10" fmla="*/ 47500 w 1702341"/>
                    <a:gd name="connsiteY10" fmla="*/ 2363190 h 3225256"/>
                    <a:gd name="connsiteX11" fmla="*/ 11876 w 1702341"/>
                    <a:gd name="connsiteY11" fmla="*/ 1472540 h 3225256"/>
                    <a:gd name="connsiteX12" fmla="*/ 0 w 1702341"/>
                    <a:gd name="connsiteY12" fmla="*/ 0 h 3225256"/>
                    <a:gd name="connsiteX13" fmla="*/ 249382 w 1702341"/>
                    <a:gd name="connsiteY13" fmla="*/ 11875 h 3225256"/>
                    <a:gd name="connsiteX14" fmla="*/ 439387 w 1702341"/>
                    <a:gd name="connsiteY14" fmla="*/ 1080655 h 3225256"/>
                    <a:gd name="connsiteX15" fmla="*/ 451263 w 1702341"/>
                    <a:gd name="connsiteY15" fmla="*/ 1579418 h 3225256"/>
                    <a:gd name="connsiteX16" fmla="*/ 653143 w 1702341"/>
                    <a:gd name="connsiteY16" fmla="*/ 1793174 h 3225256"/>
                    <a:gd name="connsiteX17" fmla="*/ 831273 w 1702341"/>
                    <a:gd name="connsiteY17" fmla="*/ 1626919 h 3225256"/>
                    <a:gd name="connsiteX18" fmla="*/ 795647 w 1702341"/>
                    <a:gd name="connsiteY18" fmla="*/ 1056904 h 32252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1702341" h="3225256">
                      <a:moveTo>
                        <a:pt x="795647" y="1056904"/>
                      </a:moveTo>
                      <a:lnTo>
                        <a:pt x="950026" y="356260"/>
                      </a:lnTo>
                      <a:cubicBezTo>
                        <a:pt x="1128156" y="516577"/>
                        <a:pt x="1181596" y="540328"/>
                        <a:pt x="1282536" y="688769"/>
                      </a:cubicBezTo>
                      <a:cubicBezTo>
                        <a:pt x="1383476" y="837211"/>
                        <a:pt x="1486396" y="936171"/>
                        <a:pt x="1555668" y="1151906"/>
                      </a:cubicBezTo>
                      <a:cubicBezTo>
                        <a:pt x="1624940" y="1367641"/>
                        <a:pt x="1723901" y="1779320"/>
                        <a:pt x="1698171" y="1983180"/>
                      </a:cubicBezTo>
                      <a:cubicBezTo>
                        <a:pt x="1636815" y="2175165"/>
                        <a:pt x="1587334" y="2327564"/>
                        <a:pt x="1484415" y="2470068"/>
                      </a:cubicBezTo>
                      <a:lnTo>
                        <a:pt x="1080655" y="2778826"/>
                      </a:lnTo>
                      <a:lnTo>
                        <a:pt x="795647" y="2885704"/>
                      </a:lnTo>
                      <a:lnTo>
                        <a:pt x="807522" y="3206338"/>
                      </a:lnTo>
                      <a:cubicBezTo>
                        <a:pt x="710540" y="3243943"/>
                        <a:pt x="332509" y="3224150"/>
                        <a:pt x="225631" y="3158836"/>
                      </a:cubicBezTo>
                      <a:lnTo>
                        <a:pt x="47500" y="2363190"/>
                      </a:lnTo>
                      <a:lnTo>
                        <a:pt x="11876" y="1472540"/>
                      </a:lnTo>
                      <a:cubicBezTo>
                        <a:pt x="7917" y="981693"/>
                        <a:pt x="3959" y="490847"/>
                        <a:pt x="0" y="0"/>
                      </a:cubicBezTo>
                      <a:lnTo>
                        <a:pt x="249382" y="11875"/>
                      </a:lnTo>
                      <a:lnTo>
                        <a:pt x="439387" y="1080655"/>
                      </a:lnTo>
                      <a:lnTo>
                        <a:pt x="451263" y="1579418"/>
                      </a:lnTo>
                      <a:cubicBezTo>
                        <a:pt x="471055" y="1710047"/>
                        <a:pt x="593767" y="1777340"/>
                        <a:pt x="653143" y="1793174"/>
                      </a:cubicBezTo>
                      <a:cubicBezTo>
                        <a:pt x="712519" y="1809008"/>
                        <a:pt x="781793" y="1688275"/>
                        <a:pt x="831273" y="1626919"/>
                      </a:cubicBezTo>
                      <a:lnTo>
                        <a:pt x="795647" y="1056904"/>
                      </a:lnTo>
                      <a:close/>
                    </a:path>
                  </a:pathLst>
                </a:custGeom>
                <a:blipFill>
                  <a:blip r:embed="rId3"/>
                  <a:tile tx="0" ty="0" sx="100000" sy="100000" flip="none" algn="tl"/>
                </a:blipFill>
                <a:ln>
                  <a:solidFill>
                    <a:schemeClr val="bg1">
                      <a:lumMod val="8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 smtClean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cxnSp>
              <p:nvCxnSpPr>
                <p:cNvPr id="9" name="Straight Arrow Connector 8"/>
                <p:cNvCxnSpPr/>
                <p:nvPr/>
              </p:nvCxnSpPr>
              <p:spPr>
                <a:xfrm flipH="1" flipV="1">
                  <a:off x="1710542" y="3482602"/>
                  <a:ext cx="182583" cy="675906"/>
                </a:xfrm>
                <a:prstGeom prst="straightConnector1">
                  <a:avLst/>
                </a:prstGeom>
                <a:ln w="19050">
                  <a:solidFill>
                    <a:schemeClr val="tx1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" name="Straight Arrow Connector 9"/>
                <p:cNvCxnSpPr/>
                <p:nvPr/>
              </p:nvCxnSpPr>
              <p:spPr>
                <a:xfrm flipH="1" flipV="1">
                  <a:off x="1312224" y="3984483"/>
                  <a:ext cx="569026" cy="326426"/>
                </a:xfrm>
                <a:prstGeom prst="straightConnector1">
                  <a:avLst/>
                </a:prstGeom>
                <a:ln w="19050">
                  <a:solidFill>
                    <a:schemeClr val="tx1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" name="Straight Arrow Connector 10"/>
                <p:cNvCxnSpPr/>
                <p:nvPr/>
              </p:nvCxnSpPr>
              <p:spPr>
                <a:xfrm flipH="1">
                  <a:off x="1100023" y="4648200"/>
                  <a:ext cx="728777" cy="0"/>
                </a:xfrm>
                <a:prstGeom prst="straightConnector1">
                  <a:avLst/>
                </a:prstGeom>
                <a:ln w="19050">
                  <a:solidFill>
                    <a:schemeClr val="tx1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Arrow Connector 11"/>
                <p:cNvCxnSpPr/>
                <p:nvPr/>
              </p:nvCxnSpPr>
              <p:spPr>
                <a:xfrm flipH="1">
                  <a:off x="1168360" y="4839305"/>
                  <a:ext cx="688522" cy="477921"/>
                </a:xfrm>
                <a:prstGeom prst="straightConnector1">
                  <a:avLst/>
                </a:prstGeom>
                <a:ln w="19050">
                  <a:solidFill>
                    <a:schemeClr val="tx1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Arrow Connector 12"/>
                <p:cNvCxnSpPr/>
                <p:nvPr/>
              </p:nvCxnSpPr>
              <p:spPr>
                <a:xfrm flipH="1">
                  <a:off x="1600200" y="4983020"/>
                  <a:ext cx="353322" cy="846665"/>
                </a:xfrm>
                <a:prstGeom prst="straightConnector1">
                  <a:avLst/>
                </a:prstGeom>
                <a:ln w="19050">
                  <a:solidFill>
                    <a:schemeClr val="tx1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Arrow Connector 13"/>
                <p:cNvCxnSpPr/>
                <p:nvPr/>
              </p:nvCxnSpPr>
              <p:spPr>
                <a:xfrm flipH="1">
                  <a:off x="2089759" y="4995335"/>
                  <a:ext cx="9447" cy="1024465"/>
                </a:xfrm>
                <a:prstGeom prst="straightConnector1">
                  <a:avLst/>
                </a:prstGeom>
                <a:ln w="19050">
                  <a:solidFill>
                    <a:schemeClr val="tx1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Arrow Connector 14"/>
                <p:cNvCxnSpPr/>
                <p:nvPr/>
              </p:nvCxnSpPr>
              <p:spPr>
                <a:xfrm>
                  <a:off x="2209800" y="4909512"/>
                  <a:ext cx="427519" cy="769695"/>
                </a:xfrm>
                <a:prstGeom prst="straightConnector1">
                  <a:avLst/>
                </a:prstGeom>
                <a:ln w="19050">
                  <a:solidFill>
                    <a:schemeClr val="tx1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Arrow Connector 15"/>
                <p:cNvCxnSpPr/>
                <p:nvPr/>
              </p:nvCxnSpPr>
              <p:spPr>
                <a:xfrm>
                  <a:off x="2355265" y="4813028"/>
                  <a:ext cx="427519" cy="269774"/>
                </a:xfrm>
                <a:prstGeom prst="straightConnector1">
                  <a:avLst/>
                </a:prstGeom>
                <a:ln w="19050">
                  <a:solidFill>
                    <a:schemeClr val="tx1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Arrow Connector 16"/>
                <p:cNvCxnSpPr/>
                <p:nvPr/>
              </p:nvCxnSpPr>
              <p:spPr>
                <a:xfrm>
                  <a:off x="2318921" y="4572569"/>
                  <a:ext cx="388654" cy="71040"/>
                </a:xfrm>
                <a:prstGeom prst="straightConnector1">
                  <a:avLst/>
                </a:prstGeom>
                <a:ln w="19050">
                  <a:solidFill>
                    <a:schemeClr val="tx1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Arrow Connector 17"/>
                <p:cNvCxnSpPr/>
                <p:nvPr/>
              </p:nvCxnSpPr>
              <p:spPr>
                <a:xfrm flipV="1">
                  <a:off x="2325584" y="4060733"/>
                  <a:ext cx="427519" cy="245249"/>
                </a:xfrm>
                <a:prstGeom prst="straightConnector1">
                  <a:avLst/>
                </a:prstGeom>
                <a:ln w="19050">
                  <a:solidFill>
                    <a:schemeClr val="tx1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Arrow Connector 18"/>
                <p:cNvCxnSpPr/>
                <p:nvPr/>
              </p:nvCxnSpPr>
              <p:spPr>
                <a:xfrm flipV="1">
                  <a:off x="2280539" y="3272478"/>
                  <a:ext cx="353322" cy="931332"/>
                </a:xfrm>
                <a:prstGeom prst="straightConnector1">
                  <a:avLst/>
                </a:prstGeom>
                <a:ln w="19050">
                  <a:solidFill>
                    <a:schemeClr val="tx1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pic>
        <p:nvPicPr>
          <p:cNvPr id="33" name="Picture Placeholder 105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1" t="9213" r="4970" b="9213"/>
          <a:stretch/>
        </p:blipFill>
        <p:spPr>
          <a:xfrm>
            <a:off x="4448829" y="684992"/>
            <a:ext cx="4086030" cy="2749836"/>
          </a:xfrm>
          <a:prstGeom prst="rect">
            <a:avLst/>
          </a:prstGeom>
        </p:spPr>
      </p:pic>
      <p:pic>
        <p:nvPicPr>
          <p:cNvPr id="3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7663" y="3609593"/>
            <a:ext cx="6108675" cy="29320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23321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22447ab2-95e0-4937-8b08-4233a6739ae6"/>
          <p:cNvPicPr>
            <a:picLocks noGrp="1" noChangeAspect="1" noChangeArrowheads="1"/>
          </p:cNvPicPr>
          <p:nvPr>
            <p:ph sz="quarter" idx="10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1" t="10968" r="1968" b="450"/>
          <a:stretch/>
        </p:blipFill>
        <p:spPr>
          <a:xfrm>
            <a:off x="872067" y="1310999"/>
            <a:ext cx="7399866" cy="5075790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Plasma Compression System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2809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ontent Placeholder 18"/>
          <p:cNvSpPr>
            <a:spLocks noGrp="1"/>
          </p:cNvSpPr>
          <p:nvPr>
            <p:ph sz="quarter" idx="10"/>
          </p:nvPr>
        </p:nvSpPr>
        <p:spPr>
          <a:xfrm>
            <a:off x="315678" y="4090236"/>
            <a:ext cx="3989748" cy="2215559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2400" dirty="0" smtClean="0"/>
              <a:t>Design achieves ~4:1 radial compression</a:t>
            </a:r>
          </a:p>
          <a:p>
            <a:pPr>
              <a:lnSpc>
                <a:spcPct val="100000"/>
              </a:lnSpc>
            </a:pPr>
            <a:r>
              <a:rPr lang="en-US" sz="2400" dirty="0" smtClean="0"/>
              <a:t>Good shape until very final stages</a:t>
            </a:r>
            <a:endParaRPr lang="en-US" sz="24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Compression Geometry</a:t>
            </a:r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4972997" y="1388533"/>
            <a:ext cx="3728661" cy="4841488"/>
            <a:chOff x="13131291" y="32058622"/>
            <a:chExt cx="4379607" cy="5686710"/>
          </a:xfrm>
        </p:grpSpPr>
        <p:grpSp>
          <p:nvGrpSpPr>
            <p:cNvPr id="4" name="Group 3"/>
            <p:cNvGrpSpPr/>
            <p:nvPr/>
          </p:nvGrpSpPr>
          <p:grpSpPr>
            <a:xfrm>
              <a:off x="13131291" y="32058622"/>
              <a:ext cx="4379607" cy="5686710"/>
              <a:chOff x="13131291" y="32058622"/>
              <a:chExt cx="4379607" cy="5686710"/>
            </a:xfrm>
          </p:grpSpPr>
          <p:grpSp>
            <p:nvGrpSpPr>
              <p:cNvPr id="13" name="Group 12"/>
              <p:cNvGrpSpPr/>
              <p:nvPr/>
            </p:nvGrpSpPr>
            <p:grpSpPr>
              <a:xfrm>
                <a:off x="13131291" y="32058622"/>
                <a:ext cx="4379607" cy="5686710"/>
                <a:chOff x="13131291" y="32058622"/>
                <a:chExt cx="4379607" cy="5686710"/>
              </a:xfrm>
            </p:grpSpPr>
            <p:pic>
              <p:nvPicPr>
                <p:cNvPr id="16" name="Picture 15"/>
                <p:cNvPicPr>
                  <a:picLocks noChangeAspect="1"/>
                </p:cNvPicPr>
                <p:nvPr/>
              </p:nvPicPr>
              <p:blipFill rotWithShape="1"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9110" t="2551" r="11294" b="10516"/>
                <a:stretch/>
              </p:blipFill>
              <p:spPr>
                <a:xfrm>
                  <a:off x="13131291" y="32058622"/>
                  <a:ext cx="4183165" cy="5686710"/>
                </a:xfrm>
                <a:prstGeom prst="rect">
                  <a:avLst/>
                </a:prstGeom>
              </p:spPr>
            </p:pic>
            <p:pic>
              <p:nvPicPr>
                <p:cNvPr id="17" name="Picture 16"/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4921149" y="32954028"/>
                  <a:ext cx="2589749" cy="4224528"/>
                </a:xfrm>
                <a:prstGeom prst="rect">
                  <a:avLst/>
                </a:prstGeom>
              </p:spPr>
            </p:pic>
          </p:grpSp>
          <p:pic>
            <p:nvPicPr>
              <p:cNvPr id="14" name="Picture 13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7013" b="30110"/>
              <a:stretch/>
            </p:blipFill>
            <p:spPr>
              <a:xfrm>
                <a:off x="13188441" y="32933769"/>
                <a:ext cx="2376557" cy="3537455"/>
              </a:xfrm>
              <a:prstGeom prst="rect">
                <a:avLst/>
              </a:prstGeom>
            </p:spPr>
          </p:pic>
          <p:pic>
            <p:nvPicPr>
              <p:cNvPr id="15" name="Picture 14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8791" r="16850" b="32970"/>
              <a:stretch/>
            </p:blipFill>
            <p:spPr>
              <a:xfrm>
                <a:off x="14510521" y="33584349"/>
                <a:ext cx="743669" cy="1165898"/>
              </a:xfrm>
              <a:prstGeom prst="rect">
                <a:avLst/>
              </a:prstGeom>
            </p:spPr>
          </p:pic>
        </p:grpSp>
        <p:sp>
          <p:nvSpPr>
            <p:cNvPr id="5" name="TextBox 4"/>
            <p:cNvSpPr txBox="1"/>
            <p:nvPr/>
          </p:nvSpPr>
          <p:spPr>
            <a:xfrm>
              <a:off x="16016705" y="33837621"/>
              <a:ext cx="927310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Initial </a:t>
              </a:r>
              <a:r>
                <a:rPr lang="en-US" sz="1100" dirty="0">
                  <a:latin typeface="Symbol" panose="05050102010706020507" pitchFamily="18" charset="2"/>
                </a:rPr>
                <a:t>Y</a:t>
              </a:r>
              <a:r>
                <a:rPr lang="en-US" sz="1100" dirty="0"/>
                <a:t>(</a:t>
              </a:r>
              <a:r>
                <a:rPr lang="en-US" sz="1100" dirty="0" err="1"/>
                <a:t>r,z</a:t>
              </a:r>
              <a:r>
                <a:rPr lang="en-US" sz="1100" dirty="0"/>
                <a:t>)</a:t>
              </a:r>
            </a:p>
            <a:p>
              <a:r>
                <a:rPr lang="en-US" sz="1100" dirty="0" smtClean="0"/>
                <a:t>poloidal flux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4772251" y="36575959"/>
              <a:ext cx="990807" cy="5422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>
                  <a:solidFill>
                    <a:schemeClr val="bg1"/>
                  </a:solidFill>
                  <a:latin typeface="PT Sans" panose="020B0503020203020204" pitchFamily="34" charset="0"/>
                  <a:ea typeface="PT Sans" panose="020B0503020203020204" pitchFamily="34" charset="0"/>
                </a:rPr>
                <a:t>Center Shaft</a:t>
              </a:r>
              <a:endParaRPr lang="en-US" sz="1200" dirty="0">
                <a:solidFill>
                  <a:schemeClr val="bg1"/>
                </a:solidFill>
                <a:latin typeface="PT Sans" panose="020B0503020203020204" pitchFamily="34" charset="0"/>
                <a:ea typeface="PT Sans" panose="020B0503020203020204" pitchFamily="34" charset="0"/>
              </a:endParaRPr>
            </a:p>
          </p:txBody>
        </p:sp>
        <p:grpSp>
          <p:nvGrpSpPr>
            <p:cNvPr id="7" name="Group 6"/>
            <p:cNvGrpSpPr/>
            <p:nvPr/>
          </p:nvGrpSpPr>
          <p:grpSpPr>
            <a:xfrm>
              <a:off x="13344158" y="34320981"/>
              <a:ext cx="3797190" cy="460796"/>
              <a:chOff x="13856239" y="12781834"/>
              <a:chExt cx="2697500" cy="322240"/>
            </a:xfrm>
          </p:grpSpPr>
          <p:cxnSp>
            <p:nvCxnSpPr>
              <p:cNvPr id="11" name="Straight Arrow Connector 10"/>
              <p:cNvCxnSpPr/>
              <p:nvPr/>
            </p:nvCxnSpPr>
            <p:spPr>
              <a:xfrm>
                <a:off x="13856239" y="13082024"/>
                <a:ext cx="2697500" cy="0"/>
              </a:xfrm>
              <a:prstGeom prst="straightConnector1">
                <a:avLst/>
              </a:prstGeom>
              <a:ln w="9525">
                <a:solidFill>
                  <a:schemeClr val="tx1"/>
                </a:solidFill>
                <a:prstDash val="dash"/>
                <a:headEnd type="arrow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" name="TextBox 11"/>
              <p:cNvSpPr txBox="1"/>
              <p:nvPr/>
            </p:nvSpPr>
            <p:spPr>
              <a:xfrm>
                <a:off x="15455613" y="12781834"/>
                <a:ext cx="416281" cy="3222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 smtClean="0"/>
                  <a:t>38 cm ID</a:t>
                </a:r>
                <a:endParaRPr lang="en-US" sz="1200" dirty="0"/>
              </a:p>
            </p:txBody>
          </p:sp>
        </p:grpSp>
        <p:sp>
          <p:nvSpPr>
            <p:cNvPr id="8" name="TextBox 7"/>
            <p:cNvSpPr txBox="1"/>
            <p:nvPr/>
          </p:nvSpPr>
          <p:spPr>
            <a:xfrm>
              <a:off x="13405202" y="34104298"/>
              <a:ext cx="1183449" cy="614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solidFill>
                    <a:schemeClr val="bg1"/>
                  </a:solidFill>
                  <a:latin typeface="PT Sans" panose="020B0503020203020204" pitchFamily="34" charset="0"/>
                  <a:ea typeface="PT Sans" panose="020B0503020203020204" pitchFamily="34" charset="0"/>
                </a:rPr>
                <a:t>Wall motion</a:t>
              </a:r>
              <a:endParaRPr lang="en-US" sz="1400" dirty="0">
                <a:solidFill>
                  <a:schemeClr val="bg1"/>
                </a:solidFill>
                <a:latin typeface="PT Sans" panose="020B0503020203020204" pitchFamily="34" charset="0"/>
                <a:ea typeface="PT Sans" panose="020B0503020203020204" pitchFamily="34" charset="0"/>
              </a:endParaRPr>
            </a:p>
          </p:txBody>
        </p:sp>
        <p:sp>
          <p:nvSpPr>
            <p:cNvPr id="9" name="Freeform 8"/>
            <p:cNvSpPr/>
            <p:nvPr/>
          </p:nvSpPr>
          <p:spPr>
            <a:xfrm>
              <a:off x="13515975" y="34366200"/>
              <a:ext cx="1285875" cy="895350"/>
            </a:xfrm>
            <a:custGeom>
              <a:avLst/>
              <a:gdLst>
                <a:gd name="connsiteX0" fmla="*/ 0 w 1114425"/>
                <a:gd name="connsiteY0" fmla="*/ 628650 h 628650"/>
                <a:gd name="connsiteX1" fmla="*/ 438150 w 1114425"/>
                <a:gd name="connsiteY1" fmla="*/ 352425 h 628650"/>
                <a:gd name="connsiteX2" fmla="*/ 990600 w 1114425"/>
                <a:gd name="connsiteY2" fmla="*/ 104775 h 628650"/>
                <a:gd name="connsiteX3" fmla="*/ 1114425 w 1114425"/>
                <a:gd name="connsiteY3" fmla="*/ 0 h 628650"/>
                <a:gd name="connsiteX0" fmla="*/ 0 w 1285875"/>
                <a:gd name="connsiteY0" fmla="*/ 895350 h 895350"/>
                <a:gd name="connsiteX1" fmla="*/ 609600 w 1285875"/>
                <a:gd name="connsiteY1" fmla="*/ 352425 h 895350"/>
                <a:gd name="connsiteX2" fmla="*/ 1162050 w 1285875"/>
                <a:gd name="connsiteY2" fmla="*/ 104775 h 895350"/>
                <a:gd name="connsiteX3" fmla="*/ 1285875 w 1285875"/>
                <a:gd name="connsiteY3" fmla="*/ 0 h 895350"/>
                <a:gd name="connsiteX0" fmla="*/ 0 w 1285875"/>
                <a:gd name="connsiteY0" fmla="*/ 895350 h 895350"/>
                <a:gd name="connsiteX1" fmla="*/ 314325 w 1285875"/>
                <a:gd name="connsiteY1" fmla="*/ 542925 h 895350"/>
                <a:gd name="connsiteX2" fmla="*/ 609600 w 1285875"/>
                <a:gd name="connsiteY2" fmla="*/ 352425 h 895350"/>
                <a:gd name="connsiteX3" fmla="*/ 1162050 w 1285875"/>
                <a:gd name="connsiteY3" fmla="*/ 104775 h 895350"/>
                <a:gd name="connsiteX4" fmla="*/ 1285875 w 1285875"/>
                <a:gd name="connsiteY4" fmla="*/ 0 h 895350"/>
                <a:gd name="connsiteX0" fmla="*/ 0 w 1285875"/>
                <a:gd name="connsiteY0" fmla="*/ 895350 h 895350"/>
                <a:gd name="connsiteX1" fmla="*/ 314325 w 1285875"/>
                <a:gd name="connsiteY1" fmla="*/ 542925 h 895350"/>
                <a:gd name="connsiteX2" fmla="*/ 685800 w 1285875"/>
                <a:gd name="connsiteY2" fmla="*/ 285750 h 895350"/>
                <a:gd name="connsiteX3" fmla="*/ 1162050 w 1285875"/>
                <a:gd name="connsiteY3" fmla="*/ 104775 h 895350"/>
                <a:gd name="connsiteX4" fmla="*/ 1285875 w 1285875"/>
                <a:gd name="connsiteY4" fmla="*/ 0 h 895350"/>
                <a:gd name="connsiteX0" fmla="*/ 0 w 1285875"/>
                <a:gd name="connsiteY0" fmla="*/ 895350 h 895350"/>
                <a:gd name="connsiteX1" fmla="*/ 314325 w 1285875"/>
                <a:gd name="connsiteY1" fmla="*/ 542925 h 895350"/>
                <a:gd name="connsiteX2" fmla="*/ 685800 w 1285875"/>
                <a:gd name="connsiteY2" fmla="*/ 285750 h 895350"/>
                <a:gd name="connsiteX3" fmla="*/ 1133475 w 1285875"/>
                <a:gd name="connsiteY3" fmla="*/ 142875 h 895350"/>
                <a:gd name="connsiteX4" fmla="*/ 1285875 w 1285875"/>
                <a:gd name="connsiteY4" fmla="*/ 0 h 895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85875" h="895350">
                  <a:moveTo>
                    <a:pt x="0" y="895350"/>
                  </a:moveTo>
                  <a:cubicBezTo>
                    <a:pt x="52388" y="844550"/>
                    <a:pt x="212725" y="633412"/>
                    <a:pt x="314325" y="542925"/>
                  </a:cubicBezTo>
                  <a:cubicBezTo>
                    <a:pt x="415925" y="452438"/>
                    <a:pt x="549275" y="352425"/>
                    <a:pt x="685800" y="285750"/>
                  </a:cubicBezTo>
                  <a:cubicBezTo>
                    <a:pt x="822325" y="219075"/>
                    <a:pt x="1033463" y="190500"/>
                    <a:pt x="1133475" y="142875"/>
                  </a:cubicBezTo>
                  <a:cubicBezTo>
                    <a:pt x="1233487" y="95250"/>
                    <a:pt x="1285875" y="0"/>
                    <a:pt x="1285875" y="0"/>
                  </a:cubicBezTo>
                </a:path>
              </a:pathLst>
            </a:custGeom>
            <a:noFill/>
            <a:ln w="19050">
              <a:solidFill>
                <a:schemeClr val="bg1"/>
              </a:solidFill>
              <a:headEnd type="none" w="med" len="med"/>
              <a:tailEnd type="triangle" w="lg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4702475" y="34060758"/>
              <a:ext cx="51811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 smtClean="0"/>
                <a:t>Final State</a:t>
              </a:r>
              <a:endParaRPr lang="en-US" sz="800" dirty="0"/>
            </a:p>
          </p:txBody>
        </p:sp>
      </p:grpSp>
      <p:pic>
        <p:nvPicPr>
          <p:cNvPr id="18" name="Picture 17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791" y="1388533"/>
            <a:ext cx="3657600" cy="2472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322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090" y="449030"/>
            <a:ext cx="8851733" cy="3827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690" y="4276130"/>
            <a:ext cx="11027910" cy="229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ight Arrow 6"/>
          <p:cNvSpPr/>
          <p:nvPr/>
        </p:nvSpPr>
        <p:spPr>
          <a:xfrm>
            <a:off x="8475132" y="5672665"/>
            <a:ext cx="668867" cy="372997"/>
          </a:xfrm>
          <a:prstGeom prst="rightArrow">
            <a:avLst/>
          </a:prstGeom>
          <a:solidFill>
            <a:schemeClr val="accent3"/>
          </a:solid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999066" y="321733"/>
            <a:ext cx="677333" cy="2370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092200" y="4148833"/>
            <a:ext cx="584199" cy="2370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6798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Plasma Compression Results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" y="1499643"/>
            <a:ext cx="8614858" cy="4283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50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 txBox="1">
            <a:spLocks noGrp="1"/>
          </p:cNvSpPr>
          <p:nvPr>
            <p:ph sz="quarter" idx="10"/>
          </p:nvPr>
        </p:nvSpPr>
        <p:spPr>
          <a:xfrm>
            <a:off x="203931" y="1392380"/>
            <a:ext cx="4588202" cy="4913415"/>
          </a:xfr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1800"/>
              </a:spcBef>
              <a:buNone/>
            </a:pPr>
            <a:r>
              <a:rPr lang="en-US" sz="2400" dirty="0" smtClean="0"/>
              <a:t>Three plasma compression tests expected in 1H2017</a:t>
            </a:r>
          </a:p>
          <a:p>
            <a:pPr marL="0" indent="0">
              <a:lnSpc>
                <a:spcPct val="100000"/>
              </a:lnSpc>
              <a:spcBef>
                <a:spcPts val="1800"/>
              </a:spcBef>
              <a:buNone/>
            </a:pPr>
            <a:r>
              <a:rPr lang="en-US" sz="2400" dirty="0" smtClean="0"/>
              <a:t>New large injector design being assembled, first plasma this month</a:t>
            </a:r>
          </a:p>
          <a:p>
            <a:pPr marL="0" indent="0">
              <a:lnSpc>
                <a:spcPct val="100000"/>
              </a:lnSpc>
              <a:spcBef>
                <a:spcPts val="1800"/>
              </a:spcBef>
              <a:buNone/>
            </a:pPr>
            <a:r>
              <a:rPr lang="en-US" sz="2400" dirty="0" smtClean="0"/>
              <a:t>Frictionless servo on new piston undergoing testing</a:t>
            </a:r>
          </a:p>
          <a:p>
            <a:pPr marL="0" indent="0">
              <a:lnSpc>
                <a:spcPct val="100000"/>
              </a:lnSpc>
              <a:spcBef>
                <a:spcPts val="1800"/>
              </a:spcBef>
              <a:buNone/>
            </a:pPr>
            <a:r>
              <a:rPr lang="en-US" sz="2400" dirty="0" smtClean="0"/>
              <a:t>Combine it all: detailed design of integrated system in 2017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Next Steps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090848" y="3505199"/>
            <a:ext cx="3849220" cy="288691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7002" y="1111266"/>
            <a:ext cx="3853067" cy="2011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658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marL="0" indent="0">
              <a:lnSpc>
                <a:spcPct val="100000"/>
              </a:lnSpc>
              <a:spcBef>
                <a:spcPts val="1200"/>
              </a:spcBef>
              <a:buNone/>
            </a:pPr>
            <a:r>
              <a:rPr lang="en-US" sz="2800" dirty="0" smtClean="0"/>
              <a:t>Initiative to migrate all our plasma data to a cloud-based system</a:t>
            </a:r>
          </a:p>
          <a:p>
            <a:pPr marL="0" indent="0">
              <a:lnSpc>
                <a:spcPct val="100000"/>
              </a:lnSpc>
              <a:spcBef>
                <a:spcPts val="1200"/>
              </a:spcBef>
              <a:buNone/>
            </a:pPr>
            <a:r>
              <a:rPr lang="en-US" sz="2800" dirty="0"/>
              <a:t>Platform for collaboration with outside researchers</a:t>
            </a:r>
          </a:p>
          <a:p>
            <a:pPr marL="0" indent="0">
              <a:lnSpc>
                <a:spcPct val="100000"/>
              </a:lnSpc>
              <a:spcBef>
                <a:spcPts val="1200"/>
              </a:spcBef>
              <a:buNone/>
            </a:pPr>
            <a:r>
              <a:rPr lang="en-US" sz="2800" dirty="0" smtClean="0"/>
              <a:t>Will include some analysis and visualization tools</a:t>
            </a:r>
          </a:p>
          <a:p>
            <a:pPr marL="0" indent="0">
              <a:lnSpc>
                <a:spcPct val="100000"/>
              </a:lnSpc>
              <a:spcBef>
                <a:spcPts val="1200"/>
              </a:spcBef>
              <a:buNone/>
            </a:pPr>
            <a:r>
              <a:rPr lang="en-US" sz="2800" dirty="0" smtClean="0"/>
              <a:t>Will support application of machine learning and “big data” statistical analysis</a:t>
            </a:r>
          </a:p>
          <a:p>
            <a:pPr marL="0" indent="0">
              <a:lnSpc>
                <a:spcPct val="100000"/>
              </a:lnSpc>
              <a:spcBef>
                <a:spcPts val="1200"/>
              </a:spcBef>
              <a:buNone/>
            </a:pPr>
            <a:r>
              <a:rPr lang="en-US" sz="2800" dirty="0" smtClean="0"/>
              <a:t>Launches in first half of 2017</a:t>
            </a:r>
            <a:endParaRPr lang="en-US" sz="2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Aurora</a:t>
            </a:r>
            <a:endParaRPr lang="en-US" dirty="0"/>
          </a:p>
        </p:txBody>
      </p:sp>
      <p:pic>
        <p:nvPicPr>
          <p:cNvPr id="1026" name="Picture 2" descr="Image result for microsoft logo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210" b="30913"/>
          <a:stretch/>
        </p:blipFill>
        <p:spPr bwMode="auto">
          <a:xfrm>
            <a:off x="4888442" y="5190067"/>
            <a:ext cx="3916891" cy="1229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3073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4294967295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7" r="6088" b="7961"/>
          <a:stretch/>
        </p:blipFill>
        <p:spPr>
          <a:xfrm>
            <a:off x="0" y="372005"/>
            <a:ext cx="9144000" cy="6099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2223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40" t="7932" r="38430" b="15568"/>
          <a:stretch/>
        </p:blipFill>
        <p:spPr>
          <a:xfrm>
            <a:off x="4704947" y="279400"/>
            <a:ext cx="4439053" cy="6301639"/>
          </a:xfrm>
          <a:prstGeom prst="rect">
            <a:avLst/>
          </a:prstGeom>
        </p:spPr>
      </p:pic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>
          <a:xfrm>
            <a:off x="498608" y="3904835"/>
            <a:ext cx="3679692" cy="2403565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900"/>
              </a:spcBef>
            </a:pPr>
            <a:r>
              <a:rPr lang="en-US" sz="1800" dirty="0"/>
              <a:t>A joint initiative by the Canadian fusion research community</a:t>
            </a:r>
          </a:p>
          <a:p>
            <a:pPr>
              <a:lnSpc>
                <a:spcPct val="100000"/>
              </a:lnSpc>
              <a:spcBef>
                <a:spcPts val="900"/>
              </a:spcBef>
            </a:pPr>
            <a:r>
              <a:rPr lang="en-US" sz="1800" dirty="0"/>
              <a:t>Proposes a staged program, starting with a renewal of research capacity in fusion science and support for domestic and international </a:t>
            </a:r>
            <a:r>
              <a:rPr lang="en-US" sz="1800" dirty="0" smtClean="0"/>
              <a:t>collaborations</a:t>
            </a:r>
          </a:p>
          <a:p>
            <a:pPr>
              <a:lnSpc>
                <a:spcPct val="100000"/>
              </a:lnSpc>
              <a:spcBef>
                <a:spcPts val="900"/>
              </a:spcBef>
            </a:pPr>
            <a:r>
              <a:rPr lang="en-US" sz="1400" dirty="0" smtClean="0">
                <a:hlinkClick r:id="rId3"/>
              </a:rPr>
              <a:t>Fusion </a:t>
            </a:r>
            <a:r>
              <a:rPr lang="en-US" sz="1400" dirty="0" smtClean="0">
                <a:hlinkClick r:id="rId3"/>
              </a:rPr>
              <a:t>2030: Roadmap for Canada</a:t>
            </a:r>
            <a:endParaRPr lang="en-US" sz="1400" dirty="0"/>
          </a:p>
        </p:txBody>
      </p:sp>
      <p:pic>
        <p:nvPicPr>
          <p:cNvPr id="2050" name="Picture 2" descr="Image result for canada fla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5327" y="411090"/>
            <a:ext cx="873539" cy="436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841" y="546556"/>
            <a:ext cx="2401226" cy="31074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99980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8" name="TextBox 17"/>
          <p:cNvSpPr txBox="1"/>
          <p:nvPr/>
        </p:nvSpPr>
        <p:spPr>
          <a:xfrm>
            <a:off x="175964" y="5427001"/>
            <a:ext cx="2699792" cy="1109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1400" dirty="0" smtClean="0">
                <a:solidFill>
                  <a:schemeClr val="bg1"/>
                </a:solidFill>
                <a:latin typeface="PT Sans" panose="020B0503020203020204" pitchFamily="34" charset="0"/>
                <a:ea typeface="PT Sans" panose="020B0503020203020204" pitchFamily="34" charset="0"/>
              </a:rPr>
              <a:t>Michael Delage</a:t>
            </a:r>
            <a:endParaRPr lang="en-US" sz="1400" dirty="0">
              <a:solidFill>
                <a:schemeClr val="bg1"/>
              </a:solidFill>
              <a:latin typeface="PT Sans" panose="020B0503020203020204" pitchFamily="34" charset="0"/>
              <a:ea typeface="PT Sans" panose="020B0503020203020204" pitchFamily="34" charset="0"/>
            </a:endParaRPr>
          </a:p>
          <a:p>
            <a:pPr>
              <a:lnSpc>
                <a:spcPct val="130000"/>
              </a:lnSpc>
              <a:spcBef>
                <a:spcPts val="600"/>
              </a:spcBef>
            </a:pPr>
            <a:r>
              <a:rPr lang="en-US" sz="1100" dirty="0" smtClean="0">
                <a:solidFill>
                  <a:schemeClr val="bg1"/>
                </a:solidFill>
                <a:latin typeface="PT Sans" panose="020B0503020203020204" pitchFamily="34" charset="0"/>
                <a:ea typeface="PT Sans" panose="020B0503020203020204" pitchFamily="34" charset="0"/>
              </a:rPr>
              <a:t>Chief Technology Officer</a:t>
            </a:r>
            <a:endParaRPr lang="en-US" sz="1100" dirty="0">
              <a:solidFill>
                <a:schemeClr val="bg1"/>
              </a:solidFill>
              <a:latin typeface="PT Sans" panose="020B0503020203020204" pitchFamily="34" charset="0"/>
              <a:ea typeface="PT Sans" panose="020B0503020203020204" pitchFamily="34" charset="0"/>
            </a:endParaRPr>
          </a:p>
          <a:p>
            <a:pPr>
              <a:lnSpc>
                <a:spcPct val="130000"/>
              </a:lnSpc>
            </a:pPr>
            <a:r>
              <a:rPr lang="en-US" sz="1100" dirty="0">
                <a:solidFill>
                  <a:schemeClr val="bg1"/>
                </a:solidFill>
                <a:latin typeface="PT Sans" panose="020B0503020203020204" pitchFamily="34" charset="0"/>
                <a:ea typeface="PT Sans" panose="020B0503020203020204" pitchFamily="34" charset="0"/>
              </a:rPr>
              <a:t>m</a:t>
            </a:r>
            <a:r>
              <a:rPr lang="en-US" sz="1100" dirty="0" smtClean="0">
                <a:solidFill>
                  <a:schemeClr val="bg1"/>
                </a:solidFill>
                <a:latin typeface="PT Sans" panose="020B0503020203020204" pitchFamily="34" charset="0"/>
                <a:ea typeface="PT Sans" panose="020B0503020203020204" pitchFamily="34" charset="0"/>
              </a:rPr>
              <a:t>ichael.delage@generalfusion.com</a:t>
            </a:r>
            <a:endParaRPr lang="en-US" sz="1100" dirty="0">
              <a:solidFill>
                <a:schemeClr val="bg1"/>
              </a:solidFill>
              <a:latin typeface="PT Sans" panose="020B0503020203020204" pitchFamily="34" charset="0"/>
              <a:ea typeface="PT Sans" panose="020B0503020203020204" pitchFamily="34" charset="0"/>
            </a:endParaRPr>
          </a:p>
          <a:p>
            <a:pPr>
              <a:lnSpc>
                <a:spcPct val="130000"/>
              </a:lnSpc>
            </a:pPr>
            <a:r>
              <a:rPr lang="en-US" sz="1100" dirty="0" smtClean="0">
                <a:solidFill>
                  <a:schemeClr val="bg1"/>
                </a:solidFill>
                <a:latin typeface="PT Sans" panose="020B0503020203020204" pitchFamily="34" charset="0"/>
                <a:ea typeface="PT Sans" panose="020B0503020203020204" pitchFamily="34" charset="0"/>
              </a:rPr>
              <a:t>604-439-3003</a:t>
            </a:r>
            <a:endParaRPr lang="en-US" sz="1100" dirty="0">
              <a:solidFill>
                <a:schemeClr val="bg1"/>
              </a:solidFill>
              <a:latin typeface="PT Sans" panose="020B0503020203020204" pitchFamily="34" charset="0"/>
              <a:ea typeface="PT Sans" panose="020B0503020203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1264" y="5427001"/>
            <a:ext cx="1600200" cy="24136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275844" y="5739420"/>
            <a:ext cx="2699792" cy="9725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30000"/>
              </a:lnSpc>
            </a:pPr>
            <a:r>
              <a:rPr lang="en-US" sz="1100" dirty="0">
                <a:solidFill>
                  <a:schemeClr val="bg1"/>
                </a:solidFill>
                <a:latin typeface="PT Sans" panose="020B0503020203020204" pitchFamily="34" charset="0"/>
                <a:ea typeface="PT Sans" panose="020B0503020203020204" pitchFamily="34" charset="0"/>
              </a:rPr>
              <a:t>106-3680 Bonneville Pl</a:t>
            </a:r>
          </a:p>
          <a:p>
            <a:pPr algn="r">
              <a:lnSpc>
                <a:spcPct val="130000"/>
              </a:lnSpc>
            </a:pPr>
            <a:r>
              <a:rPr lang="en-US" sz="1100" dirty="0">
                <a:solidFill>
                  <a:schemeClr val="bg1"/>
                </a:solidFill>
                <a:latin typeface="PT Sans" panose="020B0503020203020204" pitchFamily="34" charset="0"/>
                <a:ea typeface="PT Sans" panose="020B0503020203020204" pitchFamily="34" charset="0"/>
              </a:rPr>
              <a:t>Burnaby, BC</a:t>
            </a:r>
          </a:p>
          <a:p>
            <a:pPr algn="r">
              <a:lnSpc>
                <a:spcPct val="130000"/>
              </a:lnSpc>
            </a:pPr>
            <a:r>
              <a:rPr lang="en-US" sz="1100" dirty="0">
                <a:solidFill>
                  <a:schemeClr val="bg1"/>
                </a:solidFill>
                <a:latin typeface="PT Sans" panose="020B0503020203020204" pitchFamily="34" charset="0"/>
                <a:ea typeface="PT Sans" panose="020B0503020203020204" pitchFamily="34" charset="0"/>
              </a:rPr>
              <a:t>Canada</a:t>
            </a:r>
          </a:p>
          <a:p>
            <a:pPr algn="r">
              <a:lnSpc>
                <a:spcPct val="130000"/>
              </a:lnSpc>
            </a:pPr>
            <a:r>
              <a:rPr lang="en-US" sz="1100" dirty="0">
                <a:solidFill>
                  <a:schemeClr val="bg1"/>
                </a:solidFill>
                <a:latin typeface="PT Sans" panose="020B0503020203020204" pitchFamily="34" charset="0"/>
                <a:ea typeface="PT Sans" panose="020B0503020203020204" pitchFamily="34" charset="0"/>
              </a:rPr>
              <a:t>www.generalfusion.com</a:t>
            </a:r>
            <a:endParaRPr lang="en-US" sz="1050" dirty="0">
              <a:solidFill>
                <a:schemeClr val="bg1"/>
              </a:solidFill>
              <a:latin typeface="PT Sans" panose="020B0503020203020204" pitchFamily="34" charset="0"/>
              <a:ea typeface="PT Sans" panose="020B0503020203020204" pitchFamily="34" charset="0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2184808" y="5940748"/>
            <a:ext cx="4825597" cy="740468"/>
            <a:chOff x="2184808" y="5940748"/>
            <a:chExt cx="4825597" cy="740468"/>
          </a:xfrm>
        </p:grpSpPr>
        <p:sp>
          <p:nvSpPr>
            <p:cNvPr id="11" name="TextBox 10"/>
            <p:cNvSpPr txBox="1"/>
            <p:nvPr/>
          </p:nvSpPr>
          <p:spPr>
            <a:xfrm>
              <a:off x="2184808" y="6250329"/>
              <a:ext cx="2218827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dirty="0">
                  <a:solidFill>
                    <a:schemeClr val="bg1"/>
                  </a:solidFill>
                  <a:latin typeface="PT Sans" panose="020B0503020203020204" pitchFamily="34" charset="0"/>
                  <a:ea typeface="PT Sans" panose="020B0503020203020204" pitchFamily="34" charset="0"/>
                </a:rPr>
                <a:t>Twitter</a:t>
              </a:r>
            </a:p>
            <a:p>
              <a:pPr algn="ctr"/>
              <a:r>
                <a:rPr lang="en-US" sz="1100" dirty="0">
                  <a:solidFill>
                    <a:schemeClr val="bg1"/>
                  </a:solidFill>
                  <a:latin typeface="PT Sans" panose="020B0503020203020204" pitchFamily="34" charset="0"/>
                  <a:ea typeface="PT Sans" panose="020B0503020203020204" pitchFamily="34" charset="0"/>
                </a:rPr>
                <a:t>@</a:t>
              </a:r>
              <a:r>
                <a:rPr lang="en-US" sz="1100" dirty="0" err="1">
                  <a:solidFill>
                    <a:schemeClr val="bg1"/>
                  </a:solidFill>
                  <a:latin typeface="PT Sans" panose="020B0503020203020204" pitchFamily="34" charset="0"/>
                  <a:ea typeface="PT Sans" panose="020B0503020203020204" pitchFamily="34" charset="0"/>
                </a:rPr>
                <a:t>generalfusion</a:t>
              </a:r>
              <a:endParaRPr lang="en-CA" sz="1100" dirty="0">
                <a:solidFill>
                  <a:schemeClr val="bg1"/>
                </a:solidFill>
                <a:latin typeface="PT Sans" panose="020B0503020203020204" pitchFamily="34" charset="0"/>
                <a:ea typeface="PT Sans" panose="020B0503020203020204" pitchFamily="34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462586" y="6250328"/>
              <a:ext cx="2218827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dirty="0">
                  <a:solidFill>
                    <a:schemeClr val="bg1"/>
                  </a:solidFill>
                  <a:latin typeface="PT Sans" panose="020B0503020203020204" pitchFamily="34" charset="0"/>
                  <a:ea typeface="PT Sans" panose="020B0503020203020204" pitchFamily="34" charset="0"/>
                </a:rPr>
                <a:t>Instagram</a:t>
              </a:r>
            </a:p>
            <a:p>
              <a:pPr algn="ctr"/>
              <a:r>
                <a:rPr lang="en-US" sz="1100" dirty="0">
                  <a:solidFill>
                    <a:schemeClr val="bg1"/>
                  </a:solidFill>
                  <a:latin typeface="PT Sans" panose="020B0503020203020204" pitchFamily="34" charset="0"/>
                  <a:ea typeface="PT Sans" panose="020B0503020203020204" pitchFamily="34" charset="0"/>
                </a:rPr>
                <a:t>@</a:t>
              </a:r>
              <a:r>
                <a:rPr lang="en-US" sz="1100" dirty="0" err="1">
                  <a:solidFill>
                    <a:schemeClr val="bg1"/>
                  </a:solidFill>
                  <a:latin typeface="PT Sans" panose="020B0503020203020204" pitchFamily="34" charset="0"/>
                  <a:ea typeface="PT Sans" panose="020B0503020203020204" pitchFamily="34" charset="0"/>
                </a:rPr>
                <a:t>generalfusion</a:t>
              </a:r>
              <a:endParaRPr lang="en-CA" sz="1100" dirty="0">
                <a:solidFill>
                  <a:schemeClr val="bg1"/>
                </a:solidFill>
                <a:latin typeface="PT Sans" panose="020B0503020203020204" pitchFamily="34" charset="0"/>
                <a:ea typeface="PT Sans" panose="020B0503020203020204" pitchFamily="34" charset="0"/>
              </a:endParaRP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85896" y="5940748"/>
              <a:ext cx="221168" cy="221168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61417" y="5940748"/>
              <a:ext cx="221168" cy="221168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36937" y="5940748"/>
              <a:ext cx="221168" cy="221168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4686022" y="6250328"/>
              <a:ext cx="2324383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dirty="0">
                  <a:solidFill>
                    <a:schemeClr val="bg1"/>
                  </a:solidFill>
                  <a:latin typeface="PT Sans" panose="020B0503020203020204" pitchFamily="34" charset="0"/>
                  <a:ea typeface="PT Sans" panose="020B0503020203020204" pitchFamily="34" charset="0"/>
                </a:rPr>
                <a:t>LinkedIn</a:t>
              </a:r>
            </a:p>
            <a:p>
              <a:pPr algn="ctr"/>
              <a:r>
                <a:rPr lang="en-US" sz="1100" dirty="0">
                  <a:solidFill>
                    <a:schemeClr val="bg1"/>
                  </a:solidFill>
                  <a:latin typeface="PT Sans" panose="020B0503020203020204" pitchFamily="34" charset="0"/>
                  <a:ea typeface="PT Sans" panose="020B0503020203020204" pitchFamily="34" charset="0"/>
                </a:rPr>
                <a:t>general-fusion</a:t>
              </a:r>
              <a:endParaRPr lang="en-CA" sz="1100" dirty="0">
                <a:solidFill>
                  <a:schemeClr val="bg1"/>
                </a:solidFill>
                <a:latin typeface="PT Sans" panose="020B0503020203020204" pitchFamily="34" charset="0"/>
                <a:ea typeface="PT Sans" panose="020B0503020203020204" pitchFamily="34" charset="0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7851" y="2840685"/>
            <a:ext cx="8608298" cy="1176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466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08194" y="430485"/>
            <a:ext cx="7626596" cy="827631"/>
          </a:xfrm>
        </p:spPr>
        <p:txBody>
          <a:bodyPr/>
          <a:lstStyle/>
          <a:p>
            <a:r>
              <a:rPr lang="en-US" dirty="0" smtClean="0"/>
              <a:t>MTF Power Plant Concept</a:t>
            </a:r>
            <a:endParaRPr lang="en-US" dirty="0"/>
          </a:p>
        </p:txBody>
      </p:sp>
      <p:pic>
        <p:nvPicPr>
          <p:cNvPr id="7" name="slowmo_4x_1cycle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403625" y="1870247"/>
            <a:ext cx="5327904" cy="39959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9" name="Group 8"/>
          <p:cNvGrpSpPr/>
          <p:nvPr/>
        </p:nvGrpSpPr>
        <p:grpSpPr>
          <a:xfrm>
            <a:off x="408194" y="1568586"/>
            <a:ext cx="2555139" cy="4599250"/>
            <a:chOff x="323528" y="1175379"/>
            <a:chExt cx="2952328" cy="5314190"/>
          </a:xfrm>
        </p:grpSpPr>
        <p:pic>
          <p:nvPicPr>
            <p:cNvPr id="6" name="Picture 5" descr="GF system.png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323528" y="1175379"/>
              <a:ext cx="2952328" cy="5314190"/>
            </a:xfrm>
            <a:prstGeom prst="rect">
              <a:avLst/>
            </a:prstGeom>
          </p:spPr>
        </p:pic>
        <p:pic>
          <p:nvPicPr>
            <p:cNvPr id="8" name="Picture 7" descr="Standing Person Silhouette Clip Art"/>
            <p:cNvPicPr/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43808" y="5444067"/>
              <a:ext cx="280392" cy="88846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2351193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2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0"/>
          </p:nvPr>
        </p:nvSpPr>
        <p:spPr>
          <a:xfrm>
            <a:off x="3767667" y="1642533"/>
            <a:ext cx="5172402" cy="4663262"/>
          </a:xfr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1800"/>
              </a:spcBef>
              <a:buNone/>
            </a:pPr>
            <a:r>
              <a:rPr lang="en-US" dirty="0" smtClean="0"/>
              <a:t>Key Features</a:t>
            </a:r>
          </a:p>
          <a:p>
            <a:pPr>
              <a:lnSpc>
                <a:spcPct val="100000"/>
              </a:lnSpc>
              <a:spcBef>
                <a:spcPts val="1800"/>
              </a:spcBef>
            </a:pPr>
            <a:r>
              <a:rPr lang="en-US" sz="2400" dirty="0" smtClean="0"/>
              <a:t>Low cost compressed gas driver</a:t>
            </a:r>
          </a:p>
          <a:p>
            <a:pPr>
              <a:lnSpc>
                <a:spcPct val="100000"/>
              </a:lnSpc>
              <a:spcBef>
                <a:spcPts val="1800"/>
              </a:spcBef>
            </a:pPr>
            <a:r>
              <a:rPr lang="en-US" sz="2400" dirty="0" smtClean="0"/>
              <a:t>Thick liquid metal blanket</a:t>
            </a:r>
          </a:p>
          <a:p>
            <a:pPr lvl="1">
              <a:lnSpc>
                <a:spcPct val="100000"/>
              </a:lnSpc>
              <a:spcBef>
                <a:spcPts val="600"/>
              </a:spcBef>
            </a:pPr>
            <a:r>
              <a:rPr lang="en-US" sz="2000" dirty="0" smtClean="0"/>
              <a:t>Shields structure</a:t>
            </a:r>
          </a:p>
          <a:p>
            <a:pPr lvl="1">
              <a:lnSpc>
                <a:spcPct val="100000"/>
              </a:lnSpc>
              <a:spcBef>
                <a:spcPts val="600"/>
              </a:spcBef>
            </a:pPr>
            <a:r>
              <a:rPr lang="en-US" sz="2000" dirty="0" smtClean="0"/>
              <a:t>Extracts heat</a:t>
            </a:r>
          </a:p>
          <a:p>
            <a:pPr lvl="1">
              <a:lnSpc>
                <a:spcPct val="100000"/>
              </a:lnSpc>
              <a:spcBef>
                <a:spcPts val="600"/>
              </a:spcBef>
            </a:pPr>
            <a:r>
              <a:rPr lang="en-US" sz="2000" dirty="0" smtClean="0"/>
              <a:t>Breeds tritium</a:t>
            </a:r>
          </a:p>
          <a:p>
            <a:pPr>
              <a:lnSpc>
                <a:spcPct val="100000"/>
              </a:lnSpc>
              <a:spcBef>
                <a:spcPts val="1800"/>
              </a:spcBef>
            </a:pPr>
            <a:r>
              <a:rPr lang="en-US" sz="2400" dirty="0" smtClean="0"/>
              <a:t>Pulsed with plasma-only target</a:t>
            </a:r>
            <a:endParaRPr lang="en-US" sz="2400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08194" y="430485"/>
            <a:ext cx="7626596" cy="827631"/>
          </a:xfrm>
        </p:spPr>
        <p:txBody>
          <a:bodyPr/>
          <a:lstStyle/>
          <a:p>
            <a:r>
              <a:rPr lang="en-US" dirty="0" smtClean="0"/>
              <a:t>MTF Power Plant Concept</a:t>
            </a:r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408194" y="1568586"/>
            <a:ext cx="2555139" cy="4599250"/>
            <a:chOff x="323528" y="1175379"/>
            <a:chExt cx="2952328" cy="5314190"/>
          </a:xfrm>
        </p:grpSpPr>
        <p:pic>
          <p:nvPicPr>
            <p:cNvPr id="6" name="Picture 5" descr="GF system.pn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323528" y="1175379"/>
              <a:ext cx="2952328" cy="5314190"/>
            </a:xfrm>
            <a:prstGeom prst="rect">
              <a:avLst/>
            </a:prstGeom>
          </p:spPr>
        </p:pic>
        <p:pic>
          <p:nvPicPr>
            <p:cNvPr id="8" name="Picture 7" descr="Standing Person Silhouette Clip Art"/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43808" y="5444067"/>
              <a:ext cx="280392" cy="88846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895944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8674" y="839889"/>
            <a:ext cx="4233325" cy="1237448"/>
          </a:xfrm>
        </p:spPr>
        <p:txBody>
          <a:bodyPr>
            <a:normAutofit/>
          </a:bodyPr>
          <a:lstStyle/>
          <a:p>
            <a:r>
              <a:rPr lang="en-US" dirty="0" smtClean="0"/>
              <a:t>Development Program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7" t="1665" r="3270" b="4477"/>
          <a:stretch/>
        </p:blipFill>
        <p:spPr>
          <a:xfrm>
            <a:off x="4572000" y="286742"/>
            <a:ext cx="4572000" cy="31607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" t="9806" r="12720" b="484"/>
          <a:stretch/>
        </p:blipFill>
        <p:spPr>
          <a:xfrm>
            <a:off x="0" y="3437466"/>
            <a:ext cx="4572000" cy="3147899"/>
          </a:xfrm>
          <a:prstGeom prst="rect">
            <a:avLst/>
          </a:prstGeom>
        </p:spPr>
      </p:pic>
      <p:pic>
        <p:nvPicPr>
          <p:cNvPr id="7" name="Picture 2" descr="22447ab2-95e0-4937-8b08-4233a6739ae6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1" t="10968" r="1968" b="450"/>
          <a:stretch/>
        </p:blipFill>
        <p:spPr bwMode="auto">
          <a:xfrm>
            <a:off x="4571999" y="3437466"/>
            <a:ext cx="4572001" cy="3141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60405" y="446589"/>
            <a:ext cx="1127858" cy="101202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27717" y="3634188"/>
            <a:ext cx="1585097" cy="101202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3384" y="5479921"/>
            <a:ext cx="1585097" cy="1012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2023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>
          <a:xfrm>
            <a:off x="629841" y="2302933"/>
            <a:ext cx="2949178" cy="3566055"/>
          </a:xfrm>
        </p:spPr>
        <p:txBody>
          <a:bodyPr/>
          <a:lstStyle/>
          <a:p>
            <a:r>
              <a:rPr lang="en-US" dirty="0" smtClean="0"/>
              <a:t>New piston </a:t>
            </a:r>
            <a:r>
              <a:rPr lang="en-US" dirty="0"/>
              <a:t>d</a:t>
            </a:r>
            <a:r>
              <a:rPr lang="en-US" dirty="0" smtClean="0"/>
              <a:t>esign </a:t>
            </a:r>
            <a:r>
              <a:rPr lang="en-US" dirty="0"/>
              <a:t>c</a:t>
            </a:r>
            <a:r>
              <a:rPr lang="en-US" dirty="0" smtClean="0"/>
              <a:t>ompleted and undergoing testing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Much higher drive pressure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New “launch” system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Frictionless servo control and independent position measurement</a:t>
            </a:r>
          </a:p>
          <a:p>
            <a:pPr>
              <a:spcBef>
                <a:spcPts val="1800"/>
              </a:spcBef>
            </a:pPr>
            <a:r>
              <a:rPr lang="en-US" b="1" dirty="0" smtClean="0"/>
              <a:t>Technology scalable to large piston arrays</a:t>
            </a:r>
            <a:endParaRPr lang="en-US" b="1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Compression System</a:t>
            </a:r>
            <a:endParaRPr lang="en-US" dirty="0"/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t="9047" b="4703"/>
          <a:stretch/>
        </p:blipFill>
        <p:spPr>
          <a:xfrm>
            <a:off x="3988991" y="457201"/>
            <a:ext cx="4629150" cy="6011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1269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Content Placeholder 43"/>
          <p:cNvSpPr>
            <a:spLocks noGrp="1"/>
          </p:cNvSpPr>
          <p:nvPr>
            <p:ph sz="quarter" idx="10"/>
          </p:nvPr>
        </p:nvSpPr>
        <p:spPr>
          <a:xfrm>
            <a:off x="3098799" y="3314676"/>
            <a:ext cx="5841269" cy="2991119"/>
          </a:xfrm>
        </p:spPr>
        <p:txBody>
          <a:bodyPr/>
          <a:lstStyle/>
          <a:p>
            <a:pPr marL="0" indent="0">
              <a:buNone/>
            </a:pPr>
            <a:r>
              <a:rPr lang="en-US" sz="2800" dirty="0" smtClean="0"/>
              <a:t>Bad curvature in compression one of the suspects for MHD instabilities in compression</a:t>
            </a:r>
          </a:p>
          <a:p>
            <a:pPr marL="0" indent="0">
              <a:buNone/>
            </a:pPr>
            <a:r>
              <a:rPr lang="en-US" sz="2800" dirty="0" smtClean="0"/>
              <a:t>Move to new design with better curvature, self-similar compression geometry</a:t>
            </a:r>
            <a:endParaRPr lang="en-US" sz="2800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Plasma Injector: </a:t>
            </a:r>
            <a:r>
              <a:rPr lang="en-US" b="0" dirty="0" smtClean="0"/>
              <a:t>Recap to end of 2015</a:t>
            </a:r>
            <a:endParaRPr lang="en-US" b="0" dirty="0"/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021" t="7155" r="8382"/>
          <a:stretch/>
        </p:blipFill>
        <p:spPr bwMode="auto">
          <a:xfrm>
            <a:off x="4331" y="1557867"/>
            <a:ext cx="2865869" cy="5014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mrt-9076-streamlines_02.avi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5582"/>
                </p14:media>
              </p:ext>
            </p:extLst>
          </p:nvPr>
        </p:nvPicPr>
        <p:blipFill rotWithShape="1">
          <a:blip r:embed="rId5"/>
          <a:srcRect l="4814" t="4925" r="5732"/>
          <a:stretch>
            <a:fillRect/>
          </a:stretch>
        </p:blipFill>
        <p:spPr>
          <a:xfrm>
            <a:off x="416249" y="3112072"/>
            <a:ext cx="2018529" cy="199222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094" b="6600"/>
          <a:stretch/>
        </p:blipFill>
        <p:spPr>
          <a:xfrm>
            <a:off x="3739733" y="1557867"/>
            <a:ext cx="2328631" cy="145705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4149" y="3032207"/>
            <a:ext cx="1999661" cy="1804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1360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41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2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0"/>
          </p:nvPr>
        </p:nvSpPr>
        <p:spPr>
          <a:xfrm>
            <a:off x="4398875" y="1392380"/>
            <a:ext cx="4541193" cy="4913415"/>
          </a:xfr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800" dirty="0" smtClean="0">
                <a:cs typeface="Times New Roman" panose="02020603050405020304" pitchFamily="18" charset="0"/>
              </a:rPr>
              <a:t>SPECTOR </a:t>
            </a:r>
            <a:r>
              <a:rPr lang="en-US" sz="1800" dirty="0">
                <a:cs typeface="Times New Roman" panose="02020603050405020304" pitchFamily="18" charset="0"/>
              </a:rPr>
              <a:t>forms </a:t>
            </a:r>
            <a:r>
              <a:rPr lang="en-US" sz="1800" dirty="0" err="1" smtClean="0">
                <a:cs typeface="Times New Roman" panose="02020603050405020304" pitchFamily="18" charset="0"/>
              </a:rPr>
              <a:t>spheromak</a:t>
            </a:r>
            <a:r>
              <a:rPr lang="en-US" sz="1800" dirty="0" smtClean="0">
                <a:cs typeface="Times New Roman" panose="02020603050405020304" pitchFamily="18" charset="0"/>
              </a:rPr>
              <a:t> and spherical </a:t>
            </a:r>
            <a:r>
              <a:rPr lang="en-US" sz="1800" dirty="0">
                <a:cs typeface="Times New Roman" panose="02020603050405020304" pitchFamily="18" charset="0"/>
              </a:rPr>
              <a:t>tokamak plasmas by coaxial helicity injection into a flux conserver </a:t>
            </a:r>
          </a:p>
          <a:p>
            <a:pPr marL="0" indent="0">
              <a:lnSpc>
                <a:spcPct val="100000"/>
              </a:lnSpc>
              <a:spcBef>
                <a:spcPts val="1800"/>
              </a:spcBef>
              <a:buNone/>
            </a:pPr>
            <a:r>
              <a:rPr lang="en-US" sz="1800" dirty="0">
                <a:cs typeface="Times New Roman" panose="02020603050405020304" pitchFamily="18" charset="0"/>
              </a:rPr>
              <a:t>Major, minor radius R= 12 cm, a = 8 cm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1800" dirty="0">
                <a:cs typeface="Times New Roman" panose="02020603050405020304" pitchFamily="18" charset="0"/>
              </a:rPr>
              <a:t>Vessel radius = 19 cm (interior)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1800" dirty="0" smtClean="0">
                <a:cs typeface="Times New Roman" panose="02020603050405020304" pitchFamily="18" charset="0"/>
              </a:rPr>
              <a:t>Current </a:t>
            </a:r>
            <a:r>
              <a:rPr lang="en-US" sz="1800" dirty="0">
                <a:cs typeface="Times New Roman" panose="02020603050405020304" pitchFamily="18" charset="0"/>
              </a:rPr>
              <a:t>in axial shaft  ≤ 500 kA [crowbarred]  creates pre-existing toroidal field before formation plasma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1800" dirty="0">
                <a:cs typeface="Times New Roman" panose="02020603050405020304" pitchFamily="18" charset="0"/>
              </a:rPr>
              <a:t>Density range =  5x10</a:t>
            </a:r>
            <a:r>
              <a:rPr lang="en-US" sz="1800" baseline="30000" dirty="0">
                <a:cs typeface="Times New Roman" panose="02020603050405020304" pitchFamily="18" charset="0"/>
              </a:rPr>
              <a:t>19</a:t>
            </a:r>
            <a:r>
              <a:rPr lang="en-US" sz="1800" dirty="0">
                <a:cs typeface="Times New Roman" panose="02020603050405020304" pitchFamily="18" charset="0"/>
              </a:rPr>
              <a:t>  to 5x10</a:t>
            </a:r>
            <a:r>
              <a:rPr lang="en-US" sz="1800" baseline="30000" dirty="0">
                <a:cs typeface="Times New Roman" panose="02020603050405020304" pitchFamily="18" charset="0"/>
              </a:rPr>
              <a:t>20</a:t>
            </a:r>
            <a:r>
              <a:rPr lang="en-US" sz="1800" dirty="0">
                <a:cs typeface="Times New Roman" panose="02020603050405020304" pitchFamily="18" charset="0"/>
              </a:rPr>
              <a:t>  m</a:t>
            </a:r>
            <a:r>
              <a:rPr lang="en-US" sz="1800" baseline="30000" dirty="0">
                <a:cs typeface="Times New Roman" panose="02020603050405020304" pitchFamily="18" charset="0"/>
              </a:rPr>
              <a:t>-3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1800" dirty="0">
                <a:cs typeface="Times New Roman" panose="02020603050405020304" pitchFamily="18" charset="0"/>
              </a:rPr>
              <a:t>Poloidal Flux in CT   =  30 </a:t>
            </a:r>
            <a:r>
              <a:rPr lang="en-US" sz="1800" dirty="0" err="1">
                <a:cs typeface="Times New Roman" panose="02020603050405020304" pitchFamily="18" charset="0"/>
              </a:rPr>
              <a:t>mWb</a:t>
            </a:r>
            <a:endParaRPr lang="en-US" sz="1800" dirty="0"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1800" dirty="0">
                <a:cs typeface="Times New Roman" panose="02020603050405020304" pitchFamily="18" charset="0"/>
              </a:rPr>
              <a:t>Toroidal Flux in CT  =  35 </a:t>
            </a:r>
            <a:r>
              <a:rPr lang="en-US" sz="1800" dirty="0" err="1">
                <a:cs typeface="Times New Roman" panose="02020603050405020304" pitchFamily="18" charset="0"/>
              </a:rPr>
              <a:t>mWb</a:t>
            </a:r>
            <a:endParaRPr lang="en-US" sz="1800" dirty="0"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1800" dirty="0">
                <a:cs typeface="Times New Roman" panose="02020603050405020304" pitchFamily="18" charset="0"/>
              </a:rPr>
              <a:t>Toroidal plasma current   =  250 kA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1800" dirty="0">
                <a:cs typeface="Times New Roman" panose="02020603050405020304" pitchFamily="18" charset="0"/>
              </a:rPr>
              <a:t>Total magnetic energy in CT   = 120 kJ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800" dirty="0">
              <a:cs typeface="Times New Roman" panose="02020603050405020304" pitchFamily="18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SPECTOR </a:t>
            </a:r>
            <a:r>
              <a:rPr lang="en-US" sz="2800" b="0" dirty="0" smtClean="0"/>
              <a:t>(</a:t>
            </a:r>
            <a:r>
              <a:rPr lang="en-US" sz="2800" b="0" dirty="0" err="1" smtClean="0"/>
              <a:t>SPhErical</a:t>
            </a:r>
            <a:r>
              <a:rPr lang="en-US" sz="2800" b="0" dirty="0" smtClean="0"/>
              <a:t> Compact </a:t>
            </a:r>
            <a:r>
              <a:rPr lang="en-US" sz="2800" b="0" dirty="0" err="1" smtClean="0"/>
              <a:t>TORoid</a:t>
            </a:r>
            <a:r>
              <a:rPr lang="en-US" sz="2800" b="0" dirty="0" smtClean="0"/>
              <a:t>)</a:t>
            </a:r>
            <a:endParaRPr lang="en-US" sz="2800" b="0" dirty="0"/>
          </a:p>
        </p:txBody>
      </p:sp>
      <p:grpSp>
        <p:nvGrpSpPr>
          <p:cNvPr id="32" name="Group 31"/>
          <p:cNvGrpSpPr/>
          <p:nvPr/>
        </p:nvGrpSpPr>
        <p:grpSpPr>
          <a:xfrm>
            <a:off x="304799" y="1298823"/>
            <a:ext cx="3691467" cy="5100527"/>
            <a:chOff x="-47482" y="486102"/>
            <a:chExt cx="4467082" cy="61722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031"/>
            <a:stretch/>
          </p:blipFill>
          <p:spPr>
            <a:xfrm>
              <a:off x="562118" y="486102"/>
              <a:ext cx="2995842" cy="6172200"/>
            </a:xfrm>
            <a:prstGeom prst="rect">
              <a:avLst/>
            </a:prstGeom>
          </p:spPr>
        </p:pic>
        <p:grpSp>
          <p:nvGrpSpPr>
            <p:cNvPr id="5" name="Group 4"/>
            <p:cNvGrpSpPr/>
            <p:nvPr/>
          </p:nvGrpSpPr>
          <p:grpSpPr>
            <a:xfrm>
              <a:off x="-47482" y="3810000"/>
              <a:ext cx="1800082" cy="521420"/>
              <a:chOff x="-47482" y="3810000"/>
              <a:chExt cx="1800082" cy="521420"/>
            </a:xfrm>
          </p:grpSpPr>
          <p:sp>
            <p:nvSpPr>
              <p:cNvPr id="6" name="TextBox 5"/>
              <p:cNvSpPr txBox="1"/>
              <p:nvPr/>
            </p:nvSpPr>
            <p:spPr>
              <a:xfrm>
                <a:off x="-47482" y="3810000"/>
                <a:ext cx="1219200" cy="5214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100" dirty="0" smtClean="0">
                    <a:solidFill>
                      <a:schemeClr val="tx1"/>
                    </a:solidFill>
                    <a:latin typeface="PT Sans" panose="020B0503020203020204" pitchFamily="34" charset="0"/>
                    <a:ea typeface="PT Sans" panose="020B0503020203020204" pitchFamily="34" charset="0"/>
                    <a:cs typeface="Times New Roman" panose="02020603050405020304" pitchFamily="18" charset="0"/>
                  </a:rPr>
                  <a:t>Formation electrode</a:t>
                </a:r>
              </a:p>
            </p:txBody>
          </p:sp>
          <p:cxnSp>
            <p:nvCxnSpPr>
              <p:cNvPr id="7" name="Straight Arrow Connector 6"/>
              <p:cNvCxnSpPr/>
              <p:nvPr/>
            </p:nvCxnSpPr>
            <p:spPr>
              <a:xfrm>
                <a:off x="685800" y="3810000"/>
                <a:ext cx="1066800" cy="0"/>
              </a:xfrm>
              <a:prstGeom prst="straightConnector1">
                <a:avLst/>
              </a:prstGeom>
              <a:ln w="38100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" name="TextBox 7"/>
            <p:cNvSpPr txBox="1"/>
            <p:nvPr/>
          </p:nvSpPr>
          <p:spPr>
            <a:xfrm>
              <a:off x="2743200" y="4269179"/>
              <a:ext cx="1676400" cy="5214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 smtClean="0">
                  <a:solidFill>
                    <a:schemeClr val="tx1"/>
                  </a:solidFill>
                  <a:latin typeface="PT Sans" panose="020B0503020203020204" pitchFamily="34" charset="0"/>
                  <a:ea typeface="PT Sans" panose="020B0503020203020204" pitchFamily="34" charset="0"/>
                  <a:cs typeface="Times New Roman" panose="02020603050405020304" pitchFamily="18" charset="0"/>
                </a:rPr>
                <a:t>Gas puff valves (8x)</a:t>
              </a:r>
            </a:p>
            <a:p>
              <a:r>
                <a:rPr lang="en-US" sz="1100" dirty="0" smtClean="0">
                  <a:solidFill>
                    <a:schemeClr val="tx1"/>
                  </a:solidFill>
                  <a:latin typeface="PT Sans" panose="020B0503020203020204" pitchFamily="34" charset="0"/>
                  <a:ea typeface="PT Sans" panose="020B0503020203020204" pitchFamily="34" charset="0"/>
                  <a:cs typeface="Times New Roman" panose="02020603050405020304" pitchFamily="18" charset="0"/>
                </a:rPr>
                <a:t>[GF-made piezo]</a:t>
              </a:r>
            </a:p>
          </p:txBody>
        </p:sp>
        <p:grpSp>
          <p:nvGrpSpPr>
            <p:cNvPr id="9" name="Group 8"/>
            <p:cNvGrpSpPr/>
            <p:nvPr/>
          </p:nvGrpSpPr>
          <p:grpSpPr>
            <a:xfrm>
              <a:off x="164295" y="4491756"/>
              <a:ext cx="1512105" cy="316577"/>
              <a:chOff x="164295" y="4491756"/>
              <a:chExt cx="1512105" cy="316577"/>
            </a:xfrm>
          </p:grpSpPr>
          <p:sp>
            <p:nvSpPr>
              <p:cNvPr id="10" name="TextBox 9"/>
              <p:cNvSpPr txBox="1"/>
              <p:nvPr/>
            </p:nvSpPr>
            <p:spPr>
              <a:xfrm>
                <a:off x="164295" y="4491756"/>
                <a:ext cx="985652" cy="3165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100" dirty="0" smtClean="0">
                    <a:solidFill>
                      <a:schemeClr val="tx1"/>
                    </a:solidFill>
                    <a:latin typeface="PT Sans" panose="020B0503020203020204" pitchFamily="34" charset="0"/>
                    <a:ea typeface="PT Sans" panose="020B0503020203020204" pitchFamily="34" charset="0"/>
                    <a:cs typeface="Times New Roman" panose="02020603050405020304" pitchFamily="18" charset="0"/>
                  </a:rPr>
                  <a:t>Main coil</a:t>
                </a:r>
              </a:p>
            </p:txBody>
          </p:sp>
          <p:cxnSp>
            <p:nvCxnSpPr>
              <p:cNvPr id="11" name="Straight Arrow Connector 10"/>
              <p:cNvCxnSpPr/>
              <p:nvPr/>
            </p:nvCxnSpPr>
            <p:spPr>
              <a:xfrm>
                <a:off x="998536" y="4645644"/>
                <a:ext cx="677864" cy="153889"/>
              </a:xfrm>
              <a:prstGeom prst="straightConnector1">
                <a:avLst/>
              </a:prstGeom>
              <a:ln w="19050">
                <a:solidFill>
                  <a:schemeClr val="accent5">
                    <a:lumMod val="75000"/>
                  </a:schemeClr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" name="Group 11"/>
            <p:cNvGrpSpPr/>
            <p:nvPr/>
          </p:nvGrpSpPr>
          <p:grpSpPr>
            <a:xfrm>
              <a:off x="69292" y="4825753"/>
              <a:ext cx="1683308" cy="521420"/>
              <a:chOff x="69292" y="4825753"/>
              <a:chExt cx="1683308" cy="521420"/>
            </a:xfrm>
          </p:grpSpPr>
          <p:sp>
            <p:nvSpPr>
              <p:cNvPr id="13" name="TextBox 12"/>
              <p:cNvSpPr txBox="1"/>
              <p:nvPr/>
            </p:nvSpPr>
            <p:spPr>
              <a:xfrm>
                <a:off x="69292" y="4825753"/>
                <a:ext cx="985652" cy="5214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100" dirty="0" smtClean="0">
                    <a:solidFill>
                      <a:schemeClr val="tx1"/>
                    </a:solidFill>
                    <a:latin typeface="PT Sans" panose="020B0503020203020204" pitchFamily="34" charset="0"/>
                    <a:ea typeface="PT Sans" panose="020B0503020203020204" pitchFamily="34" charset="0"/>
                    <a:cs typeface="Times New Roman" panose="02020603050405020304" pitchFamily="18" charset="0"/>
                  </a:rPr>
                  <a:t>Magnetic steel</a:t>
                </a:r>
              </a:p>
            </p:txBody>
          </p:sp>
          <p:cxnSp>
            <p:nvCxnSpPr>
              <p:cNvPr id="14" name="Straight Arrow Connector 13"/>
              <p:cNvCxnSpPr/>
              <p:nvPr/>
            </p:nvCxnSpPr>
            <p:spPr>
              <a:xfrm flipV="1">
                <a:off x="880268" y="5007843"/>
                <a:ext cx="872332" cy="85626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" name="Group 14"/>
            <p:cNvGrpSpPr/>
            <p:nvPr/>
          </p:nvGrpSpPr>
          <p:grpSpPr>
            <a:xfrm>
              <a:off x="69292" y="5791200"/>
              <a:ext cx="1149908" cy="521421"/>
              <a:chOff x="69292" y="5791200"/>
              <a:chExt cx="1149908" cy="521421"/>
            </a:xfrm>
          </p:grpSpPr>
          <p:sp>
            <p:nvSpPr>
              <p:cNvPr id="16" name="TextBox 15"/>
              <p:cNvSpPr txBox="1"/>
              <p:nvPr/>
            </p:nvSpPr>
            <p:spPr>
              <a:xfrm>
                <a:off x="69292" y="5791200"/>
                <a:ext cx="985653" cy="5214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100" dirty="0" smtClean="0">
                    <a:solidFill>
                      <a:schemeClr val="tx1"/>
                    </a:solidFill>
                    <a:latin typeface="PT Sans" panose="020B0503020203020204" pitchFamily="34" charset="0"/>
                    <a:ea typeface="PT Sans" panose="020B0503020203020204" pitchFamily="34" charset="0"/>
                    <a:cs typeface="Times New Roman" panose="02020603050405020304" pitchFamily="18" charset="0"/>
                  </a:rPr>
                  <a:t>Ceramic insulators</a:t>
                </a:r>
              </a:p>
            </p:txBody>
          </p:sp>
          <p:cxnSp>
            <p:nvCxnSpPr>
              <p:cNvPr id="17" name="Straight Arrow Connector 16"/>
              <p:cNvCxnSpPr/>
              <p:nvPr/>
            </p:nvCxnSpPr>
            <p:spPr>
              <a:xfrm flipV="1">
                <a:off x="804068" y="5791200"/>
                <a:ext cx="415132" cy="106352"/>
              </a:xfrm>
              <a:prstGeom prst="straightConnector1">
                <a:avLst/>
              </a:prstGeom>
              <a:ln w="19050">
                <a:solidFill>
                  <a:schemeClr val="tx1">
                    <a:lumMod val="65000"/>
                    <a:lumOff val="35000"/>
                  </a:schemeClr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Arrow Connector 17"/>
              <p:cNvCxnSpPr/>
              <p:nvPr/>
            </p:nvCxnSpPr>
            <p:spPr>
              <a:xfrm>
                <a:off x="811635" y="6052810"/>
                <a:ext cx="380748" cy="194005"/>
              </a:xfrm>
              <a:prstGeom prst="straightConnector1">
                <a:avLst/>
              </a:prstGeom>
              <a:ln w="19050">
                <a:solidFill>
                  <a:schemeClr val="tx1">
                    <a:lumMod val="65000"/>
                    <a:lumOff val="35000"/>
                  </a:schemeClr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9" name="Group 18"/>
            <p:cNvGrpSpPr/>
            <p:nvPr/>
          </p:nvGrpSpPr>
          <p:grpSpPr>
            <a:xfrm>
              <a:off x="69292" y="2190015"/>
              <a:ext cx="985652" cy="944617"/>
              <a:chOff x="69292" y="2190015"/>
              <a:chExt cx="985652" cy="944617"/>
            </a:xfrm>
          </p:grpSpPr>
          <p:sp>
            <p:nvSpPr>
              <p:cNvPr id="20" name="TextBox 19"/>
              <p:cNvSpPr txBox="1"/>
              <p:nvPr/>
            </p:nvSpPr>
            <p:spPr>
              <a:xfrm>
                <a:off x="69292" y="2190015"/>
                <a:ext cx="727868" cy="5214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100" dirty="0" smtClean="0">
                    <a:solidFill>
                      <a:schemeClr val="tx1"/>
                    </a:solidFill>
                    <a:latin typeface="PT Sans" panose="020B0503020203020204" pitchFamily="34" charset="0"/>
                    <a:ea typeface="PT Sans" panose="020B0503020203020204" pitchFamily="34" charset="0"/>
                    <a:cs typeface="Times New Roman" panose="02020603050405020304" pitchFamily="18" charset="0"/>
                  </a:rPr>
                  <a:t>Upper</a:t>
                </a:r>
              </a:p>
              <a:p>
                <a:pPr algn="ctr"/>
                <a:r>
                  <a:rPr lang="en-US" sz="1100" dirty="0" smtClean="0">
                    <a:solidFill>
                      <a:schemeClr val="tx1"/>
                    </a:solidFill>
                    <a:latin typeface="PT Sans" panose="020B0503020203020204" pitchFamily="34" charset="0"/>
                    <a:ea typeface="PT Sans" panose="020B0503020203020204" pitchFamily="34" charset="0"/>
                    <a:cs typeface="Times New Roman" panose="02020603050405020304" pitchFamily="18" charset="0"/>
                  </a:rPr>
                  <a:t>coils</a:t>
                </a:r>
              </a:p>
            </p:txBody>
          </p:sp>
          <p:cxnSp>
            <p:nvCxnSpPr>
              <p:cNvPr id="21" name="Straight Arrow Connector 20"/>
              <p:cNvCxnSpPr/>
              <p:nvPr/>
            </p:nvCxnSpPr>
            <p:spPr>
              <a:xfrm>
                <a:off x="619535" y="2471670"/>
                <a:ext cx="435409" cy="241565"/>
              </a:xfrm>
              <a:prstGeom prst="straightConnector1">
                <a:avLst/>
              </a:prstGeom>
              <a:ln w="19050">
                <a:solidFill>
                  <a:schemeClr val="accent5">
                    <a:lumMod val="75000"/>
                  </a:schemeClr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Arrow Connector 21"/>
              <p:cNvCxnSpPr/>
              <p:nvPr/>
            </p:nvCxnSpPr>
            <p:spPr>
              <a:xfrm>
                <a:off x="657121" y="2592452"/>
                <a:ext cx="397823" cy="542180"/>
              </a:xfrm>
              <a:prstGeom prst="straightConnector1">
                <a:avLst/>
              </a:prstGeom>
              <a:ln w="19050">
                <a:solidFill>
                  <a:schemeClr val="accent5">
                    <a:lumMod val="75000"/>
                  </a:schemeClr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3" name="Group 22"/>
            <p:cNvGrpSpPr/>
            <p:nvPr/>
          </p:nvGrpSpPr>
          <p:grpSpPr>
            <a:xfrm>
              <a:off x="15853" y="915172"/>
              <a:ext cx="1378507" cy="761228"/>
              <a:chOff x="15853" y="915172"/>
              <a:chExt cx="1378507" cy="761228"/>
            </a:xfrm>
          </p:grpSpPr>
          <p:sp>
            <p:nvSpPr>
              <p:cNvPr id="24" name="TextBox 23"/>
              <p:cNvSpPr txBox="1"/>
              <p:nvPr/>
            </p:nvSpPr>
            <p:spPr>
              <a:xfrm>
                <a:off x="15853" y="915172"/>
                <a:ext cx="1378507" cy="5214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100" dirty="0" smtClean="0">
                    <a:solidFill>
                      <a:schemeClr val="tx1"/>
                    </a:solidFill>
                    <a:latin typeface="PT Sans" panose="020B0503020203020204" pitchFamily="34" charset="0"/>
                    <a:ea typeface="PT Sans" panose="020B0503020203020204" pitchFamily="34" charset="0"/>
                    <a:cs typeface="Times New Roman" panose="02020603050405020304" pitchFamily="18" charset="0"/>
                  </a:rPr>
                  <a:t>Aluminum Flux Conserver</a:t>
                </a:r>
              </a:p>
            </p:txBody>
          </p:sp>
          <p:cxnSp>
            <p:nvCxnSpPr>
              <p:cNvPr id="25" name="Straight Arrow Connector 24"/>
              <p:cNvCxnSpPr/>
              <p:nvPr/>
            </p:nvCxnSpPr>
            <p:spPr>
              <a:xfrm>
                <a:off x="839267" y="1489902"/>
                <a:ext cx="379933" cy="186498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6" name="Group 25"/>
            <p:cNvGrpSpPr/>
            <p:nvPr/>
          </p:nvGrpSpPr>
          <p:grpSpPr>
            <a:xfrm>
              <a:off x="2286000" y="695980"/>
              <a:ext cx="1835707" cy="521420"/>
              <a:chOff x="2286000" y="695980"/>
              <a:chExt cx="1835707" cy="521420"/>
            </a:xfrm>
          </p:grpSpPr>
          <p:sp>
            <p:nvSpPr>
              <p:cNvPr id="27" name="TextBox 26"/>
              <p:cNvSpPr txBox="1"/>
              <p:nvPr/>
            </p:nvSpPr>
            <p:spPr>
              <a:xfrm>
                <a:off x="2743200" y="695980"/>
                <a:ext cx="1378507" cy="5214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100" dirty="0" smtClean="0">
                    <a:solidFill>
                      <a:schemeClr val="tx1"/>
                    </a:solidFill>
                    <a:latin typeface="PT Sans" panose="020B0503020203020204" pitchFamily="34" charset="0"/>
                    <a:ea typeface="PT Sans" panose="020B0503020203020204" pitchFamily="34" charset="0"/>
                    <a:cs typeface="Times New Roman" panose="02020603050405020304" pitchFamily="18" charset="0"/>
                  </a:rPr>
                  <a:t>Diagnostic </a:t>
                </a:r>
                <a:r>
                  <a:rPr lang="en-US" sz="1100" dirty="0" err="1" smtClean="0">
                    <a:solidFill>
                      <a:schemeClr val="tx1"/>
                    </a:solidFill>
                    <a:latin typeface="PT Sans" panose="020B0503020203020204" pitchFamily="34" charset="0"/>
                    <a:ea typeface="PT Sans" panose="020B0503020203020204" pitchFamily="34" charset="0"/>
                    <a:cs typeface="Times New Roman" panose="02020603050405020304" pitchFamily="18" charset="0"/>
                  </a:rPr>
                  <a:t>headplate</a:t>
                </a:r>
                <a:endParaRPr lang="en-US" sz="1100" dirty="0" smtClean="0">
                  <a:solidFill>
                    <a:schemeClr val="tx1"/>
                  </a:solidFill>
                  <a:latin typeface="PT Sans" panose="020B0503020203020204" pitchFamily="34" charset="0"/>
                  <a:ea typeface="PT Sans" panose="020B0503020203020204" pitchFamily="34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28" name="Straight Arrow Connector 27"/>
              <p:cNvCxnSpPr/>
              <p:nvPr/>
            </p:nvCxnSpPr>
            <p:spPr>
              <a:xfrm flipH="1" flipV="1">
                <a:off x="2286000" y="751238"/>
                <a:ext cx="685800" cy="121060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9" name="Group 28"/>
            <p:cNvGrpSpPr/>
            <p:nvPr/>
          </p:nvGrpSpPr>
          <p:grpSpPr>
            <a:xfrm>
              <a:off x="2286000" y="3352800"/>
              <a:ext cx="2009918" cy="316577"/>
              <a:chOff x="-838200" y="3810000"/>
              <a:chExt cx="2009918" cy="316577"/>
            </a:xfrm>
          </p:grpSpPr>
          <p:sp>
            <p:nvSpPr>
              <p:cNvPr id="30" name="TextBox 29"/>
              <p:cNvSpPr txBox="1"/>
              <p:nvPr/>
            </p:nvSpPr>
            <p:spPr>
              <a:xfrm>
                <a:off x="-47483" y="3810000"/>
                <a:ext cx="1219201" cy="3165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100" dirty="0" smtClean="0">
                    <a:solidFill>
                      <a:schemeClr val="tx1"/>
                    </a:solidFill>
                    <a:latin typeface="PT Sans" panose="020B0503020203020204" pitchFamily="34" charset="0"/>
                    <a:ea typeface="PT Sans" panose="020B0503020203020204" pitchFamily="34" charset="0"/>
                    <a:cs typeface="Times New Roman" panose="02020603050405020304" pitchFamily="18" charset="0"/>
                  </a:rPr>
                  <a:t>Axial Shaft</a:t>
                </a:r>
              </a:p>
            </p:txBody>
          </p:sp>
          <p:cxnSp>
            <p:nvCxnSpPr>
              <p:cNvPr id="31" name="Straight Arrow Connector 30"/>
              <p:cNvCxnSpPr/>
              <p:nvPr/>
            </p:nvCxnSpPr>
            <p:spPr>
              <a:xfrm flipH="1">
                <a:off x="-838200" y="3963888"/>
                <a:ext cx="790718" cy="0"/>
              </a:xfrm>
              <a:prstGeom prst="straightConnector1">
                <a:avLst/>
              </a:prstGeom>
              <a:ln w="38100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2517615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SPECTOR: Lab and Field Variants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59" r="8027"/>
          <a:stretch/>
        </p:blipFill>
        <p:spPr>
          <a:xfrm>
            <a:off x="436880" y="1537073"/>
            <a:ext cx="4456854" cy="489912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" r="113"/>
          <a:stretch/>
        </p:blipFill>
        <p:spPr>
          <a:xfrm>
            <a:off x="5427133" y="1532549"/>
            <a:ext cx="3242733" cy="4903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0557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Custom 1">
      <a:dk1>
        <a:srgbClr val="231F20"/>
      </a:dk1>
      <a:lt1>
        <a:sysClr val="window" lastClr="FFFFFF"/>
      </a:lt1>
      <a:dk2>
        <a:srgbClr val="444444"/>
      </a:dk2>
      <a:lt2>
        <a:srgbClr val="F2F2F2"/>
      </a:lt2>
      <a:accent1>
        <a:srgbClr val="DA1F26"/>
      </a:accent1>
      <a:accent2>
        <a:srgbClr val="C0C0C0"/>
      </a:accent2>
      <a:accent3>
        <a:srgbClr val="139DDD"/>
      </a:accent3>
      <a:accent4>
        <a:srgbClr val="DA1F26"/>
      </a:accent4>
      <a:accent5>
        <a:srgbClr val="DA1F26"/>
      </a:accent5>
      <a:accent6>
        <a:srgbClr val="DA1F26"/>
      </a:accent6>
      <a:hlink>
        <a:srgbClr val="DA1F26"/>
      </a:hlink>
      <a:folHlink>
        <a:srgbClr val="DA1F26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7587</TotalTime>
  <Words>489</Words>
  <Application>Microsoft Office PowerPoint</Application>
  <PresentationFormat>On-screen Show (4:3)</PresentationFormat>
  <Paragraphs>107</Paragraphs>
  <Slides>21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8" baseType="lpstr">
      <vt:lpstr>League Gothic</vt:lpstr>
      <vt:lpstr>PT Sans</vt:lpstr>
      <vt:lpstr>Calibri</vt:lpstr>
      <vt:lpstr>Times New Roman</vt:lpstr>
      <vt:lpstr>Arial</vt:lpstr>
      <vt:lpstr>Symbol</vt:lpstr>
      <vt:lpstr>Office Theme</vt:lpstr>
      <vt:lpstr>PowerPoint Presentation</vt:lpstr>
      <vt:lpstr>PowerPoint Presentation</vt:lpstr>
      <vt:lpstr>MTF Power Plant Concept</vt:lpstr>
      <vt:lpstr>MTF Power Plant Concept</vt:lpstr>
      <vt:lpstr>Development Program</vt:lpstr>
      <vt:lpstr>Compression System</vt:lpstr>
      <vt:lpstr>Plasma Injector: Recap to end of 2015</vt:lpstr>
      <vt:lpstr>SPECTOR (SPhErical Compact TORoid)</vt:lpstr>
      <vt:lpstr>SPECTOR: Lab and Field Variants</vt:lpstr>
      <vt:lpstr>SPECTOR Diagnostics</vt:lpstr>
      <vt:lpstr>Plasma Lifetimes ~2 ms</vt:lpstr>
      <vt:lpstr>Plasma Temperatures &gt;400 eV</vt:lpstr>
      <vt:lpstr>Lithium Gettering</vt:lpstr>
      <vt:lpstr>Plasma Compression System</vt:lpstr>
      <vt:lpstr>Compression Geometry</vt:lpstr>
      <vt:lpstr>PowerPoint Presentation</vt:lpstr>
      <vt:lpstr>Plasma Compression Results</vt:lpstr>
      <vt:lpstr>Next Steps</vt:lpstr>
      <vt:lpstr>Aurora</vt:lpstr>
      <vt:lpstr>PowerPoint Presentation</vt:lpstr>
      <vt:lpstr>PowerPoint Presentation</vt:lpstr>
    </vt:vector>
  </TitlesOfParts>
  <Company>General Fusion Inc.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Tim Howard</dc:creator>
  <cp:lastModifiedBy>Michael Delage</cp:lastModifiedBy>
  <cp:revision>178</cp:revision>
  <dcterms:created xsi:type="dcterms:W3CDTF">2016-06-28T18:28:53Z</dcterms:created>
  <dcterms:modified xsi:type="dcterms:W3CDTF">2016-12-14T13:44:59Z</dcterms:modified>
</cp:coreProperties>
</file>