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Override PartName="/ppt/embeddings/oleObject1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Default Extension="wmf" ContentType="image/x-wmf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commentAuthors.xml" ContentType="application/vnd.openxmlformats-officedocument.presentationml.commentAuthors+xml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notesSlides/notesSlide2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1107" r:id="rId3"/>
    <p:sldId id="1108" r:id="rId4"/>
    <p:sldId id="1102" r:id="rId5"/>
    <p:sldId id="1101" r:id="rId6"/>
    <p:sldId id="1103" r:id="rId7"/>
    <p:sldId id="1104" r:id="rId8"/>
    <p:sldId id="1105" r:id="rId9"/>
    <p:sldId id="1106" r:id="rId10"/>
    <p:sldId id="1122" r:id="rId11"/>
    <p:sldId id="1123" r:id="rId12"/>
    <p:sldId id="1118" r:id="rId13"/>
    <p:sldId id="1119" r:id="rId14"/>
    <p:sldId id="1120" r:id="rId15"/>
    <p:sldId id="1121" r:id="rId16"/>
    <p:sldId id="1124" r:id="rId17"/>
    <p:sldId id="1092" r:id="rId18"/>
    <p:sldId id="1094" r:id="rId19"/>
    <p:sldId id="1095" r:id="rId20"/>
    <p:sldId id="1096" r:id="rId21"/>
    <p:sldId id="1093" r:id="rId22"/>
    <p:sldId id="1082" r:id="rId23"/>
    <p:sldId id="1037" r:id="rId24"/>
    <p:sldId id="1019" r:id="rId25"/>
    <p:sldId id="1111" r:id="rId26"/>
    <p:sldId id="1042" r:id="rId27"/>
    <p:sldId id="1078" r:id="rId28"/>
    <p:sldId id="1110" r:id="rId29"/>
    <p:sldId id="1113" r:id="rId30"/>
    <p:sldId id="1112" r:id="rId31"/>
    <p:sldId id="1125" r:id="rId32"/>
    <p:sldId id="1114" r:id="rId33"/>
    <p:sldId id="1115" r:id="rId34"/>
    <p:sldId id="1057" r:id="rId35"/>
  </p:sldIdLst>
  <p:sldSz cx="9144000" cy="6858000" type="screen4x3"/>
  <p:notesSz cx="9872663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Milnes, Joe J" initials="MJJ" lastIdx="19" clrIdx="0"/>
  <p:cmAuthor id="1" name="Manhood, Sue J" initials="MSJ" lastIdx="24" clrIdx="1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ED8000"/>
    <a:srgbClr val="DE941F"/>
    <a:srgbClr val="B2B2B2"/>
    <a:srgbClr val="FF0000"/>
    <a:srgbClr val="DDDDDD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0867" autoAdjust="0"/>
    <p:restoredTop sz="83193" autoAdjust="0"/>
  </p:normalViewPr>
  <p:slideViewPr>
    <p:cSldViewPr>
      <p:cViewPr>
        <p:scale>
          <a:sx n="60" d="100"/>
          <a:sy n="60" d="100"/>
        </p:scale>
        <p:origin x="-1696" y="-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114" y="-84"/>
      </p:cViewPr>
      <p:guideLst>
        <p:guide orient="horz" pos="2141"/>
        <p:guide pos="311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commentAuthors" Target="commentAuthors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9230" cy="3399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1128" y="0"/>
            <a:ext cx="4279230" cy="3399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6C907-E149-49B2-8BB2-F20C420E39D5}" type="datetimeFigureOut">
              <a:rPr lang="en-GB" smtClean="0"/>
              <a:pPr/>
              <a:t>12/14/16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44"/>
            <a:ext cx="4279230" cy="339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1128" y="6456644"/>
            <a:ext cx="4279230" cy="339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44031-65C3-41AF-9D9F-6D826E8640D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2437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29" tIns="47414" rIns="94829" bIns="4741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2010" y="1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29" tIns="47414" rIns="94829" bIns="4741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36913" y="509588"/>
            <a:ext cx="3398837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6827" y="3228553"/>
            <a:ext cx="7899013" cy="305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29" tIns="47414" rIns="94829" bIns="474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29" tIns="47414" rIns="94829" bIns="4741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29" tIns="47414" rIns="94829" bIns="4741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3FF4770-0B36-402F-8382-22609AFA76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211894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69055" indent="-29485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183981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658181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2132382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570105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3007828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45551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3275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72D3BF7-523F-4628-A9E4-C539D6CF241A}" type="slidenum">
              <a:rPr lang="en-US" altLang="en-US" sz="1200"/>
              <a:pPr eaLnBrk="1" hangingPunct="1">
                <a:spcBef>
                  <a:spcPct val="0"/>
                </a:spcBef>
              </a:pPr>
              <a:t>1</a:t>
            </a:fld>
            <a:endParaRPr lang="en-US" alt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253A89-FC78-401D-BE01-B9947BAE3445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562178" name="Rectangle 7"/>
          <p:cNvSpPr txBox="1">
            <a:spLocks noGrp="1" noChangeArrowheads="1"/>
          </p:cNvSpPr>
          <p:nvPr/>
        </p:nvSpPr>
        <p:spPr bwMode="auto">
          <a:xfrm>
            <a:off x="5592224" y="6456611"/>
            <a:ext cx="4278154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1E992967-3C63-4E82-A8EE-7A6FF787BD3F}" type="slidenum">
              <a:rPr lang="en-US" altLang="en-US" sz="1200"/>
              <a:pPr algn="r"/>
              <a:t>10</a:t>
            </a:fld>
            <a:endParaRPr lang="en-US" altLang="en-US" sz="1200"/>
          </a:p>
        </p:txBody>
      </p:sp>
      <p:sp>
        <p:nvSpPr>
          <p:cNvPr id="562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21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Large R&amp;D programme required to determine optimum bond design, including priming application, surface finish, curing vs semi curing (temp, duration), post-treatment of primed surface</a:t>
            </a:r>
          </a:p>
          <a:p>
            <a:r>
              <a:rPr lang="en-GB" altLang="en-US"/>
              <a:t>Shear test results shown</a:t>
            </a:r>
          </a:p>
          <a:p>
            <a:r>
              <a:rPr lang="en-GB" altLang="en-US"/>
              <a:t>Whilst bond strength has been optimised, analysis suggests the original target of 30,000 cycles will not be met so a solenoid is envisaged during the 10 year lifetime of the MAST-U machine.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CF67DC-56A1-48A2-B7FF-611692D6BC1D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564226" name="Rectangle 7"/>
          <p:cNvSpPr txBox="1">
            <a:spLocks noGrp="1" noChangeArrowheads="1"/>
          </p:cNvSpPr>
          <p:nvPr/>
        </p:nvSpPr>
        <p:spPr bwMode="auto">
          <a:xfrm>
            <a:off x="5592224" y="6456611"/>
            <a:ext cx="4278154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1B83D07F-1DD5-41AF-8062-52CBEFAD35C1}" type="slidenum">
              <a:rPr lang="en-US" altLang="en-US" sz="1200"/>
              <a:pPr algn="r"/>
              <a:t>11</a:t>
            </a:fld>
            <a:endParaRPr lang="en-US" altLang="en-US" sz="1200"/>
          </a:p>
        </p:txBody>
      </p:sp>
      <p:sp>
        <p:nvSpPr>
          <p:cNvPr id="564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42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As well as optimising the mechanical strength of the solenoid, the pulse length is further extended via the use of Galden coolant to run the solenoid from -20oC to 140oC</a:t>
            </a:r>
            <a:r>
              <a:rPr lang="en-GB" altLang="en-US"/>
              <a:t>, which effectively buys you another 40oC deltaT, maximising the flux swing.</a:t>
            </a:r>
          </a:p>
          <a:p>
            <a:r>
              <a:rPr lang="en-GB" altLang="en-US"/>
              <a:t>Need a dry air enclosure to avoid condensation and ice build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0E91AF-B179-4441-AA44-DEFE9BD720D0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577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DCCA54-7129-457A-8524-0CF648B2F22C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12002" name="Rectangle 7"/>
          <p:cNvSpPr txBox="1">
            <a:spLocks noGrp="1" noChangeArrowheads="1"/>
          </p:cNvSpPr>
          <p:nvPr/>
        </p:nvSpPr>
        <p:spPr bwMode="auto">
          <a:xfrm>
            <a:off x="5592224" y="6456611"/>
            <a:ext cx="4278154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8877AD2-E17D-4FAD-B84A-BA409D24DB26}" type="slidenum">
              <a:rPr lang="en-US" altLang="en-US" sz="1200"/>
              <a:pPr algn="r"/>
              <a:t>16</a:t>
            </a:fld>
            <a:endParaRPr lang="en-US" altLang="en-US" sz="1200"/>
          </a:p>
        </p:txBody>
      </p:sp>
      <p:sp>
        <p:nvSpPr>
          <p:cNvPr id="512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Show where Shear force transmitted</a:t>
            </a:r>
          </a:p>
          <a:p>
            <a:r>
              <a:rPr lang="en-GB" altLang="en-US"/>
              <a:t>Don’t mention going away from dowels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69055" indent="-29485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183981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658181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2132382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570105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3007828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45551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3275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8644F0-B356-4CA9-90A6-CD3EB1B67AD7}" type="slidenum">
              <a:rPr lang="en-US" altLang="en-US" sz="1200"/>
              <a:pPr eaLnBrk="1" hangingPunct="1">
                <a:spcBef>
                  <a:spcPct val="0"/>
                </a:spcBef>
              </a:pPr>
              <a:t>17</a:t>
            </a:fld>
            <a:endParaRPr lang="en-US" altLang="en-US" sz="1200"/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8FFDDEF-E5ED-4592-AA99-6C95CC13028B}" type="slidenum">
              <a:rPr lang="en-US" altLang="en-US"/>
              <a:pPr algn="r" eaLnBrk="1" hangingPunct="1"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75780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E63AA7-85B7-49F7-A8E5-4CB230B6B8E3}" type="slidenum">
              <a:rPr lang="en-US" altLang="en-US"/>
              <a:pPr algn="r" eaLnBrk="1" hangingPunct="1"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75781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689BB7-A682-45D2-A392-686129875D5D}" type="slidenum">
              <a:rPr lang="en-US" altLang="en-US"/>
              <a:pPr algn="r" eaLnBrk="1" hangingPunct="1"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757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69055" indent="-29485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183981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658181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2132382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570105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3007828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45551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3275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8644F0-B356-4CA9-90A6-CD3EB1B67AD7}" type="slidenum">
              <a:rPr lang="en-US" altLang="en-US" sz="1200"/>
              <a:pPr eaLnBrk="1" hangingPunct="1">
                <a:spcBef>
                  <a:spcPct val="0"/>
                </a:spcBef>
              </a:pPr>
              <a:t>18</a:t>
            </a:fld>
            <a:endParaRPr lang="en-US" altLang="en-US" sz="1200"/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8FFDDEF-E5ED-4592-AA99-6C95CC13028B}" type="slidenum">
              <a:rPr lang="en-US" altLang="en-US"/>
              <a:pPr algn="r" eaLnBrk="1" hangingPunct="1"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75780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E63AA7-85B7-49F7-A8E5-4CB230B6B8E3}" type="slidenum">
              <a:rPr lang="en-US" altLang="en-US"/>
              <a:pPr algn="r" eaLnBrk="1" hangingPunct="1"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75781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689BB7-A682-45D2-A392-686129875D5D}" type="slidenum">
              <a:rPr lang="en-US" altLang="en-US"/>
              <a:pPr algn="r" eaLnBrk="1" hangingPunct="1"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757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69055" indent="-29485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183981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658181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2132382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570105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3007828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45551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3275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8644F0-B356-4CA9-90A6-CD3EB1B67AD7}" type="slidenum">
              <a:rPr lang="en-US" altLang="en-US" sz="1200"/>
              <a:pPr eaLnBrk="1" hangingPunct="1">
                <a:spcBef>
                  <a:spcPct val="0"/>
                </a:spcBef>
              </a:pPr>
              <a:t>19</a:t>
            </a:fld>
            <a:endParaRPr lang="en-US" altLang="en-US" sz="1200"/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8FFDDEF-E5ED-4592-AA99-6C95CC13028B}" type="slidenum">
              <a:rPr lang="en-US" altLang="en-US"/>
              <a:pPr algn="r" eaLnBrk="1" hangingPunct="1"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75780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E63AA7-85B7-49F7-A8E5-4CB230B6B8E3}" type="slidenum">
              <a:rPr lang="en-US" altLang="en-US"/>
              <a:pPr algn="r" eaLnBrk="1" hangingPunct="1"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75781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689BB7-A682-45D2-A392-686129875D5D}" type="slidenum">
              <a:rPr lang="en-US" altLang="en-US"/>
              <a:pPr algn="r" eaLnBrk="1" hangingPunct="1"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757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69055" indent="-29485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183981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658181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2132382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570105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3007828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45551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3275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8644F0-B356-4CA9-90A6-CD3EB1B67AD7}" type="slidenum">
              <a:rPr lang="en-US" altLang="en-US" sz="1200"/>
              <a:pPr eaLnBrk="1" hangingPunct="1">
                <a:spcBef>
                  <a:spcPct val="0"/>
                </a:spcBef>
              </a:pPr>
              <a:t>20</a:t>
            </a:fld>
            <a:endParaRPr lang="en-US" altLang="en-US" sz="1200"/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8FFDDEF-E5ED-4592-AA99-6C95CC13028B}" type="slidenum">
              <a:rPr lang="en-US" altLang="en-US"/>
              <a:pPr algn="r" eaLnBrk="1" hangingPunct="1"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75780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E63AA7-85B7-49F7-A8E5-4CB230B6B8E3}" type="slidenum">
              <a:rPr lang="en-US" altLang="en-US"/>
              <a:pPr algn="r" eaLnBrk="1" hangingPunct="1"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75781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689BB7-A682-45D2-A392-686129875D5D}" type="slidenum">
              <a:rPr lang="en-US" altLang="en-US"/>
              <a:pPr algn="r" eaLnBrk="1" hangingPunct="1"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757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69055" indent="-29485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183981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658181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2132382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570105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3007828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45551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3275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8644F0-B356-4CA9-90A6-CD3EB1B67AD7}" type="slidenum">
              <a:rPr lang="en-US" altLang="en-US" sz="1200"/>
              <a:pPr eaLnBrk="1" hangingPunct="1">
                <a:spcBef>
                  <a:spcPct val="0"/>
                </a:spcBef>
              </a:pPr>
              <a:t>21</a:t>
            </a:fld>
            <a:endParaRPr lang="en-US" altLang="en-US" sz="1200"/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8FFDDEF-E5ED-4592-AA99-6C95CC13028B}" type="slidenum">
              <a:rPr lang="en-US" altLang="en-US"/>
              <a:pPr algn="r" eaLnBrk="1" hangingPunct="1"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75780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E63AA7-85B7-49F7-A8E5-4CB230B6B8E3}" type="slidenum">
              <a:rPr lang="en-US" altLang="en-US"/>
              <a:pPr algn="r" eaLnBrk="1" hangingPunct="1"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75781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689BB7-A682-45D2-A392-686129875D5D}" type="slidenum">
              <a:rPr lang="en-US" altLang="en-US"/>
              <a:pPr algn="r" eaLnBrk="1" hangingPunct="1"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757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69055" indent="-29485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183981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658181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2132382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570105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3007828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45551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3275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8644F0-B356-4CA9-90A6-CD3EB1B67AD7}" type="slidenum">
              <a:rPr lang="en-US" altLang="en-US" sz="1200"/>
              <a:pPr eaLnBrk="1" hangingPunct="1">
                <a:spcBef>
                  <a:spcPct val="0"/>
                </a:spcBef>
              </a:pPr>
              <a:t>22</a:t>
            </a:fld>
            <a:endParaRPr lang="en-US" altLang="en-US" sz="1200"/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8FFDDEF-E5ED-4592-AA99-6C95CC13028B}" type="slidenum">
              <a:rPr lang="en-US" altLang="en-US"/>
              <a:pPr algn="r" eaLnBrk="1" hangingPunct="1"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75780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E63AA7-85B7-49F7-A8E5-4CB230B6B8E3}" type="slidenum">
              <a:rPr lang="en-US" altLang="en-US"/>
              <a:pPr algn="r" eaLnBrk="1" hangingPunct="1"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75781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689BB7-A682-45D2-A392-686129875D5D}" type="slidenum">
              <a:rPr lang="en-US" altLang="en-US"/>
              <a:pPr algn="r" eaLnBrk="1" hangingPunct="1"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757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6546CBB-B1A7-469A-9F35-E4F86A7F2A6B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</a:t>
            </a:fld>
            <a:endParaRPr lang="en-US" alt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GB" alt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5DBB359-6143-495D-86E0-6D9097D08D09}" type="slidenum">
              <a:rPr lang="en-US" altLang="en-US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  <p:sp>
        <p:nvSpPr>
          <p:cNvPr id="67587" name="Rectangle 7"/>
          <p:cNvSpPr txBox="1">
            <a:spLocks noGrp="1" noChangeArrowheads="1"/>
          </p:cNvSpPr>
          <p:nvPr/>
        </p:nvSpPr>
        <p:spPr bwMode="auto">
          <a:xfrm>
            <a:off x="5592224" y="6456611"/>
            <a:ext cx="4278154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B048A5-3472-4230-AAEA-AB8DD4269E47}" type="slidenum">
              <a:rPr lang="en-US" altLang="en-US"/>
              <a:pPr algn="r" eaLnBrk="1" hangingPunct="1"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69055" indent="-29485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183981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658181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2132382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570105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3007828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45551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3275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8644F0-B356-4CA9-90A6-CD3EB1B67AD7}" type="slidenum">
              <a:rPr lang="en-US" altLang="en-US" sz="1200"/>
              <a:pPr eaLnBrk="1" hangingPunct="1">
                <a:spcBef>
                  <a:spcPct val="0"/>
                </a:spcBef>
              </a:pPr>
              <a:t>24</a:t>
            </a:fld>
            <a:endParaRPr lang="en-US" altLang="en-US" sz="1200"/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8FFDDEF-E5ED-4592-AA99-6C95CC13028B}" type="slidenum">
              <a:rPr lang="en-US" altLang="en-US"/>
              <a:pPr algn="r" eaLnBrk="1" hangingPunct="1"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75780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E63AA7-85B7-49F7-A8E5-4CB230B6B8E3}" type="slidenum">
              <a:rPr lang="en-US" altLang="en-US"/>
              <a:pPr algn="r" eaLnBrk="1" hangingPunct="1"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75781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689BB7-A682-45D2-A392-686129875D5D}" type="slidenum">
              <a:rPr lang="en-US" altLang="en-US"/>
              <a:pPr algn="r" eaLnBrk="1" hangingPunct="1"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757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69055" indent="-29485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183981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658181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2132382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570105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3007828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45551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3275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8644F0-B356-4CA9-90A6-CD3EB1B67AD7}" type="slidenum">
              <a:rPr lang="en-US" altLang="en-US" sz="1200"/>
              <a:pPr eaLnBrk="1" hangingPunct="1">
                <a:spcBef>
                  <a:spcPct val="0"/>
                </a:spcBef>
              </a:pPr>
              <a:t>26</a:t>
            </a:fld>
            <a:endParaRPr lang="en-US" altLang="en-US" sz="1200"/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8FFDDEF-E5ED-4592-AA99-6C95CC13028B}" type="slidenum">
              <a:rPr lang="en-US" altLang="en-US"/>
              <a:pPr algn="r" eaLnBrk="1" hangingPunct="1"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75780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E63AA7-85B7-49F7-A8E5-4CB230B6B8E3}" type="slidenum">
              <a:rPr lang="en-US" altLang="en-US"/>
              <a:pPr algn="r" eaLnBrk="1" hangingPunct="1"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75781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689BB7-A682-45D2-A392-686129875D5D}" type="slidenum">
              <a:rPr lang="en-US" altLang="en-US"/>
              <a:pPr algn="r" eaLnBrk="1" hangingPunct="1"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757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CC7B50-ED78-4443-A03C-3248B25B48B2}" type="slidenum">
              <a:rPr lang="en-US" altLang="en-US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en-US" smtClean="0"/>
          </a:p>
        </p:txBody>
      </p:sp>
      <p:sp>
        <p:nvSpPr>
          <p:cNvPr id="89091" name="Rectangle 7"/>
          <p:cNvSpPr txBox="1">
            <a:spLocks noGrp="1" noChangeArrowheads="1"/>
          </p:cNvSpPr>
          <p:nvPr/>
        </p:nvSpPr>
        <p:spPr bwMode="auto">
          <a:xfrm>
            <a:off x="5592224" y="6456611"/>
            <a:ext cx="4278154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DFA8C0A-56D0-4D23-9C24-3B8FB63D458A}" type="slidenum">
              <a:rPr lang="en-US" altLang="en-US"/>
              <a:pPr algn="r" eaLnBrk="1" hangingPunct="1"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69055" indent="-29485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183981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658181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2132382" indent="-23558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570105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3007828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45551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3275" indent="-2355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8644F0-B356-4CA9-90A6-CD3EB1B67AD7}" type="slidenum">
              <a:rPr lang="en-US" altLang="en-US" sz="1200"/>
              <a:pPr eaLnBrk="1" hangingPunct="1">
                <a:spcBef>
                  <a:spcPct val="0"/>
                </a:spcBef>
              </a:pPr>
              <a:t>34</a:t>
            </a:fld>
            <a:endParaRPr lang="en-US" altLang="en-US" sz="1200"/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8FFDDEF-E5ED-4592-AA99-6C95CC13028B}" type="slidenum">
              <a:rPr lang="en-US" altLang="en-US"/>
              <a:pPr algn="r" eaLnBrk="1" hangingPunct="1"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75780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E63AA7-85B7-49F7-A8E5-4CB230B6B8E3}" type="slidenum">
              <a:rPr lang="en-US" altLang="en-US"/>
              <a:pPr algn="r" eaLnBrk="1" hangingPunct="1"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75781" name="Rectangle 7"/>
          <p:cNvSpPr txBox="1">
            <a:spLocks noGrp="1" noChangeArrowheads="1"/>
          </p:cNvSpPr>
          <p:nvPr/>
        </p:nvSpPr>
        <p:spPr bwMode="auto">
          <a:xfrm>
            <a:off x="5592010" y="6457106"/>
            <a:ext cx="4278449" cy="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829" tIns="47414" rIns="94829" bIns="4741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689BB7-A682-45D2-A392-686129875D5D}" type="slidenum">
              <a:rPr lang="en-US" altLang="en-US"/>
              <a:pPr algn="r" eaLnBrk="1" hangingPunct="1"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757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6546CBB-B1A7-469A-9F35-E4F86A7F2A6B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</a:t>
            </a:fld>
            <a:endParaRPr lang="en-US" alt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GB" alt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1E733F4-E5D3-4A41-A894-59240F765553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4</a:t>
            </a:fld>
            <a:endParaRPr lang="en-US" altLang="en-US" smtClean="0"/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5592224" y="6456611"/>
            <a:ext cx="4278154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EF4434-CE94-4890-9B03-4C96499780CD}" type="slidenum">
              <a:rPr lang="en-US" altLang="en-US"/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73732" name="Rectangle 7"/>
          <p:cNvSpPr txBox="1">
            <a:spLocks noGrp="1" noChangeArrowheads="1"/>
          </p:cNvSpPr>
          <p:nvPr/>
        </p:nvSpPr>
        <p:spPr bwMode="auto">
          <a:xfrm>
            <a:off x="5592224" y="6456611"/>
            <a:ext cx="4278154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BA95C3F-7D16-439C-8B46-087D7DC1479D}" type="slidenum">
              <a:rPr lang="en-US" altLang="en-US"/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73733" name="Rectangle 7"/>
          <p:cNvSpPr txBox="1">
            <a:spLocks noGrp="1" noChangeArrowheads="1"/>
          </p:cNvSpPr>
          <p:nvPr/>
        </p:nvSpPr>
        <p:spPr bwMode="auto">
          <a:xfrm>
            <a:off x="5592224" y="6456611"/>
            <a:ext cx="4278154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E9DBB0-2727-4991-AEFE-ED90DEBA7174}" type="slidenum">
              <a:rPr lang="en-US" altLang="en-US"/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737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0347834-9232-4F10-ACFA-4FB4C13599FD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</a:t>
            </a:fld>
            <a:endParaRPr lang="en-US" alt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7121294-9C08-4026-95B2-0E5BC4337B1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</a:t>
            </a:fld>
            <a:endParaRPr lang="en-US" alt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838B55D-35C4-4DC1-AF00-12844025DDCB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defRPr/>
              </a:pPr>
              <a:t>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spcBef>
                <a:spcPct val="0"/>
              </a:spcBef>
            </a:pPr>
            <a:r>
              <a:rPr lang="en-GB" altLang="en-US" dirty="0" smtClean="0"/>
              <a:t>Image: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Charge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eXchange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Recombination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Spectrosopy</a:t>
            </a:r>
            <a:endParaRPr lang="en-GB" alt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9D10D77-1F55-4BBE-AAE6-71B2AB001D48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</a:t>
            </a:fld>
            <a:endParaRPr lang="en-US" alt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GB" alt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20D76AC-2C47-4868-9B88-5BD54AAA0F18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9</a:t>
            </a:fld>
            <a:endParaRPr lang="en-US" alt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r>
              <a:rPr lang="en-GB" altLang="en-US" dirty="0" smtClean="0"/>
              <a:t>For core scope, 50% of PFR-t/b and LFS-D t/b have valves;</a:t>
            </a:r>
            <a:r>
              <a:rPr lang="en-GB" altLang="en-US" baseline="0" dirty="0" smtClean="0"/>
              <a:t> no valves on LFS-S t/b</a:t>
            </a:r>
            <a:endParaRPr lang="en-GB" alt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49275"/>
            <a:ext cx="7772400" cy="2303463"/>
          </a:xfrm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5400">
                <a:solidFill>
                  <a:srgbClr val="ED8000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141663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ED8000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50825" y="6245225"/>
            <a:ext cx="5768975" cy="476250"/>
          </a:xfrm>
        </p:spPr>
        <p:txBody>
          <a:bodyPr/>
          <a:lstStyle>
            <a:lvl1pPr algn="l">
              <a:defRPr sz="1400" b="0">
                <a:solidFill>
                  <a:srgbClr val="ED8000"/>
                </a:solidFill>
              </a:defRPr>
            </a:lvl1pPr>
          </a:lstStyle>
          <a:p>
            <a:pPr>
              <a:defRPr/>
            </a:pPr>
            <a:r>
              <a:rPr lang="en-US" altLang="en-US" sz="900"/>
              <a:t>CCFE is the fusion research arm of the </a:t>
            </a:r>
            <a:r>
              <a:rPr lang="en-US" altLang="en-US" sz="900" b="1"/>
              <a:t>United Kingdom Atomic Energy Authority</a:t>
            </a:r>
          </a:p>
          <a:p>
            <a:pPr>
              <a:defRPr/>
            </a:pPr>
            <a:r>
              <a:rPr lang="en-US" altLang="en-US" b="1"/>
              <a:t>CD/MU/00XXX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68461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CD/MU/01035</a:t>
            </a: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8E16D-C44B-4FB3-A6D2-704665B68C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47869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1500" y="0"/>
            <a:ext cx="2222500" cy="623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0"/>
            <a:ext cx="6518275" cy="623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CD/MU/01035</a:t>
            </a: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C8C10-1EF2-4DBD-A16D-6B8FF66517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86506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CD/MU/01035</a:t>
            </a: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29023-85CA-40A8-A12D-DE3BF863A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17413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CD/MU/01035</a:t>
            </a: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23B07-95DE-4F4D-8B7C-A5D582E8C1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5217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329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908050"/>
            <a:ext cx="4281488" cy="5329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CD/MU/01035</a:t>
            </a: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D447C-E8DA-4FE7-89F2-4EBB005D8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4269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CD/MU/01035</a:t>
            </a: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3267F-44DB-48AB-B424-93038C425A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012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CD/MU/01035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8F000-6D89-46AE-821E-D25514FE34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49345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CD/MU/01035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CF74D-656A-4DC6-AF13-7614249F4B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3284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CD/MU/01035</a:t>
            </a: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D57DF-55E7-4C3D-91B9-605D817775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7467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CD/MU/01035</a:t>
            </a: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25B62-AAF7-4ED2-9661-D07017D4E3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93577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9" descr="footer95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7625" y="6308725"/>
            <a:ext cx="90551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0" descr="headers95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1750" y="39688"/>
            <a:ext cx="9077325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0"/>
            <a:ext cx="7881937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ED8000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08050"/>
            <a:ext cx="8713788" cy="532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92950" y="6381750"/>
            <a:ext cx="12954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48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00113" y="6381750"/>
            <a:ext cx="7488237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CD/MU/01035</a:t>
            </a:r>
          </a:p>
        </p:txBody>
      </p:sp>
      <p:pic>
        <p:nvPicPr>
          <p:cNvPr id="1032" name="Picture 25" descr="CCFE 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20650" y="123825"/>
            <a:ext cx="115411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0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381750"/>
            <a:ext cx="846138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77BB8E9-679E-4059-B4E3-8D74862CA2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4" name="Oval 28"/>
          <p:cNvSpPr>
            <a:spLocks noChangeArrowheads="1"/>
          </p:cNvSpPr>
          <p:nvPr/>
        </p:nvSpPr>
        <p:spPr bwMode="auto">
          <a:xfrm rot="190096">
            <a:off x="8388350" y="6313488"/>
            <a:ext cx="647700" cy="3365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 smtClean="0"/>
          </a:p>
        </p:txBody>
      </p:sp>
      <p:pic>
        <p:nvPicPr>
          <p:cNvPr id="1035" name="Picture 30" descr="energy-logo-s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8402638" y="6308725"/>
            <a:ext cx="630237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Text Box 31"/>
          <p:cNvSpPr txBox="1">
            <a:spLocks noChangeArrowheads="1"/>
          </p:cNvSpPr>
          <p:nvPr/>
        </p:nvSpPr>
        <p:spPr bwMode="auto">
          <a:xfrm>
            <a:off x="7380288" y="6381750"/>
            <a:ext cx="1008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GB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4.jpeg"/><Relationship Id="rId5" Type="http://schemas.openxmlformats.org/officeDocument/2006/relationships/oleObject" Target="../embeddings/oleObject2.bin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1.jpe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hyperlink" Target="6-MAST-U%20Summary_2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9275"/>
            <a:ext cx="9144000" cy="2303463"/>
          </a:xfrm>
        </p:spPr>
        <p:txBody>
          <a:bodyPr/>
          <a:lstStyle/>
          <a:p>
            <a:pPr eaLnBrk="1" hangingPunct="1"/>
            <a:r>
              <a:rPr lang="en-GB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and Plans on MAST-U </a:t>
            </a:r>
            <a:endParaRPr lang="en-US" altLang="en-US" sz="4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088" y="2492896"/>
            <a:ext cx="7632700" cy="1752600"/>
          </a:xfrm>
        </p:spPr>
        <p:txBody>
          <a:bodyPr/>
          <a:lstStyle/>
          <a:p>
            <a:pPr eaLnBrk="1" hangingPunct="1"/>
            <a:r>
              <a:rPr lang="en-GB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Joe Milnes</a:t>
            </a:r>
          </a:p>
          <a:p>
            <a:pPr eaLnBrk="1" hangingPunct="1"/>
            <a:r>
              <a:rPr lang="en-GB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MAST Upgrade Team</a:t>
            </a:r>
          </a:p>
          <a:p>
            <a:pPr eaLnBrk="1" hangingPunct="1"/>
            <a:r>
              <a:rPr lang="en-GB" alt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Culham</a:t>
            </a:r>
            <a:r>
              <a:rPr lang="en-GB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Centre for Fusion Energy</a:t>
            </a:r>
          </a:p>
          <a:p>
            <a:pPr eaLnBrk="1" hangingPunct="1"/>
            <a:r>
              <a:rPr lang="en-GB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 Atomic Energy Authority</a:t>
            </a:r>
          </a:p>
          <a:p>
            <a:pPr eaLnBrk="1" hangingPunct="1"/>
            <a:endParaRPr lang="en-GB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GB" alt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Fusion Power Associates</a:t>
            </a:r>
          </a:p>
          <a:p>
            <a:pPr eaLnBrk="1" hangingPunct="1"/>
            <a:r>
              <a:rPr lang="en-GB" alt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</a:t>
            </a:r>
            <a:r>
              <a:rPr lang="en-GB" altLang="en-US" sz="18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alt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Annual Meeting and Symposium</a:t>
            </a:r>
          </a:p>
          <a:p>
            <a:pPr eaLnBrk="1" hangingPunct="1"/>
            <a:r>
              <a:rPr lang="en-GB" alt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Fusion Power Development: An International Venture</a:t>
            </a:r>
          </a:p>
          <a:p>
            <a:pPr eaLnBrk="1" hangingPunct="1"/>
            <a:r>
              <a:rPr lang="en-GB" alt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GB" altLang="en-US" sz="18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alt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14</a:t>
            </a:r>
            <a:r>
              <a:rPr lang="en-GB" altLang="en-US" sz="18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alt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December 2016</a:t>
            </a:r>
            <a:endParaRPr lang="en-US" altLang="en-US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9669" y="635792"/>
            <a:ext cx="1888121" cy="200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CFB10-C9FD-49B2-A3A1-AC23B08B0591}" type="slidenum">
              <a:rPr lang="en-US" altLang="en-US"/>
              <a:pPr/>
              <a:t>10</a:t>
            </a:fld>
            <a:endParaRPr lang="en-US" altLang="en-US"/>
          </a:p>
        </p:txBody>
      </p:sp>
      <p:graphicFrame>
        <p:nvGraphicFramePr>
          <p:cNvPr id="561170" name="Object 18"/>
          <p:cNvGraphicFramePr>
            <a:graphicFrameLocks noChangeAspect="1"/>
          </p:cNvGraphicFramePr>
          <p:nvPr/>
        </p:nvGraphicFramePr>
        <p:xfrm>
          <a:off x="3348038" y="765175"/>
          <a:ext cx="4464050" cy="2895600"/>
        </p:xfrm>
        <a:graphic>
          <a:graphicData uri="http://schemas.openxmlformats.org/presentationml/2006/ole">
            <p:oleObj spid="_x0000_s5134" name="Chart" r:id="rId5" imgW="7454900" imgH="4838700" progId="MSGraph.Chart.8">
              <p:embed/>
            </p:oleObj>
          </a:graphicData>
        </a:graphic>
      </p:graphicFrame>
      <p:sp>
        <p:nvSpPr>
          <p:cNvPr id="561156" name="Rectangle 4"/>
          <p:cNvSpPr>
            <a:spLocks noChangeArrowheads="1"/>
          </p:cNvSpPr>
          <p:nvPr/>
        </p:nvSpPr>
        <p:spPr bwMode="auto">
          <a:xfrm>
            <a:off x="792163" y="1917079"/>
            <a:ext cx="215900" cy="71983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61160" name="Picture 8" descr="IMG_150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779838" y="4076700"/>
            <a:ext cx="2808287" cy="147796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561164" name="Picture 12" descr="Picture 0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6694488" y="2852738"/>
            <a:ext cx="2449512" cy="338455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61167" name="Text Box 15"/>
          <p:cNvSpPr txBox="1">
            <a:spLocks noChangeArrowheads="1"/>
          </p:cNvSpPr>
          <p:nvPr/>
        </p:nvSpPr>
        <p:spPr bwMode="auto">
          <a:xfrm>
            <a:off x="3635375" y="692150"/>
            <a:ext cx="4248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1600" i="1" u="sng" dirty="0"/>
              <a:t>Cyanate-ester bonding results</a:t>
            </a:r>
          </a:p>
        </p:txBody>
      </p:sp>
      <p:pic>
        <p:nvPicPr>
          <p:cNvPr id="561168" name="Picture 16" descr="airside coil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763713" y="765175"/>
            <a:ext cx="1495425" cy="287972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61169" name="Text Box 17"/>
          <p:cNvSpPr txBox="1">
            <a:spLocks noChangeArrowheads="1"/>
          </p:cNvSpPr>
          <p:nvPr/>
        </p:nvSpPr>
        <p:spPr bwMode="auto">
          <a:xfrm>
            <a:off x="0" y="3501008"/>
            <a:ext cx="3635375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en-GB" altLang="en-US" sz="1600" u="sng" dirty="0"/>
              <a:t>Longer pulses</a:t>
            </a:r>
            <a:r>
              <a:rPr lang="en-GB" altLang="en-US" sz="1600" dirty="0"/>
              <a:t>: </a:t>
            </a:r>
          </a:p>
          <a:p>
            <a:pPr>
              <a:spcBef>
                <a:spcPct val="30000"/>
              </a:spcBef>
            </a:pPr>
            <a:r>
              <a:rPr lang="en-GB" altLang="en-US" sz="1600" dirty="0"/>
              <a:t>Challenge:</a:t>
            </a:r>
            <a:endParaRPr lang="en-GB" altLang="en-US" sz="1600" u="sng" dirty="0"/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GB" altLang="en-US" sz="1600" b="1" dirty="0"/>
              <a:t>New Solenoid designed to increase flux swing to 1.6Wb (currently 0.7Wb)</a:t>
            </a:r>
          </a:p>
          <a:p>
            <a:pPr>
              <a:spcBef>
                <a:spcPct val="30000"/>
              </a:spcBef>
            </a:pPr>
            <a:r>
              <a:rPr lang="en-GB" altLang="en-US" sz="1600" dirty="0" smtClean="0"/>
              <a:t>Solution (part 1):</a:t>
            </a:r>
            <a:endParaRPr lang="en-GB" altLang="en-US" sz="1600" dirty="0">
              <a:solidFill>
                <a:srgbClr val="FF0000"/>
              </a:solidFill>
            </a:endParaRP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GB" altLang="en-US" sz="1600" b="1" dirty="0"/>
              <a:t>Use of cyanate-ester resin technology to improve strength at higher temperature</a:t>
            </a:r>
          </a:p>
        </p:txBody>
      </p:sp>
      <p:sp>
        <p:nvSpPr>
          <p:cNvPr id="561177" name="Rectangle 25"/>
          <p:cNvSpPr>
            <a:spLocks noChangeArrowheads="1"/>
          </p:cNvSpPr>
          <p:nvPr/>
        </p:nvSpPr>
        <p:spPr bwMode="auto">
          <a:xfrm>
            <a:off x="1835150" y="765175"/>
            <a:ext cx="1439863" cy="29511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61178" name="Line 26"/>
          <p:cNvSpPr>
            <a:spLocks noChangeShapeType="1"/>
          </p:cNvSpPr>
          <p:nvPr/>
        </p:nvSpPr>
        <p:spPr bwMode="auto">
          <a:xfrm flipH="1">
            <a:off x="792161" y="765175"/>
            <a:ext cx="1042988" cy="115190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1179" name="Line 27"/>
          <p:cNvSpPr>
            <a:spLocks noChangeShapeType="1"/>
          </p:cNvSpPr>
          <p:nvPr/>
        </p:nvSpPr>
        <p:spPr bwMode="auto">
          <a:xfrm flipH="1" flipV="1">
            <a:off x="792161" y="2636911"/>
            <a:ext cx="1042987" cy="10794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800" kern="0" smtClean="0"/>
              <a:t>4. Innovation</a:t>
            </a:r>
            <a:endParaRPr lang="en-US" altLang="en-US" sz="3800" kern="0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1397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561170" grpId="0"/>
      <p:bldP spid="5611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9669" y="635792"/>
            <a:ext cx="1888121" cy="200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6A1CE-52B4-4267-B20F-50D4B30A0E04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563204" name="Rectangle 4"/>
          <p:cNvSpPr>
            <a:spLocks noChangeArrowheads="1"/>
          </p:cNvSpPr>
          <p:nvPr/>
        </p:nvSpPr>
        <p:spPr bwMode="auto">
          <a:xfrm>
            <a:off x="683568" y="635792"/>
            <a:ext cx="432048" cy="34493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63209" name="Picture 9" descr="P710000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526015" y="3209842"/>
            <a:ext cx="4070321" cy="281144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63210" name="Text Box 10"/>
          <p:cNvSpPr txBox="1">
            <a:spLocks noChangeArrowheads="1"/>
          </p:cNvSpPr>
          <p:nvPr/>
        </p:nvSpPr>
        <p:spPr bwMode="auto">
          <a:xfrm>
            <a:off x="3978523" y="5972049"/>
            <a:ext cx="3311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1600" i="1" u="sng" dirty="0"/>
              <a:t>Chiller System using </a:t>
            </a:r>
            <a:r>
              <a:rPr lang="en-GB" altLang="en-US" sz="1600" i="1" u="sng" dirty="0" err="1"/>
              <a:t>Galden</a:t>
            </a:r>
            <a:endParaRPr lang="en-GB" altLang="en-US" sz="1600" i="1" u="sng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800" kern="0" smtClean="0"/>
              <a:t>4. Innovation</a:t>
            </a:r>
            <a:endParaRPr lang="en-US" altLang="en-US" sz="3800" kern="0" dirty="0" smtClean="0"/>
          </a:p>
        </p:txBody>
      </p:sp>
      <p:pic>
        <p:nvPicPr>
          <p:cNvPr id="4098" name="Picture 2" descr="K:\MAST\MAST_Upgrade\11000 Project Management\11100 Overall Mgt\11120 Planning &amp; Scheduling\Build Sequences - Storyboards\PIT-BLOCKHOUSE\NOVEMBER 2016 UEP\UEP ASSEMBLY - 17b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800201" y="764704"/>
            <a:ext cx="3563887" cy="188529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K:\MAST\MAST_Upgrade\11000 Project Management\11100 Overall Mgt\11120 Planning &amp; Scheduling\Build Sequences - Storyboards\PIT-BLOCKHOUSE\NOVEMBER 2016 UEP\UEP ASSEMBLY - 17c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5508104" y="764704"/>
            <a:ext cx="3563888" cy="188529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275856" y="2636911"/>
            <a:ext cx="4320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1600" i="1" u="sng" dirty="0" smtClean="0"/>
              <a:t>Dry air enclosure needed for chilling solenoid</a:t>
            </a:r>
            <a:endParaRPr lang="en-GB" altLang="en-US" sz="1600" i="1" u="sng" dirty="0"/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0" y="3501008"/>
            <a:ext cx="3582144" cy="285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en-GB" altLang="en-US" sz="1600" u="sng" dirty="0"/>
              <a:t>Longer pulses</a:t>
            </a:r>
            <a:r>
              <a:rPr lang="en-GB" altLang="en-US" sz="1600" dirty="0"/>
              <a:t>: </a:t>
            </a:r>
          </a:p>
          <a:p>
            <a:pPr>
              <a:spcBef>
                <a:spcPct val="30000"/>
              </a:spcBef>
            </a:pPr>
            <a:r>
              <a:rPr lang="en-GB" altLang="en-US" sz="1600" dirty="0"/>
              <a:t>Challenge:</a:t>
            </a:r>
            <a:endParaRPr lang="en-GB" altLang="en-US" sz="1600" u="sng" dirty="0"/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GB" altLang="en-US" sz="1600" b="1" dirty="0"/>
              <a:t>New Solenoid designed to increase flux swing to 1.6Wb (currently 0.7Wb)</a:t>
            </a:r>
          </a:p>
          <a:p>
            <a:pPr>
              <a:spcBef>
                <a:spcPct val="30000"/>
              </a:spcBef>
            </a:pPr>
            <a:r>
              <a:rPr lang="en-GB" altLang="en-US" sz="1600" dirty="0" smtClean="0"/>
              <a:t>Solution (part 2):</a:t>
            </a:r>
            <a:endParaRPr lang="en-GB" altLang="en-US" sz="1600" dirty="0">
              <a:solidFill>
                <a:srgbClr val="FF0000"/>
              </a:solidFill>
            </a:endParaRP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GB" altLang="en-US" sz="1600" b="1" dirty="0"/>
              <a:t>Chiller system using </a:t>
            </a:r>
            <a:r>
              <a:rPr lang="en-GB" altLang="en-US" sz="1600" b="1" dirty="0" err="1"/>
              <a:t>Galden</a:t>
            </a:r>
            <a:r>
              <a:rPr lang="en-GB" altLang="en-US" sz="1600" b="1" dirty="0"/>
              <a:t> to support thermal demands and longer pulses (running the solenoid from -20</a:t>
            </a:r>
            <a:r>
              <a:rPr lang="en-GB" altLang="en-US" sz="1600" b="1" baseline="30000" dirty="0"/>
              <a:t>o</a:t>
            </a:r>
            <a:r>
              <a:rPr lang="en-GB" altLang="en-US" sz="1600" b="1" dirty="0"/>
              <a:t>C to 100</a:t>
            </a:r>
            <a:r>
              <a:rPr lang="en-GB" altLang="en-US" sz="1600" b="1" baseline="30000" dirty="0"/>
              <a:t>o</a:t>
            </a:r>
            <a:r>
              <a:rPr lang="en-GB" altLang="en-US" sz="1600" b="1" dirty="0"/>
              <a:t>C)</a:t>
            </a:r>
            <a:endParaRPr lang="el-GR" altLang="en-US" sz="1600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6495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9669" y="635793"/>
            <a:ext cx="1480471" cy="156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720C-804B-40F8-8CB2-77A9AFD26A17}" type="slidenum">
              <a:rPr lang="en-US" altLang="en-US"/>
              <a:pPr/>
              <a:t>12</a:t>
            </a:fld>
            <a:endParaRPr lang="en-US" altLang="en-US"/>
          </a:p>
        </p:txBody>
      </p:sp>
      <p:pic>
        <p:nvPicPr>
          <p:cNvPr id="51917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5064125" y="981075"/>
            <a:ext cx="40798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73" name="TextBox 5"/>
          <p:cNvSpPr txBox="1">
            <a:spLocks noChangeArrowheads="1"/>
          </p:cNvSpPr>
          <p:nvPr/>
        </p:nvSpPr>
        <p:spPr bwMode="auto">
          <a:xfrm>
            <a:off x="3203575" y="5445125"/>
            <a:ext cx="2049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2400"/>
              <a:t>No power flux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292725" y="5157788"/>
            <a:ext cx="1036638" cy="5159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292725" y="4365625"/>
            <a:ext cx="1252538" cy="1308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/>
          </p:cNvSpPr>
          <p:nvPr/>
        </p:nvSpPr>
        <p:spPr bwMode="auto">
          <a:xfrm>
            <a:off x="35496" y="3645371"/>
            <a:ext cx="4103688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27088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35075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430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GB" altLang="en-US" sz="1600" u="sng" dirty="0" smtClean="0"/>
              <a:t>TF Ripple:</a:t>
            </a:r>
          </a:p>
          <a:p>
            <a:pPr>
              <a:buFontTx/>
              <a:buNone/>
            </a:pPr>
            <a:r>
              <a:rPr lang="en-GB" altLang="en-US" sz="1600" dirty="0" smtClean="0"/>
              <a:t>Challenge:</a:t>
            </a:r>
            <a:endParaRPr lang="en-GB" altLang="en-US" sz="1600" dirty="0"/>
          </a:p>
          <a:p>
            <a:r>
              <a:rPr lang="en-GB" altLang="en-US" sz="1600" b="1" dirty="0" smtClean="0"/>
              <a:t>TF ripple leads to </a:t>
            </a:r>
            <a:r>
              <a:rPr lang="en-GB" altLang="en-US" sz="1600" b="1" dirty="0"/>
              <a:t>factor 3 </a:t>
            </a:r>
            <a:r>
              <a:rPr lang="en-GB" altLang="en-US" sz="1600" b="1" dirty="0" smtClean="0"/>
              <a:t>variation on super-x target</a:t>
            </a:r>
            <a:endParaRPr lang="en-GB" altLang="en-US" sz="1600" b="1" dirty="0"/>
          </a:p>
        </p:txBody>
      </p:sp>
      <p:sp>
        <p:nvSpPr>
          <p:cNvPr id="519186" name="Rectangle 18"/>
          <p:cNvSpPr>
            <a:spLocks noChangeArrowheads="1"/>
          </p:cNvSpPr>
          <p:nvPr/>
        </p:nvSpPr>
        <p:spPr bwMode="auto">
          <a:xfrm>
            <a:off x="827088" y="1700213"/>
            <a:ext cx="504825" cy="3603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9187" name="Line 19"/>
          <p:cNvSpPr>
            <a:spLocks noChangeShapeType="1"/>
          </p:cNvSpPr>
          <p:nvPr/>
        </p:nvSpPr>
        <p:spPr bwMode="auto">
          <a:xfrm flipH="1">
            <a:off x="827088" y="765175"/>
            <a:ext cx="720725" cy="9350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9188" name="Line 20"/>
          <p:cNvSpPr>
            <a:spLocks noChangeShapeType="1"/>
          </p:cNvSpPr>
          <p:nvPr/>
        </p:nvSpPr>
        <p:spPr bwMode="auto">
          <a:xfrm flipH="1" flipV="1">
            <a:off x="827088" y="2060575"/>
            <a:ext cx="720725" cy="12239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19189" name="Picture 21" descr="divertor close up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547813" y="798513"/>
            <a:ext cx="3529012" cy="24796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19190" name="Rectangle 22"/>
          <p:cNvSpPr>
            <a:spLocks noChangeArrowheads="1"/>
          </p:cNvSpPr>
          <p:nvPr/>
        </p:nvSpPr>
        <p:spPr bwMode="auto">
          <a:xfrm>
            <a:off x="1547813" y="765175"/>
            <a:ext cx="3529012" cy="25209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9191" name="Line 23"/>
          <p:cNvSpPr>
            <a:spLocks noChangeShapeType="1"/>
          </p:cNvSpPr>
          <p:nvPr/>
        </p:nvSpPr>
        <p:spPr bwMode="auto">
          <a:xfrm flipH="1" flipV="1">
            <a:off x="3563938" y="1844675"/>
            <a:ext cx="2879725" cy="2889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800" kern="0" smtClean="0"/>
              <a:t>4. Innovation</a:t>
            </a:r>
            <a:endParaRPr lang="en-US" altLang="en-US" sz="3800" kern="0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3598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9669" y="635793"/>
            <a:ext cx="1480471" cy="156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4AAAF-4AD5-48E6-8E8A-539197DA5DC6}" type="slidenum">
              <a:rPr lang="en-US" altLang="en-US"/>
              <a:pPr/>
              <a:t>13</a:t>
            </a:fld>
            <a:endParaRPr lang="en-US" altLang="en-US"/>
          </a:p>
        </p:txBody>
      </p:sp>
      <p:pic>
        <p:nvPicPr>
          <p:cNvPr id="52019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962525" y="908050"/>
            <a:ext cx="4181475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0197" name="TextBox 7"/>
          <p:cNvSpPr txBox="1">
            <a:spLocks noChangeArrowheads="1"/>
          </p:cNvSpPr>
          <p:nvPr/>
        </p:nvSpPr>
        <p:spPr bwMode="auto">
          <a:xfrm>
            <a:off x="3348038" y="5805488"/>
            <a:ext cx="20494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2400"/>
              <a:t>No power flux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435600" y="4508500"/>
            <a:ext cx="884238" cy="1495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435600" y="3429000"/>
            <a:ext cx="1389063" cy="255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0211" name="Rectangle 19"/>
          <p:cNvSpPr>
            <a:spLocks noChangeArrowheads="1"/>
          </p:cNvSpPr>
          <p:nvPr/>
        </p:nvSpPr>
        <p:spPr bwMode="auto">
          <a:xfrm>
            <a:off x="827088" y="1700213"/>
            <a:ext cx="504825" cy="3603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0212" name="Line 20"/>
          <p:cNvSpPr>
            <a:spLocks noChangeShapeType="1"/>
          </p:cNvSpPr>
          <p:nvPr/>
        </p:nvSpPr>
        <p:spPr bwMode="auto">
          <a:xfrm flipH="1">
            <a:off x="827088" y="765175"/>
            <a:ext cx="720725" cy="9350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0213" name="Line 21"/>
          <p:cNvSpPr>
            <a:spLocks noChangeShapeType="1"/>
          </p:cNvSpPr>
          <p:nvPr/>
        </p:nvSpPr>
        <p:spPr bwMode="auto">
          <a:xfrm flipH="1" flipV="1">
            <a:off x="827088" y="2060575"/>
            <a:ext cx="720725" cy="12239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20214" name="Picture 22" descr="divertor close up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547813" y="798513"/>
            <a:ext cx="3529012" cy="24796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20215" name="Rectangle 23"/>
          <p:cNvSpPr>
            <a:spLocks noChangeArrowheads="1"/>
          </p:cNvSpPr>
          <p:nvPr/>
        </p:nvSpPr>
        <p:spPr bwMode="auto">
          <a:xfrm>
            <a:off x="1547813" y="765175"/>
            <a:ext cx="3529012" cy="25209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800" kern="0" smtClean="0"/>
              <a:t>4. Innovation</a:t>
            </a:r>
            <a:endParaRPr lang="en-US" altLang="en-US" sz="3800" kern="0" dirty="0" smtClean="0"/>
          </a:p>
        </p:txBody>
      </p:sp>
      <p:sp>
        <p:nvSpPr>
          <p:cNvPr id="18" name="Content Placeholder 2"/>
          <p:cNvSpPr>
            <a:spLocks/>
          </p:cNvSpPr>
          <p:nvPr/>
        </p:nvSpPr>
        <p:spPr bwMode="auto">
          <a:xfrm>
            <a:off x="35496" y="3645371"/>
            <a:ext cx="4103688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27088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35075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430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GB" altLang="en-US" sz="1600" u="sng" dirty="0" smtClean="0"/>
              <a:t>TF Ripple:</a:t>
            </a:r>
          </a:p>
          <a:p>
            <a:pPr>
              <a:buFontTx/>
              <a:buNone/>
            </a:pPr>
            <a:r>
              <a:rPr lang="en-GB" altLang="en-US" sz="1600" dirty="0" smtClean="0"/>
              <a:t>Challenge:</a:t>
            </a:r>
            <a:endParaRPr lang="en-GB" altLang="en-US" sz="1600" dirty="0"/>
          </a:p>
          <a:p>
            <a:r>
              <a:rPr lang="en-GB" altLang="en-US" sz="1600" dirty="0"/>
              <a:t>TF ripple leads to factor 3 variation on super-x </a:t>
            </a:r>
            <a:r>
              <a:rPr lang="en-GB" altLang="en-US" sz="1600" dirty="0" smtClean="0"/>
              <a:t>target</a:t>
            </a:r>
          </a:p>
          <a:p>
            <a:r>
              <a:rPr lang="en-GB" altLang="en-US" sz="1600" b="1" dirty="0"/>
              <a:t>Angling tiles only doesn’t help much.</a:t>
            </a:r>
            <a:r>
              <a:rPr lang="en-GB" altLang="en-US" sz="1600" dirty="0"/>
              <a:t> </a:t>
            </a:r>
            <a:endParaRPr lang="en-GB" altLang="en-US" sz="1600" dirty="0">
              <a:solidFill>
                <a:srgbClr val="BFBFBF"/>
              </a:solidFill>
            </a:endParaRPr>
          </a:p>
          <a:p>
            <a:endParaRPr lang="en-GB" altLang="en-US" sz="1600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054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9669" y="635793"/>
            <a:ext cx="1480471" cy="156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1B09-10EF-4CDD-8C38-FD3617F5691F}" type="slidenum">
              <a:rPr lang="en-US" altLang="en-US"/>
              <a:pPr/>
              <a:t>14</a:t>
            </a:fld>
            <a:endParaRPr lang="en-US" altLang="en-US"/>
          </a:p>
        </p:txBody>
      </p:sp>
      <p:pic>
        <p:nvPicPr>
          <p:cNvPr id="52122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5006975" y="908050"/>
            <a:ext cx="413702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1245" name="Rectangle 29"/>
          <p:cNvSpPr>
            <a:spLocks noChangeArrowheads="1"/>
          </p:cNvSpPr>
          <p:nvPr/>
        </p:nvSpPr>
        <p:spPr bwMode="auto">
          <a:xfrm>
            <a:off x="827088" y="1700213"/>
            <a:ext cx="504825" cy="3603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1246" name="Line 30"/>
          <p:cNvSpPr>
            <a:spLocks noChangeShapeType="1"/>
          </p:cNvSpPr>
          <p:nvPr/>
        </p:nvSpPr>
        <p:spPr bwMode="auto">
          <a:xfrm flipH="1">
            <a:off x="827088" y="765175"/>
            <a:ext cx="720725" cy="9350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1247" name="Line 31"/>
          <p:cNvSpPr>
            <a:spLocks noChangeShapeType="1"/>
          </p:cNvSpPr>
          <p:nvPr/>
        </p:nvSpPr>
        <p:spPr bwMode="auto">
          <a:xfrm flipH="1" flipV="1">
            <a:off x="827088" y="2060575"/>
            <a:ext cx="720725" cy="12239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21248" name="Picture 32" descr="divertor close up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547813" y="798513"/>
            <a:ext cx="3529012" cy="24796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21249" name="Rectangle 33"/>
          <p:cNvSpPr>
            <a:spLocks noChangeArrowheads="1"/>
          </p:cNvSpPr>
          <p:nvPr/>
        </p:nvSpPr>
        <p:spPr bwMode="auto">
          <a:xfrm>
            <a:off x="1547813" y="765175"/>
            <a:ext cx="3529012" cy="25209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800" kern="0" smtClean="0"/>
              <a:t>4. Innovation</a:t>
            </a:r>
            <a:endParaRPr lang="en-US" altLang="en-US" sz="3800" kern="0" dirty="0" smtClean="0"/>
          </a:p>
        </p:txBody>
      </p:sp>
      <p:sp>
        <p:nvSpPr>
          <p:cNvPr id="15" name="Content Placeholder 2"/>
          <p:cNvSpPr>
            <a:spLocks/>
          </p:cNvSpPr>
          <p:nvPr/>
        </p:nvSpPr>
        <p:spPr bwMode="auto">
          <a:xfrm>
            <a:off x="35496" y="3645371"/>
            <a:ext cx="4103688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27088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35075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430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GB" altLang="en-US" sz="1600" u="sng" dirty="0" smtClean="0"/>
              <a:t>TF Ripple:</a:t>
            </a:r>
          </a:p>
          <a:p>
            <a:pPr>
              <a:buFontTx/>
              <a:buNone/>
            </a:pPr>
            <a:r>
              <a:rPr lang="en-GB" altLang="en-US" sz="1600" dirty="0" smtClean="0"/>
              <a:t>Challenge:</a:t>
            </a:r>
            <a:endParaRPr lang="en-GB" altLang="en-US" sz="1600" dirty="0"/>
          </a:p>
          <a:p>
            <a:r>
              <a:rPr lang="en-GB" altLang="en-US" sz="1600" dirty="0"/>
              <a:t>TF ripple leads to factor 3 variation on super-x target</a:t>
            </a:r>
          </a:p>
          <a:p>
            <a:r>
              <a:rPr lang="en-GB" altLang="en-US" sz="1600" dirty="0" smtClean="0"/>
              <a:t>Angling </a:t>
            </a:r>
            <a:r>
              <a:rPr lang="en-GB" altLang="en-US" sz="1600" dirty="0"/>
              <a:t>tiles only doesn’t help much</a:t>
            </a:r>
            <a:r>
              <a:rPr lang="en-GB" altLang="en-US" sz="1600" dirty="0" smtClean="0"/>
              <a:t>.</a:t>
            </a:r>
          </a:p>
          <a:p>
            <a:pPr marL="0" indent="0">
              <a:buNone/>
            </a:pPr>
            <a:r>
              <a:rPr lang="en-GB" altLang="en-US" sz="1600" dirty="0" smtClean="0"/>
              <a:t>Solution:</a:t>
            </a:r>
          </a:p>
          <a:p>
            <a:r>
              <a:rPr lang="en-GB" altLang="en-US" sz="1600" b="1" dirty="0" smtClean="0"/>
              <a:t>Shaping </a:t>
            </a:r>
            <a:r>
              <a:rPr lang="en-GB" altLang="en-US" sz="1600" b="1" dirty="0"/>
              <a:t>brings variations within  ±6</a:t>
            </a:r>
            <a:r>
              <a:rPr lang="en-GB" altLang="en-US" sz="1600" b="1" dirty="0" smtClean="0"/>
              <a:t>%</a:t>
            </a:r>
            <a:endParaRPr lang="en-GB" altLang="en-US" sz="1600" dirty="0">
              <a:solidFill>
                <a:srgbClr val="BFBFBF"/>
              </a:solidFill>
            </a:endParaRPr>
          </a:p>
          <a:p>
            <a:endParaRPr lang="en-GB" altLang="en-US" sz="1600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1887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:\MAST\MAST_Upgrade\11000 Project Management\11500 Project Admin\Photos Hardware\End Plate\Upper End Plate 16110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932040" y="692150"/>
            <a:ext cx="4075769" cy="305682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9669" y="635793"/>
            <a:ext cx="1480471" cy="156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D4E4-6A29-4670-8565-A0D8C08F7F01}" type="slidenum">
              <a:rPr lang="en-US" altLang="en-US"/>
              <a:pPr/>
              <a:t>15</a:t>
            </a:fld>
            <a:endParaRPr lang="en-US" altLang="en-US"/>
          </a:p>
        </p:txBody>
      </p:sp>
      <p:pic>
        <p:nvPicPr>
          <p:cNvPr id="52224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6208612" y="3844552"/>
            <a:ext cx="2799197" cy="227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50" name="Rectangle 10"/>
          <p:cNvSpPr>
            <a:spLocks noChangeArrowheads="1"/>
          </p:cNvSpPr>
          <p:nvPr/>
        </p:nvSpPr>
        <p:spPr bwMode="auto">
          <a:xfrm>
            <a:off x="179388" y="1700213"/>
            <a:ext cx="1152525" cy="3603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252" name="Rectangle 12"/>
          <p:cNvSpPr>
            <a:spLocks noChangeArrowheads="1"/>
          </p:cNvSpPr>
          <p:nvPr/>
        </p:nvSpPr>
        <p:spPr bwMode="auto">
          <a:xfrm>
            <a:off x="4932040" y="690280"/>
            <a:ext cx="4110249" cy="305869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253" name="Line 13"/>
          <p:cNvSpPr>
            <a:spLocks noChangeShapeType="1"/>
          </p:cNvSpPr>
          <p:nvPr/>
        </p:nvSpPr>
        <p:spPr bwMode="auto">
          <a:xfrm flipH="1" flipV="1">
            <a:off x="179386" y="2060575"/>
            <a:ext cx="4752651" cy="168840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2254" name="Line 14"/>
          <p:cNvSpPr>
            <a:spLocks noChangeShapeType="1"/>
          </p:cNvSpPr>
          <p:nvPr/>
        </p:nvSpPr>
        <p:spPr bwMode="auto">
          <a:xfrm flipH="1">
            <a:off x="179387" y="692150"/>
            <a:ext cx="4752652" cy="10080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2256" name="AutoShape 16"/>
          <p:cNvSpPr>
            <a:spLocks noChangeArrowheads="1"/>
          </p:cNvSpPr>
          <p:nvPr/>
        </p:nvSpPr>
        <p:spPr bwMode="auto">
          <a:xfrm>
            <a:off x="635000" y="1052513"/>
            <a:ext cx="287338" cy="57467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GB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800" kern="0" dirty="0" smtClean="0"/>
              <a:t>4. Innovation</a:t>
            </a:r>
            <a:endParaRPr lang="en-US" altLang="en-US" sz="3800" kern="0" dirty="0" smtClean="0"/>
          </a:p>
        </p:txBody>
      </p:sp>
      <p:sp>
        <p:nvSpPr>
          <p:cNvPr id="18" name="Content Placeholder 2"/>
          <p:cNvSpPr>
            <a:spLocks/>
          </p:cNvSpPr>
          <p:nvPr/>
        </p:nvSpPr>
        <p:spPr bwMode="auto">
          <a:xfrm>
            <a:off x="35496" y="3645371"/>
            <a:ext cx="4103688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27088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35075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430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GB" altLang="en-US" sz="1600" u="sng" dirty="0" smtClean="0"/>
              <a:t>TF Ripple:</a:t>
            </a:r>
          </a:p>
          <a:p>
            <a:pPr>
              <a:buFontTx/>
              <a:buNone/>
            </a:pPr>
            <a:r>
              <a:rPr lang="en-GB" altLang="en-US" sz="1600" dirty="0" smtClean="0"/>
              <a:t>Challenge:</a:t>
            </a:r>
            <a:endParaRPr lang="en-GB" altLang="en-US" sz="1600" dirty="0"/>
          </a:p>
          <a:p>
            <a:r>
              <a:rPr lang="en-GB" altLang="en-US" sz="1600" dirty="0"/>
              <a:t>TF ripple leads to factor 3 variation on super-x target</a:t>
            </a:r>
          </a:p>
          <a:p>
            <a:r>
              <a:rPr lang="en-GB" altLang="en-US" sz="1600" dirty="0" smtClean="0"/>
              <a:t>Angling </a:t>
            </a:r>
            <a:r>
              <a:rPr lang="en-GB" altLang="en-US" sz="1600" dirty="0"/>
              <a:t>tiles only doesn’t help much</a:t>
            </a:r>
            <a:r>
              <a:rPr lang="en-GB" altLang="en-US" sz="1600" dirty="0" smtClean="0"/>
              <a:t>.</a:t>
            </a:r>
          </a:p>
          <a:p>
            <a:pPr marL="0" indent="0">
              <a:buNone/>
            </a:pPr>
            <a:r>
              <a:rPr lang="en-GB" altLang="en-US" sz="1600" dirty="0" smtClean="0"/>
              <a:t>Solution:</a:t>
            </a:r>
          </a:p>
          <a:p>
            <a:r>
              <a:rPr lang="en-GB" altLang="en-US" sz="1600" b="1" dirty="0" smtClean="0"/>
              <a:t>Shaping </a:t>
            </a:r>
            <a:r>
              <a:rPr lang="en-GB" altLang="en-US" sz="1600" b="1" dirty="0"/>
              <a:t>brings variations within  ±6</a:t>
            </a:r>
            <a:r>
              <a:rPr lang="en-GB" altLang="en-US" sz="1600" b="1" dirty="0" smtClean="0"/>
              <a:t>%</a:t>
            </a:r>
            <a:endParaRPr lang="en-GB" altLang="en-US" sz="1600" dirty="0">
              <a:solidFill>
                <a:srgbClr val="BFBFBF"/>
              </a:solidFill>
            </a:endParaRPr>
          </a:p>
          <a:p>
            <a:endParaRPr lang="en-GB" altLang="en-US" sz="1600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3451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9669" y="635793"/>
            <a:ext cx="1480471" cy="156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924B5-EA7F-45D5-A88C-00C4FE4602E1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10980" name="Rectangle 4"/>
          <p:cNvSpPr>
            <a:spLocks noChangeArrowheads="1"/>
          </p:cNvSpPr>
          <p:nvPr/>
        </p:nvSpPr>
        <p:spPr bwMode="auto">
          <a:xfrm>
            <a:off x="827088" y="1628775"/>
            <a:ext cx="504825" cy="3603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10985" name="Picture 9" descr="DP EXPLOD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059113" y="3644900"/>
            <a:ext cx="2376487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0992" name="Line 16"/>
          <p:cNvSpPr>
            <a:spLocks noChangeShapeType="1"/>
          </p:cNvSpPr>
          <p:nvPr/>
        </p:nvSpPr>
        <p:spPr bwMode="auto">
          <a:xfrm flipH="1">
            <a:off x="827088" y="765175"/>
            <a:ext cx="1223962" cy="86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0993" name="Line 17"/>
          <p:cNvSpPr>
            <a:spLocks noChangeShapeType="1"/>
          </p:cNvSpPr>
          <p:nvPr/>
        </p:nvSpPr>
        <p:spPr bwMode="auto">
          <a:xfrm flipH="1" flipV="1">
            <a:off x="827088" y="1989138"/>
            <a:ext cx="1223962" cy="14398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10995" name="Picture 19" descr="dp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r="7703"/>
          <a:stretch>
            <a:fillRect/>
          </a:stretch>
        </p:blipFill>
        <p:spPr bwMode="auto">
          <a:xfrm>
            <a:off x="6119813" y="620713"/>
            <a:ext cx="3024187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0996" name="Picture 20" descr="dp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l="16374" t="7941" r="11244" b="11148"/>
          <a:stretch>
            <a:fillRect/>
          </a:stretch>
        </p:blipFill>
        <p:spPr bwMode="auto">
          <a:xfrm>
            <a:off x="6156325" y="620713"/>
            <a:ext cx="7032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0997" name="Picture 21" descr="divertor close up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051050" y="765175"/>
            <a:ext cx="3887788" cy="267652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10998" name="Rectangle 22"/>
          <p:cNvSpPr>
            <a:spLocks noChangeArrowheads="1"/>
          </p:cNvSpPr>
          <p:nvPr/>
        </p:nvSpPr>
        <p:spPr bwMode="auto">
          <a:xfrm>
            <a:off x="2051050" y="765175"/>
            <a:ext cx="3887788" cy="26638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511018" name="Group 42"/>
          <p:cNvGrpSpPr>
            <a:grpSpLocks/>
          </p:cNvGrpSpPr>
          <p:nvPr/>
        </p:nvGrpSpPr>
        <p:grpSpPr bwMode="auto">
          <a:xfrm>
            <a:off x="3635375" y="1628775"/>
            <a:ext cx="2736850" cy="504825"/>
            <a:chOff x="2290" y="1026"/>
            <a:chExt cx="1724" cy="318"/>
          </a:xfrm>
        </p:grpSpPr>
        <p:grpSp>
          <p:nvGrpSpPr>
            <p:cNvPr id="511017" name="Group 41"/>
            <p:cNvGrpSpPr>
              <a:grpSpLocks/>
            </p:cNvGrpSpPr>
            <p:nvPr/>
          </p:nvGrpSpPr>
          <p:grpSpPr bwMode="auto">
            <a:xfrm>
              <a:off x="2290" y="1026"/>
              <a:ext cx="454" cy="318"/>
              <a:chOff x="2245" y="1026"/>
              <a:chExt cx="454" cy="318"/>
            </a:xfrm>
          </p:grpSpPr>
          <p:sp>
            <p:nvSpPr>
              <p:cNvPr id="510999" name="Line 23"/>
              <p:cNvSpPr>
                <a:spLocks noChangeShapeType="1"/>
              </p:cNvSpPr>
              <p:nvPr/>
            </p:nvSpPr>
            <p:spPr bwMode="auto">
              <a:xfrm>
                <a:off x="2426" y="1026"/>
                <a:ext cx="18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  <a:ext uri="{AF507438-7753-43E0-B8FC-AC1667EBCBE1}">
  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1000" name="Line 24"/>
              <p:cNvSpPr>
                <a:spLocks noChangeShapeType="1"/>
              </p:cNvSpPr>
              <p:nvPr/>
            </p:nvSpPr>
            <p:spPr bwMode="auto">
              <a:xfrm>
                <a:off x="2699" y="1026"/>
                <a:ext cx="0" cy="31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  <a:ext uri="{AF507438-7753-43E0-B8FC-AC1667EBCBE1}">
  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1001" name="Line 25"/>
              <p:cNvSpPr>
                <a:spLocks noChangeShapeType="1"/>
              </p:cNvSpPr>
              <p:nvPr/>
            </p:nvSpPr>
            <p:spPr bwMode="auto">
              <a:xfrm>
                <a:off x="2245" y="1344"/>
                <a:ext cx="363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  <a:ext uri="{AF507438-7753-43E0-B8FC-AC1667EBCBE1}">
  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1002" name="Line 26"/>
              <p:cNvSpPr>
                <a:spLocks noChangeShapeType="1"/>
              </p:cNvSpPr>
              <p:nvPr/>
            </p:nvSpPr>
            <p:spPr bwMode="auto">
              <a:xfrm flipV="1">
                <a:off x="2381" y="1026"/>
                <a:ext cx="45" cy="13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  <a:ext uri="{AF507438-7753-43E0-B8FC-AC1667EBCBE1}">
  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1003" name="Line 27"/>
              <p:cNvSpPr>
                <a:spLocks noChangeShapeType="1"/>
              </p:cNvSpPr>
              <p:nvPr/>
            </p:nvSpPr>
            <p:spPr bwMode="auto">
              <a:xfrm flipV="1">
                <a:off x="2245" y="1162"/>
                <a:ext cx="0" cy="18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  <a:ext uri="{AF507438-7753-43E0-B8FC-AC1667EBCBE1}">
  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1004" name="Line 28"/>
              <p:cNvSpPr>
                <a:spLocks noChangeShapeType="1"/>
              </p:cNvSpPr>
              <p:nvPr/>
            </p:nvSpPr>
            <p:spPr bwMode="auto">
              <a:xfrm>
                <a:off x="2245" y="1162"/>
                <a:ext cx="13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  <a:ext uri="{AF507438-7753-43E0-B8FC-AC1667EBCBE1}">
  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511005" name="Line 29"/>
            <p:cNvSpPr>
              <a:spLocks noChangeShapeType="1"/>
            </p:cNvSpPr>
            <p:nvPr/>
          </p:nvSpPr>
          <p:spPr bwMode="auto">
            <a:xfrm>
              <a:off x="2744" y="1207"/>
              <a:ext cx="127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11016" name="Text Box 40"/>
          <p:cNvSpPr txBox="1">
            <a:spLocks noChangeArrowheads="1"/>
          </p:cNvSpPr>
          <p:nvPr/>
        </p:nvSpPr>
        <p:spPr bwMode="auto">
          <a:xfrm>
            <a:off x="0" y="3429000"/>
            <a:ext cx="2987675" cy="252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en-GB" altLang="en-US" sz="1600" dirty="0" smtClean="0"/>
              <a:t>Challenge</a:t>
            </a:r>
            <a:r>
              <a:rPr lang="en-GB" altLang="en-US" sz="1600" dirty="0"/>
              <a:t>: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GB" altLang="en-US" sz="1600" b="1" dirty="0"/>
              <a:t>Forces of several 100kN, differential thermal expansions, limited space</a:t>
            </a:r>
          </a:p>
          <a:p>
            <a:pPr>
              <a:spcBef>
                <a:spcPct val="30000"/>
              </a:spcBef>
            </a:pPr>
            <a:r>
              <a:rPr lang="en-GB" altLang="en-US" sz="1600" dirty="0"/>
              <a:t>Solution: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GB" altLang="en-US" sz="1600" b="1" dirty="0"/>
              <a:t>Use of lamellae, </a:t>
            </a:r>
            <a:r>
              <a:rPr lang="en-GB" altLang="en-US" sz="1600" b="1" dirty="0" smtClean="0"/>
              <a:t>frictional </a:t>
            </a:r>
            <a:r>
              <a:rPr lang="en-GB" altLang="en-US" sz="1600" b="1" dirty="0"/>
              <a:t>contact to transmit shear, Wedge / ball support arrangement</a:t>
            </a:r>
          </a:p>
        </p:txBody>
      </p:sp>
      <p:pic>
        <p:nvPicPr>
          <p:cNvPr id="510981" name="Picture 5" descr="Dp coil support photo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5580063" y="3644900"/>
            <a:ext cx="3384550" cy="249713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800" kern="0" dirty="0" smtClean="0"/>
              <a:t>4. Innovation</a:t>
            </a:r>
            <a:endParaRPr lang="en-US" altLang="en-US" sz="3800" kern="0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544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76E653-D432-4573-8765-101DB53633D2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 smtClean="0">
              <a:solidFill>
                <a:schemeClr val="bg1"/>
              </a:solidFill>
            </a:endParaRP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800" kern="0" dirty="0" smtClean="0"/>
              <a:t>5. Construction</a:t>
            </a:r>
            <a:endParaRPr lang="en-US" altLang="en-US" sz="3800" kern="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547664" y="2132856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hlinkClick r:id="rId3" action="ppaction://hlinkfile"/>
              </a:rPr>
              <a:t>MAST-U Summary Video</a:t>
            </a:r>
            <a:endParaRPr lang="en-GB" sz="36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6331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76E653-D432-4573-8765-101DB53633D2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 smtClean="0">
              <a:solidFill>
                <a:schemeClr val="bg1"/>
              </a:solidFill>
            </a:endParaRP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800" kern="0" dirty="0" smtClean="0"/>
              <a:t>5. </a:t>
            </a:r>
            <a:r>
              <a:rPr lang="en-GB" altLang="en-US" sz="3800" kern="0" dirty="0"/>
              <a:t>Construction</a:t>
            </a:r>
            <a:endParaRPr lang="en-US" altLang="en-US" sz="3800" kern="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6" name="Picture 2" descr="K:\MAST\MAST_Upgrade\Work Space\Joe Milnes\Images\CAD Images\LA modular bui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2094" y="908720"/>
            <a:ext cx="2545184" cy="510705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78806" y="4581128"/>
            <a:ext cx="2411760" cy="143464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K:\MAST\MAST_Upgrade\11000 Project Management\11500 Project Admin\Photos Hardware\End Plate\LEP prior to OC installation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588813" y="1181943"/>
            <a:ext cx="6445112" cy="483383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11103" y="5412246"/>
            <a:ext cx="304564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 smtClean="0"/>
              <a:t>May 2016</a:t>
            </a:r>
            <a:endParaRPr lang="en-GB" sz="2800" b="1" i="1" dirty="0"/>
          </a:p>
        </p:txBody>
      </p:sp>
      <p:cxnSp>
        <p:nvCxnSpPr>
          <p:cNvPr id="5" name="Straight Arrow Connector 4"/>
          <p:cNvCxnSpPr>
            <a:stCxn id="3" idx="6"/>
          </p:cNvCxnSpPr>
          <p:nvPr/>
        </p:nvCxnSpPr>
        <p:spPr>
          <a:xfrm flipV="1">
            <a:off x="2490566" y="5007665"/>
            <a:ext cx="1217338" cy="290788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1943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76E653-D432-4573-8765-101DB53633D2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400" smtClean="0">
              <a:solidFill>
                <a:schemeClr val="bg1"/>
              </a:solidFill>
            </a:endParaRP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800" kern="0" dirty="0" smtClean="0"/>
              <a:t>5. </a:t>
            </a:r>
            <a:r>
              <a:rPr lang="en-GB" altLang="en-US" sz="3800" kern="0" dirty="0"/>
              <a:t>Construction</a:t>
            </a:r>
            <a:endParaRPr lang="en-US" altLang="en-US" sz="3800" kern="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6" name="Picture 2" descr="K:\MAST\MAST_Upgrade\Work Space\Joe Milnes\Images\CAD Images\LA modular bui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2094" y="908720"/>
            <a:ext cx="2545184" cy="510705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094" y="2199353"/>
            <a:ext cx="2545184" cy="367240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194" name="Picture 2" descr="K:\MAST\MAST_Upgrade\11000 Project Management\11500 Project Admin\Photos Hardware\Outer Cylinder\Outer Cylinder installation in the blockhouse\DSC_0073 - Copy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132593" y="712694"/>
            <a:ext cx="5389289" cy="551106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41445" y="5650533"/>
            <a:ext cx="304564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 smtClean="0"/>
              <a:t>May 2016</a:t>
            </a:r>
            <a:endParaRPr lang="en-GB" sz="2800" b="1" i="1" dirty="0"/>
          </a:p>
        </p:txBody>
      </p:sp>
      <p:cxnSp>
        <p:nvCxnSpPr>
          <p:cNvPr id="5" name="Straight Arrow Connector 4"/>
          <p:cNvCxnSpPr>
            <a:stCxn id="3" idx="6"/>
          </p:cNvCxnSpPr>
          <p:nvPr/>
        </p:nvCxnSpPr>
        <p:spPr>
          <a:xfrm flipV="1">
            <a:off x="2557278" y="2703409"/>
            <a:ext cx="1984167" cy="1332148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5042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279412" y="692696"/>
            <a:ext cx="5172908" cy="548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B49AC596-702F-4A9F-929D-D6DC4A58048C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2</a:t>
            </a:fld>
            <a:endParaRPr lang="en-US" altLang="en-US" sz="1400" smtClean="0">
              <a:solidFill>
                <a:schemeClr val="bg1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eaLnBrk="1" hangingPunct="1"/>
            <a:r>
              <a:rPr lang="en-GB" altLang="en-US" sz="3800" dirty="0" smtClean="0"/>
              <a:t>Contents</a:t>
            </a:r>
            <a:endParaRPr lang="en-US" altLang="en-US" sz="3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79512" y="788506"/>
            <a:ext cx="237626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dirty="0" smtClean="0"/>
              <a:t>1) Objectives</a:t>
            </a:r>
          </a:p>
          <a:p>
            <a:pPr>
              <a:spcAft>
                <a:spcPts val="1200"/>
              </a:spcAft>
            </a:pPr>
            <a:r>
              <a:rPr lang="en-GB" sz="2400" dirty="0" smtClean="0"/>
              <a:t>2) Timeline</a:t>
            </a:r>
          </a:p>
          <a:p>
            <a:pPr>
              <a:spcAft>
                <a:spcPts val="1200"/>
              </a:spcAft>
            </a:pPr>
            <a:r>
              <a:rPr lang="en-GB" sz="2400" dirty="0" smtClean="0"/>
              <a:t>3) Capability</a:t>
            </a:r>
          </a:p>
          <a:p>
            <a:pPr>
              <a:spcAft>
                <a:spcPts val="1200"/>
              </a:spcAft>
            </a:pPr>
            <a:r>
              <a:rPr lang="en-GB" sz="2400" dirty="0" smtClean="0"/>
              <a:t>4) Innovation</a:t>
            </a:r>
          </a:p>
          <a:p>
            <a:pPr>
              <a:spcAft>
                <a:spcPts val="1200"/>
              </a:spcAft>
            </a:pPr>
            <a:r>
              <a:rPr lang="en-GB" sz="2400" dirty="0" smtClean="0"/>
              <a:t>5) Construction</a:t>
            </a:r>
          </a:p>
          <a:p>
            <a:pPr>
              <a:spcAft>
                <a:spcPts val="1200"/>
              </a:spcAft>
            </a:pPr>
            <a:r>
              <a:rPr lang="en-GB" sz="2400" dirty="0" smtClean="0"/>
              <a:t>6) Programme</a:t>
            </a:r>
          </a:p>
          <a:p>
            <a:pPr>
              <a:spcAft>
                <a:spcPts val="1200"/>
              </a:spcAft>
            </a:pPr>
            <a:r>
              <a:rPr lang="en-GB" sz="2400" dirty="0" smtClean="0"/>
              <a:t>7) Summary</a:t>
            </a:r>
          </a:p>
          <a:p>
            <a:pPr marL="457200" indent="-457200">
              <a:spcAft>
                <a:spcPts val="1200"/>
              </a:spcAft>
              <a:buAutoNum type="arabicParenR"/>
            </a:pPr>
            <a:endParaRPr lang="en-GB" sz="2400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0911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76E653-D432-4573-8765-101DB53633D2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400" smtClean="0">
              <a:solidFill>
                <a:schemeClr val="bg1"/>
              </a:solidFill>
            </a:endParaRP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800" kern="0" dirty="0" smtClean="0"/>
              <a:t>5. </a:t>
            </a:r>
            <a:r>
              <a:rPr lang="en-GB" altLang="en-US" sz="3800" kern="0" dirty="0"/>
              <a:t>Construction</a:t>
            </a:r>
            <a:endParaRPr lang="en-US" altLang="en-US" sz="3800" kern="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6" name="Picture 2" descr="K:\MAST\MAST_Upgrade\Work Space\Joe Milnes\Images\CAD Images\LA modular bui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2094" y="908720"/>
            <a:ext cx="2545184" cy="510705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23528" y="2559393"/>
            <a:ext cx="1872208" cy="64807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2711103" y="5412246"/>
            <a:ext cx="304564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 smtClean="0"/>
              <a:t>June 2016</a:t>
            </a:r>
            <a:endParaRPr lang="en-GB" sz="2800" b="1" i="1" dirty="0"/>
          </a:p>
        </p:txBody>
      </p:sp>
      <p:pic>
        <p:nvPicPr>
          <p:cNvPr id="4098" name="Picture 2" descr="K:\MAST\MAST_Upgrade\11000 Project Management\11500 Project Admin\Photos Hardware\Outer Cylinder\Upper Cassette Installation and fit out\PR 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711103" y="1680904"/>
            <a:ext cx="6249553" cy="305312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>
            <a:stCxn id="3" idx="6"/>
          </p:cNvCxnSpPr>
          <p:nvPr/>
        </p:nvCxnSpPr>
        <p:spPr>
          <a:xfrm flipV="1">
            <a:off x="2195736" y="2199353"/>
            <a:ext cx="1152128" cy="684076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9804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76E653-D432-4573-8765-101DB53633D2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 smtClean="0">
              <a:solidFill>
                <a:schemeClr val="bg1"/>
              </a:solidFill>
            </a:endParaRP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800" kern="0" dirty="0" smtClean="0"/>
              <a:t>5. </a:t>
            </a:r>
            <a:r>
              <a:rPr lang="en-GB" altLang="en-US" sz="3800" kern="0" dirty="0"/>
              <a:t>Construction</a:t>
            </a:r>
            <a:endParaRPr lang="en-US" altLang="en-US" sz="3800" kern="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6" name="Picture 2" descr="K:\MAST\MAST_Upgrade\Work Space\Joe Milnes\Images\CAD Images\LA modular bui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2094" y="914231"/>
            <a:ext cx="2545184" cy="510705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971600" y="2204864"/>
            <a:ext cx="648072" cy="252028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K:\MAST\MAST_Upgrade\11000 Project Management\11500 Project Admin\Photos Hardware\Centre tube\Centre tube installation 27th Oct 2016\DSC_162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411760" y="836712"/>
            <a:ext cx="3406999" cy="514393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>
            <a:stCxn id="3" idx="6"/>
          </p:cNvCxnSpPr>
          <p:nvPr/>
        </p:nvCxnSpPr>
        <p:spPr>
          <a:xfrm flipV="1">
            <a:off x="1619672" y="2852936"/>
            <a:ext cx="2376264" cy="612068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K:\MAST\MAST_Upgrade\11000 Project Management\11500 Project Admin\Photos Hardware\Centre tube\Centre tube installation 27th Oct 2016\CT installation 161103_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5940152" y="3356992"/>
            <a:ext cx="3096500" cy="23223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:\MAST\MAST_Upgrade\11000 Project Management\11500 Project Admin\Photos Hardware\Centre tube\Centre tube installation 27th Oct 2016\DSC_159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5940152" y="1196752"/>
            <a:ext cx="3096000" cy="205058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711103" y="5417757"/>
            <a:ext cx="280831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 smtClean="0"/>
              <a:t>October 2016</a:t>
            </a:r>
            <a:endParaRPr lang="en-GB" sz="2800" b="1" i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200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76E653-D432-4573-8765-101DB53633D2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 smtClean="0">
              <a:solidFill>
                <a:schemeClr val="bg1"/>
              </a:solidFill>
            </a:endParaRP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800" kern="0" dirty="0" smtClean="0"/>
              <a:t>5. </a:t>
            </a:r>
            <a:r>
              <a:rPr lang="en-GB" altLang="en-US" sz="3800" kern="0" dirty="0"/>
              <a:t>Construction</a:t>
            </a:r>
            <a:endParaRPr lang="en-US" altLang="en-US" sz="3800" kern="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6" name="Picture 2" descr="K:\MAST\MAST_Upgrade\Work Space\Joe Milnes\Images\CAD Images\LA modular bui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2094" y="908721"/>
            <a:ext cx="2545184" cy="510705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K:\MAST\MAST_Upgrade\11000 Project Management\11500 Project Admin\Photos Hardware\End Plate\UEP installation 161116\IMG_113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570139" y="1163858"/>
            <a:ext cx="6373216" cy="477991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72008" y="908720"/>
            <a:ext cx="2411760" cy="143464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Arrow Connector 4"/>
          <p:cNvCxnSpPr>
            <a:stCxn id="3" idx="6"/>
          </p:cNvCxnSpPr>
          <p:nvPr/>
        </p:nvCxnSpPr>
        <p:spPr>
          <a:xfrm>
            <a:off x="2483768" y="1626045"/>
            <a:ext cx="936104" cy="357285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233925" y="5393373"/>
            <a:ext cx="304564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 smtClean="0"/>
              <a:t>November 2016</a:t>
            </a:r>
            <a:endParaRPr lang="en-GB" sz="2800" b="1" i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5714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3" descr="C:\I Katramados\MAST-U\Load Assembly\pictures\Various images from iPhone\20160825_1104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860032" y="692696"/>
            <a:ext cx="2880320" cy="512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81750"/>
            <a:ext cx="846138" cy="2476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76E653-D432-4573-8765-101DB53633D2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 dirty="0" smtClean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83740" y="1196752"/>
            <a:ext cx="4530389" cy="480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31369" y="4869160"/>
            <a:ext cx="3813039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 smtClean="0"/>
              <a:t>Centre Column installation expected within the next week</a:t>
            </a:r>
            <a:endParaRPr lang="en-GB" sz="2800" b="1" i="1" dirty="0"/>
          </a:p>
        </p:txBody>
      </p:sp>
      <p:sp>
        <p:nvSpPr>
          <p:cNvPr id="10" name="Oval 9"/>
          <p:cNvSpPr/>
          <p:nvPr/>
        </p:nvSpPr>
        <p:spPr>
          <a:xfrm>
            <a:off x="1943708" y="1588378"/>
            <a:ext cx="540060" cy="441636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/>
          <p:cNvCxnSpPr>
            <a:stCxn id="10" idx="6"/>
          </p:cNvCxnSpPr>
          <p:nvPr/>
        </p:nvCxnSpPr>
        <p:spPr>
          <a:xfrm flipV="1">
            <a:off x="2483768" y="3747605"/>
            <a:ext cx="3528392" cy="48953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800" kern="0" dirty="0" smtClean="0"/>
              <a:t>5. </a:t>
            </a:r>
            <a:r>
              <a:rPr lang="en-GB" altLang="en-US" sz="3800" kern="0" dirty="0"/>
              <a:t>Construction</a:t>
            </a:r>
            <a:endParaRPr lang="en-US" altLang="en-US" sz="3800" kern="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182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76E653-D432-4573-8765-101DB53633D2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 smtClean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79512" y="668590"/>
            <a:ext cx="36724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u="sng" dirty="0" smtClean="0"/>
              <a:t>Neutral Beam Heating</a:t>
            </a:r>
            <a:endParaRPr lang="en-GB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074" name="Picture 2" descr="T:\smistry\Joe\SS BM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5496" y="1248721"/>
            <a:ext cx="2936560" cy="441252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T:\smistry\Joe\SS BM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059832" y="1248721"/>
            <a:ext cx="2944846" cy="442498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6103174" y="1248721"/>
            <a:ext cx="2933322" cy="443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99591" y="5283205"/>
            <a:ext cx="7344817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 smtClean="0"/>
              <a:t>NBH systems “Ready for integrated commissioning” expected ~ January 2017</a:t>
            </a:r>
            <a:endParaRPr lang="en-GB" sz="2800" b="1" i="1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800" kern="0" dirty="0" smtClean="0"/>
              <a:t>5. </a:t>
            </a:r>
            <a:r>
              <a:rPr lang="en-GB" altLang="en-US" sz="3800" kern="0" dirty="0"/>
              <a:t>Construction</a:t>
            </a:r>
            <a:endParaRPr lang="en-US" altLang="en-US" sz="3800" kern="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7579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3203848" y="692696"/>
            <a:ext cx="5832648" cy="177433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0083" y="1196752"/>
            <a:ext cx="2721717" cy="2772595"/>
            <a:chOff x="107504" y="836712"/>
            <a:chExt cx="3810000" cy="2870758"/>
          </a:xfrm>
        </p:grpSpPr>
        <p:pic>
          <p:nvPicPr>
            <p:cNvPr id="13" name="Picture 4" descr="OX36 breake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>
            <a:xfrm>
              <a:off x="107504" y="836712"/>
              <a:ext cx="3810000" cy="28575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26664" y="3066260"/>
              <a:ext cx="2329381" cy="64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Poloidal Field </a:t>
              </a:r>
            </a:p>
            <a:p>
              <a:r>
                <a:rPr lang="en-GB" dirty="0" smtClean="0">
                  <a:solidFill>
                    <a:schemeClr val="bg1"/>
                  </a:solidFill>
                </a:rPr>
                <a:t>Power Supplies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868144" y="2067186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Divertor</a:t>
            </a:r>
            <a:r>
              <a:rPr lang="en-GB" dirty="0" smtClean="0">
                <a:solidFill>
                  <a:schemeClr val="bg1"/>
                </a:solidFill>
              </a:rPr>
              <a:t> Coil Power Supplies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00317" y="5281260"/>
            <a:ext cx="401536" cy="178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LVPS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6170512" y="4300210"/>
            <a:ext cx="2780364" cy="1853112"/>
          </a:xfrm>
          <a:prstGeom prst="rect">
            <a:avLst/>
          </a:prstGeom>
        </p:spPr>
      </p:pic>
      <p:pic>
        <p:nvPicPr>
          <p:cNvPr id="21" name="Picture 4" descr="P1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>
            <a:off x="33358" y="4108392"/>
            <a:ext cx="4284128" cy="21260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00686" y="5855774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Solenoid Power Supplies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3" name="Picture 4" descr="DSC0004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>
            <a:off x="4600101" y="2522505"/>
            <a:ext cx="3386988" cy="172819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900980" y="3762014"/>
            <a:ext cx="458247" cy="141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HVPS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93595" y="5666095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TF Coil Power Supplies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800" kern="0" dirty="0" smtClean="0"/>
              <a:t>5. </a:t>
            </a:r>
            <a:r>
              <a:rPr lang="en-GB" altLang="en-US" sz="3800" kern="0" dirty="0"/>
              <a:t>Construction</a:t>
            </a:r>
            <a:endParaRPr lang="en-US" altLang="en-US" sz="3800" kern="0" dirty="0"/>
          </a:p>
        </p:txBody>
      </p:sp>
      <p:sp>
        <p:nvSpPr>
          <p:cNvPr id="2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81750"/>
            <a:ext cx="846138" cy="2476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76E653-D432-4573-8765-101DB53633D2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 dirty="0" smtClean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9512" y="668590"/>
            <a:ext cx="36724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u="sng" dirty="0" smtClean="0"/>
              <a:t>Power Supplies</a:t>
            </a:r>
            <a:endParaRPr lang="en-GB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6452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76E653-D432-4573-8765-101DB53633D2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 dirty="0" smtClean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6146" name="Picture 2" descr="K:\MAST\MAST_Upgrade\11000 Project Management\11500 Project Admin\Photos Hardware\Coil Feeds\ELM coil feeds 16112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644008" y="1201216"/>
            <a:ext cx="3777072" cy="503609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K:\MAST\MAST_Upgrade\11000 Project Management\11500 Project Admin\Photos Hardware\Coil Feeds\IMG_316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683568" y="1201216"/>
            <a:ext cx="3777072" cy="503609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04256" y="5266362"/>
            <a:ext cx="6984777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 smtClean="0"/>
              <a:t>All power supplies connected to coils expected ~ March 2017</a:t>
            </a:r>
            <a:endParaRPr lang="en-GB" sz="2800" b="1" i="1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800" kern="0" dirty="0" smtClean="0"/>
              <a:t>5. </a:t>
            </a:r>
            <a:r>
              <a:rPr lang="en-GB" altLang="en-US" sz="3800" kern="0" dirty="0"/>
              <a:t>Construction</a:t>
            </a:r>
            <a:endParaRPr lang="en-US" altLang="en-US" sz="3800" kern="0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668590"/>
            <a:ext cx="36724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u="sng" dirty="0" smtClean="0"/>
              <a:t>Power Supplies</a:t>
            </a:r>
            <a:endParaRPr lang="en-GB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866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81750"/>
            <a:ext cx="846138" cy="2476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76E653-D432-4573-8765-101DB53633D2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668590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u="sng" dirty="0" smtClean="0"/>
              <a:t>Machine Control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528" y="5139189"/>
            <a:ext cx="8352928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 smtClean="0"/>
              <a:t>Machine control systems ready to deliver power into coils expected ~ March 2017</a:t>
            </a:r>
            <a:endParaRPr lang="en-GB" sz="2800" b="1" i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5496" y="1549175"/>
            <a:ext cx="4752528" cy="297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K:\MAST\MAST_Upgrade\11000 Project Management\11500 Project Admin\Photos Hardware\Machine Control hardware\One of the Many MCS PLC cubicles_16112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860032" y="1413176"/>
            <a:ext cx="2025000" cy="3600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:\MAST\MAST_Upgrade\11000 Project Management\11500 Project Admin\Photos Hardware\Machine Control hardware\Central Sub-system PLC &amp; Fast Timing cubicle_16112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020272" y="1413176"/>
            <a:ext cx="2025000" cy="3600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800" kern="0" dirty="0" smtClean="0"/>
              <a:t>5. </a:t>
            </a:r>
            <a:r>
              <a:rPr lang="en-GB" altLang="en-US" sz="3800" kern="0" dirty="0"/>
              <a:t>Construction</a:t>
            </a:r>
            <a:endParaRPr lang="en-US" altLang="en-US" sz="3800" kern="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9292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2152982" y="347012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dirty="0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t>Z- Controller</a:t>
            </a:r>
            <a:endParaRPr lang="en-GB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28895" y="417506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dirty="0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t>RFPS</a:t>
            </a:r>
            <a:endParaRPr lang="en-GB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59532" y="5159347"/>
            <a:ext cx="1728192" cy="864096"/>
          </a:xfrm>
          <a:prstGeom prst="roundRect">
            <a:avLst/>
          </a:prstGeom>
          <a:solidFill>
            <a:srgbClr val="F79646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75556" y="527969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dirty="0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t>Magnetic Transducers</a:t>
            </a:r>
            <a:endParaRPr lang="en-GB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1988918" y="1510626"/>
            <a:ext cx="737117" cy="478214"/>
          </a:xfrm>
          <a:prstGeom prst="roundRect">
            <a:avLst/>
          </a:prstGeom>
          <a:solidFill>
            <a:srgbClr val="9395D7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070731" y="1565067"/>
            <a:ext cx="57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dirty="0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t>PCS</a:t>
            </a:r>
            <a:endParaRPr lang="en-GB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cxnSp>
        <p:nvCxnSpPr>
          <p:cNvPr id="57" name="Straight Arrow Connector 31"/>
          <p:cNvCxnSpPr>
            <a:stCxn id="53" idx="0"/>
            <a:endCxn id="60" idx="1"/>
          </p:cNvCxnSpPr>
          <p:nvPr/>
        </p:nvCxnSpPr>
        <p:spPr>
          <a:xfrm rot="5400000" flipH="1" flipV="1">
            <a:off x="346082" y="3857469"/>
            <a:ext cx="2179425" cy="424333"/>
          </a:xfrm>
          <a:prstGeom prst="bentConnector2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triangle" w="lg" len="lg"/>
          </a:ln>
          <a:effectLst/>
        </p:spPr>
      </p:cxn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>
          <a:xfrm>
            <a:off x="5262645" y="1757590"/>
            <a:ext cx="1828644" cy="2444663"/>
          </a:xfrm>
          <a:prstGeom prst="rect">
            <a:avLst/>
          </a:prstGeom>
          <a:ln w="38100">
            <a:noFill/>
          </a:ln>
          <a:effectLst/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l="-1"/>
          <a:stretch/>
        </p:blipFill>
        <p:spPr>
          <a:xfrm>
            <a:off x="1647961" y="2469045"/>
            <a:ext cx="2666226" cy="1021754"/>
          </a:xfrm>
          <a:prstGeom prst="rect">
            <a:avLst/>
          </a:prstGeom>
          <a:ln w="38100">
            <a:noFill/>
          </a:ln>
          <a:effectLst/>
        </p:spPr>
      </p:pic>
      <p:sp>
        <p:nvSpPr>
          <p:cNvPr id="61" name="Rounded Rectangle 60"/>
          <p:cNvSpPr/>
          <p:nvPr/>
        </p:nvSpPr>
        <p:spPr>
          <a:xfrm>
            <a:off x="2242062" y="5159347"/>
            <a:ext cx="1847621" cy="864096"/>
          </a:xfrm>
          <a:prstGeom prst="roundRect">
            <a:avLst/>
          </a:prstGeom>
          <a:solidFill>
            <a:srgbClr val="F79646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242062" y="5279696"/>
            <a:ext cx="1847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dirty="0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t>Analogue inputs from PCS</a:t>
            </a:r>
            <a:endParaRPr lang="en-GB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cxnSp>
        <p:nvCxnSpPr>
          <p:cNvPr id="63" name="Straight Arrow Connector 31"/>
          <p:cNvCxnSpPr>
            <a:stCxn id="61" idx="0"/>
          </p:cNvCxnSpPr>
          <p:nvPr/>
        </p:nvCxnSpPr>
        <p:spPr>
          <a:xfrm rot="16200000" flipV="1">
            <a:off x="1870933" y="3864406"/>
            <a:ext cx="647637" cy="1942245"/>
          </a:xfrm>
          <a:prstGeom prst="bentConnector2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64" name="Rounded Rectangle 63"/>
          <p:cNvSpPr/>
          <p:nvPr/>
        </p:nvSpPr>
        <p:spPr>
          <a:xfrm>
            <a:off x="3858771" y="766164"/>
            <a:ext cx="737117" cy="478214"/>
          </a:xfrm>
          <a:prstGeom prst="roundRect">
            <a:avLst/>
          </a:prstGeom>
          <a:solidFill>
            <a:srgbClr val="9395D7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910440" y="820605"/>
            <a:ext cx="65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dirty="0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t>MCS</a:t>
            </a:r>
            <a:endParaRPr lang="en-GB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7488720" y="748432"/>
            <a:ext cx="1079724" cy="671155"/>
          </a:xfrm>
          <a:prstGeom prst="roundRect">
            <a:avLst/>
          </a:prstGeom>
          <a:solidFill>
            <a:srgbClr val="9395D7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36537" y="760843"/>
            <a:ext cx="984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dirty="0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t>Circuit Breaker</a:t>
            </a:r>
            <a:endParaRPr lang="en-GB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3864161" y="1690987"/>
            <a:ext cx="737117" cy="478214"/>
          </a:xfrm>
          <a:prstGeom prst="roundRect">
            <a:avLst/>
          </a:prstGeom>
          <a:solidFill>
            <a:srgbClr val="9395D7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915830" y="1745428"/>
            <a:ext cx="65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dirty="0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t>RTP</a:t>
            </a:r>
            <a:endParaRPr lang="en-GB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233946" y="1510626"/>
            <a:ext cx="1138592" cy="478214"/>
          </a:xfrm>
          <a:prstGeom prst="roundRect">
            <a:avLst/>
          </a:prstGeom>
          <a:solidFill>
            <a:srgbClr val="9395D7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67858" y="1565067"/>
            <a:ext cx="1086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dirty="0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t>NTM unit</a:t>
            </a:r>
            <a:endParaRPr lang="en-GB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3760257" y="4411755"/>
            <a:ext cx="835631" cy="478214"/>
          </a:xfrm>
          <a:prstGeom prst="roundRect">
            <a:avLst/>
          </a:prstGeom>
          <a:solidFill>
            <a:srgbClr val="9395D7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785808" y="4466196"/>
            <a:ext cx="783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dirty="0" err="1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t>D</a:t>
            </a:r>
            <a:r>
              <a:rPr lang="en-GB" dirty="0" err="1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t>atac</a:t>
            </a:r>
            <a:endParaRPr lang="en-GB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flipH="1">
            <a:off x="4314187" y="3095324"/>
            <a:ext cx="948458" cy="0"/>
          </a:xfrm>
          <a:prstGeom prst="straightConnector1">
            <a:avLst/>
          </a:prstGeom>
          <a:noFill/>
          <a:ln w="38100" cap="flat" cmpd="sng" algn="ctr">
            <a:solidFill>
              <a:srgbClr val="9999FF"/>
            </a:solidFill>
            <a:prstDash val="solid"/>
            <a:tailEnd type="triangle" w="lg" len="lg"/>
          </a:ln>
          <a:effectLst/>
        </p:spPr>
      </p:cxnSp>
      <p:cxnSp>
        <p:nvCxnSpPr>
          <p:cNvPr id="75" name="Straight Arrow Connector 74"/>
          <p:cNvCxnSpPr/>
          <p:nvPr/>
        </p:nvCxnSpPr>
        <p:spPr>
          <a:xfrm>
            <a:off x="4314187" y="2900020"/>
            <a:ext cx="948458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triangle" w="lg" len="lg"/>
          </a:ln>
          <a:effectLst/>
        </p:spPr>
      </p:cxnSp>
      <p:cxnSp>
        <p:nvCxnSpPr>
          <p:cNvPr id="76" name="Straight Arrow Connector 31"/>
          <p:cNvCxnSpPr>
            <a:stCxn id="60" idx="0"/>
          </p:cNvCxnSpPr>
          <p:nvPr/>
        </p:nvCxnSpPr>
        <p:spPr>
          <a:xfrm rot="5400000" flipH="1" flipV="1">
            <a:off x="2636242" y="1246515"/>
            <a:ext cx="1567363" cy="877699"/>
          </a:xfrm>
          <a:prstGeom prst="bentConnector3">
            <a:avLst>
              <a:gd name="adj1" fmla="val 99844"/>
            </a:avLst>
          </a:prstGeom>
          <a:noFill/>
          <a:ln w="38100" cap="flat" cmpd="sng" algn="ctr">
            <a:solidFill>
              <a:srgbClr val="9999FF"/>
            </a:solidFill>
            <a:prstDash val="solid"/>
            <a:tailEnd type="triangle" w="lg" len="lg"/>
          </a:ln>
          <a:effectLst/>
        </p:spPr>
      </p:cxnSp>
      <p:cxnSp>
        <p:nvCxnSpPr>
          <p:cNvPr id="77" name="Straight Arrow Connector 31"/>
          <p:cNvCxnSpPr/>
          <p:nvPr/>
        </p:nvCxnSpPr>
        <p:spPr>
          <a:xfrm rot="5400000" flipH="1" flipV="1">
            <a:off x="2835354" y="1437305"/>
            <a:ext cx="1362261" cy="701221"/>
          </a:xfrm>
          <a:prstGeom prst="bentConnector3">
            <a:avLst>
              <a:gd name="adj1" fmla="val 100832"/>
            </a:avLst>
          </a:prstGeom>
          <a:noFill/>
          <a:ln w="38100" cap="flat" cmpd="sng" algn="ctr">
            <a:solidFill>
              <a:srgbClr val="9999FF"/>
            </a:solidFill>
            <a:prstDash val="solid"/>
            <a:headEnd type="triangle" w="lg" len="lg"/>
            <a:tailEnd type="none" w="med" len="med"/>
          </a:ln>
          <a:effectLst/>
        </p:spPr>
      </p:cxnSp>
      <p:cxnSp>
        <p:nvCxnSpPr>
          <p:cNvPr id="78" name="Straight Arrow Connector 31"/>
          <p:cNvCxnSpPr>
            <a:endCxn id="68" idx="1"/>
          </p:cNvCxnSpPr>
          <p:nvPr/>
        </p:nvCxnSpPr>
        <p:spPr>
          <a:xfrm rot="5400000" flipH="1" flipV="1">
            <a:off x="3413617" y="2018503"/>
            <a:ext cx="538953" cy="362136"/>
          </a:xfrm>
          <a:prstGeom prst="bentConnector2">
            <a:avLst/>
          </a:prstGeom>
          <a:noFill/>
          <a:ln w="38100" cap="flat" cmpd="sng" algn="ctr">
            <a:solidFill>
              <a:srgbClr val="9999FF"/>
            </a:solidFill>
            <a:prstDash val="solid"/>
            <a:headEnd type="triangle" w="lg" len="lg"/>
            <a:tailEnd type="none" w="med" len="med"/>
          </a:ln>
          <a:effectLst/>
        </p:spPr>
      </p:cxnSp>
      <p:cxnSp>
        <p:nvCxnSpPr>
          <p:cNvPr id="79" name="Straight Arrow Connector 31"/>
          <p:cNvCxnSpPr/>
          <p:nvPr/>
        </p:nvCxnSpPr>
        <p:spPr>
          <a:xfrm rot="10800000">
            <a:off x="4601279" y="1106786"/>
            <a:ext cx="927619" cy="638645"/>
          </a:xfrm>
          <a:prstGeom prst="bentConnector3">
            <a:avLst>
              <a:gd name="adj1" fmla="val -723"/>
            </a:avLst>
          </a:prstGeom>
          <a:noFill/>
          <a:ln w="38100" cap="flat" cmpd="sng" algn="ctr">
            <a:solidFill>
              <a:srgbClr val="9999FF"/>
            </a:solidFill>
            <a:prstDash val="solid"/>
            <a:headEnd type="triangle" w="lg" len="lg"/>
            <a:tailEnd type="none" w="med" len="med"/>
          </a:ln>
          <a:effectLst/>
        </p:spPr>
      </p:cxnSp>
      <p:cxnSp>
        <p:nvCxnSpPr>
          <p:cNvPr id="80" name="Straight Arrow Connector 31"/>
          <p:cNvCxnSpPr>
            <a:endCxn id="66" idx="1"/>
          </p:cNvCxnSpPr>
          <p:nvPr/>
        </p:nvCxnSpPr>
        <p:spPr>
          <a:xfrm flipV="1">
            <a:off x="6747032" y="1084010"/>
            <a:ext cx="741688" cy="673581"/>
          </a:xfrm>
          <a:prstGeom prst="bentConnector3">
            <a:avLst>
              <a:gd name="adj1" fmla="val 925"/>
            </a:avLst>
          </a:prstGeom>
          <a:noFill/>
          <a:ln w="38100" cap="flat" cmpd="sng" algn="ctr">
            <a:solidFill>
              <a:srgbClr val="9999FF"/>
            </a:solidFill>
            <a:prstDash val="solid"/>
            <a:tailEnd type="triangle" w="lg" len="lg"/>
          </a:ln>
          <a:effectLst/>
        </p:spPr>
      </p:cxnSp>
      <p:cxnSp>
        <p:nvCxnSpPr>
          <p:cNvPr id="81" name="Straight Arrow Connector 31"/>
          <p:cNvCxnSpPr>
            <a:endCxn id="70" idx="3"/>
          </p:cNvCxnSpPr>
          <p:nvPr/>
        </p:nvCxnSpPr>
        <p:spPr>
          <a:xfrm rot="16200000" flipV="1">
            <a:off x="1262462" y="1859810"/>
            <a:ext cx="719315" cy="499162"/>
          </a:xfrm>
          <a:prstGeom prst="bentConnector2">
            <a:avLst/>
          </a:prstGeom>
          <a:noFill/>
          <a:ln w="38100" cap="flat" cmpd="sng" algn="ctr">
            <a:solidFill>
              <a:srgbClr val="9999FF"/>
            </a:solidFill>
            <a:prstDash val="solid"/>
            <a:headEnd type="triangle" w="lg" len="lg"/>
            <a:tailEnd type="none" w="med" len="med"/>
          </a:ln>
          <a:effectLst/>
        </p:spPr>
      </p:cxnSp>
      <p:cxnSp>
        <p:nvCxnSpPr>
          <p:cNvPr id="82" name="Straight Arrow Connector 81"/>
          <p:cNvCxnSpPr/>
          <p:nvPr/>
        </p:nvCxnSpPr>
        <p:spPr>
          <a:xfrm>
            <a:off x="2227285" y="1988840"/>
            <a:ext cx="14777" cy="480205"/>
          </a:xfrm>
          <a:prstGeom prst="straightConnector1">
            <a:avLst/>
          </a:prstGeom>
          <a:noFill/>
          <a:ln w="38100" cap="flat" cmpd="sng" algn="ctr">
            <a:solidFill>
              <a:srgbClr val="9999FF"/>
            </a:solidFill>
            <a:prstDash val="solid"/>
            <a:tailEnd type="triangle" w="lg" len="lg"/>
          </a:ln>
          <a:effectLst/>
        </p:spPr>
      </p:cxnSp>
      <p:cxnSp>
        <p:nvCxnSpPr>
          <p:cNvPr id="83" name="Straight Arrow Connector 82"/>
          <p:cNvCxnSpPr/>
          <p:nvPr/>
        </p:nvCxnSpPr>
        <p:spPr>
          <a:xfrm>
            <a:off x="4595889" y="1836568"/>
            <a:ext cx="666757" cy="0"/>
          </a:xfrm>
          <a:prstGeom prst="straightConnector1">
            <a:avLst/>
          </a:prstGeom>
          <a:noFill/>
          <a:ln w="38100" cap="flat" cmpd="sng" algn="ctr">
            <a:solidFill>
              <a:srgbClr val="9999FF"/>
            </a:solidFill>
            <a:prstDash val="solid"/>
            <a:tailEnd type="triangle" w="lg" len="lg"/>
          </a:ln>
          <a:effectLst/>
        </p:spPr>
      </p:cxnSp>
      <p:cxnSp>
        <p:nvCxnSpPr>
          <p:cNvPr id="84" name="Straight Arrow Connector 83"/>
          <p:cNvCxnSpPr/>
          <p:nvPr/>
        </p:nvCxnSpPr>
        <p:spPr>
          <a:xfrm flipH="1">
            <a:off x="4601278" y="2023474"/>
            <a:ext cx="661367" cy="0"/>
          </a:xfrm>
          <a:prstGeom prst="straightConnector1">
            <a:avLst/>
          </a:prstGeom>
          <a:noFill/>
          <a:ln w="38100" cap="flat" cmpd="sng" algn="ctr">
            <a:solidFill>
              <a:srgbClr val="9999FF"/>
            </a:solidFill>
            <a:prstDash val="solid"/>
            <a:tailEnd type="triangle" w="lg" len="lg"/>
          </a:ln>
          <a:effectLst/>
        </p:spPr>
      </p:cxnSp>
      <p:cxnSp>
        <p:nvCxnSpPr>
          <p:cNvPr id="85" name="Straight Arrow Connector 31"/>
          <p:cNvCxnSpPr>
            <a:endCxn id="72" idx="3"/>
          </p:cNvCxnSpPr>
          <p:nvPr/>
        </p:nvCxnSpPr>
        <p:spPr>
          <a:xfrm rot="10800000" flipV="1">
            <a:off x="4595889" y="4202252"/>
            <a:ext cx="933007" cy="448609"/>
          </a:xfrm>
          <a:prstGeom prst="bentConnector3">
            <a:avLst>
              <a:gd name="adj1" fmla="val -430"/>
            </a:avLst>
          </a:prstGeom>
          <a:noFill/>
          <a:ln w="38100" cap="flat" cmpd="sng" algn="ctr">
            <a:solidFill>
              <a:srgbClr val="9999FF"/>
            </a:solidFill>
            <a:prstDash val="solid"/>
            <a:headEnd type="triangle" w="lg" len="lg"/>
            <a:tailEnd type="none" w="med" len="med"/>
          </a:ln>
          <a:effectLst/>
        </p:spPr>
      </p:cxnSp>
      <p:cxnSp>
        <p:nvCxnSpPr>
          <p:cNvPr id="86" name="Straight Arrow Connector 85"/>
          <p:cNvCxnSpPr/>
          <p:nvPr/>
        </p:nvCxnSpPr>
        <p:spPr>
          <a:xfrm>
            <a:off x="3928196" y="3490799"/>
            <a:ext cx="5390" cy="920956"/>
          </a:xfrm>
          <a:prstGeom prst="straightConnector1">
            <a:avLst/>
          </a:prstGeom>
          <a:noFill/>
          <a:ln w="38100" cap="flat" cmpd="sng" algn="ctr">
            <a:solidFill>
              <a:srgbClr val="9999FF"/>
            </a:solidFill>
            <a:prstDash val="solid"/>
            <a:tailEnd type="triangle" w="lg" len="lg"/>
          </a:ln>
          <a:effectLst/>
        </p:spPr>
      </p:cxnSp>
      <p:cxnSp>
        <p:nvCxnSpPr>
          <p:cNvPr id="87" name="Straight Arrow Connector 86"/>
          <p:cNvCxnSpPr/>
          <p:nvPr/>
        </p:nvCxnSpPr>
        <p:spPr>
          <a:xfrm flipV="1">
            <a:off x="4145765" y="3488591"/>
            <a:ext cx="5390" cy="920956"/>
          </a:xfrm>
          <a:prstGeom prst="straightConnector1">
            <a:avLst/>
          </a:prstGeom>
          <a:noFill/>
          <a:ln w="38100" cap="flat" cmpd="sng" algn="ctr">
            <a:solidFill>
              <a:srgbClr val="9999FF"/>
            </a:solidFill>
            <a:prstDash val="solid"/>
            <a:tailEnd type="triangle" w="lg" len="lg"/>
          </a:ln>
          <a:effectLst/>
        </p:spPr>
      </p:cxnSp>
      <p:cxnSp>
        <p:nvCxnSpPr>
          <p:cNvPr id="88" name="Straight Arrow Connector 87"/>
          <p:cNvCxnSpPr/>
          <p:nvPr/>
        </p:nvCxnSpPr>
        <p:spPr>
          <a:xfrm flipV="1">
            <a:off x="2481762" y="1988840"/>
            <a:ext cx="0" cy="480206"/>
          </a:xfrm>
          <a:prstGeom prst="straightConnector1">
            <a:avLst/>
          </a:prstGeom>
          <a:noFill/>
          <a:ln w="38100" cap="flat" cmpd="sng" algn="ctr">
            <a:solidFill>
              <a:srgbClr val="9999FF"/>
            </a:solidFill>
            <a:prstDash val="solid"/>
            <a:tailEnd type="triangle" w="lg" len="lg"/>
          </a:ln>
          <a:effectLst/>
        </p:spPr>
      </p:cxnSp>
      <p:cxnSp>
        <p:nvCxnSpPr>
          <p:cNvPr id="89" name="Straight Arrow Connector 88"/>
          <p:cNvCxnSpPr/>
          <p:nvPr/>
        </p:nvCxnSpPr>
        <p:spPr>
          <a:xfrm flipH="1">
            <a:off x="4216848" y="5602861"/>
            <a:ext cx="2371376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>
                <a:lumMod val="65000"/>
              </a:sysClr>
            </a:solidFill>
            <a:prstDash val="dash"/>
            <a:tailEnd type="triangle" w="lg" len="lg"/>
          </a:ln>
          <a:effectLst/>
        </p:spPr>
      </p:cxnSp>
      <p:cxnSp>
        <p:nvCxnSpPr>
          <p:cNvPr id="90" name="Straight Arrow Connector 31"/>
          <p:cNvCxnSpPr/>
          <p:nvPr/>
        </p:nvCxnSpPr>
        <p:spPr>
          <a:xfrm>
            <a:off x="4601283" y="916178"/>
            <a:ext cx="1115937" cy="852340"/>
          </a:xfrm>
          <a:prstGeom prst="bentConnector3">
            <a:avLst>
              <a:gd name="adj1" fmla="val 101710"/>
            </a:avLst>
          </a:prstGeom>
          <a:noFill/>
          <a:ln w="38100" cap="flat" cmpd="sng" algn="ctr">
            <a:solidFill>
              <a:srgbClr val="9999FF"/>
            </a:solidFill>
            <a:prstDash val="solid"/>
            <a:headEnd type="triangle" w="lg" len="lg"/>
            <a:tailEnd type="none" w="med" len="med"/>
          </a:ln>
          <a:effectLst/>
        </p:spPr>
      </p:cxnSp>
      <p:sp>
        <p:nvSpPr>
          <p:cNvPr id="91" name="Rounded Rectangle 90"/>
          <p:cNvSpPr/>
          <p:nvPr/>
        </p:nvSpPr>
        <p:spPr>
          <a:xfrm>
            <a:off x="7536537" y="1599292"/>
            <a:ext cx="1259722" cy="671155"/>
          </a:xfrm>
          <a:prstGeom prst="roundRect">
            <a:avLst/>
          </a:prstGeom>
          <a:solidFill>
            <a:srgbClr val="9395D7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563171" y="1611703"/>
            <a:ext cx="1211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dirty="0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t>Machine Protection</a:t>
            </a:r>
            <a:endParaRPr lang="en-GB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7682093" y="2406413"/>
            <a:ext cx="983722" cy="381743"/>
          </a:xfrm>
          <a:prstGeom prst="roundRect">
            <a:avLst/>
          </a:prstGeom>
          <a:solidFill>
            <a:srgbClr val="9395D7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682093" y="2418824"/>
            <a:ext cx="96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dirty="0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t>PASS</a:t>
            </a:r>
            <a:endParaRPr lang="en-GB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96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800" kern="0" dirty="0" smtClean="0"/>
              <a:t>5. </a:t>
            </a:r>
            <a:r>
              <a:rPr lang="en-GB" altLang="en-US" sz="3800" kern="0" dirty="0"/>
              <a:t>Construction</a:t>
            </a:r>
            <a:endParaRPr lang="en-US" altLang="en-US" sz="3800" kern="0" dirty="0"/>
          </a:p>
        </p:txBody>
      </p:sp>
      <p:sp>
        <p:nvSpPr>
          <p:cNvPr id="9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81750"/>
            <a:ext cx="846138" cy="2476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76E653-D432-4573-8765-101DB53633D2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 dirty="0" smtClean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504" y="692696"/>
            <a:ext cx="2873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Preparation for integrated commissioning…</a:t>
            </a:r>
            <a:endParaRPr lang="en-GB" dirty="0"/>
          </a:p>
        </p:txBody>
      </p:sp>
      <p:pic>
        <p:nvPicPr>
          <p:cNvPr id="7170" name="Picture 2" descr="K:\MAST\MAST_Upgrade\11000 Project Management\11500 Project Admin\Photos Hardware\Outer Cylinder Cassette Assemblies\image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747032" y="4558540"/>
            <a:ext cx="2253391" cy="168308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Straight Arrow Connector 31"/>
          <p:cNvCxnSpPr>
            <a:stCxn id="59" idx="3"/>
          </p:cNvCxnSpPr>
          <p:nvPr/>
        </p:nvCxnSpPr>
        <p:spPr>
          <a:xfrm>
            <a:off x="7091289" y="2979922"/>
            <a:ext cx="829083" cy="2420162"/>
          </a:xfrm>
          <a:prstGeom prst="bentConnector2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triangle" w="lg" len="lg"/>
          </a:ln>
          <a:effectLst/>
        </p:spPr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744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:\FIESTA\startup\diverted_larger_20161114\rampup_v3_20160710_0.01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539551" y="2106119"/>
            <a:ext cx="1800000" cy="365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P:\FIESTA\startup\diverted_larger_20161114\rampup_v3_20160710_0.1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669173" y="2106119"/>
            <a:ext cx="1800000" cy="365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P:\FIESTA\startup\diverted_larger_20161114\rampup_v3_20160710_0.1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798795" y="2106119"/>
            <a:ext cx="1800000" cy="365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:\FIESTA\startup\diverted_larger_20161114\rampup_v3_20160710_0.28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6928416" y="2106119"/>
            <a:ext cx="1800000" cy="36524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750901" y="1517528"/>
            <a:ext cx="1377300" cy="64633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GB" dirty="0" smtClean="0"/>
              <a:t>Plasma </a:t>
            </a:r>
          </a:p>
          <a:p>
            <a:r>
              <a:rPr lang="en-GB" dirty="0" smtClean="0"/>
              <a:t>breakdown 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790755" y="1517528"/>
            <a:ext cx="1556836" cy="64633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GB" dirty="0" smtClean="0"/>
              <a:t>Limiter </a:t>
            </a:r>
          </a:p>
          <a:p>
            <a:r>
              <a:rPr lang="en-GB" dirty="0" smtClean="0"/>
              <a:t>Configuration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798795" y="1240529"/>
            <a:ext cx="1595309" cy="92333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GB" dirty="0" smtClean="0"/>
              <a:t>Conventional </a:t>
            </a:r>
          </a:p>
          <a:p>
            <a:r>
              <a:rPr lang="en-GB" dirty="0"/>
              <a:t>D</a:t>
            </a:r>
            <a:r>
              <a:rPr lang="en-GB" dirty="0" smtClean="0"/>
              <a:t>ivertor</a:t>
            </a:r>
          </a:p>
          <a:p>
            <a:r>
              <a:rPr lang="en-GB" dirty="0" smtClean="0"/>
              <a:t>Configuration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928416" y="1240529"/>
            <a:ext cx="1556836" cy="92333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GB" dirty="0" smtClean="0"/>
              <a:t>Super-X </a:t>
            </a:r>
          </a:p>
          <a:p>
            <a:r>
              <a:rPr lang="en-GB" dirty="0" smtClean="0"/>
              <a:t>Divertor </a:t>
            </a:r>
          </a:p>
          <a:p>
            <a:r>
              <a:rPr lang="en-GB" dirty="0" smtClean="0"/>
              <a:t>Configuration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95536" y="5867980"/>
            <a:ext cx="610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Each of these stages requires several weeks of operation </a:t>
            </a:r>
            <a:endParaRPr lang="en-GB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800" kern="0" dirty="0" smtClean="0"/>
              <a:t>6. Scientific programme</a:t>
            </a:r>
            <a:endParaRPr lang="en-US" altLang="en-US" sz="3800" kern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9512" y="668590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u="sng" dirty="0" smtClean="0"/>
              <a:t>Restart and early phases of machine operation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81750"/>
            <a:ext cx="846138" cy="2476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76E653-D432-4573-8765-101DB53633D2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2508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563888" y="2060848"/>
            <a:ext cx="2592288" cy="275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B49AC596-702F-4A9F-929D-D6DC4A58048C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3</a:t>
            </a:fld>
            <a:endParaRPr lang="en-US" altLang="en-US" sz="1400" smtClean="0">
              <a:solidFill>
                <a:schemeClr val="bg1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eaLnBrk="1" hangingPunct="1"/>
            <a:r>
              <a:rPr lang="en-GB" altLang="en-US" sz="3800" dirty="0" smtClean="0"/>
              <a:t>1. Objectives</a:t>
            </a:r>
            <a:endParaRPr lang="en-US" altLang="en-US" sz="3800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6809" y="1274493"/>
            <a:ext cx="3457079" cy="301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55600" indent="-355600" eaLnBrk="1" hangingPunct="1">
              <a:spcBef>
                <a:spcPct val="50000"/>
              </a:spcBef>
              <a:buFontTx/>
              <a:buAutoNum type="arabicParenR"/>
            </a:pPr>
            <a:r>
              <a:rPr lang="en-US" altLang="en-US" sz="2000" kern="0" dirty="0" smtClean="0"/>
              <a:t>Development of novel </a:t>
            </a:r>
            <a:r>
              <a:rPr lang="en-US" altLang="en-US" sz="2000" b="1" kern="0" dirty="0" smtClean="0"/>
              <a:t>exhaust</a:t>
            </a:r>
            <a:r>
              <a:rPr lang="en-US" altLang="en-US" sz="2000" kern="0" dirty="0" smtClean="0"/>
              <a:t> concepts </a:t>
            </a:r>
          </a:p>
          <a:p>
            <a:pPr marL="355600" indent="-355600" eaLnBrk="1" hangingPunct="1">
              <a:spcBef>
                <a:spcPct val="50000"/>
              </a:spcBef>
              <a:buFontTx/>
              <a:buAutoNum type="arabicParenR"/>
            </a:pPr>
            <a:r>
              <a:rPr lang="en-US" altLang="en-US" sz="2000" kern="0" dirty="0" smtClean="0"/>
              <a:t>Contribution to the knowledge base for </a:t>
            </a:r>
            <a:r>
              <a:rPr lang="en-US" altLang="en-US" sz="2000" b="1" kern="0" dirty="0" smtClean="0"/>
              <a:t>ITER </a:t>
            </a:r>
          </a:p>
          <a:p>
            <a:pPr marL="355600" indent="-355600" eaLnBrk="1" hangingPunct="1">
              <a:spcBef>
                <a:spcPct val="50000"/>
              </a:spcBef>
              <a:buFontTx/>
              <a:buAutoNum type="arabicParenR"/>
            </a:pPr>
            <a:r>
              <a:rPr lang="en-US" altLang="en-US" sz="2000" kern="0" dirty="0" smtClean="0"/>
              <a:t>Feasibility assessment of the spherical tokamak as a fusion </a:t>
            </a:r>
            <a:r>
              <a:rPr lang="en-US" altLang="en-US" sz="2000" b="1" kern="0" dirty="0" smtClean="0"/>
              <a:t>Component Test Facility</a:t>
            </a:r>
            <a:endParaRPr lang="en-US" altLang="en-US" sz="2400" b="1" kern="0" dirty="0" smtClean="0"/>
          </a:p>
        </p:txBody>
      </p:sp>
      <p:sp>
        <p:nvSpPr>
          <p:cNvPr id="7" name="Rectangle 6"/>
          <p:cNvSpPr/>
          <p:nvPr/>
        </p:nvSpPr>
        <p:spPr>
          <a:xfrm>
            <a:off x="4930775" y="4048393"/>
            <a:ext cx="520700" cy="503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930775" y="641142"/>
            <a:ext cx="1101725" cy="34072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451475" y="3157538"/>
            <a:ext cx="3585021" cy="13953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049465" y="3157538"/>
            <a:ext cx="2546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i="1" dirty="0"/>
              <a:t>Ref </a:t>
            </a:r>
            <a:r>
              <a:rPr lang="en-GB" altLang="en-US" sz="1400" i="1" dirty="0" err="1"/>
              <a:t>Havlickova</a:t>
            </a:r>
            <a:r>
              <a:rPr lang="en-GB" altLang="en-US" sz="1400" i="1" dirty="0"/>
              <a:t> et al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6032500" y="612775"/>
            <a:ext cx="3111500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32500" y="641142"/>
            <a:ext cx="3003996" cy="25163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7092280" y="4811977"/>
            <a:ext cx="181887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i="1" dirty="0"/>
              <a:t>Ref Kirk, Phys Rev Lett, 2012; Harrison, </a:t>
            </a:r>
            <a:r>
              <a:rPr lang="en-GB" altLang="en-US" sz="1200" i="1" dirty="0" err="1"/>
              <a:t>Nucl</a:t>
            </a:r>
            <a:r>
              <a:rPr lang="en-GB" altLang="en-US" sz="1200" i="1" dirty="0"/>
              <a:t> Fusion, 2014; Chapman, Phys Plasmas 2013</a:t>
            </a:r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283968" y="4811977"/>
            <a:ext cx="1182134" cy="106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4139952" y="5877272"/>
            <a:ext cx="14684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/>
              <a:t>ELMs on MAST</a:t>
            </a: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5508104" y="5877272"/>
            <a:ext cx="2101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/>
              <a:t>Effect of 3D field on plasma boundary near the X-point</a:t>
            </a: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5868144" y="4796018"/>
            <a:ext cx="1119379" cy="111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overall_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67544" y="4162425"/>
            <a:ext cx="2894012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558031" y="5972175"/>
            <a:ext cx="2546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i="1" dirty="0"/>
              <a:t>Ref Voss et al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107504" y="764704"/>
            <a:ext cx="5429037" cy="46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kern="0" dirty="0" smtClean="0"/>
              <a:t>MAST Upgrade</a:t>
            </a:r>
            <a:r>
              <a:rPr lang="en-US" altLang="en-US" sz="2000" kern="0" dirty="0" smtClean="0"/>
              <a:t> has 3 primary objectives: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5173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6" grpId="0" animBg="1"/>
      <p:bldP spid="14" grpId="0"/>
      <p:bldP spid="16" grpId="0"/>
      <p:bldP spid="17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755166" y="692150"/>
            <a:ext cx="5633668" cy="53401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3808" y="5949280"/>
            <a:ext cx="292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 Super-X diverted plasma</a:t>
            </a:r>
            <a:endParaRPr lang="en-GB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800" kern="0" dirty="0" smtClean="0"/>
              <a:t>6. Scientific programme</a:t>
            </a:r>
            <a:endParaRPr lang="en-US" altLang="en-US" sz="3800" kern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81750"/>
            <a:ext cx="846138" cy="2476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76E653-D432-4573-8765-101DB53633D2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1587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4"/>
          <p:cNvSpPr>
            <a:spLocks/>
          </p:cNvSpPr>
          <p:nvPr/>
        </p:nvSpPr>
        <p:spPr bwMode="auto">
          <a:xfrm>
            <a:off x="179512" y="764704"/>
            <a:ext cx="8885237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5143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en-GB" altLang="en-US" sz="2800" u="sng" dirty="0" smtClean="0"/>
              <a:t>Key early goals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GB" altLang="en-US" sz="2400" dirty="0" smtClean="0">
                <a:solidFill>
                  <a:srgbClr val="0000CC"/>
                </a:solidFill>
              </a:rPr>
              <a:t>Improving the understanding of exhaust physics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Tx/>
              <a:buChar char="–"/>
            </a:pPr>
            <a:r>
              <a:rPr lang="en-GB" altLang="en-US" sz="2400" dirty="0" smtClean="0"/>
              <a:t>Closure </a:t>
            </a:r>
            <a:r>
              <a:rPr lang="en-GB" altLang="en-US" sz="2400" dirty="0"/>
              <a:t>and connection length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Tx/>
              <a:buChar char="–"/>
            </a:pPr>
            <a:r>
              <a:rPr lang="en-GB" altLang="en-US" sz="2400" dirty="0"/>
              <a:t>Flux expansion at the </a:t>
            </a:r>
            <a:r>
              <a:rPr lang="en-GB" altLang="en-US" sz="2400" dirty="0" err="1"/>
              <a:t>divertor</a:t>
            </a:r>
            <a:r>
              <a:rPr lang="en-GB" altLang="en-US" sz="2400" dirty="0"/>
              <a:t> targets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Tx/>
              <a:buChar char="–"/>
            </a:pPr>
            <a:r>
              <a:rPr lang="en-GB" altLang="en-US" sz="2400" dirty="0"/>
              <a:t>Volumetric losses and detachment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GB" altLang="en-US" sz="2400" dirty="0">
                <a:solidFill>
                  <a:srgbClr val="0000CC"/>
                </a:solidFill>
              </a:rPr>
              <a:t>Fast ion physics and current drive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Tx/>
              <a:buChar char="–"/>
            </a:pPr>
            <a:r>
              <a:rPr lang="en-GB" altLang="en-US" sz="2400" dirty="0"/>
              <a:t>Tailoring super-</a:t>
            </a:r>
            <a:r>
              <a:rPr lang="en-GB" altLang="en-US" sz="2400" dirty="0" err="1"/>
              <a:t>Alfvenic</a:t>
            </a:r>
            <a:r>
              <a:rPr lang="en-GB" altLang="en-US" sz="2400" dirty="0"/>
              <a:t> fast ion distribution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Tx/>
              <a:buChar char="–"/>
            </a:pPr>
            <a:r>
              <a:rPr lang="en-GB" altLang="en-US" sz="2400" dirty="0"/>
              <a:t>High elongation plasmas with reduced fast ion redistribution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GB" altLang="en-US" sz="2400" dirty="0">
                <a:solidFill>
                  <a:srgbClr val="0000CC"/>
                </a:solidFill>
              </a:rPr>
              <a:t>Other high-priority ITER, DEMO and CTF needs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Tx/>
              <a:buChar char="–"/>
            </a:pPr>
            <a:r>
              <a:rPr lang="en-GB" altLang="en-US" sz="2400" dirty="0"/>
              <a:t>RMP ELM control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Tx/>
              <a:buChar char="–"/>
            </a:pPr>
            <a:r>
              <a:rPr lang="en-GB" altLang="en-US" sz="2400" dirty="0"/>
              <a:t>Pedestal &amp; core turbulence at low </a:t>
            </a:r>
            <a:r>
              <a:rPr lang="en-GB" altLang="en-US" sz="2400" dirty="0" err="1">
                <a:sym typeface="Symbol" pitchFamily="18" charset="2"/>
              </a:rPr>
              <a:t>collisionality</a:t>
            </a:r>
            <a:endParaRPr lang="en-GB" altLang="en-US" sz="24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800" kern="0" dirty="0" smtClean="0"/>
              <a:t>6. Scientific programme</a:t>
            </a:r>
            <a:endParaRPr lang="en-US" altLang="en-US" sz="3800" kern="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81750"/>
            <a:ext cx="846138" cy="2476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76E653-D432-4573-8765-101DB53633D2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7050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661620"/>
            <a:ext cx="8496944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u="sng" dirty="0" smtClean="0"/>
              <a:t>Collaborations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Following recent </a:t>
            </a:r>
            <a:r>
              <a:rPr lang="en-GB" sz="2400" dirty="0" err="1" smtClean="0"/>
              <a:t>EUROfusion</a:t>
            </a:r>
            <a:r>
              <a:rPr lang="en-GB" sz="2400" dirty="0" smtClean="0"/>
              <a:t> call for proposals, 40 </a:t>
            </a:r>
            <a:r>
              <a:rPr lang="en-GB" sz="2400" dirty="0"/>
              <a:t>proposals were received showing a </a:t>
            </a:r>
            <a:r>
              <a:rPr lang="en-GB" sz="2400" b="1" dirty="0"/>
              <a:t>strong interest from European collaborators</a:t>
            </a:r>
            <a:r>
              <a:rPr lang="en-GB" sz="2400" dirty="0"/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The requested number of pulses was 3 times those available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Shot prioritisation was discussed at the General planning meeting held </a:t>
            </a:r>
            <a:r>
              <a:rPr lang="en-GB" sz="2400" dirty="0" smtClean="0"/>
              <a:t>in </a:t>
            </a:r>
            <a:r>
              <a:rPr lang="en-GB" sz="2400" b="1" dirty="0" smtClean="0"/>
              <a:t>November 2016 </a:t>
            </a:r>
            <a:r>
              <a:rPr lang="en-GB" sz="2400" dirty="0"/>
              <a:t>in Garching at which MAST-U was included for the first time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800" kern="0" dirty="0" smtClean="0"/>
              <a:t>6. Scientific programme</a:t>
            </a:r>
            <a:endParaRPr lang="en-US" altLang="en-US" sz="3800" kern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81750"/>
            <a:ext cx="846138" cy="2476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76E653-D432-4573-8765-101DB53633D2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8391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661620"/>
            <a:ext cx="84969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u="sng" dirty="0" smtClean="0"/>
              <a:t>Collaborations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USA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ORNL: </a:t>
            </a:r>
            <a:r>
              <a:rPr lang="en-GB" sz="2400" dirty="0"/>
              <a:t>Bolometry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PPPL: plasma control and </a:t>
            </a:r>
            <a:r>
              <a:rPr lang="en-GB" sz="2400" dirty="0" err="1"/>
              <a:t>divertor</a:t>
            </a:r>
            <a:r>
              <a:rPr lang="en-GB" sz="2400" dirty="0"/>
              <a:t> physics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GA: ELM control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Florida: proton detector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W&amp;M: turbulence imaging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Wisconsin: </a:t>
            </a:r>
            <a:r>
              <a:rPr lang="en-GB" sz="2400" dirty="0" smtClean="0"/>
              <a:t>EMC3 (3-D </a:t>
            </a:r>
            <a:r>
              <a:rPr lang="en-GB" sz="2400" dirty="0"/>
              <a:t>fluid plasma and kinetic neutral transport </a:t>
            </a:r>
            <a:r>
              <a:rPr lang="en-GB" sz="2400" dirty="0" smtClean="0"/>
              <a:t>code)</a:t>
            </a:r>
            <a:endParaRPr lang="en-GB" sz="2400" dirty="0"/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UC </a:t>
            </a:r>
            <a:r>
              <a:rPr lang="en-GB" sz="2400" dirty="0"/>
              <a:t>Irvine: FIDA measurements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UCLA: </a:t>
            </a:r>
            <a:r>
              <a:rPr lang="en-GB" sz="2400" dirty="0" smtClean="0"/>
              <a:t>Doppler </a:t>
            </a:r>
            <a:r>
              <a:rPr lang="en-GB" sz="2400" dirty="0"/>
              <a:t>Back </a:t>
            </a:r>
            <a:r>
              <a:rPr lang="en-GB" sz="2400" dirty="0" smtClean="0"/>
              <a:t>Scattering</a:t>
            </a:r>
          </a:p>
          <a:p>
            <a:pPr>
              <a:spcAft>
                <a:spcPts val="600"/>
              </a:spcAft>
            </a:pPr>
            <a:r>
              <a:rPr lang="en-GB" sz="2800" dirty="0" smtClean="0"/>
              <a:t>+ a number of other collaborations around the globe</a:t>
            </a:r>
            <a:endParaRPr lang="en-GB" sz="28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800" kern="0" dirty="0" smtClean="0"/>
              <a:t>6. Scientific programme</a:t>
            </a:r>
            <a:endParaRPr lang="en-US" altLang="en-US" sz="3800" kern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81750"/>
            <a:ext cx="846138" cy="24765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76E653-D432-4573-8765-101DB53633D2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5469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76E653-D432-4573-8765-101DB53633D2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 smtClean="0">
              <a:solidFill>
                <a:schemeClr val="bg1"/>
              </a:solidFill>
            </a:endParaRP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3800" kern="0" dirty="0" smtClean="0"/>
              <a:t>7. Summary</a:t>
            </a:r>
            <a:endParaRPr lang="en-US" altLang="en-US" sz="3800" kern="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79512" y="769347"/>
            <a:ext cx="8784976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Completion of &gt;90% of the MAST-U Tokamak build has meant that </a:t>
            </a:r>
            <a:r>
              <a:rPr lang="en-GB" sz="2400" b="1" dirty="0" smtClean="0"/>
              <a:t>a large number of technical risks are now retired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Current focus is on successful installation of the </a:t>
            </a:r>
            <a:r>
              <a:rPr lang="en-GB" sz="2400" b="1" dirty="0" smtClean="0"/>
              <a:t>Centre Column, </a:t>
            </a:r>
            <a:r>
              <a:rPr lang="en-GB" sz="2400" dirty="0" smtClean="0"/>
              <a:t>installation / testing of key </a:t>
            </a:r>
            <a:r>
              <a:rPr lang="en-GB" sz="2400" b="1" dirty="0" smtClean="0"/>
              <a:t>services</a:t>
            </a:r>
            <a:r>
              <a:rPr lang="en-GB" sz="2400" dirty="0" smtClean="0"/>
              <a:t> and preparation for the start of </a:t>
            </a:r>
            <a:r>
              <a:rPr lang="en-GB" sz="2400" b="1" dirty="0" smtClean="0"/>
              <a:t>integrated commissioning in first half of 2017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Once complete, we expect this device to make significant contributions in the fields of </a:t>
            </a:r>
            <a:r>
              <a:rPr lang="en-GB" sz="2400" b="1" dirty="0" smtClean="0"/>
              <a:t>exhaust physics</a:t>
            </a:r>
            <a:r>
              <a:rPr lang="en-GB" sz="2400" dirty="0" smtClean="0"/>
              <a:t>, </a:t>
            </a:r>
            <a:r>
              <a:rPr lang="en-GB" sz="2400" b="1" dirty="0" smtClean="0"/>
              <a:t>edge physics</a:t>
            </a:r>
            <a:r>
              <a:rPr lang="en-GB" sz="2400" dirty="0" smtClean="0"/>
              <a:t>, </a:t>
            </a:r>
            <a:r>
              <a:rPr lang="en-GB" sz="2400" b="1" dirty="0" smtClean="0"/>
              <a:t>fast </a:t>
            </a:r>
            <a:r>
              <a:rPr lang="en-GB" sz="2400" b="1" dirty="0"/>
              <a:t>ion physics and current </a:t>
            </a:r>
            <a:r>
              <a:rPr lang="en-GB" sz="2400" b="1" dirty="0" smtClean="0"/>
              <a:t>drive</a:t>
            </a:r>
            <a:r>
              <a:rPr lang="en-GB" sz="2400" dirty="0" smtClean="0"/>
              <a:t>, and other high-priority </a:t>
            </a:r>
            <a:r>
              <a:rPr lang="en-GB" sz="2400" dirty="0"/>
              <a:t>ITER, </a:t>
            </a:r>
            <a:r>
              <a:rPr lang="en-GB" sz="2400" dirty="0" smtClean="0"/>
              <a:t>DEMO areas of interest.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There are still many opportunities for </a:t>
            </a:r>
            <a:r>
              <a:rPr lang="en-GB" sz="2400" b="1" dirty="0" smtClean="0"/>
              <a:t>collaborations from across the globe </a:t>
            </a:r>
            <a:r>
              <a:rPr lang="en-GB" sz="2400" dirty="0" smtClean="0"/>
              <a:t>to participate in this exciting new facility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4403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F700EB99-5A5B-4AFD-BFCB-51A558D925E9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4</a:t>
            </a:fld>
            <a:endParaRPr lang="en-US" altLang="en-US" sz="1400" smtClean="0">
              <a:solidFill>
                <a:schemeClr val="bg1"/>
              </a:solidFill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0" y="765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0244" name="AutoShape 18"/>
          <p:cNvSpPr>
            <a:spLocks noChangeArrowheads="1"/>
          </p:cNvSpPr>
          <p:nvPr/>
        </p:nvSpPr>
        <p:spPr bwMode="auto">
          <a:xfrm>
            <a:off x="250825" y="2624138"/>
            <a:ext cx="8869362" cy="647700"/>
          </a:xfrm>
          <a:prstGeom prst="rightArrow">
            <a:avLst>
              <a:gd name="adj1" fmla="val 50000"/>
              <a:gd name="adj2" fmla="val 333578"/>
            </a:avLst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0245" name="Line 21"/>
          <p:cNvSpPr>
            <a:spLocks noChangeShapeType="1"/>
          </p:cNvSpPr>
          <p:nvPr/>
        </p:nvSpPr>
        <p:spPr bwMode="auto">
          <a:xfrm>
            <a:off x="323850" y="277018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6" name="Line 22"/>
          <p:cNvSpPr>
            <a:spLocks noChangeShapeType="1"/>
          </p:cNvSpPr>
          <p:nvPr/>
        </p:nvSpPr>
        <p:spPr bwMode="auto">
          <a:xfrm>
            <a:off x="1475656" y="277018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7" name="Line 23"/>
          <p:cNvSpPr>
            <a:spLocks noChangeShapeType="1"/>
          </p:cNvSpPr>
          <p:nvPr/>
        </p:nvSpPr>
        <p:spPr bwMode="auto">
          <a:xfrm>
            <a:off x="2843808" y="277018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8" name="Text Box 24"/>
          <p:cNvSpPr txBox="1">
            <a:spLocks noChangeArrowheads="1"/>
          </p:cNvSpPr>
          <p:nvPr/>
        </p:nvSpPr>
        <p:spPr bwMode="auto">
          <a:xfrm>
            <a:off x="-171450" y="2347913"/>
            <a:ext cx="1008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 i="1"/>
              <a:t>2008</a:t>
            </a:r>
          </a:p>
        </p:txBody>
      </p:sp>
      <p:sp>
        <p:nvSpPr>
          <p:cNvPr id="10250" name="Text Box 26"/>
          <p:cNvSpPr txBox="1">
            <a:spLocks noChangeArrowheads="1"/>
          </p:cNvSpPr>
          <p:nvPr/>
        </p:nvSpPr>
        <p:spPr bwMode="auto">
          <a:xfrm>
            <a:off x="2339752" y="2347913"/>
            <a:ext cx="10080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 i="1" dirty="0"/>
              <a:t>2012</a:t>
            </a:r>
          </a:p>
        </p:txBody>
      </p:sp>
      <p:sp>
        <p:nvSpPr>
          <p:cNvPr id="10251" name="Text Box 27"/>
          <p:cNvSpPr txBox="1">
            <a:spLocks noChangeArrowheads="1"/>
          </p:cNvSpPr>
          <p:nvPr/>
        </p:nvSpPr>
        <p:spPr bwMode="auto">
          <a:xfrm>
            <a:off x="3779912" y="2347913"/>
            <a:ext cx="10080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 i="1" dirty="0"/>
              <a:t>2014</a:t>
            </a:r>
          </a:p>
        </p:txBody>
      </p:sp>
      <p:sp>
        <p:nvSpPr>
          <p:cNvPr id="10252" name="Line 28"/>
          <p:cNvSpPr>
            <a:spLocks noChangeShapeType="1"/>
          </p:cNvSpPr>
          <p:nvPr/>
        </p:nvSpPr>
        <p:spPr bwMode="auto">
          <a:xfrm>
            <a:off x="4283968" y="277018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53" name="Text Box 30"/>
          <p:cNvSpPr txBox="1">
            <a:spLocks noChangeArrowheads="1"/>
          </p:cNvSpPr>
          <p:nvPr/>
        </p:nvSpPr>
        <p:spPr bwMode="auto">
          <a:xfrm>
            <a:off x="2843808" y="3973513"/>
            <a:ext cx="17557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600" i="1" u="sng" dirty="0"/>
              <a:t>Oct </a:t>
            </a:r>
            <a:r>
              <a:rPr lang="en-GB" altLang="en-US" sz="1600" i="1" u="sng" dirty="0" smtClean="0"/>
              <a:t>2013    </a:t>
            </a:r>
            <a:r>
              <a:rPr lang="en-GB" altLang="en-US" sz="1600" i="1" dirty="0" smtClean="0"/>
              <a:t>MAST </a:t>
            </a:r>
            <a:r>
              <a:rPr lang="en-GB" altLang="en-US" sz="1600" i="1" dirty="0"/>
              <a:t>Operations finish, Strip out starts</a:t>
            </a:r>
          </a:p>
        </p:txBody>
      </p:sp>
      <p:sp>
        <p:nvSpPr>
          <p:cNvPr id="10254" name="Text Box 32"/>
          <p:cNvSpPr txBox="1">
            <a:spLocks noChangeArrowheads="1"/>
          </p:cNvSpPr>
          <p:nvPr/>
        </p:nvSpPr>
        <p:spPr bwMode="auto">
          <a:xfrm>
            <a:off x="5508897" y="5220489"/>
            <a:ext cx="23034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600" i="1" u="sng" dirty="0" smtClean="0"/>
              <a:t>February 2017            </a:t>
            </a:r>
            <a:r>
              <a:rPr lang="en-GB" altLang="en-US" sz="1600" i="1" dirty="0"/>
              <a:t>Pump </a:t>
            </a:r>
            <a:r>
              <a:rPr lang="en-GB" altLang="en-US" sz="1600" i="1" dirty="0" smtClean="0"/>
              <a:t>down</a:t>
            </a:r>
            <a:endParaRPr lang="en-GB" altLang="en-US" sz="1600" i="1" dirty="0"/>
          </a:p>
        </p:txBody>
      </p:sp>
      <p:sp>
        <p:nvSpPr>
          <p:cNvPr id="10255" name="Text Box 35"/>
          <p:cNvSpPr txBox="1">
            <a:spLocks noChangeArrowheads="1"/>
          </p:cNvSpPr>
          <p:nvPr/>
        </p:nvSpPr>
        <p:spPr bwMode="auto">
          <a:xfrm>
            <a:off x="7380287" y="3933056"/>
            <a:ext cx="180022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600" i="1" u="sng" dirty="0" smtClean="0"/>
              <a:t>November 2017          </a:t>
            </a:r>
            <a:r>
              <a:rPr lang="en-GB" altLang="en-US" sz="1600" i="1" dirty="0"/>
              <a:t>First MAST-U Plasma</a:t>
            </a:r>
          </a:p>
        </p:txBody>
      </p:sp>
      <p:sp>
        <p:nvSpPr>
          <p:cNvPr id="10256" name="AutoShape 40"/>
          <p:cNvSpPr>
            <a:spLocks noChangeArrowheads="1"/>
          </p:cNvSpPr>
          <p:nvPr/>
        </p:nvSpPr>
        <p:spPr bwMode="auto">
          <a:xfrm>
            <a:off x="250825" y="2843213"/>
            <a:ext cx="142875" cy="215900"/>
          </a:xfrm>
          <a:prstGeom prst="flowChartDecision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0257" name="AutoShape 43"/>
          <p:cNvSpPr>
            <a:spLocks noChangeArrowheads="1"/>
          </p:cNvSpPr>
          <p:nvPr/>
        </p:nvSpPr>
        <p:spPr bwMode="auto">
          <a:xfrm>
            <a:off x="1619672" y="2840038"/>
            <a:ext cx="142875" cy="215900"/>
          </a:xfrm>
          <a:prstGeom prst="flowChartDecision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0259" name="Text Box 30"/>
          <p:cNvSpPr txBox="1">
            <a:spLocks noChangeArrowheads="1"/>
          </p:cNvSpPr>
          <p:nvPr/>
        </p:nvSpPr>
        <p:spPr bwMode="auto">
          <a:xfrm>
            <a:off x="4067944" y="5219700"/>
            <a:ext cx="18002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600" i="1" u="sng" dirty="0"/>
              <a:t>March </a:t>
            </a:r>
            <a:r>
              <a:rPr lang="en-GB" altLang="en-US" sz="1600" i="1" u="sng" dirty="0" smtClean="0"/>
              <a:t>2014  </a:t>
            </a:r>
            <a:r>
              <a:rPr lang="en-GB" altLang="en-US" sz="1600" i="1" dirty="0"/>
              <a:t>MAST-U rebuild underway</a:t>
            </a:r>
          </a:p>
        </p:txBody>
      </p:sp>
      <p:sp>
        <p:nvSpPr>
          <p:cNvPr id="10260" name="Text Box 30"/>
          <p:cNvSpPr txBox="1">
            <a:spLocks noChangeArrowheads="1"/>
          </p:cNvSpPr>
          <p:nvPr/>
        </p:nvSpPr>
        <p:spPr bwMode="auto">
          <a:xfrm>
            <a:off x="1619672" y="5219700"/>
            <a:ext cx="1800225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600" i="1" u="sng" dirty="0"/>
              <a:t>April </a:t>
            </a:r>
            <a:r>
              <a:rPr lang="en-GB" altLang="en-US" sz="1600" i="1" u="sng" dirty="0" smtClean="0"/>
              <a:t>2010  </a:t>
            </a:r>
            <a:r>
              <a:rPr lang="en-GB" altLang="en-US" sz="1600" i="1" dirty="0"/>
              <a:t>MAST-U Construction Approved</a:t>
            </a:r>
          </a:p>
        </p:txBody>
      </p:sp>
      <p:sp>
        <p:nvSpPr>
          <p:cNvPr id="10261" name="Text Box 30"/>
          <p:cNvSpPr txBox="1">
            <a:spLocks noChangeArrowheads="1"/>
          </p:cNvSpPr>
          <p:nvPr/>
        </p:nvSpPr>
        <p:spPr bwMode="auto">
          <a:xfrm>
            <a:off x="68263" y="3973513"/>
            <a:ext cx="1978025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600" i="1" u="sng" dirty="0"/>
              <a:t>Jan </a:t>
            </a:r>
            <a:r>
              <a:rPr lang="en-GB" altLang="en-US" sz="1600" i="1" u="sng" dirty="0" smtClean="0"/>
              <a:t>2008</a:t>
            </a:r>
            <a:r>
              <a:rPr lang="en-GB" altLang="en-US" sz="1600" i="1" dirty="0" smtClean="0"/>
              <a:t>         </a:t>
            </a:r>
            <a:r>
              <a:rPr lang="en-GB" altLang="en-US" sz="1600" i="1" dirty="0"/>
              <a:t>MAST-U + Super-X </a:t>
            </a:r>
            <a:r>
              <a:rPr lang="en-GB" altLang="en-US" sz="1600" i="1" dirty="0" err="1"/>
              <a:t>Divertor</a:t>
            </a:r>
            <a:r>
              <a:rPr lang="en-GB" altLang="en-US" sz="1600" i="1" dirty="0"/>
              <a:t>,      Scoping studies and Conceptual Design started</a:t>
            </a:r>
          </a:p>
        </p:txBody>
      </p:sp>
      <p:sp>
        <p:nvSpPr>
          <p:cNvPr id="10262" name="Line 21"/>
          <p:cNvSpPr>
            <a:spLocks noChangeShapeType="1"/>
          </p:cNvSpPr>
          <p:nvPr/>
        </p:nvSpPr>
        <p:spPr bwMode="auto">
          <a:xfrm>
            <a:off x="899592" y="277018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63" name="Line 21"/>
          <p:cNvSpPr>
            <a:spLocks noChangeShapeType="1"/>
          </p:cNvSpPr>
          <p:nvPr/>
        </p:nvSpPr>
        <p:spPr bwMode="auto">
          <a:xfrm>
            <a:off x="2123728" y="277018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64" name="Line 21"/>
          <p:cNvSpPr>
            <a:spLocks noChangeShapeType="1"/>
          </p:cNvSpPr>
          <p:nvPr/>
        </p:nvSpPr>
        <p:spPr bwMode="auto">
          <a:xfrm>
            <a:off x="3563888" y="277018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65" name="Text Box 25"/>
          <p:cNvSpPr txBox="1">
            <a:spLocks noChangeArrowheads="1"/>
          </p:cNvSpPr>
          <p:nvPr/>
        </p:nvSpPr>
        <p:spPr bwMode="auto">
          <a:xfrm>
            <a:off x="971600" y="2347913"/>
            <a:ext cx="10080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 i="1" dirty="0"/>
              <a:t>2010</a:t>
            </a:r>
          </a:p>
        </p:txBody>
      </p:sp>
      <p:sp>
        <p:nvSpPr>
          <p:cNvPr id="10269" name="Line 28"/>
          <p:cNvSpPr>
            <a:spLocks noChangeShapeType="1"/>
          </p:cNvSpPr>
          <p:nvPr/>
        </p:nvSpPr>
        <p:spPr bwMode="auto">
          <a:xfrm>
            <a:off x="5004048" y="277018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70" name="Line 28"/>
          <p:cNvSpPr>
            <a:spLocks noChangeShapeType="1"/>
          </p:cNvSpPr>
          <p:nvPr/>
        </p:nvSpPr>
        <p:spPr bwMode="auto">
          <a:xfrm>
            <a:off x="5652120" y="277018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71" name="Text Box 27"/>
          <p:cNvSpPr txBox="1">
            <a:spLocks noChangeArrowheads="1"/>
          </p:cNvSpPr>
          <p:nvPr/>
        </p:nvSpPr>
        <p:spPr bwMode="auto">
          <a:xfrm>
            <a:off x="5148064" y="2330450"/>
            <a:ext cx="10080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 i="1" dirty="0"/>
              <a:t>2016</a:t>
            </a:r>
          </a:p>
        </p:txBody>
      </p:sp>
      <p:sp>
        <p:nvSpPr>
          <p:cNvPr id="10272" name="AutoShape 43"/>
          <p:cNvSpPr>
            <a:spLocks noChangeArrowheads="1"/>
          </p:cNvSpPr>
          <p:nvPr/>
        </p:nvSpPr>
        <p:spPr bwMode="auto">
          <a:xfrm>
            <a:off x="3995936" y="2843213"/>
            <a:ext cx="142875" cy="215900"/>
          </a:xfrm>
          <a:prstGeom prst="flowChartDecision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0273" name="AutoShape 43"/>
          <p:cNvSpPr>
            <a:spLocks noChangeArrowheads="1"/>
          </p:cNvSpPr>
          <p:nvPr/>
        </p:nvSpPr>
        <p:spPr bwMode="auto">
          <a:xfrm>
            <a:off x="4427984" y="2843213"/>
            <a:ext cx="142875" cy="215900"/>
          </a:xfrm>
          <a:prstGeom prst="flowChartDecision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0274" name="AutoShape 43"/>
          <p:cNvSpPr>
            <a:spLocks noChangeArrowheads="1"/>
          </p:cNvSpPr>
          <p:nvPr/>
        </p:nvSpPr>
        <p:spPr bwMode="auto">
          <a:xfrm>
            <a:off x="6373341" y="2827338"/>
            <a:ext cx="142875" cy="215900"/>
          </a:xfrm>
          <a:prstGeom prst="flowChartDecision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0275" name="AutoShape 43"/>
          <p:cNvSpPr>
            <a:spLocks noChangeArrowheads="1"/>
          </p:cNvSpPr>
          <p:nvPr/>
        </p:nvSpPr>
        <p:spPr bwMode="auto">
          <a:xfrm>
            <a:off x="6819900" y="2840038"/>
            <a:ext cx="142875" cy="215900"/>
          </a:xfrm>
          <a:prstGeom prst="flowChartDecision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cxnSp>
        <p:nvCxnSpPr>
          <p:cNvPr id="3" name="Straight Connector 2"/>
          <p:cNvCxnSpPr/>
          <p:nvPr/>
        </p:nvCxnSpPr>
        <p:spPr>
          <a:xfrm flipH="1" flipV="1">
            <a:off x="333375" y="3271838"/>
            <a:ext cx="206375" cy="7016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10260" idx="0"/>
          </p:cNvCxnSpPr>
          <p:nvPr/>
        </p:nvCxnSpPr>
        <p:spPr>
          <a:xfrm flipH="1" flipV="1">
            <a:off x="1691109" y="3130551"/>
            <a:ext cx="828676" cy="20891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10253" idx="0"/>
          </p:cNvCxnSpPr>
          <p:nvPr/>
        </p:nvCxnSpPr>
        <p:spPr>
          <a:xfrm flipV="1">
            <a:off x="3721696" y="3206809"/>
            <a:ext cx="345677" cy="7667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10259" idx="0"/>
          </p:cNvCxnSpPr>
          <p:nvPr/>
        </p:nvCxnSpPr>
        <p:spPr>
          <a:xfrm flipH="1" flipV="1">
            <a:off x="4572000" y="3206809"/>
            <a:ext cx="396057" cy="20128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10254" idx="0"/>
          </p:cNvCxnSpPr>
          <p:nvPr/>
        </p:nvCxnSpPr>
        <p:spPr>
          <a:xfrm flipH="1" flipV="1">
            <a:off x="6444779" y="3206809"/>
            <a:ext cx="215850" cy="20136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6962775" y="3129118"/>
            <a:ext cx="1065609" cy="8443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15913" y="650875"/>
            <a:ext cx="3603625" cy="360363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FF0000"/>
              </a:gs>
              <a:gs pos="100000">
                <a:schemeClr val="bg1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283" name="TextBox 22"/>
          <p:cNvSpPr txBox="1">
            <a:spLocks noChangeArrowheads="1"/>
          </p:cNvSpPr>
          <p:nvPr/>
        </p:nvSpPr>
        <p:spPr bwMode="auto">
          <a:xfrm>
            <a:off x="317500" y="650875"/>
            <a:ext cx="346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i="1"/>
              <a:t>Conceptual Design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046288" y="1052513"/>
            <a:ext cx="3095625" cy="360362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FF0000"/>
              </a:gs>
              <a:gs pos="100000">
                <a:schemeClr val="bg1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285" name="TextBox 65"/>
          <p:cNvSpPr txBox="1">
            <a:spLocks noChangeArrowheads="1"/>
          </p:cNvSpPr>
          <p:nvPr/>
        </p:nvSpPr>
        <p:spPr bwMode="auto">
          <a:xfrm>
            <a:off x="2047875" y="1052513"/>
            <a:ext cx="3094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i="1"/>
              <a:t>Scheme Design</a:t>
            </a:r>
          </a:p>
        </p:txBody>
      </p:sp>
      <p:sp>
        <p:nvSpPr>
          <p:cNvPr id="67" name="Rectangle 66"/>
          <p:cNvSpPr/>
          <p:nvPr/>
        </p:nvSpPr>
        <p:spPr>
          <a:xfrm>
            <a:off x="3387725" y="1474788"/>
            <a:ext cx="2546350" cy="360362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FF0000"/>
              </a:gs>
              <a:gs pos="100000">
                <a:schemeClr val="bg1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287" name="TextBox 67"/>
          <p:cNvSpPr txBox="1">
            <a:spLocks noChangeArrowheads="1"/>
          </p:cNvSpPr>
          <p:nvPr/>
        </p:nvSpPr>
        <p:spPr bwMode="auto">
          <a:xfrm>
            <a:off x="3430587" y="1474788"/>
            <a:ext cx="272553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i="1"/>
              <a:t>Detailed Design</a:t>
            </a:r>
          </a:p>
        </p:txBody>
      </p:sp>
      <p:sp>
        <p:nvSpPr>
          <p:cNvPr id="69" name="Rectangle 2"/>
          <p:cNvSpPr txBox="1">
            <a:spLocks noChangeArrowheads="1"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en-US" sz="3800" kern="0" dirty="0" smtClean="0"/>
              <a:t>2. Timeline</a:t>
            </a:r>
            <a:endParaRPr lang="en-US" altLang="en-US" sz="3800" kern="0" dirty="0" smtClean="0"/>
          </a:p>
        </p:txBody>
      </p:sp>
      <p:sp>
        <p:nvSpPr>
          <p:cNvPr id="49" name="Rectangle 48"/>
          <p:cNvSpPr/>
          <p:nvPr/>
        </p:nvSpPr>
        <p:spPr>
          <a:xfrm>
            <a:off x="4786313" y="1916113"/>
            <a:ext cx="1874316" cy="360362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chemeClr val="bg1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290" name="TextBox 67"/>
          <p:cNvSpPr txBox="1">
            <a:spLocks noChangeArrowheads="1"/>
          </p:cNvSpPr>
          <p:nvPr/>
        </p:nvSpPr>
        <p:spPr bwMode="auto">
          <a:xfrm>
            <a:off x="4787900" y="1916832"/>
            <a:ext cx="187233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/>
              <a:t>Construction</a:t>
            </a:r>
          </a:p>
        </p:txBody>
      </p:sp>
      <p:sp>
        <p:nvSpPr>
          <p:cNvPr id="54" name="Line 28"/>
          <p:cNvSpPr>
            <a:spLocks noChangeShapeType="1"/>
          </p:cNvSpPr>
          <p:nvPr/>
        </p:nvSpPr>
        <p:spPr bwMode="auto">
          <a:xfrm>
            <a:off x="6372200" y="2768755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" name="AutoShape 43"/>
          <p:cNvSpPr>
            <a:spLocks noChangeArrowheads="1"/>
          </p:cNvSpPr>
          <p:nvPr/>
        </p:nvSpPr>
        <p:spPr bwMode="auto">
          <a:xfrm>
            <a:off x="5797277" y="2835520"/>
            <a:ext cx="142875" cy="215900"/>
          </a:xfrm>
          <a:prstGeom prst="flowChartDecision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" name="Text Box 32"/>
          <p:cNvSpPr txBox="1">
            <a:spLocks noChangeArrowheads="1"/>
          </p:cNvSpPr>
          <p:nvPr/>
        </p:nvSpPr>
        <p:spPr bwMode="auto">
          <a:xfrm>
            <a:off x="5004049" y="3749453"/>
            <a:ext cx="144073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600" i="1" u="sng" dirty="0" smtClean="0"/>
              <a:t>April 2016            </a:t>
            </a:r>
            <a:r>
              <a:rPr lang="en-GB" altLang="en-US" sz="1600" i="1" dirty="0" smtClean="0"/>
              <a:t>First tokamak modules installed in </a:t>
            </a:r>
            <a:r>
              <a:rPr lang="en-GB" altLang="en-US" sz="1600" i="1" dirty="0" err="1" smtClean="0"/>
              <a:t>bioshield</a:t>
            </a:r>
            <a:endParaRPr lang="en-GB" altLang="en-US" sz="1600" i="1" dirty="0"/>
          </a:p>
        </p:txBody>
      </p:sp>
      <p:cxnSp>
        <p:nvCxnSpPr>
          <p:cNvPr id="53" name="Straight Connector 52"/>
          <p:cNvCxnSpPr>
            <a:stCxn id="51" idx="0"/>
          </p:cNvCxnSpPr>
          <p:nvPr/>
        </p:nvCxnSpPr>
        <p:spPr>
          <a:xfrm flipV="1">
            <a:off x="5724414" y="3130551"/>
            <a:ext cx="116238" cy="6189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467618" y="4758532"/>
            <a:ext cx="1620156" cy="153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9117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0C97C03E-B66D-4695-924B-BAB1478DEEC3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5</a:t>
            </a:fld>
            <a:endParaRPr lang="en-US" altLang="en-US" sz="1400" smtClean="0">
              <a:solidFill>
                <a:schemeClr val="bg1"/>
              </a:solidFill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eaLnBrk="1" hangingPunct="1"/>
            <a:r>
              <a:rPr lang="en-GB" altLang="en-US" sz="3800" dirty="0" smtClean="0"/>
              <a:t>3. Capability</a:t>
            </a:r>
            <a:endParaRPr lang="en-US" altLang="en-US" sz="3800" dirty="0" smtClean="0"/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692696"/>
            <a:ext cx="8713788" cy="5329237"/>
          </a:xfrm>
        </p:spPr>
        <p:txBody>
          <a:bodyPr/>
          <a:lstStyle/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smtClean="0"/>
              <a:t>Overview</a:t>
            </a:r>
          </a:p>
        </p:txBody>
      </p:sp>
      <p:pic>
        <p:nvPicPr>
          <p:cNvPr id="925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851920" y="637300"/>
            <a:ext cx="5292079" cy="561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251520" y="1638092"/>
            <a:ext cx="3312864" cy="7386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400" b="1">
                <a:latin typeface="Calibri" pitchFamily="34" charset="0"/>
                <a:ea typeface="ＭＳ Ｐゴシック" pitchFamily="34" charset="-128"/>
                <a:cs typeface="Arial" charset="0"/>
              </a:rPr>
              <a:t>Increased TF</a:t>
            </a:r>
          </a:p>
          <a:p>
            <a:pPr algn="ctr" eaLnBrk="1" hangingPunct="1"/>
            <a:r>
              <a:rPr lang="en-GB" altLang="en-US" i="1">
                <a:latin typeface="Calibri" pitchFamily="34" charset="0"/>
                <a:ea typeface="ＭＳ Ｐゴシック" pitchFamily="34" charset="-128"/>
                <a:cs typeface="Arial" charset="0"/>
              </a:rPr>
              <a:t>Improved confinement</a:t>
            </a: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251520" y="2502188"/>
            <a:ext cx="3312864" cy="7386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400" b="1">
                <a:latin typeface="Calibri" pitchFamily="34" charset="0"/>
                <a:ea typeface="ＭＳ Ｐゴシック" pitchFamily="34" charset="-128"/>
                <a:cs typeface="Arial" charset="0"/>
              </a:rPr>
              <a:t>New Solenoid</a:t>
            </a:r>
          </a:p>
          <a:p>
            <a:pPr algn="ctr" eaLnBrk="1" hangingPunct="1"/>
            <a:r>
              <a:rPr lang="en-GB" altLang="en-US" i="1">
                <a:latin typeface="Calibri" pitchFamily="34" charset="0"/>
                <a:ea typeface="ＭＳ Ｐゴシック" pitchFamily="34" charset="-128"/>
                <a:cs typeface="Arial" charset="0"/>
              </a:rPr>
              <a:t>Greater I</a:t>
            </a:r>
            <a:r>
              <a:rPr lang="en-GB" altLang="en-US" i="1" baseline="-25000">
                <a:latin typeface="Calibri" pitchFamily="34" charset="0"/>
                <a:ea typeface="ＭＳ Ｐゴシック" pitchFamily="34" charset="-128"/>
                <a:cs typeface="Arial" charset="0"/>
              </a:rPr>
              <a:t>p</a:t>
            </a:r>
            <a:r>
              <a:rPr lang="en-GB" altLang="en-US" i="1">
                <a:latin typeface="Calibri" pitchFamily="34" charset="0"/>
                <a:ea typeface="ＭＳ Ｐゴシック" pitchFamily="34" charset="-128"/>
                <a:cs typeface="Arial" charset="0"/>
              </a:rPr>
              <a:t>, pulse duration</a:t>
            </a:r>
          </a:p>
        </p:txBody>
      </p: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251520" y="3313027"/>
            <a:ext cx="3312864" cy="7386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400" b="1">
                <a:latin typeface="Calibri" pitchFamily="34" charset="0"/>
                <a:ea typeface="ＭＳ Ｐゴシック" pitchFamily="34" charset="-128"/>
                <a:cs typeface="Arial" charset="0"/>
              </a:rPr>
              <a:t>19 New PF Coils</a:t>
            </a:r>
          </a:p>
          <a:p>
            <a:pPr algn="ctr" eaLnBrk="1" hangingPunct="1"/>
            <a:r>
              <a:rPr lang="en-GB" altLang="en-US" i="1">
                <a:latin typeface="Calibri" pitchFamily="34" charset="0"/>
                <a:ea typeface="ＭＳ Ｐゴシック" pitchFamily="34" charset="-128"/>
                <a:cs typeface="Arial" charset="0"/>
              </a:rPr>
              <a:t>Improved shaping</a:t>
            </a: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251520" y="4139788"/>
            <a:ext cx="3312864" cy="7386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400" b="1">
                <a:latin typeface="Calibri" pitchFamily="34" charset="0"/>
                <a:ea typeface="ＭＳ Ｐゴシック" pitchFamily="34" charset="-128"/>
                <a:cs typeface="Arial" charset="0"/>
              </a:rPr>
              <a:t>Super-X Divertor</a:t>
            </a:r>
          </a:p>
          <a:p>
            <a:pPr algn="ctr" eaLnBrk="1" hangingPunct="1"/>
            <a:r>
              <a:rPr lang="en-GB" altLang="en-US" i="1">
                <a:latin typeface="Calibri" pitchFamily="34" charset="0"/>
                <a:ea typeface="ＭＳ Ｐゴシック" pitchFamily="34" charset="-128"/>
                <a:cs typeface="Arial" charset="0"/>
              </a:rPr>
              <a:t>Improved power handling</a:t>
            </a: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251520" y="5003884"/>
            <a:ext cx="3312864" cy="7386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400" b="1" dirty="0">
                <a:latin typeface="Calibri" pitchFamily="34" charset="0"/>
                <a:ea typeface="ＭＳ Ｐゴシック" pitchFamily="34" charset="-128"/>
                <a:cs typeface="Arial" charset="0"/>
              </a:rPr>
              <a:t>Off-Axis NBI</a:t>
            </a:r>
          </a:p>
          <a:p>
            <a:pPr algn="ctr" eaLnBrk="1" hangingPunct="1"/>
            <a:r>
              <a:rPr lang="en-GB" altLang="en-US" i="1" dirty="0">
                <a:latin typeface="Calibri" pitchFamily="34" charset="0"/>
                <a:ea typeface="ＭＳ Ｐゴシック" pitchFamily="34" charset="-128"/>
                <a:cs typeface="Arial" charset="0"/>
              </a:rPr>
              <a:t>Improved profile control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1239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E876E51D-8A41-4D54-A5D9-5F15A7DEC0E2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6</a:t>
            </a:fld>
            <a:endParaRPr lang="en-US" altLang="en-US" sz="1400" smtClean="0">
              <a:solidFill>
                <a:schemeClr val="bg1"/>
              </a:solidFill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eaLnBrk="1" hangingPunct="1"/>
            <a:r>
              <a:rPr lang="en-GB" altLang="en-US" sz="3800" dirty="0" smtClean="0"/>
              <a:t>3. </a:t>
            </a:r>
            <a:r>
              <a:rPr lang="en-GB" altLang="en-US" sz="3800" dirty="0"/>
              <a:t>Capability</a:t>
            </a:r>
            <a:endParaRPr lang="en-US" altLang="en-US" sz="3800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692696"/>
            <a:ext cx="4104456" cy="4896643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en-US" sz="2400" u="sng" dirty="0" err="1" smtClean="0"/>
              <a:t>Divertor</a:t>
            </a:r>
            <a:r>
              <a:rPr lang="en-US" altLang="en-US" sz="2400" u="sng" dirty="0" smtClean="0"/>
              <a:t> capability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b="1" dirty="0" smtClean="0"/>
              <a:t>Highly flexible 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dirty="0" smtClean="0"/>
              <a:t>8 sets of shaping coils for each divertor 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dirty="0"/>
              <a:t>W</a:t>
            </a:r>
            <a:r>
              <a:rPr lang="en-US" altLang="en-US" sz="2000" dirty="0" smtClean="0"/>
              <a:t>ide range of strike point locations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b="1" dirty="0" smtClean="0"/>
              <a:t>Well diagnosed 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dirty="0" smtClean="0"/>
              <a:t>&gt; 500 Langmuir Probes 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dirty="0" smtClean="0"/>
              <a:t>&gt; 400 Pick Up coils 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dirty="0" smtClean="0"/>
              <a:t>Comprehensive Bolometry 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dirty="0" err="1" smtClean="0"/>
              <a:t>Divertor</a:t>
            </a:r>
            <a:r>
              <a:rPr lang="en-US" altLang="en-US" sz="2000" dirty="0" smtClean="0"/>
              <a:t> Science Facility (similar to DIMES) 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dirty="0" smtClean="0"/>
              <a:t>Thomson Scattering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dirty="0" smtClean="0"/>
              <a:t>Imaging (visual, spectroscopic, IR)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endParaRPr lang="en-US" altLang="en-US" sz="2000" dirty="0" smtClean="0"/>
          </a:p>
        </p:txBody>
      </p:sp>
      <p:graphicFrame>
        <p:nvGraphicFramePr>
          <p:cNvPr id="1229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20900456"/>
              </p:ext>
            </p:extLst>
          </p:nvPr>
        </p:nvGraphicFramePr>
        <p:xfrm>
          <a:off x="4067944" y="3933825"/>
          <a:ext cx="2088232" cy="2201791"/>
        </p:xfrm>
        <a:graphic>
          <a:graphicData uri="http://schemas.openxmlformats.org/presentationml/2006/ole">
            <p:oleObj spid="_x0000_s1062" name="Picture" r:id="rId4" imgW="2330245" imgH="2458065" progId="">
              <p:embed/>
            </p:oleObj>
          </a:graphicData>
        </a:graphic>
      </p:graphicFrame>
      <p:pic>
        <p:nvPicPr>
          <p:cNvPr id="12295" name="Picture 5" descr="260312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5810250" y="3933825"/>
            <a:ext cx="3281363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921511" y="908720"/>
            <a:ext cx="517010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2945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C40C00C-338B-4DF7-A6C0-92F1673E8984}" type="slidenum">
              <a:rPr lang="en-US" altLang="en-US" sz="1400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7</a:t>
            </a:fld>
            <a:endParaRPr lang="en-US" altLang="en-US" sz="1400" smtClean="0">
              <a:solidFill>
                <a:srgbClr val="FFFFFF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eaLnBrk="1" hangingPunct="1"/>
            <a:r>
              <a:rPr lang="en-GB" altLang="en-US" sz="3800" dirty="0" smtClean="0"/>
              <a:t>3. </a:t>
            </a:r>
            <a:r>
              <a:rPr lang="en-GB" altLang="en-US" sz="3800" dirty="0"/>
              <a:t>Capability</a:t>
            </a:r>
            <a:endParaRPr lang="en-US" altLang="en-US" sz="3800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5" y="692696"/>
            <a:ext cx="3528393" cy="2736850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en-US" sz="2400" u="sng" dirty="0" smtClean="0"/>
              <a:t>Diagnostic capability</a:t>
            </a:r>
          </a:p>
          <a:p>
            <a:pPr marL="5715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en-US" sz="2000" dirty="0" smtClean="0"/>
              <a:t>Over 50</a:t>
            </a:r>
            <a:r>
              <a:rPr lang="en-US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en-US" sz="2000" dirty="0" smtClean="0"/>
              <a:t>systems, including: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dirty="0" smtClean="0"/>
              <a:t>Reciprocating probes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dirty="0" smtClean="0"/>
              <a:t>Multi-point Thomson Scattering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dirty="0" smtClean="0"/>
              <a:t>High resolution beam spectroscopy </a:t>
            </a:r>
            <a:endParaRPr lang="en-US" altLang="en-US" sz="2000" dirty="0"/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dirty="0" smtClean="0"/>
              <a:t>Neutron Camera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dirty="0" smtClean="0"/>
              <a:t>Microwave diagnostics (Doppler Back Scattering, Synthetic Aperture Microwave Imaging)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endParaRPr lang="en-US" altLang="en-US" sz="2000" dirty="0" smtClean="0"/>
          </a:p>
        </p:txBody>
      </p:sp>
      <p:pic>
        <p:nvPicPr>
          <p:cNvPr id="1229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499992" y="3933056"/>
            <a:ext cx="4032448" cy="223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K:\MAST\MAST_Upgrade\11000 Project Management\11100 Overall Mgt\11120 Planning &amp; Scheduling\Build Sequences - Storyboards\PIT-BLOCKHOUSE\NOVEMBER 2016 SECTOR 1-2-3\SECTOR 1-2-3 _3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692075" y="980728"/>
            <a:ext cx="5308718" cy="280831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6786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:\MAST\MAST_Upgrade\11000 Project Management\11500 Project Admin\Photos Hardware\Outer Cylinder\Upper_nose_photos_2016_10_12\Low Resolution\16EC4172 MAST vacuum vessel below ti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348839" y="2533181"/>
            <a:ext cx="5527417" cy="369225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BB31ACE8-C2D9-405F-B104-F5D8A3E012A1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8</a:t>
            </a:fld>
            <a:endParaRPr lang="en-US" altLang="en-US" sz="1400" smtClean="0">
              <a:solidFill>
                <a:schemeClr val="bg1"/>
              </a:solidFill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eaLnBrk="1" hangingPunct="1"/>
            <a:r>
              <a:rPr lang="en-GB" altLang="en-US" sz="3800" dirty="0" smtClean="0"/>
              <a:t>3. </a:t>
            </a:r>
            <a:r>
              <a:rPr lang="en-GB" altLang="en-US" sz="3800" dirty="0"/>
              <a:t>Capability</a:t>
            </a:r>
            <a:endParaRPr lang="en-US" altLang="en-US" sz="3800" dirty="0" smtClean="0"/>
          </a:p>
        </p:txBody>
      </p:sp>
      <p:pic>
        <p:nvPicPr>
          <p:cNvPr id="1331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6876157" y="900137"/>
            <a:ext cx="2281238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728782" y="1691753"/>
            <a:ext cx="575988" cy="5188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5496" y="692696"/>
            <a:ext cx="6679546" cy="128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US" altLang="en-US" sz="2400" u="sng" kern="0" dirty="0" smtClean="0"/>
              <a:t>Edge </a:t>
            </a:r>
            <a:r>
              <a:rPr lang="en-US" altLang="en-US" sz="2400" u="sng" kern="0" dirty="0" err="1" smtClean="0"/>
              <a:t>Localised</a:t>
            </a:r>
            <a:r>
              <a:rPr lang="en-US" altLang="en-US" sz="2400" u="sng" kern="0" dirty="0" smtClean="0"/>
              <a:t> Mode Control</a:t>
            </a:r>
          </a:p>
          <a:p>
            <a:pPr marL="40005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000" kern="0" dirty="0" smtClean="0"/>
              <a:t>12 ELM coils installed (8 lower, 4 upper)</a:t>
            </a:r>
          </a:p>
          <a:p>
            <a:pPr marL="40005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2000" dirty="0" smtClean="0"/>
              <a:t>n = 2 </a:t>
            </a:r>
            <a:r>
              <a:rPr lang="en-GB" sz="2000" dirty="0"/>
              <a:t>and </a:t>
            </a:r>
            <a:r>
              <a:rPr lang="en-GB" sz="2000" dirty="0" smtClean="0"/>
              <a:t>n = 4 fields</a:t>
            </a:r>
          </a:p>
          <a:p>
            <a:pPr marL="40005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2000" dirty="0" smtClean="0"/>
              <a:t>Field </a:t>
            </a:r>
            <a:r>
              <a:rPr lang="en-GB" sz="2000" dirty="0"/>
              <a:t>strengths comparable with other devices (AUG, DIII-D)</a:t>
            </a:r>
            <a:endParaRPr lang="en-US" altLang="en-US" sz="2000" kern="0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1348839" y="2509078"/>
            <a:ext cx="5527417" cy="37282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020272" y="2210619"/>
            <a:ext cx="576064" cy="498301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6510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C8AC0511-D914-4322-BB34-A95902EC7C77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9</a:t>
            </a:fld>
            <a:endParaRPr lang="en-US" altLang="en-US" sz="1400" smtClean="0">
              <a:solidFill>
                <a:schemeClr val="bg1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eaLnBrk="1" hangingPunct="1"/>
            <a:r>
              <a:rPr lang="en-GB" altLang="en-US" sz="3800" dirty="0" smtClean="0"/>
              <a:t>3. </a:t>
            </a:r>
            <a:r>
              <a:rPr lang="en-GB" altLang="en-US" sz="3800" dirty="0"/>
              <a:t>Capability</a:t>
            </a:r>
            <a:endParaRPr lang="en-US" altLang="en-US" sz="3800" dirty="0" smtClean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5495" y="692696"/>
            <a:ext cx="4104457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US" altLang="en-US" sz="2400" u="sng" kern="0" dirty="0" smtClean="0"/>
              <a:t>Gas </a:t>
            </a:r>
            <a:r>
              <a:rPr lang="en-US" altLang="en-US" sz="2400" u="sng" kern="0" dirty="0" err="1" smtClean="0"/>
              <a:t>Fuelling</a:t>
            </a:r>
            <a:r>
              <a:rPr lang="en-US" altLang="en-US" sz="2400" u="sng" kern="0" dirty="0" smtClean="0"/>
              <a:t> capability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altLang="en-US" sz="2000" dirty="0" smtClean="0"/>
              <a:t>Significant capacity 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altLang="en-US" sz="2000" dirty="0" smtClean="0"/>
              <a:t>Each </a:t>
            </a:r>
            <a:r>
              <a:rPr lang="en-GB" altLang="en-US" sz="2000" dirty="0"/>
              <a:t>location can be used to inject main ion species or </a:t>
            </a:r>
            <a:r>
              <a:rPr lang="en-GB" altLang="en-US" sz="2000" dirty="0" smtClean="0"/>
              <a:t>impurities</a:t>
            </a:r>
            <a:endParaRPr lang="en-GB" altLang="en-US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58965" y="2574393"/>
            <a:ext cx="3861920" cy="368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355976" y="809625"/>
            <a:ext cx="4627563" cy="52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5405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CFE_general_talk_RCUK">
  <a:themeElements>
    <a:clrScheme name="CCFE_general_talk_RCU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CFE_general_talk_RCU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CFE_general_talk_RCU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FE_general_talk_RCU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FE_general_talk_RCU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FE_general_talk_RCU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FE_general_talk_RCU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FE_general_talk_RCU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FE_general_talk_RCU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FE_general_talk_RCU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FE_general_talk_RCU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FE_general_talk_RCU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FE_general_talk_RCU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FE_general_talk_RCU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CCFE_general_talk_RCUK</Template>
  <TotalTime>23274</TotalTime>
  <Words>1427</Words>
  <Application>Microsoft Macintosh PowerPoint</Application>
  <PresentationFormat>On-screen Show (4:3)</PresentationFormat>
  <Paragraphs>327</Paragraphs>
  <Slides>34</Slides>
  <Notes>24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CCFE_general_talk_RCUK</vt:lpstr>
      <vt:lpstr>Picture</vt:lpstr>
      <vt:lpstr>Chart</vt:lpstr>
      <vt:lpstr>Status and Plans on MAST-U </vt:lpstr>
      <vt:lpstr>Contents</vt:lpstr>
      <vt:lpstr>1. Objectives</vt:lpstr>
      <vt:lpstr>Slide 4</vt:lpstr>
      <vt:lpstr>3. Capability</vt:lpstr>
      <vt:lpstr>3. Capability</vt:lpstr>
      <vt:lpstr>3. Capability</vt:lpstr>
      <vt:lpstr>3. Capability</vt:lpstr>
      <vt:lpstr>3. Capability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>UKAEA Culham Division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 Upgrade Update</dc:title>
  <dc:creator>jmilnes</dc:creator>
  <cp:lastModifiedBy>Dale Meade</cp:lastModifiedBy>
  <cp:revision>1276</cp:revision>
  <cp:lastPrinted>2016-02-27T10:37:19Z</cp:lastPrinted>
  <dcterms:created xsi:type="dcterms:W3CDTF">2016-12-14T22:08:40Z</dcterms:created>
  <dcterms:modified xsi:type="dcterms:W3CDTF">2016-12-14T22:13:58Z</dcterms:modified>
</cp:coreProperties>
</file>