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4239" r:id="rId2"/>
    <p:sldMasterId id="2147484493" r:id="rId3"/>
    <p:sldMasterId id="2147484538" r:id="rId4"/>
    <p:sldMasterId id="2147484562" r:id="rId5"/>
    <p:sldMasterId id="2147484586" r:id="rId6"/>
    <p:sldMasterId id="2147484625" r:id="rId7"/>
    <p:sldMasterId id="2147484662" r:id="rId8"/>
    <p:sldMasterId id="2147484770" r:id="rId9"/>
    <p:sldMasterId id="2147484782" r:id="rId10"/>
    <p:sldMasterId id="2147484794" r:id="rId11"/>
    <p:sldMasterId id="2147484818" r:id="rId12"/>
    <p:sldMasterId id="2147484842" r:id="rId13"/>
  </p:sldMasterIdLst>
  <p:notesMasterIdLst>
    <p:notesMasterId r:id="rId28"/>
  </p:notesMasterIdLst>
  <p:handoutMasterIdLst>
    <p:handoutMasterId r:id="rId29"/>
  </p:handoutMasterIdLst>
  <p:sldIdLst>
    <p:sldId id="820" r:id="rId14"/>
    <p:sldId id="811" r:id="rId15"/>
    <p:sldId id="817" r:id="rId16"/>
    <p:sldId id="821" r:id="rId17"/>
    <p:sldId id="799" r:id="rId18"/>
    <p:sldId id="815" r:id="rId19"/>
    <p:sldId id="812" r:id="rId20"/>
    <p:sldId id="819" r:id="rId21"/>
    <p:sldId id="803" r:id="rId22"/>
    <p:sldId id="808" r:id="rId23"/>
    <p:sldId id="809" r:id="rId24"/>
    <p:sldId id="810" r:id="rId25"/>
    <p:sldId id="683" r:id="rId26"/>
    <p:sldId id="816" r:id="rId2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32F2E"/>
    <a:srgbClr val="DAEFC3"/>
    <a:srgbClr val="B2DE82"/>
    <a:srgbClr val="00B0F0"/>
    <a:srgbClr val="FF99CC"/>
    <a:srgbClr val="FF6699"/>
    <a:srgbClr val="33CCCC"/>
    <a:srgbClr val="99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3413" autoAdjust="0"/>
  </p:normalViewPr>
  <p:slideViewPr>
    <p:cSldViewPr snapToGrid="0">
      <p:cViewPr varScale="1">
        <p:scale>
          <a:sx n="114" d="100"/>
          <a:sy n="114" d="100"/>
        </p:scale>
        <p:origin x="1590" y="96"/>
      </p:cViewPr>
      <p:guideLst>
        <p:guide orient="horz" pos="2160"/>
        <p:guide pos="2880"/>
      </p:guideLst>
    </p:cSldViewPr>
  </p:slideViewPr>
  <p:notesTextViewPr>
    <p:cViewPr>
      <p:scale>
        <a:sx n="3" d="2"/>
        <a:sy n="3" d="2"/>
      </p:scale>
      <p:origin x="0" y="0"/>
    </p:cViewPr>
  </p:notesTextViewPr>
  <p:sorterViewPr>
    <p:cViewPr>
      <p:scale>
        <a:sx n="66" d="100"/>
        <a:sy n="66" d="100"/>
      </p:scale>
      <p:origin x="0" y="2424"/>
    </p:cViewPr>
  </p:sorterViewPr>
  <p:notesViewPr>
    <p:cSldViewPr snapToGrid="0">
      <p:cViewPr varScale="1">
        <p:scale>
          <a:sx n="72" d="100"/>
          <a:sy n="72" d="100"/>
        </p:scale>
        <p:origin x="1998" y="6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2" cy="466012"/>
          </a:xfrm>
          <a:prstGeom prst="rect">
            <a:avLst/>
          </a:prstGeom>
        </p:spPr>
        <p:txBody>
          <a:bodyPr vert="horz" lIns="90670" tIns="45335" rIns="90670" bIns="45335" rtlCol="0"/>
          <a:lstStyle>
            <a:lvl1pPr algn="l">
              <a:defRPr sz="1200"/>
            </a:lvl1pPr>
          </a:lstStyle>
          <a:p>
            <a:endParaRPr lang="en-US"/>
          </a:p>
        </p:txBody>
      </p:sp>
      <p:sp>
        <p:nvSpPr>
          <p:cNvPr id="3" name="Date Placeholder 2"/>
          <p:cNvSpPr>
            <a:spLocks noGrp="1"/>
          </p:cNvSpPr>
          <p:nvPr>
            <p:ph type="dt" sz="quarter" idx="1"/>
          </p:nvPr>
        </p:nvSpPr>
        <p:spPr>
          <a:xfrm>
            <a:off x="3884027" y="0"/>
            <a:ext cx="2972422" cy="466012"/>
          </a:xfrm>
          <a:prstGeom prst="rect">
            <a:avLst/>
          </a:prstGeom>
        </p:spPr>
        <p:txBody>
          <a:bodyPr vert="horz" lIns="90670" tIns="45335" rIns="90670" bIns="45335" rtlCol="0"/>
          <a:lstStyle>
            <a:lvl1pPr algn="r">
              <a:defRPr sz="1200"/>
            </a:lvl1pPr>
          </a:lstStyle>
          <a:p>
            <a:fld id="{03F7B6BE-4D6D-4A4F-9779-8E27128F8F87}" type="datetimeFigureOut">
              <a:rPr lang="en-US" smtClean="0"/>
              <a:pPr/>
              <a:t>12/6/2022</a:t>
            </a:fld>
            <a:endParaRPr lang="en-US"/>
          </a:p>
        </p:txBody>
      </p:sp>
      <p:sp>
        <p:nvSpPr>
          <p:cNvPr id="4" name="Footer Placeholder 3"/>
          <p:cNvSpPr>
            <a:spLocks noGrp="1"/>
          </p:cNvSpPr>
          <p:nvPr>
            <p:ph type="ftr" sz="quarter" idx="2"/>
          </p:nvPr>
        </p:nvSpPr>
        <p:spPr>
          <a:xfrm>
            <a:off x="0" y="8846261"/>
            <a:ext cx="2972422" cy="466012"/>
          </a:xfrm>
          <a:prstGeom prst="rect">
            <a:avLst/>
          </a:prstGeom>
        </p:spPr>
        <p:txBody>
          <a:bodyPr vert="horz" lIns="90670" tIns="45335" rIns="90670" bIns="4533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46261"/>
            <a:ext cx="2972422" cy="466012"/>
          </a:xfrm>
          <a:prstGeom prst="rect">
            <a:avLst/>
          </a:prstGeom>
        </p:spPr>
        <p:txBody>
          <a:bodyPr vert="horz" lIns="90670" tIns="45335" rIns="90670" bIns="45335" rtlCol="0" anchor="b"/>
          <a:lstStyle>
            <a:lvl1pPr algn="r">
              <a:defRPr sz="1200"/>
            </a:lvl1pPr>
          </a:lstStyle>
          <a:p>
            <a:fld id="{7023ACFE-D43B-4D3F-8949-C6B4D9455BF7}" type="slidenum">
              <a:rPr lang="en-US" smtClean="0"/>
              <a:pPr/>
              <a:t>‹#›</a:t>
            </a:fld>
            <a:endParaRPr lang="en-US"/>
          </a:p>
        </p:txBody>
      </p:sp>
    </p:spTree>
    <p:extLst>
      <p:ext uri="{BB962C8B-B14F-4D97-AF65-F5344CB8AC3E}">
        <p14:creationId xmlns:p14="http://schemas.microsoft.com/office/powerpoint/2010/main" val="19680310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390" tIns="46194" rIns="92390" bIns="46194" rtlCol="0"/>
          <a:lstStyle>
            <a:lvl1pPr algn="l">
              <a:defRPr sz="1200"/>
            </a:lvl1pPr>
          </a:lstStyle>
          <a:p>
            <a:endParaRPr lang="en-US"/>
          </a:p>
        </p:txBody>
      </p:sp>
      <p:sp>
        <p:nvSpPr>
          <p:cNvPr id="3" name="Date Placeholder 2"/>
          <p:cNvSpPr>
            <a:spLocks noGrp="1"/>
          </p:cNvSpPr>
          <p:nvPr>
            <p:ph type="dt" idx="1"/>
          </p:nvPr>
        </p:nvSpPr>
        <p:spPr>
          <a:xfrm>
            <a:off x="3884614" y="0"/>
            <a:ext cx="2971800" cy="465693"/>
          </a:xfrm>
          <a:prstGeom prst="rect">
            <a:avLst/>
          </a:prstGeom>
        </p:spPr>
        <p:txBody>
          <a:bodyPr vert="horz" lIns="92390" tIns="46194" rIns="92390" bIns="46194" rtlCol="0"/>
          <a:lstStyle>
            <a:lvl1pPr algn="r">
              <a:defRPr sz="1200"/>
            </a:lvl1pPr>
          </a:lstStyle>
          <a:p>
            <a:fld id="{35C53DC7-1646-4C88-9FD4-512F965A88DD}" type="datetimeFigureOut">
              <a:rPr lang="en-US" smtClean="0"/>
              <a:pPr/>
              <a:t>12/6/2022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2390" tIns="46194" rIns="92390" bIns="46194" rtlCol="0" anchor="ctr"/>
          <a:lstStyle/>
          <a:p>
            <a:endParaRPr lang="en-US"/>
          </a:p>
        </p:txBody>
      </p:sp>
      <p:sp>
        <p:nvSpPr>
          <p:cNvPr id="5" name="Notes Placeholder 4"/>
          <p:cNvSpPr>
            <a:spLocks noGrp="1"/>
          </p:cNvSpPr>
          <p:nvPr>
            <p:ph type="body" sz="quarter" idx="3"/>
          </p:nvPr>
        </p:nvSpPr>
        <p:spPr>
          <a:xfrm>
            <a:off x="685800" y="4424085"/>
            <a:ext cx="5486400" cy="4191239"/>
          </a:xfrm>
          <a:prstGeom prst="rect">
            <a:avLst/>
          </a:prstGeom>
        </p:spPr>
        <p:txBody>
          <a:bodyPr vert="horz" lIns="92390" tIns="46194" rIns="92390" bIns="461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2390" tIns="46194" rIns="92390" bIns="46194"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4"/>
            <a:ext cx="2971800" cy="465693"/>
          </a:xfrm>
          <a:prstGeom prst="rect">
            <a:avLst/>
          </a:prstGeom>
        </p:spPr>
        <p:txBody>
          <a:bodyPr vert="horz" lIns="92390" tIns="46194" rIns="92390" bIns="46194" rtlCol="0" anchor="b"/>
          <a:lstStyle>
            <a:lvl1pPr algn="r">
              <a:defRPr sz="1200"/>
            </a:lvl1pPr>
          </a:lstStyle>
          <a:p>
            <a:fld id="{B052E8CE-7256-4219-AB96-127CAE6C6A92}" type="slidenum">
              <a:rPr lang="en-US" smtClean="0"/>
              <a:pPr/>
              <a:t>‹#›</a:t>
            </a:fld>
            <a:endParaRPr lang="en-US"/>
          </a:p>
        </p:txBody>
      </p:sp>
    </p:spTree>
    <p:extLst>
      <p:ext uri="{BB962C8B-B14F-4D97-AF65-F5344CB8AC3E}">
        <p14:creationId xmlns:p14="http://schemas.microsoft.com/office/powerpoint/2010/main" val="5502416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97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37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231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4A3DD-CE04-49A5-8569-D3DB525577F2}"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1170" name="Rectangle 7"/>
          <p:cNvSpPr txBox="1">
            <a:spLocks noGrp="1" noChangeArrowheads="1"/>
          </p:cNvSpPr>
          <p:nvPr/>
        </p:nvSpPr>
        <p:spPr bwMode="auto">
          <a:xfrm>
            <a:off x="3771401" y="8650784"/>
            <a:ext cx="2885679" cy="455137"/>
          </a:xfrm>
          <a:prstGeom prst="rect">
            <a:avLst/>
          </a:prstGeom>
          <a:noFill/>
          <a:ln w="9525">
            <a:noFill/>
            <a:miter lim="800000"/>
            <a:headEnd/>
            <a:tailEnd/>
          </a:ln>
        </p:spPr>
        <p:txBody>
          <a:bodyPr lIns="88505" tIns="44253" rIns="88505" bIns="44253" anchor="b"/>
          <a:lstStyle/>
          <a:p>
            <a:pPr marL="0" marR="0" lvl="0" indent="0" algn="r" defTabSz="914400" rtl="0" eaLnBrk="1" fontAlgn="auto" latinLnBrk="0" hangingPunct="1">
              <a:lnSpc>
                <a:spcPct val="100000"/>
              </a:lnSpc>
              <a:spcBef>
                <a:spcPct val="0"/>
              </a:spcBef>
              <a:spcAft>
                <a:spcPts val="0"/>
              </a:spcAft>
              <a:buClrTx/>
              <a:buSzTx/>
              <a:buFontTx/>
              <a:buNone/>
              <a:tabLst/>
              <a:defRPr/>
            </a:pPr>
            <a:fld id="{0F19CC33-F7C4-4C1A-9440-3EEF0B66ADEA}"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1171" name="Rectangle 2"/>
          <p:cNvSpPr>
            <a:spLocks noGrp="1" noRot="1" noChangeAspect="1" noChangeArrowheads="1" noTextEdit="1"/>
          </p:cNvSpPr>
          <p:nvPr>
            <p:ph type="sldImg"/>
          </p:nvPr>
        </p:nvSpPr>
        <p:spPr>
          <a:xfrm>
            <a:off x="1047750" y="687388"/>
            <a:ext cx="4565650" cy="3424237"/>
          </a:xfrm>
          <a:ln/>
        </p:spPr>
      </p:sp>
      <p:sp>
        <p:nvSpPr>
          <p:cNvPr id="1031172" name="Rectangle 3"/>
          <p:cNvSpPr>
            <a:spLocks noGrp="1" noChangeArrowheads="1"/>
          </p:cNvSpPr>
          <p:nvPr>
            <p:ph type="body" idx="1"/>
          </p:nvPr>
        </p:nvSpPr>
        <p:spPr>
          <a:xfrm>
            <a:off x="887220" y="4338877"/>
            <a:ext cx="4884147" cy="4110508"/>
          </a:xfrm>
        </p:spPr>
        <p:txBody>
          <a:bodyPr/>
          <a:lstStyle/>
          <a:p>
            <a:endParaRPr lang="en-US"/>
          </a:p>
        </p:txBody>
      </p:sp>
    </p:spTree>
    <p:extLst>
      <p:ext uri="{BB962C8B-B14F-4D97-AF65-F5344CB8AC3E}">
        <p14:creationId xmlns:p14="http://schemas.microsoft.com/office/powerpoint/2010/main" val="396022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4A3DD-CE04-49A5-8569-D3DB525577F2}"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31170" name="Rectangle 7"/>
          <p:cNvSpPr txBox="1">
            <a:spLocks noGrp="1" noChangeArrowheads="1"/>
          </p:cNvSpPr>
          <p:nvPr/>
        </p:nvSpPr>
        <p:spPr bwMode="auto">
          <a:xfrm>
            <a:off x="3884359" y="8846797"/>
            <a:ext cx="2972108" cy="465450"/>
          </a:xfrm>
          <a:prstGeom prst="rect">
            <a:avLst/>
          </a:prstGeom>
          <a:noFill/>
          <a:ln w="9525">
            <a:noFill/>
            <a:miter lim="800000"/>
            <a:headEnd/>
            <a:tailEnd/>
          </a:ln>
        </p:spPr>
        <p:txBody>
          <a:bodyPr lIns="90002" tIns="45001" rIns="90002" bIns="45001" anchor="b"/>
          <a:lstStyle/>
          <a:p>
            <a:pPr marL="0" marR="0" lvl="0" indent="0" algn="r" defTabSz="914400" rtl="0" eaLnBrk="1" fontAlgn="auto" latinLnBrk="0" hangingPunct="1">
              <a:lnSpc>
                <a:spcPct val="100000"/>
              </a:lnSpc>
              <a:spcBef>
                <a:spcPct val="0"/>
              </a:spcBef>
              <a:spcAft>
                <a:spcPts val="0"/>
              </a:spcAft>
              <a:buClrTx/>
              <a:buSzTx/>
              <a:buFontTx/>
              <a:buNone/>
              <a:tabLst/>
              <a:defRPr/>
            </a:pPr>
            <a:fld id="{0F19CC33-F7C4-4C1A-9440-3EEF0B66ADEA}"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1171" name="Rectangle 2"/>
          <p:cNvSpPr>
            <a:spLocks noGrp="1" noRot="1" noChangeAspect="1" noChangeArrowheads="1" noTextEdit="1"/>
          </p:cNvSpPr>
          <p:nvPr>
            <p:ph type="sldImg"/>
          </p:nvPr>
        </p:nvSpPr>
        <p:spPr>
          <a:xfrm>
            <a:off x="1093788" y="701675"/>
            <a:ext cx="4670425" cy="3503613"/>
          </a:xfrm>
          <a:ln/>
        </p:spPr>
      </p:sp>
      <p:sp>
        <p:nvSpPr>
          <p:cNvPr id="1031172" name="Rectangle 3"/>
          <p:cNvSpPr>
            <a:spLocks noGrp="1" noChangeArrowheads="1"/>
          </p:cNvSpPr>
          <p:nvPr>
            <p:ph type="body" idx="1"/>
          </p:nvPr>
        </p:nvSpPr>
        <p:spPr>
          <a:xfrm>
            <a:off x="913794" y="4437190"/>
            <a:ext cx="5030432" cy="4203645"/>
          </a:xfrm>
        </p:spPr>
        <p:txBody>
          <a:bodyPr/>
          <a:lstStyle/>
          <a:p>
            <a:endParaRPr lang="en-US"/>
          </a:p>
        </p:txBody>
      </p:sp>
    </p:spTree>
    <p:extLst>
      <p:ext uri="{BB962C8B-B14F-4D97-AF65-F5344CB8AC3E}">
        <p14:creationId xmlns:p14="http://schemas.microsoft.com/office/powerpoint/2010/main" val="258624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2479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7B6B6-F3A3-4C54-93E1-056FC7F99A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699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5636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9" name="Slide Number Placeholder 8"/>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3776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5" name="Slide Number Placeholder 4"/>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3803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4" name="Slide Number Placeholder 3"/>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174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1336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146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4189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963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3606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lang="en-US" b="0" i="0" smtClean="0">
                <a:effectLst/>
              </a:defRPr>
            </a:lvl1pPr>
          </a:lstStyle>
          <a:p>
            <a:r>
              <a:rPr lang="en-US"/>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02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225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5658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7235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8963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2699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401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2575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6534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9158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76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4"/>
          <p:cNvSpPr>
            <a:spLocks noGrp="1"/>
          </p:cNvSpPr>
          <p:nvPr>
            <p:ph type="sldNum" sz="quarter" idx="11"/>
          </p:nvPr>
        </p:nvSpPr>
        <p:spPr/>
        <p:txBody>
          <a:bodyPr/>
          <a:lstStyle>
            <a:lvl1pPr>
              <a:defRPr/>
            </a:lvl1pPr>
          </a:lstStyle>
          <a:p>
            <a:fld id="{F3C81E99-B9BA-40AE-B717-33B19A62863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5034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7188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533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499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19426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4488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09146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94016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1302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5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a:xfrm>
            <a:off x="7079408" y="6528392"/>
            <a:ext cx="2133600" cy="476250"/>
          </a:xfrm>
        </p:spPr>
        <p:txBody>
          <a:bodyPr/>
          <a:lstStyle>
            <a:lvl1pPr>
              <a:defRPr>
                <a:solidFill>
                  <a:schemeClr val="bg2"/>
                </a:solidFill>
              </a:defRPr>
            </a:lvl1pPr>
          </a:lstStyle>
          <a:p>
            <a:fld id="{182599FA-958A-4968-A043-779D151210A7}"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1436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lang="en-US" b="0" i="0" smtClean="0">
                <a:effectLst/>
              </a:defRPr>
            </a:lvl1pPr>
          </a:lstStyle>
          <a:p>
            <a:r>
              <a:rPr lang="en-US"/>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5975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7205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0128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5109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371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4796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1500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695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370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1"/>
          </p:nvPr>
        </p:nvSpPr>
        <p:spPr>
          <a:xfrm>
            <a:off x="7062156" y="6528392"/>
            <a:ext cx="2133600" cy="476250"/>
          </a:xfrm>
        </p:spPr>
        <p:txBody>
          <a:bodyPr/>
          <a:lstStyle>
            <a:lvl1pPr>
              <a:defRPr/>
            </a:lvl1pPr>
          </a:lstStyle>
          <a:p>
            <a:fld id="{5C4DBC2F-712F-4B3B-A450-BF9871B3D1DC}"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12-7-2022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64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7088034" y="6519766"/>
            <a:ext cx="2133600" cy="476250"/>
          </a:xfrm>
        </p:spPr>
        <p:txBody>
          <a:bodyPr/>
          <a:lstStyle>
            <a:lvl1pPr>
              <a:defRPr/>
            </a:lvl1pPr>
          </a:lstStyle>
          <a:p>
            <a:fld id="{89DE2823-3C85-4618-83E2-43693421C29D}"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a:xfrm>
            <a:off x="7079408" y="6559493"/>
            <a:ext cx="2133600" cy="476250"/>
          </a:xfrm>
        </p:spPr>
        <p:txBody>
          <a:bodyPr/>
          <a:lstStyle>
            <a:lvl1pPr>
              <a:defRPr/>
            </a:lvl1pPr>
          </a:lstStyle>
          <a:p>
            <a:fld id="{17693982-78B3-4D1A-800B-F71E0F7ACD83}" type="slidenum">
              <a:rPr lang="en-US">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a:xfrm>
            <a:off x="8686800" y="6564863"/>
            <a:ext cx="435939" cy="293137"/>
          </a:xfrm>
        </p:spPr>
        <p:txBody>
          <a:bodyPr/>
          <a:lstStyle>
            <a:lvl1pPr>
              <a:defRPr sz="1200" b="0">
                <a:solidFill>
                  <a:schemeClr val="bg2"/>
                </a:solidFill>
                <a:latin typeface="Calibri" panose="020F0502020204030204" pitchFamily="34" charset="0"/>
                <a:cs typeface="Calibri" panose="020F0502020204030204" pitchFamily="34" charset="0"/>
              </a:defRPr>
            </a:lvl1pPr>
          </a:lstStyle>
          <a:p>
            <a:fld id="{D9C2FF16-9F16-4C6A-A307-09C8FBF4996D}"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062156" y="6528392"/>
            <a:ext cx="2133600" cy="476250"/>
          </a:xfrm>
        </p:spPr>
        <p:txBody>
          <a:bodyPr/>
          <a:lstStyle>
            <a:lvl1pPr>
              <a:defRPr/>
            </a:lvl1pPr>
          </a:lstStyle>
          <a:p>
            <a:fld id="{E20A1A58-BFAD-4387-A50D-2ED50E5620BA}" type="slidenum">
              <a:rPr lang="en-US">
                <a:solidFill>
                  <a:srgbClr val="000000"/>
                </a:solidFill>
              </a:rPr>
              <a:pPr/>
              <a:t>‹#›</a:t>
            </a:fld>
            <a:endParaRPr lang="en-US">
              <a:solidFill>
                <a:srgbClr val="000000"/>
              </a:solidFill>
            </a:endParaRPr>
          </a:p>
        </p:txBody>
      </p:sp>
      <p:pic>
        <p:nvPicPr>
          <p:cNvPr id="4" name="Picture 3"/>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7070782" y="6537018"/>
            <a:ext cx="2133600" cy="476250"/>
          </a:xfrm>
        </p:spPr>
        <p:txBody>
          <a:bodyPr/>
          <a:lstStyle>
            <a:lvl1pPr>
              <a:defRPr/>
            </a:lvl1pPr>
          </a:lstStyle>
          <a:p>
            <a:fld id="{7F7D8E1E-68BD-44F7-940C-7D3D7704C30C}"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6" name="Slide Number Placeholder 5"/>
          <p:cNvSpPr>
            <a:spLocks noGrp="1"/>
          </p:cNvSpPr>
          <p:nvPr>
            <p:ph type="sldNum" sz="quarter" idx="11"/>
          </p:nvPr>
        </p:nvSpPr>
        <p:spPr>
          <a:xfrm>
            <a:off x="7062156" y="6528392"/>
            <a:ext cx="2133600" cy="476250"/>
          </a:xfrm>
        </p:spPr>
        <p:txBody>
          <a:bodyPr/>
          <a:lstStyle>
            <a:lvl1pPr>
              <a:defRPr/>
            </a:lvl1pPr>
          </a:lstStyle>
          <a:p>
            <a:fld id="{5C56CF37-A335-41BB-8FCD-5C570DD278E8}"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5" name="Slide Number Placeholder 4"/>
          <p:cNvSpPr>
            <a:spLocks noGrp="1"/>
          </p:cNvSpPr>
          <p:nvPr>
            <p:ph type="sldNum" sz="quarter" idx="11"/>
          </p:nvPr>
        </p:nvSpPr>
        <p:spPr>
          <a:xfrm>
            <a:off x="7088034" y="6537018"/>
            <a:ext cx="2133600" cy="476250"/>
          </a:xfrm>
        </p:spPr>
        <p:txBody>
          <a:bodyPr/>
          <a:lstStyle>
            <a:lvl1pPr>
              <a:defRPr/>
            </a:lvl1pPr>
          </a:lstStyle>
          <a:p>
            <a:fld id="{96C18F80-78E9-476F-B2CB-0ED5A1E42CF9}"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5" name="Slide Number Placeholder 4"/>
          <p:cNvSpPr>
            <a:spLocks noGrp="1"/>
          </p:cNvSpPr>
          <p:nvPr>
            <p:ph type="sldNum" sz="quarter" idx="11"/>
          </p:nvPr>
        </p:nvSpPr>
        <p:spPr>
          <a:xfrm>
            <a:off x="7079408" y="6537018"/>
            <a:ext cx="2133600" cy="476250"/>
          </a:xfrm>
        </p:spPr>
        <p:txBody>
          <a:bodyPr/>
          <a:lstStyle>
            <a:lvl1pPr>
              <a:defRPr/>
            </a:lvl1pPr>
          </a:lstStyle>
          <a:p>
            <a:fld id="{51592E5E-82CF-4E80-BB61-C80FD54DF5EE}"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5791200" y="0"/>
            <a:ext cx="3365500" cy="6858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a:solidFill>
                <a:srgbClr val="000000"/>
              </a:solidFill>
              <a:cs typeface="Arial" charset="0"/>
            </a:endParaRPr>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l="61232" t="1250" r="2014"/>
          <a:stretch>
            <a:fillRect/>
          </a:stretch>
        </p:blipFill>
        <p:spPr bwMode="auto">
          <a:xfrm>
            <a:off x="5794375" y="-4763"/>
            <a:ext cx="3360738" cy="67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238" y="660400"/>
            <a:ext cx="46259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p:cNvSpPr txBox="1">
            <a:spLocks noChangeArrowheads="1"/>
          </p:cNvSpPr>
          <p:nvPr userDrawn="1"/>
        </p:nvSpPr>
        <p:spPr bwMode="auto">
          <a:xfrm>
            <a:off x="201613" y="6294438"/>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1000">
                <a:solidFill>
                  <a:srgbClr val="1E7640"/>
                </a:solidFill>
                <a:cs typeface="Arial" charset="0"/>
              </a:rPr>
              <a:t>ORNL is managed by UT-Battelle </a:t>
            </a:r>
            <a:br>
              <a:rPr lang="en-US" altLang="en-US" sz="1000">
                <a:solidFill>
                  <a:srgbClr val="1E7640"/>
                </a:solidFill>
                <a:cs typeface="Arial" charset="0"/>
              </a:rPr>
            </a:br>
            <a:r>
              <a:rPr lang="en-US" altLang="en-US" sz="1000">
                <a:solidFill>
                  <a:srgbClr val="1E7640"/>
                </a:solidFill>
                <a:cs typeface="Arial" charset="0"/>
              </a:rPr>
              <a:t>for the US Department of Energy</a:t>
            </a:r>
          </a:p>
        </p:txBody>
      </p:sp>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2024" y="254995"/>
            <a:ext cx="4160172" cy="926482"/>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93224"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0654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201168" y="1443385"/>
            <a:ext cx="864264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5690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0047"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8"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6403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4847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203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5791200" y="0"/>
            <a:ext cx="3365500" cy="6858000"/>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a:solidFill>
                <a:srgbClr val="000000"/>
              </a:solidFill>
              <a:cs typeface="Arial" charset="0"/>
            </a:endParaRPr>
          </a:p>
        </p:txBody>
      </p:sp>
      <p:cxnSp>
        <p:nvCxnSpPr>
          <p:cNvPr id="4" name="Straight Arrow Connector 3"/>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l="61354" t="1250" r="1843"/>
          <a:stretch>
            <a:fillRect/>
          </a:stretch>
        </p:blipFill>
        <p:spPr bwMode="auto">
          <a:xfrm>
            <a:off x="5791200" y="0"/>
            <a:ext cx="33655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3385" y="253529"/>
            <a:ext cx="3911890" cy="1117600"/>
          </a:xfrm>
        </p:spPr>
        <p:txBody>
          <a:bodyPr/>
          <a:lstStyle/>
          <a:p>
            <a:r>
              <a:rPr lang="en-US"/>
              <a:t>Click to edit Master title style</a:t>
            </a:r>
          </a:p>
        </p:txBody>
      </p:sp>
    </p:spTree>
    <p:extLst>
      <p:ext uri="{BB962C8B-B14F-4D97-AF65-F5344CB8AC3E}">
        <p14:creationId xmlns:p14="http://schemas.microsoft.com/office/powerpoint/2010/main" val="2037996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9"/>
            <a:ext cx="8628678" cy="484748"/>
          </a:xfrm>
        </p:spPr>
        <p:txBody>
          <a:bodyPr/>
          <a:lstStyle/>
          <a:p>
            <a:r>
              <a:rPr lang="en-US"/>
              <a:t>Click to edit Master title style</a:t>
            </a:r>
          </a:p>
        </p:txBody>
      </p:sp>
    </p:spTree>
    <p:extLst>
      <p:ext uri="{BB962C8B-B14F-4D97-AF65-F5344CB8AC3E}">
        <p14:creationId xmlns:p14="http://schemas.microsoft.com/office/powerpoint/2010/main" val="1366322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50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9002"/>
            <a:ext cx="8229600" cy="484188"/>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3" name="Date Placeholder 7"/>
          <p:cNvSpPr>
            <a:spLocks noGrp="1"/>
          </p:cNvSpPr>
          <p:nvPr>
            <p:ph type="dt" sz="half" idx="10"/>
          </p:nvPr>
        </p:nvSpPr>
        <p:spPr>
          <a:xfrm>
            <a:off x="3505200" y="6602413"/>
            <a:ext cx="2133600" cy="179387"/>
          </a:xfrm>
          <a:prstGeom prst="rect">
            <a:avLst/>
          </a:prstGeom>
        </p:spPr>
        <p:txBody>
          <a:bodyPr/>
          <a:lstStyle>
            <a:lvl1pPr algn="ctr" eaLnBrk="1" hangingPunct="1">
              <a:lnSpc>
                <a:spcPct val="90000"/>
              </a:lnSpc>
              <a:defRPr sz="900">
                <a:solidFill>
                  <a:prstClr val="black">
                    <a:tint val="75000"/>
                  </a:prstClr>
                </a:solidFill>
                <a:latin typeface="Times New Roman" pitchFamily="18" charset="0"/>
                <a:cs typeface="Times New Roman" pitchFamily="18"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1797366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500"/>
            </a:lvl1pPr>
          </a:lstStyle>
          <a:p>
            <a:endParaRPr lang="en-US" dirty="0">
              <a:solidFill>
                <a:prstClr val="black">
                  <a:tint val="75000"/>
                </a:prstClr>
              </a:solidFill>
            </a:endParaRPr>
          </a:p>
        </p:txBody>
      </p:sp>
      <p:sp>
        <p:nvSpPr>
          <p:cNvPr id="7" name="Footer Placeholder 4">
            <a:extLst>
              <a:ext uri="{FF2B5EF4-FFF2-40B4-BE49-F238E27FC236}">
                <a16:creationId xmlns:a16="http://schemas.microsoft.com/office/drawing/2014/main" id="{2334740A-E28C-44DF-863D-ABCBED2FB76A}"/>
              </a:ext>
            </a:extLst>
          </p:cNvPr>
          <p:cNvSpPr>
            <a:spLocks noGrp="1"/>
          </p:cNvSpPr>
          <p:nvPr>
            <p:ph type="ftr" sz="quarter" idx="11"/>
          </p:nvPr>
        </p:nvSpPr>
        <p:spPr>
          <a:xfrm>
            <a:off x="2924273" y="6492875"/>
            <a:ext cx="3295454"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12-7-2022</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0126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85F627C-DAE2-451D-9ABE-ADFBB9CA1B55}" type="slidenum">
              <a:rPr lang="en-US" smtClean="0"/>
              <a:pPr/>
              <a:t>‹#›</a:t>
            </a:fld>
            <a:endParaRPr lang="en-US" dirty="0"/>
          </a:p>
        </p:txBody>
      </p:sp>
    </p:spTree>
    <p:extLst>
      <p:ext uri="{BB962C8B-B14F-4D97-AF65-F5344CB8AC3E}">
        <p14:creationId xmlns:p14="http://schemas.microsoft.com/office/powerpoint/2010/main" val="204131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695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56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851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240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18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844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55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019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956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5" name="Slide Number Placeholder 4"/>
          <p:cNvSpPr>
            <a:spLocks noGrp="1"/>
          </p:cNvSpPr>
          <p:nvPr>
            <p:ph type="sldNum" sz="quarter" idx="11"/>
          </p:nvPr>
        </p:nvSpPr>
        <p:spPr/>
        <p:txBody>
          <a:bodyPr/>
          <a:lstStyle>
            <a:lvl1pPr>
              <a:defRPr/>
            </a:lvl1pPr>
          </a:lstStyle>
          <a:p>
            <a:fld id="{F3C81E99-B9BA-40AE-B717-33B19A6286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4987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solidFill>
                  <a:schemeClr val="bg2"/>
                </a:solidFill>
              </a:defRPr>
            </a:lvl1pPr>
          </a:lstStyle>
          <a:p>
            <a:r>
              <a:rPr lang="en-US"/>
              <a:t>M. Abdou FPA 12-7-2022</a:t>
            </a:r>
            <a:endParaRPr lang="en-US" dirty="0"/>
          </a:p>
        </p:txBody>
      </p:sp>
      <p:sp>
        <p:nvSpPr>
          <p:cNvPr id="5" name="Slide Number Placeholder 4"/>
          <p:cNvSpPr>
            <a:spLocks noGrp="1"/>
          </p:cNvSpPr>
          <p:nvPr>
            <p:ph type="sldNum" sz="quarter" idx="11"/>
          </p:nvPr>
        </p:nvSpPr>
        <p:spPr>
          <a:xfrm>
            <a:off x="7079408" y="6528392"/>
            <a:ext cx="2133600" cy="476250"/>
          </a:xfrm>
        </p:spPr>
        <p:txBody>
          <a:bodyPr/>
          <a:lstStyle>
            <a:lvl1pPr>
              <a:defRPr>
                <a:solidFill>
                  <a:schemeClr val="bg2"/>
                </a:solidFill>
              </a:defRPr>
            </a:lvl1pPr>
          </a:lstStyle>
          <a:p>
            <a:fld id="{182599FA-958A-4968-A043-779D151210A7}" type="slidenum">
              <a:rPr lang="en-US" smtClean="0"/>
              <a:pPr/>
              <a:t>‹#›</a:t>
            </a:fld>
            <a:endParaRPr lang="en-US" dirty="0"/>
          </a:p>
        </p:txBody>
      </p:sp>
    </p:spTree>
    <p:extLst>
      <p:ext uri="{BB962C8B-B14F-4D97-AF65-F5344CB8AC3E}">
        <p14:creationId xmlns:p14="http://schemas.microsoft.com/office/powerpoint/2010/main" val="2847552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5" name="Slide Number Placeholder 4"/>
          <p:cNvSpPr>
            <a:spLocks noGrp="1"/>
          </p:cNvSpPr>
          <p:nvPr>
            <p:ph type="sldNum" sz="quarter" idx="11"/>
          </p:nvPr>
        </p:nvSpPr>
        <p:spPr>
          <a:xfrm>
            <a:off x="7062156" y="6528392"/>
            <a:ext cx="2133600" cy="476250"/>
          </a:xfrm>
        </p:spPr>
        <p:txBody>
          <a:bodyPr/>
          <a:lstStyle>
            <a:lvl1pPr>
              <a:defRPr/>
            </a:lvl1pPr>
          </a:lstStyle>
          <a:p>
            <a:fld id="{5C4DBC2F-712F-4B3B-A450-BF9871B3D1DC}"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293599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6" name="Slide Number Placeholder 5"/>
          <p:cNvSpPr>
            <a:spLocks noGrp="1"/>
          </p:cNvSpPr>
          <p:nvPr>
            <p:ph type="sldNum" sz="quarter" idx="11"/>
          </p:nvPr>
        </p:nvSpPr>
        <p:spPr>
          <a:xfrm>
            <a:off x="7088034" y="6519766"/>
            <a:ext cx="2133600" cy="476250"/>
          </a:xfrm>
        </p:spPr>
        <p:txBody>
          <a:bodyPr/>
          <a:lstStyle>
            <a:lvl1pPr>
              <a:defRPr/>
            </a:lvl1pPr>
          </a:lstStyle>
          <a:p>
            <a:fld id="{89DE2823-3C85-4618-83E2-43693421C29D}"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259682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8" name="Slide Number Placeholder 7"/>
          <p:cNvSpPr>
            <a:spLocks noGrp="1"/>
          </p:cNvSpPr>
          <p:nvPr>
            <p:ph type="sldNum" sz="quarter" idx="11"/>
          </p:nvPr>
        </p:nvSpPr>
        <p:spPr>
          <a:xfrm>
            <a:off x="7079408" y="6559493"/>
            <a:ext cx="2133600" cy="476250"/>
          </a:xfrm>
        </p:spPr>
        <p:txBody>
          <a:bodyPr/>
          <a:lstStyle>
            <a:lvl1pPr>
              <a:defRPr/>
            </a:lvl1pPr>
          </a:lstStyle>
          <a:p>
            <a:fld id="{17693982-78B3-4D1A-800B-F71E0F7ACD83}" type="slidenum">
              <a:rPr lang="en-US">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119408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6071508" y="6564863"/>
            <a:ext cx="2745921" cy="312964"/>
          </a:xfrm>
          <a:prstGeom prst="rect">
            <a:avLst/>
          </a:prstGeom>
        </p:spPr>
        <p:txBody>
          <a:bodyPr/>
          <a:lstStyle>
            <a:lvl1pPr>
              <a:defRPr sz="1200">
                <a:solidFill>
                  <a:schemeClr val="bg2"/>
                </a:solidFill>
                <a:latin typeface="Calibri" panose="020F0502020204030204" pitchFamily="34" charset="0"/>
                <a:cs typeface="Calibri" panose="020F0502020204030204" pitchFamily="34" charset="0"/>
              </a:defRPr>
            </a:lvl1pPr>
          </a:lstStyle>
          <a:p>
            <a:r>
              <a:rPr lang="en-US"/>
              <a:t>M. Abdou FPA 12-7-2022</a:t>
            </a:r>
            <a:endParaRPr lang="en-US" dirty="0"/>
          </a:p>
        </p:txBody>
      </p:sp>
      <p:sp>
        <p:nvSpPr>
          <p:cNvPr id="4" name="Slide Number Placeholder 3"/>
          <p:cNvSpPr>
            <a:spLocks noGrp="1"/>
          </p:cNvSpPr>
          <p:nvPr>
            <p:ph type="sldNum" sz="quarter" idx="11"/>
          </p:nvPr>
        </p:nvSpPr>
        <p:spPr>
          <a:xfrm>
            <a:off x="8686800" y="6564863"/>
            <a:ext cx="435939" cy="293137"/>
          </a:xfrm>
        </p:spPr>
        <p:txBody>
          <a:bodyPr/>
          <a:lstStyle>
            <a:lvl1pPr>
              <a:defRPr sz="1200" b="0">
                <a:solidFill>
                  <a:schemeClr val="bg2"/>
                </a:solidFill>
                <a:latin typeface="Calibri" panose="020F0502020204030204" pitchFamily="34" charset="0"/>
                <a:cs typeface="Calibri" panose="020F0502020204030204" pitchFamily="34" charset="0"/>
              </a:defRPr>
            </a:lvl1pPr>
          </a:lstStyle>
          <a:p>
            <a:fld id="{D9C2FF16-9F16-4C6A-A307-09C8FBF4996D}"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735397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3" name="Slide Number Placeholder 2"/>
          <p:cNvSpPr>
            <a:spLocks noGrp="1"/>
          </p:cNvSpPr>
          <p:nvPr>
            <p:ph type="sldNum" sz="quarter" idx="11"/>
          </p:nvPr>
        </p:nvSpPr>
        <p:spPr>
          <a:xfrm>
            <a:off x="7062156" y="6528392"/>
            <a:ext cx="2133600" cy="476250"/>
          </a:xfrm>
        </p:spPr>
        <p:txBody>
          <a:bodyPr/>
          <a:lstStyle>
            <a:lvl1pPr>
              <a:defRPr/>
            </a:lvl1pPr>
          </a:lstStyle>
          <a:p>
            <a:fld id="{E20A1A58-BFAD-4387-A50D-2ED50E5620BA}" type="slidenum">
              <a:rPr lang="en-US">
                <a:solidFill>
                  <a:srgbClr val="000000"/>
                </a:solidFill>
              </a:rPr>
              <a:pPr/>
              <a:t>‹#›</a:t>
            </a:fld>
            <a:endParaRPr lang="en-US">
              <a:solidFill>
                <a:srgbClr val="000000"/>
              </a:solidFill>
            </a:endParaRPr>
          </a:p>
        </p:txBody>
      </p:sp>
      <p:pic>
        <p:nvPicPr>
          <p:cNvPr id="4" name="Picture 3"/>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143489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6" name="Slide Number Placeholder 5"/>
          <p:cNvSpPr>
            <a:spLocks noGrp="1"/>
          </p:cNvSpPr>
          <p:nvPr>
            <p:ph type="sldNum" sz="quarter" idx="11"/>
          </p:nvPr>
        </p:nvSpPr>
        <p:spPr>
          <a:xfrm>
            <a:off x="7070782" y="6537018"/>
            <a:ext cx="2133600" cy="476250"/>
          </a:xfrm>
        </p:spPr>
        <p:txBody>
          <a:bodyPr/>
          <a:lstStyle>
            <a:lvl1pPr>
              <a:defRPr/>
            </a:lvl1pPr>
          </a:lstStyle>
          <a:p>
            <a:fld id="{7F7D8E1E-68BD-44F7-940C-7D3D7704C30C}"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44991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6" name="Slide Number Placeholder 5"/>
          <p:cNvSpPr>
            <a:spLocks noGrp="1"/>
          </p:cNvSpPr>
          <p:nvPr>
            <p:ph type="sldNum" sz="quarter" idx="11"/>
          </p:nvPr>
        </p:nvSpPr>
        <p:spPr>
          <a:xfrm>
            <a:off x="7062156" y="6528392"/>
            <a:ext cx="2133600" cy="476250"/>
          </a:xfrm>
        </p:spPr>
        <p:txBody>
          <a:bodyPr/>
          <a:lstStyle>
            <a:lvl1pPr>
              <a:defRPr/>
            </a:lvl1pPr>
          </a:lstStyle>
          <a:p>
            <a:fld id="{5C56CF37-A335-41BB-8FCD-5C570DD278E8}"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613355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5" name="Slide Number Placeholder 4"/>
          <p:cNvSpPr>
            <a:spLocks noGrp="1"/>
          </p:cNvSpPr>
          <p:nvPr>
            <p:ph type="sldNum" sz="quarter" idx="11"/>
          </p:nvPr>
        </p:nvSpPr>
        <p:spPr>
          <a:xfrm>
            <a:off x="7088034" y="6537018"/>
            <a:ext cx="2133600" cy="476250"/>
          </a:xfrm>
        </p:spPr>
        <p:txBody>
          <a:bodyPr/>
          <a:lstStyle>
            <a:lvl1pPr>
              <a:defRPr/>
            </a:lvl1pPr>
          </a:lstStyle>
          <a:p>
            <a:fld id="{96C18F80-78E9-476F-B2CB-0ED5A1E42CF9}"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493405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12-7-2022</a:t>
            </a:r>
          </a:p>
        </p:txBody>
      </p:sp>
      <p:sp>
        <p:nvSpPr>
          <p:cNvPr id="5" name="Slide Number Placeholder 4"/>
          <p:cNvSpPr>
            <a:spLocks noGrp="1"/>
          </p:cNvSpPr>
          <p:nvPr>
            <p:ph type="sldNum" sz="quarter" idx="11"/>
          </p:nvPr>
        </p:nvSpPr>
        <p:spPr>
          <a:xfrm>
            <a:off x="7079408" y="6537018"/>
            <a:ext cx="2133600" cy="476250"/>
          </a:xfrm>
        </p:spPr>
        <p:txBody>
          <a:bodyPr/>
          <a:lstStyle>
            <a:lvl1pPr>
              <a:defRPr/>
            </a:lvl1pPr>
          </a:lstStyle>
          <a:p>
            <a:fld id="{51592E5E-82CF-4E80-BB61-C80FD54DF5EE}"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511095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lvl1pPr>
              <a:defRPr/>
            </a:lvl1pPr>
          </a:lstStyle>
          <a:p>
            <a:pPr>
              <a:defRPr/>
            </a:pPr>
            <a:fld id="{32580147-D383-4B6C-9E26-444A3B482D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6192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lvl1pPr>
              <a:defRPr/>
            </a:lvl1pPr>
          </a:lstStyle>
          <a:p>
            <a:pPr>
              <a:defRPr/>
            </a:pPr>
            <a:fld id="{2E9A93CE-DFEA-4300-8A74-764BEA5A14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04420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lvl1pPr>
              <a:defRPr/>
            </a:lvl1pPr>
          </a:lstStyle>
          <a:p>
            <a:pPr>
              <a:defRPr/>
            </a:pPr>
            <a:fld id="{DFD5C258-B4BC-48D6-AEC1-67A89C59CD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6944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7" name="Slide Number Placeholder 5"/>
          <p:cNvSpPr>
            <a:spLocks noGrp="1"/>
          </p:cNvSpPr>
          <p:nvPr>
            <p:ph type="sldNum" sz="quarter" idx="12"/>
          </p:nvPr>
        </p:nvSpPr>
        <p:spPr/>
        <p:txBody>
          <a:bodyPr/>
          <a:lstStyle>
            <a:lvl1pPr>
              <a:defRPr/>
            </a:lvl1pPr>
          </a:lstStyle>
          <a:p>
            <a:pPr>
              <a:defRPr/>
            </a:pPr>
            <a:fld id="{A67545A5-7DD6-4C39-B002-C31F122D81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2714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9" name="Slide Number Placeholder 5"/>
          <p:cNvSpPr>
            <a:spLocks noGrp="1"/>
          </p:cNvSpPr>
          <p:nvPr>
            <p:ph type="sldNum" sz="quarter" idx="12"/>
          </p:nvPr>
        </p:nvSpPr>
        <p:spPr/>
        <p:txBody>
          <a:bodyPr/>
          <a:lstStyle>
            <a:lvl1pPr>
              <a:defRPr/>
            </a:lvl1pPr>
          </a:lstStyle>
          <a:p>
            <a:pPr>
              <a:defRPr/>
            </a:pPr>
            <a:fld id="{58B16E9D-A2CE-455C-AC8E-E08A7E27A7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8043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5" name="Slide Number Placeholder 5"/>
          <p:cNvSpPr>
            <a:spLocks noGrp="1"/>
          </p:cNvSpPr>
          <p:nvPr>
            <p:ph type="sldNum" sz="quarter" idx="12"/>
          </p:nvPr>
        </p:nvSpPr>
        <p:spPr/>
        <p:txBody>
          <a:bodyPr/>
          <a:lstStyle>
            <a:lvl1pPr>
              <a:defRPr/>
            </a:lvl1pPr>
          </a:lstStyle>
          <a:p>
            <a:pPr>
              <a:defRPr/>
            </a:pPr>
            <a:fld id="{80492E08-A5CB-4BC9-B1D1-98137C3372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7624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a:xfrm>
            <a:off x="6479721" y="6538235"/>
            <a:ext cx="2895600" cy="365125"/>
          </a:xfrm>
          <a:prstGeom prst="rect">
            <a:avLst/>
          </a:prstGeom>
        </p:spPr>
        <p:txBody>
          <a:bodyPr/>
          <a:lstStyle>
            <a:lvl1pPr>
              <a:defRPr sz="900"/>
            </a:lvl1pPr>
          </a:lstStyle>
          <a:p>
            <a:r>
              <a:rPr lang="en-US">
                <a:solidFill>
                  <a:schemeClr val="tx1">
                    <a:lumMod val="75000"/>
                    <a:lumOff val="25000"/>
                  </a:schemeClr>
                </a:solidFill>
              </a:rPr>
              <a:t>M. Abdou FPA 12-7-2022</a:t>
            </a:r>
            <a:endParaRPr lang="en-US" dirty="0">
              <a:solidFill>
                <a:schemeClr val="tx1">
                  <a:lumMod val="75000"/>
                  <a:lumOff val="25000"/>
                </a:schemeClr>
              </a:solidFill>
            </a:endParaRPr>
          </a:p>
        </p:txBody>
      </p:sp>
      <p:sp>
        <p:nvSpPr>
          <p:cNvPr id="4" name="Slide Number Placeholder 5"/>
          <p:cNvSpPr>
            <a:spLocks noGrp="1"/>
          </p:cNvSpPr>
          <p:nvPr>
            <p:ph type="sldNum" sz="quarter" idx="12"/>
          </p:nvPr>
        </p:nvSpPr>
        <p:spPr>
          <a:xfrm>
            <a:off x="7067550" y="6538235"/>
            <a:ext cx="2133600" cy="365125"/>
          </a:xfrm>
        </p:spPr>
        <p:txBody>
          <a:bodyPr/>
          <a:lstStyle>
            <a:lvl1pPr>
              <a:defRPr/>
            </a:lvl1pPr>
          </a:lstStyle>
          <a:p>
            <a:pPr>
              <a:defRPr/>
            </a:pPr>
            <a:fld id="{A00A80B0-50FD-4859-84C7-A241BD1E9BC8}" type="slidenum">
              <a:rPr lang="en-US">
                <a:solidFill>
                  <a:prstClr val="black">
                    <a:tint val="75000"/>
                  </a:prstClr>
                </a:solidFill>
              </a:rPr>
              <a:pPr>
                <a:defRPr/>
              </a:pPr>
              <a:t>‹#›</a:t>
            </a:fld>
            <a:endParaRPr lang="en-US" dirty="0">
              <a:solidFill>
                <a:prstClr val="black">
                  <a:tint val="75000"/>
                </a:prstClr>
              </a:solidFill>
            </a:endParaRPr>
          </a:p>
        </p:txBody>
      </p:sp>
      <p:pic>
        <p:nvPicPr>
          <p:cNvPr id="5" name="Picture 4"/>
          <p:cNvPicPr>
            <a:picLocks noChangeAspect="1"/>
          </p:cNvPicPr>
          <p:nvPr userDrawn="1"/>
        </p:nvPicPr>
        <p:blipFill>
          <a:blip r:embed="rId2"/>
          <a:stretch>
            <a:fillRect/>
          </a:stretch>
        </p:blipFill>
        <p:spPr>
          <a:xfrm>
            <a:off x="57485" y="6600398"/>
            <a:ext cx="671122" cy="242157"/>
          </a:xfrm>
          <a:prstGeom prst="rect">
            <a:avLst/>
          </a:prstGeom>
        </p:spPr>
      </p:pic>
    </p:spTree>
    <p:extLst>
      <p:ext uri="{BB962C8B-B14F-4D97-AF65-F5344CB8AC3E}">
        <p14:creationId xmlns:p14="http://schemas.microsoft.com/office/powerpoint/2010/main" val="7608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7" name="Slide Number Placeholder 5"/>
          <p:cNvSpPr>
            <a:spLocks noGrp="1"/>
          </p:cNvSpPr>
          <p:nvPr>
            <p:ph type="sldNum" sz="quarter" idx="12"/>
          </p:nvPr>
        </p:nvSpPr>
        <p:spPr/>
        <p:txBody>
          <a:bodyPr/>
          <a:lstStyle>
            <a:lvl1pPr>
              <a:defRPr/>
            </a:lvl1pPr>
          </a:lstStyle>
          <a:p>
            <a:pPr>
              <a:defRPr/>
            </a:pPr>
            <a:fld id="{92F9B9F5-DBBB-49B9-94FF-6EDDA559D5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8196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7" name="Slide Number Placeholder 5"/>
          <p:cNvSpPr>
            <a:spLocks noGrp="1"/>
          </p:cNvSpPr>
          <p:nvPr>
            <p:ph type="sldNum" sz="quarter" idx="12"/>
          </p:nvPr>
        </p:nvSpPr>
        <p:spPr/>
        <p:txBody>
          <a:bodyPr/>
          <a:lstStyle>
            <a:lvl1pPr>
              <a:defRPr/>
            </a:lvl1pPr>
          </a:lstStyle>
          <a:p>
            <a:pPr>
              <a:defRPr/>
            </a:pPr>
            <a:fld id="{3DE828BD-3DD1-4FBD-9B87-D2E1B73397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2078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lvl1pPr>
              <a:defRPr/>
            </a:lvl1pPr>
          </a:lstStyle>
          <a:p>
            <a:pPr>
              <a:defRPr/>
            </a:pPr>
            <a:fld id="{8C6E6AD6-FE20-4698-9373-534647BB55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05522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lvl1pPr>
              <a:defRPr/>
            </a:lvl1pPr>
          </a:lstStyle>
          <a:p>
            <a:pPr>
              <a:defRPr/>
            </a:pPr>
            <a:fld id="{4B8200DA-2C2F-4E5C-96BE-ABBF7377D8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89955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6" name="Slide Number Placeholder 5"/>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1817821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6" name="Slide Number Placeholder 5"/>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5833404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6" name="Slide Number Placeholder 5"/>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3671185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7" name="Slide Number Placeholder 6"/>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263983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9" name="Slide Number Placeholder 8"/>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4370446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5" name="Slide Number Placeholder 4"/>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54926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4" name="Slide Number Placeholder 3"/>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13174227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7" name="Slide Number Placeholder 6"/>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975532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7" name="Slide Number Placeholder 6"/>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25726105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6" name="Slide Number Placeholder 5"/>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42580974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M. Abdou FPA 12-7-2022</a:t>
            </a:r>
          </a:p>
        </p:txBody>
      </p:sp>
      <p:sp>
        <p:nvSpPr>
          <p:cNvPr id="6" name="Slide Number Placeholder 5"/>
          <p:cNvSpPr>
            <a:spLocks noGrp="1"/>
          </p:cNvSpPr>
          <p:nvPr>
            <p:ph type="sldNum" sz="quarter" idx="12"/>
          </p:nvPr>
        </p:nvSpPr>
        <p:spPr/>
        <p:txBody>
          <a:bodyPr/>
          <a:lstStyle/>
          <a:p>
            <a:fld id="{3B8DEDF6-063B-405B-BBE5-52913ED827A6}" type="slidenum">
              <a:rPr lang="en-US" smtClean="0"/>
              <a:t>‹#›</a:t>
            </a:fld>
            <a:endParaRPr lang="en-US"/>
          </a:p>
        </p:txBody>
      </p:sp>
    </p:spTree>
    <p:extLst>
      <p:ext uri="{BB962C8B-B14F-4D97-AF65-F5344CB8AC3E}">
        <p14:creationId xmlns:p14="http://schemas.microsoft.com/office/powerpoint/2010/main" val="3315924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a:xfrm>
            <a:off x="7010400" y="6492877"/>
            <a:ext cx="2133600" cy="365125"/>
          </a:xfrm>
        </p:spPr>
        <p:txBody>
          <a:bodyPr/>
          <a:lstStyle>
            <a:lvl1pPr>
              <a:defRPr sz="1050" b="1" baseline="0">
                <a:solidFill>
                  <a:schemeClr val="tx1"/>
                </a:solidFill>
              </a:defRPr>
            </a:lvl1pPr>
          </a:lstStyle>
          <a:p>
            <a:fld id="{A97902F1-9105-4233-90EE-0A1D35ADBEA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8562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a:xfrm>
            <a:off x="6973455" y="6492877"/>
            <a:ext cx="2133600" cy="365125"/>
          </a:xfrm>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5829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3482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5113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9" name="Slide Number Placeholder 8"/>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96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5" name="Slide Number Placeholder 4"/>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249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4" name="Slide Number Placeholder 3"/>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082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8262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2255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3749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733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6798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7528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4475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79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9357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2992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3547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120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4851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48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066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5702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3223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35002"/>
            <a:ext cx="2895600" cy="365125"/>
          </a:xfrm>
          <a:prstGeom prst="rect">
            <a:avLst/>
          </a:prstGeom>
        </p:spPr>
        <p:txBody>
          <a:bodyPr/>
          <a:lstStyle/>
          <a:p>
            <a:pPr>
              <a:defRPr/>
            </a:pPr>
            <a:r>
              <a:rPr lang="en-US">
                <a:solidFill>
                  <a:prstClr val="black">
                    <a:tint val="75000"/>
                  </a:prstClr>
                </a:solidFill>
              </a:rPr>
              <a:t>M. Abdou FPA 12-7-2022</a:t>
            </a:r>
          </a:p>
        </p:txBody>
      </p:sp>
      <p:sp>
        <p:nvSpPr>
          <p:cNvPr id="6" name="Slide Number Placeholder 5"/>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85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2.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1.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3.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png"/><Relationship Id="rId5" Type="http://schemas.openxmlformats.org/officeDocument/2006/relationships/slideLayout" Target="../slideLayouts/slideLayout27.xml"/><Relationship Id="rId10"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a:extLst>
              <a:ext uri="{FF2B5EF4-FFF2-40B4-BE49-F238E27FC236}">
                <a16:creationId xmlns:a16="http://schemas.microsoft.com/office/drawing/2014/main" id="{330ED65F-E39F-46ED-B257-860D1557A5A5}"/>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921183" y="6467860"/>
            <a:ext cx="2133600" cy="365125"/>
          </a:xfrm>
          <a:prstGeom prst="rect">
            <a:avLst/>
          </a:prstGeom>
        </p:spPr>
        <p:txBody>
          <a:bodyPr vert="horz" lIns="91440" tIns="45720" rIns="91440" bIns="45720" rtlCol="0" anchor="ctr"/>
          <a:lstStyle>
            <a:lvl1pPr algn="r">
              <a:defRPr sz="1400">
                <a:solidFill>
                  <a:schemeClr val="tx1"/>
                </a:solidFill>
              </a:defRPr>
            </a:lvl1pPr>
          </a:lstStyle>
          <a:p>
            <a:fld id="{1B3DD7D6-D869-49EC-9A4C-19D3A3E0F990}" type="slidenum">
              <a:rPr lang="en-US" smtClean="0">
                <a:solidFill>
                  <a:prstClr val="black"/>
                </a:solidFill>
              </a:rPr>
              <a:pPr/>
              <a:t>‹#›</a:t>
            </a:fld>
            <a:endParaRPr lang="en-US" dirty="0">
              <a:solidFill>
                <a:prstClr val="black"/>
              </a:solidFill>
            </a:endParaRPr>
          </a:p>
        </p:txBody>
      </p:sp>
      <p:sp>
        <p:nvSpPr>
          <p:cNvPr id="7" name="Footer Placeholder 4">
            <a:extLst>
              <a:ext uri="{FF2B5EF4-FFF2-40B4-BE49-F238E27FC236}">
                <a16:creationId xmlns:a16="http://schemas.microsoft.com/office/drawing/2014/main" id="{B0B0257A-BF6F-4757-8B4B-5F8F4A30EE10}"/>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2631806732"/>
      </p:ext>
    </p:extLst>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53530" y="65532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50254" y="6537055"/>
            <a:ext cx="613892" cy="221507"/>
          </a:xfrm>
          <a:prstGeom prst="rect">
            <a:avLst/>
          </a:prstGeom>
        </p:spPr>
      </p:pic>
      <p:sp>
        <p:nvSpPr>
          <p:cNvPr id="8" name="Footer Placeholder 4">
            <a:extLst>
              <a:ext uri="{FF2B5EF4-FFF2-40B4-BE49-F238E27FC236}">
                <a16:creationId xmlns:a16="http://schemas.microsoft.com/office/drawing/2014/main" id="{2038850C-CD15-400A-B010-301D180A7CE1}"/>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2031237902"/>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83154"/>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53530" y="65532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50394" y="6552994"/>
            <a:ext cx="613611" cy="221406"/>
          </a:xfrm>
          <a:prstGeom prst="rect">
            <a:avLst/>
          </a:prstGeom>
        </p:spPr>
      </p:pic>
      <p:sp>
        <p:nvSpPr>
          <p:cNvPr id="8" name="Footer Placeholder 4">
            <a:extLst>
              <a:ext uri="{FF2B5EF4-FFF2-40B4-BE49-F238E27FC236}">
                <a16:creationId xmlns:a16="http://schemas.microsoft.com/office/drawing/2014/main" id="{2038850C-CD15-400A-B010-301D180A7CE1}"/>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190327477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7" name="Rectangle 5"/>
          <p:cNvSpPr>
            <a:spLocks noGrp="1" noChangeArrowheads="1"/>
          </p:cNvSpPr>
          <p:nvPr>
            <p:ph type="sldNum" sz="quarter" idx="4"/>
          </p:nvPr>
        </p:nvSpPr>
        <p:spPr bwMode="auto">
          <a:xfrm>
            <a:off x="8743950" y="6539592"/>
            <a:ext cx="400049" cy="318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bg2"/>
                </a:solidFill>
                <a:latin typeface="Calibri" panose="020F0502020204030204" pitchFamily="34" charset="0"/>
                <a:cs typeface="Calibri" panose="020F0502020204030204" pitchFamily="34" charset="0"/>
              </a:defRPr>
            </a:lvl1pPr>
          </a:lstStyle>
          <a:p>
            <a:fld id="{55514532-00F6-461C-A863-301B75D66AE6}" type="slidenum">
              <a:rPr lang="en-US" smtClean="0"/>
              <a:pPr/>
              <a:t>‹#›</a:t>
            </a:fld>
            <a:endParaRPr lang="en-US" dirty="0"/>
          </a:p>
        </p:txBody>
      </p:sp>
      <p:sp>
        <p:nvSpPr>
          <p:cNvPr id="5" name="Footer Placeholder 4">
            <a:extLst>
              <a:ext uri="{FF2B5EF4-FFF2-40B4-BE49-F238E27FC236}">
                <a16:creationId xmlns:a16="http://schemas.microsoft.com/office/drawing/2014/main" id="{2240A44B-FE8E-4379-A591-F237BC3353D6}"/>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hf hdr="0" dt="0"/>
  <p:txStyles>
    <p:titleStyle>
      <a:lvl1pPr algn="ctr" rtl="0" fontAlgn="base">
        <a:spcBef>
          <a:spcPct val="0"/>
        </a:spcBef>
        <a:spcAft>
          <a:spcPct val="0"/>
        </a:spcAft>
        <a:defRPr sz="2800" b="1">
          <a:solidFill>
            <a:srgbClr val="0000FF"/>
          </a:solidFill>
          <a:latin typeface="+mj-lt"/>
          <a:ea typeface="+mj-ea"/>
          <a:cs typeface="+mj-cs"/>
        </a:defRPr>
      </a:lvl1pPr>
      <a:lvl2pPr algn="ctr" rtl="0" fontAlgn="base">
        <a:spcBef>
          <a:spcPct val="0"/>
        </a:spcBef>
        <a:spcAft>
          <a:spcPct val="0"/>
        </a:spcAft>
        <a:defRPr sz="2800" b="1">
          <a:solidFill>
            <a:srgbClr val="0000FF"/>
          </a:solidFill>
          <a:latin typeface="Arial" pitchFamily="34" charset="0"/>
        </a:defRPr>
      </a:lvl2pPr>
      <a:lvl3pPr algn="ctr" rtl="0" fontAlgn="base">
        <a:spcBef>
          <a:spcPct val="0"/>
        </a:spcBef>
        <a:spcAft>
          <a:spcPct val="0"/>
        </a:spcAft>
        <a:defRPr sz="2800" b="1">
          <a:solidFill>
            <a:srgbClr val="0000FF"/>
          </a:solidFill>
          <a:latin typeface="Arial" pitchFamily="34" charset="0"/>
        </a:defRPr>
      </a:lvl3pPr>
      <a:lvl4pPr algn="ctr" rtl="0" fontAlgn="base">
        <a:spcBef>
          <a:spcPct val="0"/>
        </a:spcBef>
        <a:spcAft>
          <a:spcPct val="0"/>
        </a:spcAft>
        <a:defRPr sz="2800" b="1">
          <a:solidFill>
            <a:srgbClr val="0000FF"/>
          </a:solidFill>
          <a:latin typeface="Arial" pitchFamily="34" charset="0"/>
        </a:defRPr>
      </a:lvl4pPr>
      <a:lvl5pPr algn="ctr" rtl="0" fontAlgn="base">
        <a:spcBef>
          <a:spcPct val="0"/>
        </a:spcBef>
        <a:spcAft>
          <a:spcPct val="0"/>
        </a:spcAft>
        <a:defRPr sz="2800" b="1">
          <a:solidFill>
            <a:srgbClr val="0000FF"/>
          </a:solidFill>
          <a:latin typeface="Arial" pitchFamily="34" charset="0"/>
        </a:defRPr>
      </a:lvl5pPr>
      <a:lvl6pPr marL="457200" algn="ctr" rtl="0" fontAlgn="base">
        <a:spcBef>
          <a:spcPct val="0"/>
        </a:spcBef>
        <a:spcAft>
          <a:spcPct val="0"/>
        </a:spcAft>
        <a:defRPr sz="2800" b="1">
          <a:solidFill>
            <a:srgbClr val="0000FF"/>
          </a:solidFill>
          <a:latin typeface="Arial" pitchFamily="34" charset="0"/>
        </a:defRPr>
      </a:lvl6pPr>
      <a:lvl7pPr marL="914400" algn="ctr" rtl="0" fontAlgn="base">
        <a:spcBef>
          <a:spcPct val="0"/>
        </a:spcBef>
        <a:spcAft>
          <a:spcPct val="0"/>
        </a:spcAft>
        <a:defRPr sz="2800" b="1">
          <a:solidFill>
            <a:srgbClr val="0000FF"/>
          </a:solidFill>
          <a:latin typeface="Arial" pitchFamily="34" charset="0"/>
        </a:defRPr>
      </a:lvl7pPr>
      <a:lvl8pPr marL="1371600" algn="ctr" rtl="0" fontAlgn="base">
        <a:spcBef>
          <a:spcPct val="0"/>
        </a:spcBef>
        <a:spcAft>
          <a:spcPct val="0"/>
        </a:spcAft>
        <a:defRPr sz="2800" b="1">
          <a:solidFill>
            <a:srgbClr val="0000FF"/>
          </a:solidFill>
          <a:latin typeface="Arial" pitchFamily="34" charset="0"/>
        </a:defRPr>
      </a:lvl8pPr>
      <a:lvl9pPr marL="1828800" algn="ctr" rtl="0" fontAlgn="base">
        <a:spcBef>
          <a:spcPct val="0"/>
        </a:spcBef>
        <a:spcAft>
          <a:spcPct val="0"/>
        </a:spcAft>
        <a:defRPr sz="2800" b="1">
          <a:solidFill>
            <a:srgbClr val="0000FF"/>
          </a:solidFill>
          <a:latin typeface="Arial" pitchFamily="34" charset="0"/>
        </a:defRPr>
      </a:lvl9pPr>
    </p:titleStyle>
    <p:body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184150" y="244475"/>
            <a:ext cx="86280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29" name="Text Placeholder 2"/>
          <p:cNvSpPr>
            <a:spLocks noGrp="1"/>
          </p:cNvSpPr>
          <p:nvPr>
            <p:ph type="body" idx="1"/>
          </p:nvPr>
        </p:nvSpPr>
        <p:spPr bwMode="auto">
          <a:xfrm>
            <a:off x="188913" y="1446213"/>
            <a:ext cx="8642350"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ChangeArrowheads="1"/>
          </p:cNvSpPr>
          <p:nvPr/>
        </p:nvSpPr>
        <p:spPr bwMode="auto">
          <a:xfrm flipH="1">
            <a:off x="22225" y="6513513"/>
            <a:ext cx="211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73038">
              <a:tabLst>
                <a:tab pos="230188" algn="l"/>
              </a:tabLst>
              <a:defRPr>
                <a:solidFill>
                  <a:schemeClr val="tx1"/>
                </a:solidFill>
                <a:latin typeface="Arial" panose="020B0604020202020204" pitchFamily="34" charset="0"/>
              </a:defRPr>
            </a:lvl1pPr>
            <a:lvl2pPr marL="742950" indent="-285750" defTabSz="173038">
              <a:tabLst>
                <a:tab pos="230188" algn="l"/>
              </a:tabLst>
              <a:defRPr>
                <a:solidFill>
                  <a:schemeClr val="tx1"/>
                </a:solidFill>
                <a:latin typeface="Arial" panose="020B0604020202020204" pitchFamily="34" charset="0"/>
              </a:defRPr>
            </a:lvl2pPr>
            <a:lvl3pPr marL="1143000" indent="-228600" defTabSz="173038">
              <a:tabLst>
                <a:tab pos="230188" algn="l"/>
              </a:tabLst>
              <a:defRPr>
                <a:solidFill>
                  <a:schemeClr val="tx1"/>
                </a:solidFill>
                <a:latin typeface="Arial" panose="020B0604020202020204" pitchFamily="34" charset="0"/>
              </a:defRPr>
            </a:lvl3pPr>
            <a:lvl4pPr marL="1600200" indent="-228600" defTabSz="173038">
              <a:tabLst>
                <a:tab pos="230188" algn="l"/>
              </a:tabLst>
              <a:defRPr>
                <a:solidFill>
                  <a:schemeClr val="tx1"/>
                </a:solidFill>
                <a:latin typeface="Arial" panose="020B0604020202020204" pitchFamily="34" charset="0"/>
              </a:defRPr>
            </a:lvl4pPr>
            <a:lvl5pPr marL="2057400" indent="-228600" defTabSz="173038">
              <a:tabLst>
                <a:tab pos="230188" algn="l"/>
              </a:tabLst>
              <a:defRPr>
                <a:solidFill>
                  <a:schemeClr val="tx1"/>
                </a:solidFill>
                <a:latin typeface="Arial" panose="020B0604020202020204" pitchFamily="34" charset="0"/>
              </a:defRPr>
            </a:lvl5pPr>
            <a:lvl6pPr marL="25146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6pPr>
            <a:lvl7pPr marL="29718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7pPr>
            <a:lvl8pPr marL="34290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8pPr>
            <a:lvl9pPr marL="38862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9pPr>
          </a:lstStyle>
          <a:p>
            <a:pPr algn="r" fontAlgn="base">
              <a:lnSpc>
                <a:spcPct val="90000"/>
              </a:lnSpc>
              <a:spcBef>
                <a:spcPct val="0"/>
              </a:spcBef>
              <a:spcAft>
                <a:spcPct val="0"/>
              </a:spcAft>
              <a:defRPr/>
            </a:pPr>
            <a:fld id="{45A93403-D4AB-4E66-A8F4-DC7AC6128AA9}" type="slidenum">
              <a:rPr lang="en-US" altLang="en-US" sz="1000" smtClean="0">
                <a:solidFill>
                  <a:srgbClr val="BFBFBF"/>
                </a:solidFill>
                <a:cs typeface="Arial" panose="020B0604020202020204" pitchFamily="34" charset="0"/>
              </a:rPr>
              <a:pPr algn="r" fontAlgn="base">
                <a:lnSpc>
                  <a:spcPct val="90000"/>
                </a:lnSpc>
                <a:spcBef>
                  <a:spcPct val="0"/>
                </a:spcBef>
                <a:spcAft>
                  <a:spcPct val="0"/>
                </a:spcAft>
                <a:defRPr/>
              </a:pPr>
              <a:t>‹#›</a:t>
            </a:fld>
            <a:endParaRPr lang="en-US" altLang="en-US" sz="1000">
              <a:solidFill>
                <a:srgbClr val="BFBFBF"/>
              </a:solidFill>
              <a:cs typeface="Arial" panose="020B0604020202020204" pitchFamily="34" charset="0"/>
            </a:endParaRPr>
          </a:p>
        </p:txBody>
      </p:sp>
      <p:sp>
        <p:nvSpPr>
          <p:cNvPr id="2055" name="Rectangle 256"/>
          <p:cNvSpPr txBox="1">
            <a:spLocks noChangeArrowheads="1"/>
          </p:cNvSpPr>
          <p:nvPr/>
        </p:nvSpPr>
        <p:spPr bwMode="auto">
          <a:xfrm>
            <a:off x="2805113" y="6618288"/>
            <a:ext cx="2895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1000" dirty="0">
                <a:solidFill>
                  <a:srgbClr val="BFBFBF"/>
                </a:solidFill>
                <a:cs typeface="Arial" charset="0"/>
              </a:rPr>
              <a:t>DEMO 2016   LRB</a:t>
            </a:r>
          </a:p>
        </p:txBody>
      </p:sp>
      <p:pic>
        <p:nvPicPr>
          <p:cNvPr id="8" name="Picture 7"/>
          <p:cNvPicPr>
            <a:picLocks noChangeAspect="1"/>
          </p:cNvPicPr>
          <p:nvPr userDrawn="1"/>
        </p:nvPicPr>
        <p:blipFill>
          <a:blip r:embed="rId1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190209678"/>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Lst>
  <p:hf hdr="0" dt="0"/>
  <p:txStyles>
    <p:titleStyle>
      <a:lvl1pPr algn="l" rtl="0" eaLnBrk="0" fontAlgn="base" hangingPunct="0">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0" fontAlgn="base" hangingPunct="0">
        <a:lnSpc>
          <a:spcPct val="85000"/>
        </a:lnSpc>
        <a:spcBef>
          <a:spcPct val="0"/>
        </a:spcBef>
        <a:spcAft>
          <a:spcPct val="0"/>
        </a:spcAft>
        <a:defRPr sz="3000">
          <a:solidFill>
            <a:schemeClr val="tx2"/>
          </a:solidFill>
          <a:latin typeface="Arial Black" pitchFamily="34" charset="0"/>
        </a:defRPr>
      </a:lvl2pPr>
      <a:lvl3pPr algn="l" rtl="0" eaLnBrk="0" fontAlgn="base" hangingPunct="0">
        <a:lnSpc>
          <a:spcPct val="85000"/>
        </a:lnSpc>
        <a:spcBef>
          <a:spcPct val="0"/>
        </a:spcBef>
        <a:spcAft>
          <a:spcPct val="0"/>
        </a:spcAft>
        <a:defRPr sz="3000">
          <a:solidFill>
            <a:schemeClr val="tx2"/>
          </a:solidFill>
          <a:latin typeface="Arial Black" pitchFamily="34" charset="0"/>
        </a:defRPr>
      </a:lvl3pPr>
      <a:lvl4pPr algn="l" rtl="0" eaLnBrk="0" fontAlgn="base" hangingPunct="0">
        <a:lnSpc>
          <a:spcPct val="85000"/>
        </a:lnSpc>
        <a:spcBef>
          <a:spcPct val="0"/>
        </a:spcBef>
        <a:spcAft>
          <a:spcPct val="0"/>
        </a:spcAft>
        <a:defRPr sz="3000">
          <a:solidFill>
            <a:schemeClr val="tx2"/>
          </a:solidFill>
          <a:latin typeface="Arial Black" pitchFamily="34" charset="0"/>
        </a:defRPr>
      </a:lvl4pPr>
      <a:lvl5pPr algn="l" rtl="0" eaLnBrk="0" fontAlgn="base" hangingPunct="0">
        <a:lnSpc>
          <a:spcPct val="85000"/>
        </a:lnSpc>
        <a:spcBef>
          <a:spcPct val="0"/>
        </a:spcBef>
        <a:spcAft>
          <a:spcPct val="0"/>
        </a:spcAft>
        <a:defRPr sz="3000">
          <a:solidFill>
            <a:schemeClr val="tx2"/>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625475" indent="-279400" algn="l" rtl="0" eaLnBrk="0" fontAlgn="base" hangingPunct="0">
        <a:lnSpc>
          <a:spcPct val="90000"/>
        </a:lnSpc>
        <a:spcBef>
          <a:spcPts val="8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914400" indent="-230188" algn="l" rtl="0" eaLnBrk="0" fontAlgn="base" hangingPunct="0">
        <a:lnSpc>
          <a:spcPct val="90000"/>
        </a:lnSpc>
        <a:spcBef>
          <a:spcPts val="8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3pPr>
      <a:lvl4pPr marL="1144588" indent="-173038" algn="l" rtl="0" eaLnBrk="0" fontAlgn="base" hangingPunct="0">
        <a:lnSpc>
          <a:spcPct val="90000"/>
        </a:lnSpc>
        <a:spcBef>
          <a:spcPts val="8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1482725" indent="-222250" algn="l" rtl="0" eaLnBrk="0" fontAlgn="base" hangingPunct="0">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rgbClr val="CAD9EB"/>
            </a:gs>
            <a:gs pos="0">
              <a:schemeClr val="accent1">
                <a:lumMod val="5000"/>
                <a:lumOff val="95000"/>
              </a:schemeClr>
            </a:gs>
            <a:gs pos="65000">
              <a:schemeClr val="accent1">
                <a:lumMod val="45000"/>
                <a:lumOff val="55000"/>
              </a:schemeClr>
            </a:gs>
            <a:gs pos="97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933457" y="6467185"/>
            <a:ext cx="2133600" cy="365125"/>
          </a:xfrm>
          <a:prstGeom prst="rect">
            <a:avLst/>
          </a:prstGeom>
        </p:spPr>
        <p:txBody>
          <a:bodyPr vert="horz" lIns="91440" tIns="45720" rIns="91440" bIns="45720" rtlCol="0" anchor="ctr"/>
          <a:lstStyle>
            <a:lvl1pPr algn="r">
              <a:defRPr sz="1500">
                <a:solidFill>
                  <a:schemeClr val="tx1"/>
                </a:solidFill>
              </a:defRPr>
            </a:lvl1pPr>
          </a:lstStyle>
          <a:p>
            <a:fld id="{885F627C-DAE2-451D-9ABE-ADFBB9CA1B55}"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200718" y="6399111"/>
            <a:ext cx="923810" cy="333333"/>
          </a:xfrm>
          <a:prstGeom prst="rect">
            <a:avLst/>
          </a:prstGeom>
        </p:spPr>
      </p:pic>
      <p:sp>
        <p:nvSpPr>
          <p:cNvPr id="8" name="Footer Placeholder 4">
            <a:extLst>
              <a:ext uri="{FF2B5EF4-FFF2-40B4-BE49-F238E27FC236}">
                <a16:creationId xmlns:a16="http://schemas.microsoft.com/office/drawing/2014/main" id="{ECAFE738-64DD-459B-8A07-8CE7D6BBD409}"/>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2836860443"/>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7" name="Rectangle 5"/>
          <p:cNvSpPr>
            <a:spLocks noGrp="1" noChangeArrowheads="1"/>
          </p:cNvSpPr>
          <p:nvPr>
            <p:ph type="sldNum" sz="quarter" idx="4"/>
          </p:nvPr>
        </p:nvSpPr>
        <p:spPr bwMode="auto">
          <a:xfrm>
            <a:off x="8743950" y="6539592"/>
            <a:ext cx="400049" cy="318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bg2"/>
                </a:solidFill>
                <a:latin typeface="Calibri" panose="020F0502020204030204" pitchFamily="34" charset="0"/>
                <a:cs typeface="Calibri" panose="020F0502020204030204" pitchFamily="34" charset="0"/>
              </a:defRPr>
            </a:lvl1pPr>
          </a:lstStyle>
          <a:p>
            <a:fld id="{55514532-00F6-461C-A863-301B75D66AE6}" type="slidenum">
              <a:rPr lang="en-US" smtClean="0"/>
              <a:pPr/>
              <a:t>‹#›</a:t>
            </a:fld>
            <a:endParaRPr lang="en-US" dirty="0"/>
          </a:p>
        </p:txBody>
      </p:sp>
      <p:sp>
        <p:nvSpPr>
          <p:cNvPr id="5" name="Footer Placeholder 4">
            <a:extLst>
              <a:ext uri="{FF2B5EF4-FFF2-40B4-BE49-F238E27FC236}">
                <a16:creationId xmlns:a16="http://schemas.microsoft.com/office/drawing/2014/main" id="{E8D268C1-7A5B-4EB1-B95F-2976758D9132}"/>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401056252"/>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hf hdr="0" dt="0"/>
  <p:txStyles>
    <p:titleStyle>
      <a:lvl1pPr algn="ctr" rtl="0" fontAlgn="base">
        <a:spcBef>
          <a:spcPct val="0"/>
        </a:spcBef>
        <a:spcAft>
          <a:spcPct val="0"/>
        </a:spcAft>
        <a:defRPr sz="2800" b="1">
          <a:solidFill>
            <a:srgbClr val="0000FF"/>
          </a:solidFill>
          <a:latin typeface="+mj-lt"/>
          <a:ea typeface="+mj-ea"/>
          <a:cs typeface="+mj-cs"/>
        </a:defRPr>
      </a:lvl1pPr>
      <a:lvl2pPr algn="ctr" rtl="0" fontAlgn="base">
        <a:spcBef>
          <a:spcPct val="0"/>
        </a:spcBef>
        <a:spcAft>
          <a:spcPct val="0"/>
        </a:spcAft>
        <a:defRPr sz="2800" b="1">
          <a:solidFill>
            <a:srgbClr val="0000FF"/>
          </a:solidFill>
          <a:latin typeface="Arial" pitchFamily="34" charset="0"/>
        </a:defRPr>
      </a:lvl2pPr>
      <a:lvl3pPr algn="ctr" rtl="0" fontAlgn="base">
        <a:spcBef>
          <a:spcPct val="0"/>
        </a:spcBef>
        <a:spcAft>
          <a:spcPct val="0"/>
        </a:spcAft>
        <a:defRPr sz="2800" b="1">
          <a:solidFill>
            <a:srgbClr val="0000FF"/>
          </a:solidFill>
          <a:latin typeface="Arial" pitchFamily="34" charset="0"/>
        </a:defRPr>
      </a:lvl3pPr>
      <a:lvl4pPr algn="ctr" rtl="0" fontAlgn="base">
        <a:spcBef>
          <a:spcPct val="0"/>
        </a:spcBef>
        <a:spcAft>
          <a:spcPct val="0"/>
        </a:spcAft>
        <a:defRPr sz="2800" b="1">
          <a:solidFill>
            <a:srgbClr val="0000FF"/>
          </a:solidFill>
          <a:latin typeface="Arial" pitchFamily="34" charset="0"/>
        </a:defRPr>
      </a:lvl4pPr>
      <a:lvl5pPr algn="ctr" rtl="0" fontAlgn="base">
        <a:spcBef>
          <a:spcPct val="0"/>
        </a:spcBef>
        <a:spcAft>
          <a:spcPct val="0"/>
        </a:spcAft>
        <a:defRPr sz="2800" b="1">
          <a:solidFill>
            <a:srgbClr val="0000FF"/>
          </a:solidFill>
          <a:latin typeface="Arial" pitchFamily="34" charset="0"/>
        </a:defRPr>
      </a:lvl5pPr>
      <a:lvl6pPr marL="457200" algn="ctr" rtl="0" fontAlgn="base">
        <a:spcBef>
          <a:spcPct val="0"/>
        </a:spcBef>
        <a:spcAft>
          <a:spcPct val="0"/>
        </a:spcAft>
        <a:defRPr sz="2800" b="1">
          <a:solidFill>
            <a:srgbClr val="0000FF"/>
          </a:solidFill>
          <a:latin typeface="Arial" pitchFamily="34" charset="0"/>
        </a:defRPr>
      </a:lvl6pPr>
      <a:lvl7pPr marL="914400" algn="ctr" rtl="0" fontAlgn="base">
        <a:spcBef>
          <a:spcPct val="0"/>
        </a:spcBef>
        <a:spcAft>
          <a:spcPct val="0"/>
        </a:spcAft>
        <a:defRPr sz="2800" b="1">
          <a:solidFill>
            <a:srgbClr val="0000FF"/>
          </a:solidFill>
          <a:latin typeface="Arial" pitchFamily="34" charset="0"/>
        </a:defRPr>
      </a:lvl7pPr>
      <a:lvl8pPr marL="1371600" algn="ctr" rtl="0" fontAlgn="base">
        <a:spcBef>
          <a:spcPct val="0"/>
        </a:spcBef>
        <a:spcAft>
          <a:spcPct val="0"/>
        </a:spcAft>
        <a:defRPr sz="2800" b="1">
          <a:solidFill>
            <a:srgbClr val="0000FF"/>
          </a:solidFill>
          <a:latin typeface="Arial" pitchFamily="34" charset="0"/>
        </a:defRPr>
      </a:lvl8pPr>
      <a:lvl9pPr marL="1828800" algn="ctr" rtl="0" fontAlgn="base">
        <a:spcBef>
          <a:spcPct val="0"/>
        </a:spcBef>
        <a:spcAft>
          <a:spcPct val="0"/>
        </a:spcAft>
        <a:defRPr sz="2800" b="1">
          <a:solidFill>
            <a:srgbClr val="0000FF"/>
          </a:solidFill>
          <a:latin typeface="Arial" pitchFamily="34" charset="0"/>
        </a:defRPr>
      </a:lvl9pPr>
    </p:titleStyle>
    <p:body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9A5001A-763B-4E4B-8B82-CECDD3A5127C}" type="slidenum">
              <a:rPr lang="en-US">
                <a:solidFill>
                  <a:prstClr val="black">
                    <a:tint val="75000"/>
                  </a:prstClr>
                </a:solidFill>
              </a:rPr>
              <a:pPr>
                <a:defRPr/>
              </a:pPr>
              <a:t>‹#›</a:t>
            </a:fld>
            <a:endParaRPr lang="en-US">
              <a:solidFill>
                <a:prstClr val="black">
                  <a:tint val="75000"/>
                </a:prstClr>
              </a:solidFill>
            </a:endParaRPr>
          </a:p>
        </p:txBody>
      </p:sp>
      <p:sp>
        <p:nvSpPr>
          <p:cNvPr id="7" name="Footer Placeholder 4">
            <a:extLst>
              <a:ext uri="{FF2B5EF4-FFF2-40B4-BE49-F238E27FC236}">
                <a16:creationId xmlns:a16="http://schemas.microsoft.com/office/drawing/2014/main" id="{BDE5F417-929E-4BC4-8AA9-333A41B72C28}"/>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676568438"/>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DEDF6-063B-405B-BBE5-52913ED827A6}" type="slidenum">
              <a:rPr lang="en-US" smtClean="0"/>
              <a:t>‹#›</a:t>
            </a:fld>
            <a:endParaRPr lang="en-US" dirty="0"/>
          </a:p>
        </p:txBody>
      </p:sp>
      <p:sp>
        <p:nvSpPr>
          <p:cNvPr id="7" name="Footer Placeholder 4">
            <a:extLst>
              <a:ext uri="{FF2B5EF4-FFF2-40B4-BE49-F238E27FC236}">
                <a16:creationId xmlns:a16="http://schemas.microsoft.com/office/drawing/2014/main" id="{1E638B27-92AB-4616-9517-53BBD1EE17BC}"/>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58155964"/>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538481"/>
            <a:ext cx="2133600" cy="365125"/>
          </a:xfrm>
          <a:prstGeom prst="rect">
            <a:avLst/>
          </a:prstGeom>
        </p:spPr>
        <p:txBody>
          <a:bodyPr vert="horz" lIns="91440" tIns="45720" rIns="91440" bIns="45720" rtlCol="0" anchor="ctr"/>
          <a:lstStyle>
            <a:lvl1pPr algn="r">
              <a:defRPr sz="900">
                <a:solidFill>
                  <a:schemeClr val="tx1"/>
                </a:solidFill>
              </a:defRPr>
            </a:lvl1pPr>
          </a:lstStyle>
          <a:p>
            <a:fld id="{A97902F1-9105-4233-90EE-0A1D35ADBEAE}" type="slidenum">
              <a:rPr lang="en-US" smtClean="0">
                <a:solidFill>
                  <a:prstClr val="black"/>
                </a:solidFill>
              </a:rPr>
              <a:pPr/>
              <a:t>‹#›</a:t>
            </a:fld>
            <a:endParaRPr lang="en-US" dirty="0">
              <a:solidFill>
                <a:prstClr val="black"/>
              </a:solidFill>
            </a:endParaRPr>
          </a:p>
        </p:txBody>
      </p:sp>
      <p:sp>
        <p:nvSpPr>
          <p:cNvPr id="7" name="Footer Placeholder 4">
            <a:extLst>
              <a:ext uri="{FF2B5EF4-FFF2-40B4-BE49-F238E27FC236}">
                <a16:creationId xmlns:a16="http://schemas.microsoft.com/office/drawing/2014/main" id="{3B569747-B20E-45A2-B0BF-1256FD786F37}"/>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2973823392"/>
      </p:ext>
    </p:extLst>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a:extLst>
              <a:ext uri="{FF2B5EF4-FFF2-40B4-BE49-F238E27FC236}">
                <a16:creationId xmlns:a16="http://schemas.microsoft.com/office/drawing/2014/main" id="{CB07CFA6-5B27-4210-853E-EDC566E0A7F0}"/>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2129065279"/>
      </p:ext>
    </p:extLst>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sion.ucla.edu/"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fusion.ucla.edu/files/2019/08/FED-v100-Abdou-Blanket_First_Wall_Challenges2015.pdf" TargetMode="External"/><Relationship Id="rId7" Type="http://schemas.openxmlformats.org/officeDocument/2006/relationships/hyperlink" Target="https://www.fusion.ucla.edu/files/2022/10/M-Abdou-DT-Cycle-KIT-MaPLE-U-Colloquium-10-14-2022-FINAL.pdf" TargetMode="External"/><Relationship Id="rId2" Type="http://schemas.openxmlformats.org/officeDocument/2006/relationships/hyperlink" Target="https://www.fusion.ucla.edu/files/2019/08/Abdou_et_al_Physics_and_Technology_Considerations_Nuclear-Fusion_V61_2021.pdf" TargetMode="External"/><Relationship Id="rId1" Type="http://schemas.openxmlformats.org/officeDocument/2006/relationships/slideLayout" Target="../slideLayouts/slideLayout1.xml"/><Relationship Id="rId6" Type="http://schemas.openxmlformats.org/officeDocument/2006/relationships/hyperlink" Target="https://www.fusion.ucla.edu/files/2019/08/NAS-Burning-Plasma-Presentation-2_25_18.pdf" TargetMode="External"/><Relationship Id="rId5" Type="http://schemas.openxmlformats.org/officeDocument/2006/relationships/hyperlink" Target="https://www.fusion.ucla.edu/files/2019/08/abdou-a_volumetric_neutron.pdf" TargetMode="External"/><Relationship Id="rId4" Type="http://schemas.openxmlformats.org/officeDocument/2006/relationships/hyperlink" Target="https://www.fusion.ucla.edu/files/2019/08/FT-v29-AbdouResults.pd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fusion.ucla.edu/files/2019/08/Abdou_et_al_Physics_and_Technology_Considerations_Nuclear-Fusion_V61_2021.pdf" TargetMode="External"/><Relationship Id="rId1" Type="http://schemas.openxmlformats.org/officeDocument/2006/relationships/slideLayout" Target="../slideLayouts/slideLayout1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rgbClr val="B2DE82"/>
            </a:gs>
            <a:gs pos="36000">
              <a:srgbClr val="B2DE82"/>
            </a:gs>
            <a:gs pos="0">
              <a:schemeClr val="accent1">
                <a:lumMod val="5000"/>
                <a:lumOff val="95000"/>
              </a:schemeClr>
            </a:gs>
            <a:gs pos="59000">
              <a:srgbClr val="B2DE82"/>
            </a:gs>
            <a:gs pos="79000">
              <a:srgbClr val="B2DE82"/>
            </a:gs>
            <a:gs pos="100000">
              <a:schemeClr val="bg1">
                <a:lumMod val="100000"/>
              </a:schemeClr>
            </a:gs>
          </a:gsLst>
          <a:lin ang="3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5154"/>
            <a:ext cx="9144000" cy="2272552"/>
          </a:xfrm>
          <a:solidFill>
            <a:schemeClr val="bg1">
              <a:alpha val="50000"/>
            </a:schemeClr>
          </a:solidFill>
          <a:ln>
            <a:noFill/>
          </a:ln>
        </p:spPr>
        <p:txBody>
          <a:bodyPr>
            <a:noAutofit/>
          </a:bodyPr>
          <a:lstStyle/>
          <a:p>
            <a:pPr marL="0" marR="0">
              <a:spcBef>
                <a:spcPts val="0"/>
              </a:spcBef>
              <a:spcAft>
                <a:spcPts val="0"/>
              </a:spcAft>
            </a:pPr>
            <a:r>
              <a:rPr lang="en-US" sz="2200" b="1" dirty="0">
                <a:solidFill>
                  <a:srgbClr val="0000FF"/>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Recent DT Cycle Studies Confirm yet again: </a:t>
            </a:r>
            <a:br>
              <a:rPr lang="en-US" sz="2400" b="1" dirty="0">
                <a:solidFill>
                  <a:srgbClr val="0000FF"/>
                </a:solidFill>
                <a:latin typeface="Arial" panose="020B0604020202020204" pitchFamily="34" charset="0"/>
                <a:cs typeface="Arial" panose="020B0604020202020204" pitchFamily="34" charset="0"/>
              </a:rPr>
            </a:br>
            <a:r>
              <a:rPr lang="en-US" sz="2400" b="1" dirty="0">
                <a:solidFill>
                  <a:srgbClr val="0000FF"/>
                </a:solidFill>
                <a:latin typeface="Arial" panose="020B0604020202020204" pitchFamily="34" charset="0"/>
                <a:cs typeface="Arial" panose="020B0604020202020204" pitchFamily="34" charset="0"/>
              </a:rPr>
              <a:t>A </a:t>
            </a:r>
            <a:r>
              <a:rPr lang="en-US" sz="2400" b="1" dirty="0">
                <a:solidFill>
                  <a:srgbClr val="FF0000"/>
                </a:solidFill>
                <a:latin typeface="Arial" panose="020B0604020202020204" pitchFamily="34" charset="0"/>
                <a:cs typeface="Arial" panose="020B0604020202020204" pitchFamily="34" charset="0"/>
              </a:rPr>
              <a:t>Fusion Nuclear Science &amp; Technology Facility </a:t>
            </a:r>
            <a:r>
              <a:rPr lang="en-US" sz="2400" b="1" dirty="0">
                <a:solidFill>
                  <a:srgbClr val="0000FF"/>
                </a:solidFill>
                <a:latin typeface="Arial" panose="020B0604020202020204" pitchFamily="34" charset="0"/>
                <a:cs typeface="Arial" panose="020B0604020202020204" pitchFamily="34" charset="0"/>
              </a:rPr>
              <a:t>is necessary to have credible, practical, and fast pathway to fusion energy</a:t>
            </a:r>
            <a:br>
              <a:rPr lang="en-US" sz="2400" b="1" dirty="0">
                <a:solidFill>
                  <a:srgbClr val="0000FF"/>
                </a:solidFill>
                <a:latin typeface="Arial" panose="020B0604020202020204" pitchFamily="34" charset="0"/>
                <a:cs typeface="Arial" panose="020B0604020202020204" pitchFamily="34" charset="0"/>
              </a:rPr>
            </a:br>
            <a:br>
              <a:rPr lang="en-US" sz="2400" b="1" dirty="0">
                <a:solidFill>
                  <a:srgbClr val="0000FF"/>
                </a:solidFill>
                <a:latin typeface="Arial" panose="020B0604020202020204" pitchFamily="34" charset="0"/>
                <a:cs typeface="Arial" panose="020B0604020202020204" pitchFamily="34" charset="0"/>
              </a:rPr>
            </a:br>
            <a:r>
              <a:rPr lang="en-US" sz="2400" b="1" dirty="0">
                <a:solidFill>
                  <a:srgbClr val="0000FF"/>
                </a:solidFill>
                <a:latin typeface="Arial" panose="020B0604020202020204" pitchFamily="34" charset="0"/>
                <a:cs typeface="Arial" panose="020B0604020202020204" pitchFamily="34" charset="0"/>
              </a:rPr>
              <a:t>Excellent opportunity for Public- Private partnership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679085" y="2772932"/>
            <a:ext cx="7853219" cy="2788930"/>
          </a:xfrm>
          <a:solidFill>
            <a:srgbClr val="B2DE82">
              <a:alpha val="52000"/>
            </a:srgbClr>
          </a:solidFill>
        </p:spPr>
        <p:txBody>
          <a:bodyPr>
            <a:noAutofit/>
          </a:bodyPr>
          <a:lstStyle/>
          <a:p>
            <a:pPr>
              <a:spcBef>
                <a:spcPts val="0"/>
              </a:spcBef>
            </a:pPr>
            <a:r>
              <a:rPr lang="en-US" b="1" dirty="0">
                <a:solidFill>
                  <a:schemeClr val="tx1"/>
                </a:solidFill>
                <a:latin typeface="Arial" pitchFamily="34" charset="0"/>
                <a:cs typeface="Arial" pitchFamily="34" charset="0"/>
              </a:rPr>
              <a:t>Mohamed Abdou</a:t>
            </a:r>
          </a:p>
          <a:p>
            <a:pPr>
              <a:spcBef>
                <a:spcPts val="0"/>
              </a:spcBef>
            </a:pPr>
            <a:endParaRPr lang="en-US" sz="1050" b="1" dirty="0">
              <a:solidFill>
                <a:schemeClr val="tx1"/>
              </a:solidFill>
              <a:latin typeface="Arial" pitchFamily="34" charset="0"/>
              <a:cs typeface="Arial" pitchFamily="34" charset="0"/>
            </a:endParaRPr>
          </a:p>
          <a:p>
            <a:pPr>
              <a:spcBef>
                <a:spcPts val="0"/>
              </a:spcBef>
            </a:pPr>
            <a:r>
              <a:rPr lang="en-US" sz="2000" b="1" dirty="0">
                <a:solidFill>
                  <a:prstClr val="black"/>
                </a:solidFill>
                <a:latin typeface="Arial" panose="020B0604020202020204" pitchFamily="34" charset="0"/>
                <a:cs typeface="Arial" panose="020B0604020202020204" pitchFamily="34" charset="0"/>
              </a:rPr>
              <a:t>Distinguished Professor of Engineering and Applied Science</a:t>
            </a:r>
          </a:p>
          <a:p>
            <a:pPr>
              <a:spcBef>
                <a:spcPts val="0"/>
              </a:spcBef>
            </a:pPr>
            <a:r>
              <a:rPr lang="en-US" sz="2000" b="1" dirty="0">
                <a:solidFill>
                  <a:prstClr val="black"/>
                </a:solidFill>
                <a:latin typeface="Arial" panose="020B0604020202020204" pitchFamily="34" charset="0"/>
                <a:cs typeface="Arial" panose="020B0604020202020204" pitchFamily="34" charset="0"/>
              </a:rPr>
              <a:t>Director, Fusion Science and Technology Center, UCLA</a:t>
            </a:r>
          </a:p>
          <a:p>
            <a:pPr>
              <a:spcBef>
                <a:spcPts val="0"/>
              </a:spcBef>
            </a:pPr>
            <a:r>
              <a:rPr lang="en-US" b="1" dirty="0">
                <a:solidFill>
                  <a:schemeClr val="tx1"/>
                </a:solidFill>
                <a:latin typeface="Arial" pitchFamily="34" charset="0"/>
                <a:cs typeface="Arial" pitchFamily="34" charset="0"/>
                <a:hlinkClick r:id="rId3"/>
              </a:rPr>
              <a:t>https://www.fusion.ucla.edu/</a:t>
            </a:r>
            <a:r>
              <a:rPr lang="en-US" b="1" dirty="0">
                <a:solidFill>
                  <a:schemeClr val="tx1"/>
                </a:solidFill>
                <a:latin typeface="Arial" pitchFamily="34" charset="0"/>
                <a:cs typeface="Arial" pitchFamily="34" charset="0"/>
              </a:rPr>
              <a:t> </a:t>
            </a:r>
          </a:p>
          <a:p>
            <a:pPr>
              <a:spcBef>
                <a:spcPts val="0"/>
              </a:spcBef>
            </a:pPr>
            <a:endParaRPr lang="en-US" b="1" dirty="0">
              <a:solidFill>
                <a:schemeClr val="tx1"/>
              </a:solidFill>
              <a:latin typeface="Arial" pitchFamily="34" charset="0"/>
              <a:cs typeface="Arial" pitchFamily="34" charset="0"/>
            </a:endParaRPr>
          </a:p>
          <a:p>
            <a:pPr>
              <a:spcBef>
                <a:spcPts val="0"/>
              </a:spcBef>
            </a:pPr>
            <a:endParaRPr lang="en-US" sz="1000" b="1" dirty="0">
              <a:solidFill>
                <a:schemeClr val="tx1"/>
              </a:solidFill>
              <a:latin typeface="Arial" pitchFamily="34" charset="0"/>
              <a:cs typeface="Arial" pitchFamily="34" charset="0"/>
            </a:endParaRPr>
          </a:p>
          <a:p>
            <a:pPr>
              <a:spcBef>
                <a:spcPts val="0"/>
              </a:spcBef>
            </a:pPr>
            <a:r>
              <a:rPr lang="en-US" sz="2000" b="1" dirty="0">
                <a:solidFill>
                  <a:schemeClr val="tx1"/>
                </a:solidFill>
                <a:latin typeface="Arial" pitchFamily="34" charset="0"/>
                <a:cs typeface="Arial" pitchFamily="34" charset="0"/>
              </a:rPr>
              <a:t>With much appreciation to the many scientists and engineers </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I have worked with over decades!</a:t>
            </a:r>
          </a:p>
          <a:p>
            <a:pPr>
              <a:spcBef>
                <a:spcPts val="0"/>
              </a:spcBef>
            </a:pPr>
            <a:endParaRPr lang="en-US" sz="1200" b="1" dirty="0">
              <a:solidFill>
                <a:schemeClr val="tx1"/>
              </a:solidFill>
              <a:latin typeface="Arial" pitchFamily="34" charset="0"/>
              <a:ea typeface="ＭＳ Ｐゴシック" pitchFamily="-65" charset="-128"/>
              <a:cs typeface="Arial" pitchFamily="34" charset="0"/>
            </a:endParaRPr>
          </a:p>
          <a:p>
            <a:pPr>
              <a:spcBef>
                <a:spcPts val="450"/>
              </a:spcBef>
            </a:pPr>
            <a:endParaRPr lang="en-US" sz="1500" dirty="0">
              <a:solidFill>
                <a:schemeClr val="tx1"/>
              </a:solidFill>
            </a:endParaRPr>
          </a:p>
          <a:p>
            <a:pPr>
              <a:spcBef>
                <a:spcPts val="0"/>
              </a:spcBef>
            </a:pPr>
            <a:endParaRPr lang="en-US" sz="1500" dirty="0">
              <a:solidFill>
                <a:schemeClr val="tx1"/>
              </a:solidFill>
              <a:latin typeface="Arial" pitchFamily="34" charset="0"/>
              <a:ea typeface="ＭＳ Ｐゴシック" pitchFamily="-65" charset="-128"/>
              <a:cs typeface="Arial" pitchFamily="34" charset="0"/>
            </a:endParaRPr>
          </a:p>
        </p:txBody>
      </p:sp>
      <p:sp>
        <p:nvSpPr>
          <p:cNvPr id="4" name="TextBox 3"/>
          <p:cNvSpPr txBox="1"/>
          <p:nvPr/>
        </p:nvSpPr>
        <p:spPr>
          <a:xfrm>
            <a:off x="1469186" y="6009516"/>
            <a:ext cx="6440143" cy="338554"/>
          </a:xfrm>
          <a:prstGeom prst="rect">
            <a:avLst/>
          </a:prstGeom>
          <a:solidFill>
            <a:srgbClr val="92D050">
              <a:alpha val="54000"/>
            </a:srgbClr>
          </a:solid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Presentation at the FPA Meeting and Symposium 12-7-2022 </a:t>
            </a:r>
            <a:endPar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65" charset="-128"/>
              <a:cs typeface="Arial" pitchFamily="34" charset="0"/>
            </a:endParaRPr>
          </a:p>
        </p:txBody>
      </p:sp>
      <p:sp>
        <p:nvSpPr>
          <p:cNvPr id="12" name="Slide Number Placeholder 11"/>
          <p:cNvSpPr>
            <a:spLocks noGrp="1"/>
          </p:cNvSpPr>
          <p:nvPr>
            <p:ph type="sldNum" sz="quarter" idx="12"/>
          </p:nvPr>
        </p:nvSpPr>
        <p:spPr>
          <a:xfrm>
            <a:off x="8779205" y="6475860"/>
            <a:ext cx="271986" cy="288235"/>
          </a:xfrm>
          <a:solidFill>
            <a:schemeClr val="bg1">
              <a:alpha val="51000"/>
            </a:schemeClr>
          </a:solid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803C485-3278-46C6-87B4-0464A2BE9DC5}"/>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98982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8E91A8C-B831-4969-BBCB-B543BA486111}"/>
              </a:ext>
            </a:extLst>
          </p:cNvPr>
          <p:cNvPicPr>
            <a:picLocks noChangeAspect="1"/>
          </p:cNvPicPr>
          <p:nvPr/>
        </p:nvPicPr>
        <p:blipFill>
          <a:blip r:embed="rId3"/>
          <a:stretch>
            <a:fillRect/>
          </a:stretch>
        </p:blipFill>
        <p:spPr>
          <a:xfrm>
            <a:off x="36537" y="6655889"/>
            <a:ext cx="451278" cy="162832"/>
          </a:xfrm>
          <a:prstGeom prst="rect">
            <a:avLst/>
          </a:prstGeom>
        </p:spPr>
      </p:pic>
      <p:sp>
        <p:nvSpPr>
          <p:cNvPr id="1030160" name="Text Box 14"/>
          <p:cNvSpPr txBox="1">
            <a:spLocks noChangeArrowheads="1"/>
          </p:cNvSpPr>
          <p:nvPr/>
        </p:nvSpPr>
        <p:spPr bwMode="auto">
          <a:xfrm>
            <a:off x="2193638" y="2722808"/>
            <a:ext cx="1428118" cy="3693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Calibri"/>
                <a:ea typeface="+mn-ea"/>
                <a:cs typeface="+mn-cs"/>
              </a:rPr>
              <a:t> </a:t>
            </a:r>
            <a:endParaRPr kumimoji="0" lang="en-US" b="0" i="1" u="none" strike="noStrike" kern="1200" cap="none" spc="0" normalizeH="0" baseline="30000" noProof="0">
              <a:ln>
                <a:noFill/>
              </a:ln>
              <a:solidFill>
                <a:srgbClr val="000000"/>
              </a:solidFill>
              <a:effectLst/>
              <a:uLnTx/>
              <a:uFillTx/>
              <a:latin typeface="Calibri"/>
              <a:ea typeface="+mn-ea"/>
              <a:cs typeface="+mn-cs"/>
            </a:endParaRPr>
          </a:p>
        </p:txBody>
      </p:sp>
      <p:sp>
        <p:nvSpPr>
          <p:cNvPr id="41" name="TextBox 40"/>
          <p:cNvSpPr txBox="1"/>
          <p:nvPr/>
        </p:nvSpPr>
        <p:spPr>
          <a:xfrm rot="21087550">
            <a:off x="1187031" y="1383986"/>
            <a:ext cx="184731"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45" name="Straight Connector 44"/>
          <p:cNvCxnSpPr>
            <a:cxnSpLocks/>
          </p:cNvCxnSpPr>
          <p:nvPr/>
        </p:nvCxnSpPr>
        <p:spPr bwMode="auto">
          <a:xfrm>
            <a:off x="1874359" y="891796"/>
            <a:ext cx="14598" cy="3927152"/>
          </a:xfrm>
          <a:prstGeom prst="line">
            <a:avLst/>
          </a:prstGeom>
          <a:noFill/>
          <a:ln w="15875" cap="flat" cmpd="sng" algn="ctr">
            <a:solidFill>
              <a:schemeClr val="tx1"/>
            </a:solidFill>
            <a:prstDash val="dash"/>
            <a:round/>
            <a:headEnd type="none" w="med" len="med"/>
            <a:tailEnd type="none" w="med" len="med"/>
          </a:ln>
          <a:effectLst/>
        </p:spPr>
      </p:cxnSp>
      <p:sp>
        <p:nvSpPr>
          <p:cNvPr id="1030154" name="Rectangle 7" descr="Dark upward diagonal"/>
          <p:cNvSpPr>
            <a:spLocks noChangeArrowheads="1"/>
          </p:cNvSpPr>
          <p:nvPr/>
        </p:nvSpPr>
        <p:spPr bwMode="auto">
          <a:xfrm>
            <a:off x="8433148" y="867242"/>
            <a:ext cx="685800" cy="1346497"/>
          </a:xfrm>
          <a:prstGeom prst="rect">
            <a:avLst/>
          </a:prstGeom>
          <a:pattFill prst="dkUpDiag">
            <a:fgClr>
              <a:srgbClr val="FFFF66"/>
            </a:fgClr>
            <a:bgClr>
              <a:srgbClr val="FFFFFF"/>
            </a:bgClr>
          </a:patt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030172" name="Text Box 26"/>
          <p:cNvSpPr txBox="1">
            <a:spLocks noChangeArrowheads="1"/>
          </p:cNvSpPr>
          <p:nvPr/>
        </p:nvSpPr>
        <p:spPr bwMode="auto">
          <a:xfrm>
            <a:off x="8529699" y="934133"/>
            <a:ext cx="504043" cy="1323439"/>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Black" pitchFamily="34" charset="0"/>
                <a:ea typeface="+mn-ea"/>
                <a:cs typeface="+mn-cs"/>
              </a:rPr>
              <a:t>D E M O</a:t>
            </a:r>
          </a:p>
        </p:txBody>
      </p:sp>
      <p:sp>
        <p:nvSpPr>
          <p:cNvPr id="68" name="Text Box 16"/>
          <p:cNvSpPr txBox="1">
            <a:spLocks noChangeArrowheads="1"/>
          </p:cNvSpPr>
          <p:nvPr/>
        </p:nvSpPr>
        <p:spPr bwMode="auto">
          <a:xfrm>
            <a:off x="12032" y="1773650"/>
            <a:ext cx="1828800" cy="569387"/>
          </a:xfrm>
          <a:prstGeom prst="rect">
            <a:avLst/>
          </a:prstGeom>
          <a:solidFill>
            <a:schemeClr val="accent2">
              <a:lumMod val="40000"/>
              <a:lumOff val="60000"/>
              <a:alpha val="54000"/>
            </a:schemeClr>
          </a:solidFill>
          <a:ln w="1270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itchFamily="34" charset="0"/>
                <a:ea typeface="+mn-ea"/>
                <a:cs typeface="+mn-cs"/>
              </a:rPr>
              <a:t>Preparatory R&amp;D</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cxnSp>
        <p:nvCxnSpPr>
          <p:cNvPr id="56" name="Straight Connector 55"/>
          <p:cNvCxnSpPr/>
          <p:nvPr/>
        </p:nvCxnSpPr>
        <p:spPr bwMode="auto">
          <a:xfrm rot="16200000" flipH="1">
            <a:off x="6393181" y="2826614"/>
            <a:ext cx="4023360" cy="4"/>
          </a:xfrm>
          <a:prstGeom prst="line">
            <a:avLst/>
          </a:prstGeom>
          <a:noFill/>
          <a:ln w="15875" cap="flat" cmpd="sng" algn="ctr">
            <a:solidFill>
              <a:schemeClr val="tx1"/>
            </a:solidFill>
            <a:prstDash val="dash"/>
            <a:round/>
            <a:headEnd type="none" w="med" len="med"/>
            <a:tailEnd type="none" w="med" len="med"/>
          </a:ln>
          <a:effectLst/>
        </p:spPr>
      </p:cxnSp>
      <p:sp>
        <p:nvSpPr>
          <p:cNvPr id="52" name="TextBox 51"/>
          <p:cNvSpPr txBox="1"/>
          <p:nvPr/>
        </p:nvSpPr>
        <p:spPr>
          <a:xfrm>
            <a:off x="-16095" y="22925"/>
            <a:ext cx="90971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a:ea typeface="+mn-ea"/>
                <a:cs typeface="+mn-cs"/>
              </a:rPr>
              <a:t>Planning the Pathway to DEMO Must Account for Unexpected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a:ea typeface="+mn-ea"/>
                <a:cs typeface="+mn-cs"/>
              </a:rPr>
              <a:t>Negative Results for Current Blanket/PFC and Confinement Concepts</a:t>
            </a:r>
          </a:p>
        </p:txBody>
      </p:sp>
      <p:grpSp>
        <p:nvGrpSpPr>
          <p:cNvPr id="2" name="Group 61"/>
          <p:cNvGrpSpPr/>
          <p:nvPr/>
        </p:nvGrpSpPr>
        <p:grpSpPr>
          <a:xfrm>
            <a:off x="1470611" y="1194266"/>
            <a:ext cx="7205996" cy="1400702"/>
            <a:chOff x="1470611" y="1543176"/>
            <a:chExt cx="7205996" cy="1400702"/>
          </a:xfrm>
        </p:grpSpPr>
        <p:sp>
          <p:nvSpPr>
            <p:cNvPr id="1030153" name="Rectangle 6"/>
            <p:cNvSpPr>
              <a:spLocks noChangeArrowheads="1"/>
            </p:cNvSpPr>
            <p:nvPr/>
          </p:nvSpPr>
          <p:spPr bwMode="auto">
            <a:xfrm>
              <a:off x="2146547" y="1914144"/>
              <a:ext cx="1706125" cy="603014"/>
            </a:xfrm>
            <a:prstGeom prst="rect">
              <a:avLst/>
            </a:prstGeom>
            <a:solidFill>
              <a:srgbClr val="CCFFCC"/>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Calibri"/>
                <a:ea typeface="+mn-ea"/>
                <a:cs typeface="+mn-cs"/>
              </a:endParaRPr>
            </a:p>
          </p:txBody>
        </p:sp>
        <p:sp>
          <p:nvSpPr>
            <p:cNvPr id="1030162" name="Text Box 16"/>
            <p:cNvSpPr txBox="1">
              <a:spLocks noChangeArrowheads="1"/>
            </p:cNvSpPr>
            <p:nvPr/>
          </p:nvSpPr>
          <p:spPr bwMode="auto">
            <a:xfrm>
              <a:off x="2093976" y="1920014"/>
              <a:ext cx="1828359"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Scientific Feasibility</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And Discovery</a:t>
              </a:r>
            </a:p>
          </p:txBody>
        </p:sp>
        <p:sp>
          <p:nvSpPr>
            <p:cNvPr id="1030149" name="Rectangle 2"/>
            <p:cNvSpPr>
              <a:spLocks noChangeArrowheads="1"/>
            </p:cNvSpPr>
            <p:nvPr/>
          </p:nvSpPr>
          <p:spPr bwMode="auto">
            <a:xfrm>
              <a:off x="6474155" y="1543176"/>
              <a:ext cx="1874405" cy="1047134"/>
            </a:xfrm>
            <a:prstGeom prst="rect">
              <a:avLst/>
            </a:prstGeom>
            <a:solidFill>
              <a:schemeClr val="bg1"/>
            </a:solidFill>
            <a:ln w="38100">
              <a:solidFill>
                <a:srgbClr val="00CC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Calibri"/>
                <a:ea typeface="+mn-ea"/>
                <a:cs typeface="+mn-cs"/>
              </a:endParaRPr>
            </a:p>
          </p:txBody>
        </p:sp>
        <p:sp>
          <p:nvSpPr>
            <p:cNvPr id="1030151" name="Rectangle 4"/>
            <p:cNvSpPr>
              <a:spLocks noChangeArrowheads="1"/>
            </p:cNvSpPr>
            <p:nvPr/>
          </p:nvSpPr>
          <p:spPr bwMode="auto">
            <a:xfrm>
              <a:off x="4288661" y="1662094"/>
              <a:ext cx="1867843" cy="1135480"/>
            </a:xfrm>
            <a:prstGeom prst="rect">
              <a:avLst/>
            </a:prstGeom>
            <a:solidFill>
              <a:schemeClr val="bg1"/>
            </a:solidFill>
            <a:ln w="38100">
              <a:solidFill>
                <a:srgbClr val="FF4557"/>
              </a:solidFill>
              <a:miter lim="800000"/>
              <a:headEnd/>
              <a:tailEnd/>
            </a:ln>
          </p:spPr>
          <p:txBody>
            <a:bodyPr wrap="none" anchor="ct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1030155" name="Rectangle 8"/>
            <p:cNvSpPr>
              <a:spLocks noChangeArrowheads="1"/>
            </p:cNvSpPr>
            <p:nvPr/>
          </p:nvSpPr>
          <p:spPr bwMode="auto">
            <a:xfrm>
              <a:off x="2059851" y="1864664"/>
              <a:ext cx="1905908" cy="1079214"/>
            </a:xfrm>
            <a:prstGeom prst="rect">
              <a:avLst/>
            </a:prstGeom>
            <a:noFill/>
            <a:ln w="38100">
              <a:solidFill>
                <a:schemeClr val="accent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Calibri"/>
                <a:ea typeface="+mn-ea"/>
                <a:cs typeface="+mn-cs"/>
              </a:endParaRPr>
            </a:p>
          </p:txBody>
        </p:sp>
        <p:sp>
          <p:nvSpPr>
            <p:cNvPr id="1030150" name="Rectangle 3"/>
            <p:cNvSpPr>
              <a:spLocks noChangeArrowheads="1"/>
            </p:cNvSpPr>
            <p:nvPr/>
          </p:nvSpPr>
          <p:spPr bwMode="auto">
            <a:xfrm>
              <a:off x="6592289" y="1587770"/>
              <a:ext cx="1638136" cy="654048"/>
            </a:xfrm>
            <a:prstGeom prst="rect">
              <a:avLst/>
            </a:prstGeom>
            <a:solidFill>
              <a:srgbClr val="CCFFFF"/>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Calibri"/>
                <a:ea typeface="+mn-ea"/>
                <a:cs typeface="+mn-cs"/>
              </a:endParaRPr>
            </a:p>
          </p:txBody>
        </p:sp>
        <p:sp>
          <p:nvSpPr>
            <p:cNvPr id="1030152" name="Rectangle 5"/>
            <p:cNvSpPr>
              <a:spLocks noChangeArrowheads="1"/>
            </p:cNvSpPr>
            <p:nvPr/>
          </p:nvSpPr>
          <p:spPr bwMode="auto">
            <a:xfrm>
              <a:off x="4387106" y="1706688"/>
              <a:ext cx="1661763" cy="773894"/>
            </a:xfrm>
            <a:prstGeom prst="rect">
              <a:avLst/>
            </a:prstGeom>
            <a:solidFill>
              <a:srgbClr val="FFCCCC"/>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Calibri"/>
                <a:ea typeface="+mn-ea"/>
                <a:cs typeface="+mn-cs"/>
              </a:endParaRPr>
            </a:p>
          </p:txBody>
        </p:sp>
        <p:sp>
          <p:nvSpPr>
            <p:cNvPr id="1030165" name="Text Box 19"/>
            <p:cNvSpPr txBox="1">
              <a:spLocks noChangeArrowheads="1"/>
            </p:cNvSpPr>
            <p:nvPr/>
          </p:nvSpPr>
          <p:spPr bwMode="auto">
            <a:xfrm>
              <a:off x="4343401" y="1673352"/>
              <a:ext cx="1752600" cy="83099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itchFamily="34" charset="0"/>
                  <a:ea typeface="+mn-ea"/>
                  <a:cs typeface="+mn-cs"/>
                </a:rPr>
                <a:t> </a:t>
              </a: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Engineering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Feasibility and Validation</a:t>
              </a:r>
            </a:p>
          </p:txBody>
        </p:sp>
        <p:sp>
          <p:nvSpPr>
            <p:cNvPr id="1030166" name="Text Box 20"/>
            <p:cNvSpPr txBox="1">
              <a:spLocks noChangeArrowheads="1"/>
            </p:cNvSpPr>
            <p:nvPr/>
          </p:nvSpPr>
          <p:spPr bwMode="auto">
            <a:xfrm>
              <a:off x="6482030" y="1624932"/>
              <a:ext cx="1874406" cy="83099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Engineering Development </a:t>
              </a:r>
              <a:b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br>
              <a:endPar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1030169" name="AutoShape 23"/>
            <p:cNvSpPr>
              <a:spLocks noChangeArrowheads="1"/>
            </p:cNvSpPr>
            <p:nvPr/>
          </p:nvSpPr>
          <p:spPr bwMode="auto">
            <a:xfrm rot="20345209">
              <a:off x="3812340" y="2076159"/>
              <a:ext cx="638101" cy="227757"/>
            </a:xfrm>
            <a:prstGeom prst="rightArrow">
              <a:avLst>
                <a:gd name="adj1" fmla="val 50000"/>
                <a:gd name="adj2" fmla="val 93662"/>
              </a:avLst>
            </a:prstGeom>
            <a:solidFill>
              <a:srgbClr val="66FFCC"/>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Calibri"/>
                <a:ea typeface="+mn-ea"/>
                <a:cs typeface="+mn-cs"/>
              </a:endParaRPr>
            </a:p>
          </p:txBody>
        </p:sp>
        <p:sp>
          <p:nvSpPr>
            <p:cNvPr id="1030170" name="AutoShape 24"/>
            <p:cNvSpPr>
              <a:spLocks noChangeArrowheads="1"/>
            </p:cNvSpPr>
            <p:nvPr/>
          </p:nvSpPr>
          <p:spPr bwMode="auto">
            <a:xfrm rot="20345209">
              <a:off x="5981806" y="1830880"/>
              <a:ext cx="706183" cy="240186"/>
            </a:xfrm>
            <a:prstGeom prst="rightArrow">
              <a:avLst>
                <a:gd name="adj1" fmla="val 50000"/>
                <a:gd name="adj2" fmla="val 95390"/>
              </a:avLst>
            </a:prstGeom>
            <a:solidFill>
              <a:srgbClr val="FF4557"/>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Calibri"/>
                <a:ea typeface="+mn-ea"/>
                <a:cs typeface="+mn-cs"/>
              </a:endParaRPr>
            </a:p>
          </p:txBody>
        </p:sp>
        <p:sp>
          <p:nvSpPr>
            <p:cNvPr id="55" name="AutoShape 23"/>
            <p:cNvSpPr>
              <a:spLocks noChangeArrowheads="1"/>
            </p:cNvSpPr>
            <p:nvPr/>
          </p:nvSpPr>
          <p:spPr bwMode="auto">
            <a:xfrm rot="20345209">
              <a:off x="1470611" y="2334778"/>
              <a:ext cx="745330" cy="240740"/>
            </a:xfrm>
            <a:prstGeom prst="rightArrow">
              <a:avLst>
                <a:gd name="adj1" fmla="val 50000"/>
                <a:gd name="adj2" fmla="val 93662"/>
              </a:avLst>
            </a:prstGeom>
            <a:solidFill>
              <a:schemeClr val="accent6">
                <a:lumMod val="60000"/>
                <a:lumOff val="40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Calibri"/>
                <a:ea typeface="+mn-ea"/>
                <a:cs typeface="+mn-cs"/>
              </a:endParaRPr>
            </a:p>
          </p:txBody>
        </p:sp>
        <p:sp>
          <p:nvSpPr>
            <p:cNvPr id="1030171" name="AutoShape 25"/>
            <p:cNvSpPr>
              <a:spLocks noChangeArrowheads="1"/>
            </p:cNvSpPr>
            <p:nvPr/>
          </p:nvSpPr>
          <p:spPr bwMode="auto">
            <a:xfrm rot="20345209">
              <a:off x="8045339" y="1724767"/>
              <a:ext cx="631268" cy="240740"/>
            </a:xfrm>
            <a:prstGeom prst="rightArrow">
              <a:avLst>
                <a:gd name="adj1" fmla="val 50000"/>
                <a:gd name="adj2" fmla="val 59655"/>
              </a:avLst>
            </a:prstGeom>
            <a:solidFill>
              <a:srgbClr val="00CCFF"/>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7" name="TextBox 56"/>
          <p:cNvSpPr txBox="1"/>
          <p:nvPr/>
        </p:nvSpPr>
        <p:spPr>
          <a:xfrm>
            <a:off x="524327" y="4843563"/>
            <a:ext cx="8016297" cy="1928733"/>
          </a:xfrm>
          <a:prstGeom prst="rect">
            <a:avLst/>
          </a:prstGeom>
          <a:solidFill>
            <a:srgbClr val="DAEFC3"/>
          </a:solidFill>
          <a:ln w="19050">
            <a:noFill/>
          </a:ln>
        </p:spPr>
        <p:txBody>
          <a:bodyPr wrap="square" rtlCol="0">
            <a:spAutoFit/>
          </a:bodyPr>
          <a:lstStyle/>
          <a:p>
            <a:pPr marR="0" lvl="0" algn="ctr" defTabSz="914400" rtl="0" eaLnBrk="1" fontAlgn="auto" latinLnBrk="0" hangingPunct="1">
              <a:lnSpc>
                <a:spcPct val="100000"/>
              </a:lnSpc>
              <a:spcBef>
                <a:spcPts val="400"/>
              </a:spcBef>
              <a:spcAft>
                <a:spcPts val="0"/>
              </a:spcAft>
              <a:buClrTx/>
              <a:buSzTx/>
              <a:tabLst/>
              <a:defRPr/>
            </a:pPr>
            <a:r>
              <a:rPr kumimoji="0" lang="en-US" sz="1500" b="0" i="0" u="none" strike="noStrike" kern="1200" cap="none" spc="0" normalizeH="0" baseline="0" noProof="0" dirty="0">
                <a:ln>
                  <a:noFill/>
                </a:ln>
                <a:solidFill>
                  <a:srgbClr val="000000"/>
                </a:solidFill>
                <a:effectLst/>
                <a:uLnTx/>
                <a:uFillTx/>
                <a:latin typeface="Calibri"/>
                <a:ea typeface="+mn-ea"/>
                <a:cs typeface="+mn-cs"/>
              </a:rPr>
              <a:t>Today, we do not know whether </a:t>
            </a:r>
            <a:r>
              <a:rPr kumimoji="0" lang="en-US" sz="1500" b="1" i="0" u="none" strike="noStrike" kern="1200" cap="none" spc="0" normalizeH="0" baseline="0" noProof="0" dirty="0">
                <a:ln>
                  <a:noFill/>
                </a:ln>
                <a:solidFill>
                  <a:srgbClr val="CC0000"/>
                </a:solidFill>
                <a:effectLst/>
                <a:uLnTx/>
                <a:uFillTx/>
                <a:latin typeface="Calibri"/>
                <a:ea typeface="+mn-ea"/>
                <a:cs typeface="+mn-cs"/>
              </a:rPr>
              <a:t>one</a:t>
            </a:r>
            <a:r>
              <a:rPr kumimoji="0" lang="en-US" sz="1500" b="0" i="0" u="none" strike="noStrike" kern="1200" cap="none" spc="0" normalizeH="0" baseline="0" noProof="0" dirty="0">
                <a:ln>
                  <a:noFill/>
                </a:ln>
                <a:solidFill>
                  <a:srgbClr val="000000"/>
                </a:solidFill>
                <a:effectLst/>
                <a:uLnTx/>
                <a:uFillTx/>
                <a:latin typeface="Calibri"/>
                <a:ea typeface="+mn-ea"/>
                <a:cs typeface="+mn-cs"/>
              </a:rPr>
              <a:t> facility will be sufficient to show scientific feasibility,</a:t>
            </a:r>
            <a:r>
              <a:rPr kumimoji="0" lang="en-US" sz="1500" b="0" i="0" u="none" strike="noStrike" kern="1200" cap="none" spc="0" normalizeH="0" noProof="0" dirty="0">
                <a:ln>
                  <a:noFill/>
                </a:ln>
                <a:solidFill>
                  <a:srgbClr val="000000"/>
                </a:solidFill>
                <a:effectLst/>
                <a:uLnTx/>
                <a:uFillTx/>
                <a:latin typeface="Calibri"/>
                <a:ea typeface="+mn-ea"/>
                <a:cs typeface="+mn-cs"/>
              </a:rPr>
              <a:t> </a:t>
            </a:r>
            <a:r>
              <a:rPr kumimoji="0" lang="en-US" sz="1500" b="0" i="0" u="none" strike="noStrike" kern="1200" cap="none" spc="0" normalizeH="0" baseline="0" noProof="0" dirty="0">
                <a:ln>
                  <a:noFill/>
                </a:ln>
                <a:solidFill>
                  <a:srgbClr val="000000"/>
                </a:solidFill>
                <a:effectLst/>
                <a:uLnTx/>
                <a:uFillTx/>
                <a:latin typeface="Calibri"/>
                <a:ea typeface="+mn-ea"/>
                <a:cs typeface="+mn-cs"/>
              </a:rPr>
              <a:t>engineering feasibility, and carry out engineering development </a:t>
            </a:r>
          </a:p>
          <a:p>
            <a:pPr marL="168275" marR="0" lvl="0" indent="-168275" algn="ctr" defTabSz="914400" rtl="0" eaLnBrk="1" fontAlgn="auto" latinLnBrk="0" hangingPunct="1">
              <a:lnSpc>
                <a:spcPct val="100000"/>
              </a:lnSpc>
              <a:spcBef>
                <a:spcPts val="400"/>
              </a:spcBef>
              <a:spcAft>
                <a:spcPts val="0"/>
              </a:spcAft>
              <a:buClrTx/>
              <a:buSzTx/>
              <a:buFontTx/>
              <a:buNone/>
              <a:tabLst/>
              <a:defRPr/>
            </a:pPr>
            <a:r>
              <a:rPr kumimoji="0" lang="en-US" sz="1400" b="1" i="0" u="none" strike="noStrike" kern="1200" cap="none" spc="0" normalizeH="0" baseline="0" noProof="0" dirty="0">
                <a:ln>
                  <a:noFill/>
                </a:ln>
                <a:solidFill>
                  <a:srgbClr val="CC0000"/>
                </a:solidFill>
                <a:effectLst/>
                <a:uLnTx/>
                <a:uFillTx/>
                <a:latin typeface="Calibri"/>
                <a:ea typeface="+mn-ea"/>
                <a:cs typeface="+mn-cs"/>
              </a:rPr>
              <a:t>OR</a:t>
            </a:r>
            <a:r>
              <a:rPr kumimoji="0" lang="en-US" sz="1400" b="0" i="0" u="none" strike="noStrike" kern="1200" cap="none" spc="0" normalizeH="0" baseline="0" noProof="0" dirty="0">
                <a:ln>
                  <a:noFill/>
                </a:ln>
                <a:solidFill>
                  <a:srgbClr val="000000"/>
                </a:solidFill>
                <a:effectLst/>
                <a:uLnTx/>
                <a:uFillTx/>
                <a:latin typeface="Calibri"/>
                <a:ea typeface="+mn-ea"/>
                <a:cs typeface="+mn-cs"/>
              </a:rPr>
              <a:t> if we will need </a:t>
            </a:r>
            <a:r>
              <a:rPr kumimoji="0" lang="en-US" sz="1400" b="1" i="0" u="none" strike="noStrike" kern="1200" cap="none" spc="0" normalizeH="0" baseline="0" noProof="0" dirty="0">
                <a:ln>
                  <a:noFill/>
                </a:ln>
                <a:solidFill>
                  <a:srgbClr val="CC0000"/>
                </a:solidFill>
                <a:effectLst/>
                <a:uLnTx/>
                <a:uFillTx/>
                <a:latin typeface="Calibri"/>
                <a:ea typeface="+mn-ea"/>
                <a:cs typeface="+mn-cs"/>
              </a:rPr>
              <a:t>two or more </a:t>
            </a:r>
            <a:r>
              <a:rPr kumimoji="0" lang="en-US" sz="1400" b="0" i="0" u="none" strike="noStrike" kern="1200" cap="none" spc="0" normalizeH="0" baseline="0" noProof="0" dirty="0">
                <a:ln>
                  <a:noFill/>
                </a:ln>
                <a:solidFill>
                  <a:srgbClr val="000000"/>
                </a:solidFill>
                <a:effectLst/>
                <a:uLnTx/>
                <a:uFillTx/>
                <a:latin typeface="Calibri"/>
                <a:ea typeface="+mn-ea"/>
                <a:cs typeface="+mn-cs"/>
              </a:rPr>
              <a:t>consecutive facilities. </a:t>
            </a:r>
          </a:p>
          <a:p>
            <a:pPr marL="168275" marR="0" lvl="0" indent="-168275" algn="ctr" defTabSz="914400" rtl="0" eaLnBrk="1" fontAlgn="auto" latinLnBrk="0" hangingPunct="1">
              <a:lnSpc>
                <a:spcPct val="100000"/>
              </a:lnSpc>
              <a:spcBef>
                <a:spcPts val="400"/>
              </a:spcBef>
              <a:spcAft>
                <a:spcPts val="0"/>
              </a:spcAft>
              <a:buClrTx/>
              <a:buSzTx/>
              <a:buFontTx/>
              <a:buNone/>
              <a:tabLst/>
              <a:defRPr/>
            </a:pPr>
            <a:r>
              <a:rPr kumimoji="0" lang="en-US" sz="1600" b="1" i="0" u="none" strike="noStrike" kern="1200" cap="none" spc="0" normalizeH="0" baseline="0" noProof="0" dirty="0">
                <a:ln>
                  <a:noFill/>
                </a:ln>
                <a:solidFill>
                  <a:srgbClr val="0000FF"/>
                </a:solidFill>
                <a:effectLst/>
                <a:uLnTx/>
                <a:uFillTx/>
                <a:latin typeface="Calibri"/>
                <a:ea typeface="+mn-ea"/>
                <a:cs typeface="+mn-cs"/>
              </a:rPr>
              <a:t>May be multiple FNSF in parallel?! (2 or 3 around the world)</a:t>
            </a:r>
          </a:p>
          <a:p>
            <a:pPr marL="168275" marR="0" lvl="0" indent="-168275" algn="ctr" defTabSz="914400" rtl="0" eaLnBrk="1" fontAlgn="auto" latinLnBrk="0" hangingPunct="1">
              <a:lnSpc>
                <a:spcPct val="100000"/>
              </a:lnSpc>
              <a:spcBef>
                <a:spcPts val="400"/>
              </a:spcBef>
              <a:spcAft>
                <a:spcPts val="0"/>
              </a:spcAft>
              <a:buClrTx/>
              <a:buSzTx/>
              <a:buFontTx/>
              <a:buNone/>
              <a:tabLst/>
              <a:defRPr/>
            </a:pPr>
            <a:r>
              <a:rPr kumimoji="0" lang="en-US" sz="1700" b="1" i="0" u="sng" strike="noStrike" kern="1200" cap="none" spc="0" normalizeH="0" baseline="0" noProof="0" dirty="0">
                <a:ln>
                  <a:noFill/>
                </a:ln>
                <a:solidFill>
                  <a:srgbClr val="CC0000"/>
                </a:solidFill>
                <a:effectLst/>
                <a:uLnTx/>
                <a:uFillTx/>
                <a:latin typeface="Calibri"/>
                <a:ea typeface="+mn-ea"/>
                <a:cs typeface="+mn-cs"/>
              </a:rPr>
              <a:t>We will not know until we build one!! </a:t>
            </a:r>
          </a:p>
          <a:p>
            <a:pPr marR="0" lvl="0" algn="ctr" defTabSz="914400" rtl="0" eaLnBrk="1" fontAlgn="auto" latinLnBrk="0" hangingPunct="1">
              <a:lnSpc>
                <a:spcPct val="100000"/>
              </a:lnSpc>
              <a:spcBef>
                <a:spcPts val="400"/>
              </a:spcBef>
              <a:spcAft>
                <a:spcPts val="0"/>
              </a:spcAft>
              <a:buClrTx/>
              <a:buSzTx/>
              <a:tabLst/>
              <a:defRPr/>
            </a:pPr>
            <a:r>
              <a:rPr kumimoji="0" lang="en-US" sz="1500" b="0" i="0" u="none" strike="noStrike" kern="1200" cap="none" spc="0" normalizeH="0" baseline="0" noProof="0" dirty="0">
                <a:ln>
                  <a:noFill/>
                </a:ln>
                <a:solidFill>
                  <a:srgbClr val="CC0000"/>
                </a:solidFill>
                <a:effectLst/>
                <a:uLnTx/>
                <a:uFillTx/>
                <a:latin typeface="Calibri"/>
                <a:ea typeface="+mn-ea"/>
                <a:cs typeface="+mn-cs"/>
              </a:rPr>
              <a:t>Only Laws of nature will tell us regardless of how creative we are. We may even find we must change “direction” (e.g. New Confinement Scheme)</a:t>
            </a:r>
          </a:p>
        </p:txBody>
      </p:sp>
      <p:sp>
        <p:nvSpPr>
          <p:cNvPr id="51" name="TextBox 50"/>
          <p:cNvSpPr txBox="1"/>
          <p:nvPr/>
        </p:nvSpPr>
        <p:spPr>
          <a:xfrm>
            <a:off x="284378" y="2704146"/>
            <a:ext cx="13278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Calibri"/>
                <a:ea typeface="+mn-ea"/>
                <a:cs typeface="+mn-cs"/>
              </a:rPr>
              <a:t>Non-Fusion Facilities</a:t>
            </a:r>
          </a:p>
        </p:txBody>
      </p:sp>
      <p:cxnSp>
        <p:nvCxnSpPr>
          <p:cNvPr id="58" name="Straight Arrow Connector 57"/>
          <p:cNvCxnSpPr/>
          <p:nvPr/>
        </p:nvCxnSpPr>
        <p:spPr>
          <a:xfrm rot="-60000">
            <a:off x="1515978" y="3026745"/>
            <a:ext cx="365760" cy="89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0860000">
            <a:off x="7962" y="3022729"/>
            <a:ext cx="365760" cy="89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62" idx="3"/>
          </p:cNvCxnSpPr>
          <p:nvPr/>
        </p:nvCxnSpPr>
        <p:spPr>
          <a:xfrm flipV="1">
            <a:off x="6088024" y="3012244"/>
            <a:ext cx="2310017" cy="49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130602" y="2832482"/>
            <a:ext cx="19574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Calibri"/>
                <a:ea typeface="+mn-ea"/>
                <a:cs typeface="+mn-cs"/>
              </a:rPr>
              <a:t>Fusion Facility(</a:t>
            </a:r>
            <a:r>
              <a:rPr kumimoji="0" lang="en-US" b="1" i="0" u="none" strike="noStrike" kern="1200" cap="none" spc="0" normalizeH="0" baseline="0" noProof="0" dirty="0" err="1">
                <a:ln>
                  <a:noFill/>
                </a:ln>
                <a:solidFill>
                  <a:srgbClr val="0000FF"/>
                </a:solidFill>
                <a:effectLst/>
                <a:uLnTx/>
                <a:uFillTx/>
                <a:latin typeface="Calibri"/>
                <a:ea typeface="+mn-ea"/>
                <a:cs typeface="+mn-cs"/>
              </a:rPr>
              <a:t>ies</a:t>
            </a:r>
            <a:r>
              <a:rPr kumimoji="0" lang="en-US" b="1" i="0" u="none" strike="noStrike" kern="1200" cap="none" spc="0" normalizeH="0" baseline="0" noProof="0" dirty="0">
                <a:ln>
                  <a:noFill/>
                </a:ln>
                <a:solidFill>
                  <a:srgbClr val="0000FF"/>
                </a:solidFill>
                <a:effectLst/>
                <a:uLnTx/>
                <a:uFillTx/>
                <a:latin typeface="Calibri"/>
                <a:ea typeface="+mn-ea"/>
                <a:cs typeface="+mn-cs"/>
              </a:rPr>
              <a:t>)</a:t>
            </a:r>
          </a:p>
        </p:txBody>
      </p:sp>
      <p:cxnSp>
        <p:nvCxnSpPr>
          <p:cNvPr id="63" name="Straight Arrow Connector 62"/>
          <p:cNvCxnSpPr/>
          <p:nvPr/>
        </p:nvCxnSpPr>
        <p:spPr>
          <a:xfrm rot="10800000" flipV="1">
            <a:off x="1884271" y="3024266"/>
            <a:ext cx="2194435" cy="104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843368" y="3577732"/>
            <a:ext cx="2566706" cy="12937"/>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38618" y="3369906"/>
            <a:ext cx="19574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a:ea typeface="+mn-ea"/>
                <a:cs typeface="+mn-cs"/>
              </a:rPr>
              <a:t>FNSF</a:t>
            </a:r>
          </a:p>
        </p:txBody>
      </p:sp>
      <p:cxnSp>
        <p:nvCxnSpPr>
          <p:cNvPr id="66" name="Straight Arrow Connector 65"/>
          <p:cNvCxnSpPr/>
          <p:nvPr/>
        </p:nvCxnSpPr>
        <p:spPr>
          <a:xfrm rot="10800000" flipV="1">
            <a:off x="1898594" y="3589752"/>
            <a:ext cx="2468880" cy="6409"/>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84313" y="3799031"/>
            <a:ext cx="6419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OR</a:t>
            </a:r>
          </a:p>
        </p:txBody>
      </p:sp>
      <p:sp>
        <p:nvSpPr>
          <p:cNvPr id="70" name="TextBox 69"/>
          <p:cNvSpPr txBox="1"/>
          <p:nvPr/>
        </p:nvSpPr>
        <p:spPr>
          <a:xfrm>
            <a:off x="2871242" y="3943426"/>
            <a:ext cx="8825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Calibri"/>
                <a:ea typeface="+mn-ea"/>
                <a:cs typeface="+mn-cs"/>
              </a:rPr>
              <a:t>FNSF-1</a:t>
            </a:r>
          </a:p>
        </p:txBody>
      </p:sp>
      <p:cxnSp>
        <p:nvCxnSpPr>
          <p:cNvPr id="73" name="Straight Connector 72"/>
          <p:cNvCxnSpPr/>
          <p:nvPr/>
        </p:nvCxnSpPr>
        <p:spPr>
          <a:xfrm>
            <a:off x="1888957" y="4371807"/>
            <a:ext cx="2468880" cy="0"/>
          </a:xfrm>
          <a:prstGeom prst="line">
            <a:avLst/>
          </a:prstGeom>
          <a:ln w="381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375565" y="4560303"/>
            <a:ext cx="4014216" cy="0"/>
          </a:xfrm>
          <a:prstGeom prst="line">
            <a:avLst/>
          </a:prstGeom>
          <a:ln w="381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4152517" y="4486551"/>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947338" y="4143957"/>
            <a:ext cx="8825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Calibri"/>
                <a:ea typeface="+mn-ea"/>
                <a:cs typeface="+mn-cs"/>
              </a:rPr>
              <a:t>FNSF-2</a:t>
            </a:r>
          </a:p>
        </p:txBody>
      </p:sp>
      <p:sp>
        <p:nvSpPr>
          <p:cNvPr id="40" name="Slide Number Placeholder 39"/>
          <p:cNvSpPr>
            <a:spLocks noGrp="1"/>
          </p:cNvSpPr>
          <p:nvPr>
            <p:ph type="sldNum" sz="quarter" idx="12"/>
          </p:nvPr>
        </p:nvSpPr>
        <p:spPr>
          <a:xfrm>
            <a:off x="7010400" y="660946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98D03-C6D0-4C82-A48D-2F9D0363C2D4}" type="slidenum">
              <a:rPr kumimoji="0" lang="en-US" sz="11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ＭＳ Ｐゴシック" pitchFamily="34" charset="-128"/>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41"/>
          <p:cNvSpPr txBox="1"/>
          <p:nvPr/>
        </p:nvSpPr>
        <p:spPr>
          <a:xfrm>
            <a:off x="2828544" y="2192632"/>
            <a:ext cx="3169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a:t>
            </a:r>
          </a:p>
        </p:txBody>
      </p:sp>
      <p:sp>
        <p:nvSpPr>
          <p:cNvPr id="43" name="TextBox 42"/>
          <p:cNvSpPr txBox="1"/>
          <p:nvPr/>
        </p:nvSpPr>
        <p:spPr>
          <a:xfrm>
            <a:off x="5077968" y="2101192"/>
            <a:ext cx="3840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II</a:t>
            </a:r>
          </a:p>
        </p:txBody>
      </p:sp>
      <p:sp>
        <p:nvSpPr>
          <p:cNvPr id="44" name="TextBox 43"/>
          <p:cNvSpPr txBox="1"/>
          <p:nvPr/>
        </p:nvSpPr>
        <p:spPr>
          <a:xfrm>
            <a:off x="7217664" y="1863448"/>
            <a:ext cx="4937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III</a:t>
            </a:r>
          </a:p>
        </p:txBody>
      </p:sp>
    </p:spTree>
    <p:extLst>
      <p:ext uri="{BB962C8B-B14F-4D97-AF65-F5344CB8AC3E}">
        <p14:creationId xmlns:p14="http://schemas.microsoft.com/office/powerpoint/2010/main" val="36267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5" grpId="0"/>
      <p:bldP spid="67" grpId="0"/>
      <p:bldP spid="7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2"/>
          <p:cNvSpPr>
            <a:spLocks noChangeArrowheads="1"/>
          </p:cNvSpPr>
          <p:nvPr/>
        </p:nvSpPr>
        <p:spPr bwMode="auto">
          <a:xfrm>
            <a:off x="0" y="0"/>
            <a:ext cx="9144000" cy="6858000"/>
          </a:xfrm>
          <a:prstGeom prst="rect">
            <a:avLst/>
          </a:prstGeom>
          <a:gradFill rotWithShape="0">
            <a:gsLst>
              <a:gs pos="0">
                <a:srgbClr val="CCFFCC"/>
              </a:gs>
              <a:gs pos="50000">
                <a:srgbClr val="FFFFFF"/>
              </a:gs>
              <a:gs pos="100000">
                <a:srgbClr val="CCFFCC"/>
              </a:gs>
            </a:gsLst>
            <a:lin ang="189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35844" name="Text Box 8"/>
          <p:cNvSpPr txBox="1">
            <a:spLocks noChangeArrowheads="1"/>
          </p:cNvSpPr>
          <p:nvPr/>
        </p:nvSpPr>
        <p:spPr bwMode="auto">
          <a:xfrm>
            <a:off x="12192" y="165455"/>
            <a:ext cx="9083682" cy="1000274"/>
          </a:xfrm>
          <a:prstGeom prst="rect">
            <a:avLst/>
          </a:prstGeom>
          <a:noFill/>
          <a:ln w="9525">
            <a:noFill/>
            <a:miter lim="800000"/>
            <a:headEnd/>
            <a:tailEnd/>
          </a:ln>
        </p:spPr>
        <p:txBody>
          <a:bodyPr wrap="square" lIns="45720" tIns="91440" rIns="45720">
            <a:spAutoFit/>
          </a:bodyPr>
          <a:lstStyle/>
          <a:p>
            <a:pPr marL="0" marR="0" lvl="0" indent="0" algn="ctr" defTabSz="914400" rtl="0" eaLnBrk="1" fontAlgn="base" latinLnBrk="0" hangingPunct="1">
              <a:lnSpc>
                <a:spcPct val="100000"/>
              </a:lnSpc>
              <a:spcBef>
                <a:spcPct val="0"/>
              </a:spcBef>
              <a:spcAft>
                <a:spcPts val="0"/>
              </a:spcAft>
              <a:buClrTx/>
              <a:buSzTx/>
              <a:buFontTx/>
              <a:buNone/>
              <a:tabLst>
                <a:tab pos="338138" algn="l"/>
              </a:tabLst>
              <a:defRPr/>
            </a:pPr>
            <a:r>
              <a:rPr kumimoji="0" lang="en-US" sz="2800" b="1" i="0" u="none" strike="noStrike" kern="1200" cap="none" spc="0" normalizeH="0" baseline="0" noProof="0" dirty="0">
                <a:ln>
                  <a:noFill/>
                </a:ln>
                <a:solidFill>
                  <a:srgbClr val="0000FF"/>
                </a:solidFill>
                <a:effectLst/>
                <a:uLnTx/>
                <a:uFillTx/>
                <a:latin typeface="+mj-lt"/>
                <a:ea typeface="+mn-ea"/>
                <a:cs typeface="+mn-cs"/>
              </a:rPr>
              <a:t>Staged approach Strategy for FNSF and Design for Breeding Blankets, Structural Materials, PFC &amp; Vacuum Vessel </a:t>
            </a:r>
          </a:p>
        </p:txBody>
      </p:sp>
      <p:sp>
        <p:nvSpPr>
          <p:cNvPr id="35845" name="Text Box 8"/>
          <p:cNvSpPr txBox="1">
            <a:spLocks noChangeArrowheads="1"/>
          </p:cNvSpPr>
          <p:nvPr/>
        </p:nvSpPr>
        <p:spPr bwMode="auto">
          <a:xfrm>
            <a:off x="387839" y="1197846"/>
            <a:ext cx="8708035" cy="5466112"/>
          </a:xfrm>
          <a:prstGeom prst="rect">
            <a:avLst/>
          </a:prstGeom>
          <a:noFill/>
          <a:ln w="9525">
            <a:noFill/>
            <a:miter lim="800000"/>
            <a:headEnd/>
            <a:tailEnd/>
          </a:ln>
        </p:spPr>
        <p:txBody>
          <a:bodyPr wrap="square">
            <a:spAutoFit/>
          </a:bodyPr>
          <a:lstStyle/>
          <a:p>
            <a:pPr marR="0" lvl="0" algn="l" defTabSz="914400" rtl="0" eaLnBrk="1" fontAlgn="base" latinLnBrk="0" hangingPunct="1">
              <a:lnSpc>
                <a:spcPct val="100000"/>
              </a:lnSpc>
              <a:spcBef>
                <a:spcPct val="0"/>
              </a:spcBef>
              <a:spcAft>
                <a:spcPts val="600"/>
              </a:spcAft>
              <a:buClrTx/>
              <a:buSzTx/>
              <a:tabLst>
                <a:tab pos="338138" algn="l"/>
              </a:tabLst>
              <a:defRPr/>
            </a:pPr>
            <a:r>
              <a:rPr kumimoji="0" lang="en-US" sz="1700" i="0" u="none" strike="noStrike" kern="1200" cap="none" spc="0" normalizeH="0" baseline="0" noProof="0" dirty="0">
                <a:ln>
                  <a:noFill/>
                </a:ln>
                <a:solidFill>
                  <a:prstClr val="black"/>
                </a:solidFill>
                <a:effectLst/>
                <a:uLnTx/>
                <a:uFillTx/>
                <a:latin typeface="+mj-lt"/>
                <a:ea typeface="+mn-ea"/>
                <a:cs typeface="+mn-cs"/>
              </a:rPr>
              <a:t>DD phase has important role: All in-vessel components, e.g. </a:t>
            </a:r>
            <a:r>
              <a:rPr kumimoji="0" lang="en-US" sz="1700" i="0" u="none" strike="noStrike" kern="1200" cap="none" spc="0" normalizeH="0" baseline="0" noProof="0" dirty="0" err="1">
                <a:ln>
                  <a:noFill/>
                </a:ln>
                <a:solidFill>
                  <a:prstClr val="black"/>
                </a:solidFill>
                <a:effectLst/>
                <a:uLnTx/>
                <a:uFillTx/>
                <a:latin typeface="+mj-lt"/>
                <a:ea typeface="+mn-ea"/>
                <a:cs typeface="+mn-cs"/>
              </a:rPr>
              <a:t>divertor</a:t>
            </a:r>
            <a:r>
              <a:rPr kumimoji="0" lang="en-US" sz="1700" i="0" u="none" strike="noStrike" kern="1200" cap="none" spc="0" normalizeH="0" baseline="0" noProof="0" dirty="0">
                <a:ln>
                  <a:noFill/>
                </a:ln>
                <a:solidFill>
                  <a:prstClr val="black"/>
                </a:solidFill>
                <a:effectLst/>
                <a:uLnTx/>
                <a:uFillTx/>
                <a:latin typeface="+mj-lt"/>
                <a:ea typeface="+mn-ea"/>
                <a:cs typeface="+mn-cs"/>
              </a:rPr>
              <a:t>, FW/Blanket performance verification without neutrons before proceeding to the DT Phase</a:t>
            </a:r>
          </a:p>
          <a:p>
            <a:pPr marR="0" lvl="0" algn="ctr" defTabSz="914400" rtl="0" eaLnBrk="1" fontAlgn="base" latinLnBrk="0" hangingPunct="1">
              <a:lnSpc>
                <a:spcPct val="100000"/>
              </a:lnSpc>
              <a:spcBef>
                <a:spcPct val="0"/>
              </a:spcBef>
              <a:spcAft>
                <a:spcPct val="50000"/>
              </a:spcAft>
              <a:buClrTx/>
              <a:buSzTx/>
              <a:tabLst>
                <a:tab pos="338138" algn="l"/>
              </a:tabLst>
              <a:defRPr/>
            </a:pPr>
            <a:r>
              <a:rPr kumimoji="0" lang="en-US" sz="2000" b="1" i="1" u="none" strike="noStrike" kern="1200" cap="none" spc="0" normalizeH="0" baseline="0" noProof="0" dirty="0">
                <a:ln>
                  <a:noFill/>
                </a:ln>
                <a:solidFill>
                  <a:srgbClr val="009999"/>
                </a:solidFill>
                <a:effectLst/>
                <a:uLnTx/>
                <a:uFillTx/>
                <a:latin typeface="+mj-lt"/>
                <a:ea typeface="+mn-ea"/>
                <a:cs typeface="+mn-cs"/>
              </a:rPr>
              <a:t>Day 1 Design</a:t>
            </a:r>
          </a:p>
          <a:p>
            <a:pPr marL="285750" marR="0" lvl="0" indent="-285750" defTabSz="914400" rtl="0" eaLnBrk="1" fontAlgn="base" latinLnBrk="0" hangingPunct="1">
              <a:lnSpc>
                <a:spcPct val="100000"/>
              </a:lnSpc>
              <a:spcBef>
                <a:spcPct val="0"/>
              </a:spcBef>
              <a:spcAft>
                <a:spcPct val="50000"/>
              </a:spcAft>
              <a:buSzTx/>
              <a:buFont typeface="Arial" panose="020B0604020202020204" pitchFamily="34" charset="0"/>
              <a:buChar char="•"/>
              <a:tabLst>
                <a:tab pos="338138" algn="l"/>
              </a:tabLst>
              <a:defRPr/>
            </a:pPr>
            <a:r>
              <a:rPr kumimoji="0" lang="en-US" sz="1600" b="0" i="0" u="sng" strike="noStrike" kern="1200" cap="none" spc="0" normalizeH="0" baseline="0" noProof="0" dirty="0">
                <a:ln>
                  <a:noFill/>
                </a:ln>
                <a:solidFill>
                  <a:srgbClr val="000000"/>
                </a:solidFill>
                <a:effectLst/>
                <a:uLnTx/>
                <a:uFillTx/>
                <a:latin typeface="+mj-lt"/>
                <a:ea typeface="+mn-ea"/>
                <a:cs typeface="+mn-cs"/>
              </a:rPr>
              <a:t>Vacuum vessel</a:t>
            </a:r>
            <a:r>
              <a:rPr kumimoji="0" lang="en-US" sz="1600" b="0" i="0" u="none" strike="noStrike" kern="1200" cap="none" spc="0" normalizeH="0" baseline="0" noProof="0" dirty="0">
                <a:ln>
                  <a:noFill/>
                </a:ln>
                <a:solidFill>
                  <a:srgbClr val="000000"/>
                </a:solidFill>
                <a:effectLst/>
                <a:uLnTx/>
                <a:uFillTx/>
                <a:latin typeface="+mj-lt"/>
                <a:ea typeface="+mn-ea"/>
                <a:cs typeface="+mn-cs"/>
              </a:rPr>
              <a:t> – low dose environment, proven materials and technology </a:t>
            </a:r>
          </a:p>
          <a:p>
            <a:pPr marL="285750" marR="0" lvl="0" indent="-285750" defTabSz="914400" rtl="0" eaLnBrk="1" fontAlgn="base" latinLnBrk="0" hangingPunct="1">
              <a:lnSpc>
                <a:spcPct val="100000"/>
              </a:lnSpc>
              <a:spcBef>
                <a:spcPct val="0"/>
              </a:spcBef>
              <a:spcAft>
                <a:spcPct val="50000"/>
              </a:spcAft>
              <a:buSzTx/>
              <a:buFont typeface="Arial" panose="020B0604020202020204" pitchFamily="34" charset="0"/>
              <a:buChar char="•"/>
              <a:tabLst>
                <a:tab pos="338138" algn="l"/>
              </a:tabLst>
              <a:defRPr/>
            </a:pPr>
            <a:r>
              <a:rPr kumimoji="0" lang="en-US" b="1" i="0" u="sng" strike="noStrike" kern="1200" cap="none" spc="0" normalizeH="0" baseline="0" noProof="0" dirty="0">
                <a:ln>
                  <a:noFill/>
                </a:ln>
                <a:solidFill>
                  <a:srgbClr val="0070C0"/>
                </a:solidFill>
                <a:effectLst/>
                <a:uLnTx/>
                <a:uFillTx/>
                <a:latin typeface="+mj-lt"/>
                <a:ea typeface="+mn-ea"/>
                <a:cs typeface="+mn-cs"/>
              </a:rPr>
              <a:t>Inside the VV</a:t>
            </a:r>
            <a:r>
              <a:rPr kumimoji="0" lang="en-US" b="1" i="0" u="none" strike="noStrike" kern="1200" cap="none" spc="0" normalizeH="0" baseline="0" noProof="0" dirty="0">
                <a:ln>
                  <a:noFill/>
                </a:ln>
                <a:solidFill>
                  <a:srgbClr val="0070C0"/>
                </a:solidFill>
                <a:effectLst/>
                <a:uLnTx/>
                <a:uFillTx/>
                <a:latin typeface="+mj-lt"/>
                <a:ea typeface="+mn-ea"/>
                <a:cs typeface="+mn-cs"/>
              </a:rPr>
              <a:t> </a:t>
            </a:r>
            <a:r>
              <a:rPr kumimoji="0" lang="en-US" sz="1600" b="0" i="0" u="none" strike="noStrike" kern="1200" cap="none" spc="0" normalizeH="0" baseline="0" noProof="0" dirty="0">
                <a:ln>
                  <a:noFill/>
                </a:ln>
                <a:solidFill>
                  <a:srgbClr val="000000"/>
                </a:solidFill>
                <a:effectLst/>
                <a:uLnTx/>
                <a:uFillTx/>
                <a:latin typeface="+mj-lt"/>
                <a:ea typeface="+mn-ea"/>
                <a:cs typeface="+mn-cs"/>
              </a:rPr>
              <a:t>– </a:t>
            </a:r>
            <a:r>
              <a:rPr kumimoji="0" lang="en-US" b="1" i="0" u="none" strike="noStrike" kern="1200" cap="none" spc="0" normalizeH="0" baseline="0" noProof="0" dirty="0">
                <a:ln>
                  <a:noFill/>
                </a:ln>
                <a:solidFill>
                  <a:srgbClr val="C00000"/>
                </a:solidFill>
                <a:effectLst/>
                <a:uLnTx/>
                <a:uFillTx/>
                <a:latin typeface="+mj-lt"/>
                <a:ea typeface="+mn-ea"/>
                <a:cs typeface="+mn-cs"/>
              </a:rPr>
              <a:t>all is “experimental.”  </a:t>
            </a:r>
            <a:r>
              <a:rPr kumimoji="0" lang="en-US" sz="1600" b="0" i="0" u="none" strike="noStrike" kern="1200" cap="none" spc="0" normalizeH="0" baseline="0" noProof="0" dirty="0">
                <a:ln>
                  <a:noFill/>
                </a:ln>
                <a:solidFill>
                  <a:srgbClr val="000000"/>
                </a:solidFill>
                <a:effectLst/>
                <a:uLnTx/>
                <a:uFillTx/>
                <a:latin typeface="+mj-lt"/>
                <a:ea typeface="+mn-ea"/>
                <a:cs typeface="+mn-cs"/>
              </a:rPr>
              <a:t>Understanding failure modes, rates, effects and component maintainability is a crucial FNSF mission.</a:t>
            </a:r>
          </a:p>
          <a:p>
            <a:pPr marL="285750" lvl="0" indent="-285750" fontAlgn="base">
              <a:spcBef>
                <a:spcPct val="0"/>
              </a:spcBef>
              <a:spcAft>
                <a:spcPct val="50000"/>
              </a:spcAft>
              <a:buFont typeface="Arial" panose="020B0604020202020204" pitchFamily="34" charset="0"/>
              <a:buChar char="•"/>
              <a:tabLst>
                <a:tab pos="338138" algn="l"/>
              </a:tabLst>
              <a:defRPr/>
            </a:pPr>
            <a:r>
              <a:rPr kumimoji="0" lang="en-US" sz="1600" b="0" i="0" u="sng" strike="noStrike" kern="1200" cap="none" spc="0" normalizeH="0" baseline="0" noProof="0" dirty="0">
                <a:ln>
                  <a:noFill/>
                </a:ln>
                <a:solidFill>
                  <a:srgbClr val="000000"/>
                </a:solidFill>
                <a:effectLst/>
                <a:uLnTx/>
                <a:uFillTx/>
                <a:latin typeface="+mj-lt"/>
                <a:ea typeface="+mn-ea"/>
                <a:cs typeface="+mn-cs"/>
              </a:rPr>
              <a:t>Structural material</a:t>
            </a:r>
            <a:r>
              <a:rPr kumimoji="0" lang="en-US" sz="1600" b="0" i="0" u="none" strike="noStrike" kern="1200" cap="none" spc="0" normalizeH="0" baseline="0" noProof="0" dirty="0">
                <a:ln>
                  <a:noFill/>
                </a:ln>
                <a:solidFill>
                  <a:srgbClr val="000000"/>
                </a:solidFill>
                <a:effectLst/>
                <a:uLnTx/>
                <a:uFillTx/>
                <a:latin typeface="+mj-lt"/>
                <a:ea typeface="+mn-ea"/>
                <a:cs typeface="+mn-cs"/>
              </a:rPr>
              <a:t> </a:t>
            </a:r>
            <a:r>
              <a:rPr lang="en-US" sz="1600" dirty="0">
                <a:solidFill>
                  <a:srgbClr val="000000"/>
                </a:solidFill>
              </a:rPr>
              <a:t>– </a:t>
            </a:r>
            <a:r>
              <a:rPr kumimoji="0" lang="en-US" sz="1600" b="0" i="0" u="none" strike="noStrike" kern="1200" cap="none" spc="0" normalizeH="0" baseline="0" noProof="0" dirty="0">
                <a:ln>
                  <a:noFill/>
                </a:ln>
                <a:solidFill>
                  <a:srgbClr val="000000"/>
                </a:solidFill>
                <a:effectLst/>
                <a:uLnTx/>
                <a:uFillTx/>
                <a:latin typeface="+mj-lt"/>
                <a:ea typeface="+mn-ea"/>
                <a:cs typeface="+mn-cs"/>
              </a:rPr>
              <a:t>reduced activation ferritic steel for in-vessel components</a:t>
            </a:r>
          </a:p>
          <a:p>
            <a:pPr marL="285750" lvl="0" indent="-285750" fontAlgn="base">
              <a:spcBef>
                <a:spcPct val="0"/>
              </a:spcBef>
              <a:spcAft>
                <a:spcPct val="50000"/>
              </a:spcAft>
              <a:buFont typeface="Arial" panose="020B0604020202020204" pitchFamily="34" charset="0"/>
              <a:buChar char="•"/>
              <a:tabLst>
                <a:tab pos="338138" algn="l"/>
              </a:tabLst>
              <a:defRPr/>
            </a:pPr>
            <a:r>
              <a:rPr kumimoji="0" lang="en-US" sz="1600" b="0" i="0" u="sng" strike="noStrike" kern="1200" cap="none" spc="0" normalizeH="0" baseline="0" noProof="0" dirty="0">
                <a:ln>
                  <a:noFill/>
                </a:ln>
                <a:solidFill>
                  <a:srgbClr val="000000"/>
                </a:solidFill>
                <a:effectLst/>
                <a:uLnTx/>
                <a:uFillTx/>
                <a:latin typeface="+mj-lt"/>
                <a:ea typeface="+mn-ea"/>
                <a:cs typeface="+mn-cs"/>
              </a:rPr>
              <a:t>Base breeding blankets</a:t>
            </a:r>
            <a:r>
              <a:rPr lang="en-US" sz="1600" dirty="0">
                <a:solidFill>
                  <a:srgbClr val="000000"/>
                </a:solidFill>
              </a:rPr>
              <a:t> – </a:t>
            </a:r>
            <a:r>
              <a:rPr kumimoji="0" lang="en-US" sz="1600" b="0" i="0" u="none" strike="noStrike" kern="1200" cap="none" spc="0" normalizeH="0" baseline="0" noProof="0" dirty="0">
                <a:ln>
                  <a:noFill/>
                </a:ln>
                <a:solidFill>
                  <a:srgbClr val="000000"/>
                </a:solidFill>
                <a:effectLst/>
                <a:uLnTx/>
                <a:uFillTx/>
                <a:latin typeface="+mj-lt"/>
                <a:ea typeface="+mn-ea"/>
                <a:cs typeface="+mn-cs"/>
              </a:rPr>
              <a:t>conservative operating parameters, ferritic steel, 10 </a:t>
            </a:r>
            <a:r>
              <a:rPr kumimoji="0" lang="en-US" sz="1600" b="0" i="0" u="none" strike="noStrike" kern="1200" cap="none" spc="0" normalizeH="0" baseline="0" noProof="0" dirty="0" err="1">
                <a:ln>
                  <a:noFill/>
                </a:ln>
                <a:solidFill>
                  <a:srgbClr val="000000"/>
                </a:solidFill>
                <a:effectLst/>
                <a:uLnTx/>
                <a:uFillTx/>
                <a:latin typeface="+mj-lt"/>
                <a:ea typeface="+mn-ea"/>
                <a:cs typeface="+mn-cs"/>
              </a:rPr>
              <a:t>dpa</a:t>
            </a:r>
            <a:r>
              <a:rPr kumimoji="0" lang="en-US" sz="1600" b="0" i="0" u="none" strike="noStrike" kern="1200" cap="none" spc="0" normalizeH="0" baseline="0" noProof="0" dirty="0">
                <a:ln>
                  <a:noFill/>
                </a:ln>
                <a:solidFill>
                  <a:srgbClr val="000000"/>
                </a:solidFill>
                <a:effectLst/>
                <a:uLnTx/>
                <a:uFillTx/>
                <a:latin typeface="+mj-lt"/>
                <a:ea typeface="+mn-ea"/>
                <a:cs typeface="+mn-cs"/>
              </a:rPr>
              <a:t> design life (acceptable projection, obtain confirming data ~10 </a:t>
            </a:r>
            <a:r>
              <a:rPr kumimoji="0" lang="en-US" sz="1600" b="0" i="0" u="none" strike="noStrike" kern="1200" cap="none" spc="0" normalizeH="0" baseline="0" noProof="0" dirty="0" err="1">
                <a:ln>
                  <a:noFill/>
                </a:ln>
                <a:solidFill>
                  <a:srgbClr val="000000"/>
                </a:solidFill>
                <a:effectLst/>
                <a:uLnTx/>
                <a:uFillTx/>
                <a:latin typeface="+mj-lt"/>
                <a:ea typeface="+mn-ea"/>
                <a:cs typeface="+mn-cs"/>
              </a:rPr>
              <a:t>dpa</a:t>
            </a:r>
            <a:r>
              <a:rPr kumimoji="0" lang="en-US" sz="1600" b="0" i="0" u="none" strike="noStrike" kern="1200" cap="none" spc="0" normalizeH="0" baseline="0" noProof="0" dirty="0">
                <a:ln>
                  <a:noFill/>
                </a:ln>
                <a:solidFill>
                  <a:srgbClr val="000000"/>
                </a:solidFill>
                <a:effectLst/>
                <a:uLnTx/>
                <a:uFillTx/>
                <a:latin typeface="+mj-lt"/>
                <a:ea typeface="+mn-ea"/>
                <a:cs typeface="+mn-cs"/>
              </a:rPr>
              <a:t> &amp; 100 ppm He)</a:t>
            </a:r>
          </a:p>
          <a:p>
            <a:pPr marL="285750" lvl="0" indent="-285750" fontAlgn="base">
              <a:spcBef>
                <a:spcPct val="0"/>
              </a:spcBef>
              <a:spcAft>
                <a:spcPct val="50000"/>
              </a:spcAft>
              <a:buFont typeface="Arial" panose="020B0604020202020204" pitchFamily="34" charset="0"/>
              <a:buChar char="•"/>
              <a:tabLst>
                <a:tab pos="338138" algn="l"/>
              </a:tabLst>
              <a:defRPr/>
            </a:pPr>
            <a:r>
              <a:rPr kumimoji="0" lang="en-US" sz="1600" b="0" i="0" u="sng" strike="noStrike" kern="1200" cap="none" spc="0" normalizeH="0" baseline="0" noProof="0" dirty="0">
                <a:ln>
                  <a:noFill/>
                </a:ln>
                <a:solidFill>
                  <a:srgbClr val="000000"/>
                </a:solidFill>
                <a:effectLst/>
                <a:uLnTx/>
                <a:uFillTx/>
                <a:latin typeface="+mj-lt"/>
                <a:ea typeface="+mn-ea"/>
                <a:cs typeface="+mn-cs"/>
              </a:rPr>
              <a:t>Testing ports</a:t>
            </a:r>
            <a:r>
              <a:rPr kumimoji="0" lang="en-US" sz="1600" b="0" i="0" u="none" strike="noStrike" kern="1200" cap="none" spc="0" normalizeH="0" baseline="0" noProof="0" dirty="0">
                <a:ln>
                  <a:noFill/>
                </a:ln>
                <a:solidFill>
                  <a:srgbClr val="000000"/>
                </a:solidFill>
                <a:effectLst/>
                <a:uLnTx/>
                <a:uFillTx/>
                <a:latin typeface="+mj-lt"/>
                <a:ea typeface="+mn-ea"/>
                <a:cs typeface="+mn-cs"/>
              </a:rPr>
              <a:t> </a:t>
            </a:r>
            <a:r>
              <a:rPr lang="en-US" sz="1600" dirty="0">
                <a:solidFill>
                  <a:srgbClr val="000000"/>
                </a:solidFill>
              </a:rPr>
              <a:t>– </a:t>
            </a:r>
            <a:r>
              <a:rPr kumimoji="0" lang="en-US" sz="1600" b="1" i="0" u="none" strike="noStrike" kern="1200" cap="none" spc="0" normalizeH="0" baseline="0" noProof="0" dirty="0">
                <a:ln>
                  <a:noFill/>
                </a:ln>
                <a:solidFill>
                  <a:srgbClr val="009999"/>
                </a:solidFill>
                <a:effectLst/>
                <a:uLnTx/>
                <a:uFillTx/>
                <a:latin typeface="+mj-lt"/>
                <a:ea typeface="+mn-ea"/>
                <a:cs typeface="+mn-cs"/>
              </a:rPr>
              <a:t>well instrumented, higher performance blanket experiments                              		          	              (also special test module for testing of materials specimens)</a:t>
            </a:r>
            <a:endParaRPr lang="en-US" sz="1600" dirty="0">
              <a:solidFill>
                <a:srgbClr val="000000"/>
              </a:solidFill>
              <a:latin typeface="+mj-lt"/>
            </a:endParaRPr>
          </a:p>
          <a:p>
            <a:pPr lvl="0" fontAlgn="base">
              <a:spcBef>
                <a:spcPct val="0"/>
              </a:spcBef>
              <a:spcAft>
                <a:spcPct val="50000"/>
              </a:spcAft>
              <a:tabLst>
                <a:tab pos="338138" algn="l"/>
              </a:tabLst>
              <a:defRPr/>
            </a:pPr>
            <a:r>
              <a:rPr kumimoji="0" lang="en-US" sz="1600" b="1" i="1" u="none" strike="noStrike" kern="1200" cap="none" spc="0" normalizeH="0" baseline="0" noProof="0" dirty="0">
                <a:ln>
                  <a:noFill/>
                </a:ln>
                <a:solidFill>
                  <a:srgbClr val="009999"/>
                </a:solidFill>
                <a:effectLst/>
                <a:uLnTx/>
                <a:uFillTx/>
                <a:latin typeface="+mj-lt"/>
                <a:ea typeface="+mn-ea"/>
                <a:cs typeface="+mn-cs"/>
              </a:rPr>
              <a:t>After first stage, </a:t>
            </a:r>
            <a:r>
              <a:rPr kumimoji="0" lang="en-US" sz="1600" b="1" i="1" u="sng" strike="noStrike" kern="1200" cap="none" spc="0" normalizeH="0" baseline="0" noProof="0" dirty="0">
                <a:ln>
                  <a:noFill/>
                </a:ln>
                <a:solidFill>
                  <a:srgbClr val="009999"/>
                </a:solidFill>
                <a:effectLst/>
                <a:uLnTx/>
                <a:uFillTx/>
                <a:latin typeface="+mj-lt"/>
                <a:ea typeface="+mn-ea"/>
                <a:cs typeface="+mn-cs"/>
              </a:rPr>
              <a:t>Upgrade Blanket (and PFC) Design,</a:t>
            </a:r>
            <a:r>
              <a:rPr kumimoji="0" lang="en-US" sz="1600" b="1" i="1" u="none" strike="noStrike" kern="1200" cap="none" spc="0" normalizeH="0" baseline="0" noProof="0" dirty="0">
                <a:ln>
                  <a:noFill/>
                </a:ln>
                <a:solidFill>
                  <a:srgbClr val="009999"/>
                </a:solidFill>
                <a:effectLst/>
                <a:uLnTx/>
                <a:uFillTx/>
                <a:latin typeface="+mj-lt"/>
                <a:ea typeface="+mn-ea"/>
                <a:cs typeface="+mn-cs"/>
              </a:rPr>
              <a:t> Bootstrap approach</a:t>
            </a:r>
          </a:p>
          <a:p>
            <a:pPr marL="285750" marR="0" lvl="0" indent="-285750" defTabSz="914400" rtl="0" eaLnBrk="1" fontAlgn="base" latinLnBrk="0" hangingPunct="1">
              <a:lnSpc>
                <a:spcPct val="100000"/>
              </a:lnSpc>
              <a:spcBef>
                <a:spcPts val="300"/>
              </a:spcBef>
              <a:spcAft>
                <a:spcPts val="0"/>
              </a:spcAft>
              <a:buClrTx/>
              <a:buSzTx/>
              <a:buFont typeface="Arial" panose="020B0604020202020204" pitchFamily="34" charset="0"/>
              <a:buChar char="•"/>
              <a:tabLst>
                <a:tab pos="338138" algn="l"/>
              </a:tabLst>
              <a:defRPr/>
            </a:pPr>
            <a:r>
              <a:rPr kumimoji="0" lang="en-US" sz="1600" b="0" i="0" u="sng" strike="noStrike" kern="1200" cap="none" spc="0" normalizeH="0" baseline="0" noProof="0" dirty="0">
                <a:ln>
                  <a:noFill/>
                </a:ln>
                <a:solidFill>
                  <a:srgbClr val="000000"/>
                </a:solidFill>
                <a:effectLst/>
                <a:uLnTx/>
                <a:uFillTx/>
                <a:latin typeface="+mj-lt"/>
                <a:ea typeface="+mn-ea"/>
                <a:cs typeface="+mn-cs"/>
              </a:rPr>
              <a:t>Extrapolate a factor of 2</a:t>
            </a:r>
            <a:r>
              <a:rPr kumimoji="0" lang="en-US" sz="1600" b="0" i="0" u="none" strike="noStrike" kern="1200" cap="none" spc="0" normalizeH="0" baseline="0" noProof="0" dirty="0">
                <a:ln>
                  <a:noFill/>
                </a:ln>
                <a:solidFill>
                  <a:srgbClr val="000000"/>
                </a:solidFill>
                <a:effectLst/>
                <a:uLnTx/>
                <a:uFillTx/>
                <a:latin typeface="+mj-lt"/>
                <a:ea typeface="+mn-ea"/>
                <a:cs typeface="+mn-cs"/>
              </a:rPr>
              <a:t> (standard in fission, other development), 20 </a:t>
            </a:r>
            <a:r>
              <a:rPr kumimoji="0" lang="en-US" sz="1600" b="0" i="0" u="none" strike="noStrike" kern="1200" cap="none" spc="0" normalizeH="0" baseline="0" noProof="0" dirty="0" err="1">
                <a:ln>
                  <a:noFill/>
                </a:ln>
                <a:solidFill>
                  <a:srgbClr val="000000"/>
                </a:solidFill>
                <a:effectLst/>
                <a:uLnTx/>
                <a:uFillTx/>
                <a:latin typeface="+mj-lt"/>
                <a:ea typeface="+mn-ea"/>
                <a:cs typeface="+mn-cs"/>
              </a:rPr>
              <a:t>dpa</a:t>
            </a:r>
            <a:r>
              <a:rPr kumimoji="0" lang="en-US" sz="1600" b="0" i="0" u="none" strike="noStrike" kern="1200" cap="none" spc="0" normalizeH="0" baseline="0" noProof="0" dirty="0">
                <a:ln>
                  <a:noFill/>
                </a:ln>
                <a:solidFill>
                  <a:srgbClr val="000000"/>
                </a:solidFill>
                <a:effectLst/>
                <a:uLnTx/>
                <a:uFillTx/>
                <a:latin typeface="+mj-lt"/>
                <a:ea typeface="+mn-ea"/>
                <a:cs typeface="+mn-cs"/>
              </a:rPr>
              <a:t>, 200 </a:t>
            </a:r>
            <a:r>
              <a:rPr kumimoji="0" lang="en-US" sz="1600" b="0" i="0" u="none" strike="noStrike" kern="1200" cap="none" spc="0" normalizeH="0" baseline="0" noProof="0" dirty="0" err="1">
                <a:ln>
                  <a:noFill/>
                </a:ln>
                <a:solidFill>
                  <a:srgbClr val="000000"/>
                </a:solidFill>
                <a:effectLst/>
                <a:uLnTx/>
                <a:uFillTx/>
                <a:latin typeface="+mj-lt"/>
                <a:ea typeface="+mn-ea"/>
                <a:cs typeface="+mn-cs"/>
              </a:rPr>
              <a:t>appm</a:t>
            </a:r>
            <a:r>
              <a:rPr kumimoji="0" lang="en-US" sz="1600" b="0" i="0" u="none" strike="noStrike" kern="1200" cap="none" spc="0" normalizeH="0" baseline="0" noProof="0" dirty="0">
                <a:ln>
                  <a:noFill/>
                </a:ln>
                <a:solidFill>
                  <a:srgbClr val="000000"/>
                </a:solidFill>
                <a:effectLst/>
                <a:uLnTx/>
                <a:uFillTx/>
                <a:latin typeface="+mj-lt"/>
                <a:ea typeface="+mn-ea"/>
                <a:cs typeface="+mn-cs"/>
              </a:rPr>
              <a:t> He. 	 			            Then extrapolate next stage of 40 </a:t>
            </a:r>
            <a:r>
              <a:rPr kumimoji="0" lang="en-US" sz="1600" b="0" i="0" u="none" strike="noStrike" kern="1200" cap="none" spc="0" normalizeH="0" baseline="0" noProof="0" dirty="0" err="1">
                <a:ln>
                  <a:noFill/>
                </a:ln>
                <a:solidFill>
                  <a:srgbClr val="000000"/>
                </a:solidFill>
                <a:effectLst/>
                <a:uLnTx/>
                <a:uFillTx/>
                <a:latin typeface="+mj-lt"/>
                <a:ea typeface="+mn-ea"/>
                <a:cs typeface="+mn-cs"/>
              </a:rPr>
              <a:t>dpa</a:t>
            </a:r>
            <a:r>
              <a:rPr kumimoji="0" lang="en-US" sz="1600" b="0" i="0" u="none" strike="noStrike" kern="1200" cap="none" spc="0" normalizeH="0" baseline="0" noProof="0" dirty="0">
                <a:ln>
                  <a:noFill/>
                </a:ln>
                <a:solidFill>
                  <a:srgbClr val="000000"/>
                </a:solidFill>
                <a:effectLst/>
                <a:uLnTx/>
                <a:uFillTx/>
                <a:latin typeface="+mj-lt"/>
                <a:ea typeface="+mn-ea"/>
                <a:cs typeface="+mn-cs"/>
              </a:rPr>
              <a:t>…</a:t>
            </a:r>
          </a:p>
          <a:p>
            <a:pPr marL="285750" marR="0" lvl="0" indent="-2857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tab pos="338138" algn="l"/>
              </a:tabLst>
              <a:defRPr/>
            </a:pPr>
            <a:r>
              <a:rPr kumimoji="0" lang="en-US" sz="1600" b="0" i="0" u="sng" strike="noStrike" kern="1200" cap="none" spc="0" normalizeH="0" baseline="0" noProof="0" dirty="0">
                <a:ln>
                  <a:noFill/>
                </a:ln>
                <a:solidFill>
                  <a:srgbClr val="000000"/>
                </a:solidFill>
                <a:effectLst/>
                <a:uLnTx/>
                <a:uFillTx/>
                <a:latin typeface="+mj-lt"/>
                <a:ea typeface="+mn-ea"/>
                <a:cs typeface="+mn-cs"/>
              </a:rPr>
              <a:t>Conclusive results from FNSF</a:t>
            </a:r>
            <a:r>
              <a:rPr kumimoji="0" lang="en-US" sz="1600" b="0" i="0" u="none" strike="noStrike" kern="1200" cap="none" spc="0" normalizeH="0" baseline="0" noProof="0" dirty="0">
                <a:ln>
                  <a:noFill/>
                </a:ln>
                <a:solidFill>
                  <a:srgbClr val="000000"/>
                </a:solidFill>
                <a:effectLst/>
                <a:uLnTx/>
                <a:uFillTx/>
                <a:latin typeface="+mj-lt"/>
                <a:ea typeface="+mn-ea"/>
                <a:cs typeface="+mn-cs"/>
              </a:rPr>
              <a:t> (real environment) for testing structural &amp; other materials:</a:t>
            </a:r>
          </a:p>
          <a:p>
            <a:pPr marL="852488" lvl="3" indent="-285750" fontAlgn="base">
              <a:spcBef>
                <a:spcPct val="0"/>
              </a:spcBef>
              <a:spcAft>
                <a:spcPct val="20000"/>
              </a:spcAft>
              <a:buSzPct val="85000"/>
              <a:buFont typeface="Wingdings" panose="05000000000000000000" pitchFamily="2" charset="2"/>
              <a:buChar char="Ø"/>
              <a:tabLst>
                <a:tab pos="338138" algn="l"/>
              </a:tabLst>
              <a:defRPr/>
            </a:pPr>
            <a:r>
              <a:rPr kumimoji="0" lang="en-US" sz="1600" b="0" i="0" u="none" strike="noStrike" kern="1200" cap="none" spc="0" normalizeH="0" baseline="0" noProof="0" dirty="0">
                <a:ln>
                  <a:noFill/>
                </a:ln>
                <a:effectLst/>
                <a:uLnTx/>
                <a:uFillTx/>
                <a:latin typeface="+mj-lt"/>
                <a:ea typeface="+mn-ea"/>
                <a:cs typeface="+mn-cs"/>
              </a:rPr>
              <a:t>no uncertainty in spectrum or other environmental effects</a:t>
            </a:r>
          </a:p>
          <a:p>
            <a:pPr marL="852488" lvl="3" indent="-285750" fontAlgn="base">
              <a:spcBef>
                <a:spcPct val="0"/>
              </a:spcBef>
              <a:spcAft>
                <a:spcPct val="20000"/>
              </a:spcAft>
              <a:buSzPct val="85000"/>
              <a:buFont typeface="Wingdings" panose="05000000000000000000" pitchFamily="2" charset="2"/>
              <a:buChar char="Ø"/>
              <a:tabLst>
                <a:tab pos="338138" algn="l"/>
              </a:tabLst>
              <a:defRPr/>
            </a:pPr>
            <a:r>
              <a:rPr kumimoji="0" lang="en-US" sz="1600" b="0" i="0" u="none" strike="noStrike" kern="1200" cap="none" spc="0" normalizeH="0" baseline="0" noProof="0" dirty="0">
                <a:ln>
                  <a:noFill/>
                </a:ln>
                <a:effectLst/>
                <a:uLnTx/>
                <a:uFillTx/>
                <a:latin typeface="+mj-lt"/>
                <a:ea typeface="+mn-ea"/>
                <a:cs typeface="+mn-cs"/>
              </a:rPr>
              <a:t>prototypical responses, e.g. gradients, materials interactions, joints</a:t>
            </a:r>
          </a:p>
        </p:txBody>
      </p:sp>
      <p:sp>
        <p:nvSpPr>
          <p:cNvPr id="9" name="Slide Number Placeholder 4"/>
          <p:cNvSpPr>
            <a:spLocks noGrp="1"/>
          </p:cNvSpPr>
          <p:nvPr>
            <p:ph type="sldNum" sz="quarter" idx="12"/>
          </p:nvPr>
        </p:nvSpPr>
        <p:spPr>
          <a:xfrm>
            <a:off x="8745506" y="6696075"/>
            <a:ext cx="410686" cy="3238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98D03-C6D0-4C82-A48D-2F9D0363C2D4}" type="slidenum">
              <a:rPr kumimoji="0" lang="en-US" sz="11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ＭＳ Ｐゴシック" pitchFamily="34" charset="-128"/>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6ADAE5B8-1752-43A2-81C6-3515C723D9F5}"/>
              </a:ext>
            </a:extLst>
          </p:cNvPr>
          <p:cNvPicPr>
            <a:picLocks noChangeAspect="1"/>
          </p:cNvPicPr>
          <p:nvPr/>
        </p:nvPicPr>
        <p:blipFill>
          <a:blip r:embed="rId3"/>
          <a:stretch>
            <a:fillRect/>
          </a:stretch>
        </p:blipFill>
        <p:spPr>
          <a:xfrm>
            <a:off x="108204" y="6591646"/>
            <a:ext cx="559270" cy="201798"/>
          </a:xfrm>
          <a:prstGeom prst="rect">
            <a:avLst/>
          </a:prstGeom>
        </p:spPr>
      </p:pic>
      <p:sp>
        <p:nvSpPr>
          <p:cNvPr id="10" name="Footer Placeholder 2">
            <a:extLst>
              <a:ext uri="{FF2B5EF4-FFF2-40B4-BE49-F238E27FC236}">
                <a16:creationId xmlns:a16="http://schemas.microsoft.com/office/drawing/2014/main" id="{5C747D13-EEBB-43BF-8547-5F15C3F39108}"/>
              </a:ext>
            </a:extLst>
          </p:cNvPr>
          <p:cNvSpPr>
            <a:spLocks noGrp="1"/>
          </p:cNvSpPr>
          <p:nvPr>
            <p:ph type="ftr" sz="quarter" idx="11"/>
          </p:nvPr>
        </p:nvSpPr>
        <p:spPr>
          <a:xfrm>
            <a:off x="2534382" y="6610881"/>
            <a:ext cx="407523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900" b="1"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endParaRPr kumimoji="0" lang="en-US" sz="9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284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ABD705-F1A4-4651-84AC-DEB1878AF7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2" cy="7350440"/>
          </a:xfrm>
          <a:prstGeom prst="rect">
            <a:avLst/>
          </a:prstGeom>
        </p:spPr>
      </p:pic>
      <p:sp>
        <p:nvSpPr>
          <p:cNvPr id="2" name="Title 1"/>
          <p:cNvSpPr>
            <a:spLocks noGrp="1"/>
          </p:cNvSpPr>
          <p:nvPr>
            <p:ph type="ctrTitle"/>
          </p:nvPr>
        </p:nvSpPr>
        <p:spPr>
          <a:xfrm>
            <a:off x="354801" y="398150"/>
            <a:ext cx="8434396" cy="952343"/>
          </a:xfrm>
          <a:solidFill>
            <a:schemeClr val="bg1"/>
          </a:solidFill>
          <a:effectLst>
            <a:glow rad="63500">
              <a:schemeClr val="accent6">
                <a:satMod val="175000"/>
                <a:alpha val="40000"/>
              </a:schemeClr>
            </a:glow>
          </a:effectLst>
        </p:spPr>
        <p:txBody>
          <a:bodyPr>
            <a:noAutofit/>
          </a:bodyPr>
          <a:lstStyle/>
          <a:p>
            <a:r>
              <a:rPr lang="en-US" sz="2400" b="1" dirty="0">
                <a:solidFill>
                  <a:srgbClr val="0000FF"/>
                </a:solidFill>
                <a:latin typeface="Arial" panose="020B0604020202020204" pitchFamily="34" charset="0"/>
                <a:cs typeface="Arial" panose="020B0604020202020204" pitchFamily="34" charset="0"/>
              </a:rPr>
              <a:t>Encouraging signs of initiatives to design and construct the missing FNST facility</a:t>
            </a:r>
            <a:endParaRPr lang="en-US" sz="3200" b="1" dirty="0">
              <a:solidFill>
                <a:srgbClr val="0000FF"/>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7010400" y="64923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BF06AF6-990C-42E4-9371-CA1AEC4ECA3C}"/>
              </a:ext>
            </a:extLst>
          </p:cNvPr>
          <p:cNvPicPr>
            <a:picLocks noChangeAspect="1"/>
          </p:cNvPicPr>
          <p:nvPr/>
        </p:nvPicPr>
        <p:blipFill>
          <a:blip r:embed="rId3"/>
          <a:stretch>
            <a:fillRect/>
          </a:stretch>
        </p:blipFill>
        <p:spPr>
          <a:xfrm>
            <a:off x="199463" y="6574050"/>
            <a:ext cx="559270" cy="201798"/>
          </a:xfrm>
          <a:prstGeom prst="rect">
            <a:avLst/>
          </a:prstGeom>
        </p:spPr>
      </p:pic>
      <p:sp>
        <p:nvSpPr>
          <p:cNvPr id="8" name="Footer Placeholder 4">
            <a:extLst>
              <a:ext uri="{FF2B5EF4-FFF2-40B4-BE49-F238E27FC236}">
                <a16:creationId xmlns:a16="http://schemas.microsoft.com/office/drawing/2014/main" id="{9F62BBDC-5CCC-41AF-A299-C7DC7A400AC1}"/>
              </a:ext>
            </a:extLst>
          </p:cNvPr>
          <p:cNvSpPr txBox="1">
            <a:spLocks/>
          </p:cNvSpPr>
          <p:nvPr/>
        </p:nvSpPr>
        <p:spPr>
          <a:xfrm>
            <a:off x="3892116" y="6537055"/>
            <a:ext cx="1594284" cy="3821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12-7-2022</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C9433FFC-954D-4E88-9184-51ECB0EE313E}"/>
              </a:ext>
            </a:extLst>
          </p:cNvPr>
          <p:cNvSpPr txBox="1"/>
          <p:nvPr/>
        </p:nvSpPr>
        <p:spPr>
          <a:xfrm>
            <a:off x="467035" y="1722700"/>
            <a:ext cx="8209927" cy="3046988"/>
          </a:xfrm>
          <a:prstGeom prst="rect">
            <a:avLst/>
          </a:prstGeom>
          <a:gradFill>
            <a:gsLst>
              <a:gs pos="95000">
                <a:schemeClr val="bg1"/>
              </a:gs>
              <a:gs pos="3000">
                <a:schemeClr val="accent6"/>
              </a:gs>
              <a:gs pos="54000">
                <a:schemeClr val="accent6">
                  <a:lumMod val="40000"/>
                  <a:lumOff val="60000"/>
                </a:schemeClr>
              </a:gs>
            </a:gsLst>
          </a:gra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1023938" lvl="1" indent="-457200">
              <a:buFont typeface="Wingdings" panose="05000000000000000000" pitchFamily="2" charset="2"/>
              <a:buChar char="Ø"/>
            </a:pPr>
            <a:endParaRPr lang="en-US" sz="800" b="1" dirty="0">
              <a:solidFill>
                <a:schemeClr val="tx1">
                  <a:lumMod val="95000"/>
                  <a:lumOff val="5000"/>
                </a:schemeClr>
              </a:solidFill>
            </a:endParaRPr>
          </a:p>
          <a:p>
            <a:pPr marL="1023938" lvl="1" indent="-457200">
              <a:buFont typeface="Wingdings" panose="05000000000000000000" pitchFamily="2" charset="2"/>
              <a:buChar char="Ø"/>
            </a:pPr>
            <a:r>
              <a:rPr lang="en-US" sz="2800" b="1" dirty="0">
                <a:solidFill>
                  <a:schemeClr val="tx1">
                    <a:lumMod val="95000"/>
                    <a:lumOff val="5000"/>
                  </a:schemeClr>
                </a:solidFill>
              </a:rPr>
              <a:t>BEST in China</a:t>
            </a:r>
            <a:endParaRPr lang="en-US" sz="2800" b="1" dirty="0">
              <a:solidFill>
                <a:schemeClr val="tx1">
                  <a:lumMod val="95000"/>
                  <a:lumOff val="5000"/>
                </a:schemeClr>
              </a:solidFill>
              <a:latin typeface="Open Sans"/>
            </a:endParaRPr>
          </a:p>
          <a:p>
            <a:pPr marL="1023938" lvl="1" indent="-457200">
              <a:buFont typeface="Wingdings" panose="05000000000000000000" pitchFamily="2" charset="2"/>
              <a:buChar char="Ø"/>
            </a:pPr>
            <a:r>
              <a:rPr lang="en-US" sz="2800" b="1" dirty="0">
                <a:solidFill>
                  <a:schemeClr val="tx1">
                    <a:lumMod val="95000"/>
                    <a:lumOff val="5000"/>
                  </a:schemeClr>
                </a:solidFill>
              </a:rPr>
              <a:t>FTQP/VNS in Europe </a:t>
            </a:r>
          </a:p>
          <a:p>
            <a:pPr marL="109538"/>
            <a:endParaRPr lang="en-US" sz="2200" b="1" dirty="0">
              <a:latin typeface="Open Sans"/>
            </a:endParaRPr>
          </a:p>
          <a:p>
            <a:pPr marL="109538"/>
            <a:r>
              <a:rPr lang="en-US" sz="2100" b="1" dirty="0">
                <a:solidFill>
                  <a:srgbClr val="0000FF"/>
                </a:solidFill>
                <a:latin typeface="Open Sans"/>
              </a:rPr>
              <a:t>I applaud these initiatives and I wish them speedy progress and steady success.</a:t>
            </a:r>
          </a:p>
          <a:p>
            <a:pPr marL="109538"/>
            <a:endParaRPr lang="en-US" sz="1100" b="1" dirty="0">
              <a:solidFill>
                <a:srgbClr val="0000FF"/>
              </a:solidFill>
              <a:latin typeface="Open Sans"/>
            </a:endParaRPr>
          </a:p>
          <a:p>
            <a:pPr marL="109538"/>
            <a:r>
              <a:rPr lang="en-US" sz="2100" b="1" dirty="0">
                <a:solidFill>
                  <a:srgbClr val="0000FF"/>
                </a:solidFill>
                <a:latin typeface="Open Sans"/>
              </a:rPr>
              <a:t>I also encourage industry and private sector to strongly participate.</a:t>
            </a:r>
          </a:p>
          <a:p>
            <a:pPr marL="109538"/>
            <a:endParaRPr lang="en-US" sz="1000" b="1" dirty="0">
              <a:solidFill>
                <a:srgbClr val="0000FF"/>
              </a:solidFill>
              <a:latin typeface="Open Sans"/>
            </a:endParaRPr>
          </a:p>
        </p:txBody>
      </p:sp>
    </p:spTree>
    <p:extLst>
      <p:ext uri="{BB962C8B-B14F-4D97-AF65-F5344CB8AC3E}">
        <p14:creationId xmlns:p14="http://schemas.microsoft.com/office/powerpoint/2010/main" val="348373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6443" y="2538016"/>
            <a:ext cx="34726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Thank you!</a:t>
            </a:r>
          </a:p>
        </p:txBody>
      </p:sp>
      <p:sp>
        <p:nvSpPr>
          <p:cNvPr id="6" name="Footer Placeholder 2"/>
          <p:cNvSpPr>
            <a:spLocks noGrp="1"/>
          </p:cNvSpPr>
          <p:nvPr>
            <p:ph type="ftr" sz="quarter" idx="11"/>
          </p:nvPr>
        </p:nvSpPr>
        <p:spPr>
          <a:xfrm>
            <a:off x="2695151" y="6508212"/>
            <a:ext cx="407523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900" b="1"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endParaRPr kumimoji="0" lang="en-US" sz="9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6973455" y="645312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902F1-9105-4233-90EE-0A1D35ADBEAE}"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1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463" y="386049"/>
            <a:ext cx="8745071" cy="501713"/>
          </a:xfrm>
        </p:spPr>
        <p:txBody>
          <a:bodyPr>
            <a:noAutofit/>
          </a:bodyPr>
          <a:lstStyle/>
          <a:p>
            <a:r>
              <a:rPr lang="en-US" sz="2000" b="1" dirty="0">
                <a:solidFill>
                  <a:schemeClr val="tx1">
                    <a:lumMod val="95000"/>
                    <a:lumOff val="5000"/>
                  </a:schemeClr>
                </a:solidFill>
                <a:latin typeface="Arial" panose="020B0604020202020204" pitchFamily="34" charset="0"/>
                <a:cs typeface="Arial" panose="020B0604020202020204" pitchFamily="34" charset="0"/>
              </a:rPr>
              <a:t>Selected References</a:t>
            </a:r>
            <a:endParaRPr lang="en-US" sz="2800" b="1" dirty="0">
              <a:solidFill>
                <a:srgbClr val="0000FF"/>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26930" y="1165564"/>
            <a:ext cx="8321602" cy="5475829"/>
          </a:xfrm>
        </p:spPr>
        <p:txBody>
          <a:bodyPr>
            <a:noAutofit/>
          </a:bodyPr>
          <a:lstStyle/>
          <a:p>
            <a:pPr marL="566738" indent="-457200" algn="l">
              <a:spcBef>
                <a:spcPts val="0"/>
              </a:spcBef>
              <a:buFont typeface="+mj-lt"/>
              <a:buAutoNum type="arabicPeriod"/>
            </a:pPr>
            <a:r>
              <a:rPr lang="en-US" sz="1600" dirty="0">
                <a:solidFill>
                  <a:srgbClr val="333333"/>
                </a:solidFill>
                <a:latin typeface="Open Sans"/>
              </a:rPr>
              <a:t>M. Abdou, M. Riva, A. Ying, C. Day, A. Loarte, L.R. Baylor, P. Humrickhouse, T.F. Fuerst and S.Y. Cho, “</a:t>
            </a:r>
            <a:r>
              <a:rPr lang="en-US" sz="1600" u="sng" dirty="0">
                <a:solidFill>
                  <a:srgbClr val="005587"/>
                </a:solidFill>
                <a:latin typeface="Open Sans"/>
                <a:hlinkClick r:id="rId2">
                  <a:extLst>
                    <a:ext uri="{A12FA001-AC4F-418D-AE19-62706E023703}">
                      <ahyp:hlinkClr xmlns:ahyp="http://schemas.microsoft.com/office/drawing/2018/hyperlinkcolor" val="tx"/>
                    </a:ext>
                  </a:extLst>
                </a:hlinkClick>
              </a:rPr>
              <a:t>Physics and technology considerations for the deuterium-tritium fuel cycle and conditions for tritium fuel self sufficiency</a:t>
            </a:r>
            <a:r>
              <a:rPr lang="en-US" sz="1600" dirty="0">
                <a:solidFill>
                  <a:srgbClr val="333333"/>
                </a:solidFill>
                <a:latin typeface="Open Sans"/>
              </a:rPr>
              <a:t>“, </a:t>
            </a:r>
            <a:r>
              <a:rPr lang="en-US" sz="1600" dirty="0" err="1">
                <a:solidFill>
                  <a:srgbClr val="333333"/>
                </a:solidFill>
                <a:latin typeface="Open Sans"/>
              </a:rPr>
              <a:t>Nucl</a:t>
            </a:r>
            <a:r>
              <a:rPr lang="en-US" sz="1600" dirty="0">
                <a:solidFill>
                  <a:srgbClr val="333333"/>
                </a:solidFill>
                <a:latin typeface="Open Sans"/>
              </a:rPr>
              <a:t>. Fusion 61 (2021) 013001 (50pp) Link to article on the IOP Nuclear Fusion Website</a:t>
            </a:r>
            <a:endParaRPr lang="en-US" sz="1600" b="1" dirty="0">
              <a:solidFill>
                <a:schemeClr val="tx1"/>
              </a:solidFill>
            </a:endParaRPr>
          </a:p>
          <a:p>
            <a:pPr marL="566738" indent="-457200" algn="l">
              <a:spcBef>
                <a:spcPts val="0"/>
              </a:spcBef>
              <a:buFont typeface="+mj-lt"/>
              <a:buAutoNum type="arabicPeriod"/>
            </a:pPr>
            <a:r>
              <a:rPr lang="en-US" sz="1600" b="1" dirty="0">
                <a:solidFill>
                  <a:schemeClr val="tx1"/>
                </a:solidFill>
              </a:rPr>
              <a:t> </a:t>
            </a:r>
            <a:r>
              <a:rPr lang="en-US" sz="1600" dirty="0">
                <a:solidFill>
                  <a:srgbClr val="333333"/>
                </a:solidFill>
                <a:latin typeface="Open Sans"/>
              </a:rPr>
              <a:t>Abdou, M., Morley, N.B., Smolentsev, S., Ying, A., Malang, S., </a:t>
            </a:r>
            <a:r>
              <a:rPr lang="en-US" sz="1600" dirty="0" err="1">
                <a:solidFill>
                  <a:srgbClr val="333333"/>
                </a:solidFill>
                <a:latin typeface="Open Sans"/>
              </a:rPr>
              <a:t>Rowcliffe</a:t>
            </a:r>
            <a:r>
              <a:rPr lang="en-US" sz="1600" dirty="0">
                <a:solidFill>
                  <a:srgbClr val="333333"/>
                </a:solidFill>
                <a:latin typeface="Open Sans"/>
              </a:rPr>
              <a:t>, A., Ulrickson, M., “</a:t>
            </a:r>
            <a:r>
              <a:rPr lang="en-US" sz="1600" u="sng" dirty="0">
                <a:solidFill>
                  <a:srgbClr val="005587"/>
                </a:solidFill>
                <a:latin typeface="Open Sans"/>
                <a:hlinkClick r:id="rId3">
                  <a:extLst>
                    <a:ext uri="{A12FA001-AC4F-418D-AE19-62706E023703}">
                      <ahyp:hlinkClr xmlns:ahyp="http://schemas.microsoft.com/office/drawing/2018/hyperlinkcolor" val="tx"/>
                    </a:ext>
                  </a:extLst>
                </a:hlinkClick>
              </a:rPr>
              <a:t>Blanket/First wall challenges and required R&amp;D on the pathway to DEMO</a:t>
            </a:r>
            <a:r>
              <a:rPr lang="en-US" sz="1600" dirty="0">
                <a:solidFill>
                  <a:srgbClr val="333333"/>
                </a:solidFill>
                <a:latin typeface="Open Sans"/>
              </a:rPr>
              <a:t>“, Fusion Engineering and Design, 100:2-43(2015).</a:t>
            </a:r>
          </a:p>
          <a:p>
            <a:pPr marL="566738" indent="-457200" algn="l">
              <a:spcBef>
                <a:spcPts val="0"/>
              </a:spcBef>
              <a:buFont typeface="+mj-lt"/>
              <a:buAutoNum type="arabicPeriod"/>
            </a:pPr>
            <a:r>
              <a:rPr lang="en-US" sz="1600" dirty="0">
                <a:solidFill>
                  <a:srgbClr val="333333"/>
                </a:solidFill>
                <a:latin typeface="Open Sans"/>
              </a:rPr>
              <a:t>M. Abdou, et al., “</a:t>
            </a:r>
            <a:r>
              <a:rPr lang="en-US" sz="1600" u="sng" dirty="0">
                <a:solidFill>
                  <a:srgbClr val="005587"/>
                </a:solidFill>
                <a:latin typeface="Open Sans"/>
                <a:hlinkClick r:id="rId4">
                  <a:extLst>
                    <a:ext uri="{A12FA001-AC4F-418D-AE19-62706E023703}">
                      <ahyp:hlinkClr xmlns:ahyp="http://schemas.microsoft.com/office/drawing/2018/hyperlinkcolor" val="tx"/>
                    </a:ext>
                  </a:extLst>
                </a:hlinkClick>
              </a:rPr>
              <a:t>Results of an International Study on a High-Volume Plasma-Based Neutron Source for Fusion Blanket Development</a:t>
            </a:r>
            <a:r>
              <a:rPr lang="en-US" sz="1600" dirty="0">
                <a:solidFill>
                  <a:srgbClr val="333333"/>
                </a:solidFill>
                <a:latin typeface="Open Sans"/>
              </a:rPr>
              <a:t>“, Fusion Technology, 29: 1-57 (1996).</a:t>
            </a:r>
          </a:p>
          <a:p>
            <a:pPr marL="566738" indent="-457200" algn="l">
              <a:spcBef>
                <a:spcPts val="0"/>
              </a:spcBef>
              <a:buFont typeface="+mj-lt"/>
              <a:buAutoNum type="arabicPeriod"/>
            </a:pPr>
            <a:r>
              <a:rPr lang="en-US" sz="1600" dirty="0">
                <a:solidFill>
                  <a:srgbClr val="333333"/>
                </a:solidFill>
                <a:latin typeface="Open Sans"/>
              </a:rPr>
              <a:t>M. Abdou, “</a:t>
            </a:r>
            <a:r>
              <a:rPr lang="en-US" sz="1600" u="sng" dirty="0">
                <a:solidFill>
                  <a:srgbClr val="005587"/>
                </a:solidFill>
                <a:latin typeface="Open Sans"/>
                <a:hlinkClick r:id="rId5">
                  <a:extLst>
                    <a:ext uri="{A12FA001-AC4F-418D-AE19-62706E023703}">
                      <ahyp:hlinkClr xmlns:ahyp="http://schemas.microsoft.com/office/drawing/2018/hyperlinkcolor" val="tx"/>
                    </a:ext>
                  </a:extLst>
                </a:hlinkClick>
              </a:rPr>
              <a:t>A Volumetric Neutron Source for Fusion Nuclear Technology Testing and Development</a:t>
            </a:r>
            <a:r>
              <a:rPr lang="en-US" sz="1600" dirty="0">
                <a:solidFill>
                  <a:srgbClr val="333333"/>
                </a:solidFill>
                <a:latin typeface="Open Sans"/>
              </a:rPr>
              <a:t>,” Fusion Engineering and Design, 27: 111-153 (1995).</a:t>
            </a:r>
          </a:p>
          <a:p>
            <a:pPr marL="566738" indent="-457200" algn="l">
              <a:spcBef>
                <a:spcPts val="0"/>
              </a:spcBef>
              <a:buFont typeface="+mj-lt"/>
              <a:buAutoNum type="arabicPeriod"/>
            </a:pPr>
            <a:r>
              <a:rPr lang="en-US" sz="1600" dirty="0">
                <a:solidFill>
                  <a:srgbClr val="333333"/>
                </a:solidFill>
                <a:latin typeface="Open Sans"/>
              </a:rPr>
              <a:t>“Challenges and Strategy for Development of FNST: Blanket/FW &amp; Tritium Fuel Cycle”, Presentation at NAS Committee for a Strategic Plan for U.S. Burning Plasma Research, La Jolla, California, February 26, 2018. [</a:t>
            </a:r>
            <a:r>
              <a:rPr lang="en-US" sz="1600" u="sng" dirty="0">
                <a:solidFill>
                  <a:srgbClr val="005587"/>
                </a:solidFill>
                <a:latin typeface="Open Sans"/>
                <a:hlinkClick r:id="rId6">
                  <a:extLst>
                    <a:ext uri="{A12FA001-AC4F-418D-AE19-62706E023703}">
                      <ahyp:hlinkClr xmlns:ahyp="http://schemas.microsoft.com/office/drawing/2018/hyperlinkcolor" val="tx"/>
                    </a:ext>
                  </a:extLst>
                </a:hlinkClick>
              </a:rPr>
              <a:t>PDF</a:t>
            </a:r>
            <a:r>
              <a:rPr lang="en-US" sz="1600" dirty="0">
                <a:solidFill>
                  <a:srgbClr val="333333"/>
                </a:solidFill>
                <a:latin typeface="Open Sans"/>
              </a:rPr>
              <a:t>] M. Abdou</a:t>
            </a:r>
          </a:p>
          <a:p>
            <a:pPr marL="566738" indent="-457200" algn="l">
              <a:spcBef>
                <a:spcPts val="0"/>
              </a:spcBef>
              <a:buFont typeface="+mj-lt"/>
              <a:buAutoNum type="arabicPeriod"/>
            </a:pPr>
            <a:r>
              <a:rPr lang="en-US" sz="1600" dirty="0">
                <a:solidFill>
                  <a:srgbClr val="333333"/>
                </a:solidFill>
                <a:latin typeface="Open Sans"/>
              </a:rPr>
              <a:t>M. Abdou, “Challenges in the DT Cycle Physics and Technology: T Self Sufficiency and start-up tritium inventories and major impact on defining the R&amp;D pathways to DEMO and beyond”, Invited Lecture at MaPLE-U Inauguration, KIT, Karlsruhe, Germany, October 14, 2022. [</a:t>
            </a:r>
            <a:r>
              <a:rPr lang="en-US" sz="1600" u="sng" dirty="0">
                <a:solidFill>
                  <a:srgbClr val="005587"/>
                </a:solidFill>
                <a:latin typeface="Open Sans"/>
                <a:hlinkClick r:id="rId7">
                  <a:extLst>
                    <a:ext uri="{A12FA001-AC4F-418D-AE19-62706E023703}">
                      <ahyp:hlinkClr xmlns:ahyp="http://schemas.microsoft.com/office/drawing/2018/hyperlinkcolor" val="tx"/>
                    </a:ext>
                  </a:extLst>
                </a:hlinkClick>
              </a:rPr>
              <a:t>PDF</a:t>
            </a:r>
            <a:r>
              <a:rPr lang="en-US" sz="1600" dirty="0">
                <a:solidFill>
                  <a:srgbClr val="333333"/>
                </a:solidFill>
                <a:latin typeface="Open Sans"/>
              </a:rPr>
              <a:t>]</a:t>
            </a:r>
            <a:endParaRPr lang="en-US" sz="1600" dirty="0">
              <a:solidFill>
                <a:schemeClr val="tx1"/>
              </a:solidFill>
            </a:endParaRPr>
          </a:p>
        </p:txBody>
      </p:sp>
      <p:sp>
        <p:nvSpPr>
          <p:cNvPr id="9" name="Slide Number Placeholder 8"/>
          <p:cNvSpPr>
            <a:spLocks noGrp="1"/>
          </p:cNvSpPr>
          <p:nvPr>
            <p:ph type="sldNum" sz="quarter" idx="12"/>
          </p:nvPr>
        </p:nvSpPr>
        <p:spPr>
          <a:xfrm>
            <a:off x="7010400" y="64923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BF06AF6-990C-42E4-9371-CA1AEC4ECA3C}"/>
              </a:ext>
            </a:extLst>
          </p:cNvPr>
          <p:cNvPicPr>
            <a:picLocks noChangeAspect="1"/>
          </p:cNvPicPr>
          <p:nvPr/>
        </p:nvPicPr>
        <p:blipFill>
          <a:blip r:embed="rId8"/>
          <a:stretch>
            <a:fillRect/>
          </a:stretch>
        </p:blipFill>
        <p:spPr>
          <a:xfrm>
            <a:off x="199463" y="6574050"/>
            <a:ext cx="559270" cy="201798"/>
          </a:xfrm>
          <a:prstGeom prst="rect">
            <a:avLst/>
          </a:prstGeom>
        </p:spPr>
      </p:pic>
      <p:sp>
        <p:nvSpPr>
          <p:cNvPr id="8" name="Footer Placeholder 4">
            <a:extLst>
              <a:ext uri="{FF2B5EF4-FFF2-40B4-BE49-F238E27FC236}">
                <a16:creationId xmlns:a16="http://schemas.microsoft.com/office/drawing/2014/main" id="{9F62BBDC-5CCC-41AF-A299-C7DC7A400AC1}"/>
              </a:ext>
            </a:extLst>
          </p:cNvPr>
          <p:cNvSpPr txBox="1">
            <a:spLocks/>
          </p:cNvSpPr>
          <p:nvPr/>
        </p:nvSpPr>
        <p:spPr>
          <a:xfrm>
            <a:off x="3892116" y="6537055"/>
            <a:ext cx="1594284" cy="3821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12-7-2022</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781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60C9-87F9-486B-9C3F-D864B913C590}"/>
              </a:ext>
            </a:extLst>
          </p:cNvPr>
          <p:cNvSpPr>
            <a:spLocks noGrp="1"/>
          </p:cNvSpPr>
          <p:nvPr>
            <p:ph type="title"/>
          </p:nvPr>
        </p:nvSpPr>
        <p:spPr>
          <a:xfrm>
            <a:off x="457200" y="214356"/>
            <a:ext cx="8229600" cy="687963"/>
          </a:xfrm>
        </p:spPr>
        <p:txBody>
          <a:bodyPr>
            <a:normAutofit/>
          </a:bodyPr>
          <a:lstStyle/>
          <a:p>
            <a:r>
              <a:rPr lang="en-US" sz="3200" b="1" dirty="0">
                <a:solidFill>
                  <a:srgbClr val="0000FF"/>
                </a:solidFill>
                <a:cs typeface="Arial" panose="020B0604020202020204" pitchFamily="34" charset="0"/>
              </a:rPr>
              <a:t>Introductory Remarks</a:t>
            </a:r>
          </a:p>
        </p:txBody>
      </p:sp>
      <p:sp>
        <p:nvSpPr>
          <p:cNvPr id="3" name="Content Placeholder 2">
            <a:extLst>
              <a:ext uri="{FF2B5EF4-FFF2-40B4-BE49-F238E27FC236}">
                <a16:creationId xmlns:a16="http://schemas.microsoft.com/office/drawing/2014/main" id="{8E71202B-8F0C-4993-A118-2FA1D94E9CF5}"/>
              </a:ext>
            </a:extLst>
          </p:cNvPr>
          <p:cNvSpPr>
            <a:spLocks noGrp="1"/>
          </p:cNvSpPr>
          <p:nvPr>
            <p:ph idx="1"/>
          </p:nvPr>
        </p:nvSpPr>
        <p:spPr>
          <a:xfrm>
            <a:off x="304800" y="867335"/>
            <a:ext cx="8382000" cy="5990665"/>
          </a:xfrm>
        </p:spPr>
        <p:txBody>
          <a:bodyPr>
            <a:normAutofit fontScale="25000" lnSpcReduction="20000"/>
          </a:bodyPr>
          <a:lstStyle/>
          <a:p>
            <a:pPr>
              <a:lnSpc>
                <a:spcPct val="120000"/>
              </a:lnSpc>
              <a:spcBef>
                <a:spcPts val="0"/>
              </a:spcBef>
            </a:pPr>
            <a:r>
              <a:rPr lang="en-US" sz="8000" dirty="0">
                <a:cs typeface="Arial" panose="020B0604020202020204" pitchFamily="34" charset="0"/>
              </a:rPr>
              <a:t>Fusion, if it works, will be the ultimate energy source for mankind</a:t>
            </a:r>
          </a:p>
          <a:p>
            <a:pPr>
              <a:lnSpc>
                <a:spcPct val="120000"/>
              </a:lnSpc>
              <a:spcBef>
                <a:spcPts val="0"/>
              </a:spcBef>
            </a:pPr>
            <a:r>
              <a:rPr lang="en-US" sz="8000" dirty="0">
                <a:cs typeface="Arial" panose="020B0604020202020204" pitchFamily="34" charset="0"/>
              </a:rPr>
              <a:t>But the Pace of fusion development has been painfully slow </a:t>
            </a:r>
          </a:p>
          <a:p>
            <a:pPr>
              <a:lnSpc>
                <a:spcPct val="120000"/>
              </a:lnSpc>
              <a:spcBef>
                <a:spcPts val="0"/>
              </a:spcBef>
            </a:pPr>
            <a:r>
              <a:rPr lang="en-US" sz="8000" dirty="0">
                <a:cs typeface="Arial" panose="020B0604020202020204" pitchFamily="34" charset="0"/>
              </a:rPr>
              <a:t>The reasons for the painful reality that “the time to fusion is 40 years away, and expanding” include:</a:t>
            </a:r>
          </a:p>
          <a:p>
            <a:pPr lvl="1">
              <a:lnSpc>
                <a:spcPct val="120000"/>
              </a:lnSpc>
              <a:spcBef>
                <a:spcPts val="0"/>
              </a:spcBef>
            </a:pPr>
            <a:r>
              <a:rPr lang="en-US" sz="7200" dirty="0">
                <a:cs typeface="Arial" panose="020B0604020202020204" pitchFamily="34" charset="0"/>
              </a:rPr>
              <a:t>scientific/technological challenges </a:t>
            </a:r>
          </a:p>
          <a:p>
            <a:pPr lvl="1">
              <a:lnSpc>
                <a:spcPct val="120000"/>
              </a:lnSpc>
              <a:spcBef>
                <a:spcPts val="0"/>
              </a:spcBef>
            </a:pPr>
            <a:r>
              <a:rPr lang="en-US" sz="7200" dirty="0">
                <a:cs typeface="Arial" panose="020B0604020202020204" pitchFamily="34" charset="0"/>
              </a:rPr>
              <a:t>Many programmatic, management, leadership, institutional, and other issues involved in the complex fusion energy development – inflexibility in making timely changes in strategy and pathways </a:t>
            </a:r>
          </a:p>
          <a:p>
            <a:pPr lvl="0">
              <a:lnSpc>
                <a:spcPct val="120000"/>
              </a:lnSpc>
              <a:spcBef>
                <a:spcPts val="0"/>
              </a:spcBef>
            </a:pPr>
            <a:r>
              <a:rPr lang="en-US" sz="8000" dirty="0">
                <a:solidFill>
                  <a:srgbClr val="0000FF"/>
                </a:solidFill>
                <a:cs typeface="Arial" panose="020B0604020202020204" pitchFamily="34" charset="0"/>
              </a:rPr>
              <a:t>Recent comprehensive review of the DT Fuel Cycle studies* confirm again that there is a missing step for developing fusion nuclear components, which is essential to have credible pathway to DT fusion energy. Thus, confirming a conclusion derived in numerous in-depth technical studies over the past 40 years, but never implemented. </a:t>
            </a:r>
          </a:p>
          <a:p>
            <a:pPr>
              <a:lnSpc>
                <a:spcPct val="120000"/>
              </a:lnSpc>
              <a:spcBef>
                <a:spcPts val="0"/>
              </a:spcBef>
            </a:pPr>
            <a:r>
              <a:rPr lang="en-US" sz="8000" dirty="0">
                <a:solidFill>
                  <a:srgbClr val="FF0000"/>
                </a:solidFill>
                <a:cs typeface="Arial" panose="020B0604020202020204" pitchFamily="34" charset="0"/>
              </a:rPr>
              <a:t>This missing step has been called many names: Fusion Nuclear Science Facility (FNSF)/FNSTF/VNS/TDF/CTF. Whatever name you call it, this is the focus of this presentation.</a:t>
            </a:r>
            <a:endParaRPr lang="en-US" sz="8000" dirty="0">
              <a:solidFill>
                <a:srgbClr val="FF0000"/>
              </a:solidFill>
              <a:latin typeface="+mj-lt"/>
              <a:cs typeface="Arial" panose="020B0604020202020204" pitchFamily="34" charset="0"/>
            </a:endParaRPr>
          </a:p>
          <a:p>
            <a:pPr marL="0" indent="0">
              <a:buNone/>
            </a:pPr>
            <a:endParaRPr lang="en-US" sz="4800" i="1" dirty="0">
              <a:latin typeface="+mj-lt"/>
              <a:cs typeface="Arial" panose="020B0604020202020204" pitchFamily="34" charset="0"/>
            </a:endParaRPr>
          </a:p>
          <a:p>
            <a:pPr marL="0" indent="0">
              <a:buNone/>
            </a:pPr>
            <a:r>
              <a:rPr lang="en-US" sz="4800" i="1" dirty="0">
                <a:latin typeface="+mj-lt"/>
                <a:cs typeface="Arial" panose="020B0604020202020204" pitchFamily="34" charset="0"/>
              </a:rPr>
              <a:t>*</a:t>
            </a:r>
            <a:r>
              <a:rPr lang="en-US" sz="4800" i="1" dirty="0">
                <a:solidFill>
                  <a:srgbClr val="333333"/>
                </a:solidFill>
                <a:latin typeface="Open Sans"/>
              </a:rPr>
              <a:t>M. Abdou, M. Riva, A. Ying, C. Day, A. Loarte, L.R. Baylor, P. Humrickhouse, T.F. Fuerst and S.Y. Cho, “</a:t>
            </a:r>
            <a:r>
              <a:rPr lang="en-US" sz="4800" i="1" u="sng" dirty="0">
                <a:solidFill>
                  <a:srgbClr val="005587"/>
                </a:solidFill>
                <a:latin typeface="Open Sans"/>
                <a:hlinkClick r:id="rId2">
                  <a:extLst>
                    <a:ext uri="{A12FA001-AC4F-418D-AE19-62706E023703}">
                      <ahyp:hlinkClr xmlns:ahyp="http://schemas.microsoft.com/office/drawing/2018/hyperlinkcolor" val="tx"/>
                    </a:ext>
                  </a:extLst>
                </a:hlinkClick>
              </a:rPr>
              <a:t>Physics and technology considerations for the deuterium-tritium fuel cycle and conditions for tritium fuel self sufficiency</a:t>
            </a:r>
            <a:r>
              <a:rPr lang="en-US" sz="4800" i="1" dirty="0">
                <a:solidFill>
                  <a:srgbClr val="333333"/>
                </a:solidFill>
                <a:latin typeface="Open Sans"/>
              </a:rPr>
              <a:t>“, </a:t>
            </a:r>
            <a:r>
              <a:rPr lang="en-US" sz="4800" i="1" dirty="0" err="1">
                <a:solidFill>
                  <a:srgbClr val="333333"/>
                </a:solidFill>
                <a:latin typeface="Open Sans"/>
              </a:rPr>
              <a:t>Nucl</a:t>
            </a:r>
            <a:r>
              <a:rPr lang="en-US" sz="4800" i="1" dirty="0">
                <a:solidFill>
                  <a:srgbClr val="333333"/>
                </a:solidFill>
                <a:latin typeface="Open Sans"/>
              </a:rPr>
              <a:t>. Fusion 61 (2021) 013001 (50pp) Link to article on the IOP Nuclear Fusion Website</a:t>
            </a:r>
            <a:endParaRPr lang="en-US" sz="4800" i="1" dirty="0">
              <a:latin typeface="+mj-lt"/>
              <a:cs typeface="Arial" panose="020B0604020202020204" pitchFamily="34" charset="0"/>
            </a:endParaRPr>
          </a:p>
        </p:txBody>
      </p:sp>
      <p:sp>
        <p:nvSpPr>
          <p:cNvPr id="5" name="Slide Number Placeholder 4">
            <a:extLst>
              <a:ext uri="{FF2B5EF4-FFF2-40B4-BE49-F238E27FC236}">
                <a16:creationId xmlns:a16="http://schemas.microsoft.com/office/drawing/2014/main" id="{8902D745-108D-4ABB-AB98-3DA1D5FE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a:extLst>
              <a:ext uri="{FF2B5EF4-FFF2-40B4-BE49-F238E27FC236}">
                <a16:creationId xmlns:a16="http://schemas.microsoft.com/office/drawing/2014/main" id="{F3132FF0-9669-4DAC-9D59-74317253FA53}"/>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116733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18" y="184217"/>
            <a:ext cx="8867163" cy="1073791"/>
          </a:xfrm>
        </p:spPr>
        <p:txBody>
          <a:bodyPr>
            <a:normAutofit fontScale="90000"/>
          </a:bodyPr>
          <a:lstStyle/>
          <a:p>
            <a:r>
              <a:rPr lang="en-US" sz="2400" b="1" kern="1200" dirty="0">
                <a:solidFill>
                  <a:srgbClr val="0000FF"/>
                </a:solidFill>
                <a:latin typeface="Calibri"/>
                <a:ea typeface="+mn-ea"/>
                <a:cs typeface="+mn-cs"/>
              </a:rPr>
              <a:t>Key Challenges/Issues for which </a:t>
            </a:r>
            <a:br>
              <a:rPr lang="en-US" sz="2400" b="1" kern="1200" dirty="0">
                <a:solidFill>
                  <a:srgbClr val="0000FF"/>
                </a:solidFill>
                <a:latin typeface="Calibri"/>
                <a:ea typeface="+mn-ea"/>
                <a:cs typeface="+mn-cs"/>
              </a:rPr>
            </a:br>
            <a:r>
              <a:rPr lang="en-US" sz="2400" b="1" kern="1200" dirty="0">
                <a:solidFill>
                  <a:srgbClr val="FF0000"/>
                </a:solidFill>
                <a:latin typeface="Calibri"/>
                <a:ea typeface="+mn-ea"/>
                <a:cs typeface="+mn-cs"/>
              </a:rPr>
              <a:t>progress over the past decades has been frustratingly slow </a:t>
            </a:r>
            <a:br>
              <a:rPr lang="en-US" sz="2400" b="1" kern="1200" dirty="0">
                <a:solidFill>
                  <a:srgbClr val="FF0000"/>
                </a:solidFill>
                <a:latin typeface="Calibri"/>
                <a:ea typeface="+mn-ea"/>
                <a:cs typeface="+mn-cs"/>
              </a:rPr>
            </a:br>
            <a:r>
              <a:rPr lang="en-US" sz="2400" b="1" kern="1200" dirty="0">
                <a:solidFill>
                  <a:srgbClr val="0000FF"/>
                </a:solidFill>
                <a:latin typeface="Calibri"/>
                <a:ea typeface="+mn-ea"/>
                <a:cs typeface="+mn-cs"/>
              </a:rPr>
              <a:t>But must be confronted NOW in any serious plan to develop fusion</a:t>
            </a:r>
            <a:endParaRPr lang="en-US" sz="2400" b="1" dirty="0">
              <a:solidFill>
                <a:srgbClr val="0000FF"/>
              </a:solidFill>
            </a:endParaRPr>
          </a:p>
        </p:txBody>
      </p:sp>
      <p:sp>
        <p:nvSpPr>
          <p:cNvPr id="3" name="Content Placeholder 2"/>
          <p:cNvSpPr>
            <a:spLocks noGrp="1"/>
          </p:cNvSpPr>
          <p:nvPr>
            <p:ph idx="1"/>
          </p:nvPr>
        </p:nvSpPr>
        <p:spPr>
          <a:xfrm>
            <a:off x="402671" y="1423725"/>
            <a:ext cx="8469622" cy="2975024"/>
          </a:xfrm>
        </p:spPr>
        <p:txBody>
          <a:bodyPr>
            <a:noAutofit/>
          </a:bodyPr>
          <a:lstStyle/>
          <a:p>
            <a:pPr marL="800100" lvl="1" indent="-457200">
              <a:buFont typeface="+mj-lt"/>
              <a:buAutoNum type="arabicPeriod"/>
            </a:pPr>
            <a:r>
              <a:rPr lang="en-US" sz="1800" dirty="0">
                <a:solidFill>
                  <a:prstClr val="black"/>
                </a:solidFill>
                <a:latin typeface="+mj-lt"/>
              </a:rPr>
              <a:t>Lack of External T Supply to provide the large </a:t>
            </a:r>
            <a:r>
              <a:rPr lang="en-US" sz="1800" b="1" dirty="0">
                <a:solidFill>
                  <a:prstClr val="black"/>
                </a:solidFill>
                <a:latin typeface="+mj-lt"/>
              </a:rPr>
              <a:t>T Startup Inventory </a:t>
            </a:r>
            <a:r>
              <a:rPr lang="en-US" sz="1800" dirty="0">
                <a:solidFill>
                  <a:prstClr val="black"/>
                </a:solidFill>
                <a:latin typeface="+mj-lt"/>
              </a:rPr>
              <a:t>required for any major fusion facility</a:t>
            </a:r>
          </a:p>
          <a:p>
            <a:pPr marL="800100" lvl="1" indent="-457200">
              <a:buFont typeface="+mj-lt"/>
              <a:buAutoNum type="arabicPeriod"/>
            </a:pPr>
            <a:r>
              <a:rPr lang="en-US" sz="1800" dirty="0">
                <a:solidFill>
                  <a:prstClr val="black"/>
                </a:solidFill>
                <a:latin typeface="+mj-lt"/>
              </a:rPr>
              <a:t>Technology and physics Uncertainties in achieving </a:t>
            </a:r>
            <a:r>
              <a:rPr lang="en-US" sz="1800" b="1" dirty="0">
                <a:solidFill>
                  <a:prstClr val="black"/>
                </a:solidFill>
                <a:latin typeface="+mj-lt"/>
              </a:rPr>
              <a:t>Tritium Self-Sufficiency</a:t>
            </a:r>
          </a:p>
          <a:p>
            <a:pPr marL="800100" lvl="1" indent="-457200">
              <a:buFont typeface="+mj-lt"/>
              <a:buAutoNum type="arabicPeriod"/>
            </a:pPr>
            <a:r>
              <a:rPr lang="en-US" sz="1800" dirty="0">
                <a:solidFill>
                  <a:prstClr val="black"/>
                </a:solidFill>
                <a:latin typeface="+mj-lt"/>
              </a:rPr>
              <a:t>RAMI (Reliability/Availability/Maintainability/Inspectability)</a:t>
            </a:r>
            <a:endParaRPr lang="en-US" sz="1800" b="1" dirty="0">
              <a:solidFill>
                <a:prstClr val="black"/>
              </a:solidFill>
              <a:latin typeface="+mj-lt"/>
            </a:endParaRPr>
          </a:p>
          <a:p>
            <a:pPr lvl="3">
              <a:buFont typeface="Courier New" panose="02070309020205020404" pitchFamily="49" charset="0"/>
              <a:buChar char="o"/>
            </a:pPr>
            <a:r>
              <a:rPr lang="en-US" sz="1800" b="1" dirty="0">
                <a:solidFill>
                  <a:prstClr val="black"/>
                </a:solidFill>
                <a:latin typeface="+mj-lt"/>
              </a:rPr>
              <a:t> RAMI</a:t>
            </a:r>
            <a:r>
              <a:rPr lang="en-US" sz="1800" dirty="0">
                <a:solidFill>
                  <a:prstClr val="black"/>
                </a:solidFill>
                <a:latin typeface="+mj-lt"/>
              </a:rPr>
              <a:t> is the Achilles’ Heel issue for fusion</a:t>
            </a:r>
          </a:p>
          <a:p>
            <a:pPr marL="800100" lvl="1" indent="-457200">
              <a:buAutoNum type="arabicPeriod" startAt="4"/>
            </a:pPr>
            <a:r>
              <a:rPr lang="en-US" sz="1800" dirty="0">
                <a:solidFill>
                  <a:prstClr val="black"/>
                </a:solidFill>
                <a:latin typeface="+mj-lt"/>
              </a:rPr>
              <a:t>Complex and new </a:t>
            </a:r>
            <a:r>
              <a:rPr lang="en-US" sz="1800" b="1" dirty="0">
                <a:solidFill>
                  <a:prstClr val="black"/>
                </a:solidFill>
                <a:latin typeface="+mj-lt"/>
              </a:rPr>
              <a:t>Multiple/synergistic Effects </a:t>
            </a:r>
            <a:r>
              <a:rPr lang="en-US" sz="1800" dirty="0">
                <a:solidFill>
                  <a:prstClr val="black"/>
                </a:solidFill>
                <a:latin typeface="+mj-lt"/>
              </a:rPr>
              <a:t>and Interactions Phenomena</a:t>
            </a:r>
          </a:p>
          <a:p>
            <a:pPr lvl="3">
              <a:buFont typeface="Courier New" panose="02070309020205020404" pitchFamily="49" charset="0"/>
              <a:buChar char="o"/>
            </a:pPr>
            <a:r>
              <a:rPr lang="en-US" sz="1800" dirty="0">
                <a:solidFill>
                  <a:prstClr val="black"/>
                </a:solidFill>
                <a:latin typeface="+mj-lt"/>
              </a:rPr>
              <a:t> These phenomena cannot be synthesized from “separate effects” experiments or modelling</a:t>
            </a:r>
          </a:p>
          <a:p>
            <a:pPr marL="728663" lvl="1" indent="-342900">
              <a:buFont typeface="+mj-lt"/>
              <a:buAutoNum type="arabicPeriod" startAt="4"/>
            </a:pPr>
            <a:r>
              <a:rPr lang="en-US" sz="1800" dirty="0">
                <a:solidFill>
                  <a:prstClr val="black"/>
                </a:solidFill>
                <a:latin typeface="+mj-lt"/>
              </a:rPr>
              <a:t>Need to achieve high power density and Blanket High Temperature Operation</a:t>
            </a:r>
            <a:endParaRPr lang="en-US" sz="1600" kern="1200" dirty="0">
              <a:solidFill>
                <a:prstClr val="black"/>
              </a:solidFill>
              <a:latin typeface="+mj-lt"/>
              <a:ea typeface="+mn-ea"/>
              <a:cs typeface="+mn-cs"/>
            </a:endParaRPr>
          </a:p>
          <a:p>
            <a:pPr marL="0" indent="0">
              <a:buNone/>
            </a:pPr>
            <a:endParaRPr lang="en-US" sz="1600" dirty="0">
              <a:latin typeface="+mj-lt"/>
            </a:endParaRPr>
          </a:p>
        </p:txBody>
      </p:sp>
      <p:sp>
        <p:nvSpPr>
          <p:cNvPr id="6" name="Footer Placeholder 4">
            <a:extLst>
              <a:ext uri="{FF2B5EF4-FFF2-40B4-BE49-F238E27FC236}">
                <a16:creationId xmlns:a16="http://schemas.microsoft.com/office/drawing/2014/main" id="{A9079FFB-8021-4D27-81D9-6901297A7F29}"/>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80632-4F5E-4EBF-9E70-E25F48B79654}" type="slidenum">
              <a:rPr kumimoji="0" lang="en-US" sz="1100" b="0" i="0" u="none" strike="noStrike" kern="1200" cap="none" spc="0" normalizeH="0" baseline="0" noProof="0" smtClean="0">
                <a:ln>
                  <a:noFill/>
                </a:ln>
                <a:solidFill>
                  <a:srgbClr val="000000"/>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000000"/>
              </a:solidFill>
              <a:effectLst/>
              <a:uLnTx/>
              <a:uFillTx/>
              <a:latin typeface="+mj-lt"/>
              <a:ea typeface="+mn-ea"/>
              <a:cs typeface="+mn-cs"/>
            </a:endParaRPr>
          </a:p>
        </p:txBody>
      </p:sp>
      <p:sp>
        <p:nvSpPr>
          <p:cNvPr id="7" name="TextBox 6">
            <a:extLst>
              <a:ext uri="{FF2B5EF4-FFF2-40B4-BE49-F238E27FC236}">
                <a16:creationId xmlns:a16="http://schemas.microsoft.com/office/drawing/2014/main" id="{53EF1D06-568F-4A52-8237-AEC6D05299D1}"/>
              </a:ext>
            </a:extLst>
          </p:cNvPr>
          <p:cNvSpPr txBox="1"/>
          <p:nvPr/>
        </p:nvSpPr>
        <p:spPr>
          <a:xfrm>
            <a:off x="452387" y="4485377"/>
            <a:ext cx="8234413" cy="1754326"/>
          </a:xfrm>
          <a:prstGeom prst="rect">
            <a:avLst/>
          </a:prstGeom>
          <a:solidFill>
            <a:srgbClr val="DAEFC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The key facility to address these challenges that must be built soon is FNSF.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FNSF (or any name you call it) is a plasma-based facility to learn behavior of Blankets/FW/Divertor in the fusion nuclear environment, learn about multiple/synergistic-effects phenomena, quantify the potential to attain T self-sufficiency, and understand failure modes, rates, effects (RAMI). (and possibly produce excess tritium to supply the Required Start up inventory for DEMO)</a:t>
            </a:r>
          </a:p>
        </p:txBody>
      </p:sp>
    </p:spTree>
    <p:extLst>
      <p:ext uri="{BB962C8B-B14F-4D97-AF65-F5344CB8AC3E}">
        <p14:creationId xmlns:p14="http://schemas.microsoft.com/office/powerpoint/2010/main" val="373747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spect="1"/>
          </p:cNvSpPr>
          <p:nvPr/>
        </p:nvSpPr>
        <p:spPr>
          <a:xfrm>
            <a:off x="49089" y="259030"/>
            <a:ext cx="9053064" cy="1323439"/>
          </a:xfrm>
          <a:prstGeom prst="rect">
            <a:avLst/>
          </a:prstGeom>
          <a:noFill/>
        </p:spPr>
        <p:txBody>
          <a:bodyPr wrap="square" rtlCol="0">
            <a:spAutoFit/>
          </a:bodyPr>
          <a:lstStyle/>
          <a:p>
            <a:pPr lvl="0" algn="ctr">
              <a:defRPr/>
            </a:pPr>
            <a:r>
              <a:rPr kumimoji="0" lang="en-US" altLang="ja-JP" sz="2000" b="1" i="0" u="none" strike="noStrike" kern="0" cap="none" spc="0" normalizeH="0" baseline="0" noProof="0" dirty="0">
                <a:ln>
                  <a:noFill/>
                </a:ln>
                <a:solidFill>
                  <a:srgbClr val="FF0000"/>
                </a:solidFill>
                <a:effectLst/>
                <a:uLnTx/>
                <a:uFillTx/>
                <a:latin typeface="Arial" pitchFamily="34" charset="0"/>
                <a:ea typeface="ＭＳ Ｐゴシック" panose="020B0600070205080204" pitchFamily="34" charset="-128"/>
                <a:cs typeface="Arial" pitchFamily="34" charset="0"/>
              </a:rPr>
              <a:t>Issue</a:t>
            </a:r>
            <a:r>
              <a:rPr kumimoji="0" lang="en-US" altLang="ja-JP" sz="2000" b="1" i="0" u="none" strike="noStrike" kern="0" cap="none" spc="0" normalizeH="0" baseline="0" noProof="0" dirty="0">
                <a:ln>
                  <a:noFill/>
                </a:ln>
                <a:solidFill>
                  <a:prstClr val="black"/>
                </a:solidFill>
                <a:effectLst/>
                <a:uLnTx/>
                <a:uFillTx/>
                <a:latin typeface="Arial" pitchFamily="34" charset="0"/>
                <a:ea typeface="ＭＳ Ｐゴシック" panose="020B0600070205080204" pitchFamily="34" charset="-128"/>
                <a:cs typeface="Arial" pitchFamily="34" charset="0"/>
              </a:rPr>
              <a:t>: With ITER DT start in 2036, there will be no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external non-fusion supply of </a:t>
            </a:r>
            <a:r>
              <a:rPr kumimoji="0" lang="en-US" altLang="ja-JP" sz="2000" b="1" i="0" u="none" strike="noStrike" kern="0" cap="none" spc="0" normalizeH="0" baseline="0" noProof="0" dirty="0">
                <a:ln>
                  <a:noFill/>
                </a:ln>
                <a:solidFill>
                  <a:prstClr val="black"/>
                </a:solidFill>
                <a:effectLst/>
                <a:uLnTx/>
                <a:uFillTx/>
                <a:latin typeface="Arial" pitchFamily="34" charset="0"/>
                <a:ea typeface="ＭＳ Ｐゴシック" panose="020B0600070205080204" pitchFamily="34" charset="-128"/>
                <a:cs typeface="Arial" pitchFamily="34" charset="0"/>
              </a:rPr>
              <a:t>tritium left to provide </a:t>
            </a:r>
            <a:r>
              <a:rPr lang="en-US" altLang="ja-JP" sz="2000" b="1" kern="0" dirty="0">
                <a:solidFill>
                  <a:srgbClr val="FF0000"/>
                </a:solidFill>
                <a:latin typeface="Arial" pitchFamily="34" charset="0"/>
                <a:cs typeface="Arial" pitchFamily="34" charset="0"/>
              </a:rPr>
              <a:t>T </a:t>
            </a:r>
            <a:r>
              <a:rPr kumimoji="0" lang="en-US" altLang="ja-JP" sz="2000" b="1" i="0" u="none" strike="noStrike" kern="0" cap="none" spc="0" normalizeH="0" baseline="0" noProof="0" dirty="0">
                <a:ln>
                  <a:noFill/>
                </a:ln>
                <a:solidFill>
                  <a:srgbClr val="FF0000"/>
                </a:solidFill>
                <a:effectLst/>
                <a:uLnTx/>
                <a:uFillTx/>
                <a:latin typeface="Arial" pitchFamily="34" charset="0"/>
                <a:ea typeface="ＭＳ Ｐゴシック" panose="020B0600070205080204" pitchFamily="34" charset="-128"/>
                <a:cs typeface="Arial" pitchFamily="34" charset="0"/>
              </a:rPr>
              <a:t>Startup inventory </a:t>
            </a:r>
            <a:r>
              <a:rPr kumimoji="0" lang="en-US" altLang="ja-JP" sz="2000" b="1" i="0" u="none" strike="noStrike" kern="0" cap="none" spc="0" normalizeH="0" baseline="0" noProof="0" dirty="0">
                <a:ln>
                  <a:noFill/>
                </a:ln>
                <a:solidFill>
                  <a:prstClr val="black"/>
                </a:solidFill>
                <a:effectLst/>
                <a:uLnTx/>
                <a:uFillTx/>
                <a:latin typeface="Arial" pitchFamily="34" charset="0"/>
                <a:ea typeface="ＭＳ Ｐゴシック" panose="020B0600070205080204" pitchFamily="34" charset="-128"/>
                <a:cs typeface="Arial" pitchFamily="34" charset="0"/>
              </a:rPr>
              <a:t>for any major DT Fusion facility beyond ITER.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Arial" pitchFamily="34" charset="0"/>
                <a:ea typeface="ＭＳ Ｐゴシック" panose="020B0600070205080204" pitchFamily="34" charset="-128"/>
                <a:cs typeface="Arial" pitchFamily="34" charset="0"/>
              </a:rPr>
              <a:t>The tritium we had at the beginning of ITER design has already decayed!</a:t>
            </a:r>
          </a:p>
        </p:txBody>
      </p:sp>
      <p:grpSp>
        <p:nvGrpSpPr>
          <p:cNvPr id="3" name="Group 2">
            <a:extLst>
              <a:ext uri="{FF2B5EF4-FFF2-40B4-BE49-F238E27FC236}">
                <a16:creationId xmlns:a16="http://schemas.microsoft.com/office/drawing/2014/main" id="{2DCC8C3C-DA9E-4CDE-82E2-30630298065E}"/>
              </a:ext>
            </a:extLst>
          </p:cNvPr>
          <p:cNvGrpSpPr/>
          <p:nvPr/>
        </p:nvGrpSpPr>
        <p:grpSpPr>
          <a:xfrm>
            <a:off x="1390870" y="1737361"/>
            <a:ext cx="6362260" cy="4624392"/>
            <a:chOff x="70569" y="2039198"/>
            <a:chExt cx="4473832" cy="3667711"/>
          </a:xfrm>
        </p:grpSpPr>
        <p:pic>
          <p:nvPicPr>
            <p:cNvPr id="23"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70569" y="2039198"/>
              <a:ext cx="4473832" cy="3667711"/>
            </a:xfrm>
            <a:prstGeom prst="rect">
              <a:avLst/>
            </a:prstGeom>
            <a:noFill/>
          </p:spPr>
        </p:pic>
        <p:sp>
          <p:nvSpPr>
            <p:cNvPr id="19" name="TextBox 18"/>
            <p:cNvSpPr txBox="1"/>
            <p:nvPr/>
          </p:nvSpPr>
          <p:spPr>
            <a:xfrm>
              <a:off x="3064476" y="2175836"/>
              <a:ext cx="922638" cy="3821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tangle 84"/>
            <p:cNvSpPr>
              <a:spLocks noChangeArrowheads="1"/>
            </p:cNvSpPr>
            <p:nvPr/>
          </p:nvSpPr>
          <p:spPr bwMode="auto">
            <a:xfrm>
              <a:off x="1916207" y="3770404"/>
              <a:ext cx="1190062" cy="698548"/>
            </a:xfrm>
            <a:prstGeom prst="rect">
              <a:avLst/>
            </a:prstGeom>
            <a:solidFill>
              <a:schemeClr val="bg1"/>
            </a:solid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a:ea typeface="+mn-ea"/>
                  <a:cs typeface="Arial" pitchFamily="34" charset="0"/>
                </a:rPr>
                <a:t>With ITER: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a:ea typeface="+mn-ea"/>
                  <a:cs typeface="Arial" pitchFamily="34" charset="0"/>
                </a:rPr>
                <a:t>Burn 0.9 kg/</a:t>
              </a:r>
              <a:r>
                <a:rPr kumimoji="0" lang="en-US" sz="900" b="1" i="0" u="none" strike="noStrike" kern="1200" cap="none" spc="0" normalizeH="0" baseline="0" noProof="0" dirty="0" err="1">
                  <a:ln>
                    <a:noFill/>
                  </a:ln>
                  <a:solidFill>
                    <a:srgbClr val="000000"/>
                  </a:solidFill>
                  <a:effectLst/>
                  <a:uLnTx/>
                  <a:uFillTx/>
                  <a:latin typeface="Calibri"/>
                  <a:ea typeface="+mn-ea"/>
                  <a:cs typeface="Arial" pitchFamily="34" charset="0"/>
                </a:rPr>
                <a:t>yr</a:t>
              </a:r>
              <a:r>
                <a:rPr kumimoji="0" lang="en-US" sz="900" b="1" i="0" u="none" strike="noStrike" kern="1200" cap="none" spc="0" normalizeH="0" baseline="0" noProof="0" dirty="0">
                  <a:ln>
                    <a:noFill/>
                  </a:ln>
                  <a:solidFill>
                    <a:srgbClr val="000000"/>
                  </a:solidFill>
                  <a:effectLst/>
                  <a:uLnTx/>
                  <a:uFillTx/>
                  <a:latin typeface="Calibri"/>
                  <a:ea typeface="+mn-ea"/>
                  <a:cs typeface="Arial" pitchFamily="34" charset="0"/>
                </a:rPr>
                <a:t> for 16 </a:t>
              </a:r>
              <a:r>
                <a:rPr kumimoji="0" lang="en-US" sz="900" b="1" i="0" u="none" strike="noStrike" kern="1200" cap="none" spc="0" normalizeH="0" baseline="0" noProof="0" dirty="0" err="1">
                  <a:ln>
                    <a:noFill/>
                  </a:ln>
                  <a:solidFill>
                    <a:srgbClr val="000000"/>
                  </a:solidFill>
                  <a:effectLst/>
                  <a:uLnTx/>
                  <a:uFillTx/>
                  <a:latin typeface="Calibri"/>
                  <a:ea typeface="+mn-ea"/>
                  <a:cs typeface="Arial" pitchFamily="34" charset="0"/>
                </a:rPr>
                <a:t>yr</a:t>
              </a:r>
              <a:endParaRPr kumimoji="0" lang="en-US" sz="900" b="1" i="0" u="none" strike="noStrike" kern="1200" cap="none" spc="0" normalizeH="0" baseline="0" noProof="0" dirty="0">
                <a:ln>
                  <a:noFill/>
                </a:ln>
                <a:solidFill>
                  <a:srgbClr val="000000"/>
                </a:solidFill>
                <a:effectLst/>
                <a:uLnTx/>
                <a:uFillTx/>
                <a:latin typeface="Calibri"/>
                <a:ea typeface="+mn-ea"/>
                <a:cs typeface="Arial" pitchFamily="34" charset="0"/>
              </a:endParaRPr>
            </a:p>
          </p:txBody>
        </p:sp>
        <p:sp>
          <p:nvSpPr>
            <p:cNvPr id="22" name="Rectangle 68"/>
            <p:cNvSpPr>
              <a:spLocks noChangeArrowheads="1"/>
            </p:cNvSpPr>
            <p:nvPr/>
          </p:nvSpPr>
          <p:spPr bwMode="auto">
            <a:xfrm>
              <a:off x="3074330" y="2159871"/>
              <a:ext cx="803517" cy="490728"/>
            </a:xfrm>
            <a:prstGeom prst="rect">
              <a:avLst/>
            </a:prstGeom>
            <a:solidFill>
              <a:schemeClr val="bg1"/>
            </a:solid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a:ea typeface="+mn-ea"/>
                  <a:cs typeface="Arial" pitchFamily="34" charset="0"/>
                </a:rPr>
                <a:t>CANDU Supply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a:ea typeface="+mn-ea"/>
                  <a:cs typeface="Arial" pitchFamily="34" charset="0"/>
                </a:rPr>
                <a:t>w/o Fusion </a:t>
              </a:r>
            </a:p>
          </p:txBody>
        </p:sp>
        <p:sp>
          <p:nvSpPr>
            <p:cNvPr id="21" name="Snip and Round Single Corner Rectangle 20"/>
            <p:cNvSpPr/>
            <p:nvPr/>
          </p:nvSpPr>
          <p:spPr>
            <a:xfrm>
              <a:off x="2524394" y="2938308"/>
              <a:ext cx="321833" cy="486045"/>
            </a:xfrm>
            <a:prstGeom prst="snipRoundRect">
              <a:avLst/>
            </a:prstGeom>
            <a:solidFill>
              <a:srgbClr val="FFF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84"/>
            <p:cNvSpPr>
              <a:spLocks noChangeArrowheads="1"/>
            </p:cNvSpPr>
            <p:nvPr/>
          </p:nvSpPr>
          <p:spPr bwMode="auto">
            <a:xfrm>
              <a:off x="1480165" y="3022923"/>
              <a:ext cx="1103189" cy="421932"/>
            </a:xfrm>
            <a:prstGeom prst="rect">
              <a:avLst/>
            </a:prstGeom>
            <a:solidFill>
              <a:schemeClr val="bg1"/>
            </a:solid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a:ea typeface="+mn-ea"/>
                  <a:cs typeface="Arial" pitchFamily="34" charset="0"/>
                </a:rPr>
                <a:t>Start DT Dec 2035</a:t>
              </a:r>
            </a:p>
          </p:txBody>
        </p:sp>
        <p:cxnSp>
          <p:nvCxnSpPr>
            <p:cNvPr id="31" name="Straight Arrow Connector 30"/>
            <p:cNvCxnSpPr/>
            <p:nvPr/>
          </p:nvCxnSpPr>
          <p:spPr>
            <a:xfrm flipV="1">
              <a:off x="2547534" y="2948562"/>
              <a:ext cx="267100" cy="243020"/>
            </a:xfrm>
            <a:prstGeom prst="straightConnector1">
              <a:avLst/>
            </a:prstGeom>
            <a:ln w="3175">
              <a:headEnd w="sm" len="sm"/>
              <a:tailEnd type="triangle" w="sm" len="sm"/>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3042807" y="4184879"/>
              <a:ext cx="255939" cy="230832"/>
            </a:xfrm>
            <a:prstGeom prst="straightConnector1">
              <a:avLst/>
            </a:prstGeom>
            <a:ln>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460496" y="2650599"/>
              <a:ext cx="15592" cy="874209"/>
            </a:xfrm>
            <a:prstGeom prst="straightConnector1">
              <a:avLst/>
            </a:prstGeom>
            <a:ln>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85966" y="2109435"/>
              <a:ext cx="10955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F81BD">
                      <a:lumMod val="75000"/>
                    </a:srgbClr>
                  </a:solidFill>
                  <a:effectLst/>
                  <a:uLnTx/>
                  <a:uFillTx/>
                  <a:latin typeface="Calibri"/>
                  <a:ea typeface="+mn-ea"/>
                  <a:cs typeface="+mn-cs"/>
                </a:rPr>
                <a:t>Tritium decays at 5.47% per year</a:t>
              </a:r>
            </a:p>
          </p:txBody>
        </p:sp>
      </p:grpSp>
      <p:sp>
        <p:nvSpPr>
          <p:cNvPr id="20" name="Slide Number Placeholder 19"/>
          <p:cNvSpPr>
            <a:spLocks noGrp="1"/>
          </p:cNvSpPr>
          <p:nvPr>
            <p:ph type="sldNum" sz="quarter" idx="12"/>
          </p:nvPr>
        </p:nvSpPr>
        <p:spPr>
          <a:xfrm>
            <a:off x="6994622" y="650156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80B0-50FD-4859-84C7-A241BD1E9BC8}"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6" name="Footer Placeholder 4">
            <a:extLst>
              <a:ext uri="{FF2B5EF4-FFF2-40B4-BE49-F238E27FC236}">
                <a16:creationId xmlns:a16="http://schemas.microsoft.com/office/drawing/2014/main" id="{F1A26DA7-B52C-4BFB-B839-9D973D46ADC8}"/>
              </a:ext>
            </a:extLst>
          </p:cNvPr>
          <p:cNvSpPr>
            <a:spLocks noGrp="1"/>
          </p:cNvSpPr>
          <p:nvPr>
            <p:ph type="ftr" sz="quarter" idx="11"/>
          </p:nvPr>
        </p:nvSpPr>
        <p:spPr>
          <a:xfrm>
            <a:off x="2953963" y="6579849"/>
            <a:ext cx="329545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12-7-2022</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089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26" y="597660"/>
            <a:ext cx="8229600" cy="1143000"/>
          </a:xfrm>
        </p:spPr>
        <p:txBody>
          <a:bodyPr>
            <a:normAutofit fontScale="90000"/>
          </a:bodyPr>
          <a:lstStyle/>
          <a:p>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endParaRPr lang="en-US" sz="21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1635" y="1731078"/>
            <a:ext cx="8772902" cy="4852108"/>
          </a:xfrm>
        </p:spPr>
        <p:txBody>
          <a:bodyPr>
            <a:noAutofit/>
          </a:bodyPr>
          <a:lstStyle/>
          <a:p>
            <a:pPr marL="0" lvl="1" indent="0" algn="ctr" defTabSz="914400" eaLnBrk="0" fontAlgn="base" hangingPunct="0">
              <a:spcAft>
                <a:spcPct val="0"/>
              </a:spcAft>
              <a:buNone/>
            </a:pPr>
            <a:r>
              <a:rPr lang="en-US" sz="2000" b="1" dirty="0">
                <a:latin typeface="Arial" panose="020B0604020202020204" pitchFamily="34" charset="0"/>
                <a:cs typeface="Arial" panose="020B0604020202020204" pitchFamily="34" charset="0"/>
              </a:rPr>
              <a:t>Fundamental reasons:</a:t>
            </a:r>
            <a:endParaRPr lang="en-US" sz="2000" kern="0" dirty="0">
              <a:solidFill>
                <a:srgbClr val="000000"/>
              </a:solidFill>
              <a:latin typeface="Arial" panose="020B0604020202020204" pitchFamily="34" charset="0"/>
              <a:cs typeface="Arial" panose="020B0604020202020204" pitchFamily="34" charset="0"/>
            </a:endParaRPr>
          </a:p>
          <a:p>
            <a:pPr marL="285750" lvl="1" indent="-285750" defTabSz="914400" eaLnBrk="0" fontAlgn="base" hangingPunct="0">
              <a:spcAft>
                <a:spcPct val="0"/>
              </a:spcAft>
              <a:buFont typeface="Arial" panose="020B0604020202020204" pitchFamily="34" charset="0"/>
              <a:buChar char="•"/>
            </a:pPr>
            <a:r>
              <a:rPr lang="en-US" sz="1900" kern="0" dirty="0">
                <a:solidFill>
                  <a:srgbClr val="000000"/>
                </a:solidFill>
                <a:latin typeface="Arial" panose="020B0604020202020204" pitchFamily="34" charset="0"/>
                <a:cs typeface="Arial" panose="020B0604020202020204" pitchFamily="34" charset="0"/>
              </a:rPr>
              <a:t>Location of Blanket/FW/Divertor </a:t>
            </a:r>
            <a:r>
              <a:rPr lang="en-US" sz="1900" kern="0" dirty="0">
                <a:solidFill>
                  <a:srgbClr val="FF0000"/>
                </a:solidFill>
                <a:latin typeface="Arial" panose="020B0604020202020204" pitchFamily="34" charset="0"/>
                <a:cs typeface="Arial" panose="020B0604020202020204" pitchFamily="34" charset="0"/>
              </a:rPr>
              <a:t>inside</a:t>
            </a:r>
            <a:r>
              <a:rPr lang="en-US" sz="1900" kern="0" dirty="0">
                <a:solidFill>
                  <a:srgbClr val="0070C0"/>
                </a:solidFill>
                <a:latin typeface="Arial" panose="020B0604020202020204" pitchFamily="34" charset="0"/>
                <a:cs typeface="Arial" panose="020B0604020202020204" pitchFamily="34" charset="0"/>
              </a:rPr>
              <a:t>*</a:t>
            </a:r>
            <a:r>
              <a:rPr lang="en-US" sz="1900" kern="0" dirty="0">
                <a:solidFill>
                  <a:srgbClr val="000000"/>
                </a:solidFill>
                <a:latin typeface="Arial" panose="020B0604020202020204" pitchFamily="34" charset="0"/>
                <a:cs typeface="Arial" panose="020B0604020202020204" pitchFamily="34" charset="0"/>
              </a:rPr>
              <a:t> the </a:t>
            </a:r>
            <a:r>
              <a:rPr lang="en-US" sz="1900" kern="0" dirty="0">
                <a:solidFill>
                  <a:srgbClr val="FF0000"/>
                </a:solidFill>
                <a:latin typeface="Arial" panose="020B0604020202020204" pitchFamily="34" charset="0"/>
                <a:cs typeface="Arial" panose="020B0604020202020204" pitchFamily="34" charset="0"/>
              </a:rPr>
              <a:t>vacuum vessel</a:t>
            </a:r>
            <a:r>
              <a:rPr lang="en-US" sz="1900" kern="0" dirty="0">
                <a:solidFill>
                  <a:srgbClr val="000000"/>
                </a:solidFill>
                <a:latin typeface="Arial" panose="020B0604020202020204" pitchFamily="34" charset="0"/>
                <a:cs typeface="Arial" panose="020B0604020202020204" pitchFamily="34" charset="0"/>
              </a:rPr>
              <a:t>: </a:t>
            </a:r>
          </a:p>
          <a:p>
            <a:pPr marL="584200" lvl="2" indent="-285750" defTabSz="914400" eaLnBrk="0" fontAlgn="base" hangingPunct="0">
              <a:spcAft>
                <a:spcPct val="0"/>
              </a:spcAft>
              <a:buFont typeface="Wingdings" panose="05000000000000000000" pitchFamily="2" charset="2"/>
              <a:buChar char="à"/>
            </a:pPr>
            <a:r>
              <a:rPr lang="en-US" b="1" i="1" dirty="0">
                <a:solidFill>
                  <a:prstClr val="black"/>
                </a:solidFill>
                <a:latin typeface="Arial" panose="020B0604020202020204" pitchFamily="34" charset="0"/>
                <a:cs typeface="Arial" panose="020B0604020202020204" pitchFamily="34" charset="0"/>
              </a:rPr>
              <a:t>low fault tolerance </a:t>
            </a:r>
            <a:r>
              <a:rPr lang="en-US" b="1" i="1"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en-US" b="1" i="1" dirty="0">
                <a:solidFill>
                  <a:prstClr val="black"/>
                </a:solidFill>
                <a:latin typeface="Arial" panose="020B0604020202020204" pitchFamily="34" charset="0"/>
                <a:cs typeface="Arial" panose="020B0604020202020204" pitchFamily="34" charset="0"/>
              </a:rPr>
              <a:t>  short MTBF </a:t>
            </a:r>
            <a:r>
              <a:rPr lang="en-US" kern="0" dirty="0">
                <a:solidFill>
                  <a:srgbClr val="000000"/>
                </a:solidFill>
                <a:latin typeface="Arial" panose="020B0604020202020204" pitchFamily="34" charset="0"/>
                <a:cs typeface="Arial" panose="020B0604020202020204" pitchFamily="34" charset="0"/>
              </a:rPr>
              <a:t>because</a:t>
            </a:r>
            <a:r>
              <a:rPr lang="en-US" b="1" i="1" dirty="0">
                <a:solidFill>
                  <a:prstClr val="black"/>
                </a:solidFill>
                <a:latin typeface="Arial" panose="020B0604020202020204" pitchFamily="34" charset="0"/>
                <a:cs typeface="Arial" panose="020B0604020202020204" pitchFamily="34" charset="0"/>
              </a:rPr>
              <a:t> </a:t>
            </a:r>
            <a:r>
              <a:rPr lang="en-US" kern="0" dirty="0">
                <a:solidFill>
                  <a:srgbClr val="000000"/>
                </a:solidFill>
                <a:latin typeface="Arial" panose="020B0604020202020204" pitchFamily="34" charset="0"/>
                <a:cs typeface="Arial" panose="020B0604020202020204" pitchFamily="34" charset="0"/>
              </a:rPr>
              <a:t>many failures (e.g. coolant leak) require immediate shutdown, also no redundancy possible. </a:t>
            </a:r>
          </a:p>
          <a:p>
            <a:pPr marL="584200" lvl="2" indent="-285750" defTabSz="914400" eaLnBrk="0" fontAlgn="base" hangingPunct="0">
              <a:spcAft>
                <a:spcPct val="0"/>
              </a:spcAft>
              <a:buFont typeface="Wingdings" panose="05000000000000000000" pitchFamily="2" charset="2"/>
              <a:buChar char="à"/>
            </a:pPr>
            <a:r>
              <a:rPr lang="en-US" b="1" i="1" dirty="0">
                <a:solidFill>
                  <a:prstClr val="black"/>
                </a:solidFill>
                <a:latin typeface="Arial" panose="020B0604020202020204" pitchFamily="34" charset="0"/>
                <a:cs typeface="Arial" panose="020B0604020202020204" pitchFamily="34" charset="0"/>
              </a:rPr>
              <a:t>long MTTR </a:t>
            </a:r>
            <a:r>
              <a:rPr lang="en-US" kern="0" dirty="0">
                <a:solidFill>
                  <a:srgbClr val="000000"/>
                </a:solidFill>
                <a:latin typeface="Arial" panose="020B0604020202020204" pitchFamily="34" charset="0"/>
                <a:cs typeface="Arial" panose="020B0604020202020204" pitchFamily="34" charset="0"/>
              </a:rPr>
              <a:t>because</a:t>
            </a:r>
            <a:r>
              <a:rPr lang="en-US" b="1" i="1" dirty="0">
                <a:solidFill>
                  <a:prstClr val="black"/>
                </a:solidFill>
                <a:latin typeface="Arial" panose="020B0604020202020204" pitchFamily="34" charset="0"/>
                <a:cs typeface="Arial" panose="020B0604020202020204" pitchFamily="34" charset="0"/>
              </a:rPr>
              <a:t> </a:t>
            </a:r>
            <a:r>
              <a:rPr lang="en-US" kern="0" dirty="0">
                <a:solidFill>
                  <a:srgbClr val="000000"/>
                </a:solidFill>
                <a:latin typeface="Arial" panose="020B0604020202020204" pitchFamily="34" charset="0"/>
                <a:cs typeface="Arial" panose="020B0604020202020204" pitchFamily="34" charset="0"/>
              </a:rPr>
              <a:t>repair &amp; replacement require breaking “vacuum seal” and many connects/disconnects, and many operations in the limited access space of tokamaks, stellerators, and other “toroidal/closed” configurations</a:t>
            </a:r>
          </a:p>
          <a:p>
            <a:pPr marL="298450" lvl="2" indent="0" defTabSz="914400" eaLnBrk="0" fontAlgn="base" hangingPunct="0">
              <a:spcAft>
                <a:spcPct val="0"/>
              </a:spcAft>
              <a:buNone/>
            </a:pPr>
            <a:endParaRPr lang="en-US" sz="400" kern="0" dirty="0">
              <a:solidFill>
                <a:srgbClr val="000000"/>
              </a:solidFill>
              <a:latin typeface="Arial" panose="020B0604020202020204" pitchFamily="34" charset="0"/>
              <a:cs typeface="Arial" panose="020B0604020202020204" pitchFamily="34" charset="0"/>
            </a:endParaRPr>
          </a:p>
          <a:p>
            <a:pPr marL="298450" lvl="2" indent="0" defTabSz="914400" eaLnBrk="0" fontAlgn="base" hangingPunct="0">
              <a:spcAft>
                <a:spcPct val="0"/>
              </a:spcAft>
              <a:buNone/>
            </a:pPr>
            <a:r>
              <a:rPr lang="en-US" sz="1200" i="1" kern="0" dirty="0">
                <a:solidFill>
                  <a:srgbClr val="338DCD"/>
                </a:solidFill>
                <a:latin typeface="Arial" panose="020B0604020202020204" pitchFamily="34" charset="0"/>
                <a:cs typeface="Arial" panose="020B0604020202020204" pitchFamily="34" charset="0"/>
              </a:rPr>
              <a:t>* </a:t>
            </a:r>
            <a:r>
              <a:rPr lang="en-US" sz="1200" i="1" dirty="0">
                <a:solidFill>
                  <a:srgbClr val="0070C0"/>
                </a:solidFill>
              </a:rPr>
              <a:t>The decision to put the blanket inside the vacuum vessel is necessary to protect the vacuum vessel, which must be robust and cannot be in high radiation/temperature/stress state facing the plasma. </a:t>
            </a:r>
          </a:p>
          <a:p>
            <a:pPr marL="298450" lvl="2" indent="0" defTabSz="914400" eaLnBrk="0" fontAlgn="base" hangingPunct="0">
              <a:spcAft>
                <a:spcPct val="0"/>
              </a:spcAft>
              <a:buNone/>
            </a:pPr>
            <a:endParaRPr lang="en-US" sz="500" i="1" dirty="0">
              <a:solidFill>
                <a:srgbClr val="0070C0"/>
              </a:solidFill>
            </a:endParaRPr>
          </a:p>
          <a:p>
            <a:pPr marL="285750" lvl="1" indent="-285750" defTabSz="914400" eaLnBrk="0" fontAlgn="base" hangingPunct="0">
              <a:spcAft>
                <a:spcPct val="0"/>
              </a:spcAft>
              <a:buFont typeface="Arial" panose="020B0604020202020204" pitchFamily="34" charset="0"/>
              <a:buChar char="•"/>
            </a:pPr>
            <a:r>
              <a:rPr lang="en-US" sz="1900" kern="0" dirty="0">
                <a:solidFill>
                  <a:srgbClr val="000000"/>
                </a:solidFill>
                <a:latin typeface="Arial"/>
                <a:cs typeface="Arial"/>
              </a:rPr>
              <a:t>Large surface area of the first wall results in high failure rate for a given unit failure rate per unit length of piping, welds, and joints </a:t>
            </a:r>
            <a:r>
              <a:rPr lang="en-US" sz="1900" b="1" i="1" dirty="0">
                <a:sym typeface="Wingdings" panose="05000000000000000000" pitchFamily="2" charset="2"/>
              </a:rPr>
              <a:t></a:t>
            </a:r>
            <a:r>
              <a:rPr lang="en-US" sz="1900" b="1" i="1" dirty="0"/>
              <a:t>  short MTBF</a:t>
            </a:r>
            <a:endParaRPr lang="en-US" sz="1900" kern="0" dirty="0">
              <a:solidFill>
                <a:srgbClr val="000000"/>
              </a:solidFill>
              <a:latin typeface="Arial"/>
              <a:cs typeface="Arial"/>
            </a:endParaRPr>
          </a:p>
          <a:p>
            <a:pPr marL="230188" lvl="1" indent="0" defTabSz="914400" eaLnBrk="0" fontAlgn="base" hangingPunct="0">
              <a:spcAft>
                <a:spcPct val="0"/>
              </a:spcAft>
              <a:buNone/>
            </a:pPr>
            <a:endParaRPr lang="en-US" sz="300" b="1" kern="0" dirty="0">
              <a:solidFill>
                <a:srgbClr val="0000FF"/>
              </a:solidFill>
              <a:latin typeface="Arial"/>
              <a:cs typeface="Arial"/>
            </a:endParaRPr>
          </a:p>
          <a:p>
            <a:pPr marL="230188" lvl="1" indent="0" defTabSz="914400" eaLnBrk="0" fontAlgn="base" hangingPunct="0">
              <a:spcAft>
                <a:spcPct val="0"/>
              </a:spcAft>
              <a:buNone/>
            </a:pPr>
            <a:r>
              <a:rPr lang="en-US" sz="2000" b="1" kern="0" dirty="0">
                <a:solidFill>
                  <a:srgbClr val="0000FF"/>
                </a:solidFill>
                <a:latin typeface="Arial"/>
                <a:cs typeface="Arial"/>
              </a:rPr>
              <a:t>Contrast this to fission reactors:</a:t>
            </a:r>
          </a:p>
          <a:p>
            <a:pPr marL="754062" lvl="2" indent="-285750" defTabSz="914400" eaLnBrk="0" fontAlgn="base" hangingPunct="0">
              <a:spcAft>
                <a:spcPct val="0"/>
              </a:spcAft>
              <a:buFont typeface="Courier New" panose="02070309020205020404" pitchFamily="49" charset="0"/>
              <a:buChar char="o"/>
            </a:pPr>
            <a:r>
              <a:rPr lang="en-US" kern="0" dirty="0">
                <a:solidFill>
                  <a:srgbClr val="000000"/>
                </a:solidFill>
                <a:latin typeface="Arial"/>
                <a:cs typeface="Arial"/>
              </a:rPr>
              <a:t>Can continue operation with ~ 2% of fuel rods with failures (MTBF ~ years)</a:t>
            </a:r>
          </a:p>
          <a:p>
            <a:pPr marL="754062" lvl="2" indent="-285750" defTabSz="914400" eaLnBrk="0" fontAlgn="base" hangingPunct="0">
              <a:spcAft>
                <a:spcPct val="0"/>
              </a:spcAft>
              <a:buFont typeface="Courier New" panose="02070309020205020404" pitchFamily="49" charset="0"/>
              <a:buChar char="o"/>
            </a:pPr>
            <a:r>
              <a:rPr lang="en-US" kern="0" dirty="0">
                <a:solidFill>
                  <a:srgbClr val="000000"/>
                </a:solidFill>
                <a:latin typeface="Arial"/>
                <a:cs typeface="Arial"/>
              </a:rPr>
              <a:t>An entire fuel bundle can be replaced in ~ 2 days (MTTR ~ 2 days). </a:t>
            </a:r>
          </a:p>
          <a:p>
            <a:pPr marL="754062" lvl="2" indent="-285750" defTabSz="914400" eaLnBrk="0" fontAlgn="base" hangingPunct="0">
              <a:spcAft>
                <a:spcPct val="0"/>
              </a:spcAft>
              <a:buFont typeface="Courier New" panose="02070309020205020404" pitchFamily="49" charset="0"/>
              <a:buChar char="o"/>
            </a:pPr>
            <a:r>
              <a:rPr lang="en-US" kern="0" dirty="0">
                <a:solidFill>
                  <a:srgbClr val="000000"/>
                </a:solidFill>
                <a:latin typeface="Arial"/>
                <a:cs typeface="Arial"/>
              </a:rPr>
              <a:t>Fission reactors have been able to achieve 90% availability</a:t>
            </a:r>
          </a:p>
        </p:txBody>
      </p:sp>
      <p:sp>
        <p:nvSpPr>
          <p:cNvPr id="4" name="Slide Number Placeholder 3"/>
          <p:cNvSpPr>
            <a:spLocks noGrp="1"/>
          </p:cNvSpPr>
          <p:nvPr>
            <p:ph type="sldNum" sz="quarter" idx="12"/>
          </p:nvPr>
        </p:nvSpPr>
        <p:spPr>
          <a:xfrm>
            <a:off x="8822522" y="6561110"/>
            <a:ext cx="333488"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A98D03-C6D0-4C82-A48D-2F9D0363C2D4}" type="slidenum">
              <a:rPr kumimoji="0" lang="en-US" sz="1050" b="0" i="0" u="none" strike="noStrike" kern="1200" cap="none" spc="0" normalizeH="0" baseline="0" noProof="0">
                <a:ln>
                  <a:noFill/>
                </a:ln>
                <a:solidFill>
                  <a:prstClr val="black">
                    <a:lumMod val="50000"/>
                    <a:lumOff val="50000"/>
                  </a:prstClr>
                </a:solidFill>
                <a:effectLst/>
                <a:uLnTx/>
                <a:uFillTx/>
                <a:latin typeface="Calibri"/>
                <a:ea typeface="ＭＳ Ｐゴシック" pitchFamily="34" charset="-128"/>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50" b="0" i="0" u="none" strike="noStrike" kern="1200" cap="none" spc="0" normalizeH="0" baseline="0" noProof="0" dirty="0">
              <a:ln>
                <a:noFill/>
              </a:ln>
              <a:solidFill>
                <a:prstClr val="black">
                  <a:lumMod val="50000"/>
                  <a:lumOff val="50000"/>
                </a:prstClr>
              </a:solidFill>
              <a:effectLst/>
              <a:uLnTx/>
              <a:uFillTx/>
              <a:latin typeface="Calibri"/>
              <a:ea typeface="ＭＳ Ｐゴシック" pitchFamily="34" charset="-128"/>
              <a:cs typeface="Calibri" panose="020F0502020204030204" pitchFamily="34" charset="0"/>
            </a:endParaRPr>
          </a:p>
        </p:txBody>
      </p:sp>
      <p:sp>
        <p:nvSpPr>
          <p:cNvPr id="8" name="TextBox 7"/>
          <p:cNvSpPr txBox="1"/>
          <p:nvPr/>
        </p:nvSpPr>
        <p:spPr>
          <a:xfrm>
            <a:off x="251047" y="106514"/>
            <a:ext cx="8320758" cy="1661993"/>
          </a:xfrm>
          <a:prstGeom prst="rect">
            <a:avLst/>
          </a:prstGeom>
          <a:noFill/>
          <a:ln w="19050">
            <a:solidFill>
              <a:srgbClr val="002060"/>
            </a:solidFill>
          </a:ln>
        </p:spPr>
        <p:txBody>
          <a:bodyPr wrap="square" rtlCol="0">
            <a:spAutoFit/>
          </a:bodyPr>
          <a:lstStyle/>
          <a:p>
            <a:pPr lvl="0">
              <a:defRPr/>
            </a:pPr>
            <a:r>
              <a:rPr lang="en-US" sz="2200" b="1" dirty="0">
                <a:solidFill>
                  <a:srgbClr val="0000FF"/>
                </a:solidFill>
              </a:rPr>
              <a:t>      Reliability/Availability/Maintainability/Inspectability (</a:t>
            </a:r>
            <a:r>
              <a:rPr lang="en-US" sz="2200" b="1" dirty="0">
                <a:solidFill>
                  <a:srgbClr val="FF0000"/>
                </a:solidFill>
              </a:rPr>
              <a:t>RAMI</a:t>
            </a:r>
            <a:r>
              <a:rPr lang="en-US" sz="2200" b="1" dirty="0">
                <a:solidFill>
                  <a:srgbClr val="0000FF"/>
                </a:solidFill>
              </a:rPr>
              <a:t>) </a:t>
            </a:r>
          </a:p>
          <a:p>
            <a:pPr lvl="0">
              <a:defRPr/>
            </a:pPr>
            <a:r>
              <a:rPr kumimoji="0" lang="en-US" sz="2000" b="0" i="0" u="none" strike="noStrike" kern="0" cap="none" spc="0" normalizeH="0" baseline="0" noProof="0" dirty="0">
                <a:ln>
                  <a:noFill/>
                </a:ln>
                <a:solidFill>
                  <a:srgbClr val="FF0000"/>
                </a:solidFill>
                <a:effectLst/>
                <a:uLnTx/>
                <a:uFillTx/>
                <a:latin typeface="Arial"/>
                <a:ea typeface="+mn-ea"/>
                <a:cs typeface="Arial"/>
              </a:rPr>
              <a:t>Detailed Analyses show: </a:t>
            </a:r>
            <a:r>
              <a:rPr lang="en-US" sz="2000" b="1" dirty="0">
                <a:solidFill>
                  <a:srgbClr val="FF0000"/>
                </a:solidFill>
              </a:rPr>
              <a:t>RAMI</a:t>
            </a:r>
            <a:r>
              <a:rPr lang="en-US" sz="2000" b="1" dirty="0">
                <a:solidFill>
                  <a:srgbClr val="0000FF"/>
                </a:solidFill>
              </a:rPr>
              <a:t> is a serious challenge that has major impact on engineering feasibility and economics</a:t>
            </a:r>
            <a:r>
              <a:rPr kumimoji="0" lang="en-US" sz="2000" b="0" i="0" u="none" strike="noStrike" kern="0" cap="none" spc="0" normalizeH="0" baseline="0" noProof="0" dirty="0">
                <a:ln>
                  <a:noFill/>
                </a:ln>
                <a:solidFill>
                  <a:srgbClr val="0000FF"/>
                </a:solidFill>
                <a:effectLst/>
                <a:uLnTx/>
                <a:uFillTx/>
                <a:latin typeface="Arial"/>
                <a:ea typeface="+mn-ea"/>
                <a:cs typeface="Arial"/>
              </a:rPr>
              <a:t>:</a:t>
            </a:r>
            <a:r>
              <a:rPr kumimoji="0" lang="en-US" sz="2000" b="0" i="0" u="none" strike="noStrike" kern="0" cap="none" spc="0" normalizeH="0" baseline="0" noProof="0" dirty="0">
                <a:ln>
                  <a:noFill/>
                </a:ln>
                <a:solidFill>
                  <a:srgbClr val="FF0000"/>
                </a:solidFill>
                <a:effectLst/>
                <a:uLnTx/>
                <a:uFillTx/>
                <a:latin typeface="Arial"/>
                <a:ea typeface="+mn-ea"/>
                <a:cs typeface="Arial"/>
              </a:rPr>
              <a:t> anticipated MTBF is hours/days (required is years), and MTTR is 3-4 months (required is days), and availability is very low &lt; 5%</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ooter Placeholder 4">
            <a:extLst>
              <a:ext uri="{FF2B5EF4-FFF2-40B4-BE49-F238E27FC236}">
                <a16:creationId xmlns:a16="http://schemas.microsoft.com/office/drawing/2014/main" id="{052CC270-C66B-4968-8469-BA25CFC34157}"/>
              </a:ext>
            </a:extLst>
          </p:cNvPr>
          <p:cNvSpPr>
            <a:spLocks noGrp="1"/>
          </p:cNvSpPr>
          <p:nvPr>
            <p:ph type="ftr" sz="quarter" idx="11"/>
          </p:nvPr>
        </p:nvSpPr>
        <p:spPr>
          <a:xfrm>
            <a:off x="2910359" y="6611033"/>
            <a:ext cx="329545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pic>
        <p:nvPicPr>
          <p:cNvPr id="7" name="Picture 6">
            <a:extLst>
              <a:ext uri="{FF2B5EF4-FFF2-40B4-BE49-F238E27FC236}">
                <a16:creationId xmlns:a16="http://schemas.microsoft.com/office/drawing/2014/main" id="{87AB4EEF-F6DA-457A-A4F3-E89DFAD05AA3}"/>
              </a:ext>
            </a:extLst>
          </p:cNvPr>
          <p:cNvPicPr>
            <a:picLocks noChangeAspect="1"/>
          </p:cNvPicPr>
          <p:nvPr/>
        </p:nvPicPr>
        <p:blipFill>
          <a:blip r:embed="rId3"/>
          <a:stretch>
            <a:fillRect/>
          </a:stretch>
        </p:blipFill>
        <p:spPr>
          <a:xfrm>
            <a:off x="199463" y="6574050"/>
            <a:ext cx="559270" cy="201798"/>
          </a:xfrm>
          <a:prstGeom prst="rect">
            <a:avLst/>
          </a:prstGeom>
        </p:spPr>
      </p:pic>
    </p:spTree>
    <p:extLst>
      <p:ext uri="{BB962C8B-B14F-4D97-AF65-F5344CB8AC3E}">
        <p14:creationId xmlns:p14="http://schemas.microsoft.com/office/powerpoint/2010/main" val="146475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8DFF5-D5A2-4256-A252-673F7DB0B953}"/>
              </a:ext>
            </a:extLst>
          </p:cNvPr>
          <p:cNvPicPr>
            <a:picLocks noChangeAspect="1"/>
          </p:cNvPicPr>
          <p:nvPr/>
        </p:nvPicPr>
        <p:blipFill>
          <a:blip r:embed="rId2"/>
          <a:stretch>
            <a:fillRect/>
          </a:stretch>
        </p:blipFill>
        <p:spPr>
          <a:xfrm>
            <a:off x="115678" y="6535453"/>
            <a:ext cx="559270" cy="201798"/>
          </a:xfrm>
          <a:prstGeom prst="rect">
            <a:avLst/>
          </a:prstGeom>
        </p:spPr>
      </p:pic>
      <p:sp>
        <p:nvSpPr>
          <p:cNvPr id="3" name="Slide Number Placeholder 2">
            <a:extLst>
              <a:ext uri="{FF2B5EF4-FFF2-40B4-BE49-F238E27FC236}">
                <a16:creationId xmlns:a16="http://schemas.microsoft.com/office/drawing/2014/main" id="{03180095-FB96-4451-87CB-CBEC8240F0FC}"/>
              </a:ext>
            </a:extLst>
          </p:cNvPr>
          <p:cNvSpPr>
            <a:spLocks noGrp="1"/>
          </p:cNvSpPr>
          <p:nvPr>
            <p:ph type="sldNum" sz="quarter" idx="12"/>
          </p:nvPr>
        </p:nvSpPr>
        <p:spPr>
          <a:xfrm>
            <a:off x="8561648" y="6453789"/>
            <a:ext cx="4666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8DEDF6-063B-405B-BBE5-52913ED827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a:extLst>
              <a:ext uri="{FF2B5EF4-FFF2-40B4-BE49-F238E27FC236}">
                <a16:creationId xmlns:a16="http://schemas.microsoft.com/office/drawing/2014/main" id="{F80CF25F-4093-468E-B5E6-2C95BAB106C5}"/>
              </a:ext>
            </a:extLst>
          </p:cNvPr>
          <p:cNvSpPr>
            <a:spLocks noGrp="1"/>
          </p:cNvSpPr>
          <p:nvPr>
            <p:ph type="ftr" sz="quarter" idx="11"/>
          </p:nvPr>
        </p:nvSpPr>
        <p:spPr>
          <a:xfrm>
            <a:off x="2924273" y="6492875"/>
            <a:ext cx="329545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12-7-2022</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5">
            <a:extLst>
              <a:ext uri="{FF2B5EF4-FFF2-40B4-BE49-F238E27FC236}">
                <a16:creationId xmlns:a16="http://schemas.microsoft.com/office/drawing/2014/main" id="{7B3651D8-D714-4895-A92F-55ACDFA32155}"/>
              </a:ext>
            </a:extLst>
          </p:cNvPr>
          <p:cNvSpPr>
            <a:spLocks noGrp="1"/>
          </p:cNvSpPr>
          <p:nvPr>
            <p:ph type="title"/>
          </p:nvPr>
        </p:nvSpPr>
        <p:spPr>
          <a:xfrm>
            <a:off x="192592" y="216452"/>
            <a:ext cx="8758814" cy="1361457"/>
          </a:xfrm>
        </p:spPr>
        <p:txBody>
          <a:bodyPr>
            <a:noAutofit/>
          </a:bodyPr>
          <a:lstStyle/>
          <a:p>
            <a:pPr lvl="0">
              <a:lnSpc>
                <a:spcPct val="100000"/>
              </a:lnSpc>
              <a:spcBef>
                <a:spcPts val="0"/>
              </a:spcBef>
              <a:defRPr/>
            </a:pPr>
            <a:r>
              <a:rPr lang="en-US" altLang="ja-JP" sz="1800" b="1" kern="0" dirty="0">
                <a:solidFill>
                  <a:srgbClr val="180FCB"/>
                </a:solidFill>
                <a:latin typeface="Arial" pitchFamily="34" charset="0"/>
                <a:ea typeface="ＭＳ Ｐゴシック" panose="020B0600070205080204" pitchFamily="34" charset="-128"/>
                <a:cs typeface="Arial" pitchFamily="34" charset="0"/>
              </a:rPr>
              <a:t>The required </a:t>
            </a:r>
            <a:r>
              <a:rPr lang="en-US" altLang="ja-JP" sz="1800" b="1" kern="0" dirty="0">
                <a:solidFill>
                  <a:srgbClr val="FF0000"/>
                </a:solidFill>
                <a:latin typeface="Arial" pitchFamily="34" charset="0"/>
                <a:ea typeface="ＭＳ Ｐゴシック" panose="020B0600070205080204" pitchFamily="34" charset="-128"/>
                <a:cs typeface="Arial" pitchFamily="34" charset="0"/>
              </a:rPr>
              <a:t>T</a:t>
            </a:r>
            <a:r>
              <a:rPr lang="en-US" altLang="ja-JP" sz="1800" b="1" kern="0" dirty="0">
                <a:solidFill>
                  <a:srgbClr val="180FCB"/>
                </a:solidFill>
                <a:latin typeface="Arial" pitchFamily="34" charset="0"/>
                <a:ea typeface="ＭＳ Ｐゴシック" panose="020B0600070205080204" pitchFamily="34" charset="-128"/>
                <a:cs typeface="Arial" pitchFamily="34" charset="0"/>
              </a:rPr>
              <a:t> </a:t>
            </a:r>
            <a:r>
              <a:rPr lang="en-US" altLang="ja-JP" sz="1800" b="1" kern="0" dirty="0">
                <a:solidFill>
                  <a:srgbClr val="FF0000"/>
                </a:solidFill>
                <a:latin typeface="Arial" pitchFamily="34" charset="0"/>
                <a:ea typeface="ＭＳ Ｐゴシック" panose="020B0600070205080204" pitchFamily="34" charset="-128"/>
                <a:cs typeface="Arial" pitchFamily="34" charset="0"/>
              </a:rPr>
              <a:t>startup inventory for </a:t>
            </a:r>
            <a:r>
              <a:rPr lang="en-US" altLang="ja-JP" sz="1800" b="1" kern="0" dirty="0">
                <a:solidFill>
                  <a:srgbClr val="180FCB"/>
                </a:solidFill>
                <a:latin typeface="Arial" pitchFamily="34" charset="0"/>
                <a:ea typeface="ＭＳ Ｐゴシック" panose="020B0600070205080204" pitchFamily="34" charset="-128"/>
                <a:cs typeface="Arial" pitchFamily="34" charset="0"/>
              </a:rPr>
              <a:t>DEMO and power plants is very large</a:t>
            </a:r>
            <a:br>
              <a:rPr lang="en-US" altLang="ja-JP" sz="1800" b="1" kern="0" dirty="0">
                <a:solidFill>
                  <a:srgbClr val="FF0000"/>
                </a:solidFill>
                <a:latin typeface="Arial" pitchFamily="34" charset="0"/>
                <a:ea typeface="ＭＳ Ｐゴシック" panose="020B0600070205080204" pitchFamily="34" charset="-128"/>
                <a:cs typeface="Arial" pitchFamily="34" charset="0"/>
              </a:rPr>
            </a:br>
            <a:r>
              <a:rPr lang="en-US" altLang="ja-JP" sz="1800" b="1" kern="0" dirty="0">
                <a:solidFill>
                  <a:srgbClr val="FF0000"/>
                </a:solidFill>
                <a:latin typeface="Arial" pitchFamily="34" charset="0"/>
                <a:ea typeface="ＭＳ Ｐゴシック" panose="020B0600070205080204" pitchFamily="34" charset="-128"/>
                <a:cs typeface="Arial" pitchFamily="34" charset="0"/>
              </a:rPr>
              <a:t>even if we assume success of recent physics and technology ideas.</a:t>
            </a:r>
            <a:br>
              <a:rPr lang="en-US" sz="1800" b="1" dirty="0">
                <a:latin typeface="Arial" panose="020B0604020202020204" pitchFamily="34" charset="0"/>
                <a:cs typeface="Arial" panose="020B0604020202020204" pitchFamily="34" charset="0"/>
              </a:rPr>
            </a:br>
            <a:r>
              <a:rPr lang="en-US" sz="1600" b="1" dirty="0">
                <a:solidFill>
                  <a:srgbClr val="0000FF"/>
                </a:solidFill>
                <a:latin typeface="Arial" panose="020B0604020202020204" pitchFamily="34" charset="0"/>
                <a:ea typeface="+mn-ea"/>
                <a:cs typeface="Arial" panose="020B0604020202020204" pitchFamily="34" charset="0"/>
              </a:rPr>
              <a:t>No external T supply</a:t>
            </a:r>
            <a:r>
              <a:rPr lang="en-US" sz="1400" b="1" dirty="0">
                <a:solidFill>
                  <a:srgbClr val="0000FF"/>
                </a:solidFill>
                <a:latin typeface="Arial" panose="020B0604020202020204" pitchFamily="34" charset="0"/>
                <a:ea typeface="+mn-ea"/>
                <a:cs typeface="Arial" panose="020B0604020202020204" pitchFamily="34" charset="0"/>
              </a:rPr>
              <a:t>: </a:t>
            </a:r>
            <a:r>
              <a:rPr lang="en-US" sz="1800" b="1" dirty="0">
                <a:solidFill>
                  <a:srgbClr val="0000FF"/>
                </a:solidFill>
                <a:latin typeface="Arial" panose="020B0604020202020204" pitchFamily="34" charset="0"/>
                <a:ea typeface="+mn-ea"/>
                <a:cs typeface="Arial" panose="020B0604020202020204" pitchFamily="34" charset="0"/>
              </a:rPr>
              <a:t>First generation of DT fusion devices must have low fusion power (&lt;150 MW) </a:t>
            </a:r>
            <a:r>
              <a:rPr lang="en-US" sz="1800" b="1" dirty="0">
                <a:solidFill>
                  <a:srgbClr val="0000FF"/>
                </a:solidFill>
                <a:latin typeface="Arial" panose="020B0604020202020204" pitchFamily="34" charset="0"/>
                <a:cs typeface="Arial" panose="020B0604020202020204" pitchFamily="34" charset="0"/>
              </a:rPr>
              <a:t>to keep start-up inventory relatively small and obtainable  </a:t>
            </a:r>
          </a:p>
        </p:txBody>
      </p:sp>
      <p:pic>
        <p:nvPicPr>
          <p:cNvPr id="4" name="Picture 3">
            <a:extLst>
              <a:ext uri="{FF2B5EF4-FFF2-40B4-BE49-F238E27FC236}">
                <a16:creationId xmlns:a16="http://schemas.microsoft.com/office/drawing/2014/main" id="{FD94B71A-C1C6-4C03-AE7F-D78B20EE6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155" y="1807863"/>
            <a:ext cx="6727687" cy="4606892"/>
          </a:xfrm>
          <a:prstGeom prst="rect">
            <a:avLst/>
          </a:prstGeom>
        </p:spPr>
      </p:pic>
    </p:spTree>
    <p:extLst>
      <p:ext uri="{BB962C8B-B14F-4D97-AF65-F5344CB8AC3E}">
        <p14:creationId xmlns:p14="http://schemas.microsoft.com/office/powerpoint/2010/main" val="173159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62" y="156027"/>
            <a:ext cx="8745071" cy="1094688"/>
          </a:xfrm>
        </p:spPr>
        <p:txBody>
          <a:bodyPr>
            <a:noAutofit/>
          </a:bodyPr>
          <a:lstStyle/>
          <a:p>
            <a:r>
              <a:rPr lang="en-US" sz="2800" b="1" dirty="0">
                <a:solidFill>
                  <a:srgbClr val="0000FF"/>
                </a:solidFill>
                <a:latin typeface="Arial" panose="020B0604020202020204" pitchFamily="34" charset="0"/>
                <a:cs typeface="Arial" panose="020B0604020202020204" pitchFamily="34" charset="0"/>
              </a:rPr>
              <a:t>Alarming findings </a:t>
            </a:r>
            <a:r>
              <a:rPr lang="en-US" sz="2400" b="1" dirty="0">
                <a:solidFill>
                  <a:schemeClr val="tx1">
                    <a:lumMod val="95000"/>
                    <a:lumOff val="5000"/>
                  </a:schemeClr>
                </a:solidFill>
                <a:latin typeface="Arial" panose="020B0604020202020204" pitchFamily="34" charset="0"/>
                <a:cs typeface="Arial" panose="020B0604020202020204" pitchFamily="34" charset="0"/>
              </a:rPr>
              <a:t>from Recent DT Fuel Cycle Studies</a:t>
            </a:r>
            <a:endParaRPr lang="en-US" sz="2800" b="1" dirty="0">
              <a:solidFill>
                <a:srgbClr val="0000FF"/>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71635" y="1372652"/>
            <a:ext cx="8400729" cy="5042465"/>
          </a:xfrm>
        </p:spPr>
        <p:txBody>
          <a:bodyPr>
            <a:noAutofit/>
          </a:bodyPr>
          <a:lstStyle/>
          <a:p>
            <a:pPr marL="566738" indent="-457200" algn="l">
              <a:spcBef>
                <a:spcPts val="0"/>
              </a:spcBef>
              <a:buFont typeface="+mj-lt"/>
              <a:buAutoNum type="arabicPeriod"/>
            </a:pPr>
            <a:r>
              <a:rPr lang="en-US" sz="2100" dirty="0">
                <a:solidFill>
                  <a:schemeClr val="tx1"/>
                </a:solidFill>
              </a:rPr>
              <a:t>The underlying fundamental problem that we have now in fusion development  is the </a:t>
            </a:r>
            <a:r>
              <a:rPr lang="en-US" sz="2100" dirty="0">
                <a:solidFill>
                  <a:srgbClr val="FF0000"/>
                </a:solidFill>
              </a:rPr>
              <a:t>absence of any DT fusion device </a:t>
            </a:r>
            <a:r>
              <a:rPr lang="en-US" sz="2100" dirty="0">
                <a:solidFill>
                  <a:schemeClr val="tx1"/>
                </a:solidFill>
              </a:rPr>
              <a:t>in which we can learn about plasma and FNST components performance in the fusion environment. </a:t>
            </a:r>
          </a:p>
          <a:p>
            <a:pPr marL="566738" lvl="1" algn="l">
              <a:spcBef>
                <a:spcPts val="0"/>
              </a:spcBef>
            </a:pPr>
            <a:r>
              <a:rPr lang="en-US" sz="2100" dirty="0">
                <a:solidFill>
                  <a:schemeClr val="tx1"/>
                </a:solidFill>
              </a:rPr>
              <a:t>Therefore, we have to rely on “modeling” to assess the state-of-the art and define R&amp;D requirements. Dynamic modeling of the fuel cycle has been advanced over the past 30 years.</a:t>
            </a:r>
          </a:p>
          <a:p>
            <a:pPr marL="566738" indent="-457200" algn="l">
              <a:spcBef>
                <a:spcPts val="0"/>
              </a:spcBef>
              <a:buFont typeface="+mj-lt"/>
              <a:buAutoNum type="arabicPeriod"/>
            </a:pPr>
            <a:endParaRPr lang="en-US" sz="1100" dirty="0">
              <a:solidFill>
                <a:schemeClr val="tx1"/>
              </a:solidFill>
            </a:endParaRPr>
          </a:p>
          <a:p>
            <a:pPr marL="566738" indent="-457200" algn="l">
              <a:spcBef>
                <a:spcPts val="0"/>
              </a:spcBef>
              <a:buFont typeface="+mj-lt"/>
              <a:buAutoNum type="arabicPeriod"/>
            </a:pPr>
            <a:r>
              <a:rPr lang="en-US" sz="2100" dirty="0">
                <a:solidFill>
                  <a:schemeClr val="tx1"/>
                </a:solidFill>
              </a:rPr>
              <a:t>A primary conclusion is that physics and technology </a:t>
            </a:r>
            <a:r>
              <a:rPr lang="en-US" sz="2100" dirty="0">
                <a:solidFill>
                  <a:srgbClr val="FF0000"/>
                </a:solidFill>
              </a:rPr>
              <a:t>state-of-the-art will not enable </a:t>
            </a:r>
            <a:r>
              <a:rPr lang="en-US" sz="2100" dirty="0">
                <a:solidFill>
                  <a:schemeClr val="tx1"/>
                </a:solidFill>
              </a:rPr>
              <a:t>DEMO and future power plants of providing the required startup inventory, achieving T self-sufficiency, and reasonable pace of entry to market.                                                                                 We quantified goals and defined specific areas and ideas for physics and technology R&amp;D advances. But success cannot be assured, and there is </a:t>
            </a:r>
            <a:r>
              <a:rPr lang="en-US" sz="2100" dirty="0">
                <a:solidFill>
                  <a:srgbClr val="0000FF"/>
                </a:solidFill>
                <a:latin typeface="Arial" panose="020B0604020202020204" pitchFamily="34" charset="0"/>
                <a:ea typeface="+mj-ea"/>
                <a:cs typeface="Arial" panose="020B0604020202020204" pitchFamily="34" charset="0"/>
              </a:rPr>
              <a:t>“Missing step(s)” to enable this R&amp;D.</a:t>
            </a:r>
            <a:endParaRPr lang="en-US" sz="2100" dirty="0">
              <a:solidFill>
                <a:schemeClr val="tx1"/>
              </a:solidFill>
            </a:endParaRPr>
          </a:p>
          <a:p>
            <a:pPr marL="452438" indent="-342900" algn="l">
              <a:spcBef>
                <a:spcPts val="0"/>
              </a:spcBef>
              <a:buFont typeface="+mj-lt"/>
              <a:buAutoNum type="arabicPeriod"/>
            </a:pPr>
            <a:endParaRPr lang="en-US" sz="1800" b="1" dirty="0">
              <a:solidFill>
                <a:schemeClr val="tx1"/>
              </a:solidFill>
            </a:endParaRPr>
          </a:p>
        </p:txBody>
      </p:sp>
      <p:sp>
        <p:nvSpPr>
          <p:cNvPr id="9" name="Slide Number Placeholder 8"/>
          <p:cNvSpPr>
            <a:spLocks noGrp="1"/>
          </p:cNvSpPr>
          <p:nvPr>
            <p:ph type="sldNum" sz="quarter" idx="12"/>
          </p:nvPr>
        </p:nvSpPr>
        <p:spPr>
          <a:xfrm>
            <a:off x="7010400" y="64923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BF06AF6-990C-42E4-9371-CA1AEC4ECA3C}"/>
              </a:ext>
            </a:extLst>
          </p:cNvPr>
          <p:cNvPicPr>
            <a:picLocks noChangeAspect="1"/>
          </p:cNvPicPr>
          <p:nvPr/>
        </p:nvPicPr>
        <p:blipFill>
          <a:blip r:embed="rId2"/>
          <a:stretch>
            <a:fillRect/>
          </a:stretch>
        </p:blipFill>
        <p:spPr>
          <a:xfrm>
            <a:off x="199463" y="6574050"/>
            <a:ext cx="559270" cy="201798"/>
          </a:xfrm>
          <a:prstGeom prst="rect">
            <a:avLst/>
          </a:prstGeom>
        </p:spPr>
      </p:pic>
      <p:sp>
        <p:nvSpPr>
          <p:cNvPr id="8" name="Footer Placeholder 4">
            <a:extLst>
              <a:ext uri="{FF2B5EF4-FFF2-40B4-BE49-F238E27FC236}">
                <a16:creationId xmlns:a16="http://schemas.microsoft.com/office/drawing/2014/main" id="{9F62BBDC-5CCC-41AF-A299-C7DC7A400AC1}"/>
              </a:ext>
            </a:extLst>
          </p:cNvPr>
          <p:cNvSpPr txBox="1">
            <a:spLocks/>
          </p:cNvSpPr>
          <p:nvPr/>
        </p:nvSpPr>
        <p:spPr>
          <a:xfrm>
            <a:off x="3892116" y="6537055"/>
            <a:ext cx="1594284" cy="3821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spTree>
    <p:extLst>
      <p:ext uri="{BB962C8B-B14F-4D97-AF65-F5344CB8AC3E}">
        <p14:creationId xmlns:p14="http://schemas.microsoft.com/office/powerpoint/2010/main" val="43286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463" y="106050"/>
            <a:ext cx="8745071" cy="1094688"/>
          </a:xfrm>
        </p:spPr>
        <p:txBody>
          <a:bodyPr>
            <a:noAutofit/>
          </a:bodyPr>
          <a:lstStyle/>
          <a:p>
            <a:r>
              <a:rPr lang="en-US" sz="2400" b="1" dirty="0">
                <a:solidFill>
                  <a:srgbClr val="0000FF"/>
                </a:solidFill>
                <a:latin typeface="Arial" panose="020B0604020202020204" pitchFamily="34" charset="0"/>
                <a:cs typeface="Arial" panose="020B0604020202020204" pitchFamily="34" charset="0"/>
              </a:rPr>
              <a:t> “Missing step(s)” without which it seems nearly impossible to have credible pathway to DT fusion energy</a:t>
            </a:r>
          </a:p>
        </p:txBody>
      </p:sp>
      <p:sp>
        <p:nvSpPr>
          <p:cNvPr id="3" name="Subtitle 2"/>
          <p:cNvSpPr>
            <a:spLocks noGrp="1"/>
          </p:cNvSpPr>
          <p:nvPr>
            <p:ph type="subTitle" idx="1"/>
          </p:nvPr>
        </p:nvSpPr>
        <p:spPr>
          <a:xfrm>
            <a:off x="262286" y="1176683"/>
            <a:ext cx="8619423" cy="5260970"/>
          </a:xfrm>
        </p:spPr>
        <p:txBody>
          <a:bodyPr>
            <a:noAutofit/>
          </a:bodyPr>
          <a:lstStyle/>
          <a:p>
            <a:pPr marL="109538" algn="l">
              <a:spcBef>
                <a:spcPts val="0"/>
              </a:spcBef>
            </a:pPr>
            <a:r>
              <a:rPr lang="en-US" sz="1700" dirty="0">
                <a:solidFill>
                  <a:schemeClr val="tx1"/>
                </a:solidFill>
                <a:latin typeface="+mj-lt"/>
              </a:rPr>
              <a:t>The big picture for fusion pathway development that emerges from the detailed analysis of the physics and technology of the DT cycle, including assessment of the state of the art and careful evaluation of the requirements for startup inventory and self sufficiency is that:</a:t>
            </a:r>
            <a:br>
              <a:rPr lang="en-US" sz="1600" dirty="0">
                <a:solidFill>
                  <a:schemeClr val="tx1"/>
                </a:solidFill>
                <a:latin typeface="+mj-lt"/>
              </a:rPr>
            </a:br>
            <a:endParaRPr lang="en-US" sz="700" dirty="0">
              <a:solidFill>
                <a:schemeClr val="tx1"/>
              </a:solidFill>
              <a:latin typeface="+mj-lt"/>
            </a:endParaRPr>
          </a:p>
          <a:p>
            <a:pPr marL="452438" indent="-342900" algn="l">
              <a:spcBef>
                <a:spcPts val="0"/>
              </a:spcBef>
              <a:buFont typeface="+mj-lt"/>
              <a:buAutoNum type="arabicPeriod"/>
            </a:pPr>
            <a:r>
              <a:rPr lang="en-US" sz="1625" dirty="0">
                <a:solidFill>
                  <a:srgbClr val="FF0000"/>
                </a:solidFill>
                <a:latin typeface="+mj-lt"/>
              </a:rPr>
              <a:t>A credible pathway must start with a DT plasma-based device that has low fusion power (&lt;150 MW to minimize requirements for external T supply)</a:t>
            </a:r>
            <a:r>
              <a:rPr lang="en-US" sz="1625" dirty="0">
                <a:solidFill>
                  <a:schemeClr val="tx1"/>
                </a:solidFill>
                <a:latin typeface="+mj-lt"/>
              </a:rPr>
              <a:t>, in which we can learn behavior of Blankets/FW/Divertor in the fusion nuclear environment, discover and understand multiple/synergistic-effects phenomena, quantify the potential to attain T self-sufficiency; and understand failure modes, rates, effects (RAMI).</a:t>
            </a:r>
          </a:p>
          <a:p>
            <a:pPr marL="852488" lvl="1" indent="-285750" algn="l">
              <a:spcBef>
                <a:spcPts val="0"/>
              </a:spcBef>
              <a:buFont typeface="Wingdings" panose="05000000000000000000" pitchFamily="2" charset="2"/>
              <a:buChar char="Ø"/>
            </a:pPr>
            <a:r>
              <a:rPr lang="en-US" sz="1550" dirty="0">
                <a:solidFill>
                  <a:schemeClr val="tx1"/>
                </a:solidFill>
                <a:latin typeface="+mj-lt"/>
              </a:rPr>
              <a:t>This first DT fusion device can be called FNSF (or VNS or any name you wish). It should have small size,  </a:t>
            </a:r>
            <a:r>
              <a:rPr lang="en-US" sz="1550" dirty="0">
                <a:solidFill>
                  <a:srgbClr val="000000"/>
                </a:solidFill>
                <a:latin typeface="+mj-lt"/>
              </a:rPr>
              <a:t>≥ 0.5 MW/m</a:t>
            </a:r>
            <a:r>
              <a:rPr lang="en-US" sz="1550" baseline="30000" dirty="0">
                <a:solidFill>
                  <a:srgbClr val="000000"/>
                </a:solidFill>
                <a:latin typeface="+mj-lt"/>
              </a:rPr>
              <a:t>2</a:t>
            </a:r>
            <a:r>
              <a:rPr lang="en-US" sz="1550" dirty="0">
                <a:solidFill>
                  <a:srgbClr val="000000"/>
                </a:solidFill>
                <a:latin typeface="+mj-lt"/>
              </a:rPr>
              <a:t> </a:t>
            </a:r>
            <a:r>
              <a:rPr lang="en-US" sz="1550" dirty="0">
                <a:solidFill>
                  <a:schemeClr val="tx1"/>
                </a:solidFill>
                <a:latin typeface="+mj-lt"/>
              </a:rPr>
              <a:t>NWL on </a:t>
            </a:r>
            <a:r>
              <a:rPr lang="en-US" sz="1550" dirty="0">
                <a:solidFill>
                  <a:srgbClr val="000000"/>
                </a:solidFill>
                <a:latin typeface="+mj-lt"/>
              </a:rPr>
              <a:t>10-20m</a:t>
            </a:r>
            <a:r>
              <a:rPr lang="en-US" sz="1550" baseline="30000" dirty="0">
                <a:solidFill>
                  <a:srgbClr val="000000"/>
                </a:solidFill>
                <a:latin typeface="+mj-lt"/>
              </a:rPr>
              <a:t>2 </a:t>
            </a:r>
            <a:r>
              <a:rPr lang="en-US" sz="1550" dirty="0">
                <a:solidFill>
                  <a:schemeClr val="tx1"/>
                </a:solidFill>
                <a:latin typeface="+mj-lt"/>
              </a:rPr>
              <a:t>test area. Only inside the vacuum vessel (FW/Blanket/divertor) need to be prototypical. Plasma should be highly driven, Q ~ 1-3.</a:t>
            </a:r>
          </a:p>
          <a:p>
            <a:pPr marL="566738" lvl="1" algn="l">
              <a:spcBef>
                <a:spcPts val="0"/>
              </a:spcBef>
            </a:pPr>
            <a:endParaRPr lang="en-US" sz="1550" dirty="0">
              <a:solidFill>
                <a:schemeClr val="tx1"/>
              </a:solidFill>
              <a:latin typeface="+mj-lt"/>
            </a:endParaRPr>
          </a:p>
          <a:p>
            <a:pPr marL="566738" lvl="1" algn="l">
              <a:spcBef>
                <a:spcPts val="0"/>
              </a:spcBef>
            </a:pPr>
            <a:endParaRPr lang="en-US" sz="600" dirty="0">
              <a:solidFill>
                <a:schemeClr val="tx1"/>
              </a:solidFill>
              <a:latin typeface="+mj-lt"/>
            </a:endParaRPr>
          </a:p>
          <a:p>
            <a:pPr marL="452438" indent="-342900" algn="l">
              <a:spcBef>
                <a:spcPts val="0"/>
              </a:spcBef>
              <a:buFont typeface="+mj-lt"/>
              <a:buAutoNum type="arabicPeriod"/>
            </a:pPr>
            <a:r>
              <a:rPr lang="en-US" sz="1625" dirty="0">
                <a:solidFill>
                  <a:srgbClr val="FF0000"/>
                </a:solidFill>
                <a:latin typeface="+mj-lt"/>
              </a:rPr>
              <a:t>Results and experience from this first DT device will tell us much about the viability of current concepts, and whether we need another one or more devices </a:t>
            </a:r>
            <a:r>
              <a:rPr lang="en-US" sz="1625" dirty="0">
                <a:solidFill>
                  <a:schemeClr val="tx1"/>
                </a:solidFill>
                <a:latin typeface="+mj-lt"/>
              </a:rPr>
              <a:t>for reliability growth and other physics and technology improvements; and possibly produce excess tritium to supply the required Start up inventory for DEMO. </a:t>
            </a:r>
          </a:p>
          <a:p>
            <a:pPr marL="452438" indent="-342900" algn="l">
              <a:spcBef>
                <a:spcPts val="0"/>
              </a:spcBef>
              <a:buFont typeface="+mj-lt"/>
              <a:buAutoNum type="arabicPeriod"/>
            </a:pPr>
            <a:endParaRPr lang="en-US" sz="1625" dirty="0">
              <a:solidFill>
                <a:schemeClr val="tx1"/>
              </a:solidFill>
              <a:latin typeface="+mj-lt"/>
            </a:endParaRPr>
          </a:p>
          <a:p>
            <a:pPr marL="452438" indent="-342900" algn="l">
              <a:spcBef>
                <a:spcPts val="0"/>
              </a:spcBef>
              <a:buFont typeface="+mj-lt"/>
              <a:buAutoNum type="arabicPeriod"/>
            </a:pPr>
            <a:endParaRPr lang="en-US" sz="500" dirty="0">
              <a:solidFill>
                <a:schemeClr val="tx1"/>
              </a:solidFill>
              <a:latin typeface="+mj-lt"/>
            </a:endParaRPr>
          </a:p>
          <a:p>
            <a:pPr marL="452438" indent="-342900" algn="l">
              <a:spcBef>
                <a:spcPts val="0"/>
              </a:spcBef>
              <a:buFont typeface="+mj-lt"/>
              <a:buAutoNum type="arabicPeriod"/>
            </a:pPr>
            <a:r>
              <a:rPr lang="en-US" sz="1600" dirty="0">
                <a:solidFill>
                  <a:schemeClr val="tx1"/>
                </a:solidFill>
                <a:latin typeface="+mj-lt"/>
              </a:rPr>
              <a:t>When the FNSF/VNS device availability approaches </a:t>
            </a:r>
            <a:r>
              <a:rPr lang="en-US" sz="1600" dirty="0">
                <a:solidFill>
                  <a:srgbClr val="000000"/>
                </a:solidFill>
                <a:latin typeface="+mj-lt"/>
              </a:rPr>
              <a:t>~ 30%</a:t>
            </a:r>
            <a:r>
              <a:rPr lang="en-US" sz="1600" dirty="0">
                <a:solidFill>
                  <a:schemeClr val="tx1"/>
                </a:solidFill>
                <a:latin typeface="+mj-lt"/>
              </a:rPr>
              <a:t>, a Demonstration power plant can be built with moderate fusion power (1000-2000MW). Emphasis of DEMO need to be on RAMI &amp; improvement of availability factor to &gt; 50%.</a:t>
            </a:r>
          </a:p>
          <a:p>
            <a:pPr marL="452438" indent="-342900" algn="l">
              <a:spcBef>
                <a:spcPts val="0"/>
              </a:spcBef>
              <a:buFont typeface="+mj-lt"/>
              <a:buAutoNum type="arabicPeriod"/>
            </a:pPr>
            <a:endParaRPr lang="en-US" sz="300" dirty="0">
              <a:solidFill>
                <a:schemeClr val="tx1"/>
              </a:solidFill>
              <a:latin typeface="+mj-lt"/>
            </a:endParaRPr>
          </a:p>
          <a:p>
            <a:pPr marL="804862" lvl="1" algn="l">
              <a:spcBef>
                <a:spcPts val="0"/>
              </a:spcBef>
            </a:pPr>
            <a:endParaRPr lang="en-US" sz="1700" dirty="0">
              <a:solidFill>
                <a:schemeClr val="tx1"/>
              </a:solidFill>
            </a:endParaRPr>
          </a:p>
        </p:txBody>
      </p:sp>
      <p:sp>
        <p:nvSpPr>
          <p:cNvPr id="9" name="Slide Number Placeholder 8"/>
          <p:cNvSpPr>
            <a:spLocks noGrp="1"/>
          </p:cNvSpPr>
          <p:nvPr>
            <p:ph type="sldNum" sz="quarter" idx="12"/>
          </p:nvPr>
        </p:nvSpPr>
        <p:spPr>
          <a:xfrm>
            <a:off x="7010400" y="64923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a:extLst>
              <a:ext uri="{FF2B5EF4-FFF2-40B4-BE49-F238E27FC236}">
                <a16:creationId xmlns:a16="http://schemas.microsoft.com/office/drawing/2014/main" id="{2FCC7949-14F7-4488-A5FA-D54975D3389C}"/>
              </a:ext>
            </a:extLst>
          </p:cNvPr>
          <p:cNvSpPr txBox="1">
            <a:spLocks/>
          </p:cNvSpPr>
          <p:nvPr/>
        </p:nvSpPr>
        <p:spPr>
          <a:xfrm>
            <a:off x="3892116" y="6537055"/>
            <a:ext cx="1594284" cy="3821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12-7-2022</a:t>
            </a:r>
          </a:p>
        </p:txBody>
      </p:sp>
      <p:pic>
        <p:nvPicPr>
          <p:cNvPr id="8" name="Picture 7">
            <a:extLst>
              <a:ext uri="{FF2B5EF4-FFF2-40B4-BE49-F238E27FC236}">
                <a16:creationId xmlns:a16="http://schemas.microsoft.com/office/drawing/2014/main" id="{B431E415-4ED0-4A6A-AF40-F41BE54CD8D0}"/>
              </a:ext>
            </a:extLst>
          </p:cNvPr>
          <p:cNvPicPr>
            <a:picLocks noChangeAspect="1"/>
          </p:cNvPicPr>
          <p:nvPr/>
        </p:nvPicPr>
        <p:blipFill>
          <a:blip r:embed="rId2"/>
          <a:stretch>
            <a:fillRect/>
          </a:stretch>
        </p:blipFill>
        <p:spPr>
          <a:xfrm>
            <a:off x="199463" y="6550152"/>
            <a:ext cx="559270" cy="201798"/>
          </a:xfrm>
          <a:prstGeom prst="rect">
            <a:avLst/>
          </a:prstGeom>
        </p:spPr>
      </p:pic>
    </p:spTree>
    <p:extLst>
      <p:ext uri="{BB962C8B-B14F-4D97-AF65-F5344CB8AC3E}">
        <p14:creationId xmlns:p14="http://schemas.microsoft.com/office/powerpoint/2010/main" val="162769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78" name="Text Box 32"/>
          <p:cNvSpPr txBox="1">
            <a:spLocks noChangeArrowheads="1"/>
          </p:cNvSpPr>
          <p:nvPr/>
        </p:nvSpPr>
        <p:spPr bwMode="auto">
          <a:xfrm>
            <a:off x="2105123" y="2930217"/>
            <a:ext cx="1828801"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NWL ≥ 0.5 MW/m</a:t>
            </a:r>
            <a:r>
              <a:rPr kumimoji="0" lang="en-US" sz="1200" b="1" i="0" u="none" strike="noStrike" kern="1200" cap="none" spc="0" normalizeH="0" baseline="30000" noProof="0" dirty="0">
                <a:ln>
                  <a:noFill/>
                </a:ln>
                <a:solidFill>
                  <a:srgbClr val="000000"/>
                </a:solidFill>
                <a:effectLst/>
                <a:uLnTx/>
                <a:uFillTx/>
                <a:latin typeface="Calibri"/>
                <a:ea typeface="+mn-ea"/>
                <a:cs typeface="+mn-cs"/>
              </a:rPr>
              <a:t>2</a:t>
            </a:r>
            <a:r>
              <a:rPr kumimoji="0" lang="en-US" sz="1200" b="1" i="0" u="none" strike="noStrike" kern="1200" cap="none" spc="0" normalizeH="0" baseline="0" noProof="0" dirty="0">
                <a:ln>
                  <a:noFill/>
                </a:ln>
                <a:solidFill>
                  <a:srgbClr val="000000"/>
                </a:solidFill>
                <a:effectLst/>
                <a:uLnTx/>
                <a:uFillTx/>
                <a:latin typeface="Calibri"/>
                <a:ea typeface="+mn-ea"/>
                <a:cs typeface="+mn-cs"/>
              </a:rPr>
              <a:t> </a:t>
            </a:r>
            <a:br>
              <a:rPr kumimoji="0" lang="en-US" sz="1200" b="1" i="0" u="none" strike="noStrike" kern="1200" cap="none" spc="0" normalizeH="0" baseline="0" noProof="0" dirty="0">
                <a:ln>
                  <a:noFill/>
                </a:ln>
                <a:solidFill>
                  <a:srgbClr val="000000"/>
                </a:solidFill>
                <a:effectLst/>
                <a:uLnTx/>
                <a:uFillTx/>
                <a:latin typeface="Calibri"/>
                <a:ea typeface="+mn-ea"/>
                <a:cs typeface="+mn-cs"/>
              </a:rPr>
            </a:br>
            <a:r>
              <a:rPr kumimoji="0" lang="en-US" sz="1200" b="1" i="0" u="none" strike="noStrike" kern="1200" cap="none" spc="0" normalizeH="0" baseline="0" noProof="0" dirty="0">
                <a:ln>
                  <a:noFill/>
                </a:ln>
                <a:solidFill>
                  <a:srgbClr val="000000"/>
                </a:solidFill>
                <a:effectLst/>
                <a:uLnTx/>
                <a:uFillTx/>
                <a:latin typeface="Calibri"/>
                <a:ea typeface="+mn-ea"/>
                <a:cs typeface="+mn-cs"/>
              </a:rPr>
              <a:t>Plasma burn &gt; 200 s</a:t>
            </a:r>
          </a:p>
        </p:txBody>
      </p:sp>
      <p:sp>
        <p:nvSpPr>
          <p:cNvPr id="1030160" name="Text Box 14"/>
          <p:cNvSpPr txBox="1">
            <a:spLocks noChangeArrowheads="1"/>
          </p:cNvSpPr>
          <p:nvPr/>
        </p:nvSpPr>
        <p:spPr bwMode="auto">
          <a:xfrm>
            <a:off x="2203264" y="2575941"/>
            <a:ext cx="1428118" cy="2626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 </a:t>
            </a:r>
            <a:endParaRPr kumimoji="0" lang="en-US" sz="1800" b="0" i="1" u="none" strike="noStrike" kern="1200" cap="none" spc="0" normalizeH="0" baseline="30000" noProof="0">
              <a:ln>
                <a:noFill/>
              </a:ln>
              <a:solidFill>
                <a:srgbClr val="000000"/>
              </a:solidFill>
              <a:effectLst/>
              <a:uLnTx/>
              <a:uFillTx/>
              <a:latin typeface="Calibri"/>
              <a:ea typeface="+mn-ea"/>
              <a:cs typeface="+mn-cs"/>
            </a:endParaRPr>
          </a:p>
        </p:txBody>
      </p:sp>
      <p:sp>
        <p:nvSpPr>
          <p:cNvPr id="41" name="TextBox 40"/>
          <p:cNvSpPr txBox="1"/>
          <p:nvPr/>
        </p:nvSpPr>
        <p:spPr>
          <a:xfrm rot="21087550">
            <a:off x="1196657" y="1188991"/>
            <a:ext cx="184731"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9" name="TextBox 48"/>
          <p:cNvSpPr txBox="1"/>
          <p:nvPr/>
        </p:nvSpPr>
        <p:spPr>
          <a:xfrm>
            <a:off x="9626" y="2627115"/>
            <a:ext cx="1828800" cy="738664"/>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Modeling and experiments in   non-fusion facilities</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3" name="TextBox 52"/>
          <p:cNvSpPr txBox="1"/>
          <p:nvPr/>
        </p:nvSpPr>
        <p:spPr>
          <a:xfrm>
            <a:off x="9626" y="3381151"/>
            <a:ext cx="1828800" cy="1815882"/>
          </a:xfrm>
          <a:prstGeom prst="rect">
            <a:avLst/>
          </a:prstGeom>
          <a:solidFill>
            <a:srgbClr val="FFFF99"/>
          </a:solidFill>
          <a:ln w="15875">
            <a:solidFill>
              <a:schemeClr val="tx2"/>
            </a:solidFill>
          </a:ln>
        </p:spPr>
        <p:txBody>
          <a:bodyPr wrap="square" rtlCol="0">
            <a:spAutoFit/>
          </a:bodyPr>
          <a:lstStyle/>
          <a:p>
            <a:pPr marL="0" marR="0" lvl="0" indent="111125" algn="l" defTabSz="176213"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Basic property 	measurement</a:t>
            </a:r>
          </a:p>
          <a:p>
            <a:pPr marL="0" marR="0" lvl="0" indent="176213" algn="l" defTabSz="176213"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Understand 	issues through 	modeling and 	single and 	multiple-effect 	experiments</a:t>
            </a:r>
          </a:p>
        </p:txBody>
      </p:sp>
      <p:sp>
        <p:nvSpPr>
          <p:cNvPr id="50" name="TextBox 49"/>
          <p:cNvSpPr txBox="1"/>
          <p:nvPr/>
        </p:nvSpPr>
        <p:spPr>
          <a:xfrm>
            <a:off x="21818" y="5512380"/>
            <a:ext cx="1828800" cy="1169551"/>
          </a:xfrm>
          <a:prstGeom prst="rect">
            <a:avLst/>
          </a:prstGeom>
          <a:solidFill>
            <a:srgbClr val="FF0000">
              <a:alpha val="61000"/>
            </a:srgbClr>
          </a:solid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None of the top level technical issues can be resolved before testing in the fusion environment</a:t>
            </a:r>
          </a:p>
        </p:txBody>
      </p:sp>
      <p:cxnSp>
        <p:nvCxnSpPr>
          <p:cNvPr id="45" name="Straight Connector 44"/>
          <p:cNvCxnSpPr/>
          <p:nvPr/>
        </p:nvCxnSpPr>
        <p:spPr bwMode="auto">
          <a:xfrm rot="16200000" flipH="1">
            <a:off x="-548158" y="3545791"/>
            <a:ext cx="4852419" cy="12196"/>
          </a:xfrm>
          <a:prstGeom prst="line">
            <a:avLst/>
          </a:prstGeom>
          <a:noFill/>
          <a:ln w="15875" cap="flat" cmpd="sng" algn="ctr">
            <a:solidFill>
              <a:schemeClr val="tx1"/>
            </a:solidFill>
            <a:prstDash val="dash"/>
            <a:round/>
            <a:headEnd type="none" w="med" len="med"/>
            <a:tailEnd type="none" w="med" len="med"/>
          </a:ln>
          <a:effectLst/>
        </p:spPr>
      </p:cxnSp>
      <p:sp>
        <p:nvSpPr>
          <p:cNvPr id="1030154" name="Rectangle 7" descr="Dark upward diagonal"/>
          <p:cNvSpPr>
            <a:spLocks noChangeArrowheads="1"/>
          </p:cNvSpPr>
          <p:nvPr/>
        </p:nvSpPr>
        <p:spPr bwMode="auto">
          <a:xfrm>
            <a:off x="8442774" y="1141495"/>
            <a:ext cx="685800" cy="1346497"/>
          </a:xfrm>
          <a:prstGeom prst="rect">
            <a:avLst/>
          </a:prstGeom>
          <a:pattFill prst="dkUpDiag">
            <a:fgClr>
              <a:srgbClr val="FFFF66"/>
            </a:fgClr>
            <a:bgClr>
              <a:srgbClr val="FFFFFF"/>
            </a:bgClr>
          </a:patt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030172" name="Text Box 26"/>
          <p:cNvSpPr txBox="1">
            <a:spLocks noChangeArrowheads="1"/>
          </p:cNvSpPr>
          <p:nvPr/>
        </p:nvSpPr>
        <p:spPr bwMode="auto">
          <a:xfrm>
            <a:off x="8539325" y="1208386"/>
            <a:ext cx="504043" cy="1323439"/>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Black" pitchFamily="34" charset="0"/>
                <a:ea typeface="+mn-ea"/>
                <a:cs typeface="+mn-cs"/>
              </a:rPr>
              <a:t>D E M O</a:t>
            </a:r>
          </a:p>
        </p:txBody>
      </p:sp>
      <p:sp>
        <p:nvSpPr>
          <p:cNvPr id="68" name="Text Box 16"/>
          <p:cNvSpPr txBox="1">
            <a:spLocks noChangeArrowheads="1"/>
          </p:cNvSpPr>
          <p:nvPr/>
        </p:nvSpPr>
        <p:spPr bwMode="auto">
          <a:xfrm>
            <a:off x="9626" y="2047903"/>
            <a:ext cx="1828800" cy="569387"/>
          </a:xfrm>
          <a:prstGeom prst="rect">
            <a:avLst/>
          </a:prstGeom>
          <a:solidFill>
            <a:schemeClr val="accent2">
              <a:lumMod val="40000"/>
              <a:lumOff val="60000"/>
              <a:alpha val="54000"/>
            </a:schemeClr>
          </a:solidFill>
          <a:ln w="1270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itchFamily="34" charset="0"/>
                <a:ea typeface="+mn-ea"/>
                <a:cs typeface="+mn-cs"/>
              </a:rPr>
              <a:t>Preparatory R&amp;D</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48" name="TextBox 47"/>
          <p:cNvSpPr txBox="1"/>
          <p:nvPr/>
        </p:nvSpPr>
        <p:spPr>
          <a:xfrm>
            <a:off x="101492" y="1149535"/>
            <a:ext cx="167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a:ea typeface="+mn-ea"/>
                <a:cs typeface="+mn-cs"/>
              </a:rPr>
              <a:t>Non-fusion facilities</a:t>
            </a:r>
          </a:p>
        </p:txBody>
      </p:sp>
      <p:cxnSp>
        <p:nvCxnSpPr>
          <p:cNvPr id="56" name="Straight Connector 55"/>
          <p:cNvCxnSpPr/>
          <p:nvPr/>
        </p:nvCxnSpPr>
        <p:spPr bwMode="auto">
          <a:xfrm rot="16200000" flipH="1">
            <a:off x="7004786" y="2322594"/>
            <a:ext cx="2819402" cy="4"/>
          </a:xfrm>
          <a:prstGeom prst="line">
            <a:avLst/>
          </a:prstGeom>
          <a:noFill/>
          <a:ln w="15875" cap="flat" cmpd="sng" algn="ctr">
            <a:solidFill>
              <a:schemeClr val="tx1"/>
            </a:solidFill>
            <a:prstDash val="dash"/>
            <a:round/>
            <a:headEnd type="none" w="med" len="med"/>
            <a:tailEnd type="none" w="med" len="med"/>
          </a:ln>
          <a:effectLst/>
        </p:spPr>
      </p:cxnSp>
      <p:sp>
        <p:nvSpPr>
          <p:cNvPr id="52" name="TextBox 51"/>
          <p:cNvSpPr txBox="1"/>
          <p:nvPr/>
        </p:nvSpPr>
        <p:spPr>
          <a:xfrm>
            <a:off x="375539" y="143821"/>
            <a:ext cx="8294410" cy="738664"/>
          </a:xfrm>
          <a:prstGeom prst="rect">
            <a:avLst/>
          </a:prstGeom>
          <a:noFill/>
        </p:spPr>
        <p:txBody>
          <a:bodyPr wrap="square" rtlCol="0">
            <a:spAutoFit/>
          </a:bodyPr>
          <a:lstStyle/>
          <a:p>
            <a:pPr lvl="0" algn="ctr">
              <a:defRPr/>
            </a:pPr>
            <a:r>
              <a:rPr lang="en-US" sz="2100" b="1" dirty="0">
                <a:solidFill>
                  <a:srgbClr val="333399"/>
                </a:solidFill>
                <a:latin typeface="+mj-lt"/>
              </a:rPr>
              <a:t>Comprehensive FNST studies identified Necessary R&amp;D Stages of Testing FNST components in the fusion nuclear environment prior to DEMO</a:t>
            </a:r>
          </a:p>
        </p:txBody>
      </p:sp>
      <p:grpSp>
        <p:nvGrpSpPr>
          <p:cNvPr id="2" name="Group 61"/>
          <p:cNvGrpSpPr/>
          <p:nvPr/>
        </p:nvGrpSpPr>
        <p:grpSpPr>
          <a:xfrm>
            <a:off x="1480237" y="1032402"/>
            <a:ext cx="7205996" cy="2852293"/>
            <a:chOff x="1470611" y="1107059"/>
            <a:chExt cx="7205996" cy="2852293"/>
          </a:xfrm>
        </p:grpSpPr>
        <p:sp>
          <p:nvSpPr>
            <p:cNvPr id="1030149" name="Rectangle 2"/>
            <p:cNvSpPr>
              <a:spLocks noChangeArrowheads="1"/>
            </p:cNvSpPr>
            <p:nvPr/>
          </p:nvSpPr>
          <p:spPr bwMode="auto">
            <a:xfrm>
              <a:off x="6474155" y="1543176"/>
              <a:ext cx="1874405" cy="2295362"/>
            </a:xfrm>
            <a:prstGeom prst="rect">
              <a:avLst/>
            </a:prstGeom>
            <a:solidFill>
              <a:schemeClr val="bg1"/>
            </a:solidFill>
            <a:ln w="38100">
              <a:solidFill>
                <a:srgbClr val="00CC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151" name="Rectangle 4"/>
            <p:cNvSpPr>
              <a:spLocks noChangeArrowheads="1"/>
            </p:cNvSpPr>
            <p:nvPr/>
          </p:nvSpPr>
          <p:spPr bwMode="auto">
            <a:xfrm>
              <a:off x="4288661" y="1662094"/>
              <a:ext cx="1867843" cy="2176445"/>
            </a:xfrm>
            <a:prstGeom prst="rect">
              <a:avLst/>
            </a:prstGeom>
            <a:solidFill>
              <a:schemeClr val="bg1"/>
            </a:solidFill>
            <a:ln w="38100">
              <a:solidFill>
                <a:srgbClr val="FF4557"/>
              </a:solidFill>
              <a:miter lim="800000"/>
              <a:headEnd/>
              <a:tailEnd/>
            </a:ln>
          </p:spPr>
          <p:txBody>
            <a:bodyPr wrap="none" anchor="ct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1030155" name="Rectangle 8"/>
            <p:cNvSpPr>
              <a:spLocks noChangeArrowheads="1"/>
            </p:cNvSpPr>
            <p:nvPr/>
          </p:nvSpPr>
          <p:spPr bwMode="auto">
            <a:xfrm>
              <a:off x="2059851" y="1864664"/>
              <a:ext cx="1905908" cy="2094688"/>
            </a:xfrm>
            <a:prstGeom prst="rect">
              <a:avLst/>
            </a:prstGeom>
            <a:noFill/>
            <a:ln w="38100">
              <a:solidFill>
                <a:schemeClr val="accent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2348" name="Text Box 12"/>
            <p:cNvSpPr txBox="1">
              <a:spLocks noChangeArrowheads="1"/>
            </p:cNvSpPr>
            <p:nvPr/>
          </p:nvSpPr>
          <p:spPr bwMode="auto">
            <a:xfrm>
              <a:off x="1752600" y="1107059"/>
              <a:ext cx="6629400" cy="430887"/>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FF"/>
                  </a:solidFill>
                  <a:effectLst/>
                  <a:uLnTx/>
                  <a:uFillTx/>
                  <a:latin typeface="Calibri"/>
                  <a:ea typeface="+mn-ea"/>
                  <a:cs typeface="+mn-cs"/>
                </a:rPr>
                <a:t>FNST Testing in Fusion Facilities</a:t>
              </a:r>
              <a:endParaRPr kumimoji="0" lang="en-US" sz="2400" b="1" i="0" u="none" strike="noStrike" kern="1200" cap="none" spc="0" normalizeH="0" baseline="0" noProof="0" dirty="0">
                <a:ln>
                  <a:noFill/>
                </a:ln>
                <a:solidFill>
                  <a:srgbClr val="0000FF"/>
                </a:solidFill>
                <a:effectLst/>
                <a:uLnTx/>
                <a:uFillTx/>
                <a:latin typeface="Calibri"/>
                <a:ea typeface="+mn-ea"/>
                <a:cs typeface="+mn-cs"/>
              </a:endParaRPr>
            </a:p>
          </p:txBody>
        </p:sp>
        <p:sp>
          <p:nvSpPr>
            <p:cNvPr id="1030150" name="Rectangle 3"/>
            <p:cNvSpPr>
              <a:spLocks noChangeArrowheads="1"/>
            </p:cNvSpPr>
            <p:nvPr/>
          </p:nvSpPr>
          <p:spPr bwMode="auto">
            <a:xfrm>
              <a:off x="6592289" y="1587770"/>
              <a:ext cx="1638136" cy="654048"/>
            </a:xfrm>
            <a:prstGeom prst="rect">
              <a:avLst/>
            </a:prstGeom>
            <a:solidFill>
              <a:srgbClr val="CCFFFF"/>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152" name="Rectangle 5"/>
            <p:cNvSpPr>
              <a:spLocks noChangeArrowheads="1"/>
            </p:cNvSpPr>
            <p:nvPr/>
          </p:nvSpPr>
          <p:spPr bwMode="auto">
            <a:xfrm>
              <a:off x="4387106" y="1706688"/>
              <a:ext cx="1661763" cy="594589"/>
            </a:xfrm>
            <a:prstGeom prst="rect">
              <a:avLst/>
            </a:prstGeom>
            <a:solidFill>
              <a:srgbClr val="FFCCCC"/>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153" name="Rectangle 6"/>
            <p:cNvSpPr>
              <a:spLocks noChangeArrowheads="1"/>
            </p:cNvSpPr>
            <p:nvPr/>
          </p:nvSpPr>
          <p:spPr bwMode="auto">
            <a:xfrm>
              <a:off x="2158739" y="1914144"/>
              <a:ext cx="1651261" cy="445008"/>
            </a:xfrm>
            <a:prstGeom prst="rect">
              <a:avLst/>
            </a:prstGeom>
            <a:solidFill>
              <a:srgbClr val="CCFFCC"/>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161" name="Text Box 15"/>
            <p:cNvSpPr txBox="1">
              <a:spLocks noChangeArrowheads="1"/>
            </p:cNvSpPr>
            <p:nvPr/>
          </p:nvSpPr>
          <p:spPr bwMode="auto">
            <a:xfrm>
              <a:off x="2552698" y="2316142"/>
              <a:ext cx="826325" cy="33855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Stage I</a:t>
              </a:r>
            </a:p>
          </p:txBody>
        </p:sp>
        <p:sp>
          <p:nvSpPr>
            <p:cNvPr id="1030162" name="Text Box 16"/>
            <p:cNvSpPr txBox="1">
              <a:spLocks noChangeArrowheads="1"/>
            </p:cNvSpPr>
            <p:nvPr/>
          </p:nvSpPr>
          <p:spPr bwMode="auto">
            <a:xfrm>
              <a:off x="2057400" y="1944398"/>
              <a:ext cx="1828359" cy="33855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Scientific Feasibility</a:t>
              </a:r>
            </a:p>
          </p:txBody>
        </p:sp>
        <p:sp>
          <p:nvSpPr>
            <p:cNvPr id="1030163" name="Text Box 17"/>
            <p:cNvSpPr txBox="1">
              <a:spLocks noChangeArrowheads="1"/>
            </p:cNvSpPr>
            <p:nvPr/>
          </p:nvSpPr>
          <p:spPr bwMode="auto">
            <a:xfrm>
              <a:off x="4765138" y="2316142"/>
              <a:ext cx="853196" cy="33855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Stage II</a:t>
              </a:r>
            </a:p>
          </p:txBody>
        </p:sp>
        <p:sp>
          <p:nvSpPr>
            <p:cNvPr id="1030164" name="Text Box 18"/>
            <p:cNvSpPr txBox="1">
              <a:spLocks noChangeArrowheads="1"/>
            </p:cNvSpPr>
            <p:nvPr/>
          </p:nvSpPr>
          <p:spPr bwMode="auto">
            <a:xfrm>
              <a:off x="6907316" y="2316142"/>
              <a:ext cx="1027773" cy="33855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Stage III</a:t>
              </a:r>
            </a:p>
          </p:txBody>
        </p:sp>
        <p:sp>
          <p:nvSpPr>
            <p:cNvPr id="1030165" name="Text Box 19"/>
            <p:cNvSpPr txBox="1">
              <a:spLocks noChangeArrowheads="1"/>
            </p:cNvSpPr>
            <p:nvPr/>
          </p:nvSpPr>
          <p:spPr bwMode="auto">
            <a:xfrm>
              <a:off x="4343401" y="1673352"/>
              <a:ext cx="1752600" cy="58477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itchFamily="34" charset="0"/>
                  <a:ea typeface="+mn-ea"/>
                  <a:cs typeface="+mn-cs"/>
                </a:rPr>
                <a:t> </a:t>
              </a: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Engineering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Feasibility</a:t>
              </a:r>
            </a:p>
          </p:txBody>
        </p:sp>
        <p:sp>
          <p:nvSpPr>
            <p:cNvPr id="1030166" name="Text Box 20"/>
            <p:cNvSpPr txBox="1">
              <a:spLocks noChangeArrowheads="1"/>
            </p:cNvSpPr>
            <p:nvPr/>
          </p:nvSpPr>
          <p:spPr bwMode="auto">
            <a:xfrm>
              <a:off x="6482030" y="1624932"/>
              <a:ext cx="1874406" cy="83099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t>Engineering Development </a:t>
              </a:r>
              <a:br>
                <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rPr>
              </a:br>
              <a:endPar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1030169" name="AutoShape 23"/>
            <p:cNvSpPr>
              <a:spLocks noChangeArrowheads="1"/>
            </p:cNvSpPr>
            <p:nvPr/>
          </p:nvSpPr>
          <p:spPr bwMode="auto">
            <a:xfrm rot="20345209">
              <a:off x="3824532" y="2076159"/>
              <a:ext cx="638101" cy="227757"/>
            </a:xfrm>
            <a:prstGeom prst="rightArrow">
              <a:avLst>
                <a:gd name="adj1" fmla="val 50000"/>
                <a:gd name="adj2" fmla="val 93662"/>
              </a:avLst>
            </a:prstGeom>
            <a:solidFill>
              <a:srgbClr val="66FFCC"/>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170" name="AutoShape 24"/>
            <p:cNvSpPr>
              <a:spLocks noChangeArrowheads="1"/>
            </p:cNvSpPr>
            <p:nvPr/>
          </p:nvSpPr>
          <p:spPr bwMode="auto">
            <a:xfrm rot="20345209">
              <a:off x="5981806" y="1830880"/>
              <a:ext cx="706183" cy="240186"/>
            </a:xfrm>
            <a:prstGeom prst="rightArrow">
              <a:avLst>
                <a:gd name="adj1" fmla="val 50000"/>
                <a:gd name="adj2" fmla="val 95390"/>
              </a:avLst>
            </a:prstGeom>
            <a:solidFill>
              <a:srgbClr val="FF4557"/>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 name="AutoShape 23"/>
            <p:cNvSpPr>
              <a:spLocks noChangeArrowheads="1"/>
            </p:cNvSpPr>
            <p:nvPr/>
          </p:nvSpPr>
          <p:spPr bwMode="auto">
            <a:xfrm rot="20345209">
              <a:off x="1470611" y="2334778"/>
              <a:ext cx="745330" cy="240740"/>
            </a:xfrm>
            <a:prstGeom prst="rightArrow">
              <a:avLst>
                <a:gd name="adj1" fmla="val 50000"/>
                <a:gd name="adj2" fmla="val 93662"/>
              </a:avLst>
            </a:prstGeom>
            <a:solidFill>
              <a:schemeClr val="accent6">
                <a:lumMod val="60000"/>
                <a:lumOff val="40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171" name="AutoShape 25"/>
            <p:cNvSpPr>
              <a:spLocks noChangeArrowheads="1"/>
            </p:cNvSpPr>
            <p:nvPr/>
          </p:nvSpPr>
          <p:spPr bwMode="auto">
            <a:xfrm rot="20345209">
              <a:off x="8045339" y="1724767"/>
              <a:ext cx="631268" cy="240740"/>
            </a:xfrm>
            <a:prstGeom prst="rightArrow">
              <a:avLst>
                <a:gd name="adj1" fmla="val 50000"/>
                <a:gd name="adj2" fmla="val 59655"/>
              </a:avLst>
            </a:prstGeom>
            <a:solidFill>
              <a:srgbClr val="00CCFF"/>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030173" name="Line 27"/>
          <p:cNvSpPr>
            <a:spLocks noChangeShapeType="1"/>
          </p:cNvSpPr>
          <p:nvPr/>
        </p:nvSpPr>
        <p:spPr bwMode="auto">
          <a:xfrm flipV="1">
            <a:off x="2074644" y="3428186"/>
            <a:ext cx="6309360" cy="8834"/>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174" name="Line 28"/>
          <p:cNvSpPr>
            <a:spLocks noChangeShapeType="1"/>
          </p:cNvSpPr>
          <p:nvPr/>
        </p:nvSpPr>
        <p:spPr bwMode="auto">
          <a:xfrm>
            <a:off x="2028923" y="2522620"/>
            <a:ext cx="6309360"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177" name="Line 31"/>
          <p:cNvSpPr>
            <a:spLocks noChangeShapeType="1"/>
          </p:cNvSpPr>
          <p:nvPr/>
        </p:nvSpPr>
        <p:spPr bwMode="auto">
          <a:xfrm flipV="1">
            <a:off x="2044164" y="2894095"/>
            <a:ext cx="6309360" cy="2542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157" name="Text Box 10"/>
          <p:cNvSpPr txBox="1">
            <a:spLocks noChangeArrowheads="1"/>
          </p:cNvSpPr>
          <p:nvPr/>
        </p:nvSpPr>
        <p:spPr bwMode="auto">
          <a:xfrm>
            <a:off x="4144712" y="3808187"/>
            <a:ext cx="2205183" cy="1279240"/>
          </a:xfrm>
          <a:prstGeom prst="rect">
            <a:avLst/>
          </a:prstGeom>
          <a:solidFill>
            <a:srgbClr val="FFCCCC"/>
          </a:solidFill>
          <a:ln w="19050">
            <a:solidFill>
              <a:schemeClr val="tx1"/>
            </a:solidFill>
            <a:miter lim="800000"/>
            <a:headEnd/>
            <a:tailEnd/>
          </a:ln>
        </p:spPr>
        <p:txBody>
          <a:bodyPr/>
          <a:lstStyle/>
          <a:p>
            <a:pPr marL="111125" marR="0" lvl="0" indent="-111125" algn="l" defTabSz="914400" rtl="0" eaLnBrk="1" fontAlgn="base" latinLnBrk="0" hangingPunct="1">
              <a:lnSpc>
                <a:spcPct val="100000"/>
              </a:lnSpc>
              <a:spcBef>
                <a:spcPts val="6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rPr>
              <a:t>Establish </a:t>
            </a:r>
            <a:r>
              <a:rPr kumimoji="0" lang="en-US" sz="1200" b="1" i="0" u="none" strike="noStrike" kern="1200" cap="none" spc="0" normalizeH="0" baseline="0" noProof="0" dirty="0">
                <a:ln>
                  <a:noFill/>
                </a:ln>
                <a:solidFill>
                  <a:srgbClr val="CC0000"/>
                </a:solidFill>
                <a:effectLst/>
                <a:uLnTx/>
                <a:uFillTx/>
                <a:latin typeface="Arial Narrow" pitchFamily="34" charset="0"/>
                <a:ea typeface="+mn-ea"/>
                <a:cs typeface="+mn-cs"/>
              </a:rPr>
              <a:t>engineering feasibility</a:t>
            </a:r>
            <a:br>
              <a:rPr kumimoji="0" lang="en-US" sz="1200" b="1" i="0" u="none" strike="noStrike" kern="1200" cap="none" spc="0" normalizeH="0" baseline="0" noProof="0" dirty="0">
                <a:ln>
                  <a:noFill/>
                </a:ln>
                <a:solidFill>
                  <a:srgbClr val="CC0000"/>
                </a:solidFill>
                <a:effectLst/>
                <a:uLnTx/>
                <a:uFillTx/>
                <a:latin typeface="Arial Narrow"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rPr>
              <a:t>of blankets/PFC/materials   (satisfy basic functions &amp; performance, up to 10 to 20% of MTBF and of lifetime)</a:t>
            </a:r>
          </a:p>
          <a:p>
            <a:pPr marL="111125" marR="0" lvl="0" indent="-111125" algn="l" defTabSz="914400" rtl="0" eaLnBrk="1" fontAlgn="base" latinLnBrk="0" hangingPunct="1">
              <a:lnSpc>
                <a:spcPct val="100000"/>
              </a:lnSpc>
              <a:spcBef>
                <a:spcPts val="6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rPr>
              <a:t>Show basic RAMI feasibility</a:t>
            </a:r>
          </a:p>
        </p:txBody>
      </p:sp>
      <p:sp>
        <p:nvSpPr>
          <p:cNvPr id="1030158" name="Text Box 11"/>
          <p:cNvSpPr txBox="1">
            <a:spLocks noChangeArrowheads="1"/>
          </p:cNvSpPr>
          <p:nvPr/>
        </p:nvSpPr>
        <p:spPr bwMode="auto">
          <a:xfrm>
            <a:off x="6349895" y="3756449"/>
            <a:ext cx="2270330" cy="1259081"/>
          </a:xfrm>
          <a:prstGeom prst="rect">
            <a:avLst/>
          </a:prstGeom>
          <a:solidFill>
            <a:srgbClr val="CCFFFF"/>
          </a:solidFill>
          <a:ln w="19050">
            <a:solidFill>
              <a:schemeClr val="tx1"/>
            </a:solidFill>
            <a:miter lim="800000"/>
            <a:headEnd/>
            <a:tailEnd/>
          </a:ln>
        </p:spPr>
        <p:txBody>
          <a:bodyPr wrap="square">
            <a:noAutofit/>
          </a:bodyPr>
          <a:lstStyle/>
          <a:p>
            <a:pPr marL="111125" marR="0" lvl="0" indent="-111125" algn="l" defTabSz="914400" rtl="0" eaLnBrk="1" fontAlgn="base" latinLnBrk="0" hangingPunct="1">
              <a:lnSpc>
                <a:spcPct val="100000"/>
              </a:lnSpc>
              <a:spcBef>
                <a:spcPts val="6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rPr>
              <a:t>RAMI: Failure modes, effects, and rates and mean time to replace/fix components and </a:t>
            </a:r>
            <a:r>
              <a:rPr kumimoji="0" lang="en-US" sz="1200" b="1" i="0" u="none" strike="noStrike" kern="1200" cap="none" spc="0" normalizeH="0" baseline="0" noProof="0" dirty="0">
                <a:ln>
                  <a:noFill/>
                </a:ln>
                <a:solidFill>
                  <a:srgbClr val="CC0000"/>
                </a:solidFill>
                <a:effectLst/>
                <a:uLnTx/>
                <a:uFillTx/>
                <a:latin typeface="Arial Narrow" pitchFamily="34" charset="0"/>
                <a:ea typeface="+mn-ea"/>
                <a:cs typeface="+mn-cs"/>
              </a:rPr>
              <a:t>reliability growth</a:t>
            </a:r>
            <a:r>
              <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rPr>
              <a:t> </a:t>
            </a:r>
          </a:p>
          <a:p>
            <a:pPr marL="111125" marR="0" lvl="0" indent="-111125" algn="l" defTabSz="914400" rtl="0" eaLnBrk="1" fontAlgn="base" latinLnBrk="0" hangingPunct="1">
              <a:lnSpc>
                <a:spcPct val="100000"/>
              </a:lnSpc>
              <a:spcBef>
                <a:spcPts val="600"/>
              </a:spcBef>
              <a:spcAft>
                <a:spcPct val="0"/>
              </a:spcAft>
              <a:buClrTx/>
              <a:buSzTx/>
              <a:buFontTx/>
              <a:buChar char="•"/>
              <a:tabLst/>
              <a:defRPr/>
            </a:pPr>
            <a:r>
              <a:rPr kumimoji="0" lang="en-US" sz="1200" b="1" i="0" u="none" strike="noStrike" kern="1200" cap="none" spc="0" normalizeH="0" baseline="0" noProof="0" dirty="0">
                <a:ln>
                  <a:noFill/>
                </a:ln>
                <a:solidFill>
                  <a:srgbClr val="CC0000"/>
                </a:solidFill>
                <a:effectLst/>
                <a:uLnTx/>
                <a:uFillTx/>
                <a:latin typeface="Arial Narrow" pitchFamily="34" charset="0"/>
                <a:ea typeface="+mn-ea"/>
                <a:cs typeface="+mn-cs"/>
              </a:rPr>
              <a:t>Verify design </a:t>
            </a:r>
            <a:r>
              <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rPr>
              <a:t>and </a:t>
            </a:r>
            <a:r>
              <a:rPr kumimoji="0" lang="en-US" sz="1200" b="1" i="0" u="none" strike="noStrike" kern="1200" cap="none" spc="0" normalizeH="0" baseline="0" noProof="0" dirty="0">
                <a:ln>
                  <a:noFill/>
                </a:ln>
                <a:solidFill>
                  <a:srgbClr val="CC0000"/>
                </a:solidFill>
                <a:effectLst/>
                <a:uLnTx/>
                <a:uFillTx/>
                <a:latin typeface="Arial Narrow" pitchFamily="34" charset="0"/>
                <a:ea typeface="+mn-ea"/>
                <a:cs typeface="+mn-cs"/>
              </a:rPr>
              <a:t>predict availability </a:t>
            </a:r>
            <a:r>
              <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rPr>
              <a:t>of FNST components in DEMO</a:t>
            </a:r>
          </a:p>
        </p:txBody>
      </p:sp>
      <p:sp>
        <p:nvSpPr>
          <p:cNvPr id="1030159" name="Text Box 13"/>
          <p:cNvSpPr txBox="1">
            <a:spLocks noChangeArrowheads="1"/>
          </p:cNvSpPr>
          <p:nvPr/>
        </p:nvSpPr>
        <p:spPr bwMode="auto">
          <a:xfrm>
            <a:off x="2191550" y="3452960"/>
            <a:ext cx="1638136" cy="276999"/>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itchFamily="34" charset="0"/>
                <a:ea typeface="+mn-ea"/>
                <a:cs typeface="+mn-cs"/>
              </a:rPr>
              <a:t>Sub-Modules/Modules</a:t>
            </a:r>
          </a:p>
        </p:txBody>
      </p:sp>
      <p:sp>
        <p:nvSpPr>
          <p:cNvPr id="1030167" name="Text Box 21"/>
          <p:cNvSpPr txBox="1">
            <a:spLocks noChangeArrowheads="1"/>
          </p:cNvSpPr>
          <p:nvPr/>
        </p:nvSpPr>
        <p:spPr bwMode="auto">
          <a:xfrm>
            <a:off x="4353027" y="3452960"/>
            <a:ext cx="17526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itchFamily="34" charset="0"/>
                <a:ea typeface="+mn-ea"/>
                <a:cs typeface="+mn-cs"/>
              </a:rPr>
              <a:t>Modules (10-20m</a:t>
            </a:r>
            <a:r>
              <a:rPr kumimoji="0" lang="en-US" sz="1200" b="1" i="0" u="none" strike="noStrike" kern="1200" cap="none" spc="0" normalizeH="0" baseline="30000" noProof="0" dirty="0">
                <a:ln>
                  <a:noFill/>
                </a:ln>
                <a:solidFill>
                  <a:srgbClr val="000000"/>
                </a:solidFill>
                <a:effectLst/>
                <a:uLnTx/>
                <a:uFillTx/>
                <a:latin typeface="Arial Narrow" pitchFamily="34" charset="0"/>
                <a:ea typeface="+mn-ea"/>
                <a:cs typeface="+mn-cs"/>
              </a:rPr>
              <a:t>2</a:t>
            </a:r>
            <a:r>
              <a:rPr kumimoji="0" lang="en-US" sz="1200" b="1" i="0" u="none" strike="noStrike" kern="1200" cap="none" spc="0" normalizeH="0" baseline="-25000" noProof="0" dirty="0">
                <a:ln>
                  <a:noFill/>
                </a:ln>
                <a:solidFill>
                  <a:srgbClr val="000000"/>
                </a:solidFill>
                <a:effectLst/>
                <a:uLnTx/>
                <a:uFillTx/>
                <a:latin typeface="Arial Narrow" pitchFamily="34"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Narrow" pitchFamily="34" charset="0"/>
                <a:ea typeface="+mn-ea"/>
                <a:cs typeface="+mn-cs"/>
              </a:rPr>
              <a:t>)</a:t>
            </a:r>
          </a:p>
        </p:txBody>
      </p:sp>
      <p:sp>
        <p:nvSpPr>
          <p:cNvPr id="1030168" name="Text Box 22"/>
          <p:cNvSpPr txBox="1">
            <a:spLocks noChangeArrowheads="1"/>
          </p:cNvSpPr>
          <p:nvPr/>
        </p:nvSpPr>
        <p:spPr bwMode="auto">
          <a:xfrm>
            <a:off x="6486626" y="3460393"/>
            <a:ext cx="18288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itchFamily="34" charset="0"/>
                <a:ea typeface="+mn-ea"/>
                <a:cs typeface="+mn-cs"/>
              </a:rPr>
              <a:t>Modules/Sectors (20-30m</a:t>
            </a:r>
            <a:r>
              <a:rPr kumimoji="0" lang="en-US" sz="1200" b="1" i="0" u="none" strike="noStrike" kern="1200" cap="none" spc="0" normalizeH="0" baseline="30000" noProof="0" dirty="0">
                <a:ln>
                  <a:noFill/>
                </a:ln>
                <a:solidFill>
                  <a:srgbClr val="000000"/>
                </a:solidFill>
                <a:effectLst/>
                <a:uLnTx/>
                <a:uFillTx/>
                <a:latin typeface="Arial Narrow" pitchFamily="34" charset="0"/>
                <a:ea typeface="+mn-ea"/>
                <a:cs typeface="+mn-cs"/>
              </a:rPr>
              <a:t>2 </a:t>
            </a:r>
            <a:r>
              <a:rPr kumimoji="0" lang="en-US" sz="1200" b="1" i="0" u="none" strike="noStrike" kern="1200" cap="none" spc="0" normalizeH="0" baseline="0" noProof="0" dirty="0">
                <a:ln>
                  <a:noFill/>
                </a:ln>
                <a:solidFill>
                  <a:srgbClr val="000000"/>
                </a:solidFill>
                <a:effectLst/>
                <a:uLnTx/>
                <a:uFillTx/>
                <a:latin typeface="Arial Narrow" pitchFamily="34" charset="0"/>
                <a:ea typeface="+mn-ea"/>
                <a:cs typeface="+mn-cs"/>
              </a:rPr>
              <a:t>)</a:t>
            </a:r>
          </a:p>
        </p:txBody>
      </p:sp>
      <p:sp>
        <p:nvSpPr>
          <p:cNvPr id="1030175" name="Text Box 29"/>
          <p:cNvSpPr txBox="1">
            <a:spLocks noChangeArrowheads="1"/>
          </p:cNvSpPr>
          <p:nvPr/>
        </p:nvSpPr>
        <p:spPr bwMode="auto">
          <a:xfrm>
            <a:off x="4522744" y="2583374"/>
            <a:ext cx="1428118" cy="30777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1 - 3 MW-y/m</a:t>
            </a:r>
            <a:r>
              <a:rPr kumimoji="0" lang="en-US" sz="1400" b="1" i="0" u="none" strike="noStrike" kern="1200" cap="none" spc="0" normalizeH="0" baseline="30000" noProof="0" dirty="0">
                <a:ln>
                  <a:noFill/>
                </a:ln>
                <a:solidFill>
                  <a:srgbClr val="000000"/>
                </a:solidFill>
                <a:effectLst/>
                <a:uLnTx/>
                <a:uFillTx/>
                <a:latin typeface="Calibri"/>
                <a:ea typeface="+mn-ea"/>
                <a:cs typeface="+mn-cs"/>
              </a:rPr>
              <a:t>2</a:t>
            </a:r>
          </a:p>
        </p:txBody>
      </p:sp>
      <p:sp>
        <p:nvSpPr>
          <p:cNvPr id="1030176" name="Text Box 30"/>
          <p:cNvSpPr txBox="1">
            <a:spLocks noChangeArrowheads="1"/>
          </p:cNvSpPr>
          <p:nvPr/>
        </p:nvSpPr>
        <p:spPr bwMode="auto">
          <a:xfrm>
            <a:off x="6680671" y="2590806"/>
            <a:ext cx="1520455" cy="30777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&gt; 4 - 6 MW-y/m</a:t>
            </a:r>
            <a:r>
              <a:rPr kumimoji="0" lang="en-US" sz="1400" b="1" i="0" u="none" strike="noStrike" kern="1200" cap="none" spc="0" normalizeH="0" baseline="30000" noProof="0" dirty="0">
                <a:ln>
                  <a:noFill/>
                </a:ln>
                <a:solidFill>
                  <a:srgbClr val="000000"/>
                </a:solidFill>
                <a:effectLst/>
                <a:uLnTx/>
                <a:uFillTx/>
                <a:latin typeface="Calibri"/>
                <a:ea typeface="+mn-ea"/>
                <a:cs typeface="+mn-cs"/>
              </a:rPr>
              <a:t>2</a:t>
            </a:r>
          </a:p>
        </p:txBody>
      </p:sp>
      <p:sp>
        <p:nvSpPr>
          <p:cNvPr id="1030179" name="Text Box 33"/>
          <p:cNvSpPr txBox="1">
            <a:spLocks noChangeArrowheads="1"/>
          </p:cNvSpPr>
          <p:nvPr/>
        </p:nvSpPr>
        <p:spPr bwMode="auto">
          <a:xfrm>
            <a:off x="4316675" y="2938422"/>
            <a:ext cx="1867819" cy="49859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1-2 MW/m</a:t>
            </a:r>
            <a:r>
              <a:rPr kumimoji="0" lang="en-US" sz="1100" b="1" i="0" u="none" strike="noStrike" kern="1200" cap="none" spc="0" normalizeH="0" baseline="30000" noProof="0" dirty="0">
                <a:ln>
                  <a:noFill/>
                </a:ln>
                <a:solidFill>
                  <a:srgbClr val="000000"/>
                </a:solidFill>
                <a:effectLst/>
                <a:uLnTx/>
                <a:uFillTx/>
                <a:latin typeface="Calibri"/>
                <a:ea typeface="+mn-ea"/>
                <a:cs typeface="+mn-cs"/>
              </a:rPr>
              <a:t>2</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steady state or long burn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COT ~ 1-2 weeks</a:t>
            </a:r>
          </a:p>
        </p:txBody>
      </p:sp>
      <p:sp>
        <p:nvSpPr>
          <p:cNvPr id="1030180" name="Text Box 34"/>
          <p:cNvSpPr txBox="1">
            <a:spLocks noChangeArrowheads="1"/>
          </p:cNvSpPr>
          <p:nvPr/>
        </p:nvSpPr>
        <p:spPr bwMode="auto">
          <a:xfrm>
            <a:off x="6506106" y="2938422"/>
            <a:ext cx="1867819" cy="49859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1-2 MW/m</a:t>
            </a:r>
            <a:r>
              <a:rPr kumimoji="0" lang="en-US" sz="1100" b="1" i="0" u="none" strike="noStrike" kern="1200" cap="none" spc="0" normalizeH="0" baseline="30000" noProof="0" dirty="0">
                <a:ln>
                  <a:noFill/>
                </a:ln>
                <a:solidFill>
                  <a:srgbClr val="000000"/>
                </a:solidFill>
                <a:effectLst/>
                <a:uLnTx/>
                <a:uFillTx/>
                <a:latin typeface="Calibri"/>
                <a:ea typeface="+mn-ea"/>
                <a:cs typeface="+mn-cs"/>
              </a:rPr>
              <a:t>2</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steady state or long burn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COT ~ 1-2 weeks</a:t>
            </a:r>
          </a:p>
        </p:txBody>
      </p:sp>
      <p:sp>
        <p:nvSpPr>
          <p:cNvPr id="1030181" name="Rectangle 35"/>
          <p:cNvSpPr>
            <a:spLocks noChangeArrowheads="1"/>
          </p:cNvSpPr>
          <p:nvPr/>
        </p:nvSpPr>
        <p:spPr bwMode="auto">
          <a:xfrm>
            <a:off x="2090674" y="2590806"/>
            <a:ext cx="2059894" cy="30777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Fluence ~0.3 MW-y/m</a:t>
            </a:r>
            <a:r>
              <a:rPr kumimoji="0" lang="en-US" sz="1400" b="1" i="0" u="none" strike="noStrike" kern="1200" cap="none" spc="0" normalizeH="0" baseline="30000" noProof="0" dirty="0">
                <a:ln>
                  <a:noFill/>
                </a:ln>
                <a:solidFill>
                  <a:srgbClr val="000000"/>
                </a:solidFill>
                <a:effectLst/>
                <a:uLnTx/>
                <a:uFillTx/>
                <a:latin typeface="Calibri"/>
                <a:ea typeface="+mn-ea"/>
                <a:cs typeface="+mn-cs"/>
              </a:rPr>
              <a:t>2</a:t>
            </a:r>
          </a:p>
        </p:txBody>
      </p:sp>
      <p:sp>
        <p:nvSpPr>
          <p:cNvPr id="1030156" name="Text Box 9"/>
          <p:cNvSpPr txBox="1">
            <a:spLocks noChangeArrowheads="1"/>
          </p:cNvSpPr>
          <p:nvPr/>
        </p:nvSpPr>
        <p:spPr bwMode="auto">
          <a:xfrm>
            <a:off x="1914626" y="3851008"/>
            <a:ext cx="2230086" cy="1328233"/>
          </a:xfrm>
          <a:prstGeom prst="rect">
            <a:avLst/>
          </a:prstGeom>
          <a:solidFill>
            <a:srgbClr val="CCFFCC"/>
          </a:solidFill>
          <a:ln w="19050">
            <a:solidFill>
              <a:schemeClr val="tx1"/>
            </a:solidFill>
            <a:miter lim="800000"/>
            <a:headEnd/>
            <a:tailEnd/>
          </a:ln>
        </p:spPr>
        <p:txBody>
          <a:bodyPr/>
          <a:lstStyle/>
          <a:p>
            <a:pPr marL="111125" marR="0" lvl="0" indent="-111125"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rPr>
              <a:t>Discover and understand new synergistic phenomena</a:t>
            </a:r>
          </a:p>
          <a:p>
            <a:pPr marL="111125" marR="0" lvl="0" indent="-111125" algn="l" defTabSz="914400" rtl="0" eaLnBrk="1" fontAlgn="auto" latinLnBrk="0" hangingPunct="1">
              <a:lnSpc>
                <a:spcPct val="100000"/>
              </a:lnSpc>
              <a:spcBef>
                <a:spcPts val="6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rPr>
              <a:t>Establish scientific feasibility of basic functions under prompt responses and under the impact of rapid property changes in early life</a:t>
            </a:r>
          </a:p>
        </p:txBody>
      </p:sp>
      <p:sp>
        <p:nvSpPr>
          <p:cNvPr id="51" name="Slide Number Placeholder 50"/>
          <p:cNvSpPr>
            <a:spLocks noGrp="1"/>
          </p:cNvSpPr>
          <p:nvPr>
            <p:ph type="sldNum" sz="quarter" idx="12"/>
          </p:nvPr>
        </p:nvSpPr>
        <p:spPr>
          <a:xfrm>
            <a:off x="7010400" y="64993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4" name="Footer Placeholder 4">
            <a:extLst>
              <a:ext uri="{FF2B5EF4-FFF2-40B4-BE49-F238E27FC236}">
                <a16:creationId xmlns:a16="http://schemas.microsoft.com/office/drawing/2014/main" id="{FDA26F38-9C3F-471F-81DF-DE3E0FDFF53B}"/>
              </a:ext>
            </a:extLst>
          </p:cNvPr>
          <p:cNvSpPr>
            <a:spLocks noGrp="1"/>
          </p:cNvSpPr>
          <p:nvPr>
            <p:ph type="ftr" sz="quarter" idx="11"/>
          </p:nvPr>
        </p:nvSpPr>
        <p:spPr>
          <a:xfrm>
            <a:off x="2924273" y="6499367"/>
            <a:ext cx="329545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12-7-2022</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7" name="Picture 56">
            <a:extLst>
              <a:ext uri="{FF2B5EF4-FFF2-40B4-BE49-F238E27FC236}">
                <a16:creationId xmlns:a16="http://schemas.microsoft.com/office/drawing/2014/main" id="{4A15399C-9365-4457-999F-8191D76AF31E}"/>
              </a:ext>
            </a:extLst>
          </p:cNvPr>
          <p:cNvPicPr>
            <a:picLocks noChangeAspect="1"/>
          </p:cNvPicPr>
          <p:nvPr/>
        </p:nvPicPr>
        <p:blipFill>
          <a:blip r:embed="rId3"/>
          <a:stretch>
            <a:fillRect/>
          </a:stretch>
        </p:blipFill>
        <p:spPr>
          <a:xfrm>
            <a:off x="8192829" y="6607742"/>
            <a:ext cx="559270" cy="178393"/>
          </a:xfrm>
          <a:prstGeom prst="rect">
            <a:avLst/>
          </a:prstGeom>
        </p:spPr>
      </p:pic>
    </p:spTree>
    <p:extLst>
      <p:ext uri="{BB962C8B-B14F-4D97-AF65-F5344CB8AC3E}">
        <p14:creationId xmlns:p14="http://schemas.microsoft.com/office/powerpoint/2010/main" val="110569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ppt_x"/>
                                          </p:val>
                                        </p:tav>
                                        <p:tav tm="100000">
                                          <p:val>
                                            <p:strVal val="#ppt_x"/>
                                          </p:val>
                                        </p:tav>
                                      </p:tavLst>
                                    </p:anim>
                                    <p:anim calcmode="lin" valueType="num">
                                      <p:cBhvr additive="base">
                                        <p:cTn id="18" dur="500" fill="hold"/>
                                        <p:tgtEl>
                                          <p:spTgt spid="53"/>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01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01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01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01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01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01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01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01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01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01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01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01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01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301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301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301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3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78" grpId="0"/>
      <p:bldP spid="49" grpId="0" animBg="1"/>
      <p:bldP spid="53" grpId="0" animBg="1"/>
      <p:bldP spid="50" grpId="0" animBg="1"/>
      <p:bldP spid="1030154" grpId="0" animBg="1"/>
      <p:bldP spid="1030172" grpId="0"/>
      <p:bldP spid="68" grpId="0" animBg="1"/>
      <p:bldP spid="48" grpId="0"/>
      <p:bldP spid="1030173" grpId="0" animBg="1"/>
      <p:bldP spid="1030174" grpId="0" animBg="1"/>
      <p:bldP spid="1030177" grpId="0" animBg="1"/>
      <p:bldP spid="1030157" grpId="0" animBg="1"/>
      <p:bldP spid="1030158" grpId="0" animBg="1"/>
      <p:bldP spid="1030159" grpId="0"/>
      <p:bldP spid="1030167" grpId="0"/>
      <p:bldP spid="1030168" grpId="0"/>
      <p:bldP spid="1030175" grpId="0"/>
      <p:bldP spid="1030176" grpId="0"/>
      <p:bldP spid="1030179" grpId="0"/>
      <p:bldP spid="1030180" grpId="0"/>
      <p:bldP spid="1030181" grpId="0"/>
      <p:bldP spid="10301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JRapp_extended_leadership_11-14_v2">
  <a:themeElements>
    <a:clrScheme name="ORNL Corporate Palette 140501">
      <a:dk1>
        <a:sysClr val="windowText" lastClr="000000"/>
      </a:dk1>
      <a:lt1>
        <a:sysClr val="window" lastClr="FFFFFF"/>
      </a:lt1>
      <a:dk2>
        <a:srgbClr val="1E7640"/>
      </a:dk2>
      <a:lt2>
        <a:srgbClr val="FFFFFF"/>
      </a:lt2>
      <a:accent1>
        <a:srgbClr val="0070B9"/>
      </a:accent1>
      <a:accent2>
        <a:srgbClr val="84B641"/>
      </a:accent2>
      <a:accent3>
        <a:srgbClr val="DE762D"/>
      </a:accent3>
      <a:accent4>
        <a:srgbClr val="00BDDD"/>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22500</TotalTime>
  <Words>2463</Words>
  <Application>Microsoft Office PowerPoint</Application>
  <PresentationFormat>On-screen Show (4:3)</PresentationFormat>
  <Paragraphs>197</Paragraphs>
  <Slides>14</Slides>
  <Notes>7</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14</vt:i4>
      </vt:variant>
    </vt:vector>
  </HeadingPairs>
  <TitlesOfParts>
    <vt:vector size="37" baseType="lpstr">
      <vt:lpstr>ＭＳ Ｐゴシック</vt:lpstr>
      <vt:lpstr>Arial</vt:lpstr>
      <vt:lpstr>Arial Black</vt:lpstr>
      <vt:lpstr>Arial Narrow</vt:lpstr>
      <vt:lpstr>Calibri</vt:lpstr>
      <vt:lpstr>Calibri Light</vt:lpstr>
      <vt:lpstr>Courier New</vt:lpstr>
      <vt:lpstr>Open Sans</vt:lpstr>
      <vt:lpstr>Times New Roman</vt:lpstr>
      <vt:lpstr>Wingdings</vt:lpstr>
      <vt:lpstr>Office Theme</vt:lpstr>
      <vt:lpstr>9_Default Design</vt:lpstr>
      <vt:lpstr>JRapp_extended_leadership_11-14_v2</vt:lpstr>
      <vt:lpstr>5_Office Theme</vt:lpstr>
      <vt:lpstr>12_Default Design</vt:lpstr>
      <vt:lpstr>4_Office Theme</vt:lpstr>
      <vt:lpstr>8_Office Theme</vt:lpstr>
      <vt:lpstr>19_Office Theme</vt:lpstr>
      <vt:lpstr>12_Office Theme</vt:lpstr>
      <vt:lpstr>10_Office Theme</vt:lpstr>
      <vt:lpstr>7_Office Theme</vt:lpstr>
      <vt:lpstr>1_Office Theme</vt:lpstr>
      <vt:lpstr>9_Office Theme</vt:lpstr>
      <vt:lpstr> Recent DT Cycle Studies Confirm yet again:  A Fusion Nuclear Science &amp; Technology Facility is necessary to have credible, practical, and fast pathway to fusion energy  Excellent opportunity for Public- Private partnership </vt:lpstr>
      <vt:lpstr>Introductory Remarks</vt:lpstr>
      <vt:lpstr>Key Challenges/Issues for which  progress over the past decades has been frustratingly slow  But must be confronted NOW in any serious plan to develop fusion</vt:lpstr>
      <vt:lpstr>PowerPoint Presentation</vt:lpstr>
      <vt:lpstr>      </vt:lpstr>
      <vt:lpstr>The required T startup inventory for DEMO and power plants is very large even if we assume success of recent physics and technology ideas. No external T supply: First generation of DT fusion devices must have low fusion power (&lt;150 MW) to keep start-up inventory relatively small and obtainable  </vt:lpstr>
      <vt:lpstr>Alarming findings from Recent DT Fuel Cycle Studies</vt:lpstr>
      <vt:lpstr> “Missing step(s)” without which it seems nearly impossible to have credible pathway to DT fusion energy</vt:lpstr>
      <vt:lpstr>PowerPoint Presentation</vt:lpstr>
      <vt:lpstr>PowerPoint Presentation</vt:lpstr>
      <vt:lpstr>PowerPoint Presentation</vt:lpstr>
      <vt:lpstr>Encouraging signs of initiatives to design and construct the missing FNST facility</vt:lpstr>
      <vt:lpstr>PowerPoint Presentation</vt:lpstr>
      <vt:lpstr>Selected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Tritium Breeding Blanket Technology, Tritium Fuel Cycle, and Tritium Self Sufficiency</dc:title>
  <dc:creator>Arnaud Larousse</dc:creator>
  <cp:lastModifiedBy>Mohamed Abdou</cp:lastModifiedBy>
  <cp:revision>1052</cp:revision>
  <cp:lastPrinted>2022-12-04T07:18:15Z</cp:lastPrinted>
  <dcterms:created xsi:type="dcterms:W3CDTF">2011-06-09T20:20:54Z</dcterms:created>
  <dcterms:modified xsi:type="dcterms:W3CDTF">2022-12-06T19:26:36Z</dcterms:modified>
</cp:coreProperties>
</file>