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4" r:id="rId1"/>
  </p:sldMasterIdLst>
  <p:notesMasterIdLst>
    <p:notesMasterId r:id="rId18"/>
  </p:notesMasterIdLst>
  <p:sldIdLst>
    <p:sldId id="626" r:id="rId2"/>
    <p:sldId id="801" r:id="rId3"/>
    <p:sldId id="879" r:id="rId4"/>
    <p:sldId id="880" r:id="rId5"/>
    <p:sldId id="911" r:id="rId6"/>
    <p:sldId id="912" r:id="rId7"/>
    <p:sldId id="916" r:id="rId8"/>
    <p:sldId id="913" r:id="rId9"/>
    <p:sldId id="914" r:id="rId10"/>
    <p:sldId id="921" r:id="rId11"/>
    <p:sldId id="922" r:id="rId12"/>
    <p:sldId id="895" r:id="rId13"/>
    <p:sldId id="918" r:id="rId14"/>
    <p:sldId id="919" r:id="rId15"/>
    <p:sldId id="861" r:id="rId16"/>
    <p:sldId id="857" r:id="rId17"/>
  </p:sldIdLst>
  <p:sldSz cx="9144000" cy="6858000" type="screen4x3"/>
  <p:notesSz cx="6881813" cy="10002838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065" userDrawn="1">
          <p15:clr>
            <a:srgbClr val="A4A3A4"/>
          </p15:clr>
        </p15:guide>
        <p15:guide id="2" pos="61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52" userDrawn="1">
          <p15:clr>
            <a:srgbClr val="A4A3A4"/>
          </p15:clr>
        </p15:guide>
        <p15:guide id="2" pos="2168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432FF"/>
    <a:srgbClr val="996633"/>
    <a:srgbClr val="66CCFF"/>
    <a:srgbClr val="00CC00"/>
    <a:srgbClr val="FF66FF"/>
    <a:srgbClr val="009999"/>
    <a:srgbClr val="0000FF"/>
    <a:srgbClr val="008080"/>
    <a:srgbClr val="FFFFFF"/>
    <a:srgbClr val="06128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762" autoAdjust="0"/>
    <p:restoredTop sz="93858" autoAdjust="0"/>
  </p:normalViewPr>
  <p:slideViewPr>
    <p:cSldViewPr>
      <p:cViewPr>
        <p:scale>
          <a:sx n="60" d="100"/>
          <a:sy n="60" d="100"/>
        </p:scale>
        <p:origin x="1500" y="140"/>
      </p:cViewPr>
      <p:guideLst>
        <p:guide orient="horz" pos="4065"/>
        <p:guide pos="612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90" d="100"/>
        <a:sy n="90" d="100"/>
      </p:scale>
      <p:origin x="0" y="-1028"/>
    </p:cViewPr>
  </p:sorterViewPr>
  <p:notesViewPr>
    <p:cSldViewPr>
      <p:cViewPr varScale="1">
        <p:scale>
          <a:sx n="85" d="100"/>
          <a:sy n="85" d="100"/>
        </p:scale>
        <p:origin x="-3786" y="-96"/>
      </p:cViewPr>
      <p:guideLst>
        <p:guide orient="horz" pos="3152"/>
        <p:guide pos="2168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3" y="0"/>
            <a:ext cx="2982119" cy="500142"/>
          </a:xfrm>
          <a:prstGeom prst="rect">
            <a:avLst/>
          </a:prstGeom>
        </p:spPr>
        <p:txBody>
          <a:bodyPr vert="horz" lIns="92300" tIns="46150" rIns="92300" bIns="4615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98106" y="0"/>
            <a:ext cx="2982119" cy="500142"/>
          </a:xfrm>
          <a:prstGeom prst="rect">
            <a:avLst/>
          </a:prstGeom>
        </p:spPr>
        <p:txBody>
          <a:bodyPr vert="horz" lIns="92300" tIns="46150" rIns="92300" bIns="46150" rtlCol="0"/>
          <a:lstStyle>
            <a:lvl1pPr algn="r">
              <a:defRPr sz="1200"/>
            </a:lvl1pPr>
          </a:lstStyle>
          <a:p>
            <a:fld id="{DB38DA09-69E8-48EA-889E-EFE4623A01F6}" type="datetimeFigureOut">
              <a:rPr lang="ko-KR" altLang="en-US" smtClean="0"/>
              <a:pPr/>
              <a:t>2022-12-08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941388" y="750888"/>
            <a:ext cx="4999037" cy="37496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300" tIns="46150" rIns="92300" bIns="4615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8182" y="4751351"/>
            <a:ext cx="5505450" cy="4501277"/>
          </a:xfrm>
          <a:prstGeom prst="rect">
            <a:avLst/>
          </a:prstGeom>
        </p:spPr>
        <p:txBody>
          <a:bodyPr vert="horz" lIns="92300" tIns="46150" rIns="92300" bIns="4615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3" y="9500963"/>
            <a:ext cx="2982119" cy="500142"/>
          </a:xfrm>
          <a:prstGeom prst="rect">
            <a:avLst/>
          </a:prstGeom>
        </p:spPr>
        <p:txBody>
          <a:bodyPr vert="horz" lIns="92300" tIns="46150" rIns="92300" bIns="4615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98106" y="9500963"/>
            <a:ext cx="2982119" cy="500142"/>
          </a:xfrm>
          <a:prstGeom prst="rect">
            <a:avLst/>
          </a:prstGeom>
        </p:spPr>
        <p:txBody>
          <a:bodyPr vert="horz" lIns="92300" tIns="46150" rIns="92300" bIns="46150" rtlCol="0" anchor="b"/>
          <a:lstStyle>
            <a:lvl1pPr algn="r">
              <a:defRPr sz="1200"/>
            </a:lvl1pPr>
          </a:lstStyle>
          <a:p>
            <a:fld id="{2BCABD38-8E58-48C1-A5BA-5D85382A3031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730642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 baseline="0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CABD38-8E58-48C1-A5BA-5D85382A3031}" type="slidenum">
              <a:rPr lang="ko-KR" altLang="en-US" smtClean="0"/>
              <a:pPr/>
              <a:t>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3264336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This is important recognition from Korean government of the importance for Fusion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CABD38-8E58-48C1-A5BA-5D85382A3031}" type="slidenum">
              <a:rPr lang="ko-KR" altLang="en-US" smtClean="0"/>
              <a:pPr/>
              <a:t>12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5167962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This is important recognition from Korean government of the importance for Fusion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ABD38-8E58-48C1-A5BA-5D85382A3031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725671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This is important recognition from Korean government of the importance for Fusion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ABD38-8E58-48C1-A5BA-5D85382A3031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166829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CABD38-8E58-48C1-A5BA-5D85382A3031}" type="slidenum">
              <a:rPr lang="ko-KR" altLang="en-US" smtClean="0"/>
              <a:pPr/>
              <a:t>16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192991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This is important recognition from Korean government of the importance for Fusion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CABD38-8E58-48C1-A5BA-5D85382A3031}" type="slidenum">
              <a:rPr lang="ko-KR" altLang="en-US" smtClean="0"/>
              <a:pPr/>
              <a:t>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380409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This is important recognition from Korean government of the importance for Fusion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CABD38-8E58-48C1-A5BA-5D85382A3031}" type="slidenum">
              <a:rPr lang="ko-KR" altLang="en-US" smtClean="0"/>
              <a:pPr/>
              <a:t>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259104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This is important recognition from Korean government of the importance for Fusion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CABD38-8E58-48C1-A5BA-5D85382A3031}" type="slidenum">
              <a:rPr lang="ko-KR" altLang="en-US" smtClean="0"/>
              <a:pPr/>
              <a:t>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339958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This is important recognition from Korean government of the importance for Fusion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ABD38-8E58-48C1-A5BA-5D85382A3031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05243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This is important recognition from Korean government of the importance for Fusion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ABD38-8E58-48C1-A5BA-5D85382A3031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56866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This is important recognition from Korean government of the importance for Fusion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ABD38-8E58-48C1-A5BA-5D85382A3031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93786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This is important recognition from Korean government of the importance for Fusion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ABD38-8E58-48C1-A5BA-5D85382A3031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06694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This is important recognition from Korean government of the importance for Fusion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ABD38-8E58-48C1-A5BA-5D85382A3031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28728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Footn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1"/>
          <p:cNvSpPr>
            <a:spLocks noGrp="1"/>
          </p:cNvSpPr>
          <p:nvPr>
            <p:ph type="title" hasCustomPrompt="1"/>
          </p:nvPr>
        </p:nvSpPr>
        <p:spPr>
          <a:xfrm>
            <a:off x="46573" y="-27383"/>
            <a:ext cx="9061931" cy="841848"/>
          </a:xfrm>
        </p:spPr>
        <p:txBody>
          <a:bodyPr/>
          <a:lstStyle>
            <a:lvl1pPr>
              <a:defRPr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r>
              <a:rPr lang="en-US" altLang="ko-KR" dirty="0"/>
              <a:t>Click to edit Master title style</a:t>
            </a:r>
            <a:endParaRPr lang="ko-KR" altLang="en-US" dirty="0"/>
          </a:p>
        </p:txBody>
      </p:sp>
    </p:spTree>
    <p:extLst/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137"/>
          <p:cNvSpPr>
            <a:spLocks noGrp="1" noChangeArrowheads="1"/>
          </p:cNvSpPr>
          <p:nvPr>
            <p:ph type="title"/>
          </p:nvPr>
        </p:nvSpPr>
        <p:spPr bwMode="auto">
          <a:xfrm>
            <a:off x="46573" y="-27383"/>
            <a:ext cx="9061931" cy="8418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9" tIns="45714" rIns="91429" bIns="4571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ko-KR" dirty="0"/>
              <a:t>Click to edit Master title style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idx="1"/>
          </p:nvPr>
        </p:nvSpPr>
        <p:spPr>
          <a:xfrm>
            <a:off x="252889" y="1124744"/>
            <a:ext cx="8699028" cy="48965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56432" marR="0" lvl="0" indent="-256432" algn="l" defTabSz="6858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en-US" altLang="ko-KR" dirty="0"/>
              <a:t>Click to edit Master text styles</a:t>
            </a:r>
            <a:endParaRPr lang="ko-KR" altLang="en-US" dirty="0"/>
          </a:p>
          <a:p>
            <a:pPr lvl="1"/>
            <a:r>
              <a:rPr lang="en-US" altLang="ko-KR" dirty="0"/>
              <a:t>Second level</a:t>
            </a:r>
          </a:p>
          <a:p>
            <a:pPr lvl="2"/>
            <a:r>
              <a:rPr lang="en-US" altLang="ko-KR" dirty="0"/>
              <a:t>Third level</a:t>
            </a:r>
          </a:p>
          <a:p>
            <a:pPr lvl="3"/>
            <a:r>
              <a:rPr lang="en-US" altLang="ko-KR" dirty="0"/>
              <a:t>Fourth level</a:t>
            </a:r>
          </a:p>
          <a:p>
            <a:pPr lvl="4"/>
            <a:r>
              <a:rPr lang="en-US" altLang="ko-KR" dirty="0"/>
              <a:t>Fifth level</a:t>
            </a:r>
          </a:p>
          <a:p>
            <a:pPr lvl="4"/>
            <a:endParaRPr lang="en-US" altLang="ko-KR" dirty="0"/>
          </a:p>
        </p:txBody>
      </p:sp>
      <p:sp>
        <p:nvSpPr>
          <p:cNvPr id="6" name="TextBox 5"/>
          <p:cNvSpPr txBox="1"/>
          <p:nvPr userDrawn="1"/>
        </p:nvSpPr>
        <p:spPr>
          <a:xfrm>
            <a:off x="3419872" y="6576982"/>
            <a:ext cx="259228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100" b="1" i="1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ea typeface="+mn-ea"/>
                <a:cs typeface="Arial" pitchFamily="34" charset="0"/>
              </a:rPr>
              <a:t>FPA 2022 (SJYOO, Dec. 8</a:t>
            </a:r>
            <a:r>
              <a:rPr lang="en-US" altLang="ko-KR" sz="1100" b="1" i="1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ea typeface="+mn-ea"/>
                <a:cs typeface="Arial" pitchFamily="34" charset="0"/>
              </a:rPr>
              <a:t>th</a:t>
            </a:r>
            <a:r>
              <a:rPr lang="en-US" altLang="ko-KR" sz="1100" b="1" i="1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ea typeface="+mn-ea"/>
                <a:cs typeface="Arial" pitchFamily="34" charset="0"/>
              </a:rPr>
              <a:t> 2022)</a:t>
            </a:r>
            <a:endParaRPr lang="ko-KR" altLang="en-US" sz="1100" b="1" i="1" dirty="0">
              <a:solidFill>
                <a:schemeClr val="accent1">
                  <a:lumMod val="50000"/>
                </a:schemeClr>
              </a:solidFill>
              <a:latin typeface="+mn-ea"/>
              <a:ea typeface="+mn-ea"/>
              <a:cs typeface="Arial" pitchFamily="34" charset="0"/>
            </a:endParaRPr>
          </a:p>
        </p:txBody>
      </p:sp>
      <p:sp>
        <p:nvSpPr>
          <p:cNvPr id="12" name="TextBox 11"/>
          <p:cNvSpPr txBox="1"/>
          <p:nvPr userDrawn="1"/>
        </p:nvSpPr>
        <p:spPr>
          <a:xfrm>
            <a:off x="8532439" y="6576982"/>
            <a:ext cx="62613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100" b="1" i="1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ea typeface="+mn-ea"/>
                <a:cs typeface="Arial" pitchFamily="34" charset="0"/>
              </a:rPr>
              <a:t> </a:t>
            </a:r>
            <a:r>
              <a:rPr lang="en-US" altLang="ko-KR" sz="1100" b="1" i="1" baseline="0" dirty="0">
                <a:solidFill>
                  <a:schemeClr val="accent1">
                    <a:lumMod val="50000"/>
                  </a:schemeClr>
                </a:solidFill>
                <a:latin typeface="+mn-ea"/>
                <a:ea typeface="+mn-ea"/>
                <a:cs typeface="Arial" pitchFamily="34" charset="0"/>
              </a:rPr>
              <a:t>-  </a:t>
            </a:r>
            <a:fld id="{5C666C80-AE3F-4A0F-8DDA-7760E4586F9E}" type="slidenum">
              <a:rPr lang="ko-KR" altLang="en-US" sz="1100" b="1" i="1" smtClean="0">
                <a:solidFill>
                  <a:schemeClr val="accent1">
                    <a:lumMod val="50000"/>
                  </a:schemeClr>
                </a:solidFill>
                <a:latin typeface="+mn-ea"/>
                <a:ea typeface="+mn-ea"/>
                <a:cs typeface="Arial" pitchFamily="34" charset="0"/>
              </a:rPr>
              <a:pPr algn="r"/>
              <a:t>‹#›</a:t>
            </a:fld>
            <a:r>
              <a:rPr lang="ko-KR" altLang="en-US" sz="1100" b="1" i="1" dirty="0">
                <a:solidFill>
                  <a:schemeClr val="accent1">
                    <a:lumMod val="50000"/>
                  </a:schemeClr>
                </a:solidFill>
                <a:latin typeface="+mn-ea"/>
                <a:ea typeface="+mn-ea"/>
                <a:cs typeface="Arial" pitchFamily="34" charset="0"/>
              </a:rPr>
              <a:t> </a:t>
            </a:r>
            <a:r>
              <a:rPr lang="en-US" altLang="ko-KR" sz="1100" b="1" i="1" dirty="0">
                <a:solidFill>
                  <a:schemeClr val="accent1">
                    <a:lumMod val="50000"/>
                  </a:schemeClr>
                </a:solidFill>
                <a:latin typeface="+mn-ea"/>
                <a:ea typeface="+mn-ea"/>
                <a:cs typeface="Arial" pitchFamily="34" charset="0"/>
              </a:rPr>
              <a:t>-</a:t>
            </a:r>
            <a:endParaRPr lang="ko-KR" altLang="en-US" sz="1100" b="1" i="1" dirty="0">
              <a:solidFill>
                <a:schemeClr val="accent1">
                  <a:lumMod val="50000"/>
                </a:schemeClr>
              </a:solidFill>
              <a:latin typeface="+mn-ea"/>
              <a:ea typeface="+mn-ea"/>
              <a:cs typeface="Arial" pitchFamily="34" charset="0"/>
            </a:endParaRP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0E3203EB-383F-4477-9657-993AEEE29E8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39632" y="6599187"/>
            <a:ext cx="1624056" cy="214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6345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</p:sldLayoutIdLst>
  <p:hf sldNum="0" hdr="0" ftr="0" dt="0"/>
  <p:txStyles>
    <p:titleStyle>
      <a:lvl1pPr marL="269081" indent="0"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Helvetica" charset="0"/>
          <a:ea typeface="Helvetica" charset="0"/>
          <a:cs typeface="Helvetica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1800" b="1">
          <a:solidFill>
            <a:schemeClr val="accent2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1800" b="1">
          <a:solidFill>
            <a:schemeClr val="accent2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1800" b="1">
          <a:solidFill>
            <a:schemeClr val="accent2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1800" b="1">
          <a:solidFill>
            <a:schemeClr val="accent2"/>
          </a:solidFill>
          <a:latin typeface="Arial" charset="0"/>
          <a:ea typeface="ＭＳ Ｐゴシック" charset="-128"/>
          <a:cs typeface="ＭＳ Ｐゴシック" charset="-128"/>
        </a:defRPr>
      </a:lvl5pPr>
      <a:lvl6pPr marL="342860" algn="ctr" rtl="0" eaLnBrk="0" fontAlgn="base" hangingPunct="0">
        <a:spcBef>
          <a:spcPct val="0"/>
        </a:spcBef>
        <a:spcAft>
          <a:spcPct val="0"/>
        </a:spcAft>
        <a:defRPr sz="1800" b="1">
          <a:solidFill>
            <a:schemeClr val="accent2"/>
          </a:solidFill>
          <a:latin typeface="Arial" charset="0"/>
        </a:defRPr>
      </a:lvl6pPr>
      <a:lvl7pPr marL="685720" algn="ctr" rtl="0" eaLnBrk="0" fontAlgn="base" hangingPunct="0">
        <a:spcBef>
          <a:spcPct val="0"/>
        </a:spcBef>
        <a:spcAft>
          <a:spcPct val="0"/>
        </a:spcAft>
        <a:defRPr sz="1800" b="1">
          <a:solidFill>
            <a:schemeClr val="accent2"/>
          </a:solidFill>
          <a:latin typeface="Arial" charset="0"/>
        </a:defRPr>
      </a:lvl7pPr>
      <a:lvl8pPr marL="1028580" algn="ctr" rtl="0" eaLnBrk="0" fontAlgn="base" hangingPunct="0">
        <a:spcBef>
          <a:spcPct val="0"/>
        </a:spcBef>
        <a:spcAft>
          <a:spcPct val="0"/>
        </a:spcAft>
        <a:defRPr sz="1800" b="1">
          <a:solidFill>
            <a:schemeClr val="accent2"/>
          </a:solidFill>
          <a:latin typeface="Arial" charset="0"/>
        </a:defRPr>
      </a:lvl8pPr>
      <a:lvl9pPr marL="1371440" algn="ctr" rtl="0" eaLnBrk="0" fontAlgn="base" hangingPunct="0">
        <a:spcBef>
          <a:spcPct val="0"/>
        </a:spcBef>
        <a:spcAft>
          <a:spcPct val="0"/>
        </a:spcAft>
        <a:defRPr sz="1800" b="1">
          <a:solidFill>
            <a:schemeClr val="accent2"/>
          </a:solidFill>
          <a:latin typeface="Arial" charset="0"/>
        </a:defRPr>
      </a:lvl9pPr>
    </p:titleStyle>
    <p:bodyStyle>
      <a:lvl1pPr marL="0" marR="0" indent="0" algn="l" defTabSz="685800" rtl="0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ClrTx/>
        <a:buSzTx/>
        <a:buFontTx/>
        <a:buNone/>
        <a:tabLst/>
        <a:defRPr sz="18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556672" indent="-213694" algn="l" rtl="0" eaLnBrk="0" fontAlgn="base" latinLnBrk="0" hangingPunct="0">
        <a:spcBef>
          <a:spcPct val="20000"/>
        </a:spcBef>
        <a:spcAft>
          <a:spcPct val="0"/>
        </a:spcAft>
        <a:buChar char="–"/>
        <a:defRPr sz="1500">
          <a:solidFill>
            <a:schemeClr val="accent2"/>
          </a:solidFill>
          <a:latin typeface="+mn-lt"/>
          <a:ea typeface="ＭＳ Ｐゴシック" charset="-128"/>
        </a:defRPr>
      </a:lvl2pPr>
      <a:lvl3pPr marL="856910" indent="-170955" algn="l" rtl="0" eaLnBrk="0" fontAlgn="base" latinLnBrk="0" hangingPunct="0">
        <a:spcBef>
          <a:spcPct val="20000"/>
        </a:spcBef>
        <a:spcAft>
          <a:spcPct val="0"/>
        </a:spcAft>
        <a:buChar char="•"/>
        <a:defRPr>
          <a:solidFill>
            <a:srgbClr val="FF0000"/>
          </a:solidFill>
          <a:latin typeface="+mn-lt"/>
          <a:ea typeface="ＭＳ Ｐゴシック" charset="-128"/>
        </a:defRPr>
      </a:lvl3pPr>
      <a:lvl4pPr marL="1199889" indent="-170955" algn="l" rtl="0" eaLnBrk="0" fontAlgn="base" latinLnBrk="0" hangingPunct="0">
        <a:spcBef>
          <a:spcPct val="20000"/>
        </a:spcBef>
        <a:spcAft>
          <a:spcPct val="0"/>
        </a:spcAft>
        <a:buChar char="–"/>
        <a:defRPr>
          <a:solidFill>
            <a:srgbClr val="009999"/>
          </a:solidFill>
          <a:latin typeface="+mn-lt"/>
          <a:ea typeface="ＭＳ Ｐゴシック" charset="-128"/>
        </a:defRPr>
      </a:lvl4pPr>
      <a:lvl5pPr marL="1371911" marR="0" indent="0" algn="l" defTabSz="685800" rtl="0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ClrTx/>
        <a:buSzTx/>
        <a:buFontTx/>
        <a:buNone/>
        <a:tabLst/>
        <a:defRPr sz="1350">
          <a:solidFill>
            <a:schemeClr val="tx1"/>
          </a:solidFill>
          <a:latin typeface="+mn-lt"/>
          <a:ea typeface="ＭＳ Ｐゴシック" charset="-128"/>
        </a:defRPr>
      </a:lvl5pPr>
      <a:lvl6pPr marL="1885730" indent="-171430" algn="l" rtl="0" eaLnBrk="0" fontAlgn="base" hangingPunct="0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</a:defRPr>
      </a:lvl6pPr>
      <a:lvl7pPr marL="2228590" indent="-171430" algn="l" rtl="0" eaLnBrk="0" fontAlgn="base" hangingPunct="0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</a:defRPr>
      </a:lvl7pPr>
      <a:lvl8pPr marL="2571449" indent="-171430" algn="l" rtl="0" eaLnBrk="0" fontAlgn="base" hangingPunct="0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</a:defRPr>
      </a:lvl8pPr>
      <a:lvl9pPr marL="2914310" indent="-171430" algn="l" rtl="0" eaLnBrk="0" fontAlgn="base" hangingPunct="0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72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60" algn="l" defTabSz="68572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20" algn="l" defTabSz="68572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580" algn="l" defTabSz="68572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440" algn="l" defTabSz="68572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300" algn="l" defTabSz="68572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159" algn="l" defTabSz="68572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020" algn="l" defTabSz="68572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2879" algn="l" defTabSz="68572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jpe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jpe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5" Type="http://schemas.openxmlformats.org/officeDocument/2006/relationships/image" Target="../media/image38.jpeg"/><Relationship Id="rId4" Type="http://schemas.openxmlformats.org/officeDocument/2006/relationships/image" Target="../media/image37.png"/><Relationship Id="rId9" Type="http://schemas.openxmlformats.org/officeDocument/2006/relationships/image" Target="../media/image42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8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Documents and Settings\s-job03\바탕 화면\알라딘\핵융합연PT111102\핵융합소스\cover-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750"/>
            <a:ext cx="9144000" cy="6428370"/>
          </a:xfrm>
          <a:prstGeom prst="rect">
            <a:avLst/>
          </a:prstGeom>
          <a:noFill/>
        </p:spPr>
      </p:pic>
      <p:pic>
        <p:nvPicPr>
          <p:cNvPr id="12" name="Picture 2" descr="C:\Documents and Settings\s-job03\바탕 화면\알라딘\핵융합연PT111102\핵융합소스\cover수정-1128-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20034" y="1776472"/>
            <a:ext cx="6048672" cy="2474726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4437112"/>
            <a:ext cx="9180512" cy="2564904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square" lIns="104196" tIns="52096" rIns="104196" bIns="52096">
            <a:noAutofit/>
          </a:bodyPr>
          <a:lstStyle/>
          <a:p>
            <a:pPr algn="ctr" defTabSz="1042071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ko-KR" sz="1600" b="1" i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 algn="ctr" defTabSz="1042071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ko-KR" sz="16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3" name="직사각형 2"/>
          <p:cNvSpPr/>
          <p:nvPr/>
        </p:nvSpPr>
        <p:spPr>
          <a:xfrm>
            <a:off x="455322" y="4617991"/>
            <a:ext cx="5412822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042071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ko-KR" sz="24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Suk Jae YOO</a:t>
            </a:r>
          </a:p>
          <a:p>
            <a:pPr defTabSz="1042071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ko-KR" b="1" i="1" dirty="0">
              <a:solidFill>
                <a:schemeClr val="tx1">
                  <a:lumMod val="75000"/>
                  <a:lumOff val="25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  <a:p>
            <a:pPr defTabSz="1042071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ko-KR" b="1" i="1" dirty="0">
              <a:solidFill>
                <a:schemeClr val="tx1">
                  <a:lumMod val="75000"/>
                  <a:lumOff val="25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  <a:p>
            <a:pPr defTabSz="1042071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ko-KR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Fusion Power Associates, </a:t>
            </a:r>
          </a:p>
          <a:p>
            <a:pPr defTabSz="1042071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ko-KR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43</a:t>
            </a:r>
            <a:r>
              <a:rPr kumimoji="1" lang="en-US" altLang="ko-KR" b="1" i="1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rd</a:t>
            </a:r>
            <a:r>
              <a:rPr kumimoji="1" lang="en-US" altLang="ko-KR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 Annual Meeting and Symposium, </a:t>
            </a:r>
          </a:p>
          <a:p>
            <a:pPr defTabSz="1042071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ko-KR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December 7</a:t>
            </a:r>
            <a:r>
              <a:rPr kumimoji="1" lang="en-US" altLang="ko-KR" b="1" i="1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th</a:t>
            </a:r>
            <a:r>
              <a:rPr kumimoji="1" lang="en-US" altLang="ko-KR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– 8</a:t>
            </a:r>
            <a:r>
              <a:rPr kumimoji="1" lang="en-US" altLang="ko-KR" b="1" i="1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th</a:t>
            </a:r>
            <a:r>
              <a:rPr kumimoji="1" lang="en-US" altLang="ko-KR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 , 2022/</a:t>
            </a:r>
          </a:p>
          <a:p>
            <a:pPr defTabSz="1042071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ko-KR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Hybrid (In person and Virtual Remote) Access Meeting</a:t>
            </a:r>
          </a:p>
        </p:txBody>
      </p:sp>
      <p:grpSp>
        <p:nvGrpSpPr>
          <p:cNvPr id="13" name="그룹 12"/>
          <p:cNvGrpSpPr>
            <a:grpSpLocks noChangeAspect="1"/>
          </p:cNvGrpSpPr>
          <p:nvPr/>
        </p:nvGrpSpPr>
        <p:grpSpPr>
          <a:xfrm>
            <a:off x="107504" y="116632"/>
            <a:ext cx="3097290" cy="485826"/>
            <a:chOff x="1959224" y="3619027"/>
            <a:chExt cx="5564281" cy="872786"/>
          </a:xfrm>
        </p:grpSpPr>
        <p:pic>
          <p:nvPicPr>
            <p:cNvPr id="14" name="Picture 2"/>
            <p:cNvPicPr>
              <a:picLocks noChangeAspect="1" noChangeArrowheads="1"/>
            </p:cNvPicPr>
            <p:nvPr userDrawn="1"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959224" y="3619027"/>
              <a:ext cx="956592" cy="8640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2"/>
            <p:cNvPicPr>
              <a:picLocks noChangeAspect="1" noChangeArrowheads="1"/>
            </p:cNvPicPr>
            <p:nvPr userDrawn="1"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2978558" y="3730193"/>
              <a:ext cx="4544947" cy="7616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" name="직사각형 3"/>
          <p:cNvSpPr/>
          <p:nvPr/>
        </p:nvSpPr>
        <p:spPr>
          <a:xfrm>
            <a:off x="413215" y="836712"/>
            <a:ext cx="840725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sz="3200" b="1" i="1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Fusion Energy Development in Korea</a:t>
            </a:r>
            <a:endParaRPr lang="ko-KR" altLang="en-US" sz="3200" b="1" dirty="0"/>
          </a:p>
        </p:txBody>
      </p:sp>
      <p:pic>
        <p:nvPicPr>
          <p:cNvPr id="17" name="그림 16" descr="2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751403" y="97582"/>
            <a:ext cx="3325922" cy="368666"/>
          </a:xfrm>
          <a:prstGeom prst="rect">
            <a:avLst/>
          </a:prstGeom>
        </p:spPr>
      </p:pic>
      <p:sp>
        <p:nvSpPr>
          <p:cNvPr id="5" name="직사각형 4"/>
          <p:cNvSpPr/>
          <p:nvPr/>
        </p:nvSpPr>
        <p:spPr>
          <a:xfrm>
            <a:off x="442789" y="5006165"/>
            <a:ext cx="86044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042071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ko-KR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Korea Institute of Fusion Energy</a:t>
            </a:r>
          </a:p>
        </p:txBody>
      </p:sp>
      <p:pic>
        <p:nvPicPr>
          <p:cNvPr id="18" name="그림 17">
            <a:extLst>
              <a:ext uri="{FF2B5EF4-FFF2-40B4-BE49-F238E27FC236}">
                <a16:creationId xmlns:a16="http://schemas.microsoft.com/office/drawing/2014/main" id="{C9CC4F60-D74F-4B90-BBD4-7DCE4AA98EB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61370" y="6505580"/>
            <a:ext cx="2782428" cy="366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41021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직사각형 70">
            <a:extLst>
              <a:ext uri="{FF2B5EF4-FFF2-40B4-BE49-F238E27FC236}">
                <a16:creationId xmlns:a16="http://schemas.microsoft.com/office/drawing/2014/main" id="{4614053B-F492-4896-8A5D-9B0E37321DE3}"/>
              </a:ext>
            </a:extLst>
          </p:cNvPr>
          <p:cNvSpPr/>
          <p:nvPr/>
        </p:nvSpPr>
        <p:spPr>
          <a:xfrm>
            <a:off x="37056" y="58797"/>
            <a:ext cx="851888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400" b="1" i="0" u="none" strike="noStrike" kern="0" cap="none" spc="1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KSTAR Plans for 2023</a:t>
            </a:r>
            <a:endParaRPr kumimoji="0" lang="ko-KR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>
                <a:glow rad="38100">
                  <a:prstClr val="white">
                    <a:alpha val="30000"/>
                  </a:prstClr>
                </a:glow>
              </a:effectLst>
              <a:uLnTx/>
              <a:uFillTx/>
              <a:latin typeface="Arial"/>
              <a:ea typeface="맑은 고딕" panose="020B0503020000020004" pitchFamily="50" charset="-127"/>
              <a:cs typeface="Arial" panose="020B0604020202020204" pitchFamily="34" charset="0"/>
            </a:endParaRPr>
          </a:p>
        </p:txBody>
      </p:sp>
      <p:sp>
        <p:nvSpPr>
          <p:cNvPr id="3" name="object 5">
            <a:extLst>
              <a:ext uri="{FF2B5EF4-FFF2-40B4-BE49-F238E27FC236}">
                <a16:creationId xmlns:a16="http://schemas.microsoft.com/office/drawing/2014/main" id="{92374BFB-15E6-46AE-8835-9749CDEA5F5A}"/>
              </a:ext>
            </a:extLst>
          </p:cNvPr>
          <p:cNvSpPr txBox="1"/>
          <p:nvPr/>
        </p:nvSpPr>
        <p:spPr>
          <a:xfrm>
            <a:off x="179512" y="644583"/>
            <a:ext cx="6336704" cy="1996059"/>
          </a:xfrm>
          <a:prstGeom prst="rect">
            <a:avLst/>
          </a:prstGeom>
        </p:spPr>
        <p:txBody>
          <a:bodyPr vert="horz" wrap="square" lIns="0" tIns="38735" rIns="0" bIns="0" rtlCol="0">
            <a:spAutoFit/>
          </a:bodyPr>
          <a:lstStyle/>
          <a:p>
            <a:pPr marL="269875" indent="-257810">
              <a:lnSpc>
                <a:spcPct val="100000"/>
              </a:lnSpc>
              <a:spcBef>
                <a:spcPts val="305"/>
              </a:spcBef>
              <a:buFont typeface="Yu Gothic"/>
              <a:buChar char="►"/>
              <a:tabLst>
                <a:tab pos="270510" algn="l"/>
              </a:tabLst>
            </a:pPr>
            <a:r>
              <a:rPr lang="en-US" b="1" spc="-10" dirty="0">
                <a:solidFill>
                  <a:srgbClr val="1F487C"/>
                </a:solidFill>
                <a:latin typeface="+mj-lt"/>
                <a:cs typeface="Arial"/>
              </a:rPr>
              <a:t>W divertor upgrade for long pulse operation over 300 s</a:t>
            </a:r>
            <a:endParaRPr dirty="0">
              <a:solidFill>
                <a:srgbClr val="1F487C"/>
              </a:solidFill>
              <a:latin typeface="+mj-lt"/>
              <a:cs typeface="Arial"/>
            </a:endParaRPr>
          </a:p>
          <a:p>
            <a:pPr marL="68580">
              <a:lnSpc>
                <a:spcPct val="100000"/>
              </a:lnSpc>
              <a:spcBef>
                <a:spcPts val="190"/>
              </a:spcBef>
            </a:pPr>
            <a:r>
              <a:rPr sz="1600" dirty="0">
                <a:latin typeface="+mj-lt"/>
                <a:cs typeface="Arial"/>
              </a:rPr>
              <a:t>-</a:t>
            </a:r>
            <a:r>
              <a:rPr sz="1600" spc="-20" dirty="0">
                <a:latin typeface="+mj-lt"/>
                <a:cs typeface="Arial"/>
              </a:rPr>
              <a:t> </a:t>
            </a:r>
            <a:r>
              <a:rPr lang="en-US" altLang="ko-KR" sz="1600" dirty="0">
                <a:latin typeface="+mj-lt"/>
                <a:cs typeface="Arial"/>
              </a:rPr>
              <a:t>ITER-class actively cooled Tungsten </a:t>
            </a:r>
            <a:r>
              <a:rPr lang="en-US" altLang="ko-KR" sz="1600" dirty="0" err="1">
                <a:latin typeface="+mj-lt"/>
                <a:cs typeface="Arial"/>
              </a:rPr>
              <a:t>monoblock</a:t>
            </a:r>
            <a:r>
              <a:rPr lang="en-US" altLang="ko-KR" sz="1600" dirty="0">
                <a:latin typeface="+mj-lt"/>
                <a:cs typeface="Arial"/>
              </a:rPr>
              <a:t> cassette for lower divertor </a:t>
            </a:r>
            <a:r>
              <a:rPr lang="en-US" altLang="ko-KR" sz="1400" dirty="0">
                <a:latin typeface="+mj-lt"/>
                <a:cs typeface="Arial"/>
              </a:rPr>
              <a:t>(~August 2023)</a:t>
            </a:r>
          </a:p>
          <a:p>
            <a:pPr marL="68580">
              <a:lnSpc>
                <a:spcPct val="100000"/>
              </a:lnSpc>
              <a:spcBef>
                <a:spcPts val="190"/>
              </a:spcBef>
            </a:pPr>
            <a:endParaRPr sz="1400" dirty="0">
              <a:latin typeface="+mj-lt"/>
              <a:cs typeface="Arial"/>
            </a:endParaRPr>
          </a:p>
          <a:p>
            <a:pPr marL="272415" indent="-250825">
              <a:lnSpc>
                <a:spcPts val="1914"/>
              </a:lnSpc>
              <a:buFont typeface="Yu Gothic"/>
              <a:buChar char="►"/>
              <a:tabLst>
                <a:tab pos="273050" algn="l"/>
              </a:tabLst>
            </a:pPr>
            <a:r>
              <a:rPr lang="en-US" b="1" spc="-15" dirty="0">
                <a:solidFill>
                  <a:srgbClr val="1F487C"/>
                </a:solidFill>
                <a:latin typeface="+mj-lt"/>
                <a:cs typeface="Arial"/>
              </a:rPr>
              <a:t>Heating &amp; CD upgrade</a:t>
            </a:r>
            <a:endParaRPr dirty="0">
              <a:solidFill>
                <a:srgbClr val="1F487C"/>
              </a:solidFill>
              <a:latin typeface="+mj-lt"/>
              <a:cs typeface="Arial"/>
            </a:endParaRPr>
          </a:p>
          <a:p>
            <a:pPr marL="71120" marR="580390">
              <a:lnSpc>
                <a:spcPts val="1680"/>
              </a:lnSpc>
              <a:spcBef>
                <a:spcPts val="50"/>
              </a:spcBef>
            </a:pPr>
            <a:r>
              <a:rPr sz="1600" dirty="0">
                <a:latin typeface="+mj-lt"/>
                <a:cs typeface="Arial"/>
              </a:rPr>
              <a:t>- </a:t>
            </a:r>
            <a:r>
              <a:rPr lang="en-US" sz="1600" dirty="0">
                <a:latin typeface="+mj-lt"/>
                <a:cs typeface="Arial"/>
              </a:rPr>
              <a:t>NBI 10 MW/ ECH 4 MW </a:t>
            </a:r>
          </a:p>
          <a:p>
            <a:pPr marL="71120" marR="580390">
              <a:lnSpc>
                <a:spcPts val="1680"/>
              </a:lnSpc>
              <a:spcBef>
                <a:spcPts val="50"/>
              </a:spcBef>
            </a:pPr>
            <a:r>
              <a:rPr lang="en-US" sz="1600" dirty="0">
                <a:latin typeface="+mj-lt"/>
                <a:cs typeface="Arial"/>
              </a:rPr>
              <a:t>- MW-class Helicon CD </a:t>
            </a:r>
            <a:r>
              <a:rPr lang="en-US" sz="1400" dirty="0">
                <a:latin typeface="+mj-lt"/>
                <a:cs typeface="Arial"/>
              </a:rPr>
              <a:t>(window &amp; antenna upgrade)</a:t>
            </a:r>
            <a:endParaRPr sz="1600" dirty="0">
              <a:latin typeface="+mj-lt"/>
              <a:cs typeface="Arial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1400" dirty="0">
              <a:latin typeface="+mj-lt"/>
              <a:cs typeface="Arial"/>
            </a:endParaRP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53F84542-A37E-4D7B-B25C-66C26D7E73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430" y="2931609"/>
            <a:ext cx="3577210" cy="3205162"/>
          </a:xfrm>
          <a:prstGeom prst="rect">
            <a:avLst/>
          </a:prstGeom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03AF6E57-3103-4A3D-917A-E2DC74ABBE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0462" y="2562277"/>
            <a:ext cx="259074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altLang="ko-KR" b="1" dirty="0">
                <a:latin typeface="+mj-lt"/>
              </a:rPr>
              <a:t>Helicon CD upgrade</a:t>
            </a:r>
            <a:endParaRPr lang="ko-KR" altLang="en-US" b="1" dirty="0">
              <a:latin typeface="+mj-lt"/>
            </a:endParaRP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E6F7289E-EE41-4B2B-A4F8-F861F68DD5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19180" y="1491403"/>
            <a:ext cx="5009631" cy="3658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11" name="그림 10">
            <a:extLst>
              <a:ext uri="{FF2B5EF4-FFF2-40B4-BE49-F238E27FC236}">
                <a16:creationId xmlns:a16="http://schemas.microsoft.com/office/drawing/2014/main" id="{D5B7FC61-AA1B-431E-86E9-B93D2DF725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8024" y="1361426"/>
            <a:ext cx="3027075" cy="2934821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C137D2AA-CB49-4A00-ADC9-96E3BB569F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93882" y="2985793"/>
            <a:ext cx="1539312" cy="1328447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621B6DED-A1BA-4E19-83D4-662E52F5749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22677" y="4334394"/>
            <a:ext cx="1012026" cy="1023481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65BB12F0-337F-4B6E-92EB-75266969A9D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16016" y="4389919"/>
            <a:ext cx="2753946" cy="1325058"/>
          </a:xfrm>
          <a:prstGeom prst="rect">
            <a:avLst/>
          </a:prstGeom>
        </p:spPr>
      </p:pic>
      <p:sp>
        <p:nvSpPr>
          <p:cNvPr id="14" name="직사각형 13">
            <a:extLst>
              <a:ext uri="{FF2B5EF4-FFF2-40B4-BE49-F238E27FC236}">
                <a16:creationId xmlns:a16="http://schemas.microsoft.com/office/drawing/2014/main" id="{570FE272-0649-4A5F-9B86-94455919D9C7}"/>
              </a:ext>
            </a:extLst>
          </p:cNvPr>
          <p:cNvSpPr/>
          <p:nvPr/>
        </p:nvSpPr>
        <p:spPr>
          <a:xfrm>
            <a:off x="6243413" y="5708452"/>
            <a:ext cx="25058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dirty="0"/>
              <a:t>W </a:t>
            </a:r>
            <a:r>
              <a:rPr lang="en-US" altLang="ko-KR" dirty="0" err="1"/>
              <a:t>monoblock</a:t>
            </a:r>
            <a:r>
              <a:rPr lang="en-US" altLang="ko-KR" dirty="0"/>
              <a:t> cassette</a:t>
            </a:r>
            <a:endParaRPr lang="ko-KR" altLang="en-US" dirty="0"/>
          </a:p>
        </p:txBody>
      </p:sp>
      <p:sp>
        <p:nvSpPr>
          <p:cNvPr id="15" name="화살표: 오른쪽 14">
            <a:extLst>
              <a:ext uri="{FF2B5EF4-FFF2-40B4-BE49-F238E27FC236}">
                <a16:creationId xmlns:a16="http://schemas.microsoft.com/office/drawing/2014/main" id="{DF4AE894-4181-40A2-9F4A-FF1C793F83BF}"/>
              </a:ext>
            </a:extLst>
          </p:cNvPr>
          <p:cNvSpPr/>
          <p:nvPr/>
        </p:nvSpPr>
        <p:spPr bwMode="auto">
          <a:xfrm>
            <a:off x="7022726" y="3789040"/>
            <a:ext cx="501602" cy="190852"/>
          </a:xfrm>
          <a:prstGeom prst="rightArrow">
            <a:avLst/>
          </a:prstGeom>
          <a:solidFill>
            <a:schemeClr val="bg1">
              <a:lumMod val="75000"/>
            </a:schemeClr>
          </a:solidFill>
          <a:ln w="1587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ko-KR" altLang="en-US" sz="1200" b="1" i="1" u="none" strike="noStrike" cap="none" normalizeH="0" baseline="0">
              <a:ln>
                <a:noFill/>
              </a:ln>
              <a:solidFill>
                <a:srgbClr val="1822CD"/>
              </a:solidFill>
              <a:effectLst/>
              <a:latin typeface="Helvetica" pitchFamily="-12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83202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068F9FCB-C12F-4AB1-A5C6-5BB80EAE4F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573" y="-27383"/>
            <a:ext cx="9061931" cy="621449"/>
          </a:xfrm>
        </p:spPr>
        <p:txBody>
          <a:bodyPr/>
          <a:lstStyle/>
          <a:p>
            <a:pPr marL="0"/>
            <a:r>
              <a:rPr lang="en-US" altLang="ko-KR" sz="2400" dirty="0">
                <a:latin typeface="Verdana" panose="020B0604030504040204" pitchFamily="34" charset="0"/>
                <a:ea typeface="Verdana" panose="020B0604030504040204" pitchFamily="34" charset="0"/>
              </a:rPr>
              <a:t>Key Gap Technologies</a:t>
            </a:r>
            <a:endParaRPr lang="ko-KR" altLang="en-US" sz="2400" dirty="0">
              <a:latin typeface="Verdana" panose="020B0604030504040204" pitchFamily="34" charset="0"/>
            </a:endParaRPr>
          </a:p>
        </p:txBody>
      </p:sp>
      <p:grpSp>
        <p:nvGrpSpPr>
          <p:cNvPr id="3" name="그룹 2">
            <a:extLst>
              <a:ext uri="{FF2B5EF4-FFF2-40B4-BE49-F238E27FC236}">
                <a16:creationId xmlns:a16="http://schemas.microsoft.com/office/drawing/2014/main" id="{C3332BD0-DDB9-4A90-99F8-388DFC531E0E}"/>
              </a:ext>
            </a:extLst>
          </p:cNvPr>
          <p:cNvGrpSpPr/>
          <p:nvPr/>
        </p:nvGrpSpPr>
        <p:grpSpPr>
          <a:xfrm>
            <a:off x="1976949" y="836712"/>
            <a:ext cx="6438900" cy="4959426"/>
            <a:chOff x="3214878" y="1198626"/>
            <a:chExt cx="6438900" cy="4959426"/>
          </a:xfrm>
        </p:grpSpPr>
        <p:pic>
          <p:nvPicPr>
            <p:cNvPr id="4" name="그림 3">
              <a:extLst>
                <a:ext uri="{FF2B5EF4-FFF2-40B4-BE49-F238E27FC236}">
                  <a16:creationId xmlns:a16="http://schemas.microsoft.com/office/drawing/2014/main" id="{99D5AE52-F175-4CE4-97D0-A58D3C6F5E9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214878" y="1198626"/>
              <a:ext cx="6438900" cy="3619500"/>
            </a:xfrm>
            <a:prstGeom prst="rect">
              <a:avLst/>
            </a:prstGeom>
          </p:spPr>
        </p:pic>
        <p:pic>
          <p:nvPicPr>
            <p:cNvPr id="5" name="그림 4">
              <a:extLst>
                <a:ext uri="{FF2B5EF4-FFF2-40B4-BE49-F238E27FC236}">
                  <a16:creationId xmlns:a16="http://schemas.microsoft.com/office/drawing/2014/main" id="{4AA9D287-F119-4100-BE37-FFA95AE7F6A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4422911" y="4443552"/>
              <a:ext cx="2305879" cy="1714500"/>
            </a:xfrm>
            <a:prstGeom prst="rect">
              <a:avLst/>
            </a:prstGeom>
          </p:spPr>
        </p:pic>
        <p:grpSp>
          <p:nvGrpSpPr>
            <p:cNvPr id="6" name="그룹 5">
              <a:extLst>
                <a:ext uri="{FF2B5EF4-FFF2-40B4-BE49-F238E27FC236}">
                  <a16:creationId xmlns:a16="http://schemas.microsoft.com/office/drawing/2014/main" id="{CD030746-32EA-4F44-BC5E-620704A23B89}"/>
                </a:ext>
              </a:extLst>
            </p:cNvPr>
            <p:cNvGrpSpPr/>
            <p:nvPr/>
          </p:nvGrpSpPr>
          <p:grpSpPr>
            <a:xfrm>
              <a:off x="6469599" y="3704381"/>
              <a:ext cx="118368" cy="943619"/>
              <a:chOff x="6469599" y="3522421"/>
              <a:chExt cx="118368" cy="943619"/>
            </a:xfrm>
          </p:grpSpPr>
          <p:pic>
            <p:nvPicPr>
              <p:cNvPr id="10" name="그림 9">
                <a:extLst>
                  <a:ext uri="{FF2B5EF4-FFF2-40B4-BE49-F238E27FC236}">
                    <a16:creationId xmlns:a16="http://schemas.microsoft.com/office/drawing/2014/main" id="{FDB4AFFD-E765-4486-BEBF-F512BF204B1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530817" y="3837390"/>
                <a:ext cx="57150" cy="628650"/>
              </a:xfrm>
              <a:prstGeom prst="rect">
                <a:avLst/>
              </a:prstGeom>
            </p:spPr>
          </p:pic>
          <p:pic>
            <p:nvPicPr>
              <p:cNvPr id="11" name="그림 10">
                <a:extLst>
                  <a:ext uri="{FF2B5EF4-FFF2-40B4-BE49-F238E27FC236}">
                    <a16:creationId xmlns:a16="http://schemas.microsoft.com/office/drawing/2014/main" id="{0675FAE3-96EF-4BA6-99B1-B76141FB4DA2}"/>
                  </a:ext>
                </a:extLst>
              </p:cNvPr>
              <p:cNvPicPr>
                <a:picLocks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rot="20282927">
                <a:off x="6469599" y="3522421"/>
                <a:ext cx="57150" cy="377190"/>
              </a:xfrm>
              <a:prstGeom prst="rect">
                <a:avLst/>
              </a:prstGeom>
            </p:spPr>
          </p:pic>
        </p:grpSp>
        <p:sp>
          <p:nvSpPr>
            <p:cNvPr id="7" name="이등변 삼각형 6">
              <a:extLst>
                <a:ext uri="{FF2B5EF4-FFF2-40B4-BE49-F238E27FC236}">
                  <a16:creationId xmlns:a16="http://schemas.microsoft.com/office/drawing/2014/main" id="{D4187F5C-92EB-442B-9411-99B2F1CC66F8}"/>
                </a:ext>
              </a:extLst>
            </p:cNvPr>
            <p:cNvSpPr/>
            <p:nvPr/>
          </p:nvSpPr>
          <p:spPr bwMode="auto">
            <a:xfrm rot="2457650">
              <a:off x="4773125" y="4654523"/>
              <a:ext cx="210936" cy="210935"/>
            </a:xfrm>
            <a:prstGeom prst="triangle">
              <a:avLst/>
            </a:prstGeom>
            <a:solidFill>
              <a:srgbClr val="009999"/>
            </a:solidFill>
            <a:ln w="1587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  <a:defRPr/>
              </a:pPr>
              <a:endParaRPr kumimoji="0" lang="ko-KR" altLang="en-US" sz="1200" b="1" i="1" u="none" strike="noStrike" kern="1200" cap="none" spc="0" normalizeH="0" baseline="0" noProof="0">
                <a:ln>
                  <a:noFill/>
                </a:ln>
                <a:solidFill>
                  <a:srgbClr val="1822CD"/>
                </a:solidFill>
                <a:effectLst/>
                <a:uLnTx/>
                <a:uFillTx/>
                <a:latin typeface="Helvetica" pitchFamily="-128" charset="0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8" name="이등변 삼각형 7">
              <a:extLst>
                <a:ext uri="{FF2B5EF4-FFF2-40B4-BE49-F238E27FC236}">
                  <a16:creationId xmlns:a16="http://schemas.microsoft.com/office/drawing/2014/main" id="{8BA611F2-CB46-4680-87FC-BD378AB03A4F}"/>
                </a:ext>
              </a:extLst>
            </p:cNvPr>
            <p:cNvSpPr/>
            <p:nvPr/>
          </p:nvSpPr>
          <p:spPr bwMode="auto">
            <a:xfrm flipV="1">
              <a:off x="6119579" y="4697839"/>
              <a:ext cx="210936" cy="210935"/>
            </a:xfrm>
            <a:prstGeom prst="triangle">
              <a:avLst/>
            </a:prstGeom>
            <a:solidFill>
              <a:srgbClr val="009999"/>
            </a:solidFill>
            <a:ln w="1587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  <a:defRPr/>
              </a:pPr>
              <a:endParaRPr kumimoji="0" lang="ko-KR" altLang="en-US" sz="1200" b="1" i="1" u="none" strike="noStrike" kern="1200" cap="none" spc="0" normalizeH="0" baseline="0" noProof="0">
                <a:ln>
                  <a:noFill/>
                </a:ln>
                <a:solidFill>
                  <a:srgbClr val="1822CD"/>
                </a:solidFill>
                <a:effectLst/>
                <a:uLnTx/>
                <a:uFillTx/>
                <a:latin typeface="Helvetica" pitchFamily="-128" charset="0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9" name="이등변 삼각형 8">
              <a:extLst>
                <a:ext uri="{FF2B5EF4-FFF2-40B4-BE49-F238E27FC236}">
                  <a16:creationId xmlns:a16="http://schemas.microsoft.com/office/drawing/2014/main" id="{4B53BCEF-51B2-470A-AAD5-F310C292899A}"/>
                </a:ext>
              </a:extLst>
            </p:cNvPr>
            <p:cNvSpPr/>
            <p:nvPr/>
          </p:nvSpPr>
          <p:spPr bwMode="auto">
            <a:xfrm flipV="1">
              <a:off x="6450600" y="4697839"/>
              <a:ext cx="210936" cy="210935"/>
            </a:xfrm>
            <a:prstGeom prst="triangle">
              <a:avLst/>
            </a:prstGeom>
            <a:solidFill>
              <a:srgbClr val="009999"/>
            </a:solidFill>
            <a:ln w="1587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  <a:defRPr/>
              </a:pPr>
              <a:endParaRPr kumimoji="0" lang="ko-KR" altLang="en-US" sz="1200" b="1" i="1" u="none" strike="noStrike" kern="1200" cap="none" spc="0" normalizeH="0" baseline="0" noProof="0">
                <a:ln>
                  <a:noFill/>
                </a:ln>
                <a:solidFill>
                  <a:srgbClr val="1822CD"/>
                </a:solidFill>
                <a:effectLst/>
                <a:uLnTx/>
                <a:uFillTx/>
                <a:latin typeface="Helvetica" pitchFamily="-128" charset="0"/>
                <a:ea typeface="맑은 고딕" panose="020B0503020000020004" pitchFamily="50" charset="-127"/>
                <a:cs typeface="+mn-cs"/>
              </a:endParaRPr>
            </a:p>
          </p:txBody>
        </p:sp>
      </p:grpSp>
      <p:sp>
        <p:nvSpPr>
          <p:cNvPr id="12" name="타원 11">
            <a:extLst>
              <a:ext uri="{FF2B5EF4-FFF2-40B4-BE49-F238E27FC236}">
                <a16:creationId xmlns:a16="http://schemas.microsoft.com/office/drawing/2014/main" id="{7E624C98-08AB-4CAD-B491-FB06100632A0}"/>
              </a:ext>
            </a:extLst>
          </p:cNvPr>
          <p:cNvSpPr/>
          <p:nvPr/>
        </p:nvSpPr>
        <p:spPr>
          <a:xfrm>
            <a:off x="3749522" y="3165809"/>
            <a:ext cx="140624" cy="140624"/>
          </a:xfrm>
          <a:prstGeom prst="ellipse">
            <a:avLst/>
          </a:prstGeom>
          <a:solidFill>
            <a:srgbClr val="FFFFFF">
              <a:alpha val="8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914400" latinLnBrk="1">
              <a:defRPr/>
            </a:pPr>
            <a:endParaRPr lang="ko-KR" altLang="en-US" kern="0">
              <a:solidFill>
                <a:srgbClr val="FFFFFF"/>
              </a:solidFill>
              <a:latin typeface="Arial"/>
            </a:endParaRPr>
          </a:p>
        </p:txBody>
      </p:sp>
      <p:grpSp>
        <p:nvGrpSpPr>
          <p:cNvPr id="13" name="그룹 12">
            <a:extLst>
              <a:ext uri="{FF2B5EF4-FFF2-40B4-BE49-F238E27FC236}">
                <a16:creationId xmlns:a16="http://schemas.microsoft.com/office/drawing/2014/main" id="{143C2EAE-BABC-4D4D-8A3A-93B7E08B026D}"/>
              </a:ext>
            </a:extLst>
          </p:cNvPr>
          <p:cNvGrpSpPr/>
          <p:nvPr/>
        </p:nvGrpSpPr>
        <p:grpSpPr>
          <a:xfrm>
            <a:off x="327758" y="1518235"/>
            <a:ext cx="2553437" cy="343877"/>
            <a:chOff x="213882" y="1650841"/>
            <a:chExt cx="2553437" cy="343877"/>
          </a:xfrm>
        </p:grpSpPr>
        <p:sp>
          <p:nvSpPr>
            <p:cNvPr id="14" name="직사각형 13">
              <a:extLst>
                <a:ext uri="{FF2B5EF4-FFF2-40B4-BE49-F238E27FC236}">
                  <a16:creationId xmlns:a16="http://schemas.microsoft.com/office/drawing/2014/main" id="{AFBA78B7-3844-408F-86D7-B179EEBE0FA9}"/>
                </a:ext>
              </a:extLst>
            </p:cNvPr>
            <p:cNvSpPr/>
            <p:nvPr/>
          </p:nvSpPr>
          <p:spPr>
            <a:xfrm>
              <a:off x="387866" y="1650841"/>
              <a:ext cx="2379453" cy="3438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914400" fontAlgn="base">
                <a:lnSpc>
                  <a:spcPct val="120000"/>
                </a:lnSpc>
                <a:spcBef>
                  <a:spcPts val="300"/>
                </a:spcBef>
                <a:buClr>
                  <a:srgbClr val="324F82"/>
                </a:buClr>
                <a:buSzPct val="90000"/>
                <a:defRPr/>
              </a:pPr>
              <a:r>
                <a:rPr lang="en-US" altLang="ko-KR" sz="1500" b="1" kern="0" dirty="0">
                  <a:ln>
                    <a:solidFill>
                      <a:srgbClr val="5B9BD5">
                        <a:alpha val="0"/>
                      </a:srgbClr>
                    </a:solidFill>
                  </a:ln>
                  <a:solidFill>
                    <a:srgbClr val="0000FF"/>
                  </a:solidFill>
                  <a:latin typeface="Arial"/>
                  <a:ea typeface="나눔바른고딕" panose="020B0603020101020101" pitchFamily="50" charset="-127"/>
                </a:rPr>
                <a:t>Plasma Control </a:t>
              </a:r>
            </a:p>
          </p:txBody>
        </p:sp>
        <p:sp>
          <p:nvSpPr>
            <p:cNvPr id="15" name="모서리가 둥근 직사각형 11">
              <a:extLst>
                <a:ext uri="{FF2B5EF4-FFF2-40B4-BE49-F238E27FC236}">
                  <a16:creationId xmlns:a16="http://schemas.microsoft.com/office/drawing/2014/main" id="{ED23C7D2-B0CE-4B49-AEF7-51ACD6C8AB85}"/>
                </a:ext>
              </a:extLst>
            </p:cNvPr>
            <p:cNvSpPr/>
            <p:nvPr/>
          </p:nvSpPr>
          <p:spPr>
            <a:xfrm>
              <a:off x="213882" y="1730592"/>
              <a:ext cx="210936" cy="210935"/>
            </a:xfrm>
            <a:prstGeom prst="roundRect">
              <a:avLst/>
            </a:prstGeom>
            <a:solidFill>
              <a:srgbClr val="0000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400" latinLnBrk="1">
                <a:defRPr/>
              </a:pPr>
              <a:r>
                <a:rPr lang="en-US" altLang="ko-KR" sz="1400" b="1" kern="0" dirty="0">
                  <a:ln>
                    <a:solidFill>
                      <a:srgbClr val="5B9BD5">
                        <a:alpha val="0"/>
                      </a:srgbClr>
                    </a:solidFill>
                  </a:ln>
                  <a:solidFill>
                    <a:prstClr val="white"/>
                  </a:solidFill>
                  <a:latin typeface="Arial"/>
                  <a:ea typeface="나눔바른고딕" panose="020B0603020101020101" pitchFamily="50" charset="-127"/>
                </a:rPr>
                <a:t>1</a:t>
              </a:r>
              <a:endParaRPr lang="ko-KR" altLang="en-US" sz="1400" b="1" kern="0" dirty="0">
                <a:ln>
                  <a:solidFill>
                    <a:srgbClr val="5B9BD5">
                      <a:alpha val="0"/>
                    </a:srgbClr>
                  </a:solidFill>
                </a:ln>
                <a:solidFill>
                  <a:prstClr val="white"/>
                </a:solidFill>
                <a:latin typeface="Arial"/>
                <a:ea typeface="나눔바른고딕" panose="020B0603020101020101" pitchFamily="50" charset="-127"/>
              </a:endParaRPr>
            </a:p>
          </p:txBody>
        </p:sp>
      </p:grpSp>
      <p:sp>
        <p:nvSpPr>
          <p:cNvPr id="16" name="직사각형 15">
            <a:extLst>
              <a:ext uri="{FF2B5EF4-FFF2-40B4-BE49-F238E27FC236}">
                <a16:creationId xmlns:a16="http://schemas.microsoft.com/office/drawing/2014/main" id="{DC1FB8FD-A2B6-4174-8BDA-8B966CD0A9D9}"/>
              </a:ext>
            </a:extLst>
          </p:cNvPr>
          <p:cNvSpPr/>
          <p:nvPr/>
        </p:nvSpPr>
        <p:spPr>
          <a:xfrm>
            <a:off x="501742" y="2417031"/>
            <a:ext cx="2029917" cy="3420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 fontAlgn="base">
              <a:lnSpc>
                <a:spcPct val="120000"/>
              </a:lnSpc>
              <a:spcBef>
                <a:spcPts val="300"/>
              </a:spcBef>
              <a:buClr>
                <a:srgbClr val="324F82"/>
              </a:buClr>
              <a:buSzPct val="90000"/>
              <a:defRPr/>
            </a:pPr>
            <a:r>
              <a:rPr lang="en-US" altLang="ko-KR" sz="1500" b="1" kern="0" dirty="0">
                <a:ln>
                  <a:solidFill>
                    <a:srgbClr val="5B9BD5">
                      <a:alpha val="0"/>
                    </a:srgbClr>
                  </a:solidFill>
                </a:ln>
                <a:solidFill>
                  <a:srgbClr val="0000FF"/>
                </a:solidFill>
                <a:latin typeface="Arial"/>
                <a:ea typeface="나눔바른고딕" panose="020B0603020101020101" pitchFamily="50" charset="-127"/>
              </a:rPr>
              <a:t>Magnet</a:t>
            </a:r>
          </a:p>
        </p:txBody>
      </p:sp>
      <p:sp>
        <p:nvSpPr>
          <p:cNvPr id="17" name="모서리가 둥근 직사각형 48">
            <a:extLst>
              <a:ext uri="{FF2B5EF4-FFF2-40B4-BE49-F238E27FC236}">
                <a16:creationId xmlns:a16="http://schemas.microsoft.com/office/drawing/2014/main" id="{CA985E11-D6B1-4C1E-ABE6-DF21A6CEC070}"/>
              </a:ext>
            </a:extLst>
          </p:cNvPr>
          <p:cNvSpPr/>
          <p:nvPr/>
        </p:nvSpPr>
        <p:spPr>
          <a:xfrm>
            <a:off x="327758" y="2496782"/>
            <a:ext cx="210936" cy="210935"/>
          </a:xfrm>
          <a:prstGeom prst="roundRect">
            <a:avLst/>
          </a:prstGeom>
          <a:solidFill>
            <a:srgbClr val="0000F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914400" latinLnBrk="1">
              <a:defRPr/>
            </a:pPr>
            <a:r>
              <a:rPr lang="en-US" altLang="ko-KR" sz="1400" b="1" kern="0" dirty="0">
                <a:ln>
                  <a:solidFill>
                    <a:srgbClr val="5B9BD5">
                      <a:alpha val="0"/>
                    </a:srgbClr>
                  </a:solidFill>
                </a:ln>
                <a:solidFill>
                  <a:prstClr val="white"/>
                </a:solidFill>
                <a:latin typeface="Arial"/>
                <a:ea typeface="나눔바른고딕" panose="020B0603020101020101" pitchFamily="50" charset="-127"/>
              </a:rPr>
              <a:t>2</a:t>
            </a:r>
            <a:endParaRPr lang="ko-KR" altLang="en-US" sz="1400" b="1" kern="0" dirty="0">
              <a:ln>
                <a:solidFill>
                  <a:srgbClr val="5B9BD5">
                    <a:alpha val="0"/>
                  </a:srgbClr>
                </a:solidFill>
              </a:ln>
              <a:solidFill>
                <a:prstClr val="white"/>
              </a:solidFill>
              <a:latin typeface="Arial"/>
              <a:ea typeface="나눔바른고딕" panose="020B0603020101020101" pitchFamily="50" charset="-127"/>
            </a:endParaRPr>
          </a:p>
        </p:txBody>
      </p:sp>
      <p:sp>
        <p:nvSpPr>
          <p:cNvPr id="18" name="타원 17">
            <a:extLst>
              <a:ext uri="{FF2B5EF4-FFF2-40B4-BE49-F238E27FC236}">
                <a16:creationId xmlns:a16="http://schemas.microsoft.com/office/drawing/2014/main" id="{091C4A60-F088-4B7B-80D4-B0D80B534311}"/>
              </a:ext>
            </a:extLst>
          </p:cNvPr>
          <p:cNvSpPr/>
          <p:nvPr/>
        </p:nvSpPr>
        <p:spPr>
          <a:xfrm>
            <a:off x="2881195" y="2785628"/>
            <a:ext cx="140624" cy="140624"/>
          </a:xfrm>
          <a:prstGeom prst="ellipse">
            <a:avLst/>
          </a:prstGeom>
          <a:solidFill>
            <a:srgbClr val="FFFFFF">
              <a:alpha val="8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914400" latinLnBrk="1">
              <a:defRPr/>
            </a:pPr>
            <a:endParaRPr lang="ko-KR" altLang="en-US" ker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9" name="자유형 14">
            <a:extLst>
              <a:ext uri="{FF2B5EF4-FFF2-40B4-BE49-F238E27FC236}">
                <a16:creationId xmlns:a16="http://schemas.microsoft.com/office/drawing/2014/main" id="{47C18D2E-AFC4-40AF-B972-FA73C0756164}"/>
              </a:ext>
            </a:extLst>
          </p:cNvPr>
          <p:cNvSpPr/>
          <p:nvPr/>
        </p:nvSpPr>
        <p:spPr>
          <a:xfrm>
            <a:off x="1972665" y="1878972"/>
            <a:ext cx="1847134" cy="1359664"/>
          </a:xfrm>
          <a:custGeom>
            <a:avLst/>
            <a:gdLst>
              <a:gd name="connsiteX0" fmla="*/ 1682885 w 1682885"/>
              <a:gd name="connsiteY0" fmla="*/ 1770434 h 1770434"/>
              <a:gd name="connsiteX1" fmla="*/ 1682885 w 1682885"/>
              <a:gd name="connsiteY1" fmla="*/ 1011676 h 1770434"/>
              <a:gd name="connsiteX2" fmla="*/ 0 w 1682885"/>
              <a:gd name="connsiteY2" fmla="*/ 0 h 1770434"/>
              <a:gd name="connsiteX3" fmla="*/ 0 w 1682885"/>
              <a:gd name="connsiteY3" fmla="*/ 0 h 17704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82885" h="1770434">
                <a:moveTo>
                  <a:pt x="1682885" y="1770434"/>
                </a:moveTo>
                <a:lnTo>
                  <a:pt x="1682885" y="1011676"/>
                </a:ln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 w="9525" cap="flat" cmpd="sng" algn="ctr">
            <a:solidFill>
              <a:srgbClr val="0000FF"/>
            </a:solidFill>
            <a:prstDash val="solid"/>
            <a:headEnd type="oval"/>
            <a:tailEnd type="none"/>
          </a:ln>
          <a:effectLst/>
        </p:spPr>
        <p:txBody>
          <a:bodyPr rtlCol="0" anchor="ctr"/>
          <a:lstStyle/>
          <a:p>
            <a:pPr algn="ctr" defTabSz="914400" latinLnBrk="1">
              <a:defRPr/>
            </a:pPr>
            <a:endParaRPr lang="ko-KR" altLang="en-US" kern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" name="직사각형 19">
            <a:extLst>
              <a:ext uri="{FF2B5EF4-FFF2-40B4-BE49-F238E27FC236}">
                <a16:creationId xmlns:a16="http://schemas.microsoft.com/office/drawing/2014/main" id="{BE8ADA31-A163-4188-9196-64966AAE27F6}"/>
              </a:ext>
            </a:extLst>
          </p:cNvPr>
          <p:cNvSpPr/>
          <p:nvPr/>
        </p:nvSpPr>
        <p:spPr>
          <a:xfrm>
            <a:off x="501742" y="3245423"/>
            <a:ext cx="2029917" cy="3494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 fontAlgn="base">
              <a:lnSpc>
                <a:spcPct val="120000"/>
              </a:lnSpc>
              <a:spcBef>
                <a:spcPts val="300"/>
              </a:spcBef>
              <a:buClr>
                <a:srgbClr val="324F82"/>
              </a:buClr>
              <a:buSzPct val="90000"/>
              <a:defRPr/>
            </a:pPr>
            <a:r>
              <a:rPr lang="en-US" altLang="ko-KR" sz="1500" b="1" kern="0" dirty="0">
                <a:ln>
                  <a:solidFill>
                    <a:srgbClr val="5B9BD5">
                      <a:alpha val="0"/>
                    </a:srgbClr>
                  </a:solidFill>
                </a:ln>
                <a:solidFill>
                  <a:srgbClr val="0000FF"/>
                </a:solidFill>
                <a:latin typeface="Arial"/>
                <a:ea typeface="나눔바른고딕" panose="020B0603020101020101" pitchFamily="50" charset="-127"/>
              </a:rPr>
              <a:t>Heating &amp; CD</a:t>
            </a:r>
          </a:p>
        </p:txBody>
      </p:sp>
      <p:sp>
        <p:nvSpPr>
          <p:cNvPr id="21" name="모서리가 둥근 직사각형 59">
            <a:extLst>
              <a:ext uri="{FF2B5EF4-FFF2-40B4-BE49-F238E27FC236}">
                <a16:creationId xmlns:a16="http://schemas.microsoft.com/office/drawing/2014/main" id="{945EEC67-C215-40F5-B6A2-3D0BA3865C57}"/>
              </a:ext>
            </a:extLst>
          </p:cNvPr>
          <p:cNvSpPr/>
          <p:nvPr/>
        </p:nvSpPr>
        <p:spPr>
          <a:xfrm>
            <a:off x="327758" y="3325174"/>
            <a:ext cx="210936" cy="210936"/>
          </a:xfrm>
          <a:prstGeom prst="roundRect">
            <a:avLst/>
          </a:prstGeom>
          <a:solidFill>
            <a:srgbClr val="0000F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914400" latinLnBrk="1">
              <a:defRPr/>
            </a:pPr>
            <a:r>
              <a:rPr lang="en-US" altLang="ko-KR" sz="1400" b="1" kern="0" dirty="0">
                <a:ln>
                  <a:solidFill>
                    <a:srgbClr val="5B9BD5">
                      <a:alpha val="0"/>
                    </a:srgbClr>
                  </a:solidFill>
                </a:ln>
                <a:solidFill>
                  <a:prstClr val="white"/>
                </a:solidFill>
                <a:latin typeface="Arial"/>
                <a:ea typeface="나눔바른고딕" panose="020B0603020101020101" pitchFamily="50" charset="-127"/>
              </a:rPr>
              <a:t>3</a:t>
            </a:r>
            <a:endParaRPr lang="ko-KR" altLang="en-US" sz="1400" b="1" kern="0" dirty="0">
              <a:ln>
                <a:solidFill>
                  <a:srgbClr val="5B9BD5">
                    <a:alpha val="0"/>
                  </a:srgbClr>
                </a:solidFill>
              </a:ln>
              <a:solidFill>
                <a:prstClr val="white"/>
              </a:solidFill>
              <a:latin typeface="Arial"/>
              <a:ea typeface="나눔바른고딕" panose="020B0603020101020101" pitchFamily="50" charset="-127"/>
            </a:endParaRPr>
          </a:p>
        </p:txBody>
      </p:sp>
      <p:cxnSp>
        <p:nvCxnSpPr>
          <p:cNvPr id="22" name="직선 화살표 연결선 21">
            <a:extLst>
              <a:ext uri="{FF2B5EF4-FFF2-40B4-BE49-F238E27FC236}">
                <a16:creationId xmlns:a16="http://schemas.microsoft.com/office/drawing/2014/main" id="{C1DA8DD8-9401-4FC7-A659-68777337B262}"/>
              </a:ext>
            </a:extLst>
          </p:cNvPr>
          <p:cNvCxnSpPr/>
          <p:nvPr/>
        </p:nvCxnSpPr>
        <p:spPr>
          <a:xfrm>
            <a:off x="1395203" y="2602420"/>
            <a:ext cx="1597342" cy="296636"/>
          </a:xfrm>
          <a:prstGeom prst="straightConnector1">
            <a:avLst/>
          </a:prstGeom>
          <a:noFill/>
          <a:ln w="9525" cap="flat" cmpd="sng" algn="ctr">
            <a:solidFill>
              <a:srgbClr val="0000FF"/>
            </a:solidFill>
            <a:prstDash val="solid"/>
            <a:tailEnd type="oval"/>
          </a:ln>
          <a:effectLst/>
        </p:spPr>
      </p:cxnSp>
      <p:cxnSp>
        <p:nvCxnSpPr>
          <p:cNvPr id="23" name="직선 화살표 연결선 22">
            <a:extLst>
              <a:ext uri="{FF2B5EF4-FFF2-40B4-BE49-F238E27FC236}">
                <a16:creationId xmlns:a16="http://schemas.microsoft.com/office/drawing/2014/main" id="{20D6BE0F-941A-497A-BE4D-24543B4CA5FA}"/>
              </a:ext>
            </a:extLst>
          </p:cNvPr>
          <p:cNvCxnSpPr>
            <a:cxnSpLocks/>
          </p:cNvCxnSpPr>
          <p:nvPr/>
        </p:nvCxnSpPr>
        <p:spPr>
          <a:xfrm flipV="1">
            <a:off x="1389623" y="2576726"/>
            <a:ext cx="1759346" cy="18669"/>
          </a:xfrm>
          <a:prstGeom prst="straightConnector1">
            <a:avLst/>
          </a:prstGeom>
          <a:noFill/>
          <a:ln w="9525" cap="flat" cmpd="sng" algn="ctr">
            <a:solidFill>
              <a:srgbClr val="0000FF"/>
            </a:solidFill>
            <a:prstDash val="solid"/>
            <a:tailEnd type="oval"/>
          </a:ln>
          <a:effectLst/>
        </p:spPr>
      </p:cxnSp>
      <p:sp>
        <p:nvSpPr>
          <p:cNvPr id="24" name="타원 23">
            <a:extLst>
              <a:ext uri="{FF2B5EF4-FFF2-40B4-BE49-F238E27FC236}">
                <a16:creationId xmlns:a16="http://schemas.microsoft.com/office/drawing/2014/main" id="{D0F07533-B37B-4089-BE7A-9244D4BB0C89}"/>
              </a:ext>
            </a:extLst>
          </p:cNvPr>
          <p:cNvSpPr/>
          <p:nvPr/>
        </p:nvSpPr>
        <p:spPr>
          <a:xfrm>
            <a:off x="2243037" y="2961759"/>
            <a:ext cx="140624" cy="140624"/>
          </a:xfrm>
          <a:prstGeom prst="ellipse">
            <a:avLst/>
          </a:prstGeom>
          <a:solidFill>
            <a:srgbClr val="FFFFFF">
              <a:alpha val="8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914400" latinLnBrk="1">
              <a:defRPr/>
            </a:pPr>
            <a:endParaRPr lang="ko-KR" altLang="en-US" ker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25" name="타원 24">
            <a:extLst>
              <a:ext uri="{FF2B5EF4-FFF2-40B4-BE49-F238E27FC236}">
                <a16:creationId xmlns:a16="http://schemas.microsoft.com/office/drawing/2014/main" id="{7E16DCA4-BBE9-4C2D-81CB-66BA0103FAB3}"/>
              </a:ext>
            </a:extLst>
          </p:cNvPr>
          <p:cNvSpPr/>
          <p:nvPr/>
        </p:nvSpPr>
        <p:spPr>
          <a:xfrm>
            <a:off x="2148151" y="3673745"/>
            <a:ext cx="140624" cy="140624"/>
          </a:xfrm>
          <a:prstGeom prst="ellipse">
            <a:avLst/>
          </a:prstGeom>
          <a:solidFill>
            <a:srgbClr val="FFFFFF">
              <a:alpha val="8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914400" latinLnBrk="1">
              <a:defRPr/>
            </a:pPr>
            <a:endParaRPr lang="ko-KR" altLang="en-US" kern="0">
              <a:solidFill>
                <a:srgbClr val="FFFFFF"/>
              </a:solidFill>
              <a:latin typeface="Arial"/>
            </a:endParaRPr>
          </a:p>
        </p:txBody>
      </p:sp>
      <p:grpSp>
        <p:nvGrpSpPr>
          <p:cNvPr id="26" name="그룹 25">
            <a:extLst>
              <a:ext uri="{FF2B5EF4-FFF2-40B4-BE49-F238E27FC236}">
                <a16:creationId xmlns:a16="http://schemas.microsoft.com/office/drawing/2014/main" id="{050A38CF-59D1-4126-94C9-B57BE1240FE3}"/>
              </a:ext>
            </a:extLst>
          </p:cNvPr>
          <p:cNvGrpSpPr/>
          <p:nvPr/>
        </p:nvGrpSpPr>
        <p:grpSpPr>
          <a:xfrm>
            <a:off x="1874641" y="3032021"/>
            <a:ext cx="440910" cy="710028"/>
            <a:chOff x="2461295" y="3552825"/>
            <a:chExt cx="1117345" cy="727075"/>
          </a:xfrm>
        </p:grpSpPr>
        <p:cxnSp>
          <p:nvCxnSpPr>
            <p:cNvPr id="27" name="직선 화살표 연결선 26">
              <a:extLst>
                <a:ext uri="{FF2B5EF4-FFF2-40B4-BE49-F238E27FC236}">
                  <a16:creationId xmlns:a16="http://schemas.microsoft.com/office/drawing/2014/main" id="{728B5AA5-5700-48E6-A1B5-9B5AEBF832D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461295" y="3552825"/>
              <a:ext cx="1117345" cy="417771"/>
            </a:xfrm>
            <a:prstGeom prst="straightConnector1">
              <a:avLst/>
            </a:prstGeom>
            <a:noFill/>
            <a:ln w="9525" cap="flat" cmpd="sng" algn="ctr">
              <a:solidFill>
                <a:srgbClr val="0000FF"/>
              </a:solidFill>
              <a:prstDash val="solid"/>
              <a:tailEnd type="oval"/>
            </a:ln>
            <a:effectLst/>
          </p:spPr>
        </p:cxnSp>
        <p:cxnSp>
          <p:nvCxnSpPr>
            <p:cNvPr id="28" name="직선 화살표 연결선 27">
              <a:extLst>
                <a:ext uri="{FF2B5EF4-FFF2-40B4-BE49-F238E27FC236}">
                  <a16:creationId xmlns:a16="http://schemas.microsoft.com/office/drawing/2014/main" id="{F5AD4EF3-F8F8-4D13-A2DC-BD22B2D577A8}"/>
                </a:ext>
              </a:extLst>
            </p:cNvPr>
            <p:cNvCxnSpPr/>
            <p:nvPr/>
          </p:nvCxnSpPr>
          <p:spPr>
            <a:xfrm>
              <a:off x="2461295" y="3943969"/>
              <a:ext cx="868851" cy="335931"/>
            </a:xfrm>
            <a:prstGeom prst="straightConnector1">
              <a:avLst/>
            </a:prstGeom>
            <a:noFill/>
            <a:ln w="9525" cap="flat" cmpd="sng" algn="ctr">
              <a:solidFill>
                <a:srgbClr val="0000FF"/>
              </a:solidFill>
              <a:prstDash val="solid"/>
              <a:tailEnd type="oval"/>
            </a:ln>
            <a:effectLst/>
          </p:spPr>
        </p:cxnSp>
      </p:grpSp>
      <p:grpSp>
        <p:nvGrpSpPr>
          <p:cNvPr id="29" name="그룹 28">
            <a:extLst>
              <a:ext uri="{FF2B5EF4-FFF2-40B4-BE49-F238E27FC236}">
                <a16:creationId xmlns:a16="http://schemas.microsoft.com/office/drawing/2014/main" id="{10863525-1E27-4E0B-A053-BF6FC2D351D8}"/>
              </a:ext>
            </a:extLst>
          </p:cNvPr>
          <p:cNvGrpSpPr/>
          <p:nvPr/>
        </p:nvGrpSpPr>
        <p:grpSpPr>
          <a:xfrm>
            <a:off x="179512" y="796621"/>
            <a:ext cx="4348353" cy="400131"/>
            <a:chOff x="-28333" y="1774127"/>
            <a:chExt cx="4491311" cy="400131"/>
          </a:xfrm>
        </p:grpSpPr>
        <p:sp>
          <p:nvSpPr>
            <p:cNvPr id="30" name="직사각형 29">
              <a:extLst>
                <a:ext uri="{FF2B5EF4-FFF2-40B4-BE49-F238E27FC236}">
                  <a16:creationId xmlns:a16="http://schemas.microsoft.com/office/drawing/2014/main" id="{17BCDC50-5091-416F-91DD-2CCE550A51D8}"/>
                </a:ext>
              </a:extLst>
            </p:cNvPr>
            <p:cNvSpPr/>
            <p:nvPr/>
          </p:nvSpPr>
          <p:spPr>
            <a:xfrm>
              <a:off x="377926" y="1780048"/>
              <a:ext cx="4085052" cy="3942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914400" fontAlgn="base">
                <a:lnSpc>
                  <a:spcPct val="120000"/>
                </a:lnSpc>
                <a:spcBef>
                  <a:spcPts val="300"/>
                </a:spcBef>
                <a:buClr>
                  <a:srgbClr val="324F82"/>
                </a:buClr>
                <a:buSzPct val="90000"/>
                <a:defRPr/>
              </a:pPr>
              <a:r>
                <a:rPr lang="en-US" altLang="ko-KR" b="1" kern="0" dirty="0">
                  <a:ln>
                    <a:solidFill>
                      <a:srgbClr val="5B9BD5">
                        <a:alpha val="0"/>
                      </a:srgbClr>
                    </a:solidFill>
                  </a:ln>
                  <a:solidFill>
                    <a:srgbClr val="0000FF"/>
                  </a:solidFill>
                  <a:latin typeface="Arial"/>
                  <a:ea typeface="나눔바른고딕" panose="020B0603020101020101" pitchFamily="50" charset="-127"/>
                </a:rPr>
                <a:t>Upgrade of ITER core technology</a:t>
              </a:r>
            </a:p>
          </p:txBody>
        </p:sp>
        <p:sp>
          <p:nvSpPr>
            <p:cNvPr id="31" name="모서리가 둥근 직사각형 11">
              <a:extLst>
                <a:ext uri="{FF2B5EF4-FFF2-40B4-BE49-F238E27FC236}">
                  <a16:creationId xmlns:a16="http://schemas.microsoft.com/office/drawing/2014/main" id="{F43E468A-3089-4457-A1C2-127AA492D19B}"/>
                </a:ext>
              </a:extLst>
            </p:cNvPr>
            <p:cNvSpPr/>
            <p:nvPr/>
          </p:nvSpPr>
          <p:spPr>
            <a:xfrm>
              <a:off x="-28333" y="1774127"/>
              <a:ext cx="399773" cy="400110"/>
            </a:xfrm>
            <a:prstGeom prst="roundRect">
              <a:avLst/>
            </a:prstGeom>
            <a:solidFill>
              <a:srgbClr val="0000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400" latinLnBrk="1">
                <a:defRPr/>
              </a:pPr>
              <a:r>
                <a:rPr lang="en-US" altLang="ko-KR" sz="1400" b="1" kern="0" dirty="0">
                  <a:ln>
                    <a:solidFill>
                      <a:srgbClr val="5B9BD5">
                        <a:alpha val="0"/>
                      </a:srgbClr>
                    </a:solidFill>
                  </a:ln>
                  <a:solidFill>
                    <a:srgbClr val="0000FF"/>
                  </a:solidFill>
                  <a:latin typeface="Arial"/>
                  <a:ea typeface="나눔바른고딕" panose="020B0603020101020101" pitchFamily="50" charset="-127"/>
                </a:rPr>
                <a:t>5</a:t>
              </a:r>
              <a:endParaRPr lang="ko-KR" altLang="en-US" sz="1400" b="1" kern="0" dirty="0">
                <a:ln>
                  <a:solidFill>
                    <a:srgbClr val="5B9BD5">
                      <a:alpha val="0"/>
                    </a:srgbClr>
                  </a:solidFill>
                </a:ln>
                <a:solidFill>
                  <a:srgbClr val="0000FF"/>
                </a:solidFill>
                <a:latin typeface="Arial"/>
                <a:ea typeface="나눔바른고딕" panose="020B0603020101020101" pitchFamily="50" charset="-127"/>
              </a:endParaRPr>
            </a:p>
          </p:txBody>
        </p:sp>
      </p:grpSp>
      <p:sp>
        <p:nvSpPr>
          <p:cNvPr id="32" name="직사각형 31">
            <a:extLst>
              <a:ext uri="{FF2B5EF4-FFF2-40B4-BE49-F238E27FC236}">
                <a16:creationId xmlns:a16="http://schemas.microsoft.com/office/drawing/2014/main" id="{AD0C752C-0FB8-42A3-B4A4-E9329FFC9592}"/>
              </a:ext>
            </a:extLst>
          </p:cNvPr>
          <p:cNvSpPr/>
          <p:nvPr/>
        </p:nvSpPr>
        <p:spPr>
          <a:xfrm>
            <a:off x="6021380" y="1647640"/>
            <a:ext cx="981426" cy="3420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 fontAlgn="base">
              <a:lnSpc>
                <a:spcPct val="120000"/>
              </a:lnSpc>
              <a:spcBef>
                <a:spcPts val="300"/>
              </a:spcBef>
              <a:buClr>
                <a:srgbClr val="324F82"/>
              </a:buClr>
              <a:buSzPct val="90000"/>
            </a:pPr>
            <a:r>
              <a:rPr lang="en-US" altLang="ko-KR" sz="1500" b="1" dirty="0" err="1">
                <a:ln>
                  <a:solidFill>
                    <a:srgbClr val="5B9BD5">
                      <a:alpha val="0"/>
                    </a:srgbClr>
                  </a:solidFill>
                </a:ln>
                <a:solidFill>
                  <a:srgbClr val="647C7C"/>
                </a:solidFill>
                <a:latin typeface="Arial"/>
                <a:ea typeface="나눔바른고딕" panose="020B0603020101020101" pitchFamily="50" charset="-127"/>
              </a:rPr>
              <a:t>BoP</a:t>
            </a:r>
            <a:endParaRPr lang="en-US" altLang="ko-KR" sz="1500" b="1" dirty="0">
              <a:ln>
                <a:solidFill>
                  <a:srgbClr val="5B9BD5">
                    <a:alpha val="0"/>
                  </a:srgbClr>
                </a:solidFill>
              </a:ln>
              <a:solidFill>
                <a:srgbClr val="647C7C"/>
              </a:solidFill>
              <a:latin typeface="Arial"/>
              <a:ea typeface="나눔바른고딕" panose="020B0603020101020101" pitchFamily="50" charset="-127"/>
            </a:endParaRPr>
          </a:p>
        </p:txBody>
      </p:sp>
      <p:sp>
        <p:nvSpPr>
          <p:cNvPr id="33" name="자유형 89">
            <a:extLst>
              <a:ext uri="{FF2B5EF4-FFF2-40B4-BE49-F238E27FC236}">
                <a16:creationId xmlns:a16="http://schemas.microsoft.com/office/drawing/2014/main" id="{37446544-EB80-4574-A9C3-420CE44C8D38}"/>
              </a:ext>
            </a:extLst>
          </p:cNvPr>
          <p:cNvSpPr/>
          <p:nvPr/>
        </p:nvSpPr>
        <p:spPr>
          <a:xfrm flipH="1">
            <a:off x="2616146" y="3698965"/>
            <a:ext cx="986038" cy="932737"/>
          </a:xfrm>
          <a:custGeom>
            <a:avLst/>
            <a:gdLst>
              <a:gd name="connsiteX0" fmla="*/ 0 w 1828800"/>
              <a:gd name="connsiteY0" fmla="*/ 0 h 857250"/>
              <a:gd name="connsiteX1" fmla="*/ 819150 w 1828800"/>
              <a:gd name="connsiteY1" fmla="*/ 857250 h 857250"/>
              <a:gd name="connsiteX2" fmla="*/ 1828800 w 1828800"/>
              <a:gd name="connsiteY2" fmla="*/ 857250 h 857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28800" h="857250">
                <a:moveTo>
                  <a:pt x="0" y="0"/>
                </a:moveTo>
                <a:lnTo>
                  <a:pt x="819150" y="857250"/>
                </a:lnTo>
                <a:lnTo>
                  <a:pt x="1828800" y="857250"/>
                </a:lnTo>
              </a:path>
            </a:pathLst>
          </a:custGeom>
          <a:noFill/>
          <a:ln w="22225" cap="flat" cmpd="sng" algn="ctr">
            <a:solidFill>
              <a:srgbClr val="1BA7ED"/>
            </a:solidFill>
            <a:prstDash val="solid"/>
            <a:headEnd type="oval"/>
            <a:tailEnd type="triangle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34" name="그림 33">
            <a:extLst>
              <a:ext uri="{FF2B5EF4-FFF2-40B4-BE49-F238E27FC236}">
                <a16:creationId xmlns:a16="http://schemas.microsoft.com/office/drawing/2014/main" id="{C8D28DDF-7BAA-4E23-B720-D740CA2751D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13211" y="4528220"/>
            <a:ext cx="1011455" cy="1579734"/>
          </a:xfrm>
          <a:prstGeom prst="rect">
            <a:avLst/>
          </a:prstGeom>
        </p:spPr>
      </p:pic>
      <p:cxnSp>
        <p:nvCxnSpPr>
          <p:cNvPr id="35" name="직선 화살표 연결선 34">
            <a:extLst>
              <a:ext uri="{FF2B5EF4-FFF2-40B4-BE49-F238E27FC236}">
                <a16:creationId xmlns:a16="http://schemas.microsoft.com/office/drawing/2014/main" id="{C9C19472-5A59-4C93-A931-695C0748DEB2}"/>
              </a:ext>
            </a:extLst>
          </p:cNvPr>
          <p:cNvCxnSpPr>
            <a:cxnSpLocks/>
          </p:cNvCxnSpPr>
          <p:nvPr/>
        </p:nvCxnSpPr>
        <p:spPr>
          <a:xfrm flipH="1" flipV="1">
            <a:off x="3021819" y="5868147"/>
            <a:ext cx="202847" cy="303215"/>
          </a:xfrm>
          <a:prstGeom prst="straightConnector1">
            <a:avLst/>
          </a:prstGeom>
          <a:noFill/>
          <a:ln w="9525" cap="flat" cmpd="sng" algn="ctr">
            <a:solidFill>
              <a:srgbClr val="FF0000"/>
            </a:solidFill>
            <a:prstDash val="solid"/>
            <a:tailEnd type="oval"/>
          </a:ln>
          <a:effectLst/>
        </p:spPr>
      </p:cxnSp>
      <p:grpSp>
        <p:nvGrpSpPr>
          <p:cNvPr id="36" name="그룹 35">
            <a:extLst>
              <a:ext uri="{FF2B5EF4-FFF2-40B4-BE49-F238E27FC236}">
                <a16:creationId xmlns:a16="http://schemas.microsoft.com/office/drawing/2014/main" id="{1C966163-B781-47D8-858B-433C1AB7C264}"/>
              </a:ext>
            </a:extLst>
          </p:cNvPr>
          <p:cNvGrpSpPr/>
          <p:nvPr/>
        </p:nvGrpSpPr>
        <p:grpSpPr>
          <a:xfrm>
            <a:off x="2590590" y="6092027"/>
            <a:ext cx="1458578" cy="342017"/>
            <a:chOff x="8363751" y="5163520"/>
            <a:chExt cx="1458578" cy="342017"/>
          </a:xfrm>
        </p:grpSpPr>
        <p:sp>
          <p:nvSpPr>
            <p:cNvPr id="37" name="직사각형 36">
              <a:extLst>
                <a:ext uri="{FF2B5EF4-FFF2-40B4-BE49-F238E27FC236}">
                  <a16:creationId xmlns:a16="http://schemas.microsoft.com/office/drawing/2014/main" id="{80C54047-3F79-47E6-BAFA-A7E36FCFCBF0}"/>
                </a:ext>
              </a:extLst>
            </p:cNvPr>
            <p:cNvSpPr/>
            <p:nvPr/>
          </p:nvSpPr>
          <p:spPr>
            <a:xfrm>
              <a:off x="8579778" y="5163520"/>
              <a:ext cx="1242551" cy="34201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20000"/>
                </a:lnSpc>
                <a:spcBef>
                  <a:spcPts val="300"/>
                </a:spcBef>
                <a:spcAft>
                  <a:spcPts val="0"/>
                </a:spcAft>
                <a:buClr>
                  <a:srgbClr val="324F82"/>
                </a:buClr>
                <a:buSzPct val="90000"/>
                <a:buFontTx/>
                <a:buNone/>
                <a:tabLst/>
                <a:defRPr/>
              </a:pPr>
              <a:r>
                <a:rPr kumimoji="0" lang="en-US" altLang="ko-KR" sz="1500" b="1" i="0" u="none" strike="noStrike" kern="0" cap="none" spc="0" normalizeH="0" baseline="0" noProof="0" dirty="0">
                  <a:ln>
                    <a:solidFill>
                      <a:srgbClr val="5B9BD5">
                        <a:alpha val="0"/>
                      </a:srgbClr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나눔바른고딕" panose="020B0603020101020101" pitchFamily="50" charset="-127"/>
                  <a:cs typeface="+mn-cs"/>
                </a:rPr>
                <a:t>Divertor</a:t>
              </a:r>
            </a:p>
          </p:txBody>
        </p:sp>
        <p:sp>
          <p:nvSpPr>
            <p:cNvPr id="38" name="모서리가 둥근 직사각형 102">
              <a:extLst>
                <a:ext uri="{FF2B5EF4-FFF2-40B4-BE49-F238E27FC236}">
                  <a16:creationId xmlns:a16="http://schemas.microsoft.com/office/drawing/2014/main" id="{335F7127-24EF-459E-AA44-512E5765678D}"/>
                </a:ext>
              </a:extLst>
            </p:cNvPr>
            <p:cNvSpPr/>
            <p:nvPr/>
          </p:nvSpPr>
          <p:spPr>
            <a:xfrm>
              <a:off x="8363751" y="5243271"/>
              <a:ext cx="252979" cy="210934"/>
            </a:xfrm>
            <a:prstGeom prst="roundRect">
              <a:avLst/>
            </a:prstGeom>
            <a:solidFill>
              <a:srgbClr val="FF000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400" b="1" i="0" u="none" strike="noStrike" kern="0" cap="none" spc="0" normalizeH="0" baseline="0" noProof="0" dirty="0">
                  <a:ln>
                    <a:solidFill>
                      <a:srgbClr val="5B9BD5">
                        <a:alpha val="0"/>
                      </a:srgb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나눔바른고딕" panose="020B0603020101020101" pitchFamily="50" charset="-127"/>
                  <a:cs typeface="+mn-cs"/>
                </a:rPr>
                <a:t>2</a:t>
              </a:r>
              <a:endParaRPr kumimoji="0" lang="ko-KR" altLang="en-US" sz="1400" b="1" i="0" u="none" strike="noStrike" kern="0" cap="none" spc="0" normalizeH="0" baseline="0" noProof="0" dirty="0">
                <a:ln>
                  <a:solidFill>
                    <a:srgbClr val="5B9BD5">
                      <a:alpha val="0"/>
                    </a:srgb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나눔바른고딕" panose="020B0603020101020101" pitchFamily="50" charset="-127"/>
                <a:cs typeface="+mn-cs"/>
              </a:endParaRPr>
            </a:p>
          </p:txBody>
        </p:sp>
      </p:grpSp>
      <p:cxnSp>
        <p:nvCxnSpPr>
          <p:cNvPr id="39" name="직선 화살표 연결선 38">
            <a:extLst>
              <a:ext uri="{FF2B5EF4-FFF2-40B4-BE49-F238E27FC236}">
                <a16:creationId xmlns:a16="http://schemas.microsoft.com/office/drawing/2014/main" id="{8FC6034F-48EE-4382-9B62-B8562253DC71}"/>
              </a:ext>
            </a:extLst>
          </p:cNvPr>
          <p:cNvCxnSpPr>
            <a:cxnSpLocks/>
            <a:stCxn id="41" idx="0"/>
          </p:cNvCxnSpPr>
          <p:nvPr/>
        </p:nvCxnSpPr>
        <p:spPr>
          <a:xfrm flipV="1">
            <a:off x="1594720" y="5145826"/>
            <a:ext cx="834379" cy="957251"/>
          </a:xfrm>
          <a:prstGeom prst="straightConnector1">
            <a:avLst/>
          </a:prstGeom>
          <a:noFill/>
          <a:ln w="9525" cap="flat" cmpd="sng" algn="ctr">
            <a:solidFill>
              <a:srgbClr val="FF0000"/>
            </a:solidFill>
            <a:prstDash val="solid"/>
            <a:tailEnd type="oval"/>
          </a:ln>
          <a:effectLst/>
        </p:spPr>
      </p:cxnSp>
      <p:grpSp>
        <p:nvGrpSpPr>
          <p:cNvPr id="40" name="그룹 39">
            <a:extLst>
              <a:ext uri="{FF2B5EF4-FFF2-40B4-BE49-F238E27FC236}">
                <a16:creationId xmlns:a16="http://schemas.microsoft.com/office/drawing/2014/main" id="{CE1338CC-248B-4649-A3EF-C187889DD555}"/>
              </a:ext>
            </a:extLst>
          </p:cNvPr>
          <p:cNvGrpSpPr/>
          <p:nvPr/>
        </p:nvGrpSpPr>
        <p:grpSpPr>
          <a:xfrm>
            <a:off x="492145" y="6103077"/>
            <a:ext cx="1991623" cy="343876"/>
            <a:chOff x="945727" y="3368901"/>
            <a:chExt cx="1384732" cy="352131"/>
          </a:xfrm>
        </p:grpSpPr>
        <p:sp>
          <p:nvSpPr>
            <p:cNvPr id="41" name="직사각형 40">
              <a:extLst>
                <a:ext uri="{FF2B5EF4-FFF2-40B4-BE49-F238E27FC236}">
                  <a16:creationId xmlns:a16="http://schemas.microsoft.com/office/drawing/2014/main" id="{15BA2322-F1E8-43DF-8A10-F103C71528EF}"/>
                </a:ext>
              </a:extLst>
            </p:cNvPr>
            <p:cNvSpPr/>
            <p:nvPr/>
          </p:nvSpPr>
          <p:spPr>
            <a:xfrm>
              <a:off x="1094188" y="3368901"/>
              <a:ext cx="1236271" cy="352131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20000"/>
                </a:lnSpc>
                <a:spcBef>
                  <a:spcPts val="300"/>
                </a:spcBef>
                <a:spcAft>
                  <a:spcPts val="0"/>
                </a:spcAft>
                <a:buClr>
                  <a:srgbClr val="324F82"/>
                </a:buClr>
                <a:buSzPct val="90000"/>
                <a:buFontTx/>
                <a:buNone/>
                <a:tabLst/>
                <a:defRPr/>
              </a:pPr>
              <a:r>
                <a:rPr kumimoji="0" lang="en-US" altLang="ko-KR" sz="1500" b="1" strike="noStrike" kern="0" cap="none" spc="0" normalizeH="0" baseline="0" noProof="0" dirty="0">
                  <a:ln>
                    <a:solidFill>
                      <a:srgbClr val="5B9BD5">
                        <a:alpha val="0"/>
                      </a:srgbClr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나눔바른고딕" panose="020B0603020101020101" pitchFamily="50" charset="-127"/>
                  <a:cs typeface="+mn-cs"/>
                </a:rPr>
                <a:t>Breeding Blanket</a:t>
              </a:r>
            </a:p>
          </p:txBody>
        </p:sp>
        <p:sp>
          <p:nvSpPr>
            <p:cNvPr id="42" name="모서리가 둥근 직사각형 105">
              <a:extLst>
                <a:ext uri="{FF2B5EF4-FFF2-40B4-BE49-F238E27FC236}">
                  <a16:creationId xmlns:a16="http://schemas.microsoft.com/office/drawing/2014/main" id="{69A2D487-AD82-4F81-A8A9-17E755333E26}"/>
                </a:ext>
              </a:extLst>
            </p:cNvPr>
            <p:cNvSpPr/>
            <p:nvPr/>
          </p:nvSpPr>
          <p:spPr>
            <a:xfrm>
              <a:off x="945727" y="3424700"/>
              <a:ext cx="161729" cy="216000"/>
            </a:xfrm>
            <a:prstGeom prst="roundRect">
              <a:avLst/>
            </a:prstGeom>
            <a:solidFill>
              <a:srgbClr val="FF000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400" b="1" i="0" u="none" strike="noStrike" kern="0" cap="none" spc="0" normalizeH="0" baseline="0" noProof="0" dirty="0">
                  <a:ln>
                    <a:solidFill>
                      <a:srgbClr val="5B9BD5">
                        <a:alpha val="0"/>
                      </a:srgb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나눔바른고딕" panose="020B0603020101020101" pitchFamily="50" charset="-127"/>
                  <a:cs typeface="+mn-cs"/>
                </a:rPr>
                <a:t>1</a:t>
              </a:r>
              <a:endParaRPr kumimoji="0" lang="ko-KR" altLang="en-US" sz="1400" b="1" i="0" u="none" strike="noStrike" kern="0" cap="none" spc="0" normalizeH="0" baseline="0" noProof="0" dirty="0">
                <a:ln>
                  <a:solidFill>
                    <a:srgbClr val="5B9BD5">
                      <a:alpha val="0"/>
                    </a:srgb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나눔바른고딕" panose="020B0603020101020101" pitchFamily="50" charset="-127"/>
                <a:cs typeface="+mn-cs"/>
              </a:endParaRPr>
            </a:p>
          </p:txBody>
        </p:sp>
      </p:grpSp>
      <p:cxnSp>
        <p:nvCxnSpPr>
          <p:cNvPr id="44" name="직선 화살표 연결선 43">
            <a:extLst>
              <a:ext uri="{FF2B5EF4-FFF2-40B4-BE49-F238E27FC236}">
                <a16:creationId xmlns:a16="http://schemas.microsoft.com/office/drawing/2014/main" id="{C0887CC5-0C35-412A-8D0C-765A89CC7D3E}"/>
              </a:ext>
            </a:extLst>
          </p:cNvPr>
          <p:cNvCxnSpPr>
            <a:cxnSpLocks/>
            <a:stCxn id="43" idx="0"/>
          </p:cNvCxnSpPr>
          <p:nvPr/>
        </p:nvCxnSpPr>
        <p:spPr>
          <a:xfrm flipV="1">
            <a:off x="4690164" y="5290922"/>
            <a:ext cx="89930" cy="812154"/>
          </a:xfrm>
          <a:prstGeom prst="straightConnector1">
            <a:avLst/>
          </a:prstGeom>
          <a:noFill/>
          <a:ln w="9525" cap="flat" cmpd="sng" algn="ctr">
            <a:solidFill>
              <a:srgbClr val="FF0000"/>
            </a:solidFill>
            <a:prstDash val="solid"/>
            <a:tailEnd type="oval"/>
          </a:ln>
          <a:effectLst/>
        </p:spPr>
      </p:cxnSp>
      <p:grpSp>
        <p:nvGrpSpPr>
          <p:cNvPr id="45" name="그룹 44">
            <a:extLst>
              <a:ext uri="{FF2B5EF4-FFF2-40B4-BE49-F238E27FC236}">
                <a16:creationId xmlns:a16="http://schemas.microsoft.com/office/drawing/2014/main" id="{2BCC923D-E102-47ED-A513-9C18A04D883F}"/>
              </a:ext>
            </a:extLst>
          </p:cNvPr>
          <p:cNvGrpSpPr/>
          <p:nvPr/>
        </p:nvGrpSpPr>
        <p:grpSpPr>
          <a:xfrm>
            <a:off x="5300706" y="6072738"/>
            <a:ext cx="1443939" cy="342017"/>
            <a:chOff x="8023252" y="4769774"/>
            <a:chExt cx="1443939" cy="342017"/>
          </a:xfrm>
        </p:grpSpPr>
        <p:sp>
          <p:nvSpPr>
            <p:cNvPr id="46" name="직사각형 45">
              <a:extLst>
                <a:ext uri="{FF2B5EF4-FFF2-40B4-BE49-F238E27FC236}">
                  <a16:creationId xmlns:a16="http://schemas.microsoft.com/office/drawing/2014/main" id="{FEB95C49-6A6D-46E5-9C02-488C60BDFB1B}"/>
                </a:ext>
              </a:extLst>
            </p:cNvPr>
            <p:cNvSpPr/>
            <p:nvPr/>
          </p:nvSpPr>
          <p:spPr>
            <a:xfrm>
              <a:off x="8224640" y="4769774"/>
              <a:ext cx="1242551" cy="34201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914400" fontAlgn="base">
                <a:lnSpc>
                  <a:spcPct val="120000"/>
                </a:lnSpc>
                <a:spcBef>
                  <a:spcPts val="300"/>
                </a:spcBef>
                <a:buClr>
                  <a:srgbClr val="324F82"/>
                </a:buClr>
                <a:buSzPct val="90000"/>
                <a:defRPr/>
              </a:pPr>
              <a:r>
                <a:rPr lang="en-US" altLang="ko-KR" sz="1500" b="1" kern="0" dirty="0">
                  <a:ln>
                    <a:solidFill>
                      <a:srgbClr val="5B9BD5">
                        <a:alpha val="0"/>
                      </a:srgbClr>
                    </a:solidFill>
                  </a:ln>
                  <a:solidFill>
                    <a:srgbClr val="FF0000"/>
                  </a:solidFill>
                  <a:latin typeface="Arial"/>
                  <a:ea typeface="나눔바른고딕" panose="020B0603020101020101" pitchFamily="50" charset="-127"/>
                </a:rPr>
                <a:t>Materials</a:t>
              </a:r>
            </a:p>
          </p:txBody>
        </p:sp>
        <p:sp>
          <p:nvSpPr>
            <p:cNvPr id="47" name="모서리가 둥근 직사각형 108">
              <a:extLst>
                <a:ext uri="{FF2B5EF4-FFF2-40B4-BE49-F238E27FC236}">
                  <a16:creationId xmlns:a16="http://schemas.microsoft.com/office/drawing/2014/main" id="{89C7176B-4ACC-4FBA-B26F-A86B6A7BCA98}"/>
                </a:ext>
              </a:extLst>
            </p:cNvPr>
            <p:cNvSpPr/>
            <p:nvPr/>
          </p:nvSpPr>
          <p:spPr>
            <a:xfrm>
              <a:off x="8023252" y="4848972"/>
              <a:ext cx="238340" cy="218360"/>
            </a:xfrm>
            <a:prstGeom prst="roundRect">
              <a:avLst/>
            </a:prstGeom>
            <a:solidFill>
              <a:srgbClr val="FF000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400" latinLnBrk="1">
                <a:defRPr/>
              </a:pPr>
              <a:r>
                <a:rPr lang="en-US" altLang="ko-KR" sz="1400" b="1" kern="0" dirty="0">
                  <a:ln>
                    <a:solidFill>
                      <a:srgbClr val="5B9BD5">
                        <a:alpha val="0"/>
                      </a:srgbClr>
                    </a:solidFill>
                  </a:ln>
                  <a:solidFill>
                    <a:prstClr val="white"/>
                  </a:solidFill>
                  <a:latin typeface="Arial"/>
                  <a:ea typeface="나눔바른고딕" panose="020B0603020101020101" pitchFamily="50" charset="-127"/>
                </a:rPr>
                <a:t>4</a:t>
              </a:r>
              <a:endParaRPr lang="ko-KR" altLang="en-US" sz="1400" b="1" kern="0" dirty="0">
                <a:ln>
                  <a:solidFill>
                    <a:srgbClr val="5B9BD5">
                      <a:alpha val="0"/>
                    </a:srgbClr>
                  </a:solidFill>
                </a:ln>
                <a:solidFill>
                  <a:prstClr val="white"/>
                </a:solidFill>
                <a:latin typeface="Arial"/>
                <a:ea typeface="나눔바른고딕" panose="020B0603020101020101" pitchFamily="50" charset="-127"/>
              </a:endParaRPr>
            </a:p>
          </p:txBody>
        </p:sp>
      </p:grpSp>
      <p:pic>
        <p:nvPicPr>
          <p:cNvPr id="48" name="Picture 16" descr="국가핵융합연구소 FUSION NOW Fusion Story &gt; 핵융합 전체 | 국가핵융합연구소 Fusion Now">
            <a:extLst>
              <a:ext uri="{FF2B5EF4-FFF2-40B4-BE49-F238E27FC236}">
                <a16:creationId xmlns:a16="http://schemas.microsoft.com/office/drawing/2014/main" id="{15C61E96-BBE3-4FFF-8D57-13967CF38A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0" r="51771"/>
          <a:stretch/>
        </p:blipFill>
        <p:spPr bwMode="auto">
          <a:xfrm>
            <a:off x="5239794" y="5485455"/>
            <a:ext cx="562495" cy="562495"/>
          </a:xfrm>
          <a:prstGeom prst="ellipse">
            <a:avLst/>
          </a:prstGeom>
          <a:noFill/>
          <a:ln w="19050">
            <a:solidFill>
              <a:srgbClr val="1BA7ED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_x420676704" descr="EMB0000427c1731">
            <a:extLst>
              <a:ext uri="{FF2B5EF4-FFF2-40B4-BE49-F238E27FC236}">
                <a16:creationId xmlns:a16="http://schemas.microsoft.com/office/drawing/2014/main" id="{F5FCDE07-324C-4B8C-951E-FF9C47B52D1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54" r="24254"/>
          <a:stretch/>
        </p:blipFill>
        <p:spPr bwMode="auto">
          <a:xfrm>
            <a:off x="5900453" y="5485455"/>
            <a:ext cx="562495" cy="562495"/>
          </a:xfrm>
          <a:prstGeom prst="ellipse">
            <a:avLst/>
          </a:prstGeom>
          <a:noFill/>
          <a:ln w="19050">
            <a:solidFill>
              <a:srgbClr val="1BA7ED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2" name="그룹 71">
            <a:extLst>
              <a:ext uri="{FF2B5EF4-FFF2-40B4-BE49-F238E27FC236}">
                <a16:creationId xmlns:a16="http://schemas.microsoft.com/office/drawing/2014/main" id="{52D9B5F0-0C5D-4951-B22E-3D374C7A0127}"/>
              </a:ext>
            </a:extLst>
          </p:cNvPr>
          <p:cNvGrpSpPr/>
          <p:nvPr/>
        </p:nvGrpSpPr>
        <p:grpSpPr>
          <a:xfrm>
            <a:off x="3841608" y="6103076"/>
            <a:ext cx="1476589" cy="343877"/>
            <a:chOff x="4220971" y="5804343"/>
            <a:chExt cx="1476589" cy="343877"/>
          </a:xfrm>
        </p:grpSpPr>
        <p:sp>
          <p:nvSpPr>
            <p:cNvPr id="43" name="직사각형 42">
              <a:extLst>
                <a:ext uri="{FF2B5EF4-FFF2-40B4-BE49-F238E27FC236}">
                  <a16:creationId xmlns:a16="http://schemas.microsoft.com/office/drawing/2014/main" id="{F6D2E86C-A5CB-40A8-8854-E715251DC923}"/>
                </a:ext>
              </a:extLst>
            </p:cNvPr>
            <p:cNvSpPr/>
            <p:nvPr/>
          </p:nvSpPr>
          <p:spPr>
            <a:xfrm>
              <a:off x="4441493" y="5804343"/>
              <a:ext cx="1256067" cy="3438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914400" fontAlgn="base">
                <a:lnSpc>
                  <a:spcPct val="120000"/>
                </a:lnSpc>
                <a:spcBef>
                  <a:spcPts val="300"/>
                </a:spcBef>
                <a:buClr>
                  <a:srgbClr val="324F82"/>
                </a:buClr>
                <a:buSzPct val="90000"/>
                <a:defRPr/>
              </a:pPr>
              <a:r>
                <a:rPr lang="en-US" altLang="ko-KR" sz="1500" b="1" kern="0" dirty="0">
                  <a:ln>
                    <a:solidFill>
                      <a:srgbClr val="5B9BD5">
                        <a:alpha val="0"/>
                      </a:srgbClr>
                    </a:solidFill>
                  </a:ln>
                  <a:solidFill>
                    <a:srgbClr val="FF0000"/>
                  </a:solidFill>
                  <a:latin typeface="Arial"/>
                  <a:ea typeface="나눔바른고딕" panose="020B0603020101020101" pitchFamily="50" charset="-127"/>
                </a:rPr>
                <a:t>Fuel Cycle</a:t>
              </a:r>
            </a:p>
          </p:txBody>
        </p:sp>
        <p:sp>
          <p:nvSpPr>
            <p:cNvPr id="50" name="모서리가 둥근 직사각형 85">
              <a:extLst>
                <a:ext uri="{FF2B5EF4-FFF2-40B4-BE49-F238E27FC236}">
                  <a16:creationId xmlns:a16="http://schemas.microsoft.com/office/drawing/2014/main" id="{631C84A8-1C2B-4E5E-B954-D29B586B42F3}"/>
                </a:ext>
              </a:extLst>
            </p:cNvPr>
            <p:cNvSpPr/>
            <p:nvPr/>
          </p:nvSpPr>
          <p:spPr>
            <a:xfrm>
              <a:off x="4220971" y="5872629"/>
              <a:ext cx="259119" cy="210936"/>
            </a:xfrm>
            <a:prstGeom prst="roundRect">
              <a:avLst/>
            </a:prstGeom>
            <a:solidFill>
              <a:srgbClr val="FF000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400" latinLnBrk="1">
                <a:defRPr/>
              </a:pPr>
              <a:r>
                <a:rPr lang="en-US" altLang="ko-KR" sz="1400" b="1" kern="0" dirty="0">
                  <a:ln>
                    <a:solidFill>
                      <a:srgbClr val="5B9BD5">
                        <a:alpha val="0"/>
                      </a:srgbClr>
                    </a:solidFill>
                  </a:ln>
                  <a:solidFill>
                    <a:prstClr val="white"/>
                  </a:solidFill>
                  <a:latin typeface="Arial"/>
                  <a:ea typeface="나눔바른고딕" panose="020B0603020101020101" pitchFamily="50" charset="-127"/>
                </a:rPr>
                <a:t>3</a:t>
              </a:r>
              <a:endParaRPr lang="ko-KR" altLang="en-US" sz="1400" b="1" kern="0" dirty="0">
                <a:ln>
                  <a:solidFill>
                    <a:srgbClr val="5B9BD5">
                      <a:alpha val="0"/>
                    </a:srgbClr>
                  </a:solidFill>
                </a:ln>
                <a:solidFill>
                  <a:prstClr val="white"/>
                </a:solidFill>
                <a:latin typeface="Arial"/>
                <a:ea typeface="나눔바른고딕" panose="020B0603020101020101" pitchFamily="50" charset="-127"/>
              </a:endParaRPr>
            </a:p>
          </p:txBody>
        </p:sp>
      </p:grpSp>
      <p:grpSp>
        <p:nvGrpSpPr>
          <p:cNvPr id="57" name="그룹 56">
            <a:extLst>
              <a:ext uri="{FF2B5EF4-FFF2-40B4-BE49-F238E27FC236}">
                <a16:creationId xmlns:a16="http://schemas.microsoft.com/office/drawing/2014/main" id="{BEC390CE-1112-40DF-ACFD-2E88BDF70012}"/>
              </a:ext>
            </a:extLst>
          </p:cNvPr>
          <p:cNvGrpSpPr/>
          <p:nvPr/>
        </p:nvGrpSpPr>
        <p:grpSpPr>
          <a:xfrm>
            <a:off x="4728437" y="848433"/>
            <a:ext cx="2809770" cy="623717"/>
            <a:chOff x="6544171" y="974002"/>
            <a:chExt cx="2809770" cy="623717"/>
          </a:xfrm>
        </p:grpSpPr>
        <p:grpSp>
          <p:nvGrpSpPr>
            <p:cNvPr id="58" name="그룹 57">
              <a:extLst>
                <a:ext uri="{FF2B5EF4-FFF2-40B4-BE49-F238E27FC236}">
                  <a16:creationId xmlns:a16="http://schemas.microsoft.com/office/drawing/2014/main" id="{B01F8F44-F669-43AB-9F99-FEECC55BCD3E}"/>
                </a:ext>
              </a:extLst>
            </p:cNvPr>
            <p:cNvGrpSpPr/>
            <p:nvPr/>
          </p:nvGrpSpPr>
          <p:grpSpPr>
            <a:xfrm>
              <a:off x="6544171" y="974002"/>
              <a:ext cx="2686779" cy="402177"/>
              <a:chOff x="7266612" y="1013397"/>
              <a:chExt cx="2686779" cy="402177"/>
            </a:xfrm>
          </p:grpSpPr>
          <p:sp>
            <p:nvSpPr>
              <p:cNvPr id="60" name="직사각형 59">
                <a:extLst>
                  <a:ext uri="{FF2B5EF4-FFF2-40B4-BE49-F238E27FC236}">
                    <a16:creationId xmlns:a16="http://schemas.microsoft.com/office/drawing/2014/main" id="{4E44F29C-99A4-40B4-AD0E-2F3FBD79728E}"/>
                  </a:ext>
                </a:extLst>
              </p:cNvPr>
              <p:cNvSpPr/>
              <p:nvPr/>
            </p:nvSpPr>
            <p:spPr>
              <a:xfrm>
                <a:off x="7647512" y="1013397"/>
                <a:ext cx="2305879" cy="3942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defTabSz="914400" fontAlgn="base">
                  <a:lnSpc>
                    <a:spcPct val="120000"/>
                  </a:lnSpc>
                  <a:spcBef>
                    <a:spcPts val="300"/>
                  </a:spcBef>
                  <a:buClr>
                    <a:srgbClr val="324F82"/>
                  </a:buClr>
                  <a:buSzPct val="90000"/>
                  <a:defRPr/>
                </a:pPr>
                <a:r>
                  <a:rPr lang="en-US" altLang="ko-KR" b="1" kern="0" dirty="0">
                    <a:ln>
                      <a:solidFill>
                        <a:srgbClr val="5B9BD5">
                          <a:alpha val="0"/>
                        </a:srgbClr>
                      </a:solidFill>
                    </a:ln>
                    <a:solidFill>
                      <a:srgbClr val="7396A0"/>
                    </a:solidFill>
                    <a:latin typeface="Arial" panose="020B0604020202020204" pitchFamily="34" charset="0"/>
                    <a:ea typeface="나눔바른고딕" panose="020B0603020101020101" pitchFamily="50" charset="-127"/>
                    <a:cs typeface="Arial" panose="020B0604020202020204" pitchFamily="34" charset="0"/>
                  </a:rPr>
                  <a:t>Energy Conversion</a:t>
                </a:r>
              </a:p>
            </p:txBody>
          </p:sp>
          <p:sp>
            <p:nvSpPr>
              <p:cNvPr id="61" name="모서리가 둥근 직사각형 137">
                <a:hlinkClick r:id="" action="ppaction://noaction"/>
                <a:extLst>
                  <a:ext uri="{FF2B5EF4-FFF2-40B4-BE49-F238E27FC236}">
                    <a16:creationId xmlns:a16="http://schemas.microsoft.com/office/drawing/2014/main" id="{C12F1DE9-9D02-4C24-B5A2-26EC5293416B}"/>
                  </a:ext>
                </a:extLst>
              </p:cNvPr>
              <p:cNvSpPr/>
              <p:nvPr/>
            </p:nvSpPr>
            <p:spPr>
              <a:xfrm>
                <a:off x="7266612" y="1014227"/>
                <a:ext cx="399774" cy="401347"/>
              </a:xfrm>
              <a:prstGeom prst="roundRect">
                <a:avLst/>
              </a:prstGeom>
              <a:solidFill>
                <a:srgbClr val="7396A0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400" latinLnBrk="1">
                  <a:defRPr/>
                </a:pPr>
                <a:endParaRPr lang="ko-KR" altLang="en-US" sz="1400" b="1" kern="0" dirty="0">
                  <a:ln>
                    <a:solidFill>
                      <a:srgbClr val="5B9BD5">
                        <a:alpha val="0"/>
                      </a:srgbClr>
                    </a:solidFill>
                  </a:ln>
                  <a:solidFill>
                    <a:prstClr val="white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</p:grpSp>
        <p:sp>
          <p:nvSpPr>
            <p:cNvPr id="59" name="직사각형 58">
              <a:extLst>
                <a:ext uri="{FF2B5EF4-FFF2-40B4-BE49-F238E27FC236}">
                  <a16:creationId xmlns:a16="http://schemas.microsoft.com/office/drawing/2014/main" id="{93609F5D-27FF-46DA-9521-332C6F107378}"/>
                </a:ext>
              </a:extLst>
            </p:cNvPr>
            <p:cNvSpPr/>
            <p:nvPr/>
          </p:nvSpPr>
          <p:spPr>
            <a:xfrm>
              <a:off x="6925071" y="1274554"/>
              <a:ext cx="2428870" cy="3231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ko-KR" sz="1500" b="1" kern="0" dirty="0">
                  <a:ln>
                    <a:solidFill>
                      <a:srgbClr val="5B9BD5">
                        <a:alpha val="0"/>
                      </a:srgbClr>
                    </a:solidFill>
                  </a:ln>
                  <a:solidFill>
                    <a:srgbClr val="7396A0"/>
                  </a:solidFill>
                  <a:latin typeface="Arial" panose="020B0604020202020204" pitchFamily="34" charset="0"/>
                  <a:ea typeface="나눔바른고딕" panose="020B0603020101020101" pitchFamily="50" charset="-127"/>
                  <a:cs typeface="Arial" panose="020B0604020202020204" pitchFamily="34" charset="0"/>
                </a:rPr>
                <a:t>(Electricity or Hydrogen)</a:t>
              </a:r>
              <a:endParaRPr lang="ko-KR" altLang="en-US" sz="1500" dirty="0"/>
            </a:p>
          </p:txBody>
        </p:sp>
      </p:grpSp>
      <p:sp>
        <p:nvSpPr>
          <p:cNvPr id="79" name="직사각형 78">
            <a:extLst>
              <a:ext uri="{FF2B5EF4-FFF2-40B4-BE49-F238E27FC236}">
                <a16:creationId xmlns:a16="http://schemas.microsoft.com/office/drawing/2014/main" id="{475B4768-7A72-432A-B922-81CE88EA37A3}"/>
              </a:ext>
            </a:extLst>
          </p:cNvPr>
          <p:cNvSpPr/>
          <p:nvPr/>
        </p:nvSpPr>
        <p:spPr bwMode="auto">
          <a:xfrm>
            <a:off x="327758" y="4290742"/>
            <a:ext cx="6188458" cy="2200334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dash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ko-KR" altLang="en-US" sz="1200" b="1" i="1" u="none" strike="noStrike" cap="none" normalizeH="0" baseline="0">
              <a:ln>
                <a:noFill/>
              </a:ln>
              <a:solidFill>
                <a:srgbClr val="1822CD"/>
              </a:solidFill>
              <a:effectLst/>
              <a:latin typeface="Helvetica" pitchFamily="-128" charset="0"/>
            </a:endParaRPr>
          </a:p>
        </p:txBody>
      </p:sp>
      <p:grpSp>
        <p:nvGrpSpPr>
          <p:cNvPr id="51" name="그룹 50">
            <a:extLst>
              <a:ext uri="{FF2B5EF4-FFF2-40B4-BE49-F238E27FC236}">
                <a16:creationId xmlns:a16="http://schemas.microsoft.com/office/drawing/2014/main" id="{2BE5EB4D-1BA2-4236-8BE8-5590A0382129}"/>
              </a:ext>
            </a:extLst>
          </p:cNvPr>
          <p:cNvGrpSpPr/>
          <p:nvPr/>
        </p:nvGrpSpPr>
        <p:grpSpPr>
          <a:xfrm>
            <a:off x="141187" y="4110185"/>
            <a:ext cx="2740008" cy="400109"/>
            <a:chOff x="1175950" y="3970735"/>
            <a:chExt cx="2740008" cy="400109"/>
          </a:xfrm>
        </p:grpSpPr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7830597A-4C4E-4BC8-BC67-9F142F5170C7}"/>
                </a:ext>
              </a:extLst>
            </p:cNvPr>
            <p:cNvSpPr txBox="1"/>
            <p:nvPr/>
          </p:nvSpPr>
          <p:spPr>
            <a:xfrm>
              <a:off x="1551208" y="3992218"/>
              <a:ext cx="236475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맑은 고딕" panose="020B0503020000020004" pitchFamily="50" charset="-127"/>
                  <a:cs typeface="+mn-cs"/>
                </a:rPr>
                <a:t>Fusion Fuel System</a:t>
              </a:r>
              <a:endParaRPr kumimoji="0" lang="ko-KR" altLang="en-US" b="1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53" name="모서리가 둥근 직사각형 105">
              <a:extLst>
                <a:ext uri="{FF2B5EF4-FFF2-40B4-BE49-F238E27FC236}">
                  <a16:creationId xmlns:a16="http://schemas.microsoft.com/office/drawing/2014/main" id="{6F324268-C7A0-45F5-B947-25F135A4D64B}"/>
                </a:ext>
              </a:extLst>
            </p:cNvPr>
            <p:cNvSpPr/>
            <p:nvPr/>
          </p:nvSpPr>
          <p:spPr>
            <a:xfrm>
              <a:off x="1175950" y="3970735"/>
              <a:ext cx="394120" cy="400109"/>
            </a:xfrm>
            <a:prstGeom prst="roundRect">
              <a:avLst/>
            </a:prstGeom>
            <a:solidFill>
              <a:srgbClr val="FF000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400" b="1" i="0" u="none" strike="noStrike" kern="0" cap="none" spc="0" normalizeH="0" baseline="0" noProof="0" dirty="0">
                <a:ln>
                  <a:solidFill>
                    <a:srgbClr val="5B9BD5">
                      <a:alpha val="0"/>
                    </a:srgb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나눔바른고딕" panose="020B0603020101020101" pitchFamily="50" charset="-127"/>
                <a:cs typeface="+mn-cs"/>
              </a:endParaRPr>
            </a:p>
          </p:txBody>
        </p:sp>
      </p:grpSp>
      <p:sp>
        <p:nvSpPr>
          <p:cNvPr id="82" name="직사각형 81">
            <a:extLst>
              <a:ext uri="{FF2B5EF4-FFF2-40B4-BE49-F238E27FC236}">
                <a16:creationId xmlns:a16="http://schemas.microsoft.com/office/drawing/2014/main" id="{E26239CA-69FE-48B9-9C8C-EE116E2BD0D9}"/>
              </a:ext>
            </a:extLst>
          </p:cNvPr>
          <p:cNvSpPr/>
          <p:nvPr/>
        </p:nvSpPr>
        <p:spPr bwMode="auto">
          <a:xfrm>
            <a:off x="6349187" y="3814369"/>
            <a:ext cx="2726052" cy="1234198"/>
          </a:xfrm>
          <a:prstGeom prst="rect">
            <a:avLst/>
          </a:prstGeom>
          <a:solidFill>
            <a:schemeClr val="bg1"/>
          </a:solidFill>
          <a:ln w="15875" cap="flat" cmpd="sng" algn="ctr">
            <a:solidFill>
              <a:srgbClr val="996633"/>
            </a:solidFill>
            <a:prstDash val="dash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ko-KR" altLang="en-US" sz="1200" b="1" i="1" u="none" strike="noStrike" cap="none" normalizeH="0" baseline="0">
              <a:ln>
                <a:noFill/>
              </a:ln>
              <a:solidFill>
                <a:srgbClr val="1822CD"/>
              </a:solidFill>
              <a:effectLst/>
              <a:latin typeface="Helvetica" pitchFamily="-128" charset="0"/>
            </a:endParaRPr>
          </a:p>
        </p:txBody>
      </p:sp>
      <p:grpSp>
        <p:nvGrpSpPr>
          <p:cNvPr id="81" name="그룹 80">
            <a:extLst>
              <a:ext uri="{FF2B5EF4-FFF2-40B4-BE49-F238E27FC236}">
                <a16:creationId xmlns:a16="http://schemas.microsoft.com/office/drawing/2014/main" id="{057474E1-1DC6-4A98-9DC2-1859A3B089C2}"/>
              </a:ext>
            </a:extLst>
          </p:cNvPr>
          <p:cNvGrpSpPr/>
          <p:nvPr/>
        </p:nvGrpSpPr>
        <p:grpSpPr>
          <a:xfrm>
            <a:off x="6210821" y="3567477"/>
            <a:ext cx="2916735" cy="1420782"/>
            <a:chOff x="6568182" y="3328792"/>
            <a:chExt cx="2916735" cy="1420782"/>
          </a:xfrm>
        </p:grpSpPr>
        <p:grpSp>
          <p:nvGrpSpPr>
            <p:cNvPr id="62" name="그룹 61">
              <a:extLst>
                <a:ext uri="{FF2B5EF4-FFF2-40B4-BE49-F238E27FC236}">
                  <a16:creationId xmlns:a16="http://schemas.microsoft.com/office/drawing/2014/main" id="{23322B17-6EB3-4ACE-91E9-8D8704E09228}"/>
                </a:ext>
              </a:extLst>
            </p:cNvPr>
            <p:cNvGrpSpPr/>
            <p:nvPr/>
          </p:nvGrpSpPr>
          <p:grpSpPr>
            <a:xfrm>
              <a:off x="6568182" y="3328792"/>
              <a:ext cx="2607963" cy="732876"/>
              <a:chOff x="9511191" y="4273051"/>
              <a:chExt cx="2607963" cy="732876"/>
            </a:xfrm>
          </p:grpSpPr>
          <p:grpSp>
            <p:nvGrpSpPr>
              <p:cNvPr id="63" name="그룹 62">
                <a:extLst>
                  <a:ext uri="{FF2B5EF4-FFF2-40B4-BE49-F238E27FC236}">
                    <a16:creationId xmlns:a16="http://schemas.microsoft.com/office/drawing/2014/main" id="{DD842C23-9550-43C0-9B35-F5F6418A8F4B}"/>
                  </a:ext>
                </a:extLst>
              </p:cNvPr>
              <p:cNvGrpSpPr/>
              <p:nvPr/>
            </p:nvGrpSpPr>
            <p:grpSpPr>
              <a:xfrm>
                <a:off x="9511191" y="4273051"/>
                <a:ext cx="2607963" cy="409711"/>
                <a:chOff x="7432564" y="975521"/>
                <a:chExt cx="2752307" cy="409711"/>
              </a:xfrm>
            </p:grpSpPr>
            <p:sp>
              <p:nvSpPr>
                <p:cNvPr id="65" name="직사각형 64">
                  <a:extLst>
                    <a:ext uri="{FF2B5EF4-FFF2-40B4-BE49-F238E27FC236}">
                      <a16:creationId xmlns:a16="http://schemas.microsoft.com/office/drawing/2014/main" id="{5F6F6B69-714B-40C7-B698-19B335617D66}"/>
                    </a:ext>
                  </a:extLst>
                </p:cNvPr>
                <p:cNvSpPr/>
                <p:nvPr/>
              </p:nvSpPr>
              <p:spPr>
                <a:xfrm>
                  <a:off x="7822850" y="984630"/>
                  <a:ext cx="2362021" cy="400602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>
                  <a:spAutoFit/>
                </a:bodyPr>
                <a:lstStyle/>
                <a:p>
                  <a:pPr defTabSz="914400" fontAlgn="base">
                    <a:lnSpc>
                      <a:spcPct val="120000"/>
                    </a:lnSpc>
                    <a:spcBef>
                      <a:spcPts val="300"/>
                    </a:spcBef>
                    <a:buClr>
                      <a:srgbClr val="324F82"/>
                    </a:buClr>
                    <a:buSzPct val="90000"/>
                    <a:defRPr/>
                  </a:pPr>
                  <a:r>
                    <a:rPr lang="en-US" altLang="ko-KR" b="1" kern="0" dirty="0">
                      <a:ln>
                        <a:solidFill>
                          <a:srgbClr val="5B9BD5">
                            <a:alpha val="0"/>
                          </a:srgbClr>
                        </a:solidFill>
                      </a:ln>
                      <a:solidFill>
                        <a:srgbClr val="83562F"/>
                      </a:solidFill>
                      <a:latin typeface="Arial" panose="020B0604020202020204" pitchFamily="34" charset="0"/>
                      <a:ea typeface="나눔바른고딕" panose="020B0603020101020101" pitchFamily="50" charset="-127"/>
                      <a:cs typeface="Arial" panose="020B0604020202020204" pitchFamily="34" charset="0"/>
                    </a:rPr>
                    <a:t>Safety &amp; Licensing</a:t>
                  </a:r>
                </a:p>
              </p:txBody>
            </p:sp>
            <p:sp>
              <p:nvSpPr>
                <p:cNvPr id="66" name="모서리가 둥근 직사각형 137">
                  <a:hlinkClick r:id="" action="ppaction://noaction"/>
                  <a:extLst>
                    <a:ext uri="{FF2B5EF4-FFF2-40B4-BE49-F238E27FC236}">
                      <a16:creationId xmlns:a16="http://schemas.microsoft.com/office/drawing/2014/main" id="{2BBB2015-DE20-45B9-9917-B9E1E967DC1B}"/>
                    </a:ext>
                  </a:extLst>
                </p:cNvPr>
                <p:cNvSpPr/>
                <p:nvPr/>
              </p:nvSpPr>
              <p:spPr>
                <a:xfrm>
                  <a:off x="7432564" y="975521"/>
                  <a:ext cx="399774" cy="401347"/>
                </a:xfrm>
                <a:prstGeom prst="roundRect">
                  <a:avLst/>
                </a:prstGeom>
                <a:solidFill>
                  <a:srgbClr val="83562F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 defTabSz="914400" latinLnBrk="1">
                    <a:defRPr/>
                  </a:pPr>
                  <a:endParaRPr lang="ko-KR" altLang="en-US" sz="1400" b="1" kern="0" dirty="0">
                    <a:ln>
                      <a:solidFill>
                        <a:srgbClr val="5B9BD5">
                          <a:alpha val="0"/>
                        </a:srgbClr>
                      </a:solidFill>
                    </a:ln>
                    <a:solidFill>
                      <a:prstClr val="white"/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</p:grpSp>
          <p:sp>
            <p:nvSpPr>
              <p:cNvPr id="64" name="직사각형 63">
                <a:extLst>
                  <a:ext uri="{FF2B5EF4-FFF2-40B4-BE49-F238E27FC236}">
                    <a16:creationId xmlns:a16="http://schemas.microsoft.com/office/drawing/2014/main" id="{F8D2F85B-036D-4621-9160-917FC5B024A7}"/>
                  </a:ext>
                </a:extLst>
              </p:cNvPr>
              <p:cNvSpPr/>
              <p:nvPr/>
            </p:nvSpPr>
            <p:spPr>
              <a:xfrm>
                <a:off x="9603241" y="4682762"/>
                <a:ext cx="2387192" cy="3231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ko-KR" sz="1500" b="1" kern="0" dirty="0">
                    <a:ln>
                      <a:solidFill>
                        <a:srgbClr val="5B9BD5">
                          <a:alpha val="0"/>
                        </a:srgbClr>
                      </a:solidFill>
                    </a:ln>
                    <a:solidFill>
                      <a:srgbClr val="83562F"/>
                    </a:solidFill>
                    <a:latin typeface="Arial" panose="020B0604020202020204" pitchFamily="34" charset="0"/>
                    <a:ea typeface="나눔바른고딕" panose="020B0603020101020101" pitchFamily="50" charset="-127"/>
                    <a:cs typeface="Arial" panose="020B0604020202020204" pitchFamily="34" charset="0"/>
                  </a:rPr>
                  <a:t>- Regulatory Framework</a:t>
                </a:r>
                <a:endParaRPr lang="ko-KR" altLang="en-US" sz="1500" dirty="0"/>
              </a:p>
            </p:txBody>
          </p:sp>
        </p:grpSp>
        <p:sp>
          <p:nvSpPr>
            <p:cNvPr id="67" name="직사각형 66">
              <a:extLst>
                <a:ext uri="{FF2B5EF4-FFF2-40B4-BE49-F238E27FC236}">
                  <a16:creationId xmlns:a16="http://schemas.microsoft.com/office/drawing/2014/main" id="{96949F01-A4D5-4630-B3E5-ACBC65A84B05}"/>
                </a:ext>
              </a:extLst>
            </p:cNvPr>
            <p:cNvSpPr/>
            <p:nvPr/>
          </p:nvSpPr>
          <p:spPr>
            <a:xfrm>
              <a:off x="6732240" y="3903534"/>
              <a:ext cx="2752677" cy="39138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just" fontAlgn="base" latinLnBrk="1">
                <a:lnSpc>
                  <a:spcPct val="160000"/>
                </a:lnSpc>
              </a:pPr>
              <a:r>
                <a:rPr lang="en-US" altLang="ko-KR" sz="1400" b="1" kern="0" dirty="0">
                  <a:solidFill>
                    <a:schemeClr val="accent2">
                      <a:lumMod val="50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Arial" panose="020B0604020202020204" pitchFamily="34" charset="0"/>
                </a:rPr>
                <a:t>① </a:t>
              </a:r>
              <a:r>
                <a:rPr lang="en-US" altLang="ko-KR" sz="1400" b="1" kern="0" dirty="0">
                  <a:solidFill>
                    <a:schemeClr val="accent2">
                      <a:lumMod val="50000"/>
                    </a:schemeClr>
                  </a:solidFill>
                  <a:latin typeface="Arial" panose="020B0604020202020204" pitchFamily="34" charset="0"/>
                  <a:ea typeface="함초롬바탕" panose="02030604000101010101" pitchFamily="18" charset="-127"/>
                  <a:cs typeface="Arial" panose="020B0604020202020204" pitchFamily="34" charset="0"/>
                </a:rPr>
                <a:t>How different from fission?</a:t>
              </a:r>
              <a:endParaRPr lang="en-US" altLang="ko-KR" sz="1400" b="1" kern="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8" name="직사각형 67">
              <a:extLst>
                <a:ext uri="{FF2B5EF4-FFF2-40B4-BE49-F238E27FC236}">
                  <a16:creationId xmlns:a16="http://schemas.microsoft.com/office/drawing/2014/main" id="{49E6BED2-2509-46E0-8A0F-9E05AC5D4D7D}"/>
                </a:ext>
              </a:extLst>
            </p:cNvPr>
            <p:cNvSpPr/>
            <p:nvPr/>
          </p:nvSpPr>
          <p:spPr>
            <a:xfrm>
              <a:off x="6732240" y="4118910"/>
              <a:ext cx="2007281" cy="39138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just" fontAlgn="base" latinLnBrk="1">
                <a:lnSpc>
                  <a:spcPct val="160000"/>
                </a:lnSpc>
              </a:pPr>
              <a:r>
                <a:rPr lang="en-US" altLang="ko-KR" sz="1400" b="1" kern="0" dirty="0">
                  <a:solidFill>
                    <a:schemeClr val="accent2">
                      <a:lumMod val="50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Arial" panose="020B0604020202020204" pitchFamily="34" charset="0"/>
                </a:rPr>
                <a:t>② </a:t>
              </a:r>
              <a:r>
                <a:rPr lang="en-US" altLang="ko-KR" sz="1400" b="1" kern="0" dirty="0">
                  <a:solidFill>
                    <a:schemeClr val="accent2">
                      <a:lumMod val="50000"/>
                    </a:schemeClr>
                  </a:solidFill>
                  <a:latin typeface="Arial" panose="020B0604020202020204" pitchFamily="34" charset="0"/>
                  <a:ea typeface="함초롬바탕" panose="02030604000101010101" pitchFamily="18" charset="-127"/>
                  <a:cs typeface="Arial" panose="020B0604020202020204" pitchFamily="34" charset="0"/>
                </a:rPr>
                <a:t>Who will regulate?</a:t>
              </a:r>
              <a:endParaRPr lang="en-US" altLang="ko-KR" sz="1400" b="1" kern="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9" name="직사각형 68">
              <a:extLst>
                <a:ext uri="{FF2B5EF4-FFF2-40B4-BE49-F238E27FC236}">
                  <a16:creationId xmlns:a16="http://schemas.microsoft.com/office/drawing/2014/main" id="{301AC292-F088-40B4-9A99-2FA2203C27D3}"/>
                </a:ext>
              </a:extLst>
            </p:cNvPr>
            <p:cNvSpPr/>
            <p:nvPr/>
          </p:nvSpPr>
          <p:spPr>
            <a:xfrm>
              <a:off x="6738770" y="4358185"/>
              <a:ext cx="2512055" cy="39138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 fontAlgn="base" latinLnBrk="1">
                <a:lnSpc>
                  <a:spcPct val="160000"/>
                </a:lnSpc>
              </a:pPr>
              <a:r>
                <a:rPr lang="en-US" altLang="ko-KR" sz="1400" b="1" kern="0" dirty="0">
                  <a:solidFill>
                    <a:schemeClr val="accent2">
                      <a:lumMod val="50000"/>
                    </a:schemeClr>
                  </a:solidFill>
                  <a:latin typeface="맑은 고딕" panose="020B0503020000020004" pitchFamily="50" charset="-127"/>
                  <a:cs typeface="Arial" panose="020B0604020202020204" pitchFamily="34" charset="0"/>
                </a:rPr>
                <a:t>③ </a:t>
              </a:r>
              <a:r>
                <a:rPr lang="en-US" altLang="ko-KR" sz="1400" b="1" kern="0" dirty="0">
                  <a:solidFill>
                    <a:schemeClr val="accent2">
                      <a:lumMod val="50000"/>
                    </a:schemeClr>
                  </a:solidFill>
                  <a:latin typeface="Arial" panose="020B0604020202020204" pitchFamily="34" charset="0"/>
                  <a:ea typeface="함초롬바탕" panose="02030604000101010101" pitchFamily="18" charset="-127"/>
                  <a:cs typeface="Arial" panose="020B0604020202020204" pitchFamily="34" charset="0"/>
                </a:rPr>
                <a:t>What will be regulated?</a:t>
              </a:r>
              <a:endParaRPr lang="en-US" altLang="ko-KR" sz="1400" b="1" kern="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947808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직사각형 36">
            <a:extLst>
              <a:ext uri="{FF2B5EF4-FFF2-40B4-BE49-F238E27FC236}">
                <a16:creationId xmlns:a16="http://schemas.microsoft.com/office/drawing/2014/main" id="{9D531476-C491-4F24-B71A-25EF1D15D40D}"/>
              </a:ext>
            </a:extLst>
          </p:cNvPr>
          <p:cNvSpPr/>
          <p:nvPr/>
        </p:nvSpPr>
        <p:spPr>
          <a:xfrm>
            <a:off x="84770" y="2924944"/>
            <a:ext cx="8677892" cy="851810"/>
          </a:xfrm>
          <a:prstGeom prst="rect">
            <a:avLst/>
          </a:prstGeom>
          <a:solidFill>
            <a:srgbClr val="FFC000">
              <a:lumMod val="20000"/>
              <a:lumOff val="80000"/>
            </a:srgbClr>
          </a:solidFill>
          <a:ln w="1905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>
            <a:scene3d>
              <a:camera prst="orthographicFront"/>
              <a:lightRig rig="threePt" dir="t"/>
            </a:scene3d>
            <a:sp3d extrusionH="1270"/>
          </a:bodyPr>
          <a:lstStyle/>
          <a:p>
            <a:pPr algn="ctr" fontAlgn="base" latinLnBrk="0">
              <a:spcBef>
                <a:spcPct val="0"/>
              </a:spcBef>
              <a:spcAft>
                <a:spcPct val="0"/>
              </a:spcAft>
              <a:defRPr/>
            </a:pPr>
            <a:endParaRPr kumimoji="1" lang="ko-KR" altLang="en-US" sz="800" b="1" kern="0" dirty="0">
              <a:gradFill>
                <a:gsLst>
                  <a:gs pos="0">
                    <a:srgbClr val="3C4857"/>
                  </a:gs>
                  <a:gs pos="100000">
                    <a:srgbClr val="2C3549"/>
                  </a:gs>
                </a:gsLst>
                <a:lin ang="5400000" scaled="1"/>
              </a:gradFill>
              <a:latin typeface="Calibri" panose="020F0502020204030204"/>
              <a:ea typeface="굴림" pitchFamily="50" charset="-127"/>
              <a:cs typeface="Arial" panose="020B0604020202020204" pitchFamily="34" charset="0"/>
            </a:endParaRPr>
          </a:p>
        </p:txBody>
      </p:sp>
      <p:cxnSp>
        <p:nvCxnSpPr>
          <p:cNvPr id="38" name="직선 연결선 37">
            <a:extLst>
              <a:ext uri="{FF2B5EF4-FFF2-40B4-BE49-F238E27FC236}">
                <a16:creationId xmlns:a16="http://schemas.microsoft.com/office/drawing/2014/main" id="{ECB517AA-A9F9-452C-AE78-220A7B2B11A6}"/>
              </a:ext>
            </a:extLst>
          </p:cNvPr>
          <p:cNvCxnSpPr/>
          <p:nvPr/>
        </p:nvCxnSpPr>
        <p:spPr>
          <a:xfrm flipV="1">
            <a:off x="331753" y="3278019"/>
            <a:ext cx="8290046" cy="2198"/>
          </a:xfrm>
          <a:prstGeom prst="line">
            <a:avLst/>
          </a:prstGeom>
          <a:noFill/>
          <a:ln w="6350" cap="flat" cmpd="sng" algn="ctr">
            <a:solidFill>
              <a:sysClr val="window" lastClr="FFFFFF">
                <a:lumMod val="50000"/>
              </a:sysClr>
            </a:solidFill>
            <a:prstDash val="solid"/>
            <a:miter lim="800000"/>
          </a:ln>
          <a:effectLst/>
        </p:spPr>
      </p:cxnSp>
      <p:cxnSp>
        <p:nvCxnSpPr>
          <p:cNvPr id="39" name="직선 연결선 38">
            <a:extLst>
              <a:ext uri="{FF2B5EF4-FFF2-40B4-BE49-F238E27FC236}">
                <a16:creationId xmlns:a16="http://schemas.microsoft.com/office/drawing/2014/main" id="{B0FB3DAF-FA9D-4E0B-933C-CFF3416F3037}"/>
              </a:ext>
            </a:extLst>
          </p:cNvPr>
          <p:cNvCxnSpPr/>
          <p:nvPr/>
        </p:nvCxnSpPr>
        <p:spPr>
          <a:xfrm>
            <a:off x="7272185" y="3145080"/>
            <a:ext cx="0" cy="216024"/>
          </a:xfrm>
          <a:prstGeom prst="line">
            <a:avLst/>
          </a:prstGeom>
          <a:noFill/>
          <a:ln w="19050" cap="flat" cmpd="sng" algn="ctr">
            <a:solidFill>
              <a:sysClr val="windowText" lastClr="000000">
                <a:lumMod val="50000"/>
                <a:lumOff val="50000"/>
              </a:sysClr>
            </a:solidFill>
            <a:prstDash val="solid"/>
            <a:miter lim="800000"/>
          </a:ln>
          <a:effectLst/>
        </p:spPr>
      </p:cxnSp>
      <p:cxnSp>
        <p:nvCxnSpPr>
          <p:cNvPr id="40" name="직선 연결선 39">
            <a:extLst>
              <a:ext uri="{FF2B5EF4-FFF2-40B4-BE49-F238E27FC236}">
                <a16:creationId xmlns:a16="http://schemas.microsoft.com/office/drawing/2014/main" id="{BD379626-D8EE-456E-8576-56F84AEA5E67}"/>
              </a:ext>
            </a:extLst>
          </p:cNvPr>
          <p:cNvCxnSpPr/>
          <p:nvPr/>
        </p:nvCxnSpPr>
        <p:spPr>
          <a:xfrm>
            <a:off x="5558140" y="3145080"/>
            <a:ext cx="0" cy="216024"/>
          </a:xfrm>
          <a:prstGeom prst="line">
            <a:avLst/>
          </a:prstGeom>
          <a:noFill/>
          <a:ln w="19050" cap="flat" cmpd="sng" algn="ctr">
            <a:solidFill>
              <a:sysClr val="windowText" lastClr="000000">
                <a:lumMod val="50000"/>
                <a:lumOff val="50000"/>
              </a:sysClr>
            </a:solidFill>
            <a:prstDash val="solid"/>
            <a:miter lim="800000"/>
          </a:ln>
          <a:effectLst/>
        </p:spPr>
      </p:cxnSp>
      <p:cxnSp>
        <p:nvCxnSpPr>
          <p:cNvPr id="41" name="직선 연결선 40">
            <a:extLst>
              <a:ext uri="{FF2B5EF4-FFF2-40B4-BE49-F238E27FC236}">
                <a16:creationId xmlns:a16="http://schemas.microsoft.com/office/drawing/2014/main" id="{5812F0FB-7113-4628-A60A-FF4488D1945B}"/>
              </a:ext>
            </a:extLst>
          </p:cNvPr>
          <p:cNvCxnSpPr/>
          <p:nvPr/>
        </p:nvCxnSpPr>
        <p:spPr>
          <a:xfrm>
            <a:off x="3720589" y="3145080"/>
            <a:ext cx="0" cy="216024"/>
          </a:xfrm>
          <a:prstGeom prst="line">
            <a:avLst/>
          </a:prstGeom>
          <a:noFill/>
          <a:ln w="19050" cap="flat" cmpd="sng" algn="ctr">
            <a:solidFill>
              <a:sysClr val="windowText" lastClr="000000">
                <a:lumMod val="50000"/>
                <a:lumOff val="50000"/>
              </a:sysClr>
            </a:solidFill>
            <a:prstDash val="solid"/>
            <a:miter lim="800000"/>
          </a:ln>
          <a:effectLst/>
        </p:spPr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B4B45DC2-6A76-49BA-97FF-8BCA99419914}"/>
              </a:ext>
            </a:extLst>
          </p:cNvPr>
          <p:cNvSpPr txBox="1"/>
          <p:nvPr/>
        </p:nvSpPr>
        <p:spPr>
          <a:xfrm>
            <a:off x="6965258" y="3404041"/>
            <a:ext cx="635067" cy="307777"/>
          </a:xfrm>
          <a:prstGeom prst="rect">
            <a:avLst/>
          </a:prstGeom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1270"/>
          </a:bodyPr>
          <a:lstStyle/>
          <a:p>
            <a:pPr algn="ctr" latinLnBrk="0">
              <a:defRPr/>
            </a:pPr>
            <a:r>
              <a:rPr lang="en-US" altLang="ko-KR" sz="1400" b="1" kern="0" dirty="0">
                <a:solidFill>
                  <a:prstClr val="black"/>
                </a:solidFill>
                <a:latin typeface="맑은 고딕"/>
                <a:ea typeface="굴림" pitchFamily="50" charset="-127"/>
              </a:rPr>
              <a:t>2040</a:t>
            </a:r>
            <a:endParaRPr lang="ko-KR" altLang="en-US" sz="1400" b="1" kern="0" dirty="0">
              <a:solidFill>
                <a:prstClr val="black"/>
              </a:solidFill>
              <a:latin typeface="맑은 고딕"/>
              <a:ea typeface="굴림" pitchFamily="50" charset="-127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9C7FDDAB-A1D6-49E9-86CF-445B65B40111}"/>
              </a:ext>
            </a:extLst>
          </p:cNvPr>
          <p:cNvSpPr txBox="1"/>
          <p:nvPr/>
        </p:nvSpPr>
        <p:spPr>
          <a:xfrm>
            <a:off x="5137086" y="3364285"/>
            <a:ext cx="845966" cy="400110"/>
          </a:xfrm>
          <a:prstGeom prst="rect">
            <a:avLst/>
          </a:prstGeom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1270"/>
          </a:bodyPr>
          <a:lstStyle/>
          <a:p>
            <a:pPr algn="ctr" latinLnBrk="0">
              <a:defRPr/>
            </a:pPr>
            <a:r>
              <a:rPr lang="en-US" altLang="ko-KR" sz="2000" b="1" kern="0" dirty="0">
                <a:solidFill>
                  <a:srgbClr val="FF0000"/>
                </a:solidFill>
                <a:latin typeface="맑은 고딕"/>
                <a:ea typeface="굴림" pitchFamily="50" charset="-127"/>
              </a:rPr>
              <a:t>2035</a:t>
            </a:r>
            <a:endParaRPr lang="ko-KR" altLang="en-US" sz="2000" b="1" kern="0" dirty="0">
              <a:solidFill>
                <a:srgbClr val="FF0000"/>
              </a:solidFill>
              <a:latin typeface="맑은 고딕"/>
              <a:ea typeface="굴림" pitchFamily="50" charset="-127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548ACA6A-ADBF-4AAE-93ED-C24E697CEF53}"/>
              </a:ext>
            </a:extLst>
          </p:cNvPr>
          <p:cNvSpPr txBox="1"/>
          <p:nvPr/>
        </p:nvSpPr>
        <p:spPr>
          <a:xfrm>
            <a:off x="3390529" y="3404041"/>
            <a:ext cx="668553" cy="307777"/>
          </a:xfrm>
          <a:prstGeom prst="rect">
            <a:avLst/>
          </a:prstGeom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1270"/>
          </a:bodyPr>
          <a:lstStyle/>
          <a:p>
            <a:pPr algn="ctr" latinLnBrk="0">
              <a:defRPr/>
            </a:pPr>
            <a:r>
              <a:rPr lang="en-US" altLang="ko-KR" sz="1400" b="1" kern="0" dirty="0">
                <a:solidFill>
                  <a:prstClr val="black"/>
                </a:solidFill>
                <a:latin typeface="맑은 고딕"/>
                <a:ea typeface="굴림" pitchFamily="50" charset="-127"/>
              </a:rPr>
              <a:t>2030</a:t>
            </a:r>
            <a:endParaRPr lang="ko-KR" altLang="en-US" sz="1400" b="1" kern="0" dirty="0">
              <a:solidFill>
                <a:prstClr val="black"/>
              </a:solidFill>
              <a:latin typeface="맑은 고딕"/>
              <a:ea typeface="굴림" pitchFamily="50" charset="-127"/>
            </a:endParaRPr>
          </a:p>
        </p:txBody>
      </p:sp>
      <p:sp>
        <p:nvSpPr>
          <p:cNvPr id="45" name="이등변 삼각형 44">
            <a:extLst>
              <a:ext uri="{FF2B5EF4-FFF2-40B4-BE49-F238E27FC236}">
                <a16:creationId xmlns:a16="http://schemas.microsoft.com/office/drawing/2014/main" id="{BC9AED6D-4470-476C-9731-6FEE80FD24C6}"/>
              </a:ext>
            </a:extLst>
          </p:cNvPr>
          <p:cNvSpPr/>
          <p:nvPr/>
        </p:nvSpPr>
        <p:spPr>
          <a:xfrm flipV="1">
            <a:off x="5993814" y="2822128"/>
            <a:ext cx="211179" cy="154975"/>
          </a:xfrm>
          <a:prstGeom prst="triangle">
            <a:avLst/>
          </a:prstGeom>
          <a:solidFill>
            <a:srgbClr val="C00000"/>
          </a:solidFill>
          <a:ln w="1905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fontAlgn="base" latinLnBrk="0">
              <a:spcBef>
                <a:spcPct val="0"/>
              </a:spcBef>
              <a:spcAft>
                <a:spcPct val="0"/>
              </a:spcAft>
              <a:defRPr/>
            </a:pPr>
            <a:endParaRPr kumimoji="1" lang="ko-KR" altLang="en-US" kern="0">
              <a:solidFill>
                <a:prstClr val="white"/>
              </a:solidFill>
              <a:latin typeface="Calibri" panose="020F0502020204030204"/>
              <a:ea typeface="굴림" pitchFamily="50" charset="-127"/>
            </a:endParaRPr>
          </a:p>
        </p:txBody>
      </p:sp>
      <p:cxnSp>
        <p:nvCxnSpPr>
          <p:cNvPr id="46" name="직선 연결선 45">
            <a:extLst>
              <a:ext uri="{FF2B5EF4-FFF2-40B4-BE49-F238E27FC236}">
                <a16:creationId xmlns:a16="http://schemas.microsoft.com/office/drawing/2014/main" id="{534A6635-D333-403B-B8D6-1E9645B13EB2}"/>
              </a:ext>
            </a:extLst>
          </p:cNvPr>
          <p:cNvCxnSpPr/>
          <p:nvPr/>
        </p:nvCxnSpPr>
        <p:spPr>
          <a:xfrm>
            <a:off x="331753" y="3171870"/>
            <a:ext cx="0" cy="216024"/>
          </a:xfrm>
          <a:prstGeom prst="line">
            <a:avLst/>
          </a:prstGeom>
          <a:noFill/>
          <a:ln w="19050" cap="flat" cmpd="sng" algn="ctr">
            <a:solidFill>
              <a:sysClr val="windowText" lastClr="000000">
                <a:lumMod val="50000"/>
                <a:lumOff val="50000"/>
              </a:sysClr>
            </a:solidFill>
            <a:prstDash val="solid"/>
            <a:miter lim="800000"/>
          </a:ln>
          <a:effectLst/>
        </p:spPr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1E48D8F6-59A1-4017-9A2D-0E67CE9D2B78}"/>
              </a:ext>
            </a:extLst>
          </p:cNvPr>
          <p:cNvSpPr txBox="1"/>
          <p:nvPr/>
        </p:nvSpPr>
        <p:spPr>
          <a:xfrm>
            <a:off x="242190" y="3403534"/>
            <a:ext cx="520965" cy="307777"/>
          </a:xfrm>
          <a:prstGeom prst="rect">
            <a:avLst/>
          </a:prstGeom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1270"/>
          </a:bodyPr>
          <a:lstStyle/>
          <a:p>
            <a:pPr algn="ctr" latinLnBrk="0">
              <a:defRPr/>
            </a:pPr>
            <a:endParaRPr lang="ko-KR" altLang="en-US" sz="1400" kern="0" dirty="0">
              <a:solidFill>
                <a:prstClr val="black"/>
              </a:solidFill>
              <a:latin typeface="맑은 고딕"/>
              <a:ea typeface="굴림" pitchFamily="50" charset="-127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49453575-C367-43C6-8252-5B4EFC85E32B}"/>
              </a:ext>
            </a:extLst>
          </p:cNvPr>
          <p:cNvSpPr txBox="1"/>
          <p:nvPr/>
        </p:nvSpPr>
        <p:spPr>
          <a:xfrm>
            <a:off x="35496" y="3395070"/>
            <a:ext cx="610099" cy="307777"/>
          </a:xfrm>
          <a:prstGeom prst="rect">
            <a:avLst/>
          </a:prstGeom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1270"/>
          </a:bodyPr>
          <a:lstStyle/>
          <a:p>
            <a:pPr algn="ctr" latinLnBrk="0">
              <a:defRPr/>
            </a:pPr>
            <a:r>
              <a:rPr lang="en-US" altLang="ko-KR" sz="1400" b="1" kern="0" dirty="0">
                <a:solidFill>
                  <a:prstClr val="black"/>
                </a:solidFill>
                <a:latin typeface="맑은 고딕"/>
                <a:ea typeface="굴림" pitchFamily="50" charset="-127"/>
              </a:rPr>
              <a:t>2020</a:t>
            </a:r>
            <a:endParaRPr lang="ko-KR" altLang="en-US" sz="1400" b="1" kern="0" dirty="0">
              <a:solidFill>
                <a:prstClr val="black"/>
              </a:solidFill>
              <a:latin typeface="맑은 고딕"/>
              <a:ea typeface="굴림" pitchFamily="50" charset="-127"/>
            </a:endParaRPr>
          </a:p>
        </p:txBody>
      </p:sp>
      <p:cxnSp>
        <p:nvCxnSpPr>
          <p:cNvPr id="49" name="직선 연결선 48">
            <a:extLst>
              <a:ext uri="{FF2B5EF4-FFF2-40B4-BE49-F238E27FC236}">
                <a16:creationId xmlns:a16="http://schemas.microsoft.com/office/drawing/2014/main" id="{559B7EAD-E3E5-4A7A-879C-29C65BD5C14E}"/>
              </a:ext>
            </a:extLst>
          </p:cNvPr>
          <p:cNvCxnSpPr/>
          <p:nvPr/>
        </p:nvCxnSpPr>
        <p:spPr>
          <a:xfrm>
            <a:off x="1981292" y="3170815"/>
            <a:ext cx="0" cy="216024"/>
          </a:xfrm>
          <a:prstGeom prst="line">
            <a:avLst/>
          </a:prstGeom>
          <a:noFill/>
          <a:ln w="19050" cap="flat" cmpd="sng" algn="ctr">
            <a:solidFill>
              <a:sysClr val="windowText" lastClr="000000">
                <a:lumMod val="50000"/>
                <a:lumOff val="50000"/>
              </a:sysClr>
            </a:solidFill>
            <a:prstDash val="solid"/>
            <a:miter lim="800000"/>
          </a:ln>
          <a:effectLst/>
        </p:spPr>
      </p:cxnSp>
      <p:sp>
        <p:nvSpPr>
          <p:cNvPr id="50" name="TextBox 49">
            <a:extLst>
              <a:ext uri="{FF2B5EF4-FFF2-40B4-BE49-F238E27FC236}">
                <a16:creationId xmlns:a16="http://schemas.microsoft.com/office/drawing/2014/main" id="{2C56A292-DD0A-419C-A0EE-6A90A8F910BD}"/>
              </a:ext>
            </a:extLst>
          </p:cNvPr>
          <p:cNvSpPr txBox="1"/>
          <p:nvPr/>
        </p:nvSpPr>
        <p:spPr>
          <a:xfrm>
            <a:off x="1681191" y="3396147"/>
            <a:ext cx="620904" cy="307777"/>
          </a:xfrm>
          <a:prstGeom prst="rect">
            <a:avLst/>
          </a:prstGeom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1270"/>
          </a:bodyPr>
          <a:lstStyle/>
          <a:p>
            <a:pPr algn="ctr" latinLnBrk="0">
              <a:defRPr/>
            </a:pPr>
            <a:r>
              <a:rPr lang="en-US" altLang="ko-KR" sz="1400" b="1" kern="0" dirty="0">
                <a:solidFill>
                  <a:prstClr val="black"/>
                </a:solidFill>
                <a:latin typeface="맑은 고딕"/>
                <a:ea typeface="굴림" pitchFamily="50" charset="-127"/>
              </a:rPr>
              <a:t>2025</a:t>
            </a:r>
            <a:endParaRPr lang="ko-KR" altLang="en-US" sz="1400" b="1" kern="0" dirty="0">
              <a:solidFill>
                <a:prstClr val="black"/>
              </a:solidFill>
              <a:latin typeface="맑은 고딕"/>
              <a:ea typeface="굴림" pitchFamily="50" charset="-127"/>
            </a:endParaRPr>
          </a:p>
        </p:txBody>
      </p:sp>
      <p:sp>
        <p:nvSpPr>
          <p:cNvPr id="51" name="이등변 삼각형 50">
            <a:extLst>
              <a:ext uri="{FF2B5EF4-FFF2-40B4-BE49-F238E27FC236}">
                <a16:creationId xmlns:a16="http://schemas.microsoft.com/office/drawing/2014/main" id="{A53D5772-DC82-4CF7-BA6F-BFFF1342616C}"/>
              </a:ext>
            </a:extLst>
          </p:cNvPr>
          <p:cNvSpPr/>
          <p:nvPr/>
        </p:nvSpPr>
        <p:spPr>
          <a:xfrm rot="10800000">
            <a:off x="1875702" y="2826555"/>
            <a:ext cx="211179" cy="154975"/>
          </a:xfrm>
          <a:prstGeom prst="triangle">
            <a:avLst/>
          </a:prstGeom>
          <a:solidFill>
            <a:sysClr val="windowText" lastClr="000000"/>
          </a:solidFill>
          <a:ln w="1905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fontAlgn="base" latinLnBrk="0">
              <a:spcBef>
                <a:spcPct val="0"/>
              </a:spcBef>
              <a:spcAft>
                <a:spcPct val="0"/>
              </a:spcAft>
              <a:defRPr/>
            </a:pPr>
            <a:endParaRPr kumimoji="1" lang="ko-KR" altLang="en-US" kern="0">
              <a:solidFill>
                <a:prstClr val="white"/>
              </a:solidFill>
              <a:latin typeface="Calibri" panose="020F0502020204030204"/>
              <a:ea typeface="굴림" pitchFamily="50" charset="-127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291896E3-6BB5-4EE5-8A1D-B49D8D3E2E8E}"/>
              </a:ext>
            </a:extLst>
          </p:cNvPr>
          <p:cNvSpPr txBox="1"/>
          <p:nvPr/>
        </p:nvSpPr>
        <p:spPr>
          <a:xfrm>
            <a:off x="1278214" y="2290022"/>
            <a:ext cx="140615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ko-KR" sz="1600" b="1" kern="0" dirty="0">
                <a:solidFill>
                  <a:prstClr val="black"/>
                </a:solidFill>
                <a:latin typeface="+mj-lt"/>
                <a:ea typeface="굴림" pitchFamily="50" charset="-127"/>
                <a:cs typeface="Arial" panose="020B0604020202020204" pitchFamily="34" charset="0"/>
              </a:rPr>
              <a:t>ITER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ko-KR" sz="1600" b="1" kern="0" dirty="0">
                <a:solidFill>
                  <a:prstClr val="black"/>
                </a:solidFill>
                <a:latin typeface="+mj-lt"/>
                <a:ea typeface="굴림" pitchFamily="50" charset="-127"/>
                <a:cs typeface="Arial" panose="020B0604020202020204" pitchFamily="34" charset="0"/>
              </a:rPr>
              <a:t>First Plasma</a:t>
            </a:r>
            <a:endParaRPr kumimoji="1" lang="en-US" altLang="ko-KR" sz="1600" b="1" kern="0" dirty="0">
              <a:solidFill>
                <a:prstClr val="black"/>
              </a:solidFill>
              <a:latin typeface="+mj-lt"/>
              <a:ea typeface="나눔바른고딕" panose="020B0603020101020101"/>
              <a:cs typeface="Arial" panose="020B0604020202020204" pitchFamily="34" charset="0"/>
            </a:endParaRPr>
          </a:p>
        </p:txBody>
      </p:sp>
      <p:cxnSp>
        <p:nvCxnSpPr>
          <p:cNvPr id="54" name="직선 연결선 53">
            <a:extLst>
              <a:ext uri="{FF2B5EF4-FFF2-40B4-BE49-F238E27FC236}">
                <a16:creationId xmlns:a16="http://schemas.microsoft.com/office/drawing/2014/main" id="{CCDCB3CA-571B-479F-B47C-3AF654BD8031}"/>
              </a:ext>
            </a:extLst>
          </p:cNvPr>
          <p:cNvCxnSpPr/>
          <p:nvPr/>
        </p:nvCxnSpPr>
        <p:spPr>
          <a:xfrm>
            <a:off x="6637500" y="3179046"/>
            <a:ext cx="0" cy="216024"/>
          </a:xfrm>
          <a:prstGeom prst="line">
            <a:avLst/>
          </a:prstGeom>
          <a:noFill/>
          <a:ln w="19050" cap="flat" cmpd="sng" algn="ctr">
            <a:solidFill>
              <a:sysClr val="windowText" lastClr="000000">
                <a:lumMod val="50000"/>
                <a:lumOff val="50000"/>
              </a:sysClr>
            </a:solidFill>
            <a:prstDash val="solid"/>
            <a:miter lim="800000"/>
          </a:ln>
          <a:effectLst/>
        </p:spPr>
      </p:cxnSp>
      <p:sp>
        <p:nvSpPr>
          <p:cNvPr id="55" name="TextBox 54">
            <a:extLst>
              <a:ext uri="{FF2B5EF4-FFF2-40B4-BE49-F238E27FC236}">
                <a16:creationId xmlns:a16="http://schemas.microsoft.com/office/drawing/2014/main" id="{09F386AA-DC95-461C-A31B-A86EEF5951B9}"/>
              </a:ext>
            </a:extLst>
          </p:cNvPr>
          <p:cNvSpPr txBox="1"/>
          <p:nvPr/>
        </p:nvSpPr>
        <p:spPr>
          <a:xfrm>
            <a:off x="6280520" y="3408943"/>
            <a:ext cx="757888" cy="307777"/>
          </a:xfrm>
          <a:prstGeom prst="rect">
            <a:avLst/>
          </a:prstGeom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1270"/>
          </a:bodyPr>
          <a:lstStyle/>
          <a:p>
            <a:pPr algn="ctr" latinLnBrk="0">
              <a:defRPr/>
            </a:pPr>
            <a:r>
              <a:rPr lang="en-US" altLang="ko-KR" sz="1400" b="1" kern="0" dirty="0">
                <a:solidFill>
                  <a:prstClr val="black"/>
                </a:solidFill>
                <a:latin typeface="맑은 고딕"/>
                <a:ea typeface="굴림" pitchFamily="50" charset="-127"/>
              </a:rPr>
              <a:t>2038</a:t>
            </a:r>
            <a:endParaRPr lang="ko-KR" altLang="en-US" sz="1400" b="1" kern="0" dirty="0">
              <a:solidFill>
                <a:prstClr val="black"/>
              </a:solidFill>
              <a:latin typeface="맑은 고딕"/>
              <a:ea typeface="굴림" pitchFamily="50" charset="-127"/>
            </a:endParaRPr>
          </a:p>
        </p:txBody>
      </p:sp>
      <p:sp>
        <p:nvSpPr>
          <p:cNvPr id="56" name="오른쪽 중괄호 55">
            <a:extLst>
              <a:ext uri="{FF2B5EF4-FFF2-40B4-BE49-F238E27FC236}">
                <a16:creationId xmlns:a16="http://schemas.microsoft.com/office/drawing/2014/main" id="{C62B1B73-187D-46FA-B74F-605D8E67030A}"/>
              </a:ext>
            </a:extLst>
          </p:cNvPr>
          <p:cNvSpPr/>
          <p:nvPr/>
        </p:nvSpPr>
        <p:spPr>
          <a:xfrm rot="5400000" flipH="1" flipV="1">
            <a:off x="5989684" y="2652976"/>
            <a:ext cx="203539" cy="1071436"/>
          </a:xfrm>
          <a:prstGeom prst="rightBrace">
            <a:avLst>
              <a:gd name="adj1" fmla="val 49606"/>
              <a:gd name="adj2" fmla="val 50931"/>
            </a:avLst>
          </a:prstGeom>
          <a:noFill/>
          <a:ln w="1905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fontAlgn="base" latinLnBrk="0">
              <a:spcBef>
                <a:spcPct val="0"/>
              </a:spcBef>
              <a:spcAft>
                <a:spcPct val="0"/>
              </a:spcAft>
              <a:defRPr/>
            </a:pPr>
            <a:endParaRPr kumimoji="1" lang="ko-KR" altLang="en-US" kern="0">
              <a:solidFill>
                <a:prstClr val="black"/>
              </a:solidFill>
              <a:latin typeface="Calibri" panose="020F0502020204030204"/>
              <a:ea typeface="굴림" pitchFamily="50" charset="-127"/>
            </a:endParaRPr>
          </a:p>
        </p:txBody>
      </p:sp>
      <p:sp>
        <p:nvSpPr>
          <p:cNvPr id="58" name="이등변 삼각형 57">
            <a:extLst>
              <a:ext uri="{FF2B5EF4-FFF2-40B4-BE49-F238E27FC236}">
                <a16:creationId xmlns:a16="http://schemas.microsoft.com/office/drawing/2014/main" id="{AD769F85-0A63-47BC-85EC-297501846706}"/>
              </a:ext>
            </a:extLst>
          </p:cNvPr>
          <p:cNvSpPr/>
          <p:nvPr/>
        </p:nvSpPr>
        <p:spPr>
          <a:xfrm rot="10800000" flipV="1">
            <a:off x="6531910" y="3730165"/>
            <a:ext cx="211179" cy="154975"/>
          </a:xfrm>
          <a:prstGeom prst="triangle">
            <a:avLst/>
          </a:prstGeom>
          <a:solidFill>
            <a:srgbClr val="0432FF"/>
          </a:solidFill>
          <a:ln w="1905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fontAlgn="base" latinLnBrk="0">
              <a:spcBef>
                <a:spcPct val="0"/>
              </a:spcBef>
              <a:spcAft>
                <a:spcPct val="0"/>
              </a:spcAft>
              <a:defRPr/>
            </a:pPr>
            <a:endParaRPr kumimoji="1" lang="ko-KR" altLang="en-US" kern="0">
              <a:solidFill>
                <a:prstClr val="white"/>
              </a:solidFill>
              <a:latin typeface="Calibri" panose="020F0502020204030204"/>
              <a:ea typeface="굴림" pitchFamily="50" charset="-127"/>
            </a:endParaRPr>
          </a:p>
        </p:txBody>
      </p:sp>
      <p:cxnSp>
        <p:nvCxnSpPr>
          <p:cNvPr id="59" name="직선 연결선 58">
            <a:extLst>
              <a:ext uri="{FF2B5EF4-FFF2-40B4-BE49-F238E27FC236}">
                <a16:creationId xmlns:a16="http://schemas.microsoft.com/office/drawing/2014/main" id="{8E35BCDB-0449-40D4-8239-59A969594E97}"/>
              </a:ext>
            </a:extLst>
          </p:cNvPr>
          <p:cNvCxnSpPr/>
          <p:nvPr/>
        </p:nvCxnSpPr>
        <p:spPr>
          <a:xfrm>
            <a:off x="8536956" y="3156075"/>
            <a:ext cx="0" cy="216024"/>
          </a:xfrm>
          <a:prstGeom prst="line">
            <a:avLst/>
          </a:prstGeom>
          <a:noFill/>
          <a:ln w="19050" cap="flat" cmpd="sng" algn="ctr">
            <a:solidFill>
              <a:sysClr val="windowText" lastClr="000000">
                <a:lumMod val="50000"/>
                <a:lumOff val="50000"/>
              </a:sysClr>
            </a:solidFill>
            <a:prstDash val="solid"/>
            <a:miter lim="800000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EAD63E09-D54E-4422-A4A2-DA4729DFD917}"/>
                  </a:ext>
                </a:extLst>
              </p:cNvPr>
              <p:cNvSpPr txBox="1"/>
              <p:nvPr/>
            </p:nvSpPr>
            <p:spPr>
              <a:xfrm rot="5400000">
                <a:off x="7716146" y="3150064"/>
                <a:ext cx="246862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atinLnBrk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ko-KR" altLang="en-US" sz="2000" kern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≈</m:t>
                      </m:r>
                    </m:oMath>
                  </m:oMathPara>
                </a14:m>
                <a:endParaRPr lang="ko-KR" altLang="en-US" sz="2000" kern="0" dirty="0">
                  <a:solidFill>
                    <a:prstClr val="black"/>
                  </a:solidFill>
                  <a:latin typeface="Calibri" panose="020F0502020204030204"/>
                  <a:ea typeface="맑은 고딕" panose="020B0503020000020004" pitchFamily="50" charset="-127"/>
                </a:endParaRPr>
              </a:p>
            </p:txBody>
          </p:sp>
        </mc:Choice>
        <mc:Fallback xmlns=""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EAD63E09-D54E-4422-A4A2-DA4729DFD9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5400000">
                <a:off x="7716146" y="3150064"/>
                <a:ext cx="246862" cy="307777"/>
              </a:xfrm>
              <a:prstGeom prst="rect">
                <a:avLst/>
              </a:prstGeom>
              <a:blipFill>
                <a:blip r:embed="rId3"/>
                <a:stretch>
                  <a:fillRect t="-12500" b="-15000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1" name="TextBox 60">
            <a:extLst>
              <a:ext uri="{FF2B5EF4-FFF2-40B4-BE49-F238E27FC236}">
                <a16:creationId xmlns:a16="http://schemas.microsoft.com/office/drawing/2014/main" id="{4F7B5110-89B0-41A3-9B10-A1157216C68E}"/>
              </a:ext>
            </a:extLst>
          </p:cNvPr>
          <p:cNvSpPr txBox="1"/>
          <p:nvPr/>
        </p:nvSpPr>
        <p:spPr>
          <a:xfrm>
            <a:off x="8219422" y="3408943"/>
            <a:ext cx="635067" cy="307777"/>
          </a:xfrm>
          <a:prstGeom prst="rect">
            <a:avLst/>
          </a:prstGeom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1270"/>
          </a:bodyPr>
          <a:lstStyle/>
          <a:p>
            <a:pPr algn="ctr" latinLnBrk="0">
              <a:defRPr/>
            </a:pPr>
            <a:r>
              <a:rPr lang="en-US" altLang="ko-KR" sz="1400" b="1" kern="0" dirty="0">
                <a:solidFill>
                  <a:prstClr val="black"/>
                </a:solidFill>
                <a:latin typeface="맑은 고딕"/>
                <a:ea typeface="굴림" pitchFamily="50" charset="-127"/>
              </a:rPr>
              <a:t>2050</a:t>
            </a:r>
            <a:endParaRPr lang="ko-KR" altLang="en-US" sz="1400" b="1" kern="0" dirty="0">
              <a:solidFill>
                <a:prstClr val="black"/>
              </a:solidFill>
              <a:latin typeface="맑은 고딕"/>
              <a:ea typeface="굴림" pitchFamily="50" charset="-127"/>
            </a:endParaRPr>
          </a:p>
        </p:txBody>
      </p:sp>
      <p:sp>
        <p:nvSpPr>
          <p:cNvPr id="62" name="이등변 삼각형 61">
            <a:extLst>
              <a:ext uri="{FF2B5EF4-FFF2-40B4-BE49-F238E27FC236}">
                <a16:creationId xmlns:a16="http://schemas.microsoft.com/office/drawing/2014/main" id="{2AC29004-3EC9-4023-98FC-4AD745086D38}"/>
              </a:ext>
            </a:extLst>
          </p:cNvPr>
          <p:cNvSpPr/>
          <p:nvPr/>
        </p:nvSpPr>
        <p:spPr>
          <a:xfrm rot="10800000">
            <a:off x="8424254" y="2803557"/>
            <a:ext cx="211179" cy="154975"/>
          </a:xfrm>
          <a:prstGeom prst="triangle">
            <a:avLst/>
          </a:prstGeom>
          <a:solidFill>
            <a:srgbClr val="0000FF"/>
          </a:solidFill>
          <a:ln w="1905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fontAlgn="base" latinLnBrk="0">
              <a:spcBef>
                <a:spcPct val="0"/>
              </a:spcBef>
              <a:spcAft>
                <a:spcPct val="0"/>
              </a:spcAft>
              <a:defRPr/>
            </a:pPr>
            <a:endParaRPr kumimoji="1" lang="ko-KR" altLang="en-US" kern="0">
              <a:solidFill>
                <a:prstClr val="white"/>
              </a:solidFill>
              <a:latin typeface="Calibri" panose="020F0502020204030204"/>
              <a:ea typeface="굴림" pitchFamily="50" charset="-127"/>
            </a:endParaRPr>
          </a:p>
        </p:txBody>
      </p:sp>
      <p:sp>
        <p:nvSpPr>
          <p:cNvPr id="64" name="이등변 삼각형 63">
            <a:extLst>
              <a:ext uri="{FF2B5EF4-FFF2-40B4-BE49-F238E27FC236}">
                <a16:creationId xmlns:a16="http://schemas.microsoft.com/office/drawing/2014/main" id="{13A188A9-E173-4DB1-91A2-2614BBFF3C52}"/>
              </a:ext>
            </a:extLst>
          </p:cNvPr>
          <p:cNvSpPr/>
          <p:nvPr/>
        </p:nvSpPr>
        <p:spPr>
          <a:xfrm rot="10800000" flipV="1">
            <a:off x="5450145" y="3725950"/>
            <a:ext cx="211179" cy="154975"/>
          </a:xfrm>
          <a:prstGeom prst="triangle">
            <a:avLst/>
          </a:prstGeom>
          <a:solidFill>
            <a:schemeClr val="tx1"/>
          </a:solidFill>
          <a:ln w="1905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fontAlgn="base" latinLnBrk="0">
              <a:spcBef>
                <a:spcPct val="0"/>
              </a:spcBef>
              <a:spcAft>
                <a:spcPct val="0"/>
              </a:spcAft>
              <a:defRPr/>
            </a:pPr>
            <a:endParaRPr kumimoji="1" lang="ko-KR" altLang="en-US" kern="0">
              <a:solidFill>
                <a:prstClr val="white"/>
              </a:solidFill>
              <a:latin typeface="Calibri" panose="020F0502020204030204"/>
              <a:ea typeface="굴림" pitchFamily="50" charset="-127"/>
            </a:endParaRPr>
          </a:p>
        </p:txBody>
      </p:sp>
      <p:cxnSp>
        <p:nvCxnSpPr>
          <p:cNvPr id="65" name="직선 연결선 64">
            <a:extLst>
              <a:ext uri="{FF2B5EF4-FFF2-40B4-BE49-F238E27FC236}">
                <a16:creationId xmlns:a16="http://schemas.microsoft.com/office/drawing/2014/main" id="{C902D637-97CE-41F3-90E5-241D49BA2980}"/>
              </a:ext>
            </a:extLst>
          </p:cNvPr>
          <p:cNvCxnSpPr>
            <a:cxnSpLocks/>
          </p:cNvCxnSpPr>
          <p:nvPr/>
        </p:nvCxnSpPr>
        <p:spPr>
          <a:xfrm flipH="1">
            <a:off x="6084927" y="4446404"/>
            <a:ext cx="1" cy="998820"/>
          </a:xfrm>
          <a:prstGeom prst="line">
            <a:avLst/>
          </a:prstGeom>
          <a:noFill/>
          <a:ln w="19050" cap="flat" cmpd="sng" algn="ctr">
            <a:solidFill>
              <a:srgbClr val="C00000"/>
            </a:solidFill>
            <a:prstDash val="dash"/>
            <a:miter lim="800000"/>
          </a:ln>
          <a:effectLst/>
        </p:spPr>
      </p:cxnSp>
      <p:cxnSp>
        <p:nvCxnSpPr>
          <p:cNvPr id="66" name="직선 화살표 연결선 65">
            <a:extLst>
              <a:ext uri="{FF2B5EF4-FFF2-40B4-BE49-F238E27FC236}">
                <a16:creationId xmlns:a16="http://schemas.microsoft.com/office/drawing/2014/main" id="{7CB89C5A-716D-4E85-A813-E310D3DA173A}"/>
              </a:ext>
            </a:extLst>
          </p:cNvPr>
          <p:cNvCxnSpPr/>
          <p:nvPr/>
        </p:nvCxnSpPr>
        <p:spPr>
          <a:xfrm>
            <a:off x="327063" y="4497605"/>
            <a:ext cx="5197545" cy="4039"/>
          </a:xfrm>
          <a:prstGeom prst="straightConnector1">
            <a:avLst/>
          </a:prstGeom>
          <a:noFill/>
          <a:ln w="19050" cap="flat" cmpd="sng" algn="ctr">
            <a:solidFill>
              <a:schemeClr val="tx1"/>
            </a:solidFill>
            <a:prstDash val="solid"/>
            <a:miter lim="800000"/>
            <a:tailEnd type="triangle"/>
          </a:ln>
          <a:effectLst/>
        </p:spPr>
      </p:cxnSp>
      <p:sp>
        <p:nvSpPr>
          <p:cNvPr id="67" name="직사각형 66">
            <a:extLst>
              <a:ext uri="{FF2B5EF4-FFF2-40B4-BE49-F238E27FC236}">
                <a16:creationId xmlns:a16="http://schemas.microsoft.com/office/drawing/2014/main" id="{2094A2DF-06DF-4BDE-8DE4-810ED4CB29B0}"/>
              </a:ext>
            </a:extLst>
          </p:cNvPr>
          <p:cNvSpPr/>
          <p:nvPr/>
        </p:nvSpPr>
        <p:spPr>
          <a:xfrm>
            <a:off x="251520" y="4077072"/>
            <a:ext cx="533841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atinLnBrk="0">
              <a:defRPr/>
            </a:pPr>
            <a:r>
              <a:rPr lang="en-US" altLang="ko-KR" b="1" kern="0" dirty="0">
                <a:gradFill>
                  <a:gsLst>
                    <a:gs pos="40741">
                      <a:sysClr val="windowText" lastClr="000000">
                        <a:lumMod val="85000"/>
                        <a:lumOff val="15000"/>
                      </a:sysClr>
                    </a:gs>
                    <a:gs pos="25185">
                      <a:sysClr val="windowText" lastClr="000000">
                        <a:lumMod val="85000"/>
                        <a:lumOff val="15000"/>
                      </a:sysClr>
                    </a:gs>
                  </a:gsLst>
                  <a:lin ang="5400000" scaled="0"/>
                </a:gradFill>
                <a:latin typeface="맑은 고딕" panose="020B0503020000020004" pitchFamily="50" charset="-127"/>
                <a:ea typeface="맑은 고딕" panose="020B0503020000020004" pitchFamily="50" charset="-127"/>
              </a:rPr>
              <a:t>Secure Gap Technologies btw. ITER and DEMO</a:t>
            </a:r>
            <a:endParaRPr lang="ko-KR" altLang="en-US" kern="0" dirty="0">
              <a:solidFill>
                <a:prstClr val="black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68" name="그림 67">
            <a:extLst>
              <a:ext uri="{FF2B5EF4-FFF2-40B4-BE49-F238E27FC236}">
                <a16:creationId xmlns:a16="http://schemas.microsoft.com/office/drawing/2014/main" id="{C5F39996-A8A8-4826-B591-E625922DF9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74963" y="1392635"/>
            <a:ext cx="992471" cy="822210"/>
          </a:xfrm>
          <a:prstGeom prst="rect">
            <a:avLst/>
          </a:prstGeom>
        </p:spPr>
      </p:pic>
      <p:pic>
        <p:nvPicPr>
          <p:cNvPr id="69" name="그림 68" descr="2.png">
            <a:extLst>
              <a:ext uri="{FF2B5EF4-FFF2-40B4-BE49-F238E27FC236}">
                <a16:creationId xmlns:a16="http://schemas.microsoft.com/office/drawing/2014/main" id="{C04040D4-7AAF-4C42-9E5D-B6C11D5E4A6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5656" y="1396189"/>
            <a:ext cx="992471" cy="880683"/>
          </a:xfrm>
          <a:prstGeom prst="rect">
            <a:avLst/>
          </a:prstGeom>
        </p:spPr>
      </p:pic>
      <p:pic>
        <p:nvPicPr>
          <p:cNvPr id="70" name="Picture 17" descr="fpp">
            <a:extLst>
              <a:ext uri="{FF2B5EF4-FFF2-40B4-BE49-F238E27FC236}">
                <a16:creationId xmlns:a16="http://schemas.microsoft.com/office/drawing/2014/main" id="{F4FC1E1E-8DAE-42E9-B48B-1CC48BB808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39577" y="1390839"/>
            <a:ext cx="992471" cy="8098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" name="TextBox 71">
            <a:extLst>
              <a:ext uri="{FF2B5EF4-FFF2-40B4-BE49-F238E27FC236}">
                <a16:creationId xmlns:a16="http://schemas.microsoft.com/office/drawing/2014/main" id="{9B09615A-0944-417D-93FB-E7BC6E1F3E10}"/>
              </a:ext>
            </a:extLst>
          </p:cNvPr>
          <p:cNvSpPr txBox="1"/>
          <p:nvPr/>
        </p:nvSpPr>
        <p:spPr>
          <a:xfrm>
            <a:off x="5163738" y="2196707"/>
            <a:ext cx="18149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ko-KR" sz="1600" b="1" kern="0" dirty="0">
                <a:latin typeface="+mj-lt"/>
                <a:ea typeface="굴림" pitchFamily="50" charset="-127"/>
                <a:cs typeface="Arial" panose="020B0604020202020204" pitchFamily="34" charset="0"/>
              </a:rPr>
              <a:t>ITER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ko-KR" sz="1600" b="1" kern="0" dirty="0">
                <a:solidFill>
                  <a:srgbClr val="FF0000"/>
                </a:solidFill>
                <a:latin typeface="+mj-lt"/>
                <a:ea typeface="굴림" pitchFamily="50" charset="-127"/>
                <a:cs typeface="Arial" panose="020B0604020202020204" pitchFamily="34" charset="0"/>
              </a:rPr>
              <a:t>Burning Plasma</a:t>
            </a:r>
            <a:endParaRPr kumimoji="1" lang="en-US" altLang="ko-KR" sz="1600" b="1" kern="0" dirty="0">
              <a:solidFill>
                <a:srgbClr val="FF0000"/>
              </a:solidFill>
              <a:latin typeface="+mj-lt"/>
              <a:ea typeface="나눔바른고딕" panose="020B0603020101020101"/>
              <a:cs typeface="Arial" panose="020B0604020202020204" pitchFamily="34" charset="0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BF6D507C-CC25-4E9E-AD61-EBB448252308}"/>
              </a:ext>
            </a:extLst>
          </p:cNvPr>
          <p:cNvSpPr txBox="1"/>
          <p:nvPr/>
        </p:nvSpPr>
        <p:spPr>
          <a:xfrm>
            <a:off x="7582975" y="2229426"/>
            <a:ext cx="16321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ko-KR" sz="1600" b="1" kern="0" dirty="0">
                <a:solidFill>
                  <a:srgbClr val="0000FF"/>
                </a:solidFill>
                <a:latin typeface="+mj-lt"/>
                <a:ea typeface="굴림" pitchFamily="50" charset="-127"/>
                <a:cs typeface="Arial" panose="020B0604020202020204" pitchFamily="34" charset="0"/>
              </a:rPr>
              <a:t>Electricity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ko-KR" sz="1600" b="1" kern="0" dirty="0">
                <a:solidFill>
                  <a:srgbClr val="0000FF"/>
                </a:solidFill>
                <a:latin typeface="+mj-lt"/>
                <a:ea typeface="굴림" pitchFamily="50" charset="-127"/>
                <a:cs typeface="Arial" panose="020B0604020202020204" pitchFamily="34" charset="0"/>
              </a:rPr>
              <a:t>Demonstration</a:t>
            </a:r>
            <a:endParaRPr kumimoji="1" lang="en-US" altLang="ko-KR" sz="1600" b="1" kern="0" dirty="0">
              <a:solidFill>
                <a:srgbClr val="0000FF"/>
              </a:solidFill>
              <a:latin typeface="+mj-lt"/>
              <a:ea typeface="나눔바른고딕" panose="020B0603020101020101"/>
              <a:cs typeface="Arial" panose="020B0604020202020204" pitchFamily="34" charset="0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C97BE701-EC1F-44DA-B66A-D855E5E20C18}"/>
              </a:ext>
            </a:extLst>
          </p:cNvPr>
          <p:cNvSpPr txBox="1"/>
          <p:nvPr/>
        </p:nvSpPr>
        <p:spPr>
          <a:xfrm>
            <a:off x="6732240" y="4368006"/>
            <a:ext cx="238241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ko-KR" sz="1600" b="1" kern="0" dirty="0">
                <a:solidFill>
                  <a:srgbClr val="0000FF"/>
                </a:solidFill>
                <a:latin typeface="+mj-lt"/>
                <a:ea typeface="굴림" pitchFamily="50" charset="-127"/>
                <a:cs typeface="Arial" panose="020B0604020202020204" pitchFamily="34" charset="0"/>
              </a:rPr>
              <a:t>Decision/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ko-KR" sz="1600" b="1" kern="0" dirty="0">
                <a:solidFill>
                  <a:srgbClr val="0000FF"/>
                </a:solidFill>
                <a:latin typeface="+mj-lt"/>
                <a:ea typeface="굴림" pitchFamily="50" charset="-127"/>
                <a:cs typeface="Arial" panose="020B0604020202020204" pitchFamily="34" charset="0"/>
              </a:rPr>
              <a:t>Construction of DEMO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ko-KR" sz="1600" b="1" kern="0" dirty="0">
                <a:solidFill>
                  <a:srgbClr val="0000FF"/>
                </a:solidFill>
                <a:latin typeface="+mj-lt"/>
                <a:ea typeface="굴림" pitchFamily="50" charset="-127"/>
                <a:cs typeface="Arial" panose="020B0604020202020204" pitchFamily="34" charset="0"/>
              </a:rPr>
              <a:t>based on the success of Burning Plasma </a:t>
            </a:r>
          </a:p>
        </p:txBody>
      </p:sp>
      <p:sp>
        <p:nvSpPr>
          <p:cNvPr id="53" name="제목 1">
            <a:extLst>
              <a:ext uri="{FF2B5EF4-FFF2-40B4-BE49-F238E27FC236}">
                <a16:creationId xmlns:a16="http://schemas.microsoft.com/office/drawing/2014/main" id="{23E5B8F7-870D-443E-AAF5-B078C18937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5435" y="-27383"/>
            <a:ext cx="9061931" cy="841848"/>
          </a:xfrm>
        </p:spPr>
        <p:txBody>
          <a:bodyPr/>
          <a:lstStyle/>
          <a:p>
            <a:pPr marL="0"/>
            <a:r>
              <a:rPr lang="en-US" altLang="ko-KR" dirty="0">
                <a:gradFill>
                  <a:gsLst>
                    <a:gs pos="40741">
                      <a:sysClr val="windowText" lastClr="000000">
                        <a:lumMod val="85000"/>
                        <a:lumOff val="15000"/>
                      </a:sysClr>
                    </a:gs>
                    <a:gs pos="25185">
                      <a:sysClr val="windowText" lastClr="000000">
                        <a:lumMod val="85000"/>
                        <a:lumOff val="15000"/>
                      </a:sysClr>
                    </a:gs>
                  </a:gsLst>
                  <a:lin ang="5400000" scaled="0"/>
                </a:gradFill>
                <a:latin typeface="맑은 고딕" panose="020B0503020000020004" pitchFamily="50" charset="-127"/>
                <a:ea typeface="맑은 고딕" panose="020B0503020000020004" pitchFamily="50" charset="-127"/>
              </a:rPr>
              <a:t>Roadmap based on ITER project </a:t>
            </a:r>
            <a:endParaRPr lang="ko-KR" altLang="en-US" dirty="0"/>
          </a:p>
        </p:txBody>
      </p:sp>
      <p:cxnSp>
        <p:nvCxnSpPr>
          <p:cNvPr id="57" name="연결선: 꺾임 56">
            <a:extLst>
              <a:ext uri="{FF2B5EF4-FFF2-40B4-BE49-F238E27FC236}">
                <a16:creationId xmlns:a16="http://schemas.microsoft.com/office/drawing/2014/main" id="{C977E863-7A4D-4FA9-9EAC-4D662A496EF0}"/>
              </a:ext>
            </a:extLst>
          </p:cNvPr>
          <p:cNvCxnSpPr>
            <a:cxnSpLocks/>
          </p:cNvCxnSpPr>
          <p:nvPr/>
        </p:nvCxnSpPr>
        <p:spPr>
          <a:xfrm rot="16200000" flipH="1">
            <a:off x="6458445" y="4043968"/>
            <a:ext cx="669374" cy="325434"/>
          </a:xfrm>
          <a:prstGeom prst="bentConnector3">
            <a:avLst>
              <a:gd name="adj1" fmla="val 99000"/>
            </a:avLst>
          </a:prstGeom>
          <a:noFill/>
          <a:ln w="12700" cap="flat" cmpd="sng" algn="ctr">
            <a:solidFill>
              <a:srgbClr val="0432FF"/>
            </a:solidFill>
            <a:prstDash val="solid"/>
            <a:miter lim="800000"/>
          </a:ln>
          <a:effectLst/>
        </p:spPr>
      </p:cxnSp>
      <p:sp>
        <p:nvSpPr>
          <p:cNvPr id="63" name="오른쪽 중괄호 62">
            <a:extLst>
              <a:ext uri="{FF2B5EF4-FFF2-40B4-BE49-F238E27FC236}">
                <a16:creationId xmlns:a16="http://schemas.microsoft.com/office/drawing/2014/main" id="{B4DC215D-8652-42BE-9C6A-2A8B43181F58}"/>
              </a:ext>
            </a:extLst>
          </p:cNvPr>
          <p:cNvSpPr/>
          <p:nvPr/>
        </p:nvSpPr>
        <p:spPr>
          <a:xfrm rot="16200000" flipH="1">
            <a:off x="5983121" y="3469489"/>
            <a:ext cx="195355" cy="941981"/>
          </a:xfrm>
          <a:prstGeom prst="rightBrace">
            <a:avLst>
              <a:gd name="adj1" fmla="val 49606"/>
              <a:gd name="adj2" fmla="val 50931"/>
            </a:avLst>
          </a:prstGeom>
          <a:noFill/>
          <a:ln w="1905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fontAlgn="base" latinLnBrk="0">
              <a:spcBef>
                <a:spcPct val="0"/>
              </a:spcBef>
              <a:spcAft>
                <a:spcPct val="0"/>
              </a:spcAft>
              <a:defRPr/>
            </a:pPr>
            <a:endParaRPr kumimoji="1" lang="ko-KR" altLang="en-US" kern="0">
              <a:solidFill>
                <a:prstClr val="black"/>
              </a:solidFill>
              <a:latin typeface="Calibri" panose="020F0502020204030204"/>
              <a:ea typeface="굴림" pitchFamily="50" charset="-127"/>
            </a:endParaRPr>
          </a:p>
        </p:txBody>
      </p:sp>
      <p:cxnSp>
        <p:nvCxnSpPr>
          <p:cNvPr id="76" name="직선 연결선 75">
            <a:extLst>
              <a:ext uri="{FF2B5EF4-FFF2-40B4-BE49-F238E27FC236}">
                <a16:creationId xmlns:a16="http://schemas.microsoft.com/office/drawing/2014/main" id="{A1B3AAEC-D529-439E-BA31-D157C0B79E51}"/>
              </a:ext>
            </a:extLst>
          </p:cNvPr>
          <p:cNvCxnSpPr>
            <a:cxnSpLocks/>
          </p:cNvCxnSpPr>
          <p:nvPr/>
        </p:nvCxnSpPr>
        <p:spPr>
          <a:xfrm flipH="1">
            <a:off x="5539440" y="3933056"/>
            <a:ext cx="7397" cy="800940"/>
          </a:xfrm>
          <a:prstGeom prst="line">
            <a:avLst/>
          </a:prstGeom>
          <a:noFill/>
          <a:ln w="19050" cap="flat" cmpd="sng" algn="ctr">
            <a:solidFill>
              <a:schemeClr val="tx1"/>
            </a:solidFill>
            <a:prstDash val="dash"/>
            <a:miter lim="800000"/>
          </a:ln>
          <a:effectLst/>
        </p:spPr>
      </p:cxnSp>
      <p:sp>
        <p:nvSpPr>
          <p:cNvPr id="4" name="직사각형 3">
            <a:extLst>
              <a:ext uri="{FF2B5EF4-FFF2-40B4-BE49-F238E27FC236}">
                <a16:creationId xmlns:a16="http://schemas.microsoft.com/office/drawing/2014/main" id="{EB657184-79C1-460F-A2BB-6CC1901ADDB1}"/>
              </a:ext>
            </a:extLst>
          </p:cNvPr>
          <p:cNvSpPr/>
          <p:nvPr/>
        </p:nvSpPr>
        <p:spPr>
          <a:xfrm>
            <a:off x="827584" y="4497605"/>
            <a:ext cx="407034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600" b="1" kern="0" dirty="0">
                <a:gradFill>
                  <a:gsLst>
                    <a:gs pos="40741">
                      <a:sysClr val="windowText" lastClr="000000">
                        <a:lumMod val="85000"/>
                        <a:lumOff val="15000"/>
                      </a:sysClr>
                    </a:gs>
                    <a:gs pos="25185">
                      <a:sysClr val="windowText" lastClr="000000">
                        <a:lumMod val="85000"/>
                        <a:lumOff val="15000"/>
                      </a:sysClr>
                    </a:gs>
                  </a:gsLst>
                  <a:lin ang="5400000" scaled="0"/>
                </a:gradFill>
                <a:latin typeface="맑은 고딕" panose="020B0503020000020004" pitchFamily="50" charset="-127"/>
                <a:ea typeface="맑은 고딕" panose="020B0503020000020004" pitchFamily="50" charset="-127"/>
              </a:rPr>
              <a:t>Especially </a:t>
            </a:r>
            <a:r>
              <a:rPr lang="en-US" altLang="ko-KR" sz="1600" b="1" kern="0" dirty="0">
                <a:solidFill>
                  <a:srgbClr val="0432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Breeding Blanket </a:t>
            </a:r>
            <a:r>
              <a:rPr lang="en-US" altLang="ko-KR" sz="1600" b="1" kern="0" dirty="0">
                <a:gradFill>
                  <a:gsLst>
                    <a:gs pos="40741">
                      <a:sysClr val="windowText" lastClr="000000">
                        <a:lumMod val="85000"/>
                        <a:lumOff val="15000"/>
                      </a:sysClr>
                    </a:gs>
                    <a:gs pos="25185">
                      <a:sysClr val="windowText" lastClr="000000">
                        <a:lumMod val="85000"/>
                        <a:lumOff val="15000"/>
                      </a:sysClr>
                    </a:gs>
                  </a:gsLst>
                  <a:lin ang="5400000" scaled="0"/>
                </a:gradFill>
                <a:latin typeface="맑은 고딕" panose="020B0503020000020004" pitchFamily="50" charset="-127"/>
                <a:ea typeface="맑은 고딕" panose="020B0503020000020004" pitchFamily="50" charset="-127"/>
              </a:rPr>
              <a:t>Technology</a:t>
            </a:r>
            <a:endParaRPr lang="ko-KR" altLang="en-US" sz="1600" dirty="0"/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B4F15787-C825-437A-A847-ED8487FEC0C4}"/>
              </a:ext>
            </a:extLst>
          </p:cNvPr>
          <p:cNvSpPr txBox="1"/>
          <p:nvPr/>
        </p:nvSpPr>
        <p:spPr>
          <a:xfrm>
            <a:off x="4463621" y="5445224"/>
            <a:ext cx="32047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 latinLnBrk="0"/>
            <a:r>
              <a:rPr lang="en-US" altLang="ko-KR" sz="2000" b="1" dirty="0">
                <a:solidFill>
                  <a:srgbClr val="C00000"/>
                </a:solidFill>
                <a:latin typeface="+mj-lt"/>
                <a:ea typeface="맑은 고딕" panose="020B0503020000020004" pitchFamily="50" charset="-127"/>
              </a:rPr>
              <a:t>Turning point </a:t>
            </a:r>
          </a:p>
          <a:p>
            <a:pPr algn="ctr" defTabSz="457200" latinLnBrk="0"/>
            <a:r>
              <a:rPr lang="en-US" altLang="ko-KR" sz="1600" b="1" dirty="0">
                <a:latin typeface="+mj-lt"/>
                <a:ea typeface="맑은 고딕" panose="020B0503020000020004" pitchFamily="50" charset="-127"/>
              </a:rPr>
              <a:t>of Fusion Energy Development</a:t>
            </a:r>
            <a:endParaRPr lang="ko-KR" altLang="en-US" sz="1600" b="1" dirty="0">
              <a:latin typeface="+mj-lt"/>
              <a:ea typeface="맑은 고딕" panose="020B0503020000020004" pitchFamily="50" charset="-127"/>
            </a:endParaRPr>
          </a:p>
        </p:txBody>
      </p:sp>
      <p:sp>
        <p:nvSpPr>
          <p:cNvPr id="5" name="별: 꼭짓점 5개 4">
            <a:extLst>
              <a:ext uri="{FF2B5EF4-FFF2-40B4-BE49-F238E27FC236}">
                <a16:creationId xmlns:a16="http://schemas.microsoft.com/office/drawing/2014/main" id="{2B355A54-9F65-4AB9-BCC7-88834DEA4794}"/>
              </a:ext>
            </a:extLst>
          </p:cNvPr>
          <p:cNvSpPr/>
          <p:nvPr/>
        </p:nvSpPr>
        <p:spPr bwMode="auto">
          <a:xfrm>
            <a:off x="5936197" y="4156011"/>
            <a:ext cx="291987" cy="266546"/>
          </a:xfrm>
          <a:prstGeom prst="star5">
            <a:avLst/>
          </a:prstGeom>
          <a:solidFill>
            <a:srgbClr val="C00000"/>
          </a:solidFill>
          <a:ln w="158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ko-KR" altLang="en-US" sz="1200" b="1" i="1" u="none" strike="noStrike" cap="none" normalizeH="0" baseline="0">
              <a:ln>
                <a:noFill/>
              </a:ln>
              <a:solidFill>
                <a:srgbClr val="1822CD"/>
              </a:solidFill>
              <a:effectLst/>
              <a:latin typeface="Helvetica" pitchFamily="-12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26953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직사각형 70">
            <a:extLst>
              <a:ext uri="{FF2B5EF4-FFF2-40B4-BE49-F238E27FC236}">
                <a16:creationId xmlns:a16="http://schemas.microsoft.com/office/drawing/2014/main" id="{4614053B-F492-4896-8A5D-9B0E37321DE3}"/>
              </a:ext>
            </a:extLst>
          </p:cNvPr>
          <p:cNvSpPr/>
          <p:nvPr/>
        </p:nvSpPr>
        <p:spPr>
          <a:xfrm>
            <a:off x="37056" y="58797"/>
            <a:ext cx="851888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ko-KR" sz="2400" b="1" kern="0" spc="10" dirty="0">
                <a:solidFill>
                  <a:srgbClr val="404040"/>
                </a:solidFill>
                <a:latin typeface="Verdana"/>
              </a:rPr>
              <a:t>Virtual DEMO</a:t>
            </a:r>
            <a:endParaRPr lang="ko-KR" altLang="en-US" sz="2800" b="1" dirty="0">
              <a:solidFill>
                <a:prstClr val="black">
                  <a:lumMod val="75000"/>
                  <a:lumOff val="25000"/>
                </a:prstClr>
              </a:solidFill>
              <a:effectLst>
                <a:glow rad="38100">
                  <a:prstClr val="white">
                    <a:alpha val="30000"/>
                  </a:prstClr>
                </a:glow>
              </a:effectLst>
              <a:ea typeface="맑은 고딕" panose="020B0503020000020004" pitchFamily="50" charset="-127"/>
              <a:cs typeface="Arial" panose="020B0604020202020204" pitchFamily="34" charset="0"/>
            </a:endParaRPr>
          </a:p>
        </p:txBody>
      </p:sp>
      <p:sp>
        <p:nvSpPr>
          <p:cNvPr id="3" name="직사각형 2">
            <a:extLst>
              <a:ext uri="{FF2B5EF4-FFF2-40B4-BE49-F238E27FC236}">
                <a16:creationId xmlns:a16="http://schemas.microsoft.com/office/drawing/2014/main" id="{549EB55E-0F73-4F8C-849B-AB48A87B1E9B}"/>
              </a:ext>
            </a:extLst>
          </p:cNvPr>
          <p:cNvSpPr/>
          <p:nvPr/>
        </p:nvSpPr>
        <p:spPr>
          <a:xfrm>
            <a:off x="358354" y="1075963"/>
            <a:ext cx="8518422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8288" lvl="1" indent="-268288" latinLnBrk="0">
              <a:spcBef>
                <a:spcPts val="600"/>
              </a:spcBef>
              <a:buFont typeface="Wingdings" panose="05000000000000000000" pitchFamily="2" charset="2"/>
              <a:buChar char="ü"/>
              <a:defRPr/>
            </a:pPr>
            <a:r>
              <a:rPr lang="en-US" altLang="ko-KR" sz="1600" dirty="0">
                <a:solidFill>
                  <a:prstClr val="black"/>
                </a:solidFill>
                <a:latin typeface="+mj-lt"/>
                <a:ea typeface="맑은 고딕" panose="020B0503020000020004" pitchFamily="50" charset="-127"/>
              </a:rPr>
              <a:t>Virtual KSTAR and ITER can be validated based on KSTAR and ITER experiment data</a:t>
            </a:r>
          </a:p>
          <a:p>
            <a:pPr marL="268288" lvl="1" indent="-268288" latinLnBrk="0">
              <a:spcBef>
                <a:spcPts val="600"/>
              </a:spcBef>
              <a:buFont typeface="Wingdings" panose="05000000000000000000" pitchFamily="2" charset="2"/>
              <a:buChar char="ü"/>
              <a:defRPr/>
            </a:pPr>
            <a:r>
              <a:rPr lang="en-US" altLang="ko-KR" sz="1600" dirty="0">
                <a:solidFill>
                  <a:prstClr val="black"/>
                </a:solidFill>
                <a:ea typeface="맑은 고딕" panose="020B0503020000020004" pitchFamily="50" charset="-127"/>
              </a:rPr>
              <a:t>Virtual DEMO can be extrapolated based on extension of virtual KSTAR and virtual ITER</a:t>
            </a:r>
            <a:endParaRPr lang="en-US" altLang="ko-KR" sz="1600" dirty="0">
              <a:solidFill>
                <a:prstClr val="black"/>
              </a:solidFill>
              <a:latin typeface="+mj-lt"/>
              <a:ea typeface="맑은 고딕" panose="020B0503020000020004" pitchFamily="50" charset="-127"/>
              <a:sym typeface="Wingdings" panose="05000000000000000000" pitchFamily="2" charset="2"/>
            </a:endParaRPr>
          </a:p>
          <a:p>
            <a:pPr marL="268288" lvl="1" indent="-268288" latinLnBrk="0">
              <a:spcBef>
                <a:spcPts val="600"/>
              </a:spcBef>
              <a:buFont typeface="Wingdings" panose="05000000000000000000" pitchFamily="2" charset="2"/>
              <a:buChar char="ü"/>
              <a:defRPr/>
            </a:pPr>
            <a:r>
              <a:rPr lang="en-US" altLang="ko-KR" sz="1600" dirty="0">
                <a:solidFill>
                  <a:prstClr val="black"/>
                </a:solidFill>
                <a:latin typeface="+mj-lt"/>
                <a:ea typeface="맑은 고딕" panose="020B0503020000020004" pitchFamily="50" charset="-127"/>
                <a:sym typeface="Wingdings" panose="05000000000000000000" pitchFamily="2" charset="2"/>
              </a:rPr>
              <a:t>Decreased uncertainties with high fidelity and accuracy of simulations based on high performance supercomputers</a:t>
            </a:r>
          </a:p>
        </p:txBody>
      </p:sp>
      <p:cxnSp>
        <p:nvCxnSpPr>
          <p:cNvPr id="4" name="직선 화살표 연결선 3">
            <a:extLst>
              <a:ext uri="{FF2B5EF4-FFF2-40B4-BE49-F238E27FC236}">
                <a16:creationId xmlns:a16="http://schemas.microsoft.com/office/drawing/2014/main" id="{22553F6E-76B9-4784-97A2-10059C1F9692}"/>
              </a:ext>
            </a:extLst>
          </p:cNvPr>
          <p:cNvCxnSpPr>
            <a:cxnSpLocks/>
          </p:cNvCxnSpPr>
          <p:nvPr/>
        </p:nvCxnSpPr>
        <p:spPr>
          <a:xfrm flipV="1">
            <a:off x="802278" y="6099426"/>
            <a:ext cx="7298114" cy="9939"/>
          </a:xfrm>
          <a:prstGeom prst="straightConnector1">
            <a:avLst/>
          </a:prstGeom>
          <a:noFill/>
          <a:ln w="28575" cap="flat" cmpd="sng" algn="ctr">
            <a:solidFill>
              <a:sysClr val="windowText" lastClr="000000"/>
            </a:solidFill>
            <a:prstDash val="solid"/>
            <a:miter lim="800000"/>
            <a:headEnd w="lg" len="lg"/>
            <a:tailEnd type="stealth" w="lg" len="lg"/>
          </a:ln>
          <a:effectLst/>
        </p:spPr>
      </p:cxnSp>
      <p:cxnSp>
        <p:nvCxnSpPr>
          <p:cNvPr id="5" name="직선 화살표 연결선 4">
            <a:extLst>
              <a:ext uri="{FF2B5EF4-FFF2-40B4-BE49-F238E27FC236}">
                <a16:creationId xmlns:a16="http://schemas.microsoft.com/office/drawing/2014/main" id="{12F967D5-1648-4FB8-970F-2A47A4F9E0C1}"/>
              </a:ext>
            </a:extLst>
          </p:cNvPr>
          <p:cNvCxnSpPr/>
          <p:nvPr/>
        </p:nvCxnSpPr>
        <p:spPr>
          <a:xfrm flipV="1">
            <a:off x="1300490" y="2429456"/>
            <a:ext cx="7852" cy="3953597"/>
          </a:xfrm>
          <a:prstGeom prst="straightConnector1">
            <a:avLst/>
          </a:prstGeom>
          <a:noFill/>
          <a:ln w="28575" cap="flat" cmpd="sng" algn="ctr">
            <a:solidFill>
              <a:sysClr val="windowText" lastClr="000000"/>
            </a:solidFill>
            <a:prstDash val="solid"/>
            <a:miter lim="800000"/>
            <a:headEnd w="lg" len="lg"/>
            <a:tailEnd type="stealth" w="lg" len="lg"/>
          </a:ln>
          <a:effectLst/>
        </p:spPr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194862F1-08CB-4758-99A5-48173E860ABC}"/>
              </a:ext>
            </a:extLst>
          </p:cNvPr>
          <p:cNvSpPr txBox="1"/>
          <p:nvPr/>
        </p:nvSpPr>
        <p:spPr>
          <a:xfrm rot="16200000">
            <a:off x="242753" y="3960360"/>
            <a:ext cx="1438215" cy="338554"/>
          </a:xfrm>
          <a:prstGeom prst="rect">
            <a:avLst/>
          </a:prstGeom>
          <a:solidFill>
            <a:sysClr val="window" lastClr="FFFFFF">
              <a:alpha val="78000"/>
            </a:sysClr>
          </a:solidFill>
        </p:spPr>
        <p:txBody>
          <a:bodyPr wrap="none" rtlCol="0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맑은 고딕" panose="020B0503020000020004" pitchFamily="50" charset="-127"/>
              </a:rPr>
              <a:t>Performance</a:t>
            </a:r>
          </a:p>
        </p:txBody>
      </p:sp>
      <p:grpSp>
        <p:nvGrpSpPr>
          <p:cNvPr id="7" name="그룹 6">
            <a:extLst>
              <a:ext uri="{FF2B5EF4-FFF2-40B4-BE49-F238E27FC236}">
                <a16:creationId xmlns:a16="http://schemas.microsoft.com/office/drawing/2014/main" id="{CEA0068E-ACD9-479B-8580-EED8F06214AD}"/>
              </a:ext>
            </a:extLst>
          </p:cNvPr>
          <p:cNvGrpSpPr/>
          <p:nvPr/>
        </p:nvGrpSpPr>
        <p:grpSpPr>
          <a:xfrm>
            <a:off x="2842534" y="2355010"/>
            <a:ext cx="1475197" cy="1467606"/>
            <a:chOff x="403870" y="4098991"/>
            <a:chExt cx="1741780" cy="1628479"/>
          </a:xfrm>
        </p:grpSpPr>
        <p:sp>
          <p:nvSpPr>
            <p:cNvPr id="8" name="직사각형 7">
              <a:extLst>
                <a:ext uri="{FF2B5EF4-FFF2-40B4-BE49-F238E27FC236}">
                  <a16:creationId xmlns:a16="http://schemas.microsoft.com/office/drawing/2014/main" id="{B5F8F68A-191A-478A-B99B-F1E8514E22B6}"/>
                </a:ext>
              </a:extLst>
            </p:cNvPr>
            <p:cNvSpPr/>
            <p:nvPr/>
          </p:nvSpPr>
          <p:spPr>
            <a:xfrm>
              <a:off x="907011" y="4098991"/>
              <a:ext cx="735495" cy="375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844083" latinLnBrk="0"/>
              <a:r>
                <a:rPr lang="en-US" altLang="ko-KR" sz="1600" b="1" spc="-55" dirty="0">
                  <a:solidFill>
                    <a:srgbClr val="000000"/>
                  </a:solidFill>
                  <a:latin typeface="+mj-lt"/>
                  <a:ea typeface="맑은 고딕" panose="020B0503020000020004" pitchFamily="50" charset="-127"/>
                  <a:cs typeface="Arial" panose="020B0604020202020204" pitchFamily="34" charset="0"/>
                </a:rPr>
                <a:t>ITER</a:t>
              </a:r>
            </a:p>
          </p:txBody>
        </p:sp>
        <p:pic>
          <p:nvPicPr>
            <p:cNvPr id="9" name="Picture 249" descr="ITER장치모형-2">
              <a:extLst>
                <a:ext uri="{FF2B5EF4-FFF2-40B4-BE49-F238E27FC236}">
                  <a16:creationId xmlns:a16="http://schemas.microsoft.com/office/drawing/2014/main" id="{EBE02A61-F79E-4F89-B574-17D05C548F5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03870" y="4438016"/>
              <a:ext cx="1741780" cy="12894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0" name="그룹 9">
            <a:extLst>
              <a:ext uri="{FF2B5EF4-FFF2-40B4-BE49-F238E27FC236}">
                <a16:creationId xmlns:a16="http://schemas.microsoft.com/office/drawing/2014/main" id="{DB24E56B-2EA6-4776-A271-7336382DDAAB}"/>
              </a:ext>
            </a:extLst>
          </p:cNvPr>
          <p:cNvGrpSpPr/>
          <p:nvPr/>
        </p:nvGrpSpPr>
        <p:grpSpPr>
          <a:xfrm>
            <a:off x="1462942" y="3946567"/>
            <a:ext cx="872553" cy="1230873"/>
            <a:chOff x="615060" y="2086950"/>
            <a:chExt cx="1312474" cy="1594133"/>
          </a:xfrm>
        </p:grpSpPr>
        <p:pic>
          <p:nvPicPr>
            <p:cNvPr id="11" name="Picture 150" descr="KSTAR">
              <a:extLst>
                <a:ext uri="{FF2B5EF4-FFF2-40B4-BE49-F238E27FC236}">
                  <a16:creationId xmlns:a16="http://schemas.microsoft.com/office/drawing/2014/main" id="{C07FB8B9-D367-41C0-B79E-A617ADA6116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1987" y="2531275"/>
              <a:ext cx="1305547" cy="11498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" name="직사각형 11">
              <a:extLst>
                <a:ext uri="{FF2B5EF4-FFF2-40B4-BE49-F238E27FC236}">
                  <a16:creationId xmlns:a16="http://schemas.microsoft.com/office/drawing/2014/main" id="{1593ACE1-39DA-41B7-BC45-9FF4C18BCA5C}"/>
                </a:ext>
              </a:extLst>
            </p:cNvPr>
            <p:cNvSpPr/>
            <p:nvPr/>
          </p:nvSpPr>
          <p:spPr>
            <a:xfrm>
              <a:off x="615060" y="2086950"/>
              <a:ext cx="1260286" cy="43846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844083" latinLnBrk="0"/>
              <a:r>
                <a:rPr lang="en-US" altLang="ko-KR" sz="1600" b="1" spc="-55" dirty="0">
                  <a:solidFill>
                    <a:prstClr val="black"/>
                  </a:solidFill>
                  <a:latin typeface="+mj-lt"/>
                  <a:ea typeface="맑은 고딕" panose="020B0503020000020004" pitchFamily="50" charset="-127"/>
                  <a:cs typeface="Arial" panose="020B0604020202020204" pitchFamily="34" charset="0"/>
                </a:rPr>
                <a:t>KSTAR</a:t>
              </a:r>
            </a:p>
          </p:txBody>
        </p:sp>
      </p:grpSp>
      <p:grpSp>
        <p:nvGrpSpPr>
          <p:cNvPr id="13" name="그룹 12">
            <a:extLst>
              <a:ext uri="{FF2B5EF4-FFF2-40B4-BE49-F238E27FC236}">
                <a16:creationId xmlns:a16="http://schemas.microsoft.com/office/drawing/2014/main" id="{BF929FCE-8325-4011-9DF2-15D1A517B296}"/>
              </a:ext>
            </a:extLst>
          </p:cNvPr>
          <p:cNvGrpSpPr/>
          <p:nvPr/>
        </p:nvGrpSpPr>
        <p:grpSpPr>
          <a:xfrm>
            <a:off x="3394282" y="5351507"/>
            <a:ext cx="859257" cy="618185"/>
            <a:chOff x="2339184" y="3104693"/>
            <a:chExt cx="2160001" cy="1440000"/>
          </a:xfrm>
        </p:grpSpPr>
        <p:pic>
          <p:nvPicPr>
            <p:cNvPr id="14" name="그림 13" descr="2-after.JPG">
              <a:extLst>
                <a:ext uri="{FF2B5EF4-FFF2-40B4-BE49-F238E27FC236}">
                  <a16:creationId xmlns:a16="http://schemas.microsoft.com/office/drawing/2014/main" id="{A1C04EF9-9225-4168-9029-735C0DC4CC9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39184" y="3104693"/>
              <a:ext cx="2160001" cy="1440000"/>
            </a:xfrm>
            <a:prstGeom prst="rect">
              <a:avLst/>
            </a:prstGeom>
            <a:solidFill>
              <a:srgbClr val="0000FF"/>
            </a:solidFill>
            <a:ln w="28575">
              <a:solidFill>
                <a:sysClr val="window" lastClr="FFFFFF"/>
              </a:solidFill>
              <a:miter lim="800000"/>
              <a:headEnd/>
              <a:tailEnd/>
            </a:ln>
          </p:spPr>
        </p:pic>
        <p:pic>
          <p:nvPicPr>
            <p:cNvPr id="15" name="Picture 2">
              <a:extLst>
                <a:ext uri="{FF2B5EF4-FFF2-40B4-BE49-F238E27FC236}">
                  <a16:creationId xmlns:a16="http://schemas.microsoft.com/office/drawing/2014/main" id="{4968C47A-EA93-4DE3-BAC0-DFB816CAFDB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80667" y="3397087"/>
              <a:ext cx="579665" cy="8064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2">
              <a:extLst>
                <a:ext uri="{FF2B5EF4-FFF2-40B4-BE49-F238E27FC236}">
                  <a16:creationId xmlns:a16="http://schemas.microsoft.com/office/drawing/2014/main" id="{2CF80ECE-7480-44FC-BC76-F6AD9DB13FF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2339184" y="3399454"/>
              <a:ext cx="596030" cy="8064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7" name="직사각형 16">
            <a:extLst>
              <a:ext uri="{FF2B5EF4-FFF2-40B4-BE49-F238E27FC236}">
                <a16:creationId xmlns:a16="http://schemas.microsoft.com/office/drawing/2014/main" id="{E6826ADD-366F-4FF1-ADE2-8B927F95C4FC}"/>
              </a:ext>
            </a:extLst>
          </p:cNvPr>
          <p:cNvSpPr/>
          <p:nvPr/>
        </p:nvSpPr>
        <p:spPr>
          <a:xfrm>
            <a:off x="4238867" y="5660599"/>
            <a:ext cx="147502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844083" latinLnBrk="0"/>
            <a:r>
              <a:rPr lang="en-US" altLang="ko-KR" sz="1600" b="1" spc="-55" dirty="0">
                <a:solidFill>
                  <a:prstClr val="black"/>
                </a:solidFill>
                <a:latin typeface="+mj-lt"/>
                <a:ea typeface="맑은 고딕" panose="020B0503020000020004" pitchFamily="50" charset="-127"/>
                <a:cs typeface="Arial" panose="020B0604020202020204" pitchFamily="34" charset="0"/>
              </a:rPr>
              <a:t>Virtual KSTAR</a:t>
            </a:r>
          </a:p>
        </p:txBody>
      </p:sp>
      <p:grpSp>
        <p:nvGrpSpPr>
          <p:cNvPr id="18" name="그룹 17">
            <a:extLst>
              <a:ext uri="{FF2B5EF4-FFF2-40B4-BE49-F238E27FC236}">
                <a16:creationId xmlns:a16="http://schemas.microsoft.com/office/drawing/2014/main" id="{A447B19E-CAC5-45C0-A996-444792DCE574}"/>
              </a:ext>
            </a:extLst>
          </p:cNvPr>
          <p:cNvGrpSpPr/>
          <p:nvPr/>
        </p:nvGrpSpPr>
        <p:grpSpPr>
          <a:xfrm>
            <a:off x="5027477" y="4137147"/>
            <a:ext cx="1498713" cy="1046857"/>
            <a:chOff x="2339184" y="3104693"/>
            <a:chExt cx="2160001" cy="1440000"/>
          </a:xfrm>
        </p:grpSpPr>
        <p:pic>
          <p:nvPicPr>
            <p:cNvPr id="19" name="그림 18" descr="2-after.JPG">
              <a:extLst>
                <a:ext uri="{FF2B5EF4-FFF2-40B4-BE49-F238E27FC236}">
                  <a16:creationId xmlns:a16="http://schemas.microsoft.com/office/drawing/2014/main" id="{C6D08AC6-075C-4E1B-9C20-D0A4992DF81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39184" y="3104693"/>
              <a:ext cx="2160001" cy="1440000"/>
            </a:xfrm>
            <a:prstGeom prst="rect">
              <a:avLst/>
            </a:prstGeom>
            <a:solidFill>
              <a:srgbClr val="0000FF"/>
            </a:solidFill>
            <a:ln w="28575">
              <a:solidFill>
                <a:sysClr val="window" lastClr="FFFFFF"/>
              </a:solidFill>
              <a:miter lim="800000"/>
              <a:headEnd/>
              <a:tailEnd/>
            </a:ln>
          </p:spPr>
        </p:pic>
        <p:pic>
          <p:nvPicPr>
            <p:cNvPr id="20" name="Picture 2">
              <a:extLst>
                <a:ext uri="{FF2B5EF4-FFF2-40B4-BE49-F238E27FC236}">
                  <a16:creationId xmlns:a16="http://schemas.microsoft.com/office/drawing/2014/main" id="{1CD14BCD-66A3-4309-A2C9-7F1DE675A4A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80667" y="3397087"/>
              <a:ext cx="579665" cy="8064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Picture 2">
              <a:extLst>
                <a:ext uri="{FF2B5EF4-FFF2-40B4-BE49-F238E27FC236}">
                  <a16:creationId xmlns:a16="http://schemas.microsoft.com/office/drawing/2014/main" id="{9B67F1E8-3DD2-4714-8FE6-550436E64F5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2339184" y="3399454"/>
              <a:ext cx="596030" cy="8064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2" name="직사각형 21">
            <a:extLst>
              <a:ext uri="{FF2B5EF4-FFF2-40B4-BE49-F238E27FC236}">
                <a16:creationId xmlns:a16="http://schemas.microsoft.com/office/drawing/2014/main" id="{C90BB846-03E1-4329-AE2C-34026E2FD4C7}"/>
              </a:ext>
            </a:extLst>
          </p:cNvPr>
          <p:cNvSpPr/>
          <p:nvPr/>
        </p:nvSpPr>
        <p:spPr>
          <a:xfrm>
            <a:off x="6525188" y="4411782"/>
            <a:ext cx="126009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844083" latinLnBrk="0"/>
            <a:r>
              <a:rPr lang="en-US" altLang="ko-KR" sz="1600" b="1" spc="-55" dirty="0">
                <a:solidFill>
                  <a:prstClr val="black"/>
                </a:solidFill>
                <a:latin typeface="+mj-lt"/>
                <a:ea typeface="맑은 고딕" panose="020B0503020000020004" pitchFamily="50" charset="-127"/>
                <a:cs typeface="Arial" panose="020B0604020202020204" pitchFamily="34" charset="0"/>
              </a:rPr>
              <a:t>Virtual ITER</a:t>
            </a:r>
          </a:p>
        </p:txBody>
      </p:sp>
      <p:sp>
        <p:nvSpPr>
          <p:cNvPr id="23" name="오른쪽 화살표 293">
            <a:extLst>
              <a:ext uri="{FF2B5EF4-FFF2-40B4-BE49-F238E27FC236}">
                <a16:creationId xmlns:a16="http://schemas.microsoft.com/office/drawing/2014/main" id="{4E50C2C4-344E-436F-A75F-97BA41558ECC}"/>
              </a:ext>
            </a:extLst>
          </p:cNvPr>
          <p:cNvSpPr/>
          <p:nvPr/>
        </p:nvSpPr>
        <p:spPr>
          <a:xfrm rot="18602289">
            <a:off x="6404913" y="3621471"/>
            <a:ext cx="437867" cy="462145"/>
          </a:xfrm>
          <a:prstGeom prst="rightArrow">
            <a:avLst/>
          </a:prstGeom>
          <a:solidFill>
            <a:srgbClr val="92D050"/>
          </a:solidFill>
          <a:ln w="19050" cap="flat" cmpd="sng" algn="ctr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8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4" name="직사각형 23">
            <a:extLst>
              <a:ext uri="{FF2B5EF4-FFF2-40B4-BE49-F238E27FC236}">
                <a16:creationId xmlns:a16="http://schemas.microsoft.com/office/drawing/2014/main" id="{82902B3A-0E59-4DB1-B56A-2078EA94953B}"/>
              </a:ext>
            </a:extLst>
          </p:cNvPr>
          <p:cNvSpPr/>
          <p:nvPr/>
        </p:nvSpPr>
        <p:spPr>
          <a:xfrm>
            <a:off x="2184466" y="5307338"/>
            <a:ext cx="98113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844083" latinLnBrk="0"/>
            <a:r>
              <a:rPr lang="en-US" altLang="ko-KR" sz="1400" b="1" spc="-55" dirty="0">
                <a:solidFill>
                  <a:prstClr val="black"/>
                </a:solidFill>
                <a:latin typeface="+mj-lt"/>
                <a:ea typeface="맑은 고딕" panose="020B0503020000020004" pitchFamily="50" charset="-127"/>
                <a:cs typeface="Arial" panose="020B0604020202020204" pitchFamily="34" charset="0"/>
              </a:rPr>
              <a:t>Validation</a:t>
            </a:r>
          </a:p>
        </p:txBody>
      </p:sp>
      <p:pic>
        <p:nvPicPr>
          <p:cNvPr id="25" name="그림 24">
            <a:extLst>
              <a:ext uri="{FF2B5EF4-FFF2-40B4-BE49-F238E27FC236}">
                <a16:creationId xmlns:a16="http://schemas.microsoft.com/office/drawing/2014/main" id="{43507FEE-BDC2-45CA-AC9B-AA08C2A6E79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3896" y="2535231"/>
            <a:ext cx="1499158" cy="1071602"/>
          </a:xfrm>
          <a:prstGeom prst="rect">
            <a:avLst/>
          </a:prstGeom>
        </p:spPr>
      </p:pic>
      <p:sp>
        <p:nvSpPr>
          <p:cNvPr id="26" name="직사각형 25">
            <a:extLst>
              <a:ext uri="{FF2B5EF4-FFF2-40B4-BE49-F238E27FC236}">
                <a16:creationId xmlns:a16="http://schemas.microsoft.com/office/drawing/2014/main" id="{7EEC500B-A4EB-444A-8635-17177CB98B1D}"/>
              </a:ext>
            </a:extLst>
          </p:cNvPr>
          <p:cNvSpPr/>
          <p:nvPr/>
        </p:nvSpPr>
        <p:spPr>
          <a:xfrm>
            <a:off x="6224676" y="2204864"/>
            <a:ext cx="140916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844083" latinLnBrk="0"/>
            <a:r>
              <a:rPr lang="en-US" altLang="ko-KR" sz="1600" b="1" spc="-55" dirty="0">
                <a:solidFill>
                  <a:prstClr val="black"/>
                </a:solidFill>
                <a:latin typeface="+mj-lt"/>
                <a:ea typeface="맑은 고딕" panose="020B0503020000020004" pitchFamily="50" charset="-127"/>
                <a:cs typeface="Arial" panose="020B0604020202020204" pitchFamily="34" charset="0"/>
              </a:rPr>
              <a:t>Virtual DEMO</a:t>
            </a:r>
          </a:p>
        </p:txBody>
      </p:sp>
      <p:sp>
        <p:nvSpPr>
          <p:cNvPr id="27" name="오른쪽 화살표 299">
            <a:extLst>
              <a:ext uri="{FF2B5EF4-FFF2-40B4-BE49-F238E27FC236}">
                <a16:creationId xmlns:a16="http://schemas.microsoft.com/office/drawing/2014/main" id="{F0CA582A-256A-4464-88F4-E2E3E42A68E7}"/>
              </a:ext>
            </a:extLst>
          </p:cNvPr>
          <p:cNvSpPr/>
          <p:nvPr/>
        </p:nvSpPr>
        <p:spPr>
          <a:xfrm rot="19787997">
            <a:off x="4364989" y="5087323"/>
            <a:ext cx="577275" cy="455942"/>
          </a:xfrm>
          <a:prstGeom prst="rightArrow">
            <a:avLst/>
          </a:prstGeom>
          <a:solidFill>
            <a:srgbClr val="92D050"/>
          </a:solidFill>
          <a:ln w="19050" cap="flat" cmpd="sng" algn="ctr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8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8" name="직사각형 27">
            <a:extLst>
              <a:ext uri="{FF2B5EF4-FFF2-40B4-BE49-F238E27FC236}">
                <a16:creationId xmlns:a16="http://schemas.microsoft.com/office/drawing/2014/main" id="{4784B3E0-CDEB-4704-BF35-AC63633AAB93}"/>
              </a:ext>
            </a:extLst>
          </p:cNvPr>
          <p:cNvSpPr/>
          <p:nvPr/>
        </p:nvSpPr>
        <p:spPr>
          <a:xfrm>
            <a:off x="3774209" y="3991449"/>
            <a:ext cx="95866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844083" latinLnBrk="0"/>
            <a:r>
              <a:rPr lang="en-US" altLang="ko-KR" sz="1400" b="1" spc="-55" dirty="0">
                <a:solidFill>
                  <a:prstClr val="black"/>
                </a:solidFill>
                <a:latin typeface="+mj-lt"/>
                <a:ea typeface="맑은 고딕" panose="020B0503020000020004" pitchFamily="50" charset="-127"/>
                <a:cs typeface="Arial" panose="020B0604020202020204" pitchFamily="34" charset="0"/>
              </a:rPr>
              <a:t>Validation</a:t>
            </a:r>
          </a:p>
        </p:txBody>
      </p:sp>
      <p:sp>
        <p:nvSpPr>
          <p:cNvPr id="29" name="오른쪽으로 구부러진 화살표 1">
            <a:extLst>
              <a:ext uri="{FF2B5EF4-FFF2-40B4-BE49-F238E27FC236}">
                <a16:creationId xmlns:a16="http://schemas.microsoft.com/office/drawing/2014/main" id="{9CDB7C38-C016-42A6-8888-083E6216A42C}"/>
              </a:ext>
            </a:extLst>
          </p:cNvPr>
          <p:cNvSpPr/>
          <p:nvPr/>
        </p:nvSpPr>
        <p:spPr bwMode="auto">
          <a:xfrm rot="17923391">
            <a:off x="2281357" y="5127929"/>
            <a:ext cx="342938" cy="1109197"/>
          </a:xfrm>
          <a:prstGeom prst="curvedRightArrow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ko-KR" altLang="en-US" sz="1200" b="1" i="1" u="none" strike="noStrike" cap="none" normalizeH="0" baseline="0">
              <a:ln>
                <a:noFill/>
              </a:ln>
              <a:solidFill>
                <a:srgbClr val="1822CD"/>
              </a:solidFill>
              <a:effectLst/>
              <a:latin typeface="Helvetica" pitchFamily="-128" charset="0"/>
            </a:endParaRPr>
          </a:p>
        </p:txBody>
      </p:sp>
      <p:sp>
        <p:nvSpPr>
          <p:cNvPr id="30" name="오른쪽으로 구부러진 화살표 116">
            <a:extLst>
              <a:ext uri="{FF2B5EF4-FFF2-40B4-BE49-F238E27FC236}">
                <a16:creationId xmlns:a16="http://schemas.microsoft.com/office/drawing/2014/main" id="{A3E05015-7D72-43D6-AD09-B792126E4040}"/>
              </a:ext>
            </a:extLst>
          </p:cNvPr>
          <p:cNvSpPr/>
          <p:nvPr/>
        </p:nvSpPr>
        <p:spPr bwMode="auto">
          <a:xfrm rot="6536007">
            <a:off x="2689462" y="4626854"/>
            <a:ext cx="313648" cy="1101169"/>
          </a:xfrm>
          <a:prstGeom prst="curvedRightArrow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ko-KR" altLang="en-US" sz="1200" b="1" i="1" u="none" strike="noStrike" cap="none" normalizeH="0" baseline="0">
              <a:ln>
                <a:noFill/>
              </a:ln>
              <a:solidFill>
                <a:srgbClr val="1822CD"/>
              </a:solidFill>
              <a:effectLst/>
              <a:latin typeface="Helvetica" pitchFamily="-128" charset="0"/>
            </a:endParaRPr>
          </a:p>
        </p:txBody>
      </p:sp>
      <p:sp>
        <p:nvSpPr>
          <p:cNvPr id="31" name="오른쪽으로 구부러진 화살표 117">
            <a:extLst>
              <a:ext uri="{FF2B5EF4-FFF2-40B4-BE49-F238E27FC236}">
                <a16:creationId xmlns:a16="http://schemas.microsoft.com/office/drawing/2014/main" id="{56307677-5DC8-48DE-A5CA-D1405ABA49F5}"/>
              </a:ext>
            </a:extLst>
          </p:cNvPr>
          <p:cNvSpPr/>
          <p:nvPr/>
        </p:nvSpPr>
        <p:spPr bwMode="auto">
          <a:xfrm rot="17923391">
            <a:off x="3810295" y="3726670"/>
            <a:ext cx="339059" cy="1109197"/>
          </a:xfrm>
          <a:prstGeom prst="curvedRightArrow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ko-KR" altLang="en-US" sz="1200" b="1" i="1" u="none" strike="noStrike" cap="none" normalizeH="0" baseline="0">
              <a:ln>
                <a:noFill/>
              </a:ln>
              <a:solidFill>
                <a:srgbClr val="1822CD"/>
              </a:solidFill>
              <a:effectLst/>
              <a:latin typeface="Helvetica" pitchFamily="-128" charset="0"/>
            </a:endParaRPr>
          </a:p>
        </p:txBody>
      </p:sp>
      <p:sp>
        <p:nvSpPr>
          <p:cNvPr id="32" name="오른쪽으로 구부러진 화살표 118">
            <a:extLst>
              <a:ext uri="{FF2B5EF4-FFF2-40B4-BE49-F238E27FC236}">
                <a16:creationId xmlns:a16="http://schemas.microsoft.com/office/drawing/2014/main" id="{6DEA917F-87FD-49C6-957B-8C16BD21A6A0}"/>
              </a:ext>
            </a:extLst>
          </p:cNvPr>
          <p:cNvSpPr/>
          <p:nvPr/>
        </p:nvSpPr>
        <p:spPr bwMode="auto">
          <a:xfrm rot="6536007">
            <a:off x="4305343" y="3370258"/>
            <a:ext cx="361584" cy="1101169"/>
          </a:xfrm>
          <a:prstGeom prst="curvedRightArrow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ko-KR" altLang="en-US" sz="1200" b="1" i="1" u="none" strike="noStrike" cap="none" normalizeH="0" baseline="0">
              <a:ln>
                <a:noFill/>
              </a:ln>
              <a:solidFill>
                <a:srgbClr val="1822CD"/>
              </a:solidFill>
              <a:effectLst/>
              <a:latin typeface="Helvetica" pitchFamily="-128" charset="0"/>
            </a:endParaRPr>
          </a:p>
        </p:txBody>
      </p:sp>
      <p:sp>
        <p:nvSpPr>
          <p:cNvPr id="33" name="직사각형 32">
            <a:extLst>
              <a:ext uri="{FF2B5EF4-FFF2-40B4-BE49-F238E27FC236}">
                <a16:creationId xmlns:a16="http://schemas.microsoft.com/office/drawing/2014/main" id="{31E315DA-5C2D-4B82-95D8-A420AB190463}"/>
              </a:ext>
            </a:extLst>
          </p:cNvPr>
          <p:cNvSpPr/>
          <p:nvPr/>
        </p:nvSpPr>
        <p:spPr>
          <a:xfrm>
            <a:off x="3231408" y="6074649"/>
            <a:ext cx="4868984" cy="4161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1600" b="1" dirty="0">
                <a:latin typeface="Arial" panose="020B0604020202020204" pitchFamily="34" charset="0"/>
                <a:ea typeface="나눔바른고딕"/>
                <a:cs typeface="Arial" panose="020B0604020202020204" pitchFamily="34" charset="0"/>
              </a:rPr>
              <a:t>  ~ 2027                        ~ 2031                ~ 2040</a:t>
            </a:r>
          </a:p>
        </p:txBody>
      </p:sp>
      <p:sp>
        <p:nvSpPr>
          <p:cNvPr id="36" name="직사각형 35">
            <a:extLst>
              <a:ext uri="{FF2B5EF4-FFF2-40B4-BE49-F238E27FC236}">
                <a16:creationId xmlns:a16="http://schemas.microsoft.com/office/drawing/2014/main" id="{9455E5F9-A7F5-40C8-826F-F3B20CC4FC2B}"/>
              </a:ext>
            </a:extLst>
          </p:cNvPr>
          <p:cNvSpPr/>
          <p:nvPr/>
        </p:nvSpPr>
        <p:spPr>
          <a:xfrm>
            <a:off x="130854" y="642174"/>
            <a:ext cx="897609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9388" lvl="1" indent="-179388">
              <a:spcBef>
                <a:spcPts val="600"/>
              </a:spcBef>
              <a:buFont typeface="Wingdings" panose="05000000000000000000" pitchFamily="2" charset="2"/>
              <a:buChar char="Ø"/>
              <a:defRPr/>
            </a:pPr>
            <a:r>
              <a:rPr lang="en-US" altLang="ko-KR" sz="1600" b="1" dirty="0">
                <a:solidFill>
                  <a:prstClr val="black"/>
                </a:solidFill>
                <a:ea typeface="맑은 고딕" panose="020B0503020000020004" pitchFamily="50" charset="-127"/>
              </a:rPr>
              <a:t> Optimization of DEMO design (simulations), Reduction of construction risks and costs</a:t>
            </a:r>
          </a:p>
        </p:txBody>
      </p:sp>
    </p:spTree>
    <p:extLst>
      <p:ext uri="{BB962C8B-B14F-4D97-AF65-F5344CB8AC3E}">
        <p14:creationId xmlns:p14="http://schemas.microsoft.com/office/powerpoint/2010/main" val="7767049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직사각형 70">
            <a:extLst>
              <a:ext uri="{FF2B5EF4-FFF2-40B4-BE49-F238E27FC236}">
                <a16:creationId xmlns:a16="http://schemas.microsoft.com/office/drawing/2014/main" id="{4614053B-F492-4896-8A5D-9B0E37321DE3}"/>
              </a:ext>
            </a:extLst>
          </p:cNvPr>
          <p:cNvSpPr/>
          <p:nvPr/>
        </p:nvSpPr>
        <p:spPr>
          <a:xfrm>
            <a:off x="37056" y="58797"/>
            <a:ext cx="851888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ko-KR" sz="2400" b="1" kern="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Helvetica" charset="0"/>
              </a:rPr>
              <a:t>Progress of Virtual KSTAR</a:t>
            </a:r>
            <a:endParaRPr kumimoji="0" lang="ko-KR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>
                <a:glow rad="38100">
                  <a:prstClr val="white">
                    <a:alpha val="30000"/>
                  </a:prstClr>
                </a:glow>
              </a:effectLst>
              <a:uLnTx/>
              <a:uFillTx/>
              <a:latin typeface="Verdana" panose="020B0604030504040204" pitchFamily="34" charset="0"/>
              <a:ea typeface="맑은 고딕" panose="020B0503020000020004" pitchFamily="50" charset="-127"/>
              <a:cs typeface="Arial" panose="020B0604020202020204" pitchFamily="34" charset="0"/>
            </a:endParaRPr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id="{46C5B069-0271-4705-80A1-FD8BEC42685D}"/>
              </a:ext>
            </a:extLst>
          </p:cNvPr>
          <p:cNvSpPr/>
          <p:nvPr/>
        </p:nvSpPr>
        <p:spPr>
          <a:xfrm>
            <a:off x="617380" y="620688"/>
            <a:ext cx="8067391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96862" indent="-285750" defTabSz="457200" latinLnBrk="0">
              <a:spcBef>
                <a:spcPts val="600"/>
              </a:spcBef>
              <a:buFont typeface="Wingdings" panose="05000000000000000000" pitchFamily="2" charset="2"/>
              <a:buChar char="ü"/>
              <a:defRPr/>
            </a:pPr>
            <a:r>
              <a:rPr lang="en-US" altLang="ko-KR" sz="1600" dirty="0">
                <a:solidFill>
                  <a:prstClr val="black"/>
                </a:solidFill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Quantitative validation owing to reliable data of the real KSTAR</a:t>
            </a:r>
          </a:p>
          <a:p>
            <a:pPr marL="296862" indent="-285750" defTabSz="457200" latinLnBrk="0">
              <a:spcBef>
                <a:spcPts val="600"/>
              </a:spcBef>
              <a:buFont typeface="Wingdings" panose="05000000000000000000" pitchFamily="2" charset="2"/>
              <a:buChar char="ü"/>
              <a:defRPr/>
            </a:pPr>
            <a:r>
              <a:rPr lang="en-US" altLang="ko-KR" sz="1600" dirty="0">
                <a:solidFill>
                  <a:prstClr val="black"/>
                </a:solidFill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Precision simulation for quantitative predictive capabilities with KAIROS</a:t>
            </a:r>
          </a:p>
          <a:p>
            <a:pPr marL="296862" indent="-285750" defTabSz="457200" latinLnBrk="0">
              <a:spcBef>
                <a:spcPts val="600"/>
              </a:spcBef>
              <a:buFont typeface="Wingdings" panose="05000000000000000000" pitchFamily="2" charset="2"/>
              <a:buChar char="ü"/>
              <a:defRPr/>
            </a:pPr>
            <a:r>
              <a:rPr kumimoji="1" lang="en-US" altLang="ko-KR" sz="1600" kern="0" dirty="0">
                <a:solidFill>
                  <a:prstClr val="black"/>
                </a:solidFill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Fast virtualization/visualization based on </a:t>
            </a:r>
            <a:r>
              <a:rPr kumimoji="1" lang="en-US" altLang="ko-KR" sz="1600" kern="0" dirty="0"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game graphic technology</a:t>
            </a:r>
            <a:endParaRPr kumimoji="1" lang="ko-KR" altLang="en-US" sz="1600" kern="0" dirty="0">
              <a:latin typeface="Arial" panose="020B0604020202020204" pitchFamily="34" charset="0"/>
              <a:ea typeface="맑은 고딕" panose="020B0503020000020004" pitchFamily="50" charset="-127"/>
              <a:cs typeface="Arial" panose="020B0604020202020204" pitchFamily="34" charset="0"/>
            </a:endParaRPr>
          </a:p>
        </p:txBody>
      </p:sp>
      <p:sp>
        <p:nvSpPr>
          <p:cNvPr id="12" name="object 11">
            <a:extLst>
              <a:ext uri="{FF2B5EF4-FFF2-40B4-BE49-F238E27FC236}">
                <a16:creationId xmlns:a16="http://schemas.microsoft.com/office/drawing/2014/main" id="{574C7B0A-CDAD-4DEB-BE0D-54CCDC9568F8}"/>
              </a:ext>
            </a:extLst>
          </p:cNvPr>
          <p:cNvSpPr txBox="1"/>
          <p:nvPr/>
        </p:nvSpPr>
        <p:spPr>
          <a:xfrm>
            <a:off x="390386" y="3943927"/>
            <a:ext cx="8722360" cy="229338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200000"/>
              </a:lnSpc>
              <a:spcBef>
                <a:spcPts val="105"/>
              </a:spcBef>
            </a:pPr>
            <a:r>
              <a:rPr b="1" dirty="0">
                <a:cs typeface="맑은 고딕"/>
              </a:rPr>
              <a:t>▶</a:t>
            </a:r>
            <a:r>
              <a:rPr b="1" spc="-165" dirty="0">
                <a:cs typeface="맑은 고딕"/>
              </a:rPr>
              <a:t> </a:t>
            </a:r>
            <a:r>
              <a:rPr lang="en-US" b="1" dirty="0">
                <a:cs typeface="Arial"/>
              </a:rPr>
              <a:t>Virtualization of KSTAR and integrated visualization of fusion data</a:t>
            </a:r>
            <a:endParaRPr dirty="0">
              <a:cs typeface="Arial"/>
            </a:endParaRPr>
          </a:p>
          <a:p>
            <a:pPr marL="291465" indent="-109220">
              <a:lnSpc>
                <a:spcPct val="200000"/>
              </a:lnSpc>
              <a:spcBef>
                <a:spcPts val="1270"/>
              </a:spcBef>
              <a:buChar char="-"/>
              <a:tabLst>
                <a:tab pos="292100" algn="l"/>
              </a:tabLst>
            </a:pPr>
            <a:r>
              <a:rPr lang="en-US" sz="1400" spc="-5" dirty="0">
                <a:cs typeface="Arial"/>
              </a:rPr>
              <a:t>Monitoring of real time EFIT reconstruction</a:t>
            </a:r>
          </a:p>
          <a:p>
            <a:pPr marL="291465" indent="-109220">
              <a:lnSpc>
                <a:spcPct val="200000"/>
              </a:lnSpc>
              <a:spcBef>
                <a:spcPts val="1270"/>
              </a:spcBef>
              <a:buChar char="-"/>
              <a:tabLst>
                <a:tab pos="292100" algn="l"/>
              </a:tabLst>
            </a:pPr>
            <a:r>
              <a:rPr lang="en-US" sz="1400" spc="-5" dirty="0">
                <a:cs typeface="Arial"/>
              </a:rPr>
              <a:t>Post analysis of NBI and RMP simulation results on virtual environment</a:t>
            </a:r>
            <a:endParaRPr lang="en-US" sz="1400" dirty="0">
              <a:cs typeface="Arial"/>
            </a:endParaRPr>
          </a:p>
          <a:p>
            <a:pPr marL="291465" indent="-109220">
              <a:lnSpc>
                <a:spcPct val="200000"/>
              </a:lnSpc>
              <a:spcBef>
                <a:spcPts val="1270"/>
              </a:spcBef>
              <a:buChar char="-"/>
              <a:tabLst>
                <a:tab pos="292100" algn="l"/>
              </a:tabLst>
            </a:pPr>
            <a:r>
              <a:rPr lang="en-US" sz="1400" dirty="0">
                <a:cs typeface="Arial"/>
              </a:rPr>
              <a:t>Interactive analysis of ECH ray tracing</a:t>
            </a: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C01F52C9-C55C-4BD5-A163-4D211EB7A4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2857" y="1622055"/>
            <a:ext cx="5859190" cy="2342433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E40FBA43-7673-45F4-A64F-331160B951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46364" y="5661248"/>
            <a:ext cx="1174357" cy="855895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45C106A1-6E18-4841-8DCD-8F0E1B2C99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91374" y="5085184"/>
            <a:ext cx="1465002" cy="855355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9FC45536-4760-450B-9C1F-10837691C75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13207" y="4465275"/>
            <a:ext cx="1161894" cy="855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31187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6573" y="-27383"/>
            <a:ext cx="9061931" cy="841848"/>
          </a:xfrm>
        </p:spPr>
        <p:txBody>
          <a:bodyPr/>
          <a:lstStyle/>
          <a:p>
            <a:pPr marL="0"/>
            <a:r>
              <a:rPr lang="en-US" altLang="ko-KR" dirty="0"/>
              <a:t>Summary</a:t>
            </a:r>
            <a:endParaRPr lang="ko-KR" altLang="en-US" dirty="0"/>
          </a:p>
        </p:txBody>
      </p:sp>
      <p:sp>
        <p:nvSpPr>
          <p:cNvPr id="3" name="TextBox 32"/>
          <p:cNvSpPr txBox="1"/>
          <p:nvPr/>
        </p:nvSpPr>
        <p:spPr>
          <a:xfrm>
            <a:off x="35496" y="908720"/>
            <a:ext cx="9033613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 latinLnBrk="0">
              <a:spcBef>
                <a:spcPts val="900"/>
              </a:spcBef>
              <a:buFont typeface="Wingdings" charset="2"/>
              <a:buChar char="§"/>
              <a:defRPr/>
            </a:pPr>
            <a:r>
              <a:rPr lang="en-US" altLang="ko-KR" kern="0" dirty="0">
                <a:solidFill>
                  <a:srgbClr val="000000"/>
                </a:solidFill>
                <a:cs typeface="Calibri" charset="0"/>
              </a:rPr>
              <a:t>The fusion R&amp;D is expected to be </a:t>
            </a:r>
            <a:r>
              <a:rPr lang="en-US" altLang="ko-KR" b="1" kern="0" dirty="0">
                <a:solidFill>
                  <a:srgbClr val="000000"/>
                </a:solidFill>
                <a:cs typeface="Calibri" charset="0"/>
              </a:rPr>
              <a:t>more promoted </a:t>
            </a:r>
            <a:r>
              <a:rPr lang="en-US" altLang="ko-KR" kern="0" dirty="0">
                <a:solidFill>
                  <a:srgbClr val="000000"/>
                </a:solidFill>
                <a:cs typeface="Calibri" charset="0"/>
              </a:rPr>
              <a:t>owing to the </a:t>
            </a:r>
            <a:r>
              <a:rPr lang="en-US" altLang="ko-KR" b="1" kern="0" dirty="0">
                <a:solidFill>
                  <a:srgbClr val="000000"/>
                </a:solidFill>
                <a:cs typeface="Calibri" charset="0"/>
              </a:rPr>
              <a:t>4</a:t>
            </a:r>
            <a:r>
              <a:rPr lang="en-US" altLang="ko-KR" b="1" kern="0" baseline="30000" dirty="0">
                <a:solidFill>
                  <a:srgbClr val="000000"/>
                </a:solidFill>
                <a:cs typeface="Calibri" charset="0"/>
              </a:rPr>
              <a:t>th</a:t>
            </a:r>
            <a:r>
              <a:rPr lang="en-US" altLang="ko-KR" b="1" kern="0" dirty="0">
                <a:solidFill>
                  <a:srgbClr val="000000"/>
                </a:solidFill>
                <a:cs typeface="Calibri" charset="0"/>
              </a:rPr>
              <a:t> master plan of promoting fusion energy R&amp;D </a:t>
            </a:r>
            <a:r>
              <a:rPr lang="en-US" altLang="ko-KR" kern="0" dirty="0">
                <a:solidFill>
                  <a:srgbClr val="000000"/>
                </a:solidFill>
                <a:cs typeface="Calibri" charset="0"/>
              </a:rPr>
              <a:t>launched in 2022</a:t>
            </a:r>
          </a:p>
          <a:p>
            <a:pPr marL="357188" indent="-177800" latinLnBrk="0">
              <a:spcBef>
                <a:spcPts val="900"/>
              </a:spcBef>
              <a:buFontTx/>
              <a:buChar char="-"/>
              <a:defRPr/>
            </a:pPr>
            <a:endParaRPr lang="en-US" altLang="ko-KR" kern="0" dirty="0">
              <a:latin typeface="+mj-lt"/>
              <a:cs typeface="Calibri" charset="0"/>
            </a:endParaRPr>
          </a:p>
          <a:p>
            <a:pPr marL="342900" indent="-342900" latinLnBrk="0">
              <a:spcBef>
                <a:spcPts val="900"/>
              </a:spcBef>
              <a:buFont typeface="Wingdings" charset="2"/>
              <a:buChar char="§"/>
              <a:defRPr/>
            </a:pPr>
            <a:r>
              <a:rPr lang="en-US" altLang="ko-KR" b="1" kern="0" dirty="0">
                <a:latin typeface="+mj-lt"/>
                <a:cs typeface="Calibri" charset="0"/>
              </a:rPr>
              <a:t>Key technologies for the critical pathway to DEMO </a:t>
            </a:r>
          </a:p>
          <a:p>
            <a:pPr marL="357188" indent="-88900" latinLnBrk="0">
              <a:spcBef>
                <a:spcPts val="900"/>
              </a:spcBef>
              <a:buFontTx/>
              <a:buChar char="-"/>
              <a:defRPr/>
            </a:pPr>
            <a:r>
              <a:rPr lang="en-US" altLang="ko-KR" kern="0" dirty="0">
                <a:latin typeface="+mj-lt"/>
                <a:cs typeface="Calibri" charset="0"/>
              </a:rPr>
              <a:t> </a:t>
            </a:r>
            <a:r>
              <a:rPr lang="en-US" altLang="ko-KR" b="1" kern="0" dirty="0">
                <a:latin typeface="+mj-lt"/>
                <a:cs typeface="Calibri" charset="0"/>
              </a:rPr>
              <a:t>KSTAR</a:t>
            </a:r>
            <a:r>
              <a:rPr lang="en-US" altLang="ko-KR" kern="0" dirty="0">
                <a:latin typeface="+mj-lt"/>
                <a:cs typeface="Calibri" charset="0"/>
              </a:rPr>
              <a:t> can play a major role in developing </a:t>
            </a:r>
            <a:r>
              <a:rPr lang="en-US" altLang="ko-KR" b="1" kern="0" dirty="0">
                <a:cs typeface="Calibri" charset="0"/>
              </a:rPr>
              <a:t>steady state operation scenarios </a:t>
            </a:r>
            <a:r>
              <a:rPr lang="en-US" altLang="ko-KR" kern="0" dirty="0">
                <a:cs typeface="Calibri" charset="0"/>
              </a:rPr>
              <a:t>with the capability</a:t>
            </a:r>
            <a:r>
              <a:rPr lang="en-US" altLang="ko-KR" kern="0" dirty="0">
                <a:latin typeface="+mj-lt"/>
                <a:cs typeface="Calibri" charset="0"/>
              </a:rPr>
              <a:t>  of ‘</a:t>
            </a:r>
            <a:r>
              <a:rPr lang="en-US" altLang="ko-KR" b="1" kern="0" dirty="0">
                <a:latin typeface="+mj-lt"/>
                <a:cs typeface="Calibri" charset="0"/>
              </a:rPr>
              <a:t>high performance plasma control</a:t>
            </a:r>
            <a:r>
              <a:rPr lang="en-US" altLang="ko-KR" kern="0" dirty="0">
                <a:latin typeface="+mj-lt"/>
                <a:cs typeface="Calibri" charset="0"/>
              </a:rPr>
              <a:t>’</a:t>
            </a:r>
            <a:endParaRPr lang="en-US" altLang="ko-KR" b="1" kern="0" dirty="0">
              <a:latin typeface="+mj-lt"/>
              <a:cs typeface="Calibri" charset="0"/>
            </a:endParaRPr>
          </a:p>
          <a:p>
            <a:pPr marL="357188" indent="-88900" latinLnBrk="0">
              <a:spcBef>
                <a:spcPts val="900"/>
              </a:spcBef>
              <a:buFontTx/>
              <a:buChar char="-"/>
              <a:defRPr/>
            </a:pPr>
            <a:r>
              <a:rPr lang="en-US" altLang="ko-KR" b="1" kern="0" dirty="0">
                <a:latin typeface="+mj-lt"/>
                <a:cs typeface="Calibri" charset="0"/>
              </a:rPr>
              <a:t> ‘Fusion fuel system*</a:t>
            </a:r>
            <a:r>
              <a:rPr lang="en-US" altLang="ko-KR" kern="0" dirty="0">
                <a:latin typeface="+mj-lt"/>
                <a:cs typeface="Calibri" charset="0"/>
              </a:rPr>
              <a:t>’ is the most critical key technology for the pathway to DEMO       * Breeding Blanket, Fuel cycle, Divertor, and Fusion Materials</a:t>
            </a:r>
          </a:p>
          <a:p>
            <a:pPr marL="357188" indent="-88900" latinLnBrk="0">
              <a:spcBef>
                <a:spcPts val="900"/>
              </a:spcBef>
              <a:buFontTx/>
              <a:buChar char="-"/>
              <a:defRPr/>
            </a:pPr>
            <a:r>
              <a:rPr lang="en-US" altLang="ko-KR" b="1" kern="0" dirty="0">
                <a:latin typeface="+mj-lt"/>
                <a:cs typeface="Calibri" charset="0"/>
              </a:rPr>
              <a:t> Virtual DEMO* </a:t>
            </a:r>
            <a:r>
              <a:rPr lang="en-US" altLang="ko-KR" kern="0" dirty="0">
                <a:latin typeface="+mj-lt"/>
                <a:cs typeface="Calibri" charset="0"/>
              </a:rPr>
              <a:t>will be helpful for </a:t>
            </a:r>
            <a:r>
              <a:rPr lang="en-US" altLang="ko-KR" b="1" dirty="0">
                <a:solidFill>
                  <a:prstClr val="black"/>
                </a:solidFill>
                <a:ea typeface="맑은 고딕" panose="020B0503020000020004" pitchFamily="50" charset="-127"/>
              </a:rPr>
              <a:t>optimization of DEMO design </a:t>
            </a:r>
            <a:r>
              <a:rPr lang="en-US" altLang="ko-KR" dirty="0">
                <a:solidFill>
                  <a:prstClr val="black"/>
                </a:solidFill>
                <a:ea typeface="맑은 고딕" panose="020B0503020000020004" pitchFamily="50" charset="-127"/>
              </a:rPr>
              <a:t>(simulations) and </a:t>
            </a:r>
            <a:r>
              <a:rPr lang="en-US" altLang="ko-KR" b="1" dirty="0">
                <a:solidFill>
                  <a:prstClr val="black"/>
                </a:solidFill>
                <a:ea typeface="맑은 고딕" panose="020B0503020000020004" pitchFamily="50" charset="-127"/>
              </a:rPr>
              <a:t>reduction of construction risks and costs</a:t>
            </a:r>
          </a:p>
          <a:p>
            <a:pPr marL="268288" latinLnBrk="0">
              <a:spcBef>
                <a:spcPts val="900"/>
              </a:spcBef>
              <a:defRPr/>
            </a:pPr>
            <a:r>
              <a:rPr lang="en-US" altLang="ko-KR" b="1" kern="0" dirty="0">
                <a:solidFill>
                  <a:prstClr val="black"/>
                </a:solidFill>
                <a:latin typeface="+mj-lt"/>
                <a:ea typeface="맑은 고딕" panose="020B0503020000020004" pitchFamily="50" charset="-127"/>
                <a:cs typeface="Calibri" charset="0"/>
              </a:rPr>
              <a:t> </a:t>
            </a:r>
            <a:r>
              <a:rPr lang="en-US" altLang="ko-KR" kern="0" dirty="0">
                <a:solidFill>
                  <a:prstClr val="black"/>
                </a:solidFill>
                <a:latin typeface="+mj-lt"/>
                <a:ea typeface="맑은 고딕" panose="020B0503020000020004" pitchFamily="50" charset="-127"/>
                <a:cs typeface="Calibri" charset="0"/>
              </a:rPr>
              <a:t>* It </a:t>
            </a:r>
            <a:r>
              <a:rPr lang="en-US" altLang="ko-KR" kern="0" dirty="0">
                <a:latin typeface="+mj-lt"/>
                <a:cs typeface="Calibri" charset="0"/>
              </a:rPr>
              <a:t>could be developed without real DEMO based on the </a:t>
            </a:r>
            <a:r>
              <a:rPr lang="en-US" altLang="ko-KR" b="1" kern="0" dirty="0">
                <a:latin typeface="+mj-lt"/>
                <a:cs typeface="Calibri" charset="0"/>
              </a:rPr>
              <a:t>virtual KSTAR and victual ITER  </a:t>
            </a:r>
            <a:endParaRPr lang="en-US" altLang="ko-KR" kern="0" dirty="0">
              <a:latin typeface="+mj-lt"/>
              <a:cs typeface="Calibri" charset="0"/>
            </a:endParaRPr>
          </a:p>
          <a:p>
            <a:pPr marL="357188" indent="-88900" latinLnBrk="0">
              <a:spcBef>
                <a:spcPts val="900"/>
              </a:spcBef>
              <a:buFontTx/>
              <a:buChar char="-"/>
              <a:defRPr/>
            </a:pPr>
            <a:endParaRPr lang="en-US" altLang="ko-KR" kern="0" dirty="0">
              <a:latin typeface="+mj-lt"/>
              <a:cs typeface="Calibri" charset="0"/>
            </a:endParaRPr>
          </a:p>
          <a:p>
            <a:pPr marL="268288" indent="-268288" latinLnBrk="0">
              <a:spcBef>
                <a:spcPts val="900"/>
              </a:spcBef>
              <a:buFont typeface="Wingdings" panose="05000000000000000000" pitchFamily="2" charset="2"/>
              <a:buChar char="§"/>
              <a:defRPr/>
            </a:pPr>
            <a:r>
              <a:rPr lang="en-US" altLang="ko-KR" b="1" kern="0" dirty="0">
                <a:solidFill>
                  <a:srgbClr val="000000"/>
                </a:solidFill>
                <a:latin typeface="+mj-lt"/>
                <a:ea typeface="함초롬바탕" panose="02030604000101010101" pitchFamily="18" charset="-127"/>
                <a:cs typeface="Arial" panose="020B0604020202020204" pitchFamily="34" charset="0"/>
              </a:rPr>
              <a:t>Regulatory framework </a:t>
            </a:r>
            <a:r>
              <a:rPr lang="en-US" altLang="ko-KR" kern="0" dirty="0">
                <a:solidFill>
                  <a:srgbClr val="000000"/>
                </a:solidFill>
                <a:latin typeface="+mj-lt"/>
                <a:ea typeface="함초롬바탕" panose="02030604000101010101" pitchFamily="18" charset="-127"/>
                <a:cs typeface="Arial" panose="020B0604020202020204" pitchFamily="34" charset="0"/>
              </a:rPr>
              <a:t>could accelerate fusion energy progress to DEMO if it </a:t>
            </a:r>
            <a:r>
              <a:rPr lang="en-US" altLang="ko-KR" kern="0" dirty="0">
                <a:solidFill>
                  <a:srgbClr val="000000"/>
                </a:solidFill>
                <a:ea typeface="함초롬바탕" panose="02030604000101010101" pitchFamily="18" charset="-127"/>
                <a:cs typeface="Arial" panose="020B0604020202020204" pitchFamily="34" charset="0"/>
              </a:rPr>
              <a:t>would be developed appropriately including unique properties of fusion energy facilities</a:t>
            </a:r>
            <a:endParaRPr lang="en-US" altLang="ko-KR" kern="0" dirty="0">
              <a:solidFill>
                <a:srgbClr val="000000"/>
              </a:solidFill>
              <a:latin typeface="+mj-lt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10583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0112" y="4126940"/>
            <a:ext cx="3191628" cy="1951199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212" y="3059238"/>
            <a:ext cx="2439808" cy="3451148"/>
          </a:xfrm>
          <a:prstGeom prst="rect">
            <a:avLst/>
          </a:prstGeom>
        </p:spPr>
      </p:pic>
      <p:sp>
        <p:nvSpPr>
          <p:cNvPr id="9" name="타원형 설명선 8"/>
          <p:cNvSpPr/>
          <p:nvPr/>
        </p:nvSpPr>
        <p:spPr bwMode="auto">
          <a:xfrm>
            <a:off x="2195736" y="2204864"/>
            <a:ext cx="4680520" cy="1878494"/>
          </a:xfrm>
          <a:prstGeom prst="wedgeEllipseCallout">
            <a:avLst>
              <a:gd name="adj1" fmla="val -43513"/>
              <a:gd name="adj2" fmla="val 57594"/>
            </a:avLst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ko-KR" altLang="en-US" sz="1200" b="1" i="1" u="none" strike="noStrike" cap="none" normalizeH="0" baseline="0">
              <a:ln>
                <a:noFill/>
              </a:ln>
              <a:solidFill>
                <a:srgbClr val="1822CD"/>
              </a:solidFill>
              <a:effectLst/>
              <a:latin typeface="Helvetica" pitchFamily="-12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771800" y="2405447"/>
            <a:ext cx="394077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latin typeface="Times New Roman" panose="02020603050405020304" pitchFamily="18" charset="0"/>
                <a:cs typeface="Times New Roman" panose="02020603050405020304" pitchFamily="18" charset="0"/>
              </a:rPr>
              <a:t>I hope the </a:t>
            </a:r>
            <a:r>
              <a:rPr lang="en-US" altLang="ko-K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recovery of the honor of fusion energy </a:t>
            </a:r>
            <a:r>
              <a:rPr lang="en-US" altLang="ko-KR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that has been teased with “the Boy Who Cried Wolf” of Aesop’s Fables owing to the success of the </a:t>
            </a:r>
            <a:r>
              <a:rPr lang="en-US" altLang="ko-K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ITER burning plasma</a:t>
            </a:r>
            <a:r>
              <a:rPr lang="en-US" altLang="ko-K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around 2035. </a:t>
            </a:r>
            <a:endParaRPr lang="ko-KR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직사각형 2"/>
          <p:cNvSpPr/>
          <p:nvPr/>
        </p:nvSpPr>
        <p:spPr>
          <a:xfrm>
            <a:off x="5436096" y="6165304"/>
            <a:ext cx="3515343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800" dirty="0"/>
              <a:t>http://pesstevensone.blogspot.com/2013/08/the-boy-who-cried-wolf.html</a:t>
            </a:r>
          </a:p>
        </p:txBody>
      </p:sp>
      <p:sp>
        <p:nvSpPr>
          <p:cNvPr id="11" name="직사각형 10"/>
          <p:cNvSpPr/>
          <p:nvPr/>
        </p:nvSpPr>
        <p:spPr>
          <a:xfrm>
            <a:off x="712183" y="805592"/>
            <a:ext cx="765472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ko-KR" sz="3600" b="1" i="1" dirty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 Black" panose="020B0A04020102020204" pitchFamily="34" charset="0"/>
              </a:rPr>
              <a:t>Thank you for your attention !</a:t>
            </a:r>
            <a:endParaRPr lang="ko-KR" altLang="en-US" sz="3600" b="1" i="1" dirty="0">
              <a:ln w="12700">
                <a:solidFill>
                  <a:schemeClr val="tx1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93004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832" y="-27384"/>
            <a:ext cx="9132168" cy="1733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 Box 15"/>
          <p:cNvSpPr txBox="1">
            <a:spLocks noChangeArrowheads="1"/>
          </p:cNvSpPr>
          <p:nvPr/>
        </p:nvSpPr>
        <p:spPr bwMode="auto">
          <a:xfrm>
            <a:off x="1151620" y="1916832"/>
            <a:ext cx="7380820" cy="32051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t">
            <a:spAutoFit/>
          </a:bodyPr>
          <a:lstStyle/>
          <a:p>
            <a:pPr latinLnBrk="0">
              <a:lnSpc>
                <a:spcPct val="150000"/>
              </a:lnSpc>
              <a:spcBef>
                <a:spcPts val="600"/>
              </a:spcBef>
              <a:defRPr/>
            </a:pPr>
            <a:r>
              <a:rPr lang="en-US" altLang="ko-KR" sz="2800" b="1" kern="0" dirty="0">
                <a:latin typeface="Calibri" panose="020F0502020204030204" pitchFamily="34" charset="0"/>
                <a:cs typeface="Calibri" panose="020F0502020204030204" pitchFamily="34" charset="0"/>
              </a:rPr>
              <a:t>Contents </a:t>
            </a:r>
            <a:r>
              <a:rPr lang="mr-IN" altLang="ko-KR" sz="2800" b="1" kern="0" dirty="0">
                <a:latin typeface="Calibri" panose="020F0502020204030204" pitchFamily="34" charset="0"/>
                <a:cs typeface="Calibri" panose="020F0502020204030204" pitchFamily="34" charset="0"/>
              </a:rPr>
              <a:t>……</a:t>
            </a:r>
            <a:r>
              <a:rPr lang="en-US" altLang="ko-KR" sz="2800" b="1" kern="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altLang="ko-KR" sz="2800" b="1" kern="0" dirty="0">
              <a:solidFill>
                <a:srgbClr val="0432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804863" indent="-447675" latinLnBrk="0">
              <a:lnSpc>
                <a:spcPct val="150000"/>
              </a:lnSpc>
              <a:spcBef>
                <a:spcPts val="600"/>
              </a:spcBef>
              <a:buFont typeface="Wingdings" charset="2"/>
              <a:buChar char="q"/>
              <a:defRPr/>
            </a:pPr>
            <a:r>
              <a:rPr lang="en-US" altLang="ko-KR" sz="2400" b="1" kern="0" dirty="0">
                <a:solidFill>
                  <a:srgbClr val="0432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Government Policies for Fusion R&amp;D</a:t>
            </a:r>
          </a:p>
          <a:p>
            <a:pPr marL="804863" indent="-447675" latinLnBrk="0">
              <a:lnSpc>
                <a:spcPct val="150000"/>
              </a:lnSpc>
              <a:spcBef>
                <a:spcPts val="600"/>
              </a:spcBef>
              <a:buFont typeface="Wingdings" charset="2"/>
              <a:buChar char="q"/>
              <a:defRPr/>
            </a:pPr>
            <a:r>
              <a:rPr lang="en-US" altLang="ko-KR" sz="2400" b="1" kern="0" dirty="0">
                <a:solidFill>
                  <a:srgbClr val="0432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Critical Pathway to DEMO </a:t>
            </a:r>
          </a:p>
          <a:p>
            <a:pPr marL="804863" indent="-447675" latinLnBrk="0">
              <a:lnSpc>
                <a:spcPct val="150000"/>
              </a:lnSpc>
              <a:spcBef>
                <a:spcPts val="600"/>
              </a:spcBef>
              <a:buFont typeface="Wingdings" charset="2"/>
              <a:buChar char="q"/>
              <a:defRPr/>
            </a:pPr>
            <a:r>
              <a:rPr lang="en-US" altLang="ko-KR" sz="2400" b="1" kern="0" dirty="0">
                <a:solidFill>
                  <a:srgbClr val="0432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Key Gap Technologies for DEMO</a:t>
            </a:r>
          </a:p>
          <a:p>
            <a:pPr marL="804863" indent="-447675" latinLnBrk="0">
              <a:lnSpc>
                <a:spcPct val="150000"/>
              </a:lnSpc>
              <a:spcBef>
                <a:spcPts val="600"/>
              </a:spcBef>
              <a:buFont typeface="Wingdings" charset="2"/>
              <a:buChar char="q"/>
              <a:defRPr/>
            </a:pPr>
            <a:r>
              <a:rPr lang="en-US" altLang="ko-KR" sz="2400" b="1" kern="0" dirty="0">
                <a:solidFill>
                  <a:srgbClr val="0432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12135719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모서리가 둥근 직사각형 44">
            <a:extLst>
              <a:ext uri="{FF2B5EF4-FFF2-40B4-BE49-F238E27FC236}">
                <a16:creationId xmlns:a16="http://schemas.microsoft.com/office/drawing/2014/main" id="{43483594-0B0D-4227-88EA-98C6E1BB75A2}"/>
              </a:ext>
            </a:extLst>
          </p:cNvPr>
          <p:cNvSpPr/>
          <p:nvPr/>
        </p:nvSpPr>
        <p:spPr>
          <a:xfrm rot="16200000">
            <a:off x="5654079" y="2926902"/>
            <a:ext cx="2592286" cy="3596483"/>
          </a:xfrm>
          <a:prstGeom prst="roundRect">
            <a:avLst>
              <a:gd name="adj" fmla="val 4111"/>
            </a:avLst>
          </a:prstGeom>
          <a:solidFill>
            <a:sysClr val="window" lastClr="FFFFFF">
              <a:lumMod val="85000"/>
            </a:sysClr>
          </a:solidFill>
          <a:ln w="3175" cap="flat" cmpd="sng" algn="ctr">
            <a:solidFill>
              <a:sysClr val="window" lastClr="FFFFFF">
                <a:lumMod val="85000"/>
              </a:sys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맑은 고딕" panose="020B0503020000020004" pitchFamily="50" charset="-127"/>
              <a:cs typeface="Calibri" panose="020F0502020204030204" pitchFamily="34" charset="0"/>
            </a:endParaRPr>
          </a:p>
        </p:txBody>
      </p:sp>
      <p:sp>
        <p:nvSpPr>
          <p:cNvPr id="52" name="모서리가 둥근 직사각형 46">
            <a:extLst>
              <a:ext uri="{FF2B5EF4-FFF2-40B4-BE49-F238E27FC236}">
                <a16:creationId xmlns:a16="http://schemas.microsoft.com/office/drawing/2014/main" id="{883A6C56-EB0E-4CED-9ADA-84EC21F50FA7}"/>
              </a:ext>
            </a:extLst>
          </p:cNvPr>
          <p:cNvSpPr/>
          <p:nvPr/>
        </p:nvSpPr>
        <p:spPr>
          <a:xfrm>
            <a:off x="6710687" y="1303040"/>
            <a:ext cx="1919735" cy="685800"/>
          </a:xfrm>
          <a:prstGeom prst="roundRect">
            <a:avLst>
              <a:gd name="adj" fmla="val 4111"/>
            </a:avLst>
          </a:prstGeom>
          <a:noFill/>
          <a:ln w="22225" cap="flat" cmpd="sng" algn="ctr">
            <a:solidFill>
              <a:srgbClr val="1F497D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0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맑은 고딕" panose="020B0503020000020004" pitchFamily="50" charset="-127"/>
              <a:cs typeface="Calibri" panose="020F0502020204030204" pitchFamily="34" charset="0"/>
            </a:endParaRPr>
          </a:p>
        </p:txBody>
      </p:sp>
      <p:sp>
        <p:nvSpPr>
          <p:cNvPr id="53" name="내용 개체 틀 2">
            <a:extLst>
              <a:ext uri="{FF2B5EF4-FFF2-40B4-BE49-F238E27FC236}">
                <a16:creationId xmlns:a16="http://schemas.microsoft.com/office/drawing/2014/main" id="{C8CDDF31-2FD4-4C5D-9994-A078DE317FA8}"/>
              </a:ext>
            </a:extLst>
          </p:cNvPr>
          <p:cNvSpPr txBox="1">
            <a:spLocks/>
          </p:cNvSpPr>
          <p:nvPr/>
        </p:nvSpPr>
        <p:spPr>
          <a:xfrm>
            <a:off x="6804245" y="1387624"/>
            <a:ext cx="1752600" cy="457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US" altLang="ko-KR" sz="1600" b="1" dirty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rPr>
              <a:t>National Fusion </a:t>
            </a:r>
          </a:p>
          <a:p>
            <a:pPr marL="0" indent="0" algn="ctr">
              <a:buFont typeface="Arial" pitchFamily="34" charset="0"/>
              <a:buNone/>
            </a:pPr>
            <a:r>
              <a:rPr lang="en-US" altLang="ko-KR" sz="1600" b="1" dirty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rPr>
              <a:t>Energy Committee</a:t>
            </a:r>
          </a:p>
        </p:txBody>
      </p:sp>
      <p:sp>
        <p:nvSpPr>
          <p:cNvPr id="54" name="모서리가 둥근 직사각형 51">
            <a:extLst>
              <a:ext uri="{FF2B5EF4-FFF2-40B4-BE49-F238E27FC236}">
                <a16:creationId xmlns:a16="http://schemas.microsoft.com/office/drawing/2014/main" id="{6FC7857F-30A2-432D-A55D-8230C3D3445C}"/>
              </a:ext>
            </a:extLst>
          </p:cNvPr>
          <p:cNvSpPr/>
          <p:nvPr/>
        </p:nvSpPr>
        <p:spPr>
          <a:xfrm rot="16200000">
            <a:off x="1007605" y="2672916"/>
            <a:ext cx="2592289" cy="4104453"/>
          </a:xfrm>
          <a:prstGeom prst="roundRect">
            <a:avLst>
              <a:gd name="adj" fmla="val 4111"/>
            </a:avLst>
          </a:prstGeom>
          <a:solidFill>
            <a:sysClr val="window" lastClr="FFFFFF">
              <a:lumMod val="85000"/>
            </a:sysClr>
          </a:solidFill>
          <a:ln w="3175" cap="flat" cmpd="sng" algn="ctr">
            <a:solidFill>
              <a:sysClr val="window" lastClr="FFFFFF">
                <a:lumMod val="85000"/>
              </a:sys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맑은 고딕" panose="020B0503020000020004" pitchFamily="50" charset="-127"/>
              <a:cs typeface="Calibri" panose="020F0502020204030204" pitchFamily="34" charset="0"/>
            </a:endParaRPr>
          </a:p>
        </p:txBody>
      </p:sp>
      <p:sp>
        <p:nvSpPr>
          <p:cNvPr id="55" name="내용 개체 틀 2">
            <a:extLst>
              <a:ext uri="{FF2B5EF4-FFF2-40B4-BE49-F238E27FC236}">
                <a16:creationId xmlns:a16="http://schemas.microsoft.com/office/drawing/2014/main" id="{EC919A41-D086-4533-AD5E-CF1001B45281}"/>
              </a:ext>
            </a:extLst>
          </p:cNvPr>
          <p:cNvSpPr txBox="1">
            <a:spLocks/>
          </p:cNvSpPr>
          <p:nvPr/>
        </p:nvSpPr>
        <p:spPr>
          <a:xfrm>
            <a:off x="1506111" y="3403515"/>
            <a:ext cx="1409700" cy="4741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US" altLang="ko-KR" sz="2400" b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rPr>
              <a:t>KFE</a:t>
            </a:r>
          </a:p>
        </p:txBody>
      </p:sp>
      <p:sp>
        <p:nvSpPr>
          <p:cNvPr id="56" name="모서리가 둥근 직사각형 79">
            <a:extLst>
              <a:ext uri="{FF2B5EF4-FFF2-40B4-BE49-F238E27FC236}">
                <a16:creationId xmlns:a16="http://schemas.microsoft.com/office/drawing/2014/main" id="{DB0D4120-0116-44CF-B311-253A9865AB11}"/>
              </a:ext>
            </a:extLst>
          </p:cNvPr>
          <p:cNvSpPr/>
          <p:nvPr/>
        </p:nvSpPr>
        <p:spPr>
          <a:xfrm>
            <a:off x="3347863" y="1199812"/>
            <a:ext cx="2448273" cy="914400"/>
          </a:xfrm>
          <a:prstGeom prst="roundRect">
            <a:avLst>
              <a:gd name="adj" fmla="val 4111"/>
            </a:avLst>
          </a:prstGeom>
          <a:noFill/>
          <a:ln w="25400" cap="flat" cmpd="sng" algn="ctr">
            <a:solidFill>
              <a:srgbClr val="1F497D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0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맑은 고딕" panose="020B0503020000020004" pitchFamily="50" charset="-127"/>
              <a:cs typeface="Calibri" panose="020F0502020204030204" pitchFamily="34" charset="0"/>
            </a:endParaRPr>
          </a:p>
        </p:txBody>
      </p:sp>
      <p:sp>
        <p:nvSpPr>
          <p:cNvPr id="57" name="내용 개체 틀 2">
            <a:extLst>
              <a:ext uri="{FF2B5EF4-FFF2-40B4-BE49-F238E27FC236}">
                <a16:creationId xmlns:a16="http://schemas.microsoft.com/office/drawing/2014/main" id="{77F3CB55-CAA8-4343-81FD-3073C3F7FF9A}"/>
              </a:ext>
            </a:extLst>
          </p:cNvPr>
          <p:cNvSpPr txBox="1">
            <a:spLocks/>
          </p:cNvSpPr>
          <p:nvPr/>
        </p:nvSpPr>
        <p:spPr>
          <a:xfrm>
            <a:off x="3433524" y="1339711"/>
            <a:ext cx="2225510" cy="381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US" altLang="ko-KR" sz="2400" b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rPr>
              <a:t>MSIT</a:t>
            </a:r>
          </a:p>
        </p:txBody>
      </p:sp>
      <p:sp>
        <p:nvSpPr>
          <p:cNvPr id="58" name="내용 개체 틀 2">
            <a:extLst>
              <a:ext uri="{FF2B5EF4-FFF2-40B4-BE49-F238E27FC236}">
                <a16:creationId xmlns:a16="http://schemas.microsoft.com/office/drawing/2014/main" id="{037734AE-C36A-44E0-9A5D-40CD01B1EAC2}"/>
              </a:ext>
            </a:extLst>
          </p:cNvPr>
          <p:cNvSpPr txBox="1">
            <a:spLocks/>
          </p:cNvSpPr>
          <p:nvPr/>
        </p:nvSpPr>
        <p:spPr>
          <a:xfrm>
            <a:off x="2998032" y="1708481"/>
            <a:ext cx="3170590" cy="381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US" altLang="ko-KR" sz="1400" dirty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rPr>
              <a:t>Ministry of Science and ICT</a:t>
            </a:r>
          </a:p>
        </p:txBody>
      </p:sp>
      <p:sp>
        <p:nvSpPr>
          <p:cNvPr id="60" name="직사각형 59">
            <a:extLst>
              <a:ext uri="{FF2B5EF4-FFF2-40B4-BE49-F238E27FC236}">
                <a16:creationId xmlns:a16="http://schemas.microsoft.com/office/drawing/2014/main" id="{E71FA50E-711D-4E6C-841A-37E8A9839D78}"/>
              </a:ext>
            </a:extLst>
          </p:cNvPr>
          <p:cNvSpPr/>
          <p:nvPr/>
        </p:nvSpPr>
        <p:spPr>
          <a:xfrm>
            <a:off x="5323729" y="3485999"/>
            <a:ext cx="33566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042782">
              <a:defRPr/>
            </a:pPr>
            <a:r>
              <a:rPr lang="en-US" altLang="ko-KR" b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rPr>
              <a:t>Fusion R&amp;D Programs</a:t>
            </a:r>
          </a:p>
        </p:txBody>
      </p:sp>
      <p:cxnSp>
        <p:nvCxnSpPr>
          <p:cNvPr id="61" name="직선 연결선 60">
            <a:extLst>
              <a:ext uri="{FF2B5EF4-FFF2-40B4-BE49-F238E27FC236}">
                <a16:creationId xmlns:a16="http://schemas.microsoft.com/office/drawing/2014/main" id="{16FFB60F-4A6F-4483-8469-BE940DCAFDD6}"/>
              </a:ext>
            </a:extLst>
          </p:cNvPr>
          <p:cNvCxnSpPr>
            <a:cxnSpLocks/>
            <a:stCxn id="56" idx="2"/>
            <a:endCxn id="54" idx="3"/>
          </p:cNvCxnSpPr>
          <p:nvPr/>
        </p:nvCxnSpPr>
        <p:spPr>
          <a:xfrm flipH="1">
            <a:off x="2303750" y="2114212"/>
            <a:ext cx="2268250" cy="1314786"/>
          </a:xfrm>
          <a:prstGeom prst="line">
            <a:avLst/>
          </a:prstGeom>
          <a:noFill/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/>
        </p:spPr>
      </p:cxnSp>
      <p:cxnSp>
        <p:nvCxnSpPr>
          <p:cNvPr id="62" name="직선 연결선 61">
            <a:extLst>
              <a:ext uri="{FF2B5EF4-FFF2-40B4-BE49-F238E27FC236}">
                <a16:creationId xmlns:a16="http://schemas.microsoft.com/office/drawing/2014/main" id="{FA162B90-F3C0-48DE-810A-D2E4A23DB0F1}"/>
              </a:ext>
            </a:extLst>
          </p:cNvPr>
          <p:cNvCxnSpPr>
            <a:cxnSpLocks/>
            <a:stCxn id="56" idx="2"/>
            <a:endCxn id="51" idx="3"/>
          </p:cNvCxnSpPr>
          <p:nvPr/>
        </p:nvCxnSpPr>
        <p:spPr>
          <a:xfrm>
            <a:off x="4572000" y="2114212"/>
            <a:ext cx="2378223" cy="1314788"/>
          </a:xfrm>
          <a:prstGeom prst="line">
            <a:avLst/>
          </a:prstGeom>
          <a:noFill/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/>
        </p:spPr>
      </p:cxnSp>
      <p:cxnSp>
        <p:nvCxnSpPr>
          <p:cNvPr id="63" name="직선 연결선 62">
            <a:extLst>
              <a:ext uri="{FF2B5EF4-FFF2-40B4-BE49-F238E27FC236}">
                <a16:creationId xmlns:a16="http://schemas.microsoft.com/office/drawing/2014/main" id="{226F0DD6-5797-4863-B094-3624E36D8962}"/>
              </a:ext>
            </a:extLst>
          </p:cNvPr>
          <p:cNvCxnSpPr>
            <a:stCxn id="56" idx="3"/>
            <a:endCxn id="52" idx="1"/>
          </p:cNvCxnSpPr>
          <p:nvPr/>
        </p:nvCxnSpPr>
        <p:spPr>
          <a:xfrm flipV="1">
            <a:off x="5796136" y="1645940"/>
            <a:ext cx="914551" cy="11072"/>
          </a:xfrm>
          <a:prstGeom prst="line">
            <a:avLst/>
          </a:prstGeom>
          <a:noFill/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/>
        </p:spPr>
      </p:cxnSp>
      <p:sp>
        <p:nvSpPr>
          <p:cNvPr id="64" name="모서리가 둥근 직사각형 16">
            <a:extLst>
              <a:ext uri="{FF2B5EF4-FFF2-40B4-BE49-F238E27FC236}">
                <a16:creationId xmlns:a16="http://schemas.microsoft.com/office/drawing/2014/main" id="{1D3260DC-6229-48DB-98FC-36C7F0910F31}"/>
              </a:ext>
            </a:extLst>
          </p:cNvPr>
          <p:cNvSpPr/>
          <p:nvPr/>
        </p:nvSpPr>
        <p:spPr>
          <a:xfrm>
            <a:off x="5788900" y="5232260"/>
            <a:ext cx="2285493" cy="500996"/>
          </a:xfrm>
          <a:prstGeom prst="roundRect">
            <a:avLst>
              <a:gd name="adj" fmla="val 4686"/>
            </a:avLst>
          </a:prstGeom>
          <a:solidFill>
            <a:sysClr val="window" lastClr="FFFFFF"/>
          </a:solidFill>
          <a:ln w="25400" cap="flat" cmpd="sng" algn="ctr">
            <a:solidFill>
              <a:srgbClr val="4F81BD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rPr>
              <a:t>Industries</a:t>
            </a:r>
          </a:p>
        </p:txBody>
      </p:sp>
      <p:sp>
        <p:nvSpPr>
          <p:cNvPr id="66" name="Rectangle 949">
            <a:extLst>
              <a:ext uri="{FF2B5EF4-FFF2-40B4-BE49-F238E27FC236}">
                <a16:creationId xmlns:a16="http://schemas.microsoft.com/office/drawing/2014/main" id="{6DD3AC47-8A85-4EC4-84C2-2E5156D03366}"/>
              </a:ext>
            </a:extLst>
          </p:cNvPr>
          <p:cNvSpPr>
            <a:spLocks noChangeArrowheads="1"/>
          </p:cNvSpPr>
          <p:nvPr/>
        </p:nvSpPr>
        <p:spPr bwMode="gray">
          <a:xfrm>
            <a:off x="2323517" y="4968797"/>
            <a:ext cx="1429930" cy="358200"/>
          </a:xfrm>
          <a:prstGeom prst="roundRect">
            <a:avLst>
              <a:gd name="adj" fmla="val 10778"/>
            </a:avLst>
          </a:prstGeom>
          <a:solidFill>
            <a:sysClr val="window" lastClr="FFFFFF"/>
          </a:solidFill>
          <a:ln w="25400" cap="flat" cmpd="sng" algn="ctr">
            <a:solidFill>
              <a:srgbClr val="4F81BD"/>
            </a:solidFill>
            <a:prstDash val="solid"/>
            <a:headEnd/>
            <a:tailEnd/>
          </a:ln>
          <a:effectLst/>
        </p:spPr>
        <p:txBody>
          <a:bodyPr wrap="square" lIns="0" rIns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042782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6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맑은 고딕" pitchFamily="50" charset="-127"/>
                <a:cs typeface="Calibri" panose="020F0502020204030204" pitchFamily="34" charset="0"/>
              </a:rPr>
              <a:t>DEMO R&amp;D</a:t>
            </a:r>
          </a:p>
        </p:txBody>
      </p:sp>
      <p:sp>
        <p:nvSpPr>
          <p:cNvPr id="67" name="모서리가 둥근 직사각형 23">
            <a:extLst>
              <a:ext uri="{FF2B5EF4-FFF2-40B4-BE49-F238E27FC236}">
                <a16:creationId xmlns:a16="http://schemas.microsoft.com/office/drawing/2014/main" id="{202C430C-BDF7-43CF-9ABA-3AFCF5B637E6}"/>
              </a:ext>
            </a:extLst>
          </p:cNvPr>
          <p:cNvSpPr/>
          <p:nvPr/>
        </p:nvSpPr>
        <p:spPr>
          <a:xfrm>
            <a:off x="2317321" y="4221088"/>
            <a:ext cx="1438034" cy="672247"/>
          </a:xfrm>
          <a:prstGeom prst="roundRect">
            <a:avLst>
              <a:gd name="adj" fmla="val 3365"/>
            </a:avLst>
          </a:prstGeom>
          <a:solidFill>
            <a:sysClr val="window" lastClr="FFFFFF"/>
          </a:solidFill>
          <a:ln w="25400" cap="flat" cmpd="sng" algn="ctr">
            <a:solidFill>
              <a:srgbClr val="4F81BD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rPr>
              <a:t>KSTAR</a:t>
            </a:r>
            <a:endParaRPr kumimoji="0" lang="ko-KR" altLang="en-US" sz="1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맑은 고딕" panose="020B0503020000020004" pitchFamily="50" charset="-127"/>
              <a:cs typeface="Calibri" panose="020F0502020204030204" pitchFamily="34" charset="0"/>
            </a:endParaRPr>
          </a:p>
        </p:txBody>
      </p:sp>
      <p:cxnSp>
        <p:nvCxnSpPr>
          <p:cNvPr id="68" name="직선 연결선 67">
            <a:extLst>
              <a:ext uri="{FF2B5EF4-FFF2-40B4-BE49-F238E27FC236}">
                <a16:creationId xmlns:a16="http://schemas.microsoft.com/office/drawing/2014/main" id="{8BEE5623-C734-4E8F-BC99-FDC1B14084E6}"/>
              </a:ext>
            </a:extLst>
          </p:cNvPr>
          <p:cNvCxnSpPr>
            <a:cxnSpLocks/>
            <a:stCxn id="51" idx="0"/>
            <a:endCxn id="54" idx="2"/>
          </p:cNvCxnSpPr>
          <p:nvPr/>
        </p:nvCxnSpPr>
        <p:spPr>
          <a:xfrm flipH="1" flipV="1">
            <a:off x="4355976" y="4725142"/>
            <a:ext cx="796005" cy="2"/>
          </a:xfrm>
          <a:prstGeom prst="line">
            <a:avLst/>
          </a:prstGeom>
          <a:noFill/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/>
        </p:spPr>
      </p:cxnSp>
      <p:sp>
        <p:nvSpPr>
          <p:cNvPr id="69" name="모서리가 둥근 직사각형 72">
            <a:extLst>
              <a:ext uri="{FF2B5EF4-FFF2-40B4-BE49-F238E27FC236}">
                <a16:creationId xmlns:a16="http://schemas.microsoft.com/office/drawing/2014/main" id="{172A2588-B215-444F-9994-4EBE0F3BE771}"/>
              </a:ext>
            </a:extLst>
          </p:cNvPr>
          <p:cNvSpPr/>
          <p:nvPr/>
        </p:nvSpPr>
        <p:spPr>
          <a:xfrm>
            <a:off x="591788" y="4221088"/>
            <a:ext cx="1438034" cy="1501498"/>
          </a:xfrm>
          <a:prstGeom prst="roundRect">
            <a:avLst>
              <a:gd name="adj" fmla="val 3714"/>
            </a:avLst>
          </a:prstGeom>
          <a:solidFill>
            <a:sysClr val="window" lastClr="FFFFFF"/>
          </a:solidFill>
          <a:ln w="25400" cap="flat" cmpd="sng" algn="ctr">
            <a:solidFill>
              <a:srgbClr val="4F81BD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rPr>
              <a:t>ITER Korea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rPr>
              <a:t>(KO-DA)</a:t>
            </a:r>
            <a:endParaRPr kumimoji="0" lang="ko-KR" altLang="en-US" sz="1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맑은 고딕" panose="020B0503020000020004" pitchFamily="50" charset="-127"/>
              <a:cs typeface="Calibri" panose="020F0502020204030204" pitchFamily="34" charset="0"/>
            </a:endParaRPr>
          </a:p>
        </p:txBody>
      </p:sp>
      <p:sp>
        <p:nvSpPr>
          <p:cNvPr id="71" name="직사각형 70">
            <a:extLst>
              <a:ext uri="{FF2B5EF4-FFF2-40B4-BE49-F238E27FC236}">
                <a16:creationId xmlns:a16="http://schemas.microsoft.com/office/drawing/2014/main" id="{4614053B-F492-4896-8A5D-9B0E37321DE3}"/>
              </a:ext>
            </a:extLst>
          </p:cNvPr>
          <p:cNvSpPr/>
          <p:nvPr/>
        </p:nvSpPr>
        <p:spPr>
          <a:xfrm>
            <a:off x="37056" y="58797"/>
            <a:ext cx="851888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800" b="1" dirty="0">
                <a:solidFill>
                  <a:prstClr val="black">
                    <a:lumMod val="75000"/>
                    <a:lumOff val="25000"/>
                  </a:prstClr>
                </a:solidFill>
                <a:effectLst>
                  <a:glow rad="38100">
                    <a:prstClr val="white">
                      <a:alpha val="30000"/>
                    </a:prstClr>
                  </a:glow>
                </a:effectLst>
                <a:cs typeface="Arial" panose="020B0604020202020204" pitchFamily="34" charset="0"/>
              </a:rPr>
              <a:t>Governance Framework of Fusion R&amp;D in Korea</a:t>
            </a:r>
            <a:endParaRPr lang="ko-KR" altLang="en-US" sz="2800" b="1" dirty="0">
              <a:solidFill>
                <a:prstClr val="black">
                  <a:lumMod val="75000"/>
                  <a:lumOff val="25000"/>
                </a:prstClr>
              </a:solidFill>
              <a:effectLst>
                <a:glow rad="38100">
                  <a:prstClr val="white">
                    <a:alpha val="30000"/>
                  </a:prstClr>
                </a:glow>
              </a:effectLst>
              <a:ea typeface="맑은 고딕" panose="020B0503020000020004" pitchFamily="50" charset="-127"/>
              <a:cs typeface="Arial" panose="020B0604020202020204" pitchFamily="34" charset="0"/>
            </a:endParaRPr>
          </a:p>
        </p:txBody>
      </p:sp>
      <p:sp>
        <p:nvSpPr>
          <p:cNvPr id="72" name="Rectangle 949">
            <a:extLst>
              <a:ext uri="{FF2B5EF4-FFF2-40B4-BE49-F238E27FC236}">
                <a16:creationId xmlns:a16="http://schemas.microsoft.com/office/drawing/2014/main" id="{06DCE3D1-3C4F-4AC7-999A-C77A4D77FCEC}"/>
              </a:ext>
            </a:extLst>
          </p:cNvPr>
          <p:cNvSpPr>
            <a:spLocks noChangeArrowheads="1"/>
          </p:cNvSpPr>
          <p:nvPr/>
        </p:nvSpPr>
        <p:spPr bwMode="gray">
          <a:xfrm>
            <a:off x="2339752" y="5402627"/>
            <a:ext cx="1429930" cy="358200"/>
          </a:xfrm>
          <a:prstGeom prst="roundRect">
            <a:avLst>
              <a:gd name="adj" fmla="val 10778"/>
            </a:avLst>
          </a:prstGeom>
          <a:solidFill>
            <a:sysClr val="window" lastClr="FFFFFF"/>
          </a:solidFill>
          <a:ln w="25400" cap="flat" cmpd="sng" algn="ctr">
            <a:solidFill>
              <a:srgbClr val="4F81BD"/>
            </a:solidFill>
            <a:prstDash val="solid"/>
            <a:headEnd/>
            <a:tailEnd/>
          </a:ln>
          <a:effectLst/>
        </p:spPr>
        <p:txBody>
          <a:bodyPr wrap="square" lIns="0" rIns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042782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6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맑은 고딕" pitchFamily="50" charset="-127"/>
                <a:cs typeface="Calibri" panose="020F0502020204030204" pitchFamily="34" charset="0"/>
              </a:rPr>
              <a:t>Plasma R&amp;D</a:t>
            </a:r>
          </a:p>
        </p:txBody>
      </p:sp>
      <p:sp>
        <p:nvSpPr>
          <p:cNvPr id="24" name="내용 개체 틀 2">
            <a:extLst>
              <a:ext uri="{FF2B5EF4-FFF2-40B4-BE49-F238E27FC236}">
                <a16:creationId xmlns:a16="http://schemas.microsoft.com/office/drawing/2014/main" id="{9CDBF867-BACD-4251-8760-1384B6818F25}"/>
              </a:ext>
            </a:extLst>
          </p:cNvPr>
          <p:cNvSpPr txBox="1">
            <a:spLocks/>
          </p:cNvSpPr>
          <p:nvPr/>
        </p:nvSpPr>
        <p:spPr>
          <a:xfrm>
            <a:off x="585472" y="1187071"/>
            <a:ext cx="1752600" cy="9143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US" altLang="ko-KR" sz="1600" b="1" dirty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rPr>
              <a:t>“Fusion Energy Development Promotion Act”</a:t>
            </a:r>
          </a:p>
        </p:txBody>
      </p:sp>
      <p:sp>
        <p:nvSpPr>
          <p:cNvPr id="25" name="모서리가 둥근 직사각형 46">
            <a:extLst>
              <a:ext uri="{FF2B5EF4-FFF2-40B4-BE49-F238E27FC236}">
                <a16:creationId xmlns:a16="http://schemas.microsoft.com/office/drawing/2014/main" id="{75C055BF-0B45-4CD6-A899-E23C21A68DDE}"/>
              </a:ext>
            </a:extLst>
          </p:cNvPr>
          <p:cNvSpPr/>
          <p:nvPr/>
        </p:nvSpPr>
        <p:spPr>
          <a:xfrm>
            <a:off x="518382" y="1237635"/>
            <a:ext cx="1919735" cy="827682"/>
          </a:xfrm>
          <a:prstGeom prst="roundRect">
            <a:avLst>
              <a:gd name="adj" fmla="val 4111"/>
            </a:avLst>
          </a:prstGeom>
          <a:noFill/>
          <a:ln w="22225" cap="flat" cmpd="sng" algn="ctr">
            <a:solidFill>
              <a:srgbClr val="1F497D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0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맑은 고딕" panose="020B0503020000020004" pitchFamily="50" charset="-127"/>
              <a:cs typeface="Calibri" panose="020F0502020204030204" pitchFamily="34" charset="0"/>
            </a:endParaRPr>
          </a:p>
        </p:txBody>
      </p:sp>
      <p:sp>
        <p:nvSpPr>
          <p:cNvPr id="40" name="모서리가 둥근 직사각형 16">
            <a:extLst>
              <a:ext uri="{FF2B5EF4-FFF2-40B4-BE49-F238E27FC236}">
                <a16:creationId xmlns:a16="http://schemas.microsoft.com/office/drawing/2014/main" id="{D8F33BE7-8A04-4997-BB19-B355B2BEC2E7}"/>
              </a:ext>
            </a:extLst>
          </p:cNvPr>
          <p:cNvSpPr/>
          <p:nvPr/>
        </p:nvSpPr>
        <p:spPr>
          <a:xfrm>
            <a:off x="5776932" y="4612165"/>
            <a:ext cx="2285493" cy="500996"/>
          </a:xfrm>
          <a:prstGeom prst="roundRect">
            <a:avLst>
              <a:gd name="adj" fmla="val 4686"/>
            </a:avLst>
          </a:prstGeom>
          <a:solidFill>
            <a:sysClr val="window" lastClr="FFFFFF"/>
          </a:solidFill>
          <a:ln w="25400" cap="flat" cmpd="sng" algn="ctr">
            <a:solidFill>
              <a:srgbClr val="4F81BD"/>
            </a:solidFill>
            <a:prstDash val="solid"/>
          </a:ln>
          <a:effectLst/>
        </p:spPr>
        <p:txBody>
          <a:bodyPr rtlCol="0" anchor="ctr"/>
          <a:lstStyle/>
          <a:p>
            <a:pPr lvl="0" algn="ctr" defTabSz="1042782">
              <a:defRPr/>
            </a:pPr>
            <a:r>
              <a:rPr lang="en-US" altLang="ko-KR" sz="1600" dirty="0">
                <a:solidFill>
                  <a:sysClr val="windowText" lastClr="000000"/>
                </a:solidFill>
                <a:latin typeface="Calibri" panose="020F0502020204030204" pitchFamily="34" charset="0"/>
                <a:ea typeface="맑은 고딕" pitchFamily="50" charset="-127"/>
                <a:cs typeface="Calibri" panose="020F0502020204030204" pitchFamily="34" charset="0"/>
              </a:rPr>
              <a:t>Research Institutes</a:t>
            </a:r>
          </a:p>
        </p:txBody>
      </p:sp>
      <p:sp>
        <p:nvSpPr>
          <p:cNvPr id="42" name="모서리가 둥근 직사각형 16">
            <a:extLst>
              <a:ext uri="{FF2B5EF4-FFF2-40B4-BE49-F238E27FC236}">
                <a16:creationId xmlns:a16="http://schemas.microsoft.com/office/drawing/2014/main" id="{CBF39838-D424-4D63-906E-0C8573FFE738}"/>
              </a:ext>
            </a:extLst>
          </p:cNvPr>
          <p:cNvSpPr/>
          <p:nvPr/>
        </p:nvSpPr>
        <p:spPr>
          <a:xfrm>
            <a:off x="5761111" y="4007252"/>
            <a:ext cx="2285493" cy="500996"/>
          </a:xfrm>
          <a:prstGeom prst="roundRect">
            <a:avLst>
              <a:gd name="adj" fmla="val 4686"/>
            </a:avLst>
          </a:prstGeom>
          <a:solidFill>
            <a:sysClr val="window" lastClr="FFFFFF"/>
          </a:solidFill>
          <a:ln w="25400" cap="flat" cmpd="sng" algn="ctr">
            <a:solidFill>
              <a:srgbClr val="4F81BD"/>
            </a:solidFill>
            <a:prstDash val="solid"/>
          </a:ln>
          <a:effectLst/>
        </p:spPr>
        <p:txBody>
          <a:bodyPr rtlCol="0" anchor="ctr"/>
          <a:lstStyle/>
          <a:p>
            <a:pPr lvl="0" algn="ctr" defTabSz="1042782">
              <a:defRPr/>
            </a:pPr>
            <a:r>
              <a:rPr lang="en-US" altLang="ko-KR" sz="1600" dirty="0">
                <a:solidFill>
                  <a:sysClr val="windowText" lastClr="000000"/>
                </a:solidFill>
                <a:latin typeface="Calibri" panose="020F0502020204030204" pitchFamily="34" charset="0"/>
                <a:ea typeface="맑은 고딕" pitchFamily="50" charset="-127"/>
                <a:cs typeface="Calibri" panose="020F0502020204030204" pitchFamily="34" charset="0"/>
              </a:rPr>
              <a:t>Universities</a:t>
            </a:r>
          </a:p>
        </p:txBody>
      </p:sp>
      <p:sp>
        <p:nvSpPr>
          <p:cNvPr id="43" name="내용 개체 틀 2">
            <a:extLst>
              <a:ext uri="{FF2B5EF4-FFF2-40B4-BE49-F238E27FC236}">
                <a16:creationId xmlns:a16="http://schemas.microsoft.com/office/drawing/2014/main" id="{93942251-52F7-4866-99EB-D1C021AD3E4E}"/>
              </a:ext>
            </a:extLst>
          </p:cNvPr>
          <p:cNvSpPr txBox="1">
            <a:spLocks/>
          </p:cNvSpPr>
          <p:nvPr/>
        </p:nvSpPr>
        <p:spPr>
          <a:xfrm>
            <a:off x="598078" y="3728093"/>
            <a:ext cx="3170590" cy="381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US" altLang="ko-KR" sz="1400" dirty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rPr>
              <a:t>Korea Institute of Fusion Energy</a:t>
            </a:r>
          </a:p>
        </p:txBody>
      </p:sp>
    </p:spTree>
    <p:extLst>
      <p:ext uri="{BB962C8B-B14F-4D97-AF65-F5344CB8AC3E}">
        <p14:creationId xmlns:p14="http://schemas.microsoft.com/office/powerpoint/2010/main" val="42507076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직사각형 8">
            <a:extLst>
              <a:ext uri="{FF2B5EF4-FFF2-40B4-BE49-F238E27FC236}">
                <a16:creationId xmlns:a16="http://schemas.microsoft.com/office/drawing/2014/main" id="{1693B939-25BF-414B-8D62-0C92F52F6CC6}"/>
              </a:ext>
            </a:extLst>
          </p:cNvPr>
          <p:cNvSpPr/>
          <p:nvPr/>
        </p:nvSpPr>
        <p:spPr>
          <a:xfrm>
            <a:off x="35496" y="116632"/>
            <a:ext cx="681789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400" b="1" dirty="0"/>
              <a:t>Master Plans for Fusion Energy Development</a:t>
            </a:r>
            <a:endParaRPr lang="ko-KR" altLang="en-US" sz="2400" dirty="0"/>
          </a:p>
        </p:txBody>
      </p:sp>
      <p:sp>
        <p:nvSpPr>
          <p:cNvPr id="33" name="object 13">
            <a:extLst>
              <a:ext uri="{FF2B5EF4-FFF2-40B4-BE49-F238E27FC236}">
                <a16:creationId xmlns:a16="http://schemas.microsoft.com/office/drawing/2014/main" id="{184A166A-DA95-461F-8EBF-BCDA418DE32F}"/>
              </a:ext>
            </a:extLst>
          </p:cNvPr>
          <p:cNvSpPr/>
          <p:nvPr/>
        </p:nvSpPr>
        <p:spPr>
          <a:xfrm>
            <a:off x="1717548" y="2916477"/>
            <a:ext cx="1559560" cy="387350"/>
          </a:xfrm>
          <a:custGeom>
            <a:avLst/>
            <a:gdLst/>
            <a:ahLst/>
            <a:cxnLst/>
            <a:rect l="l" t="t" r="r" b="b"/>
            <a:pathLst>
              <a:path w="1559560" h="387350">
                <a:moveTo>
                  <a:pt x="1559052" y="0"/>
                </a:moveTo>
                <a:lnTo>
                  <a:pt x="0" y="0"/>
                </a:lnTo>
                <a:lnTo>
                  <a:pt x="0" y="387096"/>
                </a:lnTo>
                <a:lnTo>
                  <a:pt x="1559052" y="387096"/>
                </a:lnTo>
                <a:lnTo>
                  <a:pt x="1559052" y="0"/>
                </a:lnTo>
                <a:close/>
              </a:path>
            </a:pathLst>
          </a:custGeom>
          <a:solidFill>
            <a:srgbClr val="DCE3EF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34" name="object 2">
            <a:extLst>
              <a:ext uri="{FF2B5EF4-FFF2-40B4-BE49-F238E27FC236}">
                <a16:creationId xmlns:a16="http://schemas.microsoft.com/office/drawing/2014/main" id="{3926A5AC-DC69-44ED-B1BA-B66D14A85F9B}"/>
              </a:ext>
            </a:extLst>
          </p:cNvPr>
          <p:cNvSpPr txBox="1"/>
          <p:nvPr/>
        </p:nvSpPr>
        <p:spPr>
          <a:xfrm>
            <a:off x="3348228" y="3362311"/>
            <a:ext cx="5404485" cy="387350"/>
          </a:xfrm>
          <a:prstGeom prst="rect">
            <a:avLst/>
          </a:prstGeom>
          <a:solidFill>
            <a:srgbClr val="95B637">
              <a:alpha val="19999"/>
            </a:srgbClr>
          </a:solidFill>
        </p:spPr>
        <p:txBody>
          <a:bodyPr vert="horz" wrap="square" lIns="0" tIns="13335" rIns="0" bIns="0" rtlCol="0">
            <a:spAutoFit/>
          </a:bodyPr>
          <a:lstStyle/>
          <a:p>
            <a:pPr marL="377825" marR="1025525" indent="-287020">
              <a:lnSpc>
                <a:spcPts val="1400"/>
              </a:lnSpc>
              <a:spcBef>
                <a:spcPts val="105"/>
              </a:spcBef>
              <a:buFont typeface="Wingdings"/>
              <a:buChar char=""/>
              <a:tabLst>
                <a:tab pos="377825" algn="l"/>
                <a:tab pos="378460" algn="l"/>
              </a:tabLst>
            </a:pPr>
            <a:r>
              <a:rPr sz="1300" b="1" i="1" spc="-5" dirty="0">
                <a:solidFill>
                  <a:prstClr val="black"/>
                </a:solidFill>
                <a:cs typeface="Arial"/>
              </a:rPr>
              <a:t>Research</a:t>
            </a:r>
            <a:r>
              <a:rPr sz="1300" b="1" i="1" spc="35" dirty="0">
                <a:solidFill>
                  <a:prstClr val="black"/>
                </a:solidFill>
                <a:cs typeface="Arial"/>
              </a:rPr>
              <a:t> </a:t>
            </a:r>
            <a:r>
              <a:rPr sz="1300" b="1" i="1" spc="-5" dirty="0">
                <a:solidFill>
                  <a:prstClr val="black"/>
                </a:solidFill>
                <a:cs typeface="Arial"/>
              </a:rPr>
              <a:t>and</a:t>
            </a:r>
            <a:r>
              <a:rPr sz="1300" b="1" i="1" spc="20" dirty="0">
                <a:solidFill>
                  <a:prstClr val="black"/>
                </a:solidFill>
                <a:cs typeface="Arial"/>
              </a:rPr>
              <a:t> </a:t>
            </a:r>
            <a:r>
              <a:rPr sz="1300" b="1" i="1" spc="-5" dirty="0">
                <a:solidFill>
                  <a:prstClr val="black"/>
                </a:solidFill>
                <a:cs typeface="Arial"/>
              </a:rPr>
              <a:t>Development</a:t>
            </a:r>
            <a:r>
              <a:rPr sz="1300" b="1" i="1" spc="40" dirty="0">
                <a:solidFill>
                  <a:prstClr val="black"/>
                </a:solidFill>
                <a:cs typeface="Arial"/>
              </a:rPr>
              <a:t> </a:t>
            </a:r>
            <a:r>
              <a:rPr sz="1300" b="1" i="1" spc="-5" dirty="0">
                <a:solidFill>
                  <a:prstClr val="black"/>
                </a:solidFill>
                <a:cs typeface="Arial"/>
              </a:rPr>
              <a:t>on</a:t>
            </a:r>
            <a:r>
              <a:rPr sz="1300" b="1" i="1" spc="20" dirty="0">
                <a:solidFill>
                  <a:prstClr val="black"/>
                </a:solidFill>
                <a:cs typeface="Arial"/>
              </a:rPr>
              <a:t> </a:t>
            </a:r>
            <a:r>
              <a:rPr sz="1300" b="1" i="1" spc="-5" dirty="0">
                <a:solidFill>
                  <a:prstClr val="black"/>
                </a:solidFill>
                <a:cs typeface="Arial"/>
              </a:rPr>
              <a:t>fundamental</a:t>
            </a:r>
            <a:r>
              <a:rPr sz="1300" b="1" i="1" spc="60" dirty="0">
                <a:solidFill>
                  <a:prstClr val="black"/>
                </a:solidFill>
                <a:cs typeface="Arial"/>
              </a:rPr>
              <a:t> </a:t>
            </a:r>
            <a:r>
              <a:rPr sz="1300" b="1" i="1" spc="-5" dirty="0">
                <a:solidFill>
                  <a:prstClr val="black"/>
                </a:solidFill>
                <a:cs typeface="Arial"/>
              </a:rPr>
              <a:t>fusion </a:t>
            </a:r>
            <a:r>
              <a:rPr sz="1300" b="1" i="1" spc="-350" dirty="0">
                <a:solidFill>
                  <a:prstClr val="black"/>
                </a:solidFill>
                <a:cs typeface="Arial"/>
              </a:rPr>
              <a:t> </a:t>
            </a:r>
            <a:r>
              <a:rPr sz="1300" b="1" i="1" spc="-5" dirty="0">
                <a:solidFill>
                  <a:prstClr val="black"/>
                </a:solidFill>
                <a:cs typeface="Arial"/>
              </a:rPr>
              <a:t>technologies</a:t>
            </a:r>
            <a:r>
              <a:rPr sz="1300" b="1" i="1" spc="50" dirty="0">
                <a:solidFill>
                  <a:prstClr val="black"/>
                </a:solidFill>
                <a:cs typeface="Arial"/>
              </a:rPr>
              <a:t> </a:t>
            </a:r>
            <a:r>
              <a:rPr sz="1300" b="1" i="1" spc="-5" dirty="0">
                <a:solidFill>
                  <a:prstClr val="black"/>
                </a:solidFill>
                <a:cs typeface="Arial"/>
              </a:rPr>
              <a:t>utilizing</a:t>
            </a:r>
            <a:r>
              <a:rPr sz="1300" b="1" i="1" spc="45" dirty="0">
                <a:solidFill>
                  <a:prstClr val="black"/>
                </a:solidFill>
                <a:cs typeface="Arial"/>
              </a:rPr>
              <a:t> </a:t>
            </a:r>
            <a:r>
              <a:rPr sz="1300" b="1" i="1" spc="-25" dirty="0">
                <a:solidFill>
                  <a:prstClr val="black"/>
                </a:solidFill>
                <a:cs typeface="Arial"/>
              </a:rPr>
              <a:t>KSTAR</a:t>
            </a:r>
            <a:r>
              <a:rPr sz="1300" b="1" i="1" spc="5" dirty="0">
                <a:solidFill>
                  <a:prstClr val="black"/>
                </a:solidFill>
                <a:cs typeface="Arial"/>
              </a:rPr>
              <a:t> </a:t>
            </a:r>
            <a:r>
              <a:rPr sz="1300" b="1" i="1" spc="-5" dirty="0">
                <a:solidFill>
                  <a:prstClr val="black"/>
                </a:solidFill>
                <a:cs typeface="Arial"/>
              </a:rPr>
              <a:t>and</a:t>
            </a:r>
            <a:r>
              <a:rPr sz="1300" b="1" i="1" spc="30" dirty="0">
                <a:solidFill>
                  <a:prstClr val="black"/>
                </a:solidFill>
                <a:cs typeface="Arial"/>
              </a:rPr>
              <a:t> </a:t>
            </a:r>
            <a:r>
              <a:rPr sz="1300" b="1" i="1" spc="-10" dirty="0">
                <a:solidFill>
                  <a:prstClr val="black"/>
                </a:solidFill>
                <a:cs typeface="Arial"/>
              </a:rPr>
              <a:t>ITER</a:t>
            </a:r>
            <a:endParaRPr sz="1300" dirty="0">
              <a:solidFill>
                <a:prstClr val="black"/>
              </a:solidFill>
              <a:cs typeface="Arial"/>
            </a:endParaRPr>
          </a:p>
        </p:txBody>
      </p:sp>
      <p:sp>
        <p:nvSpPr>
          <p:cNvPr id="35" name="object 3">
            <a:extLst>
              <a:ext uri="{FF2B5EF4-FFF2-40B4-BE49-F238E27FC236}">
                <a16:creationId xmlns:a16="http://schemas.microsoft.com/office/drawing/2014/main" id="{98E30901-54BC-45DF-BBAA-CB5EF3B1D205}"/>
              </a:ext>
            </a:extLst>
          </p:cNvPr>
          <p:cNvSpPr txBox="1"/>
          <p:nvPr/>
        </p:nvSpPr>
        <p:spPr>
          <a:xfrm>
            <a:off x="3348228" y="2920351"/>
            <a:ext cx="5404485" cy="387350"/>
          </a:xfrm>
          <a:prstGeom prst="rect">
            <a:avLst/>
          </a:prstGeom>
          <a:solidFill>
            <a:srgbClr val="95B637">
              <a:alpha val="19999"/>
            </a:srgbClr>
          </a:solidFill>
        </p:spPr>
        <p:txBody>
          <a:bodyPr vert="horz" wrap="square" lIns="0" tIns="80010" rIns="0" bIns="0" rtlCol="0">
            <a:spAutoFit/>
          </a:bodyPr>
          <a:lstStyle/>
          <a:p>
            <a:pPr marL="377825" indent="-287020">
              <a:spcBef>
                <a:spcPts val="630"/>
              </a:spcBef>
              <a:buFont typeface="Wingdings"/>
              <a:buChar char=""/>
              <a:tabLst>
                <a:tab pos="377825" algn="l"/>
                <a:tab pos="378460" algn="l"/>
              </a:tabLst>
            </a:pPr>
            <a:r>
              <a:rPr sz="1300" b="1" i="1" spc="-10" dirty="0">
                <a:solidFill>
                  <a:prstClr val="black"/>
                </a:solidFill>
                <a:cs typeface="Arial"/>
              </a:rPr>
              <a:t>Establish</a:t>
            </a:r>
            <a:r>
              <a:rPr sz="1300" b="1" i="1" spc="50" dirty="0">
                <a:solidFill>
                  <a:prstClr val="black"/>
                </a:solidFill>
                <a:cs typeface="Arial"/>
              </a:rPr>
              <a:t> </a:t>
            </a:r>
            <a:r>
              <a:rPr sz="1300" b="1" i="1" spc="-10" dirty="0">
                <a:solidFill>
                  <a:prstClr val="black"/>
                </a:solidFill>
                <a:cs typeface="Arial"/>
              </a:rPr>
              <a:t>the</a:t>
            </a:r>
            <a:r>
              <a:rPr sz="1300" b="1" i="1" spc="10" dirty="0">
                <a:solidFill>
                  <a:prstClr val="black"/>
                </a:solidFill>
                <a:cs typeface="Arial"/>
              </a:rPr>
              <a:t> </a:t>
            </a:r>
            <a:r>
              <a:rPr sz="1300" b="1" i="1" spc="-5" dirty="0">
                <a:solidFill>
                  <a:prstClr val="black"/>
                </a:solidFill>
                <a:cs typeface="Arial"/>
              </a:rPr>
              <a:t>foundation</a:t>
            </a:r>
            <a:r>
              <a:rPr sz="1300" b="1" i="1" spc="60" dirty="0">
                <a:solidFill>
                  <a:prstClr val="black"/>
                </a:solidFill>
                <a:cs typeface="Arial"/>
              </a:rPr>
              <a:t> </a:t>
            </a:r>
            <a:r>
              <a:rPr sz="1300" b="1" i="1" spc="-10" dirty="0">
                <a:solidFill>
                  <a:prstClr val="black"/>
                </a:solidFill>
                <a:cs typeface="Arial"/>
              </a:rPr>
              <a:t>for</a:t>
            </a:r>
            <a:r>
              <a:rPr sz="1300" b="1" i="1" spc="15" dirty="0">
                <a:solidFill>
                  <a:prstClr val="black"/>
                </a:solidFill>
                <a:cs typeface="Arial"/>
              </a:rPr>
              <a:t> </a:t>
            </a:r>
            <a:r>
              <a:rPr sz="1300" b="1" i="1" spc="-10" dirty="0">
                <a:solidFill>
                  <a:prstClr val="black"/>
                </a:solidFill>
                <a:cs typeface="Arial"/>
              </a:rPr>
              <a:t>fusion</a:t>
            </a:r>
            <a:r>
              <a:rPr sz="1300" b="1" i="1" spc="40" dirty="0">
                <a:solidFill>
                  <a:prstClr val="black"/>
                </a:solidFill>
                <a:cs typeface="Arial"/>
              </a:rPr>
              <a:t> </a:t>
            </a:r>
            <a:r>
              <a:rPr sz="1300" b="1" i="1" spc="-10" dirty="0">
                <a:solidFill>
                  <a:prstClr val="black"/>
                </a:solidFill>
                <a:cs typeface="Arial"/>
              </a:rPr>
              <a:t>energy</a:t>
            </a:r>
            <a:r>
              <a:rPr sz="1300" b="1" i="1" spc="35" dirty="0">
                <a:solidFill>
                  <a:prstClr val="black"/>
                </a:solidFill>
                <a:cs typeface="Arial"/>
              </a:rPr>
              <a:t> </a:t>
            </a:r>
            <a:r>
              <a:rPr sz="1300" b="1" i="1" spc="-10" dirty="0">
                <a:solidFill>
                  <a:prstClr val="black"/>
                </a:solidFill>
                <a:cs typeface="Arial"/>
              </a:rPr>
              <a:t>development</a:t>
            </a:r>
            <a:endParaRPr sz="1300">
              <a:solidFill>
                <a:prstClr val="black"/>
              </a:solidFill>
              <a:cs typeface="Arial"/>
            </a:endParaRPr>
          </a:p>
        </p:txBody>
      </p:sp>
      <p:sp>
        <p:nvSpPr>
          <p:cNvPr id="36" name="object 14">
            <a:extLst>
              <a:ext uri="{FF2B5EF4-FFF2-40B4-BE49-F238E27FC236}">
                <a16:creationId xmlns:a16="http://schemas.microsoft.com/office/drawing/2014/main" id="{82AEA116-60F2-482B-9741-AA34A68EE1D2}"/>
              </a:ext>
            </a:extLst>
          </p:cNvPr>
          <p:cNvSpPr txBox="1"/>
          <p:nvPr/>
        </p:nvSpPr>
        <p:spPr>
          <a:xfrm>
            <a:off x="390143" y="2920351"/>
            <a:ext cx="1231900" cy="1935480"/>
          </a:xfrm>
          <a:prstGeom prst="rect">
            <a:avLst/>
          </a:prstGeom>
          <a:solidFill>
            <a:srgbClr val="417E63"/>
          </a:solidFill>
        </p:spPr>
        <p:txBody>
          <a:bodyPr vert="horz" wrap="square" lIns="0" tIns="0" rIns="0" bIns="0" rtlCol="0">
            <a:noAutofit/>
          </a:bodyPr>
          <a:lstStyle/>
          <a:p>
            <a:endParaRPr sz="1300" dirty="0">
              <a:solidFill>
                <a:prstClr val="black"/>
              </a:solidFill>
              <a:latin typeface="Times New Roman"/>
              <a:cs typeface="Times New Roman"/>
            </a:endParaRPr>
          </a:p>
          <a:p>
            <a:endParaRPr sz="1300" dirty="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>
              <a:spcBef>
                <a:spcPts val="15"/>
              </a:spcBef>
            </a:pPr>
            <a:endParaRPr sz="1500" dirty="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137160" marR="130175" indent="-1905" algn="ctr"/>
            <a:r>
              <a:rPr sz="1200" b="1" spc="-5" dirty="0">
                <a:solidFill>
                  <a:srgbClr val="FFFFFF"/>
                </a:solidFill>
                <a:cs typeface="Arial"/>
              </a:rPr>
              <a:t>Master </a:t>
            </a:r>
            <a:r>
              <a:rPr sz="1200" b="1" dirty="0">
                <a:solidFill>
                  <a:srgbClr val="FFFFFF"/>
                </a:solidFill>
                <a:cs typeface="Arial"/>
              </a:rPr>
              <a:t>Plans </a:t>
            </a:r>
            <a:r>
              <a:rPr sz="1200" b="1" spc="-320" dirty="0">
                <a:solidFill>
                  <a:srgbClr val="FFFFFF"/>
                </a:solidFill>
                <a:cs typeface="Arial"/>
              </a:rPr>
              <a:t> </a:t>
            </a:r>
            <a:r>
              <a:rPr sz="1200" b="1" spc="-5" dirty="0">
                <a:solidFill>
                  <a:srgbClr val="FFFFFF"/>
                </a:solidFill>
                <a:cs typeface="Arial"/>
              </a:rPr>
              <a:t>for</a:t>
            </a:r>
            <a:r>
              <a:rPr sz="1200" b="1" dirty="0">
                <a:solidFill>
                  <a:srgbClr val="FFFFFF"/>
                </a:solidFill>
                <a:cs typeface="Arial"/>
              </a:rPr>
              <a:t> Fusion </a:t>
            </a:r>
            <a:r>
              <a:rPr sz="1200" b="1" spc="5" dirty="0">
                <a:solidFill>
                  <a:srgbClr val="FFFFFF"/>
                </a:solidFill>
                <a:cs typeface="Arial"/>
              </a:rPr>
              <a:t> </a:t>
            </a:r>
            <a:endParaRPr lang="en-US" sz="1200" b="1" spc="5" dirty="0">
              <a:solidFill>
                <a:srgbClr val="FFFFFF"/>
              </a:solidFill>
              <a:cs typeface="Arial"/>
            </a:endParaRPr>
          </a:p>
          <a:p>
            <a:pPr marL="137160" marR="130175" indent="-1905" algn="ctr" eaLnBrk="0" latinLnBrk="0" hangingPunct="0"/>
            <a:r>
              <a:rPr sz="1200" b="1" spc="-5" dirty="0">
                <a:solidFill>
                  <a:srgbClr val="FFFFFF"/>
                </a:solidFill>
                <a:cs typeface="Arial"/>
              </a:rPr>
              <a:t>Energy </a:t>
            </a:r>
            <a:r>
              <a:rPr sz="1200" b="1" dirty="0">
                <a:solidFill>
                  <a:srgbClr val="FFFFFF"/>
                </a:solidFill>
                <a:cs typeface="Arial"/>
              </a:rPr>
              <a:t> </a:t>
            </a:r>
            <a:endParaRPr lang="en-US" sz="1200" b="1" dirty="0">
              <a:solidFill>
                <a:srgbClr val="FFFFFF"/>
              </a:solidFill>
              <a:cs typeface="Arial"/>
            </a:endParaRPr>
          </a:p>
          <a:p>
            <a:pPr marL="137160" marR="130175" indent="-1905" algn="ctr"/>
            <a:r>
              <a:rPr sz="1200" b="1" spc="-5" dirty="0">
                <a:solidFill>
                  <a:srgbClr val="FFFFFF"/>
                </a:solidFill>
                <a:cs typeface="Arial"/>
              </a:rPr>
              <a:t>D</a:t>
            </a:r>
            <a:r>
              <a:rPr sz="1200" b="1" dirty="0">
                <a:solidFill>
                  <a:srgbClr val="FFFFFF"/>
                </a:solidFill>
                <a:cs typeface="Arial"/>
              </a:rPr>
              <a:t>e</a:t>
            </a:r>
            <a:r>
              <a:rPr sz="1200" b="1" spc="-20" dirty="0">
                <a:solidFill>
                  <a:srgbClr val="FFFFFF"/>
                </a:solidFill>
                <a:cs typeface="Arial"/>
              </a:rPr>
              <a:t>v</a:t>
            </a:r>
            <a:r>
              <a:rPr sz="1200" b="1" dirty="0">
                <a:solidFill>
                  <a:srgbClr val="FFFFFF"/>
                </a:solidFill>
                <a:cs typeface="Arial"/>
              </a:rPr>
              <a:t>elo</a:t>
            </a:r>
            <a:r>
              <a:rPr sz="1200" b="1" spc="-5" dirty="0">
                <a:solidFill>
                  <a:srgbClr val="FFFFFF"/>
                </a:solidFill>
                <a:cs typeface="Arial"/>
              </a:rPr>
              <a:t>p</a:t>
            </a:r>
            <a:r>
              <a:rPr sz="1200" b="1" dirty="0">
                <a:solidFill>
                  <a:srgbClr val="FFFFFF"/>
                </a:solidFill>
                <a:cs typeface="Arial"/>
              </a:rPr>
              <a:t>ment</a:t>
            </a:r>
            <a:endParaRPr sz="1200" dirty="0">
              <a:solidFill>
                <a:prstClr val="black"/>
              </a:solidFill>
              <a:cs typeface="Arial"/>
            </a:endParaRPr>
          </a:p>
        </p:txBody>
      </p:sp>
      <p:grpSp>
        <p:nvGrpSpPr>
          <p:cNvPr id="37" name="object 15">
            <a:extLst>
              <a:ext uri="{FF2B5EF4-FFF2-40B4-BE49-F238E27FC236}">
                <a16:creationId xmlns:a16="http://schemas.microsoft.com/office/drawing/2014/main" id="{36730D0B-21DF-4EF1-BD48-92C63DB4F55D}"/>
              </a:ext>
            </a:extLst>
          </p:cNvPr>
          <p:cNvGrpSpPr/>
          <p:nvPr/>
        </p:nvGrpSpPr>
        <p:grpSpPr>
          <a:xfrm>
            <a:off x="1687067" y="1008888"/>
            <a:ext cx="7120255" cy="1355090"/>
            <a:chOff x="1687067" y="1008888"/>
            <a:chExt cx="7120255" cy="1355090"/>
          </a:xfrm>
        </p:grpSpPr>
        <p:pic>
          <p:nvPicPr>
            <p:cNvPr id="38" name="object 16">
              <a:extLst>
                <a:ext uri="{FF2B5EF4-FFF2-40B4-BE49-F238E27FC236}">
                  <a16:creationId xmlns:a16="http://schemas.microsoft.com/office/drawing/2014/main" id="{A042DD32-784A-4F93-9EE6-BF51CFFDBD99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694685" y="1022582"/>
              <a:ext cx="7112511" cy="1286298"/>
            </a:xfrm>
            <a:prstGeom prst="rect">
              <a:avLst/>
            </a:prstGeom>
          </p:spPr>
        </p:pic>
        <p:pic>
          <p:nvPicPr>
            <p:cNvPr id="39" name="object 17">
              <a:extLst>
                <a:ext uri="{FF2B5EF4-FFF2-40B4-BE49-F238E27FC236}">
                  <a16:creationId xmlns:a16="http://schemas.microsoft.com/office/drawing/2014/main" id="{9DEB2918-7B3B-40E0-AA55-62637AF90E8F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687067" y="1008888"/>
              <a:ext cx="7074408" cy="1354836"/>
            </a:xfrm>
            <a:prstGeom prst="rect">
              <a:avLst/>
            </a:prstGeom>
          </p:spPr>
        </p:pic>
      </p:grpSp>
      <p:sp>
        <p:nvSpPr>
          <p:cNvPr id="40" name="object 18">
            <a:extLst>
              <a:ext uri="{FF2B5EF4-FFF2-40B4-BE49-F238E27FC236}">
                <a16:creationId xmlns:a16="http://schemas.microsoft.com/office/drawing/2014/main" id="{69DF3C23-790A-4907-8C31-F5B06FECE671}"/>
              </a:ext>
            </a:extLst>
          </p:cNvPr>
          <p:cNvSpPr txBox="1"/>
          <p:nvPr/>
        </p:nvSpPr>
        <p:spPr>
          <a:xfrm>
            <a:off x="1700783" y="1028700"/>
            <a:ext cx="7050405" cy="1224280"/>
          </a:xfrm>
          <a:prstGeom prst="rect">
            <a:avLst/>
          </a:prstGeom>
          <a:solidFill>
            <a:srgbClr val="FFFFFF"/>
          </a:solidFill>
          <a:ln w="6096">
            <a:solidFill>
              <a:srgbClr val="BEBEBE"/>
            </a:solidFill>
          </a:ln>
        </p:spPr>
        <p:txBody>
          <a:bodyPr vert="horz" wrap="square" lIns="36000" tIns="35560" rIns="36000" bIns="36000" rtlCol="0">
            <a:spAutoFit/>
          </a:bodyPr>
          <a:lstStyle/>
          <a:p>
            <a:pPr marL="90805" eaLnBrk="0" latinLnBrk="0" hangingPunct="0">
              <a:spcBef>
                <a:spcPts val="280"/>
              </a:spcBef>
            </a:pPr>
            <a:r>
              <a:rPr sz="1200" b="1" spc="-10" dirty="0">
                <a:solidFill>
                  <a:srgbClr val="DC4052"/>
                </a:solidFill>
                <a:cs typeface="Arial"/>
              </a:rPr>
              <a:t>Article</a:t>
            </a:r>
            <a:r>
              <a:rPr sz="1200" b="1" spc="40" dirty="0">
                <a:solidFill>
                  <a:srgbClr val="DC4052"/>
                </a:solidFill>
                <a:cs typeface="Arial"/>
              </a:rPr>
              <a:t> </a:t>
            </a:r>
            <a:r>
              <a:rPr sz="1200" b="1" spc="-5" dirty="0">
                <a:solidFill>
                  <a:srgbClr val="DC4052"/>
                </a:solidFill>
                <a:cs typeface="Arial"/>
              </a:rPr>
              <a:t>4</a:t>
            </a:r>
            <a:r>
              <a:rPr sz="1200" b="1" dirty="0">
                <a:solidFill>
                  <a:srgbClr val="DC4052"/>
                </a:solidFill>
                <a:cs typeface="Arial"/>
              </a:rPr>
              <a:t> </a:t>
            </a:r>
            <a:r>
              <a:rPr sz="1200" b="1" spc="-5" dirty="0">
                <a:solidFill>
                  <a:srgbClr val="DC4052"/>
                </a:solidFill>
                <a:cs typeface="Arial"/>
              </a:rPr>
              <a:t>(Establishment </a:t>
            </a:r>
            <a:r>
              <a:rPr sz="1200" b="1" dirty="0">
                <a:solidFill>
                  <a:srgbClr val="DC4052"/>
                </a:solidFill>
                <a:cs typeface="Arial"/>
              </a:rPr>
              <a:t>of</a:t>
            </a:r>
            <a:r>
              <a:rPr sz="1200" b="1" spc="15" dirty="0">
                <a:solidFill>
                  <a:srgbClr val="DC4052"/>
                </a:solidFill>
                <a:cs typeface="Arial"/>
              </a:rPr>
              <a:t> </a:t>
            </a:r>
            <a:r>
              <a:rPr sz="1200" b="1" spc="-5" dirty="0">
                <a:solidFill>
                  <a:srgbClr val="DC4052"/>
                </a:solidFill>
                <a:cs typeface="Arial"/>
              </a:rPr>
              <a:t>Master</a:t>
            </a:r>
            <a:r>
              <a:rPr sz="1200" b="1" spc="-10" dirty="0">
                <a:solidFill>
                  <a:srgbClr val="DC4052"/>
                </a:solidFill>
                <a:cs typeface="Arial"/>
              </a:rPr>
              <a:t> </a:t>
            </a:r>
            <a:r>
              <a:rPr sz="1200" b="1" dirty="0">
                <a:solidFill>
                  <a:srgbClr val="DC4052"/>
                </a:solidFill>
                <a:cs typeface="Arial"/>
              </a:rPr>
              <a:t>Plans</a:t>
            </a:r>
            <a:r>
              <a:rPr sz="1200" b="1" spc="-10" dirty="0">
                <a:solidFill>
                  <a:srgbClr val="DC4052"/>
                </a:solidFill>
                <a:cs typeface="Arial"/>
              </a:rPr>
              <a:t> </a:t>
            </a:r>
            <a:r>
              <a:rPr sz="1200" b="1" dirty="0">
                <a:solidFill>
                  <a:srgbClr val="DC4052"/>
                </a:solidFill>
                <a:cs typeface="Arial"/>
              </a:rPr>
              <a:t>to</a:t>
            </a:r>
            <a:r>
              <a:rPr sz="1200" b="1" spc="15" dirty="0">
                <a:solidFill>
                  <a:srgbClr val="DC4052"/>
                </a:solidFill>
                <a:cs typeface="Arial"/>
              </a:rPr>
              <a:t> </a:t>
            </a:r>
            <a:r>
              <a:rPr sz="1200" b="1" spc="-5" dirty="0">
                <a:solidFill>
                  <a:srgbClr val="DC4052"/>
                </a:solidFill>
                <a:cs typeface="Arial"/>
              </a:rPr>
              <a:t>Promote</a:t>
            </a:r>
            <a:r>
              <a:rPr sz="1200" b="1" spc="10" dirty="0">
                <a:solidFill>
                  <a:srgbClr val="DC4052"/>
                </a:solidFill>
                <a:cs typeface="Arial"/>
              </a:rPr>
              <a:t> </a:t>
            </a:r>
            <a:r>
              <a:rPr sz="1200" b="1" spc="-5" dirty="0">
                <a:solidFill>
                  <a:srgbClr val="DC4052"/>
                </a:solidFill>
                <a:cs typeface="Arial"/>
              </a:rPr>
              <a:t>Development</a:t>
            </a:r>
            <a:r>
              <a:rPr sz="1200" b="1" spc="5" dirty="0">
                <a:solidFill>
                  <a:srgbClr val="DC4052"/>
                </a:solidFill>
                <a:cs typeface="Arial"/>
              </a:rPr>
              <a:t> </a:t>
            </a:r>
            <a:r>
              <a:rPr sz="1200" b="1" dirty="0">
                <a:solidFill>
                  <a:srgbClr val="DC4052"/>
                </a:solidFill>
                <a:cs typeface="Arial"/>
              </a:rPr>
              <a:t>of</a:t>
            </a:r>
            <a:r>
              <a:rPr sz="1200" b="1" spc="25" dirty="0">
                <a:solidFill>
                  <a:srgbClr val="DC4052"/>
                </a:solidFill>
                <a:cs typeface="Arial"/>
              </a:rPr>
              <a:t> </a:t>
            </a:r>
            <a:r>
              <a:rPr sz="1200" b="1" dirty="0">
                <a:solidFill>
                  <a:srgbClr val="DC4052"/>
                </a:solidFill>
                <a:cs typeface="Arial"/>
              </a:rPr>
              <a:t>Fusion</a:t>
            </a:r>
            <a:r>
              <a:rPr sz="1200" b="1" spc="20" dirty="0">
                <a:solidFill>
                  <a:srgbClr val="DC4052"/>
                </a:solidFill>
                <a:cs typeface="Arial"/>
              </a:rPr>
              <a:t> </a:t>
            </a:r>
            <a:r>
              <a:rPr sz="1200" b="1" spc="-10" dirty="0">
                <a:solidFill>
                  <a:srgbClr val="DC4052"/>
                </a:solidFill>
                <a:cs typeface="Arial"/>
              </a:rPr>
              <a:t>Energy)</a:t>
            </a:r>
            <a:endParaRPr sz="1200" dirty="0">
              <a:solidFill>
                <a:prstClr val="black"/>
              </a:solidFill>
              <a:cs typeface="Arial"/>
            </a:endParaRPr>
          </a:p>
          <a:p>
            <a:pPr marL="216000" marR="182880" indent="-216000" eaLnBrk="0" latinLnBrk="0" hangingPunct="0">
              <a:spcBef>
                <a:spcPts val="360"/>
              </a:spcBef>
              <a:tabLst>
                <a:tab pos="320040" algn="l"/>
              </a:tabLst>
            </a:pPr>
            <a:r>
              <a:rPr lang="en-US" altLang="ko-KR" sz="1200" dirty="0">
                <a:solidFill>
                  <a:prstClr val="black"/>
                </a:solidFill>
                <a:ea typeface="맑은 고딕" panose="020B0503020000020004" pitchFamily="50" charset="-127"/>
                <a:cs typeface="Arial"/>
              </a:rPr>
              <a:t>(1) </a:t>
            </a:r>
            <a:r>
              <a:rPr sz="1200" dirty="0">
                <a:solidFill>
                  <a:prstClr val="black"/>
                </a:solidFill>
                <a:cs typeface="Arial"/>
              </a:rPr>
              <a:t>In </a:t>
            </a:r>
            <a:r>
              <a:rPr sz="1200" spc="-5" dirty="0">
                <a:solidFill>
                  <a:prstClr val="black"/>
                </a:solidFill>
                <a:cs typeface="Arial"/>
              </a:rPr>
              <a:t>order </a:t>
            </a:r>
            <a:r>
              <a:rPr sz="1200" dirty="0">
                <a:solidFill>
                  <a:prstClr val="black"/>
                </a:solidFill>
                <a:cs typeface="Arial"/>
              </a:rPr>
              <a:t>to facilitate </a:t>
            </a:r>
            <a:r>
              <a:rPr sz="1200" spc="-5" dirty="0">
                <a:solidFill>
                  <a:prstClr val="black"/>
                </a:solidFill>
                <a:cs typeface="Arial"/>
              </a:rPr>
              <a:t>research and development </a:t>
            </a:r>
            <a:r>
              <a:rPr sz="1200" dirty="0">
                <a:solidFill>
                  <a:prstClr val="black"/>
                </a:solidFill>
                <a:cs typeface="Arial"/>
              </a:rPr>
              <a:t>of fusion </a:t>
            </a:r>
            <a:r>
              <a:rPr sz="1200" spc="-20" dirty="0">
                <a:solidFill>
                  <a:prstClr val="black"/>
                </a:solidFill>
                <a:cs typeface="Arial"/>
              </a:rPr>
              <a:t>energy, </a:t>
            </a:r>
            <a:r>
              <a:rPr sz="1200" dirty="0">
                <a:solidFill>
                  <a:prstClr val="black"/>
                </a:solidFill>
                <a:cs typeface="Arial"/>
              </a:rPr>
              <a:t>the </a:t>
            </a:r>
            <a:r>
              <a:rPr sz="1200" spc="-5" dirty="0">
                <a:solidFill>
                  <a:prstClr val="black"/>
                </a:solidFill>
                <a:cs typeface="Arial"/>
              </a:rPr>
              <a:t>Government shall establish a </a:t>
            </a:r>
            <a:r>
              <a:rPr sz="1200" spc="-320" dirty="0">
                <a:solidFill>
                  <a:prstClr val="black"/>
                </a:solidFill>
                <a:cs typeface="Arial"/>
              </a:rPr>
              <a:t> </a:t>
            </a:r>
            <a:r>
              <a:rPr sz="1200" dirty="0">
                <a:solidFill>
                  <a:prstClr val="black"/>
                </a:solidFill>
                <a:cs typeface="Arial"/>
              </a:rPr>
              <a:t>master</a:t>
            </a:r>
            <a:r>
              <a:rPr sz="1200" spc="-30" dirty="0">
                <a:solidFill>
                  <a:prstClr val="black"/>
                </a:solidFill>
                <a:cs typeface="Arial"/>
              </a:rPr>
              <a:t> </a:t>
            </a:r>
            <a:r>
              <a:rPr sz="1200" spc="-5" dirty="0">
                <a:solidFill>
                  <a:prstClr val="black"/>
                </a:solidFill>
                <a:cs typeface="Arial"/>
              </a:rPr>
              <a:t>plan…</a:t>
            </a:r>
            <a:endParaRPr sz="1200" dirty="0">
              <a:solidFill>
                <a:prstClr val="black"/>
              </a:solidFill>
              <a:cs typeface="Arial"/>
            </a:endParaRPr>
          </a:p>
          <a:p>
            <a:pPr marL="216000" marR="243840" indent="-216000" eaLnBrk="0" latinLnBrk="0" hangingPunct="0">
              <a:tabLst>
                <a:tab pos="316865" algn="l"/>
              </a:tabLst>
            </a:pPr>
            <a:r>
              <a:rPr lang="en-US" altLang="ko-KR" sz="1200" dirty="0">
                <a:solidFill>
                  <a:prstClr val="black"/>
                </a:solidFill>
                <a:ea typeface="맑은 고딕" panose="020B0503020000020004" pitchFamily="50" charset="-127"/>
                <a:cs typeface="Arial"/>
              </a:rPr>
              <a:t>(2) </a:t>
            </a:r>
            <a:r>
              <a:rPr sz="1200" dirty="0">
                <a:solidFill>
                  <a:prstClr val="black"/>
                </a:solidFill>
                <a:cs typeface="Arial"/>
              </a:rPr>
              <a:t>The </a:t>
            </a:r>
            <a:r>
              <a:rPr sz="1200" spc="-5" dirty="0">
                <a:solidFill>
                  <a:prstClr val="black"/>
                </a:solidFill>
                <a:cs typeface="Arial"/>
              </a:rPr>
              <a:t>Minister </a:t>
            </a:r>
            <a:r>
              <a:rPr sz="1200" dirty="0">
                <a:solidFill>
                  <a:prstClr val="black"/>
                </a:solidFill>
                <a:cs typeface="Arial"/>
              </a:rPr>
              <a:t>of Science </a:t>
            </a:r>
            <a:r>
              <a:rPr sz="1200" spc="-5" dirty="0">
                <a:solidFill>
                  <a:prstClr val="black"/>
                </a:solidFill>
                <a:cs typeface="Arial"/>
              </a:rPr>
              <a:t>and </a:t>
            </a:r>
            <a:r>
              <a:rPr sz="1200" dirty="0">
                <a:solidFill>
                  <a:prstClr val="black"/>
                </a:solidFill>
                <a:cs typeface="Arial"/>
              </a:rPr>
              <a:t>ICT shall </a:t>
            </a:r>
            <a:r>
              <a:rPr sz="1200" spc="-5" dirty="0">
                <a:solidFill>
                  <a:prstClr val="black"/>
                </a:solidFill>
                <a:cs typeface="Arial"/>
              </a:rPr>
              <a:t>prepare a </a:t>
            </a:r>
            <a:r>
              <a:rPr sz="1200" dirty="0">
                <a:solidFill>
                  <a:prstClr val="black"/>
                </a:solidFill>
                <a:cs typeface="Arial"/>
              </a:rPr>
              <a:t>master </a:t>
            </a:r>
            <a:r>
              <a:rPr sz="1200" spc="-5" dirty="0">
                <a:solidFill>
                  <a:prstClr val="black"/>
                </a:solidFill>
                <a:cs typeface="Arial"/>
              </a:rPr>
              <a:t>plan every five years in consultation with </a:t>
            </a:r>
            <a:r>
              <a:rPr sz="1200" spc="-320" dirty="0">
                <a:solidFill>
                  <a:prstClr val="black"/>
                </a:solidFill>
                <a:cs typeface="Arial"/>
              </a:rPr>
              <a:t> </a:t>
            </a:r>
            <a:r>
              <a:rPr sz="1200" dirty="0">
                <a:solidFill>
                  <a:prstClr val="black"/>
                </a:solidFill>
                <a:cs typeface="Arial"/>
              </a:rPr>
              <a:t>the </a:t>
            </a:r>
            <a:r>
              <a:rPr sz="1200" spc="-5" dirty="0">
                <a:solidFill>
                  <a:prstClr val="black"/>
                </a:solidFill>
                <a:cs typeface="Arial"/>
              </a:rPr>
              <a:t>heads </a:t>
            </a:r>
            <a:r>
              <a:rPr sz="1200" dirty="0">
                <a:solidFill>
                  <a:prstClr val="black"/>
                </a:solidFill>
                <a:cs typeface="Arial"/>
              </a:rPr>
              <a:t>of </a:t>
            </a:r>
            <a:r>
              <a:rPr sz="1200" spc="-5" dirty="0">
                <a:solidFill>
                  <a:prstClr val="black"/>
                </a:solidFill>
                <a:cs typeface="Arial"/>
              </a:rPr>
              <a:t>relevant central administrative agencies and shall confirm such plan following </a:t>
            </a:r>
            <a:r>
              <a:rPr sz="1200" dirty="0">
                <a:solidFill>
                  <a:prstClr val="black"/>
                </a:solidFill>
                <a:cs typeface="Arial"/>
              </a:rPr>
              <a:t>the </a:t>
            </a:r>
            <a:r>
              <a:rPr sz="1200" spc="-5" dirty="0">
                <a:solidFill>
                  <a:prstClr val="black"/>
                </a:solidFill>
                <a:cs typeface="Arial"/>
              </a:rPr>
              <a:t>delib</a:t>
            </a:r>
            <a:r>
              <a:rPr lang="en-US" altLang="ko-KR" sz="1200" spc="-5" dirty="0">
                <a:solidFill>
                  <a:prstClr val="black"/>
                </a:solidFill>
                <a:ea typeface="맑은 고딕" panose="020B0503020000020004" pitchFamily="50" charset="-127"/>
                <a:cs typeface="Arial"/>
              </a:rPr>
              <a:t>e</a:t>
            </a:r>
            <a:r>
              <a:rPr sz="1200" spc="-5" dirty="0">
                <a:solidFill>
                  <a:prstClr val="black"/>
                </a:solidFill>
                <a:cs typeface="Arial"/>
              </a:rPr>
              <a:t>ration</a:t>
            </a:r>
            <a:r>
              <a:rPr sz="1200" spc="-30" dirty="0">
                <a:solidFill>
                  <a:prstClr val="black"/>
                </a:solidFill>
                <a:cs typeface="Arial"/>
              </a:rPr>
              <a:t> </a:t>
            </a:r>
            <a:r>
              <a:rPr sz="1200" dirty="0">
                <a:solidFill>
                  <a:prstClr val="black"/>
                </a:solidFill>
                <a:cs typeface="Arial"/>
              </a:rPr>
              <a:t>of</a:t>
            </a:r>
            <a:r>
              <a:rPr sz="1200" spc="-10" dirty="0">
                <a:solidFill>
                  <a:prstClr val="black"/>
                </a:solidFill>
                <a:cs typeface="Arial"/>
              </a:rPr>
              <a:t> </a:t>
            </a:r>
            <a:r>
              <a:rPr sz="1200" dirty="0">
                <a:solidFill>
                  <a:prstClr val="black"/>
                </a:solidFill>
                <a:cs typeface="Arial"/>
              </a:rPr>
              <a:t>the</a:t>
            </a:r>
            <a:r>
              <a:rPr sz="1200" spc="-10" dirty="0">
                <a:solidFill>
                  <a:prstClr val="black"/>
                </a:solidFill>
                <a:cs typeface="Arial"/>
              </a:rPr>
              <a:t> </a:t>
            </a:r>
            <a:r>
              <a:rPr sz="1200" dirty="0">
                <a:solidFill>
                  <a:prstClr val="black"/>
                </a:solidFill>
                <a:cs typeface="Arial"/>
              </a:rPr>
              <a:t>National</a:t>
            </a:r>
            <a:r>
              <a:rPr sz="1200" spc="-15" dirty="0">
                <a:solidFill>
                  <a:prstClr val="black"/>
                </a:solidFill>
                <a:cs typeface="Arial"/>
              </a:rPr>
              <a:t> </a:t>
            </a:r>
            <a:r>
              <a:rPr sz="1200" spc="-5" dirty="0">
                <a:solidFill>
                  <a:prstClr val="black"/>
                </a:solidFill>
                <a:cs typeface="Arial"/>
              </a:rPr>
              <a:t>Fusion</a:t>
            </a:r>
            <a:r>
              <a:rPr sz="1200" spc="-10" dirty="0">
                <a:solidFill>
                  <a:prstClr val="black"/>
                </a:solidFill>
                <a:cs typeface="Arial"/>
              </a:rPr>
              <a:t> </a:t>
            </a:r>
            <a:r>
              <a:rPr sz="1200" spc="-5" dirty="0">
                <a:solidFill>
                  <a:prstClr val="black"/>
                </a:solidFill>
                <a:cs typeface="Arial"/>
              </a:rPr>
              <a:t>Energy</a:t>
            </a:r>
            <a:r>
              <a:rPr sz="1200" spc="-35" dirty="0">
                <a:solidFill>
                  <a:prstClr val="black"/>
                </a:solidFill>
                <a:cs typeface="Arial"/>
              </a:rPr>
              <a:t> </a:t>
            </a:r>
            <a:r>
              <a:rPr sz="1200" dirty="0">
                <a:solidFill>
                  <a:prstClr val="black"/>
                </a:solidFill>
                <a:cs typeface="Arial"/>
              </a:rPr>
              <a:t>Committee</a:t>
            </a:r>
            <a:r>
              <a:rPr sz="1200" spc="-30" dirty="0">
                <a:solidFill>
                  <a:prstClr val="black"/>
                </a:solidFill>
                <a:cs typeface="Arial"/>
              </a:rPr>
              <a:t> </a:t>
            </a:r>
            <a:r>
              <a:rPr sz="1200" spc="-5" dirty="0">
                <a:solidFill>
                  <a:prstClr val="black"/>
                </a:solidFill>
                <a:cs typeface="Arial"/>
              </a:rPr>
              <a:t>under</a:t>
            </a:r>
            <a:r>
              <a:rPr sz="1200" spc="-100" dirty="0">
                <a:solidFill>
                  <a:prstClr val="black"/>
                </a:solidFill>
                <a:cs typeface="Arial"/>
              </a:rPr>
              <a:t> </a:t>
            </a:r>
            <a:r>
              <a:rPr sz="1200" spc="-5" dirty="0">
                <a:solidFill>
                  <a:prstClr val="black"/>
                </a:solidFill>
                <a:cs typeface="Arial"/>
              </a:rPr>
              <a:t>Article 6</a:t>
            </a:r>
            <a:r>
              <a:rPr sz="1200" spc="-10" dirty="0">
                <a:solidFill>
                  <a:prstClr val="black"/>
                </a:solidFill>
                <a:cs typeface="Arial"/>
              </a:rPr>
              <a:t> </a:t>
            </a:r>
            <a:r>
              <a:rPr sz="1200" dirty="0">
                <a:solidFill>
                  <a:prstClr val="black"/>
                </a:solidFill>
                <a:cs typeface="Arial"/>
              </a:rPr>
              <a:t>(1).</a:t>
            </a:r>
          </a:p>
        </p:txBody>
      </p:sp>
      <p:sp>
        <p:nvSpPr>
          <p:cNvPr id="41" name="object 19">
            <a:extLst>
              <a:ext uri="{FF2B5EF4-FFF2-40B4-BE49-F238E27FC236}">
                <a16:creationId xmlns:a16="http://schemas.microsoft.com/office/drawing/2014/main" id="{93991180-6EDE-45FC-A6BC-5539DC4039CD}"/>
              </a:ext>
            </a:extLst>
          </p:cNvPr>
          <p:cNvSpPr txBox="1"/>
          <p:nvPr/>
        </p:nvSpPr>
        <p:spPr>
          <a:xfrm>
            <a:off x="1692148" y="3005186"/>
            <a:ext cx="1610360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89535">
              <a:spcBef>
                <a:spcPts val="105"/>
              </a:spcBef>
            </a:pPr>
            <a:r>
              <a:rPr sz="1100" b="1" spc="-50" dirty="0">
                <a:solidFill>
                  <a:srgbClr val="17375E"/>
                </a:solidFill>
                <a:cs typeface="Arial"/>
              </a:rPr>
              <a:t>1</a:t>
            </a:r>
            <a:r>
              <a:rPr sz="1050" b="1" spc="-30" baseline="27777" dirty="0">
                <a:solidFill>
                  <a:srgbClr val="17375E"/>
                </a:solidFill>
                <a:cs typeface="Arial"/>
              </a:rPr>
              <a:t>s</a:t>
            </a:r>
            <a:r>
              <a:rPr sz="1050" b="1" spc="15" baseline="27777" dirty="0">
                <a:solidFill>
                  <a:srgbClr val="17375E"/>
                </a:solidFill>
                <a:cs typeface="Arial"/>
              </a:rPr>
              <a:t>t</a:t>
            </a:r>
            <a:r>
              <a:rPr sz="1050" b="1" spc="37" baseline="27777" dirty="0">
                <a:solidFill>
                  <a:srgbClr val="17375E"/>
                </a:solidFill>
                <a:cs typeface="Arial"/>
              </a:rPr>
              <a:t> </a:t>
            </a:r>
            <a:r>
              <a:rPr sz="1100" b="1" spc="-45" dirty="0">
                <a:solidFill>
                  <a:srgbClr val="17375E"/>
                </a:solidFill>
                <a:cs typeface="Arial"/>
              </a:rPr>
              <a:t>M</a:t>
            </a:r>
            <a:r>
              <a:rPr sz="1100" b="1" spc="-50" dirty="0">
                <a:solidFill>
                  <a:srgbClr val="17375E"/>
                </a:solidFill>
                <a:cs typeface="Arial"/>
              </a:rPr>
              <a:t>as</a:t>
            </a:r>
            <a:r>
              <a:rPr sz="1100" b="1" spc="-45" dirty="0">
                <a:solidFill>
                  <a:srgbClr val="17375E"/>
                </a:solidFill>
                <a:cs typeface="Arial"/>
              </a:rPr>
              <a:t>t</a:t>
            </a:r>
            <a:r>
              <a:rPr sz="1100" b="1" spc="-50" dirty="0">
                <a:solidFill>
                  <a:srgbClr val="17375E"/>
                </a:solidFill>
                <a:cs typeface="Arial"/>
              </a:rPr>
              <a:t>e</a:t>
            </a:r>
            <a:r>
              <a:rPr sz="1100" b="1" dirty="0">
                <a:solidFill>
                  <a:srgbClr val="17375E"/>
                </a:solidFill>
                <a:cs typeface="Arial"/>
              </a:rPr>
              <a:t>r</a:t>
            </a:r>
            <a:r>
              <a:rPr sz="1100" b="1" spc="-135" dirty="0">
                <a:solidFill>
                  <a:srgbClr val="17375E"/>
                </a:solidFill>
                <a:cs typeface="Arial"/>
              </a:rPr>
              <a:t> </a:t>
            </a:r>
            <a:r>
              <a:rPr sz="1100" b="1" spc="-55" dirty="0">
                <a:solidFill>
                  <a:srgbClr val="17375E"/>
                </a:solidFill>
                <a:cs typeface="Arial"/>
              </a:rPr>
              <a:t>P</a:t>
            </a:r>
            <a:r>
              <a:rPr sz="1100" b="1" spc="-45" dirty="0">
                <a:solidFill>
                  <a:srgbClr val="17375E"/>
                </a:solidFill>
                <a:cs typeface="Arial"/>
              </a:rPr>
              <a:t>l</a:t>
            </a:r>
            <a:r>
              <a:rPr sz="1100" b="1" spc="-50" dirty="0">
                <a:solidFill>
                  <a:srgbClr val="17375E"/>
                </a:solidFill>
                <a:cs typeface="Arial"/>
              </a:rPr>
              <a:t>a</a:t>
            </a:r>
            <a:r>
              <a:rPr sz="1100" b="1" dirty="0">
                <a:solidFill>
                  <a:srgbClr val="17375E"/>
                </a:solidFill>
                <a:cs typeface="Arial"/>
              </a:rPr>
              <a:t>n</a:t>
            </a:r>
            <a:r>
              <a:rPr sz="1100" b="1" spc="-120" dirty="0">
                <a:solidFill>
                  <a:srgbClr val="17375E"/>
                </a:solidFill>
                <a:cs typeface="Arial"/>
              </a:rPr>
              <a:t> </a:t>
            </a:r>
            <a:r>
              <a:rPr sz="1100" b="1" spc="-45" dirty="0">
                <a:solidFill>
                  <a:srgbClr val="17375E"/>
                </a:solidFill>
                <a:cs typeface="Arial"/>
              </a:rPr>
              <a:t>(’</a:t>
            </a:r>
            <a:r>
              <a:rPr sz="1100" b="1" spc="-50" dirty="0">
                <a:solidFill>
                  <a:srgbClr val="17375E"/>
                </a:solidFill>
                <a:cs typeface="Arial"/>
              </a:rPr>
              <a:t>07</a:t>
            </a:r>
            <a:r>
              <a:rPr sz="1100" b="1" spc="-60" dirty="0">
                <a:solidFill>
                  <a:srgbClr val="17375E"/>
                </a:solidFill>
                <a:cs typeface="Arial"/>
              </a:rPr>
              <a:t>~</a:t>
            </a:r>
            <a:r>
              <a:rPr sz="1100" b="1" spc="-55" dirty="0">
                <a:solidFill>
                  <a:srgbClr val="17375E"/>
                </a:solidFill>
                <a:cs typeface="Arial"/>
              </a:rPr>
              <a:t>’</a:t>
            </a:r>
            <a:r>
              <a:rPr sz="1100" b="1" spc="-50" dirty="0">
                <a:solidFill>
                  <a:srgbClr val="17375E"/>
                </a:solidFill>
                <a:cs typeface="Arial"/>
              </a:rPr>
              <a:t>1</a:t>
            </a:r>
            <a:r>
              <a:rPr sz="1100" b="1" spc="-55" dirty="0">
                <a:solidFill>
                  <a:srgbClr val="17375E"/>
                </a:solidFill>
                <a:cs typeface="Arial"/>
              </a:rPr>
              <a:t>1</a:t>
            </a:r>
            <a:r>
              <a:rPr sz="1100" b="1" dirty="0">
                <a:solidFill>
                  <a:srgbClr val="17375E"/>
                </a:solidFill>
                <a:cs typeface="Arial"/>
              </a:rPr>
              <a:t>)</a:t>
            </a:r>
            <a:endParaRPr sz="1100" dirty="0">
              <a:solidFill>
                <a:prstClr val="black"/>
              </a:solidFill>
              <a:cs typeface="Arial"/>
            </a:endParaRPr>
          </a:p>
        </p:txBody>
      </p:sp>
      <p:sp>
        <p:nvSpPr>
          <p:cNvPr id="42" name="object 21">
            <a:extLst>
              <a:ext uri="{FF2B5EF4-FFF2-40B4-BE49-F238E27FC236}">
                <a16:creationId xmlns:a16="http://schemas.microsoft.com/office/drawing/2014/main" id="{EA772F92-95BC-4939-9B69-A6419D2ECD3C}"/>
              </a:ext>
            </a:extLst>
          </p:cNvPr>
          <p:cNvSpPr txBox="1"/>
          <p:nvPr/>
        </p:nvSpPr>
        <p:spPr>
          <a:xfrm>
            <a:off x="390143" y="1030267"/>
            <a:ext cx="1233170" cy="1246527"/>
          </a:xfrm>
          <a:prstGeom prst="rect">
            <a:avLst/>
          </a:prstGeom>
          <a:solidFill>
            <a:srgbClr val="575479">
              <a:alpha val="81175"/>
            </a:srgbClr>
          </a:solidFill>
        </p:spPr>
        <p:txBody>
          <a:bodyPr vert="horz" wrap="square" lIns="0" tIns="0" rIns="0" bIns="0" rtlCol="0" anchor="ctr" anchorCtr="0">
            <a:noAutofit/>
          </a:bodyPr>
          <a:lstStyle/>
          <a:p>
            <a:pPr marL="72000" marR="78105" algn="ctr" eaLnBrk="0" latinLnBrk="0" hangingPunct="0"/>
            <a:r>
              <a:rPr sz="1200" b="1" dirty="0">
                <a:solidFill>
                  <a:srgbClr val="FFFFFF"/>
                </a:solidFill>
                <a:cs typeface="Arial"/>
              </a:rPr>
              <a:t>Fusion</a:t>
            </a:r>
            <a:r>
              <a:rPr sz="1200" b="1" spc="-60" dirty="0">
                <a:solidFill>
                  <a:srgbClr val="FFFFFF"/>
                </a:solidFill>
                <a:cs typeface="Arial"/>
              </a:rPr>
              <a:t> </a:t>
            </a:r>
            <a:r>
              <a:rPr sz="1200" b="1" spc="-5" dirty="0">
                <a:solidFill>
                  <a:srgbClr val="FFFFFF"/>
                </a:solidFill>
                <a:cs typeface="Arial"/>
              </a:rPr>
              <a:t>Energy </a:t>
            </a:r>
            <a:r>
              <a:rPr sz="1200" b="1" spc="-320" dirty="0">
                <a:solidFill>
                  <a:srgbClr val="FFFFFF"/>
                </a:solidFill>
                <a:cs typeface="Arial"/>
              </a:rPr>
              <a:t> </a:t>
            </a:r>
            <a:r>
              <a:rPr sz="1200" b="1" spc="-5" dirty="0">
                <a:solidFill>
                  <a:srgbClr val="FFFFFF"/>
                </a:solidFill>
                <a:cs typeface="Arial"/>
              </a:rPr>
              <a:t>Development </a:t>
            </a:r>
            <a:r>
              <a:rPr sz="1200" b="1" dirty="0">
                <a:solidFill>
                  <a:srgbClr val="FFFFFF"/>
                </a:solidFill>
                <a:cs typeface="Arial"/>
              </a:rPr>
              <a:t> </a:t>
            </a:r>
            <a:r>
              <a:rPr sz="1200" b="1" spc="-5" dirty="0">
                <a:solidFill>
                  <a:srgbClr val="FFFFFF"/>
                </a:solidFill>
                <a:cs typeface="Arial"/>
              </a:rPr>
              <a:t>Promotion</a:t>
            </a:r>
            <a:r>
              <a:rPr sz="1200" b="1" spc="-70" dirty="0">
                <a:solidFill>
                  <a:srgbClr val="FFFFFF"/>
                </a:solidFill>
                <a:cs typeface="Arial"/>
              </a:rPr>
              <a:t> </a:t>
            </a:r>
            <a:r>
              <a:rPr sz="1200" b="1" spc="-15" dirty="0">
                <a:solidFill>
                  <a:srgbClr val="FFFFFF"/>
                </a:solidFill>
                <a:cs typeface="Arial"/>
              </a:rPr>
              <a:t>Act</a:t>
            </a:r>
            <a:endParaRPr sz="1200" dirty="0">
              <a:solidFill>
                <a:prstClr val="black"/>
              </a:solidFill>
              <a:cs typeface="Arial"/>
            </a:endParaRPr>
          </a:p>
        </p:txBody>
      </p:sp>
      <p:sp>
        <p:nvSpPr>
          <p:cNvPr id="43" name="object 22">
            <a:extLst>
              <a:ext uri="{FF2B5EF4-FFF2-40B4-BE49-F238E27FC236}">
                <a16:creationId xmlns:a16="http://schemas.microsoft.com/office/drawing/2014/main" id="{210E7A3D-C08B-49B1-9E86-C6889883AA29}"/>
              </a:ext>
            </a:extLst>
          </p:cNvPr>
          <p:cNvSpPr/>
          <p:nvPr/>
        </p:nvSpPr>
        <p:spPr>
          <a:xfrm>
            <a:off x="1723644" y="3362311"/>
            <a:ext cx="1557655" cy="387350"/>
          </a:xfrm>
          <a:custGeom>
            <a:avLst/>
            <a:gdLst/>
            <a:ahLst/>
            <a:cxnLst/>
            <a:rect l="l" t="t" r="r" b="b"/>
            <a:pathLst>
              <a:path w="1557654" h="387350">
                <a:moveTo>
                  <a:pt x="1557528" y="0"/>
                </a:moveTo>
                <a:lnTo>
                  <a:pt x="0" y="0"/>
                </a:lnTo>
                <a:lnTo>
                  <a:pt x="0" y="387096"/>
                </a:lnTo>
                <a:lnTo>
                  <a:pt x="1557528" y="387096"/>
                </a:lnTo>
                <a:lnTo>
                  <a:pt x="1557528" y="0"/>
                </a:lnTo>
                <a:close/>
              </a:path>
            </a:pathLst>
          </a:custGeom>
          <a:solidFill>
            <a:srgbClr val="DCE3EF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44" name="object 23">
            <a:extLst>
              <a:ext uri="{FF2B5EF4-FFF2-40B4-BE49-F238E27FC236}">
                <a16:creationId xmlns:a16="http://schemas.microsoft.com/office/drawing/2014/main" id="{128F20A4-A483-4EAB-96DF-E5CDEAEE4FBF}"/>
              </a:ext>
            </a:extLst>
          </p:cNvPr>
          <p:cNvSpPr txBox="1"/>
          <p:nvPr/>
        </p:nvSpPr>
        <p:spPr>
          <a:xfrm>
            <a:off x="1692148" y="3446892"/>
            <a:ext cx="1610360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80010">
              <a:spcBef>
                <a:spcPts val="105"/>
              </a:spcBef>
            </a:pPr>
            <a:r>
              <a:rPr sz="1100" b="1" spc="-50" dirty="0">
                <a:solidFill>
                  <a:srgbClr val="17375E"/>
                </a:solidFill>
                <a:cs typeface="Arial"/>
              </a:rPr>
              <a:t>2</a:t>
            </a:r>
            <a:r>
              <a:rPr sz="1050" b="1" spc="-37" baseline="27777" dirty="0">
                <a:solidFill>
                  <a:srgbClr val="17375E"/>
                </a:solidFill>
                <a:cs typeface="Arial"/>
              </a:rPr>
              <a:t>n</a:t>
            </a:r>
            <a:r>
              <a:rPr sz="1050" b="1" spc="22" baseline="27777" dirty="0">
                <a:solidFill>
                  <a:srgbClr val="17375E"/>
                </a:solidFill>
                <a:cs typeface="Arial"/>
              </a:rPr>
              <a:t>d</a:t>
            </a:r>
            <a:r>
              <a:rPr sz="1050" b="1" spc="44" baseline="27777" dirty="0">
                <a:solidFill>
                  <a:srgbClr val="17375E"/>
                </a:solidFill>
                <a:cs typeface="Arial"/>
              </a:rPr>
              <a:t> </a:t>
            </a:r>
            <a:r>
              <a:rPr sz="1100" b="1" spc="-45" dirty="0">
                <a:solidFill>
                  <a:srgbClr val="17375E"/>
                </a:solidFill>
                <a:cs typeface="Arial"/>
              </a:rPr>
              <a:t>M</a:t>
            </a:r>
            <a:r>
              <a:rPr sz="1100" b="1" spc="-50" dirty="0">
                <a:solidFill>
                  <a:srgbClr val="17375E"/>
                </a:solidFill>
                <a:cs typeface="Arial"/>
              </a:rPr>
              <a:t>as</a:t>
            </a:r>
            <a:r>
              <a:rPr sz="1100" b="1" spc="-45" dirty="0">
                <a:solidFill>
                  <a:srgbClr val="17375E"/>
                </a:solidFill>
                <a:cs typeface="Arial"/>
              </a:rPr>
              <a:t>t</a:t>
            </a:r>
            <a:r>
              <a:rPr sz="1100" b="1" spc="-50" dirty="0">
                <a:solidFill>
                  <a:srgbClr val="17375E"/>
                </a:solidFill>
                <a:cs typeface="Arial"/>
              </a:rPr>
              <a:t>e</a:t>
            </a:r>
            <a:r>
              <a:rPr sz="1100" b="1" dirty="0">
                <a:solidFill>
                  <a:srgbClr val="17375E"/>
                </a:solidFill>
                <a:cs typeface="Arial"/>
              </a:rPr>
              <a:t>r</a:t>
            </a:r>
            <a:r>
              <a:rPr sz="1100" b="1" spc="-135" dirty="0">
                <a:solidFill>
                  <a:srgbClr val="17375E"/>
                </a:solidFill>
                <a:cs typeface="Arial"/>
              </a:rPr>
              <a:t> </a:t>
            </a:r>
            <a:r>
              <a:rPr sz="1100" b="1" spc="-55" dirty="0">
                <a:solidFill>
                  <a:srgbClr val="17375E"/>
                </a:solidFill>
                <a:cs typeface="Arial"/>
              </a:rPr>
              <a:t>P</a:t>
            </a:r>
            <a:r>
              <a:rPr sz="1100" b="1" spc="-45" dirty="0">
                <a:solidFill>
                  <a:srgbClr val="17375E"/>
                </a:solidFill>
                <a:cs typeface="Arial"/>
              </a:rPr>
              <a:t>l</a:t>
            </a:r>
            <a:r>
              <a:rPr sz="1100" b="1" spc="-50" dirty="0">
                <a:solidFill>
                  <a:srgbClr val="17375E"/>
                </a:solidFill>
                <a:cs typeface="Arial"/>
              </a:rPr>
              <a:t>a</a:t>
            </a:r>
            <a:r>
              <a:rPr sz="1100" b="1" dirty="0">
                <a:solidFill>
                  <a:srgbClr val="17375E"/>
                </a:solidFill>
                <a:cs typeface="Arial"/>
              </a:rPr>
              <a:t>n</a:t>
            </a:r>
            <a:r>
              <a:rPr sz="1100" b="1" spc="-120" dirty="0">
                <a:solidFill>
                  <a:srgbClr val="17375E"/>
                </a:solidFill>
                <a:cs typeface="Arial"/>
              </a:rPr>
              <a:t> </a:t>
            </a:r>
            <a:r>
              <a:rPr sz="1100" b="1" spc="-45" dirty="0">
                <a:solidFill>
                  <a:srgbClr val="17375E"/>
                </a:solidFill>
                <a:cs typeface="Arial"/>
              </a:rPr>
              <a:t>(’</a:t>
            </a:r>
            <a:r>
              <a:rPr sz="1100" b="1" spc="-50" dirty="0">
                <a:solidFill>
                  <a:srgbClr val="17375E"/>
                </a:solidFill>
                <a:cs typeface="Arial"/>
              </a:rPr>
              <a:t>12</a:t>
            </a:r>
            <a:r>
              <a:rPr sz="1100" b="1" spc="-60" dirty="0">
                <a:solidFill>
                  <a:srgbClr val="17375E"/>
                </a:solidFill>
                <a:cs typeface="Arial"/>
              </a:rPr>
              <a:t>~</a:t>
            </a:r>
            <a:r>
              <a:rPr sz="1100" b="1" spc="-55" dirty="0">
                <a:solidFill>
                  <a:srgbClr val="17375E"/>
                </a:solidFill>
                <a:cs typeface="Arial"/>
              </a:rPr>
              <a:t>’</a:t>
            </a:r>
            <a:r>
              <a:rPr sz="1100" b="1" spc="-50" dirty="0">
                <a:solidFill>
                  <a:srgbClr val="17375E"/>
                </a:solidFill>
                <a:cs typeface="Arial"/>
              </a:rPr>
              <a:t>1</a:t>
            </a:r>
            <a:r>
              <a:rPr sz="1100" b="1" spc="-55" dirty="0">
                <a:solidFill>
                  <a:srgbClr val="17375E"/>
                </a:solidFill>
                <a:cs typeface="Arial"/>
              </a:rPr>
              <a:t>6</a:t>
            </a:r>
            <a:r>
              <a:rPr sz="1100" b="1" dirty="0">
                <a:solidFill>
                  <a:srgbClr val="17375E"/>
                </a:solidFill>
                <a:cs typeface="Arial"/>
              </a:rPr>
              <a:t>)</a:t>
            </a:r>
            <a:endParaRPr sz="1100">
              <a:solidFill>
                <a:prstClr val="black"/>
              </a:solidFill>
              <a:cs typeface="Arial"/>
            </a:endParaRPr>
          </a:p>
        </p:txBody>
      </p:sp>
      <p:sp>
        <p:nvSpPr>
          <p:cNvPr id="45" name="object 24">
            <a:extLst>
              <a:ext uri="{FF2B5EF4-FFF2-40B4-BE49-F238E27FC236}">
                <a16:creationId xmlns:a16="http://schemas.microsoft.com/office/drawing/2014/main" id="{2EA66D47-B5D6-4708-983E-F2B94669B9D2}"/>
              </a:ext>
            </a:extLst>
          </p:cNvPr>
          <p:cNvSpPr/>
          <p:nvPr/>
        </p:nvSpPr>
        <p:spPr>
          <a:xfrm>
            <a:off x="1717548" y="3822558"/>
            <a:ext cx="1559560" cy="1038225"/>
          </a:xfrm>
          <a:custGeom>
            <a:avLst/>
            <a:gdLst/>
            <a:ahLst/>
            <a:cxnLst/>
            <a:rect l="l" t="t" r="r" b="b"/>
            <a:pathLst>
              <a:path w="1559560" h="1038225">
                <a:moveTo>
                  <a:pt x="1559052" y="0"/>
                </a:moveTo>
                <a:lnTo>
                  <a:pt x="0" y="0"/>
                </a:lnTo>
                <a:lnTo>
                  <a:pt x="0" y="1037844"/>
                </a:lnTo>
                <a:lnTo>
                  <a:pt x="1559052" y="1037844"/>
                </a:lnTo>
                <a:lnTo>
                  <a:pt x="1559052" y="0"/>
                </a:lnTo>
                <a:close/>
              </a:path>
            </a:pathLst>
          </a:custGeom>
          <a:solidFill>
            <a:srgbClr val="DCE3EF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46" name="object 25">
            <a:extLst>
              <a:ext uri="{FF2B5EF4-FFF2-40B4-BE49-F238E27FC236}">
                <a16:creationId xmlns:a16="http://schemas.microsoft.com/office/drawing/2014/main" id="{56531911-C10C-4B1D-BCBD-888B8A2CFBE5}"/>
              </a:ext>
            </a:extLst>
          </p:cNvPr>
          <p:cNvSpPr txBox="1"/>
          <p:nvPr/>
        </p:nvSpPr>
        <p:spPr>
          <a:xfrm>
            <a:off x="1692148" y="4232895"/>
            <a:ext cx="1610360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84455">
              <a:spcBef>
                <a:spcPts val="100"/>
              </a:spcBef>
            </a:pPr>
            <a:r>
              <a:rPr sz="1100" b="1" spc="-50" dirty="0">
                <a:solidFill>
                  <a:srgbClr val="17375E"/>
                </a:solidFill>
                <a:cs typeface="Arial"/>
              </a:rPr>
              <a:t>3</a:t>
            </a:r>
            <a:r>
              <a:rPr sz="1050" b="1" spc="-37" baseline="27777" dirty="0">
                <a:solidFill>
                  <a:srgbClr val="17375E"/>
                </a:solidFill>
                <a:cs typeface="Arial"/>
              </a:rPr>
              <a:t>r</a:t>
            </a:r>
            <a:r>
              <a:rPr sz="1050" b="1" spc="22" baseline="27777" dirty="0">
                <a:solidFill>
                  <a:srgbClr val="17375E"/>
                </a:solidFill>
                <a:cs typeface="Arial"/>
              </a:rPr>
              <a:t>d</a:t>
            </a:r>
            <a:r>
              <a:rPr sz="1050" b="1" spc="44" baseline="27777" dirty="0">
                <a:solidFill>
                  <a:srgbClr val="17375E"/>
                </a:solidFill>
                <a:cs typeface="Arial"/>
              </a:rPr>
              <a:t> </a:t>
            </a:r>
            <a:r>
              <a:rPr sz="1100" b="1" spc="-45" dirty="0">
                <a:solidFill>
                  <a:srgbClr val="17375E"/>
                </a:solidFill>
                <a:cs typeface="Arial"/>
              </a:rPr>
              <a:t>M</a:t>
            </a:r>
            <a:r>
              <a:rPr sz="1100" b="1" spc="-50" dirty="0">
                <a:solidFill>
                  <a:srgbClr val="17375E"/>
                </a:solidFill>
                <a:cs typeface="Arial"/>
              </a:rPr>
              <a:t>as</a:t>
            </a:r>
            <a:r>
              <a:rPr sz="1100" b="1" spc="-45" dirty="0">
                <a:solidFill>
                  <a:srgbClr val="17375E"/>
                </a:solidFill>
                <a:cs typeface="Arial"/>
              </a:rPr>
              <a:t>t</a:t>
            </a:r>
            <a:r>
              <a:rPr sz="1100" b="1" spc="-50" dirty="0">
                <a:solidFill>
                  <a:srgbClr val="17375E"/>
                </a:solidFill>
                <a:cs typeface="Arial"/>
              </a:rPr>
              <a:t>e</a:t>
            </a:r>
            <a:r>
              <a:rPr sz="1100" b="1" dirty="0">
                <a:solidFill>
                  <a:srgbClr val="17375E"/>
                </a:solidFill>
                <a:cs typeface="Arial"/>
              </a:rPr>
              <a:t>r</a:t>
            </a:r>
            <a:r>
              <a:rPr sz="1100" b="1" spc="-150" dirty="0">
                <a:solidFill>
                  <a:srgbClr val="17375E"/>
                </a:solidFill>
                <a:cs typeface="Arial"/>
              </a:rPr>
              <a:t> </a:t>
            </a:r>
            <a:r>
              <a:rPr sz="1100" b="1" spc="-55" dirty="0">
                <a:solidFill>
                  <a:srgbClr val="17375E"/>
                </a:solidFill>
                <a:cs typeface="Arial"/>
              </a:rPr>
              <a:t>P</a:t>
            </a:r>
            <a:r>
              <a:rPr sz="1100" b="1" spc="-45" dirty="0">
                <a:solidFill>
                  <a:srgbClr val="17375E"/>
                </a:solidFill>
                <a:cs typeface="Arial"/>
              </a:rPr>
              <a:t>l</a:t>
            </a:r>
            <a:r>
              <a:rPr sz="1100" b="1" spc="-50" dirty="0">
                <a:solidFill>
                  <a:srgbClr val="17375E"/>
                </a:solidFill>
                <a:cs typeface="Arial"/>
              </a:rPr>
              <a:t>a</a:t>
            </a:r>
            <a:r>
              <a:rPr sz="1100" b="1" dirty="0">
                <a:solidFill>
                  <a:srgbClr val="17375E"/>
                </a:solidFill>
                <a:cs typeface="Arial"/>
              </a:rPr>
              <a:t>n</a:t>
            </a:r>
            <a:r>
              <a:rPr sz="1100" b="1" spc="-120" dirty="0">
                <a:solidFill>
                  <a:srgbClr val="17375E"/>
                </a:solidFill>
                <a:cs typeface="Arial"/>
              </a:rPr>
              <a:t> </a:t>
            </a:r>
            <a:r>
              <a:rPr sz="1100" b="1" spc="-45" dirty="0">
                <a:solidFill>
                  <a:srgbClr val="17375E"/>
                </a:solidFill>
                <a:cs typeface="Arial"/>
              </a:rPr>
              <a:t>(’</a:t>
            </a:r>
            <a:r>
              <a:rPr sz="1100" b="1" spc="-50" dirty="0">
                <a:solidFill>
                  <a:srgbClr val="17375E"/>
                </a:solidFill>
                <a:cs typeface="Arial"/>
              </a:rPr>
              <a:t>17~</a:t>
            </a:r>
            <a:r>
              <a:rPr sz="1100" b="1" spc="-55" dirty="0">
                <a:solidFill>
                  <a:srgbClr val="17375E"/>
                </a:solidFill>
                <a:cs typeface="Arial"/>
              </a:rPr>
              <a:t>’</a:t>
            </a:r>
            <a:r>
              <a:rPr sz="1100" b="1" spc="-65" dirty="0">
                <a:solidFill>
                  <a:srgbClr val="17375E"/>
                </a:solidFill>
                <a:cs typeface="Arial"/>
              </a:rPr>
              <a:t>2</a:t>
            </a:r>
            <a:r>
              <a:rPr sz="1100" b="1" spc="-50" dirty="0">
                <a:solidFill>
                  <a:srgbClr val="17375E"/>
                </a:solidFill>
                <a:cs typeface="Arial"/>
              </a:rPr>
              <a:t>1</a:t>
            </a:r>
            <a:r>
              <a:rPr sz="1100" b="1" dirty="0">
                <a:solidFill>
                  <a:srgbClr val="17375E"/>
                </a:solidFill>
                <a:cs typeface="Arial"/>
              </a:rPr>
              <a:t>)</a:t>
            </a:r>
            <a:endParaRPr sz="1100">
              <a:solidFill>
                <a:prstClr val="black"/>
              </a:solidFill>
              <a:cs typeface="Arial"/>
            </a:endParaRPr>
          </a:p>
        </p:txBody>
      </p:sp>
      <p:sp>
        <p:nvSpPr>
          <p:cNvPr id="47" name="object 26">
            <a:extLst>
              <a:ext uri="{FF2B5EF4-FFF2-40B4-BE49-F238E27FC236}">
                <a16:creationId xmlns:a16="http://schemas.microsoft.com/office/drawing/2014/main" id="{AF3C5ADE-A9BE-4B3F-9364-6FF3435442CC}"/>
              </a:ext>
            </a:extLst>
          </p:cNvPr>
          <p:cNvSpPr txBox="1"/>
          <p:nvPr/>
        </p:nvSpPr>
        <p:spPr>
          <a:xfrm>
            <a:off x="3348228" y="3833226"/>
            <a:ext cx="5404485" cy="1027430"/>
          </a:xfrm>
          <a:prstGeom prst="rect">
            <a:avLst/>
          </a:prstGeom>
          <a:solidFill>
            <a:srgbClr val="95B637">
              <a:alpha val="19999"/>
            </a:srgbClr>
          </a:solidFill>
        </p:spPr>
        <p:txBody>
          <a:bodyPr vert="horz" wrap="square" lIns="0" tIns="49530" rIns="0" bIns="0" rtlCol="0">
            <a:spAutoFit/>
          </a:bodyPr>
          <a:lstStyle/>
          <a:p>
            <a:pPr marL="371475" marR="610870" indent="-287020">
              <a:lnSpc>
                <a:spcPts val="1410"/>
              </a:lnSpc>
              <a:spcBef>
                <a:spcPts val="390"/>
              </a:spcBef>
              <a:buFont typeface="Wingdings"/>
              <a:buChar char=""/>
              <a:tabLst>
                <a:tab pos="371475" algn="l"/>
                <a:tab pos="372110" algn="l"/>
              </a:tabLst>
            </a:pPr>
            <a:r>
              <a:rPr sz="1300" b="1" i="1" spc="-5" dirty="0">
                <a:solidFill>
                  <a:prstClr val="black"/>
                </a:solidFill>
                <a:cs typeface="Arial"/>
              </a:rPr>
              <a:t>Establish</a:t>
            </a:r>
            <a:r>
              <a:rPr sz="1300" b="1" i="1" spc="50" dirty="0">
                <a:solidFill>
                  <a:prstClr val="black"/>
                </a:solidFill>
                <a:cs typeface="Arial"/>
              </a:rPr>
              <a:t> </a:t>
            </a:r>
            <a:r>
              <a:rPr sz="1300" b="1" i="1" spc="-5" dirty="0">
                <a:solidFill>
                  <a:prstClr val="black"/>
                </a:solidFill>
                <a:cs typeface="Arial"/>
              </a:rPr>
              <a:t>foundation</a:t>
            </a:r>
            <a:r>
              <a:rPr sz="1300" b="1" i="1" spc="65" dirty="0">
                <a:solidFill>
                  <a:prstClr val="black"/>
                </a:solidFill>
                <a:cs typeface="Arial"/>
              </a:rPr>
              <a:t> </a:t>
            </a:r>
            <a:r>
              <a:rPr sz="1300" b="1" i="1" spc="-5" dirty="0">
                <a:solidFill>
                  <a:prstClr val="black"/>
                </a:solidFill>
                <a:cs typeface="Arial"/>
              </a:rPr>
              <a:t>for</a:t>
            </a:r>
            <a:r>
              <a:rPr sz="1300" b="1" i="1" spc="15" dirty="0">
                <a:solidFill>
                  <a:prstClr val="black"/>
                </a:solidFill>
                <a:cs typeface="Arial"/>
              </a:rPr>
              <a:t> </a:t>
            </a:r>
            <a:r>
              <a:rPr sz="1300" b="1" i="1" spc="-5" dirty="0">
                <a:solidFill>
                  <a:prstClr val="black"/>
                </a:solidFill>
                <a:cs typeface="Arial"/>
              </a:rPr>
              <a:t>fusion</a:t>
            </a:r>
            <a:r>
              <a:rPr sz="1300" b="1" i="1" spc="50" dirty="0">
                <a:solidFill>
                  <a:prstClr val="black"/>
                </a:solidFill>
                <a:cs typeface="Arial"/>
              </a:rPr>
              <a:t> </a:t>
            </a:r>
            <a:r>
              <a:rPr sz="1300" b="1" i="1" spc="-5" dirty="0">
                <a:solidFill>
                  <a:prstClr val="black"/>
                </a:solidFill>
                <a:cs typeface="Arial"/>
              </a:rPr>
              <a:t>engineering</a:t>
            </a:r>
            <a:r>
              <a:rPr sz="1300" b="1" i="1" spc="50" dirty="0">
                <a:solidFill>
                  <a:prstClr val="black"/>
                </a:solidFill>
                <a:cs typeface="Arial"/>
              </a:rPr>
              <a:t> </a:t>
            </a:r>
            <a:r>
              <a:rPr sz="1300" b="1" i="1" spc="-5" dirty="0">
                <a:solidFill>
                  <a:prstClr val="black"/>
                </a:solidFill>
                <a:cs typeface="Arial"/>
              </a:rPr>
              <a:t>technology </a:t>
            </a:r>
            <a:r>
              <a:rPr sz="1300" b="1" i="1" dirty="0">
                <a:solidFill>
                  <a:prstClr val="black"/>
                </a:solidFill>
                <a:cs typeface="Arial"/>
              </a:rPr>
              <a:t> </a:t>
            </a:r>
            <a:r>
              <a:rPr sz="1300" b="1" i="1" spc="-5" dirty="0">
                <a:solidFill>
                  <a:prstClr val="black"/>
                </a:solidFill>
                <a:cs typeface="Arial"/>
              </a:rPr>
              <a:t>development</a:t>
            </a:r>
            <a:r>
              <a:rPr sz="1300" b="1" i="1" spc="60" dirty="0">
                <a:solidFill>
                  <a:prstClr val="black"/>
                </a:solidFill>
                <a:cs typeface="Arial"/>
              </a:rPr>
              <a:t> </a:t>
            </a:r>
            <a:r>
              <a:rPr sz="1300" b="1" i="1" spc="-5" dirty="0">
                <a:solidFill>
                  <a:prstClr val="black"/>
                </a:solidFill>
                <a:cs typeface="Arial"/>
              </a:rPr>
              <a:t>for</a:t>
            </a:r>
            <a:r>
              <a:rPr sz="1300" b="1" i="1" spc="15" dirty="0">
                <a:solidFill>
                  <a:prstClr val="black"/>
                </a:solidFill>
                <a:cs typeface="Arial"/>
              </a:rPr>
              <a:t> </a:t>
            </a:r>
            <a:r>
              <a:rPr sz="1300" b="1" i="1" spc="-5" dirty="0">
                <a:solidFill>
                  <a:prstClr val="black"/>
                </a:solidFill>
                <a:cs typeface="Arial"/>
              </a:rPr>
              <a:t>demonstration</a:t>
            </a:r>
            <a:r>
              <a:rPr sz="1300" b="1" i="1" spc="60" dirty="0">
                <a:solidFill>
                  <a:prstClr val="black"/>
                </a:solidFill>
                <a:cs typeface="Arial"/>
              </a:rPr>
              <a:t> </a:t>
            </a:r>
            <a:r>
              <a:rPr sz="1300" b="1" i="1" spc="-5" dirty="0">
                <a:solidFill>
                  <a:prstClr val="black"/>
                </a:solidFill>
                <a:cs typeface="Arial"/>
              </a:rPr>
              <a:t>of</a:t>
            </a:r>
            <a:r>
              <a:rPr sz="1300" b="1" i="1" spc="30" dirty="0">
                <a:solidFill>
                  <a:prstClr val="black"/>
                </a:solidFill>
                <a:cs typeface="Arial"/>
              </a:rPr>
              <a:t> </a:t>
            </a:r>
            <a:r>
              <a:rPr sz="1300" b="1" i="1" spc="-5" dirty="0">
                <a:solidFill>
                  <a:prstClr val="black"/>
                </a:solidFill>
                <a:cs typeface="Arial"/>
              </a:rPr>
              <a:t>electricity</a:t>
            </a:r>
            <a:r>
              <a:rPr sz="1300" b="1" i="1" spc="35" dirty="0">
                <a:solidFill>
                  <a:prstClr val="black"/>
                </a:solidFill>
                <a:cs typeface="Arial"/>
              </a:rPr>
              <a:t> </a:t>
            </a:r>
            <a:r>
              <a:rPr sz="1300" b="1" i="1" spc="-5" dirty="0">
                <a:solidFill>
                  <a:prstClr val="black"/>
                </a:solidFill>
                <a:cs typeface="Arial"/>
              </a:rPr>
              <a:t>production</a:t>
            </a:r>
            <a:endParaRPr sz="1300" dirty="0">
              <a:solidFill>
                <a:prstClr val="black"/>
              </a:solidFill>
              <a:cs typeface="Arial"/>
            </a:endParaRPr>
          </a:p>
          <a:p>
            <a:pPr marL="581025" lvl="1" indent="-287020">
              <a:spcBef>
                <a:spcPts val="535"/>
              </a:spcBef>
              <a:buFont typeface="Wingdings"/>
              <a:buChar char=""/>
              <a:tabLst>
                <a:tab pos="581025" algn="l"/>
                <a:tab pos="581660" algn="l"/>
              </a:tabLst>
            </a:pPr>
            <a:r>
              <a:rPr sz="1100" dirty="0">
                <a:solidFill>
                  <a:prstClr val="black"/>
                </a:solidFill>
                <a:cs typeface="Arial"/>
              </a:rPr>
              <a:t>Accelerate</a:t>
            </a:r>
            <a:r>
              <a:rPr sz="1100" spc="-20" dirty="0">
                <a:solidFill>
                  <a:prstClr val="black"/>
                </a:solidFill>
                <a:cs typeface="Arial"/>
              </a:rPr>
              <a:t> </a:t>
            </a:r>
            <a:r>
              <a:rPr sz="1100" spc="-5" dirty="0">
                <a:solidFill>
                  <a:prstClr val="black"/>
                </a:solidFill>
                <a:cs typeface="Arial"/>
              </a:rPr>
              <a:t>development</a:t>
            </a:r>
            <a:r>
              <a:rPr sz="1100" dirty="0">
                <a:solidFill>
                  <a:prstClr val="black"/>
                </a:solidFill>
                <a:cs typeface="Arial"/>
              </a:rPr>
              <a:t> of</a:t>
            </a:r>
            <a:r>
              <a:rPr sz="1100" spc="-15" dirty="0">
                <a:solidFill>
                  <a:prstClr val="black"/>
                </a:solidFill>
                <a:cs typeface="Arial"/>
              </a:rPr>
              <a:t> </a:t>
            </a:r>
            <a:r>
              <a:rPr sz="1100" spc="-10" dirty="0">
                <a:solidFill>
                  <a:prstClr val="black"/>
                </a:solidFill>
                <a:cs typeface="Arial"/>
              </a:rPr>
              <a:t>DEMO</a:t>
            </a:r>
            <a:r>
              <a:rPr sz="1100" spc="15" dirty="0">
                <a:solidFill>
                  <a:prstClr val="black"/>
                </a:solidFill>
                <a:cs typeface="Arial"/>
              </a:rPr>
              <a:t> </a:t>
            </a:r>
            <a:r>
              <a:rPr sz="1100" dirty="0">
                <a:solidFill>
                  <a:prstClr val="black"/>
                </a:solidFill>
                <a:cs typeface="Arial"/>
              </a:rPr>
              <a:t>core</a:t>
            </a:r>
            <a:r>
              <a:rPr sz="1100" spc="-10" dirty="0">
                <a:solidFill>
                  <a:prstClr val="black"/>
                </a:solidFill>
                <a:cs typeface="Arial"/>
              </a:rPr>
              <a:t> </a:t>
            </a:r>
            <a:r>
              <a:rPr sz="1100" spc="-5" dirty="0">
                <a:solidFill>
                  <a:prstClr val="black"/>
                </a:solidFill>
                <a:cs typeface="Arial"/>
              </a:rPr>
              <a:t>technologies</a:t>
            </a:r>
            <a:endParaRPr sz="1100" dirty="0">
              <a:solidFill>
                <a:prstClr val="black"/>
              </a:solidFill>
              <a:cs typeface="Arial"/>
            </a:endParaRPr>
          </a:p>
          <a:p>
            <a:pPr marL="581025" lvl="1" indent="-287020">
              <a:buFont typeface="Wingdings"/>
              <a:buChar char=""/>
              <a:tabLst>
                <a:tab pos="581025" algn="l"/>
                <a:tab pos="581660" algn="l"/>
              </a:tabLst>
            </a:pPr>
            <a:r>
              <a:rPr sz="1100" dirty="0">
                <a:solidFill>
                  <a:prstClr val="black"/>
                </a:solidFill>
                <a:cs typeface="Arial"/>
              </a:rPr>
              <a:t>Strengthen</a:t>
            </a:r>
            <a:r>
              <a:rPr sz="1100" spc="-50" dirty="0">
                <a:solidFill>
                  <a:prstClr val="black"/>
                </a:solidFill>
                <a:cs typeface="Arial"/>
              </a:rPr>
              <a:t> </a:t>
            </a:r>
            <a:r>
              <a:rPr sz="1100" spc="-5" dirty="0">
                <a:solidFill>
                  <a:prstClr val="black"/>
                </a:solidFill>
                <a:cs typeface="Arial"/>
              </a:rPr>
              <a:t>basic</a:t>
            </a:r>
            <a:r>
              <a:rPr sz="1100" spc="-15" dirty="0">
                <a:solidFill>
                  <a:prstClr val="black"/>
                </a:solidFill>
                <a:cs typeface="Arial"/>
              </a:rPr>
              <a:t> </a:t>
            </a:r>
            <a:r>
              <a:rPr sz="1100" dirty="0">
                <a:solidFill>
                  <a:prstClr val="black"/>
                </a:solidFill>
                <a:cs typeface="Arial"/>
              </a:rPr>
              <a:t>research</a:t>
            </a:r>
            <a:r>
              <a:rPr sz="1100" spc="-25" dirty="0">
                <a:solidFill>
                  <a:prstClr val="black"/>
                </a:solidFill>
                <a:cs typeface="Arial"/>
              </a:rPr>
              <a:t> </a:t>
            </a:r>
            <a:r>
              <a:rPr sz="1100" dirty="0">
                <a:solidFill>
                  <a:prstClr val="black"/>
                </a:solidFill>
                <a:cs typeface="Arial"/>
              </a:rPr>
              <a:t>and</a:t>
            </a:r>
            <a:r>
              <a:rPr sz="1100" spc="-10" dirty="0">
                <a:solidFill>
                  <a:prstClr val="black"/>
                </a:solidFill>
                <a:cs typeface="Arial"/>
              </a:rPr>
              <a:t> </a:t>
            </a:r>
            <a:r>
              <a:rPr sz="1100" spc="-5" dirty="0">
                <a:solidFill>
                  <a:prstClr val="black"/>
                </a:solidFill>
                <a:cs typeface="Arial"/>
              </a:rPr>
              <a:t>HR training</a:t>
            </a:r>
            <a:endParaRPr sz="1100" dirty="0">
              <a:solidFill>
                <a:prstClr val="black"/>
              </a:solidFill>
              <a:cs typeface="Arial"/>
            </a:endParaRPr>
          </a:p>
          <a:p>
            <a:pPr marL="581025" lvl="1" indent="-287020">
              <a:buFont typeface="Wingdings"/>
              <a:buChar char=""/>
              <a:tabLst>
                <a:tab pos="581025" algn="l"/>
                <a:tab pos="581660" algn="l"/>
              </a:tabLst>
            </a:pPr>
            <a:r>
              <a:rPr sz="1100" dirty="0">
                <a:solidFill>
                  <a:prstClr val="black"/>
                </a:solidFill>
                <a:cs typeface="Arial"/>
              </a:rPr>
              <a:t>Promote</a:t>
            </a:r>
            <a:r>
              <a:rPr sz="1100" spc="-35" dirty="0">
                <a:solidFill>
                  <a:prstClr val="black"/>
                </a:solidFill>
                <a:cs typeface="Arial"/>
              </a:rPr>
              <a:t> </a:t>
            </a:r>
            <a:r>
              <a:rPr sz="1100" spc="-5" dirty="0">
                <a:solidFill>
                  <a:prstClr val="black"/>
                </a:solidFill>
                <a:cs typeface="Arial"/>
              </a:rPr>
              <a:t>social </a:t>
            </a:r>
            <a:r>
              <a:rPr sz="1100" dirty="0">
                <a:solidFill>
                  <a:prstClr val="black"/>
                </a:solidFill>
                <a:cs typeface="Arial"/>
              </a:rPr>
              <a:t>&amp;</a:t>
            </a:r>
            <a:r>
              <a:rPr sz="1100" spc="5" dirty="0">
                <a:solidFill>
                  <a:prstClr val="black"/>
                </a:solidFill>
                <a:cs typeface="Arial"/>
              </a:rPr>
              <a:t> </a:t>
            </a:r>
            <a:r>
              <a:rPr sz="1100" dirty="0">
                <a:solidFill>
                  <a:prstClr val="black"/>
                </a:solidFill>
                <a:cs typeface="Arial"/>
              </a:rPr>
              <a:t>industry</a:t>
            </a:r>
            <a:r>
              <a:rPr sz="1100" spc="-20" dirty="0">
                <a:solidFill>
                  <a:prstClr val="black"/>
                </a:solidFill>
                <a:cs typeface="Arial"/>
              </a:rPr>
              <a:t> </a:t>
            </a:r>
            <a:r>
              <a:rPr sz="1100" dirty="0">
                <a:solidFill>
                  <a:prstClr val="black"/>
                </a:solidFill>
                <a:cs typeface="Arial"/>
              </a:rPr>
              <a:t>support</a:t>
            </a:r>
            <a:r>
              <a:rPr sz="1100" spc="-25" dirty="0">
                <a:solidFill>
                  <a:prstClr val="black"/>
                </a:solidFill>
                <a:cs typeface="Arial"/>
              </a:rPr>
              <a:t> </a:t>
            </a:r>
            <a:r>
              <a:rPr sz="1100" spc="5" dirty="0">
                <a:solidFill>
                  <a:prstClr val="black"/>
                </a:solidFill>
                <a:cs typeface="Arial"/>
              </a:rPr>
              <a:t>for</a:t>
            </a:r>
            <a:r>
              <a:rPr sz="1100" spc="-40" dirty="0">
                <a:solidFill>
                  <a:prstClr val="black"/>
                </a:solidFill>
                <a:cs typeface="Arial"/>
              </a:rPr>
              <a:t> </a:t>
            </a:r>
            <a:r>
              <a:rPr sz="1100" dirty="0">
                <a:solidFill>
                  <a:prstClr val="black"/>
                </a:solidFill>
                <a:cs typeface="Arial"/>
              </a:rPr>
              <a:t>fusion</a:t>
            </a:r>
            <a:r>
              <a:rPr sz="1100" spc="-20" dirty="0">
                <a:solidFill>
                  <a:prstClr val="black"/>
                </a:solidFill>
                <a:cs typeface="Arial"/>
              </a:rPr>
              <a:t> </a:t>
            </a:r>
            <a:r>
              <a:rPr sz="1100" dirty="0">
                <a:solidFill>
                  <a:prstClr val="black"/>
                </a:solidFill>
                <a:cs typeface="Arial"/>
              </a:rPr>
              <a:t>energy</a:t>
            </a:r>
            <a:r>
              <a:rPr sz="1100" spc="-30" dirty="0">
                <a:solidFill>
                  <a:prstClr val="black"/>
                </a:solidFill>
                <a:cs typeface="Arial"/>
              </a:rPr>
              <a:t> </a:t>
            </a:r>
            <a:r>
              <a:rPr sz="1100" spc="-5" dirty="0">
                <a:solidFill>
                  <a:prstClr val="black"/>
                </a:solidFill>
                <a:cs typeface="Arial"/>
              </a:rPr>
              <a:t>development</a:t>
            </a:r>
            <a:endParaRPr sz="1100" dirty="0">
              <a:solidFill>
                <a:prstClr val="black"/>
              </a:solidFill>
              <a:cs typeface="Arial"/>
            </a:endParaRPr>
          </a:p>
        </p:txBody>
      </p:sp>
      <p:pic>
        <p:nvPicPr>
          <p:cNvPr id="48" name="object 40">
            <a:extLst>
              <a:ext uri="{FF2B5EF4-FFF2-40B4-BE49-F238E27FC236}">
                <a16:creationId xmlns:a16="http://schemas.microsoft.com/office/drawing/2014/main" id="{CAA9E62E-AB96-44D2-B1E7-26A95E057A6E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413759" y="2426574"/>
            <a:ext cx="2880360" cy="288036"/>
          </a:xfrm>
          <a:prstGeom prst="rect">
            <a:avLst/>
          </a:prstGeom>
        </p:spPr>
      </p:pic>
      <p:sp>
        <p:nvSpPr>
          <p:cNvPr id="49" name="object 41">
            <a:extLst>
              <a:ext uri="{FF2B5EF4-FFF2-40B4-BE49-F238E27FC236}">
                <a16:creationId xmlns:a16="http://schemas.microsoft.com/office/drawing/2014/main" id="{2F72EA9E-57FD-47B5-A50A-CD1A3858216C}"/>
              </a:ext>
            </a:extLst>
          </p:cNvPr>
          <p:cNvSpPr txBox="1"/>
          <p:nvPr/>
        </p:nvSpPr>
        <p:spPr>
          <a:xfrm>
            <a:off x="397929" y="5102998"/>
            <a:ext cx="8379459" cy="1069202"/>
          </a:xfrm>
          <a:prstGeom prst="rect">
            <a:avLst/>
          </a:prstGeom>
          <a:ln w="15240">
            <a:solidFill>
              <a:srgbClr val="575479"/>
            </a:solidFill>
          </a:ln>
        </p:spPr>
        <p:txBody>
          <a:bodyPr vert="horz" wrap="square" lIns="0" tIns="111125" rIns="0" bIns="0" rtlCol="0">
            <a:noAutofit/>
          </a:bodyPr>
          <a:lstStyle/>
          <a:p>
            <a:pPr marL="282575">
              <a:spcBef>
                <a:spcPts val="875"/>
              </a:spcBef>
            </a:pPr>
            <a:endParaRPr lang="en-US" sz="1400" spc="5" dirty="0">
              <a:solidFill>
                <a:srgbClr val="FFFFFF"/>
              </a:solidFill>
              <a:cs typeface="Arial"/>
            </a:endParaRPr>
          </a:p>
          <a:p>
            <a:pPr marL="568325" indent="-285750" eaLnBrk="0" latinLnBrk="0" hangingPunct="0">
              <a:spcBef>
                <a:spcPts val="875"/>
              </a:spcBef>
              <a:buFont typeface="Wingdings" panose="05000000000000000000" pitchFamily="2" charset="2"/>
              <a:buChar char="v"/>
            </a:pPr>
            <a:r>
              <a:rPr lang="en-US" sz="1400" b="1" spc="-5" dirty="0">
                <a:solidFill>
                  <a:prstClr val="black"/>
                </a:solidFill>
                <a:cs typeface="Arial"/>
              </a:rPr>
              <a:t>To lead domestic and international fusion energy development by accelerating core technology development and building strategic foundation</a:t>
            </a:r>
          </a:p>
        </p:txBody>
      </p:sp>
      <p:pic>
        <p:nvPicPr>
          <p:cNvPr id="50" name="object 28">
            <a:extLst>
              <a:ext uri="{FF2B5EF4-FFF2-40B4-BE49-F238E27FC236}">
                <a16:creationId xmlns:a16="http://schemas.microsoft.com/office/drawing/2014/main" id="{A65AC943-EDF5-429B-956E-79BB93858EA4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2243327" y="3231629"/>
            <a:ext cx="509003" cy="269090"/>
          </a:xfrm>
          <a:prstGeom prst="rect">
            <a:avLst/>
          </a:prstGeom>
        </p:spPr>
      </p:pic>
      <p:sp>
        <p:nvSpPr>
          <p:cNvPr id="51" name="object 29">
            <a:extLst>
              <a:ext uri="{FF2B5EF4-FFF2-40B4-BE49-F238E27FC236}">
                <a16:creationId xmlns:a16="http://schemas.microsoft.com/office/drawing/2014/main" id="{E672E94B-C2A6-4462-9E94-38430A56FA0C}"/>
              </a:ext>
            </a:extLst>
          </p:cNvPr>
          <p:cNvSpPr/>
          <p:nvPr/>
        </p:nvSpPr>
        <p:spPr>
          <a:xfrm>
            <a:off x="2299716" y="3273596"/>
            <a:ext cx="401320" cy="160521"/>
          </a:xfrm>
          <a:custGeom>
            <a:avLst/>
            <a:gdLst/>
            <a:ahLst/>
            <a:cxnLst/>
            <a:rect l="l" t="t" r="r" b="b"/>
            <a:pathLst>
              <a:path w="401319" h="160020">
                <a:moveTo>
                  <a:pt x="400811" y="0"/>
                </a:moveTo>
                <a:lnTo>
                  <a:pt x="0" y="0"/>
                </a:lnTo>
                <a:lnTo>
                  <a:pt x="200406" y="160020"/>
                </a:lnTo>
                <a:lnTo>
                  <a:pt x="400811" y="0"/>
                </a:lnTo>
                <a:close/>
              </a:path>
            </a:pathLst>
          </a:custGeom>
          <a:solidFill>
            <a:srgbClr val="417E63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52" name="object 30">
            <a:extLst>
              <a:ext uri="{FF2B5EF4-FFF2-40B4-BE49-F238E27FC236}">
                <a16:creationId xmlns:a16="http://schemas.microsoft.com/office/drawing/2014/main" id="{5B5902DD-C12B-49A2-9C2F-F7A7E57F85B6}"/>
              </a:ext>
            </a:extLst>
          </p:cNvPr>
          <p:cNvSpPr/>
          <p:nvPr/>
        </p:nvSpPr>
        <p:spPr>
          <a:xfrm>
            <a:off x="2299716" y="3250000"/>
            <a:ext cx="401320" cy="160521"/>
          </a:xfrm>
          <a:custGeom>
            <a:avLst/>
            <a:gdLst/>
            <a:ahLst/>
            <a:cxnLst/>
            <a:rect l="l" t="t" r="r" b="b"/>
            <a:pathLst>
              <a:path w="401319" h="160020">
                <a:moveTo>
                  <a:pt x="400811" y="0"/>
                </a:moveTo>
                <a:lnTo>
                  <a:pt x="200406" y="160020"/>
                </a:lnTo>
                <a:lnTo>
                  <a:pt x="0" y="0"/>
                </a:lnTo>
                <a:lnTo>
                  <a:pt x="400811" y="0"/>
                </a:lnTo>
                <a:close/>
              </a:path>
            </a:pathLst>
          </a:custGeom>
          <a:ln w="609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53" name="object 31">
            <a:extLst>
              <a:ext uri="{FF2B5EF4-FFF2-40B4-BE49-F238E27FC236}">
                <a16:creationId xmlns:a16="http://schemas.microsoft.com/office/drawing/2014/main" id="{4916D9CD-4B9A-4C2A-A34F-D02CD4AE1272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2243327" y="3733067"/>
            <a:ext cx="509003" cy="269090"/>
          </a:xfrm>
          <a:prstGeom prst="rect">
            <a:avLst/>
          </a:prstGeom>
        </p:spPr>
      </p:pic>
      <p:sp>
        <p:nvSpPr>
          <p:cNvPr id="54" name="object 32">
            <a:extLst>
              <a:ext uri="{FF2B5EF4-FFF2-40B4-BE49-F238E27FC236}">
                <a16:creationId xmlns:a16="http://schemas.microsoft.com/office/drawing/2014/main" id="{BDE4DE3A-0A8E-4D7D-B671-E7C16260467A}"/>
              </a:ext>
            </a:extLst>
          </p:cNvPr>
          <p:cNvSpPr/>
          <p:nvPr/>
        </p:nvSpPr>
        <p:spPr>
          <a:xfrm>
            <a:off x="2299716" y="3775035"/>
            <a:ext cx="401320" cy="160521"/>
          </a:xfrm>
          <a:custGeom>
            <a:avLst/>
            <a:gdLst/>
            <a:ahLst/>
            <a:cxnLst/>
            <a:rect l="l" t="t" r="r" b="b"/>
            <a:pathLst>
              <a:path w="401319" h="160020">
                <a:moveTo>
                  <a:pt x="400811" y="0"/>
                </a:moveTo>
                <a:lnTo>
                  <a:pt x="0" y="0"/>
                </a:lnTo>
                <a:lnTo>
                  <a:pt x="200406" y="160019"/>
                </a:lnTo>
                <a:lnTo>
                  <a:pt x="400811" y="0"/>
                </a:lnTo>
                <a:close/>
              </a:path>
            </a:pathLst>
          </a:custGeom>
          <a:solidFill>
            <a:srgbClr val="417E63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55" name="object 33">
            <a:extLst>
              <a:ext uri="{FF2B5EF4-FFF2-40B4-BE49-F238E27FC236}">
                <a16:creationId xmlns:a16="http://schemas.microsoft.com/office/drawing/2014/main" id="{BB901894-8FA8-43C1-B00D-EF44B8FA3E8F}"/>
              </a:ext>
            </a:extLst>
          </p:cNvPr>
          <p:cNvSpPr/>
          <p:nvPr/>
        </p:nvSpPr>
        <p:spPr>
          <a:xfrm>
            <a:off x="2299716" y="3751439"/>
            <a:ext cx="401320" cy="160521"/>
          </a:xfrm>
          <a:custGeom>
            <a:avLst/>
            <a:gdLst/>
            <a:ahLst/>
            <a:cxnLst/>
            <a:rect l="l" t="t" r="r" b="b"/>
            <a:pathLst>
              <a:path w="401319" h="160020">
                <a:moveTo>
                  <a:pt x="400811" y="0"/>
                </a:moveTo>
                <a:lnTo>
                  <a:pt x="200406" y="160019"/>
                </a:lnTo>
                <a:lnTo>
                  <a:pt x="0" y="0"/>
                </a:lnTo>
                <a:lnTo>
                  <a:pt x="400811" y="0"/>
                </a:lnTo>
                <a:close/>
              </a:path>
            </a:pathLst>
          </a:custGeom>
          <a:ln w="609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56" name="object 34">
            <a:extLst>
              <a:ext uri="{FF2B5EF4-FFF2-40B4-BE49-F238E27FC236}">
                <a16:creationId xmlns:a16="http://schemas.microsoft.com/office/drawing/2014/main" id="{475229B3-5383-45C4-9639-02963AA0B961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2243327" y="4847112"/>
            <a:ext cx="509003" cy="269090"/>
          </a:xfrm>
          <a:prstGeom prst="rect">
            <a:avLst/>
          </a:prstGeom>
        </p:spPr>
      </p:pic>
      <p:sp>
        <p:nvSpPr>
          <p:cNvPr id="57" name="object 35">
            <a:extLst>
              <a:ext uri="{FF2B5EF4-FFF2-40B4-BE49-F238E27FC236}">
                <a16:creationId xmlns:a16="http://schemas.microsoft.com/office/drawing/2014/main" id="{5958FD74-8C5C-4FB5-81A8-5C5037719055}"/>
              </a:ext>
            </a:extLst>
          </p:cNvPr>
          <p:cNvSpPr/>
          <p:nvPr/>
        </p:nvSpPr>
        <p:spPr>
          <a:xfrm>
            <a:off x="2299716" y="4862482"/>
            <a:ext cx="401320" cy="160521"/>
          </a:xfrm>
          <a:custGeom>
            <a:avLst/>
            <a:gdLst/>
            <a:ahLst/>
            <a:cxnLst/>
            <a:rect l="l" t="t" r="r" b="b"/>
            <a:pathLst>
              <a:path w="401319" h="160020">
                <a:moveTo>
                  <a:pt x="400811" y="0"/>
                </a:moveTo>
                <a:lnTo>
                  <a:pt x="0" y="0"/>
                </a:lnTo>
                <a:lnTo>
                  <a:pt x="200406" y="160020"/>
                </a:lnTo>
                <a:lnTo>
                  <a:pt x="400811" y="0"/>
                </a:lnTo>
                <a:close/>
              </a:path>
            </a:pathLst>
          </a:custGeom>
          <a:solidFill>
            <a:srgbClr val="417E63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58" name="object 36">
            <a:extLst>
              <a:ext uri="{FF2B5EF4-FFF2-40B4-BE49-F238E27FC236}">
                <a16:creationId xmlns:a16="http://schemas.microsoft.com/office/drawing/2014/main" id="{795F6068-2E1C-48A7-B73E-DBDBD63669D1}"/>
              </a:ext>
            </a:extLst>
          </p:cNvPr>
          <p:cNvSpPr/>
          <p:nvPr/>
        </p:nvSpPr>
        <p:spPr>
          <a:xfrm>
            <a:off x="2299716" y="4853686"/>
            <a:ext cx="401320" cy="160521"/>
          </a:xfrm>
          <a:custGeom>
            <a:avLst/>
            <a:gdLst/>
            <a:ahLst/>
            <a:cxnLst/>
            <a:rect l="l" t="t" r="r" b="b"/>
            <a:pathLst>
              <a:path w="401319" h="160020">
                <a:moveTo>
                  <a:pt x="400811" y="0"/>
                </a:moveTo>
                <a:lnTo>
                  <a:pt x="200406" y="160020"/>
                </a:lnTo>
                <a:lnTo>
                  <a:pt x="0" y="0"/>
                </a:lnTo>
                <a:lnTo>
                  <a:pt x="400811" y="0"/>
                </a:lnTo>
                <a:close/>
              </a:path>
            </a:pathLst>
          </a:custGeom>
          <a:ln w="609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59" name="object 12">
            <a:extLst>
              <a:ext uri="{FF2B5EF4-FFF2-40B4-BE49-F238E27FC236}">
                <a16:creationId xmlns:a16="http://schemas.microsoft.com/office/drawing/2014/main" id="{B03D48BF-8423-41B4-AD23-74A4F499269C}"/>
              </a:ext>
            </a:extLst>
          </p:cNvPr>
          <p:cNvSpPr/>
          <p:nvPr/>
        </p:nvSpPr>
        <p:spPr>
          <a:xfrm>
            <a:off x="382016" y="5124862"/>
            <a:ext cx="8379459" cy="1037570"/>
          </a:xfrm>
          <a:custGeom>
            <a:avLst/>
            <a:gdLst/>
            <a:ahLst/>
            <a:cxnLst/>
            <a:rect l="l" t="t" r="r" b="b"/>
            <a:pathLst>
              <a:path w="8379459" h="1381125">
                <a:moveTo>
                  <a:pt x="8378952" y="0"/>
                </a:moveTo>
                <a:lnTo>
                  <a:pt x="0" y="0"/>
                </a:lnTo>
                <a:lnTo>
                  <a:pt x="0" y="1380744"/>
                </a:lnTo>
                <a:lnTo>
                  <a:pt x="8378952" y="1380744"/>
                </a:lnTo>
                <a:lnTo>
                  <a:pt x="8378952" y="0"/>
                </a:lnTo>
                <a:close/>
              </a:path>
            </a:pathLst>
          </a:custGeom>
          <a:solidFill>
            <a:srgbClr val="5CC2D6">
              <a:alpha val="30195"/>
            </a:srgbClr>
          </a:solidFill>
        </p:spPr>
        <p:txBody>
          <a:bodyPr wrap="square" lIns="0" tIns="0" rIns="0" bIns="0" rtlCol="0"/>
          <a:lstStyle/>
          <a:p>
            <a:pPr eaLnBrk="0" latinLnBrk="0" hangingPunct="0"/>
            <a:endParaRPr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0" name="object 39">
            <a:extLst>
              <a:ext uri="{FF2B5EF4-FFF2-40B4-BE49-F238E27FC236}">
                <a16:creationId xmlns:a16="http://schemas.microsoft.com/office/drawing/2014/main" id="{A621DE55-0B1F-4BCB-9840-4C61FAB41AC1}"/>
              </a:ext>
            </a:extLst>
          </p:cNvPr>
          <p:cNvSpPr/>
          <p:nvPr/>
        </p:nvSpPr>
        <p:spPr>
          <a:xfrm>
            <a:off x="397929" y="5115510"/>
            <a:ext cx="2814955" cy="349702"/>
          </a:xfrm>
          <a:custGeom>
            <a:avLst/>
            <a:gdLst/>
            <a:ahLst/>
            <a:cxnLst/>
            <a:rect l="l" t="t" r="r" b="b"/>
            <a:pathLst>
              <a:path w="2814954" h="297179">
                <a:moveTo>
                  <a:pt x="2765298" y="0"/>
                </a:moveTo>
                <a:lnTo>
                  <a:pt x="49529" y="0"/>
                </a:lnTo>
                <a:lnTo>
                  <a:pt x="30250" y="3899"/>
                </a:lnTo>
                <a:lnTo>
                  <a:pt x="14506" y="14525"/>
                </a:lnTo>
                <a:lnTo>
                  <a:pt x="3892" y="30271"/>
                </a:lnTo>
                <a:lnTo>
                  <a:pt x="0" y="49529"/>
                </a:lnTo>
                <a:lnTo>
                  <a:pt x="0" y="247649"/>
                </a:lnTo>
                <a:lnTo>
                  <a:pt x="3892" y="266908"/>
                </a:lnTo>
                <a:lnTo>
                  <a:pt x="14506" y="282654"/>
                </a:lnTo>
                <a:lnTo>
                  <a:pt x="30250" y="293280"/>
                </a:lnTo>
                <a:lnTo>
                  <a:pt x="49529" y="297179"/>
                </a:lnTo>
                <a:lnTo>
                  <a:pt x="2765298" y="297179"/>
                </a:lnTo>
                <a:lnTo>
                  <a:pt x="2784556" y="293280"/>
                </a:lnTo>
                <a:lnTo>
                  <a:pt x="2800302" y="282654"/>
                </a:lnTo>
                <a:lnTo>
                  <a:pt x="2810928" y="266908"/>
                </a:lnTo>
                <a:lnTo>
                  <a:pt x="2814828" y="247649"/>
                </a:lnTo>
                <a:lnTo>
                  <a:pt x="2814828" y="49529"/>
                </a:lnTo>
                <a:lnTo>
                  <a:pt x="2810928" y="30271"/>
                </a:lnTo>
                <a:lnTo>
                  <a:pt x="2800302" y="14525"/>
                </a:lnTo>
                <a:lnTo>
                  <a:pt x="2784556" y="3899"/>
                </a:lnTo>
                <a:lnTo>
                  <a:pt x="2765298" y="0"/>
                </a:lnTo>
                <a:close/>
              </a:path>
            </a:pathLst>
          </a:custGeom>
          <a:solidFill>
            <a:srgbClr val="575479"/>
          </a:solidFill>
        </p:spPr>
        <p:txBody>
          <a:bodyPr wrap="square" lIns="108000" tIns="36000" rIns="108000" bIns="36000" rtlCol="0" anchor="ctr" anchorCtr="0">
            <a:spAutoFit/>
          </a:bodyPr>
          <a:lstStyle/>
          <a:p>
            <a:pPr algn="ctr"/>
            <a:r>
              <a:rPr lang="en-US" altLang="ko-KR" spc="5" dirty="0">
                <a:solidFill>
                  <a:srgbClr val="FFFFFF"/>
                </a:solidFill>
                <a:ea typeface="맑은 고딕" panose="020B0503020000020004" pitchFamily="50" charset="-127"/>
                <a:cs typeface="Arial"/>
              </a:rPr>
              <a:t>4</a:t>
            </a:r>
            <a:r>
              <a:rPr lang="en-US" altLang="ko-KR" spc="7" baseline="24691" dirty="0">
                <a:solidFill>
                  <a:srgbClr val="FFFFFF"/>
                </a:solidFill>
                <a:ea typeface="맑은 고딕" panose="020B0503020000020004" pitchFamily="50" charset="-127"/>
                <a:cs typeface="Arial"/>
              </a:rPr>
              <a:t>th</a:t>
            </a:r>
            <a:r>
              <a:rPr lang="en-US" altLang="ko-KR" spc="179" baseline="24691" dirty="0">
                <a:solidFill>
                  <a:srgbClr val="FFFFFF"/>
                </a:solidFill>
                <a:ea typeface="맑은 고딕" panose="020B0503020000020004" pitchFamily="50" charset="-127"/>
                <a:cs typeface="Arial"/>
              </a:rPr>
              <a:t> </a:t>
            </a:r>
            <a:r>
              <a:rPr lang="en-US" altLang="ko-KR" dirty="0">
                <a:solidFill>
                  <a:srgbClr val="FFFFFF"/>
                </a:solidFill>
                <a:ea typeface="맑은 고딕" panose="020B0503020000020004" pitchFamily="50" charset="-127"/>
                <a:cs typeface="Arial"/>
              </a:rPr>
              <a:t>Master</a:t>
            </a:r>
            <a:r>
              <a:rPr lang="en-US" altLang="ko-KR" spc="-35" dirty="0">
                <a:solidFill>
                  <a:srgbClr val="FFFFFF"/>
                </a:solidFill>
                <a:ea typeface="맑은 고딕" panose="020B0503020000020004" pitchFamily="50" charset="-127"/>
                <a:cs typeface="Arial"/>
              </a:rPr>
              <a:t> </a:t>
            </a:r>
            <a:r>
              <a:rPr lang="en-US" altLang="ko-KR" dirty="0">
                <a:solidFill>
                  <a:srgbClr val="FFFFFF"/>
                </a:solidFill>
                <a:ea typeface="맑은 고딕" panose="020B0503020000020004" pitchFamily="50" charset="-127"/>
                <a:cs typeface="Arial"/>
              </a:rPr>
              <a:t>Plan</a:t>
            </a:r>
            <a:r>
              <a:rPr lang="en-US" altLang="ko-KR" spc="-25" dirty="0">
                <a:solidFill>
                  <a:srgbClr val="FFFFFF"/>
                </a:solidFill>
                <a:ea typeface="맑은 고딕" panose="020B0503020000020004" pitchFamily="50" charset="-127"/>
                <a:cs typeface="Arial"/>
              </a:rPr>
              <a:t> </a:t>
            </a:r>
            <a:r>
              <a:rPr lang="en-US" altLang="ko-KR" dirty="0">
                <a:solidFill>
                  <a:srgbClr val="FFFFFF"/>
                </a:solidFill>
                <a:ea typeface="맑은 고딕" panose="020B0503020000020004" pitchFamily="50" charset="-127"/>
                <a:cs typeface="Arial"/>
              </a:rPr>
              <a:t>(</a:t>
            </a:r>
            <a:r>
              <a:rPr lang="en-US" altLang="ko-KR" sz="1600" dirty="0">
                <a:solidFill>
                  <a:srgbClr val="FFFFFF"/>
                </a:solidFill>
                <a:ea typeface="맑은 고딕" panose="020B0503020000020004" pitchFamily="50" charset="-127"/>
                <a:cs typeface="Arial"/>
              </a:rPr>
              <a:t>’22-’26</a:t>
            </a:r>
            <a:r>
              <a:rPr lang="en-US" altLang="ko-KR" dirty="0">
                <a:solidFill>
                  <a:srgbClr val="FFFFFF"/>
                </a:solidFill>
                <a:ea typeface="맑은 고딕" panose="020B0503020000020004" pitchFamily="50" charset="-127"/>
                <a:cs typeface="Arial"/>
              </a:rPr>
              <a:t>)</a:t>
            </a:r>
            <a:endParaRPr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40532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직사각형 70">
            <a:extLst>
              <a:ext uri="{FF2B5EF4-FFF2-40B4-BE49-F238E27FC236}">
                <a16:creationId xmlns:a16="http://schemas.microsoft.com/office/drawing/2014/main" id="{4614053B-F492-4896-8A5D-9B0E37321DE3}"/>
              </a:ext>
            </a:extLst>
          </p:cNvPr>
          <p:cNvSpPr/>
          <p:nvPr/>
        </p:nvSpPr>
        <p:spPr>
          <a:xfrm>
            <a:off x="37056" y="58797"/>
            <a:ext cx="851888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2400" b="1" kern="0" spc="10" dirty="0">
                <a:solidFill>
                  <a:srgbClr val="404040"/>
                </a:solidFill>
                <a:latin typeface="Verdana"/>
                <a:ea typeface="+mj-ea"/>
              </a:rPr>
              <a:t>Overview of the 4th </a:t>
            </a:r>
            <a:r>
              <a:rPr lang="en-US" altLang="ko-KR" sz="2400" b="1" kern="0" spc="-5" dirty="0">
                <a:solidFill>
                  <a:srgbClr val="404040"/>
                </a:solidFill>
                <a:latin typeface="Verdana"/>
                <a:ea typeface="+mj-ea"/>
              </a:rPr>
              <a:t>Master</a:t>
            </a:r>
            <a:r>
              <a:rPr lang="en-US" altLang="ko-KR" sz="2400" b="1" kern="0" spc="-25" dirty="0">
                <a:solidFill>
                  <a:srgbClr val="404040"/>
                </a:solidFill>
                <a:latin typeface="Verdana"/>
                <a:ea typeface="+mj-ea"/>
              </a:rPr>
              <a:t> </a:t>
            </a:r>
            <a:r>
              <a:rPr lang="en-US" altLang="ko-KR" sz="2400" b="1" kern="0" dirty="0">
                <a:solidFill>
                  <a:srgbClr val="404040"/>
                </a:solidFill>
                <a:latin typeface="Verdana"/>
                <a:ea typeface="+mj-ea"/>
              </a:rPr>
              <a:t>Plan</a:t>
            </a:r>
            <a:endParaRPr lang="ko-KR" altLang="en-US" sz="2800" b="1" dirty="0">
              <a:solidFill>
                <a:prstClr val="black">
                  <a:lumMod val="75000"/>
                  <a:lumOff val="25000"/>
                </a:prstClr>
              </a:solidFill>
              <a:effectLst>
                <a:glow rad="38100">
                  <a:prstClr val="white">
                    <a:alpha val="30000"/>
                  </a:prstClr>
                </a:glow>
              </a:effectLst>
              <a:ea typeface="맑은 고딕" panose="020B0503020000020004" pitchFamily="50" charset="-127"/>
              <a:cs typeface="Arial" panose="020B0604020202020204" pitchFamily="34" charset="0"/>
            </a:endParaRPr>
          </a:p>
        </p:txBody>
      </p:sp>
      <p:pic>
        <p:nvPicPr>
          <p:cNvPr id="87" name="그림 86">
            <a:extLst>
              <a:ext uri="{FF2B5EF4-FFF2-40B4-BE49-F238E27FC236}">
                <a16:creationId xmlns:a16="http://schemas.microsoft.com/office/drawing/2014/main" id="{AB48EFC8-1E8E-460B-9EB3-DC2C9F5B90B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8959" y="3250967"/>
            <a:ext cx="2678615" cy="455846"/>
          </a:xfrm>
          <a:prstGeom prst="rect">
            <a:avLst/>
          </a:prstGeom>
          <a:effectLst/>
        </p:spPr>
      </p:pic>
      <p:sp>
        <p:nvSpPr>
          <p:cNvPr id="88" name="모서리가 둥근 직사각형 52">
            <a:extLst>
              <a:ext uri="{FF2B5EF4-FFF2-40B4-BE49-F238E27FC236}">
                <a16:creationId xmlns:a16="http://schemas.microsoft.com/office/drawing/2014/main" id="{F7B1C4B9-4B76-4EC0-A2C3-084CC98A8221}"/>
              </a:ext>
            </a:extLst>
          </p:cNvPr>
          <p:cNvSpPr/>
          <p:nvPr/>
        </p:nvSpPr>
        <p:spPr>
          <a:xfrm>
            <a:off x="974717" y="1550550"/>
            <a:ext cx="7904855" cy="1649850"/>
          </a:xfrm>
          <a:prstGeom prst="roundRect">
            <a:avLst>
              <a:gd name="adj" fmla="val 4046"/>
            </a:avLst>
          </a:prstGeom>
          <a:solidFill>
            <a:sysClr val="window" lastClr="FFFFFF"/>
          </a:solidFill>
          <a:ln w="19050" cap="flat" cmpd="sng" algn="ctr">
            <a:solidFill>
              <a:srgbClr val="879BB2"/>
            </a:solidFill>
            <a:prstDash val="solid"/>
          </a:ln>
          <a:effectLst/>
        </p:spPr>
        <p:txBody>
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324F82"/>
              </a:buClr>
              <a:buSzPct val="90000"/>
              <a:buFontTx/>
              <a:buNone/>
              <a:tabLst/>
              <a:defRPr/>
            </a:pPr>
            <a:endParaRPr kumimoji="0" lang="ko-KR" altLang="en-US" sz="1600" b="1" i="0" u="none" strike="noStrike" kern="0" cap="none" spc="-50" normalizeH="0" baseline="0" noProof="0">
              <a:ln>
                <a:solidFill>
                  <a:srgbClr val="5B9BD5">
                    <a:alpha val="0"/>
                  </a:srgbClr>
                </a:solidFill>
              </a:ln>
              <a:solidFill>
                <a:srgbClr val="1A2857"/>
              </a:solidFill>
              <a:effectLst/>
              <a:uLnTx/>
              <a:uFillTx/>
              <a:latin typeface="Calibri"/>
              <a:ea typeface="나눔바른고딕" panose="020B0603020101020101" pitchFamily="50" charset="-127"/>
              <a:cs typeface="+mn-cs"/>
            </a:endParaRPr>
          </a:p>
        </p:txBody>
      </p:sp>
      <p:sp>
        <p:nvSpPr>
          <p:cNvPr id="89" name="직사각형 88">
            <a:extLst>
              <a:ext uri="{FF2B5EF4-FFF2-40B4-BE49-F238E27FC236}">
                <a16:creationId xmlns:a16="http://schemas.microsoft.com/office/drawing/2014/main" id="{A74DD2FB-F68C-4501-AEA7-010D6B8181A8}"/>
              </a:ext>
            </a:extLst>
          </p:cNvPr>
          <p:cNvSpPr/>
          <p:nvPr/>
        </p:nvSpPr>
        <p:spPr>
          <a:xfrm>
            <a:off x="974716" y="969908"/>
            <a:ext cx="7907797" cy="432000"/>
          </a:xfrm>
          <a:prstGeom prst="rect">
            <a:avLst/>
          </a:prstGeom>
          <a:solidFill>
            <a:srgbClr val="BDE5DF"/>
          </a:solidFill>
          <a:ln w="254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>
                <a:srgbClr val="324F82"/>
              </a:buClr>
              <a:buSzPct val="90000"/>
              <a:buFontTx/>
              <a:buNone/>
              <a:tabLst/>
              <a:defRPr/>
            </a:pPr>
            <a:r>
              <a:rPr kumimoji="0" lang="en-US" altLang="ko-KR" sz="2000" b="1" i="0" u="none" strike="noStrike" kern="0" cap="none" spc="-50" normalizeH="0" baseline="0" noProof="0" dirty="0">
                <a:ln>
                  <a:solidFill>
                    <a:srgbClr val="5B9BD5">
                      <a:alpha val="0"/>
                    </a:srgb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나눔바른고딕" panose="020B0603020101020101" pitchFamily="50" charset="-127"/>
                <a:cs typeface="+mn-cs"/>
              </a:rPr>
              <a:t>To secure a new sustainable national energy with fusion energy development</a:t>
            </a:r>
            <a:endParaRPr kumimoji="0" lang="ko-KR" altLang="en-US" sz="2000" b="1" i="0" u="none" strike="noStrike" kern="0" cap="none" spc="-50" normalizeH="0" baseline="0" noProof="0" dirty="0">
              <a:ln>
                <a:solidFill>
                  <a:srgbClr val="5B9BD5">
                    <a:alpha val="0"/>
                  </a:srgbClr>
                </a:solidFill>
              </a:ln>
              <a:solidFill>
                <a:srgbClr val="EEECE1">
                  <a:lumMod val="25000"/>
                </a:srgbClr>
              </a:solidFill>
              <a:effectLst/>
              <a:uLnTx/>
              <a:uFillTx/>
              <a:latin typeface="Calibri"/>
              <a:ea typeface="나눔바른고딕" panose="020B0603020101020101" pitchFamily="50" charset="-127"/>
              <a:cs typeface="+mn-cs"/>
            </a:endParaRPr>
          </a:p>
        </p:txBody>
      </p:sp>
      <p:grpSp>
        <p:nvGrpSpPr>
          <p:cNvPr id="90" name="그룹 89">
            <a:extLst>
              <a:ext uri="{FF2B5EF4-FFF2-40B4-BE49-F238E27FC236}">
                <a16:creationId xmlns:a16="http://schemas.microsoft.com/office/drawing/2014/main" id="{F6CCE08F-0FB8-47D3-BCF0-871D7E58C55B}"/>
              </a:ext>
            </a:extLst>
          </p:cNvPr>
          <p:cNvGrpSpPr/>
          <p:nvPr/>
        </p:nvGrpSpPr>
        <p:grpSpPr>
          <a:xfrm>
            <a:off x="187214" y="969908"/>
            <a:ext cx="762000" cy="432002"/>
            <a:chOff x="695356" y="970851"/>
            <a:chExt cx="614362" cy="448319"/>
          </a:xfrm>
        </p:grpSpPr>
        <p:sp>
          <p:nvSpPr>
            <p:cNvPr id="91" name="양쪽 대괄호 90">
              <a:extLst>
                <a:ext uri="{FF2B5EF4-FFF2-40B4-BE49-F238E27FC236}">
                  <a16:creationId xmlns:a16="http://schemas.microsoft.com/office/drawing/2014/main" id="{5DE7313A-DB0A-43E9-AD50-B10D18F6E901}"/>
                </a:ext>
              </a:extLst>
            </p:cNvPr>
            <p:cNvSpPr/>
            <p:nvPr/>
          </p:nvSpPr>
          <p:spPr>
            <a:xfrm rot="5400000">
              <a:off x="775996" y="890211"/>
              <a:ext cx="448319" cy="609600"/>
            </a:xfrm>
            <a:prstGeom prst="bracketPair">
              <a:avLst>
                <a:gd name="adj" fmla="val 0"/>
              </a:avLst>
            </a:prstGeom>
            <a:noFill/>
            <a:ln w="9525" cap="flat" cmpd="sng" algn="ctr">
              <a:solidFill>
                <a:sysClr val="window" lastClr="FFFFFF">
                  <a:lumMod val="50000"/>
                </a:sysClr>
              </a:solidFill>
              <a:prstDash val="solid"/>
            </a:ln>
            <a:effectLst/>
          </p:spPr>
          <p:txBody>
            <a:bodyPr lIns="72000" rIns="7200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000" b="0" i="0" u="none" strike="noStrike" kern="0" cap="none" spc="0" normalizeH="0" baseline="0" noProof="0">
                <a:ln>
                  <a:noFill/>
                </a:ln>
                <a:solidFill>
                  <a:srgbClr val="1A2857"/>
                </a:solidFill>
                <a:effectLst/>
                <a:uLnTx/>
                <a:uFillTx/>
                <a:latin typeface="Calibri"/>
                <a:ea typeface="나눔바른고딕" panose="020B0603020101020101" pitchFamily="50" charset="-127"/>
                <a:cs typeface="+mn-cs"/>
              </a:endParaRPr>
            </a:p>
          </p:txBody>
        </p:sp>
        <p:sp>
          <p:nvSpPr>
            <p:cNvPr id="92" name="직사각형 91">
              <a:extLst>
                <a:ext uri="{FF2B5EF4-FFF2-40B4-BE49-F238E27FC236}">
                  <a16:creationId xmlns:a16="http://schemas.microsoft.com/office/drawing/2014/main" id="{4440DAF1-9F75-4888-BB09-6E0C28396D86}"/>
                </a:ext>
              </a:extLst>
            </p:cNvPr>
            <p:cNvSpPr/>
            <p:nvPr/>
          </p:nvSpPr>
          <p:spPr>
            <a:xfrm>
              <a:off x="747067" y="1009362"/>
              <a:ext cx="562651" cy="336033"/>
            </a:xfrm>
            <a:prstGeom prst="rect">
              <a:avLst/>
            </a:prstGeom>
            <a:ln>
              <a:noFill/>
            </a:ln>
          </p:spPr>
          <p:txBody>
            <a:bodyPr wrap="square" lIns="36000" tIns="36000" rIns="36000" bIns="36000">
              <a:spAutoFit/>
            </a:bodyPr>
            <a:lstStyle/>
            <a:p>
              <a:pPr marL="0" marR="0" lvl="0" indent="0" algn="ctr" defTabSz="914400" eaLnBrk="1" fontAlgn="base" latinLnBrk="0" hangingPunct="1">
                <a:lnSpc>
                  <a:spcPct val="120000"/>
                </a:lnSpc>
                <a:spcBef>
                  <a:spcPts val="300"/>
                </a:spcBef>
                <a:spcAft>
                  <a:spcPts val="0"/>
                </a:spcAft>
                <a:buClr>
                  <a:srgbClr val="324F82"/>
                </a:buClr>
                <a:buSzPct val="90000"/>
                <a:buFontTx/>
                <a:buNone/>
                <a:tabLst/>
                <a:defRPr/>
              </a:pPr>
              <a:r>
                <a:rPr kumimoji="0" lang="en-US" altLang="ko-KR" sz="1400" b="1" i="0" u="none" strike="noStrike" kern="0" cap="none" spc="-50" normalizeH="0" baseline="0" noProof="0" dirty="0">
                  <a:ln>
                    <a:solidFill>
                      <a:srgbClr val="5B9BD5">
                        <a:alpha val="0"/>
                      </a:srgbClr>
                    </a:solidFill>
                  </a:ln>
                  <a:solidFill>
                    <a:srgbClr val="1A2857"/>
                  </a:solidFill>
                  <a:effectLst/>
                  <a:uLnTx/>
                  <a:uFillTx/>
                  <a:latin typeface="Calibri"/>
                  <a:ea typeface="나눔바른고딕" panose="020B0603020101020101" pitchFamily="50" charset="-127"/>
                </a:rPr>
                <a:t>Vision</a:t>
              </a:r>
            </a:p>
          </p:txBody>
        </p:sp>
      </p:grpSp>
      <p:grpSp>
        <p:nvGrpSpPr>
          <p:cNvPr id="93" name="그룹 92">
            <a:extLst>
              <a:ext uri="{FF2B5EF4-FFF2-40B4-BE49-F238E27FC236}">
                <a16:creationId xmlns:a16="http://schemas.microsoft.com/office/drawing/2014/main" id="{33DD155F-8A76-47C8-9282-0CC5B3A764F1}"/>
              </a:ext>
            </a:extLst>
          </p:cNvPr>
          <p:cNvGrpSpPr/>
          <p:nvPr/>
        </p:nvGrpSpPr>
        <p:grpSpPr>
          <a:xfrm>
            <a:off x="195237" y="1550549"/>
            <a:ext cx="747545" cy="1649851"/>
            <a:chOff x="695356" y="916120"/>
            <a:chExt cx="609600" cy="1788980"/>
          </a:xfrm>
        </p:grpSpPr>
        <p:sp>
          <p:nvSpPr>
            <p:cNvPr id="94" name="양쪽 대괄호 93">
              <a:extLst>
                <a:ext uri="{FF2B5EF4-FFF2-40B4-BE49-F238E27FC236}">
                  <a16:creationId xmlns:a16="http://schemas.microsoft.com/office/drawing/2014/main" id="{9524B19D-BF47-4B93-A233-60FBE5D25E1C}"/>
                </a:ext>
              </a:extLst>
            </p:cNvPr>
            <p:cNvSpPr/>
            <p:nvPr/>
          </p:nvSpPr>
          <p:spPr>
            <a:xfrm rot="5400000">
              <a:off x="105666" y="1505810"/>
              <a:ext cx="1788980" cy="609600"/>
            </a:xfrm>
            <a:prstGeom prst="bracketPair">
              <a:avLst>
                <a:gd name="adj" fmla="val 0"/>
              </a:avLst>
            </a:prstGeom>
            <a:noFill/>
            <a:ln w="9525" cap="flat" cmpd="sng" algn="ctr">
              <a:solidFill>
                <a:sysClr val="window" lastClr="FFFFFF">
                  <a:lumMod val="50000"/>
                </a:sysClr>
              </a:solidFill>
              <a:prstDash val="solid"/>
            </a:ln>
            <a:effectLst/>
          </p:spPr>
          <p:txBody>
            <a:bodyPr lIns="72000" rIns="7200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000" b="0" i="0" u="none" strike="noStrike" kern="0" cap="none" spc="0" normalizeH="0" baseline="0" noProof="0">
                <a:ln>
                  <a:noFill/>
                </a:ln>
                <a:solidFill>
                  <a:srgbClr val="1A2857"/>
                </a:solidFill>
                <a:effectLst/>
                <a:uLnTx/>
                <a:uFillTx/>
                <a:latin typeface="Calibri"/>
                <a:ea typeface="나눔바른고딕" panose="020B0603020101020101" pitchFamily="50" charset="-127"/>
                <a:cs typeface="+mn-cs"/>
              </a:endParaRPr>
            </a:p>
          </p:txBody>
        </p:sp>
        <p:sp>
          <p:nvSpPr>
            <p:cNvPr id="95" name="직사각형 94">
              <a:extLst>
                <a:ext uri="{FF2B5EF4-FFF2-40B4-BE49-F238E27FC236}">
                  <a16:creationId xmlns:a16="http://schemas.microsoft.com/office/drawing/2014/main" id="{B2886FA5-E35F-4BA1-99E5-1464C5FAD89E}"/>
                </a:ext>
              </a:extLst>
            </p:cNvPr>
            <p:cNvSpPr/>
            <p:nvPr/>
          </p:nvSpPr>
          <p:spPr>
            <a:xfrm>
              <a:off x="751779" y="1551846"/>
              <a:ext cx="467658" cy="340466"/>
            </a:xfrm>
            <a:prstGeom prst="rect">
              <a:avLst/>
            </a:prstGeom>
            <a:ln>
              <a:noFill/>
            </a:ln>
          </p:spPr>
          <p:txBody>
            <a:bodyPr wrap="square" lIns="36000" tIns="36000" rIns="36000" bIns="36000">
              <a:spAutoFit/>
            </a:bodyPr>
            <a:lstStyle/>
            <a:p>
              <a:pPr marL="0" marR="0" lvl="0" indent="0" algn="ctr" defTabSz="914400" eaLnBrk="1" fontAlgn="base" latinLnBrk="0" hangingPunct="1">
                <a:lnSpc>
                  <a:spcPct val="120000"/>
                </a:lnSpc>
                <a:spcBef>
                  <a:spcPts val="300"/>
                </a:spcBef>
                <a:spcAft>
                  <a:spcPts val="0"/>
                </a:spcAft>
                <a:buClr>
                  <a:srgbClr val="324F82"/>
                </a:buClr>
                <a:buSzPct val="90000"/>
                <a:buFontTx/>
                <a:buNone/>
                <a:tabLst/>
                <a:defRPr/>
              </a:pPr>
              <a:r>
                <a:rPr kumimoji="0" lang="en-US" altLang="ko-KR" sz="1400" b="1" i="0" u="none" strike="noStrike" kern="0" cap="none" spc="-50" normalizeH="0" baseline="0" noProof="0" dirty="0">
                  <a:ln>
                    <a:solidFill>
                      <a:srgbClr val="5B9BD5">
                        <a:alpha val="0"/>
                      </a:srgbClr>
                    </a:solidFill>
                  </a:ln>
                  <a:solidFill>
                    <a:srgbClr val="1A2857"/>
                  </a:solidFill>
                  <a:effectLst/>
                  <a:uLnTx/>
                  <a:uFillTx/>
                  <a:latin typeface="Calibri"/>
                  <a:ea typeface="나눔바른고딕" panose="020B0603020101020101" pitchFamily="50" charset="-127"/>
                </a:rPr>
                <a:t>Goal</a:t>
              </a:r>
            </a:p>
          </p:txBody>
        </p:sp>
      </p:grpSp>
      <p:sp>
        <p:nvSpPr>
          <p:cNvPr id="96" name="직사각형 95">
            <a:extLst>
              <a:ext uri="{FF2B5EF4-FFF2-40B4-BE49-F238E27FC236}">
                <a16:creationId xmlns:a16="http://schemas.microsoft.com/office/drawing/2014/main" id="{B3B2EEE9-58FF-485B-8B86-319754439A21}"/>
              </a:ext>
            </a:extLst>
          </p:cNvPr>
          <p:cNvSpPr/>
          <p:nvPr/>
        </p:nvSpPr>
        <p:spPr>
          <a:xfrm>
            <a:off x="1257029" y="1561886"/>
            <a:ext cx="7549284" cy="795602"/>
          </a:xfrm>
          <a:prstGeom prst="rect">
            <a:avLst/>
          </a:prstGeom>
          <a:solidFill>
            <a:sysClr val="window" lastClr="FFFFFF"/>
          </a:solidFill>
        </p:spPr>
        <p:txBody>
          <a:bodyPr wrap="square">
            <a:spAutoFit/>
          </a:bodyPr>
          <a:lstStyle/>
          <a:p>
            <a:pPr marL="0" marR="0" lvl="0" indent="0" algn="ctr" defTabSz="914400" eaLnBrk="1" fontAlgn="base" latinLnBrk="0" hangingPunct="1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>
                <a:srgbClr val="324F82"/>
              </a:buClr>
              <a:buSzPct val="90000"/>
              <a:buFontTx/>
              <a:buNone/>
              <a:tabLst/>
              <a:defRPr/>
            </a:pPr>
            <a:r>
              <a:rPr kumimoji="0" lang="ko-KR" altLang="en-US" sz="1800" b="1" i="0" u="none" strike="noStrike" kern="0" cap="none" spc="-50" normalizeH="0" baseline="0" noProof="0" dirty="0">
                <a:ln>
                  <a:solidFill>
                    <a:srgbClr val="5B9BD5">
                      <a:alpha val="0"/>
                    </a:srgbClr>
                  </a:solidFill>
                </a:ln>
                <a:solidFill>
                  <a:srgbClr val="1A2857"/>
                </a:solidFill>
                <a:effectLst/>
                <a:uLnTx/>
                <a:uFillTx/>
                <a:latin typeface="Calibri"/>
                <a:ea typeface="나눔바른고딕" panose="020B0603020101020101" pitchFamily="50" charset="-127"/>
              </a:rPr>
              <a:t>“</a:t>
            </a:r>
            <a:r>
              <a:rPr kumimoji="0" lang="en-US" altLang="ko-KR" sz="1800" b="1" i="0" u="none" strike="noStrike" kern="0" cap="none" spc="-50" normalizeH="0" baseline="0" noProof="0" dirty="0">
                <a:ln>
                  <a:solidFill>
                    <a:srgbClr val="5B9BD5">
                      <a:alpha val="0"/>
                    </a:srgbClr>
                  </a:solidFill>
                </a:ln>
                <a:solidFill>
                  <a:srgbClr val="1A2857"/>
                </a:solidFill>
                <a:effectLst/>
                <a:uLnTx/>
                <a:uFillTx/>
                <a:latin typeface="Calibri"/>
                <a:ea typeface="나눔바른고딕" panose="020B0603020101020101" pitchFamily="50" charset="-127"/>
              </a:rPr>
              <a:t>To lead domestic and international fusion energy development </a:t>
            </a:r>
          </a:p>
          <a:p>
            <a:pPr marL="0" marR="0" lvl="0" indent="0" algn="ctr" defTabSz="914400" eaLnBrk="1" fontAlgn="base" latinLnBrk="0" hangingPunct="1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>
                <a:srgbClr val="324F82"/>
              </a:buClr>
              <a:buSzPct val="90000"/>
              <a:buFontTx/>
              <a:buNone/>
              <a:tabLst/>
              <a:defRPr/>
            </a:pPr>
            <a:r>
              <a:rPr kumimoji="0" lang="en-US" altLang="ko-KR" sz="1800" b="1" i="0" u="none" strike="noStrike" kern="0" cap="none" spc="-50" normalizeH="0" baseline="0" noProof="0" dirty="0">
                <a:ln>
                  <a:solidFill>
                    <a:srgbClr val="5B9BD5">
                      <a:alpha val="0"/>
                    </a:srgbClr>
                  </a:solidFill>
                </a:ln>
                <a:solidFill>
                  <a:srgbClr val="1A2857"/>
                </a:solidFill>
                <a:effectLst/>
                <a:uLnTx/>
                <a:uFillTx/>
                <a:latin typeface="Calibri"/>
                <a:ea typeface="나눔바른고딕" panose="020B0603020101020101" pitchFamily="50" charset="-127"/>
              </a:rPr>
              <a:t>by accelerating core technology development and building strategic foundation</a:t>
            </a:r>
            <a:r>
              <a:rPr kumimoji="0" lang="ko-KR" altLang="en-US" sz="1800" b="1" i="0" u="none" strike="noStrike" kern="0" cap="none" spc="-50" normalizeH="0" baseline="0" noProof="0" dirty="0">
                <a:ln>
                  <a:solidFill>
                    <a:srgbClr val="5B9BD5">
                      <a:alpha val="0"/>
                    </a:srgbClr>
                  </a:solidFill>
                </a:ln>
                <a:solidFill>
                  <a:srgbClr val="1A2857"/>
                </a:solidFill>
                <a:effectLst/>
                <a:uLnTx/>
                <a:uFillTx/>
                <a:latin typeface="Calibri"/>
                <a:ea typeface="나눔바른고딕" panose="020B0603020101020101" pitchFamily="50" charset="-127"/>
              </a:rPr>
              <a:t>”</a:t>
            </a:r>
          </a:p>
        </p:txBody>
      </p:sp>
      <p:grpSp>
        <p:nvGrpSpPr>
          <p:cNvPr id="97" name="그룹 96">
            <a:extLst>
              <a:ext uri="{FF2B5EF4-FFF2-40B4-BE49-F238E27FC236}">
                <a16:creationId xmlns:a16="http://schemas.microsoft.com/office/drawing/2014/main" id="{E64389B0-5D8F-4489-8E61-FF56ABC89521}"/>
              </a:ext>
            </a:extLst>
          </p:cNvPr>
          <p:cNvGrpSpPr/>
          <p:nvPr/>
        </p:nvGrpSpPr>
        <p:grpSpPr>
          <a:xfrm>
            <a:off x="1143000" y="2435362"/>
            <a:ext cx="7567462" cy="650648"/>
            <a:chOff x="2630632" y="2531100"/>
            <a:chExt cx="7700962" cy="650648"/>
          </a:xfrm>
        </p:grpSpPr>
        <p:sp>
          <p:nvSpPr>
            <p:cNvPr id="98" name="모서리가 둥근 직사각형 69">
              <a:extLst>
                <a:ext uri="{FF2B5EF4-FFF2-40B4-BE49-F238E27FC236}">
                  <a16:creationId xmlns:a16="http://schemas.microsoft.com/office/drawing/2014/main" id="{886E3137-AFFB-41A6-8400-A3F898EB34C7}"/>
                </a:ext>
              </a:extLst>
            </p:cNvPr>
            <p:cNvSpPr/>
            <p:nvPr/>
          </p:nvSpPr>
          <p:spPr>
            <a:xfrm>
              <a:off x="2630632" y="2531100"/>
              <a:ext cx="1636426" cy="650648"/>
            </a:xfrm>
            <a:prstGeom prst="roundRect">
              <a:avLst/>
            </a:prstGeom>
            <a:solidFill>
              <a:srgbClr val="F2F2F2"/>
            </a:solidFill>
            <a:ln w="19050" cap="flat" cmpd="sng" algn="ctr">
              <a:solidFill>
                <a:srgbClr val="7D849F"/>
              </a:solidFill>
              <a:prstDash val="solid"/>
            </a:ln>
            <a:effectLst/>
          </p:spPr>
          <p:txBody>
  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>
                  <a:srgbClr val="324F82"/>
                </a:buClr>
                <a:buSzPct val="90000"/>
                <a:buFontTx/>
                <a:buNone/>
                <a:tabLst/>
                <a:defRPr/>
              </a:pPr>
              <a:r>
                <a:rPr kumimoji="0" lang="en-US" altLang="ko-KR" sz="1300" b="1" i="0" u="none" strike="noStrike" kern="0" cap="none" spc="-50" normalizeH="0" baseline="0" noProof="0" dirty="0">
                  <a:ln>
                    <a:solidFill>
                      <a:srgbClr val="5B9BD5">
                        <a:alpha val="0"/>
                      </a:srgbClr>
                    </a:solidFill>
                  </a:ln>
                  <a:solidFill>
                    <a:srgbClr val="1A2857"/>
                  </a:solidFill>
                  <a:effectLst/>
                  <a:uLnTx/>
                  <a:uFillTx/>
                  <a:latin typeface="Calibri"/>
                  <a:ea typeface="나눔바른고딕" panose="020B0603020101020101" pitchFamily="50" charset="-127"/>
                  <a:cs typeface="+mn-cs"/>
                </a:rPr>
                <a:t> Achieve KSTAR 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>
                  <a:srgbClr val="324F82"/>
                </a:buClr>
                <a:buSzPct val="90000"/>
                <a:buFontTx/>
                <a:buNone/>
                <a:tabLst/>
                <a:defRPr/>
              </a:pPr>
              <a:r>
                <a:rPr kumimoji="0" lang="en-US" altLang="ko-KR" sz="1300" b="1" i="0" u="none" strike="noStrike" kern="0" cap="none" spc="-50" normalizeH="0" baseline="0" noProof="0" dirty="0">
                  <a:ln>
                    <a:solidFill>
                      <a:srgbClr val="5B9BD5">
                        <a:alpha val="0"/>
                      </a:srgbClr>
                    </a:solidFill>
                  </a:ln>
                  <a:solidFill>
                    <a:srgbClr val="1A2857"/>
                  </a:solidFill>
                  <a:effectLst/>
                  <a:uLnTx/>
                  <a:uFillTx/>
                  <a:latin typeface="Calibri"/>
                  <a:ea typeface="나눔바른고딕" panose="020B0603020101020101" pitchFamily="50" charset="-127"/>
                  <a:cs typeface="+mn-cs"/>
                </a:rPr>
                <a:t>experimental goal</a:t>
              </a:r>
              <a:endParaRPr kumimoji="0" lang="ko-KR" altLang="en-US" sz="1300" b="1" i="0" u="none" strike="noStrike" kern="0" cap="none" spc="-50" normalizeH="0" baseline="0" noProof="0" dirty="0">
                <a:ln>
                  <a:solidFill>
                    <a:srgbClr val="5B9BD5">
                      <a:alpha val="0"/>
                    </a:srgbClr>
                  </a:solidFill>
                </a:ln>
                <a:solidFill>
                  <a:srgbClr val="1A2857"/>
                </a:solidFill>
                <a:effectLst/>
                <a:uLnTx/>
                <a:uFillTx/>
                <a:latin typeface="Calibri"/>
                <a:ea typeface="나눔바른고딕" panose="020B0603020101020101" pitchFamily="50" charset="-127"/>
                <a:cs typeface="+mn-cs"/>
              </a:endParaRPr>
            </a:p>
          </p:txBody>
        </p:sp>
        <p:sp>
          <p:nvSpPr>
            <p:cNvPr id="99" name="모서리가 둥근 직사각형 70">
              <a:extLst>
                <a:ext uri="{FF2B5EF4-FFF2-40B4-BE49-F238E27FC236}">
                  <a16:creationId xmlns:a16="http://schemas.microsoft.com/office/drawing/2014/main" id="{ECF18312-6A4E-4DB9-98B9-E905CCC68907}"/>
                </a:ext>
              </a:extLst>
            </p:cNvPr>
            <p:cNvSpPr/>
            <p:nvPr/>
          </p:nvSpPr>
          <p:spPr>
            <a:xfrm>
              <a:off x="4639953" y="2531100"/>
              <a:ext cx="1645260" cy="650648"/>
            </a:xfrm>
            <a:prstGeom prst="roundRect">
              <a:avLst/>
            </a:prstGeom>
            <a:solidFill>
              <a:srgbClr val="F2F2F2"/>
            </a:solidFill>
            <a:ln w="19050" cap="flat" cmpd="sng" algn="ctr">
              <a:solidFill>
                <a:srgbClr val="7D849F"/>
              </a:solidFill>
              <a:prstDash val="solid"/>
            </a:ln>
            <a:effectLst/>
          </p:spPr>
          <p:txBody>
  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>
                  <a:srgbClr val="324F82"/>
                </a:buClr>
                <a:buSzPct val="90000"/>
                <a:buFontTx/>
                <a:buNone/>
                <a:tabLst/>
                <a:defRPr/>
              </a:pPr>
              <a:r>
                <a:rPr kumimoji="0" lang="en-US" altLang="ko-KR" sz="1300" b="1" i="0" u="none" strike="noStrike" kern="0" cap="none" spc="0" normalizeH="0" baseline="0" noProof="0" dirty="0">
                  <a:ln>
                    <a:solidFill>
                      <a:srgbClr val="5B9BD5">
                        <a:alpha val="0"/>
                      </a:srgbClr>
                    </a:solidFill>
                  </a:ln>
                  <a:solidFill>
                    <a:srgbClr val="1A2857"/>
                  </a:solidFill>
                  <a:effectLst/>
                  <a:uLnTx/>
                  <a:uFillTx/>
                  <a:latin typeface="Calibri"/>
                  <a:ea typeface="나눔바른고딕" panose="020B0603020101020101" pitchFamily="50" charset="-127"/>
                  <a:cs typeface="+mn-cs"/>
                </a:rPr>
                <a:t>Fulfil final stage of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>
                  <a:srgbClr val="324F82"/>
                </a:buClr>
                <a:buSzPct val="90000"/>
                <a:buFontTx/>
                <a:buNone/>
                <a:tabLst/>
                <a:defRPr/>
              </a:pPr>
              <a:r>
                <a:rPr kumimoji="0" lang="en-US" altLang="ko-KR" sz="1300" b="1" i="0" u="none" strike="noStrike" kern="0" cap="none" spc="0" normalizeH="0" baseline="0" noProof="0" dirty="0">
                  <a:ln>
                    <a:solidFill>
                      <a:srgbClr val="5B9BD5">
                        <a:alpha val="0"/>
                      </a:srgbClr>
                    </a:solidFill>
                  </a:ln>
                  <a:solidFill>
                    <a:srgbClr val="1A2857"/>
                  </a:solidFill>
                  <a:effectLst/>
                  <a:uLnTx/>
                  <a:uFillTx/>
                  <a:latin typeface="Calibri"/>
                  <a:ea typeface="나눔바른고딕" panose="020B0603020101020101" pitchFamily="50" charset="-127"/>
                  <a:cs typeface="+mn-cs"/>
                </a:rPr>
                <a:t>ITER construction</a:t>
              </a:r>
              <a:r>
                <a:rPr kumimoji="0" lang="ko-KR" altLang="en-US" sz="1300" b="1" i="0" u="none" strike="noStrike" kern="0" cap="none" spc="0" normalizeH="0" baseline="0" noProof="0" dirty="0">
                  <a:ln>
                    <a:solidFill>
                      <a:srgbClr val="5B9BD5">
                        <a:alpha val="0"/>
                      </a:srgbClr>
                    </a:solidFill>
                  </a:ln>
                  <a:solidFill>
                    <a:srgbClr val="1A2857"/>
                  </a:solidFill>
                  <a:effectLst/>
                  <a:uLnTx/>
                  <a:uFillTx/>
                  <a:latin typeface="Calibri"/>
                  <a:ea typeface="나눔바른고딕" panose="020B0603020101020101" pitchFamily="50" charset="-127"/>
                  <a:cs typeface="+mn-cs"/>
                </a:rPr>
                <a:t> </a:t>
              </a:r>
            </a:p>
          </p:txBody>
        </p:sp>
        <p:sp>
          <p:nvSpPr>
            <p:cNvPr id="100" name="모서리가 둥근 직사각형 72">
              <a:extLst>
                <a:ext uri="{FF2B5EF4-FFF2-40B4-BE49-F238E27FC236}">
                  <a16:creationId xmlns:a16="http://schemas.microsoft.com/office/drawing/2014/main" id="{EE9C8E2C-AA39-4987-9B16-E6987D24BED2}"/>
                </a:ext>
              </a:extLst>
            </p:cNvPr>
            <p:cNvSpPr/>
            <p:nvPr/>
          </p:nvSpPr>
          <p:spPr>
            <a:xfrm>
              <a:off x="6677401" y="2531100"/>
              <a:ext cx="1568122" cy="650648"/>
            </a:xfrm>
            <a:prstGeom prst="roundRect">
              <a:avLst/>
            </a:prstGeom>
            <a:solidFill>
              <a:srgbClr val="F2F2F2"/>
            </a:solidFill>
            <a:ln w="19050" cap="flat" cmpd="sng" algn="ctr">
              <a:solidFill>
                <a:srgbClr val="7D849F"/>
              </a:solidFill>
              <a:prstDash val="solid"/>
            </a:ln>
            <a:effectLst/>
          </p:spPr>
          <p:txBody>
  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>
                  <a:srgbClr val="324F82"/>
                </a:buClr>
                <a:buSzPct val="90000"/>
                <a:buFontTx/>
                <a:buNone/>
                <a:tabLst/>
                <a:defRPr/>
              </a:pPr>
              <a:r>
                <a:rPr kumimoji="0" lang="en-US" altLang="ko-KR" sz="1300" b="1" i="0" u="none" strike="noStrike" kern="0" cap="none" spc="0" normalizeH="0" baseline="0" noProof="0" dirty="0">
                  <a:ln>
                    <a:solidFill>
                      <a:srgbClr val="5B9BD5">
                        <a:alpha val="0"/>
                      </a:srgbClr>
                    </a:solidFill>
                  </a:ln>
                  <a:solidFill>
                    <a:srgbClr val="1A2857"/>
                  </a:solidFill>
                  <a:effectLst/>
                  <a:uLnTx/>
                  <a:uFillTx/>
                  <a:latin typeface="Calibri"/>
                  <a:ea typeface="나눔바른고딕" panose="020B0603020101020101" pitchFamily="50" charset="-127"/>
                  <a:cs typeface="+mn-cs"/>
                </a:rPr>
                <a:t>Specify long-term 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>
                  <a:srgbClr val="324F82"/>
                </a:buClr>
                <a:buSzPct val="90000"/>
                <a:buFontTx/>
                <a:buNone/>
                <a:tabLst/>
                <a:defRPr/>
              </a:pPr>
              <a:r>
                <a:rPr kumimoji="0" lang="en-US" altLang="ko-KR" sz="1300" b="1" i="0" u="none" strike="noStrike" kern="0" cap="none" spc="0" normalizeH="0" baseline="0" noProof="0" dirty="0">
                  <a:ln>
                    <a:solidFill>
                      <a:srgbClr val="5B9BD5">
                        <a:alpha val="0"/>
                      </a:srgbClr>
                    </a:solidFill>
                  </a:ln>
                  <a:solidFill>
                    <a:srgbClr val="1A2857"/>
                  </a:solidFill>
                  <a:effectLst/>
                  <a:uLnTx/>
                  <a:uFillTx/>
                  <a:latin typeface="Calibri"/>
                  <a:ea typeface="나눔바른고딕" panose="020B0603020101020101" pitchFamily="50" charset="-127"/>
                  <a:cs typeface="+mn-cs"/>
                </a:rPr>
                <a:t>R&amp;D roadmap</a:t>
              </a:r>
              <a:endParaRPr kumimoji="0" lang="ko-KR" altLang="en-US" sz="1300" b="1" i="0" u="none" strike="noStrike" kern="0" cap="none" spc="0" normalizeH="0" baseline="0" noProof="0" dirty="0">
                <a:ln>
                  <a:solidFill>
                    <a:srgbClr val="5B9BD5">
                      <a:alpha val="0"/>
                    </a:srgbClr>
                  </a:solidFill>
                </a:ln>
                <a:solidFill>
                  <a:srgbClr val="1A2857"/>
                </a:solidFill>
                <a:effectLst/>
                <a:uLnTx/>
                <a:uFillTx/>
                <a:latin typeface="Calibri"/>
                <a:ea typeface="나눔바른고딕" panose="020B0603020101020101" pitchFamily="50" charset="-127"/>
                <a:cs typeface="+mn-cs"/>
              </a:endParaRPr>
            </a:p>
          </p:txBody>
        </p:sp>
        <p:sp>
          <p:nvSpPr>
            <p:cNvPr id="101" name="모서리가 둥근 직사각형 73">
              <a:extLst>
                <a:ext uri="{FF2B5EF4-FFF2-40B4-BE49-F238E27FC236}">
                  <a16:creationId xmlns:a16="http://schemas.microsoft.com/office/drawing/2014/main" id="{94367049-5F49-46F9-B820-6032B82874AA}"/>
                </a:ext>
              </a:extLst>
            </p:cNvPr>
            <p:cNvSpPr/>
            <p:nvPr/>
          </p:nvSpPr>
          <p:spPr>
            <a:xfrm>
              <a:off x="8665095" y="2531100"/>
              <a:ext cx="1666499" cy="650648"/>
            </a:xfrm>
            <a:prstGeom prst="roundRect">
              <a:avLst/>
            </a:prstGeom>
            <a:solidFill>
              <a:srgbClr val="F2F2F2"/>
            </a:solidFill>
            <a:ln w="19050" cap="flat" cmpd="sng" algn="ctr">
              <a:solidFill>
                <a:srgbClr val="7D849F"/>
              </a:solidFill>
              <a:prstDash val="solid"/>
            </a:ln>
            <a:effectLst/>
          </p:spPr>
          <p:txBody>
  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>
                  <a:srgbClr val="324F82"/>
                </a:buClr>
                <a:buSzPct val="90000"/>
                <a:buFontTx/>
                <a:buNone/>
                <a:tabLst/>
                <a:defRPr/>
              </a:pPr>
              <a:r>
                <a:rPr kumimoji="0" lang="en-US" altLang="ko-KR" sz="1300" b="1" i="0" u="none" strike="noStrike" kern="0" cap="none" spc="0" normalizeH="0" baseline="0" noProof="0" dirty="0">
                  <a:ln>
                    <a:solidFill>
                      <a:srgbClr val="5B9BD5">
                        <a:alpha val="0"/>
                      </a:srgbClr>
                    </a:solidFill>
                  </a:ln>
                  <a:solidFill>
                    <a:srgbClr val="1A2857"/>
                  </a:solidFill>
                  <a:effectLst/>
                  <a:uLnTx/>
                  <a:uFillTx/>
                  <a:latin typeface="Calibri"/>
                  <a:ea typeface="나눔바른고딕" panose="020B0603020101020101" pitchFamily="50" charset="-127"/>
                  <a:cs typeface="+mn-cs"/>
                </a:rPr>
                <a:t>Draft basic direction 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>
                  <a:srgbClr val="324F82"/>
                </a:buClr>
                <a:buSzPct val="90000"/>
                <a:buFontTx/>
                <a:buNone/>
                <a:tabLst/>
                <a:defRPr/>
              </a:pPr>
              <a:r>
                <a:rPr kumimoji="0" lang="en-US" altLang="ko-KR" sz="1300" b="1" i="0" u="none" strike="noStrike" kern="0" cap="none" spc="0" normalizeH="0" baseline="0" noProof="0" dirty="0">
                  <a:ln>
                    <a:solidFill>
                      <a:srgbClr val="5B9BD5">
                        <a:alpha val="0"/>
                      </a:srgbClr>
                    </a:solidFill>
                  </a:ln>
                  <a:solidFill>
                    <a:srgbClr val="1A2857"/>
                  </a:solidFill>
                  <a:effectLst/>
                  <a:uLnTx/>
                  <a:uFillTx/>
                  <a:latin typeface="Calibri"/>
                  <a:ea typeface="나눔바른고딕" panose="020B0603020101020101" pitchFamily="50" charset="-127"/>
                  <a:cs typeface="+mn-cs"/>
                </a:rPr>
                <a:t>for fusion regulation</a:t>
              </a:r>
              <a:endParaRPr kumimoji="0" lang="ko-KR" altLang="en-US" sz="1300" b="1" i="0" u="none" strike="noStrike" kern="0" cap="none" spc="0" normalizeH="0" baseline="0" noProof="0" dirty="0">
                <a:ln>
                  <a:solidFill>
                    <a:srgbClr val="5B9BD5">
                      <a:alpha val="0"/>
                    </a:srgbClr>
                  </a:solidFill>
                </a:ln>
                <a:solidFill>
                  <a:srgbClr val="1A2857"/>
                </a:solidFill>
                <a:effectLst/>
                <a:uLnTx/>
                <a:uFillTx/>
                <a:latin typeface="Calibri"/>
                <a:ea typeface="나눔바른고딕" panose="020B0603020101020101" pitchFamily="50" charset="-127"/>
                <a:cs typeface="+mn-cs"/>
              </a:endParaRPr>
            </a:p>
          </p:txBody>
        </p:sp>
        <p:sp>
          <p:nvSpPr>
            <p:cNvPr id="102" name="모서리가 둥근 직사각형 74">
              <a:extLst>
                <a:ext uri="{FF2B5EF4-FFF2-40B4-BE49-F238E27FC236}">
                  <a16:creationId xmlns:a16="http://schemas.microsoft.com/office/drawing/2014/main" id="{9AC86E5D-8B76-4EB8-99BA-0BBF75A835A1}"/>
                </a:ext>
              </a:extLst>
            </p:cNvPr>
            <p:cNvSpPr/>
            <p:nvPr/>
          </p:nvSpPr>
          <p:spPr>
            <a:xfrm>
              <a:off x="4343261" y="2825193"/>
              <a:ext cx="252000" cy="62462"/>
            </a:xfrm>
            <a:prstGeom prst="roundRect">
              <a:avLst>
                <a:gd name="adj" fmla="val 50000"/>
              </a:avLst>
            </a:prstGeom>
            <a:solidFill>
              <a:srgbClr val="D8CDC8"/>
            </a:solidFill>
            <a:ln w="25400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>
                  <a:srgbClr val="324F82"/>
                </a:buClr>
                <a:buSzPct val="90000"/>
                <a:buFontTx/>
                <a:buNone/>
                <a:tabLst/>
                <a:defRPr/>
              </a:pPr>
              <a:endParaRPr kumimoji="0" lang="ko-KR" altLang="en-US" sz="1600" b="1" i="0" u="none" strike="noStrike" kern="0" cap="none" spc="-50" normalizeH="0" baseline="0" noProof="0">
                <a:ln>
                  <a:solidFill>
                    <a:srgbClr val="5B9BD5">
                      <a:alpha val="0"/>
                    </a:srgbClr>
                  </a:solidFill>
                </a:ln>
                <a:solidFill>
                  <a:srgbClr val="1A2857"/>
                </a:solidFill>
                <a:effectLst/>
                <a:uLnTx/>
                <a:uFillTx/>
                <a:latin typeface="Calibri"/>
                <a:ea typeface="나눔바른고딕" panose="020B0603020101020101" pitchFamily="50" charset="-127"/>
                <a:cs typeface="+mn-cs"/>
              </a:endParaRPr>
            </a:p>
          </p:txBody>
        </p:sp>
        <p:sp>
          <p:nvSpPr>
            <p:cNvPr id="103" name="모서리가 둥근 직사각형 81">
              <a:extLst>
                <a:ext uri="{FF2B5EF4-FFF2-40B4-BE49-F238E27FC236}">
                  <a16:creationId xmlns:a16="http://schemas.microsoft.com/office/drawing/2014/main" id="{7CDCB0C1-B12C-4DB8-BB2C-389EAB913B00}"/>
                </a:ext>
              </a:extLst>
            </p:cNvPr>
            <p:cNvSpPr/>
            <p:nvPr/>
          </p:nvSpPr>
          <p:spPr>
            <a:xfrm>
              <a:off x="6355308" y="2825193"/>
              <a:ext cx="252000" cy="62462"/>
            </a:xfrm>
            <a:prstGeom prst="roundRect">
              <a:avLst>
                <a:gd name="adj" fmla="val 50000"/>
              </a:avLst>
            </a:prstGeom>
            <a:solidFill>
              <a:srgbClr val="D8CDC8"/>
            </a:solidFill>
            <a:ln w="25400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>
                  <a:srgbClr val="324F82"/>
                </a:buClr>
                <a:buSzPct val="90000"/>
                <a:buFontTx/>
                <a:buNone/>
                <a:tabLst/>
                <a:defRPr/>
              </a:pPr>
              <a:endParaRPr kumimoji="0" lang="ko-KR" altLang="en-US" sz="1600" b="1" i="0" u="none" strike="noStrike" kern="0" cap="none" spc="-50" normalizeH="0" baseline="0" noProof="0">
                <a:ln>
                  <a:solidFill>
                    <a:srgbClr val="5B9BD5">
                      <a:alpha val="0"/>
                    </a:srgbClr>
                  </a:solidFill>
                </a:ln>
                <a:solidFill>
                  <a:srgbClr val="1A2857"/>
                </a:solidFill>
                <a:effectLst/>
                <a:uLnTx/>
                <a:uFillTx/>
                <a:latin typeface="Calibri"/>
                <a:ea typeface="나눔바른고딕" panose="020B0603020101020101" pitchFamily="50" charset="-127"/>
                <a:cs typeface="+mn-cs"/>
              </a:endParaRPr>
            </a:p>
          </p:txBody>
        </p:sp>
        <p:sp>
          <p:nvSpPr>
            <p:cNvPr id="104" name="모서리가 둥근 직사각형 83">
              <a:extLst>
                <a:ext uri="{FF2B5EF4-FFF2-40B4-BE49-F238E27FC236}">
                  <a16:creationId xmlns:a16="http://schemas.microsoft.com/office/drawing/2014/main" id="{A5961CBA-1562-457A-8FB1-8C16A131EC25}"/>
                </a:ext>
              </a:extLst>
            </p:cNvPr>
            <p:cNvSpPr/>
            <p:nvPr/>
          </p:nvSpPr>
          <p:spPr>
            <a:xfrm>
              <a:off x="8323067" y="2825193"/>
              <a:ext cx="252000" cy="62462"/>
            </a:xfrm>
            <a:prstGeom prst="roundRect">
              <a:avLst>
                <a:gd name="adj" fmla="val 50000"/>
              </a:avLst>
            </a:prstGeom>
            <a:solidFill>
              <a:srgbClr val="D8CDC8"/>
            </a:solidFill>
            <a:ln w="25400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>
                  <a:srgbClr val="324F82"/>
                </a:buClr>
                <a:buSzPct val="90000"/>
                <a:buFontTx/>
                <a:buNone/>
                <a:tabLst/>
                <a:defRPr/>
              </a:pPr>
              <a:endParaRPr kumimoji="0" lang="ko-KR" altLang="en-US" sz="1600" b="1" i="0" u="none" strike="noStrike" kern="0" cap="none" spc="-50" normalizeH="0" baseline="0" noProof="0">
                <a:ln>
                  <a:solidFill>
                    <a:srgbClr val="5B9BD5">
                      <a:alpha val="0"/>
                    </a:srgbClr>
                  </a:solidFill>
                </a:ln>
                <a:solidFill>
                  <a:srgbClr val="1A2857"/>
                </a:solidFill>
                <a:effectLst/>
                <a:uLnTx/>
                <a:uFillTx/>
                <a:latin typeface="Calibri"/>
                <a:ea typeface="나눔바른고딕" panose="020B0603020101020101" pitchFamily="50" charset="-127"/>
                <a:cs typeface="+mn-cs"/>
              </a:endParaRPr>
            </a:p>
          </p:txBody>
        </p:sp>
      </p:grpSp>
      <p:sp>
        <p:nvSpPr>
          <p:cNvPr id="105" name="직사각형 104">
            <a:extLst>
              <a:ext uri="{FF2B5EF4-FFF2-40B4-BE49-F238E27FC236}">
                <a16:creationId xmlns:a16="http://schemas.microsoft.com/office/drawing/2014/main" id="{FADA466C-AF9F-4928-A9A3-D2A7AACF5BB1}"/>
              </a:ext>
            </a:extLst>
          </p:cNvPr>
          <p:cNvSpPr/>
          <p:nvPr/>
        </p:nvSpPr>
        <p:spPr>
          <a:xfrm>
            <a:off x="6337663" y="3659219"/>
            <a:ext cx="2664000" cy="2670470"/>
          </a:xfrm>
          <a:prstGeom prst="rect">
            <a:avLst/>
          </a:prstGeom>
          <a:solidFill>
            <a:srgbClr val="F2F2F2"/>
          </a:solidFill>
          <a:ln w="25400" cap="flat" cmpd="sng" algn="ctr">
            <a:solidFill>
              <a:srgbClr val="879BB2"/>
            </a:solidFill>
            <a:prstDash val="solid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324F82"/>
              </a:buClr>
              <a:buSzPct val="90000"/>
              <a:buFontTx/>
              <a:buNone/>
              <a:tabLst/>
              <a:defRPr/>
            </a:pPr>
            <a:endParaRPr kumimoji="0" lang="ko-KR" altLang="en-US" sz="1600" b="1" i="0" u="none" strike="noStrike" kern="0" cap="none" spc="-50" normalizeH="0" baseline="0" noProof="0">
              <a:ln>
                <a:solidFill>
                  <a:srgbClr val="5B9BD5">
                    <a:alpha val="0"/>
                  </a:srgbClr>
                </a:solidFill>
              </a:ln>
              <a:solidFill>
                <a:prstClr val="white"/>
              </a:solidFill>
              <a:effectLst/>
              <a:uLnTx/>
              <a:uFillTx/>
              <a:latin typeface="Calibri"/>
              <a:ea typeface="나눔바른고딕" panose="020B0603020101020101" pitchFamily="50" charset="-127"/>
              <a:cs typeface="+mn-cs"/>
            </a:endParaRPr>
          </a:p>
        </p:txBody>
      </p:sp>
      <p:sp>
        <p:nvSpPr>
          <p:cNvPr id="106" name="양쪽 대괄호 105">
            <a:extLst>
              <a:ext uri="{FF2B5EF4-FFF2-40B4-BE49-F238E27FC236}">
                <a16:creationId xmlns:a16="http://schemas.microsoft.com/office/drawing/2014/main" id="{048E683A-9B0B-431B-A1C2-060F7ED44588}"/>
              </a:ext>
            </a:extLst>
          </p:cNvPr>
          <p:cNvSpPr/>
          <p:nvPr/>
        </p:nvSpPr>
        <p:spPr>
          <a:xfrm rot="5400000">
            <a:off x="-799867" y="4615423"/>
            <a:ext cx="2666533" cy="762001"/>
          </a:xfrm>
          <a:prstGeom prst="bracketPair">
            <a:avLst>
              <a:gd name="adj" fmla="val 0"/>
            </a:avLst>
          </a:prstGeom>
          <a:noFill/>
          <a:ln w="9525" cap="flat" cmpd="sng" algn="ctr">
            <a:solidFill>
              <a:sysClr val="window" lastClr="FFFFFF">
                <a:lumMod val="50000"/>
              </a:sysClr>
            </a:solidFill>
            <a:prstDash val="solid"/>
          </a:ln>
          <a:effectLst/>
        </p:spPr>
        <p:txBody>
          <a:bodyPr lIns="72000" rIns="7200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000" b="0" i="0" u="none" strike="noStrike" kern="0" cap="none" spc="0" normalizeH="0" baseline="0" noProof="0">
              <a:ln>
                <a:noFill/>
              </a:ln>
              <a:solidFill>
                <a:srgbClr val="1A2857"/>
              </a:solidFill>
              <a:effectLst/>
              <a:uLnTx/>
              <a:uFillTx/>
              <a:latin typeface="Calibri"/>
              <a:ea typeface="나눔바른고딕" panose="020B0603020101020101" pitchFamily="50" charset="-127"/>
              <a:cs typeface="+mn-cs"/>
            </a:endParaRPr>
          </a:p>
        </p:txBody>
      </p:sp>
      <p:sp>
        <p:nvSpPr>
          <p:cNvPr id="107" name="직사각형 106">
            <a:extLst>
              <a:ext uri="{FF2B5EF4-FFF2-40B4-BE49-F238E27FC236}">
                <a16:creationId xmlns:a16="http://schemas.microsoft.com/office/drawing/2014/main" id="{E59048F8-9ED0-48F6-BFEA-9094B5239618}"/>
              </a:ext>
            </a:extLst>
          </p:cNvPr>
          <p:cNvSpPr/>
          <p:nvPr/>
        </p:nvSpPr>
        <p:spPr>
          <a:xfrm>
            <a:off x="160902" y="4648147"/>
            <a:ext cx="713231" cy="907996"/>
          </a:xfrm>
          <a:prstGeom prst="rect">
            <a:avLst/>
          </a:prstGeom>
          <a:ln>
            <a:noFill/>
          </a:ln>
        </p:spPr>
        <p:txBody>
          <a:bodyPr wrap="square" lIns="36000" tIns="36000" rIns="36000" bIns="36000" anchor="ctr">
            <a:spAutoFit/>
          </a:bodyPr>
          <a:lstStyle/>
          <a:p>
            <a:pPr algn="ctr" fontAlgn="base" latinLnBrk="0">
              <a:lnSpc>
                <a:spcPct val="120000"/>
              </a:lnSpc>
              <a:spcBef>
                <a:spcPts val="300"/>
              </a:spcBef>
              <a:buClr>
                <a:srgbClr val="324F82"/>
              </a:buClr>
              <a:buSzPct val="90000"/>
            </a:pPr>
            <a:r>
              <a:rPr lang="en-US" altLang="ko-KR" sz="1400" b="1" spc="-50" dirty="0">
                <a:ln>
                  <a:solidFill>
                    <a:srgbClr val="5B9BD5">
                      <a:alpha val="0"/>
                    </a:srgbClr>
                  </a:solidFill>
                </a:ln>
                <a:solidFill>
                  <a:srgbClr val="1A2857"/>
                </a:solidFill>
                <a:latin typeface="Calibri"/>
                <a:ea typeface="나눔바른고딕" panose="020B0603020101020101" pitchFamily="50" charset="-127"/>
              </a:rPr>
              <a:t>Strategy</a:t>
            </a:r>
          </a:p>
          <a:p>
            <a:pPr algn="ctr" fontAlgn="base" latinLnBrk="0">
              <a:lnSpc>
                <a:spcPct val="120000"/>
              </a:lnSpc>
              <a:spcBef>
                <a:spcPts val="300"/>
              </a:spcBef>
              <a:buClr>
                <a:srgbClr val="324F82"/>
              </a:buClr>
              <a:buSzPct val="90000"/>
            </a:pPr>
            <a:r>
              <a:rPr lang="en-US" altLang="ko-KR" sz="1400" b="1" spc="-50" dirty="0">
                <a:ln>
                  <a:solidFill>
                    <a:srgbClr val="5B9BD5">
                      <a:alpha val="0"/>
                    </a:srgbClr>
                  </a:solidFill>
                </a:ln>
                <a:solidFill>
                  <a:srgbClr val="1A2857"/>
                </a:solidFill>
                <a:latin typeface="Calibri"/>
                <a:ea typeface="나눔바른고딕" panose="020B0603020101020101" pitchFamily="50" charset="-127"/>
              </a:rPr>
              <a:t>&amp;</a:t>
            </a:r>
          </a:p>
          <a:p>
            <a:pPr algn="ctr" fontAlgn="base" latinLnBrk="0">
              <a:lnSpc>
                <a:spcPct val="120000"/>
              </a:lnSpc>
              <a:spcBef>
                <a:spcPts val="300"/>
              </a:spcBef>
              <a:buClr>
                <a:srgbClr val="324F82"/>
              </a:buClr>
              <a:buSzPct val="90000"/>
            </a:pPr>
            <a:r>
              <a:rPr lang="en-US" altLang="ko-KR" sz="1400" b="1" spc="-50" dirty="0">
                <a:ln>
                  <a:solidFill>
                    <a:srgbClr val="5B9BD5">
                      <a:alpha val="0"/>
                    </a:srgbClr>
                  </a:solidFill>
                </a:ln>
                <a:solidFill>
                  <a:srgbClr val="1A2857"/>
                </a:solidFill>
                <a:latin typeface="Calibri"/>
                <a:ea typeface="나눔바른고딕" panose="020B0603020101020101" pitchFamily="50" charset="-127"/>
              </a:rPr>
              <a:t>Task</a:t>
            </a:r>
          </a:p>
        </p:txBody>
      </p:sp>
      <p:sp>
        <p:nvSpPr>
          <p:cNvPr id="108" name="직사각형 107">
            <a:extLst>
              <a:ext uri="{FF2B5EF4-FFF2-40B4-BE49-F238E27FC236}">
                <a16:creationId xmlns:a16="http://schemas.microsoft.com/office/drawing/2014/main" id="{FA6AD1DF-7622-4DCD-8F0C-07056FD7639F}"/>
              </a:ext>
            </a:extLst>
          </p:cNvPr>
          <p:cNvSpPr/>
          <p:nvPr/>
        </p:nvSpPr>
        <p:spPr>
          <a:xfrm>
            <a:off x="903870" y="3659218"/>
            <a:ext cx="2628000" cy="2670470"/>
          </a:xfrm>
          <a:prstGeom prst="rect">
            <a:avLst/>
          </a:prstGeom>
          <a:solidFill>
            <a:srgbClr val="F2F2F2"/>
          </a:solidFill>
          <a:ln w="25400" cap="flat" cmpd="sng" algn="ctr">
            <a:solidFill>
              <a:srgbClr val="879BB2"/>
            </a:solidFill>
            <a:prstDash val="solid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324F82"/>
              </a:buClr>
              <a:buSzPct val="90000"/>
              <a:buFontTx/>
              <a:buNone/>
              <a:tabLst/>
              <a:defRPr/>
            </a:pPr>
            <a:endParaRPr kumimoji="0" lang="ko-KR" altLang="en-US" sz="1600" b="1" i="0" u="none" strike="noStrike" kern="0" cap="none" spc="-50" normalizeH="0" baseline="0" noProof="0">
              <a:ln>
                <a:solidFill>
                  <a:srgbClr val="5B9BD5">
                    <a:alpha val="0"/>
                  </a:srgbClr>
                </a:solidFill>
              </a:ln>
              <a:solidFill>
                <a:prstClr val="white"/>
              </a:solidFill>
              <a:effectLst/>
              <a:uLnTx/>
              <a:uFillTx/>
              <a:latin typeface="Calibri"/>
              <a:ea typeface="나눔바른고딕" panose="020B0603020101020101" pitchFamily="50" charset="-127"/>
              <a:cs typeface="+mn-cs"/>
            </a:endParaRPr>
          </a:p>
        </p:txBody>
      </p:sp>
      <p:sp>
        <p:nvSpPr>
          <p:cNvPr id="109" name="직사각형 108">
            <a:extLst>
              <a:ext uri="{FF2B5EF4-FFF2-40B4-BE49-F238E27FC236}">
                <a16:creationId xmlns:a16="http://schemas.microsoft.com/office/drawing/2014/main" id="{9D8FE8CD-3FDF-42B1-9A2D-19A1DC337161}"/>
              </a:ext>
            </a:extLst>
          </p:cNvPr>
          <p:cNvSpPr/>
          <p:nvPr/>
        </p:nvSpPr>
        <p:spPr>
          <a:xfrm>
            <a:off x="906980" y="3663154"/>
            <a:ext cx="2627480" cy="657688"/>
          </a:xfrm>
          <a:prstGeom prst="rect">
            <a:avLst/>
          </a:prstGeom>
          <a:solidFill>
            <a:srgbClr val="CEEDF3"/>
          </a:solidFill>
          <a:ln w="19050" cap="flat" cmpd="sng" algn="ctr">
            <a:solidFill>
              <a:srgbClr val="7D849F"/>
            </a:solidFill>
            <a:prstDash val="solid"/>
          </a:ln>
          <a:effectLst/>
        </p:spPr>
        <p:txBody>
          <a:bodyPr wrap="square" lIns="36000" tIns="36000" rIns="36000" bIns="36000" rtlCol="0" anchor="ctr"/>
          <a:lstStyle/>
          <a:p>
            <a:pPr marL="396000" marR="0" lvl="0" indent="0" defTabSz="914400" eaLnBrk="1" fontAlgn="base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324F82"/>
              </a:buClr>
              <a:buSzPct val="90000"/>
              <a:buFontTx/>
              <a:buNone/>
              <a:tabLst/>
              <a:defRPr/>
            </a:pPr>
            <a:r>
              <a:rPr kumimoji="0" lang="en-US" altLang="ko-KR" sz="1400" b="1" i="0" u="none" strike="noStrike" kern="0" cap="none" spc="0" normalizeH="0" baseline="0" noProof="0" dirty="0">
                <a:ln>
                  <a:solidFill>
                    <a:srgbClr val="5B9BD5">
                      <a:alpha val="0"/>
                    </a:srgbClr>
                  </a:solidFill>
                </a:ln>
                <a:solidFill>
                  <a:srgbClr val="44546A"/>
                </a:solidFill>
                <a:effectLst/>
                <a:uLnTx/>
                <a:uFillTx/>
                <a:latin typeface="Calibri"/>
                <a:ea typeface="나눔바른고딕" panose="020B0603020101020101" pitchFamily="50" charset="-127"/>
                <a:cs typeface="+mn-cs"/>
              </a:rPr>
              <a:t>Establish </a:t>
            </a:r>
            <a:r>
              <a:rPr kumimoji="0" lang="en-US" altLang="ko-KR" sz="1400" b="1" i="0" u="none" strike="noStrike" kern="0" cap="none" spc="-80" normalizeH="0" baseline="0" noProof="0" dirty="0">
                <a:ln>
                  <a:solidFill>
                    <a:srgbClr val="5B9BD5">
                      <a:alpha val="0"/>
                    </a:srgbClr>
                  </a:solidFill>
                </a:ln>
                <a:solidFill>
                  <a:srgbClr val="44546A"/>
                </a:solidFill>
                <a:effectLst/>
                <a:uLnTx/>
                <a:uFillTx/>
                <a:latin typeface="Calibri"/>
                <a:ea typeface="나눔바른고딕" panose="020B0603020101020101" pitchFamily="50" charset="-127"/>
                <a:cs typeface="+mn-cs"/>
              </a:rPr>
              <a:t>fusion-specific</a:t>
            </a:r>
            <a:r>
              <a:rPr kumimoji="0" lang="en-US" altLang="ko-KR" sz="1400" b="1" i="0" u="none" strike="noStrike" kern="0" cap="none" spc="0" normalizeH="0" baseline="0" noProof="0" dirty="0">
                <a:ln>
                  <a:solidFill>
                    <a:srgbClr val="5B9BD5">
                      <a:alpha val="0"/>
                    </a:srgbClr>
                  </a:solidFill>
                </a:ln>
                <a:solidFill>
                  <a:srgbClr val="44546A"/>
                </a:solidFill>
                <a:effectLst/>
                <a:uLnTx/>
                <a:uFillTx/>
                <a:latin typeface="Calibri"/>
                <a:ea typeface="나눔바른고딕" panose="020B0603020101020101" pitchFamily="50" charset="-127"/>
                <a:cs typeface="+mn-cs"/>
              </a:rPr>
              <a:t> strategy &amp; regime</a:t>
            </a:r>
            <a:endParaRPr kumimoji="0" lang="ko-KR" altLang="en-US" sz="1400" b="1" i="0" u="none" strike="noStrike" kern="0" cap="none" spc="0" normalizeH="0" baseline="0" noProof="0" dirty="0">
              <a:ln>
                <a:solidFill>
                  <a:srgbClr val="5B9BD5">
                    <a:alpha val="0"/>
                  </a:srgbClr>
                </a:solidFill>
              </a:ln>
              <a:solidFill>
                <a:srgbClr val="44546A"/>
              </a:solidFill>
              <a:effectLst/>
              <a:uLnTx/>
              <a:uFillTx/>
              <a:latin typeface="Calibri"/>
              <a:ea typeface="나눔바른고딕" panose="020B0603020101020101" pitchFamily="50" charset="-127"/>
              <a:cs typeface="+mn-cs"/>
            </a:endParaRPr>
          </a:p>
        </p:txBody>
      </p:sp>
      <p:sp>
        <p:nvSpPr>
          <p:cNvPr id="110" name="직사각형 109">
            <a:extLst>
              <a:ext uri="{FF2B5EF4-FFF2-40B4-BE49-F238E27FC236}">
                <a16:creationId xmlns:a16="http://schemas.microsoft.com/office/drawing/2014/main" id="{B61EE37F-8AB4-46A0-A216-FDBE31B3900B}"/>
              </a:ext>
            </a:extLst>
          </p:cNvPr>
          <p:cNvSpPr/>
          <p:nvPr/>
        </p:nvSpPr>
        <p:spPr>
          <a:xfrm>
            <a:off x="925084" y="3712367"/>
            <a:ext cx="360000" cy="324455"/>
          </a:xfrm>
          <a:prstGeom prst="rect">
            <a:avLst/>
          </a:prstGeom>
          <a:solidFill>
            <a:srgbClr val="44546A"/>
          </a:solidFill>
          <a:ln w="25400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base" latinLnBrk="0" hangingPunct="1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>
                <a:srgbClr val="324F82"/>
              </a:buClr>
              <a:buSzPct val="90000"/>
              <a:buFontTx/>
              <a:buNone/>
              <a:tabLst/>
              <a:defRPr/>
            </a:pPr>
            <a:r>
              <a:rPr kumimoji="0" lang="en-US" altLang="ko-KR" sz="1400" b="1" i="0" u="none" strike="noStrike" kern="0" cap="none" spc="-50" normalizeH="0" baseline="0" noProof="0" dirty="0">
                <a:ln>
                  <a:solidFill>
                    <a:srgbClr val="5B9BD5">
                      <a:alpha val="0"/>
                    </a:srgb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나눔바른고딕" panose="020B0603020101020101" pitchFamily="50" charset="-127"/>
                <a:cs typeface="+mn-cs"/>
              </a:rPr>
              <a:t>#1</a:t>
            </a:r>
            <a:endParaRPr kumimoji="0" lang="ko-KR" altLang="en-US" sz="1400" b="1" i="0" u="none" strike="noStrike" kern="0" cap="none" spc="-50" normalizeH="0" baseline="0" noProof="0" dirty="0">
              <a:ln>
                <a:solidFill>
                  <a:srgbClr val="5B9BD5">
                    <a:alpha val="0"/>
                  </a:srgbClr>
                </a:solidFill>
              </a:ln>
              <a:solidFill>
                <a:prstClr val="white"/>
              </a:solidFill>
              <a:effectLst/>
              <a:uLnTx/>
              <a:uFillTx/>
              <a:latin typeface="Calibri"/>
              <a:ea typeface="나눔바른고딕" panose="020B0603020101020101" pitchFamily="50" charset="-127"/>
              <a:cs typeface="+mn-cs"/>
            </a:endParaRPr>
          </a:p>
        </p:txBody>
      </p:sp>
      <p:grpSp>
        <p:nvGrpSpPr>
          <p:cNvPr id="111" name="그룹 110">
            <a:extLst>
              <a:ext uri="{FF2B5EF4-FFF2-40B4-BE49-F238E27FC236}">
                <a16:creationId xmlns:a16="http://schemas.microsoft.com/office/drawing/2014/main" id="{ECA4D612-FFD5-4932-BEB6-FD61E3B585D2}"/>
              </a:ext>
            </a:extLst>
          </p:cNvPr>
          <p:cNvGrpSpPr/>
          <p:nvPr/>
        </p:nvGrpSpPr>
        <p:grpSpPr>
          <a:xfrm>
            <a:off x="911227" y="4422442"/>
            <a:ext cx="2631699" cy="1296212"/>
            <a:chOff x="1947621" y="4215381"/>
            <a:chExt cx="2638545" cy="1106194"/>
          </a:xfrm>
        </p:grpSpPr>
        <p:sp>
          <p:nvSpPr>
            <p:cNvPr id="112" name="TextBox 111">
              <a:extLst>
                <a:ext uri="{FF2B5EF4-FFF2-40B4-BE49-F238E27FC236}">
                  <a16:creationId xmlns:a16="http://schemas.microsoft.com/office/drawing/2014/main" id="{FE3DDB94-9AB1-4E91-9BBB-653555E8E360}"/>
                </a:ext>
              </a:extLst>
            </p:cNvPr>
            <p:cNvSpPr txBox="1"/>
            <p:nvPr/>
          </p:nvSpPr>
          <p:spPr>
            <a:xfrm>
              <a:off x="1953065" y="4215381"/>
              <a:ext cx="2514639" cy="5400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36000" tIns="36000" rIns="36000" bIns="36000" rtlCol="0">
              <a:noAutofit/>
            </a:bodyPr>
            <a:lstStyle/>
            <a:p>
              <a:pPr fontAlgn="base">
                <a:lnSpc>
                  <a:spcPct val="90000"/>
                </a:lnSpc>
                <a:spcBef>
                  <a:spcPts val="300"/>
                </a:spcBef>
                <a:spcAft>
                  <a:spcPts val="100"/>
                </a:spcAft>
                <a:buClr>
                  <a:srgbClr val="E54433"/>
                </a:buClr>
                <a:buSzPct val="90000"/>
                <a:defRPr/>
              </a:pPr>
              <a:r>
                <a:rPr lang="en-US" altLang="ko-KR" sz="1400" b="1" kern="0" dirty="0">
                  <a:ln>
                    <a:solidFill>
                      <a:srgbClr val="5B9BD5">
                        <a:alpha val="0"/>
                      </a:srgbClr>
                    </a:solidFill>
                  </a:ln>
                  <a:solidFill>
                    <a:srgbClr val="44546A"/>
                  </a:solidFill>
                  <a:latin typeface="Calibri"/>
                  <a:ea typeface="맑은 고딕" panose="020B0503020000020004" pitchFamily="50" charset="-127"/>
                </a:rPr>
                <a:t>➊</a:t>
              </a:r>
              <a:r>
                <a:rPr lang="en-US" altLang="ko-KR" sz="1400" b="1" kern="0" dirty="0">
                  <a:ln>
                    <a:solidFill>
                      <a:srgbClr val="5B9BD5">
                        <a:alpha val="0"/>
                      </a:srgbClr>
                    </a:solidFill>
                  </a:ln>
                  <a:solidFill>
                    <a:srgbClr val="000000"/>
                  </a:solidFill>
                  <a:latin typeface="Calibri"/>
                  <a:ea typeface="나눔바른고딕" panose="020B0603020101020101" pitchFamily="50" charset="-127"/>
                </a:rPr>
                <a:t> Specify and implement the</a:t>
              </a:r>
            </a:p>
            <a:p>
              <a:pPr fontAlgn="base">
                <a:lnSpc>
                  <a:spcPct val="90000"/>
                </a:lnSpc>
                <a:spcBef>
                  <a:spcPts val="300"/>
                </a:spcBef>
                <a:spcAft>
                  <a:spcPts val="100"/>
                </a:spcAft>
                <a:buClr>
                  <a:srgbClr val="E54433"/>
                </a:buClr>
                <a:buSzPct val="90000"/>
                <a:defRPr/>
              </a:pPr>
              <a:r>
                <a:rPr lang="en-US" altLang="ko-KR" sz="1400" b="1" kern="0" dirty="0">
                  <a:ln>
                    <a:solidFill>
                      <a:srgbClr val="5B9BD5">
                        <a:alpha val="0"/>
                      </a:srgbClr>
                    </a:solidFill>
                  </a:ln>
                  <a:solidFill>
                    <a:srgbClr val="2F85A3"/>
                  </a:solidFill>
                  <a:latin typeface="Calibri"/>
                  <a:ea typeface="나눔바른고딕" panose="020B0603020101020101" pitchFamily="50" charset="-127"/>
                </a:rPr>
                <a:t>      Long-term </a:t>
              </a:r>
              <a:r>
                <a:rPr lang="en-US" altLang="ko-KR" sz="1400" b="1" dirty="0">
                  <a:ln>
                    <a:solidFill>
                      <a:srgbClr val="4F81BD">
                        <a:alpha val="0"/>
                      </a:srgbClr>
                    </a:solidFill>
                  </a:ln>
                  <a:solidFill>
                    <a:srgbClr val="2F85A3"/>
                  </a:solidFill>
                  <a:latin typeface="Calibri"/>
                  <a:ea typeface="나눔바른고딕" panose="020B0603020101020101" pitchFamily="50" charset="-127"/>
                </a:rPr>
                <a:t>R&amp;D Roadmap</a:t>
              </a:r>
              <a:endParaRPr lang="ko-KR" altLang="en-US" sz="1400" b="1" kern="0" dirty="0">
                <a:ln>
                  <a:solidFill>
                    <a:srgbClr val="5B9BD5">
                      <a:alpha val="0"/>
                    </a:srgbClr>
                  </a:solidFill>
                </a:ln>
                <a:solidFill>
                  <a:srgbClr val="2F85A3"/>
                </a:solidFill>
                <a:latin typeface="Calibri"/>
                <a:ea typeface="나눔바른고딕" panose="020B0603020101020101" pitchFamily="50" charset="-127"/>
              </a:endParaRPr>
            </a:p>
          </p:txBody>
        </p:sp>
        <p:sp>
          <p:nvSpPr>
            <p:cNvPr id="113" name="TextBox 112">
              <a:extLst>
                <a:ext uri="{FF2B5EF4-FFF2-40B4-BE49-F238E27FC236}">
                  <a16:creationId xmlns:a16="http://schemas.microsoft.com/office/drawing/2014/main" id="{0096D1EE-9FA1-48A3-A703-33E7DA454DA8}"/>
                </a:ext>
              </a:extLst>
            </p:cNvPr>
            <p:cNvSpPr txBox="1"/>
            <p:nvPr/>
          </p:nvSpPr>
          <p:spPr>
            <a:xfrm>
              <a:off x="1947621" y="4781575"/>
              <a:ext cx="2638545" cy="5400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36000" tIns="36000" rIns="36000" bIns="36000" rtlCol="0">
              <a:noAutofit/>
            </a:bodyPr>
            <a:lstStyle>
              <a:defPPr>
                <a:defRPr lang="ko-KR"/>
              </a:defPPr>
              <a:lvl1pPr fontAlgn="base">
                <a:lnSpc>
                  <a:spcPct val="110000"/>
                </a:lnSpc>
                <a:spcBef>
                  <a:spcPts val="300"/>
                </a:spcBef>
                <a:spcAft>
                  <a:spcPts val="100"/>
                </a:spcAft>
                <a:buClr>
                  <a:srgbClr val="E54433"/>
                </a:buClr>
                <a:buSzPct val="90000"/>
                <a:defRPr sz="1300" kern="0" spc="-50">
                  <a:ln>
                    <a:solidFill>
                      <a:srgbClr val="5B9BD5">
                        <a:alpha val="0"/>
                      </a:srgbClr>
                    </a:solidFill>
                  </a:ln>
                  <a:solidFill>
                    <a:srgbClr val="000000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defRPr>
              </a:lvl1pPr>
            </a:lstStyle>
            <a:p>
              <a:pPr>
                <a:lnSpc>
                  <a:spcPct val="90000"/>
                </a:lnSpc>
              </a:pPr>
              <a:r>
                <a:rPr lang="en-US" altLang="ko-KR" sz="1400" b="1" spc="0" dirty="0">
                  <a:solidFill>
                    <a:srgbClr val="44546A"/>
                  </a:solidFill>
                  <a:latin typeface="Calibri"/>
                  <a:ea typeface="맑은 고딕" panose="020B0503020000020004" pitchFamily="50" charset="-127"/>
                </a:rPr>
                <a:t>➋</a:t>
              </a:r>
              <a:r>
                <a:rPr lang="en-US" altLang="ko-KR" sz="1400" b="1" spc="0" dirty="0">
                  <a:latin typeface="Calibri"/>
                </a:rPr>
                <a:t> Establish integrated foundation </a:t>
              </a:r>
            </a:p>
            <a:p>
              <a:pPr>
                <a:lnSpc>
                  <a:spcPct val="90000"/>
                </a:lnSpc>
              </a:pPr>
              <a:r>
                <a:rPr lang="en-US" altLang="ko-KR" sz="1400" b="1" spc="0" dirty="0">
                  <a:latin typeface="Calibri"/>
                </a:rPr>
                <a:t>      for </a:t>
              </a:r>
              <a:r>
                <a:rPr lang="en-US" altLang="ko-KR" sz="1400" b="1" spc="0" dirty="0">
                  <a:solidFill>
                    <a:srgbClr val="2F85A3"/>
                  </a:solidFill>
                  <a:latin typeface="Calibri"/>
                </a:rPr>
                <a:t>fusion energy</a:t>
              </a:r>
              <a:r>
                <a:rPr lang="en-US" altLang="ko-KR" sz="1400" b="1" spc="0" dirty="0">
                  <a:latin typeface="Calibri"/>
                </a:rPr>
                <a:t> </a:t>
              </a:r>
              <a:r>
                <a:rPr lang="en-US" altLang="ko-KR" sz="1400" b="1" spc="0" dirty="0">
                  <a:solidFill>
                    <a:srgbClr val="2F85A3"/>
                  </a:solidFill>
                  <a:latin typeface="Calibri"/>
                </a:rPr>
                <a:t>regime &amp;  </a:t>
              </a:r>
            </a:p>
            <a:p>
              <a:pPr>
                <a:lnSpc>
                  <a:spcPct val="90000"/>
                </a:lnSpc>
              </a:pPr>
              <a:r>
                <a:rPr lang="en-US" altLang="ko-KR" sz="1400" b="1" spc="0" dirty="0">
                  <a:solidFill>
                    <a:srgbClr val="2F85A3"/>
                  </a:solidFill>
                  <a:latin typeface="Calibri"/>
                </a:rPr>
                <a:t>      framework</a:t>
              </a:r>
              <a:endParaRPr lang="ko-KR" altLang="en-US" sz="1400" b="1" spc="0" dirty="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14" name="직사각형 113">
            <a:extLst>
              <a:ext uri="{FF2B5EF4-FFF2-40B4-BE49-F238E27FC236}">
                <a16:creationId xmlns:a16="http://schemas.microsoft.com/office/drawing/2014/main" id="{5C9C3914-D604-411F-A11A-48007282685A}"/>
              </a:ext>
            </a:extLst>
          </p:cNvPr>
          <p:cNvSpPr/>
          <p:nvPr/>
        </p:nvSpPr>
        <p:spPr>
          <a:xfrm>
            <a:off x="3606795" y="3659218"/>
            <a:ext cx="2664000" cy="2670470"/>
          </a:xfrm>
          <a:prstGeom prst="rect">
            <a:avLst/>
          </a:prstGeom>
          <a:solidFill>
            <a:srgbClr val="F2F2F2"/>
          </a:solidFill>
          <a:ln w="25400" cap="flat" cmpd="sng" algn="ctr">
            <a:solidFill>
              <a:srgbClr val="879BB2"/>
            </a:solidFill>
            <a:prstDash val="solid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324F82"/>
              </a:buClr>
              <a:buSzPct val="90000"/>
              <a:buFontTx/>
              <a:buNone/>
              <a:tabLst/>
              <a:defRPr/>
            </a:pPr>
            <a:endParaRPr kumimoji="0" lang="ko-KR" altLang="en-US" sz="1600" b="1" i="0" u="none" strike="noStrike" kern="0" cap="none" spc="-50" normalizeH="0" baseline="0" noProof="0">
              <a:ln>
                <a:solidFill>
                  <a:srgbClr val="5B9BD5">
                    <a:alpha val="0"/>
                  </a:srgbClr>
                </a:solidFill>
              </a:ln>
              <a:solidFill>
                <a:prstClr val="white"/>
              </a:solidFill>
              <a:effectLst/>
              <a:uLnTx/>
              <a:uFillTx/>
              <a:latin typeface="Calibri"/>
              <a:ea typeface="나눔바른고딕" panose="020B0603020101020101" pitchFamily="50" charset="-127"/>
              <a:cs typeface="+mn-cs"/>
            </a:endParaRPr>
          </a:p>
        </p:txBody>
      </p:sp>
      <p:sp>
        <p:nvSpPr>
          <p:cNvPr id="115" name="직사각형 114">
            <a:extLst>
              <a:ext uri="{FF2B5EF4-FFF2-40B4-BE49-F238E27FC236}">
                <a16:creationId xmlns:a16="http://schemas.microsoft.com/office/drawing/2014/main" id="{37BA200F-BA80-47BE-9FE9-2F66C6FED6BA}"/>
              </a:ext>
            </a:extLst>
          </p:cNvPr>
          <p:cNvSpPr/>
          <p:nvPr/>
        </p:nvSpPr>
        <p:spPr>
          <a:xfrm>
            <a:off x="3603244" y="3663154"/>
            <a:ext cx="2664000" cy="657688"/>
          </a:xfrm>
          <a:prstGeom prst="rect">
            <a:avLst/>
          </a:prstGeom>
          <a:solidFill>
            <a:srgbClr val="CEEDF3"/>
          </a:solidFill>
          <a:ln w="19050" cap="flat" cmpd="sng" algn="ctr">
            <a:solidFill>
              <a:srgbClr val="7D849F"/>
            </a:solidFill>
            <a:prstDash val="solid"/>
          </a:ln>
          <a:effectLst/>
        </p:spPr>
        <p:txBody>
          <a:bodyPr wrap="square" lIns="36000" tIns="36000" rIns="36000" bIns="36000" rtlCol="0" anchor="ctr"/>
          <a:lstStyle/>
          <a:p>
            <a:pPr marL="396000" marR="0" lvl="0" indent="0" defTabSz="914400" eaLnBrk="1" fontAlgn="base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324F82"/>
              </a:buClr>
              <a:buSzPct val="90000"/>
              <a:buFontTx/>
              <a:buNone/>
              <a:tabLst/>
              <a:defRPr/>
            </a:pPr>
            <a:r>
              <a:rPr kumimoji="0" lang="en-US" altLang="ko-KR" sz="1400" b="1" i="0" u="none" strike="noStrike" kern="0" cap="none" spc="0" normalizeH="0" baseline="0" noProof="0" dirty="0">
                <a:ln>
                  <a:solidFill>
                    <a:srgbClr val="5B9BD5">
                      <a:alpha val="0"/>
                    </a:srgbClr>
                  </a:solidFill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Calibri"/>
                <a:ea typeface="나눔바른고딕" panose="020B0603020101020101" pitchFamily="50" charset="-127"/>
                <a:cs typeface="+mn-cs"/>
              </a:rPr>
              <a:t>Enable &amp; reinforce core technology development</a:t>
            </a:r>
            <a:endParaRPr kumimoji="0" lang="ko-KR" altLang="en-US" sz="1400" b="1" i="0" u="none" strike="noStrike" kern="0" cap="none" spc="0" normalizeH="0" baseline="0" noProof="0" dirty="0">
              <a:ln>
                <a:solidFill>
                  <a:srgbClr val="5B9BD5">
                    <a:alpha val="0"/>
                  </a:srgbClr>
                </a:solidFill>
              </a:ln>
              <a:solidFill>
                <a:srgbClr val="4BACC6">
                  <a:lumMod val="50000"/>
                </a:srgbClr>
              </a:solidFill>
              <a:effectLst/>
              <a:uLnTx/>
              <a:uFillTx/>
              <a:latin typeface="Calibri"/>
              <a:ea typeface="나눔바른고딕" panose="020B0603020101020101" pitchFamily="50" charset="-127"/>
              <a:cs typeface="+mn-cs"/>
            </a:endParaRPr>
          </a:p>
        </p:txBody>
      </p:sp>
      <p:sp>
        <p:nvSpPr>
          <p:cNvPr id="116" name="직사각형 115">
            <a:extLst>
              <a:ext uri="{FF2B5EF4-FFF2-40B4-BE49-F238E27FC236}">
                <a16:creationId xmlns:a16="http://schemas.microsoft.com/office/drawing/2014/main" id="{787125C4-6696-4DB0-AFB6-C589D9CF1E6A}"/>
              </a:ext>
            </a:extLst>
          </p:cNvPr>
          <p:cNvSpPr/>
          <p:nvPr/>
        </p:nvSpPr>
        <p:spPr>
          <a:xfrm>
            <a:off x="3628008" y="3712367"/>
            <a:ext cx="360000" cy="324455"/>
          </a:xfrm>
          <a:prstGeom prst="rect">
            <a:avLst/>
          </a:prstGeom>
          <a:solidFill>
            <a:srgbClr val="44546A"/>
          </a:solidFill>
          <a:ln w="25400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base" latinLnBrk="0" hangingPunct="1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>
                <a:srgbClr val="324F82"/>
              </a:buClr>
              <a:buSzPct val="90000"/>
              <a:buFontTx/>
              <a:buNone/>
              <a:tabLst/>
              <a:defRPr/>
            </a:pPr>
            <a:r>
              <a:rPr kumimoji="0" lang="en-US" altLang="ko-KR" sz="1400" b="1" i="0" u="none" strike="noStrike" kern="0" cap="none" spc="-50" normalizeH="0" baseline="0" noProof="0" dirty="0">
                <a:ln>
                  <a:solidFill>
                    <a:srgbClr val="5B9BD5">
                      <a:alpha val="0"/>
                    </a:srgb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나눔바른고딕" panose="020B0603020101020101" pitchFamily="50" charset="-127"/>
                <a:cs typeface="+mn-cs"/>
              </a:rPr>
              <a:t>#2</a:t>
            </a:r>
            <a:endParaRPr kumimoji="0" lang="ko-KR" altLang="en-US" sz="1400" b="1" i="0" u="none" strike="noStrike" kern="0" cap="none" spc="-50" normalizeH="0" baseline="0" noProof="0" dirty="0">
              <a:ln>
                <a:solidFill>
                  <a:srgbClr val="5B9BD5">
                    <a:alpha val="0"/>
                  </a:srgbClr>
                </a:solidFill>
              </a:ln>
              <a:solidFill>
                <a:prstClr val="white"/>
              </a:solidFill>
              <a:effectLst/>
              <a:uLnTx/>
              <a:uFillTx/>
              <a:latin typeface="Calibri"/>
              <a:ea typeface="나눔바른고딕" panose="020B0603020101020101" pitchFamily="50" charset="-127"/>
              <a:cs typeface="+mn-cs"/>
            </a:endParaRPr>
          </a:p>
        </p:txBody>
      </p:sp>
      <p:grpSp>
        <p:nvGrpSpPr>
          <p:cNvPr id="117" name="그룹 116">
            <a:extLst>
              <a:ext uri="{FF2B5EF4-FFF2-40B4-BE49-F238E27FC236}">
                <a16:creationId xmlns:a16="http://schemas.microsoft.com/office/drawing/2014/main" id="{EDCE0F7A-A416-4B8E-8527-E1AF88493FEC}"/>
              </a:ext>
            </a:extLst>
          </p:cNvPr>
          <p:cNvGrpSpPr/>
          <p:nvPr/>
        </p:nvGrpSpPr>
        <p:grpSpPr>
          <a:xfrm>
            <a:off x="3623728" y="4412391"/>
            <a:ext cx="2634912" cy="1831909"/>
            <a:chOff x="1956685" y="4206802"/>
            <a:chExt cx="2995819" cy="1563360"/>
          </a:xfrm>
          <a:solidFill>
            <a:srgbClr val="F2F2F2"/>
          </a:solidFill>
        </p:grpSpPr>
        <p:sp>
          <p:nvSpPr>
            <p:cNvPr id="118" name="TextBox 117">
              <a:extLst>
                <a:ext uri="{FF2B5EF4-FFF2-40B4-BE49-F238E27FC236}">
                  <a16:creationId xmlns:a16="http://schemas.microsoft.com/office/drawing/2014/main" id="{D1252E0E-B659-4D54-95DD-F19488167622}"/>
                </a:ext>
              </a:extLst>
            </p:cNvPr>
            <p:cNvSpPr txBox="1"/>
            <p:nvPr/>
          </p:nvSpPr>
          <p:spPr>
            <a:xfrm>
              <a:off x="1956686" y="4206802"/>
              <a:ext cx="2760848" cy="540000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lIns="36000" tIns="36000" rIns="36000" bIns="36000" rtlCol="0">
              <a:noAutofit/>
            </a:bodyPr>
            <a:lstStyle>
              <a:defPPr>
                <a:defRPr lang="ko-KR"/>
              </a:defPPr>
              <a:lvl1pPr fontAlgn="base">
                <a:lnSpc>
                  <a:spcPct val="110000"/>
                </a:lnSpc>
                <a:spcBef>
                  <a:spcPts val="300"/>
                </a:spcBef>
                <a:spcAft>
                  <a:spcPts val="100"/>
                </a:spcAft>
                <a:buClr>
                  <a:srgbClr val="E54433"/>
                </a:buClr>
                <a:buSzPct val="90000"/>
                <a:defRPr sz="1300" kern="0" spc="-50">
                  <a:ln>
                    <a:solidFill>
                      <a:srgbClr val="5B9BD5">
                        <a:alpha val="0"/>
                      </a:srgbClr>
                    </a:solidFill>
                  </a:ln>
                  <a:solidFill>
                    <a:srgbClr val="000000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defRPr>
              </a:lvl1pPr>
            </a:lstStyle>
            <a:p>
              <a:pPr>
                <a:lnSpc>
                  <a:spcPct val="90000"/>
                </a:lnSpc>
              </a:pPr>
              <a:r>
                <a:rPr lang="en-US" altLang="ko-KR" sz="1400" b="1" spc="0" dirty="0">
                  <a:solidFill>
                    <a:srgbClr val="44546A"/>
                  </a:solidFill>
                  <a:latin typeface="Calibri"/>
                  <a:ea typeface="맑은 고딕" panose="020B0503020000020004" pitchFamily="50" charset="-127"/>
                </a:rPr>
                <a:t>➊</a:t>
              </a:r>
              <a:r>
                <a:rPr lang="en-US" altLang="ko-KR" sz="1400" b="1" spc="0" dirty="0">
                  <a:latin typeface="Calibri"/>
                </a:rPr>
                <a:t> Study high-performance </a:t>
              </a:r>
            </a:p>
            <a:p>
              <a:pPr>
                <a:lnSpc>
                  <a:spcPct val="90000"/>
                </a:lnSpc>
              </a:pPr>
              <a:r>
                <a:rPr lang="en-US" altLang="ko-KR" sz="1400" b="1" spc="0" dirty="0">
                  <a:latin typeface="Calibri"/>
                </a:rPr>
                <a:t>      plasma technology in </a:t>
              </a:r>
              <a:r>
                <a:rPr lang="en-US" altLang="ko-KR" sz="1400" b="1" spc="0" dirty="0">
                  <a:solidFill>
                    <a:srgbClr val="2F85A3"/>
                  </a:solidFill>
                  <a:latin typeface="Calibri"/>
                </a:rPr>
                <a:t>KSTAR</a:t>
              </a:r>
              <a:endParaRPr lang="ko-KR" altLang="en-US" sz="1400" b="1" spc="0" dirty="0">
                <a:latin typeface="Calibri"/>
              </a:endParaRPr>
            </a:p>
          </p:txBody>
        </p:sp>
        <p:sp>
          <p:nvSpPr>
            <p:cNvPr id="119" name="TextBox 118">
              <a:extLst>
                <a:ext uri="{FF2B5EF4-FFF2-40B4-BE49-F238E27FC236}">
                  <a16:creationId xmlns:a16="http://schemas.microsoft.com/office/drawing/2014/main" id="{AE8E8481-D60A-4D15-9EB9-402A1BABD2DA}"/>
                </a:ext>
              </a:extLst>
            </p:cNvPr>
            <p:cNvSpPr txBox="1"/>
            <p:nvPr/>
          </p:nvSpPr>
          <p:spPr>
            <a:xfrm>
              <a:off x="1956685" y="4688554"/>
              <a:ext cx="2995819" cy="540000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lIns="36000" tIns="36000" rIns="36000" bIns="36000" rtlCol="0">
              <a:noAutofit/>
            </a:bodyPr>
            <a:lstStyle>
              <a:defPPr>
                <a:defRPr lang="ko-KR"/>
              </a:defPPr>
              <a:lvl1pPr fontAlgn="base">
                <a:lnSpc>
                  <a:spcPct val="110000"/>
                </a:lnSpc>
                <a:spcBef>
                  <a:spcPts val="300"/>
                </a:spcBef>
                <a:spcAft>
                  <a:spcPts val="100"/>
                </a:spcAft>
                <a:buClr>
                  <a:srgbClr val="E54433"/>
                </a:buClr>
                <a:buSzPct val="90000"/>
                <a:defRPr sz="1300" kern="0" spc="-50">
                  <a:ln>
                    <a:solidFill>
                      <a:srgbClr val="5B9BD5">
                        <a:alpha val="0"/>
                      </a:srgbClr>
                    </a:solidFill>
                  </a:ln>
                  <a:solidFill>
                    <a:srgbClr val="000000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defRPr>
              </a:lvl1pPr>
            </a:lstStyle>
            <a:p>
              <a:pPr>
                <a:lnSpc>
                  <a:spcPct val="90000"/>
                </a:lnSpc>
              </a:pPr>
              <a:r>
                <a:rPr lang="en-US" altLang="ko-KR" sz="1400" b="1" spc="0" dirty="0">
                  <a:solidFill>
                    <a:srgbClr val="44546A"/>
                  </a:solidFill>
                  <a:latin typeface="Calibri"/>
                  <a:ea typeface="맑은 고딕" panose="020B0503020000020004" pitchFamily="50" charset="-127"/>
                </a:rPr>
                <a:t>➋ </a:t>
              </a:r>
              <a:r>
                <a:rPr lang="en-US" altLang="ko-KR" sz="1400" b="1" spc="0" dirty="0">
                  <a:latin typeface="Calibri"/>
                </a:rPr>
                <a:t>Develop </a:t>
              </a:r>
              <a:r>
                <a:rPr lang="en-US" altLang="ko-KR" sz="1400" b="1" spc="0" dirty="0">
                  <a:solidFill>
                    <a:srgbClr val="2F85A3"/>
                  </a:solidFill>
                  <a:latin typeface="Calibri"/>
                </a:rPr>
                <a:t>key </a:t>
              </a:r>
              <a:r>
                <a:rPr lang="en-US" altLang="ko-KR" sz="1200" b="1" spc="0" dirty="0">
                  <a:solidFill>
                    <a:srgbClr val="2F85A3"/>
                  </a:solidFill>
                  <a:latin typeface="Calibri"/>
                </a:rPr>
                <a:t>DEMO</a:t>
              </a:r>
              <a:r>
                <a:rPr lang="en-US" altLang="ko-KR" sz="1400" b="1" spc="0" dirty="0">
                  <a:solidFill>
                    <a:srgbClr val="2F85A3"/>
                  </a:solidFill>
                  <a:latin typeface="Calibri"/>
                </a:rPr>
                <a:t> technologies</a:t>
              </a:r>
            </a:p>
            <a:p>
              <a:r>
                <a:rPr lang="en-US" altLang="ko-KR" sz="1400" b="1" spc="0" dirty="0">
                  <a:solidFill>
                    <a:srgbClr val="2F85A3"/>
                  </a:solidFill>
                  <a:latin typeface="Calibri"/>
                </a:rPr>
                <a:t>       for electricity generation </a:t>
              </a:r>
              <a:endParaRPr lang="ko-KR" altLang="en-US" sz="1400" b="1" spc="0" dirty="0">
                <a:solidFill>
                  <a:srgbClr val="2F85A3"/>
                </a:solidFill>
                <a:latin typeface="Calibri"/>
              </a:endParaRPr>
            </a:p>
          </p:txBody>
        </p:sp>
        <p:sp>
          <p:nvSpPr>
            <p:cNvPr id="120" name="TextBox 119">
              <a:extLst>
                <a:ext uri="{FF2B5EF4-FFF2-40B4-BE49-F238E27FC236}">
                  <a16:creationId xmlns:a16="http://schemas.microsoft.com/office/drawing/2014/main" id="{BFF3057D-40D2-4DBD-AD80-4A34F2F3FE8B}"/>
                </a:ext>
              </a:extLst>
            </p:cNvPr>
            <p:cNvSpPr txBox="1"/>
            <p:nvPr/>
          </p:nvSpPr>
          <p:spPr>
            <a:xfrm>
              <a:off x="1956686" y="5230162"/>
              <a:ext cx="2760848" cy="540000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lIns="36000" tIns="36000" rIns="36000" bIns="36000" rtlCol="0">
              <a:noAutofit/>
            </a:bodyPr>
            <a:lstStyle>
              <a:defPPr>
                <a:defRPr lang="ko-KR"/>
              </a:defPPr>
              <a:lvl1pPr fontAlgn="base">
                <a:lnSpc>
                  <a:spcPct val="110000"/>
                </a:lnSpc>
                <a:spcBef>
                  <a:spcPts val="300"/>
                </a:spcBef>
                <a:spcAft>
                  <a:spcPts val="100"/>
                </a:spcAft>
                <a:buClr>
                  <a:srgbClr val="E54433"/>
                </a:buClr>
                <a:buSzPct val="90000"/>
                <a:defRPr sz="1300" kern="0" spc="-50">
                  <a:ln>
                    <a:solidFill>
                      <a:srgbClr val="5B9BD5">
                        <a:alpha val="0"/>
                      </a:srgbClr>
                    </a:solidFill>
                  </a:ln>
                  <a:solidFill>
                    <a:srgbClr val="000000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defRPr>
              </a:lvl1pPr>
            </a:lstStyle>
            <a:p>
              <a:pPr>
                <a:lnSpc>
                  <a:spcPct val="90000"/>
                </a:lnSpc>
              </a:pPr>
              <a:r>
                <a:rPr lang="en-US" altLang="ko-KR" sz="1400" b="1" spc="0" dirty="0">
                  <a:solidFill>
                    <a:srgbClr val="44546A"/>
                  </a:solidFill>
                  <a:latin typeface="Calibri"/>
                  <a:ea typeface="맑은 고딕" panose="020B0503020000020004" pitchFamily="50" charset="-127"/>
                </a:rPr>
                <a:t>➌</a:t>
              </a:r>
              <a:r>
                <a:rPr lang="en-US" altLang="ko-KR" sz="1400" b="1" spc="0" dirty="0">
                  <a:latin typeface="Calibri"/>
                </a:rPr>
                <a:t> Support </a:t>
              </a:r>
              <a:r>
                <a:rPr lang="en-US" altLang="ko-KR" sz="1400" b="1" spc="0" dirty="0">
                  <a:solidFill>
                    <a:srgbClr val="2F85A3"/>
                  </a:solidFill>
                  <a:latin typeface="Calibri"/>
                </a:rPr>
                <a:t>HR training</a:t>
              </a:r>
            </a:p>
            <a:p>
              <a:r>
                <a:rPr lang="en-US" altLang="ko-KR" sz="1400" b="1" spc="0" dirty="0">
                  <a:solidFill>
                    <a:srgbClr val="2F85A3"/>
                  </a:solidFill>
                  <a:latin typeface="Calibri"/>
                </a:rPr>
                <a:t>       </a:t>
              </a:r>
              <a:r>
                <a:rPr lang="en-US" altLang="ko-KR" sz="1400" b="1" spc="0" dirty="0">
                  <a:solidFill>
                    <a:prstClr val="black"/>
                  </a:solidFill>
                  <a:latin typeface="Calibri"/>
                </a:rPr>
                <a:t>and</a:t>
              </a:r>
              <a:r>
                <a:rPr lang="en-US" altLang="ko-KR" sz="1400" b="1" spc="0" dirty="0">
                  <a:solidFill>
                    <a:srgbClr val="2F85A3"/>
                  </a:solidFill>
                  <a:latin typeface="Calibri"/>
                </a:rPr>
                <a:t> industry ecosystem</a:t>
              </a:r>
              <a:endParaRPr lang="ko-KR" altLang="en-US" sz="1400" b="1" spc="0" dirty="0">
                <a:latin typeface="Calibri"/>
              </a:endParaRPr>
            </a:p>
          </p:txBody>
        </p:sp>
      </p:grpSp>
      <p:sp>
        <p:nvSpPr>
          <p:cNvPr id="121" name="직사각형 120">
            <a:extLst>
              <a:ext uri="{FF2B5EF4-FFF2-40B4-BE49-F238E27FC236}">
                <a16:creationId xmlns:a16="http://schemas.microsoft.com/office/drawing/2014/main" id="{DEC48707-E2F6-48A0-B90C-DEE24AAF6678}"/>
              </a:ext>
            </a:extLst>
          </p:cNvPr>
          <p:cNvSpPr/>
          <p:nvPr/>
        </p:nvSpPr>
        <p:spPr>
          <a:xfrm>
            <a:off x="6341528" y="3663154"/>
            <a:ext cx="2664000" cy="657688"/>
          </a:xfrm>
          <a:prstGeom prst="rect">
            <a:avLst/>
          </a:prstGeom>
          <a:solidFill>
            <a:srgbClr val="CEEDF3"/>
          </a:solidFill>
          <a:ln w="19050" cap="flat" cmpd="sng" algn="ctr">
            <a:solidFill>
              <a:srgbClr val="7D849F"/>
            </a:solidFill>
            <a:prstDash val="solid"/>
          </a:ln>
          <a:effectLst/>
        </p:spPr>
        <p:txBody>
          <a:bodyPr wrap="square" lIns="36000" tIns="36000" rIns="36000" bIns="36000" rtlCol="0" anchor="ctr"/>
          <a:lstStyle/>
          <a:p>
            <a:pPr marL="396000" marR="0" lvl="0" indent="0" defTabSz="914400" eaLnBrk="1" fontAlgn="base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324F82"/>
              </a:buClr>
              <a:buSzPct val="90000"/>
              <a:buFontTx/>
              <a:buNone/>
              <a:tabLst/>
              <a:defRPr/>
            </a:pPr>
            <a:r>
              <a:rPr kumimoji="0" lang="en-US" altLang="ko-KR" sz="1400" b="1" i="0" u="none" strike="noStrike" kern="0" cap="none" spc="0" normalizeH="0" baseline="0" noProof="0" dirty="0">
                <a:ln>
                  <a:solidFill>
                    <a:srgbClr val="5B9BD5">
                      <a:alpha val="0"/>
                    </a:srgbClr>
                  </a:solidFill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Calibri"/>
                <a:ea typeface="나눔바른고딕" panose="020B0603020101020101" pitchFamily="50" charset="-127"/>
                <a:cs typeface="+mn-cs"/>
              </a:rPr>
              <a:t>Accelerate technology development through international cooperation</a:t>
            </a:r>
            <a:endParaRPr kumimoji="0" lang="ko-KR" altLang="en-US" sz="1400" b="1" i="0" u="none" strike="noStrike" kern="0" cap="none" spc="0" normalizeH="0" baseline="0" noProof="0" dirty="0">
              <a:ln>
                <a:solidFill>
                  <a:srgbClr val="5B9BD5">
                    <a:alpha val="0"/>
                  </a:srgbClr>
                </a:solidFill>
              </a:ln>
              <a:solidFill>
                <a:srgbClr val="4BACC6">
                  <a:lumMod val="50000"/>
                </a:srgbClr>
              </a:solidFill>
              <a:effectLst/>
              <a:uLnTx/>
              <a:uFillTx/>
              <a:latin typeface="Calibri"/>
              <a:ea typeface="나눔바른고딕" panose="020B0603020101020101" pitchFamily="50" charset="-127"/>
              <a:cs typeface="+mn-cs"/>
            </a:endParaRPr>
          </a:p>
        </p:txBody>
      </p:sp>
      <p:sp>
        <p:nvSpPr>
          <p:cNvPr id="122" name="직사각형 121">
            <a:extLst>
              <a:ext uri="{FF2B5EF4-FFF2-40B4-BE49-F238E27FC236}">
                <a16:creationId xmlns:a16="http://schemas.microsoft.com/office/drawing/2014/main" id="{1CDAACB9-5D3A-43DB-9543-F7DA5B2A7560}"/>
              </a:ext>
            </a:extLst>
          </p:cNvPr>
          <p:cNvSpPr/>
          <p:nvPr/>
        </p:nvSpPr>
        <p:spPr>
          <a:xfrm>
            <a:off x="6362739" y="3712367"/>
            <a:ext cx="360000" cy="324455"/>
          </a:xfrm>
          <a:prstGeom prst="rect">
            <a:avLst/>
          </a:prstGeom>
          <a:solidFill>
            <a:srgbClr val="44546A"/>
          </a:solidFill>
          <a:ln w="25400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base" latinLnBrk="0" hangingPunct="1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>
                <a:srgbClr val="324F82"/>
              </a:buClr>
              <a:buSzPct val="90000"/>
              <a:buFontTx/>
              <a:buNone/>
              <a:tabLst/>
              <a:defRPr/>
            </a:pPr>
            <a:r>
              <a:rPr kumimoji="0" lang="en-US" altLang="ko-KR" sz="1400" b="1" i="0" u="none" strike="noStrike" kern="0" cap="none" spc="-50" normalizeH="0" baseline="0" noProof="0" dirty="0">
                <a:ln>
                  <a:solidFill>
                    <a:srgbClr val="5B9BD5">
                      <a:alpha val="0"/>
                    </a:srgb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나눔바른고딕" panose="020B0603020101020101" pitchFamily="50" charset="-127"/>
                <a:cs typeface="+mn-cs"/>
              </a:rPr>
              <a:t>#3</a:t>
            </a:r>
            <a:endParaRPr kumimoji="0" lang="ko-KR" altLang="en-US" sz="1400" b="1" i="0" u="none" strike="noStrike" kern="0" cap="none" spc="-50" normalizeH="0" baseline="0" noProof="0" dirty="0">
              <a:ln>
                <a:solidFill>
                  <a:srgbClr val="5B9BD5">
                    <a:alpha val="0"/>
                  </a:srgbClr>
                </a:solidFill>
              </a:ln>
              <a:solidFill>
                <a:prstClr val="white"/>
              </a:solidFill>
              <a:effectLst/>
              <a:uLnTx/>
              <a:uFillTx/>
              <a:latin typeface="Calibri"/>
              <a:ea typeface="나눔바른고딕" panose="020B0603020101020101" pitchFamily="50" charset="-127"/>
              <a:cs typeface="+mn-cs"/>
            </a:endParaRPr>
          </a:p>
        </p:txBody>
      </p:sp>
      <p:grpSp>
        <p:nvGrpSpPr>
          <p:cNvPr id="123" name="그룹 122">
            <a:extLst>
              <a:ext uri="{FF2B5EF4-FFF2-40B4-BE49-F238E27FC236}">
                <a16:creationId xmlns:a16="http://schemas.microsoft.com/office/drawing/2014/main" id="{E5436025-2112-4D8C-BDDD-D991AFCFDD27}"/>
              </a:ext>
            </a:extLst>
          </p:cNvPr>
          <p:cNvGrpSpPr/>
          <p:nvPr/>
        </p:nvGrpSpPr>
        <p:grpSpPr>
          <a:xfrm>
            <a:off x="6369749" y="4419597"/>
            <a:ext cx="2613350" cy="1466461"/>
            <a:chOff x="1967379" y="4185124"/>
            <a:chExt cx="2546477" cy="1251486"/>
          </a:xfrm>
        </p:grpSpPr>
        <p:sp>
          <p:nvSpPr>
            <p:cNvPr id="124" name="TextBox 123">
              <a:extLst>
                <a:ext uri="{FF2B5EF4-FFF2-40B4-BE49-F238E27FC236}">
                  <a16:creationId xmlns:a16="http://schemas.microsoft.com/office/drawing/2014/main" id="{656326DD-3BC6-4EB0-9B6D-AC473883E1BD}"/>
                </a:ext>
              </a:extLst>
            </p:cNvPr>
            <p:cNvSpPr txBox="1"/>
            <p:nvPr/>
          </p:nvSpPr>
          <p:spPr>
            <a:xfrm>
              <a:off x="1967380" y="4185124"/>
              <a:ext cx="2402186" cy="43677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36000" rIns="0" bIns="36000" rtlCol="0">
              <a:spAutoFit/>
            </a:bodyPr>
            <a:lstStyle>
              <a:defPPr>
                <a:defRPr lang="ko-KR"/>
              </a:defPPr>
              <a:lvl1pPr fontAlgn="base">
                <a:lnSpc>
                  <a:spcPct val="110000"/>
                </a:lnSpc>
                <a:spcBef>
                  <a:spcPts val="300"/>
                </a:spcBef>
                <a:spcAft>
                  <a:spcPts val="100"/>
                </a:spcAft>
                <a:buClr>
                  <a:srgbClr val="E54433"/>
                </a:buClr>
                <a:buSzPct val="90000"/>
                <a:defRPr sz="1300" kern="0" spc="-50">
                  <a:ln>
                    <a:solidFill>
                      <a:srgbClr val="5B9BD5">
                        <a:alpha val="0"/>
                      </a:srgbClr>
                    </a:solidFill>
                  </a:ln>
                  <a:solidFill>
                    <a:srgbClr val="000000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defRPr>
              </a:lvl1pPr>
            </a:lstStyle>
            <a:p>
              <a:pPr>
                <a:lnSpc>
                  <a:spcPct val="90000"/>
                </a:lnSpc>
              </a:pPr>
              <a:r>
                <a:rPr lang="en-US" altLang="ko-KR" sz="1400" b="1" spc="0" dirty="0">
                  <a:solidFill>
                    <a:srgbClr val="44546A"/>
                  </a:solidFill>
                  <a:latin typeface="Calibri"/>
                  <a:ea typeface="맑은 고딕" panose="020B0503020000020004" pitchFamily="50" charset="-127"/>
                </a:rPr>
                <a:t>➊</a:t>
              </a:r>
              <a:r>
                <a:rPr lang="en-US" altLang="ko-KR" sz="1400" b="1" spc="0" dirty="0">
                  <a:latin typeface="Calibri"/>
                </a:rPr>
                <a:t> Secure core technologies </a:t>
              </a:r>
            </a:p>
            <a:p>
              <a:pPr>
                <a:lnSpc>
                  <a:spcPct val="90000"/>
                </a:lnSpc>
              </a:pPr>
              <a:r>
                <a:rPr lang="en-US" altLang="ko-KR" sz="1400" b="1" spc="0" dirty="0">
                  <a:latin typeface="Calibri"/>
                </a:rPr>
                <a:t>      through </a:t>
              </a:r>
              <a:r>
                <a:rPr lang="en-US" altLang="ko-KR" sz="1400" b="1" spc="0" dirty="0">
                  <a:solidFill>
                    <a:srgbClr val="2F85A3"/>
                  </a:solidFill>
                  <a:latin typeface="Calibri"/>
                </a:rPr>
                <a:t>ITER project</a:t>
              </a:r>
              <a:endParaRPr lang="ko-KR" altLang="en-US" sz="1400" b="1" spc="0" dirty="0">
                <a:solidFill>
                  <a:srgbClr val="2F85A3"/>
                </a:solidFill>
                <a:latin typeface="Calibri"/>
              </a:endParaRPr>
            </a:p>
          </p:txBody>
        </p:sp>
        <p:sp>
          <p:nvSpPr>
            <p:cNvPr id="125" name="TextBox 124">
              <a:extLst>
                <a:ext uri="{FF2B5EF4-FFF2-40B4-BE49-F238E27FC236}">
                  <a16:creationId xmlns:a16="http://schemas.microsoft.com/office/drawing/2014/main" id="{5A216422-0D2E-45C8-BA9E-3FEB02B0D906}"/>
                </a:ext>
              </a:extLst>
            </p:cNvPr>
            <p:cNvSpPr txBox="1"/>
            <p:nvPr/>
          </p:nvSpPr>
          <p:spPr>
            <a:xfrm>
              <a:off x="1967379" y="4690395"/>
              <a:ext cx="2546477" cy="74621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36000" rIns="0" bIns="36000" rtlCol="0">
              <a:spAutoFit/>
            </a:bodyPr>
            <a:lstStyle>
              <a:defPPr>
                <a:defRPr lang="ko-KR"/>
              </a:defPPr>
              <a:lvl1pPr fontAlgn="base">
                <a:lnSpc>
                  <a:spcPct val="110000"/>
                </a:lnSpc>
                <a:spcBef>
                  <a:spcPts val="300"/>
                </a:spcBef>
                <a:spcAft>
                  <a:spcPts val="100"/>
                </a:spcAft>
                <a:buClr>
                  <a:srgbClr val="E54433"/>
                </a:buClr>
                <a:buSzPct val="90000"/>
                <a:defRPr sz="1300" kern="0" spc="-50">
                  <a:ln>
                    <a:solidFill>
                      <a:srgbClr val="5B9BD5">
                        <a:alpha val="0"/>
                      </a:srgbClr>
                    </a:solidFill>
                  </a:ln>
                  <a:solidFill>
                    <a:srgbClr val="000000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defRPr>
              </a:lvl1pPr>
            </a:lstStyle>
            <a:p>
              <a:r>
                <a:rPr lang="en-US" altLang="ko-KR" sz="1400" b="1" spc="0" dirty="0">
                  <a:solidFill>
                    <a:srgbClr val="44546A"/>
                  </a:solidFill>
                  <a:latin typeface="Calibri"/>
                  <a:ea typeface="맑은 고딕" panose="020B0503020000020004" pitchFamily="50" charset="-127"/>
                </a:rPr>
                <a:t>➋</a:t>
              </a:r>
              <a:r>
                <a:rPr lang="en-US" altLang="ko-KR" sz="1400" b="1" spc="0" dirty="0">
                  <a:latin typeface="Calibri"/>
                </a:rPr>
                <a:t> Reinforce </a:t>
              </a:r>
              <a:r>
                <a:rPr lang="en-US" altLang="ko-KR" sz="1400" b="1" spc="0" dirty="0">
                  <a:solidFill>
                    <a:srgbClr val="2F85A3"/>
                  </a:solidFill>
                  <a:latin typeface="Calibri"/>
                </a:rPr>
                <a:t>strategical technology </a:t>
              </a:r>
            </a:p>
            <a:p>
              <a:r>
                <a:rPr lang="en-US" altLang="ko-KR" sz="1400" b="1" spc="0" dirty="0">
                  <a:solidFill>
                    <a:srgbClr val="2F85A3"/>
                  </a:solidFill>
                  <a:latin typeface="Calibri"/>
                </a:rPr>
                <a:t>     cooperation </a:t>
              </a:r>
              <a:r>
                <a:rPr lang="en-US" altLang="ko-KR" sz="1400" b="1" spc="0" dirty="0">
                  <a:latin typeface="Calibri"/>
                </a:rPr>
                <a:t>with major fusion </a:t>
              </a:r>
            </a:p>
            <a:p>
              <a:r>
                <a:rPr lang="en-US" altLang="ko-KR" sz="1400" b="1" spc="0" dirty="0">
                  <a:latin typeface="Calibri"/>
                </a:rPr>
                <a:t>     energy developing countries</a:t>
              </a:r>
              <a:endParaRPr lang="ko-KR" altLang="en-US" sz="1400" b="1" spc="0" dirty="0">
                <a:latin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132591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직사각형 70">
            <a:extLst>
              <a:ext uri="{FF2B5EF4-FFF2-40B4-BE49-F238E27FC236}">
                <a16:creationId xmlns:a16="http://schemas.microsoft.com/office/drawing/2014/main" id="{4614053B-F492-4896-8A5D-9B0E37321DE3}"/>
              </a:ext>
            </a:extLst>
          </p:cNvPr>
          <p:cNvSpPr/>
          <p:nvPr/>
        </p:nvSpPr>
        <p:spPr>
          <a:xfrm>
            <a:off x="37056" y="58797"/>
            <a:ext cx="851888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altLang="ko-KR" sz="2400" b="1" kern="0" spc="10" dirty="0">
                <a:solidFill>
                  <a:srgbClr val="404040"/>
                </a:solidFill>
                <a:latin typeface="Verdana"/>
                <a:ea typeface="+mj-ea"/>
              </a:rPr>
              <a:t>Time Line for Fusion Energy Development</a:t>
            </a:r>
            <a:endParaRPr kumimoji="0" lang="ko-KR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>
                <a:glow rad="38100">
                  <a:prstClr val="white">
                    <a:alpha val="30000"/>
                  </a:prstClr>
                </a:glow>
              </a:effectLst>
              <a:uLnTx/>
              <a:uFillTx/>
              <a:latin typeface="Arial"/>
              <a:ea typeface="맑은 고딕" panose="020B0503020000020004" pitchFamily="50" charset="-127"/>
              <a:cs typeface="Arial" panose="020B0604020202020204" pitchFamily="34" charset="0"/>
            </a:endParaRPr>
          </a:p>
        </p:txBody>
      </p:sp>
      <p:grpSp>
        <p:nvGrpSpPr>
          <p:cNvPr id="49" name="그룹 48">
            <a:extLst>
              <a:ext uri="{FF2B5EF4-FFF2-40B4-BE49-F238E27FC236}">
                <a16:creationId xmlns:a16="http://schemas.microsoft.com/office/drawing/2014/main" id="{5E453E8C-E5D6-40DC-8F80-BE3BC8FA45DF}"/>
              </a:ext>
            </a:extLst>
          </p:cNvPr>
          <p:cNvGrpSpPr/>
          <p:nvPr/>
        </p:nvGrpSpPr>
        <p:grpSpPr>
          <a:xfrm>
            <a:off x="176158" y="1348411"/>
            <a:ext cx="7598649" cy="5248941"/>
            <a:chOff x="288120" y="962545"/>
            <a:chExt cx="10459149" cy="5679482"/>
          </a:xfrm>
        </p:grpSpPr>
        <p:pic>
          <p:nvPicPr>
            <p:cNvPr id="50" name="그림 49">
              <a:extLst>
                <a:ext uri="{FF2B5EF4-FFF2-40B4-BE49-F238E27FC236}">
                  <a16:creationId xmlns:a16="http://schemas.microsoft.com/office/drawing/2014/main" id="{78513470-C783-4FC5-A5FA-1AFDF1687C2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88120" y="962545"/>
              <a:ext cx="10459149" cy="5679482"/>
            </a:xfrm>
            <a:prstGeom prst="rect">
              <a:avLst/>
            </a:prstGeom>
          </p:spPr>
        </p:pic>
        <p:grpSp>
          <p:nvGrpSpPr>
            <p:cNvPr id="51" name="그룹 50">
              <a:extLst>
                <a:ext uri="{FF2B5EF4-FFF2-40B4-BE49-F238E27FC236}">
                  <a16:creationId xmlns:a16="http://schemas.microsoft.com/office/drawing/2014/main" id="{303BE85D-02F2-4A9D-BD8A-A0E00437788D}"/>
                </a:ext>
              </a:extLst>
            </p:cNvPr>
            <p:cNvGrpSpPr/>
            <p:nvPr/>
          </p:nvGrpSpPr>
          <p:grpSpPr>
            <a:xfrm>
              <a:off x="421262" y="1334862"/>
              <a:ext cx="3556712" cy="69670"/>
              <a:chOff x="412470" y="1396408"/>
              <a:chExt cx="3556712" cy="69670"/>
            </a:xfrm>
          </p:grpSpPr>
          <p:cxnSp>
            <p:nvCxnSpPr>
              <p:cNvPr id="52" name="직선 연결선 51">
                <a:extLst>
                  <a:ext uri="{FF2B5EF4-FFF2-40B4-BE49-F238E27FC236}">
                    <a16:creationId xmlns:a16="http://schemas.microsoft.com/office/drawing/2014/main" id="{768D4EE7-B81A-4F2F-B480-55AA45FE040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12470" y="1431243"/>
                <a:ext cx="3556712" cy="0"/>
              </a:xfrm>
              <a:prstGeom prst="line">
                <a:avLst/>
              </a:prstGeom>
              <a:noFill/>
              <a:ln w="28575" cap="flat" cmpd="sng" algn="ctr">
                <a:solidFill>
                  <a:srgbClr val="C00000"/>
                </a:solidFill>
                <a:prstDash val="solid"/>
                <a:round/>
                <a:headEnd type="arrow" w="med" len="med"/>
                <a:tailEnd type="arrow" w="med" len="med"/>
              </a:ln>
              <a:effectLst/>
            </p:spPr>
          </p:cxnSp>
          <p:sp>
            <p:nvSpPr>
              <p:cNvPr id="53" name="직사각형 52">
                <a:extLst>
                  <a:ext uri="{FF2B5EF4-FFF2-40B4-BE49-F238E27FC236}">
                    <a16:creationId xmlns:a16="http://schemas.microsoft.com/office/drawing/2014/main" id="{C3686270-A30B-4BF1-AB11-DC51D12F639D}"/>
                  </a:ext>
                </a:extLst>
              </p:cNvPr>
              <p:cNvSpPr/>
              <p:nvPr/>
            </p:nvSpPr>
            <p:spPr>
              <a:xfrm>
                <a:off x="1493673" y="1396408"/>
                <a:ext cx="1394305" cy="69670"/>
              </a:xfrm>
              <a:prstGeom prst="rect">
                <a:avLst/>
              </a:prstGeom>
              <a:solidFill>
                <a:srgbClr val="DCE4F0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1000" b="1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맑은 고딕" panose="020B0503020000020004" pitchFamily="50" charset="-127"/>
                    <a:cs typeface="+mn-cs"/>
                  </a:rPr>
                  <a:t>4</a:t>
                </a:r>
                <a:r>
                  <a:rPr kumimoji="0" lang="en-US" altLang="ko-KR" sz="1000" b="1" i="0" u="none" strike="noStrike" kern="0" cap="none" spc="0" normalizeH="0" baseline="3000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맑은 고딕" panose="020B0503020000020004" pitchFamily="50" charset="-127"/>
                    <a:cs typeface="+mn-cs"/>
                  </a:rPr>
                  <a:t>th</a:t>
                </a:r>
                <a:r>
                  <a:rPr kumimoji="0" lang="en-US" altLang="ko-KR" sz="1000" b="1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맑은 고딕" panose="020B0503020000020004" pitchFamily="50" charset="-127"/>
                    <a:cs typeface="+mn-cs"/>
                  </a:rPr>
                  <a:t> Master Plan</a:t>
                </a:r>
                <a:endParaRPr kumimoji="0" lang="ko-KR" altLang="en-US" sz="10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맑은 고딕" panose="020B0503020000020004" pitchFamily="50" charset="-127"/>
                  <a:cs typeface="+mn-cs"/>
                </a:endParaRPr>
              </a:p>
            </p:txBody>
          </p:sp>
        </p:grpSp>
      </p:grpSp>
      <p:sp>
        <p:nvSpPr>
          <p:cNvPr id="54" name="TextBox 53">
            <a:extLst>
              <a:ext uri="{FF2B5EF4-FFF2-40B4-BE49-F238E27FC236}">
                <a16:creationId xmlns:a16="http://schemas.microsoft.com/office/drawing/2014/main" id="{088BF1DA-8F7B-4D9A-8FAD-7C1AE7F43FC3}"/>
              </a:ext>
            </a:extLst>
          </p:cNvPr>
          <p:cNvSpPr txBox="1"/>
          <p:nvPr/>
        </p:nvSpPr>
        <p:spPr>
          <a:xfrm>
            <a:off x="7699705" y="5517232"/>
            <a:ext cx="148080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ts val="1200"/>
              </a:spcBef>
              <a:buClr>
                <a:srgbClr val="E54433"/>
              </a:buClr>
              <a:buSzPct val="110000"/>
              <a:defRPr/>
            </a:pPr>
            <a:r>
              <a:rPr lang="en-US" altLang="ko-KR" sz="1100" b="1" kern="0" dirty="0">
                <a:ln>
                  <a:solidFill>
                    <a:srgbClr val="5B9BD5">
                      <a:alpha val="0"/>
                    </a:srgbClr>
                  </a:solidFill>
                </a:ln>
                <a:solidFill>
                  <a:srgbClr val="E36776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After confirming ITER achievement (Q=10) in 2035,   K-DEMO construction will be decided. </a:t>
            </a:r>
            <a:endParaRPr lang="ko-KR" altLang="en-US" sz="1100" b="1" kern="0" dirty="0">
              <a:ln>
                <a:solidFill>
                  <a:srgbClr val="5B9BD5">
                    <a:alpha val="0"/>
                  </a:srgbClr>
                </a:solidFill>
              </a:ln>
              <a:solidFill>
                <a:srgbClr val="E36776"/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cxnSp>
        <p:nvCxnSpPr>
          <p:cNvPr id="55" name="직선 화살표 연결선 54">
            <a:extLst>
              <a:ext uri="{FF2B5EF4-FFF2-40B4-BE49-F238E27FC236}">
                <a16:creationId xmlns:a16="http://schemas.microsoft.com/office/drawing/2014/main" id="{8227736E-0684-4893-82A1-802BA1496124}"/>
              </a:ext>
            </a:extLst>
          </p:cNvPr>
          <p:cNvCxnSpPr/>
          <p:nvPr/>
        </p:nvCxnSpPr>
        <p:spPr>
          <a:xfrm>
            <a:off x="7291435" y="5868888"/>
            <a:ext cx="408270" cy="152400"/>
          </a:xfrm>
          <a:prstGeom prst="straightConnector1">
            <a:avLst/>
          </a:prstGeom>
          <a:noFill/>
          <a:ln w="28575" cap="flat" cmpd="sng" algn="ctr">
            <a:solidFill>
              <a:srgbClr val="E36776"/>
            </a:solidFill>
            <a:prstDash val="solid"/>
            <a:tailEnd type="triangle"/>
          </a:ln>
          <a:effectLst/>
        </p:spPr>
      </p:cxnSp>
      <p:sp>
        <p:nvSpPr>
          <p:cNvPr id="56" name="직사각형 55">
            <a:extLst>
              <a:ext uri="{FF2B5EF4-FFF2-40B4-BE49-F238E27FC236}">
                <a16:creationId xmlns:a16="http://schemas.microsoft.com/office/drawing/2014/main" id="{F2085DB2-7442-4193-85AA-7308EEE2AC9C}"/>
              </a:ext>
            </a:extLst>
          </p:cNvPr>
          <p:cNvSpPr/>
          <p:nvPr/>
        </p:nvSpPr>
        <p:spPr>
          <a:xfrm>
            <a:off x="397929" y="548680"/>
            <a:ext cx="8746071" cy="766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44000" indent="-144000" fontAlgn="base">
              <a:lnSpc>
                <a:spcPct val="120000"/>
              </a:lnSpc>
              <a:spcBef>
                <a:spcPts val="700"/>
              </a:spcBef>
              <a:buClr>
                <a:schemeClr val="tx1"/>
              </a:buClr>
              <a:buSzPct val="90000"/>
              <a:buFont typeface="Arial" panose="020B0604020202020204" pitchFamily="34" charset="0"/>
              <a:buChar char="•"/>
              <a:defRPr/>
            </a:pPr>
            <a:r>
              <a:rPr lang="en-US" altLang="ko-KR" sz="2000" b="1" kern="0" dirty="0">
                <a:ln>
                  <a:solidFill>
                    <a:srgbClr val="5B9BD5">
                      <a:alpha val="0"/>
                    </a:srgbClr>
                  </a:solidFill>
                </a:ln>
                <a:latin typeface="+mj-lt"/>
                <a:ea typeface="나눔바른고딕" panose="020B0603020101020101" pitchFamily="50" charset="-127"/>
              </a:rPr>
              <a:t>Rolling plan for fusion electricity demonstration by 2050s</a:t>
            </a:r>
          </a:p>
          <a:p>
            <a:pPr fontAlgn="base">
              <a:spcBef>
                <a:spcPts val="700"/>
              </a:spcBef>
              <a:buClr>
                <a:schemeClr val="tx1"/>
              </a:buClr>
              <a:buSzPct val="90000"/>
              <a:defRPr/>
            </a:pPr>
            <a:r>
              <a:rPr lang="en-US" altLang="ko-KR" sz="1400" kern="0" dirty="0">
                <a:ln>
                  <a:solidFill>
                    <a:srgbClr val="5B9BD5">
                      <a:alpha val="0"/>
                    </a:srgbClr>
                  </a:solidFill>
                </a:ln>
                <a:latin typeface="+mj-lt"/>
                <a:ea typeface="나눔바른고딕" panose="020B0603020101020101" pitchFamily="50" charset="-127"/>
              </a:rPr>
              <a:t>    * The plan will also be updated every five years with the Master Plan. </a:t>
            </a:r>
          </a:p>
        </p:txBody>
      </p:sp>
    </p:spTree>
    <p:extLst>
      <p:ext uri="{BB962C8B-B14F-4D97-AF65-F5344CB8AC3E}">
        <p14:creationId xmlns:p14="http://schemas.microsoft.com/office/powerpoint/2010/main" val="38529591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직사각형 70">
            <a:extLst>
              <a:ext uri="{FF2B5EF4-FFF2-40B4-BE49-F238E27FC236}">
                <a16:creationId xmlns:a16="http://schemas.microsoft.com/office/drawing/2014/main" id="{4614053B-F492-4896-8A5D-9B0E37321DE3}"/>
              </a:ext>
            </a:extLst>
          </p:cNvPr>
          <p:cNvSpPr/>
          <p:nvPr/>
        </p:nvSpPr>
        <p:spPr>
          <a:xfrm>
            <a:off x="37056" y="58797"/>
            <a:ext cx="851888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ko-KR" sz="2400" b="1" kern="0" spc="-5" dirty="0">
                <a:solidFill>
                  <a:srgbClr val="404040"/>
                </a:solidFill>
                <a:latin typeface="Verdana"/>
                <a:ea typeface="+mj-ea"/>
              </a:rPr>
              <a:t>Critical Pathway to DEMO</a:t>
            </a:r>
            <a:endParaRPr kumimoji="0" lang="ko-KR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>
                <a:glow rad="38100">
                  <a:prstClr val="white">
                    <a:alpha val="30000"/>
                  </a:prstClr>
                </a:glow>
              </a:effectLst>
              <a:uLnTx/>
              <a:uFillTx/>
              <a:latin typeface="Arial"/>
              <a:ea typeface="맑은 고딕" panose="020B0503020000020004" pitchFamily="50" charset="-127"/>
              <a:cs typeface="Arial" panose="020B0604020202020204" pitchFamily="34" charset="0"/>
            </a:endParaRPr>
          </a:p>
        </p:txBody>
      </p:sp>
      <p:sp>
        <p:nvSpPr>
          <p:cNvPr id="5" name="object 11">
            <a:extLst>
              <a:ext uri="{FF2B5EF4-FFF2-40B4-BE49-F238E27FC236}">
                <a16:creationId xmlns:a16="http://schemas.microsoft.com/office/drawing/2014/main" id="{349FEDDF-EA8C-474D-8C6F-5055B4EB850C}"/>
              </a:ext>
            </a:extLst>
          </p:cNvPr>
          <p:cNvSpPr txBox="1"/>
          <p:nvPr/>
        </p:nvSpPr>
        <p:spPr>
          <a:xfrm>
            <a:off x="269239" y="537824"/>
            <a:ext cx="8602599" cy="2167901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600"/>
              </a:spcBef>
            </a:pPr>
            <a:r>
              <a:rPr b="1" dirty="0">
                <a:solidFill>
                  <a:srgbClr val="1F487C"/>
                </a:solidFill>
                <a:latin typeface="맑은 고딕"/>
                <a:cs typeface="맑은 고딕"/>
              </a:rPr>
              <a:t>▶</a:t>
            </a:r>
            <a:r>
              <a:rPr lang="en-US" b="1" dirty="0">
                <a:solidFill>
                  <a:srgbClr val="1F487C"/>
                </a:solidFill>
                <a:latin typeface="+mj-lt"/>
                <a:cs typeface="맑은 고딕"/>
              </a:rPr>
              <a:t>Role of KSTAR</a:t>
            </a:r>
            <a:r>
              <a:rPr lang="en-US" b="1" dirty="0">
                <a:solidFill>
                  <a:srgbClr val="1F487C"/>
                </a:solidFill>
                <a:latin typeface="맑은 고딕"/>
                <a:cs typeface="맑은 고딕"/>
              </a:rPr>
              <a:t>: </a:t>
            </a:r>
            <a:r>
              <a:rPr lang="en-US" sz="1400" dirty="0">
                <a:solidFill>
                  <a:prstClr val="black"/>
                </a:solidFill>
                <a:latin typeface="Calibri"/>
                <a:cs typeface="Arial"/>
              </a:rPr>
              <a:t>High performance plasma control for steady state operation</a:t>
            </a:r>
          </a:p>
          <a:p>
            <a:pPr marL="291465" indent="-109220">
              <a:spcBef>
                <a:spcPts val="600"/>
              </a:spcBef>
              <a:buFontTx/>
              <a:buChar char="-"/>
              <a:tabLst>
                <a:tab pos="292100" algn="l"/>
              </a:tabLst>
            </a:pPr>
            <a:r>
              <a:rPr lang="en-US" sz="1400" dirty="0">
                <a:solidFill>
                  <a:prstClr val="black"/>
                </a:solidFill>
                <a:latin typeface="Calibri"/>
                <a:cs typeface="Arial"/>
              </a:rPr>
              <a:t>Ion temperature over 100 Mil. degrees for longer than 300 s until 2026. High </a:t>
            </a:r>
            <a:r>
              <a:rPr lang="en-US" sz="1400" dirty="0" err="1">
                <a:solidFill>
                  <a:prstClr val="black"/>
                </a:solidFill>
                <a:latin typeface="Calibri"/>
                <a:cs typeface="Arial"/>
              </a:rPr>
              <a:t>Beta_N</a:t>
            </a:r>
            <a:r>
              <a:rPr lang="en-US" sz="1400" dirty="0">
                <a:solidFill>
                  <a:prstClr val="black"/>
                </a:solidFill>
                <a:latin typeface="Calibri"/>
                <a:cs typeface="Arial"/>
              </a:rPr>
              <a:t> (&gt;3.5)</a:t>
            </a:r>
          </a:p>
          <a:p>
            <a:pPr marL="12700">
              <a:spcBef>
                <a:spcPts val="600"/>
              </a:spcBef>
            </a:pPr>
            <a:r>
              <a:rPr lang="ko-KR" altLang="en-US" b="1" dirty="0">
                <a:solidFill>
                  <a:srgbClr val="1F487C"/>
                </a:solidFill>
                <a:latin typeface="맑은 고딕"/>
                <a:cs typeface="맑은 고딕"/>
              </a:rPr>
              <a:t>▶ </a:t>
            </a:r>
            <a:r>
              <a:rPr lang="en-US" altLang="ko-KR" b="1" dirty="0">
                <a:solidFill>
                  <a:srgbClr val="1F487C"/>
                </a:solidFill>
                <a:latin typeface="+mj-ea"/>
                <a:ea typeface="+mj-ea"/>
                <a:cs typeface="맑은 고딕"/>
              </a:rPr>
              <a:t>Role of ITER</a:t>
            </a:r>
            <a:r>
              <a:rPr lang="en-US" altLang="ko-KR" b="1" dirty="0">
                <a:solidFill>
                  <a:srgbClr val="1F487C"/>
                </a:solidFill>
                <a:latin typeface="맑은 고딕"/>
                <a:cs typeface="맑은 고딕"/>
              </a:rPr>
              <a:t>: </a:t>
            </a:r>
            <a:r>
              <a:rPr lang="en-US" altLang="ko-KR" sz="1400" dirty="0">
                <a:solidFill>
                  <a:prstClr val="black"/>
                </a:solidFill>
                <a:latin typeface="Calibri"/>
                <a:cs typeface="Arial"/>
              </a:rPr>
              <a:t>Burning plasma and engineering experiences</a:t>
            </a:r>
          </a:p>
          <a:p>
            <a:pPr marL="291465" indent="-109220">
              <a:spcBef>
                <a:spcPts val="600"/>
              </a:spcBef>
              <a:buFontTx/>
              <a:buChar char="-"/>
              <a:tabLst>
                <a:tab pos="292100" algn="l"/>
              </a:tabLst>
            </a:pPr>
            <a:r>
              <a:rPr lang="en-US" altLang="ko-KR" sz="1400" dirty="0">
                <a:solidFill>
                  <a:prstClr val="black"/>
                </a:solidFill>
                <a:latin typeface="Calibri"/>
                <a:cs typeface="Arial"/>
              </a:rPr>
              <a:t>D-T burning until 2038</a:t>
            </a:r>
            <a:endParaRPr sz="1400" dirty="0">
              <a:solidFill>
                <a:prstClr val="black"/>
              </a:solidFill>
              <a:latin typeface="Calibri"/>
              <a:cs typeface="Arial"/>
            </a:endParaRPr>
          </a:p>
          <a:p>
            <a:pPr>
              <a:spcBef>
                <a:spcPts val="600"/>
              </a:spcBef>
            </a:pPr>
            <a:r>
              <a:rPr b="1" dirty="0">
                <a:solidFill>
                  <a:srgbClr val="1F487C"/>
                </a:solidFill>
                <a:latin typeface="Calibri"/>
                <a:cs typeface="맑은 고딕"/>
              </a:rPr>
              <a:t>▶</a:t>
            </a:r>
            <a:r>
              <a:rPr lang="en-US" b="1" dirty="0">
                <a:solidFill>
                  <a:srgbClr val="1F487C"/>
                </a:solidFill>
                <a:latin typeface="+mj-ea"/>
                <a:ea typeface="+mj-ea"/>
                <a:cs typeface="맑은 고딕"/>
              </a:rPr>
              <a:t>G</a:t>
            </a:r>
            <a:r>
              <a:rPr lang="en-US" b="1" dirty="0">
                <a:solidFill>
                  <a:srgbClr val="1F487C"/>
                </a:solidFill>
                <a:latin typeface="+mj-ea"/>
                <a:ea typeface="+mj-ea"/>
                <a:cs typeface="Arial"/>
              </a:rPr>
              <a:t>ap technology </a:t>
            </a:r>
            <a:r>
              <a:rPr lang="en-US" b="1" dirty="0">
                <a:solidFill>
                  <a:srgbClr val="1F487C"/>
                </a:solidFill>
                <a:latin typeface="Calibri"/>
                <a:cs typeface="Arial"/>
              </a:rPr>
              <a:t>between ITER and DEMO, and necessary facilities </a:t>
            </a:r>
            <a:endParaRPr dirty="0">
              <a:solidFill>
                <a:srgbClr val="1F487C"/>
              </a:solidFill>
              <a:latin typeface="Calibri"/>
              <a:cs typeface="Arial"/>
            </a:endParaRPr>
          </a:p>
          <a:p>
            <a:pPr marL="266700" marR="76200" lvl="1" indent="-107950" latinLnBrk="0">
              <a:spcBef>
                <a:spcPts val="600"/>
              </a:spcBef>
              <a:buFontTx/>
              <a:buChar char="-"/>
            </a:pPr>
            <a:r>
              <a:rPr lang="en-US" sz="1400" b="1" dirty="0">
                <a:solidFill>
                  <a:prstClr val="black"/>
                </a:solidFill>
                <a:latin typeface="Calibri"/>
                <a:cs typeface="Arial"/>
              </a:rPr>
              <a:t>Fusion fuel system </a:t>
            </a:r>
            <a:r>
              <a:rPr lang="en-US" sz="1400" dirty="0">
                <a:solidFill>
                  <a:prstClr val="black"/>
                </a:solidFill>
                <a:latin typeface="Calibri"/>
                <a:cs typeface="Arial"/>
              </a:rPr>
              <a:t>is the most important gap technology including ITER TBM contributing to DEMO blanket.</a:t>
            </a:r>
          </a:p>
          <a:p>
            <a:pPr marL="266700" marR="76200" lvl="1" indent="-107950" latinLnBrk="0">
              <a:spcBef>
                <a:spcPts val="600"/>
              </a:spcBef>
              <a:buFontTx/>
              <a:buChar char="-"/>
            </a:pPr>
            <a:r>
              <a:rPr lang="en-US" sz="1400" dirty="0">
                <a:solidFill>
                  <a:prstClr val="black"/>
                </a:solidFill>
                <a:latin typeface="Calibri"/>
                <a:cs typeface="Arial"/>
              </a:rPr>
              <a:t>R&amp;D infrastructure such as </a:t>
            </a:r>
            <a:r>
              <a:rPr lang="en-US" sz="1400" b="1" dirty="0">
                <a:solidFill>
                  <a:prstClr val="black"/>
                </a:solidFill>
                <a:latin typeface="Calibri"/>
                <a:cs typeface="Arial"/>
              </a:rPr>
              <a:t>KFEAT</a:t>
            </a:r>
            <a:r>
              <a:rPr lang="en-US" sz="1400" dirty="0">
                <a:solidFill>
                  <a:prstClr val="black"/>
                </a:solidFill>
                <a:latin typeface="Calibri"/>
                <a:cs typeface="Arial"/>
              </a:rPr>
              <a:t> is to be established for fusion fuel system technology development. </a:t>
            </a:r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02E860A4-92A7-49CC-8340-1B5146859B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552" y="2891476"/>
            <a:ext cx="8208912" cy="3633868"/>
          </a:xfrm>
          <a:prstGeom prst="rect">
            <a:avLst/>
          </a:prstGeom>
        </p:spPr>
      </p:pic>
      <p:sp>
        <p:nvSpPr>
          <p:cNvPr id="2" name="직사각형 1">
            <a:extLst>
              <a:ext uri="{FF2B5EF4-FFF2-40B4-BE49-F238E27FC236}">
                <a16:creationId xmlns:a16="http://schemas.microsoft.com/office/drawing/2014/main" id="{4B977901-24EB-431C-A90B-59F9BA8818B1}"/>
              </a:ext>
            </a:extLst>
          </p:cNvPr>
          <p:cNvSpPr/>
          <p:nvPr/>
        </p:nvSpPr>
        <p:spPr>
          <a:xfrm>
            <a:off x="4034627" y="2852936"/>
            <a:ext cx="16895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b="1" dirty="0">
                <a:latin typeface="Calibri"/>
                <a:cs typeface="Arial"/>
              </a:rPr>
              <a:t>gap technology 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8977762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1">
            <a:extLst>
              <a:ext uri="{FF2B5EF4-FFF2-40B4-BE49-F238E27FC236}">
                <a16:creationId xmlns:a16="http://schemas.microsoft.com/office/drawing/2014/main" id="{CCD89320-E57F-4AFF-A396-64AF6C0F59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496" y="-5136"/>
            <a:ext cx="9061931" cy="590752"/>
          </a:xfrm>
        </p:spPr>
        <p:txBody>
          <a:bodyPr/>
          <a:lstStyle/>
          <a:p>
            <a:pPr marL="0"/>
            <a:r>
              <a:rPr lang="en-US" altLang="ko-KR" sz="2400" dirty="0">
                <a:latin typeface="+mj-lt"/>
                <a:ea typeface="HY헤드라인M" panose="02030600000101010101" pitchFamily="18" charset="-127"/>
                <a:cs typeface="Arial" panose="020B0604020202020204" pitchFamily="34" charset="0"/>
              </a:rPr>
              <a:t>KSTAR Progress in 2022 and Plans for 2023</a:t>
            </a:r>
            <a:endParaRPr lang="ko-KR" altLang="en-US" sz="2400" dirty="0">
              <a:latin typeface="+mj-lt"/>
            </a:endParaRP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5BABEC04-3397-490B-9AF6-425690A4A33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8" r="5213" b="2784"/>
          <a:stretch/>
        </p:blipFill>
        <p:spPr>
          <a:xfrm>
            <a:off x="107504" y="1580089"/>
            <a:ext cx="4968552" cy="416481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B9F6AC9-3A6B-42CF-9DC5-439BA40D5B6C}"/>
              </a:ext>
            </a:extLst>
          </p:cNvPr>
          <p:cNvSpPr txBox="1"/>
          <p:nvPr/>
        </p:nvSpPr>
        <p:spPr bwMode="auto">
          <a:xfrm>
            <a:off x="83881" y="1196752"/>
            <a:ext cx="1800200" cy="738664"/>
          </a:xfrm>
          <a:prstGeom prst="rect">
            <a:avLst/>
          </a:prstGeom>
          <a:solidFill>
            <a:srgbClr val="4BACC6">
              <a:lumMod val="20000"/>
              <a:lumOff val="80000"/>
            </a:srgbClr>
          </a:solidFill>
          <a:ln w="28575">
            <a:solidFill>
              <a:sysClr val="window" lastClr="FFFFFF"/>
            </a:solidFill>
          </a:ln>
        </p:spPr>
        <p:txBody>
          <a:bodyPr wrap="square">
            <a:spAutoFit/>
          </a:bodyPr>
          <a:lstStyle/>
          <a:p>
            <a:pPr latinLnBrk="0">
              <a:defRPr/>
            </a:pPr>
            <a:r>
              <a:rPr lang="en-US" altLang="ko-KR" sz="1400" b="1" kern="0" dirty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Main body</a:t>
            </a:r>
          </a:p>
          <a:p>
            <a:pPr latinLnBrk="0">
              <a:defRPr/>
            </a:pPr>
            <a:r>
              <a:rPr lang="en-US" altLang="ko-KR" sz="1400" b="1" kern="0" dirty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Height: ca. 10 m</a:t>
            </a:r>
          </a:p>
          <a:p>
            <a:pPr latinLnBrk="0">
              <a:defRPr/>
            </a:pPr>
            <a:r>
              <a:rPr lang="en-US" altLang="ko-KR" sz="1400" b="1" kern="0" dirty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Diameter: ca. 10 m</a:t>
            </a:r>
          </a:p>
        </p:txBody>
      </p:sp>
      <p:grpSp>
        <p:nvGrpSpPr>
          <p:cNvPr id="6" name="그룹 5">
            <a:extLst>
              <a:ext uri="{FF2B5EF4-FFF2-40B4-BE49-F238E27FC236}">
                <a16:creationId xmlns:a16="http://schemas.microsoft.com/office/drawing/2014/main" id="{7C069B1F-D69E-41EB-A1D6-357F0BBCC665}"/>
              </a:ext>
            </a:extLst>
          </p:cNvPr>
          <p:cNvGrpSpPr>
            <a:grpSpLocks noChangeAspect="1"/>
          </p:cNvGrpSpPr>
          <p:nvPr/>
        </p:nvGrpSpPr>
        <p:grpSpPr>
          <a:xfrm>
            <a:off x="144077" y="4722504"/>
            <a:ext cx="1679807" cy="1368152"/>
            <a:chOff x="1496616" y="1412776"/>
            <a:chExt cx="6912768" cy="4608511"/>
          </a:xfrm>
        </p:grpSpPr>
        <p:pic>
          <p:nvPicPr>
            <p:cNvPr id="7" name="그림 6" descr="2-after.JPG">
              <a:extLst>
                <a:ext uri="{FF2B5EF4-FFF2-40B4-BE49-F238E27FC236}">
                  <a16:creationId xmlns:a16="http://schemas.microsoft.com/office/drawing/2014/main" id="{2463BF27-47B6-4816-A31E-9E6DCDD4A78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96616" y="1412776"/>
              <a:ext cx="6912768" cy="4608511"/>
            </a:xfrm>
            <a:prstGeom prst="rect">
              <a:avLst/>
            </a:prstGeom>
            <a:noFill/>
            <a:ln w="19050">
              <a:solidFill>
                <a:sysClr val="window" lastClr="FFFFFF"/>
              </a:solidFill>
              <a:miter lim="800000"/>
              <a:headEnd/>
              <a:tailEnd/>
            </a:ln>
          </p:spPr>
        </p:pic>
        <p:pic>
          <p:nvPicPr>
            <p:cNvPr id="8" name="Picture 2" descr="I:\9_photo_NFRI\KSTAR Plasma image\2010 plasma movie\2010-1019 elongation + heating\3738_3160.jpg">
              <a:extLst>
                <a:ext uri="{FF2B5EF4-FFF2-40B4-BE49-F238E27FC236}">
                  <a16:creationId xmlns:a16="http://schemas.microsoft.com/office/drawing/2014/main" id="{AC28B6C0-C2A6-4268-AFF6-73854C151EE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5745089" y="1772816"/>
              <a:ext cx="2520280" cy="36557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aphicFrame>
        <p:nvGraphicFramePr>
          <p:cNvPr id="9" name="표 8">
            <a:extLst>
              <a:ext uri="{FF2B5EF4-FFF2-40B4-BE49-F238E27FC236}">
                <a16:creationId xmlns:a16="http://schemas.microsoft.com/office/drawing/2014/main" id="{FA8FD704-5E98-40C9-ACD7-2E4CCCE1F24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81396161"/>
              </p:ext>
            </p:extLst>
          </p:nvPr>
        </p:nvGraphicFramePr>
        <p:xfrm>
          <a:off x="5148064" y="836712"/>
          <a:ext cx="3913195" cy="5674360"/>
        </p:xfrm>
        <a:graphic>
          <a:graphicData uri="http://schemas.openxmlformats.org/drawingml/2006/table">
            <a:tbl>
              <a:tblPr firstRow="1" bandRow="1">
                <a:tableStyleId>{793D81CF-94F2-401A-BA57-92F5A7B2D0C5}</a:tableStyleId>
              </a:tblPr>
              <a:tblGrid>
                <a:gridCol w="170199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207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9047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88185"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  <a:spcBef>
                          <a:spcPts val="600"/>
                        </a:spcBef>
                      </a:pPr>
                      <a:r>
                        <a:rPr lang="en-US" altLang="ko-KR" sz="1400" b="1" dirty="0">
                          <a:latin typeface="+mn-ea"/>
                          <a:ea typeface="+mn-ea"/>
                        </a:rPr>
                        <a:t>Parameters</a:t>
                      </a:r>
                      <a:endParaRPr lang="ko-KR" altLang="en-US" sz="1400" b="1" dirty="0">
                        <a:latin typeface="+mn-ea"/>
                        <a:ea typeface="+mn-ea"/>
                      </a:endParaRPr>
                    </a:p>
                  </a:txBody>
                  <a:tcPr marL="84406" marR="84406" anchor="ctr">
                    <a:lnL w="285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  <a:spcBef>
                          <a:spcPts val="600"/>
                        </a:spcBef>
                      </a:pPr>
                      <a:r>
                        <a:rPr lang="en-US" altLang="ko-KR" sz="1400" b="1" dirty="0">
                          <a:latin typeface="+mn-ea"/>
                          <a:ea typeface="+mn-ea"/>
                        </a:rPr>
                        <a:t>Designed</a:t>
                      </a:r>
                      <a:endParaRPr lang="ko-KR" altLang="en-US" sz="1400" b="1" dirty="0">
                        <a:latin typeface="+mn-ea"/>
                        <a:ea typeface="+mn-ea"/>
                      </a:endParaRPr>
                    </a:p>
                  </a:txBody>
                  <a:tcPr marL="84406" marR="84406" anchor="ctr">
                    <a:lnL w="285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  <a:spcBef>
                          <a:spcPts val="600"/>
                        </a:spcBef>
                      </a:pPr>
                      <a:r>
                        <a:rPr lang="en-US" altLang="ko-KR" sz="1400" b="1" dirty="0">
                          <a:latin typeface="+mn-ea"/>
                          <a:ea typeface="+mn-ea"/>
                        </a:rPr>
                        <a:t>Achieved (~2021) </a:t>
                      </a:r>
                      <a:endParaRPr lang="ko-KR" altLang="en-US" sz="1400" b="1" dirty="0">
                        <a:latin typeface="+mn-ea"/>
                        <a:ea typeface="+mn-ea"/>
                      </a:endParaRPr>
                    </a:p>
                  </a:txBody>
                  <a:tcPr marL="84406" marR="84406" anchor="ctr">
                    <a:lnL w="285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33692">
                <a:tc>
                  <a:txBody>
                    <a:bodyPr/>
                    <a:lstStyle/>
                    <a:p>
                      <a:pPr marL="0" marR="0" lvl="0" indent="0" algn="l" defTabSz="979488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400" b="1" u="none" strike="noStrike" kern="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+mn-ea"/>
                          <a:ea typeface="+mn-ea"/>
                        </a:rPr>
                        <a:t>Major radius, R</a:t>
                      </a:r>
                      <a:r>
                        <a:rPr kumimoji="0" lang="en-US" altLang="ko-KR" sz="1400" b="1" u="none" strike="noStrike" kern="0" cap="none" spc="0" normalizeH="0" baseline="-2500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+mn-ea"/>
                          <a:ea typeface="+mn-ea"/>
                        </a:rPr>
                        <a:t>0</a:t>
                      </a:r>
                      <a:endParaRPr kumimoji="0" lang="en-US" altLang="ko-KR" sz="1400" b="1" u="none" strike="noStrike" kern="0" cap="none" spc="0" normalizeH="0" baseline="0" noProof="0" dirty="0">
                        <a:ln>
                          <a:noFill/>
                        </a:ln>
                        <a:effectLst/>
                        <a:uLnTx/>
                        <a:uFillTx/>
                        <a:latin typeface="+mn-ea"/>
                        <a:ea typeface="+mn-ea"/>
                      </a:endParaRPr>
                    </a:p>
                    <a:p>
                      <a:pPr marL="0" marR="0" lvl="0" indent="0" algn="l" defTabSz="979488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400" b="1" u="none" strike="noStrike" kern="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+mn-ea"/>
                          <a:ea typeface="+mn-ea"/>
                        </a:rPr>
                        <a:t>Minor radius, a </a:t>
                      </a:r>
                    </a:p>
                    <a:p>
                      <a:pPr marL="0" marR="0" lvl="0" indent="0" algn="l" defTabSz="979488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400" b="1" u="none" strike="noStrike" kern="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+mn-ea"/>
                          <a:ea typeface="+mn-ea"/>
                        </a:rPr>
                        <a:t>Elongation, </a:t>
                      </a:r>
                      <a:r>
                        <a:rPr kumimoji="0" lang="en-US" altLang="ko-KR" sz="1400" b="1" u="none" strike="noStrike" kern="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+mn-ea"/>
                          <a:ea typeface="+mn-ea"/>
                          <a:sym typeface="Symbol" pitchFamily="18" charset="2"/>
                        </a:rPr>
                        <a:t></a:t>
                      </a:r>
                    </a:p>
                    <a:p>
                      <a:pPr marL="0" marR="0" lvl="0" indent="0" algn="l" defTabSz="979488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400" b="1" u="none" strike="noStrike" kern="0" cap="none" spc="0" normalizeH="0" baseline="0" noProof="0" dirty="0" err="1">
                          <a:ln>
                            <a:noFill/>
                          </a:ln>
                          <a:effectLst/>
                          <a:uLnTx/>
                          <a:uFillTx/>
                          <a:latin typeface="+mn-ea"/>
                          <a:ea typeface="+mn-ea"/>
                          <a:sym typeface="Symbol" pitchFamily="18" charset="2"/>
                        </a:rPr>
                        <a:t>Triangularity</a:t>
                      </a:r>
                      <a:r>
                        <a:rPr kumimoji="0" lang="en-US" altLang="ko-KR" sz="1400" b="1" u="none" strike="noStrike" kern="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+mn-ea"/>
                          <a:ea typeface="+mn-ea"/>
                          <a:sym typeface="Symbol" pitchFamily="18" charset="2"/>
                        </a:rPr>
                        <a:t>, </a:t>
                      </a:r>
                    </a:p>
                    <a:p>
                      <a:pPr marL="0" marR="0" lvl="0" indent="0" algn="l" defTabSz="979488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400" b="1" u="none" strike="noStrike" kern="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+mn-ea"/>
                          <a:ea typeface="+mn-ea"/>
                        </a:rPr>
                        <a:t>Plasma shape</a:t>
                      </a:r>
                    </a:p>
                    <a:p>
                      <a:pPr marL="0" marR="0" lvl="0" indent="0" algn="l" defTabSz="979488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ko-KR" sz="1400" b="1" u="none" strike="noStrike" kern="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ea"/>
                        <a:ea typeface="+mn-ea"/>
                      </a:endParaRPr>
                    </a:p>
                    <a:p>
                      <a:pPr marL="0" marR="0" lvl="0" indent="0" algn="l" defTabSz="979488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400" b="1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</a:rPr>
                        <a:t>Plasma current, I</a:t>
                      </a:r>
                      <a:r>
                        <a:rPr kumimoji="0" lang="en-US" altLang="ko-KR" sz="1400" b="1" u="none" strike="noStrike" kern="0" cap="none" spc="0" normalizeH="0" baseline="-2500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</a:rPr>
                        <a:t>P </a:t>
                      </a:r>
                      <a:endParaRPr kumimoji="0" lang="en-US" altLang="ko-KR" sz="1400" b="1" u="none" strike="noStrike" kern="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ea"/>
                        <a:ea typeface="+mn-ea"/>
                      </a:endParaRPr>
                    </a:p>
                    <a:p>
                      <a:pPr marL="0" marR="0" lvl="0" indent="0" algn="l" defTabSz="979488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400" b="1" u="none" strike="noStrike" kern="0" cap="none" spc="0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</a:rPr>
                        <a:t>Toroidal</a:t>
                      </a:r>
                      <a:r>
                        <a:rPr kumimoji="0" lang="en-US" altLang="ko-KR" sz="1400" b="1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</a:rPr>
                        <a:t> field, B</a:t>
                      </a:r>
                      <a:r>
                        <a:rPr kumimoji="0" lang="en-US" altLang="ko-KR" sz="1400" b="1" u="none" strike="noStrike" kern="0" cap="none" spc="0" normalizeH="0" baseline="-2500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</a:rPr>
                        <a:t>0 </a:t>
                      </a:r>
                      <a:endParaRPr kumimoji="0" lang="en-US" altLang="ko-KR" sz="1400" b="1" u="none" strike="noStrike" kern="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ea"/>
                        <a:ea typeface="+mn-ea"/>
                      </a:endParaRPr>
                    </a:p>
                    <a:p>
                      <a:pPr marL="0" marR="0" lvl="0" indent="0" algn="l" defTabSz="979488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400" b="1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</a:rPr>
                        <a:t>H-mode duration</a:t>
                      </a:r>
                    </a:p>
                    <a:p>
                      <a:pPr marL="0" marR="0" lvl="0" indent="0" algn="ctr" defTabSz="979488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400" b="1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sym typeface="Symbol" pitchFamily="18" charset="2"/>
                        </a:rPr>
                        <a:t></a:t>
                      </a:r>
                      <a:r>
                        <a:rPr kumimoji="0" lang="en-US" altLang="ko-KR" sz="1400" b="1" u="none" strike="noStrike" kern="0" cap="none" spc="0" normalizeH="0" baseline="-2500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sym typeface="Symbol" pitchFamily="18" charset="2"/>
                        </a:rPr>
                        <a:t>N</a:t>
                      </a:r>
                    </a:p>
                    <a:p>
                      <a:pPr marL="0" marR="0" lvl="0" indent="0" algn="l" defTabSz="979488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ko-KR" sz="1400" b="1" u="none" strike="noStrike" kern="0" cap="none" spc="0" normalizeH="0" baseline="-25000" noProof="0" dirty="0">
                        <a:ln>
                          <a:noFill/>
                        </a:ln>
                        <a:effectLst/>
                        <a:uLnTx/>
                        <a:uFillTx/>
                        <a:latin typeface="+mn-ea"/>
                        <a:ea typeface="+mn-ea"/>
                        <a:sym typeface="Symbol" pitchFamily="18" charset="2"/>
                      </a:endParaRPr>
                    </a:p>
                    <a:p>
                      <a:pPr marL="0" marR="0" lvl="0" indent="0" algn="l" defTabSz="979488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ko-KR" sz="1400" b="1" u="none" strike="noStrike" kern="0" cap="none" spc="0" normalizeH="0" baseline="0" noProof="0" dirty="0">
                        <a:ln>
                          <a:noFill/>
                        </a:ln>
                        <a:effectLst/>
                        <a:uLnTx/>
                        <a:uFillTx/>
                        <a:latin typeface="+mn-ea"/>
                        <a:ea typeface="+mn-ea"/>
                      </a:endParaRPr>
                    </a:p>
                    <a:p>
                      <a:pPr marL="0" marR="0" lvl="0" indent="0" algn="l" defTabSz="979488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ko-KR" sz="1400" b="1" u="none" strike="noStrike" kern="0" cap="none" spc="0" normalizeH="0" baseline="0" noProof="0" dirty="0">
                        <a:ln>
                          <a:noFill/>
                        </a:ln>
                        <a:effectLst/>
                        <a:uLnTx/>
                        <a:uFillTx/>
                        <a:latin typeface="+mn-ea"/>
                        <a:ea typeface="+mn-ea"/>
                      </a:endParaRPr>
                    </a:p>
                    <a:p>
                      <a:pPr marL="0" marR="0" lvl="0" indent="0" algn="l" defTabSz="979488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400" b="1" u="none" strike="noStrike" kern="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+mn-ea"/>
                          <a:ea typeface="+mn-ea"/>
                        </a:rPr>
                        <a:t>Superconductor</a:t>
                      </a:r>
                    </a:p>
                    <a:p>
                      <a:pPr marL="0" marR="0" lvl="0" indent="0" algn="l" defTabSz="979488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ko-KR" sz="1400" b="1" u="none" strike="noStrike" kern="0" cap="none" spc="0" normalizeH="0" baseline="0" noProof="0" dirty="0">
                        <a:ln>
                          <a:noFill/>
                        </a:ln>
                        <a:effectLst/>
                        <a:uLnTx/>
                        <a:uFillTx/>
                        <a:latin typeface="+mn-ea"/>
                        <a:ea typeface="+mn-ea"/>
                      </a:endParaRPr>
                    </a:p>
                    <a:p>
                      <a:pPr marL="0" marR="0" lvl="0" indent="0" algn="l" defTabSz="979488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ko-KR" sz="1400" b="1" u="none" strike="noStrike" kern="0" cap="none" spc="0" normalizeH="0" baseline="0" noProof="0" dirty="0">
                        <a:ln>
                          <a:noFill/>
                        </a:ln>
                        <a:effectLst/>
                        <a:uLnTx/>
                        <a:uFillTx/>
                        <a:latin typeface="+mn-ea"/>
                        <a:ea typeface="+mn-ea"/>
                      </a:endParaRPr>
                    </a:p>
                    <a:p>
                      <a:pPr marL="0" marR="0" lvl="0" indent="0" algn="l" defTabSz="979488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400" b="1" u="none" strike="noStrike" kern="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+mn-ea"/>
                          <a:ea typeface="+mn-ea"/>
                        </a:rPr>
                        <a:t>Heating /CD</a:t>
                      </a:r>
                    </a:p>
                    <a:p>
                      <a:pPr marL="0" marR="0" lvl="0" indent="0" algn="l" defTabSz="979488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4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Arial" pitchFamily="34" charset="0"/>
                        </a:rPr>
                        <a:t>PFC</a:t>
                      </a:r>
                    </a:p>
                  </a:txBody>
                  <a:tcPr marL="84406" marR="84406">
                    <a:lnL w="285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79488" eaLnBrk="1" fontAlgn="auto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ko-KR" sz="1400" b="1" u="none" strike="noStrike" kern="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+mn-ea"/>
                          <a:ea typeface="+mn-ea"/>
                        </a:rPr>
                        <a:t>1.8</a:t>
                      </a:r>
                      <a:r>
                        <a:rPr kumimoji="0" lang="en-US" altLang="ko-KR" sz="1400" b="1" u="none" strike="noStrike" kern="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+mn-ea"/>
                          <a:ea typeface="+mn-ea"/>
                        </a:rPr>
                        <a:t> m</a:t>
                      </a:r>
                      <a:endParaRPr kumimoji="0" lang="en-US" altLang="ko-KR" sz="1400" b="1" u="none" strike="noStrike" kern="0" cap="none" spc="0" normalizeH="0" baseline="-25000" noProof="0" dirty="0">
                        <a:ln>
                          <a:noFill/>
                        </a:ln>
                        <a:effectLst/>
                        <a:uLnTx/>
                        <a:uFillTx/>
                        <a:latin typeface="+mn-ea"/>
                        <a:ea typeface="+mn-ea"/>
                      </a:endParaRPr>
                    </a:p>
                    <a:p>
                      <a:pPr marL="0" marR="0" lvl="0" indent="0" algn="l" defTabSz="979488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400" b="1" u="none" strike="noStrike" kern="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+mn-ea"/>
                          <a:ea typeface="+mn-ea"/>
                        </a:rPr>
                        <a:t>0.5 m</a:t>
                      </a:r>
                    </a:p>
                    <a:p>
                      <a:pPr marL="0" marR="0" lvl="0" indent="0" algn="l" defTabSz="979488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400" b="1" u="none" strike="noStrike" kern="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+mn-ea"/>
                          <a:ea typeface="+mn-ea"/>
                        </a:rPr>
                        <a:t>2.0</a:t>
                      </a:r>
                      <a:endParaRPr kumimoji="0" lang="en-US" altLang="ko-KR" sz="1400" b="1" u="none" strike="noStrike" kern="0" cap="none" spc="0" normalizeH="0" baseline="0" noProof="0" dirty="0">
                        <a:ln>
                          <a:noFill/>
                        </a:ln>
                        <a:effectLst/>
                        <a:uLnTx/>
                        <a:uFillTx/>
                        <a:latin typeface="+mn-ea"/>
                        <a:ea typeface="+mn-ea"/>
                        <a:sym typeface="Symbol" pitchFamily="18" charset="2"/>
                      </a:endParaRPr>
                    </a:p>
                    <a:p>
                      <a:pPr marL="0" marR="0" lvl="0" indent="0" algn="l" defTabSz="979488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400" b="1" u="none" strike="noStrike" kern="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+mn-ea"/>
                          <a:ea typeface="+mn-ea"/>
                          <a:sym typeface="Symbol" pitchFamily="18" charset="2"/>
                        </a:rPr>
                        <a:t>0.8</a:t>
                      </a:r>
                    </a:p>
                    <a:p>
                      <a:pPr marL="0" marR="0" lvl="0" indent="0" algn="l" defTabSz="979488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400" b="1" u="none" strike="noStrike" kern="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+mn-ea"/>
                          <a:ea typeface="+mn-ea"/>
                        </a:rPr>
                        <a:t>DN, SN</a:t>
                      </a:r>
                    </a:p>
                    <a:p>
                      <a:pPr marL="0" marR="0" lvl="0" indent="0" algn="l" defTabSz="979488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ko-KR" sz="1400" b="1" u="none" strike="noStrike" kern="0" cap="none" spc="0" normalizeH="0" baseline="0" noProof="0" dirty="0">
                        <a:ln>
                          <a:noFill/>
                        </a:ln>
                        <a:effectLst/>
                        <a:uLnTx/>
                        <a:uFillTx/>
                        <a:latin typeface="+mn-ea"/>
                        <a:ea typeface="+mn-ea"/>
                      </a:endParaRPr>
                    </a:p>
                    <a:p>
                      <a:pPr marL="0" marR="0" lvl="0" indent="0" algn="l" defTabSz="979488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400" b="1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</a:rPr>
                        <a:t>2.0 MA </a:t>
                      </a:r>
                    </a:p>
                    <a:p>
                      <a:pPr marL="0" marR="0" lvl="0" indent="0" algn="l" defTabSz="979488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400" b="1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</a:rPr>
                        <a:t>3.5 T</a:t>
                      </a:r>
                    </a:p>
                    <a:p>
                      <a:pPr marL="0" marR="0" lvl="0" indent="0" algn="l" defTabSz="979488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400" b="1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</a:rPr>
                        <a:t>300 s</a:t>
                      </a:r>
                    </a:p>
                    <a:p>
                      <a:pPr marL="0" marR="0" lvl="0" indent="0" algn="l" defTabSz="979488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400" b="1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</a:rPr>
                        <a:t>5.0</a:t>
                      </a:r>
                    </a:p>
                    <a:p>
                      <a:pPr marL="0" marR="0" lvl="0" indent="0" algn="l" defTabSz="979488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ko-KR" sz="1400" b="1" u="none" strike="noStrike" kern="0" cap="none" spc="0" normalizeH="0" baseline="0" noProof="0" dirty="0">
                        <a:ln>
                          <a:noFill/>
                        </a:ln>
                        <a:effectLst/>
                        <a:uLnTx/>
                        <a:uFillTx/>
                        <a:latin typeface="+mn-ea"/>
                        <a:ea typeface="+mn-ea"/>
                      </a:endParaRPr>
                    </a:p>
                    <a:p>
                      <a:pPr marL="0" marR="0" lvl="0" indent="0" algn="l" defTabSz="979488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ko-KR" sz="1400" b="1" u="none" strike="noStrike" kern="0" cap="none" spc="0" normalizeH="0" baseline="0" noProof="0" dirty="0">
                        <a:ln>
                          <a:noFill/>
                        </a:ln>
                        <a:effectLst/>
                        <a:uLnTx/>
                        <a:uFillTx/>
                        <a:latin typeface="+mn-ea"/>
                        <a:ea typeface="+mn-ea"/>
                      </a:endParaRPr>
                    </a:p>
                    <a:p>
                      <a:pPr marL="0" marR="0" lvl="0" indent="0" algn="l" defTabSz="979488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ko-KR" sz="1400" b="1" u="none" strike="noStrike" kern="0" cap="none" spc="0" normalizeH="0" baseline="0" noProof="0" dirty="0">
                        <a:ln>
                          <a:noFill/>
                        </a:ln>
                        <a:effectLst/>
                        <a:uLnTx/>
                        <a:uFillTx/>
                        <a:latin typeface="+mn-ea"/>
                        <a:ea typeface="+mn-ea"/>
                      </a:endParaRPr>
                    </a:p>
                    <a:p>
                      <a:pPr marL="0" marR="0" lvl="0" indent="0" algn="l" defTabSz="979488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400" b="1" u="none" strike="noStrike" kern="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+mn-ea"/>
                          <a:ea typeface="+mn-ea"/>
                        </a:rPr>
                        <a:t>Nb</a:t>
                      </a:r>
                      <a:r>
                        <a:rPr kumimoji="0" lang="en-US" altLang="ko-KR" sz="1400" b="1" u="none" strike="noStrike" kern="0" cap="none" spc="0" normalizeH="0" baseline="-2500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+mn-ea"/>
                          <a:ea typeface="+mn-ea"/>
                        </a:rPr>
                        <a:t>3</a:t>
                      </a:r>
                      <a:r>
                        <a:rPr kumimoji="0" lang="en-US" altLang="ko-KR" sz="1400" b="1" u="none" strike="noStrike" kern="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+mn-ea"/>
                          <a:ea typeface="+mn-ea"/>
                        </a:rPr>
                        <a:t>Sn, </a:t>
                      </a:r>
                      <a:r>
                        <a:rPr kumimoji="0" lang="en-US" altLang="ko-KR" sz="1400" b="1" u="none" strike="noStrike" kern="0" cap="none" spc="0" normalizeH="0" baseline="0" noProof="0" dirty="0" err="1">
                          <a:ln>
                            <a:noFill/>
                          </a:ln>
                          <a:effectLst/>
                          <a:uLnTx/>
                          <a:uFillTx/>
                          <a:latin typeface="+mn-ea"/>
                          <a:ea typeface="+mn-ea"/>
                        </a:rPr>
                        <a:t>NbTi</a:t>
                      </a:r>
                      <a:endParaRPr kumimoji="0" lang="en-US" altLang="ko-KR" sz="1400" b="1" u="none" strike="noStrike" kern="0" cap="none" spc="0" normalizeH="0" baseline="0" noProof="0" dirty="0">
                        <a:ln>
                          <a:noFill/>
                        </a:ln>
                        <a:effectLst/>
                        <a:uLnTx/>
                        <a:uFillTx/>
                        <a:latin typeface="+mn-ea"/>
                        <a:ea typeface="+mn-ea"/>
                      </a:endParaRPr>
                    </a:p>
                    <a:p>
                      <a:pPr marL="0" marR="0" lvl="0" indent="0" algn="l" defTabSz="979488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ko-KR" sz="1400" b="1" u="none" strike="noStrike" kern="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ea"/>
                        <a:ea typeface="+mn-ea"/>
                      </a:endParaRPr>
                    </a:p>
                    <a:p>
                      <a:pPr marL="0" marR="0" lvl="0" indent="0" algn="l" defTabSz="979488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400" b="1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</a:rPr>
                        <a:t>~ 28 MW</a:t>
                      </a:r>
                    </a:p>
                    <a:p>
                      <a:pPr marL="0" marR="0" lvl="0" indent="0" algn="l" defTabSz="979488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4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Arial" pitchFamily="34" charset="0"/>
                        </a:rPr>
                        <a:t>C, W</a:t>
                      </a:r>
                    </a:p>
                  </a:txBody>
                  <a:tcPr marL="84406" marR="84406">
                    <a:lnL w="285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l" defTabSz="979488" latinLnBrk="0">
                        <a:lnSpc>
                          <a:spcPct val="100000"/>
                        </a:lnSpc>
                        <a:spcBef>
                          <a:spcPts val="600"/>
                        </a:spcBef>
                        <a:defRPr/>
                      </a:pPr>
                      <a:r>
                        <a:rPr lang="ko-KR" altLang="ko-KR" sz="1400" b="1" kern="0" dirty="0">
                          <a:latin typeface="+mn-ea"/>
                          <a:ea typeface="+mn-ea"/>
                        </a:rPr>
                        <a:t>1.8</a:t>
                      </a:r>
                      <a:r>
                        <a:rPr lang="en-US" altLang="ko-KR" sz="1400" b="1" kern="0" dirty="0">
                          <a:latin typeface="+mn-ea"/>
                          <a:ea typeface="+mn-ea"/>
                        </a:rPr>
                        <a:t> m</a:t>
                      </a:r>
                      <a:endParaRPr lang="en-US" altLang="ko-KR" sz="1400" b="1" kern="0" baseline="-25000" dirty="0">
                        <a:latin typeface="+mn-ea"/>
                        <a:ea typeface="+mn-ea"/>
                      </a:endParaRPr>
                    </a:p>
                    <a:p>
                      <a:pPr lvl="0" algn="l" defTabSz="979488" latinLnBrk="0">
                        <a:lnSpc>
                          <a:spcPct val="100000"/>
                        </a:lnSpc>
                        <a:spcBef>
                          <a:spcPts val="600"/>
                        </a:spcBef>
                        <a:defRPr/>
                      </a:pPr>
                      <a:r>
                        <a:rPr lang="en-US" altLang="ko-KR" sz="1400" b="1" kern="0" dirty="0">
                          <a:latin typeface="+mn-ea"/>
                          <a:ea typeface="+mn-ea"/>
                        </a:rPr>
                        <a:t>0.5 m</a:t>
                      </a:r>
                    </a:p>
                    <a:p>
                      <a:pPr lvl="0" algn="l" defTabSz="979488" latinLnBrk="0">
                        <a:lnSpc>
                          <a:spcPct val="100000"/>
                        </a:lnSpc>
                        <a:spcBef>
                          <a:spcPts val="600"/>
                        </a:spcBef>
                        <a:defRPr/>
                      </a:pPr>
                      <a:r>
                        <a:rPr lang="en-US" altLang="ko-KR" sz="1400" b="1" kern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2.15</a:t>
                      </a:r>
                      <a:endParaRPr lang="en-US" altLang="ko-KR" sz="1400" b="1" kern="0" dirty="0">
                        <a:solidFill>
                          <a:schemeClr val="tx1"/>
                        </a:solidFill>
                        <a:latin typeface="+mn-ea"/>
                        <a:ea typeface="+mn-ea"/>
                        <a:sym typeface="Symbol" pitchFamily="18" charset="2"/>
                      </a:endParaRPr>
                    </a:p>
                    <a:p>
                      <a:pPr lvl="0" algn="l" defTabSz="979488" latinLnBrk="0">
                        <a:lnSpc>
                          <a:spcPct val="100000"/>
                        </a:lnSpc>
                        <a:spcBef>
                          <a:spcPts val="600"/>
                        </a:spcBef>
                        <a:defRPr/>
                      </a:pPr>
                      <a:r>
                        <a:rPr lang="en-US" altLang="ko-KR" sz="1400" b="1" kern="0" dirty="0">
                          <a:latin typeface="+mn-ea"/>
                          <a:ea typeface="+mn-ea"/>
                          <a:sym typeface="Symbol" pitchFamily="18" charset="2"/>
                        </a:rPr>
                        <a:t>0.8</a:t>
                      </a:r>
                    </a:p>
                    <a:p>
                      <a:pPr lvl="0" algn="l" defTabSz="979488" latinLnBrk="0">
                        <a:lnSpc>
                          <a:spcPct val="100000"/>
                        </a:lnSpc>
                        <a:spcBef>
                          <a:spcPts val="600"/>
                        </a:spcBef>
                        <a:defRPr/>
                      </a:pPr>
                      <a:r>
                        <a:rPr lang="en-US" altLang="ko-KR" sz="1400" b="1" kern="0" dirty="0">
                          <a:latin typeface="+mn-ea"/>
                          <a:ea typeface="+mn-ea"/>
                        </a:rPr>
                        <a:t>DN, SN</a:t>
                      </a:r>
                    </a:p>
                    <a:p>
                      <a:pPr lvl="0" algn="l" defTabSz="979488" latinLnBrk="0">
                        <a:lnSpc>
                          <a:spcPct val="100000"/>
                        </a:lnSpc>
                        <a:spcBef>
                          <a:spcPts val="600"/>
                        </a:spcBef>
                        <a:defRPr/>
                      </a:pPr>
                      <a:endParaRPr lang="en-US" altLang="ko-KR" sz="1400" b="1" kern="0" dirty="0">
                        <a:latin typeface="+mn-ea"/>
                        <a:ea typeface="+mn-ea"/>
                      </a:endParaRPr>
                    </a:p>
                    <a:p>
                      <a:pPr lvl="0" algn="l" defTabSz="979488" latinLnBrk="0">
                        <a:lnSpc>
                          <a:spcPct val="100000"/>
                        </a:lnSpc>
                        <a:spcBef>
                          <a:spcPts val="600"/>
                        </a:spcBef>
                        <a:defRPr/>
                      </a:pPr>
                      <a:r>
                        <a:rPr lang="en-US" altLang="ko-KR" sz="1400" b="1" kern="0" dirty="0">
                          <a:solidFill>
                            <a:srgbClr val="0000FF"/>
                          </a:solidFill>
                          <a:latin typeface="+mn-ea"/>
                          <a:ea typeface="+mn-ea"/>
                        </a:rPr>
                        <a:t>1.2 MA </a:t>
                      </a:r>
                    </a:p>
                    <a:p>
                      <a:pPr lvl="0" algn="l" defTabSz="979488" latinLnBrk="0">
                        <a:lnSpc>
                          <a:spcPct val="100000"/>
                        </a:lnSpc>
                        <a:spcBef>
                          <a:spcPts val="600"/>
                        </a:spcBef>
                        <a:defRPr/>
                      </a:pPr>
                      <a:r>
                        <a:rPr lang="en-US" altLang="ko-KR" sz="1400" b="1" kern="0" dirty="0">
                          <a:solidFill>
                            <a:srgbClr val="0000FF"/>
                          </a:solidFill>
                          <a:latin typeface="+mn-ea"/>
                          <a:ea typeface="+mn-ea"/>
                        </a:rPr>
                        <a:t>3.5 T</a:t>
                      </a:r>
                    </a:p>
                    <a:p>
                      <a:pPr lvl="0" algn="l" defTabSz="979488" latinLnBrk="0">
                        <a:lnSpc>
                          <a:spcPct val="100000"/>
                        </a:lnSpc>
                        <a:spcBef>
                          <a:spcPts val="600"/>
                        </a:spcBef>
                        <a:defRPr/>
                      </a:pPr>
                      <a:r>
                        <a:rPr lang="en-US" altLang="ko-KR" sz="1400" b="1" kern="0" dirty="0">
                          <a:solidFill>
                            <a:srgbClr val="0432FF"/>
                          </a:solidFill>
                          <a:latin typeface="+mn-ea"/>
                          <a:ea typeface="+mn-ea"/>
                        </a:rPr>
                        <a:t>~ 90 s</a:t>
                      </a:r>
                    </a:p>
                    <a:p>
                      <a:pPr lvl="0" algn="l" defTabSz="979488" latinLnBrk="0">
                        <a:lnSpc>
                          <a:spcPct val="100000"/>
                        </a:lnSpc>
                        <a:spcBef>
                          <a:spcPts val="600"/>
                        </a:spcBef>
                        <a:defRPr/>
                      </a:pPr>
                      <a:r>
                        <a:rPr lang="en-US" altLang="ko-KR" sz="1400" b="1" kern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4.3 (~ 0.1 s)</a:t>
                      </a:r>
                    </a:p>
                    <a:p>
                      <a:pPr lvl="0" algn="l" defTabSz="979488" latinLnBrk="0">
                        <a:lnSpc>
                          <a:spcPct val="100000"/>
                        </a:lnSpc>
                        <a:spcBef>
                          <a:spcPts val="600"/>
                        </a:spcBef>
                        <a:defRPr/>
                      </a:pPr>
                      <a:r>
                        <a:rPr lang="en-US" altLang="ko-KR" sz="1400" b="1" kern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3.4 (~ 4 s)</a:t>
                      </a:r>
                    </a:p>
                    <a:p>
                      <a:pPr lvl="0" algn="l" defTabSz="979488" latinLnBrk="0">
                        <a:lnSpc>
                          <a:spcPct val="100000"/>
                        </a:lnSpc>
                        <a:spcBef>
                          <a:spcPts val="600"/>
                        </a:spcBef>
                        <a:defRPr/>
                      </a:pPr>
                      <a:r>
                        <a:rPr lang="en-US" altLang="ko-KR" sz="1400" b="1" kern="0" dirty="0">
                          <a:solidFill>
                            <a:srgbClr val="0432FF"/>
                          </a:solidFill>
                          <a:latin typeface="+mn-ea"/>
                          <a:ea typeface="+mn-ea"/>
                        </a:rPr>
                        <a:t>3.0 ( ~ 10 s)</a:t>
                      </a:r>
                    </a:p>
                    <a:p>
                      <a:pPr lvl="0" algn="l" defTabSz="979488" latinLnBrk="0">
                        <a:lnSpc>
                          <a:spcPct val="100000"/>
                        </a:lnSpc>
                        <a:spcBef>
                          <a:spcPts val="600"/>
                        </a:spcBef>
                        <a:defRPr/>
                      </a:pPr>
                      <a:endParaRPr lang="en-US" altLang="ko-KR" sz="1400" b="1" kern="0" dirty="0">
                        <a:latin typeface="+mn-ea"/>
                        <a:ea typeface="+mn-ea"/>
                      </a:endParaRPr>
                    </a:p>
                    <a:p>
                      <a:pPr lvl="0" algn="l" defTabSz="979488" latinLnBrk="0">
                        <a:lnSpc>
                          <a:spcPct val="100000"/>
                        </a:lnSpc>
                        <a:spcBef>
                          <a:spcPts val="600"/>
                        </a:spcBef>
                        <a:defRPr/>
                      </a:pPr>
                      <a:r>
                        <a:rPr lang="en-US" altLang="ko-KR" sz="1400" b="1" kern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Nb</a:t>
                      </a:r>
                      <a:r>
                        <a:rPr lang="en-US" altLang="ko-KR" sz="1400" b="1" kern="0" baseline="-250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3</a:t>
                      </a:r>
                      <a:r>
                        <a:rPr lang="en-US" altLang="ko-KR" sz="1400" b="1" kern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Sn, </a:t>
                      </a:r>
                      <a:r>
                        <a:rPr lang="en-US" altLang="ko-KR" sz="1400" b="1" kern="0" dirty="0" err="1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NbTi</a:t>
                      </a:r>
                      <a:r>
                        <a:rPr lang="en-US" altLang="ko-KR" sz="1200" b="1" kern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(Pol.#6,7)</a:t>
                      </a:r>
                    </a:p>
                    <a:p>
                      <a:pPr lvl="0" algn="l" defTabSz="979488" latinLnBrk="0">
                        <a:lnSpc>
                          <a:spcPct val="100000"/>
                        </a:lnSpc>
                        <a:spcBef>
                          <a:spcPts val="600"/>
                        </a:spcBef>
                        <a:defRPr/>
                      </a:pPr>
                      <a:endParaRPr lang="en-US" altLang="ko-KR" sz="1400" b="1" kern="0" dirty="0">
                        <a:solidFill>
                          <a:srgbClr val="0432FF"/>
                        </a:solidFill>
                        <a:latin typeface="+mn-ea"/>
                        <a:ea typeface="+mn-ea"/>
                      </a:endParaRPr>
                    </a:p>
                    <a:p>
                      <a:pPr lvl="0" algn="l" defTabSz="979488" latinLnBrk="0">
                        <a:lnSpc>
                          <a:spcPct val="100000"/>
                        </a:lnSpc>
                        <a:spcBef>
                          <a:spcPts val="600"/>
                        </a:spcBef>
                        <a:defRPr/>
                      </a:pPr>
                      <a:r>
                        <a:rPr lang="en-US" altLang="ko-KR" sz="1400" b="1" kern="0" dirty="0">
                          <a:solidFill>
                            <a:srgbClr val="0432FF"/>
                          </a:solidFill>
                          <a:latin typeface="+mn-ea"/>
                          <a:ea typeface="+mn-ea"/>
                        </a:rPr>
                        <a:t>~ 15 MW</a:t>
                      </a:r>
                    </a:p>
                    <a:p>
                      <a:pPr marL="0" marR="0" lvl="0" indent="0" algn="l" defTabSz="979488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4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Arial" pitchFamily="34" charset="0"/>
                        </a:rPr>
                        <a:t>C, (W)</a:t>
                      </a:r>
                      <a:endParaRPr kumimoji="0" lang="en-US" altLang="ko-KR" sz="14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uLnTx/>
                        <a:uFillTx/>
                        <a:latin typeface="+mn-ea"/>
                        <a:ea typeface="+mn-ea"/>
                        <a:cs typeface="Arial" pitchFamily="34" charset="0"/>
                      </a:endParaRPr>
                    </a:p>
                  </a:txBody>
                  <a:tcPr marL="84406" marR="84406">
                    <a:lnL w="285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0" name="직사각형 9">
            <a:extLst>
              <a:ext uri="{FF2B5EF4-FFF2-40B4-BE49-F238E27FC236}">
                <a16:creationId xmlns:a16="http://schemas.microsoft.com/office/drawing/2014/main" id="{0C83CB0B-A571-4EC8-B7E4-28618F7E13F2}"/>
              </a:ext>
            </a:extLst>
          </p:cNvPr>
          <p:cNvSpPr/>
          <p:nvPr/>
        </p:nvSpPr>
        <p:spPr>
          <a:xfrm>
            <a:off x="38273" y="739511"/>
            <a:ext cx="514806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600" b="1" dirty="0">
                <a:latin typeface="+mj-lt"/>
                <a:ea typeface="HY헤드라인M" panose="02030600000101010101" pitchFamily="18" charset="-127"/>
                <a:cs typeface="Arial" panose="020B0604020202020204" pitchFamily="34" charset="0"/>
              </a:rPr>
              <a:t>K</a:t>
            </a:r>
            <a:r>
              <a:rPr lang="en-US" altLang="ko-KR" sz="1600" dirty="0">
                <a:latin typeface="+mj-lt"/>
                <a:ea typeface="HY헤드라인M" panose="02030600000101010101" pitchFamily="18" charset="-127"/>
                <a:cs typeface="Arial" panose="020B0604020202020204" pitchFamily="34" charset="0"/>
              </a:rPr>
              <a:t>orea </a:t>
            </a:r>
            <a:r>
              <a:rPr lang="en-US" altLang="ko-KR" sz="1600" b="1" dirty="0">
                <a:latin typeface="+mj-lt"/>
                <a:ea typeface="HY헤드라인M" panose="02030600000101010101" pitchFamily="18" charset="-127"/>
                <a:cs typeface="Arial" panose="020B0604020202020204" pitchFamily="34" charset="0"/>
              </a:rPr>
              <a:t>S</a:t>
            </a:r>
            <a:r>
              <a:rPr lang="en-US" altLang="ko-KR" sz="1600" dirty="0">
                <a:latin typeface="+mj-lt"/>
                <a:ea typeface="HY헤드라인M" panose="02030600000101010101" pitchFamily="18" charset="-127"/>
                <a:cs typeface="Arial" panose="020B0604020202020204" pitchFamily="34" charset="0"/>
              </a:rPr>
              <a:t>uperconducting </a:t>
            </a:r>
            <a:r>
              <a:rPr lang="en-US" altLang="ko-KR" sz="1600" b="1" dirty="0">
                <a:latin typeface="+mj-lt"/>
                <a:ea typeface="HY헤드라인M" panose="02030600000101010101" pitchFamily="18" charset="-127"/>
                <a:cs typeface="Arial" panose="020B0604020202020204" pitchFamily="34" charset="0"/>
              </a:rPr>
              <a:t>T</a:t>
            </a:r>
            <a:r>
              <a:rPr lang="en-US" altLang="ko-KR" sz="1600" dirty="0">
                <a:latin typeface="+mj-lt"/>
                <a:ea typeface="HY헤드라인M" panose="02030600000101010101" pitchFamily="18" charset="-127"/>
                <a:cs typeface="Arial" panose="020B0604020202020204" pitchFamily="34" charset="0"/>
              </a:rPr>
              <a:t>okamak </a:t>
            </a:r>
            <a:r>
              <a:rPr lang="en-US" altLang="ko-KR" sz="1600" b="1" dirty="0">
                <a:latin typeface="+mj-lt"/>
                <a:ea typeface="HY헤드라인M" panose="02030600000101010101" pitchFamily="18" charset="-127"/>
                <a:cs typeface="Arial" panose="020B0604020202020204" pitchFamily="34" charset="0"/>
              </a:rPr>
              <a:t>A</a:t>
            </a:r>
            <a:r>
              <a:rPr lang="en-US" altLang="ko-KR" sz="1600" dirty="0">
                <a:latin typeface="+mj-lt"/>
                <a:ea typeface="HY헤드라인M" panose="02030600000101010101" pitchFamily="18" charset="-127"/>
                <a:cs typeface="Arial" panose="020B0604020202020204" pitchFamily="34" charset="0"/>
              </a:rPr>
              <a:t>dvanced </a:t>
            </a:r>
            <a:r>
              <a:rPr lang="en-US" altLang="ko-KR" sz="1600" b="1" dirty="0">
                <a:latin typeface="+mj-lt"/>
                <a:ea typeface="HY헤드라인M" panose="02030600000101010101" pitchFamily="18" charset="-127"/>
                <a:cs typeface="Arial" panose="020B0604020202020204" pitchFamily="34" charset="0"/>
              </a:rPr>
              <a:t>R</a:t>
            </a:r>
            <a:r>
              <a:rPr lang="en-US" altLang="ko-KR" sz="1600" dirty="0">
                <a:latin typeface="+mj-lt"/>
                <a:ea typeface="HY헤드라인M" panose="02030600000101010101" pitchFamily="18" charset="-127"/>
                <a:cs typeface="Arial" panose="020B0604020202020204" pitchFamily="34" charset="0"/>
              </a:rPr>
              <a:t>esearch</a:t>
            </a:r>
            <a:endParaRPr lang="ko-KR" altLang="en-US" sz="16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9012376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직사각형 70">
            <a:extLst>
              <a:ext uri="{FF2B5EF4-FFF2-40B4-BE49-F238E27FC236}">
                <a16:creationId xmlns:a16="http://schemas.microsoft.com/office/drawing/2014/main" id="{4614053B-F492-4896-8A5D-9B0E37321DE3}"/>
              </a:ext>
            </a:extLst>
          </p:cNvPr>
          <p:cNvSpPr/>
          <p:nvPr/>
        </p:nvSpPr>
        <p:spPr>
          <a:xfrm>
            <a:off x="13556" y="58797"/>
            <a:ext cx="851888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400" b="1" i="0" u="none" strike="noStrike" kern="0" cap="none" spc="1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KSTAR Progress in 2022</a:t>
            </a:r>
            <a:endParaRPr kumimoji="0" lang="ko-KR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>
                <a:glow rad="38100">
                  <a:prstClr val="white">
                    <a:alpha val="30000"/>
                  </a:prstClr>
                </a:glow>
              </a:effectLst>
              <a:uLnTx/>
              <a:uFillTx/>
              <a:latin typeface="Arial"/>
              <a:ea typeface="맑은 고딕" panose="020B0503020000020004" pitchFamily="50" charset="-127"/>
              <a:cs typeface="Arial" panose="020B0604020202020204" pitchFamily="34" charset="0"/>
            </a:endParaRPr>
          </a:p>
        </p:txBody>
      </p:sp>
      <p:sp>
        <p:nvSpPr>
          <p:cNvPr id="3" name="object 5">
            <a:extLst>
              <a:ext uri="{FF2B5EF4-FFF2-40B4-BE49-F238E27FC236}">
                <a16:creationId xmlns:a16="http://schemas.microsoft.com/office/drawing/2014/main" id="{34498EBB-86D5-47B1-B8A2-1AFDD9BFFF72}"/>
              </a:ext>
            </a:extLst>
          </p:cNvPr>
          <p:cNvSpPr txBox="1"/>
          <p:nvPr/>
        </p:nvSpPr>
        <p:spPr>
          <a:xfrm>
            <a:off x="179512" y="776114"/>
            <a:ext cx="4847143" cy="2442583"/>
          </a:xfrm>
          <a:prstGeom prst="rect">
            <a:avLst/>
          </a:prstGeom>
        </p:spPr>
        <p:txBody>
          <a:bodyPr vert="horz" wrap="square" lIns="36000" tIns="36000" rIns="36000" bIns="36000" rtlCol="0" anchor="ctr" anchorCtr="0">
            <a:spAutoFit/>
          </a:bodyPr>
          <a:lstStyle/>
          <a:p>
            <a:pPr eaLnBrk="0" latinLnBrk="0" hangingPunct="0">
              <a:buFont typeface="Yu Gothic"/>
              <a:buChar char="►"/>
              <a:tabLst>
                <a:tab pos="270510" algn="l"/>
              </a:tabLst>
            </a:pPr>
            <a:r>
              <a:rPr sz="1600" b="1" dirty="0">
                <a:solidFill>
                  <a:srgbClr val="1F487C"/>
                </a:solidFill>
                <a:cs typeface="Arial"/>
              </a:rPr>
              <a:t>Advanced Scenario</a:t>
            </a:r>
            <a:r>
              <a:rPr lang="en-US" sz="1600" b="1" dirty="0">
                <a:solidFill>
                  <a:srgbClr val="1F487C"/>
                </a:solidFill>
                <a:cs typeface="Arial"/>
              </a:rPr>
              <a:t>s</a:t>
            </a:r>
            <a:r>
              <a:rPr lang="en-US" altLang="ko-KR" sz="1600" b="1" dirty="0">
                <a:solidFill>
                  <a:srgbClr val="1F487C"/>
                </a:solidFill>
                <a:cs typeface="Arial"/>
              </a:rPr>
              <a:t> for steady state operation</a:t>
            </a:r>
            <a:endParaRPr sz="1600" dirty="0">
              <a:solidFill>
                <a:srgbClr val="1F487C"/>
              </a:solidFill>
              <a:cs typeface="Arial"/>
            </a:endParaRPr>
          </a:p>
          <a:p>
            <a:pPr marL="361950" indent="-361950" eaLnBrk="0" latinLnBrk="0" hangingPunct="0"/>
            <a:r>
              <a:rPr lang="en-US" altLang="ko-KR" sz="1600" dirty="0">
                <a:cs typeface="Arial"/>
              </a:rPr>
              <a:t>- </a:t>
            </a:r>
            <a:r>
              <a:rPr lang="ko-KR" altLang="en-US" sz="1600" b="1" dirty="0">
                <a:latin typeface="맑은 고딕" panose="020B0503020000020004" pitchFamily="50" charset="-127"/>
                <a:ea typeface="맑은 고딕" panose="020B0503020000020004" pitchFamily="50" charset="-127"/>
                <a:cs typeface="Arial"/>
              </a:rPr>
              <a:t>① </a:t>
            </a:r>
            <a:r>
              <a:rPr lang="en-US" altLang="ko-KR" sz="1600" dirty="0">
                <a:cs typeface="Arial"/>
              </a:rPr>
              <a:t>New steady state operation mode (Fast Ion Regulated Enhancement (FIRE) mode)</a:t>
            </a:r>
          </a:p>
          <a:p>
            <a:pPr marL="361950" indent="-361950" eaLnBrk="0" latinLnBrk="0" hangingPunct="0"/>
            <a:r>
              <a:rPr lang="en-US" altLang="ko-KR" sz="1600" dirty="0">
                <a:cs typeface="Arial"/>
              </a:rPr>
              <a:t>-</a:t>
            </a:r>
            <a:r>
              <a:rPr lang="ko-KR" altLang="en-US" sz="1600" dirty="0">
                <a:cs typeface="Arial"/>
              </a:rPr>
              <a:t> </a:t>
            </a:r>
            <a:r>
              <a:rPr lang="en-US" altLang="ko-KR" sz="1600" b="1" dirty="0">
                <a:latin typeface="맑은 고딕" panose="020B0503020000020004" pitchFamily="50" charset="-127"/>
                <a:ea typeface="맑은 고딕" panose="020B0503020000020004" pitchFamily="50" charset="-127"/>
                <a:cs typeface="Arial"/>
              </a:rPr>
              <a:t>② </a:t>
            </a:r>
            <a:r>
              <a:rPr lang="en-US" sz="1600" dirty="0">
                <a:cs typeface="Arial"/>
              </a:rPr>
              <a:t>High beta scenarios</a:t>
            </a:r>
            <a:r>
              <a:rPr lang="en-US" altLang="ko-KR" sz="1600" dirty="0">
                <a:cs typeface="Arial"/>
              </a:rPr>
              <a:t> based on high internal inductance discharges (~ 15 sec)</a:t>
            </a:r>
            <a:endParaRPr lang="en-US" altLang="ko-KR" sz="1600" b="1" dirty="0">
              <a:cs typeface="Arial"/>
            </a:endParaRPr>
          </a:p>
          <a:p>
            <a:pPr eaLnBrk="0" latinLnBrk="0" hangingPunct="0">
              <a:spcBef>
                <a:spcPts val="1200"/>
              </a:spcBef>
              <a:buFont typeface="Yu Gothic"/>
              <a:buChar char="►"/>
              <a:tabLst>
                <a:tab pos="273050" algn="l"/>
              </a:tabLst>
            </a:pPr>
            <a:r>
              <a:rPr sz="1600" b="1" dirty="0">
                <a:solidFill>
                  <a:srgbClr val="1F487C"/>
                </a:solidFill>
                <a:cs typeface="Arial"/>
              </a:rPr>
              <a:t>Advanced Physics &amp; Engineering</a:t>
            </a:r>
            <a:endParaRPr sz="1600" dirty="0">
              <a:solidFill>
                <a:srgbClr val="1F487C"/>
              </a:solidFill>
              <a:cs typeface="Arial"/>
            </a:endParaRPr>
          </a:p>
          <a:p>
            <a:pPr marL="361950" marR="580390" indent="-361950" eaLnBrk="0" latinLnBrk="0" hangingPunct="0"/>
            <a:r>
              <a:rPr lang="en-US" altLang="ko-KR" sz="1600" dirty="0">
                <a:cs typeface="Arial"/>
              </a:rPr>
              <a:t>-</a:t>
            </a:r>
            <a:r>
              <a:rPr lang="ko-KR" altLang="en-US" sz="1600" dirty="0">
                <a:cs typeface="Arial"/>
              </a:rPr>
              <a:t> </a:t>
            </a:r>
            <a:r>
              <a:rPr lang="ko-KR" altLang="en-US" sz="1600" b="1" dirty="0">
                <a:latin typeface="맑은 고딕" panose="020B0503020000020004" pitchFamily="50" charset="-127"/>
                <a:ea typeface="맑은 고딕" panose="020B0503020000020004" pitchFamily="50" charset="-127"/>
                <a:cs typeface="Arial"/>
              </a:rPr>
              <a:t>③ </a:t>
            </a:r>
            <a:r>
              <a:rPr lang="en-US" sz="1600" dirty="0">
                <a:cs typeface="Arial"/>
              </a:rPr>
              <a:t>Long-pulse suppression of the ELMs with Machine Learning and adaptive control with RMP (~45 sec)</a:t>
            </a:r>
            <a:endParaRPr sz="1600" b="1" dirty="0">
              <a:cs typeface="Arial"/>
            </a:endParaRPr>
          </a:p>
        </p:txBody>
      </p:sp>
      <p:pic>
        <p:nvPicPr>
          <p:cNvPr id="7" name="_x256891608" descr="EMB00005d84241f">
            <a:extLst>
              <a:ext uri="{FF2B5EF4-FFF2-40B4-BE49-F238E27FC236}">
                <a16:creationId xmlns:a16="http://schemas.microsoft.com/office/drawing/2014/main" id="{DC1233C9-CD25-4EAB-8360-908E416BF6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40" b="4919"/>
          <a:stretch>
            <a:fillRect/>
          </a:stretch>
        </p:blipFill>
        <p:spPr bwMode="auto">
          <a:xfrm>
            <a:off x="35379" y="3860706"/>
            <a:ext cx="4280589" cy="2520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2">
            <a:extLst>
              <a:ext uri="{FF2B5EF4-FFF2-40B4-BE49-F238E27FC236}">
                <a16:creationId xmlns:a16="http://schemas.microsoft.com/office/drawing/2014/main" id="{69CA9A2D-A979-4DDA-8960-CDC8302B93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8532" y="3441248"/>
            <a:ext cx="262736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altLang="ko-KR" dirty="0">
                <a:latin typeface="+mj-lt"/>
              </a:rPr>
              <a:t>Long-pulse ELM control </a:t>
            </a:r>
            <a:endParaRPr lang="ko-KR" altLang="en-US" dirty="0">
              <a:latin typeface="+mj-lt"/>
            </a:endParaRPr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id="{20DBC338-5449-41C7-A41F-6F57420CB9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51377" y="206565"/>
            <a:ext cx="3673102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ko-KR" sz="1600" dirty="0">
                <a:latin typeface="+mj-lt"/>
              </a:rPr>
              <a:t>FIRE mode (Nature, 2022)*</a:t>
            </a:r>
          </a:p>
          <a:p>
            <a:pPr algn="ctr"/>
            <a:r>
              <a:rPr lang="en-US" altLang="ko-KR" sz="1400" dirty="0"/>
              <a:t>- Fast Ion effect on internal transport barrier</a:t>
            </a:r>
            <a:endParaRPr lang="ko-KR" altLang="en-US" sz="1400" dirty="0">
              <a:latin typeface="+mj-lt"/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5DD7CFEC-437E-4842-A631-141DB39209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52266" y="4445163"/>
            <a:ext cx="243042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altLang="ko-KR" sz="1600" dirty="0">
                <a:latin typeface="+mj-lt"/>
              </a:rPr>
              <a:t>High beta  discharges</a:t>
            </a:r>
            <a:endParaRPr lang="ko-KR" altLang="en-US" sz="1600" dirty="0">
              <a:latin typeface="+mj-lt"/>
            </a:endParaRPr>
          </a:p>
        </p:txBody>
      </p:sp>
      <p:pic>
        <p:nvPicPr>
          <p:cNvPr id="6" name="_x256843872" descr="EMB00005d84241b">
            <a:extLst>
              <a:ext uri="{FF2B5EF4-FFF2-40B4-BE49-F238E27FC236}">
                <a16:creationId xmlns:a16="http://schemas.microsoft.com/office/drawing/2014/main" id="{952F7018-61AF-46EC-B4FE-E6BB9AB82D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7008" y="4717806"/>
            <a:ext cx="3941712" cy="1951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직사각형 1">
            <a:extLst>
              <a:ext uri="{FF2B5EF4-FFF2-40B4-BE49-F238E27FC236}">
                <a16:creationId xmlns:a16="http://schemas.microsoft.com/office/drawing/2014/main" id="{17FA8152-40D7-4603-A623-F7F9396CC4D3}"/>
              </a:ext>
            </a:extLst>
          </p:cNvPr>
          <p:cNvSpPr/>
          <p:nvPr/>
        </p:nvSpPr>
        <p:spPr>
          <a:xfrm>
            <a:off x="5092606" y="188640"/>
            <a:ext cx="4154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b="1" dirty="0">
                <a:latin typeface="맑은 고딕" panose="020B0503020000020004" pitchFamily="50" charset="-127"/>
                <a:ea typeface="맑은 고딕" panose="020B0503020000020004" pitchFamily="50" charset="-127"/>
                <a:cs typeface="Arial"/>
              </a:rPr>
              <a:t>①</a:t>
            </a:r>
            <a:endParaRPr lang="ko-KR" altLang="en-US" dirty="0"/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B8B9749D-C95A-42C3-B5BF-33E9C2B440EF}"/>
              </a:ext>
            </a:extLst>
          </p:cNvPr>
          <p:cNvSpPr/>
          <p:nvPr/>
        </p:nvSpPr>
        <p:spPr>
          <a:xfrm>
            <a:off x="4981226" y="4285168"/>
            <a:ext cx="4154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b="1" dirty="0">
                <a:latin typeface="맑은 고딕" panose="020B0503020000020004" pitchFamily="50" charset="-127"/>
                <a:ea typeface="맑은 고딕" panose="020B0503020000020004" pitchFamily="50" charset="-127"/>
                <a:cs typeface="Arial"/>
              </a:rPr>
              <a:t>②</a:t>
            </a:r>
            <a:endParaRPr lang="ko-KR" altLang="en-US" dirty="0"/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2F0D6321-B7CC-4D3E-8E6A-E93BB585E8B3}"/>
              </a:ext>
            </a:extLst>
          </p:cNvPr>
          <p:cNvSpPr/>
          <p:nvPr/>
        </p:nvSpPr>
        <p:spPr>
          <a:xfrm>
            <a:off x="261459" y="3429000"/>
            <a:ext cx="4154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b="1" dirty="0">
                <a:latin typeface="맑은 고딕" panose="020B0503020000020004" pitchFamily="50" charset="-127"/>
                <a:ea typeface="맑은 고딕" panose="020B0503020000020004" pitchFamily="50" charset="-127"/>
                <a:cs typeface="Arial"/>
              </a:rPr>
              <a:t>③</a:t>
            </a:r>
            <a:endParaRPr lang="ko-KR" alt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ED1AC65-9ED9-400B-8DDC-97391FE158D6}"/>
              </a:ext>
            </a:extLst>
          </p:cNvPr>
          <p:cNvSpPr txBox="1"/>
          <p:nvPr/>
        </p:nvSpPr>
        <p:spPr>
          <a:xfrm>
            <a:off x="6070608" y="4160113"/>
            <a:ext cx="300896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dirty="0"/>
              <a:t>* H. Han et al., Nature, v.609, 269 (2022).</a:t>
            </a:r>
            <a:endParaRPr lang="ko-KR" altLang="en-US" sz="1200" dirty="0"/>
          </a:p>
        </p:txBody>
      </p:sp>
      <p:pic>
        <p:nvPicPr>
          <p:cNvPr id="31" name="그림 30">
            <a:extLst>
              <a:ext uri="{FF2B5EF4-FFF2-40B4-BE49-F238E27FC236}">
                <a16:creationId xmlns:a16="http://schemas.microsoft.com/office/drawing/2014/main" id="{D991AA5B-25DC-4155-B08C-DED4C41418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17402" y="736919"/>
            <a:ext cx="4136454" cy="1877352"/>
          </a:xfrm>
          <a:prstGeom prst="rect">
            <a:avLst/>
          </a:prstGeom>
        </p:spPr>
      </p:pic>
      <p:pic>
        <p:nvPicPr>
          <p:cNvPr id="32" name="그림 31">
            <a:extLst>
              <a:ext uri="{FF2B5EF4-FFF2-40B4-BE49-F238E27FC236}">
                <a16:creationId xmlns:a16="http://schemas.microsoft.com/office/drawing/2014/main" id="{9298C157-230B-4134-9725-7CD256D6616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88024" y="2347671"/>
            <a:ext cx="4136454" cy="1877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2759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YK style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5875" cap="flat" cmpd="sng" algn="ctr">
          <a:solidFill>
            <a:schemeClr val="tx1"/>
          </a:solidFill>
          <a:prstDash val="solid"/>
          <a:round/>
          <a:headEnd type="none" w="med" len="med"/>
          <a:tailEnd type="triangle" w="med" len="med"/>
        </a:ln>
        <a:effectLst/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en-US" sz="1200" b="1" i="1" u="none" strike="noStrike" cap="none" normalizeH="0" baseline="0" smtClean="0">
            <a:ln>
              <a:noFill/>
            </a:ln>
            <a:solidFill>
              <a:srgbClr val="1822CD"/>
            </a:solidFill>
            <a:effectLst/>
            <a:latin typeface="Helvetica" pitchFamily="-12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5875" cap="flat" cmpd="sng" algn="ctr">
          <a:solidFill>
            <a:schemeClr val="tx1"/>
          </a:solidFill>
          <a:prstDash val="solid"/>
          <a:round/>
          <a:headEnd type="none" w="med" len="med"/>
          <a:tailEnd type="triangle" w="med" len="med"/>
        </a:ln>
        <a:effectLst/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en-US" sz="1200" b="1" i="1" u="none" strike="noStrike" cap="none" normalizeH="0" baseline="0" smtClean="0">
            <a:ln>
              <a:noFill/>
            </a:ln>
            <a:solidFill>
              <a:srgbClr val="1822CD"/>
            </a:solidFill>
            <a:effectLst/>
            <a:latin typeface="Helvetica" pitchFamily="-128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160729_KSTAR Introduction_AL" id="{B977F39C-F31C-E747-8E27-5BDA3142859D}" vid="{FD728BDD-38BC-1C4E-BAEB-6FC76AD3DE20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30175</TotalTime>
  <Words>1529</Words>
  <Application>Microsoft Office PowerPoint</Application>
  <PresentationFormat>화면 슬라이드 쇼(4:3)</PresentationFormat>
  <Paragraphs>299</Paragraphs>
  <Slides>16</Slides>
  <Notes>13</Notes>
  <HiddenSlides>0</HiddenSlides>
  <MMClips>0</MMClips>
  <ScaleCrop>false</ScaleCrop>
  <HeadingPairs>
    <vt:vector size="6" baseType="variant">
      <vt:variant>
        <vt:lpstr>사용한 글꼴</vt:lpstr>
      </vt:variant>
      <vt:variant>
        <vt:i4>17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16</vt:i4>
      </vt:variant>
    </vt:vector>
  </HeadingPairs>
  <TitlesOfParts>
    <vt:vector size="34" baseType="lpstr">
      <vt:lpstr>HY헤드라인M</vt:lpstr>
      <vt:lpstr>ＭＳ Ｐゴシック</vt:lpstr>
      <vt:lpstr>Yu Gothic</vt:lpstr>
      <vt:lpstr>굴림</vt:lpstr>
      <vt:lpstr>나눔바른고딕</vt:lpstr>
      <vt:lpstr>맑은 고딕</vt:lpstr>
      <vt:lpstr>함초롬바탕</vt:lpstr>
      <vt:lpstr>Arial</vt:lpstr>
      <vt:lpstr>Arial Black</vt:lpstr>
      <vt:lpstr>Calibri</vt:lpstr>
      <vt:lpstr>Cambria Math</vt:lpstr>
      <vt:lpstr>Helvetica</vt:lpstr>
      <vt:lpstr>Symbol</vt:lpstr>
      <vt:lpstr>Tahoma</vt:lpstr>
      <vt:lpstr>Times New Roman</vt:lpstr>
      <vt:lpstr>Verdana</vt:lpstr>
      <vt:lpstr>Wingdings</vt:lpstr>
      <vt:lpstr>YK style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KSTAR Progress in 2022 and Plans for 2023</vt:lpstr>
      <vt:lpstr>PowerPoint 프레젠테이션</vt:lpstr>
      <vt:lpstr>PowerPoint 프레젠테이션</vt:lpstr>
      <vt:lpstr>Key Gap Technologies</vt:lpstr>
      <vt:lpstr>Roadmap based on ITER project </vt:lpstr>
      <vt:lpstr>PowerPoint 프레젠테이션</vt:lpstr>
      <vt:lpstr>PowerPoint 프레젠테이션</vt:lpstr>
      <vt:lpstr>Summary</vt:lpstr>
      <vt:lpstr>PowerPoint 프레젠테이션</vt:lpstr>
    </vt:vector>
  </TitlesOfParts>
  <Company>샘디자인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슬라이드 1</dc:title>
  <dc:creator>s-job03</dc:creator>
  <cp:lastModifiedBy>유석재</cp:lastModifiedBy>
  <cp:revision>3595</cp:revision>
  <cp:lastPrinted>2017-08-27T02:50:29Z</cp:lastPrinted>
  <dcterms:created xsi:type="dcterms:W3CDTF">2011-11-03T20:27:44Z</dcterms:created>
  <dcterms:modified xsi:type="dcterms:W3CDTF">2022-12-08T12:00:17Z</dcterms:modified>
</cp:coreProperties>
</file>