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  <p:sldMasterId id="2147483726" r:id="rId5"/>
    <p:sldMasterId id="2147483738" r:id="rId6"/>
  </p:sldMasterIdLst>
  <p:notesMasterIdLst>
    <p:notesMasterId r:id="rId24"/>
  </p:notesMasterIdLst>
  <p:sldIdLst>
    <p:sldId id="384" r:id="rId7"/>
    <p:sldId id="487" r:id="rId8"/>
    <p:sldId id="488" r:id="rId9"/>
    <p:sldId id="489" r:id="rId10"/>
    <p:sldId id="490" r:id="rId11"/>
    <p:sldId id="484" r:id="rId12"/>
    <p:sldId id="417" r:id="rId13"/>
    <p:sldId id="475" r:id="rId14"/>
    <p:sldId id="485" r:id="rId15"/>
    <p:sldId id="457" r:id="rId16"/>
    <p:sldId id="459" r:id="rId17"/>
    <p:sldId id="454" r:id="rId18"/>
    <p:sldId id="461" r:id="rId19"/>
    <p:sldId id="480" r:id="rId20"/>
    <p:sldId id="481" r:id="rId21"/>
    <p:sldId id="492" r:id="rId22"/>
    <p:sldId id="466" r:id="rId2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2FF"/>
    <a:srgbClr val="FF85FF"/>
    <a:srgbClr val="FF40FF"/>
    <a:srgbClr val="73FEFF"/>
    <a:srgbClr val="00FA00"/>
    <a:srgbClr val="FF8AD8"/>
    <a:srgbClr val="FF9300"/>
    <a:srgbClr val="FF2F92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3" autoAdjust="0"/>
    <p:restoredTop sz="77476" autoAdjust="0"/>
  </p:normalViewPr>
  <p:slideViewPr>
    <p:cSldViewPr snapToGrid="0" snapToObjects="1">
      <p:cViewPr varScale="1">
        <p:scale>
          <a:sx n="95" d="100"/>
          <a:sy n="95" d="100"/>
        </p:scale>
        <p:origin x="9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A87E-5B0F-1F44-8BA5-5184FDA7E544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1EB5-C8C1-6D47-802E-D823B4C8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Takaya Taguchi from Helical Fusion.</a:t>
            </a:r>
          </a:p>
          <a:p>
            <a:r>
              <a:rPr kumimoji="1" lang="en-US" altLang="ja-JP" dirty="0"/>
              <a:t>Thank you for taking time out of your precious time.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8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are going to develop two kinds of HTS, high temperature superconducting magnet.</a:t>
            </a:r>
          </a:p>
          <a:p>
            <a:r>
              <a:rPr kumimoji="1" lang="en-US" altLang="ja-JP" dirty="0"/>
              <a:t>These HTS magnets can work above 20 kelvin and can be cooled with liquid hydrogen or gas helium.</a:t>
            </a:r>
          </a:p>
          <a:p>
            <a:r>
              <a:rPr kumimoji="1" lang="en-US" altLang="ja-JP" dirty="0"/>
              <a:t>The operating cost is expected to be lower than that in the conventional reactors using low temperature superconducting magnets, because there is no need to prepare a large amount of liquid helium in the HTS fusion reactors.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82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for the blanket systems, we will develop an advanced liquid blankets, which uses molten salt or liquid metal as a coolant.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We are also considering a new idea of first wall protection by using the liquid metal surface flow as shown in this figure.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 low maximum pressure in these liquid blankets ensures the passive safety.</a:t>
            </a:r>
          </a:p>
          <a:p>
            <a:r>
              <a:rPr kumimoji="1" lang="en-US" altLang="ja-JP" dirty="0"/>
              <a:t>Low manufacturing and maintenance costs due to short piping routes and few welding points are also the merits of liquid blanket.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4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And as a company, We have two business models.</a:t>
            </a:r>
          </a:p>
          <a:p>
            <a:r>
              <a:rPr kumimoji="1" lang="en-US" altLang="ja-JP" dirty="0"/>
              <a:t>Business model A is to provide design of fusion reactor, and consultation on construction, operation and maintenance.</a:t>
            </a:r>
          </a:p>
          <a:p>
            <a:r>
              <a:rPr kumimoji="1" lang="en-US" altLang="ja-JP" dirty="0"/>
              <a:t>We will receive design fee and advisory fee mainly from power generators.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82C2-73B6-47B4-885F-28D19A6738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5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Business model B is to provide elemental core technologies to fusion startups and laboratories.</a:t>
            </a:r>
          </a:p>
          <a:p>
            <a:r>
              <a:rPr kumimoji="1" lang="en-US" altLang="ja-JP" dirty="0"/>
              <a:t>We will receive license fee from such fusion players.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82C2-73B6-47B4-885F-28D19A6738C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4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have the members who can do this.</a:t>
            </a:r>
          </a:p>
          <a:p>
            <a:r>
              <a:rPr kumimoji="1" lang="en-US" altLang="ja-JP" dirty="0"/>
              <a:t>Miyazawa, the Head of R&amp;D, has decades of experience in fusion science at the National Institute for Fusion Science.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business side is led by myself, Taguchi, who has a background in finance and experience managing a start-up company.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9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addition to Miyazawa, other scientists from the National Institute for Fusion Science, </a:t>
            </a:r>
          </a:p>
          <a:p>
            <a:r>
              <a:rPr kumimoji="1" lang="en-US" altLang="ja-JP" dirty="0"/>
              <a:t>who are passionate about the social implementation of fusion energy, are also participating in our company.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273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 powerful investors such as SONY, Plug and Play, KDDI and Nikon have joined us as shareholders.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83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Humanity evolves with nuclear fusion.</a:t>
            </a:r>
          </a:p>
          <a:p>
            <a:r>
              <a:rPr kumimoji="1" lang="en-US" altLang="ja-JP" dirty="0"/>
              <a:t>Thank you.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2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“Humanity evolves with nuclear fusion”, this is our vision.</a:t>
            </a:r>
          </a:p>
          <a:p>
            <a:r>
              <a:rPr kumimoji="1" lang="en-US" altLang="ja-JP" dirty="0"/>
              <a:t>With our helical fusion reactors, we will create a sustainable and stable energy source that will enable the coexistence of humans and the Earth for the next million years.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example, as you all know, we have a great affinity with the hydrogen society. We use isotopes of hydrogen as fuel, and we could produce hydrogen by using the heat from a fusion reaction .</a:t>
            </a:r>
          </a:p>
          <a:p>
            <a:r>
              <a:rPr kumimoji="1" lang="en-US" altLang="ja-JP" dirty="0"/>
              <a:t>Needless to say, it is also considered the most promising way to decarbonize.</a:t>
            </a:r>
          </a:p>
          <a:p>
            <a:r>
              <a:rPr kumimoji="1" lang="en-US" altLang="ja-JP" dirty="0"/>
              <a:t>We also seriously believe that by eliminating conflicts caused by the competition for energy, we can contribute to the realization of world peace.</a:t>
            </a:r>
          </a:p>
          <a:p>
            <a:r>
              <a:rPr kumimoji="1" lang="en-US" altLang="ja-JP" dirty="0"/>
              <a:t>Fusion is an even more important energy source for resource-poor regions and countries.</a:t>
            </a:r>
          </a:p>
          <a:p>
            <a:r>
              <a:rPr kumimoji="1" lang="en-US" altLang="ja-JP" dirty="0"/>
              <a:t>Fusion technology is also closely related to space technologies, such as fusion rockets, so it is considered indispensable for further space development and advancement.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Thus, we believe that if fusion technology is implemented in society, it will have an impact to upgrade humanity.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5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Regarding the background, a growing population will require more and more energy in the world.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9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 the other hand, we are facing many problems with current energy sources like CO2 emissions from fossil fuels, safety and High-level radwaste about nuclear fission.</a:t>
            </a:r>
          </a:p>
          <a:p>
            <a:r>
              <a:rPr kumimoji="1" lang="en-US" altLang="ja-JP" dirty="0"/>
              <a:t>Renewable energies are quite important for sustainable society, but they also have challenges such as unreliable output and </a:t>
            </a:r>
            <a:r>
              <a:rPr kumimoji="1"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environmentally negative impact, I mean they sometimes destroy natural environment for large scale development.</a:t>
            </a:r>
          </a:p>
          <a:p>
            <a:endParaRPr kumimoji="1" lang="en-US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dirty="0"/>
              <a:t>Therefore, it is quite difficult to solve the energy problem using only the current methods.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4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However, we believe that adding the option of nuclear fusion will make it easier to solve the energy problem.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think fusion energy can be a permanent sustainable energy.</a:t>
            </a:r>
          </a:p>
          <a:p>
            <a:r>
              <a:rPr kumimoji="1" lang="en-US" altLang="ja-JP" dirty="0"/>
              <a:t>Because key features of fusion energy are;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CO2 free</a:t>
            </a:r>
          </a:p>
          <a:p>
            <a:r>
              <a:rPr kumimoji="1" lang="en-US" altLang="ja-JP" dirty="0"/>
              <a:t>Unlimited fuel, because we can extract fuels from seawater</a:t>
            </a:r>
          </a:p>
          <a:p>
            <a:r>
              <a:rPr kumimoji="1" lang="en-US" altLang="ja-JP" dirty="0"/>
              <a:t>High level of security; Fusion reactors produce only low-level radwaste which we can reuse or safely dispose within at most 100 years.</a:t>
            </a:r>
          </a:p>
          <a:p>
            <a:r>
              <a:rPr kumimoji="1" lang="en-US" altLang="ja-JP" dirty="0"/>
              <a:t>Sustainable operation; we can use fusion energy as base power source without output volatility.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37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Our goal is Implementation of the world's first steady-state </a:t>
            </a:r>
          </a:p>
          <a:p>
            <a:r>
              <a:rPr kumimoji="1" lang="en-US" altLang="ja-JP" dirty="0"/>
              <a:t>commercial fusion reactor by 2040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59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There are two main types of magnetic field confinement methods: tokamak and helical.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Tokamak is relatively easy to manufacture, but is not suitable for steady-state operation due to issues such as plasma current.</a:t>
            </a:r>
          </a:p>
          <a:p>
            <a:r>
              <a:rPr kumimoji="1" lang="en-US" altLang="ja-JP" dirty="0"/>
              <a:t>On the other hand, Helical is somewhat more difficult to manufacture because it requires three-dimensional coils,</a:t>
            </a:r>
          </a:p>
          <a:p>
            <a:r>
              <a:rPr kumimoji="1" lang="en-US" altLang="ja-JP" dirty="0"/>
              <a:t>but it is very good at long-term stable operation, because it does not require plasma current.</a:t>
            </a:r>
          </a:p>
          <a:p>
            <a:r>
              <a:rPr kumimoji="1" lang="en-US" altLang="ja-JP" dirty="0"/>
              <a:t>Therefore, we believe that Helical is better for the future steady-state power supply.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3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our technological starting point.</a:t>
            </a:r>
          </a:p>
          <a:p>
            <a:r>
              <a:rPr kumimoji="1" lang="en-US" altLang="ja-JP" dirty="0"/>
              <a:t>LHD, large helical device in Japan, is the only device in the world which has achieved 100 million degrees Celsius and plasma duration time over 3,000 sec.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Our members actually constructed and have operated this device, therefore we utilize these achievement and go forward for social implementation.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EB5-C8C1-6D47-802E-D823B4C88A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7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The three major technical challenges of fusion are, plasma performance, plasma duration time, and other technologies.</a:t>
            </a:r>
            <a:br>
              <a:rPr lang="en-US" altLang="ja-JP" dirty="0"/>
            </a:br>
            <a:r>
              <a:rPr lang="en-US" altLang="ja-JP" dirty="0"/>
              <a:t>We have a solution for each of them.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The plasma performance has already been verified in experiments with the large helical device.</a:t>
            </a:r>
            <a:br>
              <a:rPr lang="en-US" altLang="ja-JP" dirty="0"/>
            </a:br>
            <a:r>
              <a:rPr lang="en-US" altLang="ja-JP" dirty="0"/>
              <a:t>The same is true for plasma duration time, where the helical type has a particular advantage.</a:t>
            </a:r>
            <a:br>
              <a:rPr lang="en-US" altLang="ja-JP" dirty="0"/>
            </a:br>
            <a:r>
              <a:rPr lang="en-US" altLang="ja-JP" dirty="0"/>
              <a:t>The helical method is the only one in the world that has demonstrated the possibility of stable operation for one year.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Finally, the performance of technologies other than plasma is also extremely important.</a:t>
            </a:r>
            <a:br>
              <a:rPr lang="en-US" altLang="ja-JP" dirty="0"/>
            </a:br>
            <a:r>
              <a:rPr lang="en-US" altLang="ja-JP" dirty="0"/>
              <a:t>We have been one of the first to develop technologies such as high-temperature superconductor and liquid blankets.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82C2-73B6-47B4-885F-28D19A6738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99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3C8F9-DCA4-48B9-92E9-1F8F8842C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C0E745-0154-43A9-AC5D-DBAA30C75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6D2917-35E5-4FB7-A5A3-0AF7F2B8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0874-3F0F-4F07-A78C-6FD87537C842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7259AA-BB48-46D2-A866-2FCEC567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90B63-2504-4F90-9AE0-1F5576E3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57E6B05-D47C-3BF8-A735-4680CC7CD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C3988DCA-C815-A48F-1E26-6219455B1E54}"/>
              </a:ext>
            </a:extLst>
          </p:cNvPr>
          <p:cNvSpPr txBox="1">
            <a:spLocks/>
          </p:cNvSpPr>
          <p:nvPr userDrawn="1"/>
        </p:nvSpPr>
        <p:spPr>
          <a:xfrm>
            <a:off x="7987554" y="4923572"/>
            <a:ext cx="1156446" cy="20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B6745-694E-D640-B252-D653EE60360F}" type="slidenum">
              <a:rPr lang="ja-JP" altLang="en-US" sz="1400" smtClean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‹#›</a:t>
            </a:fld>
            <a:r>
              <a:rPr lang="en-US" altLang="ja-JP" sz="140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/ 20</a:t>
            </a:r>
            <a:endParaRPr lang="ja-JP" altLang="en-US" sz="1400" dirty="0">
              <a:solidFill>
                <a:schemeClr val="accent5">
                  <a:lumMod val="50000"/>
                </a:schemeClr>
              </a:solidFill>
              <a:effectLst>
                <a:glow>
                  <a:schemeClr val="bg1"/>
                </a:glo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96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AE7A-EBBF-42D1-A8CD-28153786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2154DC-13DA-479B-8618-3FF9840B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2A070C-FA30-4D49-987B-F772E473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E25-0B46-48A9-80F6-D6D48AA21E50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CC7D22-1280-4236-97E1-100480C8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AF916-FF68-4AEF-A8C5-D162D970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25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7CE7CA-92A9-4045-B9EC-8BEF5A343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6A6297-705C-4271-A46B-42BF683F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789A5-9BEA-4BDD-A043-604193F6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E92F-D9E0-4CEE-85C4-97657D4083F7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87E591-691B-4685-836C-F69D900A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EA13DE-89D8-427B-AFFF-FEE86213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73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3C8F9-DCA4-48B9-92E9-1F8F8842C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C0E745-0154-43A9-AC5D-DBAA30C75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6D2917-35E5-4FB7-A5A3-0AF7F2B8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7259AA-BB48-46D2-A866-2FCEC567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90B63-2504-4F90-9AE0-1F5576E3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9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32BE3-42DF-4A31-8051-4FA2EF55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8FD31C-425B-4EF3-B40E-22CE46390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9D1E52-2A48-48C8-9B9B-020E0CEC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6F3A3-E5DF-4E3C-96E4-A7E0D439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B7F310-5530-4DB4-ACE2-CA69129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45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9AADD-F604-4C82-A1A0-6D6B9328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71A17A-0F7B-4083-96BC-4435AE33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3F304E-1C7F-4B5D-A10B-D8936920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5E6CE-39F6-4C21-89C9-99170463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92A0B-2DDB-44E7-990C-DB9704A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8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BD757-C081-4944-8135-E802263E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BA122-2E84-4D04-8302-CB5057C98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EA8AA-F912-437D-9E0F-3A0288E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1BB585-283A-466D-8631-AB95C8DE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2437C3-3AA5-428F-B88E-7B4B941F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B4A04-5D9D-414E-9026-0CF20188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61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D7FB9-4D3B-4978-A529-90523363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448C8D-3288-459F-BFF1-BF1CA9CF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B0194A-CB17-48B0-BCD2-DF8869FA6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D9DA23-50BF-4BB1-A69B-64FEA3B72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F4E1F3-D6FD-42D2-B802-5B261AD1E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5DAB861-82B3-4C09-AC4A-BB498611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49530D-0A6C-4C9D-92F8-1564B07D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8C02C3-8649-454D-93B5-E1638C5F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36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02787-03B8-4638-9A3C-4F49AF80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ED792C-ABAD-45CA-AD48-24AB556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6BFBDA-28DC-4F5D-9CBE-CFB738CF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95AB7-8348-46DB-9C8E-CAACC498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0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7FB4AA-B645-4C64-9E83-7F6E1241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A08F30-A6A8-4D5C-8E5C-69C0A38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7FA4B-D27A-4971-8B8F-6DD423DC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73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0E352-6CB7-4A52-8226-AFAD906B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534EEF-1858-40A1-A73F-81C7B5B4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13969C-A703-4522-BB6E-B831E01C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D29E15-2F8E-454F-BFA9-5A1ECD7C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86A8A7-0D39-41E8-9ED8-CD3EDD5D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88A197-27A0-4594-A759-7D6C54C3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32BE3-42DF-4A31-8051-4FA2EF55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8FD31C-425B-4EF3-B40E-22CE46390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9D1E52-2A48-48C8-9B9B-020E0CEC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E8B-46DF-43F6-AE9D-1BD87055B041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6F3A3-E5DF-4E3C-96E4-A7E0D439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B7F310-5530-4DB4-ACE2-CA69129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08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E7FEE-D18C-43DE-9E13-823F899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20FF851-EBDD-4DA1-B567-BC5FC2D87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3461DC-DBB5-429B-971C-A1A575F4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94CF7-BC26-45E1-B0C8-1232C368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990116-340C-41A4-AE45-34FE72C0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3F692B-221F-4D2C-81FC-27856344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4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AE7A-EBBF-42D1-A8CD-28153786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2154DC-13DA-479B-8618-3FF9840B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2A070C-FA30-4D49-987B-F772E473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CC7D22-1280-4236-97E1-100480C8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AF916-FF68-4AEF-A8C5-D162D970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413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7CE7CA-92A9-4045-B9EC-8BEF5A343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6A6297-705C-4271-A46B-42BF683F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789A5-9BEA-4BDD-A043-604193F6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87E591-691B-4685-836C-F69D900A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EA13DE-89D8-427B-AFFF-FEE86213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79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8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83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35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00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5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9AADD-F604-4C82-A1A0-6D6B9328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71A17A-0F7B-4083-96BC-4435AE33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3F304E-1C7F-4B5D-A10B-D8936920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C22D-0D62-4D34-A2EA-6926700ADC2B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5E6CE-39F6-4C21-89C9-99170463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92A0B-2DDB-44E7-990C-DB9704A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27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1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4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28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83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24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0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09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BD757-C081-4944-8135-E802263E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BA122-2E84-4D04-8302-CB5057C98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EA8AA-F912-437D-9E0F-3A0288E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1BB585-283A-466D-8631-AB95C8DE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BB48-CFF0-47D1-97E6-1D96C770E6C8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2437C3-3AA5-428F-B88E-7B4B941F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B4A04-5D9D-414E-9026-0CF20188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59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D7FB9-4D3B-4978-A529-90523363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448C8D-3288-459F-BFF1-BF1CA9CF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B0194A-CB17-48B0-BCD2-DF8869FA6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D9DA23-50BF-4BB1-A69B-64FEA3B72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F4E1F3-D6FD-42D2-B802-5B261AD1E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5DAB861-82B3-4C09-AC4A-BB498611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1279-A2BC-4DC9-9804-CA786F61BF3C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49530D-0A6C-4C9D-92F8-1564B07D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8C02C3-8649-454D-93B5-E1638C5F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23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02787-03B8-4638-9A3C-4F49AF80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ED792C-ABAD-45CA-AD48-24AB556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901-9A2F-47ED-8EB9-5F40A798A818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6BFBDA-28DC-4F5D-9CBE-CFB738CF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95AB7-8348-46DB-9C8E-CAACC498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2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7FB4AA-B645-4C64-9E83-7F6E1241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45D9-AE3C-4334-8078-48F74B7C3010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A08F30-A6A8-4D5C-8E5C-69C0A38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7FA4B-D27A-4971-8B8F-6DD423DC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6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0E352-6CB7-4A52-8226-AFAD906B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534EEF-1858-40A1-A73F-81C7B5B4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13969C-A703-4522-BB6E-B831E01C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D29E15-2F8E-454F-BFA9-5A1ECD7C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E5F2-29C6-4FD3-BFC1-AC4478C79854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86A8A7-0D39-41E8-9ED8-CD3EDD5D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88A197-27A0-4594-A759-7D6C54C3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8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E7FEE-D18C-43DE-9E13-823F899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20FF851-EBDD-4DA1-B567-BC5FC2D87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3461DC-DBB5-429B-971C-A1A575F4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94CF7-BC26-45E1-B0C8-1232C368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5720-3D82-4EA8-A3BA-F547CF87EFF0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990116-340C-41A4-AE45-34FE72C0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3F692B-221F-4D2C-81FC-27856344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5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D9C10B-F4FE-4801-91AC-DC19B771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C50EAA-E67C-4774-87F9-E2E810DC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8FABE7-B52E-4FA9-B998-6F4EDEDAB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DF2E-BF1B-45F2-8E79-667812D5379E}" type="datetime1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2689BF-FA7E-4556-A490-CFAE43A33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C12554-815B-41F2-A194-B0AFC3DBC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FA04-3FD7-A643-9E11-1BEDD718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D9C10B-F4FE-4801-91AC-DC19B771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C50EAA-E67C-4774-87F9-E2E810DC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8FABE7-B52E-4FA9-B998-6F4EDEDAB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F346-83C2-4F0C-8E64-E6AE684A08E6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2689BF-FA7E-4556-A490-CFAE43A33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C12554-815B-41F2-A194-B0AFC3DBC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A2B5-3FB5-4215-A798-468CC2B0B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0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10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6B947B-06E8-4607-A0C6-ACCCCE8886AD}"/>
              </a:ext>
            </a:extLst>
          </p:cNvPr>
          <p:cNvSpPr txBox="1"/>
          <p:nvPr/>
        </p:nvSpPr>
        <p:spPr>
          <a:xfrm>
            <a:off x="335434" y="2682627"/>
            <a:ext cx="249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December,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2" name="Google Shape;317;p1">
            <a:extLst>
              <a:ext uri="{FF2B5EF4-FFF2-40B4-BE49-F238E27FC236}">
                <a16:creationId xmlns:a16="http://schemas.microsoft.com/office/drawing/2014/main" id="{DECB260D-2FC6-0E2E-3F49-9565F2C22089}"/>
              </a:ext>
            </a:extLst>
          </p:cNvPr>
          <p:cNvSpPr txBox="1"/>
          <p:nvPr/>
        </p:nvSpPr>
        <p:spPr>
          <a:xfrm>
            <a:off x="335431" y="1208469"/>
            <a:ext cx="82080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of Helical Fusion Co., Ltd. 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17;p1">
            <a:extLst>
              <a:ext uri="{FF2B5EF4-FFF2-40B4-BE49-F238E27FC236}">
                <a16:creationId xmlns:a16="http://schemas.microsoft.com/office/drawing/2014/main" id="{2AAACE9C-2054-15C3-CD6D-EC1F6225B2F4}"/>
              </a:ext>
            </a:extLst>
          </p:cNvPr>
          <p:cNvSpPr txBox="1"/>
          <p:nvPr/>
        </p:nvSpPr>
        <p:spPr>
          <a:xfrm>
            <a:off x="335431" y="2371715"/>
            <a:ext cx="33376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Helical Fusion Co., Ltd.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1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1BB84EA-8EC3-A24C-855B-BE057F3F8718}"/>
              </a:ext>
            </a:extLst>
          </p:cNvPr>
          <p:cNvGrpSpPr>
            <a:grpSpLocks noChangeAspect="1"/>
          </p:cNvGrpSpPr>
          <p:nvPr/>
        </p:nvGrpSpPr>
        <p:grpSpPr>
          <a:xfrm>
            <a:off x="4947695" y="1381009"/>
            <a:ext cx="3521676" cy="1892630"/>
            <a:chOff x="4783540" y="3384380"/>
            <a:chExt cx="2283927" cy="1268113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F7D5C5CC-1E05-D84D-9B7C-43A0425E4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540" y="3384380"/>
              <a:ext cx="948933" cy="1268113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65926CCE-11C3-4D43-B06A-0A0339BFC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2834" y="3412702"/>
              <a:ext cx="1584633" cy="1239791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38CFFC3-010B-6A4A-ADE5-2A8F87392EB8}"/>
              </a:ext>
            </a:extLst>
          </p:cNvPr>
          <p:cNvSpPr txBox="1"/>
          <p:nvPr/>
        </p:nvSpPr>
        <p:spPr>
          <a:xfrm>
            <a:off x="330527" y="3638825"/>
            <a:ext cx="8707672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4150" indent="-1841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ja-JP" sz="160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</a:rPr>
              <a:t>Can be used above 20 K and can be cooled with liquid hydrogen or gas helium.</a:t>
            </a:r>
          </a:p>
          <a:p>
            <a:pPr marL="184150" indent="-1841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ja-JP" sz="1600" b="1" dirty="0">
                <a:solidFill>
                  <a:schemeClr val="accent2"/>
                </a:solidFill>
                <a:effectLst>
                  <a:glow>
                    <a:schemeClr val="bg1"/>
                  </a:glow>
                </a:effectLst>
                <a:latin typeface="+mn-ea"/>
              </a:rPr>
              <a:t>Allows for low operating costs by eliminating the need for a large amount of helium.</a:t>
            </a:r>
            <a:endParaRPr kumimoji="1" lang="en-US" altLang="ja-JP" sz="1600" b="1" dirty="0">
              <a:solidFill>
                <a:schemeClr val="accent2"/>
              </a:solidFill>
              <a:effectLst>
                <a:glow>
                  <a:schemeClr val="bg1"/>
                </a:glow>
              </a:effectLst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2CEDA7-7A28-B199-6CD1-B75F39AEDA7E}"/>
              </a:ext>
            </a:extLst>
          </p:cNvPr>
          <p:cNvSpPr txBox="1"/>
          <p:nvPr/>
        </p:nvSpPr>
        <p:spPr>
          <a:xfrm>
            <a:off x="270073" y="161743"/>
            <a:ext cx="870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HTS </a:t>
            </a:r>
            <a:r>
              <a:rPr kumimoji="1" lang="en-US" altLang="ja-JP" sz="2400" b="1" dirty="0">
                <a:cs typeface="Times New Roman" panose="02020603050405020304" pitchFamily="18" charset="0"/>
              </a:rPr>
              <a:t>(High Temperature Superconducting) </a:t>
            </a:r>
            <a:r>
              <a:rPr kumimoji="1" lang="en-US" altLang="ja-JP" sz="2800" b="1" dirty="0">
                <a:cs typeface="Times New Roman" panose="02020603050405020304" pitchFamily="18" charset="0"/>
              </a:rPr>
              <a:t>magnet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009EC45-0DCC-2108-BBB1-B711FF08DBC6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AF4105-2A25-20A1-AFDB-38C65B44CCE5}"/>
              </a:ext>
            </a:extLst>
          </p:cNvPr>
          <p:cNvGrpSpPr/>
          <p:nvPr/>
        </p:nvGrpSpPr>
        <p:grpSpPr>
          <a:xfrm>
            <a:off x="452179" y="1437903"/>
            <a:ext cx="3955939" cy="1837725"/>
            <a:chOff x="4596096" y="3549493"/>
            <a:chExt cx="3408282" cy="1562444"/>
          </a:xfrm>
        </p:grpSpPr>
        <p:pic>
          <p:nvPicPr>
            <p:cNvPr id="3" name="図 2" descr="壁に貼られた紙&#10;&#10;低い精度で自動的に生成された説明">
              <a:extLst>
                <a:ext uri="{FF2B5EF4-FFF2-40B4-BE49-F238E27FC236}">
                  <a16:creationId xmlns:a16="http://schemas.microsoft.com/office/drawing/2014/main" id="{F22F3210-FD45-3270-E55B-E34F4D8DB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5" t="29740" r="44523" b="34440"/>
            <a:stretch/>
          </p:blipFill>
          <p:spPr>
            <a:xfrm rot="16200000">
              <a:off x="4702211" y="3443378"/>
              <a:ext cx="1562443" cy="1774674"/>
            </a:xfrm>
            <a:prstGeom prst="rect">
              <a:avLst/>
            </a:prstGeom>
          </p:spPr>
        </p:pic>
        <p:pic>
          <p:nvPicPr>
            <p:cNvPr id="4" name="Picture 2" descr="IMG_1600">
              <a:extLst>
                <a:ext uri="{FF2B5EF4-FFF2-40B4-BE49-F238E27FC236}">
                  <a16:creationId xmlns:a16="http://schemas.microsoft.com/office/drawing/2014/main" id="{DE5E182B-6801-EBA8-1098-02C187B2C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1" t="32535" r="45223" b="26498"/>
            <a:stretch/>
          </p:blipFill>
          <p:spPr bwMode="auto">
            <a:xfrm>
              <a:off x="6406805" y="3549494"/>
              <a:ext cx="1597573" cy="156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70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B2D422-0827-5B47-9E2A-E4F9DB89E8EF}"/>
              </a:ext>
            </a:extLst>
          </p:cNvPr>
          <p:cNvSpPr txBox="1"/>
          <p:nvPr/>
        </p:nvSpPr>
        <p:spPr>
          <a:xfrm>
            <a:off x="1197243" y="3899391"/>
            <a:ext cx="7217604" cy="10002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4150" indent="-1841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Ensures passive safety by low maximum pressure</a:t>
            </a:r>
            <a:r>
              <a:rPr lang="en" altLang="ja-JP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.</a:t>
            </a:r>
            <a:endParaRPr kumimoji="1" lang="en-US" altLang="ja-JP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184150" indent="-1841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Allows for low manufacturing and maintenance costs </a:t>
            </a:r>
            <a:br>
              <a:rPr lang="en-US" altLang="ja-JP" b="1" dirty="0">
                <a:solidFill>
                  <a:schemeClr val="accent2"/>
                </a:solidFill>
                <a:latin typeface="+mn-ea"/>
              </a:rPr>
            </a:br>
            <a:r>
              <a:rPr lang="en-US" altLang="ja-JP" dirty="0">
                <a:solidFill>
                  <a:schemeClr val="bg2"/>
                </a:solidFill>
                <a:latin typeface="+mn-ea"/>
              </a:rPr>
              <a:t>by requiring merely short piping routes and few welding points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015D858-9B34-B74B-9C51-F65B1AD79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576" y="1045278"/>
            <a:ext cx="2674666" cy="203991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30DDA707-9AE2-5C49-8B60-2DCDE2DA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601" y="3119568"/>
            <a:ext cx="2960253" cy="745449"/>
          </a:xfrm>
          <a:prstGeom prst="rect">
            <a:avLst/>
          </a:prstGeom>
          <a:noFill/>
          <a:ln>
            <a:noFill/>
          </a:ln>
        </p:spPr>
        <p:txBody>
          <a:bodyPr tIns="99772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200" kern="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Newly developed </a:t>
            </a:r>
          </a:p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b="1" kern="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</a:rPr>
              <a:t>Functional Liquid Metal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C33D8C3-4C78-2544-8568-A81901403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68" y="1045278"/>
            <a:ext cx="2951570" cy="1782883"/>
          </a:xfrm>
          <a:prstGeom prst="rect">
            <a:avLst/>
          </a:prstGeom>
        </p:spPr>
      </p:pic>
      <p:sp>
        <p:nvSpPr>
          <p:cNvPr id="23" name="TextBox 14">
            <a:extLst>
              <a:ext uri="{FF2B5EF4-FFF2-40B4-BE49-F238E27FC236}">
                <a16:creationId xmlns:a16="http://schemas.microsoft.com/office/drawing/2014/main" id="{571E61B3-E062-5440-8923-0B83753A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8" y="3119568"/>
            <a:ext cx="2728832" cy="6931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tIns="99772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200" kern="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  <a:ea typeface="+mn-ea"/>
              </a:rPr>
              <a:t>Application of </a:t>
            </a:r>
            <a:r>
              <a:rPr lang="en-US" altLang="ja-JP" sz="1600" b="1" kern="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  <a:ea typeface="+mn-ea"/>
              </a:rPr>
              <a:t>Molten Salt 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>
                  <a:schemeClr val="bg1"/>
                </a:glow>
              </a:effectLst>
              <a:uLnTx/>
              <a:uFillTx/>
              <a:latin typeface="+mn-ea"/>
              <a:ea typeface="+mn-ea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F12C9608-9F61-104B-9B38-CC1049EB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380" y="3085194"/>
            <a:ext cx="3118620" cy="692793"/>
          </a:xfrm>
          <a:prstGeom prst="rect">
            <a:avLst/>
          </a:prstGeom>
          <a:noFill/>
          <a:ln>
            <a:noFill/>
          </a:ln>
        </p:spPr>
        <p:txBody>
          <a:bodyPr tIns="99772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200" kern="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  <a:ea typeface="+mn-ea"/>
              </a:rPr>
              <a:t>Protection of first wall by </a:t>
            </a:r>
          </a:p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b="1" kern="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  <a:ea typeface="+mn-ea"/>
              </a:rPr>
              <a:t>Liquid Metal Surface Flow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>
                  <a:schemeClr val="bg1"/>
                </a:glow>
              </a:effectLst>
              <a:uLnTx/>
              <a:uFillTx/>
              <a:latin typeface="+mn-ea"/>
              <a:ea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103848-4FB7-FE48-97F4-7DD900425706}"/>
              </a:ext>
            </a:extLst>
          </p:cNvPr>
          <p:cNvSpPr txBox="1"/>
          <p:nvPr/>
        </p:nvSpPr>
        <p:spPr>
          <a:xfrm>
            <a:off x="166295" y="2457404"/>
            <a:ext cx="1900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8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ea"/>
              </a:rPr>
              <a:t>https://</a:t>
            </a:r>
            <a:r>
              <a:rPr kumimoji="1" lang="en" altLang="ja-JP" sz="800" dirty="0" err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ea"/>
              </a:rPr>
              <a:t>ja.wikipedia.org</a:t>
            </a:r>
            <a:r>
              <a:rPr kumimoji="1" lang="en" altLang="ja-JP" sz="8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ea"/>
              </a:rPr>
              <a:t>/wiki/</a:t>
            </a:r>
            <a:r>
              <a:rPr kumimoji="1" lang="ja-JP" altLang="en-US" sz="80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ea"/>
              </a:rPr>
              <a:t>溶融塩</a:t>
            </a:r>
          </a:p>
        </p:txBody>
      </p:sp>
      <p:pic>
        <p:nvPicPr>
          <p:cNvPr id="3" name="図 2" descr="傘 が含まれている画像&#10;&#10;自動的に生成された説明">
            <a:extLst>
              <a:ext uri="{FF2B5EF4-FFF2-40B4-BE49-F238E27FC236}">
                <a16:creationId xmlns:a16="http://schemas.microsoft.com/office/drawing/2014/main" id="{6949EEA1-B673-3A58-F62C-03CC7D6B39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510" y="1069739"/>
            <a:ext cx="1548398" cy="196062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32FB1F6-5D28-7665-C372-55B15A1AA507}"/>
              </a:ext>
            </a:extLst>
          </p:cNvPr>
          <p:cNvSpPr txBox="1"/>
          <p:nvPr/>
        </p:nvSpPr>
        <p:spPr>
          <a:xfrm>
            <a:off x="270073" y="161743"/>
            <a:ext cx="870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Liquid Blanket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16693A5-C512-E6DD-5B86-A74822FC081F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3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FA9211-75AE-4D59-A4A0-461E7FF11B4F}"/>
              </a:ext>
            </a:extLst>
          </p:cNvPr>
          <p:cNvSpPr txBox="1"/>
          <p:nvPr/>
        </p:nvSpPr>
        <p:spPr>
          <a:xfrm>
            <a:off x="193129" y="874420"/>
            <a:ext cx="87340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Provide </a:t>
            </a: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400" b="1" i="0" dirty="0">
                <a:effectLst/>
                <a:cs typeface="Times New Roman" panose="02020603050405020304" pitchFamily="18" charset="0"/>
              </a:rPr>
              <a:t>esign of fusion reactor</a:t>
            </a:r>
            <a:r>
              <a:rPr lang="en-US" altLang="ja-JP" sz="2400" b="1" i="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,</a:t>
            </a:r>
            <a:r>
              <a:rPr lang="ja-JP" altLang="en-US" sz="2400" b="1" i="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i="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and</a:t>
            </a:r>
            <a:r>
              <a:rPr lang="ja-JP" altLang="en-US" sz="2400" b="1" i="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i="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consultation on </a:t>
            </a:r>
            <a:r>
              <a:rPr kumimoji="1" lang="en-US" altLang="ja-JP" sz="2400" b="1" dirty="0">
                <a:ea typeface="Yu Gothic" panose="020B0400000000000000" pitchFamily="34" charset="-128"/>
                <a:cs typeface="Times New Roman" panose="02020603050405020304" pitchFamily="18" charset="0"/>
              </a:rPr>
              <a:t>construction, operation and maintenance</a:t>
            </a:r>
          </a:p>
          <a:p>
            <a:pPr algn="ctr">
              <a:spcAft>
                <a:spcPts val="600"/>
              </a:spcAft>
            </a:pPr>
            <a:endParaRPr kumimoji="1" lang="en-US" altLang="ja-JP"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7815E15A-90DA-9C4B-94CA-8A409523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554" y="4923572"/>
            <a:ext cx="1156446" cy="206907"/>
          </a:xfrm>
        </p:spPr>
        <p:txBody>
          <a:bodyPr>
            <a:normAutofit fontScale="62500" lnSpcReduction="20000"/>
          </a:bodyPr>
          <a:lstStyle/>
          <a:p>
            <a:fld id="{713B6745-694E-D640-B252-D653EE60360F}" type="slidenum">
              <a:rPr lang="ja-JP" altLang="en-US" sz="1400" smtClean="0"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12</a:t>
            </a:fld>
            <a:r>
              <a:rPr lang="en-US" altLang="ja-JP" sz="1400" dirty="0"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/ 25</a:t>
            </a:r>
            <a:endParaRPr lang="ja-JP" altLang="en-US" sz="1400" dirty="0">
              <a:effectLst>
                <a:glow>
                  <a:schemeClr val="bg1"/>
                </a:glo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2CDCC7-A283-4738-A482-14E6FAD0AE2B}"/>
              </a:ext>
            </a:extLst>
          </p:cNvPr>
          <p:cNvSpPr/>
          <p:nvPr/>
        </p:nvSpPr>
        <p:spPr>
          <a:xfrm>
            <a:off x="1383424" y="1878670"/>
            <a:ext cx="1355835" cy="1645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Helical Fusion</a:t>
            </a:r>
            <a:endParaRPr kumimoji="1" lang="ja-JP" altLang="en-US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C5488E-7A78-408B-91F5-6338CD7398F5}"/>
              </a:ext>
            </a:extLst>
          </p:cNvPr>
          <p:cNvSpPr/>
          <p:nvPr/>
        </p:nvSpPr>
        <p:spPr>
          <a:xfrm>
            <a:off x="3940065" y="1878670"/>
            <a:ext cx="1355835" cy="16455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Power</a:t>
            </a: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en-US" altLang="ja-JP" b="1" dirty="0">
                <a:solidFill>
                  <a:schemeClr val="bg1"/>
                </a:solidFill>
              </a:rPr>
              <a:t>Generator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374327-D9B1-4BF5-BD36-41AA3D29A65A}"/>
              </a:ext>
            </a:extLst>
          </p:cNvPr>
          <p:cNvSpPr/>
          <p:nvPr/>
        </p:nvSpPr>
        <p:spPr>
          <a:xfrm>
            <a:off x="6332482" y="1878670"/>
            <a:ext cx="1355835" cy="16455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End</a:t>
            </a: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en-US" altLang="ja-JP" b="1" dirty="0">
                <a:solidFill>
                  <a:schemeClr val="bg1"/>
                </a:solidFill>
              </a:rPr>
              <a:t>Customer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384E375-1E54-40A3-B708-18E6D5BF28EB}"/>
              </a:ext>
            </a:extLst>
          </p:cNvPr>
          <p:cNvSpPr/>
          <p:nvPr/>
        </p:nvSpPr>
        <p:spPr>
          <a:xfrm>
            <a:off x="5427279" y="2132889"/>
            <a:ext cx="811924" cy="30348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C7CCE53-4895-4AE7-A787-484C8DF64B7C}"/>
              </a:ext>
            </a:extLst>
          </p:cNvPr>
          <p:cNvSpPr/>
          <p:nvPr/>
        </p:nvSpPr>
        <p:spPr>
          <a:xfrm>
            <a:off x="2963917" y="2132889"/>
            <a:ext cx="811924" cy="303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DFF6CD0-9BA5-44B1-9FCD-9BA8ABDB1CA6}"/>
              </a:ext>
            </a:extLst>
          </p:cNvPr>
          <p:cNvSpPr/>
          <p:nvPr/>
        </p:nvSpPr>
        <p:spPr>
          <a:xfrm rot="10800000">
            <a:off x="2963917" y="2850220"/>
            <a:ext cx="811924" cy="303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F6D7993-FEBD-437F-9151-228FF2F3A865}"/>
              </a:ext>
            </a:extLst>
          </p:cNvPr>
          <p:cNvSpPr/>
          <p:nvPr/>
        </p:nvSpPr>
        <p:spPr>
          <a:xfrm rot="10800000">
            <a:off x="5408229" y="2850220"/>
            <a:ext cx="811924" cy="30348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1FF2B91-CD42-45E8-A9A9-0B31274CCC3D}"/>
              </a:ext>
            </a:extLst>
          </p:cNvPr>
          <p:cNvSpPr/>
          <p:nvPr/>
        </p:nvSpPr>
        <p:spPr>
          <a:xfrm>
            <a:off x="5331043" y="3780783"/>
            <a:ext cx="1004395" cy="370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Tariff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043663F-661D-40B1-A7D1-4546D020DD1B}"/>
              </a:ext>
            </a:extLst>
          </p:cNvPr>
          <p:cNvSpPr/>
          <p:nvPr/>
        </p:nvSpPr>
        <p:spPr>
          <a:xfrm>
            <a:off x="1383424" y="3966029"/>
            <a:ext cx="3691102" cy="1066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１．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Design fee</a:t>
            </a:r>
          </a:p>
          <a:p>
            <a:r>
              <a:rPr kumimoji="1" lang="ja-JP" altLang="en-US" sz="1600" b="1" dirty="0">
                <a:solidFill>
                  <a:schemeClr val="bg1"/>
                </a:solidFill>
              </a:rPr>
              <a:t>２．</a:t>
            </a:r>
            <a:r>
              <a:rPr lang="en-US" altLang="ja-JP" sz="1600" b="1" dirty="0">
                <a:solidFill>
                  <a:schemeClr val="bg1"/>
                </a:solidFill>
              </a:rPr>
              <a:t>Construction</a:t>
            </a:r>
            <a:r>
              <a:rPr lang="ja-JP" altLang="en-US" sz="1600" b="1" dirty="0">
                <a:solidFill>
                  <a:schemeClr val="bg1"/>
                </a:solidFill>
              </a:rPr>
              <a:t> </a:t>
            </a:r>
            <a:r>
              <a:rPr lang="en-US" altLang="ja-JP" sz="1600" b="1" dirty="0">
                <a:solidFill>
                  <a:schemeClr val="bg1"/>
                </a:solidFill>
              </a:rPr>
              <a:t>advisory fee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</a:rPr>
              <a:t>３．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O&amp;M </a:t>
            </a:r>
            <a:r>
              <a:rPr lang="en-US" altLang="ja-JP" sz="1600" b="1" dirty="0">
                <a:solidFill>
                  <a:schemeClr val="bg1"/>
                </a:solidFill>
              </a:rPr>
              <a:t>advisory fee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</a:rPr>
              <a:t>４．</a:t>
            </a:r>
            <a:r>
              <a:rPr lang="en-US" altLang="ja-JP" sz="1600" b="1" dirty="0">
                <a:solidFill>
                  <a:schemeClr val="bg1"/>
                </a:solidFill>
              </a:rPr>
              <a:t>License fee</a:t>
            </a:r>
            <a:endParaRPr kumimoji="1" lang="en-US" altLang="ja-JP" sz="1600" b="1" dirty="0">
              <a:solidFill>
                <a:schemeClr val="bg1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51659C5-9CF7-4A58-946F-50EE3C5899E2}"/>
              </a:ext>
            </a:extLst>
          </p:cNvPr>
          <p:cNvCxnSpPr>
            <a:cxnSpLocks/>
          </p:cNvCxnSpPr>
          <p:nvPr/>
        </p:nvCxnSpPr>
        <p:spPr>
          <a:xfrm flipH="1">
            <a:off x="3228975" y="3609264"/>
            <a:ext cx="114220" cy="32877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4C140B-A70B-474F-B7A5-0224E9B457D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833241" y="3557886"/>
            <a:ext cx="0" cy="22289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1E029F-36F0-4A61-A817-EB1A1B04D46A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Business Model A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A3BD0F9-517E-45D2-974F-94B896835FEB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02627F82-03C5-41A9-B9B5-E4235CD1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86" y="1693478"/>
            <a:ext cx="429930" cy="4547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6000CA6-9F8F-4E7C-9C00-E120F7484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56" y="3228458"/>
            <a:ext cx="565843" cy="3634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63A7321-7ADE-4A47-85B1-FF9DB88D1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529" y="3161886"/>
            <a:ext cx="565843" cy="3634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FB99AD-AAA1-44E3-B044-D982E58DC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561" y="1758670"/>
            <a:ext cx="386362" cy="3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1"/>
    </mc:Choice>
    <mc:Fallback xmlns="">
      <p:transition spd="slow" advTm="256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FA9211-75AE-4D59-A4A0-461E7FF11B4F}"/>
              </a:ext>
            </a:extLst>
          </p:cNvPr>
          <p:cNvSpPr txBox="1"/>
          <p:nvPr/>
        </p:nvSpPr>
        <p:spPr>
          <a:xfrm>
            <a:off x="193129" y="827351"/>
            <a:ext cx="87340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Provide elemental technologies to fusion </a:t>
            </a:r>
            <a:r>
              <a:rPr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startup</a:t>
            </a: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s</a:t>
            </a:r>
          </a:p>
          <a:p>
            <a:pPr algn="ctr">
              <a:spcAft>
                <a:spcPts val="600"/>
              </a:spcAft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in Japan and overseas.</a:t>
            </a: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7815E15A-90DA-9C4B-94CA-8A409523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554" y="4923572"/>
            <a:ext cx="1156446" cy="206907"/>
          </a:xfrm>
        </p:spPr>
        <p:txBody>
          <a:bodyPr>
            <a:normAutofit fontScale="62500" lnSpcReduction="20000"/>
          </a:bodyPr>
          <a:lstStyle/>
          <a:p>
            <a:fld id="{713B6745-694E-D640-B252-D653EE60360F}" type="slidenum">
              <a:rPr lang="ja-JP" altLang="en-US" sz="1400" smtClean="0"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13</a:t>
            </a:fld>
            <a:r>
              <a:rPr lang="en-US" altLang="ja-JP" sz="1400" dirty="0">
                <a:effectLst>
                  <a:glow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/ 25</a:t>
            </a:r>
            <a:endParaRPr lang="ja-JP" altLang="en-US" sz="1400" dirty="0">
              <a:effectLst>
                <a:glow>
                  <a:schemeClr val="bg1"/>
                </a:glo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2CDCC7-A283-4738-A482-14E6FAD0AE2B}"/>
              </a:ext>
            </a:extLst>
          </p:cNvPr>
          <p:cNvSpPr/>
          <p:nvPr/>
        </p:nvSpPr>
        <p:spPr>
          <a:xfrm>
            <a:off x="1902987" y="1880729"/>
            <a:ext cx="1355835" cy="1986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Helical Fusion</a:t>
            </a:r>
            <a:endParaRPr kumimoji="1" lang="ja-JP" altLang="en-US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C5488E-7A78-408B-91F5-6338CD7398F5}"/>
              </a:ext>
            </a:extLst>
          </p:cNvPr>
          <p:cNvSpPr/>
          <p:nvPr/>
        </p:nvSpPr>
        <p:spPr>
          <a:xfrm>
            <a:off x="5834460" y="1880729"/>
            <a:ext cx="1455619" cy="19868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Fusion</a:t>
            </a:r>
          </a:p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Startups</a:t>
            </a:r>
          </a:p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and/or</a:t>
            </a:r>
            <a:endParaRPr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Laboratory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C7CCE53-4895-4AE7-A787-484C8DF64B7C}"/>
              </a:ext>
            </a:extLst>
          </p:cNvPr>
          <p:cNvSpPr/>
          <p:nvPr/>
        </p:nvSpPr>
        <p:spPr>
          <a:xfrm>
            <a:off x="3549907" y="2306825"/>
            <a:ext cx="2132153" cy="303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DFF6CD0-9BA5-44B1-9FCD-9BA8ABDB1CA6}"/>
              </a:ext>
            </a:extLst>
          </p:cNvPr>
          <p:cNvSpPr/>
          <p:nvPr/>
        </p:nvSpPr>
        <p:spPr>
          <a:xfrm rot="10800000">
            <a:off x="3549908" y="3024156"/>
            <a:ext cx="2088798" cy="303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043663F-661D-40B1-A7D1-4546D020DD1B}"/>
              </a:ext>
            </a:extLst>
          </p:cNvPr>
          <p:cNvSpPr/>
          <p:nvPr/>
        </p:nvSpPr>
        <p:spPr>
          <a:xfrm>
            <a:off x="1902987" y="4178508"/>
            <a:ext cx="4316510" cy="768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１．</a:t>
            </a:r>
            <a:r>
              <a:rPr lang="en-US" altLang="ja-JP" sz="1600" b="1" dirty="0">
                <a:solidFill>
                  <a:schemeClr val="bg1"/>
                </a:solidFill>
              </a:rPr>
              <a:t> License fee 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</a:rPr>
              <a:t>２．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 Joint research and development fee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51659C5-9CF7-4A58-946F-50EE3C5899E2}"/>
              </a:ext>
            </a:extLst>
          </p:cNvPr>
          <p:cNvCxnSpPr>
            <a:cxnSpLocks/>
          </p:cNvCxnSpPr>
          <p:nvPr/>
        </p:nvCxnSpPr>
        <p:spPr>
          <a:xfrm flipH="1">
            <a:off x="4139292" y="3611323"/>
            <a:ext cx="361259" cy="56718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8D8724-C0C4-4E30-9EE4-EE5B4F1612D0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Business Model B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89B41BC-3287-4933-AEB1-45E7A56E9C68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5B40E14D-49BE-49E7-A9CE-C904C5F70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71" y="3314084"/>
            <a:ext cx="565843" cy="3634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BEEF5DD-3DA9-4109-B9A9-AE113508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3171" y="1907169"/>
            <a:ext cx="468851" cy="4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4"/>
    </mc:Choice>
    <mc:Fallback xmlns="">
      <p:transition spd="slow" advTm="188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0623E323-E9EF-705B-6B20-1CB4FDCF61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68" y="972630"/>
            <a:ext cx="3358763" cy="249184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22C86A7-A031-9AEC-A677-B5AB34FAB1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480" y="972630"/>
            <a:ext cx="3336412" cy="249184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2EF42B9-6BF8-6F80-6B01-51990FC9A298}"/>
              </a:ext>
            </a:extLst>
          </p:cNvPr>
          <p:cNvSpPr txBox="1"/>
          <p:nvPr/>
        </p:nvSpPr>
        <p:spPr>
          <a:xfrm>
            <a:off x="753423" y="3528791"/>
            <a:ext cx="198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Junichi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MIYAZAWA</a:t>
            </a:r>
            <a:endParaRPr kumimoji="1" lang="en-US" altLang="ja-JP" sz="18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Co-Founder,</a:t>
            </a:r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Co-CEO</a:t>
            </a:r>
          </a:p>
          <a:p>
            <a:r>
              <a:rPr kumimoji="1"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Head of R&amp;</a:t>
            </a:r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0B73E9-E4AE-E238-4AD5-A3B17F5DA35E}"/>
              </a:ext>
            </a:extLst>
          </p:cNvPr>
          <p:cNvSpPr txBox="1"/>
          <p:nvPr/>
        </p:nvSpPr>
        <p:spPr>
          <a:xfrm>
            <a:off x="4692234" y="3528790"/>
            <a:ext cx="220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Takaya</a:t>
            </a:r>
          </a:p>
          <a:p>
            <a:r>
              <a:rPr kumimoji="1" lang="en-US" altLang="ja-JP" sz="18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TAGUCHI</a:t>
            </a: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Co-Founder,</a:t>
            </a:r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Co-CEO</a:t>
            </a:r>
          </a:p>
          <a:p>
            <a:r>
              <a:rPr kumimoji="1"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Hea</a:t>
            </a:r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 of Business/Finance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26" name="Picture 2" descr="東大マーク | 東京大学">
            <a:extLst>
              <a:ext uri="{FF2B5EF4-FFF2-40B4-BE49-F238E27FC236}">
                <a16:creationId xmlns:a16="http://schemas.microsoft.com/office/drawing/2014/main" id="{446AA5D7-A4B6-F54D-3D53-21F40EA24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09" b="29199"/>
          <a:stretch/>
        </p:blipFill>
        <p:spPr bwMode="auto">
          <a:xfrm>
            <a:off x="3038803" y="3528789"/>
            <a:ext cx="1167828" cy="3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核融合科学研究所">
            <a:extLst>
              <a:ext uri="{FF2B5EF4-FFF2-40B4-BE49-F238E27FC236}">
                <a16:creationId xmlns:a16="http://schemas.microsoft.com/office/drawing/2014/main" id="{AB26FDB0-7665-695C-CF4F-149C2DA5D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8675" y="3945764"/>
            <a:ext cx="527956" cy="4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京都大学 - Phoenixi | フェニクシー">
            <a:extLst>
              <a:ext uri="{FF2B5EF4-FFF2-40B4-BE49-F238E27FC236}">
                <a16:creationId xmlns:a16="http://schemas.microsoft.com/office/drawing/2014/main" id="{4ED3C3CC-BE00-05E7-2BED-3B5738CE9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13" b="21305"/>
          <a:stretch/>
        </p:blipFill>
        <p:spPr bwMode="auto">
          <a:xfrm>
            <a:off x="6997667" y="3528789"/>
            <a:ext cx="1080224" cy="3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wCコンサルティング | ASSIGN │コンサルファームへの転職エージェントならアサイン">
            <a:extLst>
              <a:ext uri="{FF2B5EF4-FFF2-40B4-BE49-F238E27FC236}">
                <a16:creationId xmlns:a16="http://schemas.microsoft.com/office/drawing/2014/main" id="{975D1C51-8137-A5C3-0B8B-307D3165E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0" t="30453" r="12477" b="25195"/>
          <a:stretch/>
        </p:blipFill>
        <p:spPr bwMode="auto">
          <a:xfrm>
            <a:off x="7411218" y="4479051"/>
            <a:ext cx="666674" cy="26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福利厚生・制度 - 株式会社みずほフィナンシャルグループ | 働き方情報 Clarity（クラリティ）">
            <a:extLst>
              <a:ext uri="{FF2B5EF4-FFF2-40B4-BE49-F238E27FC236}">
                <a16:creationId xmlns:a16="http://schemas.microsoft.com/office/drawing/2014/main" id="{6B5119B0-B82F-21B2-4E0C-0CA890428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2" t="32805" r="14679" b="45127"/>
          <a:stretch/>
        </p:blipFill>
        <p:spPr bwMode="auto">
          <a:xfrm>
            <a:off x="7280564" y="3913332"/>
            <a:ext cx="797327" cy="2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企業詳細 | 【就活生向け】ミキワメ">
            <a:extLst>
              <a:ext uri="{FF2B5EF4-FFF2-40B4-BE49-F238E27FC236}">
                <a16:creationId xmlns:a16="http://schemas.microsoft.com/office/drawing/2014/main" id="{50904D6E-6346-85A3-4B72-EC78A78E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476" y="4211115"/>
            <a:ext cx="1117415" cy="2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AE4594-F2C1-8D38-E0B9-3EB751F65149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cs typeface="Times New Roman" panose="02020603050405020304" pitchFamily="18" charset="0"/>
              </a:rPr>
              <a:t>Team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7CF10D9-A001-CB2D-5A14-591960C63715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0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AAD301-9F79-5272-4820-83E3BEF8FB2D}"/>
              </a:ext>
            </a:extLst>
          </p:cNvPr>
          <p:cNvSpPr txBox="1"/>
          <p:nvPr/>
        </p:nvSpPr>
        <p:spPr>
          <a:xfrm>
            <a:off x="237094" y="3353421"/>
            <a:ext cx="1711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Nagato</a:t>
            </a:r>
          </a:p>
          <a:p>
            <a:r>
              <a:rPr kumimoji="1" lang="en-US" altLang="ja-JP" sz="18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YANAGI</a:t>
            </a: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Co-Founder,</a:t>
            </a:r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Board Member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38A6E5-6579-AB7A-3EAB-6B3C48EA290A}"/>
              </a:ext>
            </a:extLst>
          </p:cNvPr>
          <p:cNvSpPr txBox="1"/>
          <p:nvPr/>
        </p:nvSpPr>
        <p:spPr>
          <a:xfrm>
            <a:off x="3229594" y="3363191"/>
            <a:ext cx="165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Takuya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18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OTO</a:t>
            </a:r>
            <a:endParaRPr kumimoji="1" lang="en-US" altLang="ja-JP" sz="18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Co-Founder,</a:t>
            </a:r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Board Member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C599FB-9259-FF91-D77E-D4ABAD253C50}"/>
              </a:ext>
            </a:extLst>
          </p:cNvPr>
          <p:cNvSpPr txBox="1"/>
          <p:nvPr/>
        </p:nvSpPr>
        <p:spPr>
          <a:xfrm>
            <a:off x="6198452" y="3356576"/>
            <a:ext cx="165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Akio</a:t>
            </a:r>
          </a:p>
          <a:p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SAGARA</a:t>
            </a:r>
            <a:endParaRPr kumimoji="1" lang="en-US" altLang="ja-JP" sz="1800" b="1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Science</a:t>
            </a:r>
            <a:r>
              <a:rPr kumimoji="1" lang="ja-JP" altLang="en-US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1200" b="1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Advisor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E699193-2E36-3AF6-B9A7-C0BCEAB26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14" y="1060508"/>
            <a:ext cx="2833852" cy="21648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B963323-31D3-F1B1-5CA4-9313C4938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324" y="1060507"/>
            <a:ext cx="2760004" cy="216487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A230793-76A8-3A18-749D-B915C8CEF5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786" y="1060507"/>
            <a:ext cx="2605025" cy="2164870"/>
          </a:xfrm>
          <a:prstGeom prst="rect">
            <a:avLst/>
          </a:prstGeom>
        </p:spPr>
      </p:pic>
      <p:pic>
        <p:nvPicPr>
          <p:cNvPr id="22" name="Picture 2" descr="東大マーク | 東京大学">
            <a:extLst>
              <a:ext uri="{FF2B5EF4-FFF2-40B4-BE49-F238E27FC236}">
                <a16:creationId xmlns:a16="http://schemas.microsoft.com/office/drawing/2014/main" id="{043ADAEA-B54A-6FB9-E81E-B4EC2B46B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09" b="29199"/>
          <a:stretch/>
        </p:blipFill>
        <p:spPr bwMode="auto">
          <a:xfrm>
            <a:off x="4904500" y="3398723"/>
            <a:ext cx="1167828" cy="3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核融合科学研究所">
            <a:extLst>
              <a:ext uri="{FF2B5EF4-FFF2-40B4-BE49-F238E27FC236}">
                <a16:creationId xmlns:a16="http://schemas.microsoft.com/office/drawing/2014/main" id="{D497124A-E110-3112-45AF-096A73398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372" y="3815698"/>
            <a:ext cx="527956" cy="4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京都大学 - Phoenixi | フェニクシー">
            <a:extLst>
              <a:ext uri="{FF2B5EF4-FFF2-40B4-BE49-F238E27FC236}">
                <a16:creationId xmlns:a16="http://schemas.microsoft.com/office/drawing/2014/main" id="{9361EB0F-963F-FEA3-D20D-1016B4E50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13" b="21305"/>
          <a:stretch/>
        </p:blipFill>
        <p:spPr bwMode="auto">
          <a:xfrm>
            <a:off x="2021642" y="3398723"/>
            <a:ext cx="1080224" cy="3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核融合科学研究所">
            <a:extLst>
              <a:ext uri="{FF2B5EF4-FFF2-40B4-BE49-F238E27FC236}">
                <a16:creationId xmlns:a16="http://schemas.microsoft.com/office/drawing/2014/main" id="{E500637F-EAA0-CD1C-472C-79423F616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910" y="3815698"/>
            <a:ext cx="527956" cy="4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名古屋大学 大学院工学研究科 竹延研究室">
            <a:extLst>
              <a:ext uri="{FF2B5EF4-FFF2-40B4-BE49-F238E27FC236}">
                <a16:creationId xmlns:a16="http://schemas.microsoft.com/office/drawing/2014/main" id="{1F3FD93C-E66D-4A05-1B6A-8D3DB899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328" y="3398723"/>
            <a:ext cx="1379483" cy="3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核融合科学研究所">
            <a:extLst>
              <a:ext uri="{FF2B5EF4-FFF2-40B4-BE49-F238E27FC236}">
                <a16:creationId xmlns:a16="http://schemas.microsoft.com/office/drawing/2014/main" id="{8D9B6F2A-6FA2-675F-6D8A-FAC12D392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0920" y="3815698"/>
            <a:ext cx="527956" cy="4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7F0B8D-D146-C52F-50CB-3F06E1732E2A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cs typeface="Times New Roman" panose="02020603050405020304" pitchFamily="18" charset="0"/>
              </a:rPr>
              <a:t>Team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E382411-27DD-E33F-CDB3-4EED5E67EA0E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7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E44B9A7-B82D-603E-EDAF-52831002DCB2}"/>
              </a:ext>
            </a:extLst>
          </p:cNvPr>
          <p:cNvSpPr/>
          <p:nvPr/>
        </p:nvSpPr>
        <p:spPr>
          <a:xfrm>
            <a:off x="437827" y="895027"/>
            <a:ext cx="8400081" cy="3963687"/>
          </a:xfrm>
          <a:prstGeom prst="round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839813-953B-B06D-6C84-C6E46B1DD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15" b="80237" l="11433" r="88186">
                        <a14:foregroundMark x1="11966" y1="22722" x2="11966" y2="22722"/>
                        <a14:foregroundMark x1="26448" y1="26154" x2="26448" y2="26154"/>
                        <a14:foregroundMark x1="31021" y1="26391" x2="31021" y2="26391"/>
                        <a14:foregroundMark x1="42988" y1="30178" x2="42988" y2="30178"/>
                        <a14:foregroundMark x1="12729" y1="51834" x2="12729" y2="51834"/>
                        <a14:foregroundMark x1="11509" y1="72189" x2="11509" y2="72189"/>
                        <a14:foregroundMark x1="25686" y1="78343" x2="25686" y2="78343"/>
                        <a14:foregroundMark x1="35061" y1="77751" x2="35061" y2="77751"/>
                        <a14:foregroundMark x1="45351" y1="71834" x2="45351" y2="71834"/>
                        <a14:foregroundMark x1="31860" y1="53609" x2="31860" y2="53609"/>
                        <a14:foregroundMark x1="35595" y1="53964" x2="35595" y2="53964"/>
                        <a14:foregroundMark x1="46799" y1="56686" x2="46799" y2="56686"/>
                        <a14:foregroundMark x1="58308" y1="51834" x2="58308" y2="51834"/>
                        <a14:foregroundMark x1="63110" y1="48639" x2="63110" y2="48639"/>
                        <a14:foregroundMark x1="69055" y1="53018" x2="69055" y2="53018"/>
                        <a14:foregroundMark x1="69055" y1="42485" x2="69055" y2="42485"/>
                        <a14:foregroundMark x1="78430" y1="51479" x2="78430" y2="51479"/>
                        <a14:foregroundMark x1="82393" y1="51834" x2="82393" y2="51834"/>
                        <a14:foregroundMark x1="88186" y1="52071" x2="88186" y2="52071"/>
                      </a14:backgroundRemoval>
                    </a14:imgEffect>
                  </a14:imgLayer>
                </a14:imgProps>
              </a:ext>
            </a:extLst>
          </a:blip>
          <a:srcRect l="3873" t="9830" r="7915" b="11825"/>
          <a:stretch/>
        </p:blipFill>
        <p:spPr>
          <a:xfrm>
            <a:off x="997567" y="1589647"/>
            <a:ext cx="2117977" cy="12115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E9D368C-CB1D-CED0-EC78-3575742FF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158" y="3583309"/>
            <a:ext cx="3619684" cy="44863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A4424F-E0D6-DE61-EB9C-3D41001530BA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Our Investors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DC80C5B-64AA-3602-BE66-FF889A4B38DE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DDI、「通信障害で賠償する方針」報道に「当社が発表したものではない」 - ケータイ Watch">
            <a:extLst>
              <a:ext uri="{FF2B5EF4-FFF2-40B4-BE49-F238E27FC236}">
                <a16:creationId xmlns:a16="http://schemas.microsoft.com/office/drawing/2014/main" id="{FF46D0E8-38E5-9B7A-6B3E-CD5BD16B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4" b="77152" l="10000" r="90000">
                        <a14:backgroundMark x1="6545" y1="30055" x2="6545" y2="30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6297"/>
          <a:stretch/>
        </p:blipFill>
        <p:spPr bwMode="auto">
          <a:xfrm>
            <a:off x="3600489" y="1589647"/>
            <a:ext cx="2033407" cy="8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ニコン - Wikipedia">
            <a:extLst>
              <a:ext uri="{FF2B5EF4-FFF2-40B4-BE49-F238E27FC236}">
                <a16:creationId xmlns:a16="http://schemas.microsoft.com/office/drawing/2014/main" id="{8C3D535C-F519-E680-867D-66FDAA97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41" y="1304428"/>
            <a:ext cx="1675836" cy="16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FED6B99A-A6BC-100B-1309-1DB7D01F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247" y="4177327"/>
            <a:ext cx="2078641" cy="34053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txBody>
          <a:bodyPr tIns="99772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42236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b="1" kern="0" dirty="0"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bg1"/>
                  </a:glow>
                </a:effectLst>
                <a:latin typeface="+mn-ea"/>
                <a:ea typeface="+mn-ea"/>
              </a:rPr>
              <a:t>and more…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>
                  <a:schemeClr val="bg1"/>
                </a:glow>
              </a:effectLst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506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C979FB0-962A-0583-CD49-76F796F632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108" y="2173047"/>
            <a:ext cx="4773784" cy="58005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0C91E0-A693-50F9-5797-E92A80771F80}"/>
              </a:ext>
            </a:extLst>
          </p:cNvPr>
          <p:cNvSpPr txBox="1"/>
          <p:nvPr/>
        </p:nvSpPr>
        <p:spPr>
          <a:xfrm>
            <a:off x="1039901" y="1501695"/>
            <a:ext cx="706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ja-JP" sz="2800" b="1" i="0" dirty="0">
                <a:effectLst/>
              </a:rPr>
              <a:t>Humanity evolves with nuclear fusion</a:t>
            </a:r>
          </a:p>
        </p:txBody>
      </p:sp>
    </p:spTree>
    <p:extLst>
      <p:ext uri="{BB962C8B-B14F-4D97-AF65-F5344CB8AC3E}">
        <p14:creationId xmlns:p14="http://schemas.microsoft.com/office/powerpoint/2010/main" val="414310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A8191BF9-A927-6846-94A1-38971C0D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554" y="4923572"/>
            <a:ext cx="1156446" cy="206907"/>
          </a:xfrm>
        </p:spPr>
        <p:txBody>
          <a:bodyPr>
            <a:normAutofit fontScale="62500" lnSpcReduction="20000"/>
          </a:bodyPr>
          <a:lstStyle/>
          <a:p>
            <a:fld id="{713B6745-694E-D640-B252-D653EE60360F}" type="slidenum">
              <a:rPr lang="ja-JP" altLang="en-US" sz="1400" smtClean="0">
                <a:effectLst>
                  <a:glow rad="76200"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pPr/>
              <a:t>2</a:t>
            </a:fld>
            <a:r>
              <a:rPr lang="en-US" altLang="ja-JP" sz="1400" dirty="0">
                <a:effectLst>
                  <a:glow rad="76200">
                    <a:schemeClr val="bg1"/>
                  </a:glo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/ 25</a:t>
            </a:r>
            <a:endParaRPr lang="ja-JP" altLang="en-US" sz="1400" dirty="0">
              <a:effectLst>
                <a:glow rad="76200">
                  <a:schemeClr val="bg1"/>
                </a:glo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F73A80-B7E9-4F4C-D1AD-672395E9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4"/>
    </mc:Choice>
    <mc:Fallback xmlns="">
      <p:transition spd="slow" advTm="161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4E3D1F-7B67-4E44-A207-2D6398573B3A}"/>
              </a:ext>
            </a:extLst>
          </p:cNvPr>
          <p:cNvSpPr txBox="1"/>
          <p:nvPr/>
        </p:nvSpPr>
        <p:spPr>
          <a:xfrm>
            <a:off x="140970" y="978522"/>
            <a:ext cx="872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 algn="ctr">
              <a:spcAft>
                <a:spcPts val="600"/>
              </a:spcAft>
            </a:pPr>
            <a:r>
              <a:rPr kumimoji="1" lang="en-US" altLang="ja-JP" sz="2400" b="1" dirty="0">
                <a:ea typeface="Yu Gothic" panose="020B0400000000000000" pitchFamily="34" charset="-128"/>
                <a:cs typeface="Times New Roman" panose="02020603050405020304" pitchFamily="18" charset="0"/>
              </a:rPr>
              <a:t>A growing population will require more and more energy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07A3A57-18C9-284A-A2B6-1AED5E74A1C3}"/>
              </a:ext>
            </a:extLst>
          </p:cNvPr>
          <p:cNvGrpSpPr/>
          <p:nvPr/>
        </p:nvGrpSpPr>
        <p:grpSpPr>
          <a:xfrm>
            <a:off x="187950" y="1892232"/>
            <a:ext cx="7991667" cy="3089525"/>
            <a:chOff x="-110046" y="2283460"/>
            <a:chExt cx="7991667" cy="299118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0432E32-5040-C144-A409-0E2019E3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966" y="2283460"/>
              <a:ext cx="3161654" cy="2458720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D096E97-006C-FD47-9974-3F6DAF301327}"/>
                </a:ext>
              </a:extLst>
            </p:cNvPr>
            <p:cNvGrpSpPr/>
            <p:nvPr/>
          </p:nvGrpSpPr>
          <p:grpSpPr>
            <a:xfrm>
              <a:off x="-110046" y="2297807"/>
              <a:ext cx="7991667" cy="2976834"/>
              <a:chOff x="-4274449" y="3063900"/>
              <a:chExt cx="7058280" cy="251430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6A4A3FC-916E-9F43-BE0D-14DE1E572495}"/>
                  </a:ext>
                </a:extLst>
              </p:cNvPr>
              <p:cNvSpPr txBox="1"/>
              <p:nvPr/>
            </p:nvSpPr>
            <p:spPr>
              <a:xfrm>
                <a:off x="-4274449" y="5351696"/>
                <a:ext cx="2351894" cy="22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Source: UN statistics, BP statistics</a:t>
                </a:r>
                <a:endParaRPr kumimoji="1" lang="en-GB" sz="1200" dirty="0"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F5716640-1F67-C047-A149-973BF1CAEF52}"/>
                  </a:ext>
                </a:extLst>
              </p:cNvPr>
              <p:cNvSpPr/>
              <p:nvPr/>
            </p:nvSpPr>
            <p:spPr>
              <a:xfrm>
                <a:off x="955040" y="3183466"/>
                <a:ext cx="1652693" cy="1537547"/>
              </a:xfrm>
              <a:custGeom>
                <a:avLst/>
                <a:gdLst>
                  <a:gd name="connsiteX0" fmla="*/ 0 w 1652693"/>
                  <a:gd name="connsiteY0" fmla="*/ 772160 h 1537547"/>
                  <a:gd name="connsiteX1" fmla="*/ 0 w 1652693"/>
                  <a:gd name="connsiteY1" fmla="*/ 772160 h 1537547"/>
                  <a:gd name="connsiteX2" fmla="*/ 426720 w 1652693"/>
                  <a:gd name="connsiteY2" fmla="*/ 541867 h 1537547"/>
                  <a:gd name="connsiteX3" fmla="*/ 833120 w 1652693"/>
                  <a:gd name="connsiteY3" fmla="*/ 325120 h 1537547"/>
                  <a:gd name="connsiteX4" fmla="*/ 1246293 w 1652693"/>
                  <a:gd name="connsiteY4" fmla="*/ 142240 h 1537547"/>
                  <a:gd name="connsiteX5" fmla="*/ 1652693 w 1652693"/>
                  <a:gd name="connsiteY5" fmla="*/ 0 h 1537547"/>
                  <a:gd name="connsiteX6" fmla="*/ 1639147 w 1652693"/>
                  <a:gd name="connsiteY6" fmla="*/ 1537547 h 1537547"/>
                  <a:gd name="connsiteX7" fmla="*/ 1253067 w 1652693"/>
                  <a:gd name="connsiteY7" fmla="*/ 1456267 h 1537547"/>
                  <a:gd name="connsiteX8" fmla="*/ 826347 w 1652693"/>
                  <a:gd name="connsiteY8" fmla="*/ 1334347 h 1537547"/>
                  <a:gd name="connsiteX9" fmla="*/ 616373 w 1652693"/>
                  <a:gd name="connsiteY9" fmla="*/ 1253067 h 1537547"/>
                  <a:gd name="connsiteX10" fmla="*/ 426720 w 1652693"/>
                  <a:gd name="connsiteY10" fmla="*/ 1171787 h 1537547"/>
                  <a:gd name="connsiteX11" fmla="*/ 182880 w 1652693"/>
                  <a:gd name="connsiteY11" fmla="*/ 1009227 h 1537547"/>
                  <a:gd name="connsiteX12" fmla="*/ 67733 w 1652693"/>
                  <a:gd name="connsiteY12" fmla="*/ 900854 h 1537547"/>
                  <a:gd name="connsiteX13" fmla="*/ 0 w 1652693"/>
                  <a:gd name="connsiteY13" fmla="*/ 772160 h 153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693" h="1537547">
                    <a:moveTo>
                      <a:pt x="0" y="772160"/>
                    </a:moveTo>
                    <a:lnTo>
                      <a:pt x="0" y="772160"/>
                    </a:lnTo>
                    <a:lnTo>
                      <a:pt x="426720" y="541867"/>
                    </a:lnTo>
                    <a:lnTo>
                      <a:pt x="833120" y="325120"/>
                    </a:lnTo>
                    <a:lnTo>
                      <a:pt x="1246293" y="142240"/>
                    </a:lnTo>
                    <a:lnTo>
                      <a:pt x="1652693" y="0"/>
                    </a:lnTo>
                    <a:lnTo>
                      <a:pt x="1639147" y="1537547"/>
                    </a:lnTo>
                    <a:lnTo>
                      <a:pt x="1253067" y="1456267"/>
                    </a:lnTo>
                    <a:lnTo>
                      <a:pt x="826347" y="1334347"/>
                    </a:lnTo>
                    <a:lnTo>
                      <a:pt x="616373" y="1253067"/>
                    </a:lnTo>
                    <a:lnTo>
                      <a:pt x="426720" y="1171787"/>
                    </a:lnTo>
                    <a:lnTo>
                      <a:pt x="182880" y="1009227"/>
                    </a:lnTo>
                    <a:lnTo>
                      <a:pt x="67733" y="900854"/>
                    </a:lnTo>
                    <a:lnTo>
                      <a:pt x="0" y="77216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B34E29-A5C2-3F43-AA4A-50A7B8589E5F}"/>
                  </a:ext>
                </a:extLst>
              </p:cNvPr>
              <p:cNvSpPr txBox="1"/>
              <p:nvPr/>
            </p:nvSpPr>
            <p:spPr>
              <a:xfrm>
                <a:off x="1181933" y="3928468"/>
                <a:ext cx="1375005" cy="352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solidFill>
                      <a:srgbClr val="00B05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Practically CO2 </a:t>
                </a:r>
              </a:p>
              <a:p>
                <a:r>
                  <a:rPr kumimoji="1" lang="en-US" altLang="ja-JP" sz="1100" dirty="0">
                    <a:solidFill>
                      <a:srgbClr val="00B05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emission-free energy</a:t>
                </a:r>
                <a:endParaRPr kumimoji="1" lang="en-GB" sz="1100" dirty="0">
                  <a:solidFill>
                    <a:srgbClr val="00B0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602A693D-1779-5046-848C-7E75FC75A620}"/>
                  </a:ext>
                </a:extLst>
              </p:cNvPr>
              <p:cNvCxnSpPr/>
              <p:nvPr/>
            </p:nvCxnSpPr>
            <p:spPr>
              <a:xfrm flipV="1">
                <a:off x="955040" y="3952239"/>
                <a:ext cx="0" cy="768774"/>
              </a:xfrm>
              <a:prstGeom prst="line">
                <a:avLst/>
              </a:prstGeom>
              <a:ln w="12700">
                <a:solidFill>
                  <a:srgbClr val="0432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1344382-6D43-0C4B-9738-E87A4B8E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7733" y="3183466"/>
                <a:ext cx="0" cy="1537547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9EC01952-34FB-0640-879E-36926BCC79DF}"/>
                  </a:ext>
                </a:extLst>
              </p:cNvPr>
              <p:cNvCxnSpPr/>
              <p:nvPr/>
            </p:nvCxnSpPr>
            <p:spPr>
              <a:xfrm>
                <a:off x="963506" y="3952239"/>
                <a:ext cx="164422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EFA82BE-5C91-4D43-B9EC-1F26EF2AA1A4}"/>
                  </a:ext>
                </a:extLst>
              </p:cNvPr>
              <p:cNvSpPr txBox="1"/>
              <p:nvPr/>
            </p:nvSpPr>
            <p:spPr>
              <a:xfrm>
                <a:off x="1139604" y="3063900"/>
                <a:ext cx="1644227" cy="276849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Doubles by 2100</a:t>
                </a:r>
                <a:endParaRPr kumimoji="1" lang="ja-JP" altLang="en-US" sz="1600" b="1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B311FE8-AAB0-C845-ACC3-3758A2191CA6}"/>
              </a:ext>
            </a:extLst>
          </p:cNvPr>
          <p:cNvGrpSpPr/>
          <p:nvPr/>
        </p:nvGrpSpPr>
        <p:grpSpPr>
          <a:xfrm>
            <a:off x="786727" y="1892232"/>
            <a:ext cx="3179330" cy="2500967"/>
            <a:chOff x="0" y="947786"/>
            <a:chExt cx="2808000" cy="2112380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37E4D1BE-C5CA-8A42-9EEB-012E46682E84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7786"/>
              <a:ext cx="2808000" cy="21123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841B79B-9423-FB41-9CD6-F473A3C993E0}"/>
                </a:ext>
              </a:extLst>
            </p:cNvPr>
            <p:cNvSpPr txBox="1"/>
            <p:nvPr/>
          </p:nvSpPr>
          <p:spPr>
            <a:xfrm>
              <a:off x="2066047" y="956648"/>
              <a:ext cx="729605" cy="23396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11bil.</a:t>
              </a:r>
              <a:endParaRPr kumimoji="1" lang="ja-JP" altLang="en-US" sz="12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4B1BD10-D84B-AB43-AA6A-327882E74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506" y="1642533"/>
              <a:ext cx="0" cy="998738"/>
            </a:xfrm>
            <a:prstGeom prst="line">
              <a:avLst/>
            </a:prstGeom>
            <a:ln w="12700">
              <a:solidFill>
                <a:srgbClr val="0432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F4C1418-27C0-E541-B7DD-A61A7ECD5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666" y="1237271"/>
              <a:ext cx="0" cy="1404000"/>
            </a:xfrm>
            <a:prstGeom prst="line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3912EFD-811A-554A-9900-D4333D1385E4}"/>
                </a:ext>
              </a:extLst>
            </p:cNvPr>
            <p:cNvSpPr txBox="1"/>
            <p:nvPr/>
          </p:nvSpPr>
          <p:spPr>
            <a:xfrm>
              <a:off x="591195" y="1341457"/>
              <a:ext cx="729605" cy="23396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7.7bil.</a:t>
              </a:r>
              <a:endParaRPr kumimoji="1" lang="ja-JP" altLang="en-US" sz="1200" dirty="0">
                <a:solidFill>
                  <a:srgbClr val="0432F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F9DDF11-AAFE-45AD-AFDA-6E638EDB8989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cs typeface="Times New Roman" panose="02020603050405020304" pitchFamily="18" charset="0"/>
              </a:rPr>
              <a:t>Background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830EE25-D4AB-49D6-AA03-BB81D9D60A74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FDC8BA-AA76-4AAB-8A57-BFC4A47CFE65}"/>
              </a:ext>
            </a:extLst>
          </p:cNvPr>
          <p:cNvSpPr txBox="1"/>
          <p:nvPr/>
        </p:nvSpPr>
        <p:spPr>
          <a:xfrm rot="16200000">
            <a:off x="81372" y="2925655"/>
            <a:ext cx="173089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Population(0.1bil.)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B802D4-F9B7-4FE7-A4AB-6FDE74A6EBEA}"/>
              </a:ext>
            </a:extLst>
          </p:cNvPr>
          <p:cNvSpPr/>
          <p:nvPr/>
        </p:nvSpPr>
        <p:spPr>
          <a:xfrm>
            <a:off x="2174514" y="4197569"/>
            <a:ext cx="758345" cy="153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Year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787A44-E8DD-43F0-8A45-5C945BBBDDB7}"/>
              </a:ext>
            </a:extLst>
          </p:cNvPr>
          <p:cNvSpPr txBox="1"/>
          <p:nvPr/>
        </p:nvSpPr>
        <p:spPr>
          <a:xfrm rot="16200000">
            <a:off x="4377497" y="3062308"/>
            <a:ext cx="167709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Energy consumption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5F93600-CCC1-4E46-BED7-12BC903AFE19}"/>
              </a:ext>
            </a:extLst>
          </p:cNvPr>
          <p:cNvSpPr/>
          <p:nvPr/>
        </p:nvSpPr>
        <p:spPr>
          <a:xfrm>
            <a:off x="6423321" y="4231837"/>
            <a:ext cx="758345" cy="153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Year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9"/>
    </mc:Choice>
    <mc:Fallback xmlns="">
      <p:transition spd="slow" advTm="103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1228F5-B2FD-4B25-93F3-4353FACC70EC}"/>
              </a:ext>
            </a:extLst>
          </p:cNvPr>
          <p:cNvSpPr txBox="1"/>
          <p:nvPr/>
        </p:nvSpPr>
        <p:spPr>
          <a:xfrm>
            <a:off x="317809" y="754016"/>
            <a:ext cx="85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 algn="ctr">
              <a:spcAft>
                <a:spcPts val="600"/>
              </a:spcAft>
            </a:pPr>
            <a:r>
              <a:rPr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Problems with current </a:t>
            </a: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energy sources</a:t>
            </a:r>
          </a:p>
        </p:txBody>
      </p:sp>
      <p:pic>
        <p:nvPicPr>
          <p:cNvPr id="27" name="図 26" descr="船の形をした建物&#10;&#10;低い精度で自動的に生成された説明">
            <a:extLst>
              <a:ext uri="{FF2B5EF4-FFF2-40B4-BE49-F238E27FC236}">
                <a16:creationId xmlns:a16="http://schemas.microsoft.com/office/drawing/2014/main" id="{F2BFB1B4-696B-41D4-B9D5-945D7880B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4" b="9255"/>
          <a:stretch/>
        </p:blipFill>
        <p:spPr>
          <a:xfrm>
            <a:off x="1013377" y="1394706"/>
            <a:ext cx="1935171" cy="111989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B8BFE8-E9EF-4884-B2A4-037BFE1DD3AE}"/>
              </a:ext>
            </a:extLst>
          </p:cNvPr>
          <p:cNvSpPr txBox="1"/>
          <p:nvPr/>
        </p:nvSpPr>
        <p:spPr>
          <a:xfrm>
            <a:off x="2756554" y="1602103"/>
            <a:ext cx="46962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CO2 emissions</a:t>
            </a:r>
          </a:p>
          <a:p>
            <a:pPr marL="182562">
              <a:spcAft>
                <a:spcPts val="600"/>
              </a:spcAft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Finite and unevenly distributed resources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F665028-305B-43C7-9D7F-5FAFEAB25D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" r="4519" b="15160"/>
          <a:stretch/>
        </p:blipFill>
        <p:spPr>
          <a:xfrm>
            <a:off x="1013376" y="2597541"/>
            <a:ext cx="1936490" cy="11329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C16663-9D04-6041-B430-FCD10FFEA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24" b="3397"/>
          <a:stretch/>
        </p:blipFill>
        <p:spPr>
          <a:xfrm>
            <a:off x="1013376" y="3826128"/>
            <a:ext cx="1936491" cy="112563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4FC21C-A498-C647-9865-BCE1B7D5D465}"/>
              </a:ext>
            </a:extLst>
          </p:cNvPr>
          <p:cNvSpPr txBox="1"/>
          <p:nvPr/>
        </p:nvSpPr>
        <p:spPr>
          <a:xfrm>
            <a:off x="2756554" y="4003638"/>
            <a:ext cx="40777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kumimoji="1" lang="ja-JP" altLang="en-US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Unreliable energy output </a:t>
            </a:r>
            <a:endParaRPr lang="en-US" altLang="ja-JP" sz="1600" strike="sngStrike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82562">
              <a:spcAft>
                <a:spcPts val="600"/>
              </a:spcAft>
            </a:pPr>
            <a:r>
              <a:rPr kumimoji="1" lang="ja-JP" altLang="en-US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Negative environmental impacts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610C73-E40E-48B5-8A3B-E261503E782D}"/>
              </a:ext>
            </a:extLst>
          </p:cNvPr>
          <p:cNvSpPr txBox="1"/>
          <p:nvPr/>
        </p:nvSpPr>
        <p:spPr>
          <a:xfrm>
            <a:off x="2756554" y="2632331"/>
            <a:ext cx="35126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lang="ja-JP" altLang="en-US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Unsafety</a:t>
            </a:r>
          </a:p>
          <a:p>
            <a:pPr marL="182562">
              <a:spcAft>
                <a:spcPts val="600"/>
              </a:spcAft>
            </a:pPr>
            <a:r>
              <a:rPr lang="ja-JP" altLang="en-US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High-level radwaste</a:t>
            </a:r>
          </a:p>
          <a:p>
            <a:pPr marL="182562">
              <a:spcAft>
                <a:spcPts val="600"/>
              </a:spcAft>
            </a:pPr>
            <a:r>
              <a:rPr lang="ja-JP" altLang="en-US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Proliferation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A749B3-04E8-48A0-96E2-8BF68E6B1735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Challenges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FA83071-049C-4695-90EE-91DD1D02D85C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A79F0-C715-42A6-B2D4-14BAAC3F00F5}"/>
              </a:ext>
            </a:extLst>
          </p:cNvPr>
          <p:cNvSpPr txBox="1"/>
          <p:nvPr/>
        </p:nvSpPr>
        <p:spPr>
          <a:xfrm>
            <a:off x="1013377" y="1394706"/>
            <a:ext cx="1936490" cy="307777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1. Fossil Fuels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3E6F16-B1CD-44B5-8C3A-127FC70360F6}"/>
              </a:ext>
            </a:extLst>
          </p:cNvPr>
          <p:cNvSpPr txBox="1"/>
          <p:nvPr/>
        </p:nvSpPr>
        <p:spPr>
          <a:xfrm>
            <a:off x="1013375" y="2590835"/>
            <a:ext cx="1936491" cy="307777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2. Nuclear Fission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7107E9-FE8E-4B8D-B1F2-8387A577542A}"/>
              </a:ext>
            </a:extLst>
          </p:cNvPr>
          <p:cNvSpPr txBox="1"/>
          <p:nvPr/>
        </p:nvSpPr>
        <p:spPr>
          <a:xfrm>
            <a:off x="1013376" y="3836886"/>
            <a:ext cx="1936491" cy="307777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3. Renewables</a:t>
            </a:r>
          </a:p>
        </p:txBody>
      </p:sp>
    </p:spTree>
    <p:extLst>
      <p:ext uri="{BB962C8B-B14F-4D97-AF65-F5344CB8AC3E}">
        <p14:creationId xmlns:p14="http://schemas.microsoft.com/office/powerpoint/2010/main" val="11777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90"/>
    </mc:Choice>
    <mc:Fallback xmlns="">
      <p:transition spd="slow" advTm="416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9A4E9C-DF77-4E7D-BFBE-A345792F696A}"/>
              </a:ext>
            </a:extLst>
          </p:cNvPr>
          <p:cNvSpPr txBox="1"/>
          <p:nvPr/>
        </p:nvSpPr>
        <p:spPr>
          <a:xfrm>
            <a:off x="1985492" y="2440597"/>
            <a:ext cx="44972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11150">
              <a:spcBef>
                <a:spcPts val="600"/>
              </a:spcBef>
              <a:buAutoNum type="arabicPeriod"/>
            </a:pP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CO</a:t>
            </a:r>
            <a:r>
              <a:rPr kumimoji="1" lang="en-US" altLang="ja-JP" sz="2800" baseline="-250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</a:t>
            </a: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free</a:t>
            </a:r>
          </a:p>
          <a:p>
            <a:pPr marL="444500" indent="-311150">
              <a:spcBef>
                <a:spcPts val="600"/>
              </a:spcBef>
              <a:buAutoNum type="arabicPeriod"/>
            </a:pP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Unlimited fuel</a:t>
            </a:r>
          </a:p>
          <a:p>
            <a:pPr marL="444500" indent="-311150">
              <a:spcBef>
                <a:spcPts val="600"/>
              </a:spcBef>
              <a:buAutoNum type="arabicPeriod"/>
            </a:pPr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High level of security</a:t>
            </a:r>
          </a:p>
          <a:p>
            <a:pPr marL="444500" indent="-311150">
              <a:spcBef>
                <a:spcPts val="600"/>
              </a:spcBef>
              <a:buAutoNum type="arabicPeriod"/>
            </a:pP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28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Sustainable operation</a:t>
            </a:r>
            <a:endParaRPr kumimoji="1" lang="en-US" altLang="ja-JP" sz="2800" strike="sngStrike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F735C3-C26E-4961-86E3-71A0D9D63A04}"/>
              </a:ext>
            </a:extLst>
          </p:cNvPr>
          <p:cNvSpPr txBox="1"/>
          <p:nvPr/>
        </p:nvSpPr>
        <p:spPr>
          <a:xfrm>
            <a:off x="270073" y="988731"/>
            <a:ext cx="865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 algn="ctr">
              <a:spcBef>
                <a:spcPts val="600"/>
              </a:spcBef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Fusion can be a permanent sustainable energy</a:t>
            </a:r>
            <a:endParaRPr kumimoji="1" lang="en-US" altLang="ja-JP" sz="2400" b="1" strike="sngStrike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9BC469-86A2-43BB-8B80-2030230CD39E}"/>
              </a:ext>
            </a:extLst>
          </p:cNvPr>
          <p:cNvSpPr/>
          <p:nvPr/>
        </p:nvSpPr>
        <p:spPr>
          <a:xfrm>
            <a:off x="1474076" y="2096299"/>
            <a:ext cx="5845065" cy="2555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D43E5E-0896-443E-A613-AD111758D474}"/>
              </a:ext>
            </a:extLst>
          </p:cNvPr>
          <p:cNvSpPr txBox="1"/>
          <p:nvPr/>
        </p:nvSpPr>
        <p:spPr>
          <a:xfrm>
            <a:off x="1985492" y="1865466"/>
            <a:ext cx="491796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82562">
              <a:spcAft>
                <a:spcPts val="600"/>
              </a:spcAft>
            </a:pP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Key Features of Fusion Energy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1D45FE-7A09-40B6-A969-16AE1F47334A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Solution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0F2BB6A-11EB-4170-BCD8-EABA56B234EF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0"/>
    </mc:Choice>
    <mc:Fallback xmlns="">
      <p:transition spd="slow" advTm="422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1D45FE-7A09-40B6-A969-16AE1F47334A}"/>
              </a:ext>
            </a:extLst>
          </p:cNvPr>
          <p:cNvSpPr txBox="1"/>
          <p:nvPr/>
        </p:nvSpPr>
        <p:spPr>
          <a:xfrm>
            <a:off x="270073" y="161743"/>
            <a:ext cx="822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cs typeface="Times New Roman" panose="02020603050405020304" pitchFamily="18" charset="0"/>
              </a:rPr>
              <a:t>Our Goal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0F2BB6A-11EB-4170-BCD8-EABA56B234EF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C6A8DA-89FC-E0F0-D748-BB3AC7CB6BDA}"/>
              </a:ext>
            </a:extLst>
          </p:cNvPr>
          <p:cNvSpPr txBox="1"/>
          <p:nvPr/>
        </p:nvSpPr>
        <p:spPr>
          <a:xfrm>
            <a:off x="1208867" y="2629039"/>
            <a:ext cx="62969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 algn="ctr">
              <a:spcBef>
                <a:spcPts val="600"/>
              </a:spcBef>
            </a:pPr>
            <a:r>
              <a:rPr kumimoji="1"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 world's first steady-state </a:t>
            </a:r>
          </a:p>
          <a:p>
            <a:pPr marL="182562" algn="ctr">
              <a:spcBef>
                <a:spcPts val="600"/>
              </a:spcBef>
            </a:pPr>
            <a:r>
              <a:rPr kumimoji="1"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fusion reactor</a:t>
            </a:r>
            <a:endParaRPr kumimoji="1" lang="en-US" altLang="ja-JP" sz="3200" b="1" strike="sngStrike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AD1804-1C36-7CD6-FA33-5104FA70D985}"/>
              </a:ext>
            </a:extLst>
          </p:cNvPr>
          <p:cNvSpPr txBox="1"/>
          <p:nvPr/>
        </p:nvSpPr>
        <p:spPr>
          <a:xfrm>
            <a:off x="1574639" y="1201924"/>
            <a:ext cx="5565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 algn="ctr">
              <a:spcBef>
                <a:spcPts val="600"/>
              </a:spcBef>
            </a:pPr>
            <a:r>
              <a:rPr kumimoji="1" lang="en-US" altLang="ja-JP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By 2040</a:t>
            </a:r>
            <a:endParaRPr kumimoji="1" lang="en-US" altLang="ja-JP" sz="8000" b="1" strike="sngStrike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2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0"/>
    </mc:Choice>
    <mc:Fallback xmlns="">
      <p:transition spd="slow" advTm="422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EAF18CC7-6B87-44D0-BCD5-BB7E83EE2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9" y="115888"/>
            <a:ext cx="8137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20F8DB1C-CB0B-4981-9C0B-33CBD725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9" y="115888"/>
            <a:ext cx="7989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A8B96232-E6EB-4C76-A177-9CED30CF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71" y="1516906"/>
            <a:ext cx="2747647" cy="1703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2" descr="トカマク原理図PE975-rev">
            <a:extLst>
              <a:ext uri="{FF2B5EF4-FFF2-40B4-BE49-F238E27FC236}">
                <a16:creationId xmlns:a16="http://schemas.microsoft.com/office/drawing/2014/main" id="{EC02463E-9375-4DB2-91B9-1454B8F74AAB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158" y="1516613"/>
            <a:ext cx="2641046" cy="16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16">
            <a:extLst>
              <a:ext uri="{FF2B5EF4-FFF2-40B4-BE49-F238E27FC236}">
                <a16:creationId xmlns:a16="http://schemas.microsoft.com/office/drawing/2014/main" id="{CD426C3B-4CCD-4F76-8299-F8475818ED03}"/>
              </a:ext>
            </a:extLst>
          </p:cNvPr>
          <p:cNvGrpSpPr>
            <a:grpSpLocks/>
          </p:cNvGrpSpPr>
          <p:nvPr/>
        </p:nvGrpSpPr>
        <p:grpSpPr bwMode="auto">
          <a:xfrm>
            <a:off x="793503" y="1185216"/>
            <a:ext cx="7349185" cy="2213153"/>
            <a:chOff x="2514" y="3094"/>
            <a:chExt cx="5109" cy="1536"/>
          </a:xfrm>
        </p:grpSpPr>
        <p:sp>
          <p:nvSpPr>
            <p:cNvPr id="43" name="AutoShape 17">
              <a:extLst>
                <a:ext uri="{FF2B5EF4-FFF2-40B4-BE49-F238E27FC236}">
                  <a16:creationId xmlns:a16="http://schemas.microsoft.com/office/drawing/2014/main" id="{26DBD711-86B7-4B5A-9C4E-AC519609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3173"/>
              <a:ext cx="2023" cy="1457"/>
            </a:xfrm>
            <a:prstGeom prst="roundRect">
              <a:avLst>
                <a:gd name="adj" fmla="val 4634"/>
              </a:avLst>
            </a:prstGeom>
            <a:noFill/>
            <a:ln w="3810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4" name="AutoShape 18">
              <a:extLst>
                <a:ext uri="{FF2B5EF4-FFF2-40B4-BE49-F238E27FC236}">
                  <a16:creationId xmlns:a16="http://schemas.microsoft.com/office/drawing/2014/main" id="{76D54F5E-FB6E-4E07-8A9E-886CE497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097"/>
              <a:ext cx="1836" cy="2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Tokamak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51" name="AutoShape 18">
              <a:extLst>
                <a:ext uri="{FF2B5EF4-FFF2-40B4-BE49-F238E27FC236}">
                  <a16:creationId xmlns:a16="http://schemas.microsoft.com/office/drawing/2014/main" id="{793F8CD1-ABFB-4059-856A-A21B94CCD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" y="3094"/>
              <a:ext cx="1910" cy="2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Helical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46" name="Text Box 30">
            <a:extLst>
              <a:ext uri="{FF2B5EF4-FFF2-40B4-BE49-F238E27FC236}">
                <a16:creationId xmlns:a16="http://schemas.microsoft.com/office/drawing/2014/main" id="{FC967E4D-A7BA-4481-925D-217906831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18" y="3353907"/>
            <a:ext cx="337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182563" indent="-1825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ja-JP" sz="16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Simple in structure, but difficult to operate.</a:t>
            </a:r>
            <a:endParaRPr lang="ja-JP" altLang="en-US" sz="1600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B942DC36-5381-C64D-9892-D1FA17DB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76" y="3352621"/>
            <a:ext cx="3379776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182563" lvl="0" indent="-182563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ja-JP" sz="16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Complex in structure, but easy to operate.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ja-JP" altLang="en-US" sz="16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→</a:t>
            </a:r>
            <a:r>
              <a:rPr lang="en-US" altLang="ja-JP" sz="16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Suitable for power generation</a:t>
            </a:r>
            <a:endParaRPr lang="ja-JP" altLang="en-US" sz="1600" b="1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2D6CAC-03F7-4966-943E-9FC0BA14D9DE}"/>
              </a:ext>
            </a:extLst>
          </p:cNvPr>
          <p:cNvSpPr/>
          <p:nvPr/>
        </p:nvSpPr>
        <p:spPr>
          <a:xfrm>
            <a:off x="1762043" y="2669719"/>
            <a:ext cx="972960" cy="2735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Current</a:t>
            </a:r>
            <a:endParaRPr kumimoji="1" lang="ja-JP" altLang="en-US" sz="1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8C33E1-AB8F-4E11-8120-EF5241E70473}"/>
              </a:ext>
            </a:extLst>
          </p:cNvPr>
          <p:cNvSpPr txBox="1"/>
          <p:nvPr/>
        </p:nvSpPr>
        <p:spPr>
          <a:xfrm>
            <a:off x="3124497" y="4850952"/>
            <a:ext cx="5553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50" dirty="0">
                <a:solidFill>
                  <a:schemeClr val="accent5">
                    <a:lumMod val="50000"/>
                  </a:schemeClr>
                </a:solidFill>
              </a:rPr>
              <a:t>https://www-lhd.nifs.ac.jp/pub/LHD_Project.html</a:t>
            </a:r>
            <a:endParaRPr kumimoji="1" lang="ja-JP" alt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02DDF69-5D0B-5DA1-09F8-CEF011B888C5}"/>
              </a:ext>
            </a:extLst>
          </p:cNvPr>
          <p:cNvSpPr/>
          <p:nvPr/>
        </p:nvSpPr>
        <p:spPr>
          <a:xfrm>
            <a:off x="4795783" y="921410"/>
            <a:ext cx="3882117" cy="34374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A6C36-945A-38D8-ACEF-05CF4A126761}"/>
              </a:ext>
            </a:extLst>
          </p:cNvPr>
          <p:cNvSpPr txBox="1"/>
          <p:nvPr/>
        </p:nvSpPr>
        <p:spPr>
          <a:xfrm>
            <a:off x="270073" y="161743"/>
            <a:ext cx="871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cs typeface="Times New Roman" panose="02020603050405020304" pitchFamily="18" charset="0"/>
              </a:rPr>
              <a:t>Helical method is suitable for stable operation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DD8BCAA-41AA-6F12-14EA-2241047C7B31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EAF18CC7-6B87-44D0-BCD5-BB7E83EE2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9" y="115888"/>
            <a:ext cx="8137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20F8DB1C-CB0B-4981-9C0B-33CBD725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9" y="115888"/>
            <a:ext cx="7989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9D1FE55-DC0E-4A2F-A82C-98E3AE96768B}"/>
              </a:ext>
            </a:extLst>
          </p:cNvPr>
          <p:cNvSpPr txBox="1"/>
          <p:nvPr/>
        </p:nvSpPr>
        <p:spPr>
          <a:xfrm>
            <a:off x="0" y="901238"/>
            <a:ext cx="912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+mn-ea"/>
              </a:rPr>
              <a:t>“LHD” is </a:t>
            </a:r>
            <a:r>
              <a:rPr lang="en-US" altLang="ja-JP" sz="2000" b="1" dirty="0">
                <a:solidFill>
                  <a:schemeClr val="accent2"/>
                </a:solidFill>
                <a:latin typeface="+mn-ea"/>
              </a:rPr>
              <a:t>the only</a:t>
            </a:r>
            <a:r>
              <a:rPr lang="ja-JP" altLang="en-US" sz="2000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ja-JP" sz="2000" b="1" dirty="0">
                <a:solidFill>
                  <a:schemeClr val="accent2"/>
                </a:solidFill>
                <a:latin typeface="+mn-ea"/>
              </a:rPr>
              <a:t>device in the world </a:t>
            </a:r>
            <a:r>
              <a:rPr lang="en-US" altLang="ja-JP" sz="2000" b="1" dirty="0">
                <a:latin typeface="+mn-ea"/>
              </a:rPr>
              <a:t>which has achieved </a:t>
            </a:r>
          </a:p>
          <a:p>
            <a:pPr algn="ctr"/>
            <a:r>
              <a:rPr lang="en-US" altLang="ja-JP" sz="2000" b="1" dirty="0">
                <a:latin typeface="+mn-ea"/>
              </a:rPr>
              <a:t>100 million degrees Celsius and plasma duration time for over 3,000 sec.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0C1890-837E-D60C-C79A-8A18BA87DC8A}"/>
              </a:ext>
            </a:extLst>
          </p:cNvPr>
          <p:cNvSpPr txBox="1"/>
          <p:nvPr/>
        </p:nvSpPr>
        <p:spPr>
          <a:xfrm>
            <a:off x="270073" y="161743"/>
            <a:ext cx="871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Achievement of Helical method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BD29089-E25B-9628-6E03-FDF6FEE55230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1">
            <a:extLst>
              <a:ext uri="{FF2B5EF4-FFF2-40B4-BE49-F238E27FC236}">
                <a16:creationId xmlns:a16="http://schemas.microsoft.com/office/drawing/2014/main" id="{BD54C4F3-3E48-DF16-94BA-4A33E191C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4901" y="1795545"/>
            <a:ext cx="4734197" cy="26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F77D4D-37A6-F8C8-CCDC-7A730327ADF3}"/>
              </a:ext>
            </a:extLst>
          </p:cNvPr>
          <p:cNvSpPr txBox="1"/>
          <p:nvPr/>
        </p:nvSpPr>
        <p:spPr>
          <a:xfrm>
            <a:off x="2150262" y="4457638"/>
            <a:ext cx="534501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FF40FF"/>
              </a:buClr>
            </a:pPr>
            <a:r>
              <a:rPr lang="en-US" altLang="ja-JP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Large</a:t>
            </a:r>
            <a:r>
              <a:rPr lang="ja-JP" altLang="en-US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Helical</a:t>
            </a:r>
            <a:r>
              <a:rPr lang="ja-JP" altLang="en-US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Device</a:t>
            </a:r>
            <a:r>
              <a:rPr kumimoji="1" lang="ja-JP" altLang="en-US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kumimoji="1" lang="en-US" altLang="ja-JP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LHD</a:t>
            </a:r>
            <a:r>
              <a:rPr kumimoji="1" lang="ja-JP" altLang="en-US" sz="14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lvl="1">
              <a:spcBef>
                <a:spcPts val="600"/>
              </a:spcBef>
              <a:buClr>
                <a:srgbClr val="FF40FF"/>
              </a:buClr>
            </a:pPr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en-US" altLang="ja-JP" sz="12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 National Institute for Fusion Science</a:t>
            </a:r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kumimoji="1" lang="en-US" altLang="ja-JP" sz="12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Japan</a:t>
            </a:r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kumimoji="1" lang="en-US" altLang="ja-JP" sz="1200" dirty="0">
              <a:solidFill>
                <a:schemeClr val="accent5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14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FA9211-75AE-4D59-A4A0-461E7FF11B4F}"/>
              </a:ext>
            </a:extLst>
          </p:cNvPr>
          <p:cNvSpPr txBox="1"/>
          <p:nvPr/>
        </p:nvSpPr>
        <p:spPr>
          <a:xfrm>
            <a:off x="343242" y="1312954"/>
            <a:ext cx="328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Plasma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Performance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3E725-2909-884C-F217-AA3D124E779E}"/>
              </a:ext>
            </a:extLst>
          </p:cNvPr>
          <p:cNvSpPr txBox="1"/>
          <p:nvPr/>
        </p:nvSpPr>
        <p:spPr>
          <a:xfrm>
            <a:off x="343242" y="2238366"/>
            <a:ext cx="350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Plas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ma 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Duration Time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C0A10B-74BA-11C0-2388-4096E812EB0D}"/>
              </a:ext>
            </a:extLst>
          </p:cNvPr>
          <p:cNvSpPr txBox="1"/>
          <p:nvPr/>
        </p:nvSpPr>
        <p:spPr>
          <a:xfrm>
            <a:off x="343242" y="3118968"/>
            <a:ext cx="350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kumimoji="1" lang="en-US" altLang="ja-JP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Other Technologies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73A7BC-C3A1-37DF-3864-27FB466896C6}"/>
              </a:ext>
            </a:extLst>
          </p:cNvPr>
          <p:cNvSpPr txBox="1"/>
          <p:nvPr/>
        </p:nvSpPr>
        <p:spPr>
          <a:xfrm>
            <a:off x="4571999" y="1303526"/>
            <a:ext cx="432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Largely achieved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D0DA7C-BCD0-7890-167A-749782A8CD27}"/>
              </a:ext>
            </a:extLst>
          </p:cNvPr>
          <p:cNvSpPr txBox="1"/>
          <p:nvPr/>
        </p:nvSpPr>
        <p:spPr>
          <a:xfrm>
            <a:off x="4572000" y="2197888"/>
            <a:ext cx="362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Aim for One year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F282C-1BF1-6809-5BEF-8EB6F4116CA6}"/>
              </a:ext>
            </a:extLst>
          </p:cNvPr>
          <p:cNvSpPr txBox="1"/>
          <p:nvPr/>
        </p:nvSpPr>
        <p:spPr>
          <a:xfrm>
            <a:off x="4494066" y="3157440"/>
            <a:ext cx="46499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High Temperature Superconductor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Liquid blanket</a:t>
            </a: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7C638126-AC6E-D414-ED99-264BF29B91A4}"/>
              </a:ext>
            </a:extLst>
          </p:cNvPr>
          <p:cNvSpPr/>
          <p:nvPr/>
        </p:nvSpPr>
        <p:spPr>
          <a:xfrm rot="5400000">
            <a:off x="3979102" y="1238241"/>
            <a:ext cx="383721" cy="53067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251657ED-559B-5DC4-D1CE-61507755768B}"/>
              </a:ext>
            </a:extLst>
          </p:cNvPr>
          <p:cNvSpPr/>
          <p:nvPr/>
        </p:nvSpPr>
        <p:spPr>
          <a:xfrm rot="5400000">
            <a:off x="3979102" y="2164887"/>
            <a:ext cx="383721" cy="53067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3098D4B0-A818-2F4D-B349-D14EAADF55DB}"/>
              </a:ext>
            </a:extLst>
          </p:cNvPr>
          <p:cNvSpPr/>
          <p:nvPr/>
        </p:nvSpPr>
        <p:spPr>
          <a:xfrm rot="5400000">
            <a:off x="3979102" y="3037294"/>
            <a:ext cx="383721" cy="5306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BAC4EE9-47BF-A1F5-A868-A1B84418B97A}"/>
              </a:ext>
            </a:extLst>
          </p:cNvPr>
          <p:cNvCxnSpPr>
            <a:cxnSpLocks/>
          </p:cNvCxnSpPr>
          <p:nvPr/>
        </p:nvCxnSpPr>
        <p:spPr>
          <a:xfrm flipV="1">
            <a:off x="412589" y="1878370"/>
            <a:ext cx="7783981" cy="3265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5BCB14E-215F-32A4-DE20-60C8F8D3DF09}"/>
              </a:ext>
            </a:extLst>
          </p:cNvPr>
          <p:cNvCxnSpPr>
            <a:cxnSpLocks/>
          </p:cNvCxnSpPr>
          <p:nvPr/>
        </p:nvCxnSpPr>
        <p:spPr>
          <a:xfrm flipV="1">
            <a:off x="412589" y="2825882"/>
            <a:ext cx="7783981" cy="3265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D8B322-1686-C4CF-E85F-0CD00CCACEE2}"/>
              </a:ext>
            </a:extLst>
          </p:cNvPr>
          <p:cNvSpPr txBox="1"/>
          <p:nvPr/>
        </p:nvSpPr>
        <p:spPr>
          <a:xfrm>
            <a:off x="270073" y="161743"/>
            <a:ext cx="871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cs typeface="Times New Roman" panose="02020603050405020304" pitchFamily="18" charset="0"/>
              </a:rPr>
              <a:t>Our Strength</a:t>
            </a:r>
            <a:endParaRPr kumimoji="1" lang="ja-JP" altLang="en-US" sz="2800" b="1" dirty="0">
              <a:cs typeface="Times New Roman" panose="02020603050405020304" pitchFamily="18" charset="0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4B7AE58-2996-ED99-AC35-6ADC117BA600}"/>
              </a:ext>
            </a:extLst>
          </p:cNvPr>
          <p:cNvCxnSpPr>
            <a:cxnSpLocks/>
          </p:cNvCxnSpPr>
          <p:nvPr/>
        </p:nvCxnSpPr>
        <p:spPr>
          <a:xfrm>
            <a:off x="400149" y="701292"/>
            <a:ext cx="1967494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070C29B8EBC4C4AB52E9D917A8DD416" ma:contentTypeVersion="6" ma:contentTypeDescription="新しいドキュメントを作成します。" ma:contentTypeScope="" ma:versionID="6a6446bb16e09a20926b3a22eab1f93c">
  <xsd:schema xmlns:xsd="http://www.w3.org/2001/XMLSchema" xmlns:xs="http://www.w3.org/2001/XMLSchema" xmlns:p="http://schemas.microsoft.com/office/2006/metadata/properties" xmlns:ns2="2f8313f0-8894-4fa4-bf97-06e4372946d1" targetNamespace="http://schemas.microsoft.com/office/2006/metadata/properties" ma:root="true" ma:fieldsID="74f7f9ae850752a62a58f71ba03dea19" ns2:_="">
    <xsd:import namespace="2f8313f0-8894-4fa4-bf97-06e4372946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313f0-8894-4fa4-bf97-06e437294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8B83FB-323E-49AE-99FB-5C20241601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82125-39C4-48F0-B221-2770BAE38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313f0-8894-4fa4-bf97-06e43729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51336B-7C2B-430F-A09F-14308AE2802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93386</TotalTime>
  <Words>1518</Words>
  <Application>Microsoft Office PowerPoint</Application>
  <PresentationFormat>画面に合わせる (16:9)</PresentationFormat>
  <Paragraphs>195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ＭＳ Ｐゴシック</vt:lpstr>
      <vt:lpstr>游ゴシック</vt:lpstr>
      <vt:lpstr>游ゴシック</vt:lpstr>
      <vt:lpstr>游ゴシック Light</vt:lpstr>
      <vt:lpstr>Arial</vt:lpstr>
      <vt:lpstr>Century Gothic</vt:lpstr>
      <vt:lpstr>Times New Roman</vt:lpstr>
      <vt:lpstr>Wingdings</vt:lpstr>
      <vt:lpstr>1_Office テーマ</vt:lpstr>
      <vt:lpstr>2_Office テーマ</vt:lpstr>
      <vt:lpstr>飛行機雲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宮澤 順一</dc:creator>
  <cp:lastModifiedBy>taguchi</cp:lastModifiedBy>
  <cp:revision>1391</cp:revision>
  <cp:lastPrinted>2022-10-06T04:39:23Z</cp:lastPrinted>
  <dcterms:created xsi:type="dcterms:W3CDTF">2020-10-08T22:44:00Z</dcterms:created>
  <dcterms:modified xsi:type="dcterms:W3CDTF">2022-12-05T10:57:01Z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0x010100E070C29B8EBC4C4AB52E9D917A8DD416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2022-10-14T02:07:39Z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f9c0187b-edcd-45ab-a79f-8da1344e41e8</vt:lpwstr>
  </property>
  <property fmtid="{D5CDD505-2E9C-101B-9397-08002B2CF9AE}" pid="9" name="MSIP_Label_ea60d57e-af5b-4752-ac57-3e4f28ca11dc_ContentBits">
    <vt:lpwstr>0</vt:lpwstr>
  </property>
</Properties>
</file>