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77" r:id="rId3"/>
  </p:sldMasterIdLst>
  <p:notesMasterIdLst>
    <p:notesMasterId r:id="rId19"/>
  </p:notesMasterIdLst>
  <p:sldIdLst>
    <p:sldId id="300" r:id="rId4"/>
    <p:sldId id="301" r:id="rId5"/>
    <p:sldId id="257" r:id="rId6"/>
    <p:sldId id="260" r:id="rId7"/>
    <p:sldId id="267" r:id="rId8"/>
    <p:sldId id="268" r:id="rId9"/>
    <p:sldId id="312" r:id="rId10"/>
    <p:sldId id="305" r:id="rId11"/>
    <p:sldId id="302" r:id="rId12"/>
    <p:sldId id="314" r:id="rId13"/>
    <p:sldId id="322" r:id="rId14"/>
    <p:sldId id="313" r:id="rId15"/>
    <p:sldId id="316" r:id="rId16"/>
    <p:sldId id="320" r:id="rId17"/>
    <p:sldId id="30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26" autoAdjust="0"/>
    <p:restoredTop sz="83308" autoAdjust="0"/>
  </p:normalViewPr>
  <p:slideViewPr>
    <p:cSldViewPr snapToGrid="0">
      <p:cViewPr varScale="1">
        <p:scale>
          <a:sx n="52" d="100"/>
          <a:sy n="52" d="100"/>
        </p:scale>
        <p:origin x="11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6xl\Documents\Projects\INFUSE\Admin\Past%20RFAs\Past_RFA_shee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cap="all" spc="50" baseline="0">
                <a:solidFill>
                  <a:schemeClr val="tx1">
                    <a:lumMod val="65000"/>
                    <a:lumOff val="35000"/>
                  </a:schemeClr>
                </a:solidFill>
                <a:latin typeface="+mn-lt"/>
                <a:ea typeface="+mn-ea"/>
                <a:cs typeface="+mn-cs"/>
              </a:defRPr>
            </a:pPr>
            <a:r>
              <a:rPr lang="en-US"/>
              <a:t>Awarded Topical AREAS</a:t>
            </a:r>
          </a:p>
        </c:rich>
      </c:tx>
      <c:overlay val="0"/>
      <c:spPr>
        <a:noFill/>
        <a:ln>
          <a:noFill/>
        </a:ln>
        <a:effectLst/>
      </c:spPr>
      <c:txPr>
        <a:bodyPr rot="0" spcFirstLastPara="1" vertOverflow="ellipsis" vert="horz" wrap="square" anchor="ctr" anchorCtr="1"/>
        <a:lstStyle/>
        <a:p>
          <a:pPr>
            <a:defRPr sz="144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2EF-4F3C-9D05-6C2DE3F34D9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2EF-4F3C-9D05-6C2DE3F34D9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2EF-4F3C-9D05-6C2DE3F34D9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2EF-4F3C-9D05-6C2DE3F34D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82EF-4F3C-9D05-6C2DE3F34D99}"/>
              </c:ext>
            </c:extLst>
          </c:dPt>
          <c:dLbls>
            <c:dLbl>
              <c:idx val="0"/>
              <c:layout>
                <c:manualLayout>
                  <c:x val="-0.14808163955797615"/>
                  <c:y val="0.2654244767913060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2EF-4F3C-9D05-6C2DE3F34D99}"/>
                </c:ext>
              </c:extLst>
            </c:dLbl>
            <c:dLbl>
              <c:idx val="4"/>
              <c:layout>
                <c:manualLayout>
                  <c:x val="0.12068164452886039"/>
                  <c:y val="0.1916259886795760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2EF-4F3C-9D05-6C2DE3F34D99}"/>
                </c:ext>
              </c:extLst>
            </c:dLbl>
            <c:spPr>
              <a:noFill/>
              <a:ln>
                <a:noFill/>
              </a:ln>
              <a:effectLst/>
            </c:spPr>
            <c:txPr>
              <a:bodyPr rot="0" spcFirstLastPara="1" vertOverflow="ellipsis" vert="horz" wrap="square" anchor="ctr" anchorCtr="1"/>
              <a:lstStyle/>
              <a:p>
                <a:pPr>
                  <a:defRPr sz="12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Numbers!$B$3:$B$7</c:f>
              <c:strCache>
                <c:ptCount val="5"/>
                <c:pt idx="0">
                  <c:v>Enabling Technologies</c:v>
                </c:pt>
                <c:pt idx="1">
                  <c:v>Materials</c:v>
                </c:pt>
                <c:pt idx="2">
                  <c:v>Diagnostics</c:v>
                </c:pt>
                <c:pt idx="3">
                  <c:v>ModSim</c:v>
                </c:pt>
                <c:pt idx="4">
                  <c:v>Experimental</c:v>
                </c:pt>
              </c:strCache>
            </c:strRef>
          </c:cat>
          <c:val>
            <c:numRef>
              <c:f>Numbers!$J$3:$J$7</c:f>
              <c:numCache>
                <c:formatCode>General</c:formatCode>
                <c:ptCount val="5"/>
                <c:pt idx="0">
                  <c:v>11</c:v>
                </c:pt>
                <c:pt idx="1">
                  <c:v>10</c:v>
                </c:pt>
                <c:pt idx="2">
                  <c:v>9</c:v>
                </c:pt>
                <c:pt idx="3">
                  <c:v>26</c:v>
                </c:pt>
                <c:pt idx="4">
                  <c:v>7</c:v>
                </c:pt>
              </c:numCache>
            </c:numRef>
          </c:val>
          <c:extLst>
            <c:ext xmlns:c16="http://schemas.microsoft.com/office/drawing/2014/chart" uri="{C3380CC4-5D6E-409C-BE32-E72D297353CC}">
              <c16:uniqueId val="{0000000A-82EF-4F3C-9D05-6C2DE3F34D99}"/>
            </c:ext>
          </c:extLst>
        </c:ser>
        <c:dLbls>
          <c:dLblPos val="in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DF58DF-9631-42CD-9419-6BE768BA357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31B7DEA8-0DDC-4EBB-909F-A59513E55B8F}">
      <dgm:prSet phldrT="[Text]"/>
      <dgm:spPr>
        <a:xfrm rot="5400000">
          <a:off x="-275454" y="278031"/>
          <a:ext cx="1836365" cy="1285455"/>
        </a:xfrm>
        <a:prstGeom prst="chevron">
          <a:avLst/>
        </a:prstGeom>
        <a:solidFill>
          <a:srgbClr val="0F6636">
            <a:lumMod val="60000"/>
            <a:lumOff val="40000"/>
          </a:srgbClr>
        </a:solidFill>
        <a:ln w="19050" cap="flat" cmpd="sng" algn="ctr">
          <a:solidFill>
            <a:srgbClr val="0F6636">
              <a:hueOff val="0"/>
              <a:satOff val="0"/>
              <a:lumOff val="0"/>
              <a:alphaOff val="0"/>
            </a:srgbClr>
          </a:solidFill>
          <a:prstDash val="solid"/>
        </a:ln>
        <a:effectLst/>
      </dgm:spPr>
      <dgm:t>
        <a:bodyPr/>
        <a:lstStyle/>
        <a:p>
          <a:pPr>
            <a:buNone/>
          </a:pPr>
          <a:r>
            <a:rPr lang="en-US" dirty="0">
              <a:solidFill>
                <a:sysClr val="window" lastClr="FFFFFF"/>
              </a:solidFill>
              <a:latin typeface="Verdana"/>
              <a:ea typeface="+mn-ea"/>
              <a:cs typeface="+mn-cs"/>
            </a:rPr>
            <a:t>Preparation</a:t>
          </a:r>
          <a:br>
            <a:rPr lang="en-US" dirty="0">
              <a:solidFill>
                <a:sysClr val="window" lastClr="FFFFFF"/>
              </a:solidFill>
              <a:latin typeface="Verdana"/>
              <a:ea typeface="+mn-ea"/>
              <a:cs typeface="+mn-cs"/>
            </a:rPr>
          </a:br>
          <a:r>
            <a:rPr lang="en-US" dirty="0">
              <a:solidFill>
                <a:sysClr val="window" lastClr="FFFFFF"/>
              </a:solidFill>
              <a:latin typeface="Verdana"/>
              <a:ea typeface="+mn-ea"/>
              <a:cs typeface="+mn-cs"/>
            </a:rPr>
            <a:t>Phase</a:t>
          </a:r>
        </a:p>
      </dgm:t>
    </dgm:pt>
    <dgm:pt modelId="{5A1B72A7-8F25-4A2B-8353-5C9E8D955009}" type="parTrans" cxnId="{2B236652-25E6-495E-B4AB-F316EDF91488}">
      <dgm:prSet/>
      <dgm:spPr/>
      <dgm:t>
        <a:bodyPr/>
        <a:lstStyle/>
        <a:p>
          <a:endParaRPr lang="en-US"/>
        </a:p>
      </dgm:t>
    </dgm:pt>
    <dgm:pt modelId="{E045937B-287C-4F0F-9172-8FE0C74E84B2}" type="sibTrans" cxnId="{2B236652-25E6-495E-B4AB-F316EDF91488}">
      <dgm:prSet/>
      <dgm:spPr/>
      <dgm:t>
        <a:bodyPr/>
        <a:lstStyle/>
        <a:p>
          <a:endParaRPr lang="en-US"/>
        </a:p>
      </dgm:t>
    </dgm:pt>
    <dgm:pt modelId="{6E262AA8-E9B1-4F19-8CF8-065D5EF44306}">
      <dgm:prSet phldrT="[Text]" custT="1"/>
      <dgm:spPr>
        <a:xfrm rot="5400000">
          <a:off x="3547948" y="-2259915"/>
          <a:ext cx="1193637" cy="5718623"/>
        </a:xfrm>
        <a:prstGeom prst="round2SameRect">
          <a:avLst/>
        </a:prstGeom>
        <a:solidFill>
          <a:sysClr val="window" lastClr="FFFFFF">
            <a:alpha val="90000"/>
            <a:hueOff val="0"/>
            <a:satOff val="0"/>
            <a:lumOff val="0"/>
            <a:alphaOff val="0"/>
          </a:sysClr>
        </a:solidFill>
        <a:ln w="19050" cap="flat" cmpd="sng" algn="ctr">
          <a:solidFill>
            <a:srgbClr val="0F6636">
              <a:hueOff val="0"/>
              <a:satOff val="0"/>
              <a:lumOff val="0"/>
              <a:alphaOff val="0"/>
            </a:srgbClr>
          </a:solidFill>
          <a:prstDash val="solid"/>
        </a:ln>
        <a:effectLst/>
      </dgm:spPr>
      <dgm:t>
        <a:bodyPr/>
        <a:lstStyle/>
        <a:p>
          <a:pPr>
            <a:buChar char="•"/>
          </a:pPr>
          <a:r>
            <a:rPr lang="en-US" sz="1100" dirty="0">
              <a:solidFill>
                <a:sysClr val="windowText" lastClr="000000">
                  <a:hueOff val="0"/>
                  <a:satOff val="0"/>
                  <a:lumOff val="0"/>
                  <a:alphaOff val="0"/>
                </a:sysClr>
              </a:solidFill>
              <a:latin typeface="Verdana"/>
              <a:ea typeface="+mn-ea"/>
              <a:cs typeface="+mn-cs"/>
            </a:rPr>
            <a:t>Identify priority R&amp;D</a:t>
          </a:r>
        </a:p>
      </dgm:t>
    </dgm:pt>
    <dgm:pt modelId="{E480C117-CE3A-4FEE-BD3E-613DCC655C80}" type="parTrans" cxnId="{8A85EF99-A9A9-441F-A136-1B79371DF055}">
      <dgm:prSet/>
      <dgm:spPr/>
      <dgm:t>
        <a:bodyPr/>
        <a:lstStyle/>
        <a:p>
          <a:endParaRPr lang="en-US"/>
        </a:p>
      </dgm:t>
    </dgm:pt>
    <dgm:pt modelId="{B891F36C-62CA-4096-80D3-4C7EF2F8009A}" type="sibTrans" cxnId="{8A85EF99-A9A9-441F-A136-1B79371DF055}">
      <dgm:prSet/>
      <dgm:spPr/>
      <dgm:t>
        <a:bodyPr/>
        <a:lstStyle/>
        <a:p>
          <a:endParaRPr lang="en-US"/>
        </a:p>
      </dgm:t>
    </dgm:pt>
    <dgm:pt modelId="{700D4239-0F59-4D2C-8349-1DEF627258AC}">
      <dgm:prSet phldrT="[Text]"/>
      <dgm:spPr>
        <a:xfrm rot="5400000">
          <a:off x="-275454" y="1922671"/>
          <a:ext cx="1836365" cy="1285455"/>
        </a:xfrm>
        <a:prstGeom prst="chevron">
          <a:avLst/>
        </a:prstGeom>
        <a:solidFill>
          <a:srgbClr val="0F6636">
            <a:lumMod val="75000"/>
          </a:srgbClr>
        </a:solidFill>
        <a:ln w="19050" cap="flat" cmpd="sng" algn="ctr">
          <a:solidFill>
            <a:srgbClr val="0F6636">
              <a:hueOff val="0"/>
              <a:satOff val="0"/>
              <a:lumOff val="0"/>
              <a:alphaOff val="0"/>
            </a:srgbClr>
          </a:solidFill>
          <a:prstDash val="solid"/>
        </a:ln>
        <a:effectLst/>
      </dgm:spPr>
      <dgm:t>
        <a:bodyPr/>
        <a:lstStyle/>
        <a:p>
          <a:pPr>
            <a:buNone/>
          </a:pPr>
          <a:r>
            <a:rPr lang="en-US" dirty="0">
              <a:solidFill>
                <a:sysClr val="window" lastClr="FFFFFF"/>
              </a:solidFill>
              <a:latin typeface="Verdana"/>
              <a:ea typeface="+mn-ea"/>
              <a:cs typeface="+mn-cs"/>
            </a:rPr>
            <a:t>Application</a:t>
          </a:r>
          <a:br>
            <a:rPr lang="en-US" dirty="0">
              <a:solidFill>
                <a:sysClr val="window" lastClr="FFFFFF"/>
              </a:solidFill>
              <a:latin typeface="Verdana"/>
              <a:ea typeface="+mn-ea"/>
              <a:cs typeface="+mn-cs"/>
            </a:rPr>
          </a:br>
          <a:r>
            <a:rPr lang="en-US" dirty="0">
              <a:solidFill>
                <a:sysClr val="window" lastClr="FFFFFF"/>
              </a:solidFill>
              <a:latin typeface="Verdana"/>
              <a:ea typeface="+mn-ea"/>
              <a:cs typeface="+mn-cs"/>
            </a:rPr>
            <a:t>Phase</a:t>
          </a:r>
        </a:p>
      </dgm:t>
    </dgm:pt>
    <dgm:pt modelId="{362BC034-A930-44B2-B35A-166A5C5E4841}" type="parTrans" cxnId="{C216AEBA-9820-4516-B563-64AD0310870B}">
      <dgm:prSet/>
      <dgm:spPr/>
      <dgm:t>
        <a:bodyPr/>
        <a:lstStyle/>
        <a:p>
          <a:endParaRPr lang="en-US"/>
        </a:p>
      </dgm:t>
    </dgm:pt>
    <dgm:pt modelId="{E70E33F4-4B3F-48E1-B24A-6351A726010D}" type="sibTrans" cxnId="{C216AEBA-9820-4516-B563-64AD0310870B}">
      <dgm:prSet/>
      <dgm:spPr/>
      <dgm:t>
        <a:bodyPr/>
        <a:lstStyle/>
        <a:p>
          <a:endParaRPr lang="en-US"/>
        </a:p>
      </dgm:t>
    </dgm:pt>
    <dgm:pt modelId="{A189B736-6B46-47FE-9B36-E5E400AABF81}">
      <dgm:prSet phldrT="[Text]" custT="1"/>
      <dgm:spPr>
        <a:xfrm rot="5400000">
          <a:off x="3547948" y="-615276"/>
          <a:ext cx="1193637" cy="5718623"/>
        </a:xfrm>
        <a:prstGeom prst="round2SameRect">
          <a:avLst/>
        </a:prstGeom>
        <a:solidFill>
          <a:sysClr val="window" lastClr="FFFFFF">
            <a:alpha val="90000"/>
            <a:hueOff val="0"/>
            <a:satOff val="0"/>
            <a:lumOff val="0"/>
            <a:alphaOff val="0"/>
          </a:sysClr>
        </a:solidFill>
        <a:ln w="19050" cap="flat" cmpd="sng" algn="ctr">
          <a:solidFill>
            <a:srgbClr val="0F6636">
              <a:hueOff val="0"/>
              <a:satOff val="0"/>
              <a:lumOff val="0"/>
              <a:alphaOff val="0"/>
            </a:srgbClr>
          </a:solidFill>
          <a:prstDash val="solid"/>
        </a:ln>
        <a:effectLst/>
      </dgm:spPr>
      <dgm:t>
        <a:bodyPr/>
        <a:lstStyle/>
        <a:p>
          <a:pPr>
            <a:buChar char="•"/>
          </a:pPr>
          <a:r>
            <a:rPr lang="en-US" sz="1100" kern="1200" dirty="0">
              <a:solidFill>
                <a:sysClr val="windowText" lastClr="000000">
                  <a:hueOff val="0"/>
                  <a:satOff val="0"/>
                  <a:lumOff val="0"/>
                  <a:alphaOff val="0"/>
                </a:sysClr>
              </a:solidFill>
              <a:latin typeface="Verdana"/>
              <a:ea typeface="+mn-ea"/>
              <a:cs typeface="+mn-cs"/>
            </a:rPr>
            <a:t>Technical narrative</a:t>
          </a:r>
        </a:p>
      </dgm:t>
    </dgm:pt>
    <dgm:pt modelId="{3752F6A4-85E3-4624-8F8F-DF8B2AF1E4AB}" type="parTrans" cxnId="{9B32813E-AACE-493A-A7B1-D642963069EA}">
      <dgm:prSet/>
      <dgm:spPr/>
      <dgm:t>
        <a:bodyPr/>
        <a:lstStyle/>
        <a:p>
          <a:endParaRPr lang="en-US"/>
        </a:p>
      </dgm:t>
    </dgm:pt>
    <dgm:pt modelId="{55CA31D7-D53A-4D8E-83BA-DDC2EF69EDD9}" type="sibTrans" cxnId="{9B32813E-AACE-493A-A7B1-D642963069EA}">
      <dgm:prSet/>
      <dgm:spPr/>
      <dgm:t>
        <a:bodyPr/>
        <a:lstStyle/>
        <a:p>
          <a:endParaRPr lang="en-US"/>
        </a:p>
      </dgm:t>
    </dgm:pt>
    <dgm:pt modelId="{8488C930-5C55-4524-A51C-4F3303CE4BE7}">
      <dgm:prSet phldrT="[Text]"/>
      <dgm:spPr>
        <a:xfrm rot="5400000">
          <a:off x="-275454" y="3567311"/>
          <a:ext cx="1836365" cy="1285455"/>
        </a:xfrm>
        <a:prstGeom prst="chevron">
          <a:avLst/>
        </a:prstGeom>
        <a:solidFill>
          <a:srgbClr val="0F6636">
            <a:lumMod val="50000"/>
          </a:srgbClr>
        </a:solidFill>
        <a:ln w="19050" cap="flat" cmpd="sng" algn="ctr">
          <a:solidFill>
            <a:srgbClr val="0F6636">
              <a:hueOff val="0"/>
              <a:satOff val="0"/>
              <a:lumOff val="0"/>
              <a:alphaOff val="0"/>
            </a:srgbClr>
          </a:solidFill>
          <a:prstDash val="solid"/>
        </a:ln>
        <a:effectLst/>
      </dgm:spPr>
      <dgm:t>
        <a:bodyPr/>
        <a:lstStyle/>
        <a:p>
          <a:pPr>
            <a:buNone/>
          </a:pPr>
          <a:r>
            <a:rPr lang="en-US" dirty="0">
              <a:solidFill>
                <a:sysClr val="window" lastClr="FFFFFF"/>
              </a:solidFill>
              <a:latin typeface="Verdana"/>
              <a:ea typeface="+mn-ea"/>
              <a:cs typeface="+mn-cs"/>
            </a:rPr>
            <a:t>Award</a:t>
          </a:r>
          <a:br>
            <a:rPr lang="en-US" dirty="0">
              <a:solidFill>
                <a:sysClr val="window" lastClr="FFFFFF"/>
              </a:solidFill>
              <a:latin typeface="Verdana"/>
              <a:ea typeface="+mn-ea"/>
              <a:cs typeface="+mn-cs"/>
            </a:rPr>
          </a:br>
          <a:r>
            <a:rPr lang="en-US" dirty="0">
              <a:solidFill>
                <a:sysClr val="window" lastClr="FFFFFF"/>
              </a:solidFill>
              <a:latin typeface="Verdana"/>
              <a:ea typeface="+mn-ea"/>
              <a:cs typeface="+mn-cs"/>
            </a:rPr>
            <a:t>Phase</a:t>
          </a:r>
        </a:p>
      </dgm:t>
    </dgm:pt>
    <dgm:pt modelId="{A4290540-2842-4321-BB3F-91C5B89503E5}" type="parTrans" cxnId="{A5DC5DBC-69F6-4FFB-94E2-1533C34DB153}">
      <dgm:prSet/>
      <dgm:spPr/>
      <dgm:t>
        <a:bodyPr/>
        <a:lstStyle/>
        <a:p>
          <a:endParaRPr lang="en-US"/>
        </a:p>
      </dgm:t>
    </dgm:pt>
    <dgm:pt modelId="{4D2DA549-2D4E-425B-A9CC-917C3FAE623B}" type="sibTrans" cxnId="{A5DC5DBC-69F6-4FFB-94E2-1533C34DB153}">
      <dgm:prSet/>
      <dgm:spPr/>
      <dgm:t>
        <a:bodyPr/>
        <a:lstStyle/>
        <a:p>
          <a:endParaRPr lang="en-US"/>
        </a:p>
      </dgm:t>
    </dgm:pt>
    <dgm:pt modelId="{B97EE33B-9442-4708-A9D2-3ED68482CDFB}">
      <dgm:prSet phldrT="[Text]"/>
      <dgm:spPr>
        <a:xfrm rot="5400000">
          <a:off x="3547948" y="1029363"/>
          <a:ext cx="1193637" cy="5718623"/>
        </a:xfrm>
        <a:prstGeom prst="round2SameRect">
          <a:avLst/>
        </a:prstGeom>
        <a:solidFill>
          <a:sysClr val="window" lastClr="FFFFFF">
            <a:alpha val="90000"/>
            <a:hueOff val="0"/>
            <a:satOff val="0"/>
            <a:lumOff val="0"/>
            <a:alphaOff val="0"/>
          </a:sysClr>
        </a:solidFill>
        <a:ln w="19050" cap="flat" cmpd="sng" algn="ctr">
          <a:solidFill>
            <a:srgbClr val="0F6636">
              <a:hueOff val="0"/>
              <a:satOff val="0"/>
              <a:lumOff val="0"/>
              <a:alphaOff val="0"/>
            </a:srgbClr>
          </a:solidFill>
          <a:prstDash val="solid"/>
        </a:ln>
        <a:effectLst/>
      </dgm:spPr>
      <dgm:t>
        <a:bodyPr/>
        <a:lstStyle/>
        <a:p>
          <a:pPr>
            <a:buChar char="•"/>
          </a:pPr>
          <a:r>
            <a:rPr lang="en-US" sz="1100" kern="1200" dirty="0">
              <a:solidFill>
                <a:sysClr val="windowText" lastClr="000000">
                  <a:hueOff val="0"/>
                  <a:satOff val="0"/>
                  <a:lumOff val="0"/>
                  <a:alphaOff val="0"/>
                </a:sysClr>
              </a:solidFill>
              <a:latin typeface="Verdana"/>
              <a:ea typeface="+mn-ea"/>
              <a:cs typeface="+mn-cs"/>
            </a:rPr>
            <a:t>Award notification</a:t>
          </a:r>
        </a:p>
      </dgm:t>
    </dgm:pt>
    <dgm:pt modelId="{14834DBE-094D-4F58-99D5-88D8BB31A279}" type="parTrans" cxnId="{38A3582B-7EF1-42FA-B405-92782C9D59CF}">
      <dgm:prSet/>
      <dgm:spPr/>
      <dgm:t>
        <a:bodyPr/>
        <a:lstStyle/>
        <a:p>
          <a:endParaRPr lang="en-US"/>
        </a:p>
      </dgm:t>
    </dgm:pt>
    <dgm:pt modelId="{3DE8FD5A-54EA-44FC-B5E2-50FDA53E61BE}" type="sibTrans" cxnId="{38A3582B-7EF1-42FA-B405-92782C9D59CF}">
      <dgm:prSet/>
      <dgm:spPr/>
      <dgm:t>
        <a:bodyPr/>
        <a:lstStyle/>
        <a:p>
          <a:endParaRPr lang="en-US"/>
        </a:p>
      </dgm:t>
    </dgm:pt>
    <dgm:pt modelId="{107A1FEE-D75C-4275-9D89-689BDE44C04A}">
      <dgm:prSet custT="1"/>
      <dgm:spPr>
        <a:xfrm rot="5400000">
          <a:off x="3547948" y="-2259915"/>
          <a:ext cx="1193637" cy="5718623"/>
        </a:xfrm>
        <a:prstGeom prst="round2SameRect">
          <a:avLst/>
        </a:prstGeom>
        <a:solidFill>
          <a:sysClr val="window" lastClr="FFFFFF">
            <a:alpha val="90000"/>
            <a:hueOff val="0"/>
            <a:satOff val="0"/>
            <a:lumOff val="0"/>
            <a:alphaOff val="0"/>
          </a:sysClr>
        </a:solidFill>
        <a:ln w="19050" cap="flat" cmpd="sng" algn="ctr">
          <a:solidFill>
            <a:srgbClr val="0F6636">
              <a:hueOff val="0"/>
              <a:satOff val="0"/>
              <a:lumOff val="0"/>
              <a:alphaOff val="0"/>
            </a:srgbClr>
          </a:solidFill>
          <a:prstDash val="solid"/>
        </a:ln>
        <a:effectLst/>
      </dgm:spPr>
      <dgm:t>
        <a:bodyPr/>
        <a:lstStyle/>
        <a:p>
          <a:pPr>
            <a:buChar char="•"/>
          </a:pPr>
          <a:r>
            <a:rPr lang="en-US" sz="1100" dirty="0">
              <a:solidFill>
                <a:sysClr val="windowText" lastClr="000000">
                  <a:hueOff val="0"/>
                  <a:satOff val="0"/>
                  <a:lumOff val="0"/>
                  <a:alphaOff val="0"/>
                </a:sysClr>
              </a:solidFill>
              <a:latin typeface="Verdana"/>
              <a:ea typeface="+mn-ea"/>
              <a:cs typeface="+mn-cs"/>
            </a:rPr>
            <a:t>Agree upon work scope (Record of Discussion)</a:t>
          </a:r>
        </a:p>
      </dgm:t>
    </dgm:pt>
    <dgm:pt modelId="{F91B15C8-1401-4194-A6BA-14B0EE7BE939}" type="parTrans" cxnId="{713B1FDF-9A5E-4C1E-AB97-250F887BA7B1}">
      <dgm:prSet/>
      <dgm:spPr/>
      <dgm:t>
        <a:bodyPr/>
        <a:lstStyle/>
        <a:p>
          <a:endParaRPr lang="en-US"/>
        </a:p>
      </dgm:t>
    </dgm:pt>
    <dgm:pt modelId="{99A12E54-FDB0-4D63-AB7A-6D928674412D}" type="sibTrans" cxnId="{713B1FDF-9A5E-4C1E-AB97-250F887BA7B1}">
      <dgm:prSet/>
      <dgm:spPr/>
      <dgm:t>
        <a:bodyPr/>
        <a:lstStyle/>
        <a:p>
          <a:endParaRPr lang="en-US"/>
        </a:p>
      </dgm:t>
    </dgm:pt>
    <dgm:pt modelId="{0658D884-B2D0-45B7-84D9-307EC0D8176A}">
      <dgm:prSet custT="1"/>
      <dgm:spPr>
        <a:xfrm rot="5400000">
          <a:off x="3547948" y="-615276"/>
          <a:ext cx="1193637" cy="5718623"/>
        </a:xfrm>
        <a:prstGeom prst="round2SameRect">
          <a:avLst/>
        </a:prstGeom>
        <a:solidFill>
          <a:sysClr val="window" lastClr="FFFFFF">
            <a:alpha val="90000"/>
            <a:hueOff val="0"/>
            <a:satOff val="0"/>
            <a:lumOff val="0"/>
            <a:alphaOff val="0"/>
          </a:sysClr>
        </a:solidFill>
        <a:ln w="19050" cap="flat" cmpd="sng" algn="ctr">
          <a:solidFill>
            <a:srgbClr val="0F6636">
              <a:hueOff val="0"/>
              <a:satOff val="0"/>
              <a:lumOff val="0"/>
              <a:alphaOff val="0"/>
            </a:srgbClr>
          </a:solidFill>
          <a:prstDash val="solid"/>
        </a:ln>
        <a:effectLst/>
      </dgm:spPr>
      <dgm:t>
        <a:bodyPr/>
        <a:lstStyle/>
        <a:p>
          <a:pPr>
            <a:buChar char="•"/>
          </a:pPr>
          <a:r>
            <a:rPr lang="en-US" sz="1100" kern="1200" dirty="0">
              <a:solidFill>
                <a:sysClr val="windowText" lastClr="000000">
                  <a:hueOff val="0"/>
                  <a:satOff val="0"/>
                  <a:lumOff val="0"/>
                  <a:alphaOff val="0"/>
                </a:sysClr>
              </a:solidFill>
              <a:latin typeface="Verdana"/>
              <a:ea typeface="+mn-ea"/>
              <a:cs typeface="+mn-cs"/>
            </a:rPr>
            <a:t>Budget and cost-share</a:t>
          </a:r>
        </a:p>
      </dgm:t>
    </dgm:pt>
    <dgm:pt modelId="{E6684503-D437-4B65-BFEE-8481ACF232EF}" type="parTrans" cxnId="{C753A49C-A9D2-4B9D-947F-7A03967C0420}">
      <dgm:prSet/>
      <dgm:spPr/>
      <dgm:t>
        <a:bodyPr/>
        <a:lstStyle/>
        <a:p>
          <a:endParaRPr lang="en-US"/>
        </a:p>
      </dgm:t>
    </dgm:pt>
    <dgm:pt modelId="{8518D9FB-174D-4FF1-AD42-019FA8F57E1E}" type="sibTrans" cxnId="{C753A49C-A9D2-4B9D-947F-7A03967C0420}">
      <dgm:prSet/>
      <dgm:spPr/>
      <dgm:t>
        <a:bodyPr/>
        <a:lstStyle/>
        <a:p>
          <a:endParaRPr lang="en-US"/>
        </a:p>
      </dgm:t>
    </dgm:pt>
    <dgm:pt modelId="{E79F4BBD-6AB4-42CA-BE27-8F63B4193846}">
      <dgm:prSet custT="1"/>
      <dgm:spPr>
        <a:xfrm rot="5400000">
          <a:off x="3547948" y="-615276"/>
          <a:ext cx="1193637" cy="5718623"/>
        </a:xfrm>
        <a:prstGeom prst="round2SameRect">
          <a:avLst/>
        </a:prstGeom>
        <a:solidFill>
          <a:sysClr val="window" lastClr="FFFFFF">
            <a:alpha val="90000"/>
            <a:hueOff val="0"/>
            <a:satOff val="0"/>
            <a:lumOff val="0"/>
            <a:alphaOff val="0"/>
          </a:sysClr>
        </a:solidFill>
        <a:ln w="19050" cap="flat" cmpd="sng" algn="ctr">
          <a:solidFill>
            <a:srgbClr val="0F6636">
              <a:hueOff val="0"/>
              <a:satOff val="0"/>
              <a:lumOff val="0"/>
              <a:alphaOff val="0"/>
            </a:srgbClr>
          </a:solidFill>
          <a:prstDash val="solid"/>
        </a:ln>
        <a:effectLst/>
      </dgm:spPr>
      <dgm:t>
        <a:bodyPr/>
        <a:lstStyle/>
        <a:p>
          <a:pPr>
            <a:buChar char="•"/>
          </a:pPr>
          <a:r>
            <a:rPr lang="en-US" sz="1100" kern="1200" dirty="0">
              <a:solidFill>
                <a:sysClr val="windowText" lastClr="000000">
                  <a:hueOff val="0"/>
                  <a:satOff val="0"/>
                  <a:lumOff val="0"/>
                  <a:alphaOff val="0"/>
                </a:sysClr>
              </a:solidFill>
              <a:latin typeface="Verdana"/>
              <a:ea typeface="+mn-ea"/>
              <a:cs typeface="+mn-cs"/>
            </a:rPr>
            <a:t>Supporting Documents</a:t>
          </a:r>
        </a:p>
      </dgm:t>
    </dgm:pt>
    <dgm:pt modelId="{D03CE949-00C4-4DF0-828C-8AAF56DAAB5C}" type="parTrans" cxnId="{97D28FAB-4323-44F2-AF7C-E86484F194D8}">
      <dgm:prSet/>
      <dgm:spPr/>
      <dgm:t>
        <a:bodyPr/>
        <a:lstStyle/>
        <a:p>
          <a:endParaRPr lang="en-US"/>
        </a:p>
      </dgm:t>
    </dgm:pt>
    <dgm:pt modelId="{E43027C2-5D36-4720-A26D-515A342F8543}" type="sibTrans" cxnId="{97D28FAB-4323-44F2-AF7C-E86484F194D8}">
      <dgm:prSet/>
      <dgm:spPr/>
      <dgm:t>
        <a:bodyPr/>
        <a:lstStyle/>
        <a:p>
          <a:endParaRPr lang="en-US"/>
        </a:p>
      </dgm:t>
    </dgm:pt>
    <dgm:pt modelId="{43066AB4-B75E-437D-98B1-E123950BF624}">
      <dgm:prSet/>
      <dgm:spPr>
        <a:xfrm rot="5400000">
          <a:off x="3547948" y="1029363"/>
          <a:ext cx="1193637" cy="5718623"/>
        </a:xfrm>
        <a:prstGeom prst="round2SameRect">
          <a:avLst/>
        </a:prstGeom>
        <a:solidFill>
          <a:sysClr val="window" lastClr="FFFFFF">
            <a:alpha val="90000"/>
            <a:hueOff val="0"/>
            <a:satOff val="0"/>
            <a:lumOff val="0"/>
            <a:alphaOff val="0"/>
          </a:sysClr>
        </a:solidFill>
        <a:ln w="19050" cap="flat" cmpd="sng" algn="ctr">
          <a:solidFill>
            <a:srgbClr val="0F6636">
              <a:hueOff val="0"/>
              <a:satOff val="0"/>
              <a:lumOff val="0"/>
              <a:alphaOff val="0"/>
            </a:srgbClr>
          </a:solidFill>
          <a:prstDash val="solid"/>
        </a:ln>
        <a:effectLst/>
      </dgm:spPr>
      <dgm:t>
        <a:bodyPr/>
        <a:lstStyle/>
        <a:p>
          <a:pPr>
            <a:buChar char="•"/>
          </a:pPr>
          <a:r>
            <a:rPr lang="en-US" sz="1100" strike="noStrike" kern="1200" dirty="0">
              <a:solidFill>
                <a:srgbClr val="0F6636"/>
              </a:solidFill>
              <a:latin typeface="Verdana"/>
              <a:ea typeface="+mn-ea"/>
              <a:cs typeface="+mn-cs"/>
            </a:rPr>
            <a:t>Lab Only: Lab submits Field Work Proposal (FWP) and receives funding</a:t>
          </a:r>
        </a:p>
      </dgm:t>
    </dgm:pt>
    <dgm:pt modelId="{58FF8DA2-0B95-4F48-88A2-9AEFB64D3547}" type="parTrans" cxnId="{B80A9F11-00B2-42CC-B4F3-238528071ABA}">
      <dgm:prSet/>
      <dgm:spPr/>
      <dgm:t>
        <a:bodyPr/>
        <a:lstStyle/>
        <a:p>
          <a:endParaRPr lang="en-US"/>
        </a:p>
      </dgm:t>
    </dgm:pt>
    <dgm:pt modelId="{759E36C9-96EC-496B-A614-8B229ACA4F2E}" type="sibTrans" cxnId="{B80A9F11-00B2-42CC-B4F3-238528071ABA}">
      <dgm:prSet/>
      <dgm:spPr/>
      <dgm:t>
        <a:bodyPr/>
        <a:lstStyle/>
        <a:p>
          <a:endParaRPr lang="en-US"/>
        </a:p>
      </dgm:t>
    </dgm:pt>
    <dgm:pt modelId="{45EAF577-A34D-4F66-AE8E-C06D81AAF5A8}">
      <dgm:prSet phldrT="[Text]" custT="1"/>
      <dgm:spPr>
        <a:xfrm rot="5400000">
          <a:off x="3547948" y="-2259915"/>
          <a:ext cx="1193637" cy="5718623"/>
        </a:xfrm>
        <a:prstGeom prst="round2SameRect">
          <a:avLst/>
        </a:prstGeom>
        <a:solidFill>
          <a:sysClr val="window" lastClr="FFFFFF">
            <a:alpha val="90000"/>
            <a:hueOff val="0"/>
            <a:satOff val="0"/>
            <a:lumOff val="0"/>
            <a:alphaOff val="0"/>
          </a:sysClr>
        </a:solidFill>
        <a:ln w="19050" cap="flat" cmpd="sng" algn="ctr">
          <a:solidFill>
            <a:srgbClr val="0F6636">
              <a:hueOff val="0"/>
              <a:satOff val="0"/>
              <a:lumOff val="0"/>
              <a:alphaOff val="0"/>
            </a:srgbClr>
          </a:solidFill>
          <a:prstDash val="solid"/>
        </a:ln>
        <a:effectLst/>
      </dgm:spPr>
      <dgm:t>
        <a:bodyPr/>
        <a:lstStyle/>
        <a:p>
          <a:pPr>
            <a:buChar char="•"/>
          </a:pPr>
          <a:r>
            <a:rPr lang="en-US" sz="1100" dirty="0">
              <a:solidFill>
                <a:sysClr val="windowText" lastClr="000000">
                  <a:hueOff val="0"/>
                  <a:satOff val="0"/>
                  <a:lumOff val="0"/>
                  <a:alphaOff val="0"/>
                </a:sysClr>
              </a:solidFill>
              <a:latin typeface="Verdana"/>
              <a:ea typeface="+mn-ea"/>
              <a:cs typeface="+mn-cs"/>
            </a:rPr>
            <a:t>Identify partner institution</a:t>
          </a:r>
        </a:p>
      </dgm:t>
    </dgm:pt>
    <dgm:pt modelId="{6E5B563F-6E2C-45F3-8723-C3E93D88D819}" type="parTrans" cxnId="{8315C7C8-B916-488F-9938-78C200CBC8F2}">
      <dgm:prSet/>
      <dgm:spPr/>
      <dgm:t>
        <a:bodyPr/>
        <a:lstStyle/>
        <a:p>
          <a:endParaRPr lang="en-US"/>
        </a:p>
      </dgm:t>
    </dgm:pt>
    <dgm:pt modelId="{67FD3B18-4BF7-48D7-B484-313E1A640A0F}" type="sibTrans" cxnId="{8315C7C8-B916-488F-9938-78C200CBC8F2}">
      <dgm:prSet/>
      <dgm:spPr/>
      <dgm:t>
        <a:bodyPr/>
        <a:lstStyle/>
        <a:p>
          <a:endParaRPr lang="en-US"/>
        </a:p>
      </dgm:t>
    </dgm:pt>
    <dgm:pt modelId="{4FBE9A49-1B65-4ACE-9871-F3BFBE10D92E}">
      <dgm:prSet/>
      <dgm:spPr>
        <a:xfrm rot="5400000">
          <a:off x="3547948" y="-2259915"/>
          <a:ext cx="1193637" cy="5718623"/>
        </a:xfrm>
        <a:prstGeom prst="round2SameRect">
          <a:avLst/>
        </a:prstGeom>
        <a:solidFill>
          <a:sysClr val="window" lastClr="FFFFFF">
            <a:alpha val="90000"/>
            <a:hueOff val="0"/>
            <a:satOff val="0"/>
            <a:lumOff val="0"/>
            <a:alphaOff val="0"/>
          </a:sysClr>
        </a:solidFill>
        <a:ln w="19050" cap="flat" cmpd="sng" algn="ctr">
          <a:solidFill>
            <a:srgbClr val="0F6636">
              <a:hueOff val="0"/>
              <a:satOff val="0"/>
              <a:lumOff val="0"/>
              <a:alphaOff val="0"/>
            </a:srgbClr>
          </a:solidFill>
          <a:prstDash val="solid"/>
        </a:ln>
        <a:effectLst/>
      </dgm:spPr>
      <dgm:t>
        <a:bodyPr/>
        <a:lstStyle/>
        <a:p>
          <a:pPr>
            <a:buChar char="•"/>
          </a:pPr>
          <a:endParaRPr lang="en-US" sz="1600" dirty="0">
            <a:solidFill>
              <a:sysClr val="windowText" lastClr="000000">
                <a:hueOff val="0"/>
                <a:satOff val="0"/>
                <a:lumOff val="0"/>
                <a:alphaOff val="0"/>
              </a:sysClr>
            </a:solidFill>
            <a:latin typeface="Verdana"/>
            <a:ea typeface="+mn-ea"/>
            <a:cs typeface="+mn-cs"/>
          </a:endParaRPr>
        </a:p>
      </dgm:t>
    </dgm:pt>
    <dgm:pt modelId="{0BD3B1B1-AFDA-4EC6-AD5C-98843A778131}" type="parTrans" cxnId="{C00D6BC9-E398-47F8-BB4D-6B7FD302F037}">
      <dgm:prSet/>
      <dgm:spPr/>
      <dgm:t>
        <a:bodyPr/>
        <a:lstStyle/>
        <a:p>
          <a:endParaRPr lang="en-US"/>
        </a:p>
      </dgm:t>
    </dgm:pt>
    <dgm:pt modelId="{AA1EF76C-B133-44D2-95BF-10D9F831FF15}" type="sibTrans" cxnId="{C00D6BC9-E398-47F8-BB4D-6B7FD302F037}">
      <dgm:prSet/>
      <dgm:spPr/>
      <dgm:t>
        <a:bodyPr/>
        <a:lstStyle/>
        <a:p>
          <a:endParaRPr lang="en-US"/>
        </a:p>
      </dgm:t>
    </dgm:pt>
    <dgm:pt modelId="{893BCF48-B6B8-4520-A949-BCCAB3556F0A}">
      <dgm:prSet custT="1"/>
      <dgm:spPr>
        <a:xfrm rot="5400000">
          <a:off x="3547948" y="-615276"/>
          <a:ext cx="1193637" cy="5718623"/>
        </a:xfrm>
        <a:prstGeom prst="round2SameRect">
          <a:avLst/>
        </a:prstGeom>
        <a:solidFill>
          <a:sysClr val="window" lastClr="FFFFFF">
            <a:alpha val="90000"/>
            <a:hueOff val="0"/>
            <a:satOff val="0"/>
            <a:lumOff val="0"/>
            <a:alphaOff val="0"/>
          </a:sysClr>
        </a:solidFill>
        <a:ln w="19050" cap="flat" cmpd="sng" algn="ctr">
          <a:solidFill>
            <a:srgbClr val="0F6636">
              <a:hueOff val="0"/>
              <a:satOff val="0"/>
              <a:lumOff val="0"/>
              <a:alphaOff val="0"/>
            </a:srgbClr>
          </a:solidFill>
          <a:prstDash val="solid"/>
        </a:ln>
        <a:effectLst/>
      </dgm:spPr>
      <dgm:t>
        <a:bodyPr/>
        <a:lstStyle/>
        <a:p>
          <a:pPr>
            <a:buChar char="•"/>
          </a:pPr>
          <a:r>
            <a:rPr lang="en-US" sz="1100" strike="noStrike" kern="1200" dirty="0">
              <a:solidFill>
                <a:srgbClr val="0F6636"/>
              </a:solidFill>
              <a:latin typeface="Verdana"/>
              <a:ea typeface="+mn-ea"/>
              <a:cs typeface="+mn-cs"/>
            </a:rPr>
            <a:t>Lab Only: CRADA certification</a:t>
          </a:r>
        </a:p>
      </dgm:t>
    </dgm:pt>
    <dgm:pt modelId="{B7A8A64C-909B-43DE-B3E7-84202AAA933A}" type="parTrans" cxnId="{B5108C5E-5E1A-4C1C-9CBA-6402BA7F3A79}">
      <dgm:prSet/>
      <dgm:spPr/>
      <dgm:t>
        <a:bodyPr/>
        <a:lstStyle/>
        <a:p>
          <a:endParaRPr lang="en-US"/>
        </a:p>
      </dgm:t>
    </dgm:pt>
    <dgm:pt modelId="{900A167C-790A-40FF-87B6-79D53787F6C0}" type="sibTrans" cxnId="{B5108C5E-5E1A-4C1C-9CBA-6402BA7F3A79}">
      <dgm:prSet/>
      <dgm:spPr/>
      <dgm:t>
        <a:bodyPr/>
        <a:lstStyle/>
        <a:p>
          <a:endParaRPr lang="en-US"/>
        </a:p>
      </dgm:t>
    </dgm:pt>
    <dgm:pt modelId="{50D2F785-C503-4B06-851E-DC27B04B634E}">
      <dgm:prSet/>
      <dgm:spPr>
        <a:xfrm rot="5400000">
          <a:off x="3547948" y="1029363"/>
          <a:ext cx="1193637" cy="5718623"/>
        </a:xfrm>
        <a:prstGeom prst="round2SameRect">
          <a:avLst/>
        </a:prstGeom>
        <a:solidFill>
          <a:sysClr val="window" lastClr="FFFFFF">
            <a:alpha val="90000"/>
            <a:hueOff val="0"/>
            <a:satOff val="0"/>
            <a:lumOff val="0"/>
            <a:alphaOff val="0"/>
          </a:sysClr>
        </a:solidFill>
        <a:ln w="19050" cap="flat" cmpd="sng" algn="ctr">
          <a:solidFill>
            <a:srgbClr val="0F6636">
              <a:hueOff val="0"/>
              <a:satOff val="0"/>
              <a:lumOff val="0"/>
              <a:alphaOff val="0"/>
            </a:srgbClr>
          </a:solidFill>
          <a:prstDash val="solid"/>
        </a:ln>
        <a:effectLst/>
      </dgm:spPr>
      <dgm:t>
        <a:bodyPr/>
        <a:lstStyle/>
        <a:p>
          <a:pPr>
            <a:buChar char="•"/>
          </a:pPr>
          <a:r>
            <a:rPr lang="en-US" sz="1100" kern="1200" dirty="0">
              <a:solidFill>
                <a:sysClr val="windowText" lastClr="000000">
                  <a:hueOff val="0"/>
                  <a:satOff val="0"/>
                  <a:lumOff val="0"/>
                  <a:alphaOff val="0"/>
                </a:sysClr>
              </a:solidFill>
              <a:latin typeface="Verdana"/>
              <a:ea typeface="+mn-ea"/>
              <a:cs typeface="+mn-cs"/>
            </a:rPr>
            <a:t>Begin work</a:t>
          </a:r>
        </a:p>
      </dgm:t>
    </dgm:pt>
    <dgm:pt modelId="{A57FE175-7F5E-46C9-83D6-040F5FE78758}" type="parTrans" cxnId="{8E4A85DC-B5B5-4BC9-ADED-19B641DB78B9}">
      <dgm:prSet/>
      <dgm:spPr/>
      <dgm:t>
        <a:bodyPr/>
        <a:lstStyle/>
        <a:p>
          <a:endParaRPr lang="en-US"/>
        </a:p>
      </dgm:t>
    </dgm:pt>
    <dgm:pt modelId="{CC40F1B3-B8E1-4434-9DDC-6FB61C1C6FDE}" type="sibTrans" cxnId="{8E4A85DC-B5B5-4BC9-ADED-19B641DB78B9}">
      <dgm:prSet/>
      <dgm:spPr/>
      <dgm:t>
        <a:bodyPr/>
        <a:lstStyle/>
        <a:p>
          <a:endParaRPr lang="en-US"/>
        </a:p>
      </dgm:t>
    </dgm:pt>
    <dgm:pt modelId="{DE8AB8FA-B0D3-487E-B501-E1B0CEA8CA5C}">
      <dgm:prSet custT="1"/>
      <dgm:spPr>
        <a:xfrm rot="5400000">
          <a:off x="3547948" y="-615276"/>
          <a:ext cx="1193637" cy="5718623"/>
        </a:xfrm>
        <a:prstGeom prst="round2SameRect">
          <a:avLst/>
        </a:prstGeom>
        <a:solidFill>
          <a:sysClr val="window" lastClr="FFFFFF">
            <a:alpha val="90000"/>
            <a:hueOff val="0"/>
            <a:satOff val="0"/>
            <a:lumOff val="0"/>
            <a:alphaOff val="0"/>
          </a:sysClr>
        </a:solidFill>
        <a:ln w="19050" cap="flat" cmpd="sng" algn="ctr">
          <a:solidFill>
            <a:srgbClr val="0F6636">
              <a:hueOff val="0"/>
              <a:satOff val="0"/>
              <a:lumOff val="0"/>
              <a:alphaOff val="0"/>
            </a:srgbClr>
          </a:solidFill>
          <a:prstDash val="solid"/>
        </a:ln>
        <a:effectLst/>
      </dgm:spPr>
      <dgm:t>
        <a:bodyPr/>
        <a:lstStyle/>
        <a:p>
          <a:pPr>
            <a:buChar char="•"/>
          </a:pPr>
          <a:r>
            <a:rPr lang="en-US" sz="1100" strike="noStrike" kern="1200" dirty="0">
              <a:solidFill>
                <a:srgbClr val="7030A0"/>
              </a:solidFill>
              <a:latin typeface="Verdana"/>
              <a:ea typeface="+mn-ea"/>
              <a:cs typeface="+mn-cs"/>
            </a:rPr>
            <a:t>University Only: Establish Intellectual Property Management Plan (IPMP) and IPMP certification</a:t>
          </a:r>
        </a:p>
      </dgm:t>
    </dgm:pt>
    <dgm:pt modelId="{78C1E447-5FEE-4591-8DE0-A0F9108A80F2}" type="parTrans" cxnId="{C62C1EC1-CA39-4BCC-95E8-4A4EE93E79E1}">
      <dgm:prSet/>
      <dgm:spPr/>
      <dgm:t>
        <a:bodyPr/>
        <a:lstStyle/>
        <a:p>
          <a:endParaRPr lang="en-US"/>
        </a:p>
      </dgm:t>
    </dgm:pt>
    <dgm:pt modelId="{E89CEA12-D9DD-4120-8BAA-6889C2B94368}" type="sibTrans" cxnId="{C62C1EC1-CA39-4BCC-95E8-4A4EE93E79E1}">
      <dgm:prSet/>
      <dgm:spPr/>
      <dgm:t>
        <a:bodyPr/>
        <a:lstStyle/>
        <a:p>
          <a:endParaRPr lang="en-US"/>
        </a:p>
      </dgm:t>
    </dgm:pt>
    <dgm:pt modelId="{B5B57E2E-630D-433F-A220-1D3E586C6F5B}">
      <dgm:prSet custT="1"/>
      <dgm:spPr>
        <a:xfrm rot="5400000">
          <a:off x="3547948" y="1029363"/>
          <a:ext cx="1193637" cy="5718623"/>
        </a:xfrm>
        <a:prstGeom prst="round2SameRect">
          <a:avLst/>
        </a:prstGeom>
        <a:solidFill>
          <a:sysClr val="window" lastClr="FFFFFF">
            <a:alpha val="90000"/>
            <a:hueOff val="0"/>
            <a:satOff val="0"/>
            <a:lumOff val="0"/>
            <a:alphaOff val="0"/>
          </a:sysClr>
        </a:solidFill>
        <a:ln w="19050" cap="flat" cmpd="sng" algn="ctr">
          <a:solidFill>
            <a:srgbClr val="0F6636">
              <a:hueOff val="0"/>
              <a:satOff val="0"/>
              <a:lumOff val="0"/>
              <a:alphaOff val="0"/>
            </a:srgbClr>
          </a:solidFill>
          <a:prstDash val="solid"/>
        </a:ln>
        <a:effectLst/>
      </dgm:spPr>
      <dgm:t>
        <a:bodyPr/>
        <a:lstStyle/>
        <a:p>
          <a:pPr>
            <a:buChar char="•"/>
          </a:pPr>
          <a:r>
            <a:rPr lang="en-US" sz="1100" strike="noStrike" kern="1200" dirty="0">
              <a:solidFill>
                <a:srgbClr val="7030A0"/>
              </a:solidFill>
              <a:latin typeface="Verdana"/>
              <a:ea typeface="+mn-ea"/>
              <a:cs typeface="+mn-cs"/>
            </a:rPr>
            <a:t>University Only: University submits proposal to SC Open Notice</a:t>
          </a:r>
        </a:p>
      </dgm:t>
    </dgm:pt>
    <dgm:pt modelId="{3852F414-8A6B-41FE-AE9A-D1E591EBBF5B}" type="parTrans" cxnId="{72B816B3-26EF-410B-85A8-5877529420FF}">
      <dgm:prSet/>
      <dgm:spPr/>
      <dgm:t>
        <a:bodyPr/>
        <a:lstStyle/>
        <a:p>
          <a:endParaRPr lang="en-US"/>
        </a:p>
      </dgm:t>
    </dgm:pt>
    <dgm:pt modelId="{825122AF-B3B1-4AA8-9311-AA997DE61975}" type="sibTrans" cxnId="{72B816B3-26EF-410B-85A8-5877529420FF}">
      <dgm:prSet/>
      <dgm:spPr/>
      <dgm:t>
        <a:bodyPr/>
        <a:lstStyle/>
        <a:p>
          <a:endParaRPr lang="en-US"/>
        </a:p>
      </dgm:t>
    </dgm:pt>
    <dgm:pt modelId="{6A33AA77-470D-452A-AE62-080BF001954D}">
      <dgm:prSet custT="1"/>
      <dgm:spPr>
        <a:xfrm rot="5400000">
          <a:off x="3547948" y="1029363"/>
          <a:ext cx="1193637" cy="5718623"/>
        </a:xfrm>
        <a:prstGeom prst="round2SameRect">
          <a:avLst/>
        </a:prstGeom>
        <a:solidFill>
          <a:sysClr val="window" lastClr="FFFFFF">
            <a:alpha val="90000"/>
            <a:hueOff val="0"/>
            <a:satOff val="0"/>
            <a:lumOff val="0"/>
            <a:alphaOff val="0"/>
          </a:sysClr>
        </a:solidFill>
        <a:ln w="19050" cap="flat" cmpd="sng" algn="ctr">
          <a:solidFill>
            <a:srgbClr val="0F6636">
              <a:hueOff val="0"/>
              <a:satOff val="0"/>
              <a:lumOff val="0"/>
              <a:alphaOff val="0"/>
            </a:srgbClr>
          </a:solidFill>
          <a:prstDash val="solid"/>
        </a:ln>
        <a:effectLst/>
      </dgm:spPr>
      <dgm:t>
        <a:bodyPr/>
        <a:lstStyle/>
        <a:p>
          <a:pPr>
            <a:buChar char="•"/>
          </a:pPr>
          <a:r>
            <a:rPr lang="en-US" sz="1100" strike="noStrike" kern="1200" dirty="0">
              <a:solidFill>
                <a:srgbClr val="7030A0"/>
              </a:solidFill>
              <a:latin typeface="Verdana"/>
              <a:ea typeface="+mn-ea"/>
              <a:cs typeface="+mn-cs"/>
            </a:rPr>
            <a:t>University Only: DOE awards funding via grant/cooperative agreement </a:t>
          </a:r>
        </a:p>
      </dgm:t>
    </dgm:pt>
    <dgm:pt modelId="{CABA2CF4-4CCE-476C-A14F-FB8766E17777}" type="parTrans" cxnId="{824F650A-CEFD-48B0-9399-BF8142C9F64E}">
      <dgm:prSet/>
      <dgm:spPr/>
      <dgm:t>
        <a:bodyPr/>
        <a:lstStyle/>
        <a:p>
          <a:endParaRPr lang="en-US"/>
        </a:p>
      </dgm:t>
    </dgm:pt>
    <dgm:pt modelId="{7B60D954-4CA0-40A6-909A-AF6C82FDA84C}" type="sibTrans" cxnId="{824F650A-CEFD-48B0-9399-BF8142C9F64E}">
      <dgm:prSet/>
      <dgm:spPr/>
      <dgm:t>
        <a:bodyPr/>
        <a:lstStyle/>
        <a:p>
          <a:endParaRPr lang="en-US"/>
        </a:p>
      </dgm:t>
    </dgm:pt>
    <dgm:pt modelId="{4CFB6819-AB7D-433B-8A93-FB887065EB55}">
      <dgm:prSet custT="1"/>
      <dgm:spPr>
        <a:xfrm rot="5400000">
          <a:off x="3547948" y="1029363"/>
          <a:ext cx="1193637" cy="5718623"/>
        </a:xfrm>
        <a:prstGeom prst="round2SameRect">
          <a:avLst/>
        </a:prstGeom>
        <a:solidFill>
          <a:sysClr val="window" lastClr="FFFFFF">
            <a:alpha val="90000"/>
            <a:hueOff val="0"/>
            <a:satOff val="0"/>
            <a:lumOff val="0"/>
            <a:alphaOff val="0"/>
          </a:sysClr>
        </a:solidFill>
        <a:ln w="19050" cap="flat" cmpd="sng" algn="ctr">
          <a:solidFill>
            <a:srgbClr val="0F6636">
              <a:hueOff val="0"/>
              <a:satOff val="0"/>
              <a:lumOff val="0"/>
              <a:alphaOff val="0"/>
            </a:srgbClr>
          </a:solidFill>
          <a:prstDash val="solid"/>
        </a:ln>
        <a:effectLst/>
      </dgm:spPr>
      <dgm:t>
        <a:bodyPr/>
        <a:lstStyle/>
        <a:p>
          <a:pPr>
            <a:buChar char="•"/>
          </a:pPr>
          <a:r>
            <a:rPr lang="en-US" sz="1100" strike="noStrike" kern="1200" dirty="0">
              <a:solidFill>
                <a:srgbClr val="0F6636"/>
              </a:solidFill>
              <a:latin typeface="Verdana"/>
              <a:ea typeface="+mn-ea"/>
              <a:cs typeface="+mn-cs"/>
            </a:rPr>
            <a:t>Lab Only: Establish standardized CRADA</a:t>
          </a:r>
          <a:endParaRPr lang="en-US" sz="1100" strike="noStrike" kern="1200" dirty="0">
            <a:solidFill>
              <a:srgbClr val="00B0F0"/>
            </a:solidFill>
            <a:latin typeface="Verdana"/>
            <a:ea typeface="+mn-ea"/>
            <a:cs typeface="+mn-cs"/>
          </a:endParaRPr>
        </a:p>
      </dgm:t>
    </dgm:pt>
    <dgm:pt modelId="{9DF4BDC4-FD10-45C4-A56B-AB85526CC4C1}" type="parTrans" cxnId="{EDB4D88C-D7B5-47D1-BEDB-09EAA25CD7E9}">
      <dgm:prSet/>
      <dgm:spPr/>
      <dgm:t>
        <a:bodyPr/>
        <a:lstStyle/>
        <a:p>
          <a:endParaRPr lang="en-US"/>
        </a:p>
      </dgm:t>
    </dgm:pt>
    <dgm:pt modelId="{32902435-0356-4D87-BC00-A0AB04BECADA}" type="sibTrans" cxnId="{EDB4D88C-D7B5-47D1-BEDB-09EAA25CD7E9}">
      <dgm:prSet/>
      <dgm:spPr/>
      <dgm:t>
        <a:bodyPr/>
        <a:lstStyle/>
        <a:p>
          <a:endParaRPr lang="en-US"/>
        </a:p>
      </dgm:t>
    </dgm:pt>
    <dgm:pt modelId="{CF1B6985-4A6E-4DC6-BBFA-FE563BD49335}" type="pres">
      <dgm:prSet presAssocID="{59DF58DF-9631-42CD-9419-6BE768BA3571}" presName="linearFlow" presStyleCnt="0">
        <dgm:presLayoutVars>
          <dgm:dir/>
          <dgm:animLvl val="lvl"/>
          <dgm:resizeHandles val="exact"/>
        </dgm:presLayoutVars>
      </dgm:prSet>
      <dgm:spPr/>
    </dgm:pt>
    <dgm:pt modelId="{27FAF696-542E-4FCB-8EAF-9250221A6454}" type="pres">
      <dgm:prSet presAssocID="{31B7DEA8-0DDC-4EBB-909F-A59513E55B8F}" presName="composite" presStyleCnt="0"/>
      <dgm:spPr/>
    </dgm:pt>
    <dgm:pt modelId="{F82C8CD8-000D-4801-8768-0B27BC893B9B}" type="pres">
      <dgm:prSet presAssocID="{31B7DEA8-0DDC-4EBB-909F-A59513E55B8F}" presName="parentText" presStyleLbl="alignNode1" presStyleIdx="0" presStyleCnt="3">
        <dgm:presLayoutVars>
          <dgm:chMax val="1"/>
          <dgm:bulletEnabled val="1"/>
        </dgm:presLayoutVars>
      </dgm:prSet>
      <dgm:spPr/>
    </dgm:pt>
    <dgm:pt modelId="{F2C85643-E9A8-4F17-A328-A6DB268CAECB}" type="pres">
      <dgm:prSet presAssocID="{31B7DEA8-0DDC-4EBB-909F-A59513E55B8F}" presName="descendantText" presStyleLbl="alignAcc1" presStyleIdx="0" presStyleCnt="3">
        <dgm:presLayoutVars>
          <dgm:bulletEnabled val="1"/>
        </dgm:presLayoutVars>
      </dgm:prSet>
      <dgm:spPr/>
    </dgm:pt>
    <dgm:pt modelId="{49F368ED-6662-41CB-82E1-8EADBE9A4170}" type="pres">
      <dgm:prSet presAssocID="{E045937B-287C-4F0F-9172-8FE0C74E84B2}" presName="sp" presStyleCnt="0"/>
      <dgm:spPr/>
    </dgm:pt>
    <dgm:pt modelId="{DB205346-237D-449F-9758-E2063BEAB92C}" type="pres">
      <dgm:prSet presAssocID="{700D4239-0F59-4D2C-8349-1DEF627258AC}" presName="composite" presStyleCnt="0"/>
      <dgm:spPr/>
    </dgm:pt>
    <dgm:pt modelId="{6A583509-77D9-40BD-9540-1C256A3E475A}" type="pres">
      <dgm:prSet presAssocID="{700D4239-0F59-4D2C-8349-1DEF627258AC}" presName="parentText" presStyleLbl="alignNode1" presStyleIdx="1" presStyleCnt="3">
        <dgm:presLayoutVars>
          <dgm:chMax val="1"/>
          <dgm:bulletEnabled val="1"/>
        </dgm:presLayoutVars>
      </dgm:prSet>
      <dgm:spPr/>
    </dgm:pt>
    <dgm:pt modelId="{3E197900-A9EB-4D0D-AD8F-844BF2B86296}" type="pres">
      <dgm:prSet presAssocID="{700D4239-0F59-4D2C-8349-1DEF627258AC}" presName="descendantText" presStyleLbl="alignAcc1" presStyleIdx="1" presStyleCnt="3">
        <dgm:presLayoutVars>
          <dgm:bulletEnabled val="1"/>
        </dgm:presLayoutVars>
      </dgm:prSet>
      <dgm:spPr/>
    </dgm:pt>
    <dgm:pt modelId="{9D04D95C-5236-415F-B347-760E323F5EC4}" type="pres">
      <dgm:prSet presAssocID="{E70E33F4-4B3F-48E1-B24A-6351A726010D}" presName="sp" presStyleCnt="0"/>
      <dgm:spPr/>
    </dgm:pt>
    <dgm:pt modelId="{CAD46B25-BF6E-4569-9A54-746601C8243F}" type="pres">
      <dgm:prSet presAssocID="{8488C930-5C55-4524-A51C-4F3303CE4BE7}" presName="composite" presStyleCnt="0"/>
      <dgm:spPr/>
    </dgm:pt>
    <dgm:pt modelId="{183507F8-BBDF-446D-8120-084550BBE7E1}" type="pres">
      <dgm:prSet presAssocID="{8488C930-5C55-4524-A51C-4F3303CE4BE7}" presName="parentText" presStyleLbl="alignNode1" presStyleIdx="2" presStyleCnt="3">
        <dgm:presLayoutVars>
          <dgm:chMax val="1"/>
          <dgm:bulletEnabled val="1"/>
        </dgm:presLayoutVars>
      </dgm:prSet>
      <dgm:spPr/>
    </dgm:pt>
    <dgm:pt modelId="{01C7A363-5AB6-4EE5-8966-09866EB32328}" type="pres">
      <dgm:prSet presAssocID="{8488C930-5C55-4524-A51C-4F3303CE4BE7}" presName="descendantText" presStyleLbl="alignAcc1" presStyleIdx="2" presStyleCnt="3">
        <dgm:presLayoutVars>
          <dgm:bulletEnabled val="1"/>
        </dgm:presLayoutVars>
      </dgm:prSet>
      <dgm:spPr/>
    </dgm:pt>
  </dgm:ptLst>
  <dgm:cxnLst>
    <dgm:cxn modelId="{208ACD03-31FD-4A26-9BD0-06D84758DBD7}" type="presOf" srcId="{B5B57E2E-630D-433F-A220-1D3E586C6F5B}" destId="{01C7A363-5AB6-4EE5-8966-09866EB32328}" srcOrd="0" destOrd="3" presId="urn:microsoft.com/office/officeart/2005/8/layout/chevron2"/>
    <dgm:cxn modelId="{824F650A-CEFD-48B0-9399-BF8142C9F64E}" srcId="{8488C930-5C55-4524-A51C-4F3303CE4BE7}" destId="{6A33AA77-470D-452A-AE62-080BF001954D}" srcOrd="4" destOrd="0" parTransId="{CABA2CF4-4CCE-476C-A14F-FB8766E17777}" sibTransId="{7B60D954-4CA0-40A6-909A-AF6C82FDA84C}"/>
    <dgm:cxn modelId="{B80A9F11-00B2-42CC-B4F3-238528071ABA}" srcId="{8488C930-5C55-4524-A51C-4F3303CE4BE7}" destId="{43066AB4-B75E-437D-98B1-E123950BF624}" srcOrd="1" destOrd="0" parTransId="{58FF8DA2-0B95-4F48-88A2-9AEFB64D3547}" sibTransId="{759E36C9-96EC-496B-A614-8B229ACA4F2E}"/>
    <dgm:cxn modelId="{BAEC911E-400B-4880-B488-D20626BD9162}" type="presOf" srcId="{0658D884-B2D0-45B7-84D9-307EC0D8176A}" destId="{3E197900-A9EB-4D0D-AD8F-844BF2B86296}" srcOrd="0" destOrd="1" presId="urn:microsoft.com/office/officeart/2005/8/layout/chevron2"/>
    <dgm:cxn modelId="{96538A22-CD5F-4085-ADBF-29F261C9F7E1}" type="presOf" srcId="{50D2F785-C503-4B06-851E-DC27B04B634E}" destId="{01C7A363-5AB6-4EE5-8966-09866EB32328}" srcOrd="0" destOrd="5" presId="urn:microsoft.com/office/officeart/2005/8/layout/chevron2"/>
    <dgm:cxn modelId="{843CDB25-8117-4CD0-AFC3-D1E87A92F797}" type="presOf" srcId="{E79F4BBD-6AB4-42CA-BE27-8F63B4193846}" destId="{3E197900-A9EB-4D0D-AD8F-844BF2B86296}" srcOrd="0" destOrd="2" presId="urn:microsoft.com/office/officeart/2005/8/layout/chevron2"/>
    <dgm:cxn modelId="{38A3582B-7EF1-42FA-B405-92782C9D59CF}" srcId="{8488C930-5C55-4524-A51C-4F3303CE4BE7}" destId="{B97EE33B-9442-4708-A9D2-3ED68482CDFB}" srcOrd="0" destOrd="0" parTransId="{14834DBE-094D-4F58-99D5-88D8BB31A279}" sibTransId="{3DE8FD5A-54EA-44FC-B5E2-50FDA53E61BE}"/>
    <dgm:cxn modelId="{B701842D-FA11-4720-A9E4-7CD317303F57}" type="presOf" srcId="{31B7DEA8-0DDC-4EBB-909F-A59513E55B8F}" destId="{F82C8CD8-000D-4801-8768-0B27BC893B9B}" srcOrd="0" destOrd="0" presId="urn:microsoft.com/office/officeart/2005/8/layout/chevron2"/>
    <dgm:cxn modelId="{9B32813E-AACE-493A-A7B1-D642963069EA}" srcId="{700D4239-0F59-4D2C-8349-1DEF627258AC}" destId="{A189B736-6B46-47FE-9B36-E5E400AABF81}" srcOrd="0" destOrd="0" parTransId="{3752F6A4-85E3-4624-8F8F-DF8B2AF1E4AB}" sibTransId="{55CA31D7-D53A-4D8E-83BA-DDC2EF69EDD9}"/>
    <dgm:cxn modelId="{B5108C5E-5E1A-4C1C-9CBA-6402BA7F3A79}" srcId="{700D4239-0F59-4D2C-8349-1DEF627258AC}" destId="{893BCF48-B6B8-4520-A949-BCCAB3556F0A}" srcOrd="3" destOrd="0" parTransId="{B7A8A64C-909B-43DE-B3E7-84202AAA933A}" sibTransId="{900A167C-790A-40FF-87B6-79D53787F6C0}"/>
    <dgm:cxn modelId="{6D4F1C45-660C-449B-AF32-86FBA271390F}" type="presOf" srcId="{59DF58DF-9631-42CD-9419-6BE768BA3571}" destId="{CF1B6985-4A6E-4DC6-BBFA-FE563BD49335}" srcOrd="0" destOrd="0" presId="urn:microsoft.com/office/officeart/2005/8/layout/chevron2"/>
    <dgm:cxn modelId="{01E29346-C8D4-45DD-B9E5-906DC96F8B6F}" type="presOf" srcId="{6A33AA77-470D-452A-AE62-080BF001954D}" destId="{01C7A363-5AB6-4EE5-8966-09866EB32328}" srcOrd="0" destOrd="4" presId="urn:microsoft.com/office/officeart/2005/8/layout/chevron2"/>
    <dgm:cxn modelId="{3147524B-7703-4155-8CD1-FDEA3D044C31}" type="presOf" srcId="{B97EE33B-9442-4708-A9D2-3ED68482CDFB}" destId="{01C7A363-5AB6-4EE5-8966-09866EB32328}" srcOrd="0" destOrd="0" presId="urn:microsoft.com/office/officeart/2005/8/layout/chevron2"/>
    <dgm:cxn modelId="{A182B26B-C9D6-4897-BFC6-24BB75836922}" type="presOf" srcId="{6E262AA8-E9B1-4F19-8CF8-065D5EF44306}" destId="{F2C85643-E9A8-4F17-A328-A6DB268CAECB}" srcOrd="0" destOrd="0" presId="urn:microsoft.com/office/officeart/2005/8/layout/chevron2"/>
    <dgm:cxn modelId="{2B236652-25E6-495E-B4AB-F316EDF91488}" srcId="{59DF58DF-9631-42CD-9419-6BE768BA3571}" destId="{31B7DEA8-0DDC-4EBB-909F-A59513E55B8F}" srcOrd="0" destOrd="0" parTransId="{5A1B72A7-8F25-4A2B-8353-5C9E8D955009}" sibTransId="{E045937B-287C-4F0F-9172-8FE0C74E84B2}"/>
    <dgm:cxn modelId="{4B74A178-E124-4EDF-9F13-F51EA697637E}" type="presOf" srcId="{893BCF48-B6B8-4520-A949-BCCAB3556F0A}" destId="{3E197900-A9EB-4D0D-AD8F-844BF2B86296}" srcOrd="0" destOrd="3" presId="urn:microsoft.com/office/officeart/2005/8/layout/chevron2"/>
    <dgm:cxn modelId="{89414959-7E54-459E-9572-D57173C231BD}" type="presOf" srcId="{DE8AB8FA-B0D3-487E-B501-E1B0CEA8CA5C}" destId="{3E197900-A9EB-4D0D-AD8F-844BF2B86296}" srcOrd="0" destOrd="4" presId="urn:microsoft.com/office/officeart/2005/8/layout/chevron2"/>
    <dgm:cxn modelId="{EDB4D88C-D7B5-47D1-BEDB-09EAA25CD7E9}" srcId="{8488C930-5C55-4524-A51C-4F3303CE4BE7}" destId="{4CFB6819-AB7D-433B-8A93-FB887065EB55}" srcOrd="2" destOrd="0" parTransId="{9DF4BDC4-FD10-45C4-A56B-AB85526CC4C1}" sibTransId="{32902435-0356-4D87-BC00-A0AB04BECADA}"/>
    <dgm:cxn modelId="{39134394-8BF4-4337-8882-5483BADD5685}" type="presOf" srcId="{4CFB6819-AB7D-433B-8A93-FB887065EB55}" destId="{01C7A363-5AB6-4EE5-8966-09866EB32328}" srcOrd="0" destOrd="2" presId="urn:microsoft.com/office/officeart/2005/8/layout/chevron2"/>
    <dgm:cxn modelId="{8A85EF99-A9A9-441F-A136-1B79371DF055}" srcId="{31B7DEA8-0DDC-4EBB-909F-A59513E55B8F}" destId="{6E262AA8-E9B1-4F19-8CF8-065D5EF44306}" srcOrd="0" destOrd="0" parTransId="{E480C117-CE3A-4FEE-BD3E-613DCC655C80}" sibTransId="{B891F36C-62CA-4096-80D3-4C7EF2F8009A}"/>
    <dgm:cxn modelId="{C753A49C-A9D2-4B9D-947F-7A03967C0420}" srcId="{700D4239-0F59-4D2C-8349-1DEF627258AC}" destId="{0658D884-B2D0-45B7-84D9-307EC0D8176A}" srcOrd="1" destOrd="0" parTransId="{E6684503-D437-4B65-BFEE-8481ACF232EF}" sibTransId="{8518D9FB-174D-4FF1-AD42-019FA8F57E1E}"/>
    <dgm:cxn modelId="{661D7DA0-B93D-4E5C-AD2F-7DCB614D48D9}" type="presOf" srcId="{43066AB4-B75E-437D-98B1-E123950BF624}" destId="{01C7A363-5AB6-4EE5-8966-09866EB32328}" srcOrd="0" destOrd="1" presId="urn:microsoft.com/office/officeart/2005/8/layout/chevron2"/>
    <dgm:cxn modelId="{97D28FAB-4323-44F2-AF7C-E86484F194D8}" srcId="{700D4239-0F59-4D2C-8349-1DEF627258AC}" destId="{E79F4BBD-6AB4-42CA-BE27-8F63B4193846}" srcOrd="2" destOrd="0" parTransId="{D03CE949-00C4-4DF0-828C-8AAF56DAAB5C}" sibTransId="{E43027C2-5D36-4720-A26D-515A342F8543}"/>
    <dgm:cxn modelId="{4E560DB2-4514-40F2-AA7B-07C765FF9C64}" type="presOf" srcId="{A189B736-6B46-47FE-9B36-E5E400AABF81}" destId="{3E197900-A9EB-4D0D-AD8F-844BF2B86296}" srcOrd="0" destOrd="0" presId="urn:microsoft.com/office/officeart/2005/8/layout/chevron2"/>
    <dgm:cxn modelId="{72B816B3-26EF-410B-85A8-5877529420FF}" srcId="{8488C930-5C55-4524-A51C-4F3303CE4BE7}" destId="{B5B57E2E-630D-433F-A220-1D3E586C6F5B}" srcOrd="3" destOrd="0" parTransId="{3852F414-8A6B-41FE-AE9A-D1E591EBBF5B}" sibTransId="{825122AF-B3B1-4AA8-9311-AA997DE61975}"/>
    <dgm:cxn modelId="{26CBE8B9-2C53-4255-9605-9858A229AAAA}" type="presOf" srcId="{700D4239-0F59-4D2C-8349-1DEF627258AC}" destId="{6A583509-77D9-40BD-9540-1C256A3E475A}" srcOrd="0" destOrd="0" presId="urn:microsoft.com/office/officeart/2005/8/layout/chevron2"/>
    <dgm:cxn modelId="{C216AEBA-9820-4516-B563-64AD0310870B}" srcId="{59DF58DF-9631-42CD-9419-6BE768BA3571}" destId="{700D4239-0F59-4D2C-8349-1DEF627258AC}" srcOrd="1" destOrd="0" parTransId="{362BC034-A930-44B2-B35A-166A5C5E4841}" sibTransId="{E70E33F4-4B3F-48E1-B24A-6351A726010D}"/>
    <dgm:cxn modelId="{A5DC5DBC-69F6-4FFB-94E2-1533C34DB153}" srcId="{59DF58DF-9631-42CD-9419-6BE768BA3571}" destId="{8488C930-5C55-4524-A51C-4F3303CE4BE7}" srcOrd="2" destOrd="0" parTransId="{A4290540-2842-4321-BB3F-91C5B89503E5}" sibTransId="{4D2DA549-2D4E-425B-A9CC-917C3FAE623B}"/>
    <dgm:cxn modelId="{C62C1EC1-CA39-4BCC-95E8-4A4EE93E79E1}" srcId="{700D4239-0F59-4D2C-8349-1DEF627258AC}" destId="{DE8AB8FA-B0D3-487E-B501-E1B0CEA8CA5C}" srcOrd="4" destOrd="0" parTransId="{78C1E447-5FEE-4591-8DE0-A0F9108A80F2}" sibTransId="{E89CEA12-D9DD-4120-8BAA-6889C2B94368}"/>
    <dgm:cxn modelId="{CC1661C8-741A-4A5F-BEB9-8CC4708466A1}" type="presOf" srcId="{4FBE9A49-1B65-4ACE-9871-F3BFBE10D92E}" destId="{F2C85643-E9A8-4F17-A328-A6DB268CAECB}" srcOrd="0" destOrd="3" presId="urn:microsoft.com/office/officeart/2005/8/layout/chevron2"/>
    <dgm:cxn modelId="{8315C7C8-B916-488F-9938-78C200CBC8F2}" srcId="{31B7DEA8-0DDC-4EBB-909F-A59513E55B8F}" destId="{45EAF577-A34D-4F66-AE8E-C06D81AAF5A8}" srcOrd="1" destOrd="0" parTransId="{6E5B563F-6E2C-45F3-8723-C3E93D88D819}" sibTransId="{67FD3B18-4BF7-48D7-B484-313E1A640A0F}"/>
    <dgm:cxn modelId="{C00D6BC9-E398-47F8-BB4D-6B7FD302F037}" srcId="{31B7DEA8-0DDC-4EBB-909F-A59513E55B8F}" destId="{4FBE9A49-1B65-4ACE-9871-F3BFBE10D92E}" srcOrd="3" destOrd="0" parTransId="{0BD3B1B1-AFDA-4EC6-AD5C-98843A778131}" sibTransId="{AA1EF76C-B133-44D2-95BF-10D9F831FF15}"/>
    <dgm:cxn modelId="{8E4A85DC-B5B5-4BC9-ADED-19B641DB78B9}" srcId="{8488C930-5C55-4524-A51C-4F3303CE4BE7}" destId="{50D2F785-C503-4B06-851E-DC27B04B634E}" srcOrd="5" destOrd="0" parTransId="{A57FE175-7F5E-46C9-83D6-040F5FE78758}" sibTransId="{CC40F1B3-B8E1-4434-9DDC-6FB61C1C6FDE}"/>
    <dgm:cxn modelId="{8E7C3CDE-6366-4638-A38F-469F67B053CB}" type="presOf" srcId="{45EAF577-A34D-4F66-AE8E-C06D81AAF5A8}" destId="{F2C85643-E9A8-4F17-A328-A6DB268CAECB}" srcOrd="0" destOrd="1" presId="urn:microsoft.com/office/officeart/2005/8/layout/chevron2"/>
    <dgm:cxn modelId="{713B1FDF-9A5E-4C1E-AB97-250F887BA7B1}" srcId="{31B7DEA8-0DDC-4EBB-909F-A59513E55B8F}" destId="{107A1FEE-D75C-4275-9D89-689BDE44C04A}" srcOrd="2" destOrd="0" parTransId="{F91B15C8-1401-4194-A6BA-14B0EE7BE939}" sibTransId="{99A12E54-FDB0-4D63-AB7A-6D928674412D}"/>
    <dgm:cxn modelId="{16D5E4EA-C5EC-4BCC-BD7B-191FAD8B0049}" type="presOf" srcId="{8488C930-5C55-4524-A51C-4F3303CE4BE7}" destId="{183507F8-BBDF-446D-8120-084550BBE7E1}" srcOrd="0" destOrd="0" presId="urn:microsoft.com/office/officeart/2005/8/layout/chevron2"/>
    <dgm:cxn modelId="{5454C8F6-3C0C-4400-8A4E-6A4D79E1E897}" type="presOf" srcId="{107A1FEE-D75C-4275-9D89-689BDE44C04A}" destId="{F2C85643-E9A8-4F17-A328-A6DB268CAECB}" srcOrd="0" destOrd="2" presId="urn:microsoft.com/office/officeart/2005/8/layout/chevron2"/>
    <dgm:cxn modelId="{748D9FCC-829C-43C9-80DB-0C5B46081F0E}" type="presParOf" srcId="{CF1B6985-4A6E-4DC6-BBFA-FE563BD49335}" destId="{27FAF696-542E-4FCB-8EAF-9250221A6454}" srcOrd="0" destOrd="0" presId="urn:microsoft.com/office/officeart/2005/8/layout/chevron2"/>
    <dgm:cxn modelId="{2DF96E3E-995E-46A6-B86A-920E58FF53AE}" type="presParOf" srcId="{27FAF696-542E-4FCB-8EAF-9250221A6454}" destId="{F82C8CD8-000D-4801-8768-0B27BC893B9B}" srcOrd="0" destOrd="0" presId="urn:microsoft.com/office/officeart/2005/8/layout/chevron2"/>
    <dgm:cxn modelId="{13888F83-0214-4ED9-BC3B-D18ABC6124D3}" type="presParOf" srcId="{27FAF696-542E-4FCB-8EAF-9250221A6454}" destId="{F2C85643-E9A8-4F17-A328-A6DB268CAECB}" srcOrd="1" destOrd="0" presId="urn:microsoft.com/office/officeart/2005/8/layout/chevron2"/>
    <dgm:cxn modelId="{F6630998-04FB-4422-B210-B2EAE513E9FE}" type="presParOf" srcId="{CF1B6985-4A6E-4DC6-BBFA-FE563BD49335}" destId="{49F368ED-6662-41CB-82E1-8EADBE9A4170}" srcOrd="1" destOrd="0" presId="urn:microsoft.com/office/officeart/2005/8/layout/chevron2"/>
    <dgm:cxn modelId="{606106A1-F602-42A4-8C3F-B6E30119C987}" type="presParOf" srcId="{CF1B6985-4A6E-4DC6-BBFA-FE563BD49335}" destId="{DB205346-237D-449F-9758-E2063BEAB92C}" srcOrd="2" destOrd="0" presId="urn:microsoft.com/office/officeart/2005/8/layout/chevron2"/>
    <dgm:cxn modelId="{2430B6D8-B9E5-4FD1-BBB0-46E3A6499D9F}" type="presParOf" srcId="{DB205346-237D-449F-9758-E2063BEAB92C}" destId="{6A583509-77D9-40BD-9540-1C256A3E475A}" srcOrd="0" destOrd="0" presId="urn:microsoft.com/office/officeart/2005/8/layout/chevron2"/>
    <dgm:cxn modelId="{2CC35169-CACD-4B6B-87D6-7B62AE7BF090}" type="presParOf" srcId="{DB205346-237D-449F-9758-E2063BEAB92C}" destId="{3E197900-A9EB-4D0D-AD8F-844BF2B86296}" srcOrd="1" destOrd="0" presId="urn:microsoft.com/office/officeart/2005/8/layout/chevron2"/>
    <dgm:cxn modelId="{F602C6AF-3AE4-494F-9F5B-57281651537C}" type="presParOf" srcId="{CF1B6985-4A6E-4DC6-BBFA-FE563BD49335}" destId="{9D04D95C-5236-415F-B347-760E323F5EC4}" srcOrd="3" destOrd="0" presId="urn:microsoft.com/office/officeart/2005/8/layout/chevron2"/>
    <dgm:cxn modelId="{10E71322-E7C8-4E1E-8182-E9DE656201EB}" type="presParOf" srcId="{CF1B6985-4A6E-4DC6-BBFA-FE563BD49335}" destId="{CAD46B25-BF6E-4569-9A54-746601C8243F}" srcOrd="4" destOrd="0" presId="urn:microsoft.com/office/officeart/2005/8/layout/chevron2"/>
    <dgm:cxn modelId="{2CEB3325-6090-4F0F-BD8B-D48F5BB0C524}" type="presParOf" srcId="{CAD46B25-BF6E-4569-9A54-746601C8243F}" destId="{183507F8-BBDF-446D-8120-084550BBE7E1}" srcOrd="0" destOrd="0" presId="urn:microsoft.com/office/officeart/2005/8/layout/chevron2"/>
    <dgm:cxn modelId="{15792885-8CE9-4F8E-BEC7-4F0BEA730BFF}" type="presParOf" srcId="{CAD46B25-BF6E-4569-9A54-746601C8243F}" destId="{01C7A363-5AB6-4EE5-8966-09866EB3232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C8CD8-000D-4801-8768-0B27BC893B9B}">
      <dsp:nvSpPr>
        <dsp:cNvPr id="0" name=""/>
        <dsp:cNvSpPr/>
      </dsp:nvSpPr>
      <dsp:spPr>
        <a:xfrm rot="5400000">
          <a:off x="-275454" y="278031"/>
          <a:ext cx="1836365" cy="1285455"/>
        </a:xfrm>
        <a:prstGeom prst="chevron">
          <a:avLst/>
        </a:prstGeom>
        <a:solidFill>
          <a:srgbClr val="0F6636">
            <a:lumMod val="60000"/>
            <a:lumOff val="40000"/>
          </a:srgbClr>
        </a:solidFill>
        <a:ln w="19050" cap="flat" cmpd="sng" algn="ctr">
          <a:solidFill>
            <a:srgbClr val="0F663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ysClr val="window" lastClr="FFFFFF"/>
              </a:solidFill>
              <a:latin typeface="Verdana"/>
              <a:ea typeface="+mn-ea"/>
              <a:cs typeface="+mn-cs"/>
            </a:rPr>
            <a:t>Preparation</a:t>
          </a:r>
          <a:br>
            <a:rPr lang="en-US" sz="1700" kern="1200" dirty="0">
              <a:solidFill>
                <a:sysClr val="window" lastClr="FFFFFF"/>
              </a:solidFill>
              <a:latin typeface="Verdana"/>
              <a:ea typeface="+mn-ea"/>
              <a:cs typeface="+mn-cs"/>
            </a:rPr>
          </a:br>
          <a:r>
            <a:rPr lang="en-US" sz="1700" kern="1200" dirty="0">
              <a:solidFill>
                <a:sysClr val="window" lastClr="FFFFFF"/>
              </a:solidFill>
              <a:latin typeface="Verdana"/>
              <a:ea typeface="+mn-ea"/>
              <a:cs typeface="+mn-cs"/>
            </a:rPr>
            <a:t>Phase</a:t>
          </a:r>
        </a:p>
      </dsp:txBody>
      <dsp:txXfrm rot="-5400000">
        <a:off x="2" y="645304"/>
        <a:ext cx="1285455" cy="550910"/>
      </dsp:txXfrm>
    </dsp:sp>
    <dsp:sp modelId="{F2C85643-E9A8-4F17-A328-A6DB268CAECB}">
      <dsp:nvSpPr>
        <dsp:cNvPr id="0" name=""/>
        <dsp:cNvSpPr/>
      </dsp:nvSpPr>
      <dsp:spPr>
        <a:xfrm rot="5400000">
          <a:off x="3547948" y="-2259915"/>
          <a:ext cx="1193637" cy="5718623"/>
        </a:xfrm>
        <a:prstGeom prst="round2SameRect">
          <a:avLst/>
        </a:prstGeom>
        <a:solidFill>
          <a:sysClr val="window" lastClr="FFFFFF">
            <a:alpha val="90000"/>
            <a:hueOff val="0"/>
            <a:satOff val="0"/>
            <a:lumOff val="0"/>
            <a:alphaOff val="0"/>
          </a:sysClr>
        </a:solidFill>
        <a:ln w="19050" cap="flat" cmpd="sng" algn="ctr">
          <a:solidFill>
            <a:srgbClr val="0F663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a:solidFill>
                <a:sysClr val="windowText" lastClr="000000">
                  <a:hueOff val="0"/>
                  <a:satOff val="0"/>
                  <a:lumOff val="0"/>
                  <a:alphaOff val="0"/>
                </a:sysClr>
              </a:solidFill>
              <a:latin typeface="Verdana"/>
              <a:ea typeface="+mn-ea"/>
              <a:cs typeface="+mn-cs"/>
            </a:rPr>
            <a:t>Identify priority R&amp;D</a:t>
          </a:r>
        </a:p>
        <a:p>
          <a:pPr marL="57150" lvl="1" indent="-57150" algn="l" defTabSz="488950">
            <a:lnSpc>
              <a:spcPct val="90000"/>
            </a:lnSpc>
            <a:spcBef>
              <a:spcPct val="0"/>
            </a:spcBef>
            <a:spcAft>
              <a:spcPct val="15000"/>
            </a:spcAft>
            <a:buChar char="•"/>
          </a:pPr>
          <a:r>
            <a:rPr lang="en-US" sz="1100" kern="1200" dirty="0">
              <a:solidFill>
                <a:sysClr val="windowText" lastClr="000000">
                  <a:hueOff val="0"/>
                  <a:satOff val="0"/>
                  <a:lumOff val="0"/>
                  <a:alphaOff val="0"/>
                </a:sysClr>
              </a:solidFill>
              <a:latin typeface="Verdana"/>
              <a:ea typeface="+mn-ea"/>
              <a:cs typeface="+mn-cs"/>
            </a:rPr>
            <a:t>Identify partner institution</a:t>
          </a:r>
        </a:p>
        <a:p>
          <a:pPr marL="57150" lvl="1" indent="-57150" algn="l" defTabSz="488950">
            <a:lnSpc>
              <a:spcPct val="90000"/>
            </a:lnSpc>
            <a:spcBef>
              <a:spcPct val="0"/>
            </a:spcBef>
            <a:spcAft>
              <a:spcPct val="15000"/>
            </a:spcAft>
            <a:buChar char="•"/>
          </a:pPr>
          <a:r>
            <a:rPr lang="en-US" sz="1100" kern="1200" dirty="0">
              <a:solidFill>
                <a:sysClr val="windowText" lastClr="000000">
                  <a:hueOff val="0"/>
                  <a:satOff val="0"/>
                  <a:lumOff val="0"/>
                  <a:alphaOff val="0"/>
                </a:sysClr>
              </a:solidFill>
              <a:latin typeface="Verdana"/>
              <a:ea typeface="+mn-ea"/>
              <a:cs typeface="+mn-cs"/>
            </a:rPr>
            <a:t>Agree upon work scope (Record of Discussion)</a:t>
          </a:r>
        </a:p>
        <a:p>
          <a:pPr marL="171450" lvl="1" indent="-171450" algn="l" defTabSz="711200">
            <a:lnSpc>
              <a:spcPct val="90000"/>
            </a:lnSpc>
            <a:spcBef>
              <a:spcPct val="0"/>
            </a:spcBef>
            <a:spcAft>
              <a:spcPct val="15000"/>
            </a:spcAft>
            <a:buChar char="•"/>
          </a:pPr>
          <a:endParaRPr lang="en-US" sz="1600" kern="1200" dirty="0">
            <a:solidFill>
              <a:sysClr val="windowText" lastClr="000000">
                <a:hueOff val="0"/>
                <a:satOff val="0"/>
                <a:lumOff val="0"/>
                <a:alphaOff val="0"/>
              </a:sysClr>
            </a:solidFill>
            <a:latin typeface="Verdana"/>
            <a:ea typeface="+mn-ea"/>
            <a:cs typeface="+mn-cs"/>
          </a:endParaRPr>
        </a:p>
      </dsp:txBody>
      <dsp:txXfrm rot="-5400000">
        <a:off x="1285456" y="60846"/>
        <a:ext cx="5660354" cy="1077099"/>
      </dsp:txXfrm>
    </dsp:sp>
    <dsp:sp modelId="{6A583509-77D9-40BD-9540-1C256A3E475A}">
      <dsp:nvSpPr>
        <dsp:cNvPr id="0" name=""/>
        <dsp:cNvSpPr/>
      </dsp:nvSpPr>
      <dsp:spPr>
        <a:xfrm rot="5400000">
          <a:off x="-275454" y="1922671"/>
          <a:ext cx="1836365" cy="1285455"/>
        </a:xfrm>
        <a:prstGeom prst="chevron">
          <a:avLst/>
        </a:prstGeom>
        <a:solidFill>
          <a:srgbClr val="0F6636">
            <a:lumMod val="75000"/>
          </a:srgbClr>
        </a:solidFill>
        <a:ln w="19050" cap="flat" cmpd="sng" algn="ctr">
          <a:solidFill>
            <a:srgbClr val="0F663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ysClr val="window" lastClr="FFFFFF"/>
              </a:solidFill>
              <a:latin typeface="Verdana"/>
              <a:ea typeface="+mn-ea"/>
              <a:cs typeface="+mn-cs"/>
            </a:rPr>
            <a:t>Application</a:t>
          </a:r>
          <a:br>
            <a:rPr lang="en-US" sz="1700" kern="1200" dirty="0">
              <a:solidFill>
                <a:sysClr val="window" lastClr="FFFFFF"/>
              </a:solidFill>
              <a:latin typeface="Verdana"/>
              <a:ea typeface="+mn-ea"/>
              <a:cs typeface="+mn-cs"/>
            </a:rPr>
          </a:br>
          <a:r>
            <a:rPr lang="en-US" sz="1700" kern="1200" dirty="0">
              <a:solidFill>
                <a:sysClr val="window" lastClr="FFFFFF"/>
              </a:solidFill>
              <a:latin typeface="Verdana"/>
              <a:ea typeface="+mn-ea"/>
              <a:cs typeface="+mn-cs"/>
            </a:rPr>
            <a:t>Phase</a:t>
          </a:r>
        </a:p>
      </dsp:txBody>
      <dsp:txXfrm rot="-5400000">
        <a:off x="2" y="2289944"/>
        <a:ext cx="1285455" cy="550910"/>
      </dsp:txXfrm>
    </dsp:sp>
    <dsp:sp modelId="{3E197900-A9EB-4D0D-AD8F-844BF2B86296}">
      <dsp:nvSpPr>
        <dsp:cNvPr id="0" name=""/>
        <dsp:cNvSpPr/>
      </dsp:nvSpPr>
      <dsp:spPr>
        <a:xfrm rot="5400000">
          <a:off x="3547948" y="-615276"/>
          <a:ext cx="1193637" cy="5718623"/>
        </a:xfrm>
        <a:prstGeom prst="round2SameRect">
          <a:avLst/>
        </a:prstGeom>
        <a:solidFill>
          <a:sysClr val="window" lastClr="FFFFFF">
            <a:alpha val="90000"/>
            <a:hueOff val="0"/>
            <a:satOff val="0"/>
            <a:lumOff val="0"/>
            <a:alphaOff val="0"/>
          </a:sysClr>
        </a:solidFill>
        <a:ln w="19050" cap="flat" cmpd="sng" algn="ctr">
          <a:solidFill>
            <a:srgbClr val="0F663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a:solidFill>
                <a:sysClr val="windowText" lastClr="000000">
                  <a:hueOff val="0"/>
                  <a:satOff val="0"/>
                  <a:lumOff val="0"/>
                  <a:alphaOff val="0"/>
                </a:sysClr>
              </a:solidFill>
              <a:latin typeface="Verdana"/>
              <a:ea typeface="+mn-ea"/>
              <a:cs typeface="+mn-cs"/>
            </a:rPr>
            <a:t>Technical narrative</a:t>
          </a:r>
        </a:p>
        <a:p>
          <a:pPr marL="57150" lvl="1" indent="-57150" algn="l" defTabSz="488950">
            <a:lnSpc>
              <a:spcPct val="90000"/>
            </a:lnSpc>
            <a:spcBef>
              <a:spcPct val="0"/>
            </a:spcBef>
            <a:spcAft>
              <a:spcPct val="15000"/>
            </a:spcAft>
            <a:buChar char="•"/>
          </a:pPr>
          <a:r>
            <a:rPr lang="en-US" sz="1100" kern="1200" dirty="0">
              <a:solidFill>
                <a:sysClr val="windowText" lastClr="000000">
                  <a:hueOff val="0"/>
                  <a:satOff val="0"/>
                  <a:lumOff val="0"/>
                  <a:alphaOff val="0"/>
                </a:sysClr>
              </a:solidFill>
              <a:latin typeface="Verdana"/>
              <a:ea typeface="+mn-ea"/>
              <a:cs typeface="+mn-cs"/>
            </a:rPr>
            <a:t>Budget and cost-share</a:t>
          </a:r>
        </a:p>
        <a:p>
          <a:pPr marL="57150" lvl="1" indent="-57150" algn="l" defTabSz="488950">
            <a:lnSpc>
              <a:spcPct val="90000"/>
            </a:lnSpc>
            <a:spcBef>
              <a:spcPct val="0"/>
            </a:spcBef>
            <a:spcAft>
              <a:spcPct val="15000"/>
            </a:spcAft>
            <a:buChar char="•"/>
          </a:pPr>
          <a:r>
            <a:rPr lang="en-US" sz="1100" kern="1200" dirty="0">
              <a:solidFill>
                <a:sysClr val="windowText" lastClr="000000">
                  <a:hueOff val="0"/>
                  <a:satOff val="0"/>
                  <a:lumOff val="0"/>
                  <a:alphaOff val="0"/>
                </a:sysClr>
              </a:solidFill>
              <a:latin typeface="Verdana"/>
              <a:ea typeface="+mn-ea"/>
              <a:cs typeface="+mn-cs"/>
            </a:rPr>
            <a:t>Supporting Documents</a:t>
          </a:r>
        </a:p>
        <a:p>
          <a:pPr marL="57150" lvl="1" indent="-57150" algn="l" defTabSz="488950">
            <a:lnSpc>
              <a:spcPct val="90000"/>
            </a:lnSpc>
            <a:spcBef>
              <a:spcPct val="0"/>
            </a:spcBef>
            <a:spcAft>
              <a:spcPct val="15000"/>
            </a:spcAft>
            <a:buChar char="•"/>
          </a:pPr>
          <a:r>
            <a:rPr lang="en-US" sz="1100" strike="noStrike" kern="1200" dirty="0">
              <a:solidFill>
                <a:srgbClr val="0F6636"/>
              </a:solidFill>
              <a:latin typeface="Verdana"/>
              <a:ea typeface="+mn-ea"/>
              <a:cs typeface="+mn-cs"/>
            </a:rPr>
            <a:t>Lab Only: CRADA certification</a:t>
          </a:r>
        </a:p>
        <a:p>
          <a:pPr marL="57150" lvl="1" indent="-57150" algn="l" defTabSz="488950">
            <a:lnSpc>
              <a:spcPct val="90000"/>
            </a:lnSpc>
            <a:spcBef>
              <a:spcPct val="0"/>
            </a:spcBef>
            <a:spcAft>
              <a:spcPct val="15000"/>
            </a:spcAft>
            <a:buChar char="•"/>
          </a:pPr>
          <a:r>
            <a:rPr lang="en-US" sz="1100" strike="noStrike" kern="1200" dirty="0">
              <a:solidFill>
                <a:srgbClr val="7030A0"/>
              </a:solidFill>
              <a:latin typeface="Verdana"/>
              <a:ea typeface="+mn-ea"/>
              <a:cs typeface="+mn-cs"/>
            </a:rPr>
            <a:t>University Only: Establish Intellectual Property Management Plan (IPMP) and IPMP certification</a:t>
          </a:r>
        </a:p>
      </dsp:txBody>
      <dsp:txXfrm rot="-5400000">
        <a:off x="1285456" y="1705485"/>
        <a:ext cx="5660354" cy="1077099"/>
      </dsp:txXfrm>
    </dsp:sp>
    <dsp:sp modelId="{183507F8-BBDF-446D-8120-084550BBE7E1}">
      <dsp:nvSpPr>
        <dsp:cNvPr id="0" name=""/>
        <dsp:cNvSpPr/>
      </dsp:nvSpPr>
      <dsp:spPr>
        <a:xfrm rot="5400000">
          <a:off x="-275454" y="3567311"/>
          <a:ext cx="1836365" cy="1285455"/>
        </a:xfrm>
        <a:prstGeom prst="chevron">
          <a:avLst/>
        </a:prstGeom>
        <a:solidFill>
          <a:srgbClr val="0F6636">
            <a:lumMod val="50000"/>
          </a:srgbClr>
        </a:solidFill>
        <a:ln w="19050" cap="flat" cmpd="sng" algn="ctr">
          <a:solidFill>
            <a:srgbClr val="0F663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ysClr val="window" lastClr="FFFFFF"/>
              </a:solidFill>
              <a:latin typeface="Verdana"/>
              <a:ea typeface="+mn-ea"/>
              <a:cs typeface="+mn-cs"/>
            </a:rPr>
            <a:t>Award</a:t>
          </a:r>
          <a:br>
            <a:rPr lang="en-US" sz="1700" kern="1200" dirty="0">
              <a:solidFill>
                <a:sysClr val="window" lastClr="FFFFFF"/>
              </a:solidFill>
              <a:latin typeface="Verdana"/>
              <a:ea typeface="+mn-ea"/>
              <a:cs typeface="+mn-cs"/>
            </a:rPr>
          </a:br>
          <a:r>
            <a:rPr lang="en-US" sz="1700" kern="1200" dirty="0">
              <a:solidFill>
                <a:sysClr val="window" lastClr="FFFFFF"/>
              </a:solidFill>
              <a:latin typeface="Verdana"/>
              <a:ea typeface="+mn-ea"/>
              <a:cs typeface="+mn-cs"/>
            </a:rPr>
            <a:t>Phase</a:t>
          </a:r>
        </a:p>
      </dsp:txBody>
      <dsp:txXfrm rot="-5400000">
        <a:off x="2" y="3934584"/>
        <a:ext cx="1285455" cy="550910"/>
      </dsp:txXfrm>
    </dsp:sp>
    <dsp:sp modelId="{01C7A363-5AB6-4EE5-8966-09866EB32328}">
      <dsp:nvSpPr>
        <dsp:cNvPr id="0" name=""/>
        <dsp:cNvSpPr/>
      </dsp:nvSpPr>
      <dsp:spPr>
        <a:xfrm rot="5400000">
          <a:off x="3547948" y="1029363"/>
          <a:ext cx="1193637" cy="5718623"/>
        </a:xfrm>
        <a:prstGeom prst="round2SameRect">
          <a:avLst/>
        </a:prstGeom>
        <a:solidFill>
          <a:sysClr val="window" lastClr="FFFFFF">
            <a:alpha val="90000"/>
            <a:hueOff val="0"/>
            <a:satOff val="0"/>
            <a:lumOff val="0"/>
            <a:alphaOff val="0"/>
          </a:sysClr>
        </a:solidFill>
        <a:ln w="19050" cap="flat" cmpd="sng" algn="ctr">
          <a:solidFill>
            <a:srgbClr val="0F663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a:solidFill>
                <a:sysClr val="windowText" lastClr="000000">
                  <a:hueOff val="0"/>
                  <a:satOff val="0"/>
                  <a:lumOff val="0"/>
                  <a:alphaOff val="0"/>
                </a:sysClr>
              </a:solidFill>
              <a:latin typeface="Verdana"/>
              <a:ea typeface="+mn-ea"/>
              <a:cs typeface="+mn-cs"/>
            </a:rPr>
            <a:t>Award notification</a:t>
          </a:r>
        </a:p>
        <a:p>
          <a:pPr marL="57150" lvl="1" indent="-57150" algn="l" defTabSz="488950">
            <a:lnSpc>
              <a:spcPct val="90000"/>
            </a:lnSpc>
            <a:spcBef>
              <a:spcPct val="0"/>
            </a:spcBef>
            <a:spcAft>
              <a:spcPct val="15000"/>
            </a:spcAft>
            <a:buChar char="•"/>
          </a:pPr>
          <a:r>
            <a:rPr lang="en-US" sz="1100" strike="noStrike" kern="1200" dirty="0">
              <a:solidFill>
                <a:srgbClr val="0F6636"/>
              </a:solidFill>
              <a:latin typeface="Verdana"/>
              <a:ea typeface="+mn-ea"/>
              <a:cs typeface="+mn-cs"/>
            </a:rPr>
            <a:t>Lab Only: Lab submits Field Work Proposal (FWP) and receives funding</a:t>
          </a:r>
        </a:p>
        <a:p>
          <a:pPr marL="57150" lvl="1" indent="-57150" algn="l" defTabSz="488950">
            <a:lnSpc>
              <a:spcPct val="90000"/>
            </a:lnSpc>
            <a:spcBef>
              <a:spcPct val="0"/>
            </a:spcBef>
            <a:spcAft>
              <a:spcPct val="15000"/>
            </a:spcAft>
            <a:buChar char="•"/>
          </a:pPr>
          <a:r>
            <a:rPr lang="en-US" sz="1100" strike="noStrike" kern="1200" dirty="0">
              <a:solidFill>
                <a:srgbClr val="0F6636"/>
              </a:solidFill>
              <a:latin typeface="Verdana"/>
              <a:ea typeface="+mn-ea"/>
              <a:cs typeface="+mn-cs"/>
            </a:rPr>
            <a:t>Lab Only: Establish standardized CRADA</a:t>
          </a:r>
          <a:endParaRPr lang="en-US" sz="1100" strike="noStrike" kern="1200" dirty="0">
            <a:solidFill>
              <a:srgbClr val="00B0F0"/>
            </a:solidFill>
            <a:latin typeface="Verdana"/>
            <a:ea typeface="+mn-ea"/>
            <a:cs typeface="+mn-cs"/>
          </a:endParaRPr>
        </a:p>
        <a:p>
          <a:pPr marL="57150" lvl="1" indent="-57150" algn="l" defTabSz="488950">
            <a:lnSpc>
              <a:spcPct val="90000"/>
            </a:lnSpc>
            <a:spcBef>
              <a:spcPct val="0"/>
            </a:spcBef>
            <a:spcAft>
              <a:spcPct val="15000"/>
            </a:spcAft>
            <a:buChar char="•"/>
          </a:pPr>
          <a:r>
            <a:rPr lang="en-US" sz="1100" strike="noStrike" kern="1200" dirty="0">
              <a:solidFill>
                <a:srgbClr val="7030A0"/>
              </a:solidFill>
              <a:latin typeface="Verdana"/>
              <a:ea typeface="+mn-ea"/>
              <a:cs typeface="+mn-cs"/>
            </a:rPr>
            <a:t>University Only: University submits proposal to SC Open Notice</a:t>
          </a:r>
        </a:p>
        <a:p>
          <a:pPr marL="57150" lvl="1" indent="-57150" algn="l" defTabSz="488950">
            <a:lnSpc>
              <a:spcPct val="90000"/>
            </a:lnSpc>
            <a:spcBef>
              <a:spcPct val="0"/>
            </a:spcBef>
            <a:spcAft>
              <a:spcPct val="15000"/>
            </a:spcAft>
            <a:buChar char="•"/>
          </a:pPr>
          <a:r>
            <a:rPr lang="en-US" sz="1100" strike="noStrike" kern="1200" dirty="0">
              <a:solidFill>
                <a:srgbClr val="7030A0"/>
              </a:solidFill>
              <a:latin typeface="Verdana"/>
              <a:ea typeface="+mn-ea"/>
              <a:cs typeface="+mn-cs"/>
            </a:rPr>
            <a:t>University Only: DOE awards funding via grant/cooperative agreement </a:t>
          </a:r>
        </a:p>
        <a:p>
          <a:pPr marL="57150" lvl="1" indent="-57150" algn="l" defTabSz="488950">
            <a:lnSpc>
              <a:spcPct val="90000"/>
            </a:lnSpc>
            <a:spcBef>
              <a:spcPct val="0"/>
            </a:spcBef>
            <a:spcAft>
              <a:spcPct val="15000"/>
            </a:spcAft>
            <a:buChar char="•"/>
          </a:pPr>
          <a:r>
            <a:rPr lang="en-US" sz="1100" kern="1200" dirty="0">
              <a:solidFill>
                <a:sysClr val="windowText" lastClr="000000">
                  <a:hueOff val="0"/>
                  <a:satOff val="0"/>
                  <a:lumOff val="0"/>
                  <a:alphaOff val="0"/>
                </a:sysClr>
              </a:solidFill>
              <a:latin typeface="Verdana"/>
              <a:ea typeface="+mn-ea"/>
              <a:cs typeface="+mn-cs"/>
            </a:rPr>
            <a:t>Begin work</a:t>
          </a:r>
        </a:p>
      </dsp:txBody>
      <dsp:txXfrm rot="-5400000">
        <a:off x="1285456" y="3350125"/>
        <a:ext cx="5660354" cy="10770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F5D811-FC43-4622-88C5-6AF314771C1A}" type="datetimeFigureOut">
              <a:rPr lang="en-US" smtClean="0"/>
              <a:t>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C749BC-07F5-4106-B19D-7F9FB1BDE99C}" type="slidenum">
              <a:rPr lang="en-US" smtClean="0"/>
              <a:t>‹#›</a:t>
            </a:fld>
            <a:endParaRPr lang="en-US"/>
          </a:p>
        </p:txBody>
      </p:sp>
    </p:spTree>
    <p:extLst>
      <p:ext uri="{BB962C8B-B14F-4D97-AF65-F5344CB8AC3E}">
        <p14:creationId xmlns:p14="http://schemas.microsoft.com/office/powerpoint/2010/main" val="217738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C749BC-07F5-4106-B19D-7F9FB1BDE99C}" type="slidenum">
              <a:rPr lang="en-US" smtClean="0"/>
              <a:t>1</a:t>
            </a:fld>
            <a:endParaRPr lang="en-US"/>
          </a:p>
        </p:txBody>
      </p:sp>
    </p:spTree>
    <p:extLst>
      <p:ext uri="{BB962C8B-B14F-4D97-AF65-F5344CB8AC3E}">
        <p14:creationId xmlns:p14="http://schemas.microsoft.com/office/powerpoint/2010/main" val="486991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Workshop – perhaps with GAIN, ARDP?</a:t>
            </a:r>
          </a:p>
          <a:p>
            <a:r>
              <a:rPr lang="en-US" dirty="0"/>
              <a:t>Improvements – landscape is different than in 2019</a:t>
            </a:r>
          </a:p>
          <a:p>
            <a:r>
              <a:rPr lang="en-US" dirty="0"/>
              <a:t>Communicate – get information to you, hear back from you. (including information of company and </a:t>
            </a:r>
            <a:r>
              <a:rPr lang="en-US"/>
              <a:t>university capabilities)</a:t>
            </a:r>
            <a:endParaRPr lang="en-US" dirty="0"/>
          </a:p>
          <a:p>
            <a:r>
              <a:rPr lang="en-US" dirty="0"/>
              <a:t>Public program; need to communicate with the public (DOE, general public); why necessary with milestone program?</a:t>
            </a:r>
          </a:p>
        </p:txBody>
      </p:sp>
      <p:sp>
        <p:nvSpPr>
          <p:cNvPr id="4" name="Slide Number Placeholder 3"/>
          <p:cNvSpPr>
            <a:spLocks noGrp="1"/>
          </p:cNvSpPr>
          <p:nvPr>
            <p:ph type="sldNum" sz="quarter" idx="5"/>
          </p:nvPr>
        </p:nvSpPr>
        <p:spPr/>
        <p:txBody>
          <a:bodyPr/>
          <a:lstStyle/>
          <a:p>
            <a:fld id="{FFC749BC-07F5-4106-B19D-7F9FB1BDE99C}" type="slidenum">
              <a:rPr lang="en-US" smtClean="0"/>
              <a:t>14</a:t>
            </a:fld>
            <a:endParaRPr lang="en-US"/>
          </a:p>
        </p:txBody>
      </p:sp>
    </p:spTree>
    <p:extLst>
      <p:ext uri="{BB962C8B-B14F-4D97-AF65-F5344CB8AC3E}">
        <p14:creationId xmlns:p14="http://schemas.microsoft.com/office/powerpoint/2010/main" val="2074499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list changes for a variety of reasons – updates are made on the web page</a:t>
            </a:r>
          </a:p>
          <a:p>
            <a:r>
              <a:rPr lang="en-US" dirty="0"/>
              <a:t>List of capabilities of labs to partner with are on web site</a:t>
            </a:r>
          </a:p>
        </p:txBody>
      </p:sp>
      <p:sp>
        <p:nvSpPr>
          <p:cNvPr id="4" name="Slide Number Placeholder 3"/>
          <p:cNvSpPr>
            <a:spLocks noGrp="1"/>
          </p:cNvSpPr>
          <p:nvPr>
            <p:ph type="sldNum" sz="quarter" idx="5"/>
          </p:nvPr>
        </p:nvSpPr>
        <p:spPr/>
        <p:txBody>
          <a:bodyPr/>
          <a:lstStyle/>
          <a:p>
            <a:fld id="{FFC749BC-07F5-4106-B19D-7F9FB1BDE99C}" type="slidenum">
              <a:rPr lang="en-US" smtClean="0"/>
              <a:t>15</a:t>
            </a:fld>
            <a:endParaRPr lang="en-US"/>
          </a:p>
        </p:txBody>
      </p:sp>
    </p:spTree>
    <p:extLst>
      <p:ext uri="{BB962C8B-B14F-4D97-AF65-F5344CB8AC3E}">
        <p14:creationId xmlns:p14="http://schemas.microsoft.com/office/powerpoint/2010/main" val="97160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 take a moment to thank those who launched INFUSE</a:t>
            </a:r>
          </a:p>
          <a:p>
            <a:r>
              <a:rPr lang="en-US" dirty="0"/>
              <a:t>Introduce self – worked in all 3 sectors that are involved in program</a:t>
            </a:r>
          </a:p>
          <a:p>
            <a:r>
              <a:rPr lang="en-US" dirty="0"/>
              <a:t>ME professor ~10 years</a:t>
            </a:r>
          </a:p>
          <a:p>
            <a:r>
              <a:rPr lang="en-US" dirty="0"/>
              <a:t>Private industry – R&amp;D manager, responsible for NPD for nanotech </a:t>
            </a:r>
            <a:r>
              <a:rPr lang="en-US" dirty="0" err="1"/>
              <a:t>mfg</a:t>
            </a:r>
            <a:endParaRPr lang="en-US" dirty="0"/>
          </a:p>
          <a:p>
            <a:r>
              <a:rPr lang="en-US" dirty="0"/>
              <a:t>13 </a:t>
            </a:r>
            <a:r>
              <a:rPr lang="en-US" dirty="0" err="1"/>
              <a:t>yrs</a:t>
            </a:r>
            <a:r>
              <a:rPr lang="en-US" dirty="0"/>
              <a:t> ORNL in Fusion energy division</a:t>
            </a:r>
          </a:p>
          <a:p>
            <a:r>
              <a:rPr lang="en-US" dirty="0"/>
              <a:t>(seen the motivational structure of three sectors as an insider)</a:t>
            </a:r>
          </a:p>
          <a:p>
            <a:r>
              <a:rPr lang="en-US" dirty="0"/>
              <a:t>Success of INFUSE – able to leverage </a:t>
            </a:r>
          </a:p>
          <a:p>
            <a:r>
              <a:rPr lang="en-US" dirty="0"/>
              <a:t>Introduce Walter – organized this workshop</a:t>
            </a:r>
          </a:p>
        </p:txBody>
      </p:sp>
      <p:sp>
        <p:nvSpPr>
          <p:cNvPr id="4" name="Slide Number Placeholder 3"/>
          <p:cNvSpPr>
            <a:spLocks noGrp="1"/>
          </p:cNvSpPr>
          <p:nvPr>
            <p:ph type="sldNum" sz="quarter" idx="5"/>
          </p:nvPr>
        </p:nvSpPr>
        <p:spPr/>
        <p:txBody>
          <a:bodyPr/>
          <a:lstStyle/>
          <a:p>
            <a:fld id="{FFC749BC-07F5-4106-B19D-7F9FB1BDE99C}" type="slidenum">
              <a:rPr lang="en-US" smtClean="0"/>
              <a:t>2</a:t>
            </a:fld>
            <a:endParaRPr lang="en-US"/>
          </a:p>
        </p:txBody>
      </p:sp>
    </p:spTree>
    <p:extLst>
      <p:ext uri="{BB962C8B-B14F-4D97-AF65-F5344CB8AC3E}">
        <p14:creationId xmlns:p14="http://schemas.microsoft.com/office/powerpoint/2010/main" val="2127443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primary laboratories participating in fusion</a:t>
            </a:r>
          </a:p>
          <a:p>
            <a:r>
              <a:rPr lang="en-US" dirty="0"/>
              <a:t>Force multiplier </a:t>
            </a:r>
          </a:p>
          <a:p>
            <a:r>
              <a:rPr lang="en-US" dirty="0"/>
              <a:t>FY21 – 11 applicants in rounds 2; FY22 – 21 applicants in round 2.</a:t>
            </a:r>
          </a:p>
        </p:txBody>
      </p:sp>
      <p:sp>
        <p:nvSpPr>
          <p:cNvPr id="4" name="Slide Number Placeholder 3"/>
          <p:cNvSpPr>
            <a:spLocks noGrp="1"/>
          </p:cNvSpPr>
          <p:nvPr>
            <p:ph type="sldNum" sz="quarter" idx="5"/>
          </p:nvPr>
        </p:nvSpPr>
        <p:spPr/>
        <p:txBody>
          <a:bodyPr/>
          <a:lstStyle/>
          <a:p>
            <a:fld id="{FFC749BC-07F5-4106-B19D-7F9FB1BDE99C}" type="slidenum">
              <a:rPr lang="en-US" smtClean="0"/>
              <a:t>3</a:t>
            </a:fld>
            <a:endParaRPr lang="en-US"/>
          </a:p>
        </p:txBody>
      </p:sp>
    </p:spTree>
    <p:extLst>
      <p:ext uri="{BB962C8B-B14F-4D97-AF65-F5344CB8AC3E}">
        <p14:creationId xmlns:p14="http://schemas.microsoft.com/office/powerpoint/2010/main" val="2302798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last year’s schedule</a:t>
            </a:r>
          </a:p>
        </p:txBody>
      </p:sp>
      <p:sp>
        <p:nvSpPr>
          <p:cNvPr id="4" name="Slide Number Placeholder 3"/>
          <p:cNvSpPr>
            <a:spLocks noGrp="1"/>
          </p:cNvSpPr>
          <p:nvPr>
            <p:ph type="sldNum" sz="quarter" idx="5"/>
          </p:nvPr>
        </p:nvSpPr>
        <p:spPr/>
        <p:txBody>
          <a:bodyPr/>
          <a:lstStyle/>
          <a:p>
            <a:fld id="{FFC749BC-07F5-4106-B19D-7F9FB1BDE99C}" type="slidenum">
              <a:rPr lang="en-US" smtClean="0"/>
              <a:t>7</a:t>
            </a:fld>
            <a:endParaRPr lang="en-US"/>
          </a:p>
        </p:txBody>
      </p:sp>
    </p:spTree>
    <p:extLst>
      <p:ext uri="{BB962C8B-B14F-4D97-AF65-F5344CB8AC3E}">
        <p14:creationId xmlns:p14="http://schemas.microsoft.com/office/powerpoint/2010/main" val="2289429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FAQs have not been updated for this RFQ – will add questions asked here</a:t>
            </a:r>
          </a:p>
          <a:p>
            <a:r>
              <a:rPr lang="en-US" dirty="0"/>
              <a:t>Previous award summaries are present and up-to-date</a:t>
            </a:r>
          </a:p>
        </p:txBody>
      </p:sp>
      <p:sp>
        <p:nvSpPr>
          <p:cNvPr id="4" name="Slide Number Placeholder 3"/>
          <p:cNvSpPr>
            <a:spLocks noGrp="1"/>
          </p:cNvSpPr>
          <p:nvPr>
            <p:ph type="sldNum" sz="quarter" idx="5"/>
          </p:nvPr>
        </p:nvSpPr>
        <p:spPr/>
        <p:txBody>
          <a:bodyPr/>
          <a:lstStyle/>
          <a:p>
            <a:fld id="{FFC749BC-07F5-4106-B19D-7F9FB1BDE99C}" type="slidenum">
              <a:rPr lang="en-US" smtClean="0"/>
              <a:t>8</a:t>
            </a:fld>
            <a:endParaRPr lang="en-US"/>
          </a:p>
        </p:txBody>
      </p:sp>
    </p:spTree>
    <p:extLst>
      <p:ext uri="{BB962C8B-B14F-4D97-AF65-F5344CB8AC3E}">
        <p14:creationId xmlns:p14="http://schemas.microsoft.com/office/powerpoint/2010/main" val="4030954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C749BC-07F5-4106-B19D-7F9FB1BDE99C}" type="slidenum">
              <a:rPr lang="en-US" smtClean="0"/>
              <a:t>9</a:t>
            </a:fld>
            <a:endParaRPr lang="en-US"/>
          </a:p>
        </p:txBody>
      </p:sp>
    </p:spTree>
    <p:extLst>
      <p:ext uri="{BB962C8B-B14F-4D97-AF65-F5344CB8AC3E}">
        <p14:creationId xmlns:p14="http://schemas.microsoft.com/office/powerpoint/2010/main" val="4006013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CRADA process improving; still complex, time consuming</a:t>
            </a:r>
          </a:p>
        </p:txBody>
      </p:sp>
      <p:sp>
        <p:nvSpPr>
          <p:cNvPr id="4" name="Slide Number Placeholder 3"/>
          <p:cNvSpPr>
            <a:spLocks noGrp="1"/>
          </p:cNvSpPr>
          <p:nvPr>
            <p:ph type="sldNum" sz="quarter" idx="5"/>
          </p:nvPr>
        </p:nvSpPr>
        <p:spPr/>
        <p:txBody>
          <a:bodyPr/>
          <a:lstStyle/>
          <a:p>
            <a:fld id="{FFC749BC-07F5-4106-B19D-7F9FB1BDE99C}" type="slidenum">
              <a:rPr lang="en-US" smtClean="0"/>
              <a:t>10</a:t>
            </a:fld>
            <a:endParaRPr lang="en-US"/>
          </a:p>
        </p:txBody>
      </p:sp>
    </p:spTree>
    <p:extLst>
      <p:ext uri="{BB962C8B-B14F-4D97-AF65-F5344CB8AC3E}">
        <p14:creationId xmlns:p14="http://schemas.microsoft.com/office/powerpoint/2010/main" val="4247520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Workshop – perhaps with GAIN, ARDP?</a:t>
            </a:r>
          </a:p>
          <a:p>
            <a:r>
              <a:rPr lang="en-US" dirty="0"/>
              <a:t>Improvements – landscape is different than in 2019</a:t>
            </a:r>
          </a:p>
          <a:p>
            <a:r>
              <a:rPr lang="en-US" dirty="0"/>
              <a:t>Communicate – get information to you, hear back from you.</a:t>
            </a:r>
          </a:p>
        </p:txBody>
      </p:sp>
      <p:sp>
        <p:nvSpPr>
          <p:cNvPr id="4" name="Slide Number Placeholder 3"/>
          <p:cNvSpPr>
            <a:spLocks noGrp="1"/>
          </p:cNvSpPr>
          <p:nvPr>
            <p:ph type="sldNum" sz="quarter" idx="5"/>
          </p:nvPr>
        </p:nvSpPr>
        <p:spPr/>
        <p:txBody>
          <a:bodyPr/>
          <a:lstStyle/>
          <a:p>
            <a:fld id="{FFC749BC-07F5-4106-B19D-7F9FB1BDE99C}" type="slidenum">
              <a:rPr lang="en-US" smtClean="0"/>
              <a:t>11</a:t>
            </a:fld>
            <a:endParaRPr lang="en-US"/>
          </a:p>
        </p:txBody>
      </p:sp>
    </p:spTree>
    <p:extLst>
      <p:ext uri="{BB962C8B-B14F-4D97-AF65-F5344CB8AC3E}">
        <p14:creationId xmlns:p14="http://schemas.microsoft.com/office/powerpoint/2010/main" val="1880241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Workshop – perhaps with GAIN, ARDP?</a:t>
            </a:r>
          </a:p>
          <a:p>
            <a:r>
              <a:rPr lang="en-US" dirty="0"/>
              <a:t>Improvements – landscape is different than in 2019</a:t>
            </a:r>
          </a:p>
          <a:p>
            <a:r>
              <a:rPr lang="en-US" dirty="0"/>
              <a:t>Communicate – get information to you, hear back from you.</a:t>
            </a:r>
          </a:p>
        </p:txBody>
      </p:sp>
      <p:sp>
        <p:nvSpPr>
          <p:cNvPr id="4" name="Slide Number Placeholder 3"/>
          <p:cNvSpPr>
            <a:spLocks noGrp="1"/>
          </p:cNvSpPr>
          <p:nvPr>
            <p:ph type="sldNum" sz="quarter" idx="5"/>
          </p:nvPr>
        </p:nvSpPr>
        <p:spPr/>
        <p:txBody>
          <a:bodyPr/>
          <a:lstStyle/>
          <a:p>
            <a:fld id="{FFC749BC-07F5-4106-B19D-7F9FB1BDE99C}" type="slidenum">
              <a:rPr lang="en-US" smtClean="0"/>
              <a:t>13</a:t>
            </a:fld>
            <a:endParaRPr lang="en-US"/>
          </a:p>
        </p:txBody>
      </p:sp>
    </p:spTree>
    <p:extLst>
      <p:ext uri="{BB962C8B-B14F-4D97-AF65-F5344CB8AC3E}">
        <p14:creationId xmlns:p14="http://schemas.microsoft.com/office/powerpoint/2010/main" val="2588356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reserve="1">
  <p:cSld name="1_Title and Content">
    <p:spTree>
      <p:nvGrpSpPr>
        <p:cNvPr id="1" name=""/>
        <p:cNvGrpSpPr/>
        <p:nvPr/>
      </p:nvGrpSpPr>
      <p:grpSpPr>
        <a:xfrm>
          <a:off x="0" y="0"/>
          <a:ext cx="0" cy="0"/>
          <a:chOff x="0" y="0"/>
          <a:chExt cx="0" cy="0"/>
        </a:xfrm>
      </p:grpSpPr>
      <p:sp>
        <p:nvSpPr>
          <p:cNvPr id="126" name="Title Text"/>
          <p:cNvSpPr txBox="1">
            <a:spLocks noGrp="1"/>
          </p:cNvSpPr>
          <p:nvPr>
            <p:ph type="title"/>
          </p:nvPr>
        </p:nvSpPr>
        <p:spPr>
          <a:xfrm>
            <a:off x="-48262" y="15239"/>
            <a:ext cx="12313924" cy="894396"/>
          </a:xfrm>
          <a:prstGeom prst="rect">
            <a:avLst/>
          </a:prstGeom>
          <a:gradFill>
            <a:gsLst>
              <a:gs pos="0">
                <a:srgbClr val="AB56FF"/>
              </a:gs>
              <a:gs pos="100000">
                <a:schemeClr val="accent1">
                  <a:lumOff val="16847"/>
                </a:schemeClr>
              </a:gs>
            </a:gsLst>
            <a:lin ang="5400000"/>
          </a:gradFill>
        </p:spPr>
        <p:txBody>
          <a:bodyPr lIns="121866" tIns="121866" rIns="121866" bIns="121866" anchor="t"/>
          <a:lstStyle>
            <a:lvl1pPr defTabSz="1219200">
              <a:defRPr sz="3400" b="1">
                <a:solidFill>
                  <a:srgbClr val="FFFFFF"/>
                </a:solidFill>
                <a:latin typeface="Century Gothic"/>
                <a:ea typeface="Century Gothic"/>
                <a:cs typeface="Century Gothic"/>
                <a:sym typeface="Century Gothic"/>
              </a:defRPr>
            </a:lvl1pPr>
          </a:lstStyle>
          <a:p>
            <a:r>
              <a:t>Title Text</a:t>
            </a:r>
          </a:p>
        </p:txBody>
      </p:sp>
      <p:sp>
        <p:nvSpPr>
          <p:cNvPr id="127" name="Body Level One…"/>
          <p:cNvSpPr txBox="1">
            <a:spLocks noGrp="1"/>
          </p:cNvSpPr>
          <p:nvPr>
            <p:ph type="body" idx="1"/>
          </p:nvPr>
        </p:nvSpPr>
        <p:spPr>
          <a:xfrm>
            <a:off x="12699" y="1195789"/>
            <a:ext cx="12192002" cy="5431206"/>
          </a:xfrm>
          <a:prstGeom prst="rect">
            <a:avLst/>
          </a:prstGeom>
        </p:spPr>
        <p:txBody>
          <a:bodyPr lIns="121866" tIns="121866" rIns="121866" bIns="121866" anchor="t"/>
          <a:lstStyle>
            <a:lvl1pPr marL="546100" indent="-508000" defTabSz="1219200">
              <a:spcBef>
                <a:spcPts val="650"/>
              </a:spcBef>
              <a:buClr>
                <a:srgbClr val="000000"/>
              </a:buClr>
              <a:buSzPts val="5000"/>
              <a:buFont typeface="Helvetica Neue"/>
              <a:defRPr sz="2500" b="1">
                <a:latin typeface="Century Gothic"/>
                <a:ea typeface="Century Gothic"/>
                <a:cs typeface="Century Gothic"/>
                <a:sym typeface="Century Gothic"/>
              </a:defRPr>
            </a:lvl1pPr>
            <a:lvl2pPr marL="774700" indent="-508000" defTabSz="1219200">
              <a:spcBef>
                <a:spcPts val="650"/>
              </a:spcBef>
              <a:buClr>
                <a:srgbClr val="0433FF"/>
              </a:buClr>
              <a:buSzPts val="5000"/>
              <a:buFont typeface="Helvetica Neue"/>
              <a:buChar char="–"/>
              <a:defRPr sz="2500" b="1">
                <a:solidFill>
                  <a:srgbClr val="0433FF"/>
                </a:solidFill>
                <a:latin typeface="Century Gothic"/>
                <a:ea typeface="Century Gothic"/>
                <a:cs typeface="Century Gothic"/>
                <a:sym typeface="Century Gothic"/>
              </a:defRPr>
            </a:lvl2pPr>
            <a:lvl3pPr marL="1003300" indent="-508000" defTabSz="1219200">
              <a:spcBef>
                <a:spcPts val="650"/>
              </a:spcBef>
              <a:buClr>
                <a:srgbClr val="000000"/>
              </a:buClr>
              <a:buSzPts val="5000"/>
              <a:buFont typeface="Helvetica Neue"/>
              <a:defRPr sz="2500" b="1">
                <a:latin typeface="Century Gothic"/>
                <a:ea typeface="Century Gothic"/>
                <a:cs typeface="Century Gothic"/>
                <a:sym typeface="Century Gothic"/>
              </a:defRPr>
            </a:lvl3pPr>
            <a:lvl4pPr marL="1231900" indent="-508000" defTabSz="1219200">
              <a:spcBef>
                <a:spcPts val="650"/>
              </a:spcBef>
              <a:buClr>
                <a:srgbClr val="000000"/>
              </a:buClr>
              <a:buSzPts val="5000"/>
              <a:buFont typeface="Helvetica Neue"/>
              <a:buChar char="–"/>
              <a:defRPr sz="2500" b="1">
                <a:latin typeface="Century Gothic"/>
                <a:ea typeface="Century Gothic"/>
                <a:cs typeface="Century Gothic"/>
                <a:sym typeface="Century Gothic"/>
              </a:defRPr>
            </a:lvl4pPr>
            <a:lvl5pPr marL="1460500" indent="-508000" defTabSz="1219200">
              <a:spcBef>
                <a:spcPts val="650"/>
              </a:spcBef>
              <a:buClr>
                <a:srgbClr val="000000"/>
              </a:buClr>
              <a:buSzPts val="5000"/>
              <a:buFont typeface="Helvetica Neue"/>
              <a:buChar char="»"/>
              <a:defRPr sz="2500" b="1">
                <a:latin typeface="Century Gothic"/>
                <a:ea typeface="Century Gothic"/>
                <a:cs typeface="Century Gothic"/>
                <a:sym typeface="Century Gothic"/>
              </a:defRPr>
            </a:lvl5pPr>
          </a:lstStyle>
          <a:p>
            <a:r>
              <a:t>Body Level One</a:t>
            </a:r>
          </a:p>
          <a:p>
            <a:pPr lvl="1"/>
            <a:r>
              <a:t>Body Level Two</a:t>
            </a:r>
          </a:p>
          <a:p>
            <a:pPr lvl="2"/>
            <a:r>
              <a:t>Body Level Three</a:t>
            </a:r>
          </a:p>
          <a:p>
            <a:pPr lvl="3"/>
            <a:r>
              <a:t>Body Level Four</a:t>
            </a:r>
          </a:p>
          <a:p>
            <a:pPr lvl="4"/>
            <a:r>
              <a:t>Body Level Five</a:t>
            </a:r>
          </a:p>
        </p:txBody>
      </p:sp>
      <p:sp>
        <p:nvSpPr>
          <p:cNvPr id="129" name="Slide Number"/>
          <p:cNvSpPr txBox="1">
            <a:spLocks noGrp="1"/>
          </p:cNvSpPr>
          <p:nvPr>
            <p:ph type="sldNum" sz="quarter" idx="2"/>
          </p:nvPr>
        </p:nvSpPr>
        <p:spPr>
          <a:xfrm>
            <a:off x="11917166" y="6568883"/>
            <a:ext cx="242022" cy="248867"/>
          </a:xfrm>
          <a:prstGeom prst="rect">
            <a:avLst/>
          </a:prstGeom>
        </p:spPr>
        <p:txBody>
          <a:bodyPr lIns="121866" tIns="121866" rIns="121866" bIns="121866"/>
          <a:lstStyle>
            <a:lvl1pPr algn="r" defTabSz="1219200">
              <a:defRPr sz="800" b="1">
                <a:solidFill>
                  <a:srgbClr val="E2751D"/>
                </a:solidFill>
                <a:latin typeface="Century Gothic"/>
                <a:ea typeface="Century Gothic"/>
                <a:cs typeface="Century Gothic"/>
                <a:sym typeface="Century Gothic"/>
              </a:defRPr>
            </a:lvl1pPr>
          </a:lstStyle>
          <a:p>
            <a:fld id="{86CB4B4D-7CA3-9044-876B-883B54F8677D}" type="slidenum">
              <a:t>‹#›</a:t>
            </a:fld>
            <a:endParaRPr/>
          </a:p>
        </p:txBody>
      </p:sp>
      <p:pic>
        <p:nvPicPr>
          <p:cNvPr id="6" name="Picture 5" descr="A picture containing icon&#10;&#10;Description automatically generated">
            <a:extLst>
              <a:ext uri="{FF2B5EF4-FFF2-40B4-BE49-F238E27FC236}">
                <a16:creationId xmlns:a16="http://schemas.microsoft.com/office/drawing/2014/main" id="{FE5B5474-CFFB-4FEA-8E46-5B8CBA2B97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6246" y="5949064"/>
            <a:ext cx="667194" cy="740585"/>
          </a:xfrm>
          <a:prstGeom prst="rect">
            <a:avLst/>
          </a:prstGeom>
        </p:spPr>
      </p:pic>
    </p:spTree>
    <p:extLst>
      <p:ext uri="{BB962C8B-B14F-4D97-AF65-F5344CB8AC3E}">
        <p14:creationId xmlns:p14="http://schemas.microsoft.com/office/powerpoint/2010/main" val="4138495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71830-F176-4652-AB9A-838B151B55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A2E29D-4F07-4CC2-BBA5-2F14D73F5F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4FFF03-BF52-427C-A62A-2EA775CF7B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7966AB-B1E6-4897-9EBF-B0EA26BD6C55}"/>
              </a:ext>
            </a:extLst>
          </p:cNvPr>
          <p:cNvSpPr>
            <a:spLocks noGrp="1"/>
          </p:cNvSpPr>
          <p:nvPr>
            <p:ph type="dt" sz="half" idx="10"/>
          </p:nvPr>
        </p:nvSpPr>
        <p:spPr/>
        <p:txBody>
          <a:bodyPr/>
          <a:lstStyle/>
          <a:p>
            <a:fld id="{7ACF5385-2174-48C8-B82D-5BDDB2715943}" type="datetimeFigureOut">
              <a:rPr lang="en-US" smtClean="0"/>
              <a:t>12/7/2022</a:t>
            </a:fld>
            <a:endParaRPr lang="en-US"/>
          </a:p>
        </p:txBody>
      </p:sp>
      <p:sp>
        <p:nvSpPr>
          <p:cNvPr id="6" name="Footer Placeholder 5">
            <a:extLst>
              <a:ext uri="{FF2B5EF4-FFF2-40B4-BE49-F238E27FC236}">
                <a16:creationId xmlns:a16="http://schemas.microsoft.com/office/drawing/2014/main" id="{4F7A9FAA-B0F0-4EDF-BAA8-9C16171096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D07E1C-D532-4658-9606-210A80323A1D}"/>
              </a:ext>
            </a:extLst>
          </p:cNvPr>
          <p:cNvSpPr>
            <a:spLocks noGrp="1"/>
          </p:cNvSpPr>
          <p:nvPr>
            <p:ph type="sldNum" sz="quarter" idx="12"/>
          </p:nvPr>
        </p:nvSpPr>
        <p:spPr/>
        <p:txBody>
          <a:bodyPr/>
          <a:lstStyle/>
          <a:p>
            <a:fld id="{3EB931A2-A4DA-49B6-8889-F387E59D83AB}" type="slidenum">
              <a:rPr lang="en-US" smtClean="0"/>
              <a:t>‹#›</a:t>
            </a:fld>
            <a:endParaRPr lang="en-US"/>
          </a:p>
        </p:txBody>
      </p:sp>
    </p:spTree>
    <p:extLst>
      <p:ext uri="{BB962C8B-B14F-4D97-AF65-F5344CB8AC3E}">
        <p14:creationId xmlns:p14="http://schemas.microsoft.com/office/powerpoint/2010/main" val="1239752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BF694-7D5A-4535-A99A-0172E514E5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3288B0-568A-4093-BDC5-1195C5A5D9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134848-549F-4D41-A647-89AB82BE65E3}"/>
              </a:ext>
            </a:extLst>
          </p:cNvPr>
          <p:cNvSpPr>
            <a:spLocks noGrp="1"/>
          </p:cNvSpPr>
          <p:nvPr>
            <p:ph type="dt" sz="half" idx="10"/>
          </p:nvPr>
        </p:nvSpPr>
        <p:spPr/>
        <p:txBody>
          <a:bodyPr/>
          <a:lstStyle/>
          <a:p>
            <a:fld id="{7ACF5385-2174-48C8-B82D-5BDDB2715943}" type="datetimeFigureOut">
              <a:rPr lang="en-US" smtClean="0"/>
              <a:t>12/7/2022</a:t>
            </a:fld>
            <a:endParaRPr lang="en-US"/>
          </a:p>
        </p:txBody>
      </p:sp>
      <p:sp>
        <p:nvSpPr>
          <p:cNvPr id="5" name="Footer Placeholder 4">
            <a:extLst>
              <a:ext uri="{FF2B5EF4-FFF2-40B4-BE49-F238E27FC236}">
                <a16:creationId xmlns:a16="http://schemas.microsoft.com/office/drawing/2014/main" id="{38F961D8-10B2-44F0-B776-11C6490F6C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27D3E9-065A-4449-8A84-354436E4F23F}"/>
              </a:ext>
            </a:extLst>
          </p:cNvPr>
          <p:cNvSpPr>
            <a:spLocks noGrp="1"/>
          </p:cNvSpPr>
          <p:nvPr>
            <p:ph type="sldNum" sz="quarter" idx="12"/>
          </p:nvPr>
        </p:nvSpPr>
        <p:spPr/>
        <p:txBody>
          <a:bodyPr/>
          <a:lstStyle/>
          <a:p>
            <a:fld id="{3EB931A2-A4DA-49B6-8889-F387E59D83AB}" type="slidenum">
              <a:rPr lang="en-US" smtClean="0"/>
              <a:t>‹#›</a:t>
            </a:fld>
            <a:endParaRPr lang="en-US"/>
          </a:p>
        </p:txBody>
      </p:sp>
    </p:spTree>
    <p:extLst>
      <p:ext uri="{BB962C8B-B14F-4D97-AF65-F5344CB8AC3E}">
        <p14:creationId xmlns:p14="http://schemas.microsoft.com/office/powerpoint/2010/main" val="1262459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ED5512-DA16-4560-ACD9-C50BD1F985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B94588-7129-4970-B0D5-D6132CC7DB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F5ED7C-F0AF-412D-BEE2-099C590C683D}"/>
              </a:ext>
            </a:extLst>
          </p:cNvPr>
          <p:cNvSpPr>
            <a:spLocks noGrp="1"/>
          </p:cNvSpPr>
          <p:nvPr>
            <p:ph type="dt" sz="half" idx="10"/>
          </p:nvPr>
        </p:nvSpPr>
        <p:spPr/>
        <p:txBody>
          <a:bodyPr/>
          <a:lstStyle/>
          <a:p>
            <a:fld id="{7ACF5385-2174-48C8-B82D-5BDDB2715943}" type="datetimeFigureOut">
              <a:rPr lang="en-US" smtClean="0"/>
              <a:t>12/7/2022</a:t>
            </a:fld>
            <a:endParaRPr lang="en-US"/>
          </a:p>
        </p:txBody>
      </p:sp>
      <p:sp>
        <p:nvSpPr>
          <p:cNvPr id="5" name="Footer Placeholder 4">
            <a:extLst>
              <a:ext uri="{FF2B5EF4-FFF2-40B4-BE49-F238E27FC236}">
                <a16:creationId xmlns:a16="http://schemas.microsoft.com/office/drawing/2014/main" id="{16E91B6D-CA1D-4589-A250-971DE5995B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967CF-F137-412E-A662-0BAD568539BD}"/>
              </a:ext>
            </a:extLst>
          </p:cNvPr>
          <p:cNvSpPr>
            <a:spLocks noGrp="1"/>
          </p:cNvSpPr>
          <p:nvPr>
            <p:ph type="sldNum" sz="quarter" idx="12"/>
          </p:nvPr>
        </p:nvSpPr>
        <p:spPr/>
        <p:txBody>
          <a:bodyPr/>
          <a:lstStyle/>
          <a:p>
            <a:fld id="{3EB931A2-A4DA-49B6-8889-F387E59D83AB}" type="slidenum">
              <a:rPr lang="en-US" smtClean="0"/>
              <a:t>‹#›</a:t>
            </a:fld>
            <a:endParaRPr lang="en-US"/>
          </a:p>
        </p:txBody>
      </p:sp>
    </p:spTree>
    <p:extLst>
      <p:ext uri="{BB962C8B-B14F-4D97-AF65-F5344CB8AC3E}">
        <p14:creationId xmlns:p14="http://schemas.microsoft.com/office/powerpoint/2010/main" val="1847509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Sidebar and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8129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25" name="Body Level One…"/>
          <p:cNvSpPr txBox="1">
            <a:spLocks noGrp="1"/>
          </p:cNvSpPr>
          <p:nvPr>
            <p:ph type="body" sz="half" idx="1"/>
          </p:nvPr>
        </p:nvSpPr>
        <p:spPr>
          <a:xfrm>
            <a:off x="1828799" y="3886200"/>
            <a:ext cx="8534402" cy="2971800"/>
          </a:xfrm>
          <a:prstGeom prst="rect">
            <a:avLst/>
          </a:prstGeom>
        </p:spPr>
        <p:txBody>
          <a:bodyPr lIns="121918" tIns="121918" rIns="121918" bIns="121918" anchor="t"/>
          <a:lstStyle>
            <a:lvl1pPr marL="0" indent="0" algn="ctr" defTabSz="609600">
              <a:spcBef>
                <a:spcPts val="650"/>
              </a:spcBef>
              <a:buSzTx/>
              <a:buNone/>
              <a:defRPr sz="3200" b="0"/>
            </a:lvl1pPr>
            <a:lvl2pPr marL="0" indent="0" algn="ctr" defTabSz="609600">
              <a:spcBef>
                <a:spcPts val="650"/>
              </a:spcBef>
              <a:buSzTx/>
              <a:buNone/>
              <a:defRPr sz="3200">
                <a:solidFill>
                  <a:srgbClr val="000000"/>
                </a:solidFill>
              </a:defRPr>
            </a:lvl2pPr>
            <a:lvl3pPr marL="0" indent="0" algn="ctr" defTabSz="609600">
              <a:spcBef>
                <a:spcPts val="650"/>
              </a:spcBef>
              <a:buSzTx/>
              <a:buNone/>
              <a:defRPr sz="3200">
                <a:solidFill>
                  <a:srgbClr val="000000"/>
                </a:solidFill>
              </a:defRPr>
            </a:lvl3pPr>
            <a:lvl4pPr marL="0" indent="0" algn="ctr" defTabSz="609600">
              <a:spcBef>
                <a:spcPts val="650"/>
              </a:spcBef>
              <a:buSzTx/>
              <a:buNone/>
              <a:defRPr sz="3200"/>
            </a:lvl4pPr>
            <a:lvl5pPr marL="0" indent="0" algn="ctr" defTabSz="609600">
              <a:spcBef>
                <a:spcPts val="650"/>
              </a:spcBef>
              <a:buSzTx/>
              <a:buNone/>
              <a:defRPr sz="3200"/>
            </a:lvl5pPr>
          </a:lstStyle>
          <a:p>
            <a:r>
              <a:t>Body Level One</a:t>
            </a:r>
          </a:p>
          <a:p>
            <a:pPr lvl="1"/>
            <a:r>
              <a:t>Body Level Two</a:t>
            </a:r>
          </a:p>
          <a:p>
            <a:pPr lvl="2"/>
            <a:r>
              <a:t>Body Level Three</a:t>
            </a:r>
          </a:p>
          <a:p>
            <a:pPr lvl="3"/>
            <a:r>
              <a:t>Body Level Four</a:t>
            </a:r>
          </a:p>
          <a:p>
            <a:pPr lvl="4"/>
            <a:r>
              <a:t>Body Level Five</a:t>
            </a:r>
          </a:p>
        </p:txBody>
      </p:sp>
      <p:pic>
        <p:nvPicPr>
          <p:cNvPr id="26" name="Image" descr="Image"/>
          <p:cNvPicPr>
            <a:picLocks noChangeAspect="1"/>
          </p:cNvPicPr>
          <p:nvPr/>
        </p:nvPicPr>
        <p:blipFill>
          <a:blip r:embed="rId2"/>
          <a:srcRect l="378" r="378"/>
          <a:stretch>
            <a:fillRect/>
          </a:stretch>
        </p:blipFill>
        <p:spPr>
          <a:xfrm>
            <a:off x="-22757" y="-2626"/>
            <a:ext cx="4999534" cy="1319170"/>
          </a:xfrm>
          <a:prstGeom prst="rect">
            <a:avLst/>
          </a:prstGeom>
          <a:ln w="12700">
            <a:miter lim="400000"/>
          </a:ln>
        </p:spPr>
      </p:pic>
      <p:sp>
        <p:nvSpPr>
          <p:cNvPr id="27" name="DOE SC FES Private/Public Partnership Program"/>
          <p:cNvSpPr txBox="1"/>
          <p:nvPr/>
        </p:nvSpPr>
        <p:spPr>
          <a:xfrm>
            <a:off x="1801015" y="1084500"/>
            <a:ext cx="3169137" cy="2128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2100" b="1">
                <a:solidFill>
                  <a:srgbClr val="929292"/>
                </a:solidFill>
                <a:latin typeface="+mj-lt"/>
                <a:ea typeface="+mj-ea"/>
                <a:cs typeface="+mj-cs"/>
                <a:sym typeface="Helvetica Neue"/>
              </a:defRPr>
            </a:lvl1pPr>
          </a:lstStyle>
          <a:p>
            <a:r>
              <a:rPr sz="1050"/>
              <a:t>DOE SC FES Private/Public Partnership Program</a:t>
            </a:r>
          </a:p>
        </p:txBody>
      </p:sp>
      <p:sp>
        <p:nvSpPr>
          <p:cNvPr id="28" name="Title Text"/>
          <p:cNvSpPr txBox="1">
            <a:spLocks noGrp="1"/>
          </p:cNvSpPr>
          <p:nvPr>
            <p:ph type="title"/>
          </p:nvPr>
        </p:nvSpPr>
        <p:spPr>
          <a:xfrm>
            <a:off x="-25971" y="2236386"/>
            <a:ext cx="12243941" cy="1149033"/>
          </a:xfrm>
          <a:prstGeom prst="rect">
            <a:avLst/>
          </a:prstGeom>
          <a:gradFill>
            <a:gsLst>
              <a:gs pos="0">
                <a:srgbClr val="AAADFF"/>
              </a:gs>
              <a:gs pos="100000">
                <a:srgbClr val="D6D6D6"/>
              </a:gs>
            </a:gsLst>
            <a:lin ang="16201659"/>
          </a:gradFill>
        </p:spPr>
        <p:txBody>
          <a:bodyPr lIns="243838" tIns="243838" rIns="243838" bIns="243838" anchor="b"/>
          <a:lstStyle/>
          <a:p>
            <a:r>
              <a:t>Title Text</a:t>
            </a:r>
          </a:p>
        </p:txBody>
      </p:sp>
      <p:sp>
        <p:nvSpPr>
          <p:cNvPr id="29" name="Slide Number"/>
          <p:cNvSpPr txBox="1">
            <a:spLocks noGrp="1"/>
          </p:cNvSpPr>
          <p:nvPr>
            <p:ph type="sldNum" sz="quarter" idx="2"/>
          </p:nvPr>
        </p:nvSpPr>
        <p:spPr>
          <a:xfrm>
            <a:off x="11617492" y="6449955"/>
            <a:ext cx="489875" cy="492438"/>
          </a:xfrm>
          <a:prstGeom prst="rect">
            <a:avLst/>
          </a:prstGeom>
        </p:spPr>
        <p:txBody>
          <a:bodyPr lIns="121918" tIns="121918" rIns="121918" bIns="121918"/>
          <a:lstStyle>
            <a:lvl1pPr algn="r" defTabSz="609600">
              <a:defRPr sz="1600" b="1">
                <a:solidFill>
                  <a:srgbClr val="E2751D"/>
                </a:solid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426808772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6" name="Title Text"/>
          <p:cNvSpPr txBox="1">
            <a:spLocks noGrp="1"/>
          </p:cNvSpPr>
          <p:nvPr>
            <p:ph type="title"/>
          </p:nvPr>
        </p:nvSpPr>
        <p:spPr>
          <a:prstGeom prst="rect">
            <a:avLst/>
          </a:prstGeom>
        </p:spPr>
        <p:txBody>
          <a:bodyPr/>
          <a:lstStyle/>
          <a:p>
            <a:r>
              <a:t>Title Text</a:t>
            </a:r>
          </a:p>
        </p:txBody>
      </p:sp>
      <p:sp>
        <p:nvSpPr>
          <p:cNvPr id="3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2782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89000" y="1149350"/>
            <a:ext cx="10414000" cy="2324100"/>
          </a:xfrm>
          <a:prstGeom prst="rect">
            <a:avLst/>
          </a:prstGeom>
        </p:spPr>
        <p:txBody>
          <a:bodyPr anchor="b"/>
          <a:lstStyle/>
          <a:p>
            <a:r>
              <a:t>Title Text</a:t>
            </a:r>
          </a:p>
        </p:txBody>
      </p:sp>
      <p:sp>
        <p:nvSpPr>
          <p:cNvPr id="12" name="Body Level One…"/>
          <p:cNvSpPr txBox="1">
            <a:spLocks noGrp="1"/>
          </p:cNvSpPr>
          <p:nvPr>
            <p:ph type="body" sz="quarter" idx="1"/>
          </p:nvPr>
        </p:nvSpPr>
        <p:spPr>
          <a:xfrm>
            <a:off x="889000" y="3536950"/>
            <a:ext cx="10414000" cy="7937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9751087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562984" y="336550"/>
            <a:ext cx="9067801" cy="43688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317500" y="4756150"/>
            <a:ext cx="11557000" cy="1003300"/>
          </a:xfrm>
          <a:prstGeom prst="rect">
            <a:avLst/>
          </a:prstGeom>
        </p:spPr>
        <p:txBody>
          <a:bodyPr anchor="b"/>
          <a:lstStyle/>
          <a:p>
            <a:r>
              <a:t>Title Text</a:t>
            </a:r>
          </a:p>
        </p:txBody>
      </p:sp>
      <p:sp>
        <p:nvSpPr>
          <p:cNvPr id="22" name="Body Level One…"/>
          <p:cNvSpPr txBox="1">
            <a:spLocks noGrp="1"/>
          </p:cNvSpPr>
          <p:nvPr>
            <p:ph type="body" sz="quarter" idx="1"/>
          </p:nvPr>
        </p:nvSpPr>
        <p:spPr>
          <a:xfrm>
            <a:off x="317500" y="5721350"/>
            <a:ext cx="11557000" cy="7937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6983230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89000" y="2266950"/>
            <a:ext cx="10414000" cy="23241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5448992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582990" y="476250"/>
            <a:ext cx="4762501" cy="573405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825500" y="476250"/>
            <a:ext cx="5111750" cy="2774950"/>
          </a:xfrm>
          <a:prstGeom prst="rect">
            <a:avLst/>
          </a:prstGeom>
        </p:spPr>
        <p:txBody>
          <a:bodyPr anchor="b"/>
          <a:lstStyle>
            <a:lvl1pPr>
              <a:defRPr sz="4200"/>
            </a:lvl1pPr>
          </a:lstStyle>
          <a:p>
            <a:r>
              <a:t>Title Text</a:t>
            </a:r>
          </a:p>
        </p:txBody>
      </p:sp>
      <p:sp>
        <p:nvSpPr>
          <p:cNvPr id="40" name="Body Level One…"/>
          <p:cNvSpPr txBox="1">
            <a:spLocks noGrp="1"/>
          </p:cNvSpPr>
          <p:nvPr>
            <p:ph type="body" sz="quarter" idx="1"/>
          </p:nvPr>
        </p:nvSpPr>
        <p:spPr>
          <a:xfrm>
            <a:off x="825500" y="3263900"/>
            <a:ext cx="5111750" cy="28638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6308137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B78BA-6AA8-4AD2-B151-0ECFE96617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860CA9-5799-46A1-B079-0FF7A7CB0D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913028-98E3-4D74-9F7D-28ACEB13137B}"/>
              </a:ext>
            </a:extLst>
          </p:cNvPr>
          <p:cNvSpPr>
            <a:spLocks noGrp="1"/>
          </p:cNvSpPr>
          <p:nvPr>
            <p:ph type="dt" sz="half" idx="10"/>
          </p:nvPr>
        </p:nvSpPr>
        <p:spPr/>
        <p:txBody>
          <a:bodyPr/>
          <a:lstStyle/>
          <a:p>
            <a:fld id="{7ACF5385-2174-48C8-B82D-5BDDB2715943}" type="datetimeFigureOut">
              <a:rPr lang="en-US" smtClean="0"/>
              <a:t>12/7/2022</a:t>
            </a:fld>
            <a:endParaRPr lang="en-US"/>
          </a:p>
        </p:txBody>
      </p:sp>
      <p:sp>
        <p:nvSpPr>
          <p:cNvPr id="5" name="Footer Placeholder 4">
            <a:extLst>
              <a:ext uri="{FF2B5EF4-FFF2-40B4-BE49-F238E27FC236}">
                <a16:creationId xmlns:a16="http://schemas.microsoft.com/office/drawing/2014/main" id="{7C1A377C-4ED7-45D5-8C5E-C2D2A426C6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3AEF42-4BE0-4788-919C-1501DBA083E9}"/>
              </a:ext>
            </a:extLst>
          </p:cNvPr>
          <p:cNvSpPr>
            <a:spLocks noGrp="1"/>
          </p:cNvSpPr>
          <p:nvPr>
            <p:ph type="sldNum" sz="quarter" idx="12"/>
          </p:nvPr>
        </p:nvSpPr>
        <p:spPr/>
        <p:txBody>
          <a:bodyPr/>
          <a:lstStyle/>
          <a:p>
            <a:fld id="{3EB931A2-A4DA-49B6-8889-F387E59D83AB}" type="slidenum">
              <a:rPr lang="en-US" smtClean="0"/>
              <a:t>‹#›</a:t>
            </a:fld>
            <a:endParaRPr lang="en-US"/>
          </a:p>
        </p:txBody>
      </p:sp>
    </p:spTree>
    <p:extLst>
      <p:ext uri="{BB962C8B-B14F-4D97-AF65-F5344CB8AC3E}">
        <p14:creationId xmlns:p14="http://schemas.microsoft.com/office/powerpoint/2010/main" val="1574742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85011349"/>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2400"/>
            </a:lvl1pPr>
            <a:lvl2pPr>
              <a:defRPr sz="2400"/>
            </a:lvl2pPr>
            <a:lvl3pPr>
              <a:defRPr sz="2400"/>
            </a:lvl3pPr>
            <a:lvl4pPr>
              <a:defRPr sz="2400"/>
            </a:lvl4pPr>
            <a:lvl5pPr>
              <a:defRPr sz="24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1826825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584950" y="1574800"/>
            <a:ext cx="4762500" cy="46482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844550" y="1574800"/>
            <a:ext cx="5111750" cy="4648200"/>
          </a:xfrm>
          <a:prstGeom prst="rect">
            <a:avLst/>
          </a:prstGeom>
        </p:spPr>
        <p:txBody>
          <a:bodyPr/>
          <a:lstStyle>
            <a:lvl1pPr marL="279400" indent="-279400">
              <a:spcBef>
                <a:spcPts val="2250"/>
              </a:spcBef>
              <a:defRPr sz="1900"/>
            </a:lvl1pPr>
            <a:lvl2pPr marL="558800" indent="-279400">
              <a:spcBef>
                <a:spcPts val="2250"/>
              </a:spcBef>
              <a:defRPr sz="1900"/>
            </a:lvl2pPr>
            <a:lvl3pPr marL="838200" indent="-279400">
              <a:spcBef>
                <a:spcPts val="2250"/>
              </a:spcBef>
              <a:defRPr sz="1900"/>
            </a:lvl3pPr>
            <a:lvl4pPr marL="1117600" indent="-279400">
              <a:spcBef>
                <a:spcPts val="2250"/>
              </a:spcBef>
              <a:defRPr sz="1900"/>
            </a:lvl4pPr>
            <a:lvl5pPr marL="1397000" indent="-279400">
              <a:spcBef>
                <a:spcPts val="2250"/>
              </a:spcBef>
              <a:defRPr sz="19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78722283"/>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844550" y="889000"/>
            <a:ext cx="10502900" cy="5080000"/>
          </a:xfrm>
          <a:prstGeom prst="rect">
            <a:avLst/>
          </a:prstGeom>
        </p:spPr>
        <p:txBody>
          <a:bodyPr/>
          <a:lstStyle>
            <a:lvl1pPr>
              <a:defRPr sz="2400"/>
            </a:lvl1pPr>
            <a:lvl2pPr>
              <a:defRPr sz="2400"/>
            </a:lvl2pPr>
            <a:lvl3pPr>
              <a:defRPr sz="2400"/>
            </a:lvl3pPr>
            <a:lvl4pPr>
              <a:defRPr sz="2400"/>
            </a:lvl4pPr>
            <a:lvl5pPr>
              <a:defRPr sz="24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4185239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7880350" y="3524250"/>
            <a:ext cx="3702050" cy="277495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7880350" y="565150"/>
            <a:ext cx="3702050" cy="2774950"/>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603250" y="565150"/>
            <a:ext cx="7086600" cy="573405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61551029"/>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193800" y="4476750"/>
            <a:ext cx="9810750" cy="348813"/>
          </a:xfrm>
          <a:prstGeom prst="rect">
            <a:avLst/>
          </a:prstGeom>
        </p:spPr>
        <p:txBody>
          <a:bodyPr anchor="t">
            <a:spAutoFit/>
          </a:bodyPr>
          <a:lstStyle>
            <a:lvl1pPr marL="0" indent="0" algn="ctr">
              <a:spcBef>
                <a:spcPts val="0"/>
              </a:spcBef>
              <a:buSzTx/>
              <a:buNone/>
              <a:defRPr sz="1600" i="1"/>
            </a:lvl1pPr>
          </a:lstStyle>
          <a:p>
            <a:r>
              <a:t>–Johnny Appleseed</a:t>
            </a:r>
          </a:p>
        </p:txBody>
      </p:sp>
      <p:sp>
        <p:nvSpPr>
          <p:cNvPr id="94" name="“Type a quote here.”"/>
          <p:cNvSpPr txBox="1">
            <a:spLocks noGrp="1"/>
          </p:cNvSpPr>
          <p:nvPr>
            <p:ph type="body" sz="quarter" idx="14"/>
          </p:nvPr>
        </p:nvSpPr>
        <p:spPr>
          <a:xfrm>
            <a:off x="1193800" y="3008888"/>
            <a:ext cx="9810750" cy="471924"/>
          </a:xfrm>
          <a:prstGeom prst="rect">
            <a:avLst/>
          </a:prstGeom>
        </p:spPr>
        <p:txBody>
          <a:bodyPr>
            <a:spAutoFit/>
          </a:bodyPr>
          <a:lstStyle>
            <a:lvl1pPr marL="0" indent="0" algn="ctr">
              <a:spcBef>
                <a:spcPts val="0"/>
              </a:spcBef>
              <a:buSzTx/>
              <a:buNone/>
              <a:defRPr sz="2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3966232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2192000" cy="6858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90033183"/>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03954671"/>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2" y="2816352"/>
            <a:ext cx="12313924" cy="902813"/>
          </a:xfrm>
          <a:prstGeom prst="rect">
            <a:avLst/>
          </a:prstGeom>
          <a:gradFill>
            <a:gsLst>
              <a:gs pos="0">
                <a:srgbClr val="AB56FF"/>
              </a:gs>
              <a:gs pos="100000">
                <a:schemeClr val="accent1">
                  <a:lumOff val="16847"/>
                </a:schemeClr>
              </a:gs>
            </a:gsLst>
            <a:lin ang="5400000"/>
          </a:gradFill>
        </p:spPr>
        <p:txBody>
          <a:bodyPr lIns="243799" tIns="243799" rIns="243799" bIns="243799"/>
          <a:lstStyle>
            <a:lvl1pPr defTabSz="1219200">
              <a:defRPr sz="4000">
                <a:solidFill>
                  <a:srgbClr val="FFFFFF"/>
                </a:solidFill>
                <a:latin typeface="Calibri"/>
                <a:ea typeface="Calibri"/>
                <a:cs typeface="Calibri"/>
                <a:sym typeface="Calibri"/>
              </a:defRPr>
            </a:lvl1pPr>
          </a:lstStyle>
          <a:p>
            <a:r>
              <a:t>Title Text</a:t>
            </a:r>
          </a:p>
        </p:txBody>
      </p:sp>
      <p:sp>
        <p:nvSpPr>
          <p:cNvPr id="119" name="Slide Number"/>
          <p:cNvSpPr txBox="1">
            <a:spLocks noGrp="1"/>
          </p:cNvSpPr>
          <p:nvPr>
            <p:ph type="sldNum" sz="quarter" idx="2"/>
          </p:nvPr>
        </p:nvSpPr>
        <p:spPr>
          <a:xfrm>
            <a:off x="11515984" y="6332832"/>
            <a:ext cx="489770" cy="492333"/>
          </a:xfrm>
          <a:prstGeom prst="rect">
            <a:avLst/>
          </a:prstGeom>
        </p:spPr>
        <p:txBody>
          <a:bodyPr lIns="121866" tIns="121866" rIns="121866" bIns="121866"/>
          <a:lstStyle>
            <a:lvl1pPr algn="r" defTabSz="1219200">
              <a:defRPr sz="1600" b="1">
                <a:solidFill>
                  <a:srgbClr val="E2751D"/>
                </a:solidFill>
                <a:latin typeface="Calibri"/>
                <a:ea typeface="Calibri"/>
                <a:cs typeface="Calibri"/>
                <a:sym typeface="Calibri"/>
              </a:defRPr>
            </a:lvl1pPr>
          </a:lstStyle>
          <a:p>
            <a:fld id="{86CB4B4D-7CA3-9044-876B-883B54F8677D}" type="slidenum">
              <a:t>‹#›</a:t>
            </a:fld>
            <a:endParaRPr dirty="0"/>
          </a:p>
        </p:txBody>
      </p:sp>
      <p:pic>
        <p:nvPicPr>
          <p:cNvPr id="3" name="Picture 2" descr="A picture containing icon&#10;&#10;Description automatically generated">
            <a:extLst>
              <a:ext uri="{FF2B5EF4-FFF2-40B4-BE49-F238E27FC236}">
                <a16:creationId xmlns:a16="http://schemas.microsoft.com/office/drawing/2014/main" id="{A2E35DE5-AA8A-4528-BF17-057C74B1C2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6246" y="5949064"/>
            <a:ext cx="667194" cy="740585"/>
          </a:xfrm>
          <a:prstGeom prst="rect">
            <a:avLst/>
          </a:prstGeom>
        </p:spPr>
      </p:pic>
    </p:spTree>
    <p:extLst>
      <p:ext uri="{BB962C8B-B14F-4D97-AF65-F5344CB8AC3E}">
        <p14:creationId xmlns:p14="http://schemas.microsoft.com/office/powerpoint/2010/main" val="230412312"/>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26" name="Title Text"/>
          <p:cNvSpPr txBox="1">
            <a:spLocks noGrp="1"/>
          </p:cNvSpPr>
          <p:nvPr>
            <p:ph type="title"/>
          </p:nvPr>
        </p:nvSpPr>
        <p:spPr>
          <a:xfrm>
            <a:off x="-48262" y="15239"/>
            <a:ext cx="12313924" cy="894396"/>
          </a:xfrm>
          <a:prstGeom prst="rect">
            <a:avLst/>
          </a:prstGeom>
          <a:gradFill>
            <a:gsLst>
              <a:gs pos="0">
                <a:srgbClr val="AB56FF"/>
              </a:gs>
              <a:gs pos="100000">
                <a:schemeClr val="accent1">
                  <a:lumOff val="16847"/>
                </a:schemeClr>
              </a:gs>
            </a:gsLst>
            <a:lin ang="5400000"/>
          </a:gradFill>
        </p:spPr>
        <p:txBody>
          <a:bodyPr lIns="121866" tIns="121866" rIns="121866" bIns="121866" anchor="t"/>
          <a:lstStyle>
            <a:lvl1pPr defTabSz="1219200">
              <a:defRPr sz="3400" b="1">
                <a:solidFill>
                  <a:srgbClr val="FFFFFF"/>
                </a:solidFill>
                <a:latin typeface="Century Gothic"/>
                <a:ea typeface="Century Gothic"/>
                <a:cs typeface="Century Gothic"/>
                <a:sym typeface="Century Gothic"/>
              </a:defRPr>
            </a:lvl1pPr>
          </a:lstStyle>
          <a:p>
            <a:r>
              <a:t>Title Text</a:t>
            </a:r>
          </a:p>
        </p:txBody>
      </p:sp>
      <p:sp>
        <p:nvSpPr>
          <p:cNvPr id="127" name="Body Level One…"/>
          <p:cNvSpPr txBox="1">
            <a:spLocks noGrp="1"/>
          </p:cNvSpPr>
          <p:nvPr>
            <p:ph type="body" idx="1"/>
          </p:nvPr>
        </p:nvSpPr>
        <p:spPr>
          <a:xfrm>
            <a:off x="12699" y="1195789"/>
            <a:ext cx="12192002" cy="5431206"/>
          </a:xfrm>
          <a:prstGeom prst="rect">
            <a:avLst/>
          </a:prstGeom>
        </p:spPr>
        <p:txBody>
          <a:bodyPr lIns="121866" tIns="121866" rIns="121866" bIns="121866" anchor="t"/>
          <a:lstStyle>
            <a:lvl1pPr marL="546100" indent="-508000" defTabSz="1219200">
              <a:spcBef>
                <a:spcPts val="650"/>
              </a:spcBef>
              <a:buClr>
                <a:srgbClr val="000000"/>
              </a:buClr>
              <a:buSzPts val="5000"/>
              <a:buFont typeface="Helvetica Neue"/>
              <a:defRPr sz="2500" b="1">
                <a:latin typeface="Century Gothic"/>
                <a:ea typeface="Century Gothic"/>
                <a:cs typeface="Century Gothic"/>
                <a:sym typeface="Century Gothic"/>
              </a:defRPr>
            </a:lvl1pPr>
            <a:lvl2pPr marL="774700" indent="-508000" defTabSz="1219200">
              <a:spcBef>
                <a:spcPts val="650"/>
              </a:spcBef>
              <a:buClr>
                <a:srgbClr val="0433FF"/>
              </a:buClr>
              <a:buSzPts val="5000"/>
              <a:buFont typeface="Helvetica Neue"/>
              <a:buChar char="–"/>
              <a:defRPr sz="2500" b="1">
                <a:solidFill>
                  <a:srgbClr val="0433FF"/>
                </a:solidFill>
                <a:latin typeface="Century Gothic"/>
                <a:ea typeface="Century Gothic"/>
                <a:cs typeface="Century Gothic"/>
                <a:sym typeface="Century Gothic"/>
              </a:defRPr>
            </a:lvl2pPr>
            <a:lvl3pPr marL="1003300" indent="-508000" defTabSz="1219200">
              <a:spcBef>
                <a:spcPts val="650"/>
              </a:spcBef>
              <a:buClr>
                <a:srgbClr val="000000"/>
              </a:buClr>
              <a:buSzPts val="5000"/>
              <a:buFont typeface="Helvetica Neue"/>
              <a:defRPr sz="2500" b="1">
                <a:latin typeface="Century Gothic"/>
                <a:ea typeface="Century Gothic"/>
                <a:cs typeface="Century Gothic"/>
                <a:sym typeface="Century Gothic"/>
              </a:defRPr>
            </a:lvl3pPr>
            <a:lvl4pPr marL="1231900" indent="-508000" defTabSz="1219200">
              <a:spcBef>
                <a:spcPts val="650"/>
              </a:spcBef>
              <a:buClr>
                <a:srgbClr val="000000"/>
              </a:buClr>
              <a:buSzPts val="5000"/>
              <a:buFont typeface="Helvetica Neue"/>
              <a:buChar char="–"/>
              <a:defRPr sz="2500" b="1">
                <a:latin typeface="Century Gothic"/>
                <a:ea typeface="Century Gothic"/>
                <a:cs typeface="Century Gothic"/>
                <a:sym typeface="Century Gothic"/>
              </a:defRPr>
            </a:lvl4pPr>
            <a:lvl5pPr marL="1460500" indent="-508000" defTabSz="1219200">
              <a:spcBef>
                <a:spcPts val="650"/>
              </a:spcBef>
              <a:buClr>
                <a:srgbClr val="000000"/>
              </a:buClr>
              <a:buSzPts val="5000"/>
              <a:buFont typeface="Helvetica Neue"/>
              <a:buChar char="»"/>
              <a:defRPr sz="2500" b="1">
                <a:latin typeface="Century Gothic"/>
                <a:ea typeface="Century Gothic"/>
                <a:cs typeface="Century Gothic"/>
                <a:sym typeface="Century Gothic"/>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29" name="Slide Number"/>
          <p:cNvSpPr txBox="1">
            <a:spLocks noGrp="1"/>
          </p:cNvSpPr>
          <p:nvPr>
            <p:ph type="sldNum" sz="quarter" idx="2"/>
          </p:nvPr>
        </p:nvSpPr>
        <p:spPr>
          <a:xfrm>
            <a:off x="11515984" y="6319358"/>
            <a:ext cx="489770" cy="492333"/>
          </a:xfrm>
          <a:prstGeom prst="rect">
            <a:avLst/>
          </a:prstGeom>
        </p:spPr>
        <p:txBody>
          <a:bodyPr lIns="121866" tIns="121866" rIns="121866" bIns="121866"/>
          <a:lstStyle>
            <a:lvl1pPr algn="r" defTabSz="1219200">
              <a:defRPr sz="1600" b="1">
                <a:solidFill>
                  <a:srgbClr val="E2751D"/>
                </a:solidFill>
                <a:latin typeface="Calibri" panose="020F0502020204030204" pitchFamily="34" charset="0"/>
                <a:ea typeface="Calibri" panose="020F0502020204030204" pitchFamily="34" charset="0"/>
                <a:cs typeface="Calibri" panose="020F0502020204030204" pitchFamily="34" charset="0"/>
                <a:sym typeface="Century Gothic"/>
              </a:defRPr>
            </a:lvl1pPr>
          </a:lstStyle>
          <a:p>
            <a:fld id="{86CB4B4D-7CA3-9044-876B-883B54F8677D}" type="slidenum">
              <a:rPr lang="en-US" smtClean="0"/>
              <a:pPr/>
              <a:t>‹#›</a:t>
            </a:fld>
            <a:endParaRPr lang="en-US" dirty="0"/>
          </a:p>
        </p:txBody>
      </p:sp>
      <p:pic>
        <p:nvPicPr>
          <p:cNvPr id="6" name="Picture 5" descr="A picture containing icon&#10;&#10;Description automatically generated">
            <a:extLst>
              <a:ext uri="{FF2B5EF4-FFF2-40B4-BE49-F238E27FC236}">
                <a16:creationId xmlns:a16="http://schemas.microsoft.com/office/drawing/2014/main" id="{FE5B5474-CFFB-4FEA-8E46-5B8CBA2B97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6246" y="5949064"/>
            <a:ext cx="667194" cy="740585"/>
          </a:xfrm>
          <a:prstGeom prst="rect">
            <a:avLst/>
          </a:prstGeom>
        </p:spPr>
      </p:pic>
    </p:spTree>
    <p:extLst>
      <p:ext uri="{BB962C8B-B14F-4D97-AF65-F5344CB8AC3E}">
        <p14:creationId xmlns:p14="http://schemas.microsoft.com/office/powerpoint/2010/main" val="318027987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D528A-93B0-4ECF-91F2-B479C761C8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22F29F-81CC-45EB-80B5-92C90F3E6D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7A119-5011-4B2A-9703-2611B6E8E08D}"/>
              </a:ext>
            </a:extLst>
          </p:cNvPr>
          <p:cNvSpPr>
            <a:spLocks noGrp="1"/>
          </p:cNvSpPr>
          <p:nvPr>
            <p:ph type="dt" sz="half" idx="10"/>
          </p:nvPr>
        </p:nvSpPr>
        <p:spPr/>
        <p:txBody>
          <a:bodyPr/>
          <a:lstStyle/>
          <a:p>
            <a:fld id="{7ACF5385-2174-48C8-B82D-5BDDB2715943}" type="datetimeFigureOut">
              <a:rPr lang="en-US" smtClean="0"/>
              <a:t>12/7/2022</a:t>
            </a:fld>
            <a:endParaRPr lang="en-US"/>
          </a:p>
        </p:txBody>
      </p:sp>
      <p:sp>
        <p:nvSpPr>
          <p:cNvPr id="5" name="Footer Placeholder 4">
            <a:extLst>
              <a:ext uri="{FF2B5EF4-FFF2-40B4-BE49-F238E27FC236}">
                <a16:creationId xmlns:a16="http://schemas.microsoft.com/office/drawing/2014/main" id="{C49A4A64-502B-4E10-A3C6-D45BFAF686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E4D280-B3A9-4202-B931-84ACF5278740}"/>
              </a:ext>
            </a:extLst>
          </p:cNvPr>
          <p:cNvSpPr>
            <a:spLocks noGrp="1"/>
          </p:cNvSpPr>
          <p:nvPr>
            <p:ph type="sldNum" sz="quarter" idx="12"/>
          </p:nvPr>
        </p:nvSpPr>
        <p:spPr/>
        <p:txBody>
          <a:bodyPr/>
          <a:lstStyle/>
          <a:p>
            <a:fld id="{3EB931A2-A4DA-49B6-8889-F387E59D83AB}" type="slidenum">
              <a:rPr lang="en-US" smtClean="0"/>
              <a:t>‹#›</a:t>
            </a:fld>
            <a:endParaRPr lang="en-US"/>
          </a:p>
        </p:txBody>
      </p:sp>
    </p:spTree>
    <p:extLst>
      <p:ext uri="{BB962C8B-B14F-4D97-AF65-F5344CB8AC3E}">
        <p14:creationId xmlns:p14="http://schemas.microsoft.com/office/powerpoint/2010/main" val="1868035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EA33-50E5-481B-B1D9-0EE20104F4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6004AA-B24E-42A9-BE92-47885E5303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085A57-C03F-4E64-B0A7-0775A5E016BD}"/>
              </a:ext>
            </a:extLst>
          </p:cNvPr>
          <p:cNvSpPr>
            <a:spLocks noGrp="1"/>
          </p:cNvSpPr>
          <p:nvPr>
            <p:ph type="dt" sz="half" idx="10"/>
          </p:nvPr>
        </p:nvSpPr>
        <p:spPr/>
        <p:txBody>
          <a:bodyPr/>
          <a:lstStyle/>
          <a:p>
            <a:fld id="{7ACF5385-2174-48C8-B82D-5BDDB2715943}" type="datetimeFigureOut">
              <a:rPr lang="en-US" smtClean="0"/>
              <a:t>12/7/2022</a:t>
            </a:fld>
            <a:endParaRPr lang="en-US"/>
          </a:p>
        </p:txBody>
      </p:sp>
      <p:sp>
        <p:nvSpPr>
          <p:cNvPr id="5" name="Footer Placeholder 4">
            <a:extLst>
              <a:ext uri="{FF2B5EF4-FFF2-40B4-BE49-F238E27FC236}">
                <a16:creationId xmlns:a16="http://schemas.microsoft.com/office/drawing/2014/main" id="{F699CB8C-7211-47A6-A89A-8A0181A0B6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1A23F-153D-4AF8-8CD6-99352FF2169F}"/>
              </a:ext>
            </a:extLst>
          </p:cNvPr>
          <p:cNvSpPr>
            <a:spLocks noGrp="1"/>
          </p:cNvSpPr>
          <p:nvPr>
            <p:ph type="sldNum" sz="quarter" idx="12"/>
          </p:nvPr>
        </p:nvSpPr>
        <p:spPr/>
        <p:txBody>
          <a:bodyPr/>
          <a:lstStyle/>
          <a:p>
            <a:fld id="{3EB931A2-A4DA-49B6-8889-F387E59D83AB}" type="slidenum">
              <a:rPr lang="en-US" smtClean="0"/>
              <a:t>‹#›</a:t>
            </a:fld>
            <a:endParaRPr lang="en-US"/>
          </a:p>
        </p:txBody>
      </p:sp>
    </p:spTree>
    <p:extLst>
      <p:ext uri="{BB962C8B-B14F-4D97-AF65-F5344CB8AC3E}">
        <p14:creationId xmlns:p14="http://schemas.microsoft.com/office/powerpoint/2010/main" val="4285735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FD0BB-9728-4D83-897B-1BAADE6125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3455BF-C5E4-45A0-AD94-DE8DDFF51E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C4AE5D-3273-414B-9B95-515B799DA0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0B7EEA-2AD2-4781-9996-F594BA7B644F}"/>
              </a:ext>
            </a:extLst>
          </p:cNvPr>
          <p:cNvSpPr>
            <a:spLocks noGrp="1"/>
          </p:cNvSpPr>
          <p:nvPr>
            <p:ph type="dt" sz="half" idx="10"/>
          </p:nvPr>
        </p:nvSpPr>
        <p:spPr/>
        <p:txBody>
          <a:bodyPr/>
          <a:lstStyle/>
          <a:p>
            <a:fld id="{7ACF5385-2174-48C8-B82D-5BDDB2715943}" type="datetimeFigureOut">
              <a:rPr lang="en-US" smtClean="0"/>
              <a:t>12/7/2022</a:t>
            </a:fld>
            <a:endParaRPr lang="en-US"/>
          </a:p>
        </p:txBody>
      </p:sp>
      <p:sp>
        <p:nvSpPr>
          <p:cNvPr id="6" name="Footer Placeholder 5">
            <a:extLst>
              <a:ext uri="{FF2B5EF4-FFF2-40B4-BE49-F238E27FC236}">
                <a16:creationId xmlns:a16="http://schemas.microsoft.com/office/drawing/2014/main" id="{25FE872C-421B-4C99-9031-FC78FFD34E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4053D6-C8A4-4D97-8E2A-1EFB96C88D0B}"/>
              </a:ext>
            </a:extLst>
          </p:cNvPr>
          <p:cNvSpPr>
            <a:spLocks noGrp="1"/>
          </p:cNvSpPr>
          <p:nvPr>
            <p:ph type="sldNum" sz="quarter" idx="12"/>
          </p:nvPr>
        </p:nvSpPr>
        <p:spPr/>
        <p:txBody>
          <a:bodyPr/>
          <a:lstStyle/>
          <a:p>
            <a:fld id="{3EB931A2-A4DA-49B6-8889-F387E59D83AB}" type="slidenum">
              <a:rPr lang="en-US" smtClean="0"/>
              <a:t>‹#›</a:t>
            </a:fld>
            <a:endParaRPr lang="en-US"/>
          </a:p>
        </p:txBody>
      </p:sp>
    </p:spTree>
    <p:extLst>
      <p:ext uri="{BB962C8B-B14F-4D97-AF65-F5344CB8AC3E}">
        <p14:creationId xmlns:p14="http://schemas.microsoft.com/office/powerpoint/2010/main" val="338437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99711-3FAA-4C17-A8FF-E29AA40D91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2F6D9D-161E-4C49-BC73-3D2A783D6F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19C0D0-7FC8-44AA-83EB-EA705994ED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28BAFD-0AEE-4843-A6D4-6A67FC7C01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0EE8CB-8936-41ED-9306-83A6C91EF5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627899-8CF5-48AD-81FE-BC371E86E1A2}"/>
              </a:ext>
            </a:extLst>
          </p:cNvPr>
          <p:cNvSpPr>
            <a:spLocks noGrp="1"/>
          </p:cNvSpPr>
          <p:nvPr>
            <p:ph type="dt" sz="half" idx="10"/>
          </p:nvPr>
        </p:nvSpPr>
        <p:spPr/>
        <p:txBody>
          <a:bodyPr/>
          <a:lstStyle/>
          <a:p>
            <a:fld id="{7ACF5385-2174-48C8-B82D-5BDDB2715943}" type="datetimeFigureOut">
              <a:rPr lang="en-US" smtClean="0"/>
              <a:t>12/7/2022</a:t>
            </a:fld>
            <a:endParaRPr lang="en-US"/>
          </a:p>
        </p:txBody>
      </p:sp>
      <p:sp>
        <p:nvSpPr>
          <p:cNvPr id="8" name="Footer Placeholder 7">
            <a:extLst>
              <a:ext uri="{FF2B5EF4-FFF2-40B4-BE49-F238E27FC236}">
                <a16:creationId xmlns:a16="http://schemas.microsoft.com/office/drawing/2014/main" id="{9E7EA6E4-7A3E-4423-9298-D3B696CB75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7305C8-901C-4669-8A68-7F45C81174C2}"/>
              </a:ext>
            </a:extLst>
          </p:cNvPr>
          <p:cNvSpPr>
            <a:spLocks noGrp="1"/>
          </p:cNvSpPr>
          <p:nvPr>
            <p:ph type="sldNum" sz="quarter" idx="12"/>
          </p:nvPr>
        </p:nvSpPr>
        <p:spPr/>
        <p:txBody>
          <a:bodyPr/>
          <a:lstStyle/>
          <a:p>
            <a:fld id="{3EB931A2-A4DA-49B6-8889-F387E59D83AB}" type="slidenum">
              <a:rPr lang="en-US" smtClean="0"/>
              <a:t>‹#›</a:t>
            </a:fld>
            <a:endParaRPr lang="en-US"/>
          </a:p>
        </p:txBody>
      </p:sp>
    </p:spTree>
    <p:extLst>
      <p:ext uri="{BB962C8B-B14F-4D97-AF65-F5344CB8AC3E}">
        <p14:creationId xmlns:p14="http://schemas.microsoft.com/office/powerpoint/2010/main" val="504450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AC71C-A92E-4343-AD8B-01E29EADFE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8D22B3-EBAC-42BE-93D3-889B2207CA40}"/>
              </a:ext>
            </a:extLst>
          </p:cNvPr>
          <p:cNvSpPr>
            <a:spLocks noGrp="1"/>
          </p:cNvSpPr>
          <p:nvPr>
            <p:ph type="dt" sz="half" idx="10"/>
          </p:nvPr>
        </p:nvSpPr>
        <p:spPr/>
        <p:txBody>
          <a:bodyPr/>
          <a:lstStyle/>
          <a:p>
            <a:fld id="{7ACF5385-2174-48C8-B82D-5BDDB2715943}" type="datetimeFigureOut">
              <a:rPr lang="en-US" smtClean="0"/>
              <a:t>12/7/2022</a:t>
            </a:fld>
            <a:endParaRPr lang="en-US"/>
          </a:p>
        </p:txBody>
      </p:sp>
      <p:sp>
        <p:nvSpPr>
          <p:cNvPr id="4" name="Footer Placeholder 3">
            <a:extLst>
              <a:ext uri="{FF2B5EF4-FFF2-40B4-BE49-F238E27FC236}">
                <a16:creationId xmlns:a16="http://schemas.microsoft.com/office/drawing/2014/main" id="{4A9BB6F9-6698-4D8A-BF00-899912CCC0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9CCC3E-CBC6-4B28-97AE-310ABFA49FB5}"/>
              </a:ext>
            </a:extLst>
          </p:cNvPr>
          <p:cNvSpPr>
            <a:spLocks noGrp="1"/>
          </p:cNvSpPr>
          <p:nvPr>
            <p:ph type="sldNum" sz="quarter" idx="12"/>
          </p:nvPr>
        </p:nvSpPr>
        <p:spPr/>
        <p:txBody>
          <a:bodyPr/>
          <a:lstStyle/>
          <a:p>
            <a:fld id="{3EB931A2-A4DA-49B6-8889-F387E59D83AB}" type="slidenum">
              <a:rPr lang="en-US" smtClean="0"/>
              <a:t>‹#›</a:t>
            </a:fld>
            <a:endParaRPr lang="en-US"/>
          </a:p>
        </p:txBody>
      </p:sp>
    </p:spTree>
    <p:extLst>
      <p:ext uri="{BB962C8B-B14F-4D97-AF65-F5344CB8AC3E}">
        <p14:creationId xmlns:p14="http://schemas.microsoft.com/office/powerpoint/2010/main" val="1748251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65DD8C-9943-4EE7-96C0-541912080F2C}"/>
              </a:ext>
            </a:extLst>
          </p:cNvPr>
          <p:cNvSpPr>
            <a:spLocks noGrp="1"/>
          </p:cNvSpPr>
          <p:nvPr>
            <p:ph type="dt" sz="half" idx="10"/>
          </p:nvPr>
        </p:nvSpPr>
        <p:spPr/>
        <p:txBody>
          <a:bodyPr/>
          <a:lstStyle/>
          <a:p>
            <a:fld id="{7ACF5385-2174-48C8-B82D-5BDDB2715943}" type="datetimeFigureOut">
              <a:rPr lang="en-US" smtClean="0"/>
              <a:t>12/7/2022</a:t>
            </a:fld>
            <a:endParaRPr lang="en-US"/>
          </a:p>
        </p:txBody>
      </p:sp>
      <p:sp>
        <p:nvSpPr>
          <p:cNvPr id="3" name="Footer Placeholder 2">
            <a:extLst>
              <a:ext uri="{FF2B5EF4-FFF2-40B4-BE49-F238E27FC236}">
                <a16:creationId xmlns:a16="http://schemas.microsoft.com/office/drawing/2014/main" id="{1630F043-31C3-421E-9382-C3388D855D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E32712-CAC4-4793-B0F5-87AC65707B56}"/>
              </a:ext>
            </a:extLst>
          </p:cNvPr>
          <p:cNvSpPr>
            <a:spLocks noGrp="1"/>
          </p:cNvSpPr>
          <p:nvPr>
            <p:ph type="sldNum" sz="quarter" idx="12"/>
          </p:nvPr>
        </p:nvSpPr>
        <p:spPr/>
        <p:txBody>
          <a:bodyPr/>
          <a:lstStyle/>
          <a:p>
            <a:fld id="{3EB931A2-A4DA-49B6-8889-F387E59D83AB}" type="slidenum">
              <a:rPr lang="en-US" smtClean="0"/>
              <a:t>‹#›</a:t>
            </a:fld>
            <a:endParaRPr lang="en-US"/>
          </a:p>
        </p:txBody>
      </p:sp>
    </p:spTree>
    <p:extLst>
      <p:ext uri="{BB962C8B-B14F-4D97-AF65-F5344CB8AC3E}">
        <p14:creationId xmlns:p14="http://schemas.microsoft.com/office/powerpoint/2010/main" val="405953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9C8C9-B2F3-421C-841B-240912F9F1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95B6C9-1F4A-400B-AC72-095480BE87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3BA8FB-A00F-40FF-AB26-C3B6253331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C37651-3594-4120-9D50-D2A5B6362680}"/>
              </a:ext>
            </a:extLst>
          </p:cNvPr>
          <p:cNvSpPr>
            <a:spLocks noGrp="1"/>
          </p:cNvSpPr>
          <p:nvPr>
            <p:ph type="dt" sz="half" idx="10"/>
          </p:nvPr>
        </p:nvSpPr>
        <p:spPr/>
        <p:txBody>
          <a:bodyPr/>
          <a:lstStyle/>
          <a:p>
            <a:fld id="{7ACF5385-2174-48C8-B82D-5BDDB2715943}" type="datetimeFigureOut">
              <a:rPr lang="en-US" smtClean="0"/>
              <a:t>12/7/2022</a:t>
            </a:fld>
            <a:endParaRPr lang="en-US"/>
          </a:p>
        </p:txBody>
      </p:sp>
      <p:sp>
        <p:nvSpPr>
          <p:cNvPr id="6" name="Footer Placeholder 5">
            <a:extLst>
              <a:ext uri="{FF2B5EF4-FFF2-40B4-BE49-F238E27FC236}">
                <a16:creationId xmlns:a16="http://schemas.microsoft.com/office/drawing/2014/main" id="{AC8F86AA-5882-451D-8FAB-F6F471C48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527102-D89E-4825-B900-7BF24FCD78A0}"/>
              </a:ext>
            </a:extLst>
          </p:cNvPr>
          <p:cNvSpPr>
            <a:spLocks noGrp="1"/>
          </p:cNvSpPr>
          <p:nvPr>
            <p:ph type="sldNum" sz="quarter" idx="12"/>
          </p:nvPr>
        </p:nvSpPr>
        <p:spPr/>
        <p:txBody>
          <a:bodyPr/>
          <a:lstStyle/>
          <a:p>
            <a:fld id="{3EB931A2-A4DA-49B6-8889-F387E59D83AB}" type="slidenum">
              <a:rPr lang="en-US" smtClean="0"/>
              <a:t>‹#›</a:t>
            </a:fld>
            <a:endParaRPr lang="en-US"/>
          </a:p>
        </p:txBody>
      </p:sp>
    </p:spTree>
    <p:extLst>
      <p:ext uri="{BB962C8B-B14F-4D97-AF65-F5344CB8AC3E}">
        <p14:creationId xmlns:p14="http://schemas.microsoft.com/office/powerpoint/2010/main" val="1593043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3.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743BDE-E85D-4E61-AB18-C4F8F38A9B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34DE17-5BD8-4941-9E5E-B675A20B13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CB1F01-7CD2-4304-8290-747464BD84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F5385-2174-48C8-B82D-5BDDB2715943}" type="datetimeFigureOut">
              <a:rPr lang="en-US" smtClean="0"/>
              <a:t>12/7/2022</a:t>
            </a:fld>
            <a:endParaRPr lang="en-US"/>
          </a:p>
        </p:txBody>
      </p:sp>
      <p:sp>
        <p:nvSpPr>
          <p:cNvPr id="5" name="Footer Placeholder 4">
            <a:extLst>
              <a:ext uri="{FF2B5EF4-FFF2-40B4-BE49-F238E27FC236}">
                <a16:creationId xmlns:a16="http://schemas.microsoft.com/office/drawing/2014/main" id="{C2A6C63A-E8D4-402C-B7BB-F0A99DD5A5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147C8C-2DA1-4871-AB1C-C7FE84063C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931A2-A4DA-49B6-8889-F387E59D83AB}" type="slidenum">
              <a:rPr lang="en-US" smtClean="0"/>
              <a:t>‹#›</a:t>
            </a:fld>
            <a:endParaRPr lang="en-US"/>
          </a:p>
        </p:txBody>
      </p:sp>
    </p:spTree>
    <p:extLst>
      <p:ext uri="{BB962C8B-B14F-4D97-AF65-F5344CB8AC3E}">
        <p14:creationId xmlns:p14="http://schemas.microsoft.com/office/powerpoint/2010/main" val="3076165995"/>
      </p:ext>
    </p:extLst>
  </p:cSld>
  <p:clrMap bg1="lt1" tx1="dk1" bg2="lt2" tx2="dk2" accent1="accent1" accent2="accent2" accent3="accent3" accent4="accent4" accent5="accent5" accent6="accent6" hlink="hlink" folHlink="folHlink"/>
  <p:sldLayoutIdLst>
    <p:sldLayoutId id="2147483672"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txBox="1"/>
          <p:nvPr/>
        </p:nvSpPr>
        <p:spPr>
          <a:xfrm>
            <a:off x="-12700" y="3752"/>
            <a:ext cx="12192000" cy="1149033"/>
          </a:xfrm>
          <a:prstGeom prst="rect">
            <a:avLst/>
          </a:prstGeom>
          <a:gradFill>
            <a:gsLst>
              <a:gs pos="0">
                <a:srgbClr val="B2A5C9"/>
              </a:gs>
              <a:gs pos="100000">
                <a:srgbClr val="C4D4E8"/>
              </a:gs>
            </a:gsLst>
            <a:lin ang="5400000"/>
          </a:gradFill>
          <a:ln w="12700">
            <a:miter lim="400000"/>
          </a:ln>
        </p:spPr>
        <p:txBody>
          <a:bodyPr lIns="121919" tIns="121919" rIns="121919" bIns="121919" anchor="b">
            <a:normAutofit/>
          </a:bodyPr>
          <a:lstStyle/>
          <a:p>
            <a:pPr defTabSz="603504">
              <a:defRPr sz="11484" b="1">
                <a:solidFill>
                  <a:srgbClr val="FFFFFF"/>
                </a:solidFill>
                <a:latin typeface="Century Gothic"/>
                <a:ea typeface="Century Gothic"/>
                <a:cs typeface="Century Gothic"/>
                <a:sym typeface="Century Gothic"/>
              </a:defRPr>
            </a:pPr>
            <a:endParaRPr sz="5742"/>
          </a:p>
        </p:txBody>
      </p:sp>
      <p:pic>
        <p:nvPicPr>
          <p:cNvPr id="3" name="Image" descr="Image"/>
          <p:cNvPicPr>
            <a:picLocks noChangeAspect="1"/>
          </p:cNvPicPr>
          <p:nvPr/>
        </p:nvPicPr>
        <p:blipFill>
          <a:blip r:embed="rId4"/>
          <a:srcRect l="25141" t="28325" b="28325"/>
          <a:stretch>
            <a:fillRect/>
          </a:stretch>
        </p:blipFill>
        <p:spPr>
          <a:xfrm>
            <a:off x="82277" y="6537148"/>
            <a:ext cx="1502483" cy="227840"/>
          </a:xfrm>
          <a:prstGeom prst="rect">
            <a:avLst/>
          </a:prstGeom>
          <a:ln w="25400">
            <a:solidFill>
              <a:srgbClr val="F3F7F5"/>
            </a:solidFill>
            <a:miter lim="400000"/>
          </a:ln>
          <a:effectLst>
            <a:outerShdw blurRad="50800" dist="25400" dir="3600000" rotWithShape="0">
              <a:srgbClr val="000000">
                <a:alpha val="70000"/>
              </a:srgbClr>
            </a:outerShdw>
          </a:effectLst>
        </p:spPr>
      </p:pic>
      <p:sp>
        <p:nvSpPr>
          <p:cNvPr id="4" name="DD-MM-YY - Name"/>
          <p:cNvSpPr txBox="1"/>
          <p:nvPr/>
        </p:nvSpPr>
        <p:spPr>
          <a:xfrm>
            <a:off x="5189105" y="6594269"/>
            <a:ext cx="1804981" cy="1897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1800" b="1">
                <a:latin typeface="Century Gothic"/>
                <a:ea typeface="Century Gothic"/>
                <a:cs typeface="Century Gothic"/>
                <a:sym typeface="Century Gothic"/>
              </a:defRPr>
            </a:lvl1pPr>
          </a:lstStyle>
          <a:p>
            <a:r>
              <a:rPr lang="en-US" sz="900" dirty="0"/>
              <a:t>04</a:t>
            </a:r>
            <a:r>
              <a:rPr sz="900" dirty="0"/>
              <a:t>-</a:t>
            </a:r>
            <a:r>
              <a:rPr lang="en-US" sz="900" dirty="0"/>
              <a:t>03</a:t>
            </a:r>
            <a:r>
              <a:rPr sz="900" dirty="0"/>
              <a:t>-</a:t>
            </a:r>
            <a:r>
              <a:rPr lang="en-US" sz="900" dirty="0"/>
              <a:t>20</a:t>
            </a:r>
            <a:r>
              <a:rPr sz="900" dirty="0"/>
              <a:t> </a:t>
            </a:r>
            <a:r>
              <a:rPr lang="en-US" sz="900" dirty="0"/>
              <a:t>–</a:t>
            </a:r>
            <a:r>
              <a:rPr sz="900" dirty="0"/>
              <a:t> </a:t>
            </a:r>
            <a:r>
              <a:rPr lang="en-US" sz="900" dirty="0"/>
              <a:t>2020 INFUSE Webinar</a:t>
            </a:r>
          </a:p>
        </p:txBody>
      </p:sp>
      <p:sp>
        <p:nvSpPr>
          <p:cNvPr id="5" name="Title Text"/>
          <p:cNvSpPr txBox="1">
            <a:spLocks noGrp="1"/>
          </p:cNvSpPr>
          <p:nvPr>
            <p:ph type="title"/>
          </p:nvPr>
        </p:nvSpPr>
        <p:spPr>
          <a:xfrm>
            <a:off x="48196" y="157225"/>
            <a:ext cx="12095609" cy="842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6" name="Body Level One…"/>
          <p:cNvSpPr txBox="1">
            <a:spLocks noGrp="1"/>
          </p:cNvSpPr>
          <p:nvPr>
            <p:ph type="body" idx="1"/>
          </p:nvPr>
        </p:nvSpPr>
        <p:spPr>
          <a:xfrm>
            <a:off x="124055" y="1238526"/>
            <a:ext cx="12011687" cy="43809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2pPr marL="1270000" indent="-635000">
              <a:buChar char="‣"/>
              <a:defRPr sz="6000" b="0">
                <a:solidFill>
                  <a:srgbClr val="0433FF"/>
                </a:solidFill>
              </a:defRPr>
            </a:lvl2pPr>
            <a:lvl3pPr marL="1905000" indent="-635000">
              <a:buChar char="-"/>
              <a:defRPr sz="4000" b="0">
                <a:solidFill>
                  <a:srgbClr val="942192"/>
                </a:solidFill>
              </a:defRPr>
            </a:lvl3pPr>
            <a:lvl4pPr marL="2540000" indent="-635000">
              <a:defRPr sz="4800" b="0"/>
            </a:lvl4pPr>
            <a:lvl5pPr marL="3175000" indent="-635000">
              <a:defRPr sz="4800" b="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 name="Slide Number"/>
          <p:cNvSpPr txBox="1">
            <a:spLocks noGrp="1"/>
          </p:cNvSpPr>
          <p:nvPr>
            <p:ph type="sldNum" sz="quarter" idx="2"/>
          </p:nvPr>
        </p:nvSpPr>
        <p:spPr>
          <a:xfrm>
            <a:off x="11923116" y="6573903"/>
            <a:ext cx="296556" cy="287258"/>
          </a:xfrm>
          <a:prstGeom prst="rect">
            <a:avLst/>
          </a:prstGeom>
          <a:ln w="12700">
            <a:miter lim="400000"/>
          </a:ln>
        </p:spPr>
        <p:txBody>
          <a:bodyPr wrap="none" lIns="50800" tIns="50800" rIns="50800" bIns="50800">
            <a:spAutoFit/>
          </a:bodyPr>
          <a:lstStyle>
            <a:lvl1pPr>
              <a:defRPr sz="1200">
                <a:latin typeface="Helvetica Neue Light"/>
                <a:ea typeface="Helvetica Neue Light"/>
                <a:cs typeface="Helvetica Neue Light"/>
                <a:sym typeface="Helvetica Neue Light"/>
              </a:defRPr>
            </a:lvl1pPr>
          </a:lstStyle>
          <a:p>
            <a:fld id="{86CB4B4D-7CA3-9044-876B-883B54F8677D}" type="slidenum">
              <a:t>‹#›</a:t>
            </a:fld>
            <a:endParaRPr/>
          </a:p>
        </p:txBody>
      </p:sp>
    </p:spTree>
    <p:extLst>
      <p:ext uri="{BB962C8B-B14F-4D97-AF65-F5344CB8AC3E}">
        <p14:creationId xmlns:p14="http://schemas.microsoft.com/office/powerpoint/2010/main" val="1159476563"/>
      </p:ext>
    </p:extLst>
  </p:cSld>
  <p:clrMap bg1="lt1" tx1="dk1" bg2="lt2" tx2="dk2" accent1="accent1" accent2="accent2" accent3="accent3" accent4="accent4" accent5="accent5" accent6="accent6" hlink="hlink" folHlink="folHlink"/>
  <p:sldLayoutIdLst>
    <p:sldLayoutId id="2147483675" r:id="rId1"/>
    <p:sldLayoutId id="2147483676" r:id="rId2"/>
  </p:sldLayoutIdLst>
  <p:transition spd="med"/>
  <p:txStyles>
    <p:titleStyle>
      <a:lvl1pPr marL="0" marR="0" indent="0" algn="ctr" defTabSz="609600" latinLnBrk="0">
        <a:lnSpc>
          <a:spcPct val="100000"/>
        </a:lnSpc>
        <a:spcBef>
          <a:spcPts val="0"/>
        </a:spcBef>
        <a:spcAft>
          <a:spcPts val="0"/>
        </a:spcAft>
        <a:buClrTx/>
        <a:buSzTx/>
        <a:buFontTx/>
        <a:buNone/>
        <a:tabLst/>
        <a:defRPr sz="5800" b="1" i="0" u="none" strike="noStrike" cap="none" spc="0" baseline="0">
          <a:ln>
            <a:noFill/>
          </a:ln>
          <a:solidFill>
            <a:srgbClr val="000000"/>
          </a:solidFill>
          <a:uFillTx/>
          <a:latin typeface="Century Gothic"/>
          <a:ea typeface="Century Gothic"/>
          <a:cs typeface="Century Gothic"/>
          <a:sym typeface="Century Gothic"/>
        </a:defRPr>
      </a:lvl1pPr>
      <a:lvl2pPr marL="0" marR="0" indent="0" algn="ctr" defTabSz="609600" latinLnBrk="0">
        <a:lnSpc>
          <a:spcPct val="100000"/>
        </a:lnSpc>
        <a:spcBef>
          <a:spcPts val="0"/>
        </a:spcBef>
        <a:spcAft>
          <a:spcPts val="0"/>
        </a:spcAft>
        <a:buClrTx/>
        <a:buSzTx/>
        <a:buFontTx/>
        <a:buNone/>
        <a:tabLst/>
        <a:defRPr sz="5800" b="1" i="0" u="none" strike="noStrike" cap="none" spc="0" baseline="0">
          <a:ln>
            <a:noFill/>
          </a:ln>
          <a:solidFill>
            <a:srgbClr val="000000"/>
          </a:solidFill>
          <a:uFillTx/>
          <a:latin typeface="Century Gothic"/>
          <a:ea typeface="Century Gothic"/>
          <a:cs typeface="Century Gothic"/>
          <a:sym typeface="Century Gothic"/>
        </a:defRPr>
      </a:lvl2pPr>
      <a:lvl3pPr marL="0" marR="0" indent="0" algn="ctr" defTabSz="609600" latinLnBrk="0">
        <a:lnSpc>
          <a:spcPct val="100000"/>
        </a:lnSpc>
        <a:spcBef>
          <a:spcPts val="0"/>
        </a:spcBef>
        <a:spcAft>
          <a:spcPts val="0"/>
        </a:spcAft>
        <a:buClrTx/>
        <a:buSzTx/>
        <a:buFontTx/>
        <a:buNone/>
        <a:tabLst/>
        <a:defRPr sz="5800" b="1" i="0" u="none" strike="noStrike" cap="none" spc="0" baseline="0">
          <a:ln>
            <a:noFill/>
          </a:ln>
          <a:solidFill>
            <a:srgbClr val="000000"/>
          </a:solidFill>
          <a:uFillTx/>
          <a:latin typeface="Century Gothic"/>
          <a:ea typeface="Century Gothic"/>
          <a:cs typeface="Century Gothic"/>
          <a:sym typeface="Century Gothic"/>
        </a:defRPr>
      </a:lvl3pPr>
      <a:lvl4pPr marL="0" marR="0" indent="0" algn="ctr" defTabSz="609600" latinLnBrk="0">
        <a:lnSpc>
          <a:spcPct val="100000"/>
        </a:lnSpc>
        <a:spcBef>
          <a:spcPts val="0"/>
        </a:spcBef>
        <a:spcAft>
          <a:spcPts val="0"/>
        </a:spcAft>
        <a:buClrTx/>
        <a:buSzTx/>
        <a:buFontTx/>
        <a:buNone/>
        <a:tabLst/>
        <a:defRPr sz="5800" b="1" i="0" u="none" strike="noStrike" cap="none" spc="0" baseline="0">
          <a:ln>
            <a:noFill/>
          </a:ln>
          <a:solidFill>
            <a:srgbClr val="000000"/>
          </a:solidFill>
          <a:uFillTx/>
          <a:latin typeface="Century Gothic"/>
          <a:ea typeface="Century Gothic"/>
          <a:cs typeface="Century Gothic"/>
          <a:sym typeface="Century Gothic"/>
        </a:defRPr>
      </a:lvl4pPr>
      <a:lvl5pPr marL="0" marR="0" indent="0" algn="ctr" defTabSz="609600" latinLnBrk="0">
        <a:lnSpc>
          <a:spcPct val="100000"/>
        </a:lnSpc>
        <a:spcBef>
          <a:spcPts val="0"/>
        </a:spcBef>
        <a:spcAft>
          <a:spcPts val="0"/>
        </a:spcAft>
        <a:buClrTx/>
        <a:buSzTx/>
        <a:buFontTx/>
        <a:buNone/>
        <a:tabLst/>
        <a:defRPr sz="5800" b="1" i="0" u="none" strike="noStrike" cap="none" spc="0" baseline="0">
          <a:ln>
            <a:noFill/>
          </a:ln>
          <a:solidFill>
            <a:srgbClr val="000000"/>
          </a:solidFill>
          <a:uFillTx/>
          <a:latin typeface="Century Gothic"/>
          <a:ea typeface="Century Gothic"/>
          <a:cs typeface="Century Gothic"/>
          <a:sym typeface="Century Gothic"/>
        </a:defRPr>
      </a:lvl5pPr>
      <a:lvl6pPr marL="0" marR="0" indent="0" algn="ctr" defTabSz="609600" latinLnBrk="0">
        <a:lnSpc>
          <a:spcPct val="100000"/>
        </a:lnSpc>
        <a:spcBef>
          <a:spcPts val="0"/>
        </a:spcBef>
        <a:spcAft>
          <a:spcPts val="0"/>
        </a:spcAft>
        <a:buClrTx/>
        <a:buSzTx/>
        <a:buFontTx/>
        <a:buNone/>
        <a:tabLst/>
        <a:defRPr sz="5800" b="1" i="0" u="none" strike="noStrike" cap="none" spc="0" baseline="0">
          <a:ln>
            <a:noFill/>
          </a:ln>
          <a:solidFill>
            <a:srgbClr val="000000"/>
          </a:solidFill>
          <a:uFillTx/>
          <a:latin typeface="Century Gothic"/>
          <a:ea typeface="Century Gothic"/>
          <a:cs typeface="Century Gothic"/>
          <a:sym typeface="Century Gothic"/>
        </a:defRPr>
      </a:lvl6pPr>
      <a:lvl7pPr marL="0" marR="0" indent="0" algn="ctr" defTabSz="609600" latinLnBrk="0">
        <a:lnSpc>
          <a:spcPct val="100000"/>
        </a:lnSpc>
        <a:spcBef>
          <a:spcPts val="0"/>
        </a:spcBef>
        <a:spcAft>
          <a:spcPts val="0"/>
        </a:spcAft>
        <a:buClrTx/>
        <a:buSzTx/>
        <a:buFontTx/>
        <a:buNone/>
        <a:tabLst/>
        <a:defRPr sz="5800" b="1" i="0" u="none" strike="noStrike" cap="none" spc="0" baseline="0">
          <a:ln>
            <a:noFill/>
          </a:ln>
          <a:solidFill>
            <a:srgbClr val="000000"/>
          </a:solidFill>
          <a:uFillTx/>
          <a:latin typeface="Century Gothic"/>
          <a:ea typeface="Century Gothic"/>
          <a:cs typeface="Century Gothic"/>
          <a:sym typeface="Century Gothic"/>
        </a:defRPr>
      </a:lvl7pPr>
      <a:lvl8pPr marL="0" marR="0" indent="0" algn="ctr" defTabSz="609600" latinLnBrk="0">
        <a:lnSpc>
          <a:spcPct val="100000"/>
        </a:lnSpc>
        <a:spcBef>
          <a:spcPts val="0"/>
        </a:spcBef>
        <a:spcAft>
          <a:spcPts val="0"/>
        </a:spcAft>
        <a:buClrTx/>
        <a:buSzTx/>
        <a:buFontTx/>
        <a:buNone/>
        <a:tabLst/>
        <a:defRPr sz="5800" b="1" i="0" u="none" strike="noStrike" cap="none" spc="0" baseline="0">
          <a:ln>
            <a:noFill/>
          </a:ln>
          <a:solidFill>
            <a:srgbClr val="000000"/>
          </a:solidFill>
          <a:uFillTx/>
          <a:latin typeface="Century Gothic"/>
          <a:ea typeface="Century Gothic"/>
          <a:cs typeface="Century Gothic"/>
          <a:sym typeface="Century Gothic"/>
        </a:defRPr>
      </a:lvl8pPr>
      <a:lvl9pPr marL="0" marR="0" indent="0" algn="ctr" defTabSz="609600" latinLnBrk="0">
        <a:lnSpc>
          <a:spcPct val="100000"/>
        </a:lnSpc>
        <a:spcBef>
          <a:spcPts val="0"/>
        </a:spcBef>
        <a:spcAft>
          <a:spcPts val="0"/>
        </a:spcAft>
        <a:buClrTx/>
        <a:buSzTx/>
        <a:buFontTx/>
        <a:buNone/>
        <a:tabLst/>
        <a:defRPr sz="5800" b="1" i="0" u="none" strike="noStrike" cap="none" spc="0" baseline="0">
          <a:ln>
            <a:noFill/>
          </a:ln>
          <a:solidFill>
            <a:srgbClr val="000000"/>
          </a:solidFill>
          <a:uFillTx/>
          <a:latin typeface="Century Gothic"/>
          <a:ea typeface="Century Gothic"/>
          <a:cs typeface="Century Gothic"/>
          <a:sym typeface="Century Gothic"/>
        </a:defRPr>
      </a:lvl9pPr>
    </p:titleStyle>
    <p:bodyStyle>
      <a:lvl1pPr marL="317500" marR="0" indent="-317500" algn="l" defTabSz="412750" latinLnBrk="0">
        <a:lnSpc>
          <a:spcPct val="100000"/>
        </a:lnSpc>
        <a:spcBef>
          <a:spcPts val="2950"/>
        </a:spcBef>
        <a:spcAft>
          <a:spcPts val="0"/>
        </a:spcAft>
        <a:buClrTx/>
        <a:buSzPct val="125000"/>
        <a:buFontTx/>
        <a:buChar char="•"/>
        <a:tabLst/>
        <a:defRPr sz="4500" b="1" i="0" u="none" strike="noStrike" cap="none" spc="0" baseline="0">
          <a:ln>
            <a:noFill/>
          </a:ln>
          <a:solidFill>
            <a:srgbClr val="000000"/>
          </a:solidFill>
          <a:uFillTx/>
          <a:latin typeface="Century Gothic"/>
          <a:ea typeface="Century Gothic"/>
          <a:cs typeface="Century Gothic"/>
          <a:sym typeface="Century Gothic"/>
        </a:defRPr>
      </a:lvl1pPr>
      <a:lvl2pPr marL="912813" marR="0" indent="-595313" algn="l" defTabSz="412750" latinLnBrk="0">
        <a:lnSpc>
          <a:spcPct val="100000"/>
        </a:lnSpc>
        <a:spcBef>
          <a:spcPts val="2950"/>
        </a:spcBef>
        <a:spcAft>
          <a:spcPts val="0"/>
        </a:spcAft>
        <a:buClrTx/>
        <a:buSzPct val="125000"/>
        <a:buFontTx/>
        <a:buChar char="•"/>
        <a:tabLst/>
        <a:defRPr sz="4500" b="1" i="0" u="none" strike="noStrike" cap="none" spc="0" baseline="0">
          <a:ln>
            <a:noFill/>
          </a:ln>
          <a:solidFill>
            <a:srgbClr val="000000"/>
          </a:solidFill>
          <a:uFillTx/>
          <a:latin typeface="Century Gothic"/>
          <a:ea typeface="Century Gothic"/>
          <a:cs typeface="Century Gothic"/>
          <a:sym typeface="Century Gothic"/>
        </a:defRPr>
      </a:lvl2pPr>
      <a:lvl3pPr marL="1230313" marR="0" indent="-595313" algn="l" defTabSz="412750" latinLnBrk="0">
        <a:lnSpc>
          <a:spcPct val="100000"/>
        </a:lnSpc>
        <a:spcBef>
          <a:spcPts val="2950"/>
        </a:spcBef>
        <a:spcAft>
          <a:spcPts val="0"/>
        </a:spcAft>
        <a:buClrTx/>
        <a:buSzPct val="125000"/>
        <a:buFontTx/>
        <a:buChar char="•"/>
        <a:tabLst/>
        <a:defRPr sz="4500" b="1" i="0" u="none" strike="noStrike" cap="none" spc="0" baseline="0">
          <a:ln>
            <a:noFill/>
          </a:ln>
          <a:solidFill>
            <a:srgbClr val="000000"/>
          </a:solidFill>
          <a:uFillTx/>
          <a:latin typeface="Century Gothic"/>
          <a:ea typeface="Century Gothic"/>
          <a:cs typeface="Century Gothic"/>
          <a:sym typeface="Century Gothic"/>
        </a:defRPr>
      </a:lvl3pPr>
      <a:lvl4pPr marL="1547813" marR="0" indent="-595313" algn="l" defTabSz="412750" latinLnBrk="0">
        <a:lnSpc>
          <a:spcPct val="100000"/>
        </a:lnSpc>
        <a:spcBef>
          <a:spcPts val="2950"/>
        </a:spcBef>
        <a:spcAft>
          <a:spcPts val="0"/>
        </a:spcAft>
        <a:buClrTx/>
        <a:buSzPct val="125000"/>
        <a:buFontTx/>
        <a:buChar char="•"/>
        <a:tabLst/>
        <a:defRPr sz="4500" b="1" i="0" u="none" strike="noStrike" cap="none" spc="0" baseline="0">
          <a:ln>
            <a:noFill/>
          </a:ln>
          <a:solidFill>
            <a:srgbClr val="000000"/>
          </a:solidFill>
          <a:uFillTx/>
          <a:latin typeface="Century Gothic"/>
          <a:ea typeface="Century Gothic"/>
          <a:cs typeface="Century Gothic"/>
          <a:sym typeface="Century Gothic"/>
        </a:defRPr>
      </a:lvl4pPr>
      <a:lvl5pPr marL="1865313" marR="0" indent="-595313" algn="l" defTabSz="412750" latinLnBrk="0">
        <a:lnSpc>
          <a:spcPct val="100000"/>
        </a:lnSpc>
        <a:spcBef>
          <a:spcPts val="2950"/>
        </a:spcBef>
        <a:spcAft>
          <a:spcPts val="0"/>
        </a:spcAft>
        <a:buClrTx/>
        <a:buSzPct val="125000"/>
        <a:buFontTx/>
        <a:buChar char="•"/>
        <a:tabLst/>
        <a:defRPr sz="4500" b="1" i="0" u="none" strike="noStrike" cap="none" spc="0" baseline="0">
          <a:ln>
            <a:noFill/>
          </a:ln>
          <a:solidFill>
            <a:srgbClr val="000000"/>
          </a:solidFill>
          <a:uFillTx/>
          <a:latin typeface="Century Gothic"/>
          <a:ea typeface="Century Gothic"/>
          <a:cs typeface="Century Gothic"/>
          <a:sym typeface="Century Gothic"/>
        </a:defRPr>
      </a:lvl5pPr>
      <a:lvl6pPr marL="2182813" marR="0" indent="-595313" algn="l" defTabSz="412750" latinLnBrk="0">
        <a:lnSpc>
          <a:spcPct val="100000"/>
        </a:lnSpc>
        <a:spcBef>
          <a:spcPts val="2950"/>
        </a:spcBef>
        <a:spcAft>
          <a:spcPts val="0"/>
        </a:spcAft>
        <a:buClrTx/>
        <a:buSzPct val="125000"/>
        <a:buFontTx/>
        <a:buChar char="•"/>
        <a:tabLst/>
        <a:defRPr sz="4500" b="1" i="0" u="none" strike="noStrike" cap="none" spc="0" baseline="0">
          <a:ln>
            <a:noFill/>
          </a:ln>
          <a:solidFill>
            <a:srgbClr val="000000"/>
          </a:solidFill>
          <a:uFillTx/>
          <a:latin typeface="Century Gothic"/>
          <a:ea typeface="Century Gothic"/>
          <a:cs typeface="Century Gothic"/>
          <a:sym typeface="Century Gothic"/>
        </a:defRPr>
      </a:lvl6pPr>
      <a:lvl7pPr marL="2500313" marR="0" indent="-595313" algn="l" defTabSz="412750" latinLnBrk="0">
        <a:lnSpc>
          <a:spcPct val="100000"/>
        </a:lnSpc>
        <a:spcBef>
          <a:spcPts val="2950"/>
        </a:spcBef>
        <a:spcAft>
          <a:spcPts val="0"/>
        </a:spcAft>
        <a:buClrTx/>
        <a:buSzPct val="125000"/>
        <a:buFontTx/>
        <a:buChar char="•"/>
        <a:tabLst/>
        <a:defRPr sz="4500" b="1" i="0" u="none" strike="noStrike" cap="none" spc="0" baseline="0">
          <a:ln>
            <a:noFill/>
          </a:ln>
          <a:solidFill>
            <a:srgbClr val="000000"/>
          </a:solidFill>
          <a:uFillTx/>
          <a:latin typeface="Century Gothic"/>
          <a:ea typeface="Century Gothic"/>
          <a:cs typeface="Century Gothic"/>
          <a:sym typeface="Century Gothic"/>
        </a:defRPr>
      </a:lvl7pPr>
      <a:lvl8pPr marL="2817813" marR="0" indent="-595313" algn="l" defTabSz="412750" latinLnBrk="0">
        <a:lnSpc>
          <a:spcPct val="100000"/>
        </a:lnSpc>
        <a:spcBef>
          <a:spcPts val="2950"/>
        </a:spcBef>
        <a:spcAft>
          <a:spcPts val="0"/>
        </a:spcAft>
        <a:buClrTx/>
        <a:buSzPct val="125000"/>
        <a:buFontTx/>
        <a:buChar char="•"/>
        <a:tabLst/>
        <a:defRPr sz="4500" b="1" i="0" u="none" strike="noStrike" cap="none" spc="0" baseline="0">
          <a:ln>
            <a:noFill/>
          </a:ln>
          <a:solidFill>
            <a:srgbClr val="000000"/>
          </a:solidFill>
          <a:uFillTx/>
          <a:latin typeface="Century Gothic"/>
          <a:ea typeface="Century Gothic"/>
          <a:cs typeface="Century Gothic"/>
          <a:sym typeface="Century Gothic"/>
        </a:defRPr>
      </a:lvl8pPr>
      <a:lvl9pPr marL="3135313" marR="0" indent="-595313" algn="l" defTabSz="412750" latinLnBrk="0">
        <a:lnSpc>
          <a:spcPct val="100000"/>
        </a:lnSpc>
        <a:spcBef>
          <a:spcPts val="2950"/>
        </a:spcBef>
        <a:spcAft>
          <a:spcPts val="0"/>
        </a:spcAft>
        <a:buClrTx/>
        <a:buSzPct val="125000"/>
        <a:buFontTx/>
        <a:buChar char="•"/>
        <a:tabLst/>
        <a:defRPr sz="4500" b="1" i="0" u="none" strike="noStrike" cap="none" spc="0" baseline="0">
          <a:ln>
            <a:noFill/>
          </a:ln>
          <a:solidFill>
            <a:srgbClr val="000000"/>
          </a:solidFill>
          <a:uFillTx/>
          <a:latin typeface="Century Gothic"/>
          <a:ea typeface="Century Gothic"/>
          <a:cs typeface="Century Gothic"/>
          <a:sym typeface="Century Gothic"/>
        </a:defRPr>
      </a:lvl9pPr>
    </p:bodyStyle>
    <p:otherStyle>
      <a:lvl1pPr marL="0" marR="0" indent="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1pPr>
      <a:lvl2pPr marL="0" marR="0" indent="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2pPr>
      <a:lvl3pPr marL="0" marR="0" indent="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3pPr>
      <a:lvl4pPr marL="0" marR="0" indent="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4pPr>
      <a:lvl5pPr marL="0" marR="0" indent="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5pPr>
      <a:lvl6pPr marL="0" marR="0" indent="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6pPr>
      <a:lvl7pPr marL="0" marR="0" indent="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7pPr>
      <a:lvl8pPr marL="0" marR="0" indent="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8pPr>
      <a:lvl9pPr marL="0" marR="0" indent="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44550" y="177800"/>
            <a:ext cx="10502900" cy="114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44550" y="1574800"/>
            <a:ext cx="10502900" cy="4648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79516" y="6540500"/>
            <a:ext cx="296556" cy="287258"/>
          </a:xfrm>
          <a:prstGeom prst="rect">
            <a:avLst/>
          </a:prstGeom>
          <a:ln w="12700">
            <a:miter lim="400000"/>
          </a:ln>
        </p:spPr>
        <p:txBody>
          <a:bodyPr wrap="none" lIns="50800" tIns="50800" rIns="50800" bIns="50800">
            <a:spAutoFit/>
          </a:bodyPr>
          <a:lstStyle>
            <a:lvl1pPr>
              <a:defRPr sz="1200" b="0">
                <a:latin typeface="Helvetica Neue Light"/>
                <a:ea typeface="Helvetica Neue Light"/>
                <a:cs typeface="Helvetica Neue Light"/>
                <a:sym typeface="Helvetica Neue Light"/>
              </a:defRPr>
            </a:lvl1pPr>
          </a:lstStyle>
          <a:p>
            <a:fld id="{86CB4B4D-7CA3-9044-876B-883B54F8677D}" type="slidenum">
              <a:t>‹#›</a:t>
            </a:fld>
            <a:endParaRPr/>
          </a:p>
        </p:txBody>
      </p:sp>
    </p:spTree>
    <p:extLst>
      <p:ext uri="{BB962C8B-B14F-4D97-AF65-F5344CB8AC3E}">
        <p14:creationId xmlns:p14="http://schemas.microsoft.com/office/powerpoint/2010/main" val="371392849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transition spd="med"/>
  <p:hf hdr="0" ftr="0" dt="0"/>
  <p:txStyles>
    <p:titleStyle>
      <a:lvl1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1pPr>
      <a:lvl2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2pPr>
      <a:lvl3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3pPr>
      <a:lvl4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4pPr>
      <a:lvl5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5pPr>
      <a:lvl6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6pPr>
      <a:lvl7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7pPr>
      <a:lvl8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8pPr>
      <a:lvl9pPr marL="0" marR="0" indent="0" algn="ctr" defTabSz="412750"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mn-lt"/>
          <a:ea typeface="+mn-ea"/>
          <a:cs typeface="+mn-cs"/>
          <a:sym typeface="Helvetica Neue Medium"/>
        </a:defRPr>
      </a:lvl9pPr>
    </p:titleStyle>
    <p:bodyStyle>
      <a:lvl1pPr marL="317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1pPr>
      <a:lvl2pPr marL="635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2pPr>
      <a:lvl3pPr marL="952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3pPr>
      <a:lvl4pPr marL="1270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4pPr>
      <a:lvl5pPr marL="1587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5pPr>
      <a:lvl6pPr marL="1905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6pPr>
      <a:lvl7pPr marL="2222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7pPr>
      <a:lvl8pPr marL="25400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8pPr>
      <a:lvl9pPr marL="2857500" marR="0" indent="-317500" algn="l" defTabSz="412750" latinLnBrk="0">
        <a:lnSpc>
          <a:spcPct val="100000"/>
        </a:lnSpc>
        <a:spcBef>
          <a:spcPts val="2950"/>
        </a:spcBef>
        <a:spcAft>
          <a:spcPts val="0"/>
        </a:spcAft>
        <a:buClrTx/>
        <a:buSzPct val="125000"/>
        <a:buFontTx/>
        <a:buChar char="•"/>
        <a:tabLst/>
        <a:defRPr sz="26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1pPr>
      <a:lvl2pPr marL="0" marR="0" indent="1143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2pPr>
      <a:lvl3pPr marL="0" marR="0" indent="2286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3pPr>
      <a:lvl4pPr marL="0" marR="0" indent="3429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4pPr>
      <a:lvl5pPr marL="0" marR="0" indent="4572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5pPr>
      <a:lvl6pPr marL="0" marR="0" indent="5715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6pPr>
      <a:lvl7pPr marL="0" marR="0" indent="6858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7pPr>
      <a:lvl8pPr marL="0" marR="0" indent="8001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8pPr>
      <a:lvl9pPr marL="0" marR="0" indent="914400" algn="ctr" defTabSz="41275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nfuse.ornl.gov/"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hyperlink" Target="mailto:lumsdainea@ornl.gov" TargetMode="External"/><Relationship Id="rId13" Type="http://schemas.openxmlformats.org/officeDocument/2006/relationships/hyperlink" Target="https://infuse.ornl.gov/wp-content/uploads/2022/07/2022-INFUSE-POC-Panel-Contact-Information_v3.pdf" TargetMode="External"/><Relationship Id="rId3" Type="http://schemas.openxmlformats.org/officeDocument/2006/relationships/hyperlink" Target="mailto:ammk@bnl.gov" TargetMode="External"/><Relationship Id="rId7" Type="http://schemas.openxmlformats.org/officeDocument/2006/relationships/hyperlink" Target="mailto:jkline@lanl.gov" TargetMode="External"/><Relationship Id="rId12" Type="http://schemas.openxmlformats.org/officeDocument/2006/relationships/hyperlink" Target="mailto:dave.babineau@srnl.doe.gov"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mailto:dimits1@llnl.gov" TargetMode="External"/><Relationship Id="rId11" Type="http://schemas.openxmlformats.org/officeDocument/2006/relationships/hyperlink" Target="mailto:rkolasi@sandia.gov" TargetMode="External"/><Relationship Id="rId5" Type="http://schemas.openxmlformats.org/officeDocument/2006/relationships/hyperlink" Target="mailto:sagourlay@lbl.gov" TargetMode="External"/><Relationship Id="rId10" Type="http://schemas.openxmlformats.org/officeDocument/2006/relationships/hyperlink" Target="mailto:wgutten@pppl.gov" TargetMode="External"/><Relationship Id="rId4" Type="http://schemas.openxmlformats.org/officeDocument/2006/relationships/hyperlink" Target="mailto:masashi.shimada@inl.gov" TargetMode="External"/><Relationship Id="rId9" Type="http://schemas.openxmlformats.org/officeDocument/2006/relationships/hyperlink" Target="mailto:wahyu.setyawan@pnnl.gov" TargetMode="External"/><Relationship Id="rId14" Type="http://schemas.openxmlformats.org/officeDocument/2006/relationships/hyperlink" Target="https://infuse.ornl.gov/national-lab-capabilitie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hyperlink" Target="https://infuse.ornl.gov/wp-content/uploads/2022/07/Cumulative_AwardList_wAbstracts.pdf"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infuse.ornl.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infuse.ornl.gov/library/" TargetMode="Externa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infuse.ornl.gov/rfa-announcement-and-submission/" TargetMode="Externa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ubtitle 2"/>
          <p:cNvSpPr txBox="1">
            <a:spLocks noGrp="1"/>
          </p:cNvSpPr>
          <p:nvPr>
            <p:ph type="body" sz="half" idx="1"/>
          </p:nvPr>
        </p:nvSpPr>
        <p:spPr>
          <a:xfrm>
            <a:off x="1828799" y="4129420"/>
            <a:ext cx="8534402" cy="2312581"/>
          </a:xfrm>
          <a:prstGeom prst="rect">
            <a:avLst/>
          </a:prstGeom>
        </p:spPr>
        <p:txBody>
          <a:bodyPr>
            <a:normAutofit lnSpcReduction="10000"/>
          </a:bodyPr>
          <a:lstStyle/>
          <a:p>
            <a:pPr>
              <a:lnSpc>
                <a:spcPct val="80000"/>
              </a:lnSpc>
              <a:buFont typeface="Helvetica"/>
              <a:defRPr sz="5900" b="1"/>
            </a:pPr>
            <a:r>
              <a:rPr lang="en-US" sz="4000" dirty="0"/>
              <a:t>A. Lumsdaine &amp; W. Guttenfelder</a:t>
            </a:r>
          </a:p>
          <a:p>
            <a:pPr>
              <a:lnSpc>
                <a:spcPct val="80000"/>
              </a:lnSpc>
              <a:buFont typeface="Helvetica"/>
              <a:defRPr sz="5900" b="1"/>
            </a:pPr>
            <a:endParaRPr lang="en-US" sz="4000" dirty="0"/>
          </a:p>
          <a:p>
            <a:pPr>
              <a:lnSpc>
                <a:spcPct val="80000"/>
              </a:lnSpc>
              <a:buFont typeface="Helvetica"/>
              <a:defRPr sz="5900" b="1"/>
            </a:pPr>
            <a:r>
              <a:rPr lang="en-US" sz="4000" dirty="0"/>
              <a:t>Fusion Power Associates </a:t>
            </a:r>
          </a:p>
          <a:p>
            <a:pPr>
              <a:lnSpc>
                <a:spcPct val="80000"/>
              </a:lnSpc>
              <a:buFont typeface="Helvetica"/>
              <a:defRPr sz="5900" b="1"/>
            </a:pPr>
            <a:r>
              <a:rPr lang="en-US" sz="3000" dirty="0"/>
              <a:t>December 8, 2022</a:t>
            </a:r>
            <a:endParaRPr sz="3000" dirty="0"/>
          </a:p>
        </p:txBody>
      </p:sp>
      <p:sp>
        <p:nvSpPr>
          <p:cNvPr id="49" name="TextBox 1"/>
          <p:cNvSpPr txBox="1"/>
          <p:nvPr/>
        </p:nvSpPr>
        <p:spPr>
          <a:xfrm>
            <a:off x="5766269" y="346090"/>
            <a:ext cx="5300662" cy="9746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p>
            <a:pPr algn="r" defTabSz="412750" hangingPunct="0">
              <a:defRPr sz="6000" b="1">
                <a:latin typeface="+mj-lt"/>
                <a:ea typeface="+mj-ea"/>
                <a:cs typeface="+mj-cs"/>
                <a:sym typeface="Helvetica Neue"/>
              </a:defRPr>
            </a:pPr>
            <a:r>
              <a:rPr sz="3000" b="1" u="sng" kern="0" dirty="0">
                <a:solidFill>
                  <a:srgbClr val="0000FF"/>
                </a:solidFill>
                <a:uFill>
                  <a:solidFill>
                    <a:srgbClr val="0000FF"/>
                  </a:solidFill>
                </a:uFill>
                <a:latin typeface="Helvetica Neue"/>
                <a:sym typeface="Helvetica Neue"/>
                <a:hlinkClick r:id="rId3"/>
              </a:rPr>
              <a:t>https://infuse.ornl.gov</a:t>
            </a:r>
          </a:p>
          <a:p>
            <a:pPr defTabSz="412750" hangingPunct="0">
              <a:defRPr sz="6000" b="1">
                <a:latin typeface="+mj-lt"/>
                <a:ea typeface="+mj-ea"/>
                <a:cs typeface="+mj-cs"/>
                <a:sym typeface="Helvetica Neue"/>
              </a:defRPr>
            </a:pPr>
            <a:r>
              <a:rPr sz="3000" b="1" kern="0" dirty="0">
                <a:solidFill>
                  <a:srgbClr val="000000"/>
                </a:solidFill>
                <a:latin typeface="Helvetica Neue"/>
                <a:sym typeface="Helvetica Neue"/>
              </a:rPr>
              <a:t>Email: infuse@ornl.gov</a:t>
            </a:r>
          </a:p>
        </p:txBody>
      </p:sp>
      <p:sp>
        <p:nvSpPr>
          <p:cNvPr id="50" name="TextBox 2"/>
          <p:cNvSpPr txBox="1"/>
          <p:nvPr/>
        </p:nvSpPr>
        <p:spPr>
          <a:xfrm>
            <a:off x="5766670" y="415999"/>
            <a:ext cx="969817" cy="512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lvl1pPr>
              <a:defRPr sz="6000" b="1">
                <a:latin typeface="+mj-lt"/>
                <a:ea typeface="+mj-ea"/>
                <a:cs typeface="+mj-cs"/>
                <a:sym typeface="Helvetica Neue"/>
              </a:defRPr>
            </a:lvl1pPr>
          </a:lstStyle>
          <a:p>
            <a:pPr algn="ctr" defTabSz="412750" hangingPunct="0"/>
            <a:r>
              <a:rPr sz="3000" kern="0">
                <a:solidFill>
                  <a:srgbClr val="000000"/>
                </a:solidFill>
                <a:latin typeface="Helvetica Neue"/>
              </a:rPr>
              <a:t>URL:</a:t>
            </a:r>
          </a:p>
        </p:txBody>
      </p:sp>
      <p:sp>
        <p:nvSpPr>
          <p:cNvPr id="3" name="Title 2">
            <a:extLst>
              <a:ext uri="{FF2B5EF4-FFF2-40B4-BE49-F238E27FC236}">
                <a16:creationId xmlns:a16="http://schemas.microsoft.com/office/drawing/2014/main" id="{D1341330-B710-4F77-BF0E-668B0C065EA4}"/>
              </a:ext>
            </a:extLst>
          </p:cNvPr>
          <p:cNvSpPr>
            <a:spLocks noGrp="1"/>
          </p:cNvSpPr>
          <p:nvPr>
            <p:ph type="title"/>
          </p:nvPr>
        </p:nvSpPr>
        <p:spPr>
          <a:xfrm>
            <a:off x="-25971" y="2236386"/>
            <a:ext cx="12243941" cy="1371600"/>
          </a:xfrm>
        </p:spPr>
        <p:txBody>
          <a:bodyPr>
            <a:noAutofit/>
          </a:bodyPr>
          <a:lstStyle/>
          <a:p>
            <a:r>
              <a:rPr lang="en-US" sz="6600" dirty="0"/>
              <a:t>INFUSE Update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9989E8E-3FC5-471A-A418-3A3DFFAF829A}"/>
              </a:ext>
            </a:extLst>
          </p:cNvPr>
          <p:cNvSpPr>
            <a:spLocks noGrp="1"/>
          </p:cNvSpPr>
          <p:nvPr>
            <p:ph type="title"/>
          </p:nvPr>
        </p:nvSpPr>
        <p:spPr/>
        <p:txBody>
          <a:bodyPr/>
          <a:lstStyle/>
          <a:p>
            <a:r>
              <a:rPr lang="en-US" dirty="0"/>
              <a:t>INFUSE Process</a:t>
            </a:r>
          </a:p>
        </p:txBody>
      </p:sp>
      <p:sp>
        <p:nvSpPr>
          <p:cNvPr id="3" name="TextBox 2">
            <a:extLst>
              <a:ext uri="{FF2B5EF4-FFF2-40B4-BE49-F238E27FC236}">
                <a16:creationId xmlns:a16="http://schemas.microsoft.com/office/drawing/2014/main" id="{AB0C1097-94FC-FD3B-8D02-9B576C42F1CA}"/>
              </a:ext>
            </a:extLst>
          </p:cNvPr>
          <p:cNvSpPr txBox="1"/>
          <p:nvPr/>
        </p:nvSpPr>
        <p:spPr>
          <a:xfrm>
            <a:off x="7052475" y="1026475"/>
            <a:ext cx="1450718" cy="5129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algn="ctr" defTabSz="412750" fontAlgn="auto" hangingPunct="0">
              <a:spcBef>
                <a:spcPts val="0"/>
              </a:spcBef>
              <a:spcAft>
                <a:spcPts val="0"/>
              </a:spcAft>
            </a:pPr>
            <a:r>
              <a:rPr lang="en-US" sz="1500" b="1" kern="0" dirty="0">
                <a:solidFill>
                  <a:srgbClr val="000000"/>
                </a:solidFill>
                <a:latin typeface="Helvetica Neue Medium"/>
                <a:ea typeface="Helvetica Neue Medium"/>
                <a:cs typeface="Helvetica Neue Medium"/>
                <a:sym typeface="Helvetica Neue Medium"/>
              </a:rPr>
              <a:t>The process</a:t>
            </a:r>
          </a:p>
          <a:p>
            <a:pPr algn="ctr" defTabSz="412750" fontAlgn="auto" hangingPunct="0">
              <a:spcBef>
                <a:spcPts val="0"/>
              </a:spcBef>
              <a:spcAft>
                <a:spcPts val="0"/>
              </a:spcAft>
            </a:pPr>
            <a:r>
              <a:rPr lang="en-US" sz="1500" b="1" kern="0" dirty="0">
                <a:solidFill>
                  <a:srgbClr val="000000"/>
                </a:solidFill>
                <a:latin typeface="Helvetica Neue Medium"/>
                <a:ea typeface="Helvetica Neue Medium"/>
                <a:cs typeface="Helvetica Neue Medium"/>
                <a:sym typeface="Helvetica Neue Medium"/>
              </a:rPr>
              <a:t>New in FY 2022</a:t>
            </a:r>
          </a:p>
        </p:txBody>
      </p:sp>
      <p:sp>
        <p:nvSpPr>
          <p:cNvPr id="4" name="Rectangle 3">
            <a:extLst>
              <a:ext uri="{FF2B5EF4-FFF2-40B4-BE49-F238E27FC236}">
                <a16:creationId xmlns:a16="http://schemas.microsoft.com/office/drawing/2014/main" id="{D4918873-430E-15B3-3C19-103F1FD820FA}"/>
              </a:ext>
            </a:extLst>
          </p:cNvPr>
          <p:cNvSpPr/>
          <p:nvPr/>
        </p:nvSpPr>
        <p:spPr>
          <a:xfrm>
            <a:off x="8576541" y="1135924"/>
            <a:ext cx="1649186" cy="977405"/>
          </a:xfrm>
          <a:prstGeom prst="rect">
            <a:avLst/>
          </a:prstGeom>
          <a:solidFill>
            <a:srgbClr val="F3C727">
              <a:lumMod val="75000"/>
            </a:srgbClr>
          </a:solidFill>
          <a:ln w="19050" cap="flat" cmpd="sng" algn="ctr">
            <a:solidFill>
              <a:srgbClr val="F3C727">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Verdana"/>
                <a:ea typeface="+mn-ea"/>
                <a:cs typeface="+mn-cs"/>
              </a:rPr>
              <a:t>Private Industry</a:t>
            </a:r>
          </a:p>
        </p:txBody>
      </p:sp>
      <p:sp>
        <p:nvSpPr>
          <p:cNvPr id="5" name="Isosceles Triangle 4">
            <a:extLst>
              <a:ext uri="{FF2B5EF4-FFF2-40B4-BE49-F238E27FC236}">
                <a16:creationId xmlns:a16="http://schemas.microsoft.com/office/drawing/2014/main" id="{CEF5F3AF-643C-DF97-8E20-64B1FCF196A5}"/>
              </a:ext>
            </a:extLst>
          </p:cNvPr>
          <p:cNvSpPr/>
          <p:nvPr/>
        </p:nvSpPr>
        <p:spPr>
          <a:xfrm>
            <a:off x="8232954" y="3195534"/>
            <a:ext cx="2349496" cy="1148347"/>
          </a:xfrm>
          <a:prstGeom prst="triangle">
            <a:avLst/>
          </a:prstGeom>
          <a:solidFill>
            <a:srgbClr val="4F81BD">
              <a:lumMod val="75000"/>
            </a:srgbClr>
          </a:solidFill>
          <a:ln w="19050" cap="flat" cmpd="sng" algn="ctr">
            <a:solidFill>
              <a:srgbClr val="4F81BD">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Verdana"/>
                <a:ea typeface="+mn-ea"/>
                <a:cs typeface="+mn-cs"/>
              </a:rPr>
              <a:t>DOE-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Verdana"/>
                <a:ea typeface="+mn-ea"/>
                <a:cs typeface="+mn-cs"/>
              </a:rPr>
              <a:t>INFUSE</a:t>
            </a:r>
          </a:p>
        </p:txBody>
      </p:sp>
      <p:sp>
        <p:nvSpPr>
          <p:cNvPr id="6" name="Oval 5">
            <a:extLst>
              <a:ext uri="{FF2B5EF4-FFF2-40B4-BE49-F238E27FC236}">
                <a16:creationId xmlns:a16="http://schemas.microsoft.com/office/drawing/2014/main" id="{13EEEFEC-99E6-CED4-B2CC-D30B2AB480FB}"/>
              </a:ext>
            </a:extLst>
          </p:cNvPr>
          <p:cNvSpPr/>
          <p:nvPr/>
        </p:nvSpPr>
        <p:spPr>
          <a:xfrm>
            <a:off x="9790606" y="5528471"/>
            <a:ext cx="2294699" cy="999309"/>
          </a:xfrm>
          <a:prstGeom prst="ellipse">
            <a:avLst/>
          </a:prstGeom>
          <a:solidFill>
            <a:srgbClr val="0F6636"/>
          </a:solidFill>
          <a:ln w="19050" cap="flat" cmpd="sng" algn="ctr">
            <a:solidFill>
              <a:srgbClr val="0F663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Verdana"/>
                <a:ea typeface="+mn-ea"/>
                <a:cs typeface="+mn-cs"/>
              </a:rPr>
              <a:t>DOE Laboratories</a:t>
            </a:r>
          </a:p>
        </p:txBody>
      </p:sp>
      <p:cxnSp>
        <p:nvCxnSpPr>
          <p:cNvPr id="7" name="Straight Arrow Connector 6">
            <a:extLst>
              <a:ext uri="{FF2B5EF4-FFF2-40B4-BE49-F238E27FC236}">
                <a16:creationId xmlns:a16="http://schemas.microsoft.com/office/drawing/2014/main" id="{BBB0317C-DF67-EE2B-EEF3-6F974C79264E}"/>
              </a:ext>
            </a:extLst>
          </p:cNvPr>
          <p:cNvCxnSpPr>
            <a:cxnSpLocks/>
            <a:stCxn id="4" idx="2"/>
            <a:endCxn id="5" idx="0"/>
          </p:cNvCxnSpPr>
          <p:nvPr/>
        </p:nvCxnSpPr>
        <p:spPr>
          <a:xfrm>
            <a:off x="9401134" y="2113329"/>
            <a:ext cx="6568" cy="1082205"/>
          </a:xfrm>
          <a:prstGeom prst="straightConnector1">
            <a:avLst/>
          </a:prstGeom>
          <a:noFill/>
          <a:ln w="63500" cap="flat" cmpd="sng" algn="ctr">
            <a:solidFill>
              <a:sysClr val="windowText" lastClr="000000"/>
            </a:solidFill>
            <a:prstDash val="solid"/>
            <a:tailEnd type="triangle"/>
          </a:ln>
          <a:effectLst/>
          <a:scene3d>
            <a:camera prst="orthographicFront">
              <a:rot lat="0" lon="0" rev="0"/>
            </a:camera>
            <a:lightRig rig="twoPt" dir="t">
              <a:rot lat="0" lon="0" rev="4800000"/>
            </a:lightRig>
          </a:scene3d>
          <a:sp3d prstMaterial="matte"/>
        </p:spPr>
      </p:cxnSp>
      <p:sp>
        <p:nvSpPr>
          <p:cNvPr id="8" name="TextBox 7">
            <a:extLst>
              <a:ext uri="{FF2B5EF4-FFF2-40B4-BE49-F238E27FC236}">
                <a16:creationId xmlns:a16="http://schemas.microsoft.com/office/drawing/2014/main" id="{6537B398-FB9B-3FEB-CBBD-F13D460224B4}"/>
              </a:ext>
            </a:extLst>
          </p:cNvPr>
          <p:cNvSpPr txBox="1"/>
          <p:nvPr/>
        </p:nvSpPr>
        <p:spPr>
          <a:xfrm>
            <a:off x="8780934" y="2301591"/>
            <a:ext cx="1230222" cy="523220"/>
          </a:xfrm>
          <a:prstGeom prst="rect">
            <a:avLst/>
          </a:prstGeom>
          <a:solidFill>
            <a:sysClr val="window" lastClr="FFFFFF"/>
          </a:soli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Verdana"/>
              </a:rPr>
              <a:t>RFA submission</a:t>
            </a:r>
          </a:p>
        </p:txBody>
      </p:sp>
      <p:sp>
        <p:nvSpPr>
          <p:cNvPr id="9" name="Rectangle: Rounded Corners 8">
            <a:extLst>
              <a:ext uri="{FF2B5EF4-FFF2-40B4-BE49-F238E27FC236}">
                <a16:creationId xmlns:a16="http://schemas.microsoft.com/office/drawing/2014/main" id="{5155997B-D400-D953-5419-7C1C7EB097E1}"/>
              </a:ext>
            </a:extLst>
          </p:cNvPr>
          <p:cNvSpPr/>
          <p:nvPr/>
        </p:nvSpPr>
        <p:spPr>
          <a:xfrm>
            <a:off x="6868535" y="5616783"/>
            <a:ext cx="2078736" cy="872303"/>
          </a:xfrm>
          <a:prstGeom prst="roundRect">
            <a:avLst/>
          </a:prstGeom>
          <a:solidFill>
            <a:srgbClr val="8064A2">
              <a:lumMod val="75000"/>
            </a:srgbClr>
          </a:solidFill>
          <a:ln w="19050" cap="flat" cmpd="sng" algn="ctr">
            <a:solidFill>
              <a:srgbClr val="8064A2">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Verdana"/>
                <a:ea typeface="+mn-ea"/>
                <a:cs typeface="+mn-cs"/>
              </a:rPr>
              <a:t>U.S. Universities</a:t>
            </a:r>
          </a:p>
        </p:txBody>
      </p:sp>
      <p:cxnSp>
        <p:nvCxnSpPr>
          <p:cNvPr id="10" name="Straight Arrow Connector 9">
            <a:extLst>
              <a:ext uri="{FF2B5EF4-FFF2-40B4-BE49-F238E27FC236}">
                <a16:creationId xmlns:a16="http://schemas.microsoft.com/office/drawing/2014/main" id="{50D12717-0C83-8683-7C36-7AE7ACFC7D20}"/>
              </a:ext>
            </a:extLst>
          </p:cNvPr>
          <p:cNvCxnSpPr>
            <a:cxnSpLocks/>
            <a:stCxn id="5" idx="3"/>
            <a:endCxn id="6" idx="1"/>
          </p:cNvCxnSpPr>
          <p:nvPr/>
        </p:nvCxnSpPr>
        <p:spPr>
          <a:xfrm>
            <a:off x="9407702" y="4343881"/>
            <a:ext cx="718955" cy="1330935"/>
          </a:xfrm>
          <a:prstGeom prst="straightConnector1">
            <a:avLst/>
          </a:prstGeom>
          <a:noFill/>
          <a:ln w="63500" cap="flat" cmpd="sng" algn="ctr">
            <a:solidFill>
              <a:sysClr val="windowText" lastClr="000000"/>
            </a:solidFill>
            <a:prstDash val="solid"/>
            <a:tailEnd type="triangle"/>
          </a:ln>
          <a:effectLst/>
          <a:scene3d>
            <a:camera prst="orthographicFront">
              <a:rot lat="0" lon="0" rev="0"/>
            </a:camera>
            <a:lightRig rig="twoPt" dir="t">
              <a:rot lat="0" lon="0" rev="4800000"/>
            </a:lightRig>
          </a:scene3d>
          <a:sp3d prstMaterial="matte"/>
        </p:spPr>
      </p:cxnSp>
      <p:cxnSp>
        <p:nvCxnSpPr>
          <p:cNvPr id="18" name="Straight Arrow Connector 17">
            <a:extLst>
              <a:ext uri="{FF2B5EF4-FFF2-40B4-BE49-F238E27FC236}">
                <a16:creationId xmlns:a16="http://schemas.microsoft.com/office/drawing/2014/main" id="{A5422852-FB1D-3EB2-094A-6015D68604C7}"/>
              </a:ext>
            </a:extLst>
          </p:cNvPr>
          <p:cNvCxnSpPr>
            <a:cxnSpLocks/>
            <a:stCxn id="5" idx="3"/>
          </p:cNvCxnSpPr>
          <p:nvPr/>
        </p:nvCxnSpPr>
        <p:spPr>
          <a:xfrm flipH="1">
            <a:off x="8546386" y="4343881"/>
            <a:ext cx="861316" cy="1330480"/>
          </a:xfrm>
          <a:prstGeom prst="straightConnector1">
            <a:avLst/>
          </a:prstGeom>
          <a:noFill/>
          <a:ln w="63500" cap="flat" cmpd="sng" algn="ctr">
            <a:solidFill>
              <a:sysClr val="windowText" lastClr="000000"/>
            </a:solidFill>
            <a:prstDash val="solid"/>
            <a:tailEnd type="triangle"/>
          </a:ln>
          <a:effectLst/>
          <a:scene3d>
            <a:camera prst="orthographicFront">
              <a:rot lat="0" lon="0" rev="0"/>
            </a:camera>
            <a:lightRig rig="twoPt" dir="t">
              <a:rot lat="0" lon="0" rev="4800000"/>
            </a:lightRig>
          </a:scene3d>
          <a:sp3d prstMaterial="matte"/>
        </p:spPr>
      </p:cxnSp>
      <p:sp>
        <p:nvSpPr>
          <p:cNvPr id="21" name="TextBox 20">
            <a:extLst>
              <a:ext uri="{FF2B5EF4-FFF2-40B4-BE49-F238E27FC236}">
                <a16:creationId xmlns:a16="http://schemas.microsoft.com/office/drawing/2014/main" id="{2BB8CA35-8AB1-24AE-9435-2762ED2226E0}"/>
              </a:ext>
            </a:extLst>
          </p:cNvPr>
          <p:cNvSpPr txBox="1"/>
          <p:nvPr/>
        </p:nvSpPr>
        <p:spPr>
          <a:xfrm>
            <a:off x="9421269" y="4674566"/>
            <a:ext cx="1444081" cy="523220"/>
          </a:xfrm>
          <a:prstGeom prst="rect">
            <a:avLst/>
          </a:prstGeom>
          <a:solidFill>
            <a:sysClr val="window" lastClr="FFFFFF"/>
          </a:soli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Verdana"/>
              </a:rPr>
              <a:t>M&amp;O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Verdana"/>
              </a:rPr>
              <a:t>Contract/FWP</a:t>
            </a:r>
          </a:p>
        </p:txBody>
      </p:sp>
      <p:sp>
        <p:nvSpPr>
          <p:cNvPr id="22" name="TextBox 21">
            <a:extLst>
              <a:ext uri="{FF2B5EF4-FFF2-40B4-BE49-F238E27FC236}">
                <a16:creationId xmlns:a16="http://schemas.microsoft.com/office/drawing/2014/main" id="{7E677DF6-02D2-7E37-8091-F0FE883CBAA3}"/>
              </a:ext>
            </a:extLst>
          </p:cNvPr>
          <p:cNvSpPr txBox="1"/>
          <p:nvPr/>
        </p:nvSpPr>
        <p:spPr>
          <a:xfrm>
            <a:off x="7875038" y="4566593"/>
            <a:ext cx="1310925" cy="738664"/>
          </a:xfrm>
          <a:prstGeom prst="rect">
            <a:avLst/>
          </a:prstGeom>
          <a:solidFill>
            <a:sysClr val="window" lastClr="FFFFFF"/>
          </a:soli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Verdana"/>
              </a:rPr>
              <a:t>Grant/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Verdana"/>
              </a:rPr>
              <a:t>Cooperative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Verdana"/>
              </a:rPr>
              <a:t>Agreement</a:t>
            </a:r>
          </a:p>
        </p:txBody>
      </p:sp>
      <p:cxnSp>
        <p:nvCxnSpPr>
          <p:cNvPr id="23" name="Straight Arrow Connector 22">
            <a:extLst>
              <a:ext uri="{FF2B5EF4-FFF2-40B4-BE49-F238E27FC236}">
                <a16:creationId xmlns:a16="http://schemas.microsoft.com/office/drawing/2014/main" id="{86AA8AD4-B849-E8ED-C588-347E28E8861C}"/>
              </a:ext>
            </a:extLst>
          </p:cNvPr>
          <p:cNvCxnSpPr/>
          <p:nvPr/>
        </p:nvCxnSpPr>
        <p:spPr>
          <a:xfrm>
            <a:off x="10242170" y="2125253"/>
            <a:ext cx="1230222" cy="3403218"/>
          </a:xfrm>
          <a:prstGeom prst="straightConnector1">
            <a:avLst/>
          </a:prstGeom>
          <a:noFill/>
          <a:ln w="63500" cap="flat" cmpd="sng" algn="ctr">
            <a:solidFill>
              <a:sysClr val="windowText" lastClr="000000"/>
            </a:solidFill>
            <a:prstDash val="solid"/>
            <a:headEnd type="triangle"/>
            <a:tailEnd type="triangle"/>
          </a:ln>
          <a:effectLst/>
        </p:spPr>
      </p:cxnSp>
      <p:sp>
        <p:nvSpPr>
          <p:cNvPr id="24" name="TextBox 23">
            <a:extLst>
              <a:ext uri="{FF2B5EF4-FFF2-40B4-BE49-F238E27FC236}">
                <a16:creationId xmlns:a16="http://schemas.microsoft.com/office/drawing/2014/main" id="{3B8F222B-3B1F-C7A8-810B-386C35EFABA8}"/>
              </a:ext>
            </a:extLst>
          </p:cNvPr>
          <p:cNvSpPr txBox="1"/>
          <p:nvPr/>
        </p:nvSpPr>
        <p:spPr>
          <a:xfrm>
            <a:off x="10577138" y="3490591"/>
            <a:ext cx="1010767" cy="369332"/>
          </a:xfrm>
          <a:prstGeom prst="rect">
            <a:avLst/>
          </a:prstGeom>
          <a:solidFill>
            <a:sysClr val="window" lastClr="FFFFFF"/>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a:rPr>
              <a:t>CRADA</a:t>
            </a:r>
          </a:p>
        </p:txBody>
      </p:sp>
      <p:cxnSp>
        <p:nvCxnSpPr>
          <p:cNvPr id="25" name="Straight Arrow Connector 24">
            <a:extLst>
              <a:ext uri="{FF2B5EF4-FFF2-40B4-BE49-F238E27FC236}">
                <a16:creationId xmlns:a16="http://schemas.microsoft.com/office/drawing/2014/main" id="{B2D8DC84-1CAE-D63A-F3AE-B3B01037A920}"/>
              </a:ext>
            </a:extLst>
          </p:cNvPr>
          <p:cNvCxnSpPr>
            <a:cxnSpLocks/>
          </p:cNvCxnSpPr>
          <p:nvPr/>
        </p:nvCxnSpPr>
        <p:spPr>
          <a:xfrm flipH="1">
            <a:off x="7187185" y="2147034"/>
            <a:ext cx="1383667" cy="3381437"/>
          </a:xfrm>
          <a:prstGeom prst="straightConnector1">
            <a:avLst/>
          </a:prstGeom>
          <a:noFill/>
          <a:ln w="63500" cap="flat" cmpd="sng" algn="ctr">
            <a:solidFill>
              <a:sysClr val="windowText" lastClr="000000"/>
            </a:solidFill>
            <a:prstDash val="solid"/>
            <a:headEnd type="triangle"/>
            <a:tailEnd type="triangle"/>
          </a:ln>
          <a:effectLst/>
        </p:spPr>
      </p:cxnSp>
      <p:sp>
        <p:nvSpPr>
          <p:cNvPr id="26" name="TextBox 25">
            <a:extLst>
              <a:ext uri="{FF2B5EF4-FFF2-40B4-BE49-F238E27FC236}">
                <a16:creationId xmlns:a16="http://schemas.microsoft.com/office/drawing/2014/main" id="{3B1F9394-FF29-A725-775E-909F1DDD04FC}"/>
              </a:ext>
            </a:extLst>
          </p:cNvPr>
          <p:cNvSpPr txBox="1"/>
          <p:nvPr/>
        </p:nvSpPr>
        <p:spPr>
          <a:xfrm>
            <a:off x="7398508" y="3490591"/>
            <a:ext cx="776689" cy="369332"/>
          </a:xfrm>
          <a:prstGeom prst="rect">
            <a:avLst/>
          </a:prstGeom>
          <a:solidFill>
            <a:sysClr val="window" lastClr="FFFFFF"/>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Verdana"/>
              </a:rPr>
              <a:t>IPMP</a:t>
            </a:r>
          </a:p>
        </p:txBody>
      </p:sp>
      <p:graphicFrame>
        <p:nvGraphicFramePr>
          <p:cNvPr id="27" name="Diagram 26">
            <a:extLst>
              <a:ext uri="{FF2B5EF4-FFF2-40B4-BE49-F238E27FC236}">
                <a16:creationId xmlns:a16="http://schemas.microsoft.com/office/drawing/2014/main" id="{0A656601-6E2A-FF72-55B7-675C01A2E7E3}"/>
              </a:ext>
            </a:extLst>
          </p:cNvPr>
          <p:cNvGraphicFramePr/>
          <p:nvPr/>
        </p:nvGraphicFramePr>
        <p:xfrm>
          <a:off x="0" y="1135923"/>
          <a:ext cx="7004079" cy="5130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1749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B167D-8DAC-58B3-B801-F21F685B32E4}"/>
              </a:ext>
            </a:extLst>
          </p:cNvPr>
          <p:cNvSpPr>
            <a:spLocks noGrp="1"/>
          </p:cNvSpPr>
          <p:nvPr>
            <p:ph type="title"/>
          </p:nvPr>
        </p:nvSpPr>
        <p:spPr/>
        <p:txBody>
          <a:bodyPr/>
          <a:lstStyle/>
          <a:p>
            <a:r>
              <a:rPr lang="en-US" dirty="0"/>
              <a:t>INFUSE as Force Multiplier</a:t>
            </a:r>
          </a:p>
        </p:txBody>
      </p:sp>
      <p:sp>
        <p:nvSpPr>
          <p:cNvPr id="6" name="TextBox 5">
            <a:extLst>
              <a:ext uri="{FF2B5EF4-FFF2-40B4-BE49-F238E27FC236}">
                <a16:creationId xmlns:a16="http://schemas.microsoft.com/office/drawing/2014/main" id="{EBE3E498-8283-780E-C43B-CE891F1D34E3}"/>
              </a:ext>
            </a:extLst>
          </p:cNvPr>
          <p:cNvSpPr txBox="1"/>
          <p:nvPr/>
        </p:nvSpPr>
        <p:spPr>
          <a:xfrm>
            <a:off x="404037" y="1168911"/>
            <a:ext cx="10976536" cy="3016210"/>
          </a:xfrm>
          <a:prstGeom prst="rect">
            <a:avLst/>
          </a:prstGeom>
          <a:noFill/>
        </p:spPr>
        <p:txBody>
          <a:bodyPr wrap="square">
            <a:spAutoFit/>
          </a:bodyPr>
          <a:lstStyle/>
          <a:p>
            <a:pPr marL="342900" indent="-342900">
              <a:spcAft>
                <a:spcPts val="1200"/>
              </a:spcAft>
              <a:buFont typeface="Arial" panose="020B0604020202020204" pitchFamily="34" charset="0"/>
              <a:buChar char="•"/>
            </a:pPr>
            <a:r>
              <a:rPr lang="en-US" sz="2800" dirty="0"/>
              <a:t>A small amount of funding accesses substantial facilities and expertise, and lead to larger public-private collaborations.</a:t>
            </a:r>
          </a:p>
          <a:p>
            <a:pPr marL="342900" indent="-342900">
              <a:spcAft>
                <a:spcPts val="1200"/>
              </a:spcAft>
              <a:buFont typeface="Arial" panose="020B0604020202020204" pitchFamily="34" charset="0"/>
              <a:buChar char="•"/>
            </a:pPr>
            <a:r>
              <a:rPr lang="en-US" sz="2800" dirty="0"/>
              <a:t>Example – award from 2020, “Conceptual design of a tritium pellet injector for the ST40 spherical tokamak”</a:t>
            </a:r>
          </a:p>
          <a:p>
            <a:pPr marL="914400" lvl="1" indent="-457200">
              <a:spcAft>
                <a:spcPts val="1200"/>
              </a:spcAft>
              <a:buFont typeface="Wingdings" panose="05000000000000000000" pitchFamily="2" charset="2"/>
              <a:buChar char="Ø"/>
            </a:pPr>
            <a:r>
              <a:rPr lang="en-US" sz="2400" dirty="0"/>
              <a:t>Pellet injector design concept successfully completed.</a:t>
            </a:r>
          </a:p>
          <a:p>
            <a:pPr marL="914400" lvl="1" indent="-457200">
              <a:spcAft>
                <a:spcPts val="1200"/>
              </a:spcAft>
              <a:buFont typeface="Wingdings" panose="05000000000000000000" pitchFamily="2" charset="2"/>
              <a:buChar char="Ø"/>
            </a:pPr>
            <a:r>
              <a:rPr lang="en-US" sz="2400" dirty="0"/>
              <a:t>The company is progressing with a much larger fabricate &amp; test project.</a:t>
            </a:r>
          </a:p>
        </p:txBody>
      </p:sp>
      <p:pic>
        <p:nvPicPr>
          <p:cNvPr id="4" name="Picture 3">
            <a:extLst>
              <a:ext uri="{FF2B5EF4-FFF2-40B4-BE49-F238E27FC236}">
                <a16:creationId xmlns:a16="http://schemas.microsoft.com/office/drawing/2014/main" id="{00B6DCA7-AED6-7E5D-805A-C5EC016B084C}"/>
              </a:ext>
            </a:extLst>
          </p:cNvPr>
          <p:cNvPicPr>
            <a:picLocks noChangeAspect="1"/>
          </p:cNvPicPr>
          <p:nvPr/>
        </p:nvPicPr>
        <p:blipFill rotWithShape="1">
          <a:blip r:embed="rId3"/>
          <a:srcRect t="14636"/>
          <a:stretch/>
        </p:blipFill>
        <p:spPr>
          <a:xfrm>
            <a:off x="951470" y="4320752"/>
            <a:ext cx="7488967" cy="2522009"/>
          </a:xfrm>
          <a:prstGeom prst="rect">
            <a:avLst/>
          </a:prstGeom>
        </p:spPr>
      </p:pic>
      <p:pic>
        <p:nvPicPr>
          <p:cNvPr id="7" name="Picture 6">
            <a:extLst>
              <a:ext uri="{FF2B5EF4-FFF2-40B4-BE49-F238E27FC236}">
                <a16:creationId xmlns:a16="http://schemas.microsoft.com/office/drawing/2014/main" id="{F4617BFA-9BE6-6641-4F53-D4601A9F41C2}"/>
              </a:ext>
            </a:extLst>
          </p:cNvPr>
          <p:cNvPicPr>
            <a:picLocks noChangeAspect="1"/>
          </p:cNvPicPr>
          <p:nvPr/>
        </p:nvPicPr>
        <p:blipFill>
          <a:blip r:embed="rId4"/>
          <a:stretch>
            <a:fillRect/>
          </a:stretch>
        </p:blipFill>
        <p:spPr>
          <a:xfrm>
            <a:off x="8798883" y="4185121"/>
            <a:ext cx="2854825" cy="2522009"/>
          </a:xfrm>
          <a:prstGeom prst="rect">
            <a:avLst/>
          </a:prstGeom>
        </p:spPr>
      </p:pic>
    </p:spTree>
    <p:extLst>
      <p:ext uri="{BB962C8B-B14F-4D97-AF65-F5344CB8AC3E}">
        <p14:creationId xmlns:p14="http://schemas.microsoft.com/office/powerpoint/2010/main" val="2421364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8BFA9-BF99-44DE-2672-3F75E6D33CF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8EEBD17-3570-10D8-9AC0-0A3DA76124F2}"/>
              </a:ext>
            </a:extLst>
          </p:cNvPr>
          <p:cNvSpPr>
            <a:spLocks noGrp="1"/>
          </p:cNvSpPr>
          <p:nvPr>
            <p:ph type="subTitle" idx="1"/>
          </p:nvPr>
        </p:nvSpPr>
        <p:spPr/>
        <p:txBody>
          <a:bodyPr/>
          <a:lstStyle/>
          <a:p>
            <a:endParaRPr lang="en-US"/>
          </a:p>
        </p:txBody>
      </p:sp>
      <p:sp>
        <p:nvSpPr>
          <p:cNvPr id="5" name="Rectangle 4">
            <a:extLst>
              <a:ext uri="{FF2B5EF4-FFF2-40B4-BE49-F238E27FC236}">
                <a16:creationId xmlns:a16="http://schemas.microsoft.com/office/drawing/2014/main" id="{B38F3F3C-7280-2C34-4FDF-9335C076200C}"/>
              </a:ext>
            </a:extLst>
          </p:cNvPr>
          <p:cNvSpPr/>
          <p:nvPr/>
        </p:nvSpPr>
        <p:spPr>
          <a:xfrm>
            <a:off x="11504141" y="6042454"/>
            <a:ext cx="556054" cy="704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4801270-7D8D-02F9-C6C7-0703C7AC6174}"/>
              </a:ext>
            </a:extLst>
          </p:cNvPr>
          <p:cNvPicPr>
            <a:picLocks noChangeAspect="1"/>
          </p:cNvPicPr>
          <p:nvPr/>
        </p:nvPicPr>
        <p:blipFill>
          <a:blip r:embed="rId2"/>
          <a:stretch>
            <a:fillRect/>
          </a:stretch>
        </p:blipFill>
        <p:spPr>
          <a:xfrm>
            <a:off x="0" y="1"/>
            <a:ext cx="12192000" cy="6857999"/>
          </a:xfrm>
          <a:prstGeom prst="rect">
            <a:avLst/>
          </a:prstGeom>
        </p:spPr>
      </p:pic>
    </p:spTree>
    <p:extLst>
      <p:ext uri="{BB962C8B-B14F-4D97-AF65-F5344CB8AC3E}">
        <p14:creationId xmlns:p14="http://schemas.microsoft.com/office/powerpoint/2010/main" val="2796930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B167D-8DAC-58B3-B801-F21F685B32E4}"/>
              </a:ext>
            </a:extLst>
          </p:cNvPr>
          <p:cNvSpPr>
            <a:spLocks noGrp="1"/>
          </p:cNvSpPr>
          <p:nvPr>
            <p:ph type="title"/>
          </p:nvPr>
        </p:nvSpPr>
        <p:spPr/>
        <p:txBody>
          <a:bodyPr/>
          <a:lstStyle/>
          <a:p>
            <a:r>
              <a:rPr lang="en-US" dirty="0"/>
              <a:t>What’s Next? (1)</a:t>
            </a:r>
          </a:p>
        </p:txBody>
      </p:sp>
      <p:sp>
        <p:nvSpPr>
          <p:cNvPr id="6" name="TextBox 5">
            <a:extLst>
              <a:ext uri="{FF2B5EF4-FFF2-40B4-BE49-F238E27FC236}">
                <a16:creationId xmlns:a16="http://schemas.microsoft.com/office/drawing/2014/main" id="{EBE3E498-8283-780E-C43B-CE891F1D34E3}"/>
              </a:ext>
            </a:extLst>
          </p:cNvPr>
          <p:cNvSpPr txBox="1"/>
          <p:nvPr/>
        </p:nvSpPr>
        <p:spPr>
          <a:xfrm>
            <a:off x="404037" y="1366623"/>
            <a:ext cx="10976536" cy="3570208"/>
          </a:xfrm>
          <a:prstGeom prst="rect">
            <a:avLst/>
          </a:prstGeom>
          <a:noFill/>
        </p:spPr>
        <p:txBody>
          <a:bodyPr wrap="square">
            <a:spAutoFit/>
          </a:bodyPr>
          <a:lstStyle/>
          <a:p>
            <a:pPr marL="342900" indent="-342900">
              <a:spcAft>
                <a:spcPts val="1200"/>
              </a:spcAft>
              <a:buFont typeface="Arial" panose="020B0604020202020204" pitchFamily="34" charset="0"/>
              <a:buChar char="•"/>
            </a:pPr>
            <a:r>
              <a:rPr lang="en-US" sz="2800" dirty="0"/>
              <a:t>New awards (for RFA2022b) should be announced in January.</a:t>
            </a:r>
          </a:p>
          <a:p>
            <a:pPr marL="342900" indent="-342900">
              <a:spcAft>
                <a:spcPts val="1200"/>
              </a:spcAft>
              <a:buFont typeface="Arial" panose="020B0604020202020204" pitchFamily="34" charset="0"/>
              <a:buChar char="•"/>
            </a:pPr>
            <a:r>
              <a:rPr lang="en-US" sz="2800" dirty="0"/>
              <a:t>It is expected that the next RFA call will be announced in February.</a:t>
            </a:r>
          </a:p>
          <a:p>
            <a:pPr marL="914400" lvl="1" indent="-457200">
              <a:spcAft>
                <a:spcPts val="1200"/>
              </a:spcAft>
              <a:buFont typeface="Wingdings" panose="05000000000000000000" pitchFamily="2" charset="2"/>
              <a:buChar char="Ø"/>
            </a:pPr>
            <a:r>
              <a:rPr lang="en-US" sz="2400" dirty="0"/>
              <a:t>Universities will be included as applicants.</a:t>
            </a:r>
          </a:p>
          <a:p>
            <a:pPr marL="914400" lvl="1" indent="-457200">
              <a:spcAft>
                <a:spcPts val="1200"/>
              </a:spcAft>
              <a:buFont typeface="Wingdings" panose="05000000000000000000" pitchFamily="2" charset="2"/>
              <a:buChar char="Ø"/>
            </a:pPr>
            <a:r>
              <a:rPr lang="en-US" sz="2400" dirty="0"/>
              <a:t>This may be the only RFA call for FY2023.</a:t>
            </a:r>
          </a:p>
          <a:p>
            <a:pPr marL="914400" lvl="1" indent="-457200">
              <a:spcAft>
                <a:spcPts val="1200"/>
              </a:spcAft>
              <a:buFont typeface="Wingdings" panose="05000000000000000000" pitchFamily="2" charset="2"/>
              <a:buChar char="Ø"/>
            </a:pPr>
            <a:r>
              <a:rPr lang="en-US" sz="2400" dirty="0"/>
              <a:t>The program is currently developing implementation of Promoting Inclusive and Equitable Research (PIER) Plan</a:t>
            </a:r>
          </a:p>
          <a:p>
            <a:pPr marL="342900" indent="-342900">
              <a:spcAft>
                <a:spcPts val="1200"/>
              </a:spcAft>
              <a:buFont typeface="Arial" panose="020B0604020202020204" pitchFamily="34" charset="0"/>
              <a:buChar char="•"/>
            </a:pPr>
            <a:endParaRPr lang="en-US" sz="2400" dirty="0"/>
          </a:p>
        </p:txBody>
      </p:sp>
    </p:spTree>
    <p:extLst>
      <p:ext uri="{BB962C8B-B14F-4D97-AF65-F5344CB8AC3E}">
        <p14:creationId xmlns:p14="http://schemas.microsoft.com/office/powerpoint/2010/main" val="2191647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B167D-8DAC-58B3-B801-F21F685B32E4}"/>
              </a:ext>
            </a:extLst>
          </p:cNvPr>
          <p:cNvSpPr>
            <a:spLocks noGrp="1"/>
          </p:cNvSpPr>
          <p:nvPr>
            <p:ph type="title"/>
          </p:nvPr>
        </p:nvSpPr>
        <p:spPr/>
        <p:txBody>
          <a:bodyPr/>
          <a:lstStyle/>
          <a:p>
            <a:r>
              <a:rPr lang="en-US" dirty="0"/>
              <a:t>What’s Next? (2)</a:t>
            </a:r>
          </a:p>
        </p:txBody>
      </p:sp>
      <p:sp>
        <p:nvSpPr>
          <p:cNvPr id="6" name="TextBox 5">
            <a:extLst>
              <a:ext uri="{FF2B5EF4-FFF2-40B4-BE49-F238E27FC236}">
                <a16:creationId xmlns:a16="http://schemas.microsoft.com/office/drawing/2014/main" id="{EBE3E498-8283-780E-C43B-CE891F1D34E3}"/>
              </a:ext>
            </a:extLst>
          </p:cNvPr>
          <p:cNvSpPr txBox="1"/>
          <p:nvPr/>
        </p:nvSpPr>
        <p:spPr>
          <a:xfrm>
            <a:off x="404037" y="1366623"/>
            <a:ext cx="10976536" cy="5001369"/>
          </a:xfrm>
          <a:prstGeom prst="rect">
            <a:avLst/>
          </a:prstGeom>
          <a:noFill/>
        </p:spPr>
        <p:txBody>
          <a:bodyPr wrap="square">
            <a:spAutoFit/>
          </a:bodyPr>
          <a:lstStyle/>
          <a:p>
            <a:pPr marL="342900" indent="-342900">
              <a:spcAft>
                <a:spcPts val="1200"/>
              </a:spcAft>
              <a:buFont typeface="Arial" panose="020B0604020202020204" pitchFamily="34" charset="0"/>
              <a:buChar char="•"/>
            </a:pPr>
            <a:r>
              <a:rPr lang="en-US" sz="2800" dirty="0"/>
              <a:t>A few questions that we are planning to address soon:</a:t>
            </a:r>
          </a:p>
          <a:p>
            <a:pPr marL="914400" lvl="1" indent="-457200">
              <a:spcAft>
                <a:spcPts val="1200"/>
              </a:spcAft>
              <a:buFont typeface="Wingdings" panose="05000000000000000000" pitchFamily="2" charset="2"/>
              <a:buChar char="Ø"/>
            </a:pPr>
            <a:r>
              <a:rPr lang="en-US" sz="2400" dirty="0"/>
              <a:t>Where, when, and how should we hold the next workshop (typically in Dec.)?</a:t>
            </a:r>
          </a:p>
          <a:p>
            <a:pPr marL="914400" lvl="1" indent="-457200">
              <a:spcAft>
                <a:spcPts val="1200"/>
              </a:spcAft>
              <a:buFont typeface="Wingdings" panose="05000000000000000000" pitchFamily="2" charset="2"/>
              <a:buChar char="Ø"/>
            </a:pPr>
            <a:r>
              <a:rPr lang="en-US" sz="2400" dirty="0"/>
              <a:t>How can we improve INFUSE (programmatically, procedurally)?</a:t>
            </a:r>
          </a:p>
          <a:p>
            <a:pPr marL="1371600" lvl="2" indent="-457200">
              <a:spcAft>
                <a:spcPts val="600"/>
              </a:spcAft>
              <a:buFont typeface="Wingdings" panose="05000000000000000000" pitchFamily="2" charset="2"/>
              <a:buChar char="§"/>
            </a:pPr>
            <a:r>
              <a:rPr lang="en-US" sz="2400" dirty="0"/>
              <a:t>We are in a different landscape than 2019 – how to respond?</a:t>
            </a:r>
          </a:p>
          <a:p>
            <a:pPr marL="1371600" lvl="2" indent="-457200">
              <a:spcAft>
                <a:spcPts val="600"/>
              </a:spcAft>
              <a:buFont typeface="Wingdings" panose="05000000000000000000" pitchFamily="2" charset="2"/>
              <a:buChar char="§"/>
            </a:pPr>
            <a:r>
              <a:rPr lang="en-US" sz="2400" dirty="0"/>
              <a:t>Submission web site was revamped in 2022, can still improve. </a:t>
            </a:r>
          </a:p>
          <a:p>
            <a:pPr marL="1371600" lvl="2" indent="-457200">
              <a:spcAft>
                <a:spcPts val="600"/>
              </a:spcAft>
              <a:buFont typeface="Wingdings" panose="05000000000000000000" pitchFamily="2" charset="2"/>
              <a:buChar char="§"/>
            </a:pPr>
            <a:r>
              <a:rPr lang="en-US" sz="2400" dirty="0"/>
              <a:t>Review process can be optimized.</a:t>
            </a:r>
          </a:p>
          <a:p>
            <a:pPr marL="914400" lvl="1" indent="-457200">
              <a:spcAft>
                <a:spcPts val="1200"/>
              </a:spcAft>
              <a:buFont typeface="Wingdings" panose="05000000000000000000" pitchFamily="2" charset="2"/>
              <a:buChar char="Ø"/>
            </a:pPr>
            <a:r>
              <a:rPr lang="en-US" sz="2400" dirty="0"/>
              <a:t>How can we better communicate (tri-directionally)? </a:t>
            </a:r>
          </a:p>
          <a:p>
            <a:pPr marL="1371600" lvl="2" indent="-457200">
              <a:spcAft>
                <a:spcPts val="1200"/>
              </a:spcAft>
              <a:buFont typeface="Wingdings" panose="05000000000000000000" pitchFamily="2" charset="2"/>
              <a:buChar char="§"/>
            </a:pPr>
            <a:r>
              <a:rPr lang="en-US" sz="2400" dirty="0"/>
              <a:t>Provide information to companies.</a:t>
            </a:r>
          </a:p>
          <a:p>
            <a:pPr marL="1371600" lvl="2" indent="-457200">
              <a:spcAft>
                <a:spcPts val="1200"/>
              </a:spcAft>
              <a:buFont typeface="Wingdings" panose="05000000000000000000" pitchFamily="2" charset="2"/>
              <a:buChar char="§"/>
            </a:pPr>
            <a:r>
              <a:rPr lang="en-US" sz="2400" dirty="0"/>
              <a:t>Received feedback from companies.</a:t>
            </a:r>
          </a:p>
          <a:p>
            <a:pPr marL="1371600" lvl="2" indent="-457200">
              <a:spcAft>
                <a:spcPts val="1200"/>
              </a:spcAft>
              <a:buFont typeface="Wingdings" panose="05000000000000000000" pitchFamily="2" charset="2"/>
              <a:buChar char="§"/>
            </a:pPr>
            <a:r>
              <a:rPr lang="en-US" sz="2400" dirty="0"/>
              <a:t>Inform stakeholders how INFUSE is accomplishing its mission</a:t>
            </a:r>
          </a:p>
        </p:txBody>
      </p:sp>
    </p:spTree>
    <p:extLst>
      <p:ext uri="{BB962C8B-B14F-4D97-AF65-F5344CB8AC3E}">
        <p14:creationId xmlns:p14="http://schemas.microsoft.com/office/powerpoint/2010/main" val="3759923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37C109-33B1-460E-A5A6-190379B77D32}"/>
              </a:ext>
            </a:extLst>
          </p:cNvPr>
          <p:cNvSpPr>
            <a:spLocks noGrp="1"/>
          </p:cNvSpPr>
          <p:nvPr>
            <p:ph type="title"/>
          </p:nvPr>
        </p:nvSpPr>
        <p:spPr/>
        <p:txBody>
          <a:bodyPr>
            <a:normAutofit/>
          </a:bodyPr>
          <a:lstStyle/>
          <a:p>
            <a:r>
              <a:rPr lang="en-US" sz="3600" b="1" i="0" u="none" strike="noStrike" baseline="0" dirty="0">
                <a:solidFill>
                  <a:schemeClr val="bg1"/>
                </a:solidFill>
                <a:latin typeface="Calibri" panose="020F0502020204030204" pitchFamily="34" charset="0"/>
              </a:rPr>
              <a:t>Official Points-of-Contact</a:t>
            </a:r>
            <a:endParaRPr lang="en-US" dirty="0"/>
          </a:p>
        </p:txBody>
      </p:sp>
      <p:sp>
        <p:nvSpPr>
          <p:cNvPr id="8" name="Rectangle 3">
            <a:extLst>
              <a:ext uri="{FF2B5EF4-FFF2-40B4-BE49-F238E27FC236}">
                <a16:creationId xmlns:a16="http://schemas.microsoft.com/office/drawing/2014/main" id="{5F80B093-810E-4A20-B92A-E82848D40C34}"/>
              </a:ext>
            </a:extLst>
          </p:cNvPr>
          <p:cNvSpPr txBox="1"/>
          <p:nvPr/>
        </p:nvSpPr>
        <p:spPr>
          <a:xfrm>
            <a:off x="322949" y="1082974"/>
            <a:ext cx="11546101" cy="50468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p>
            <a:pPr algn="l">
              <a:lnSpc>
                <a:spcPct val="107000"/>
              </a:lnSpc>
              <a:spcBef>
                <a:spcPts val="1800"/>
              </a:spcBef>
              <a:tabLst>
                <a:tab pos="4859338" algn="l"/>
                <a:tab pos="6919913" algn="l"/>
                <a:tab pos="9771063" algn="l"/>
              </a:tabLst>
              <a:defRPr sz="2700" b="1">
                <a:latin typeface="Century Gothic"/>
                <a:ea typeface="Century Gothic"/>
                <a:cs typeface="Century Gothic"/>
                <a:sym typeface="Century Gothic"/>
              </a:defRPr>
            </a:pPr>
            <a:r>
              <a:rPr sz="1600" dirty="0"/>
              <a:t>Brookhaven National Laboratory (BNL)</a:t>
            </a:r>
            <a:r>
              <a:rPr lang="en-US" sz="1600" dirty="0"/>
              <a:t>	Kathleen Amm	</a:t>
            </a:r>
            <a:r>
              <a:rPr lang="en-US" sz="1600" dirty="0">
                <a:hlinkClick r:id="rId3"/>
              </a:rPr>
              <a:t>ammk@bnl.gov</a:t>
            </a:r>
            <a:r>
              <a:rPr lang="en-US" sz="1600" dirty="0"/>
              <a:t> 	</a:t>
            </a:r>
            <a:r>
              <a:rPr sz="1600" dirty="0"/>
              <a:t>(631) 344-</a:t>
            </a:r>
            <a:r>
              <a:rPr lang="en-US" sz="1600" dirty="0"/>
              <a:t>6150</a:t>
            </a:r>
            <a:endParaRPr sz="1600" dirty="0"/>
          </a:p>
          <a:p>
            <a:pPr algn="l">
              <a:lnSpc>
                <a:spcPct val="107000"/>
              </a:lnSpc>
              <a:spcBef>
                <a:spcPts val="1800"/>
              </a:spcBef>
              <a:tabLst>
                <a:tab pos="4859338" algn="l"/>
                <a:tab pos="6919913" algn="l"/>
                <a:tab pos="9771063" algn="l"/>
              </a:tabLst>
              <a:defRPr sz="2700" b="1">
                <a:latin typeface="Century Gothic"/>
                <a:ea typeface="Century Gothic"/>
                <a:cs typeface="Century Gothic"/>
                <a:sym typeface="Century Gothic"/>
              </a:defRPr>
            </a:pPr>
            <a:r>
              <a:rPr sz="1600" dirty="0"/>
              <a:t>Idaho National Laboratory (INL)</a:t>
            </a:r>
            <a:r>
              <a:rPr lang="en-US" sz="1600" dirty="0"/>
              <a:t>	Masashi Shimada	</a:t>
            </a:r>
            <a:r>
              <a:rPr lang="en-US" sz="1600" dirty="0">
                <a:hlinkClick r:id="rId4"/>
              </a:rPr>
              <a:t>masashi.shimada@inl.gov</a:t>
            </a:r>
            <a:r>
              <a:rPr lang="en-US" sz="1600" dirty="0"/>
              <a:t> 	</a:t>
            </a:r>
            <a:r>
              <a:rPr sz="1600" dirty="0"/>
              <a:t>(208) </a:t>
            </a:r>
            <a:r>
              <a:rPr lang="en-US" sz="1600" dirty="0"/>
              <a:t>533-4472</a:t>
            </a:r>
            <a:endParaRPr sz="1600" dirty="0"/>
          </a:p>
          <a:p>
            <a:pPr algn="l">
              <a:lnSpc>
                <a:spcPct val="107000"/>
              </a:lnSpc>
              <a:spcBef>
                <a:spcPts val="1800"/>
              </a:spcBef>
              <a:tabLst>
                <a:tab pos="4859338" algn="l"/>
                <a:tab pos="6919913" algn="l"/>
                <a:tab pos="9771063" algn="l"/>
              </a:tabLst>
              <a:defRPr sz="2700" b="1">
                <a:latin typeface="Century Gothic"/>
                <a:ea typeface="Century Gothic"/>
                <a:cs typeface="Century Gothic"/>
                <a:sym typeface="Century Gothic"/>
              </a:defRPr>
            </a:pPr>
            <a:r>
              <a:rPr sz="1600" dirty="0"/>
              <a:t>Lawrence Berkeley National Laboratory (LBNL)	Steve Gourlay</a:t>
            </a:r>
            <a:r>
              <a:rPr lang="en-US" sz="1600" dirty="0"/>
              <a:t>	</a:t>
            </a:r>
            <a:r>
              <a:rPr sz="1600" u="sng" dirty="0">
                <a:solidFill>
                  <a:srgbClr val="0000FF"/>
                </a:solidFill>
                <a:uFill>
                  <a:solidFill>
                    <a:srgbClr val="0000FF"/>
                  </a:solidFill>
                </a:uFill>
                <a:hlinkClick r:id="rId5"/>
              </a:rPr>
              <a:t>sagourlay@lbl.gov</a:t>
            </a:r>
            <a:r>
              <a:rPr sz="1600" dirty="0"/>
              <a:t> </a:t>
            </a:r>
            <a:r>
              <a:rPr lang="en-US" sz="1600" dirty="0"/>
              <a:t>	</a:t>
            </a:r>
            <a:r>
              <a:rPr sz="1600" dirty="0">
                <a:solidFill>
                  <a:schemeClr val="tx1"/>
                </a:solidFill>
              </a:rPr>
              <a:t>(</a:t>
            </a:r>
            <a:r>
              <a:rPr sz="1600" u="sng" dirty="0">
                <a:uFill>
                  <a:solidFill>
                    <a:srgbClr val="0000FF"/>
                  </a:solidFill>
                </a:uFill>
              </a:rPr>
              <a:t>510) 486-7156</a:t>
            </a:r>
            <a:endParaRPr sz="1600" dirty="0"/>
          </a:p>
          <a:p>
            <a:pPr algn="l">
              <a:lnSpc>
                <a:spcPct val="107000"/>
              </a:lnSpc>
              <a:spcBef>
                <a:spcPts val="1800"/>
              </a:spcBef>
              <a:tabLst>
                <a:tab pos="4859338" algn="l"/>
                <a:tab pos="6919913" algn="l"/>
                <a:tab pos="9771063" algn="l"/>
              </a:tabLst>
              <a:defRPr sz="2700" b="1">
                <a:latin typeface="Century Gothic"/>
                <a:ea typeface="Century Gothic"/>
                <a:cs typeface="Century Gothic"/>
                <a:sym typeface="Century Gothic"/>
              </a:defRPr>
            </a:pPr>
            <a:r>
              <a:rPr sz="1600" dirty="0"/>
              <a:t>Lawrence Livermore National Laboratory (LLNL)	Andris Dimits</a:t>
            </a:r>
            <a:r>
              <a:rPr lang="en-US" sz="1600" dirty="0"/>
              <a:t>	</a:t>
            </a:r>
            <a:r>
              <a:rPr sz="1600" u="sng" dirty="0">
                <a:solidFill>
                  <a:srgbClr val="0000FF"/>
                </a:solidFill>
                <a:uFill>
                  <a:solidFill>
                    <a:srgbClr val="0000FF"/>
                  </a:solidFill>
                </a:uFill>
                <a:hlinkClick r:id="rId6"/>
              </a:rPr>
              <a:t>dimits1@llnl.gov</a:t>
            </a:r>
            <a:r>
              <a:rPr lang="en-US" sz="1600" dirty="0"/>
              <a:t>	</a:t>
            </a:r>
            <a:r>
              <a:rPr sz="1600" dirty="0"/>
              <a:t>(925) 422-9830</a:t>
            </a:r>
          </a:p>
          <a:p>
            <a:pPr algn="l">
              <a:lnSpc>
                <a:spcPct val="107000"/>
              </a:lnSpc>
              <a:spcBef>
                <a:spcPts val="1800"/>
              </a:spcBef>
              <a:tabLst>
                <a:tab pos="4859338" algn="l"/>
                <a:tab pos="6919913" algn="l"/>
                <a:tab pos="9771063" algn="l"/>
              </a:tabLst>
              <a:defRPr sz="2700" b="1">
                <a:latin typeface="Century Gothic"/>
                <a:ea typeface="Century Gothic"/>
                <a:cs typeface="Century Gothic"/>
                <a:sym typeface="Century Gothic"/>
              </a:defRPr>
            </a:pPr>
            <a:r>
              <a:rPr sz="1600" dirty="0"/>
              <a:t>Los Alamos National Laboratory (LANL)</a:t>
            </a:r>
            <a:r>
              <a:rPr lang="en-US" sz="1600" dirty="0"/>
              <a:t>	John Kline	</a:t>
            </a:r>
            <a:r>
              <a:rPr lang="en-US" sz="1600" dirty="0">
                <a:hlinkClick r:id="rId7"/>
              </a:rPr>
              <a:t>jkline@lanl.gov</a:t>
            </a:r>
            <a:r>
              <a:rPr lang="en-US" sz="1600" dirty="0"/>
              <a:t> 	</a:t>
            </a:r>
            <a:r>
              <a:rPr sz="1600" dirty="0"/>
              <a:t>(505) 667-</a:t>
            </a:r>
            <a:r>
              <a:rPr lang="en-US" sz="1600" dirty="0"/>
              <a:t>7062</a:t>
            </a:r>
          </a:p>
          <a:p>
            <a:pPr algn="l">
              <a:lnSpc>
                <a:spcPct val="107000"/>
              </a:lnSpc>
              <a:spcBef>
                <a:spcPts val="1800"/>
              </a:spcBef>
              <a:tabLst>
                <a:tab pos="4859338" algn="l"/>
                <a:tab pos="6919913" algn="l"/>
                <a:tab pos="9771063" algn="l"/>
              </a:tabLst>
              <a:defRPr sz="2700" b="1">
                <a:latin typeface="Century Gothic"/>
                <a:ea typeface="Century Gothic"/>
                <a:cs typeface="Century Gothic"/>
                <a:sym typeface="Century Gothic"/>
              </a:defRPr>
            </a:pPr>
            <a:r>
              <a:rPr lang="en-US" sz="1600" dirty="0"/>
              <a:t>Oak Ridge National Laboratory (ORNL)	Arnold Lumsdaine	</a:t>
            </a:r>
            <a:r>
              <a:rPr lang="en-US" sz="1600" dirty="0">
                <a:hlinkClick r:id="rId8"/>
              </a:rPr>
              <a:t>lumsdainea@ornl.gov</a:t>
            </a:r>
            <a:r>
              <a:rPr lang="en-US" sz="1600" dirty="0"/>
              <a:t> 	(865) 574-0446</a:t>
            </a:r>
            <a:endParaRPr sz="1600" dirty="0"/>
          </a:p>
          <a:p>
            <a:pPr algn="l">
              <a:lnSpc>
                <a:spcPct val="107000"/>
              </a:lnSpc>
              <a:spcBef>
                <a:spcPts val="1800"/>
              </a:spcBef>
              <a:tabLst>
                <a:tab pos="4859338" algn="l"/>
                <a:tab pos="6919913" algn="l"/>
                <a:tab pos="9771063" algn="l"/>
              </a:tabLst>
              <a:defRPr sz="2700" b="1">
                <a:latin typeface="Century Gothic"/>
                <a:ea typeface="Century Gothic"/>
                <a:cs typeface="Century Gothic"/>
                <a:sym typeface="Century Gothic"/>
              </a:defRPr>
            </a:pPr>
            <a:r>
              <a:rPr sz="1600" dirty="0"/>
              <a:t>Pacific Northwest National Laboratory (PNNL)</a:t>
            </a:r>
            <a:r>
              <a:rPr lang="en-US" sz="1600" dirty="0"/>
              <a:t>	</a:t>
            </a:r>
            <a:r>
              <a:rPr sz="1600" dirty="0"/>
              <a:t>Wahyu </a:t>
            </a:r>
            <a:r>
              <a:rPr sz="1600" dirty="0" err="1"/>
              <a:t>Setyawan</a:t>
            </a:r>
            <a:r>
              <a:rPr lang="en-US" sz="1600" dirty="0"/>
              <a:t>	</a:t>
            </a:r>
            <a:r>
              <a:rPr sz="1600" u="sng" dirty="0">
                <a:solidFill>
                  <a:srgbClr val="0000FF"/>
                </a:solidFill>
                <a:uFill>
                  <a:solidFill>
                    <a:srgbClr val="0000FF"/>
                  </a:solidFill>
                </a:uFill>
                <a:hlinkClick r:id="rId9"/>
              </a:rPr>
              <a:t>wahyu.setyawan@pnnl.gov</a:t>
            </a:r>
            <a:r>
              <a:rPr sz="1600" dirty="0"/>
              <a:t> </a:t>
            </a:r>
            <a:r>
              <a:rPr lang="en-US" sz="1600" dirty="0"/>
              <a:t>	</a:t>
            </a:r>
            <a:r>
              <a:rPr sz="1600" dirty="0"/>
              <a:t>(509) 371-7692</a:t>
            </a:r>
          </a:p>
          <a:p>
            <a:pPr algn="l">
              <a:lnSpc>
                <a:spcPct val="107000"/>
              </a:lnSpc>
              <a:spcBef>
                <a:spcPts val="1800"/>
              </a:spcBef>
              <a:tabLst>
                <a:tab pos="4859338" algn="l"/>
                <a:tab pos="6919913" algn="l"/>
                <a:tab pos="9771063" algn="l"/>
              </a:tabLst>
              <a:defRPr sz="2700" b="1">
                <a:latin typeface="Century Gothic"/>
                <a:ea typeface="Century Gothic"/>
                <a:cs typeface="Century Gothic"/>
                <a:sym typeface="Century Gothic"/>
              </a:defRPr>
            </a:pPr>
            <a:r>
              <a:rPr sz="1600" dirty="0"/>
              <a:t>Princeton Plasma Physics Laboratory (PPPL)</a:t>
            </a:r>
            <a:r>
              <a:rPr lang="en-US" sz="1600" dirty="0"/>
              <a:t>	Walter Guttenfelder	</a:t>
            </a:r>
            <a:r>
              <a:rPr lang="en-US" sz="1600" dirty="0">
                <a:hlinkClick r:id="rId10"/>
              </a:rPr>
              <a:t>wgutten@pppl.gov</a:t>
            </a:r>
            <a:r>
              <a:rPr lang="en-US" sz="1600" dirty="0"/>
              <a:t> 	</a:t>
            </a:r>
            <a:r>
              <a:rPr sz="1600" dirty="0"/>
              <a:t>(609) </a:t>
            </a:r>
            <a:r>
              <a:rPr lang="en-US" sz="1600" dirty="0"/>
              <a:t>243-2426</a:t>
            </a:r>
            <a:endParaRPr sz="1600" dirty="0"/>
          </a:p>
          <a:p>
            <a:pPr algn="l">
              <a:lnSpc>
                <a:spcPct val="107000"/>
              </a:lnSpc>
              <a:spcBef>
                <a:spcPts val="1800"/>
              </a:spcBef>
              <a:tabLst>
                <a:tab pos="4859338" algn="l"/>
                <a:tab pos="6919913" algn="l"/>
                <a:tab pos="9771063" algn="l"/>
              </a:tabLst>
              <a:defRPr sz="2700" b="1">
                <a:latin typeface="Century Gothic"/>
                <a:ea typeface="Century Gothic"/>
                <a:cs typeface="Century Gothic"/>
                <a:sym typeface="Century Gothic"/>
              </a:defRPr>
            </a:pPr>
            <a:r>
              <a:rPr sz="1600" dirty="0"/>
              <a:t>Sandia National Laboratories (SNL)</a:t>
            </a:r>
            <a:r>
              <a:rPr lang="en-US" sz="1600" dirty="0"/>
              <a:t>	</a:t>
            </a:r>
            <a:r>
              <a:rPr sz="1600" dirty="0"/>
              <a:t>Rob Kolasinski</a:t>
            </a:r>
            <a:r>
              <a:rPr lang="en-US" sz="1600" dirty="0"/>
              <a:t>	</a:t>
            </a:r>
            <a:r>
              <a:rPr sz="1600" u="sng" dirty="0">
                <a:solidFill>
                  <a:srgbClr val="0000FF"/>
                </a:solidFill>
                <a:uFill>
                  <a:solidFill>
                    <a:srgbClr val="0000FF"/>
                  </a:solidFill>
                </a:uFill>
                <a:hlinkClick r:id="rId11"/>
              </a:rPr>
              <a:t>rkolasi@sandia.gov</a:t>
            </a:r>
            <a:r>
              <a:rPr lang="en-US" sz="1600" dirty="0"/>
              <a:t>	</a:t>
            </a:r>
            <a:r>
              <a:rPr sz="1600" dirty="0"/>
              <a:t>(925) 294-2872</a:t>
            </a:r>
          </a:p>
          <a:p>
            <a:pPr algn="l">
              <a:lnSpc>
                <a:spcPct val="107000"/>
              </a:lnSpc>
              <a:spcBef>
                <a:spcPts val="1800"/>
              </a:spcBef>
              <a:tabLst>
                <a:tab pos="4859338" algn="l"/>
                <a:tab pos="6919913" algn="l"/>
                <a:tab pos="9771063" algn="l"/>
              </a:tabLst>
              <a:defRPr sz="2700" b="1">
                <a:latin typeface="Century Gothic"/>
                <a:ea typeface="Century Gothic"/>
                <a:cs typeface="Century Gothic"/>
                <a:sym typeface="Century Gothic"/>
              </a:defRPr>
            </a:pPr>
            <a:r>
              <a:rPr sz="1600" dirty="0"/>
              <a:t>Savannah River National Laboratory (SRNL)</a:t>
            </a:r>
            <a:r>
              <a:rPr lang="en-US" sz="1600" dirty="0"/>
              <a:t>	James Klein	</a:t>
            </a:r>
            <a:r>
              <a:rPr lang="en-US" sz="1600" u="sng" dirty="0">
                <a:solidFill>
                  <a:srgbClr val="0000FF"/>
                </a:solidFill>
                <a:uFill>
                  <a:solidFill>
                    <a:srgbClr val="0000FF"/>
                  </a:solidFill>
                </a:uFill>
                <a:hlinkClick r:id="rId12"/>
              </a:rPr>
              <a:t>james.klein</a:t>
            </a:r>
            <a:r>
              <a:rPr sz="1600" u="sng" dirty="0">
                <a:solidFill>
                  <a:srgbClr val="0000FF"/>
                </a:solidFill>
                <a:uFill>
                  <a:solidFill>
                    <a:srgbClr val="0000FF"/>
                  </a:solidFill>
                </a:uFill>
                <a:hlinkClick r:id="rId12"/>
              </a:rPr>
              <a:t>@srnl.doe.gov </a:t>
            </a:r>
            <a:r>
              <a:rPr sz="1600" dirty="0"/>
              <a:t> </a:t>
            </a:r>
            <a:r>
              <a:rPr lang="en-US" sz="1600" dirty="0"/>
              <a:t>	</a:t>
            </a:r>
            <a:r>
              <a:rPr sz="1600" dirty="0"/>
              <a:t>(803) 507</a:t>
            </a:r>
            <a:r>
              <a:rPr lang="en-US" sz="1600" b="1" dirty="0">
                <a:sym typeface="Century Gothic"/>
              </a:rPr>
              <a:t>-8549</a:t>
            </a:r>
            <a:r>
              <a:rPr sz="1600" dirty="0"/>
              <a:t>	</a:t>
            </a:r>
          </a:p>
        </p:txBody>
      </p:sp>
      <p:sp>
        <p:nvSpPr>
          <p:cNvPr id="9" name="TextBox 8">
            <a:extLst>
              <a:ext uri="{FF2B5EF4-FFF2-40B4-BE49-F238E27FC236}">
                <a16:creationId xmlns:a16="http://schemas.microsoft.com/office/drawing/2014/main" id="{E43D30AD-CF27-4214-B9EC-4DB93332CB26}"/>
              </a:ext>
            </a:extLst>
          </p:cNvPr>
          <p:cNvSpPr txBox="1"/>
          <p:nvPr/>
        </p:nvSpPr>
        <p:spPr>
          <a:xfrm>
            <a:off x="1299662" y="5981951"/>
            <a:ext cx="10569388" cy="369332"/>
          </a:xfrm>
          <a:prstGeom prst="rect">
            <a:avLst/>
          </a:prstGeom>
          <a:noFill/>
        </p:spPr>
        <p:txBody>
          <a:bodyPr wrap="square">
            <a:spAutoFit/>
          </a:bodyPr>
          <a:lstStyle/>
          <a:p>
            <a:r>
              <a:rPr lang="en-US" dirty="0">
                <a:hlinkClick r:id="rId13"/>
              </a:rPr>
              <a:t>https://infuse.ornl.gov/wp-content/uploads/2022/07/2022-INFUSE-POC-Panel-Contact-Information_v3.pdf</a:t>
            </a:r>
            <a:r>
              <a:rPr lang="en-US" dirty="0"/>
              <a:t> </a:t>
            </a:r>
          </a:p>
        </p:txBody>
      </p:sp>
      <p:sp>
        <p:nvSpPr>
          <p:cNvPr id="10" name="TextBox 9">
            <a:extLst>
              <a:ext uri="{FF2B5EF4-FFF2-40B4-BE49-F238E27FC236}">
                <a16:creationId xmlns:a16="http://schemas.microsoft.com/office/drawing/2014/main" id="{78786A4A-F3FD-48EF-9E2D-72DC7231960A}"/>
              </a:ext>
            </a:extLst>
          </p:cNvPr>
          <p:cNvSpPr txBox="1"/>
          <p:nvPr/>
        </p:nvSpPr>
        <p:spPr>
          <a:xfrm>
            <a:off x="1299662" y="6314534"/>
            <a:ext cx="6239434" cy="369332"/>
          </a:xfrm>
          <a:prstGeom prst="rect">
            <a:avLst/>
          </a:prstGeom>
          <a:noFill/>
        </p:spPr>
        <p:txBody>
          <a:bodyPr wrap="square">
            <a:spAutoFit/>
          </a:bodyPr>
          <a:lstStyle/>
          <a:p>
            <a:r>
              <a:rPr lang="en-US" dirty="0">
                <a:hlinkClick r:id="rId14"/>
              </a:rPr>
              <a:t>https://infuse.ornl.gov/national-lab-capabilities/</a:t>
            </a:r>
            <a:r>
              <a:rPr lang="en-US" dirty="0"/>
              <a:t> </a:t>
            </a:r>
          </a:p>
        </p:txBody>
      </p:sp>
    </p:spTree>
    <p:extLst>
      <p:ext uri="{BB962C8B-B14F-4D97-AF65-F5344CB8AC3E}">
        <p14:creationId xmlns:p14="http://schemas.microsoft.com/office/powerpoint/2010/main" val="609205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1E602D37-0290-4EA9-B920-68DCC2DB7889}"/>
              </a:ext>
            </a:extLst>
          </p:cNvPr>
          <p:cNvSpPr txBox="1"/>
          <p:nvPr/>
        </p:nvSpPr>
        <p:spPr>
          <a:xfrm>
            <a:off x="238034" y="1655997"/>
            <a:ext cx="3916125" cy="1569660"/>
          </a:xfrm>
          <a:prstGeom prst="rect">
            <a:avLst/>
          </a:prstGeom>
          <a:noFill/>
        </p:spPr>
        <p:txBody>
          <a:bodyPr wrap="square" rtlCol="0">
            <a:spAutoFit/>
          </a:bodyPr>
          <a:lstStyle/>
          <a:p>
            <a:pPr algn="ctr" defTabSz="825500" hangingPunct="0"/>
            <a:r>
              <a:rPr lang="en-US" sz="2400" b="1" u="sng" kern="0" dirty="0">
                <a:solidFill>
                  <a:srgbClr val="000000"/>
                </a:solidFill>
                <a:cs typeface="Calibri" panose="020F0502020204030204" pitchFamily="34" charset="0"/>
                <a:sym typeface="Helvetica Neue Medium"/>
              </a:rPr>
              <a:t>Thank you </a:t>
            </a:r>
            <a:r>
              <a:rPr lang="en-US" sz="2400" kern="0" dirty="0">
                <a:solidFill>
                  <a:srgbClr val="000000"/>
                </a:solidFill>
                <a:cs typeface="Calibri" panose="020F0502020204030204" pitchFamily="34" charset="0"/>
                <a:sym typeface="Helvetica Neue Medium"/>
              </a:rPr>
              <a:t>to the outgoing leadership team who led the launch of INFUSE and its growth in the last 3+ years!</a:t>
            </a:r>
          </a:p>
        </p:txBody>
      </p:sp>
      <p:sp>
        <p:nvSpPr>
          <p:cNvPr id="22" name="Rectangle 21">
            <a:extLst>
              <a:ext uri="{FF2B5EF4-FFF2-40B4-BE49-F238E27FC236}">
                <a16:creationId xmlns:a16="http://schemas.microsoft.com/office/drawing/2014/main" id="{470772BA-E808-45BB-87EF-008E3AB69787}"/>
              </a:ext>
            </a:extLst>
          </p:cNvPr>
          <p:cNvSpPr/>
          <p:nvPr/>
        </p:nvSpPr>
        <p:spPr>
          <a:xfrm>
            <a:off x="9527231" y="3249703"/>
            <a:ext cx="2157133" cy="400110"/>
          </a:xfrm>
          <a:prstGeom prst="rect">
            <a:avLst/>
          </a:prstGeom>
        </p:spPr>
        <p:txBody>
          <a:bodyPr wrap="square">
            <a:spAutoFit/>
          </a:bodyPr>
          <a:lstStyle/>
          <a:p>
            <a:pPr algn="ctr"/>
            <a:r>
              <a:rPr lang="en-US" sz="2000" dirty="0"/>
              <a:t>Ahmed Diallo</a:t>
            </a:r>
          </a:p>
        </p:txBody>
      </p:sp>
      <p:pic>
        <p:nvPicPr>
          <p:cNvPr id="23" name="Picture 22">
            <a:extLst>
              <a:ext uri="{FF2B5EF4-FFF2-40B4-BE49-F238E27FC236}">
                <a16:creationId xmlns:a16="http://schemas.microsoft.com/office/drawing/2014/main" id="{07F27AAF-400B-4E0A-9915-11B9A94236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20" t="12500" r="12983" b="2500"/>
          <a:stretch/>
        </p:blipFill>
        <p:spPr>
          <a:xfrm>
            <a:off x="7380371" y="1465656"/>
            <a:ext cx="1467069" cy="1817939"/>
          </a:xfrm>
          <a:prstGeom prst="rect">
            <a:avLst/>
          </a:prstGeom>
        </p:spPr>
      </p:pic>
      <p:pic>
        <p:nvPicPr>
          <p:cNvPr id="24" name="Picture 23">
            <a:extLst>
              <a:ext uri="{FF2B5EF4-FFF2-40B4-BE49-F238E27FC236}">
                <a16:creationId xmlns:a16="http://schemas.microsoft.com/office/drawing/2014/main" id="{5302EE62-2553-414F-9740-533B3E33BF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508" t="9338" r="15126" b="16529"/>
          <a:stretch/>
        </p:blipFill>
        <p:spPr>
          <a:xfrm>
            <a:off x="9902902" y="1495288"/>
            <a:ext cx="1376528" cy="1828800"/>
          </a:xfrm>
          <a:prstGeom prst="rect">
            <a:avLst/>
          </a:prstGeom>
        </p:spPr>
      </p:pic>
      <p:sp>
        <p:nvSpPr>
          <p:cNvPr id="26" name="Rectangle 25">
            <a:extLst>
              <a:ext uri="{FF2B5EF4-FFF2-40B4-BE49-F238E27FC236}">
                <a16:creationId xmlns:a16="http://schemas.microsoft.com/office/drawing/2014/main" id="{150F51A8-6334-48DF-8A54-5E2429B631F4}"/>
              </a:ext>
            </a:extLst>
          </p:cNvPr>
          <p:cNvSpPr/>
          <p:nvPr/>
        </p:nvSpPr>
        <p:spPr>
          <a:xfrm>
            <a:off x="9240693" y="6189542"/>
            <a:ext cx="2812319" cy="400110"/>
          </a:xfrm>
          <a:prstGeom prst="rect">
            <a:avLst/>
          </a:prstGeom>
        </p:spPr>
        <p:txBody>
          <a:bodyPr wrap="square">
            <a:spAutoFit/>
          </a:bodyPr>
          <a:lstStyle/>
          <a:p>
            <a:pPr algn="ctr"/>
            <a:r>
              <a:rPr lang="en-US" sz="2000" dirty="0"/>
              <a:t>Walter Guttenfelder</a:t>
            </a:r>
          </a:p>
        </p:txBody>
      </p:sp>
      <p:sp>
        <p:nvSpPr>
          <p:cNvPr id="27" name="TextBox 26">
            <a:extLst>
              <a:ext uri="{FF2B5EF4-FFF2-40B4-BE49-F238E27FC236}">
                <a16:creationId xmlns:a16="http://schemas.microsoft.com/office/drawing/2014/main" id="{6AB78A61-6FB9-41C2-8B24-B5D9C3AF3FCD}"/>
              </a:ext>
            </a:extLst>
          </p:cNvPr>
          <p:cNvSpPr txBox="1"/>
          <p:nvPr/>
        </p:nvSpPr>
        <p:spPr>
          <a:xfrm>
            <a:off x="252499" y="4707698"/>
            <a:ext cx="3916125" cy="1200329"/>
          </a:xfrm>
          <a:prstGeom prst="rect">
            <a:avLst/>
          </a:prstGeom>
          <a:noFill/>
        </p:spPr>
        <p:txBody>
          <a:bodyPr wrap="square" rtlCol="0">
            <a:spAutoFit/>
          </a:bodyPr>
          <a:lstStyle/>
          <a:p>
            <a:pPr algn="ctr" defTabSz="825500" hangingPunct="0"/>
            <a:r>
              <a:rPr lang="en-US" sz="2400" kern="0" dirty="0">
                <a:solidFill>
                  <a:srgbClr val="000000"/>
                </a:solidFill>
                <a:cs typeface="Calibri" panose="020F0502020204030204" pitchFamily="34" charset="0"/>
                <a:sym typeface="Helvetica Neue Medium"/>
              </a:rPr>
              <a:t>Welcome the new leadership team who plan to build on the program’s success.</a:t>
            </a:r>
          </a:p>
        </p:txBody>
      </p:sp>
      <p:pic>
        <p:nvPicPr>
          <p:cNvPr id="28" name="Picture 27">
            <a:extLst>
              <a:ext uri="{FF2B5EF4-FFF2-40B4-BE49-F238E27FC236}">
                <a16:creationId xmlns:a16="http://schemas.microsoft.com/office/drawing/2014/main" id="{25BFE353-7FF6-4CD8-9292-D208C5BD63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6952" y="3761408"/>
            <a:ext cx="1833905" cy="441905"/>
          </a:xfrm>
          <a:prstGeom prst="rect">
            <a:avLst/>
          </a:prstGeom>
        </p:spPr>
      </p:pic>
      <p:pic>
        <p:nvPicPr>
          <p:cNvPr id="29" name="Picture 28">
            <a:extLst>
              <a:ext uri="{FF2B5EF4-FFF2-40B4-BE49-F238E27FC236}">
                <a16:creationId xmlns:a16="http://schemas.microsoft.com/office/drawing/2014/main" id="{A79615C7-75E4-486A-A9C3-106446CCFB8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88018" y="3605616"/>
            <a:ext cx="1215795" cy="695186"/>
          </a:xfrm>
          <a:prstGeom prst="rect">
            <a:avLst/>
          </a:prstGeom>
        </p:spPr>
      </p:pic>
      <p:pic>
        <p:nvPicPr>
          <p:cNvPr id="7" name="Picture 6">
            <a:extLst>
              <a:ext uri="{FF2B5EF4-FFF2-40B4-BE49-F238E27FC236}">
                <a16:creationId xmlns:a16="http://schemas.microsoft.com/office/drawing/2014/main" id="{B0ACDEB5-7E33-4F13-878B-E14F6F21D691}"/>
              </a:ext>
            </a:extLst>
          </p:cNvPr>
          <p:cNvPicPr>
            <a:picLocks noChangeAspect="1"/>
          </p:cNvPicPr>
          <p:nvPr/>
        </p:nvPicPr>
        <p:blipFill>
          <a:blip r:embed="rId7"/>
          <a:stretch>
            <a:fillRect/>
          </a:stretch>
        </p:blipFill>
        <p:spPr>
          <a:xfrm>
            <a:off x="1780635" y="3324088"/>
            <a:ext cx="859851" cy="923330"/>
          </a:xfrm>
          <a:prstGeom prst="rect">
            <a:avLst/>
          </a:prstGeom>
        </p:spPr>
      </p:pic>
      <p:pic>
        <p:nvPicPr>
          <p:cNvPr id="2050" name="Picture 2" descr="Meeting logo">
            <a:extLst>
              <a:ext uri="{FF2B5EF4-FFF2-40B4-BE49-F238E27FC236}">
                <a16:creationId xmlns:a16="http://schemas.microsoft.com/office/drawing/2014/main" id="{9809CEC6-BD4D-ABDF-D948-61A32F2202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8037" y="3736717"/>
            <a:ext cx="2666993" cy="457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olleen Nehl (@cnehl1) / Twitter">
            <a:extLst>
              <a:ext uri="{FF2B5EF4-FFF2-40B4-BE49-F238E27FC236}">
                <a16:creationId xmlns:a16="http://schemas.microsoft.com/office/drawing/2014/main" id="{6D602416-83AF-497F-DC11-C4E3EEC22E3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0173" r="9582"/>
          <a:stretch/>
        </p:blipFill>
        <p:spPr bwMode="auto">
          <a:xfrm>
            <a:off x="4842523" y="4441658"/>
            <a:ext cx="1467527"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aniel Clark - Program Manager - U.S. Department of Energy (DOE) | LinkedIn">
            <a:extLst>
              <a:ext uri="{FF2B5EF4-FFF2-40B4-BE49-F238E27FC236}">
                <a16:creationId xmlns:a16="http://schemas.microsoft.com/office/drawing/2014/main" id="{9197EF31-BE44-06E4-45B3-2BAC7A37CAD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3752" t="10364" r="22061" b="19818"/>
          <a:stretch/>
        </p:blipFill>
        <p:spPr bwMode="auto">
          <a:xfrm>
            <a:off x="4842522" y="1495288"/>
            <a:ext cx="1419383" cy="1828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99F2B1A-0567-647F-A569-D7D11F4E625E}"/>
              </a:ext>
            </a:extLst>
          </p:cNvPr>
          <p:cNvSpPr txBox="1"/>
          <p:nvPr/>
        </p:nvSpPr>
        <p:spPr>
          <a:xfrm>
            <a:off x="7009230" y="3225657"/>
            <a:ext cx="2231463" cy="400110"/>
          </a:xfrm>
          <a:prstGeom prst="rect">
            <a:avLst/>
          </a:prstGeom>
          <a:noFill/>
        </p:spPr>
        <p:txBody>
          <a:bodyPr wrap="square" rtlCol="0">
            <a:spAutoFit/>
          </a:bodyPr>
          <a:lstStyle/>
          <a:p>
            <a:pPr algn="ctr"/>
            <a:r>
              <a:rPr lang="en-US" sz="2000" dirty="0"/>
              <a:t>Dennis Youchison</a:t>
            </a:r>
          </a:p>
        </p:txBody>
      </p:sp>
      <p:sp>
        <p:nvSpPr>
          <p:cNvPr id="10" name="TextBox 9">
            <a:extLst>
              <a:ext uri="{FF2B5EF4-FFF2-40B4-BE49-F238E27FC236}">
                <a16:creationId xmlns:a16="http://schemas.microsoft.com/office/drawing/2014/main" id="{165DF603-ED9C-6DDF-01DC-7E50BA749EE2}"/>
              </a:ext>
            </a:extLst>
          </p:cNvPr>
          <p:cNvSpPr txBox="1"/>
          <p:nvPr/>
        </p:nvSpPr>
        <p:spPr>
          <a:xfrm>
            <a:off x="6789082" y="6239537"/>
            <a:ext cx="2690807" cy="400110"/>
          </a:xfrm>
          <a:prstGeom prst="rect">
            <a:avLst/>
          </a:prstGeom>
          <a:noFill/>
        </p:spPr>
        <p:txBody>
          <a:bodyPr wrap="square" rtlCol="0">
            <a:spAutoFit/>
          </a:bodyPr>
          <a:lstStyle/>
          <a:p>
            <a:pPr algn="ctr"/>
            <a:r>
              <a:rPr lang="en-US" sz="2000" dirty="0"/>
              <a:t>Arnold Lumsdaine</a:t>
            </a:r>
          </a:p>
        </p:txBody>
      </p:sp>
      <p:sp>
        <p:nvSpPr>
          <p:cNvPr id="11" name="TextBox 10">
            <a:extLst>
              <a:ext uri="{FF2B5EF4-FFF2-40B4-BE49-F238E27FC236}">
                <a16:creationId xmlns:a16="http://schemas.microsoft.com/office/drawing/2014/main" id="{BD957B43-108A-DC11-EE76-7A59CBF7742B}"/>
              </a:ext>
            </a:extLst>
          </p:cNvPr>
          <p:cNvSpPr txBox="1"/>
          <p:nvPr/>
        </p:nvSpPr>
        <p:spPr>
          <a:xfrm>
            <a:off x="4428160" y="3268444"/>
            <a:ext cx="2231463" cy="400110"/>
          </a:xfrm>
          <a:prstGeom prst="rect">
            <a:avLst/>
          </a:prstGeom>
          <a:noFill/>
        </p:spPr>
        <p:txBody>
          <a:bodyPr wrap="square" rtlCol="0">
            <a:spAutoFit/>
          </a:bodyPr>
          <a:lstStyle/>
          <a:p>
            <a:pPr algn="ctr"/>
            <a:r>
              <a:rPr lang="en-US" sz="2000" dirty="0"/>
              <a:t>Daniel Clark</a:t>
            </a:r>
          </a:p>
        </p:txBody>
      </p:sp>
      <p:sp>
        <p:nvSpPr>
          <p:cNvPr id="13" name="TextBox 12">
            <a:extLst>
              <a:ext uri="{FF2B5EF4-FFF2-40B4-BE49-F238E27FC236}">
                <a16:creationId xmlns:a16="http://schemas.microsoft.com/office/drawing/2014/main" id="{3BD9B2A6-DB80-72AF-D976-784F27C1ACDC}"/>
              </a:ext>
            </a:extLst>
          </p:cNvPr>
          <p:cNvSpPr txBox="1"/>
          <p:nvPr/>
        </p:nvSpPr>
        <p:spPr>
          <a:xfrm>
            <a:off x="4470406" y="6231325"/>
            <a:ext cx="2146968" cy="400110"/>
          </a:xfrm>
          <a:prstGeom prst="rect">
            <a:avLst/>
          </a:prstGeom>
          <a:noFill/>
        </p:spPr>
        <p:txBody>
          <a:bodyPr wrap="square" rtlCol="0">
            <a:spAutoFit/>
          </a:bodyPr>
          <a:lstStyle/>
          <a:p>
            <a:pPr algn="ctr"/>
            <a:r>
              <a:rPr lang="en-US" sz="2000" dirty="0"/>
              <a:t>Colleen </a:t>
            </a:r>
            <a:r>
              <a:rPr lang="en-US" sz="2000" dirty="0" err="1"/>
              <a:t>Nehl</a:t>
            </a:r>
            <a:endParaRPr lang="en-US" sz="2000" dirty="0"/>
          </a:p>
        </p:txBody>
      </p:sp>
      <p:sp>
        <p:nvSpPr>
          <p:cNvPr id="14" name="Title 13">
            <a:extLst>
              <a:ext uri="{FF2B5EF4-FFF2-40B4-BE49-F238E27FC236}">
                <a16:creationId xmlns:a16="http://schemas.microsoft.com/office/drawing/2014/main" id="{4C65E613-CEB9-91F5-110F-73C61AF930C4}"/>
              </a:ext>
            </a:extLst>
          </p:cNvPr>
          <p:cNvSpPr>
            <a:spLocks noGrp="1"/>
          </p:cNvSpPr>
          <p:nvPr>
            <p:ph type="title"/>
          </p:nvPr>
        </p:nvSpPr>
        <p:spPr/>
        <p:txBody>
          <a:bodyPr/>
          <a:lstStyle/>
          <a:p>
            <a:r>
              <a:rPr lang="en-US" dirty="0"/>
              <a:t>New Leadership</a:t>
            </a:r>
          </a:p>
        </p:txBody>
      </p:sp>
      <p:sp>
        <p:nvSpPr>
          <p:cNvPr id="16" name="TextBox 15">
            <a:extLst>
              <a:ext uri="{FF2B5EF4-FFF2-40B4-BE49-F238E27FC236}">
                <a16:creationId xmlns:a16="http://schemas.microsoft.com/office/drawing/2014/main" id="{822099A9-27D4-0350-51EA-A17622E771BA}"/>
              </a:ext>
            </a:extLst>
          </p:cNvPr>
          <p:cNvSpPr txBox="1"/>
          <p:nvPr/>
        </p:nvSpPr>
        <p:spPr>
          <a:xfrm>
            <a:off x="6977379" y="930972"/>
            <a:ext cx="2231463" cy="400110"/>
          </a:xfrm>
          <a:prstGeom prst="rect">
            <a:avLst/>
          </a:prstGeom>
          <a:noFill/>
        </p:spPr>
        <p:txBody>
          <a:bodyPr wrap="square" rtlCol="0">
            <a:spAutoFit/>
          </a:bodyPr>
          <a:lstStyle/>
          <a:p>
            <a:pPr algn="ctr"/>
            <a:r>
              <a:rPr lang="en-US" sz="2000" b="1" dirty="0"/>
              <a:t>INFUSE Director</a:t>
            </a:r>
          </a:p>
        </p:txBody>
      </p:sp>
      <p:sp>
        <p:nvSpPr>
          <p:cNvPr id="19" name="TextBox 18">
            <a:extLst>
              <a:ext uri="{FF2B5EF4-FFF2-40B4-BE49-F238E27FC236}">
                <a16:creationId xmlns:a16="http://schemas.microsoft.com/office/drawing/2014/main" id="{49573E2A-D501-0C93-D928-570960CF759B}"/>
              </a:ext>
            </a:extLst>
          </p:cNvPr>
          <p:cNvSpPr txBox="1"/>
          <p:nvPr/>
        </p:nvSpPr>
        <p:spPr>
          <a:xfrm>
            <a:off x="9202074" y="931671"/>
            <a:ext cx="2722568" cy="400110"/>
          </a:xfrm>
          <a:prstGeom prst="rect">
            <a:avLst/>
          </a:prstGeom>
          <a:noFill/>
        </p:spPr>
        <p:txBody>
          <a:bodyPr wrap="square" rtlCol="0">
            <a:spAutoFit/>
          </a:bodyPr>
          <a:lstStyle/>
          <a:p>
            <a:pPr algn="ctr"/>
            <a:r>
              <a:rPr lang="en-US" sz="2000" b="1" dirty="0"/>
              <a:t>INFUSE Deputy Director</a:t>
            </a:r>
          </a:p>
        </p:txBody>
      </p:sp>
      <p:sp>
        <p:nvSpPr>
          <p:cNvPr id="30" name="TextBox 29">
            <a:extLst>
              <a:ext uri="{FF2B5EF4-FFF2-40B4-BE49-F238E27FC236}">
                <a16:creationId xmlns:a16="http://schemas.microsoft.com/office/drawing/2014/main" id="{8E5EAE3C-CE5C-4176-0DD9-5940525103F8}"/>
              </a:ext>
            </a:extLst>
          </p:cNvPr>
          <p:cNvSpPr txBox="1"/>
          <p:nvPr/>
        </p:nvSpPr>
        <p:spPr>
          <a:xfrm>
            <a:off x="3993144" y="930864"/>
            <a:ext cx="3016086" cy="400110"/>
          </a:xfrm>
          <a:prstGeom prst="rect">
            <a:avLst/>
          </a:prstGeom>
          <a:noFill/>
        </p:spPr>
        <p:txBody>
          <a:bodyPr wrap="square" rtlCol="0">
            <a:spAutoFit/>
          </a:bodyPr>
          <a:lstStyle/>
          <a:p>
            <a:pPr algn="ctr"/>
            <a:r>
              <a:rPr lang="en-US" sz="2000" b="1" dirty="0"/>
              <a:t>INFUSE Program Manager</a:t>
            </a:r>
          </a:p>
        </p:txBody>
      </p:sp>
      <p:pic>
        <p:nvPicPr>
          <p:cNvPr id="12" name="Picture 11">
            <a:extLst>
              <a:ext uri="{FF2B5EF4-FFF2-40B4-BE49-F238E27FC236}">
                <a16:creationId xmlns:a16="http://schemas.microsoft.com/office/drawing/2014/main" id="{BED4FB8A-CA55-C75D-6A56-7DCF2775E0C4}"/>
              </a:ext>
            </a:extLst>
          </p:cNvPr>
          <p:cNvPicPr>
            <a:picLocks noChangeAspect="1"/>
          </p:cNvPicPr>
          <p:nvPr/>
        </p:nvPicPr>
        <p:blipFill rotWithShape="1">
          <a:blip r:embed="rId11">
            <a:extLst>
              <a:ext uri="{28A0092B-C50C-407E-A947-70E740481C1C}">
                <a14:useLocalDpi xmlns:a14="http://schemas.microsoft.com/office/drawing/2010/main" val="0"/>
              </a:ext>
            </a:extLst>
          </a:blip>
          <a:srcRect l="37511" t="11421" r="34106" b="38049"/>
          <a:stretch/>
        </p:blipFill>
        <p:spPr>
          <a:xfrm>
            <a:off x="9942498" y="4409721"/>
            <a:ext cx="1414718" cy="1828800"/>
          </a:xfrm>
          <a:prstGeom prst="rect">
            <a:avLst/>
          </a:prstGeom>
        </p:spPr>
      </p:pic>
      <p:pic>
        <p:nvPicPr>
          <p:cNvPr id="17" name="Picture 16">
            <a:extLst>
              <a:ext uri="{FF2B5EF4-FFF2-40B4-BE49-F238E27FC236}">
                <a16:creationId xmlns:a16="http://schemas.microsoft.com/office/drawing/2014/main" id="{B650493F-A691-E40A-E430-24660C74F68D}"/>
              </a:ext>
            </a:extLst>
          </p:cNvPr>
          <p:cNvPicPr>
            <a:picLocks noChangeAspect="1"/>
          </p:cNvPicPr>
          <p:nvPr/>
        </p:nvPicPr>
        <p:blipFill rotWithShape="1">
          <a:blip r:embed="rId12">
            <a:extLst>
              <a:ext uri="{28A0092B-C50C-407E-A947-70E740481C1C}">
                <a14:useLocalDpi xmlns:a14="http://schemas.microsoft.com/office/drawing/2010/main" val="0"/>
              </a:ext>
            </a:extLst>
          </a:blip>
          <a:srcRect l="17284" t="7070" r="19225" b="29829"/>
          <a:stretch/>
        </p:blipFill>
        <p:spPr>
          <a:xfrm>
            <a:off x="7398455" y="4436947"/>
            <a:ext cx="1472105" cy="1828800"/>
          </a:xfrm>
          <a:prstGeom prst="rect">
            <a:avLst/>
          </a:prstGeom>
        </p:spPr>
      </p:pic>
    </p:spTree>
    <p:extLst>
      <p:ext uri="{BB962C8B-B14F-4D97-AF65-F5344CB8AC3E}">
        <p14:creationId xmlns:p14="http://schemas.microsoft.com/office/powerpoint/2010/main" val="3538753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9989E8E-3FC5-471A-A418-3A3DFFAF829A}"/>
              </a:ext>
            </a:extLst>
          </p:cNvPr>
          <p:cNvSpPr>
            <a:spLocks noGrp="1"/>
          </p:cNvSpPr>
          <p:nvPr>
            <p:ph type="title"/>
          </p:nvPr>
        </p:nvSpPr>
        <p:spPr/>
        <p:txBody>
          <a:bodyPr/>
          <a:lstStyle/>
          <a:p>
            <a:r>
              <a:rPr lang="en-US" dirty="0"/>
              <a:t>INFUSE Overview</a:t>
            </a:r>
          </a:p>
        </p:txBody>
      </p:sp>
      <p:sp>
        <p:nvSpPr>
          <p:cNvPr id="12" name="TextBox 11">
            <a:extLst>
              <a:ext uri="{FF2B5EF4-FFF2-40B4-BE49-F238E27FC236}">
                <a16:creationId xmlns:a16="http://schemas.microsoft.com/office/drawing/2014/main" id="{A0AF510F-0848-4BFE-AA39-50BEEF67B59D}"/>
              </a:ext>
            </a:extLst>
          </p:cNvPr>
          <p:cNvSpPr txBox="1"/>
          <p:nvPr/>
        </p:nvSpPr>
        <p:spPr>
          <a:xfrm>
            <a:off x="404037" y="1094778"/>
            <a:ext cx="7070651" cy="1631216"/>
          </a:xfrm>
          <a:prstGeom prst="rect">
            <a:avLst/>
          </a:prstGeom>
          <a:noFill/>
        </p:spPr>
        <p:txBody>
          <a:bodyPr wrap="square">
            <a:spAutoFit/>
          </a:bodyPr>
          <a:lstStyle/>
          <a:p>
            <a:r>
              <a:rPr lang="en-US" sz="2000" dirty="0"/>
              <a:t>The objective of INFUSE is to provide private-sector fusion companies access to the expertise and facilities of DOE’s national laboratories and (since FY 2022) U.S. academic institutions to overcome critical scientific and technological hurdles in pursuing development of fusion energy.</a:t>
            </a:r>
          </a:p>
        </p:txBody>
      </p:sp>
      <p:sp>
        <p:nvSpPr>
          <p:cNvPr id="13" name="TextBox 12">
            <a:extLst>
              <a:ext uri="{FF2B5EF4-FFF2-40B4-BE49-F238E27FC236}">
                <a16:creationId xmlns:a16="http://schemas.microsoft.com/office/drawing/2014/main" id="{61BF55CE-6FEB-43E6-BC26-FB25F1EF39ED}"/>
              </a:ext>
            </a:extLst>
          </p:cNvPr>
          <p:cNvSpPr txBox="1"/>
          <p:nvPr/>
        </p:nvSpPr>
        <p:spPr>
          <a:xfrm>
            <a:off x="8890520" y="4185715"/>
            <a:ext cx="2562988" cy="369332"/>
          </a:xfrm>
          <a:prstGeom prst="rect">
            <a:avLst/>
          </a:prstGeom>
          <a:noFill/>
        </p:spPr>
        <p:txBody>
          <a:bodyPr wrap="square" rtlCol="0">
            <a:spAutoFit/>
          </a:bodyPr>
          <a:lstStyle/>
          <a:p>
            <a:r>
              <a:rPr lang="en-US" b="1" u="sng" dirty="0">
                <a:latin typeface="Calibri" panose="020F0502020204030204" pitchFamily="34" charset="0"/>
                <a:cs typeface="Calibri" panose="020F0502020204030204" pitchFamily="34" charset="0"/>
              </a:rPr>
              <a:t>TOPICAL AREAS</a:t>
            </a:r>
            <a:r>
              <a:rPr lang="en-US" dirty="0">
                <a:latin typeface="Calibri" panose="020F0502020204030204" pitchFamily="34" charset="0"/>
                <a:cs typeface="Calibri" panose="020F0502020204030204" pitchFamily="34" charset="0"/>
              </a:rPr>
              <a:t> </a:t>
            </a:r>
          </a:p>
        </p:txBody>
      </p:sp>
      <p:sp>
        <p:nvSpPr>
          <p:cNvPr id="14" name="TextBox 13">
            <a:extLst>
              <a:ext uri="{FF2B5EF4-FFF2-40B4-BE49-F238E27FC236}">
                <a16:creationId xmlns:a16="http://schemas.microsoft.com/office/drawing/2014/main" id="{042E6ACA-D2D0-4AD4-B39F-E0BA543C02F5}"/>
              </a:ext>
            </a:extLst>
          </p:cNvPr>
          <p:cNvSpPr txBox="1"/>
          <p:nvPr/>
        </p:nvSpPr>
        <p:spPr>
          <a:xfrm>
            <a:off x="8890520" y="4542992"/>
            <a:ext cx="3494707" cy="1754326"/>
          </a:xfrm>
          <a:prstGeom prst="rect">
            <a:avLst/>
          </a:prstGeom>
          <a:noFill/>
        </p:spPr>
        <p:txBody>
          <a:bodyPr wrap="square" rtlCol="0">
            <a:spAutoFit/>
          </a:bodyPr>
          <a:lstStyle/>
          <a:p>
            <a:pPr marL="342900" indent="-342900">
              <a:buFont typeface="+mj-lt"/>
              <a:buAutoNum type="arabicParenR"/>
            </a:pPr>
            <a:r>
              <a:rPr lang="en-US" dirty="0">
                <a:latin typeface="Calibri" panose="020F0502020204030204" pitchFamily="34" charset="0"/>
                <a:cs typeface="Calibri" panose="020F0502020204030204" pitchFamily="34" charset="0"/>
              </a:rPr>
              <a:t>Enabling Technologies</a:t>
            </a:r>
          </a:p>
          <a:p>
            <a:pPr marL="342900" indent="-342900">
              <a:buFont typeface="+mj-lt"/>
              <a:buAutoNum type="arabicParenR"/>
            </a:pPr>
            <a:r>
              <a:rPr lang="en-US" dirty="0">
                <a:latin typeface="Calibri" panose="020F0502020204030204" pitchFamily="34" charset="0"/>
                <a:cs typeface="Calibri" panose="020F0502020204030204" pitchFamily="34" charset="0"/>
              </a:rPr>
              <a:t>Materials Science</a:t>
            </a:r>
          </a:p>
          <a:p>
            <a:pPr marL="342900" indent="-342900">
              <a:buFont typeface="+mj-lt"/>
              <a:buAutoNum type="arabicParenR"/>
            </a:pPr>
            <a:r>
              <a:rPr lang="en-US" dirty="0">
                <a:latin typeface="Calibri" panose="020F0502020204030204" pitchFamily="34" charset="0"/>
                <a:cs typeface="Calibri" panose="020F0502020204030204" pitchFamily="34" charset="0"/>
              </a:rPr>
              <a:t>Plasma Diagnostics</a:t>
            </a:r>
          </a:p>
          <a:p>
            <a:pPr marL="342900" indent="-342900">
              <a:buFont typeface="+mj-lt"/>
              <a:buAutoNum type="arabicParenR"/>
            </a:pPr>
            <a:r>
              <a:rPr lang="en-US" dirty="0">
                <a:latin typeface="Calibri" panose="020F0502020204030204" pitchFamily="34" charset="0"/>
                <a:cs typeface="Calibri" panose="020F0502020204030204" pitchFamily="34" charset="0"/>
              </a:rPr>
              <a:t>Modeling and Simulation</a:t>
            </a:r>
          </a:p>
          <a:p>
            <a:pPr marL="342900" indent="-342900">
              <a:buFont typeface="+mj-lt"/>
              <a:buAutoNum type="arabicParenR"/>
            </a:pPr>
            <a:r>
              <a:rPr lang="en-US" dirty="0">
                <a:latin typeface="Calibri" panose="020F0502020204030204" pitchFamily="34" charset="0"/>
                <a:cs typeface="Calibri" panose="020F0502020204030204" pitchFamily="34" charset="0"/>
              </a:rPr>
              <a:t>Unique Fusion Experimental Capabilities</a:t>
            </a:r>
          </a:p>
        </p:txBody>
      </p:sp>
      <p:sp>
        <p:nvSpPr>
          <p:cNvPr id="15" name="TextBox 14">
            <a:extLst>
              <a:ext uri="{FF2B5EF4-FFF2-40B4-BE49-F238E27FC236}">
                <a16:creationId xmlns:a16="http://schemas.microsoft.com/office/drawing/2014/main" id="{5DF75078-5FE5-4295-846E-2CBEDC85F156}"/>
              </a:ext>
            </a:extLst>
          </p:cNvPr>
          <p:cNvSpPr txBox="1"/>
          <p:nvPr/>
        </p:nvSpPr>
        <p:spPr>
          <a:xfrm>
            <a:off x="314829" y="3353582"/>
            <a:ext cx="4521439" cy="2336024"/>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b="1" dirty="0"/>
              <a:t>62 </a:t>
            </a:r>
            <a:r>
              <a:rPr lang="en-US" dirty="0"/>
              <a:t>projects funded to date with a total value of </a:t>
            </a:r>
            <a:r>
              <a:rPr lang="en-US" b="1" dirty="0"/>
              <a:t>$12.4M </a:t>
            </a:r>
          </a:p>
          <a:p>
            <a:pPr marL="285750" indent="-285750">
              <a:lnSpc>
                <a:spcPct val="90000"/>
              </a:lnSpc>
              <a:buFont typeface="Arial" panose="020B0604020202020204" pitchFamily="34" charset="0"/>
              <a:buChar char="•"/>
            </a:pPr>
            <a:r>
              <a:rPr lang="en-US" dirty="0"/>
              <a:t>Awards were made to </a:t>
            </a:r>
            <a:r>
              <a:rPr lang="en-US" b="1" dirty="0"/>
              <a:t>19</a:t>
            </a:r>
            <a:r>
              <a:rPr lang="en-US" dirty="0"/>
              <a:t> private companies partnering with </a:t>
            </a:r>
            <a:r>
              <a:rPr lang="en-US" b="1" dirty="0"/>
              <a:t>9</a:t>
            </a:r>
            <a:r>
              <a:rPr lang="en-US" dirty="0"/>
              <a:t> DOE labs and </a:t>
            </a:r>
            <a:r>
              <a:rPr lang="en-US" b="1" dirty="0"/>
              <a:t>8</a:t>
            </a:r>
            <a:r>
              <a:rPr lang="en-US" dirty="0"/>
              <a:t> U.S. Universities.</a:t>
            </a:r>
            <a:endParaRPr lang="en-US" dirty="0">
              <a:latin typeface="+mn-lt"/>
            </a:endParaRPr>
          </a:p>
          <a:p>
            <a:pPr marL="285750" indent="-285750">
              <a:lnSpc>
                <a:spcPct val="90000"/>
              </a:lnSpc>
              <a:buFont typeface="Arial" panose="020B0604020202020204" pitchFamily="34" charset="0"/>
              <a:buChar char="•"/>
            </a:pPr>
            <a:r>
              <a:rPr lang="en-US" dirty="0">
                <a:latin typeface="+mn-lt"/>
              </a:rPr>
              <a:t>Detailed list:     </a:t>
            </a:r>
            <a:br>
              <a:rPr lang="en-US" dirty="0">
                <a:latin typeface="+mn-lt"/>
              </a:rPr>
            </a:br>
            <a:r>
              <a:rPr lang="en-US" dirty="0">
                <a:solidFill>
                  <a:schemeClr val="bg1">
                    <a:lumMod val="65000"/>
                  </a:schemeClr>
                </a:solidFill>
                <a:latin typeface="+mn-lt"/>
                <a:hlinkClick r:id="rId3"/>
              </a:rPr>
              <a:t>https://infuse.ornl.gov/wp-content/uploads/2022/07/Cumulative_AwardList_wAbstracts.pdf</a:t>
            </a:r>
            <a:r>
              <a:rPr lang="en-US" dirty="0">
                <a:solidFill>
                  <a:schemeClr val="bg1">
                    <a:lumMod val="65000"/>
                  </a:schemeClr>
                </a:solidFill>
                <a:latin typeface="+mn-lt"/>
              </a:rPr>
              <a:t> </a:t>
            </a:r>
            <a:endParaRPr lang="en-US" dirty="0">
              <a:latin typeface="+mn-lt"/>
            </a:endParaRPr>
          </a:p>
        </p:txBody>
      </p:sp>
      <p:sp>
        <p:nvSpPr>
          <p:cNvPr id="16" name="TextBox 15">
            <a:extLst>
              <a:ext uri="{FF2B5EF4-FFF2-40B4-BE49-F238E27FC236}">
                <a16:creationId xmlns:a16="http://schemas.microsoft.com/office/drawing/2014/main" id="{CFDF9B09-631A-409A-AF6B-0171E7B671BF}"/>
              </a:ext>
            </a:extLst>
          </p:cNvPr>
          <p:cNvSpPr txBox="1"/>
          <p:nvPr/>
        </p:nvSpPr>
        <p:spPr>
          <a:xfrm>
            <a:off x="314829" y="2992911"/>
            <a:ext cx="1152880" cy="341632"/>
          </a:xfrm>
          <a:prstGeom prst="rect">
            <a:avLst/>
          </a:prstGeom>
          <a:noFill/>
        </p:spPr>
        <p:txBody>
          <a:bodyPr wrap="none" rtlCol="0">
            <a:spAutoFit/>
          </a:bodyPr>
          <a:lstStyle/>
          <a:p>
            <a:pPr algn="ctr">
              <a:lnSpc>
                <a:spcPct val="90000"/>
              </a:lnSpc>
            </a:pPr>
            <a:r>
              <a:rPr lang="en-US" b="1" u="sng" dirty="0">
                <a:latin typeface="+mn-lt"/>
              </a:rPr>
              <a:t>AWARDS</a:t>
            </a:r>
          </a:p>
        </p:txBody>
      </p:sp>
      <p:pic>
        <p:nvPicPr>
          <p:cNvPr id="17" name="Picture 2">
            <a:extLst>
              <a:ext uri="{FF2B5EF4-FFF2-40B4-BE49-F238E27FC236}">
                <a16:creationId xmlns:a16="http://schemas.microsoft.com/office/drawing/2014/main" id="{AA68AE4D-1949-4851-92DF-6F58595BAE6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280"/>
          <a:stretch/>
        </p:blipFill>
        <p:spPr bwMode="auto">
          <a:xfrm>
            <a:off x="5386972" y="3710790"/>
            <a:ext cx="2635696" cy="296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03F36C4B-177C-4B2B-91B2-EE0B44E21C49}"/>
              </a:ext>
            </a:extLst>
          </p:cNvPr>
          <p:cNvSpPr txBox="1"/>
          <p:nvPr/>
        </p:nvSpPr>
        <p:spPr>
          <a:xfrm>
            <a:off x="5132908" y="3370413"/>
            <a:ext cx="3304733" cy="646331"/>
          </a:xfrm>
          <a:prstGeom prst="rect">
            <a:avLst/>
          </a:prstGeom>
          <a:noFill/>
        </p:spPr>
        <p:txBody>
          <a:bodyPr wrap="square">
            <a:spAutoFit/>
          </a:bodyPr>
          <a:lstStyle/>
          <a:p>
            <a:r>
              <a:rPr lang="en-US" b="1" u="sng" dirty="0">
                <a:latin typeface="Calibri" panose="020F0502020204030204" pitchFamily="34" charset="0"/>
                <a:cs typeface="Calibri" panose="020F0502020204030204" pitchFamily="34" charset="0"/>
              </a:rPr>
              <a:t>PARTICIPATING LABORATORIES</a:t>
            </a: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graphicFrame>
        <p:nvGraphicFramePr>
          <p:cNvPr id="20" name="Chart 19">
            <a:extLst>
              <a:ext uri="{FF2B5EF4-FFF2-40B4-BE49-F238E27FC236}">
                <a16:creationId xmlns:a16="http://schemas.microsoft.com/office/drawing/2014/main" id="{41A98998-6DDB-4957-9081-A6C23B4B0BE8}"/>
              </a:ext>
            </a:extLst>
          </p:cNvPr>
          <p:cNvGraphicFramePr>
            <a:graphicFrameLocks/>
          </p:cNvGraphicFramePr>
          <p:nvPr>
            <p:extLst>
              <p:ext uri="{D42A27DB-BD31-4B8C-83A1-F6EECF244321}">
                <p14:modId xmlns:p14="http://schemas.microsoft.com/office/powerpoint/2010/main" val="1824592132"/>
              </p:ext>
            </p:extLst>
          </p:nvPr>
        </p:nvGraphicFramePr>
        <p:xfrm>
          <a:off x="7276610" y="966484"/>
          <a:ext cx="4989052" cy="30686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61769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14B25D9-30EC-43C6-89A4-410D883DB99C}"/>
              </a:ext>
            </a:extLst>
          </p:cNvPr>
          <p:cNvPicPr>
            <a:picLocks noChangeAspect="1"/>
          </p:cNvPicPr>
          <p:nvPr/>
        </p:nvPicPr>
        <p:blipFill>
          <a:blip r:embed="rId2"/>
          <a:stretch>
            <a:fillRect/>
          </a:stretch>
        </p:blipFill>
        <p:spPr>
          <a:xfrm>
            <a:off x="1373791" y="0"/>
            <a:ext cx="9444419" cy="6858000"/>
          </a:xfrm>
          <a:prstGeom prst="rect">
            <a:avLst/>
          </a:prstGeom>
        </p:spPr>
      </p:pic>
      <p:sp>
        <p:nvSpPr>
          <p:cNvPr id="2" name="Title 1">
            <a:extLst>
              <a:ext uri="{FF2B5EF4-FFF2-40B4-BE49-F238E27FC236}">
                <a16:creationId xmlns:a16="http://schemas.microsoft.com/office/drawing/2014/main" id="{E9F6D442-383C-447D-A5B9-6AEE3D817CE2}"/>
              </a:ext>
            </a:extLst>
          </p:cNvPr>
          <p:cNvSpPr>
            <a:spLocks noGrp="1"/>
          </p:cNvSpPr>
          <p:nvPr>
            <p:ph type="title"/>
          </p:nvPr>
        </p:nvSpPr>
        <p:spPr/>
        <p:txBody>
          <a:bodyPr/>
          <a:lstStyle/>
          <a:p>
            <a:r>
              <a:rPr lang="en-US" dirty="0"/>
              <a:t>DOE National Labs</a:t>
            </a:r>
          </a:p>
        </p:txBody>
      </p:sp>
    </p:spTree>
    <p:extLst>
      <p:ext uri="{BB962C8B-B14F-4D97-AF65-F5344CB8AC3E}">
        <p14:creationId xmlns:p14="http://schemas.microsoft.com/office/powerpoint/2010/main" val="124657153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6D442-383C-447D-A5B9-6AEE3D817CE2}"/>
              </a:ext>
            </a:extLst>
          </p:cNvPr>
          <p:cNvSpPr>
            <a:spLocks noGrp="1"/>
          </p:cNvSpPr>
          <p:nvPr>
            <p:ph type="title"/>
          </p:nvPr>
        </p:nvSpPr>
        <p:spPr/>
        <p:txBody>
          <a:bodyPr/>
          <a:lstStyle/>
          <a:p>
            <a:r>
              <a:rPr lang="en-US" dirty="0"/>
              <a:t>DOE National Labs</a:t>
            </a:r>
          </a:p>
        </p:txBody>
      </p:sp>
      <p:pic>
        <p:nvPicPr>
          <p:cNvPr id="6" name="Picture 5">
            <a:extLst>
              <a:ext uri="{FF2B5EF4-FFF2-40B4-BE49-F238E27FC236}">
                <a16:creationId xmlns:a16="http://schemas.microsoft.com/office/drawing/2014/main" id="{F5FB8B78-5812-496A-A135-A2A9C32A6638}"/>
              </a:ext>
            </a:extLst>
          </p:cNvPr>
          <p:cNvPicPr>
            <a:picLocks noChangeAspect="1"/>
          </p:cNvPicPr>
          <p:nvPr/>
        </p:nvPicPr>
        <p:blipFill>
          <a:blip r:embed="rId2"/>
          <a:stretch>
            <a:fillRect/>
          </a:stretch>
        </p:blipFill>
        <p:spPr>
          <a:xfrm>
            <a:off x="1536888" y="909634"/>
            <a:ext cx="9118224" cy="6030029"/>
          </a:xfrm>
          <a:prstGeom prst="rect">
            <a:avLst/>
          </a:prstGeom>
        </p:spPr>
      </p:pic>
    </p:spTree>
    <p:extLst>
      <p:ext uri="{BB962C8B-B14F-4D97-AF65-F5344CB8AC3E}">
        <p14:creationId xmlns:p14="http://schemas.microsoft.com/office/powerpoint/2010/main" val="168661588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E1E4D-34A9-490B-A37B-0658168F359A}"/>
              </a:ext>
            </a:extLst>
          </p:cNvPr>
          <p:cNvSpPr>
            <a:spLocks noGrp="1"/>
          </p:cNvSpPr>
          <p:nvPr>
            <p:ph type="title"/>
          </p:nvPr>
        </p:nvSpPr>
        <p:spPr/>
        <p:txBody>
          <a:bodyPr/>
          <a:lstStyle/>
          <a:p>
            <a:r>
              <a:rPr lang="en-US" dirty="0"/>
              <a:t>DOE Site Offices – CRADA approvals</a:t>
            </a:r>
          </a:p>
        </p:txBody>
      </p:sp>
      <p:pic>
        <p:nvPicPr>
          <p:cNvPr id="5" name="Picture 4">
            <a:extLst>
              <a:ext uri="{FF2B5EF4-FFF2-40B4-BE49-F238E27FC236}">
                <a16:creationId xmlns:a16="http://schemas.microsoft.com/office/drawing/2014/main" id="{A7ADEAE8-9C74-40BD-AD9B-1624B7BF8AF2}"/>
              </a:ext>
            </a:extLst>
          </p:cNvPr>
          <p:cNvPicPr>
            <a:picLocks noChangeAspect="1"/>
          </p:cNvPicPr>
          <p:nvPr/>
        </p:nvPicPr>
        <p:blipFill>
          <a:blip r:embed="rId2"/>
          <a:stretch>
            <a:fillRect/>
          </a:stretch>
        </p:blipFill>
        <p:spPr>
          <a:xfrm>
            <a:off x="521839" y="1673386"/>
            <a:ext cx="6024695" cy="4079715"/>
          </a:xfrm>
          <a:prstGeom prst="rect">
            <a:avLst/>
          </a:prstGeom>
        </p:spPr>
      </p:pic>
      <p:sp>
        <p:nvSpPr>
          <p:cNvPr id="6" name="TextBox 5">
            <a:extLst>
              <a:ext uri="{FF2B5EF4-FFF2-40B4-BE49-F238E27FC236}">
                <a16:creationId xmlns:a16="http://schemas.microsoft.com/office/drawing/2014/main" id="{20FF4440-FDBE-4E0C-A2B4-F502165B4921}"/>
              </a:ext>
            </a:extLst>
          </p:cNvPr>
          <p:cNvSpPr txBox="1"/>
          <p:nvPr/>
        </p:nvSpPr>
        <p:spPr>
          <a:xfrm>
            <a:off x="1941297" y="1058113"/>
            <a:ext cx="532197" cy="4667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algn="ctr" defTabSz="412750" hangingPunct="0"/>
            <a:r>
              <a:rPr lang="en-US" sz="2700" b="1" kern="0" dirty="0">
                <a:solidFill>
                  <a:srgbClr val="000000"/>
                </a:solidFill>
                <a:latin typeface="Helvetica Neue"/>
                <a:ea typeface="Helvetica Neue"/>
                <a:cs typeface="Helvetica Neue"/>
                <a:sym typeface="Helvetica Neue"/>
              </a:rPr>
              <a:t>SC</a:t>
            </a:r>
          </a:p>
        </p:txBody>
      </p:sp>
      <p:sp>
        <p:nvSpPr>
          <p:cNvPr id="7" name="TextBox 6">
            <a:extLst>
              <a:ext uri="{FF2B5EF4-FFF2-40B4-BE49-F238E27FC236}">
                <a16:creationId xmlns:a16="http://schemas.microsoft.com/office/drawing/2014/main" id="{00FC80AC-970D-4F6D-849D-9226FA0C8575}"/>
              </a:ext>
            </a:extLst>
          </p:cNvPr>
          <p:cNvSpPr txBox="1"/>
          <p:nvPr/>
        </p:nvSpPr>
        <p:spPr>
          <a:xfrm>
            <a:off x="7068673" y="1674398"/>
            <a:ext cx="4414670" cy="1487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marL="285750" indent="-285750" defTabSz="412750" hangingPunct="0">
              <a:spcAft>
                <a:spcPts val="400"/>
              </a:spcAft>
              <a:buFont typeface="Arial" panose="020B0604020202020204" pitchFamily="34" charset="0"/>
              <a:buChar char="•"/>
            </a:pPr>
            <a:r>
              <a:rPr lang="en-US" sz="2000" kern="0" dirty="0">
                <a:solidFill>
                  <a:srgbClr val="00A2FF">
                    <a:lumMod val="75000"/>
                  </a:srgbClr>
                </a:solidFill>
                <a:latin typeface="Helvetica Neue"/>
                <a:ea typeface="Helvetica Neue"/>
                <a:cs typeface="Helvetica Neue"/>
                <a:sym typeface="Helvetica Neue"/>
              </a:rPr>
              <a:t>NNSA HQ – Albuquerque</a:t>
            </a:r>
          </a:p>
          <a:p>
            <a:pPr marL="285750" indent="-285750" defTabSz="412750" hangingPunct="0">
              <a:spcAft>
                <a:spcPts val="400"/>
              </a:spcAft>
              <a:buFont typeface="Arial" panose="020B0604020202020204" pitchFamily="34" charset="0"/>
              <a:buChar char="•"/>
            </a:pPr>
            <a:r>
              <a:rPr lang="en-US" sz="2000" kern="0" dirty="0">
                <a:solidFill>
                  <a:srgbClr val="00A2FF">
                    <a:lumMod val="75000"/>
                  </a:srgbClr>
                </a:solidFill>
                <a:latin typeface="Helvetica Neue"/>
                <a:sym typeface="Helvetica Neue"/>
              </a:rPr>
              <a:t>Field Offices – LANL, LLNL, SNL </a:t>
            </a:r>
          </a:p>
          <a:p>
            <a:pPr marL="285750" indent="-285750" defTabSz="412750" hangingPunct="0">
              <a:spcAft>
                <a:spcPts val="400"/>
              </a:spcAft>
              <a:buFont typeface="Arial" panose="020B0604020202020204" pitchFamily="34" charset="0"/>
              <a:buChar char="•"/>
            </a:pPr>
            <a:r>
              <a:rPr lang="en-US" sz="2000" kern="0" dirty="0">
                <a:solidFill>
                  <a:srgbClr val="00A2FF">
                    <a:lumMod val="75000"/>
                  </a:srgbClr>
                </a:solidFill>
                <a:latin typeface="Helvetica Neue"/>
                <a:sym typeface="Helvetica Neue"/>
              </a:rPr>
              <a:t>Site/Operations Office – SRS/SRNL</a:t>
            </a:r>
          </a:p>
          <a:p>
            <a:pPr marL="285750" indent="-285750" defTabSz="412750" hangingPunct="0">
              <a:spcAft>
                <a:spcPts val="400"/>
              </a:spcAft>
              <a:buFont typeface="Arial" panose="020B0604020202020204" pitchFamily="34" charset="0"/>
              <a:buChar char="•"/>
            </a:pPr>
            <a:endParaRPr lang="en-US" sz="2000" kern="0" dirty="0">
              <a:solidFill>
                <a:srgbClr val="00A2FF"/>
              </a:solidFill>
              <a:latin typeface="Helvetica Neue"/>
              <a:ea typeface="Helvetica Neue"/>
              <a:cs typeface="Helvetica Neue"/>
              <a:sym typeface="Helvetica Neue"/>
            </a:endParaRPr>
          </a:p>
        </p:txBody>
      </p:sp>
      <p:sp>
        <p:nvSpPr>
          <p:cNvPr id="8" name="TextBox 7">
            <a:extLst>
              <a:ext uri="{FF2B5EF4-FFF2-40B4-BE49-F238E27FC236}">
                <a16:creationId xmlns:a16="http://schemas.microsoft.com/office/drawing/2014/main" id="{87EEC39B-5DE3-4365-BC50-19122897D342}"/>
              </a:ext>
            </a:extLst>
          </p:cNvPr>
          <p:cNvSpPr txBox="1"/>
          <p:nvPr/>
        </p:nvSpPr>
        <p:spPr>
          <a:xfrm>
            <a:off x="8243673" y="1164769"/>
            <a:ext cx="1032335" cy="4667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algn="ctr" defTabSz="412750" hangingPunct="0"/>
            <a:r>
              <a:rPr lang="en-US" sz="2700" b="1" kern="0" dirty="0">
                <a:solidFill>
                  <a:srgbClr val="000000"/>
                </a:solidFill>
                <a:latin typeface="Helvetica Neue"/>
                <a:ea typeface="Helvetica Neue"/>
                <a:cs typeface="Helvetica Neue"/>
                <a:sym typeface="Helvetica Neue"/>
              </a:rPr>
              <a:t>NNSA</a:t>
            </a:r>
          </a:p>
        </p:txBody>
      </p:sp>
      <p:sp>
        <p:nvSpPr>
          <p:cNvPr id="9" name="TextBox 8">
            <a:extLst>
              <a:ext uri="{FF2B5EF4-FFF2-40B4-BE49-F238E27FC236}">
                <a16:creationId xmlns:a16="http://schemas.microsoft.com/office/drawing/2014/main" id="{D295CD58-50AF-417B-AB55-8CA1327E1CF3}"/>
              </a:ext>
            </a:extLst>
          </p:cNvPr>
          <p:cNvSpPr txBox="1"/>
          <p:nvPr/>
        </p:nvSpPr>
        <p:spPr>
          <a:xfrm>
            <a:off x="8243673" y="3598012"/>
            <a:ext cx="1224695" cy="4667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algn="ctr" defTabSz="412750" hangingPunct="0"/>
            <a:r>
              <a:rPr lang="en-US" sz="2700" b="1" kern="0" dirty="0">
                <a:solidFill>
                  <a:srgbClr val="000000"/>
                </a:solidFill>
                <a:latin typeface="Helvetica Neue"/>
                <a:ea typeface="Helvetica Neue"/>
                <a:cs typeface="Helvetica Neue"/>
                <a:sym typeface="Helvetica Neue"/>
              </a:rPr>
              <a:t>Energy</a:t>
            </a:r>
          </a:p>
        </p:txBody>
      </p:sp>
      <p:sp>
        <p:nvSpPr>
          <p:cNvPr id="10" name="TextBox 9">
            <a:extLst>
              <a:ext uri="{FF2B5EF4-FFF2-40B4-BE49-F238E27FC236}">
                <a16:creationId xmlns:a16="http://schemas.microsoft.com/office/drawing/2014/main" id="{08DD9A54-F32F-4174-9951-64B8C6B37E2D}"/>
              </a:ext>
            </a:extLst>
          </p:cNvPr>
          <p:cNvSpPr txBox="1"/>
          <p:nvPr/>
        </p:nvSpPr>
        <p:spPr>
          <a:xfrm>
            <a:off x="7068673" y="4093866"/>
            <a:ext cx="3726982" cy="1487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marL="285750" indent="-285750" defTabSz="412750" hangingPunct="0">
              <a:spcAft>
                <a:spcPts val="400"/>
              </a:spcAft>
              <a:buFont typeface="Arial" panose="020B0604020202020204" pitchFamily="34" charset="0"/>
              <a:buChar char="•"/>
            </a:pPr>
            <a:r>
              <a:rPr lang="en-US" sz="2000" kern="0" dirty="0">
                <a:solidFill>
                  <a:srgbClr val="00A2FF">
                    <a:lumMod val="75000"/>
                  </a:srgbClr>
                </a:solidFill>
                <a:latin typeface="Helvetica Neue"/>
                <a:ea typeface="Helvetica Neue"/>
                <a:cs typeface="Helvetica Neue"/>
                <a:sym typeface="Helvetica Neue"/>
              </a:rPr>
              <a:t>Golden Field Office - NREL</a:t>
            </a:r>
          </a:p>
          <a:p>
            <a:pPr marL="285750" indent="-285750" defTabSz="412750" hangingPunct="0">
              <a:spcAft>
                <a:spcPts val="400"/>
              </a:spcAft>
              <a:buFont typeface="Arial" panose="020B0604020202020204" pitchFamily="34" charset="0"/>
              <a:buChar char="•"/>
            </a:pPr>
            <a:r>
              <a:rPr lang="en-US" sz="2000" kern="0" dirty="0">
                <a:solidFill>
                  <a:srgbClr val="00A2FF">
                    <a:lumMod val="75000"/>
                  </a:srgbClr>
                </a:solidFill>
                <a:latin typeface="Helvetica Neue"/>
                <a:sym typeface="Helvetica Neue"/>
              </a:rPr>
              <a:t>Idaho Operations Office – INL</a:t>
            </a:r>
          </a:p>
          <a:p>
            <a:pPr marL="285750" indent="-285750" defTabSz="412750" hangingPunct="0">
              <a:spcAft>
                <a:spcPts val="400"/>
              </a:spcAft>
              <a:buFont typeface="Arial" panose="020B0604020202020204" pitchFamily="34" charset="0"/>
              <a:buChar char="•"/>
            </a:pPr>
            <a:r>
              <a:rPr lang="en-US" sz="2000" kern="0" dirty="0">
                <a:solidFill>
                  <a:srgbClr val="00A2FF">
                    <a:lumMod val="75000"/>
                  </a:srgbClr>
                </a:solidFill>
                <a:latin typeface="Helvetica Neue"/>
                <a:ea typeface="Helvetica Neue"/>
                <a:cs typeface="Helvetica Neue"/>
                <a:sym typeface="Helvetica Neue"/>
              </a:rPr>
              <a:t>Multiple Field Offices - NETL</a:t>
            </a:r>
          </a:p>
          <a:p>
            <a:pPr marL="285750" indent="-285750" defTabSz="412750" hangingPunct="0">
              <a:spcAft>
                <a:spcPts val="400"/>
              </a:spcAft>
              <a:buFont typeface="Arial" panose="020B0604020202020204" pitchFamily="34" charset="0"/>
              <a:buChar char="•"/>
            </a:pPr>
            <a:endParaRPr lang="en-US" sz="2000" kern="0" dirty="0">
              <a:solidFill>
                <a:srgbClr val="00A2FF"/>
              </a:solidFill>
              <a:latin typeface="Helvetica Neue"/>
              <a:ea typeface="Helvetica Neue"/>
              <a:cs typeface="Helvetica Neue"/>
              <a:sym typeface="Helvetica Neue"/>
            </a:endParaRPr>
          </a:p>
        </p:txBody>
      </p:sp>
      <p:sp>
        <p:nvSpPr>
          <p:cNvPr id="3" name="TextBox 2">
            <a:extLst>
              <a:ext uri="{FF2B5EF4-FFF2-40B4-BE49-F238E27FC236}">
                <a16:creationId xmlns:a16="http://schemas.microsoft.com/office/drawing/2014/main" id="{0F3D3ACD-C025-4CCC-98D5-460B6C408CA9}"/>
              </a:ext>
            </a:extLst>
          </p:cNvPr>
          <p:cNvSpPr txBox="1"/>
          <p:nvPr/>
        </p:nvSpPr>
        <p:spPr>
          <a:xfrm>
            <a:off x="873602" y="5859279"/>
            <a:ext cx="10918053" cy="7284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algn="ctr" defTabSz="412750" hangingPunct="0"/>
            <a:r>
              <a:rPr lang="en-US" sz="2200" b="1" kern="0" dirty="0">
                <a:solidFill>
                  <a:srgbClr val="000000"/>
                </a:solidFill>
                <a:latin typeface="Helvetica Neue"/>
                <a:ea typeface="Helvetica Neue"/>
                <a:cs typeface="Helvetica Neue"/>
                <a:sym typeface="Helvetica Neue"/>
              </a:rPr>
              <a:t>Number of INFUSE POCs will remain at 10</a:t>
            </a:r>
          </a:p>
          <a:p>
            <a:pPr algn="ctr" defTabSz="412750" hangingPunct="0"/>
            <a:r>
              <a:rPr lang="en-US" sz="2200" b="1" kern="0" dirty="0">
                <a:solidFill>
                  <a:srgbClr val="000000"/>
                </a:solidFill>
                <a:latin typeface="Helvetica Neue"/>
                <a:sym typeface="Helvetica Neue"/>
              </a:rPr>
              <a:t>INFUSE will work directly with PIs and SPP officials at the other 7 labs as needed</a:t>
            </a:r>
            <a:endParaRPr lang="en-US" sz="2200" b="1" kern="0" dirty="0">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85304902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9989E8E-3FC5-471A-A418-3A3DFFAF829A}"/>
              </a:ext>
            </a:extLst>
          </p:cNvPr>
          <p:cNvSpPr>
            <a:spLocks noGrp="1"/>
          </p:cNvSpPr>
          <p:nvPr>
            <p:ph type="title"/>
          </p:nvPr>
        </p:nvSpPr>
        <p:spPr/>
        <p:txBody>
          <a:bodyPr/>
          <a:lstStyle/>
          <a:p>
            <a:r>
              <a:rPr lang="en-US" dirty="0"/>
              <a:t>INFUSE Web Site</a:t>
            </a:r>
          </a:p>
        </p:txBody>
      </p:sp>
      <p:pic>
        <p:nvPicPr>
          <p:cNvPr id="3" name="Picture 2">
            <a:extLst>
              <a:ext uri="{FF2B5EF4-FFF2-40B4-BE49-F238E27FC236}">
                <a16:creationId xmlns:a16="http://schemas.microsoft.com/office/drawing/2014/main" id="{B6270787-E7F5-D51D-EAFC-C3E031DF579E}"/>
              </a:ext>
            </a:extLst>
          </p:cNvPr>
          <p:cNvPicPr>
            <a:picLocks noChangeAspect="1"/>
          </p:cNvPicPr>
          <p:nvPr/>
        </p:nvPicPr>
        <p:blipFill>
          <a:blip r:embed="rId3"/>
          <a:stretch>
            <a:fillRect/>
          </a:stretch>
        </p:blipFill>
        <p:spPr>
          <a:xfrm>
            <a:off x="7987384" y="0"/>
            <a:ext cx="4278278" cy="6815396"/>
          </a:xfrm>
          <a:prstGeom prst="rect">
            <a:avLst/>
          </a:prstGeom>
        </p:spPr>
      </p:pic>
      <p:sp>
        <p:nvSpPr>
          <p:cNvPr id="10" name="TextBox 9">
            <a:extLst>
              <a:ext uri="{FF2B5EF4-FFF2-40B4-BE49-F238E27FC236}">
                <a16:creationId xmlns:a16="http://schemas.microsoft.com/office/drawing/2014/main" id="{A5DDB21C-6286-0EF5-0312-EA4DD33E0AB1}"/>
              </a:ext>
            </a:extLst>
          </p:cNvPr>
          <p:cNvSpPr txBox="1"/>
          <p:nvPr/>
        </p:nvSpPr>
        <p:spPr>
          <a:xfrm>
            <a:off x="1753402" y="3265061"/>
            <a:ext cx="6233982" cy="646331"/>
          </a:xfrm>
          <a:prstGeom prst="rect">
            <a:avLst/>
          </a:prstGeom>
          <a:noFill/>
        </p:spPr>
        <p:txBody>
          <a:bodyPr wrap="square">
            <a:spAutoFit/>
          </a:bodyPr>
          <a:lstStyle/>
          <a:p>
            <a:r>
              <a:rPr lang="en-US" sz="3600" dirty="0">
                <a:hlinkClick r:id="rId4"/>
              </a:rPr>
              <a:t>https://infuse.ornl.gov/</a:t>
            </a:r>
            <a:r>
              <a:rPr lang="en-US" sz="3600" dirty="0"/>
              <a:t> </a:t>
            </a:r>
          </a:p>
        </p:txBody>
      </p:sp>
    </p:spTree>
    <p:extLst>
      <p:ext uri="{BB962C8B-B14F-4D97-AF65-F5344CB8AC3E}">
        <p14:creationId xmlns:p14="http://schemas.microsoft.com/office/powerpoint/2010/main" val="3454354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9989E8E-3FC5-471A-A418-3A3DFFAF829A}"/>
              </a:ext>
            </a:extLst>
          </p:cNvPr>
          <p:cNvSpPr>
            <a:spLocks noGrp="1"/>
          </p:cNvSpPr>
          <p:nvPr>
            <p:ph type="title"/>
          </p:nvPr>
        </p:nvSpPr>
        <p:spPr/>
        <p:txBody>
          <a:bodyPr/>
          <a:lstStyle/>
          <a:p>
            <a:r>
              <a:rPr lang="en-US" dirty="0"/>
              <a:t>INFUSE Website – Library</a:t>
            </a:r>
          </a:p>
        </p:txBody>
      </p:sp>
      <p:pic>
        <p:nvPicPr>
          <p:cNvPr id="12" name="Picture 11">
            <a:extLst>
              <a:ext uri="{FF2B5EF4-FFF2-40B4-BE49-F238E27FC236}">
                <a16:creationId xmlns:a16="http://schemas.microsoft.com/office/drawing/2014/main" id="{F0678647-58CA-4C19-9CA4-A2E913703692}"/>
              </a:ext>
            </a:extLst>
          </p:cNvPr>
          <p:cNvPicPr>
            <a:picLocks noChangeAspect="1"/>
          </p:cNvPicPr>
          <p:nvPr/>
        </p:nvPicPr>
        <p:blipFill rotWithShape="1">
          <a:blip r:embed="rId3"/>
          <a:srcRect l="-1236" t="-451" r="1236" b="54354"/>
          <a:stretch/>
        </p:blipFill>
        <p:spPr>
          <a:xfrm>
            <a:off x="0" y="914398"/>
            <a:ext cx="6870416" cy="4990920"/>
          </a:xfrm>
          <a:prstGeom prst="rect">
            <a:avLst/>
          </a:prstGeom>
        </p:spPr>
      </p:pic>
      <p:pic>
        <p:nvPicPr>
          <p:cNvPr id="4" name="Picture 3">
            <a:extLst>
              <a:ext uri="{FF2B5EF4-FFF2-40B4-BE49-F238E27FC236}">
                <a16:creationId xmlns:a16="http://schemas.microsoft.com/office/drawing/2014/main" id="{D1A0644D-9BED-481C-A57A-4A71475377F0}"/>
              </a:ext>
            </a:extLst>
          </p:cNvPr>
          <p:cNvPicPr>
            <a:picLocks noChangeAspect="1"/>
          </p:cNvPicPr>
          <p:nvPr/>
        </p:nvPicPr>
        <p:blipFill rotWithShape="1">
          <a:blip r:embed="rId4"/>
          <a:srcRect l="53070" r="1954" b="8422"/>
          <a:stretch/>
        </p:blipFill>
        <p:spPr>
          <a:xfrm>
            <a:off x="7751929" y="1402748"/>
            <a:ext cx="2866029" cy="1753295"/>
          </a:xfrm>
          <a:prstGeom prst="rect">
            <a:avLst/>
          </a:prstGeom>
          <a:ln w="38100">
            <a:solidFill>
              <a:srgbClr val="FF0000"/>
            </a:solidFill>
          </a:ln>
        </p:spPr>
      </p:pic>
      <p:sp>
        <p:nvSpPr>
          <p:cNvPr id="6" name="Rectangle 5">
            <a:extLst>
              <a:ext uri="{FF2B5EF4-FFF2-40B4-BE49-F238E27FC236}">
                <a16:creationId xmlns:a16="http://schemas.microsoft.com/office/drawing/2014/main" id="{ECF73B31-DB8B-4A3A-AE53-9CF433D7696E}"/>
              </a:ext>
            </a:extLst>
          </p:cNvPr>
          <p:cNvSpPr/>
          <p:nvPr/>
        </p:nvSpPr>
        <p:spPr>
          <a:xfrm>
            <a:off x="5418161" y="1282888"/>
            <a:ext cx="1351129" cy="5868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138CE13C-E632-428E-BE23-BD43FF51B658}"/>
              </a:ext>
            </a:extLst>
          </p:cNvPr>
          <p:cNvCxnSpPr/>
          <p:nvPr/>
        </p:nvCxnSpPr>
        <p:spPr>
          <a:xfrm>
            <a:off x="6800739" y="1528547"/>
            <a:ext cx="934377" cy="1091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CBC397B-9BF2-4534-BCCF-39F26A374581}"/>
              </a:ext>
            </a:extLst>
          </p:cNvPr>
          <p:cNvSpPr txBox="1"/>
          <p:nvPr/>
        </p:nvSpPr>
        <p:spPr>
          <a:xfrm>
            <a:off x="7058625" y="3311002"/>
            <a:ext cx="5018828" cy="3477875"/>
          </a:xfrm>
          <a:prstGeom prst="rect">
            <a:avLst/>
          </a:prstGeom>
          <a:noFill/>
        </p:spPr>
        <p:txBody>
          <a:bodyPr wrap="square">
            <a:spAutoFit/>
          </a:bodyPr>
          <a:lstStyle/>
          <a:p>
            <a:r>
              <a:rPr lang="en-US" sz="2000" dirty="0"/>
              <a:t>The INFUSE Documents/Reports Library (</a:t>
            </a:r>
            <a:r>
              <a:rPr lang="en-US" sz="2000" dirty="0">
                <a:hlinkClick r:id="rId5"/>
              </a:rPr>
              <a:t>https://infuse.ornl.gov/library/</a:t>
            </a:r>
            <a:r>
              <a:rPr lang="en-US" sz="2000" dirty="0"/>
              <a:t>) has many documents and historical information on the program:</a:t>
            </a:r>
          </a:p>
          <a:p>
            <a:pPr marL="342900" indent="-342900">
              <a:buFont typeface="Arial" panose="020B0604020202020204" pitchFamily="34" charset="0"/>
              <a:buChar char="•"/>
            </a:pPr>
            <a:r>
              <a:rPr lang="en-US" sz="2000" dirty="0"/>
              <a:t>Point of Contact information</a:t>
            </a:r>
          </a:p>
          <a:p>
            <a:pPr marL="342900" indent="-342900">
              <a:buFont typeface="Arial" panose="020B0604020202020204" pitchFamily="34" charset="0"/>
              <a:buChar char="•"/>
            </a:pPr>
            <a:r>
              <a:rPr lang="en-US" sz="2000" dirty="0"/>
              <a:t>Frequently Asked Questions (FAQs)</a:t>
            </a:r>
          </a:p>
          <a:p>
            <a:pPr marL="342900" indent="-342900">
              <a:buFont typeface="Arial" panose="020B0604020202020204" pitchFamily="34" charset="0"/>
              <a:buChar char="•"/>
            </a:pPr>
            <a:r>
              <a:rPr lang="en-US" sz="2000" dirty="0"/>
              <a:t>Hints for submitting applications</a:t>
            </a:r>
          </a:p>
          <a:p>
            <a:pPr marL="342900" indent="-342900">
              <a:buFont typeface="Arial" panose="020B0604020202020204" pitchFamily="34" charset="0"/>
              <a:buChar char="•"/>
            </a:pPr>
            <a:r>
              <a:rPr lang="en-US" sz="2000" dirty="0"/>
              <a:t>Previous award summaries</a:t>
            </a:r>
          </a:p>
          <a:p>
            <a:pPr marL="342900" indent="-342900">
              <a:buFont typeface="Arial" panose="020B0604020202020204" pitchFamily="34" charset="0"/>
              <a:buChar char="•"/>
            </a:pPr>
            <a:r>
              <a:rPr lang="en-US" sz="2000" dirty="0"/>
              <a:t>Previous RFAs</a:t>
            </a:r>
          </a:p>
          <a:p>
            <a:pPr marL="342900" indent="-342900">
              <a:buFont typeface="Arial" panose="020B0604020202020204" pitchFamily="34" charset="0"/>
              <a:buChar char="•"/>
            </a:pPr>
            <a:r>
              <a:rPr lang="en-US" sz="2000" dirty="0"/>
              <a:t>Prior year webinar slides</a:t>
            </a:r>
          </a:p>
          <a:p>
            <a:pPr marL="342900" indent="-342900">
              <a:buFont typeface="Arial" panose="020B0604020202020204" pitchFamily="34" charset="0"/>
              <a:buChar char="•"/>
            </a:pPr>
            <a:r>
              <a:rPr lang="en-US" sz="2000" dirty="0"/>
              <a:t>And more . . .</a:t>
            </a:r>
          </a:p>
        </p:txBody>
      </p:sp>
      <p:sp>
        <p:nvSpPr>
          <p:cNvPr id="8" name="Rectangle 7">
            <a:extLst>
              <a:ext uri="{FF2B5EF4-FFF2-40B4-BE49-F238E27FC236}">
                <a16:creationId xmlns:a16="http://schemas.microsoft.com/office/drawing/2014/main" id="{60EBF333-4373-428E-8A9E-47A237AA87C1}"/>
              </a:ext>
            </a:extLst>
          </p:cNvPr>
          <p:cNvSpPr/>
          <p:nvPr/>
        </p:nvSpPr>
        <p:spPr>
          <a:xfrm>
            <a:off x="2214361" y="5943602"/>
            <a:ext cx="2441694" cy="369332"/>
          </a:xfrm>
          <a:prstGeom prst="rect">
            <a:avLst/>
          </a:prstGeom>
        </p:spPr>
        <p:txBody>
          <a:bodyPr wrap="none">
            <a:spAutoFit/>
          </a:bodyPr>
          <a:lstStyle/>
          <a:p>
            <a:r>
              <a:rPr lang="en-US" dirty="0"/>
              <a:t>https://infuse.ornl.gov/</a:t>
            </a:r>
          </a:p>
        </p:txBody>
      </p:sp>
    </p:spTree>
    <p:extLst>
      <p:ext uri="{BB962C8B-B14F-4D97-AF65-F5344CB8AC3E}">
        <p14:creationId xmlns:p14="http://schemas.microsoft.com/office/powerpoint/2010/main" val="3726259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9989E8E-3FC5-471A-A418-3A3DFFAF829A}"/>
              </a:ext>
            </a:extLst>
          </p:cNvPr>
          <p:cNvSpPr>
            <a:spLocks noGrp="1"/>
          </p:cNvSpPr>
          <p:nvPr>
            <p:ph type="title"/>
          </p:nvPr>
        </p:nvSpPr>
        <p:spPr/>
        <p:txBody>
          <a:bodyPr/>
          <a:lstStyle/>
          <a:p>
            <a:r>
              <a:rPr lang="en-US" dirty="0"/>
              <a:t>INFUSE Website – RFA and Submission Information</a:t>
            </a:r>
          </a:p>
        </p:txBody>
      </p:sp>
      <p:pic>
        <p:nvPicPr>
          <p:cNvPr id="12" name="Picture 11">
            <a:extLst>
              <a:ext uri="{FF2B5EF4-FFF2-40B4-BE49-F238E27FC236}">
                <a16:creationId xmlns:a16="http://schemas.microsoft.com/office/drawing/2014/main" id="{F0678647-58CA-4C19-9CA4-A2E913703692}"/>
              </a:ext>
            </a:extLst>
          </p:cNvPr>
          <p:cNvPicPr>
            <a:picLocks noChangeAspect="1"/>
          </p:cNvPicPr>
          <p:nvPr/>
        </p:nvPicPr>
        <p:blipFill rotWithShape="1">
          <a:blip r:embed="rId3"/>
          <a:srcRect l="-1236" t="-494" r="1236" b="54353"/>
          <a:stretch/>
        </p:blipFill>
        <p:spPr>
          <a:xfrm>
            <a:off x="0" y="909633"/>
            <a:ext cx="6870416" cy="4995685"/>
          </a:xfrm>
          <a:prstGeom prst="rect">
            <a:avLst/>
          </a:prstGeom>
        </p:spPr>
      </p:pic>
      <p:sp>
        <p:nvSpPr>
          <p:cNvPr id="6" name="Rectangle 5">
            <a:extLst>
              <a:ext uri="{FF2B5EF4-FFF2-40B4-BE49-F238E27FC236}">
                <a16:creationId xmlns:a16="http://schemas.microsoft.com/office/drawing/2014/main" id="{ECF73B31-DB8B-4A3A-AE53-9CF433D7696E}"/>
              </a:ext>
            </a:extLst>
          </p:cNvPr>
          <p:cNvSpPr/>
          <p:nvPr/>
        </p:nvSpPr>
        <p:spPr>
          <a:xfrm>
            <a:off x="5990631" y="1282888"/>
            <a:ext cx="833251" cy="5211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138CE13C-E632-428E-BE23-BD43FF51B658}"/>
              </a:ext>
            </a:extLst>
          </p:cNvPr>
          <p:cNvCxnSpPr/>
          <p:nvPr/>
        </p:nvCxnSpPr>
        <p:spPr>
          <a:xfrm>
            <a:off x="6800739" y="1528547"/>
            <a:ext cx="934377" cy="1091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7B4BDB73-9ABD-4FE3-B7B2-1047D13EF275}"/>
              </a:ext>
            </a:extLst>
          </p:cNvPr>
          <p:cNvPicPr>
            <a:picLocks noChangeAspect="1"/>
          </p:cNvPicPr>
          <p:nvPr/>
        </p:nvPicPr>
        <p:blipFill rotWithShape="1">
          <a:blip r:embed="rId4"/>
          <a:srcRect r="11877"/>
          <a:stretch/>
        </p:blipFill>
        <p:spPr>
          <a:xfrm>
            <a:off x="7735116" y="1282888"/>
            <a:ext cx="2661313" cy="1972915"/>
          </a:xfrm>
          <a:prstGeom prst="rect">
            <a:avLst/>
          </a:prstGeom>
          <a:ln w="38100">
            <a:solidFill>
              <a:srgbClr val="FF0000"/>
            </a:solidFill>
          </a:ln>
        </p:spPr>
      </p:pic>
      <p:sp>
        <p:nvSpPr>
          <p:cNvPr id="17" name="TextBox 16">
            <a:extLst>
              <a:ext uri="{FF2B5EF4-FFF2-40B4-BE49-F238E27FC236}">
                <a16:creationId xmlns:a16="http://schemas.microsoft.com/office/drawing/2014/main" id="{D2A60D01-2A69-493D-BE6B-62F4321B4A19}"/>
              </a:ext>
            </a:extLst>
          </p:cNvPr>
          <p:cNvSpPr txBox="1"/>
          <p:nvPr/>
        </p:nvSpPr>
        <p:spPr>
          <a:xfrm>
            <a:off x="7058625" y="3409858"/>
            <a:ext cx="5018828" cy="3170099"/>
          </a:xfrm>
          <a:prstGeom prst="rect">
            <a:avLst/>
          </a:prstGeom>
          <a:noFill/>
        </p:spPr>
        <p:txBody>
          <a:bodyPr wrap="square">
            <a:spAutoFit/>
          </a:bodyPr>
          <a:lstStyle/>
          <a:p>
            <a:r>
              <a:rPr lang="en-US" sz="2000" dirty="0"/>
              <a:t>The INFUSE Submission page (</a:t>
            </a:r>
            <a:r>
              <a:rPr lang="en-US" sz="2000" dirty="0">
                <a:hlinkClick r:id="rId5"/>
              </a:rPr>
              <a:t>https://infuse.ornl.gov/rfa-announcement-and-submission/</a:t>
            </a:r>
            <a:r>
              <a:rPr lang="en-US" sz="2000" dirty="0"/>
              <a:t>) has many downloadable resources, Point of Contact information</a:t>
            </a:r>
          </a:p>
          <a:p>
            <a:pPr marL="342900" indent="-342900">
              <a:buFont typeface="Arial" panose="020B0604020202020204" pitchFamily="34" charset="0"/>
              <a:buChar char="•"/>
            </a:pPr>
            <a:r>
              <a:rPr lang="en-US" sz="2000" dirty="0"/>
              <a:t>The INFUSE RFA Call</a:t>
            </a:r>
          </a:p>
          <a:p>
            <a:pPr marL="342900" indent="-342900">
              <a:buFont typeface="Arial" panose="020B0604020202020204" pitchFamily="34" charset="0"/>
              <a:buChar char="•"/>
            </a:pPr>
            <a:r>
              <a:rPr lang="en-US" sz="2000" dirty="0"/>
              <a:t>Standard CRADA</a:t>
            </a:r>
          </a:p>
          <a:p>
            <a:pPr marL="342900" indent="-342900">
              <a:buFont typeface="Arial" panose="020B0604020202020204" pitchFamily="34" charset="0"/>
              <a:buChar char="•"/>
            </a:pPr>
            <a:r>
              <a:rPr lang="en-US" sz="2000" dirty="0"/>
              <a:t>Submission Rules</a:t>
            </a:r>
          </a:p>
          <a:p>
            <a:pPr marL="342900" indent="-342900">
              <a:buFont typeface="Arial" panose="020B0604020202020204" pitchFamily="34" charset="0"/>
              <a:buChar char="•"/>
            </a:pPr>
            <a:r>
              <a:rPr lang="en-US" sz="2000" dirty="0" err="1"/>
              <a:t>Etc</a:t>
            </a:r>
            <a:r>
              <a:rPr lang="en-US" sz="2000" dirty="0"/>
              <a:t> . . . </a:t>
            </a:r>
          </a:p>
          <a:p>
            <a:r>
              <a:rPr lang="en-US" sz="2000" dirty="0"/>
              <a:t>It is also the place to start the submission process.</a:t>
            </a:r>
          </a:p>
        </p:txBody>
      </p:sp>
    </p:spTree>
    <p:extLst>
      <p:ext uri="{BB962C8B-B14F-4D97-AF65-F5344CB8AC3E}">
        <p14:creationId xmlns:p14="http://schemas.microsoft.com/office/powerpoint/2010/main" val="84884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9568</TotalTime>
  <Words>1322</Words>
  <Application>Microsoft Office PowerPoint</Application>
  <PresentationFormat>Widescreen</PresentationFormat>
  <Paragraphs>175</Paragraphs>
  <Slides>15</Slides>
  <Notes>11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15</vt:i4>
      </vt:variant>
    </vt:vector>
  </HeadingPairs>
  <TitlesOfParts>
    <vt:vector size="28" baseType="lpstr">
      <vt:lpstr>Arial</vt:lpstr>
      <vt:lpstr>Calibri</vt:lpstr>
      <vt:lpstr>Calibri Light</vt:lpstr>
      <vt:lpstr>Century Gothic</vt:lpstr>
      <vt:lpstr>Helvetica</vt:lpstr>
      <vt:lpstr>Helvetica Neue</vt:lpstr>
      <vt:lpstr>Helvetica Neue Light</vt:lpstr>
      <vt:lpstr>Helvetica Neue Medium</vt:lpstr>
      <vt:lpstr>Verdana</vt:lpstr>
      <vt:lpstr>Wingdings</vt:lpstr>
      <vt:lpstr>Office Theme</vt:lpstr>
      <vt:lpstr>White</vt:lpstr>
      <vt:lpstr>1_White</vt:lpstr>
      <vt:lpstr>INFUSE Update</vt:lpstr>
      <vt:lpstr>New Leadership</vt:lpstr>
      <vt:lpstr>INFUSE Overview</vt:lpstr>
      <vt:lpstr>DOE National Labs</vt:lpstr>
      <vt:lpstr>DOE National Labs</vt:lpstr>
      <vt:lpstr>DOE Site Offices – CRADA approvals</vt:lpstr>
      <vt:lpstr>INFUSE Web Site</vt:lpstr>
      <vt:lpstr>INFUSE Website – Library</vt:lpstr>
      <vt:lpstr>INFUSE Website – RFA and Submission Information</vt:lpstr>
      <vt:lpstr>INFUSE Process</vt:lpstr>
      <vt:lpstr>INFUSE as Force Multiplier</vt:lpstr>
      <vt:lpstr>PowerPoint Presentation</vt:lpstr>
      <vt:lpstr>What’s Next? (1)</vt:lpstr>
      <vt:lpstr>What’s Next? (2)</vt:lpstr>
      <vt:lpstr>Official Points-of-Contact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Youchison, Dennis</dc:creator>
  <cp:lastModifiedBy>Lumsdaine, Arnold</cp:lastModifiedBy>
  <cp:revision>55</cp:revision>
  <dcterms:created xsi:type="dcterms:W3CDTF">2021-07-26T21:10:50Z</dcterms:created>
  <dcterms:modified xsi:type="dcterms:W3CDTF">2022-12-08T13:56:59Z</dcterms:modified>
</cp:coreProperties>
</file>