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10" r:id="rId2"/>
    <p:sldId id="2751" r:id="rId3"/>
    <p:sldId id="2752" r:id="rId4"/>
    <p:sldId id="487" r:id="rId5"/>
    <p:sldId id="2792" r:id="rId6"/>
    <p:sldId id="6303" r:id="rId7"/>
    <p:sldId id="2805" r:id="rId8"/>
    <p:sldId id="2809" r:id="rId9"/>
    <p:sldId id="2759" r:id="rId10"/>
    <p:sldId id="2723" r:id="rId11"/>
    <p:sldId id="2791" r:id="rId12"/>
    <p:sldId id="2793" r:id="rId13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8F00"/>
    <a:srgbClr val="C60A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86531" autoAdjust="0"/>
  </p:normalViewPr>
  <p:slideViewPr>
    <p:cSldViewPr>
      <p:cViewPr varScale="1">
        <p:scale>
          <a:sx n="141" d="100"/>
          <a:sy n="141" d="100"/>
        </p:scale>
        <p:origin x="1904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631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2246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1"/>
            <a:ext cx="3038475" cy="464980"/>
          </a:xfrm>
          <a:prstGeom prst="rect">
            <a:avLst/>
          </a:prstGeom>
        </p:spPr>
        <p:txBody>
          <a:bodyPr vert="horz" lIns="91386" tIns="45693" rIns="91386" bIns="4569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3" y="1"/>
            <a:ext cx="3038475" cy="464980"/>
          </a:xfrm>
          <a:prstGeom prst="rect">
            <a:avLst/>
          </a:prstGeom>
        </p:spPr>
        <p:txBody>
          <a:bodyPr vert="horz" lIns="91386" tIns="45693" rIns="91386" bIns="45693" rtlCol="0"/>
          <a:lstStyle>
            <a:lvl1pPr algn="r">
              <a:defRPr sz="1200"/>
            </a:lvl1pPr>
          </a:lstStyle>
          <a:p>
            <a:fld id="{35B1261B-2885-D44C-B170-37B5E8C23A40}" type="datetimeFigureOut">
              <a:rPr lang="en-US" smtClean="0"/>
              <a:t>12/5/22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8829827"/>
            <a:ext cx="3038475" cy="464980"/>
          </a:xfrm>
          <a:prstGeom prst="rect">
            <a:avLst/>
          </a:prstGeom>
        </p:spPr>
        <p:txBody>
          <a:bodyPr vert="horz" lIns="91386" tIns="45693" rIns="91386" bIns="4569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3" y="8829827"/>
            <a:ext cx="3038475" cy="464980"/>
          </a:xfrm>
          <a:prstGeom prst="rect">
            <a:avLst/>
          </a:prstGeom>
        </p:spPr>
        <p:txBody>
          <a:bodyPr vert="horz" lIns="91386" tIns="45693" rIns="91386" bIns="45693" rtlCol="0" anchor="b"/>
          <a:lstStyle>
            <a:lvl1pPr algn="r">
              <a:defRPr sz="1200"/>
            </a:lvl1pPr>
          </a:lstStyle>
          <a:p>
            <a:fld id="{DA180630-4196-0543-8099-E9F607A39C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0128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776" tIns="46387" rIns="92776" bIns="4638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776" tIns="46387" rIns="92776" bIns="46387" rtlCol="0"/>
          <a:lstStyle>
            <a:lvl1pPr algn="r">
              <a:defRPr sz="1200"/>
            </a:lvl1pPr>
          </a:lstStyle>
          <a:p>
            <a:fld id="{09EB7A34-A249-49B7-BFCC-79A5D8AADFA2}" type="datetimeFigureOut">
              <a:rPr lang="en-US" smtClean="0"/>
              <a:t>12/5/22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76" tIns="46387" rIns="92776" bIns="4638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2776" tIns="46387" rIns="92776" bIns="4638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776" tIns="46387" rIns="92776" bIns="4638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776" tIns="46387" rIns="92776" bIns="46387" rtlCol="0" anchor="b"/>
          <a:lstStyle>
            <a:lvl1pPr algn="r">
              <a:defRPr sz="1200"/>
            </a:lvl1pPr>
          </a:lstStyle>
          <a:p>
            <a:fld id="{48204DC3-13CF-4DE2-848B-9B44F6CFE3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7604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04DC3-13CF-4DE2-848B-9B44F6CFE34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947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04DC3-13CF-4DE2-848B-9B44F6CFE34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096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04DC3-13CF-4DE2-848B-9B44F6CFE34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892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04DC3-13CF-4DE2-848B-9B44F6CFE34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653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04DC3-13CF-4DE2-848B-9B44F6CFE3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34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04DC3-13CF-4DE2-848B-9B44F6CFE3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45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04DC3-13CF-4DE2-848B-9B44F6CFE34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58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46 states plus DC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04DC3-13CF-4DE2-848B-9B44F6CFE34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341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NASEM Burning Plasma Research (2019):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“First,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the United States should remain an ITER partner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 the most cost-effective way to gain experience with a burning plasma at the scale of a power plant.”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“Second,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the United States should start a national program of accompanying research and technology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leading to the construction of a compact pilot plant that produces electricity from fusion at the lowest possible capital cost.”</a:t>
            </a:r>
          </a:p>
          <a:p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APS Community Plan (2020):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Accelerate the development of the burning plasma physics basis necessary for a fusion pilot plant.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Understanding burning plasmas…are critical steps toward achieving fusion energy.”</a:t>
            </a:r>
          </a:p>
          <a:p>
            <a:pPr>
              <a:spcAft>
                <a:spcPts val="600"/>
              </a:spcAft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“The U.S. should sustain full partnership in ITER”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NASEM Bringing Fusion to the U.S. Grid (2021):  </a:t>
            </a:r>
            <a:r>
              <a:rPr lang="en-US" sz="2000" dirty="0">
                <a:solidFill>
                  <a:schemeClr val="accent1"/>
                </a:solidFill>
              </a:rPr>
              <a:t>ITER activities that benefit U.S. industry include:</a:t>
            </a:r>
            <a:endParaRPr lang="en-US" dirty="0"/>
          </a:p>
          <a:p>
            <a:pPr marL="990575" lvl="1" indent="-38099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1800" dirty="0"/>
              <a:t>Tools and strategies for plasma control and performance</a:t>
            </a:r>
            <a:endParaRPr lang="en-US" dirty="0"/>
          </a:p>
          <a:p>
            <a:pPr marL="990575" lvl="1" indent="-38099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1800" dirty="0"/>
              <a:t>Superconducting magnet technologies</a:t>
            </a:r>
            <a:endParaRPr lang="en-US" dirty="0"/>
          </a:p>
          <a:p>
            <a:pPr marL="990575" lvl="1" indent="-38099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1800" dirty="0"/>
              <a:t>Radiation transport analysis</a:t>
            </a:r>
            <a:endParaRPr lang="en-US" dirty="0"/>
          </a:p>
          <a:p>
            <a:pPr marL="990575" lvl="1" indent="-38099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1800" dirty="0"/>
              <a:t>High-powered plasma heating</a:t>
            </a:r>
            <a:endParaRPr lang="en-US" dirty="0"/>
          </a:p>
          <a:p>
            <a:pPr marL="990575" lvl="1" indent="-38099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1800" dirty="0"/>
              <a:t>D-T fuel cycle technologies</a:t>
            </a:r>
            <a:endParaRPr lang="en-US" dirty="0"/>
          </a:p>
          <a:p>
            <a:pPr marL="990575" lvl="1" indent="-38099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1800" dirty="0"/>
              <a:t>Continuous plasma fueling</a:t>
            </a:r>
            <a:endParaRPr lang="en-US" dirty="0"/>
          </a:p>
          <a:p>
            <a:pPr marL="990575" lvl="1" indent="-38099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1800" dirty="0"/>
              <a:t>Fusion materials</a:t>
            </a:r>
            <a:endParaRPr lang="en-US" dirty="0"/>
          </a:p>
          <a:p>
            <a:pPr marL="990575" lvl="1" indent="-38099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1800" dirty="0"/>
              <a:t>Fusion power and particle handling</a:t>
            </a:r>
            <a:endParaRPr lang="en-US" dirty="0"/>
          </a:p>
          <a:p>
            <a:pPr marL="990575" lvl="1" indent="-38099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1800" dirty="0"/>
              <a:t>Burning plasma science / Diagnostics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“The Department of Energy should </a:t>
            </a:r>
            <a:r>
              <a:rPr lang="en-US" sz="1200" b="1" dirty="0"/>
              <a:t>assure maximum possible access to ITER information </a:t>
            </a:r>
            <a:r>
              <a:rPr lang="en-US" sz="1200" dirty="0"/>
              <a:t>for the members of the fusion pilot plant design teams.”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855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I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29CDD62-69AA-834D-9156-A9E76CA4ADAD}"/>
              </a:ext>
            </a:extLst>
          </p:cNvPr>
          <p:cNvGrpSpPr/>
          <p:nvPr userDrawn="1"/>
        </p:nvGrpSpPr>
        <p:grpSpPr>
          <a:xfrm>
            <a:off x="0" y="-151412"/>
            <a:ext cx="9186515" cy="5294912"/>
            <a:chOff x="0" y="-151412"/>
            <a:chExt cx="9186515" cy="529491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3928548-9548-8142-9542-36BDCEA5C8AB}"/>
                </a:ext>
              </a:extLst>
            </p:cNvPr>
            <p:cNvSpPr/>
            <p:nvPr userDrawn="1"/>
          </p:nvSpPr>
          <p:spPr>
            <a:xfrm>
              <a:off x="0" y="-151412"/>
              <a:ext cx="9160933" cy="5294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pic>
          <p:nvPicPr>
            <p:cNvPr id="9" name="Picture 8" descr="title.jpg">
              <a:extLst>
                <a:ext uri="{FF2B5EF4-FFF2-40B4-BE49-F238E27FC236}">
                  <a16:creationId xmlns:a16="http://schemas.microsoft.com/office/drawing/2014/main" id="{A9F86FCE-FD19-354F-8644-7994198F52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798" r="-530" b="-426"/>
            <a:stretch/>
          </p:blipFill>
          <p:spPr>
            <a:xfrm>
              <a:off x="5715000" y="-151412"/>
              <a:ext cx="3471515" cy="529491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39F01E5-2C25-FC43-BA35-610BFD14675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21764"/>
            <a:stretch/>
          </p:blipFill>
          <p:spPr>
            <a:xfrm>
              <a:off x="553695" y="3919406"/>
              <a:ext cx="1648438" cy="939593"/>
            </a:xfrm>
            <a:prstGeom prst="rect">
              <a:avLst/>
            </a:prstGeom>
          </p:spPr>
        </p:pic>
      </p:grpSp>
      <p:sp>
        <p:nvSpPr>
          <p:cNvPr id="21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545669" y="1629272"/>
            <a:ext cx="4559083" cy="2531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1" b="1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546317" y="1937374"/>
            <a:ext cx="4559083" cy="623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1" b="0" i="1"/>
            </a:lvl1pPr>
          </a:lstStyle>
          <a:p>
            <a:pPr lvl="0"/>
            <a:r>
              <a:rPr lang="en-US" dirty="0"/>
              <a:t>US ITER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53697" y="3083647"/>
            <a:ext cx="3192463" cy="2525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351" i="1">
                <a:latin typeface="+mn-lt"/>
              </a:defRPr>
            </a:lvl1pPr>
          </a:lstStyle>
          <a:p>
            <a:pPr lvl="0"/>
            <a:r>
              <a:rPr lang="en-US" dirty="0"/>
              <a:t>Event/place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45670" y="605477"/>
            <a:ext cx="4468783" cy="44585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 b="1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551241" y="3336216"/>
            <a:ext cx="3192463" cy="2531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351" i="1"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545670" y="1051328"/>
            <a:ext cx="4468783" cy="23441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1500" b="1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32594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26F7B56-AFD8-B547-878E-12A7FA7518B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60219" y="971550"/>
            <a:ext cx="8229600" cy="30515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E607783-CF7D-EA43-9535-D04114C12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4" y="266777"/>
            <a:ext cx="6765235" cy="457200"/>
          </a:xfrm>
          <a:prstGeom prst="rect">
            <a:avLst/>
          </a:prstGeom>
        </p:spPr>
        <p:txBody>
          <a:bodyPr/>
          <a:lstStyle>
            <a:lvl1pPr algn="l">
              <a:defRPr sz="2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034E22A-FF6B-DA48-8A88-3879632951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0" y="4853178"/>
            <a:ext cx="2133600" cy="233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FPA | December 16, 2021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60875BD-2708-7940-BE2C-4387A5A411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05200" y="4857750"/>
            <a:ext cx="2133600" cy="233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fld id="{8274E5B4-D27C-9346-BCE7-FA7EB5913382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879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217" y="989269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83F95A-47E2-6B4C-81FD-D5DB20DB8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4" y="266777"/>
            <a:ext cx="6765235" cy="457200"/>
          </a:xfrm>
          <a:prstGeom prst="rect">
            <a:avLst/>
          </a:prstGeom>
        </p:spPr>
        <p:txBody>
          <a:bodyPr/>
          <a:lstStyle>
            <a:lvl1pPr algn="l">
              <a:defRPr sz="2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42D59D-E1B6-5341-B8AA-0B4E34307AA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63217" y="1596551"/>
            <a:ext cx="8229600" cy="305157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DDB7069-06D4-2D48-A62B-CACAD243D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0" y="4853178"/>
            <a:ext cx="2133600" cy="233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FPA | December 16, 2021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D7C691-0848-A040-9CA9-D22EB1E383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05200" y="4857750"/>
            <a:ext cx="2133600" cy="233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fld id="{8274E5B4-D27C-9346-BCE7-FA7EB5913382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68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ADAB64B-2125-A942-A5BA-CBAF056C3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7EF2B1B-B204-3C48-87F1-88FA33774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DD2251F-B0CC-9C44-A119-ABE1BD224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05BA1B8-9110-7148-A07E-43F493153C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5019F5B-AFA2-A046-AE9E-4ABFEE97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4" y="266777"/>
            <a:ext cx="6765235" cy="457200"/>
          </a:xfrm>
          <a:prstGeom prst="rect">
            <a:avLst/>
          </a:prstGeom>
        </p:spPr>
        <p:txBody>
          <a:bodyPr/>
          <a:lstStyle>
            <a:lvl1pPr algn="l">
              <a:defRPr sz="2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2E55B4C-A0FC-2841-8AF3-9ED1CF1B7C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0" y="4853178"/>
            <a:ext cx="2133600" cy="233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FPA | December 16, 2021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99CA122-7543-8C4F-9F58-B2585C9EE6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05200" y="4857750"/>
            <a:ext cx="2133600" cy="233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fld id="{8274E5B4-D27C-9346-BCE7-FA7EB5913382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184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05739"/>
            <a:ext cx="8568927" cy="763190"/>
          </a:xfrm>
        </p:spPr>
        <p:txBody>
          <a:bodyPr/>
          <a:lstStyle>
            <a:lvl1pPr>
              <a:lnSpc>
                <a:spcPct val="90000"/>
              </a:lnSpc>
              <a:defRPr sz="2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1924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285D20-E978-DD4F-9300-47FB0E67E51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6333" y="3"/>
            <a:ext cx="9151375" cy="871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3E2AC7-5189-0E48-AD63-F56101362EF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924800" y="95796"/>
            <a:ext cx="914400" cy="666207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419ABC5-F918-234F-8AD7-66777A26E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8000" y="4853178"/>
            <a:ext cx="2133600" cy="233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FESAC | August 31, 2021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6A41BEC-252C-BB47-9448-8568310A0E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05200" y="4857750"/>
            <a:ext cx="2133600" cy="233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fld id="{8274E5B4-D27C-9346-BCE7-FA7EB5913382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27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716" r:id="rId5"/>
  </p:sldLayoutIdLst>
  <p:hf hdr="0"/>
  <p:txStyles>
    <p:titleStyle>
      <a:lvl1pPr algn="l" defTabSz="342883" rtl="0" eaLnBrk="1" latinLnBrk="0" hangingPunct="1">
        <a:spcBef>
          <a:spcPct val="0"/>
        </a:spcBef>
        <a:buNone/>
        <a:defRPr sz="2400" b="1" kern="1200">
          <a:solidFill>
            <a:schemeClr val="accent1">
              <a:lumMod val="75000"/>
            </a:schemeClr>
          </a:solidFill>
          <a:latin typeface="Arial"/>
          <a:ea typeface="+mj-ea"/>
          <a:cs typeface="Arial"/>
        </a:defRPr>
      </a:lvl1pPr>
    </p:titleStyle>
    <p:bodyStyle>
      <a:lvl1pPr marL="257162" indent="-257162" algn="l" defTabSz="342883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Arial"/>
          <a:ea typeface="+mn-ea"/>
          <a:cs typeface="Arial"/>
        </a:defRPr>
      </a:lvl1pPr>
      <a:lvl2pPr marL="557185" indent="-214303" algn="l" defTabSz="342883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857207" indent="-171442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Arial"/>
          <a:ea typeface="+mn-ea"/>
          <a:cs typeface="Arial"/>
        </a:defRPr>
      </a:lvl3pPr>
      <a:lvl4pPr marL="1200090" indent="-171442" algn="l" defTabSz="342883" rtl="0" eaLnBrk="1" latinLnBrk="0" hangingPunct="1">
        <a:spcBef>
          <a:spcPct val="20000"/>
        </a:spcBef>
        <a:buFont typeface="Arial"/>
        <a:buChar char="–"/>
        <a:defRPr sz="1351" kern="1200">
          <a:solidFill>
            <a:schemeClr val="tx1"/>
          </a:solidFill>
          <a:latin typeface="Arial"/>
          <a:ea typeface="+mn-ea"/>
          <a:cs typeface="Arial"/>
        </a:defRPr>
      </a:lvl4pPr>
      <a:lvl5pPr marL="1542973" indent="-171442" algn="l" defTabSz="342883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1885856" indent="-171442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4" indent="-171442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tiff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CFA344-8603-4332-AB8A-4D353A122C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2981" y="1657350"/>
            <a:ext cx="4559083" cy="637678"/>
          </a:xfrm>
        </p:spPr>
        <p:txBody>
          <a:bodyPr>
            <a:no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Kathy McCarthy</a:t>
            </a:r>
          </a:p>
          <a:p>
            <a:r>
              <a:rPr lang="en-US" sz="1600" b="0" i="1" dirty="0">
                <a:latin typeface="Arial" panose="020B0604020202020204" pitchFamily="34" charset="0"/>
                <a:cs typeface="Arial" panose="020B0604020202020204" pitchFamily="34" charset="0"/>
              </a:rPr>
              <a:t>Project Director</a:t>
            </a:r>
          </a:p>
          <a:p>
            <a:endParaRPr lang="en-US" sz="1600" b="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11230E-04B2-4A04-A371-E41086B929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5670" y="605477"/>
            <a:ext cx="5169330" cy="445853"/>
          </a:xfrm>
        </p:spPr>
        <p:txBody>
          <a:bodyPr/>
          <a:lstStyle/>
          <a:p>
            <a:r>
              <a:rPr lang="en-US" i="1" dirty="0"/>
              <a:t>The Road Ahead</a:t>
            </a:r>
          </a:p>
          <a:p>
            <a:r>
              <a:rPr lang="en-US" dirty="0"/>
              <a:t>US ITER Progress and Contributions for US Fusion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AEB2CC-0BD7-5047-B217-2F9CFB43B8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3697" y="2607398"/>
            <a:ext cx="4018303" cy="637678"/>
          </a:xfrm>
        </p:spPr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Fusion Power Associates Annual Meeting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December 7, 2022</a:t>
            </a:r>
          </a:p>
        </p:txBody>
      </p:sp>
    </p:spTree>
    <p:extLst>
      <p:ext uri="{BB962C8B-B14F-4D97-AF65-F5344CB8AC3E}">
        <p14:creationId xmlns:p14="http://schemas.microsoft.com/office/powerpoint/2010/main" val="1645657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592039F6-8F62-2E3D-3BFE-3F0C98ED2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444292"/>
            <a:ext cx="4947114" cy="30863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DE5C1FF-F695-AF4D-B7B9-11D2A2159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US ITER funding remains in the US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472495-BE9B-B24C-AE43-8C4C4CF44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700" dirty="0"/>
              <a:t>FPA | December 7,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D11BB-FA35-8344-9C02-DF5ECFB6F7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8274E5B4-D27C-9346-BCE7-FA7EB5913382}" type="slidenum">
              <a:rPr lang="en-US" smtClean="0"/>
              <a:pPr algn="ctr"/>
              <a:t>10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E0F76F-3073-1547-B53F-BB91661824B4}"/>
              </a:ext>
            </a:extLst>
          </p:cNvPr>
          <p:cNvSpPr txBox="1"/>
          <p:nvPr/>
        </p:nvSpPr>
        <p:spPr>
          <a:xfrm>
            <a:off x="457200" y="971550"/>
            <a:ext cx="419099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&gt;$1.4B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including: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~$900M to industry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~$500M to DOE national laboratories</a:t>
            </a:r>
          </a:p>
          <a:p>
            <a:pPr fontAlgn="base"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600"/>
              </a:spcAft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Data as of October 2022</a:t>
            </a:r>
          </a:p>
        </p:txBody>
      </p:sp>
    </p:spTree>
    <p:extLst>
      <p:ext uri="{BB962C8B-B14F-4D97-AF65-F5344CB8AC3E}">
        <p14:creationId xmlns:p14="http://schemas.microsoft.com/office/powerpoint/2010/main" val="3020900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8" name="Triangle 8217">
            <a:extLst>
              <a:ext uri="{FF2B5EF4-FFF2-40B4-BE49-F238E27FC236}">
                <a16:creationId xmlns:a16="http://schemas.microsoft.com/office/drawing/2014/main" id="{22CFB109-A167-0A3C-6F28-8DF0BF7A2A9C}"/>
              </a:ext>
            </a:extLst>
          </p:cNvPr>
          <p:cNvSpPr/>
          <p:nvPr/>
        </p:nvSpPr>
        <p:spPr>
          <a:xfrm rot="5400000">
            <a:off x="-119838" y="1866330"/>
            <a:ext cx="1673817" cy="1442946"/>
          </a:xfrm>
          <a:prstGeom prst="triangle">
            <a:avLst/>
          </a:prstGeom>
          <a:solidFill>
            <a:schemeClr val="tx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102870" rIns="102870" bIns="10287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63" name="Triangle 62">
            <a:extLst>
              <a:ext uri="{FF2B5EF4-FFF2-40B4-BE49-F238E27FC236}">
                <a16:creationId xmlns:a16="http://schemas.microsoft.com/office/drawing/2014/main" id="{901B3343-59A6-DF0B-B6C1-6D0EFA473D10}"/>
              </a:ext>
            </a:extLst>
          </p:cNvPr>
          <p:cNvSpPr/>
          <p:nvPr/>
        </p:nvSpPr>
        <p:spPr>
          <a:xfrm rot="5400000">
            <a:off x="2927176" y="2373206"/>
            <a:ext cx="468526" cy="403902"/>
          </a:xfrm>
          <a:prstGeom prst="triangle">
            <a:avLst/>
          </a:prstGeom>
          <a:solidFill>
            <a:schemeClr val="tx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102870" rIns="102870" bIns="10287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6C75DF-73AC-0741-8403-AE5DFF399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26" y="102353"/>
            <a:ext cx="8568927" cy="763190"/>
          </a:xfrm>
        </p:spPr>
        <p:txBody>
          <a:bodyPr/>
          <a:lstStyle/>
          <a:p>
            <a:r>
              <a:rPr lang="en-US" dirty="0"/>
              <a:t>ITER continues to be important for US fusion</a:t>
            </a:r>
            <a:br>
              <a:rPr lang="en-US" dirty="0"/>
            </a:br>
            <a:r>
              <a:rPr lang="en-US" sz="1800" i="1" dirty="0"/>
              <a:t>Parallel activities are being informed by ITER experience</a:t>
            </a:r>
            <a:r>
              <a:rPr lang="en-US" dirty="0"/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B75E50-2AC3-2146-A444-93E003A0A460}"/>
              </a:ext>
            </a:extLst>
          </p:cNvPr>
          <p:cNvSpPr txBox="1"/>
          <p:nvPr/>
        </p:nvSpPr>
        <p:spPr>
          <a:xfrm>
            <a:off x="-836908" y="4959443"/>
            <a:ext cx="184731" cy="279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endParaRPr lang="en-US" sz="135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626D8A-8F78-234F-B86F-C744F97237AB}"/>
              </a:ext>
            </a:extLst>
          </p:cNvPr>
          <p:cNvSpPr txBox="1"/>
          <p:nvPr/>
        </p:nvSpPr>
        <p:spPr>
          <a:xfrm>
            <a:off x="-1627322" y="4017921"/>
            <a:ext cx="184731" cy="279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endParaRPr lang="en-US" sz="1350" dirty="0"/>
          </a:p>
        </p:txBody>
      </p:sp>
      <p:sp>
        <p:nvSpPr>
          <p:cNvPr id="22" name="Date Placeholder 4">
            <a:extLst>
              <a:ext uri="{FF2B5EF4-FFF2-40B4-BE49-F238E27FC236}">
                <a16:creationId xmlns:a16="http://schemas.microsoft.com/office/drawing/2014/main" id="{59889891-1601-E84A-8B76-A00573CBCA6D}"/>
              </a:ext>
            </a:extLst>
          </p:cNvPr>
          <p:cNvSpPr txBox="1">
            <a:spLocks/>
          </p:cNvSpPr>
          <p:nvPr/>
        </p:nvSpPr>
        <p:spPr>
          <a:xfrm>
            <a:off x="6858000" y="4853178"/>
            <a:ext cx="2133600" cy="2331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FPA | December 7, 2022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C1FB41B1-2B1E-DF48-992C-92FC12743B90}"/>
              </a:ext>
            </a:extLst>
          </p:cNvPr>
          <p:cNvSpPr txBox="1">
            <a:spLocks/>
          </p:cNvSpPr>
          <p:nvPr/>
        </p:nvSpPr>
        <p:spPr>
          <a:xfrm>
            <a:off x="3505200" y="4857750"/>
            <a:ext cx="2133600" cy="2331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74E5B4-D27C-9346-BCE7-FA7EB5913382}" type="slidenum">
              <a:rPr lang="en-US" sz="680" smtClean="0">
                <a:solidFill>
                  <a:schemeClr val="bg1">
                    <a:lumMod val="50000"/>
                  </a:schemeClr>
                </a:solidFill>
              </a:rPr>
              <a:pPr algn="ctr"/>
              <a:t>11</a:t>
            </a:fld>
            <a:endParaRPr lang="en-US" sz="68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AD72662D-A343-9808-3779-2B57C17383B4}"/>
              </a:ext>
            </a:extLst>
          </p:cNvPr>
          <p:cNvSpPr/>
          <p:nvPr/>
        </p:nvSpPr>
        <p:spPr>
          <a:xfrm rot="5400000">
            <a:off x="3744010" y="1836584"/>
            <a:ext cx="1673817" cy="1442946"/>
          </a:xfrm>
          <a:prstGeom prst="triangle">
            <a:avLst/>
          </a:prstGeom>
          <a:solidFill>
            <a:schemeClr val="tx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102870" rIns="102870" bIns="10287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013" dirty="0">
              <a:solidFill>
                <a:schemeClr val="tx1"/>
              </a:solidFill>
            </a:endParaRPr>
          </a:p>
        </p:txBody>
      </p:sp>
      <p:pic>
        <p:nvPicPr>
          <p:cNvPr id="45" name="Picture 44" descr="A picture containing animal&#10;&#10;Description automatically generated">
            <a:extLst>
              <a:ext uri="{FF2B5EF4-FFF2-40B4-BE49-F238E27FC236}">
                <a16:creationId xmlns:a16="http://schemas.microsoft.com/office/drawing/2014/main" id="{BC96E4E4-26DE-AD44-7495-89C2FBCFF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024" y="1550932"/>
            <a:ext cx="760211" cy="107443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95DCFD7-A173-DFF9-A186-DAFD716236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024" y="2732998"/>
            <a:ext cx="751691" cy="10377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DB37AA9-973C-9E32-F5DF-69AD0DF21BC7}"/>
              </a:ext>
            </a:extLst>
          </p:cNvPr>
          <p:cNvSpPr txBox="1"/>
          <p:nvPr/>
        </p:nvSpPr>
        <p:spPr>
          <a:xfrm>
            <a:off x="349024" y="2453443"/>
            <a:ext cx="760211" cy="178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75"/>
              </a:spcBef>
            </a:pPr>
            <a:r>
              <a:rPr lang="en-US" sz="560" dirty="0">
                <a:solidFill>
                  <a:schemeClr val="bg1"/>
                </a:solidFill>
                <a:latin typeface="Arial"/>
                <a:cs typeface="Arial"/>
              </a:rPr>
              <a:t>2019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3FB00DE-329C-F59C-6213-933D6177E337}"/>
              </a:ext>
            </a:extLst>
          </p:cNvPr>
          <p:cNvSpPr txBox="1"/>
          <p:nvPr/>
        </p:nvSpPr>
        <p:spPr>
          <a:xfrm>
            <a:off x="349024" y="3600612"/>
            <a:ext cx="751691" cy="178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75"/>
              </a:spcBef>
            </a:pPr>
            <a:r>
              <a:rPr lang="en-US" sz="560" dirty="0">
                <a:latin typeface="Arial"/>
                <a:cs typeface="Arial"/>
              </a:rPr>
              <a:t>2020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BDEB1F5-8F8C-00E0-C4E3-102EA625476A}"/>
              </a:ext>
            </a:extLst>
          </p:cNvPr>
          <p:cNvSpPr/>
          <p:nvPr/>
        </p:nvSpPr>
        <p:spPr>
          <a:xfrm>
            <a:off x="3336574" y="1651151"/>
            <a:ext cx="1618765" cy="210084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564445"/>
                      <a:gd name="connsiteY0" fmla="*/ 0 h 3734843"/>
                      <a:gd name="connsiteX1" fmla="*/ 435956 w 2564445"/>
                      <a:gd name="connsiteY1" fmla="*/ 0 h 3734843"/>
                      <a:gd name="connsiteX2" fmla="*/ 1000134 w 2564445"/>
                      <a:gd name="connsiteY2" fmla="*/ 0 h 3734843"/>
                      <a:gd name="connsiteX3" fmla="*/ 1538667 w 2564445"/>
                      <a:gd name="connsiteY3" fmla="*/ 0 h 3734843"/>
                      <a:gd name="connsiteX4" fmla="*/ 1974623 w 2564445"/>
                      <a:gd name="connsiteY4" fmla="*/ 0 h 3734843"/>
                      <a:gd name="connsiteX5" fmla="*/ 2564445 w 2564445"/>
                      <a:gd name="connsiteY5" fmla="*/ 0 h 3734843"/>
                      <a:gd name="connsiteX6" fmla="*/ 2564445 w 2564445"/>
                      <a:gd name="connsiteY6" fmla="*/ 608246 h 3734843"/>
                      <a:gd name="connsiteX7" fmla="*/ 2564445 w 2564445"/>
                      <a:gd name="connsiteY7" fmla="*/ 1179143 h 3734843"/>
                      <a:gd name="connsiteX8" fmla="*/ 2564445 w 2564445"/>
                      <a:gd name="connsiteY8" fmla="*/ 1637995 h 3734843"/>
                      <a:gd name="connsiteX9" fmla="*/ 2564445 w 2564445"/>
                      <a:gd name="connsiteY9" fmla="*/ 2059499 h 3734843"/>
                      <a:gd name="connsiteX10" fmla="*/ 2564445 w 2564445"/>
                      <a:gd name="connsiteY10" fmla="*/ 2518351 h 3734843"/>
                      <a:gd name="connsiteX11" fmla="*/ 2564445 w 2564445"/>
                      <a:gd name="connsiteY11" fmla="*/ 3089249 h 3734843"/>
                      <a:gd name="connsiteX12" fmla="*/ 2564445 w 2564445"/>
                      <a:gd name="connsiteY12" fmla="*/ 3734843 h 3734843"/>
                      <a:gd name="connsiteX13" fmla="*/ 2128489 w 2564445"/>
                      <a:gd name="connsiteY13" fmla="*/ 3734843 h 3734843"/>
                      <a:gd name="connsiteX14" fmla="*/ 1692534 w 2564445"/>
                      <a:gd name="connsiteY14" fmla="*/ 3734843 h 3734843"/>
                      <a:gd name="connsiteX15" fmla="*/ 1154000 w 2564445"/>
                      <a:gd name="connsiteY15" fmla="*/ 3734843 h 3734843"/>
                      <a:gd name="connsiteX16" fmla="*/ 718045 w 2564445"/>
                      <a:gd name="connsiteY16" fmla="*/ 3734843 h 3734843"/>
                      <a:gd name="connsiteX17" fmla="*/ 0 w 2564445"/>
                      <a:gd name="connsiteY17" fmla="*/ 3734843 h 3734843"/>
                      <a:gd name="connsiteX18" fmla="*/ 0 w 2564445"/>
                      <a:gd name="connsiteY18" fmla="*/ 3275991 h 3734843"/>
                      <a:gd name="connsiteX19" fmla="*/ 0 w 2564445"/>
                      <a:gd name="connsiteY19" fmla="*/ 2854487 h 3734843"/>
                      <a:gd name="connsiteX20" fmla="*/ 0 w 2564445"/>
                      <a:gd name="connsiteY20" fmla="*/ 2320938 h 3734843"/>
                      <a:gd name="connsiteX21" fmla="*/ 0 w 2564445"/>
                      <a:gd name="connsiteY21" fmla="*/ 1712692 h 3734843"/>
                      <a:gd name="connsiteX22" fmla="*/ 0 w 2564445"/>
                      <a:gd name="connsiteY22" fmla="*/ 1216492 h 3734843"/>
                      <a:gd name="connsiteX23" fmla="*/ 0 w 2564445"/>
                      <a:gd name="connsiteY23" fmla="*/ 720291 h 3734843"/>
                      <a:gd name="connsiteX24" fmla="*/ 0 w 2564445"/>
                      <a:gd name="connsiteY24" fmla="*/ 0 h 3734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2564445" h="3734843" fill="none" extrusionOk="0">
                        <a:moveTo>
                          <a:pt x="0" y="0"/>
                        </a:moveTo>
                        <a:cubicBezTo>
                          <a:pt x="113462" y="-29963"/>
                          <a:pt x="253730" y="44989"/>
                          <a:pt x="435956" y="0"/>
                        </a:cubicBezTo>
                        <a:cubicBezTo>
                          <a:pt x="618182" y="-44989"/>
                          <a:pt x="753738" y="52432"/>
                          <a:pt x="1000134" y="0"/>
                        </a:cubicBezTo>
                        <a:cubicBezTo>
                          <a:pt x="1246530" y="-52432"/>
                          <a:pt x="1287679" y="33300"/>
                          <a:pt x="1538667" y="0"/>
                        </a:cubicBezTo>
                        <a:cubicBezTo>
                          <a:pt x="1789655" y="-33300"/>
                          <a:pt x="1797124" y="13541"/>
                          <a:pt x="1974623" y="0"/>
                        </a:cubicBezTo>
                        <a:cubicBezTo>
                          <a:pt x="2152122" y="-13541"/>
                          <a:pt x="2359557" y="29750"/>
                          <a:pt x="2564445" y="0"/>
                        </a:cubicBezTo>
                        <a:cubicBezTo>
                          <a:pt x="2592922" y="237269"/>
                          <a:pt x="2562602" y="454370"/>
                          <a:pt x="2564445" y="608246"/>
                        </a:cubicBezTo>
                        <a:cubicBezTo>
                          <a:pt x="2566288" y="762122"/>
                          <a:pt x="2554542" y="1009774"/>
                          <a:pt x="2564445" y="1179143"/>
                        </a:cubicBezTo>
                        <a:cubicBezTo>
                          <a:pt x="2574348" y="1348512"/>
                          <a:pt x="2553989" y="1502051"/>
                          <a:pt x="2564445" y="1637995"/>
                        </a:cubicBezTo>
                        <a:cubicBezTo>
                          <a:pt x="2574901" y="1773939"/>
                          <a:pt x="2561580" y="1914662"/>
                          <a:pt x="2564445" y="2059499"/>
                        </a:cubicBezTo>
                        <a:cubicBezTo>
                          <a:pt x="2567310" y="2204336"/>
                          <a:pt x="2544505" y="2300273"/>
                          <a:pt x="2564445" y="2518351"/>
                        </a:cubicBezTo>
                        <a:cubicBezTo>
                          <a:pt x="2584385" y="2736429"/>
                          <a:pt x="2543301" y="2948026"/>
                          <a:pt x="2564445" y="3089249"/>
                        </a:cubicBezTo>
                        <a:cubicBezTo>
                          <a:pt x="2585589" y="3230472"/>
                          <a:pt x="2503493" y="3413375"/>
                          <a:pt x="2564445" y="3734843"/>
                        </a:cubicBezTo>
                        <a:cubicBezTo>
                          <a:pt x="2422833" y="3766319"/>
                          <a:pt x="2291649" y="3717542"/>
                          <a:pt x="2128489" y="3734843"/>
                        </a:cubicBezTo>
                        <a:cubicBezTo>
                          <a:pt x="1965329" y="3752144"/>
                          <a:pt x="1845330" y="3687119"/>
                          <a:pt x="1692534" y="3734843"/>
                        </a:cubicBezTo>
                        <a:cubicBezTo>
                          <a:pt x="1539739" y="3782567"/>
                          <a:pt x="1388608" y="3704281"/>
                          <a:pt x="1154000" y="3734843"/>
                        </a:cubicBezTo>
                        <a:cubicBezTo>
                          <a:pt x="919392" y="3765405"/>
                          <a:pt x="919695" y="3686186"/>
                          <a:pt x="718045" y="3734843"/>
                        </a:cubicBezTo>
                        <a:cubicBezTo>
                          <a:pt x="516396" y="3783500"/>
                          <a:pt x="296445" y="3662348"/>
                          <a:pt x="0" y="3734843"/>
                        </a:cubicBezTo>
                        <a:cubicBezTo>
                          <a:pt x="-48092" y="3588709"/>
                          <a:pt x="24611" y="3407519"/>
                          <a:pt x="0" y="3275991"/>
                        </a:cubicBezTo>
                        <a:cubicBezTo>
                          <a:pt x="-24611" y="3144463"/>
                          <a:pt x="2014" y="2945497"/>
                          <a:pt x="0" y="2854487"/>
                        </a:cubicBezTo>
                        <a:cubicBezTo>
                          <a:pt x="-2014" y="2763477"/>
                          <a:pt x="27666" y="2461043"/>
                          <a:pt x="0" y="2320938"/>
                        </a:cubicBezTo>
                        <a:cubicBezTo>
                          <a:pt x="-27666" y="2180833"/>
                          <a:pt x="64721" y="1973918"/>
                          <a:pt x="0" y="1712692"/>
                        </a:cubicBezTo>
                        <a:cubicBezTo>
                          <a:pt x="-64721" y="1451466"/>
                          <a:pt x="46993" y="1460445"/>
                          <a:pt x="0" y="1216492"/>
                        </a:cubicBezTo>
                        <a:cubicBezTo>
                          <a:pt x="-46993" y="972539"/>
                          <a:pt x="38967" y="904013"/>
                          <a:pt x="0" y="720291"/>
                        </a:cubicBezTo>
                        <a:cubicBezTo>
                          <a:pt x="-38967" y="536569"/>
                          <a:pt x="32826" y="168815"/>
                          <a:pt x="0" y="0"/>
                        </a:cubicBezTo>
                        <a:close/>
                      </a:path>
                      <a:path w="2564445" h="3734843" stroke="0" extrusionOk="0">
                        <a:moveTo>
                          <a:pt x="0" y="0"/>
                        </a:moveTo>
                        <a:cubicBezTo>
                          <a:pt x="100562" y="-55817"/>
                          <a:pt x="291745" y="25704"/>
                          <a:pt x="487245" y="0"/>
                        </a:cubicBezTo>
                        <a:cubicBezTo>
                          <a:pt x="682745" y="-25704"/>
                          <a:pt x="806278" y="41334"/>
                          <a:pt x="923200" y="0"/>
                        </a:cubicBezTo>
                        <a:cubicBezTo>
                          <a:pt x="1040122" y="-41334"/>
                          <a:pt x="1353150" y="8022"/>
                          <a:pt x="1487378" y="0"/>
                        </a:cubicBezTo>
                        <a:cubicBezTo>
                          <a:pt x="1621606" y="-8022"/>
                          <a:pt x="1834237" y="48382"/>
                          <a:pt x="1974623" y="0"/>
                        </a:cubicBezTo>
                        <a:cubicBezTo>
                          <a:pt x="2115009" y="-48382"/>
                          <a:pt x="2305507" y="52375"/>
                          <a:pt x="2564445" y="0"/>
                        </a:cubicBezTo>
                        <a:cubicBezTo>
                          <a:pt x="2618901" y="138966"/>
                          <a:pt x="2522903" y="400069"/>
                          <a:pt x="2564445" y="608246"/>
                        </a:cubicBezTo>
                        <a:cubicBezTo>
                          <a:pt x="2605987" y="816423"/>
                          <a:pt x="2550558" y="1005337"/>
                          <a:pt x="2564445" y="1141795"/>
                        </a:cubicBezTo>
                        <a:cubicBezTo>
                          <a:pt x="2578332" y="1278253"/>
                          <a:pt x="2558656" y="1544972"/>
                          <a:pt x="2564445" y="1675344"/>
                        </a:cubicBezTo>
                        <a:cubicBezTo>
                          <a:pt x="2570234" y="1805716"/>
                          <a:pt x="2549559" y="1952673"/>
                          <a:pt x="2564445" y="2134196"/>
                        </a:cubicBezTo>
                        <a:cubicBezTo>
                          <a:pt x="2579331" y="2315719"/>
                          <a:pt x="2519765" y="2500114"/>
                          <a:pt x="2564445" y="2593048"/>
                        </a:cubicBezTo>
                        <a:cubicBezTo>
                          <a:pt x="2609125" y="2685982"/>
                          <a:pt x="2563029" y="3003130"/>
                          <a:pt x="2564445" y="3126597"/>
                        </a:cubicBezTo>
                        <a:cubicBezTo>
                          <a:pt x="2565861" y="3250064"/>
                          <a:pt x="2522321" y="3473727"/>
                          <a:pt x="2564445" y="3734843"/>
                        </a:cubicBezTo>
                        <a:cubicBezTo>
                          <a:pt x="2435441" y="3773872"/>
                          <a:pt x="2289590" y="3696908"/>
                          <a:pt x="2128489" y="3734843"/>
                        </a:cubicBezTo>
                        <a:cubicBezTo>
                          <a:pt x="1967388" y="3772778"/>
                          <a:pt x="1828290" y="3677468"/>
                          <a:pt x="1564311" y="3734843"/>
                        </a:cubicBezTo>
                        <a:cubicBezTo>
                          <a:pt x="1300332" y="3792218"/>
                          <a:pt x="1331938" y="3730728"/>
                          <a:pt x="1102711" y="3734843"/>
                        </a:cubicBezTo>
                        <a:cubicBezTo>
                          <a:pt x="873484" y="3738958"/>
                          <a:pt x="826455" y="3723230"/>
                          <a:pt x="589822" y="3734843"/>
                        </a:cubicBezTo>
                        <a:cubicBezTo>
                          <a:pt x="353189" y="3746456"/>
                          <a:pt x="291157" y="3680537"/>
                          <a:pt x="0" y="3734843"/>
                        </a:cubicBezTo>
                        <a:cubicBezTo>
                          <a:pt x="-53736" y="3490403"/>
                          <a:pt x="48672" y="3345601"/>
                          <a:pt x="0" y="3201294"/>
                        </a:cubicBezTo>
                        <a:cubicBezTo>
                          <a:pt x="-48672" y="3056987"/>
                          <a:pt x="50716" y="2870929"/>
                          <a:pt x="0" y="2742442"/>
                        </a:cubicBezTo>
                        <a:cubicBezTo>
                          <a:pt x="-50716" y="2613955"/>
                          <a:pt x="41860" y="2500815"/>
                          <a:pt x="0" y="2283590"/>
                        </a:cubicBezTo>
                        <a:cubicBezTo>
                          <a:pt x="-41860" y="2066365"/>
                          <a:pt x="22333" y="1889870"/>
                          <a:pt x="0" y="1787389"/>
                        </a:cubicBezTo>
                        <a:cubicBezTo>
                          <a:pt x="-22333" y="1684908"/>
                          <a:pt x="21672" y="1336192"/>
                          <a:pt x="0" y="1179143"/>
                        </a:cubicBezTo>
                        <a:cubicBezTo>
                          <a:pt x="-21672" y="1022094"/>
                          <a:pt x="26682" y="757503"/>
                          <a:pt x="0" y="645594"/>
                        </a:cubicBezTo>
                        <a:cubicBezTo>
                          <a:pt x="-26682" y="533685"/>
                          <a:pt x="29682" y="32005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102870" rIns="102870" bIns="10287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8019F91-4436-D656-5CE0-9BC235EEA78B}"/>
              </a:ext>
            </a:extLst>
          </p:cNvPr>
          <p:cNvSpPr/>
          <p:nvPr/>
        </p:nvSpPr>
        <p:spPr>
          <a:xfrm>
            <a:off x="1556238" y="1651150"/>
            <a:ext cx="1442501" cy="211565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102870" rIns="102870" bIns="10287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619EBB6-9BE9-F803-10B7-F1F177E4FC54}"/>
              </a:ext>
            </a:extLst>
          </p:cNvPr>
          <p:cNvSpPr txBox="1"/>
          <p:nvPr/>
        </p:nvSpPr>
        <p:spPr>
          <a:xfrm>
            <a:off x="3468407" y="2246260"/>
            <a:ext cx="1484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Bringing Fusion </a:t>
            </a:r>
            <a:br>
              <a:rPr lang="en-US" sz="900" b="1" dirty="0"/>
            </a:br>
            <a:r>
              <a:rPr lang="en-US" sz="900" b="1" dirty="0"/>
              <a:t>the U.S. Grid</a:t>
            </a:r>
            <a:endParaRPr lang="en-US" sz="1013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4AB0D2A4-539F-A2EC-3C38-C1A5BF3E06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144" y="1750895"/>
            <a:ext cx="1525949" cy="40873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465BDB5-32C5-DFA3-0B97-0521D2E67D45}"/>
              </a:ext>
            </a:extLst>
          </p:cNvPr>
          <p:cNvSpPr txBox="1"/>
          <p:nvPr/>
        </p:nvSpPr>
        <p:spPr>
          <a:xfrm>
            <a:off x="1721267" y="3303245"/>
            <a:ext cx="1117089" cy="441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75"/>
              </a:spcBef>
            </a:pPr>
            <a:r>
              <a:rPr lang="en-US" sz="563" dirty="0">
                <a:latin typeface="Arial"/>
                <a:cs typeface="Arial"/>
              </a:rPr>
              <a:t>Fusion Energy Sciences Advisory Committee</a:t>
            </a:r>
          </a:p>
          <a:p>
            <a:pPr algn="ctr">
              <a:spcBef>
                <a:spcPts val="675"/>
              </a:spcBef>
            </a:pPr>
            <a:r>
              <a:rPr lang="en-US" sz="563" dirty="0">
                <a:latin typeface="Arial"/>
                <a:cs typeface="Arial"/>
              </a:rPr>
              <a:t>2020</a:t>
            </a:r>
          </a:p>
        </p:txBody>
      </p:sp>
      <p:pic>
        <p:nvPicPr>
          <p:cNvPr id="54" name="Picture 5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85ACFB3-534B-C109-CE70-7389D3BF93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215" t="12157" r="8419" b="31183"/>
          <a:stretch/>
        </p:blipFill>
        <p:spPr>
          <a:xfrm>
            <a:off x="1753156" y="2599118"/>
            <a:ext cx="1053312" cy="68002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7FDEBC92-B1B6-E4B5-AAFF-9B4236F60C5E}"/>
              </a:ext>
            </a:extLst>
          </p:cNvPr>
          <p:cNvSpPr txBox="1"/>
          <p:nvPr/>
        </p:nvSpPr>
        <p:spPr>
          <a:xfrm>
            <a:off x="3334604" y="3566265"/>
            <a:ext cx="1622704" cy="178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3" dirty="0"/>
              <a:t>2021</a:t>
            </a:r>
          </a:p>
        </p:txBody>
      </p:sp>
      <p:pic>
        <p:nvPicPr>
          <p:cNvPr id="56" name="Google Shape;72;p1">
            <a:extLst>
              <a:ext uri="{FF2B5EF4-FFF2-40B4-BE49-F238E27FC236}">
                <a16:creationId xmlns:a16="http://schemas.microsoft.com/office/drawing/2014/main" id="{3870211F-4BA9-973B-FD73-56E57DC5AF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34294" y="2631437"/>
            <a:ext cx="1622643" cy="90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A5B8F508-C101-3AD2-D5A6-36D074686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3" y="1681539"/>
            <a:ext cx="948170" cy="91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Logo&#10;&#10;Description automatically generated">
            <a:extLst>
              <a:ext uri="{FF2B5EF4-FFF2-40B4-BE49-F238E27FC236}">
                <a16:creationId xmlns:a16="http://schemas.microsoft.com/office/drawing/2014/main" id="{FA884D61-BE00-40B2-D040-863112FBE8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5923" y="3144553"/>
            <a:ext cx="722369" cy="722369"/>
          </a:xfrm>
          <a:prstGeom prst="rect">
            <a:avLst/>
          </a:prstGeom>
        </p:spPr>
      </p:pic>
      <p:pic>
        <p:nvPicPr>
          <p:cNvPr id="60" name="Picture 2" descr="DOE logo - Intellectual Property Office">
            <a:extLst>
              <a:ext uri="{FF2B5EF4-FFF2-40B4-BE49-F238E27FC236}">
                <a16:creationId xmlns:a16="http://schemas.microsoft.com/office/drawing/2014/main" id="{BD3140C2-2810-C045-AD95-9A193EA210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1" t="20569" r="4626" b="23473"/>
          <a:stretch/>
        </p:blipFill>
        <p:spPr bwMode="auto">
          <a:xfrm>
            <a:off x="5337019" y="1180766"/>
            <a:ext cx="1717917" cy="61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2" name="TextBox 8201">
            <a:extLst>
              <a:ext uri="{FF2B5EF4-FFF2-40B4-BE49-F238E27FC236}">
                <a16:creationId xmlns:a16="http://schemas.microsoft.com/office/drawing/2014/main" id="{4D7437DE-9691-06F5-333A-75FB424BA8A6}"/>
              </a:ext>
            </a:extLst>
          </p:cNvPr>
          <p:cNvSpPr txBox="1"/>
          <p:nvPr/>
        </p:nvSpPr>
        <p:spPr>
          <a:xfrm>
            <a:off x="5357482" y="1915725"/>
            <a:ext cx="1776766" cy="1197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500"/>
              </a:spcAft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US Fusion Coordinator</a:t>
            </a:r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established (2021)</a:t>
            </a:r>
          </a:p>
          <a:p>
            <a:pPr>
              <a:lnSpc>
                <a:spcPct val="90000"/>
              </a:lnSpc>
              <a:spcAft>
                <a:spcPts val="500"/>
              </a:spcAft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Milestone-Based Fusion Development Program</a:t>
            </a:r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established (2022)</a:t>
            </a:r>
          </a:p>
          <a:p>
            <a:pPr>
              <a:lnSpc>
                <a:spcPct val="90000"/>
              </a:lnSpc>
              <a:spcAft>
                <a:spcPts val="500"/>
              </a:spcAft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US research program</a:t>
            </a:r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planning initiated (2022)</a:t>
            </a:r>
          </a:p>
        </p:txBody>
      </p:sp>
      <p:sp>
        <p:nvSpPr>
          <p:cNvPr id="8204" name="TextBox 8203">
            <a:extLst>
              <a:ext uri="{FF2B5EF4-FFF2-40B4-BE49-F238E27FC236}">
                <a16:creationId xmlns:a16="http://schemas.microsoft.com/office/drawing/2014/main" id="{9F104B26-8F65-9983-1BE7-E2747A485F39}"/>
              </a:ext>
            </a:extLst>
          </p:cNvPr>
          <p:cNvSpPr txBox="1"/>
          <p:nvPr/>
        </p:nvSpPr>
        <p:spPr>
          <a:xfrm>
            <a:off x="1378439" y="4181313"/>
            <a:ext cx="615969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200" dirty="0">
                <a:latin typeface="Arial"/>
                <a:cs typeface="Arial"/>
              </a:rPr>
              <a:t>DOE Fusion Energy Sciences also supports transfer of US ITER and ITER know-how to support US fusion development, and is preparing a process for US fusion entities</a:t>
            </a:r>
          </a:p>
        </p:txBody>
      </p:sp>
      <p:pic>
        <p:nvPicPr>
          <p:cNvPr id="1034" name="Picture 10" descr="U.S. Nuclear Regulatory Commission (NRC) - National Alliance ...">
            <a:extLst>
              <a:ext uri="{FF2B5EF4-FFF2-40B4-BE49-F238E27FC236}">
                <a16:creationId xmlns:a16="http://schemas.microsoft.com/office/drawing/2014/main" id="{CC1E4CB3-B4AF-4508-55FA-BB43F7595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597" y="1693682"/>
            <a:ext cx="1121643" cy="61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2" name="Triangle 8211">
            <a:extLst>
              <a:ext uri="{FF2B5EF4-FFF2-40B4-BE49-F238E27FC236}">
                <a16:creationId xmlns:a16="http://schemas.microsoft.com/office/drawing/2014/main" id="{E15AA703-E504-9C72-945F-3B83ECF18775}"/>
              </a:ext>
            </a:extLst>
          </p:cNvPr>
          <p:cNvSpPr/>
          <p:nvPr/>
        </p:nvSpPr>
        <p:spPr>
          <a:xfrm rot="5400000">
            <a:off x="8740545" y="2374571"/>
            <a:ext cx="468526" cy="403902"/>
          </a:xfrm>
          <a:prstGeom prst="triangle">
            <a:avLst/>
          </a:prstGeom>
          <a:solidFill>
            <a:schemeClr val="tx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102870" rIns="102870" bIns="10287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8214" name="TextBox 8213">
            <a:extLst>
              <a:ext uri="{FF2B5EF4-FFF2-40B4-BE49-F238E27FC236}">
                <a16:creationId xmlns:a16="http://schemas.microsoft.com/office/drawing/2014/main" id="{57231951-C0EB-928A-6A90-50BE33C89C6C}"/>
              </a:ext>
            </a:extLst>
          </p:cNvPr>
          <p:cNvSpPr txBox="1"/>
          <p:nvPr/>
        </p:nvSpPr>
        <p:spPr>
          <a:xfrm>
            <a:off x="7321584" y="2429551"/>
            <a:ext cx="13882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0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Policy </a:t>
            </a:r>
            <a:r>
              <a:rPr lang="en-US" sz="1000" dirty="0">
                <a:solidFill>
                  <a:srgbClr val="333333"/>
                </a:solidFill>
                <a:latin typeface="Helvetica Neue" panose="02000503000000020004" pitchFamily="2" charset="0"/>
              </a:rPr>
              <a:t>Development: </a:t>
            </a:r>
            <a:r>
              <a:rPr lang="en-US" sz="10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Regulatory Approaches for fusion </a:t>
            </a:r>
            <a:r>
              <a:rPr lang="en-US" sz="1000" dirty="0">
                <a:solidFill>
                  <a:srgbClr val="333333"/>
                </a:solidFill>
                <a:latin typeface="Helvetica Neue" panose="02000503000000020004" pitchFamily="2" charset="0"/>
              </a:rPr>
              <a:t>e</a:t>
            </a:r>
            <a:r>
              <a:rPr lang="en-US" sz="10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nergy </a:t>
            </a:r>
            <a:r>
              <a:rPr lang="en-US" sz="1000" dirty="0">
                <a:solidFill>
                  <a:srgbClr val="333333"/>
                </a:solidFill>
                <a:latin typeface="Helvetica Neue" panose="02000503000000020004" pitchFamily="2" charset="0"/>
              </a:rPr>
              <a:t>d</a:t>
            </a:r>
            <a:r>
              <a:rPr lang="en-US" sz="10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evices</a:t>
            </a:r>
            <a:br>
              <a:rPr lang="en-US" sz="10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</a:br>
            <a:r>
              <a:rPr lang="en-US" sz="1000" dirty="0">
                <a:solidFill>
                  <a:srgbClr val="333333"/>
                </a:solidFill>
                <a:latin typeface="Helvetica Neue" panose="02000503000000020004" pitchFamily="2" charset="0"/>
              </a:rPr>
              <a:t>(2020-present)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220" name="TextBox 8219">
            <a:extLst>
              <a:ext uri="{FF2B5EF4-FFF2-40B4-BE49-F238E27FC236}">
                <a16:creationId xmlns:a16="http://schemas.microsoft.com/office/drawing/2014/main" id="{BEBB0338-499E-1B7A-67FE-929F5CD0BA35}"/>
              </a:ext>
            </a:extLst>
          </p:cNvPr>
          <p:cNvSpPr txBox="1"/>
          <p:nvPr/>
        </p:nvSpPr>
        <p:spPr>
          <a:xfrm>
            <a:off x="11092441" y="3640508"/>
            <a:ext cx="378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2024" indent="-192024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Arial"/>
              <a:cs typeface="Arial"/>
            </a:endParaRPr>
          </a:p>
        </p:txBody>
      </p:sp>
      <p:sp>
        <p:nvSpPr>
          <p:cNvPr id="8225" name="TextBox 8224">
            <a:extLst>
              <a:ext uri="{FF2B5EF4-FFF2-40B4-BE49-F238E27FC236}">
                <a16:creationId xmlns:a16="http://schemas.microsoft.com/office/drawing/2014/main" id="{59B35410-FAB9-1810-0862-23C2B7CC7F04}"/>
              </a:ext>
            </a:extLst>
          </p:cNvPr>
          <p:cNvSpPr txBox="1"/>
          <p:nvPr/>
        </p:nvSpPr>
        <p:spPr>
          <a:xfrm>
            <a:off x="10178041" y="1999716"/>
            <a:ext cx="378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2024" indent="-192024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Arial"/>
              <a:cs typeface="Arial"/>
            </a:endParaRPr>
          </a:p>
        </p:txBody>
      </p:sp>
      <p:sp>
        <p:nvSpPr>
          <p:cNvPr id="8227" name="TextBox 8226">
            <a:extLst>
              <a:ext uri="{FF2B5EF4-FFF2-40B4-BE49-F238E27FC236}">
                <a16:creationId xmlns:a16="http://schemas.microsoft.com/office/drawing/2014/main" id="{2F57345D-F0BD-9A7C-09FF-7718C0517F1F}"/>
              </a:ext>
            </a:extLst>
          </p:cNvPr>
          <p:cNvSpPr txBox="1"/>
          <p:nvPr/>
        </p:nvSpPr>
        <p:spPr>
          <a:xfrm>
            <a:off x="4195985" y="1580972"/>
            <a:ext cx="378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2024" indent="-192024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Arial"/>
              <a:cs typeface="Arial"/>
            </a:endParaRPr>
          </a:p>
        </p:txBody>
      </p:sp>
      <p:sp>
        <p:nvSpPr>
          <p:cNvPr id="8228" name="TextBox 8227">
            <a:extLst>
              <a:ext uri="{FF2B5EF4-FFF2-40B4-BE49-F238E27FC236}">
                <a16:creationId xmlns:a16="http://schemas.microsoft.com/office/drawing/2014/main" id="{9A330EF5-C4EE-7B72-010B-3933330FD2A5}"/>
              </a:ext>
            </a:extLst>
          </p:cNvPr>
          <p:cNvSpPr txBox="1"/>
          <p:nvPr/>
        </p:nvSpPr>
        <p:spPr>
          <a:xfrm>
            <a:off x="10032763" y="1230594"/>
            <a:ext cx="378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2024" indent="-192024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Arial"/>
              <a:cs typeface="Arial"/>
            </a:endParaRPr>
          </a:p>
        </p:txBody>
      </p:sp>
      <p:sp>
        <p:nvSpPr>
          <p:cNvPr id="8232" name="TextBox 8231">
            <a:extLst>
              <a:ext uri="{FF2B5EF4-FFF2-40B4-BE49-F238E27FC236}">
                <a16:creationId xmlns:a16="http://schemas.microsoft.com/office/drawing/2014/main" id="{556A9E62-1571-E545-F910-3DF096CA66B8}"/>
              </a:ext>
            </a:extLst>
          </p:cNvPr>
          <p:cNvSpPr txBox="1"/>
          <p:nvPr/>
        </p:nvSpPr>
        <p:spPr>
          <a:xfrm>
            <a:off x="9887484" y="1640793"/>
            <a:ext cx="378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2024" indent="-192024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Arial"/>
              <a:cs typeface="Arial"/>
            </a:endParaRPr>
          </a:p>
        </p:txBody>
      </p:sp>
      <p:sp>
        <p:nvSpPr>
          <p:cNvPr id="8234" name="Rectangle 8233">
            <a:extLst>
              <a:ext uri="{FF2B5EF4-FFF2-40B4-BE49-F238E27FC236}">
                <a16:creationId xmlns:a16="http://schemas.microsoft.com/office/drawing/2014/main" id="{5AB71414-5333-9A4C-C95E-3BA4338675DE}"/>
              </a:ext>
            </a:extLst>
          </p:cNvPr>
          <p:cNvSpPr/>
          <p:nvPr/>
        </p:nvSpPr>
        <p:spPr>
          <a:xfrm>
            <a:off x="5286130" y="1057612"/>
            <a:ext cx="1848117" cy="2970171"/>
          </a:xfrm>
          <a:prstGeom prst="rect">
            <a:avLst/>
          </a:prstGeom>
          <a:noFill/>
          <a:ln w="57150">
            <a:solidFill>
              <a:srgbClr val="4E8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36" name="Rectangle 8235">
            <a:extLst>
              <a:ext uri="{FF2B5EF4-FFF2-40B4-BE49-F238E27FC236}">
                <a16:creationId xmlns:a16="http://schemas.microsoft.com/office/drawing/2014/main" id="{A196E6AE-DB10-1077-FAC2-DF391A3A3F9D}"/>
              </a:ext>
            </a:extLst>
          </p:cNvPr>
          <p:cNvSpPr/>
          <p:nvPr/>
        </p:nvSpPr>
        <p:spPr>
          <a:xfrm>
            <a:off x="7266494" y="1545056"/>
            <a:ext cx="1506364" cy="2140007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818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ITER Tokamak Fusion Reactor - Fusion for Energy">
            <a:extLst>
              <a:ext uri="{FF2B5EF4-FFF2-40B4-BE49-F238E27FC236}">
                <a16:creationId xmlns:a16="http://schemas.microsoft.com/office/drawing/2014/main" id="{E93A1F22-7D88-98FB-3F5C-18395E9D9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6"/>
          <a:stretch/>
        </p:blipFill>
        <p:spPr bwMode="auto">
          <a:xfrm>
            <a:off x="0" y="847027"/>
            <a:ext cx="9144000" cy="393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91B1B175-CFAC-FA87-C1C1-E7966B699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989268"/>
            <a:ext cx="8382000" cy="82048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ITER demands the design and manufacture of components with tight tolerances that will support safe, reliable performance, including: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66833D-9F29-CA24-D3C9-1EEE843CE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4" y="52578"/>
            <a:ext cx="7315196" cy="457200"/>
          </a:xfrm>
        </p:spPr>
        <p:txBody>
          <a:bodyPr/>
          <a:lstStyle/>
          <a:p>
            <a:r>
              <a:rPr lang="en-US" dirty="0"/>
              <a:t>Technical and manufacturing experience from US scope is useful for other fusion 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5310F5-75E0-5734-6F7A-B6DB9C2CFF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63217" y="1900300"/>
            <a:ext cx="8229600" cy="1873171"/>
          </a:xfrm>
        </p:spPr>
        <p:txBody>
          <a:bodyPr/>
          <a:lstStyle/>
          <a:p>
            <a:r>
              <a:rPr lang="en-US" dirty="0"/>
              <a:t>Magnet systems</a:t>
            </a:r>
          </a:p>
          <a:p>
            <a:r>
              <a:rPr lang="en-US" dirty="0"/>
              <a:t>Plasma heating</a:t>
            </a:r>
          </a:p>
          <a:p>
            <a:r>
              <a:rPr lang="en-US" dirty="0"/>
              <a:t>Fueling and disruption mitigation systems</a:t>
            </a:r>
          </a:p>
          <a:p>
            <a:r>
              <a:rPr lang="en-US" dirty="0"/>
              <a:t>Diagnostics</a:t>
            </a:r>
          </a:p>
          <a:p>
            <a:r>
              <a:rPr lang="en-US" dirty="0"/>
              <a:t>Cooling and vacuum systems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021443-5228-3D92-E989-B9E0BE8B5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700" dirty="0"/>
              <a:t>FPA | December 7,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A6DF3-45B2-7AB5-4297-0FC141466B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8274E5B4-D27C-9346-BCE7-FA7EB5913382}" type="slidenum">
              <a:rPr lang="en-US" smtClean="0"/>
              <a:pPr algn="ctr"/>
              <a:t>12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A9AEF6-AD3C-9CBE-C2CA-89EBA7D15924}"/>
              </a:ext>
            </a:extLst>
          </p:cNvPr>
          <p:cNvSpPr txBox="1"/>
          <p:nvPr/>
        </p:nvSpPr>
        <p:spPr>
          <a:xfrm>
            <a:off x="563217" y="405381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600" b="1" i="1" dirty="0">
                <a:solidFill>
                  <a:schemeClr val="tx2"/>
                </a:solidFill>
                <a:latin typeface="Arial"/>
                <a:cs typeface="Arial"/>
              </a:rPr>
              <a:t>US and global industrial capabilities and supply chains</a:t>
            </a:r>
            <a:br>
              <a:rPr lang="en-US" sz="1600" b="1" i="1" dirty="0">
                <a:solidFill>
                  <a:schemeClr val="tx2"/>
                </a:solidFill>
                <a:latin typeface="Arial"/>
                <a:cs typeface="Arial"/>
              </a:rPr>
            </a:br>
            <a:r>
              <a:rPr lang="en-US" sz="1600" b="1" i="1" dirty="0">
                <a:solidFill>
                  <a:schemeClr val="tx2"/>
                </a:solidFill>
                <a:latin typeface="Arial"/>
                <a:cs typeface="Arial"/>
              </a:rPr>
              <a:t>continue to develop to meet ITER needs and beyond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E3F6D2-19B6-A551-19F9-27CD225F9C1A}"/>
              </a:ext>
            </a:extLst>
          </p:cNvPr>
          <p:cNvSpPr txBox="1"/>
          <p:nvPr/>
        </p:nvSpPr>
        <p:spPr>
          <a:xfrm>
            <a:off x="41861" y="4448033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000" dirty="0">
                <a:latin typeface="Arial"/>
                <a:cs typeface="Arial"/>
              </a:rPr>
              <a:t>Credit: F4E</a:t>
            </a:r>
          </a:p>
        </p:txBody>
      </p:sp>
    </p:spTree>
    <p:extLst>
      <p:ext uri="{BB962C8B-B14F-4D97-AF65-F5344CB8AC3E}">
        <p14:creationId xmlns:p14="http://schemas.microsoft.com/office/powerpoint/2010/main" val="2454506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FFE029-0ECA-D246-A1D7-4F712D31A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4" y="139502"/>
            <a:ext cx="7619996" cy="457200"/>
          </a:xfrm>
        </p:spPr>
        <p:txBody>
          <a:bodyPr/>
          <a:lstStyle/>
          <a:p>
            <a:r>
              <a:rPr lang="en-US" dirty="0"/>
              <a:t>US ITER Hardware Scope</a:t>
            </a:r>
            <a:br>
              <a:rPr lang="en-US" dirty="0"/>
            </a:br>
            <a:r>
              <a:rPr lang="en-US" sz="1400" dirty="0"/>
              <a:t>US contributes ~9% to construction and receives 100% of ITER science and discovery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BD7B1278-403D-1D48-8E63-2D6F450A88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0" y="4853178"/>
            <a:ext cx="2133600" cy="233172"/>
          </a:xfrm>
        </p:spPr>
        <p:txBody>
          <a:bodyPr/>
          <a:lstStyle/>
          <a:p>
            <a:r>
              <a:rPr lang="en-US" sz="700" dirty="0"/>
              <a:t>FPA | December 7, 2022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C27969F-4DD0-0D43-96EB-11D85D040D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05200" y="4857750"/>
            <a:ext cx="2133600" cy="233172"/>
          </a:xfrm>
        </p:spPr>
        <p:txBody>
          <a:bodyPr/>
          <a:lstStyle/>
          <a:p>
            <a:pPr algn="ctr"/>
            <a:fld id="{8274E5B4-D27C-9346-BCE7-FA7EB5913382}" type="slidenum">
              <a:rPr lang="en-US" smtClean="0"/>
              <a:pPr algn="ctr"/>
              <a:t>2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FC09759-DB97-5847-9340-6153D46C2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455" y="895350"/>
            <a:ext cx="5830460" cy="3921679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DCB0D7-4773-9547-AEF3-B1E7A1A7E66D}"/>
              </a:ext>
            </a:extLst>
          </p:cNvPr>
          <p:cNvCxnSpPr>
            <a:cxnSpLocks/>
          </p:cNvCxnSpPr>
          <p:nvPr/>
        </p:nvCxnSpPr>
        <p:spPr>
          <a:xfrm>
            <a:off x="3072169" y="1280813"/>
            <a:ext cx="1534611" cy="1846806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  <a:headEnd type="none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C882FD1-CE05-CD45-B5BB-4F3C4D5955EE}"/>
              </a:ext>
            </a:extLst>
          </p:cNvPr>
          <p:cNvCxnSpPr>
            <a:cxnSpLocks/>
          </p:cNvCxnSpPr>
          <p:nvPr/>
        </p:nvCxnSpPr>
        <p:spPr>
          <a:xfrm>
            <a:off x="1671431" y="1799271"/>
            <a:ext cx="1864182" cy="1059081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  <a:headEnd type="none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EE844B5-258A-E44B-A4F0-BB917354DD18}"/>
              </a:ext>
            </a:extLst>
          </p:cNvPr>
          <p:cNvCxnSpPr>
            <a:cxnSpLocks/>
          </p:cNvCxnSpPr>
          <p:nvPr/>
        </p:nvCxnSpPr>
        <p:spPr>
          <a:xfrm>
            <a:off x="1671431" y="2371232"/>
            <a:ext cx="1864182" cy="850476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  <a:headEnd type="none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FB8CA50-3FF6-7F43-A544-D3B0E4697719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6859951" y="1403637"/>
            <a:ext cx="739348" cy="289258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  <a:headEnd type="none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9D597A3-CED9-EA4E-9A98-4AC040BEFCB6}"/>
              </a:ext>
            </a:extLst>
          </p:cNvPr>
          <p:cNvCxnSpPr>
            <a:cxnSpLocks/>
          </p:cNvCxnSpPr>
          <p:nvPr/>
        </p:nvCxnSpPr>
        <p:spPr>
          <a:xfrm flipH="1" flipV="1">
            <a:off x="5943600" y="2304257"/>
            <a:ext cx="1809945" cy="40572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  <a:headEnd type="none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D066357-D51A-0140-9137-CFAF41B0238C}"/>
              </a:ext>
            </a:extLst>
          </p:cNvPr>
          <p:cNvCxnSpPr>
            <a:cxnSpLocks/>
          </p:cNvCxnSpPr>
          <p:nvPr/>
        </p:nvCxnSpPr>
        <p:spPr>
          <a:xfrm flipH="1">
            <a:off x="4396005" y="3229594"/>
            <a:ext cx="3220818" cy="322488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  <a:headEnd type="none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8F40174-EF4C-5547-AED9-3224448A127B}"/>
              </a:ext>
            </a:extLst>
          </p:cNvPr>
          <p:cNvCxnSpPr>
            <a:cxnSpLocks/>
          </p:cNvCxnSpPr>
          <p:nvPr/>
        </p:nvCxnSpPr>
        <p:spPr>
          <a:xfrm flipH="1" flipV="1">
            <a:off x="5867601" y="3795487"/>
            <a:ext cx="372164" cy="641360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  <a:headEnd type="none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627D7D8-6FB9-C244-B0EE-00939A629F7F}"/>
              </a:ext>
            </a:extLst>
          </p:cNvPr>
          <p:cNvCxnSpPr>
            <a:cxnSpLocks/>
          </p:cNvCxnSpPr>
          <p:nvPr/>
        </p:nvCxnSpPr>
        <p:spPr>
          <a:xfrm flipV="1">
            <a:off x="1474641" y="3773246"/>
            <a:ext cx="1919287" cy="398704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  <a:headEnd type="none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C2800E67-5D05-BB4E-B82C-924A039822AB}"/>
              </a:ext>
            </a:extLst>
          </p:cNvPr>
          <p:cNvSpPr txBox="1"/>
          <p:nvPr/>
        </p:nvSpPr>
        <p:spPr>
          <a:xfrm>
            <a:off x="7599299" y="1080471"/>
            <a:ext cx="1306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b="1" dirty="0">
                <a:latin typeface="Arial"/>
                <a:cs typeface="Arial"/>
              </a:rPr>
              <a:t>Electron Cyclotron Heating Transmission Lines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AC0E7D2-92DD-564B-A35E-56C5CBC95961}"/>
              </a:ext>
            </a:extLst>
          </p:cNvPr>
          <p:cNvSpPr txBox="1"/>
          <p:nvPr/>
        </p:nvSpPr>
        <p:spPr>
          <a:xfrm>
            <a:off x="7617331" y="2194399"/>
            <a:ext cx="127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b="1" dirty="0">
                <a:latin typeface="Arial"/>
                <a:cs typeface="Arial"/>
              </a:rPr>
              <a:t>Ion Cyclotron Heating Transmission Lines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E063FEB-B59F-914E-BFCB-70BCB6B372FA}"/>
              </a:ext>
            </a:extLst>
          </p:cNvPr>
          <p:cNvSpPr txBox="1"/>
          <p:nvPr/>
        </p:nvSpPr>
        <p:spPr>
          <a:xfrm>
            <a:off x="7472498" y="3057198"/>
            <a:ext cx="1549400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b="1" dirty="0">
                <a:latin typeface="Arial"/>
                <a:cs typeface="Arial"/>
              </a:rPr>
              <a:t>Toroidal Field Coil Conductor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1000" b="1" dirty="0">
                <a:latin typeface="Arial"/>
                <a:cs typeface="Arial"/>
              </a:rPr>
              <a:t>(US Share 8%)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41CB84A-0244-2444-9B74-67A59B6E8F01}"/>
              </a:ext>
            </a:extLst>
          </p:cNvPr>
          <p:cNvSpPr txBox="1"/>
          <p:nvPr/>
        </p:nvSpPr>
        <p:spPr>
          <a:xfrm>
            <a:off x="5501224" y="4386645"/>
            <a:ext cx="1920875" cy="4446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1000" b="1" dirty="0">
                <a:latin typeface="Arial"/>
                <a:cs typeface="Arial"/>
              </a:rPr>
              <a:t>Pellet Injection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1000" b="1" dirty="0">
                <a:latin typeface="Arial"/>
                <a:cs typeface="Arial"/>
              </a:rPr>
              <a:t>Disruption Mitigation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E0167E6-06ED-8345-8532-6918D46481F4}"/>
              </a:ext>
            </a:extLst>
          </p:cNvPr>
          <p:cNvSpPr txBox="1"/>
          <p:nvPr/>
        </p:nvSpPr>
        <p:spPr>
          <a:xfrm>
            <a:off x="11711" y="3413421"/>
            <a:ext cx="1989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b="1" dirty="0">
                <a:latin typeface="Arial"/>
                <a:cs typeface="Arial"/>
              </a:rPr>
              <a:t>Tokamak Exhaust Processing System        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F9E2A8-CCFF-9644-A2B7-6DC6C8B4339A}"/>
              </a:ext>
            </a:extLst>
          </p:cNvPr>
          <p:cNvSpPr txBox="1"/>
          <p:nvPr/>
        </p:nvSpPr>
        <p:spPr>
          <a:xfrm>
            <a:off x="212093" y="4059782"/>
            <a:ext cx="1508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b="1" dirty="0">
                <a:latin typeface="Arial"/>
                <a:cs typeface="Arial"/>
              </a:rPr>
              <a:t>Diagnostics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1000" b="1" dirty="0">
                <a:latin typeface="Arial"/>
                <a:cs typeface="Arial"/>
              </a:rPr>
              <a:t>Port Integration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1000" b="1" dirty="0">
                <a:latin typeface="Arial"/>
                <a:cs typeface="Arial"/>
              </a:rPr>
              <a:t>(US Share 14%)</a:t>
            </a:r>
          </a:p>
          <a:p>
            <a:pPr algn="ctr">
              <a:lnSpc>
                <a:spcPct val="90000"/>
              </a:lnSpc>
              <a:defRPr/>
            </a:pPr>
            <a:endParaRPr lang="en-US" sz="1000" b="1" dirty="0">
              <a:latin typeface="Arial"/>
              <a:cs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67D6493-FE3F-C246-B541-7696AF761F2A}"/>
              </a:ext>
            </a:extLst>
          </p:cNvPr>
          <p:cNvSpPr txBox="1"/>
          <p:nvPr/>
        </p:nvSpPr>
        <p:spPr>
          <a:xfrm>
            <a:off x="7395771" y="3695449"/>
            <a:ext cx="165735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b="1" dirty="0">
                <a:latin typeface="Arial"/>
                <a:cs typeface="Arial"/>
              </a:rPr>
              <a:t>Steady State Electrical Network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1000" b="1" dirty="0">
                <a:latin typeface="Arial"/>
                <a:cs typeface="Arial"/>
              </a:rPr>
              <a:t>(US Share 75%)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91A85E7-9F13-9E46-AA5B-8E42374D5583}"/>
              </a:ext>
            </a:extLst>
          </p:cNvPr>
          <p:cNvSpPr txBox="1"/>
          <p:nvPr/>
        </p:nvSpPr>
        <p:spPr>
          <a:xfrm>
            <a:off x="1435057" y="1127220"/>
            <a:ext cx="1919287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b="1" dirty="0">
                <a:latin typeface="Arial"/>
                <a:cs typeface="Arial"/>
              </a:rPr>
              <a:t>Central Solenoid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7A685A3-2B90-EC4D-A0D0-2B5CB99A2178}"/>
              </a:ext>
            </a:extLst>
          </p:cNvPr>
          <p:cNvSpPr txBox="1"/>
          <p:nvPr/>
        </p:nvSpPr>
        <p:spPr>
          <a:xfrm>
            <a:off x="127599" y="1479841"/>
            <a:ext cx="175736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b="1" dirty="0">
                <a:latin typeface="Arial"/>
                <a:cs typeface="Arial"/>
              </a:rPr>
              <a:t>Tokamak Cooling Water System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ABFA7B-226D-AD47-8BCE-6120548B1179}"/>
              </a:ext>
            </a:extLst>
          </p:cNvPr>
          <p:cNvSpPr txBox="1"/>
          <p:nvPr/>
        </p:nvSpPr>
        <p:spPr>
          <a:xfrm>
            <a:off x="45843" y="2202418"/>
            <a:ext cx="192087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b="1" dirty="0">
                <a:latin typeface="Arial"/>
                <a:cs typeface="Arial"/>
              </a:rPr>
              <a:t>Vacuum System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1000" b="1" dirty="0">
                <a:latin typeface="Arial"/>
                <a:cs typeface="Arial"/>
              </a:rPr>
              <a:t>Roughing Pumps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BA5A560-0DA0-244E-9C14-4D84B8E8F017}"/>
              </a:ext>
            </a:extLst>
          </p:cNvPr>
          <p:cNvSpPr txBox="1"/>
          <p:nvPr/>
        </p:nvSpPr>
        <p:spPr>
          <a:xfrm>
            <a:off x="7422099" y="4256136"/>
            <a:ext cx="1657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b="1" dirty="0">
                <a:latin typeface="Arial"/>
                <a:cs typeface="Arial"/>
              </a:rPr>
              <a:t>Instrumentation and Controls</a:t>
            </a:r>
          </a:p>
        </p:txBody>
      </p:sp>
    </p:spTree>
    <p:extLst>
      <p:ext uri="{BB962C8B-B14F-4D97-AF65-F5344CB8AC3E}">
        <p14:creationId xmlns:p14="http://schemas.microsoft.com/office/powerpoint/2010/main" val="3273723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BD7B1278-403D-1D48-8E63-2D6F450A88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0" y="4853178"/>
            <a:ext cx="2133600" cy="233172"/>
          </a:xfrm>
        </p:spPr>
        <p:txBody>
          <a:bodyPr/>
          <a:lstStyle/>
          <a:p>
            <a:r>
              <a:rPr lang="en-US" sz="700" dirty="0"/>
              <a:t>FPA | December 7, 2022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C27969F-4DD0-0D43-96EB-11D85D040D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05200" y="4857750"/>
            <a:ext cx="2133600" cy="233172"/>
          </a:xfrm>
        </p:spPr>
        <p:txBody>
          <a:bodyPr/>
          <a:lstStyle/>
          <a:p>
            <a:pPr algn="ctr"/>
            <a:fld id="{8274E5B4-D27C-9346-BCE7-FA7EB5913382}" type="slidenum">
              <a:rPr lang="en-US" smtClean="0"/>
              <a:pPr algn="ctr"/>
              <a:t>3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FC09759-DB97-5847-9340-6153D46C2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455" y="895350"/>
            <a:ext cx="5830460" cy="3921679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DCB0D7-4773-9547-AEF3-B1E7A1A7E66D}"/>
              </a:ext>
            </a:extLst>
          </p:cNvPr>
          <p:cNvCxnSpPr>
            <a:cxnSpLocks/>
          </p:cNvCxnSpPr>
          <p:nvPr/>
        </p:nvCxnSpPr>
        <p:spPr>
          <a:xfrm>
            <a:off x="3072169" y="1280813"/>
            <a:ext cx="1534611" cy="1846806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  <a:headEnd type="none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C882FD1-CE05-CD45-B5BB-4F3C4D5955EE}"/>
              </a:ext>
            </a:extLst>
          </p:cNvPr>
          <p:cNvCxnSpPr>
            <a:cxnSpLocks/>
          </p:cNvCxnSpPr>
          <p:nvPr/>
        </p:nvCxnSpPr>
        <p:spPr>
          <a:xfrm>
            <a:off x="1671431" y="1799271"/>
            <a:ext cx="1864182" cy="1059081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  <a:headEnd type="none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EE844B5-258A-E44B-A4F0-BB917354DD18}"/>
              </a:ext>
            </a:extLst>
          </p:cNvPr>
          <p:cNvCxnSpPr>
            <a:cxnSpLocks/>
          </p:cNvCxnSpPr>
          <p:nvPr/>
        </p:nvCxnSpPr>
        <p:spPr>
          <a:xfrm>
            <a:off x="1671431" y="2371232"/>
            <a:ext cx="1864182" cy="850476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  <a:headEnd type="none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FB8CA50-3FF6-7F43-A544-D3B0E4697719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6859951" y="1403637"/>
            <a:ext cx="739348" cy="289258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  <a:headEnd type="none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9D597A3-CED9-EA4E-9A98-4AC040BEFCB6}"/>
              </a:ext>
            </a:extLst>
          </p:cNvPr>
          <p:cNvCxnSpPr>
            <a:cxnSpLocks/>
          </p:cNvCxnSpPr>
          <p:nvPr/>
        </p:nvCxnSpPr>
        <p:spPr>
          <a:xfrm flipH="1" flipV="1">
            <a:off x="5943600" y="2304257"/>
            <a:ext cx="1809945" cy="40572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  <a:headEnd type="none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D066357-D51A-0140-9137-CFAF41B0238C}"/>
              </a:ext>
            </a:extLst>
          </p:cNvPr>
          <p:cNvCxnSpPr>
            <a:cxnSpLocks/>
          </p:cNvCxnSpPr>
          <p:nvPr/>
        </p:nvCxnSpPr>
        <p:spPr>
          <a:xfrm flipH="1">
            <a:off x="4396005" y="3229594"/>
            <a:ext cx="3220818" cy="322488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  <a:headEnd type="none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8F40174-EF4C-5547-AED9-3224448A127B}"/>
              </a:ext>
            </a:extLst>
          </p:cNvPr>
          <p:cNvCxnSpPr>
            <a:cxnSpLocks/>
          </p:cNvCxnSpPr>
          <p:nvPr/>
        </p:nvCxnSpPr>
        <p:spPr>
          <a:xfrm flipH="1" flipV="1">
            <a:off x="5867601" y="3795487"/>
            <a:ext cx="372164" cy="641360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  <a:headEnd type="none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627D7D8-6FB9-C244-B0EE-00939A629F7F}"/>
              </a:ext>
            </a:extLst>
          </p:cNvPr>
          <p:cNvCxnSpPr>
            <a:cxnSpLocks/>
          </p:cNvCxnSpPr>
          <p:nvPr/>
        </p:nvCxnSpPr>
        <p:spPr>
          <a:xfrm flipV="1">
            <a:off x="1474641" y="3773246"/>
            <a:ext cx="1919287" cy="398704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  <a:headEnd type="none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C2800E67-5D05-BB4E-B82C-924A039822AB}"/>
              </a:ext>
            </a:extLst>
          </p:cNvPr>
          <p:cNvSpPr txBox="1"/>
          <p:nvPr/>
        </p:nvSpPr>
        <p:spPr>
          <a:xfrm>
            <a:off x="7599299" y="1080471"/>
            <a:ext cx="1306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b="1" dirty="0">
                <a:solidFill>
                  <a:srgbClr val="00B050"/>
                </a:solidFill>
                <a:latin typeface="Arial"/>
                <a:cs typeface="Arial"/>
              </a:rPr>
              <a:t>Electron Cyclotron Heating Transmission Lines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AC0E7D2-92DD-564B-A35E-56C5CBC95961}"/>
              </a:ext>
            </a:extLst>
          </p:cNvPr>
          <p:cNvSpPr txBox="1"/>
          <p:nvPr/>
        </p:nvSpPr>
        <p:spPr>
          <a:xfrm>
            <a:off x="7617331" y="2194399"/>
            <a:ext cx="127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b="1" dirty="0">
                <a:solidFill>
                  <a:schemeClr val="accent6"/>
                </a:solidFill>
                <a:latin typeface="Arial"/>
                <a:cs typeface="Arial"/>
              </a:rPr>
              <a:t>Ion Cyclotron Heating Transmission Lines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E063FEB-B59F-914E-BFCB-70BCB6B372FA}"/>
              </a:ext>
            </a:extLst>
          </p:cNvPr>
          <p:cNvSpPr txBox="1"/>
          <p:nvPr/>
        </p:nvSpPr>
        <p:spPr>
          <a:xfrm>
            <a:off x="7472498" y="3057198"/>
            <a:ext cx="1549400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b="1" dirty="0">
                <a:solidFill>
                  <a:schemeClr val="accent1"/>
                </a:solidFill>
                <a:latin typeface="Arial"/>
                <a:cs typeface="Arial"/>
              </a:rPr>
              <a:t>Toroidal Field Coil Conductor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1000" b="1" dirty="0">
                <a:solidFill>
                  <a:schemeClr val="accent1"/>
                </a:solidFill>
                <a:latin typeface="Arial"/>
                <a:cs typeface="Arial"/>
              </a:rPr>
              <a:t>(US Share 8%)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41CB84A-0244-2444-9B74-67A59B6E8F01}"/>
              </a:ext>
            </a:extLst>
          </p:cNvPr>
          <p:cNvSpPr txBox="1"/>
          <p:nvPr/>
        </p:nvSpPr>
        <p:spPr>
          <a:xfrm>
            <a:off x="5501224" y="4436847"/>
            <a:ext cx="1920875" cy="4446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1000" b="1" dirty="0">
                <a:solidFill>
                  <a:schemeClr val="accent6"/>
                </a:solidFill>
                <a:latin typeface="Arial"/>
                <a:cs typeface="Arial"/>
              </a:rPr>
              <a:t>Pellet Injection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1000" b="1" dirty="0">
                <a:latin typeface="Arial"/>
                <a:cs typeface="Arial"/>
              </a:rPr>
              <a:t>Disruption Mitigation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E0167E6-06ED-8345-8532-6918D46481F4}"/>
              </a:ext>
            </a:extLst>
          </p:cNvPr>
          <p:cNvSpPr txBox="1"/>
          <p:nvPr/>
        </p:nvSpPr>
        <p:spPr>
          <a:xfrm>
            <a:off x="11711" y="3413421"/>
            <a:ext cx="1989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b="1" dirty="0">
                <a:solidFill>
                  <a:schemeClr val="accent6"/>
                </a:solidFill>
                <a:latin typeface="Arial"/>
                <a:cs typeface="Arial"/>
              </a:rPr>
              <a:t>Tokamak Exhaust Processing System        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F9E2A8-CCFF-9644-A2B7-6DC6C8B4339A}"/>
              </a:ext>
            </a:extLst>
          </p:cNvPr>
          <p:cNvSpPr txBox="1"/>
          <p:nvPr/>
        </p:nvSpPr>
        <p:spPr>
          <a:xfrm>
            <a:off x="212093" y="4059782"/>
            <a:ext cx="1508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b="1" dirty="0">
                <a:solidFill>
                  <a:srgbClr val="00B050"/>
                </a:solidFill>
                <a:latin typeface="Arial"/>
                <a:cs typeface="Arial"/>
              </a:rPr>
              <a:t>Diagnostics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1000" b="1" dirty="0">
                <a:latin typeface="Arial"/>
                <a:cs typeface="Arial"/>
              </a:rPr>
              <a:t>Port Integration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1000" b="1" dirty="0">
                <a:latin typeface="Arial"/>
                <a:cs typeface="Arial"/>
              </a:rPr>
              <a:t>(US Share 14%)</a:t>
            </a:r>
          </a:p>
          <a:p>
            <a:pPr algn="ctr">
              <a:lnSpc>
                <a:spcPct val="90000"/>
              </a:lnSpc>
              <a:defRPr/>
            </a:pPr>
            <a:endParaRPr lang="en-US" sz="1000" b="1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67D6493-FE3F-C246-B541-7696AF761F2A}"/>
              </a:ext>
            </a:extLst>
          </p:cNvPr>
          <p:cNvSpPr txBox="1"/>
          <p:nvPr/>
        </p:nvSpPr>
        <p:spPr>
          <a:xfrm>
            <a:off x="7395771" y="3695449"/>
            <a:ext cx="165735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b="1" dirty="0">
                <a:solidFill>
                  <a:schemeClr val="accent1"/>
                </a:solidFill>
                <a:latin typeface="Arial"/>
                <a:cs typeface="Arial"/>
              </a:rPr>
              <a:t>Steady State Electrical Network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1000" b="1" dirty="0">
                <a:solidFill>
                  <a:schemeClr val="accent1"/>
                </a:solidFill>
                <a:latin typeface="Arial"/>
                <a:cs typeface="Arial"/>
              </a:rPr>
              <a:t>(US Share 75%)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91A85E7-9F13-9E46-AA5B-8E42374D5583}"/>
              </a:ext>
            </a:extLst>
          </p:cNvPr>
          <p:cNvSpPr txBox="1"/>
          <p:nvPr/>
        </p:nvSpPr>
        <p:spPr>
          <a:xfrm>
            <a:off x="1435057" y="1127220"/>
            <a:ext cx="1919287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b="1" dirty="0">
                <a:solidFill>
                  <a:srgbClr val="00B050"/>
                </a:solidFill>
                <a:latin typeface="Arial"/>
                <a:cs typeface="Arial"/>
              </a:rPr>
              <a:t>Central Solenoid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7A685A3-2B90-EC4D-A0D0-2B5CB99A2178}"/>
              </a:ext>
            </a:extLst>
          </p:cNvPr>
          <p:cNvSpPr txBox="1"/>
          <p:nvPr/>
        </p:nvSpPr>
        <p:spPr>
          <a:xfrm>
            <a:off x="127599" y="1479841"/>
            <a:ext cx="175736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b="1" dirty="0">
                <a:solidFill>
                  <a:srgbClr val="00B050"/>
                </a:solidFill>
                <a:latin typeface="Arial"/>
                <a:cs typeface="Arial"/>
              </a:rPr>
              <a:t>Tokamak Cooling Water System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ABFA7B-226D-AD47-8BCE-6120548B1179}"/>
              </a:ext>
            </a:extLst>
          </p:cNvPr>
          <p:cNvSpPr txBox="1"/>
          <p:nvPr/>
        </p:nvSpPr>
        <p:spPr>
          <a:xfrm>
            <a:off x="45843" y="2202418"/>
            <a:ext cx="192087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b="1" dirty="0">
                <a:solidFill>
                  <a:srgbClr val="00B050"/>
                </a:solidFill>
                <a:latin typeface="Arial"/>
                <a:cs typeface="Arial"/>
              </a:rPr>
              <a:t>Vacuum System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1000" b="1" dirty="0">
                <a:solidFill>
                  <a:srgbClr val="00B050"/>
                </a:solidFill>
                <a:latin typeface="Arial"/>
                <a:cs typeface="Arial"/>
              </a:rPr>
              <a:t>Roughing Pumps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BA5A560-0DA0-244E-9C14-4D84B8E8F017}"/>
              </a:ext>
            </a:extLst>
          </p:cNvPr>
          <p:cNvSpPr txBox="1"/>
          <p:nvPr/>
        </p:nvSpPr>
        <p:spPr>
          <a:xfrm>
            <a:off x="7422099" y="4256136"/>
            <a:ext cx="1657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b="1" dirty="0">
                <a:solidFill>
                  <a:srgbClr val="00B050"/>
                </a:solidFill>
                <a:latin typeface="Arial"/>
                <a:cs typeface="Arial"/>
              </a:rPr>
              <a:t>Instrumentation and Controls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732182-239E-F446-994C-85D1DB909A28}"/>
              </a:ext>
            </a:extLst>
          </p:cNvPr>
          <p:cNvSpPr txBox="1"/>
          <p:nvPr/>
        </p:nvSpPr>
        <p:spPr>
          <a:xfrm>
            <a:off x="1" y="823001"/>
            <a:ext cx="9175636" cy="2585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Key:  </a:t>
            </a:r>
            <a:r>
              <a:rPr lang="en-US" sz="1200" b="1" dirty="0">
                <a:solidFill>
                  <a:srgbClr val="0070C0"/>
                </a:solidFill>
                <a:latin typeface="Arial"/>
                <a:cs typeface="Arial"/>
              </a:rPr>
              <a:t>Finished</a:t>
            </a:r>
            <a:r>
              <a:rPr lang="en-US" sz="1200" b="1" dirty="0">
                <a:latin typeface="Arial"/>
                <a:cs typeface="Arial"/>
              </a:rPr>
              <a:t>  •  </a:t>
            </a:r>
            <a:r>
              <a:rPr lang="en-US" sz="1200" b="1" dirty="0">
                <a:solidFill>
                  <a:srgbClr val="00B050"/>
                </a:solidFill>
                <a:latin typeface="Arial"/>
                <a:cs typeface="Arial"/>
              </a:rPr>
              <a:t>Hardware in fabrication  </a:t>
            </a:r>
            <a:r>
              <a:rPr lang="en-US" sz="1200" b="1" dirty="0">
                <a:latin typeface="Arial"/>
                <a:cs typeface="Arial"/>
              </a:rPr>
              <a:t>•  </a:t>
            </a:r>
            <a:r>
              <a:rPr lang="en-US" sz="1200" b="1" dirty="0">
                <a:solidFill>
                  <a:schemeClr val="accent6"/>
                </a:solidFill>
                <a:latin typeface="Arial"/>
                <a:cs typeface="Arial"/>
              </a:rPr>
              <a:t>Prototypes in fabrication  </a:t>
            </a:r>
            <a:r>
              <a:rPr lang="en-US" sz="1200" b="1" dirty="0">
                <a:latin typeface="Arial"/>
                <a:cs typeface="Arial"/>
              </a:rPr>
              <a:t>•  In design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60985E9A-056B-A7E8-D698-A53F9D9DC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4" y="139502"/>
            <a:ext cx="7619996" cy="457200"/>
          </a:xfrm>
        </p:spPr>
        <p:txBody>
          <a:bodyPr/>
          <a:lstStyle/>
          <a:p>
            <a:r>
              <a:rPr lang="en-US" dirty="0"/>
              <a:t>US ITER Hardware Scope</a:t>
            </a:r>
            <a:br>
              <a:rPr lang="en-US" dirty="0"/>
            </a:br>
            <a:r>
              <a:rPr lang="en-US" sz="1400" dirty="0"/>
              <a:t>US contributes ~9% to construction and receives 100% of ITER science and discovery</a:t>
            </a:r>
          </a:p>
        </p:txBody>
      </p:sp>
    </p:spTree>
    <p:extLst>
      <p:ext uri="{BB962C8B-B14F-4D97-AF65-F5344CB8AC3E}">
        <p14:creationId xmlns:p14="http://schemas.microsoft.com/office/powerpoint/2010/main" val="1816718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37ED418-70D3-F55B-62BA-3C85EFFE49B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5363" y="1006952"/>
            <a:ext cx="3738789" cy="3698398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US" sz="1800" dirty="0"/>
              <a:t>Module 1 is positioned on the central solenoid stack; bus bars were welded; coax joint is being inspected</a:t>
            </a:r>
          </a:p>
          <a:p>
            <a:pPr>
              <a:spcAft>
                <a:spcPts val="500"/>
              </a:spcAft>
            </a:pPr>
            <a:r>
              <a:rPr lang="en-US" sz="1800" dirty="0"/>
              <a:t>Module 2 is being prepared for assembly</a:t>
            </a:r>
          </a:p>
          <a:p>
            <a:pPr>
              <a:spcAft>
                <a:spcPts val="500"/>
              </a:spcAft>
            </a:pPr>
            <a:r>
              <a:rPr lang="en-US" sz="1800" dirty="0"/>
              <a:t>Assembly tooling is performing reliably (including lifting fixture)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0AA043-49A6-E846-97B7-01085B66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4" y="52578"/>
            <a:ext cx="6765235" cy="457200"/>
          </a:xfrm>
        </p:spPr>
        <p:txBody>
          <a:bodyPr/>
          <a:lstStyle/>
          <a:p>
            <a:r>
              <a:rPr lang="en-US" dirty="0"/>
              <a:t>US deliveries for the central solenoid are supporting assembly progress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7D829-C0C2-A343-B60D-AE53624E03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8274E5B4-D27C-9346-BCE7-FA7EB5913382}" type="slidenum">
              <a:rPr lang="en-US" smtClean="0"/>
              <a:pPr algn="ctr"/>
              <a:t>4</a:t>
            </a:fld>
            <a:endParaRPr 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C0363EE-1EEF-E194-95C7-75F9F76E2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78" y="1006952"/>
            <a:ext cx="4944894" cy="369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809764-BFF2-C1D8-E9CE-4E72AD0DC568}"/>
              </a:ext>
            </a:extLst>
          </p:cNvPr>
          <p:cNvSpPr txBox="1"/>
          <p:nvPr/>
        </p:nvSpPr>
        <p:spPr>
          <a:xfrm>
            <a:off x="4142078" y="3790950"/>
            <a:ext cx="3096922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200" dirty="0">
                <a:latin typeface="Arial"/>
                <a:cs typeface="Arial"/>
              </a:rPr>
              <a:t>Central solenoid modules 1 and 2 in the ITER assembly hall. Credit: US ITER</a:t>
            </a:r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3E11190F-5C62-0E5C-05CE-AE5E9B48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0" y="4853178"/>
            <a:ext cx="2133600" cy="233172"/>
          </a:xfrm>
        </p:spPr>
        <p:txBody>
          <a:bodyPr/>
          <a:lstStyle/>
          <a:p>
            <a:r>
              <a:rPr lang="en-US" sz="700" dirty="0"/>
              <a:t>FPA | December 7, 2022</a:t>
            </a:r>
          </a:p>
        </p:txBody>
      </p:sp>
    </p:spTree>
    <p:extLst>
      <p:ext uri="{BB962C8B-B14F-4D97-AF65-F5344CB8AC3E}">
        <p14:creationId xmlns:p14="http://schemas.microsoft.com/office/powerpoint/2010/main" val="3947950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AA9FFEE-08E8-98C7-319D-102C346792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989268"/>
            <a:ext cx="6019800" cy="3335082"/>
          </a:xfrm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Situation: The test facility experienced a </a:t>
            </a:r>
            <a:r>
              <a:rPr lang="en-US" sz="1600" dirty="0" err="1">
                <a:solidFill>
                  <a:schemeClr val="tx1"/>
                </a:solidFill>
              </a:rPr>
              <a:t>Paschen</a:t>
            </a:r>
            <a:r>
              <a:rPr lang="en-US" sz="1600" dirty="0">
                <a:solidFill>
                  <a:schemeClr val="tx1"/>
                </a:solidFill>
              </a:rPr>
              <a:t> condition during testing earlier this year, impacting the module and test facility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Status: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 qualification and repair plan for Module 3 is in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Coax joint fabrication is 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</a:rPr>
              <a:t>HiPot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Paschen</a:t>
            </a:r>
            <a:r>
              <a:rPr lang="en-US" sz="1600" dirty="0">
                <a:solidFill>
                  <a:schemeClr val="tx1"/>
                </a:solidFill>
              </a:rPr>
              <a:t> and Global Leak tests will be repeated after repair is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Test facility was assessed and improved; system validation tests were completed to assure readiness for next module</a:t>
            </a:r>
          </a:p>
          <a:p>
            <a:pPr marL="0" indent="0">
              <a:buNone/>
            </a:pPr>
            <a:endParaRPr lang="en-US" sz="10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600" i="1" dirty="0">
                <a:solidFill>
                  <a:schemeClr val="tx1"/>
                </a:solidFill>
              </a:rPr>
              <a:t>Module 4 is now in testing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074F36-7E47-0DC5-AA9F-645D1349C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4" y="266777"/>
            <a:ext cx="7391396" cy="457200"/>
          </a:xfrm>
        </p:spPr>
        <p:txBody>
          <a:bodyPr/>
          <a:lstStyle/>
          <a:p>
            <a:r>
              <a:rPr lang="en-US" dirty="0"/>
              <a:t>Module 3 challenge is being addressed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AE9E6D-63E4-480A-33A3-1788343B1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600" dirty="0"/>
              <a:t>FPA | December 7,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BB85-E902-84F3-C992-1783C05137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8274E5B4-D27C-9346-BCE7-FA7EB5913382}" type="slidenum">
              <a:rPr lang="en-US" smtClean="0"/>
              <a:pPr algn="ctr"/>
              <a:t>5</a:t>
            </a:fld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E2D30DC-8378-F8EA-675E-334130441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933450"/>
            <a:ext cx="25908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0F736A-98E4-E114-8E09-05E04E36B6DE}"/>
              </a:ext>
            </a:extLst>
          </p:cNvPr>
          <p:cNvSpPr txBox="1"/>
          <p:nvPr/>
        </p:nvSpPr>
        <p:spPr>
          <a:xfrm>
            <a:off x="6477000" y="4210050"/>
            <a:ext cx="22098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200">
                <a:latin typeface="Arial"/>
                <a:cs typeface="Arial"/>
              </a:rPr>
              <a:t>Module in test </a:t>
            </a:r>
            <a:r>
              <a:rPr lang="en-US" sz="1200" dirty="0">
                <a:latin typeface="Arial"/>
                <a:cs typeface="Arial"/>
              </a:rPr>
              <a:t>chamber at General Atomics. Credit: GA</a:t>
            </a:r>
          </a:p>
        </p:txBody>
      </p:sp>
    </p:spTree>
    <p:extLst>
      <p:ext uri="{BB962C8B-B14F-4D97-AF65-F5344CB8AC3E}">
        <p14:creationId xmlns:p14="http://schemas.microsoft.com/office/powerpoint/2010/main" val="3173994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83B8BC-E89B-D344-BA60-29954802A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4" y="73408"/>
            <a:ext cx="8000996" cy="457200"/>
          </a:xfrm>
        </p:spPr>
        <p:txBody>
          <a:bodyPr/>
          <a:lstStyle/>
          <a:p>
            <a:r>
              <a:rPr lang="en-US" sz="2300" dirty="0"/>
              <a:t>Central Solenoid Structures deliveries</a:t>
            </a:r>
            <a:br>
              <a:rPr lang="en-US" sz="2300" dirty="0"/>
            </a:br>
            <a:r>
              <a:rPr lang="en-US" sz="2300" dirty="0"/>
              <a:t>will be complete in 2023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CBCD5-CC6B-EF42-9AE9-B81163BA8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600" dirty="0"/>
              <a:t>FPA | December 7,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43C9D-35C6-4643-9CB5-C1196AE0E0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8274E5B4-D27C-9346-BCE7-FA7EB5913382}" type="slidenum">
              <a:rPr lang="en-US" smtClean="0"/>
              <a:pPr algn="ctr"/>
              <a:t>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87B9B2-B6DF-A94E-816A-45426506E64D}"/>
              </a:ext>
            </a:extLst>
          </p:cNvPr>
          <p:cNvSpPr txBox="1"/>
          <p:nvPr/>
        </p:nvSpPr>
        <p:spPr>
          <a:xfrm>
            <a:off x="372272" y="939361"/>
            <a:ext cx="8376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Fabrication and deliveries continued in 2022</a:t>
            </a:r>
          </a:p>
        </p:txBody>
      </p:sp>
      <p:pic>
        <p:nvPicPr>
          <p:cNvPr id="2" name="Picture 1" descr="A picture containing indoor, appliance&#10;&#10;Description automatically generated">
            <a:extLst>
              <a:ext uri="{FF2B5EF4-FFF2-40B4-BE49-F238E27FC236}">
                <a16:creationId xmlns:a16="http://schemas.microsoft.com/office/drawing/2014/main" id="{9533451E-7440-36B1-D497-ADF7C8ADB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89599" y="1757268"/>
            <a:ext cx="3251201" cy="2438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40C2E3-A167-0846-8E42-D5A866BB9BC5}"/>
              </a:ext>
            </a:extLst>
          </p:cNvPr>
          <p:cNvSpPr txBox="1"/>
          <p:nvPr/>
        </p:nvSpPr>
        <p:spPr>
          <a:xfrm>
            <a:off x="6095998" y="3928446"/>
            <a:ext cx="2133602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Feeder backet in machining at PCC. Credit: US ITER</a:t>
            </a:r>
          </a:p>
        </p:txBody>
      </p:sp>
      <p:pic>
        <p:nvPicPr>
          <p:cNvPr id="6" name="Picture 5" descr="A picture containing open, plastic&#10;&#10;Description automatically generated">
            <a:extLst>
              <a:ext uri="{FF2B5EF4-FFF2-40B4-BE49-F238E27FC236}">
                <a16:creationId xmlns:a16="http://schemas.microsoft.com/office/drawing/2014/main" id="{43DCFD31-3271-63A1-2C1B-5B5DC235D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7099" y="1780967"/>
            <a:ext cx="3222401" cy="2362198"/>
          </a:xfrm>
          <a:prstGeom prst="rect">
            <a:avLst/>
          </a:prstGeom>
        </p:spPr>
      </p:pic>
      <p:pic>
        <p:nvPicPr>
          <p:cNvPr id="7" name="Picture 6" descr="A picture containing text, wooden, wood&#10;&#10;Description automatically generated">
            <a:extLst>
              <a:ext uri="{FF2B5EF4-FFF2-40B4-BE49-F238E27FC236}">
                <a16:creationId xmlns:a16="http://schemas.microsoft.com/office/drawing/2014/main" id="{DDA407CD-0940-0FE5-6A8D-D365A7C52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791183" y="1739080"/>
            <a:ext cx="3239071" cy="2429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66055A-B978-E08E-C697-69453E977632}"/>
              </a:ext>
            </a:extLst>
          </p:cNvPr>
          <p:cNvSpPr txBox="1"/>
          <p:nvPr/>
        </p:nvSpPr>
        <p:spPr>
          <a:xfrm>
            <a:off x="455688" y="3955638"/>
            <a:ext cx="5169681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Tie plates (left) and flex brackets packaged for shipping at Precision Custom Components (PCC) in York, PA. Credit: US ITER</a:t>
            </a:r>
          </a:p>
        </p:txBody>
      </p:sp>
    </p:spTree>
    <p:extLst>
      <p:ext uri="{BB962C8B-B14F-4D97-AF65-F5344CB8AC3E}">
        <p14:creationId xmlns:p14="http://schemas.microsoft.com/office/powerpoint/2010/main" val="2481763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90B6D3-C3C5-7547-ADDC-5AB8A262C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7099"/>
            <a:ext cx="7924796" cy="457200"/>
          </a:xfrm>
        </p:spPr>
        <p:txBody>
          <a:bodyPr/>
          <a:lstStyle/>
          <a:p>
            <a:r>
              <a:rPr lang="en-US" sz="2200" dirty="0"/>
              <a:t>Tokamak Cooling Water System</a:t>
            </a:r>
            <a:br>
              <a:rPr lang="en-US" sz="2200" dirty="0"/>
            </a:br>
            <a:r>
              <a:rPr lang="en-US" sz="2200" dirty="0"/>
              <a:t>fabrication and deliveries continue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D7715-031B-4949-B43B-D02FCFD43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600" dirty="0"/>
              <a:t>FPA | December 7,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E2736-4A7E-624D-80A4-26A03B00E0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8274E5B4-D27C-9346-BCE7-FA7EB5913382}" type="slidenum">
              <a:rPr lang="en-US" smtClean="0"/>
              <a:pPr algn="ctr"/>
              <a:t>7</a:t>
            </a:fld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08FCA84-4753-C8FB-F953-C8F1DCC9F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9" t="26543" r="45651" b="18320"/>
          <a:stretch/>
        </p:blipFill>
        <p:spPr bwMode="auto">
          <a:xfrm>
            <a:off x="2835270" y="2605064"/>
            <a:ext cx="3473460" cy="163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28A0CB-64FB-8AA0-7376-9462E410A1CC}"/>
              </a:ext>
            </a:extLst>
          </p:cNvPr>
          <p:cNvSpPr txBox="1"/>
          <p:nvPr/>
        </p:nvSpPr>
        <p:spPr>
          <a:xfrm>
            <a:off x="2830448" y="4326941"/>
            <a:ext cx="347346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 primary heat transfer system pressurizer is in fabrication at Doosan in South Korea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A5AF6EB-1A75-2874-DF17-8DE2653726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780" b="4950"/>
          <a:stretch/>
        </p:blipFill>
        <p:spPr bwMode="auto">
          <a:xfrm>
            <a:off x="204670" y="2113215"/>
            <a:ext cx="2538529" cy="176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55B06DD0-C6F6-1966-B67B-4392FB4E1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034" r="1862" b="2370"/>
          <a:stretch/>
        </p:blipFill>
        <p:spPr bwMode="auto">
          <a:xfrm>
            <a:off x="204671" y="971550"/>
            <a:ext cx="2538528" cy="156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AA1823-E0C2-9D7F-3126-4A4AC283ABE9}"/>
              </a:ext>
            </a:extLst>
          </p:cNvPr>
          <p:cNvSpPr txBox="1"/>
          <p:nvPr/>
        </p:nvSpPr>
        <p:spPr>
          <a:xfrm>
            <a:off x="177749" y="3943350"/>
            <a:ext cx="256545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nitrogen storage tank manufactured by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Innoval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in Houston, TX has been delivered to the ITER site.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B80120-3373-90B9-43AD-9CC59A43F2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708" t="-8375" r="18017"/>
          <a:stretch/>
        </p:blipFill>
        <p:spPr>
          <a:xfrm>
            <a:off x="6379486" y="742950"/>
            <a:ext cx="2490925" cy="29580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48D33E-941B-91EF-D322-8690AEEC039C}"/>
              </a:ext>
            </a:extLst>
          </p:cNvPr>
          <p:cNvSpPr txBox="1"/>
          <p:nvPr/>
        </p:nvSpPr>
        <p:spPr>
          <a:xfrm>
            <a:off x="6400801" y="3758912"/>
            <a:ext cx="247015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drying system blowout compressor is in fabrication at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Howden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in Scotland and is now undergoing hydro testing.</a:t>
            </a:r>
          </a:p>
        </p:txBody>
      </p:sp>
      <p:pic>
        <p:nvPicPr>
          <p:cNvPr id="20" name="Picture 19" descr="A picture containing weapon, object&#10;&#10;Description automatically generated">
            <a:extLst>
              <a:ext uri="{FF2B5EF4-FFF2-40B4-BE49-F238E27FC236}">
                <a16:creationId xmlns:a16="http://schemas.microsoft.com/office/drawing/2014/main" id="{E0E0E1D9-4F9A-730D-4702-AF7E0363BD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2" t="13683" r="6800" b="2759"/>
          <a:stretch/>
        </p:blipFill>
        <p:spPr>
          <a:xfrm>
            <a:off x="2830449" y="971550"/>
            <a:ext cx="2274952" cy="156688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7268501-98E7-A354-0E37-62C9DE84FC08}"/>
              </a:ext>
            </a:extLst>
          </p:cNvPr>
          <p:cNvSpPr txBox="1"/>
          <p:nvPr/>
        </p:nvSpPr>
        <p:spPr>
          <a:xfrm>
            <a:off x="5121270" y="971550"/>
            <a:ext cx="1258216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drying system condenser is in fabrication at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Vahterus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in Finland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D07574-4D90-6208-6880-A33938494FA4}"/>
              </a:ext>
            </a:extLst>
          </p:cNvPr>
          <p:cNvSpPr txBox="1"/>
          <p:nvPr/>
        </p:nvSpPr>
        <p:spPr>
          <a:xfrm>
            <a:off x="6400802" y="4620408"/>
            <a:ext cx="2469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200" dirty="0">
                <a:latin typeface="Arial"/>
                <a:cs typeface="Arial"/>
              </a:rPr>
              <a:t>All photos – Credit: US ITER</a:t>
            </a:r>
          </a:p>
        </p:txBody>
      </p:sp>
    </p:spTree>
    <p:extLst>
      <p:ext uri="{BB962C8B-B14F-4D97-AF65-F5344CB8AC3E}">
        <p14:creationId xmlns:p14="http://schemas.microsoft.com/office/powerpoint/2010/main" val="437435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eople standing in a factory&#10;&#10;Description automatically generated with low confidence">
            <a:extLst>
              <a:ext uri="{FF2B5EF4-FFF2-40B4-BE49-F238E27FC236}">
                <a16:creationId xmlns:a16="http://schemas.microsoft.com/office/drawing/2014/main" id="{B5C8EA33-5455-5BC6-2F15-46AA4B0ACD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309" b="1940"/>
          <a:stretch/>
        </p:blipFill>
        <p:spPr>
          <a:xfrm>
            <a:off x="3048000" y="1622133"/>
            <a:ext cx="5798306" cy="2989784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5F1CF2DF-7B65-B142-1745-298136D9D1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549" b="13932"/>
          <a:stretch/>
        </p:blipFill>
        <p:spPr>
          <a:xfrm>
            <a:off x="327976" y="1622133"/>
            <a:ext cx="2610425" cy="255889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EDBC74-7E7B-4C46-9259-58C47A696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4" y="-61030"/>
            <a:ext cx="6765235" cy="457200"/>
          </a:xfrm>
        </p:spPr>
        <p:txBody>
          <a:bodyPr/>
          <a:lstStyle/>
          <a:p>
            <a:r>
              <a:rPr lang="en-US" dirty="0"/>
              <a:t>Diagnostic design and manufacturing development is progressing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94323-E9D0-264F-A6B8-CFE88FC43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600" dirty="0"/>
              <a:t>FPA | December 7,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67431-C19E-2F42-9D93-AB1A98A04A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8274E5B4-D27C-9346-BCE7-FA7EB5913382}" type="slidenum">
              <a:rPr lang="en-US" smtClean="0"/>
              <a:pPr algn="ctr"/>
              <a:t>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7D585A-F8C8-8A41-98F9-A9BCD4023EF7}"/>
              </a:ext>
            </a:extLst>
          </p:cNvPr>
          <p:cNvSpPr/>
          <p:nvPr/>
        </p:nvSpPr>
        <p:spPr bwMode="auto">
          <a:xfrm>
            <a:off x="0" y="733971"/>
            <a:ext cx="9144000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13A99E-D42B-A043-AF56-79DC1BE89EB5}"/>
              </a:ext>
            </a:extLst>
          </p:cNvPr>
          <p:cNvSpPr txBox="1"/>
          <p:nvPr/>
        </p:nvSpPr>
        <p:spPr>
          <a:xfrm>
            <a:off x="6629400" y="-1124712"/>
            <a:ext cx="378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2024" indent="-192024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1600"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408E98-190E-0B21-1AB5-7F725A6996C4}"/>
              </a:ext>
            </a:extLst>
          </p:cNvPr>
          <p:cNvSpPr txBox="1"/>
          <p:nvPr/>
        </p:nvSpPr>
        <p:spPr>
          <a:xfrm>
            <a:off x="3048000" y="4181030"/>
            <a:ext cx="3733799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7938" lvl="1" indent="0">
              <a:buNone/>
            </a:pPr>
            <a:r>
              <a:rPr lang="en-US" sz="1100" dirty="0">
                <a:latin typeface="Arial"/>
                <a:cs typeface="Arial"/>
              </a:rPr>
              <a:t>Optics table and lab for the toroidal interferometer polarimeter (TIP) at General Atomics. Credit: GA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7CB79DC-91FB-4AC5-E663-28883F00672D}"/>
              </a:ext>
            </a:extLst>
          </p:cNvPr>
          <p:cNvSpPr txBox="1">
            <a:spLocks/>
          </p:cNvSpPr>
          <p:nvPr/>
        </p:nvSpPr>
        <p:spPr>
          <a:xfrm>
            <a:off x="327976" y="3829719"/>
            <a:ext cx="2610425" cy="7821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>
            <a:lvl1pPr marL="257162" indent="-257162" algn="l" defTabSz="342883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185" indent="-214303" algn="l" defTabSz="342883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07" indent="-171442" algn="l" defTabSz="34288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090" indent="-171442" algn="l" defTabSz="342883" rtl="0" eaLnBrk="1" latinLnBrk="0" hangingPunct="1">
              <a:spcBef>
                <a:spcPct val="20000"/>
              </a:spcBef>
              <a:buFont typeface="Arial"/>
              <a:buChar char="–"/>
              <a:defRPr sz="135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2973" indent="-171442" algn="l" defTabSz="342883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856" indent="-171442" algn="l" defTabSz="34288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34288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34288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2" algn="l" defTabSz="34288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/>
              <a:t>Waveguide joint test stand for the low field side reflectometer is assembled and ready for testing at General Atomics. Credit: GA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B823A9-670B-86EF-F733-26CC5CC73344}"/>
              </a:ext>
            </a:extLst>
          </p:cNvPr>
          <p:cNvSpPr txBox="1"/>
          <p:nvPr/>
        </p:nvSpPr>
        <p:spPr>
          <a:xfrm>
            <a:off x="457200" y="873046"/>
            <a:ext cx="8389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In addition to 7 diagnostic systems, the US will also provide and integrate 4 diagnostic ports for ITER tenants</a:t>
            </a:r>
          </a:p>
        </p:txBody>
      </p:sp>
    </p:spTree>
    <p:extLst>
      <p:ext uri="{BB962C8B-B14F-4D97-AF65-F5344CB8AC3E}">
        <p14:creationId xmlns:p14="http://schemas.microsoft.com/office/powerpoint/2010/main" val="3035466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7AB9A0-C8B7-A548-A0D4-FF7BFABD0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4" y="-19050"/>
            <a:ext cx="7696196" cy="457200"/>
          </a:xfrm>
        </p:spPr>
        <p:txBody>
          <a:bodyPr/>
          <a:lstStyle/>
          <a:p>
            <a:r>
              <a:rPr lang="en-US" dirty="0"/>
              <a:t>US ITER is preparing to re-baseline, in coordination with DOE guidance and international project needs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32CAD2-1918-0842-91D7-798B258AFD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8274E5B4-D27C-9346-BCE7-FA7EB5913382}" type="slidenum">
              <a:rPr lang="en-US" smtClean="0"/>
              <a:pPr algn="ctr"/>
              <a:t>9</a:t>
            </a:fld>
            <a:endParaRPr lang="en-US" dirty="0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9CA3E981-7507-F74D-936D-66A3EB832303}"/>
              </a:ext>
            </a:extLst>
          </p:cNvPr>
          <p:cNvSpPr txBox="1">
            <a:spLocks/>
          </p:cNvSpPr>
          <p:nvPr/>
        </p:nvSpPr>
        <p:spPr>
          <a:xfrm>
            <a:off x="6858000" y="4853178"/>
            <a:ext cx="2133600" cy="2331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FPA | December 7, 2022</a:t>
            </a:r>
          </a:p>
        </p:txBody>
      </p:sp>
      <p:pic>
        <p:nvPicPr>
          <p:cNvPr id="10" name="Picture 4" descr="The Road to Bankable, Scalable Clean Energy: DOE Loans Office Q&amp;A | Energy  Intelligence">
            <a:extLst>
              <a:ext uri="{FF2B5EF4-FFF2-40B4-BE49-F238E27FC236}">
                <a16:creationId xmlns:a16="http://schemas.microsoft.com/office/drawing/2014/main" id="{F3F5CF08-E699-7BB0-C290-1395899F69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5"/>
          <a:stretch/>
        </p:blipFill>
        <p:spPr bwMode="auto">
          <a:xfrm>
            <a:off x="0" y="864015"/>
            <a:ext cx="9144000" cy="391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5FABC4-4F4F-7BA6-3A8C-FC820A9B2666}"/>
              </a:ext>
            </a:extLst>
          </p:cNvPr>
          <p:cNvSpPr txBox="1"/>
          <p:nvPr/>
        </p:nvSpPr>
        <p:spPr>
          <a:xfrm>
            <a:off x="457200" y="1047750"/>
            <a:ext cx="7162800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192024" indent="-19202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Original baseline for Subproject-1 (“First Plasma”) was approved in 2017</a:t>
            </a:r>
          </a:p>
          <a:p>
            <a:pPr marL="192024" indent="-19202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Updated baseline will cover all US hardware scope</a:t>
            </a:r>
          </a:p>
        </p:txBody>
      </p:sp>
    </p:spTree>
    <p:extLst>
      <p:ext uri="{BB962C8B-B14F-4D97-AF65-F5344CB8AC3E}">
        <p14:creationId xmlns:p14="http://schemas.microsoft.com/office/powerpoint/2010/main" val="4193263980"/>
      </p:ext>
    </p:extLst>
  </p:cSld>
  <p:clrMapOvr>
    <a:masterClrMapping/>
  </p:clrMapOvr>
</p:sld>
</file>

<file path=ppt/theme/theme1.xml><?xml version="1.0" encoding="utf-8"?>
<a:theme xmlns:a="http://schemas.openxmlformats.org/drawingml/2006/main" name="Lehman Master 0423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192024" indent="-192024">
          <a:spcBef>
            <a:spcPts val="1200"/>
          </a:spcBef>
          <a:buFont typeface="Arial" panose="020B0604020202020204" pitchFamily="34" charset="0"/>
          <a:buChar char="•"/>
          <a:defRPr sz="1600" dirty="0"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PA WBS Input Guidance  -  Read-Only" id="{2D23A301-8383-45DB-9939-F8C97BE064C8}" vid="{5034FE61-7088-42A4-9C7E-A35D1ABAF8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7850</TotalTime>
  <Words>1086</Words>
  <Application>Microsoft Macintosh PowerPoint</Application>
  <PresentationFormat>On-screen Show (16:9)</PresentationFormat>
  <Paragraphs>155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Century Gothic</vt:lpstr>
      <vt:lpstr>Helvetica Neue</vt:lpstr>
      <vt:lpstr>Lehman Master 042313</vt:lpstr>
      <vt:lpstr>PowerPoint Presentation</vt:lpstr>
      <vt:lpstr>US ITER Hardware Scope US contributes ~9% to construction and receives 100% of ITER science and discovery</vt:lpstr>
      <vt:lpstr>US ITER Hardware Scope US contributes ~9% to construction and receives 100% of ITER science and discovery</vt:lpstr>
      <vt:lpstr>US deliveries for the central solenoid are supporting assembly progress</vt:lpstr>
      <vt:lpstr>Module 3 challenge is being addressed</vt:lpstr>
      <vt:lpstr>Central Solenoid Structures deliveries will be complete in 2023</vt:lpstr>
      <vt:lpstr>Tokamak Cooling Water System fabrication and deliveries continue</vt:lpstr>
      <vt:lpstr>Diagnostic design and manufacturing development is progressing</vt:lpstr>
      <vt:lpstr>US ITER is preparing to re-baseline, in coordination with DOE guidance and international project needs</vt:lpstr>
      <vt:lpstr>Most US ITER funding remains in the US</vt:lpstr>
      <vt:lpstr>ITER continues to be important for US fusion Parallel activities are being informed by ITER experience </vt:lpstr>
      <vt:lpstr>Technical and manufacturing experience from US scope is useful for other fusion systems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 Earles</dc:creator>
  <cp:lastModifiedBy>Degitz, Lynne</cp:lastModifiedBy>
  <cp:revision>374</cp:revision>
  <cp:lastPrinted>2021-08-31T17:23:43Z</cp:lastPrinted>
  <dcterms:created xsi:type="dcterms:W3CDTF">2019-07-11T18:01:55Z</dcterms:created>
  <dcterms:modified xsi:type="dcterms:W3CDTF">2022-12-05T14:53:08Z</dcterms:modified>
</cp:coreProperties>
</file>