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798" r:id="rId2"/>
    <p:sldId id="888" r:id="rId3"/>
    <p:sldId id="863" r:id="rId4"/>
    <p:sldId id="868" r:id="rId5"/>
    <p:sldId id="872" r:id="rId6"/>
    <p:sldId id="865" r:id="rId7"/>
    <p:sldId id="866" r:id="rId8"/>
    <p:sldId id="889" r:id="rId9"/>
    <p:sldId id="885" r:id="rId10"/>
    <p:sldId id="318" r:id="rId11"/>
    <p:sldId id="850" r:id="rId12"/>
    <p:sldId id="862" r:id="rId13"/>
    <p:sldId id="846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AB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20"/>
    <p:restoredTop sz="94717"/>
  </p:normalViewPr>
  <p:slideViewPr>
    <p:cSldViewPr snapToGrid="0" snapToObjects="1">
      <p:cViewPr varScale="1">
        <p:scale>
          <a:sx n="104" d="100"/>
          <a:sy n="104" d="100"/>
        </p:scale>
        <p:origin x="4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CEDB7-806B-ED4F-AA4E-CBDCF7F18F5D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D1013-6756-764A-9508-6F4FB3E64B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4895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59F837-0A55-CB48-881C-5381ED55D9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4780C00-1CBE-F94A-86DE-359C38AD6B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A17A736-9B1C-3247-9F22-CD0A96753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63CC-53FE-CD4C-9547-9CE9B2E2D322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74E3F0B-862E-5F49-B93B-B85A793DB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9B16D6D-CB5D-3544-9DD3-633B255BA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826A-ACF8-354D-83BD-C4329E1CD7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7733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9FA370-3E9D-9341-AFB9-DEF4467C5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74198D3-9EA6-3C44-BF95-C813D143D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4ECE73A-AE37-2E44-AAAC-6D56091FB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63CC-53FE-CD4C-9547-9CE9B2E2D322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758468-1B1F-454A-AF4E-449D3EBB4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44FE649-08E8-1A4C-90ED-5A0DEB8DE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826A-ACF8-354D-83BD-C4329E1CD7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5397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B78DB8B-B4B1-6E4D-BBC2-923A526D20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9238A3B-D58A-9148-AD07-B09DA1099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60674F-BA22-F34E-9B62-8F0B2E794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63CC-53FE-CD4C-9547-9CE9B2E2D322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538378-6EF9-1247-A72F-789F0D3A1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D753EE6-9337-DE4F-B3EE-B1E91284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826A-ACF8-354D-83BD-C4329E1CD7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0357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9EDD28-9278-704E-9C3D-37CD9C0E0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8E2B49-DB5B-2040-ADD6-B482D9A14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73A0A9B-49E5-6A47-986D-AA52722F8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63CC-53FE-CD4C-9547-9CE9B2E2D322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F87250-7CC2-E04F-89C0-5AAA34F39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FCD6B0-A98A-9349-AC29-B2172F01E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826A-ACF8-354D-83BD-C4329E1CD7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8206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7DBF10-F608-294F-9E40-196F86EF9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D8283B-9B3C-6048-A09F-3DA551B32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4144B63-0744-5040-B22C-75BF29FA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63CC-53FE-CD4C-9547-9CE9B2E2D322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D1DB57-9B60-044D-B3E3-63652005A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B23678D-79A2-ED47-97CD-0827544F1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826A-ACF8-354D-83BD-C4329E1CD7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3471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D7B5FE-DAFD-6149-9D20-ED2C3C1D6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5A30AF9-6925-924B-8471-5AAC6F6AA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DACE395-3558-0241-AE98-F94BDD313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03D219B-36C5-C042-8244-6863D5971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63CC-53FE-CD4C-9547-9CE9B2E2D322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5799B6D-B047-924F-8B9D-4CF0E8308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4C66386-59FC-2B46-B410-E17494F9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826A-ACF8-354D-83BD-C4329E1CD7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8438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ED11CE-6696-904E-B560-46937E7B9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0779821-E68C-F148-9D8B-BED718AEF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9E3F3E5-1C17-504F-8B5C-F39790387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71634B8-F6E4-B249-BBAD-E8EFAC7E3E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4DAC5DB-D801-CF47-AA38-7AA4B3A0DE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F100137-D179-5148-B9A4-B80CB493E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63CC-53FE-CD4C-9547-9CE9B2E2D322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B01FDE2-9727-C64F-8E13-3F9653DD2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A99B47F-F494-E647-B0AE-A92A5D015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826A-ACF8-354D-83BD-C4329E1CD7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529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C224DC-F776-0248-B27F-2230AA67C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79C22BC-2B1C-8B41-9A12-E898F2F42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63CC-53FE-CD4C-9547-9CE9B2E2D322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D9F8167-9EB5-1541-B0BA-A22335794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FED7C4E-9149-3C40-83E7-154B0A8B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826A-ACF8-354D-83BD-C4329E1CD7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6322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8CB35DF-F417-A24D-ABD1-1C47ABA7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63CC-53FE-CD4C-9547-9CE9B2E2D322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3D7B0FA-FD09-304C-8F47-AFF74D032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FD9F0C-F167-644F-B7C8-65806B743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826A-ACF8-354D-83BD-C4329E1CD7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9781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2266A2-E15A-8347-853F-DEB06E27B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1BBCCE-2EE7-3240-B6AA-D5184A47E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E619BE6-B9E8-C146-A106-212E9B983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7059245-555B-5B4A-9F23-9A0A36A15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63CC-53FE-CD4C-9547-9CE9B2E2D322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69F61CE-3EC4-1C46-AD50-F6610D26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A589F15-3BD2-E244-8A91-7E26D79EC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826A-ACF8-354D-83BD-C4329E1CD7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686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D7D27F-FF8C-3C4E-934D-4F341B02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1EF0A31-2862-F648-B0FA-6486512760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1B3ED8C-901F-5E47-92FA-9262BF286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8EBC195-F7AB-B241-AA16-85765FFF6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63CC-53FE-CD4C-9547-9CE9B2E2D322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FB282F6-0FC2-7141-84FD-BB7A6FF9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37AFE90-4BA6-F641-BB80-BE780F943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826A-ACF8-354D-83BD-C4329E1CD7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0848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644463A-D00C-3F42-B09C-B064649BD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60F8133-F80E-F540-83A8-AA7E3BF14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2A76F0-48C5-184E-9DD6-0630974CDE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463CC-53FE-CD4C-9547-9CE9B2E2D322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5AB001-675A-1D49-B730-E8FE662B7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E3C257-7911-3B44-8AC8-BEE749C35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E826A-ACF8-354D-83BD-C4329E1CD7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966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nifs.ac.jp/en/news/index_list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B42DED-D163-EF42-9606-42ECFC0D0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939" y="705679"/>
            <a:ext cx="11031868" cy="1093304"/>
          </a:xfrm>
        </p:spPr>
        <p:txBody>
          <a:bodyPr>
            <a:normAutofit/>
          </a:bodyPr>
          <a:lstStyle/>
          <a:p>
            <a:pPr algn="ctr"/>
            <a:r>
              <a:rPr lang="en-US" altLang="ja-JP" sz="3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メイリオ" panose="020B0604030504040204" pitchFamily="34" charset="-128"/>
                <a:cs typeface="Times New Roman" panose="02020603050405020304" pitchFamily="18" charset="0"/>
              </a:rPr>
              <a:t>Academic research on turbulence and abrupt instability of isotope mixture plasmas in Large Helical Device (LHD)</a:t>
            </a:r>
            <a:endParaRPr lang="ja-JP" altLang="ja-JP" sz="3600" kern="10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78EE51B-B4E9-7C4C-B888-8B494B44C241}"/>
              </a:ext>
            </a:extLst>
          </p:cNvPr>
          <p:cNvSpPr txBox="1"/>
          <p:nvPr/>
        </p:nvSpPr>
        <p:spPr>
          <a:xfrm>
            <a:off x="3131086" y="2657829"/>
            <a:ext cx="5929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Executive Director on Science</a:t>
            </a:r>
            <a:r>
              <a:rPr lang="ja-JP" altLang="ja-JP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ja-JP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Katsumi Ida</a:t>
            </a:r>
            <a:endParaRPr lang="ja-JP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C93E7D8-E219-2240-BFF5-00E31AD71DCB}"/>
              </a:ext>
            </a:extLst>
          </p:cNvPr>
          <p:cNvSpPr txBox="1"/>
          <p:nvPr/>
        </p:nvSpPr>
        <p:spPr>
          <a:xfrm>
            <a:off x="2531558" y="4266082"/>
            <a:ext cx="75352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dirty="0">
                <a:effectLst/>
                <a:latin typeface="Times New Roman" panose="020206030504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FUSION POWER ASSOCIATES</a:t>
            </a:r>
            <a:endParaRPr lang="ja-JP" altLang="ja-JP" sz="3600">
              <a:effectLst/>
              <a:latin typeface="Times New Roman" panose="02020603050405020304" pitchFamily="18" charset="0"/>
              <a:ea typeface="ＭＳ 明朝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altLang="ja-JP" sz="3600" dirty="0">
                <a:effectLst/>
                <a:latin typeface="Times New Roman" panose="02020603050405020304" pitchFamily="18" charset="0"/>
                <a:ea typeface="ＭＳ 明朝" panose="02020609040205080304" pitchFamily="49" charset="-128"/>
              </a:rPr>
              <a:t>43</a:t>
            </a:r>
            <a:r>
              <a:rPr lang="en-US" altLang="ja-JP" sz="3600" baseline="30000" dirty="0">
                <a:effectLst/>
                <a:latin typeface="Times New Roman" panose="02020603050405020304" pitchFamily="18" charset="0"/>
                <a:ea typeface="ＭＳ 明朝" panose="02020609040205080304" pitchFamily="49" charset="-128"/>
              </a:rPr>
              <a:t>rd</a:t>
            </a:r>
            <a:r>
              <a:rPr lang="en-US" altLang="ja-JP" sz="3600" dirty="0">
                <a:effectLst/>
                <a:latin typeface="Times New Roman" panose="02020603050405020304" pitchFamily="18" charset="0"/>
                <a:ea typeface="ＭＳ 明朝" panose="02020609040205080304" pitchFamily="49" charset="-128"/>
              </a:rPr>
              <a:t> Annual Meeting and Symposium</a:t>
            </a:r>
            <a:r>
              <a:rPr lang="ja-JP" altLang="ja-JP" sz="3600">
                <a:effectLst/>
              </a:rPr>
              <a:t> </a:t>
            </a:r>
            <a:endParaRPr lang="en-US" altLang="ja-JP" sz="3600" dirty="0"/>
          </a:p>
          <a:p>
            <a:pPr algn="ctr"/>
            <a:r>
              <a:rPr lang="en-US" altLang="ja-JP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December, 2022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1471519-A109-D9E7-3AA7-F5B9AB95F0B2}"/>
              </a:ext>
            </a:extLst>
          </p:cNvPr>
          <p:cNvSpPr txBox="1"/>
          <p:nvPr/>
        </p:nvSpPr>
        <p:spPr>
          <a:xfrm>
            <a:off x="11072191" y="6251713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15min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0052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58944" y="-87163"/>
            <a:ext cx="8212975" cy="720725"/>
          </a:xfrm>
        </p:spPr>
        <p:txBody>
          <a:bodyPr>
            <a:noAutofit/>
          </a:bodyPr>
          <a:lstStyle/>
          <a:p>
            <a:r>
              <a:rPr lang="en-US" altLang="ja-JP" sz="2800" dirty="0">
                <a:latin typeface="Times New Roman" charset="0"/>
                <a:ea typeface="Times New Roman" charset="0"/>
                <a:cs typeface="Times New Roman" charset="0"/>
              </a:rPr>
              <a:t>Ion mixing is observed in the isotope mixture plasma</a:t>
            </a:r>
            <a:endParaRPr kumimoji="1" lang="ja-JP" alt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4" y="3706208"/>
            <a:ext cx="3784600" cy="288250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244" y="3825844"/>
            <a:ext cx="3721100" cy="284274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16" y="830138"/>
            <a:ext cx="4685284" cy="2591418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1117048" y="3290807"/>
            <a:ext cx="229742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Isotope non-mixing</a:t>
            </a:r>
            <a:endParaRPr kumimoji="1" lang="ja-JP" altLang="en-US" sz="20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993219" y="3362557"/>
            <a:ext cx="179889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Isotope mixing</a:t>
            </a:r>
            <a:endParaRPr kumimoji="1" lang="ja-JP" altLang="en-US" sz="2000" b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273861" y="697693"/>
            <a:ext cx="6750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Times New Roman" charset="0"/>
                <a:ea typeface="Times New Roman" charset="0"/>
                <a:cs typeface="Times New Roman" charset="0"/>
              </a:rPr>
              <a:t>Although the shape of electron density profile is identical, the hydrogen (H) density profile and Deuterium (D) density significantly vary depending on </a:t>
            </a:r>
            <a:r>
              <a:rPr lang="en-US" altLang="ja-JP" sz="2400" dirty="0">
                <a:latin typeface="Times New Roman" charset="0"/>
                <a:ea typeface="Times New Roman" charset="0"/>
                <a:cs typeface="Times New Roman" charset="0"/>
              </a:rPr>
              <a:t>turbulence state (TEM or ITG).</a:t>
            </a:r>
          </a:p>
          <a:p>
            <a:r>
              <a:rPr kumimoji="1" lang="en-US" altLang="ja-JP" sz="2400" dirty="0">
                <a:latin typeface="Times New Roman" charset="0"/>
                <a:ea typeface="Times New Roman" charset="0"/>
                <a:cs typeface="Times New Roman" charset="0"/>
              </a:rPr>
              <a:t>Similar ion-mixing is expected for Helium-bulk ion</a:t>
            </a:r>
            <a:endParaRPr kumimoji="1" lang="ja-JP" alt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216646" y="578056"/>
            <a:ext cx="1133154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6156958" y="2699862"/>
            <a:ext cx="5125121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altLang="ja-JP" sz="2000" dirty="0">
                <a:latin typeface="Times New Roman" charset="0"/>
                <a:ea typeface="Times New Roman" charset="0"/>
                <a:cs typeface="Times New Roman" charset="0"/>
              </a:rPr>
              <a:t>K.Ida et. </a:t>
            </a:r>
            <a:r>
              <a:rPr lang="en-US" altLang="ja-JP" sz="2000" dirty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is-IS" altLang="ja-JP" sz="2000" dirty="0">
                <a:latin typeface="Times New Roman" charset="0"/>
                <a:ea typeface="Times New Roman" charset="0"/>
                <a:cs typeface="Times New Roman" charset="0"/>
              </a:rPr>
              <a:t>l., Phys Rev Lett. 124 (2020) 025002 </a:t>
            </a:r>
            <a:endParaRPr lang="ja-JP" alt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5" name="直線矢印コネクタ 14"/>
          <p:cNvCxnSpPr>
            <a:cxnSpLocks/>
          </p:cNvCxnSpPr>
          <p:nvPr/>
        </p:nvCxnSpPr>
        <p:spPr>
          <a:xfrm>
            <a:off x="3275215" y="1475158"/>
            <a:ext cx="2436579" cy="187285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cxnSpLocks/>
          </p:cNvCxnSpPr>
          <p:nvPr/>
        </p:nvCxnSpPr>
        <p:spPr>
          <a:xfrm flipH="1">
            <a:off x="2093924" y="1596113"/>
            <a:ext cx="171836" cy="16517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>
            <a:extLst>
              <a:ext uri="{FF2B5EF4-FFF2-40B4-BE49-F238E27FC236}">
                <a16:creationId xmlns:a16="http://schemas.microsoft.com/office/drawing/2014/main" id="{ABE6CA2C-C0A8-01B8-EBF7-B0989D8A0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163" y="3539194"/>
            <a:ext cx="4519779" cy="331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42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85D07A-5B40-60AE-3139-71F8807D7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875" y="-112483"/>
            <a:ext cx="3688830" cy="758807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32443E95-EF78-F4E2-2334-904A112994EA}"/>
              </a:ext>
            </a:extLst>
          </p:cNvPr>
          <p:cNvCxnSpPr/>
          <p:nvPr/>
        </p:nvCxnSpPr>
        <p:spPr>
          <a:xfrm>
            <a:off x="552513" y="646324"/>
            <a:ext cx="1085787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70EB43B-F6F3-804F-A4D0-7AA8D038172A}"/>
              </a:ext>
            </a:extLst>
          </p:cNvPr>
          <p:cNvSpPr txBox="1"/>
          <p:nvPr/>
        </p:nvSpPr>
        <p:spPr>
          <a:xfrm>
            <a:off x="737861" y="2107508"/>
            <a:ext cx="111366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LHD experiments provide the following important observations </a:t>
            </a:r>
          </a:p>
          <a:p>
            <a:r>
              <a:rPr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Reduction of peak heat load on diverter plate by turbulence spreading </a:t>
            </a:r>
          </a:p>
          <a:p>
            <a:r>
              <a:rPr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Mass-dependent collision-less energy transfer via Landau and transit-time damping</a:t>
            </a:r>
          </a:p>
          <a:p>
            <a:r>
              <a:rPr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Relation between ion-mixing and turbulence state 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346AC7-34B8-72F4-32AD-BB81B6DF041B}"/>
              </a:ext>
            </a:extLst>
          </p:cNvPr>
          <p:cNvSpPr txBox="1"/>
          <p:nvPr/>
        </p:nvSpPr>
        <p:spPr>
          <a:xfrm>
            <a:off x="420390" y="590587"/>
            <a:ext cx="112547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progress in scientific research has been made in experiments on turbulence/transport, magnetic island, energetic particle, spectroscopy, and machine learning based on international and domestic collaborations.</a:t>
            </a:r>
            <a:endParaRPr kumimoji="1" lang="ja-JP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531546A-A644-9F61-FF19-AA6A90F33A2C}"/>
              </a:ext>
            </a:extLst>
          </p:cNvPr>
          <p:cNvSpPr txBox="1"/>
          <p:nvPr/>
        </p:nvSpPr>
        <p:spPr>
          <a:xfrm>
            <a:off x="287713" y="5286422"/>
            <a:ext cx="113874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results give new insights for solving the physics issue of burning plasma, especially diverter heat load, ion-heating by alpha particles, and helium ash exhaust.</a:t>
            </a:r>
            <a:endParaRPr kumimoji="1" lang="ja-JP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802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3071C4-5094-7F15-2345-8481F1F6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704" y="17952"/>
            <a:ext cx="7116418" cy="549274"/>
          </a:xfrm>
        </p:spPr>
        <p:txBody>
          <a:bodyPr>
            <a:normAutofit fontScale="90000"/>
          </a:bodyPr>
          <a:lstStyle/>
          <a:p>
            <a:r>
              <a:rPr kumimoji="1"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 of Press Release on </a:t>
            </a:r>
            <a:r>
              <a:rPr lang="en-US" altLang="ja-JP" sz="3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メイリオ" panose="020B0604030504040204" pitchFamily="34" charset="-128"/>
                <a:cs typeface="Times New Roman" panose="02020603050405020304" pitchFamily="18" charset="0"/>
              </a:rPr>
              <a:t>Academic research </a:t>
            </a:r>
            <a:endParaRPr kumimoji="1" lang="ja-JP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86BC38-14F4-7D12-A54A-2F1CB395308D}"/>
              </a:ext>
            </a:extLst>
          </p:cNvPr>
          <p:cNvSpPr txBox="1"/>
          <p:nvPr/>
        </p:nvSpPr>
        <p:spPr>
          <a:xfrm>
            <a:off x="369106" y="666616"/>
            <a:ext cx="1169232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December 2, 2021 : </a:t>
            </a:r>
            <a:r>
              <a:rPr lang="en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F.Warmer</a:t>
            </a:r>
            <a:r>
              <a:rPr lang="en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et. al., Impact of Magnetic Field Configuration on Heat Transport in Stellarators and </a:t>
            </a:r>
            <a:r>
              <a:rPr lang="en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Heliotrons</a:t>
            </a:r>
            <a:r>
              <a:rPr lang="en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Lett.127 (2021) 225001.</a:t>
            </a:r>
          </a:p>
          <a:p>
            <a:endParaRPr lang="en" altLang="ja-JP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January 28, 2022 : </a:t>
            </a:r>
            <a:r>
              <a:rPr lang="en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Nespoli et. al., Observation of a reduced-turbulence regime with boron powder injection in a stellarator, </a:t>
            </a:r>
            <a:r>
              <a:rPr lang="en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Nat. Phys. 18 (2022) 350.</a:t>
            </a:r>
          </a:p>
          <a:p>
            <a:endParaRPr lang="en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March 3, 2022 : </a:t>
            </a:r>
            <a:r>
              <a:rPr lang="en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T.Kobayashi</a:t>
            </a:r>
            <a:r>
              <a:rPr lang="en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et. al., Self-Sustained Divertor Oscillation Driven by Magnetic Island Dynamics in Torus Plasma,</a:t>
            </a:r>
            <a:r>
              <a:rPr lang="en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Phys. Rev. Lett.128 (2022) 085001.</a:t>
            </a:r>
          </a:p>
          <a:p>
            <a:endParaRPr lang="en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5, 2022 : </a:t>
            </a:r>
            <a:r>
              <a:rPr lang="en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M.Kobayashi</a:t>
            </a:r>
            <a:r>
              <a:rPr lang="en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et. al., Turbulence Spreading into an Edge Stochastic Magnetic Layer Induced by Magnetic Fluctuation and Its Impact on Divertor Heat Load, </a:t>
            </a:r>
            <a:r>
              <a:rPr lang="en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Lett.128 (2022) 125001.</a:t>
            </a:r>
          </a:p>
          <a:p>
            <a:endParaRPr lang="en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28, 2022 : </a:t>
            </a:r>
            <a:r>
              <a:rPr lang="en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T.Kobayashi</a:t>
            </a:r>
            <a:r>
              <a:rPr lang="en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et. al., Hydrogen isotope effect on self‑organized electron internal transport barrier criticality and role of radial electric field in toroidal plasmas,</a:t>
            </a:r>
            <a:r>
              <a:rPr lang="en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Sci. Rep. 12 (2022) 5507.</a:t>
            </a:r>
            <a:endParaRPr lang="en-US" altLang="ja-JP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19, 2022 : </a:t>
            </a:r>
            <a:r>
              <a:rPr lang="en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N.Kenmochi</a:t>
            </a:r>
            <a:r>
              <a:rPr lang="en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al.,  Preceding propagation of turbulence pulses at avalanche events in a magnetically confined, Plasma, </a:t>
            </a:r>
            <a:r>
              <a:rPr lang="en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Sci. Rep. 12 (2022) 6979.</a:t>
            </a:r>
          </a:p>
          <a:p>
            <a:endParaRPr kumimoji="1" lang="en" altLang="ja-JP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September 28 2022 </a:t>
            </a:r>
            <a:r>
              <a:rPr lang="en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K.Ida</a:t>
            </a:r>
            <a:r>
              <a:rPr lang="en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et. al., Direct observation of mass-dependent </a:t>
            </a:r>
            <a:r>
              <a:rPr lang="en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collisionless</a:t>
            </a:r>
            <a:r>
              <a:rPr lang="en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energy transfer via Landau and transit-time damping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Comm. Phys. </a:t>
            </a:r>
            <a:r>
              <a:rPr lang="en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(2022) 228.</a:t>
            </a: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550D7D0-127B-7327-383C-F4E305AA51D1}"/>
              </a:ext>
            </a:extLst>
          </p:cNvPr>
          <p:cNvCxnSpPr/>
          <p:nvPr/>
        </p:nvCxnSpPr>
        <p:spPr>
          <a:xfrm>
            <a:off x="369106" y="666616"/>
            <a:ext cx="1085787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341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AF192D-3140-71DE-0D45-8AC55844E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08" y="142908"/>
            <a:ext cx="9732612" cy="467909"/>
          </a:xfrm>
        </p:spPr>
        <p:txBody>
          <a:bodyPr>
            <a:noAutofit/>
          </a:bodyPr>
          <a:lstStyle/>
          <a:p>
            <a:r>
              <a:rPr kumimoji="1" lang="en-US" altLang="ja-JP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more details, please visit the following page</a:t>
            </a:r>
            <a:endParaRPr kumimoji="1" lang="ja-JP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214EF18-C1A2-D473-7B49-C087121C3CC3}"/>
              </a:ext>
            </a:extLst>
          </p:cNvPr>
          <p:cNvSpPr txBox="1"/>
          <p:nvPr/>
        </p:nvSpPr>
        <p:spPr>
          <a:xfrm>
            <a:off x="236422" y="874357"/>
            <a:ext cx="6075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LHD experimental results</a:t>
            </a:r>
          </a:p>
          <a:p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https://www-</a:t>
            </a:r>
            <a:r>
              <a:rPr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lhd.nifs.ac.jp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/pub/</a:t>
            </a:r>
            <a:r>
              <a:rPr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Science_en.html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D160F3A-49CE-E943-4CC9-F4CFA168B9AB}"/>
              </a:ext>
            </a:extLst>
          </p:cNvPr>
          <p:cNvSpPr txBox="1"/>
          <p:nvPr/>
        </p:nvSpPr>
        <p:spPr>
          <a:xfrm>
            <a:off x="8645150" y="4588948"/>
            <a:ext cx="3335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 release</a:t>
            </a:r>
          </a:p>
          <a:p>
            <a:r>
              <a:rPr lang="en" altLang="ja-JP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https://www.nifs.ac.jp/en/news/index_list.html</a:t>
            </a:r>
            <a:endParaRPr lang="en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90331C97-4AE8-CA9C-5736-8AF911013B27}"/>
              </a:ext>
            </a:extLst>
          </p:cNvPr>
          <p:cNvCxnSpPr/>
          <p:nvPr/>
        </p:nvCxnSpPr>
        <p:spPr>
          <a:xfrm>
            <a:off x="734517" y="686254"/>
            <a:ext cx="1085787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図 5" descr="グラフィカル ユーザー インターフェイス, アプリケーション, Web サイト&#10;&#10;自動的に生成された説明">
            <a:extLst>
              <a:ext uri="{FF2B5EF4-FFF2-40B4-BE49-F238E27FC236}">
                <a16:creationId xmlns:a16="http://schemas.microsoft.com/office/drawing/2014/main" id="{B0394D34-6DC0-B8B9-8AA4-C22C8E038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20" y="2043405"/>
            <a:ext cx="7451649" cy="4711443"/>
          </a:xfrm>
          <a:prstGeom prst="rect">
            <a:avLst/>
          </a:prstGeom>
        </p:spPr>
      </p:pic>
      <p:sp>
        <p:nvSpPr>
          <p:cNvPr id="7" name="左矢印 6">
            <a:extLst>
              <a:ext uri="{FF2B5EF4-FFF2-40B4-BE49-F238E27FC236}">
                <a16:creationId xmlns:a16="http://schemas.microsoft.com/office/drawing/2014/main" id="{96CCB9FD-3B27-240B-150C-FF6618CF0535}"/>
              </a:ext>
            </a:extLst>
          </p:cNvPr>
          <p:cNvSpPr/>
          <p:nvPr/>
        </p:nvSpPr>
        <p:spPr>
          <a:xfrm>
            <a:off x="7407435" y="5033294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左矢印 7">
            <a:extLst>
              <a:ext uri="{FF2B5EF4-FFF2-40B4-BE49-F238E27FC236}">
                <a16:creationId xmlns:a16="http://schemas.microsoft.com/office/drawing/2014/main" id="{02C4D530-B432-7737-BA5F-780114899A5D}"/>
              </a:ext>
            </a:extLst>
          </p:cNvPr>
          <p:cNvSpPr/>
          <p:nvPr/>
        </p:nvSpPr>
        <p:spPr>
          <a:xfrm flipH="1">
            <a:off x="6526696" y="1286779"/>
            <a:ext cx="1017104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4E7785AF-770B-DF85-5502-4F1D417CD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208" y="969825"/>
            <a:ext cx="3270871" cy="267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01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4E89AF-EF7C-03D3-E2E3-525FF76B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575" y="135367"/>
            <a:ext cx="6332089" cy="66048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Strategy of LHD research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E1AD442-544C-B26C-F8A4-AFB034E01DF1}"/>
              </a:ext>
            </a:extLst>
          </p:cNvPr>
          <p:cNvSpPr txBox="1"/>
          <p:nvPr/>
        </p:nvSpPr>
        <p:spPr>
          <a:xfrm>
            <a:off x="229984" y="927124"/>
            <a:ext cx="11424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E101A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We focused the experiments on basic plasma physics issues for solving future problems of burning plasma as well as current issues in toroidal plasma.</a:t>
            </a:r>
            <a:endParaRPr kumimoji="1" lang="ja-JP" altLang="en-US" sz="240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3C698963-8C0C-BB05-38CE-596026614F0F}"/>
              </a:ext>
            </a:extLst>
          </p:cNvPr>
          <p:cNvCxnSpPr>
            <a:cxnSpLocks/>
          </p:cNvCxnSpPr>
          <p:nvPr/>
        </p:nvCxnSpPr>
        <p:spPr>
          <a:xfrm>
            <a:off x="617838" y="845467"/>
            <a:ext cx="10046043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15E83E6-6919-66CC-E02A-A09754D8A2AA}"/>
              </a:ext>
            </a:extLst>
          </p:cNvPr>
          <p:cNvSpPr txBox="1"/>
          <p:nvPr/>
        </p:nvSpPr>
        <p:spPr>
          <a:xfrm>
            <a:off x="161384" y="4934866"/>
            <a:ext cx="4806477" cy="830997"/>
          </a:xfrm>
          <a:prstGeom prst="rect">
            <a:avLst/>
          </a:prstGeom>
          <a:noFill/>
          <a:ln w="1905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Alpha-channeling (ion heating by alpha particles.</a:t>
            </a:r>
            <a:endParaRPr lang="ja-JP" altLang="ja-JP" sz="2400">
              <a:effectLst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E46234E-7B6A-DF7D-882D-DBD22D2A5E4F}"/>
              </a:ext>
            </a:extLst>
          </p:cNvPr>
          <p:cNvSpPr txBox="1"/>
          <p:nvPr/>
        </p:nvSpPr>
        <p:spPr>
          <a:xfrm>
            <a:off x="6370280" y="4910428"/>
            <a:ext cx="5615251" cy="830997"/>
          </a:xfrm>
          <a:prstGeom prst="rect">
            <a:avLst/>
          </a:prstGeom>
          <a:noFill/>
          <a:ln w="1905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wave-particle interaction through (inverse) Landau damping at abrupt event</a:t>
            </a:r>
            <a:endParaRPr lang="ja-JP" altLang="ja-JP" sz="2400">
              <a:effectLst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0B8E0A7-5445-B6E0-3BD4-3EE7B0201CF1}"/>
              </a:ext>
            </a:extLst>
          </p:cNvPr>
          <p:cNvSpPr txBox="1"/>
          <p:nvPr/>
        </p:nvSpPr>
        <p:spPr>
          <a:xfrm>
            <a:off x="206468" y="6023277"/>
            <a:ext cx="3827786" cy="461665"/>
          </a:xfrm>
          <a:prstGeom prst="rect">
            <a:avLst/>
          </a:prstGeom>
          <a:noFill/>
          <a:ln w="1905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Helium ash exhaust</a:t>
            </a:r>
            <a:endParaRPr lang="ja-JP" altLang="ja-JP" sz="2400">
              <a:effectLst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0F1FE7C-925F-F438-6A6D-E49C3510C8B8}"/>
              </a:ext>
            </a:extLst>
          </p:cNvPr>
          <p:cNvSpPr txBox="1"/>
          <p:nvPr/>
        </p:nvSpPr>
        <p:spPr>
          <a:xfrm>
            <a:off x="6368695" y="6034419"/>
            <a:ext cx="4884429" cy="461665"/>
          </a:xfrm>
          <a:prstGeom prst="rect">
            <a:avLst/>
          </a:prstGeom>
          <a:noFill/>
          <a:ln w="1905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ion mixing in isotope mixture plasma</a:t>
            </a:r>
            <a:endParaRPr lang="ja-JP" altLang="ja-JP" sz="2400">
              <a:effectLst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0903C38-5C2C-3DEF-E80F-11983D390836}"/>
              </a:ext>
            </a:extLst>
          </p:cNvPr>
          <p:cNvSpPr txBox="1"/>
          <p:nvPr/>
        </p:nvSpPr>
        <p:spPr>
          <a:xfrm>
            <a:off x="206468" y="4107057"/>
            <a:ext cx="4806478" cy="461665"/>
          </a:xfrm>
          <a:prstGeom prst="rect">
            <a:avLst/>
          </a:prstGeom>
          <a:noFill/>
          <a:ln w="1905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Reduction of the diverter heat load.</a:t>
            </a:r>
            <a:endParaRPr lang="ja-JP" altLang="ja-JP" sz="2400">
              <a:effectLst/>
              <a:latin typeface="ＭＳ Ｐゴシック" panose="020B0600070205080204" pitchFamily="34" charset="-128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04E5024-92C8-BBE3-1B52-3B3C1F8A5379}"/>
              </a:ext>
            </a:extLst>
          </p:cNvPr>
          <p:cNvSpPr txBox="1"/>
          <p:nvPr/>
        </p:nvSpPr>
        <p:spPr>
          <a:xfrm>
            <a:off x="6400916" y="4097836"/>
            <a:ext cx="3827786" cy="461665"/>
          </a:xfrm>
          <a:prstGeom prst="rect">
            <a:avLst/>
          </a:prstGeom>
          <a:noFill/>
          <a:ln w="1905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turbulence spreading</a:t>
            </a:r>
            <a:endParaRPr lang="ja-JP" altLang="ja-JP" sz="2400">
              <a:effectLst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0" name="右矢印 19">
            <a:extLst>
              <a:ext uri="{FF2B5EF4-FFF2-40B4-BE49-F238E27FC236}">
                <a16:creationId xmlns:a16="http://schemas.microsoft.com/office/drawing/2014/main" id="{41E51022-F285-AAD3-2F8F-7668F8F2DD2D}"/>
              </a:ext>
            </a:extLst>
          </p:cNvPr>
          <p:cNvSpPr/>
          <p:nvPr/>
        </p:nvSpPr>
        <p:spPr>
          <a:xfrm>
            <a:off x="5297978" y="410679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右矢印 20">
            <a:extLst>
              <a:ext uri="{FF2B5EF4-FFF2-40B4-BE49-F238E27FC236}">
                <a16:creationId xmlns:a16="http://schemas.microsoft.com/office/drawing/2014/main" id="{BB3C8A66-473A-3248-CCFD-CFA02C2D3390}"/>
              </a:ext>
            </a:extLst>
          </p:cNvPr>
          <p:cNvSpPr/>
          <p:nvPr/>
        </p:nvSpPr>
        <p:spPr>
          <a:xfrm>
            <a:off x="5297978" y="508361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矢印 21">
            <a:extLst>
              <a:ext uri="{FF2B5EF4-FFF2-40B4-BE49-F238E27FC236}">
                <a16:creationId xmlns:a16="http://schemas.microsoft.com/office/drawing/2014/main" id="{4E972DCE-F77C-F25A-2E07-C2A17D04E693}"/>
              </a:ext>
            </a:extLst>
          </p:cNvPr>
          <p:cNvSpPr/>
          <p:nvPr/>
        </p:nvSpPr>
        <p:spPr>
          <a:xfrm>
            <a:off x="5268367" y="598117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68C1553-2F37-7ED7-AA33-65163E7C74D1}"/>
              </a:ext>
            </a:extLst>
          </p:cNvPr>
          <p:cNvSpPr txBox="1"/>
          <p:nvPr/>
        </p:nvSpPr>
        <p:spPr>
          <a:xfrm>
            <a:off x="332806" y="3302388"/>
            <a:ext cx="4629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issue of burning plasma</a:t>
            </a:r>
            <a:endParaRPr kumimoji="1" lang="ja-JP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8F10EA4-D20C-4AAB-210E-290EBC2B5006}"/>
              </a:ext>
            </a:extLst>
          </p:cNvPr>
          <p:cNvSpPr txBox="1"/>
          <p:nvPr/>
        </p:nvSpPr>
        <p:spPr>
          <a:xfrm>
            <a:off x="6815188" y="3465028"/>
            <a:ext cx="4136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basic plasma physics issues</a:t>
            </a:r>
            <a:endParaRPr kumimoji="1" lang="ja-JP" altLang="en-US" sz="280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356DEDC-5B7A-7C40-5380-20F065520D5F}"/>
              </a:ext>
            </a:extLst>
          </p:cNvPr>
          <p:cNvSpPr txBox="1"/>
          <p:nvPr/>
        </p:nvSpPr>
        <p:spPr>
          <a:xfrm>
            <a:off x="774881" y="2347149"/>
            <a:ext cx="4806479" cy="830997"/>
          </a:xfrm>
          <a:prstGeom prst="rect">
            <a:avLst/>
          </a:prstGeom>
          <a:noFill/>
          <a:ln w="1905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Turbulent transport study transport improvement</a:t>
            </a:r>
            <a:endParaRPr lang="ja-JP" altLang="ja-JP" sz="2400">
              <a:effectLst/>
              <a:latin typeface="ＭＳ Ｐゴシック" panose="020B0600070205080204" pitchFamily="34" charset="-128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6" name="右矢印 25">
            <a:extLst>
              <a:ext uri="{FF2B5EF4-FFF2-40B4-BE49-F238E27FC236}">
                <a16:creationId xmlns:a16="http://schemas.microsoft.com/office/drawing/2014/main" id="{54B5DDC5-A55E-2A2C-0FB6-8DAAC4CB634D}"/>
              </a:ext>
            </a:extLst>
          </p:cNvPr>
          <p:cNvSpPr/>
          <p:nvPr/>
        </p:nvSpPr>
        <p:spPr>
          <a:xfrm>
            <a:off x="5958700" y="25088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64040EC-AD44-BE4B-9656-66EEAF4DD4AB}"/>
              </a:ext>
            </a:extLst>
          </p:cNvPr>
          <p:cNvSpPr txBox="1"/>
          <p:nvPr/>
        </p:nvSpPr>
        <p:spPr>
          <a:xfrm>
            <a:off x="7451658" y="2450625"/>
            <a:ext cx="3998210" cy="523220"/>
          </a:xfrm>
          <a:prstGeom prst="rect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collaboration</a:t>
            </a:r>
            <a:endParaRPr kumimoji="1" lang="ja-JP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D6518A7-071F-97E2-027F-E9CD20C884DC}"/>
              </a:ext>
            </a:extLst>
          </p:cNvPr>
          <p:cNvSpPr txBox="1"/>
          <p:nvPr/>
        </p:nvSpPr>
        <p:spPr>
          <a:xfrm>
            <a:off x="229984" y="1676028"/>
            <a:ext cx="4786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issue of toroidal plasma</a:t>
            </a:r>
            <a:endParaRPr kumimoji="1" lang="ja-JP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50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8ABBB1-DD4D-47F9-C517-08F9880F0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086" y="-86801"/>
            <a:ext cx="10379828" cy="819098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Highlighted topics of recent LHD experiment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4980DCD-AFF8-549B-6D5D-B55E5C416AB8}"/>
              </a:ext>
            </a:extLst>
          </p:cNvPr>
          <p:cNvSpPr txBox="1"/>
          <p:nvPr/>
        </p:nvSpPr>
        <p:spPr>
          <a:xfrm>
            <a:off x="242898" y="1011531"/>
            <a:ext cx="7977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altLang="ja-JP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Turbulent transport study transport improvement</a:t>
            </a:r>
            <a:r>
              <a:rPr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a) LHD-W7X comparison		</a:t>
            </a:r>
          </a:p>
          <a:p>
            <a:r>
              <a:rPr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b) Boron powder injection </a:t>
            </a:r>
          </a:p>
          <a:p>
            <a:r>
              <a:rPr lang="en-US" altLang="ja-JP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c) Isotope effect</a:t>
            </a:r>
          </a:p>
          <a:p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 Turbulence spreading 	</a:t>
            </a:r>
          </a:p>
          <a:p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ja-JP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Impact to divertor heat load* 	</a:t>
            </a:r>
          </a:p>
          <a:p>
            <a:r>
              <a:rPr lang="en-US" altLang="ja-JP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b) Fast turbulence spreading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altLang="ja-JP" sz="24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wave-particle interaction through (inverse) Landau </a:t>
            </a:r>
            <a:r>
              <a:rPr lang="en-US" altLang="ja-JP" sz="2400" dirty="0" err="1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dampin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ja-JP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Mass-dependence of </a:t>
            </a:r>
            <a:r>
              <a:rPr lang="en-US" altLang="ja-JP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Collisionless</a:t>
            </a:r>
            <a:r>
              <a:rPr lang="en-US" altLang="ja-JP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 transfer</a:t>
            </a:r>
          </a:p>
          <a:p>
            <a:r>
              <a:rPr lang="en-US" altLang="ja-JP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ja-JP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altLang="ja-JP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Isotope effect of </a:t>
            </a:r>
            <a:r>
              <a:rPr lang="en-US" altLang="ja-JP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Collisionless</a:t>
            </a:r>
            <a:r>
              <a:rPr lang="en-US" altLang="ja-JP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 transfer 	</a:t>
            </a:r>
          </a:p>
          <a:p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Ion-mixing</a:t>
            </a:r>
          </a:p>
          <a:p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ja-JP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isotope mixing and prediction for </a:t>
            </a:r>
            <a:r>
              <a:rPr lang="en-US" altLang="ja-JP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Heliun</a:t>
            </a:r>
            <a:r>
              <a:rPr lang="en-US" altLang="ja-JP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ash mixing		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1" lang="ja-JP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E904708-C3A1-AD36-1568-59C24236FDE8}"/>
              </a:ext>
            </a:extLst>
          </p:cNvPr>
          <p:cNvCxnSpPr/>
          <p:nvPr/>
        </p:nvCxnSpPr>
        <p:spPr>
          <a:xfrm>
            <a:off x="576958" y="732297"/>
            <a:ext cx="1085787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図 6" descr="グラフ, 円グラフ&#10;&#10;自動的に生成された説明">
            <a:extLst>
              <a:ext uri="{FF2B5EF4-FFF2-40B4-BE49-F238E27FC236}">
                <a16:creationId xmlns:a16="http://schemas.microsoft.com/office/drawing/2014/main" id="{E7254EEE-6E38-12C0-968F-0C511EF6F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283" y="2579558"/>
            <a:ext cx="3838717" cy="33256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A8B8473-4281-A91F-810A-D19ED7E5F273}"/>
              </a:ext>
            </a:extLst>
          </p:cNvPr>
          <p:cNvSpPr txBox="1"/>
          <p:nvPr/>
        </p:nvSpPr>
        <p:spPr>
          <a:xfrm>
            <a:off x="7722973" y="871098"/>
            <a:ext cx="3941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LHD experiment</a:t>
            </a:r>
          </a:p>
          <a:p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proponents</a:t>
            </a:r>
          </a:p>
          <a:p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1/3 of total is international collaborators </a:t>
            </a:r>
            <a:endParaRPr kumimoji="1" lang="ja-JP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845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A4401B-9C32-CF76-5F04-6DB14D107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582" y="199124"/>
            <a:ext cx="10238908" cy="681797"/>
          </a:xfrm>
        </p:spPr>
        <p:txBody>
          <a:bodyPr>
            <a:noAutofit/>
          </a:bodyPr>
          <a:lstStyle/>
          <a:p>
            <a:pPr algn="ctr"/>
            <a:r>
              <a:rPr lang="en" altLang="ja-JP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of Magnetic Field Configuration on Suppression of Turbulence</a:t>
            </a:r>
            <a:endParaRPr kumimoji="1" lang="ja-JP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D672098-5FF4-5D04-C7E6-7EDF7C675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02" y="1455576"/>
            <a:ext cx="6911009" cy="222789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0D5C845-0ABE-41B6-9B38-B160FBA13654}"/>
              </a:ext>
            </a:extLst>
          </p:cNvPr>
          <p:cNvSpPr txBox="1"/>
          <p:nvPr/>
        </p:nvSpPr>
        <p:spPr>
          <a:xfrm flipH="1">
            <a:off x="8372360" y="5058766"/>
            <a:ext cx="35892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Warmer (</a:t>
            </a:r>
            <a:r>
              <a:rPr lang="en" altLang="ja-JP" b="1" dirty="0">
                <a:solidFill>
                  <a:srgbClr val="0070C0"/>
                </a:solidFill>
              </a:rPr>
              <a:t>Max-Planck-</a:t>
            </a:r>
            <a:r>
              <a:rPr lang="en" altLang="ja-JP" b="1" dirty="0" err="1">
                <a:solidFill>
                  <a:srgbClr val="0070C0"/>
                </a:solidFill>
              </a:rPr>
              <a:t>Institut</a:t>
            </a:r>
            <a:r>
              <a:rPr lang="en" altLang="ja-JP" b="1" dirty="0">
                <a:solidFill>
                  <a:srgbClr val="0070C0"/>
                </a:solidFill>
              </a:rPr>
              <a:t> </a:t>
            </a:r>
            <a:r>
              <a:rPr lang="en" altLang="ja-JP" b="1" dirty="0" err="1">
                <a:solidFill>
                  <a:srgbClr val="0070C0"/>
                </a:solidFill>
              </a:rPr>
              <a:t>für</a:t>
            </a:r>
            <a:r>
              <a:rPr lang="en" altLang="ja-JP" b="1" dirty="0">
                <a:solidFill>
                  <a:srgbClr val="0070C0"/>
                </a:solidFill>
              </a:rPr>
              <a:t> </a:t>
            </a:r>
            <a:r>
              <a:rPr lang="en" altLang="ja-JP" b="1" dirty="0" err="1">
                <a:solidFill>
                  <a:srgbClr val="0070C0"/>
                </a:solidFill>
              </a:rPr>
              <a:t>Plasmaphysik</a:t>
            </a:r>
            <a:r>
              <a:rPr lang="en" altLang="ja-JP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et. al., Phys Rev Lett 127 (2021) 225001</a:t>
            </a:r>
            <a:endParaRPr kumimoji="1" lang="ja-JP" altLang="en-US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図 13" descr="グラフ&#10;&#10;自動的に生成された説明">
            <a:extLst>
              <a:ext uri="{FF2B5EF4-FFF2-40B4-BE49-F238E27FC236}">
                <a16:creationId xmlns:a16="http://schemas.microsoft.com/office/drawing/2014/main" id="{B239C79C-F2C2-09A2-F47B-C5CA88663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478" y="1394108"/>
            <a:ext cx="4038600" cy="3225800"/>
          </a:xfrm>
          <a:prstGeom prst="rect">
            <a:avLst/>
          </a:prstGeom>
        </p:spPr>
      </p:pic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30E35460-9B0F-BA40-470F-DF0A8FAFCB38}"/>
              </a:ext>
            </a:extLst>
          </p:cNvPr>
          <p:cNvCxnSpPr/>
          <p:nvPr/>
        </p:nvCxnSpPr>
        <p:spPr>
          <a:xfrm>
            <a:off x="419099" y="1137514"/>
            <a:ext cx="1085787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Tabelle 12">
            <a:extLst>
              <a:ext uri="{FF2B5EF4-FFF2-40B4-BE49-F238E27FC236}">
                <a16:creationId xmlns:a16="http://schemas.microsoft.com/office/drawing/2014/main" id="{5B3ADE53-D04C-5CEE-5991-EEDAECF0F73A}"/>
              </a:ext>
            </a:extLst>
          </p:cNvPr>
          <p:cNvGraphicFramePr>
            <a:graphicFrameLocks noGrp="1"/>
          </p:cNvGraphicFramePr>
          <p:nvPr/>
        </p:nvGraphicFramePr>
        <p:xfrm>
          <a:off x="222652" y="4001528"/>
          <a:ext cx="7807392" cy="2434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211">
                  <a:extLst>
                    <a:ext uri="{9D8B030D-6E8A-4147-A177-3AD203B41FA5}">
                      <a16:colId xmlns:a16="http://schemas.microsoft.com/office/drawing/2014/main" val="2947910167"/>
                    </a:ext>
                  </a:extLst>
                </a:gridCol>
                <a:gridCol w="1158680">
                  <a:extLst>
                    <a:ext uri="{9D8B030D-6E8A-4147-A177-3AD203B41FA5}">
                      <a16:colId xmlns:a16="http://schemas.microsoft.com/office/drawing/2014/main" val="2940116962"/>
                    </a:ext>
                  </a:extLst>
                </a:gridCol>
                <a:gridCol w="1900209">
                  <a:extLst>
                    <a:ext uri="{9D8B030D-6E8A-4147-A177-3AD203B41FA5}">
                      <a16:colId xmlns:a16="http://schemas.microsoft.com/office/drawing/2014/main" val="536512184"/>
                    </a:ext>
                  </a:extLst>
                </a:gridCol>
                <a:gridCol w="255931">
                  <a:extLst>
                    <a:ext uri="{9D8B030D-6E8A-4147-A177-3AD203B41FA5}">
                      <a16:colId xmlns:a16="http://schemas.microsoft.com/office/drawing/2014/main" val="2312114809"/>
                    </a:ext>
                  </a:extLst>
                </a:gridCol>
                <a:gridCol w="1279657">
                  <a:extLst>
                    <a:ext uri="{9D8B030D-6E8A-4147-A177-3AD203B41FA5}">
                      <a16:colId xmlns:a16="http://schemas.microsoft.com/office/drawing/2014/main" val="918257116"/>
                    </a:ext>
                  </a:extLst>
                </a:gridCol>
                <a:gridCol w="1933704">
                  <a:extLst>
                    <a:ext uri="{9D8B030D-6E8A-4147-A177-3AD203B41FA5}">
                      <a16:colId xmlns:a16="http://schemas.microsoft.com/office/drawing/2014/main" val="1406799800"/>
                    </a:ext>
                  </a:extLst>
                </a:gridCol>
              </a:tblGrid>
              <a:tr h="351906">
                <a:tc>
                  <a:txBody>
                    <a:bodyPr/>
                    <a:lstStyle/>
                    <a:p>
                      <a:endParaRPr lang="en-GB" sz="1400" noProof="0" dirty="0"/>
                    </a:p>
                  </a:txBody>
                  <a:tcPr marL="70381" marR="70381" marT="35191" marB="3519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LHD</a:t>
                      </a:r>
                    </a:p>
                  </a:txBody>
                  <a:tcPr marL="70381" marR="70381" marT="35191" marB="351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Reason</a:t>
                      </a:r>
                    </a:p>
                  </a:txBody>
                  <a:tcPr marL="70381" marR="70381" marT="35191" marB="35191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noProof="0" dirty="0"/>
                    </a:p>
                  </a:txBody>
                  <a:tcPr marL="70381" marR="70381" marT="35191" marB="3519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W7X</a:t>
                      </a:r>
                    </a:p>
                  </a:txBody>
                  <a:tcPr marL="70381" marR="70381" marT="35191" marB="3519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Reason</a:t>
                      </a:r>
                    </a:p>
                  </a:txBody>
                  <a:tcPr marL="70381" marR="70381" marT="35191" marB="35191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875150"/>
                  </a:ext>
                </a:extLst>
              </a:tr>
              <a:tr h="523869">
                <a:tc>
                  <a:txBody>
                    <a:bodyPr/>
                    <a:lstStyle/>
                    <a:p>
                      <a:r>
                        <a:rPr lang="en-GB" sz="1400" b="1" noProof="0" dirty="0"/>
                        <a:t>Neoclassic Transport</a:t>
                      </a:r>
                    </a:p>
                  </a:txBody>
                  <a:tcPr marL="70381" marR="70381" marT="35191" marB="351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</a:txBody>
                  <a:tcPr marL="70381" marR="70381" marT="35191" marB="35191"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Higher eff. helical ripple</a:t>
                      </a:r>
                    </a:p>
                  </a:txBody>
                  <a:tcPr marL="70381" marR="70381" marT="35191" marB="35191" anchor="ctr"/>
                </a:tc>
                <a:tc>
                  <a:txBody>
                    <a:bodyPr/>
                    <a:lstStyle/>
                    <a:p>
                      <a:endParaRPr lang="en-GB" sz="1400" noProof="0" dirty="0"/>
                    </a:p>
                  </a:txBody>
                  <a:tcPr marL="70381" marR="70381" marT="35191" marB="3519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noProof="0" dirty="0">
                          <a:solidFill>
                            <a:srgbClr val="00B050"/>
                          </a:solidFill>
                        </a:rPr>
                        <a:t>Low</a:t>
                      </a:r>
                    </a:p>
                  </a:txBody>
                  <a:tcPr marL="70381" marR="70381" marT="35191" marB="35191"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Orbit optimisation</a:t>
                      </a:r>
                    </a:p>
                  </a:txBody>
                  <a:tcPr marL="70381" marR="70381" marT="35191" marB="35191" anchor="ctr"/>
                </a:tc>
                <a:extLst>
                  <a:ext uri="{0D108BD9-81ED-4DB2-BD59-A6C34878D82A}">
                    <a16:rowId xmlns:a16="http://schemas.microsoft.com/office/drawing/2014/main" val="488959397"/>
                  </a:ext>
                </a:extLst>
              </a:tr>
              <a:tr h="634453">
                <a:tc>
                  <a:txBody>
                    <a:bodyPr/>
                    <a:lstStyle/>
                    <a:p>
                      <a:r>
                        <a:rPr lang="en-GB" sz="1400" b="1" noProof="0" dirty="0"/>
                        <a:t>ETG </a:t>
                      </a:r>
                    </a:p>
                    <a:p>
                      <a:r>
                        <a:rPr lang="en-GB" sz="1400" b="1" noProof="0" dirty="0"/>
                        <a:t>Turbulence</a:t>
                      </a:r>
                    </a:p>
                  </a:txBody>
                  <a:tcPr marL="70381" marR="70381" marT="35191" marB="351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noProof="0" dirty="0">
                          <a:solidFill>
                            <a:srgbClr val="00B050"/>
                          </a:solidFill>
                        </a:rPr>
                        <a:t>Low</a:t>
                      </a:r>
                    </a:p>
                  </a:txBody>
                  <a:tcPr marL="70381" marR="70381" marT="35191" marB="35191"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breaking</a:t>
                      </a:r>
                      <a:r>
                        <a:rPr lang="en-GB" sz="1400" baseline="0" noProof="0" dirty="0"/>
                        <a:t> of streamers</a:t>
                      </a:r>
                      <a:endParaRPr lang="en-GB" sz="1400" noProof="0" dirty="0"/>
                    </a:p>
                  </a:txBody>
                  <a:tcPr marL="70381" marR="70381" marT="35191" marB="35191" anchor="ctr"/>
                </a:tc>
                <a:tc>
                  <a:txBody>
                    <a:bodyPr/>
                    <a:lstStyle/>
                    <a:p>
                      <a:endParaRPr lang="en-GB" sz="1400" noProof="0" dirty="0"/>
                    </a:p>
                  </a:txBody>
                  <a:tcPr marL="70381" marR="70381" marT="35191" marB="3519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noProof="0" dirty="0">
                          <a:solidFill>
                            <a:srgbClr val="00B050"/>
                          </a:solidFill>
                        </a:rPr>
                        <a:t>Low</a:t>
                      </a:r>
                    </a:p>
                  </a:txBody>
                  <a:tcPr marL="70381" marR="70381" marT="35191" marB="35191"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breaking</a:t>
                      </a:r>
                      <a:r>
                        <a:rPr lang="en-GB" sz="1400" baseline="0" noProof="0" dirty="0"/>
                        <a:t> of streamers</a:t>
                      </a:r>
                      <a:endParaRPr lang="en-GB" sz="1400" noProof="0" dirty="0"/>
                    </a:p>
                  </a:txBody>
                  <a:tcPr marL="70381" marR="70381" marT="35191" marB="35191" anchor="ctr"/>
                </a:tc>
                <a:extLst>
                  <a:ext uri="{0D108BD9-81ED-4DB2-BD59-A6C34878D82A}">
                    <a16:rowId xmlns:a16="http://schemas.microsoft.com/office/drawing/2014/main" val="3753730708"/>
                  </a:ext>
                </a:extLst>
              </a:tr>
              <a:tr h="914955">
                <a:tc>
                  <a:txBody>
                    <a:bodyPr/>
                    <a:lstStyle/>
                    <a:p>
                      <a:r>
                        <a:rPr lang="en-GB" sz="1400" b="1" noProof="0" dirty="0"/>
                        <a:t>ITG </a:t>
                      </a:r>
                    </a:p>
                    <a:p>
                      <a:r>
                        <a:rPr lang="en-GB" sz="1400" b="1" noProof="0" dirty="0"/>
                        <a:t>Turbulence</a:t>
                      </a:r>
                    </a:p>
                  </a:txBody>
                  <a:tcPr marL="70381" marR="70381" marT="35191" marB="351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noProof="0" dirty="0">
                          <a:solidFill>
                            <a:srgbClr val="00B050"/>
                          </a:solidFill>
                        </a:rPr>
                        <a:t>Low</a:t>
                      </a:r>
                    </a:p>
                  </a:txBody>
                  <a:tcPr marL="70381" marR="70381" marT="35191" marB="35191"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Stronger ZFs</a:t>
                      </a:r>
                    </a:p>
                  </a:txBody>
                  <a:tcPr marL="70381" marR="70381" marT="35191" marB="35191" anchor="ctr"/>
                </a:tc>
                <a:tc>
                  <a:txBody>
                    <a:bodyPr/>
                    <a:lstStyle/>
                    <a:p>
                      <a:endParaRPr lang="en-GB" sz="1400" noProof="0" dirty="0"/>
                    </a:p>
                  </a:txBody>
                  <a:tcPr marL="70381" marR="70381" marT="35191" marB="3519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  <a:p>
                      <a:pPr algn="ctr"/>
                      <a:r>
                        <a:rPr lang="en-GB" sz="1400" noProof="0" dirty="0"/>
                        <a:t>(except in </a:t>
                      </a:r>
                      <a:r>
                        <a:rPr lang="en-GB" sz="1400" b="1" noProof="0" dirty="0"/>
                        <a:t>stability valley</a:t>
                      </a:r>
                      <a:r>
                        <a:rPr lang="en-GB" sz="1400" noProof="0" dirty="0"/>
                        <a:t>)</a:t>
                      </a:r>
                    </a:p>
                  </a:txBody>
                  <a:tcPr marL="70381" marR="70381" marT="35191" marB="35191"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Weaker ZFs</a:t>
                      </a:r>
                      <a:endParaRPr lang="en-GB" sz="1400" baseline="0" noProof="0" dirty="0"/>
                    </a:p>
                  </a:txBody>
                  <a:tcPr marL="70381" marR="70381" marT="35191" marB="35191" anchor="ctr"/>
                </a:tc>
                <a:extLst>
                  <a:ext uri="{0D108BD9-81ED-4DB2-BD59-A6C34878D82A}">
                    <a16:rowId xmlns:a16="http://schemas.microsoft.com/office/drawing/2014/main" val="2099177493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635FF34-E9F2-ED7D-A292-10C25A50F0AE}"/>
              </a:ext>
            </a:extLst>
          </p:cNvPr>
          <p:cNvSpPr txBox="1"/>
          <p:nvPr/>
        </p:nvSpPr>
        <p:spPr>
          <a:xfrm>
            <a:off x="10223480" y="3060629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LHD ETG</a:t>
            </a:r>
            <a:endParaRPr kumimoji="1" lang="ja-JP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8596C42-7608-7359-E531-DCCE207473C7}"/>
              </a:ext>
            </a:extLst>
          </p:cNvPr>
          <p:cNvSpPr txBox="1"/>
          <p:nvPr/>
        </p:nvSpPr>
        <p:spPr>
          <a:xfrm>
            <a:off x="9343897" y="2258272"/>
            <a:ext cx="1090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W7-X </a:t>
            </a:r>
            <a:r>
              <a:rPr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1"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TG</a:t>
            </a:r>
            <a:endParaRPr kumimoji="1" lang="ja-JP" altLang="en-US" sz="1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677822E-B8DC-BA3E-1FC5-A24797E65455}"/>
              </a:ext>
            </a:extLst>
          </p:cNvPr>
          <p:cNvSpPr txBox="1"/>
          <p:nvPr/>
        </p:nvSpPr>
        <p:spPr>
          <a:xfrm>
            <a:off x="9285596" y="3444004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AB79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W7-X </a:t>
            </a:r>
            <a:r>
              <a:rPr lang="en-US" altLang="ja-JP" sz="1600" dirty="0">
                <a:solidFill>
                  <a:srgbClr val="AB79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1" lang="en-US" altLang="ja-JP" sz="1600" dirty="0">
                <a:solidFill>
                  <a:srgbClr val="AB79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TG</a:t>
            </a:r>
            <a:endParaRPr kumimoji="1" lang="ja-JP" altLang="en-US" sz="1600">
              <a:solidFill>
                <a:srgbClr val="AB79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6BA4B85-44D2-6D9D-2D50-FD12365E9C05}"/>
              </a:ext>
            </a:extLst>
          </p:cNvPr>
          <p:cNvSpPr txBox="1"/>
          <p:nvPr/>
        </p:nvSpPr>
        <p:spPr>
          <a:xfrm>
            <a:off x="10615422" y="2400244"/>
            <a:ext cx="997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LHD ITG</a:t>
            </a:r>
            <a:endParaRPr kumimoji="1" lang="ja-JP" altLang="en-US" sz="1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642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011CB2-061B-7F5E-77EC-3D3FD5B91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140" y="-69935"/>
            <a:ext cx="11601736" cy="770014"/>
          </a:xfrm>
        </p:spPr>
        <p:txBody>
          <a:bodyPr>
            <a:noAutofit/>
          </a:bodyPr>
          <a:lstStyle/>
          <a:p>
            <a:r>
              <a:rPr lang="en" altLang="ja-JP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Boron powder injection makes plasma temperature increase</a:t>
            </a:r>
            <a:endParaRPr kumimoji="1" lang="ja-JP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794D039-6179-901A-75B4-708C24EC7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69" y="1023154"/>
            <a:ext cx="3976126" cy="2726083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C80A9A38-1D32-5A79-6563-1F75A36A1324}"/>
              </a:ext>
            </a:extLst>
          </p:cNvPr>
          <p:cNvGrpSpPr/>
          <p:nvPr/>
        </p:nvGrpSpPr>
        <p:grpSpPr>
          <a:xfrm>
            <a:off x="155575" y="3749237"/>
            <a:ext cx="4770914" cy="2999929"/>
            <a:chOff x="4742885" y="818882"/>
            <a:chExt cx="4770914" cy="2999929"/>
          </a:xfrm>
        </p:grpSpPr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1625A56A-834D-F57D-A9AE-8ED6D35B2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2885" y="818882"/>
              <a:ext cx="4409062" cy="2999929"/>
            </a:xfrm>
            <a:prstGeom prst="rect">
              <a:avLst/>
            </a:prstGeom>
          </p:spPr>
        </p:pic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8583D1FE-0A61-3093-71C5-4DB301999905}"/>
                </a:ext>
              </a:extLst>
            </p:cNvPr>
            <p:cNvSpPr/>
            <p:nvPr/>
          </p:nvSpPr>
          <p:spPr>
            <a:xfrm>
              <a:off x="8359124" y="1031964"/>
              <a:ext cx="11387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B powder </a:t>
              </a:r>
            </a:p>
          </p:txBody>
        </p:sp>
        <p:sp>
          <p:nvSpPr>
            <p:cNvPr id="10" name="Rectangle 15">
              <a:extLst>
                <a:ext uri="{FF2B5EF4-FFF2-40B4-BE49-F238E27FC236}">
                  <a16:creationId xmlns:a16="http://schemas.microsoft.com/office/drawing/2014/main" id="{04ED8166-0A96-A3D3-2D1F-5473ACDD1ED6}"/>
                </a:ext>
              </a:extLst>
            </p:cNvPr>
            <p:cNvSpPr/>
            <p:nvPr/>
          </p:nvSpPr>
          <p:spPr>
            <a:xfrm>
              <a:off x="8387016" y="1355039"/>
              <a:ext cx="11267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1"/>
                  </a:solidFill>
                </a:rPr>
                <a:t>Reference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1" name="Arrow: Left-Right 9">
              <a:extLst>
                <a:ext uri="{FF2B5EF4-FFF2-40B4-BE49-F238E27FC236}">
                  <a16:creationId xmlns:a16="http://schemas.microsoft.com/office/drawing/2014/main" id="{37E27F29-2094-2515-AFC0-1938EC96CF47}"/>
                </a:ext>
              </a:extLst>
            </p:cNvPr>
            <p:cNvSpPr/>
            <p:nvPr/>
          </p:nvSpPr>
          <p:spPr>
            <a:xfrm>
              <a:off x="5882437" y="2633296"/>
              <a:ext cx="2264017" cy="411001"/>
            </a:xfrm>
            <a:prstGeom prst="leftRightArrow">
              <a:avLst/>
            </a:prstGeom>
            <a:solidFill>
              <a:srgbClr val="E09CF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POWDER INJECTION</a:t>
              </a:r>
            </a:p>
          </p:txBody>
        </p:sp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3F5F8D91-EDD9-D10A-F522-C635530EC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718" y="1307313"/>
            <a:ext cx="4214295" cy="5310012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758A4281-1907-F746-6632-857164F9A036}"/>
              </a:ext>
            </a:extLst>
          </p:cNvPr>
          <p:cNvSpPr txBox="1"/>
          <p:nvPr/>
        </p:nvSpPr>
        <p:spPr>
          <a:xfrm>
            <a:off x="9244982" y="1502468"/>
            <a:ext cx="2947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B powder injection, plasma electron and ion temperatures increase, along with stored energy and confinement time</a:t>
            </a: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BA325DE1-368F-C9C2-3A7B-C6D387DB54FA}"/>
              </a:ext>
            </a:extLst>
          </p:cNvPr>
          <p:cNvSpPr/>
          <p:nvPr/>
        </p:nvSpPr>
        <p:spPr>
          <a:xfrm>
            <a:off x="8917046" y="3854167"/>
            <a:ext cx="32749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Turbulence fluctuation amplitude during injection period is reduced at l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 frequency (&lt; 100kHz) regime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69AEEE30-EFB2-B173-9C6F-39404C74FF74}"/>
              </a:ext>
            </a:extLst>
          </p:cNvPr>
          <p:cNvSpPr/>
          <p:nvPr/>
        </p:nvSpPr>
        <p:spPr>
          <a:xfrm>
            <a:off x="9158314" y="5520182"/>
            <a:ext cx="29470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Nespoli (PPPL)  et al., Nat Phys 18 (2022) 350</a:t>
            </a: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81F31542-FAE7-FBC7-9E45-4977C8A98E94}"/>
              </a:ext>
            </a:extLst>
          </p:cNvPr>
          <p:cNvCxnSpPr/>
          <p:nvPr/>
        </p:nvCxnSpPr>
        <p:spPr>
          <a:xfrm>
            <a:off x="547141" y="753775"/>
            <a:ext cx="1085787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90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DC2213-1D39-896C-4C43-6FE4F5F36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717" y="106018"/>
            <a:ext cx="11075504" cy="915889"/>
          </a:xfrm>
        </p:spPr>
        <p:txBody>
          <a:bodyPr>
            <a:noAutofit/>
          </a:bodyPr>
          <a:lstStyle/>
          <a:p>
            <a:pPr algn="ctr"/>
            <a:r>
              <a:rPr lang="en-US" altLang="ja-JP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turbulence spreading by magnetic fluctuation reduces heat load on divertor plate</a:t>
            </a:r>
            <a:endParaRPr kumimoji="1" lang="ja-JP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 descr="ダイアグラム&#10;&#10;自動的に生成された説明">
            <a:extLst>
              <a:ext uri="{FF2B5EF4-FFF2-40B4-BE49-F238E27FC236}">
                <a16:creationId xmlns:a16="http://schemas.microsoft.com/office/drawing/2014/main" id="{08FB920B-995E-7A01-F603-C13D55565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07" y="1410725"/>
            <a:ext cx="3737105" cy="422741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E9B2843-B20D-3F03-65A8-76CA9114A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426" y="3231147"/>
            <a:ext cx="3626853" cy="36268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AD9DFD7-FBA1-4476-0D70-DEF905E80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439" y="1410725"/>
            <a:ext cx="4166059" cy="2246216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97DB862-F440-A0FC-5BE1-80C41924EE9A}"/>
              </a:ext>
            </a:extLst>
          </p:cNvPr>
          <p:cNvGrpSpPr/>
          <p:nvPr/>
        </p:nvGrpSpPr>
        <p:grpSpPr>
          <a:xfrm>
            <a:off x="3940412" y="4662217"/>
            <a:ext cx="3902114" cy="1996941"/>
            <a:chOff x="4768850" y="3048000"/>
            <a:chExt cx="2654300" cy="1358361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C626DB6-99D2-2E2E-90DC-29D5F16E9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8850" y="3048000"/>
              <a:ext cx="2654300" cy="762000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E1DB0572-7DF7-F0BC-3655-303E76D5F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7148" y="3822161"/>
              <a:ext cx="2273300" cy="584200"/>
            </a:xfrm>
            <a:prstGeom prst="rect">
              <a:avLst/>
            </a:prstGeom>
          </p:spPr>
        </p:pic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61D9239-C299-31E8-C0A4-C7C15BA3A2F4}"/>
              </a:ext>
            </a:extLst>
          </p:cNvPr>
          <p:cNvSpPr txBox="1"/>
          <p:nvPr/>
        </p:nvSpPr>
        <p:spPr>
          <a:xfrm>
            <a:off x="4415524" y="4246842"/>
            <a:ext cx="259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magnetic fluctuation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E57CBFB-6E03-749E-F370-615975E5A3E0}"/>
              </a:ext>
            </a:extLst>
          </p:cNvPr>
          <p:cNvSpPr txBox="1"/>
          <p:nvPr/>
        </p:nvSpPr>
        <p:spPr>
          <a:xfrm>
            <a:off x="4585442" y="1097314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magnetic fluctuation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下矢印 16">
            <a:extLst>
              <a:ext uri="{FF2B5EF4-FFF2-40B4-BE49-F238E27FC236}">
                <a16:creationId xmlns:a16="http://schemas.microsoft.com/office/drawing/2014/main" id="{2E7B13F8-F606-4EC6-4758-1AC1C51B437F}"/>
              </a:ext>
            </a:extLst>
          </p:cNvPr>
          <p:cNvSpPr/>
          <p:nvPr/>
        </p:nvSpPr>
        <p:spPr>
          <a:xfrm>
            <a:off x="5583817" y="3646492"/>
            <a:ext cx="307652" cy="6211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72C3BD0-FB08-673C-9610-6F07C2C07D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5782" y="1291806"/>
            <a:ext cx="3740497" cy="2040271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E8ED35-5DBC-C984-1B59-98AEC0B28F36}"/>
              </a:ext>
            </a:extLst>
          </p:cNvPr>
          <p:cNvSpPr txBox="1"/>
          <p:nvPr/>
        </p:nvSpPr>
        <p:spPr>
          <a:xfrm>
            <a:off x="507579" y="5690256"/>
            <a:ext cx="2899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u="sng" dirty="0">
                <a:solidFill>
                  <a:srgbClr val="0432FF"/>
                </a:solidFill>
                <a:latin typeface="Helvetica" pitchFamily="2" charset="0"/>
              </a:rPr>
              <a:t>M</a:t>
            </a:r>
            <a:r>
              <a:rPr kumimoji="1" lang="en-US" altLang="ja-JP" i="1" u="sng" dirty="0">
                <a:solidFill>
                  <a:srgbClr val="0432FF"/>
                </a:solidFill>
                <a:latin typeface="Helvetica" pitchFamily="2" charset="0"/>
              </a:rPr>
              <a:t>. Kobayashi et al., Phys. Rev. Lett. </a:t>
            </a:r>
            <a:r>
              <a:rPr kumimoji="1" lang="en-US" altLang="ja-JP" b="1" i="1" u="sng" dirty="0">
                <a:solidFill>
                  <a:srgbClr val="0432FF"/>
                </a:solidFill>
                <a:latin typeface="Helvetica" pitchFamily="2" charset="0"/>
              </a:rPr>
              <a:t>128</a:t>
            </a:r>
            <a:r>
              <a:rPr kumimoji="1" lang="en-US" altLang="ja-JP" i="1" u="sng" dirty="0">
                <a:solidFill>
                  <a:srgbClr val="0432FF"/>
                </a:solidFill>
                <a:latin typeface="Helvetica" pitchFamily="2" charset="0"/>
              </a:rPr>
              <a:t>, </a:t>
            </a:r>
            <a:r>
              <a:rPr lang="en-US" altLang="ja-JP" i="1" u="sng" dirty="0">
                <a:solidFill>
                  <a:srgbClr val="0432FF"/>
                </a:solidFill>
                <a:latin typeface="Helvetica" pitchFamily="2" charset="0"/>
              </a:rPr>
              <a:t>125001</a:t>
            </a:r>
            <a:r>
              <a:rPr kumimoji="1" lang="en-US" altLang="ja-JP" i="1" u="sng" dirty="0">
                <a:solidFill>
                  <a:srgbClr val="0432FF"/>
                </a:solidFill>
                <a:latin typeface="Helvetica" pitchFamily="2" charset="0"/>
              </a:rPr>
              <a:t> (2022)</a:t>
            </a:r>
            <a:endParaRPr kumimoji="1" lang="ja-JP" altLang="en-US" i="1" u="sng">
              <a:solidFill>
                <a:srgbClr val="0432FF"/>
              </a:solidFill>
              <a:latin typeface="Helvetica" pitchFamily="2" charset="0"/>
            </a:endParaRP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510CB614-877B-B959-3BA8-943195AE03AB}"/>
              </a:ext>
            </a:extLst>
          </p:cNvPr>
          <p:cNvCxnSpPr/>
          <p:nvPr/>
        </p:nvCxnSpPr>
        <p:spPr>
          <a:xfrm>
            <a:off x="353717" y="1021907"/>
            <a:ext cx="1085787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15672E-972A-FB49-905F-696ABE801C82}"/>
              </a:ext>
            </a:extLst>
          </p:cNvPr>
          <p:cNvSpPr txBox="1"/>
          <p:nvPr/>
        </p:nvSpPr>
        <p:spPr>
          <a:xfrm>
            <a:off x="8887243" y="3587714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Reduction peak heat load </a:t>
            </a:r>
            <a:endParaRPr kumimoji="1" lang="ja-JP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01FDB2E-CA78-78C3-3F0F-31E1DFF8A3EA}"/>
              </a:ext>
            </a:extLst>
          </p:cNvPr>
          <p:cNvSpPr txBox="1"/>
          <p:nvPr/>
        </p:nvSpPr>
        <p:spPr>
          <a:xfrm>
            <a:off x="9122559" y="4852997"/>
            <a:ext cx="217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broadening heat load </a:t>
            </a:r>
            <a:endParaRPr kumimoji="1" lang="ja-JP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D93F60BF-4462-89E0-6FDE-D88F5367A50D}"/>
              </a:ext>
            </a:extLst>
          </p:cNvPr>
          <p:cNvCxnSpPr/>
          <p:nvPr/>
        </p:nvCxnSpPr>
        <p:spPr>
          <a:xfrm>
            <a:off x="9682852" y="4267600"/>
            <a:ext cx="922200" cy="39461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BD5930B-26F0-51BA-B59D-83BD617033E0}"/>
              </a:ext>
            </a:extLst>
          </p:cNvPr>
          <p:cNvCxnSpPr>
            <a:cxnSpLocks/>
          </p:cNvCxnSpPr>
          <p:nvPr/>
        </p:nvCxnSpPr>
        <p:spPr>
          <a:xfrm flipV="1">
            <a:off x="9682852" y="5282744"/>
            <a:ext cx="922200" cy="4075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81254225-5F98-8524-D309-BE4C19D9CEE8}"/>
              </a:ext>
            </a:extLst>
          </p:cNvPr>
          <p:cNvCxnSpPr>
            <a:cxnSpLocks/>
          </p:cNvCxnSpPr>
          <p:nvPr/>
        </p:nvCxnSpPr>
        <p:spPr>
          <a:xfrm flipV="1">
            <a:off x="9206468" y="1514103"/>
            <a:ext cx="1057840" cy="65127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911B38F-197A-BCD0-7C3F-60FE48786527}"/>
              </a:ext>
            </a:extLst>
          </p:cNvPr>
          <p:cNvSpPr txBox="1"/>
          <p:nvPr/>
        </p:nvSpPr>
        <p:spPr>
          <a:xfrm>
            <a:off x="8869284" y="1028020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fluctuations</a:t>
            </a:r>
            <a:endParaRPr kumimoji="1" lang="ja-JP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635439-5632-3FAD-6CD0-B8F9B43A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717" y="145494"/>
            <a:ext cx="10630566" cy="618849"/>
          </a:xfrm>
        </p:spPr>
        <p:txBody>
          <a:bodyPr>
            <a:noAutofit/>
          </a:bodyPr>
          <a:lstStyle/>
          <a:p>
            <a:pPr algn="ctr"/>
            <a:r>
              <a:rPr lang="en" altLang="ja-JP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Turbulence and heat movement when a barrier that blocks heat is broken</a:t>
            </a:r>
            <a:endParaRPr kumimoji="1" lang="ja-JP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C8FC1EF-D64B-7CB7-9970-0B50E21E1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48" y="1013119"/>
            <a:ext cx="6496643" cy="2326309"/>
          </a:xfrm>
          <a:prstGeom prst="rect">
            <a:avLst/>
          </a:prstGeom>
        </p:spPr>
      </p:pic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7ED4903E-F336-F1C3-6C19-CB00EF7EC902}"/>
              </a:ext>
            </a:extLst>
          </p:cNvPr>
          <p:cNvGrpSpPr/>
          <p:nvPr/>
        </p:nvGrpSpPr>
        <p:grpSpPr>
          <a:xfrm>
            <a:off x="3190990" y="3368012"/>
            <a:ext cx="4330986" cy="3289979"/>
            <a:chOff x="3690554" y="1093434"/>
            <a:chExt cx="6946900" cy="5277126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10685046-569F-FD9B-9CA2-69E0FA36E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1854" y="3322560"/>
              <a:ext cx="6705600" cy="3048000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E11C3303-A7DD-242E-2F4F-3C093671C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0554" y="1093434"/>
              <a:ext cx="6946900" cy="3048000"/>
            </a:xfrm>
            <a:prstGeom prst="rect">
              <a:avLst/>
            </a:prstGeom>
          </p:spPr>
        </p:pic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1B3CC83-CE8A-C39A-21D3-EDF01A8A1785}"/>
              </a:ext>
            </a:extLst>
          </p:cNvPr>
          <p:cNvGrpSpPr/>
          <p:nvPr/>
        </p:nvGrpSpPr>
        <p:grpSpPr>
          <a:xfrm>
            <a:off x="7331662" y="847708"/>
            <a:ext cx="4464479" cy="4906290"/>
            <a:chOff x="7162800" y="1024392"/>
            <a:chExt cx="5029200" cy="5612192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F916A348-9096-BF9B-CC73-C820DB1A8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62800" y="2178884"/>
              <a:ext cx="5003800" cy="4457700"/>
            </a:xfrm>
            <a:prstGeom prst="rect">
              <a:avLst/>
            </a:prstGeom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D01B9ECC-B808-4DCA-F77B-2F624782B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62800" y="1024392"/>
              <a:ext cx="5029200" cy="1930400"/>
            </a:xfrm>
            <a:prstGeom prst="rect">
              <a:avLst/>
            </a:prstGeom>
          </p:spPr>
        </p:pic>
        <p:sp>
          <p:nvSpPr>
            <p:cNvPr id="35" name="右矢印 34">
              <a:extLst>
                <a:ext uri="{FF2B5EF4-FFF2-40B4-BE49-F238E27FC236}">
                  <a16:creationId xmlns:a16="http://schemas.microsoft.com/office/drawing/2014/main" id="{5AEA330E-5732-097A-0734-9527C23D251F}"/>
                </a:ext>
              </a:extLst>
            </p:cNvPr>
            <p:cNvSpPr/>
            <p:nvPr/>
          </p:nvSpPr>
          <p:spPr>
            <a:xfrm rot="18832240">
              <a:off x="8396474" y="4473631"/>
              <a:ext cx="2273072" cy="257694"/>
            </a:xfrm>
            <a:prstGeom prst="rightArrow">
              <a:avLst/>
            </a:prstGeom>
            <a:solidFill>
              <a:srgbClr val="FF260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右矢印 35">
              <a:extLst>
                <a:ext uri="{FF2B5EF4-FFF2-40B4-BE49-F238E27FC236}">
                  <a16:creationId xmlns:a16="http://schemas.microsoft.com/office/drawing/2014/main" id="{2B2004B2-07D7-5DE7-C9CD-74DF41AC391A}"/>
                </a:ext>
              </a:extLst>
            </p:cNvPr>
            <p:cNvSpPr/>
            <p:nvPr/>
          </p:nvSpPr>
          <p:spPr>
            <a:xfrm rot="21414796">
              <a:off x="8696586" y="5242779"/>
              <a:ext cx="2348907" cy="257694"/>
            </a:xfrm>
            <a:prstGeom prst="rightArrow">
              <a:avLst/>
            </a:prstGeom>
            <a:solidFill>
              <a:srgbClr val="0432FF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CC1EF4F6-AC30-7EAC-4D6F-6C660B08E71D}"/>
                </a:ext>
              </a:extLst>
            </p:cNvPr>
            <p:cNvSpPr txBox="1"/>
            <p:nvPr/>
          </p:nvSpPr>
          <p:spPr>
            <a:xfrm>
              <a:off x="8228159" y="4471643"/>
              <a:ext cx="13260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solidFill>
                    <a:srgbClr val="FF0000"/>
                  </a:solidFill>
                </a:rPr>
                <a:t>~</a:t>
              </a:r>
              <a:r>
                <a:rPr kumimoji="1" lang="en-US" altLang="ja-JP" sz="2000" b="1" dirty="0">
                  <a:solidFill>
                    <a:srgbClr val="FF0000"/>
                  </a:solidFill>
                </a:rPr>
                <a:t>1.5 </a:t>
              </a:r>
              <a:r>
                <a:rPr kumimoji="1" lang="en-US" altLang="ja-JP" sz="1600" b="1" dirty="0">
                  <a:solidFill>
                    <a:srgbClr val="FF0000"/>
                  </a:solidFill>
                </a:rPr>
                <a:t>km/s</a:t>
              </a:r>
              <a:endParaRPr kumimoji="1" lang="ja-JP" altLang="en-US" sz="2000" b="1">
                <a:solidFill>
                  <a:srgbClr val="FF0000"/>
                </a:solidFill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CEF82900-BCFD-294F-95EE-7DC2B993715B}"/>
                </a:ext>
              </a:extLst>
            </p:cNvPr>
            <p:cNvSpPr txBox="1"/>
            <p:nvPr/>
          </p:nvSpPr>
          <p:spPr>
            <a:xfrm>
              <a:off x="10226234" y="4719263"/>
              <a:ext cx="12538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solidFill>
                    <a:srgbClr val="0432FF"/>
                  </a:solidFill>
                </a:rPr>
                <a:t>~</a:t>
              </a:r>
              <a:r>
                <a:rPr kumimoji="1" lang="en-US" altLang="ja-JP" sz="2000" b="1" dirty="0">
                  <a:solidFill>
                    <a:srgbClr val="0432FF"/>
                  </a:solidFill>
                </a:rPr>
                <a:t>10 </a:t>
              </a:r>
              <a:r>
                <a:rPr kumimoji="1" lang="en-US" altLang="ja-JP" sz="1600" b="1" dirty="0">
                  <a:solidFill>
                    <a:srgbClr val="0432FF"/>
                  </a:solidFill>
                </a:rPr>
                <a:t>km/s</a:t>
              </a:r>
              <a:endParaRPr kumimoji="1" lang="ja-JP" altLang="en-US" sz="2000" b="1">
                <a:solidFill>
                  <a:srgbClr val="0432FF"/>
                </a:solidFill>
              </a:endParaRPr>
            </a:p>
          </p:txBody>
        </p:sp>
      </p:grp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EC78FD9-672D-AFA9-B309-24B645FC6163}"/>
              </a:ext>
            </a:extLst>
          </p:cNvPr>
          <p:cNvSpPr txBox="1"/>
          <p:nvPr/>
        </p:nvSpPr>
        <p:spPr>
          <a:xfrm>
            <a:off x="243574" y="5983357"/>
            <a:ext cx="2661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Kenmochi </a:t>
            </a:r>
            <a:r>
              <a:rPr kumimoji="1" lang="en-US" altLang="ja-JP" i="1" u="sng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kumimoji="1" lang="en-US" altLang="ja-JP" u="sng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Sci. Rep. </a:t>
            </a:r>
            <a:r>
              <a:rPr kumimoji="1" lang="en-US" altLang="ja-JP" b="1" u="sng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kumimoji="1" lang="en-US" altLang="ja-JP" u="sng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6979 (2022)</a:t>
            </a:r>
            <a:endParaRPr kumimoji="1" lang="ja-JP" altLang="en-US" u="sng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007F041-75F7-A2AD-5944-1B68EA2787DA}"/>
              </a:ext>
            </a:extLst>
          </p:cNvPr>
          <p:cNvSpPr txBox="1"/>
          <p:nvPr/>
        </p:nvSpPr>
        <p:spPr>
          <a:xfrm>
            <a:off x="-20520" y="3431052"/>
            <a:ext cx="31893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 pulse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propagates </a:t>
            </a:r>
            <a:b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same speed as that in the theoretical prediction, </a:t>
            </a:r>
            <a:b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whereas the </a:t>
            </a:r>
            <a:r>
              <a:rPr lang="en-US" altLang="ja-JP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turbulence pulse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propagates one order of magnitude faster than that in the prediction.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564021B-7C40-84A2-DA2D-84DA20C79E49}"/>
              </a:ext>
            </a:extLst>
          </p:cNvPr>
          <p:cNvSpPr txBox="1"/>
          <p:nvPr/>
        </p:nvSpPr>
        <p:spPr>
          <a:xfrm>
            <a:off x="7439025" y="5586481"/>
            <a:ext cx="4823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propagation speed of the </a:t>
            </a:r>
            <a:r>
              <a:rPr lang="en-US" altLang="ja-JP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turbulence pulse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approximately </a:t>
            </a:r>
            <a:r>
              <a:rPr lang="en-US" altLang="ja-JP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km/s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which is faster than that of the </a:t>
            </a:r>
            <a:r>
              <a:rPr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 pulse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propagating at a speed of </a:t>
            </a:r>
            <a:r>
              <a:rPr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 km/s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93CA0871-CD1F-7913-2C71-F9AA4A7F1693}"/>
              </a:ext>
            </a:extLst>
          </p:cNvPr>
          <p:cNvCxnSpPr/>
          <p:nvPr/>
        </p:nvCxnSpPr>
        <p:spPr>
          <a:xfrm>
            <a:off x="306307" y="939696"/>
            <a:ext cx="1085787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425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C2EABCF7-20F0-8F18-9ADF-CCAD0DB2D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217" y="173935"/>
            <a:ext cx="4152855" cy="6510129"/>
          </a:xfrm>
          <a:prstGeom prst="rect">
            <a:avLst/>
          </a:prstGeom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E6817774-C9BB-D299-6739-1D228D6967A7}"/>
              </a:ext>
            </a:extLst>
          </p:cNvPr>
          <p:cNvCxnSpPr>
            <a:cxnSpLocks/>
          </p:cNvCxnSpPr>
          <p:nvPr/>
        </p:nvCxnSpPr>
        <p:spPr>
          <a:xfrm>
            <a:off x="156163" y="1162427"/>
            <a:ext cx="753912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EB4F502-89DF-CA09-4C9A-7251A2460625}"/>
              </a:ext>
            </a:extLst>
          </p:cNvPr>
          <p:cNvSpPr txBox="1"/>
          <p:nvPr/>
        </p:nvSpPr>
        <p:spPr>
          <a:xfrm>
            <a:off x="0" y="3029"/>
            <a:ext cx="80815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Deformation of ion velocity space is observed by 10kHz charge exchange spectroscopy</a:t>
            </a:r>
            <a:endParaRPr kumimoji="1" lang="ja-JP" alt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DDDB467-C824-632B-F0ED-9C005BA6B669}"/>
              </a:ext>
            </a:extLst>
          </p:cNvPr>
          <p:cNvSpPr txBox="1"/>
          <p:nvPr/>
        </p:nvSpPr>
        <p:spPr>
          <a:xfrm>
            <a:off x="4146781" y="1414922"/>
            <a:ext cx="3452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significant increase of kinetic energy of carbon impurity was observed associated with an MHD burst driven by energetic particle-driven instability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8E7243A-B000-BCBB-CA13-20FAF37C3C29}"/>
              </a:ext>
            </a:extLst>
          </p:cNvPr>
          <p:cNvSpPr txBox="1"/>
          <p:nvPr/>
        </p:nvSpPr>
        <p:spPr>
          <a:xfrm>
            <a:off x="4115764" y="3185737"/>
            <a:ext cx="3585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kinetic energy increase is due to the </a:t>
            </a:r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collisionless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energy transfer via Landau and time-transit damping accompanied by the deformation (bipolar signature) in ion velocity space from Maxwellian distribution.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0ED9F7E-7C4C-46C8-BCA3-FB6AF31C1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5" y="1191805"/>
            <a:ext cx="4152855" cy="579607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7A9CDE2-0E28-30BC-4569-6F66182F36D3}"/>
              </a:ext>
            </a:extLst>
          </p:cNvPr>
          <p:cNvSpPr txBox="1"/>
          <p:nvPr/>
        </p:nvSpPr>
        <p:spPr>
          <a:xfrm>
            <a:off x="4163703" y="5179669"/>
            <a:ext cx="3585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observation of bipolar signature in toroidal plasma in nuclear fusion research!</a:t>
            </a:r>
            <a:endParaRPr kumimoji="1" lang="ja-JP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E23F3-4141-0C57-8810-BAB8DA76E973}"/>
              </a:ext>
            </a:extLst>
          </p:cNvPr>
          <p:cNvSpPr txBox="1"/>
          <p:nvPr/>
        </p:nvSpPr>
        <p:spPr>
          <a:xfrm>
            <a:off x="4046306" y="6027270"/>
            <a:ext cx="409938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K.Ida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Comm. Physics 5 (2022) 228</a:t>
            </a:r>
          </a:p>
        </p:txBody>
      </p:sp>
    </p:spTree>
    <p:extLst>
      <p:ext uri="{BB962C8B-B14F-4D97-AF65-F5344CB8AC3E}">
        <p14:creationId xmlns:p14="http://schemas.microsoft.com/office/powerpoint/2010/main" val="738143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AF9086E-07E6-AC96-36EE-D0DA9C359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49" y="134599"/>
            <a:ext cx="3769564" cy="660930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4F0409E-ECE9-4A1E-2480-FBC1AEC59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65" y="5126494"/>
            <a:ext cx="2841619" cy="1710489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3733F83-2E97-7B61-BEE4-91A14425A520}"/>
              </a:ext>
            </a:extLst>
          </p:cNvPr>
          <p:cNvSpPr txBox="1"/>
          <p:nvPr/>
        </p:nvSpPr>
        <p:spPr>
          <a:xfrm>
            <a:off x="498664" y="5265464"/>
            <a:ext cx="3610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FC74573-DC38-2A9E-D13E-CD79FBB44073}"/>
              </a:ext>
            </a:extLst>
          </p:cNvPr>
          <p:cNvSpPr txBox="1"/>
          <p:nvPr/>
        </p:nvSpPr>
        <p:spPr>
          <a:xfrm>
            <a:off x="8593" y="5634796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ion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7AF8CDB8-FE42-9671-8320-2975D1A3BA18}"/>
              </a:ext>
            </a:extLst>
          </p:cNvPr>
          <p:cNvGrpSpPr/>
          <p:nvPr/>
        </p:nvGrpSpPr>
        <p:grpSpPr>
          <a:xfrm>
            <a:off x="3306743" y="5119468"/>
            <a:ext cx="3422691" cy="1710489"/>
            <a:chOff x="583624" y="4992940"/>
            <a:chExt cx="2841619" cy="1710489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7BFCB91D-D080-015A-B376-FF77833FB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624" y="4992940"/>
              <a:ext cx="2841619" cy="1710489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B91EE28D-FD9F-7ACD-14D9-ACE0DF99631A}"/>
                </a:ext>
              </a:extLst>
            </p:cNvPr>
            <p:cNvSpPr txBox="1"/>
            <p:nvPr/>
          </p:nvSpPr>
          <p:spPr>
            <a:xfrm>
              <a:off x="649667" y="5034985"/>
              <a:ext cx="3610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kumimoji="1" lang="ja-JP" altLang="en-US"/>
            </a:p>
          </p:txBody>
        </p: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D5BC4D44-1C93-891A-9DDD-3D9485C6E9FB}"/>
                </a:ext>
              </a:extLst>
            </p:cNvPr>
            <p:cNvCxnSpPr>
              <a:cxnSpLocks/>
            </p:cNvCxnSpPr>
            <p:nvPr/>
          </p:nvCxnSpPr>
          <p:spPr>
            <a:xfrm>
              <a:off x="2382253" y="5243926"/>
              <a:ext cx="0" cy="145950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19057B9A-5F84-9ABB-AB4F-FE0EEBEAE840}"/>
                </a:ext>
              </a:extLst>
            </p:cNvPr>
            <p:cNvCxnSpPr>
              <a:cxnSpLocks/>
            </p:cNvCxnSpPr>
            <p:nvPr/>
          </p:nvCxnSpPr>
          <p:spPr>
            <a:xfrm>
              <a:off x="2123359" y="5123395"/>
              <a:ext cx="0" cy="1459503"/>
            </a:xfrm>
            <a:prstGeom prst="line">
              <a:avLst/>
            </a:prstGeom>
            <a:ln w="381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FE1352B8-F207-4527-44F1-0FAB959DB4E6}"/>
                </a:ext>
              </a:extLst>
            </p:cNvPr>
            <p:cNvCxnSpPr/>
            <p:nvPr/>
          </p:nvCxnSpPr>
          <p:spPr>
            <a:xfrm>
              <a:off x="2201779" y="6354513"/>
              <a:ext cx="36094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51FD7C3D-8DEA-A657-2117-1C58301F8932}"/>
                </a:ext>
              </a:extLst>
            </p:cNvPr>
            <p:cNvCxnSpPr>
              <a:cxnSpLocks/>
            </p:cNvCxnSpPr>
            <p:nvPr/>
          </p:nvCxnSpPr>
          <p:spPr>
            <a:xfrm>
              <a:off x="2312420" y="5652672"/>
              <a:ext cx="112295" cy="20754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EC399A2-40D0-49F4-B0FF-EB0A2FD65B4B}"/>
              </a:ext>
            </a:extLst>
          </p:cNvPr>
          <p:cNvSpPr txBox="1"/>
          <p:nvPr/>
        </p:nvSpPr>
        <p:spPr>
          <a:xfrm>
            <a:off x="3372593" y="5585096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Bulk ion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CDAB562-E362-17F7-CF60-E40110C01C51}"/>
              </a:ext>
            </a:extLst>
          </p:cNvPr>
          <p:cNvSpPr txBox="1"/>
          <p:nvPr/>
        </p:nvSpPr>
        <p:spPr>
          <a:xfrm>
            <a:off x="5748409" y="5099785"/>
            <a:ext cx="1425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Smaller gradient</a:t>
            </a:r>
            <a:endParaRPr kumimoji="1" lang="ja-JP" altLang="en-US" sz="2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18800A4-628E-AD9F-CE53-889274A76F57}"/>
              </a:ext>
            </a:extLst>
          </p:cNvPr>
          <p:cNvSpPr txBox="1"/>
          <p:nvPr/>
        </p:nvSpPr>
        <p:spPr>
          <a:xfrm>
            <a:off x="2216575" y="5092356"/>
            <a:ext cx="1216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Larger gradient</a:t>
            </a:r>
            <a:endParaRPr kumimoji="1" lang="ja-JP" altLang="en-US" sz="2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60ACE362-B27A-2361-FEB6-08E127A4DF31}"/>
              </a:ext>
            </a:extLst>
          </p:cNvPr>
          <p:cNvCxnSpPr>
            <a:cxnSpLocks/>
          </p:cNvCxnSpPr>
          <p:nvPr/>
        </p:nvCxnSpPr>
        <p:spPr>
          <a:xfrm flipH="1">
            <a:off x="1994745" y="5634796"/>
            <a:ext cx="276142" cy="32106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6A70527B-5977-C20F-9087-C60233568385}"/>
              </a:ext>
            </a:extLst>
          </p:cNvPr>
          <p:cNvCxnSpPr>
            <a:cxnSpLocks/>
          </p:cNvCxnSpPr>
          <p:nvPr/>
        </p:nvCxnSpPr>
        <p:spPr>
          <a:xfrm flipH="1">
            <a:off x="5197845" y="5585096"/>
            <a:ext cx="550564" cy="95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ED64E380-144E-5252-DEEE-904FB75E1258}"/>
              </a:ext>
            </a:extLst>
          </p:cNvPr>
          <p:cNvCxnSpPr>
            <a:cxnSpLocks/>
          </p:cNvCxnSpPr>
          <p:nvPr/>
        </p:nvCxnSpPr>
        <p:spPr>
          <a:xfrm>
            <a:off x="165314" y="696358"/>
            <a:ext cx="7610845" cy="0"/>
          </a:xfrm>
          <a:prstGeom prst="line">
            <a:avLst/>
          </a:prstGeom>
          <a:ln w="76200" cmpd="sng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2C7EA3B-5B3E-BA2A-DA5D-AB77999C54E7}"/>
              </a:ext>
            </a:extLst>
          </p:cNvPr>
          <p:cNvSpPr txBox="1"/>
          <p:nvPr/>
        </p:nvSpPr>
        <p:spPr>
          <a:xfrm>
            <a:off x="731354" y="789662"/>
            <a:ext cx="2140330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Energetic particle</a:t>
            </a:r>
          </a:p>
          <a:p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(beam ions)</a:t>
            </a:r>
            <a:endParaRPr kumimoji="1" lang="ja-JP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C14E97-070F-DF50-1B95-3E713A787463}"/>
              </a:ext>
            </a:extLst>
          </p:cNvPr>
          <p:cNvSpPr txBox="1"/>
          <p:nvPr/>
        </p:nvSpPr>
        <p:spPr>
          <a:xfrm>
            <a:off x="589129" y="3886994"/>
            <a:ext cx="1226561" cy="10114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impurity</a:t>
            </a:r>
          </a:p>
          <a:p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1.5%</a:t>
            </a:r>
            <a:endParaRPr kumimoji="1"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CCF3F98-F59E-1DAA-2821-58E888ECF6BC}"/>
              </a:ext>
            </a:extLst>
          </p:cNvPr>
          <p:cNvSpPr txBox="1"/>
          <p:nvPr/>
        </p:nvSpPr>
        <p:spPr>
          <a:xfrm>
            <a:off x="1457269" y="2165653"/>
            <a:ext cx="145905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MHD burst</a:t>
            </a:r>
            <a:endParaRPr kumimoji="1" lang="ja-JP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CC1967C-0ABE-C702-813F-825E31EFA7B0}"/>
              </a:ext>
            </a:extLst>
          </p:cNvPr>
          <p:cNvSpPr txBox="1"/>
          <p:nvPr/>
        </p:nvSpPr>
        <p:spPr>
          <a:xfrm>
            <a:off x="4578415" y="3903286"/>
            <a:ext cx="1038044" cy="10114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Bulk ions</a:t>
            </a:r>
          </a:p>
          <a:p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98.5%</a:t>
            </a:r>
            <a:endParaRPr kumimoji="1"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4B17DBE5-5A81-6BC6-3ACB-BD41E62B02DA}"/>
              </a:ext>
            </a:extLst>
          </p:cNvPr>
          <p:cNvCxnSpPr>
            <a:cxnSpLocks/>
          </p:cNvCxnSpPr>
          <p:nvPr/>
        </p:nvCxnSpPr>
        <p:spPr>
          <a:xfrm>
            <a:off x="1902128" y="1456988"/>
            <a:ext cx="1" cy="68239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9D4BF64F-7D1F-04FE-E876-13498516DA74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1202410" y="2981634"/>
            <a:ext cx="795497" cy="9053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F59D8BA8-4B99-6DF7-D2E9-6C54ED6A6711}"/>
              </a:ext>
            </a:extLst>
          </p:cNvPr>
          <p:cNvCxnSpPr>
            <a:cxnSpLocks/>
          </p:cNvCxnSpPr>
          <p:nvPr/>
        </p:nvCxnSpPr>
        <p:spPr>
          <a:xfrm>
            <a:off x="2127269" y="3105446"/>
            <a:ext cx="2831636" cy="7964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4D91260D-C1C3-70AC-AEDB-278EDC1C8E75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1815690" y="4392718"/>
            <a:ext cx="2787412" cy="326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C8BC4AA-F1BD-260C-3231-A826CD0AA877}"/>
              </a:ext>
            </a:extLst>
          </p:cNvPr>
          <p:cNvSpPr txBox="1"/>
          <p:nvPr/>
        </p:nvSpPr>
        <p:spPr>
          <a:xfrm>
            <a:off x="2069485" y="2572114"/>
            <a:ext cx="2533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Landau damping</a:t>
            </a:r>
            <a:endParaRPr kumimoji="1" lang="ja-JP" alt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4A2C9DF-34D7-0528-E080-65292883B945}"/>
              </a:ext>
            </a:extLst>
          </p:cNvPr>
          <p:cNvSpPr txBox="1"/>
          <p:nvPr/>
        </p:nvSpPr>
        <p:spPr>
          <a:xfrm>
            <a:off x="2322073" y="1621026"/>
            <a:ext cx="317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Inverse Landau damping</a:t>
            </a:r>
            <a:endParaRPr kumimoji="1" lang="ja-JP" altLang="en-US" sz="2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57194C3-F5CF-FDB9-FA04-0BD2DC07E54C}"/>
              </a:ext>
            </a:extLst>
          </p:cNvPr>
          <p:cNvSpPr txBox="1"/>
          <p:nvPr/>
        </p:nvSpPr>
        <p:spPr>
          <a:xfrm>
            <a:off x="1834349" y="4455029"/>
            <a:ext cx="2831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Collisional energy transfer</a:t>
            </a:r>
            <a:endParaRPr kumimoji="1" lang="ja-JP" altLang="en-US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3BF4165-46BA-D3C4-8B1C-64D5E8682259}"/>
              </a:ext>
            </a:extLst>
          </p:cNvPr>
          <p:cNvSpPr txBox="1"/>
          <p:nvPr/>
        </p:nvSpPr>
        <p:spPr>
          <a:xfrm>
            <a:off x="1040765" y="1612224"/>
            <a:ext cx="855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kJ</a:t>
            </a:r>
            <a:endParaRPr kumimoji="1" lang="ja-JP" altLang="en-US" sz="2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ED1199D-FC95-4678-577A-912D62E42527}"/>
              </a:ext>
            </a:extLst>
          </p:cNvPr>
          <p:cNvSpPr txBox="1"/>
          <p:nvPr/>
        </p:nvSpPr>
        <p:spPr>
          <a:xfrm>
            <a:off x="165314" y="3002234"/>
            <a:ext cx="1483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0.7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kJ </a:t>
            </a:r>
            <a:r>
              <a:rPr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(5%)</a:t>
            </a:r>
            <a:endParaRPr kumimoji="1" lang="en-US" altLang="ja-JP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6FAA305D-E6E7-B3F5-FC93-EBD4E432EAA9}"/>
              </a:ext>
            </a:extLst>
          </p:cNvPr>
          <p:cNvCxnSpPr>
            <a:cxnSpLocks/>
            <a:stCxn id="4" idx="3"/>
            <a:endCxn id="34" idx="1"/>
          </p:cNvCxnSpPr>
          <p:nvPr/>
        </p:nvCxnSpPr>
        <p:spPr>
          <a:xfrm flipV="1">
            <a:off x="2871684" y="1130663"/>
            <a:ext cx="1077007" cy="129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54070DE-6364-964E-7371-57F314DBE79E}"/>
              </a:ext>
            </a:extLst>
          </p:cNvPr>
          <p:cNvSpPr txBox="1"/>
          <p:nvPr/>
        </p:nvSpPr>
        <p:spPr>
          <a:xfrm>
            <a:off x="3948691" y="776720"/>
            <a:ext cx="1622487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diffusion loss</a:t>
            </a:r>
            <a:endParaRPr kumimoji="1" lang="ja-JP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3906368-FCBD-3358-3A99-F1020F1B0DCB}"/>
              </a:ext>
            </a:extLst>
          </p:cNvPr>
          <p:cNvSpPr txBox="1"/>
          <p:nvPr/>
        </p:nvSpPr>
        <p:spPr>
          <a:xfrm>
            <a:off x="2998583" y="776016"/>
            <a:ext cx="855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kJ</a:t>
            </a:r>
            <a:endParaRPr kumimoji="1" lang="ja-JP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8CBDBC0-BAFE-58B9-B82F-D62E01928BB2}"/>
              </a:ext>
            </a:extLst>
          </p:cNvPr>
          <p:cNvSpPr txBox="1"/>
          <p:nvPr/>
        </p:nvSpPr>
        <p:spPr>
          <a:xfrm>
            <a:off x="1624284" y="3551610"/>
            <a:ext cx="2618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Collisionless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 transfer</a:t>
            </a:r>
            <a:endParaRPr kumimoji="1" lang="ja-JP" alt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DC0BB23C-A755-0FEE-6CB3-1BB2361D319C}"/>
              </a:ext>
            </a:extLst>
          </p:cNvPr>
          <p:cNvCxnSpPr>
            <a:cxnSpLocks/>
          </p:cNvCxnSpPr>
          <p:nvPr/>
        </p:nvCxnSpPr>
        <p:spPr>
          <a:xfrm>
            <a:off x="1974725" y="2572114"/>
            <a:ext cx="0" cy="40952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332F456-EDF6-6CB6-C4EF-0AEF7B7AC0EC}"/>
              </a:ext>
            </a:extLst>
          </p:cNvPr>
          <p:cNvSpPr txBox="1"/>
          <p:nvPr/>
        </p:nvSpPr>
        <p:spPr>
          <a:xfrm>
            <a:off x="3695510" y="3040765"/>
            <a:ext cx="1649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kJ </a:t>
            </a:r>
            <a:r>
              <a:rPr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(95%)</a:t>
            </a:r>
            <a:endParaRPr kumimoji="1" lang="en-US" altLang="ja-JP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タイトル 1">
            <a:extLst>
              <a:ext uri="{FF2B5EF4-FFF2-40B4-BE49-F238E27FC236}">
                <a16:creationId xmlns:a16="http://schemas.microsoft.com/office/drawing/2014/main" id="{E38B363D-D8A4-8146-368A-F2E2BDE93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45" y="-25378"/>
            <a:ext cx="7610845" cy="731909"/>
          </a:xfrm>
        </p:spPr>
        <p:txBody>
          <a:bodyPr>
            <a:normAutofit fontScale="90000"/>
          </a:bodyPr>
          <a:lstStyle/>
          <a:p>
            <a:r>
              <a:rPr kumimoji="1" lang="en-US" altLang="ja-JP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Collisionless</a:t>
            </a:r>
            <a:r>
              <a:rPr kumimoji="1"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energy transfer is observed</a:t>
            </a:r>
            <a:endParaRPr kumimoji="1" lang="ja-JP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6BEA6B9-3F85-7BC8-A62E-84A035BD7C4C}"/>
              </a:ext>
            </a:extLst>
          </p:cNvPr>
          <p:cNvSpPr txBox="1"/>
          <p:nvPr/>
        </p:nvSpPr>
        <p:spPr>
          <a:xfrm>
            <a:off x="5267889" y="1585351"/>
            <a:ext cx="2903047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transfer rate to carbon is high than that to bulk ion (deuterium)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下矢印 1">
            <a:extLst>
              <a:ext uri="{FF2B5EF4-FFF2-40B4-BE49-F238E27FC236}">
                <a16:creationId xmlns:a16="http://schemas.microsoft.com/office/drawing/2014/main" id="{6F5FCBA0-BFB9-64C2-88EF-28B42975C711}"/>
              </a:ext>
            </a:extLst>
          </p:cNvPr>
          <p:cNvSpPr/>
          <p:nvPr/>
        </p:nvSpPr>
        <p:spPr>
          <a:xfrm>
            <a:off x="6760711" y="2565763"/>
            <a:ext cx="302344" cy="439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C008C41-1F4E-DAE3-AB0C-70C727338D18}"/>
              </a:ext>
            </a:extLst>
          </p:cNvPr>
          <p:cNvSpPr txBox="1"/>
          <p:nvPr/>
        </p:nvSpPr>
        <p:spPr>
          <a:xfrm>
            <a:off x="5197845" y="3037404"/>
            <a:ext cx="297309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efficiency for heavier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下矢印 40">
            <a:extLst>
              <a:ext uri="{FF2B5EF4-FFF2-40B4-BE49-F238E27FC236}">
                <a16:creationId xmlns:a16="http://schemas.microsoft.com/office/drawing/2014/main" id="{2F8C7547-4248-67A6-8F35-1C87CA8E701A}"/>
              </a:ext>
            </a:extLst>
          </p:cNvPr>
          <p:cNvSpPr/>
          <p:nvPr/>
        </p:nvSpPr>
        <p:spPr>
          <a:xfrm>
            <a:off x="6792803" y="3533676"/>
            <a:ext cx="302344" cy="439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B333FD9-A7DF-3AA4-3032-9EE0DD99D4E8}"/>
              </a:ext>
            </a:extLst>
          </p:cNvPr>
          <p:cNvSpPr txBox="1"/>
          <p:nvPr/>
        </p:nvSpPr>
        <p:spPr>
          <a:xfrm>
            <a:off x="5822445" y="3947345"/>
            <a:ext cx="2181337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Insight of isotope effect of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collisionless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energy transfer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357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5925</TotalTime>
  <Words>1199</Words>
  <Application>Microsoft Macintosh PowerPoint</Application>
  <PresentationFormat>ワイド画面</PresentationFormat>
  <Paragraphs>144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1" baseType="lpstr">
      <vt:lpstr>ＭＳ Ｐゴシック</vt:lpstr>
      <vt:lpstr>游ゴシック</vt:lpstr>
      <vt:lpstr>游ゴシック Light</vt:lpstr>
      <vt:lpstr>游明朝</vt:lpstr>
      <vt:lpstr>Arial</vt:lpstr>
      <vt:lpstr>Helvetica</vt:lpstr>
      <vt:lpstr>Times New Roman</vt:lpstr>
      <vt:lpstr>Office テーマ</vt:lpstr>
      <vt:lpstr>Academic research on turbulence and abrupt instability of isotope mixture plasmas in Large Helical Device (LHD)</vt:lpstr>
      <vt:lpstr>Strategy of LHD research</vt:lpstr>
      <vt:lpstr>Highlighted topics of recent LHD experiment</vt:lpstr>
      <vt:lpstr>Impact of Magnetic Field Configuration on Suppression of Turbulence</vt:lpstr>
      <vt:lpstr>Boron powder injection makes plasma temperature increase</vt:lpstr>
      <vt:lpstr>Plasma turbulence spreading by magnetic fluctuation reduces heat load on divertor plate</vt:lpstr>
      <vt:lpstr>Turbulence and heat movement when a barrier that blocks heat is broken</vt:lpstr>
      <vt:lpstr>PowerPoint プレゼンテーション</vt:lpstr>
      <vt:lpstr>Collisionless energy transfer is observed</vt:lpstr>
      <vt:lpstr>Ion mixing is observed in the isotope mixture plasma</vt:lpstr>
      <vt:lpstr>Conclusion</vt:lpstr>
      <vt:lpstr>List of Press Release on Academic research </vt:lpstr>
      <vt:lpstr>For more details, please visit the following page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テーマグループ</dc:title>
  <dc:creator>Microsoft Office User</dc:creator>
  <cp:lastModifiedBy>Ida K. (居田 克巳)</cp:lastModifiedBy>
  <cp:revision>758</cp:revision>
  <cp:lastPrinted>2021-06-05T08:33:34Z</cp:lastPrinted>
  <dcterms:created xsi:type="dcterms:W3CDTF">2021-03-26T04:05:03Z</dcterms:created>
  <dcterms:modified xsi:type="dcterms:W3CDTF">2022-12-07T06:37:56Z</dcterms:modified>
</cp:coreProperties>
</file>