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21"/>
  </p:notesMasterIdLst>
  <p:sldIdLst>
    <p:sldId id="594" r:id="rId4"/>
    <p:sldId id="609" r:id="rId5"/>
    <p:sldId id="2141411925" r:id="rId6"/>
    <p:sldId id="2141411926" r:id="rId7"/>
    <p:sldId id="2141411910" r:id="rId8"/>
    <p:sldId id="2141411937" r:id="rId9"/>
    <p:sldId id="2141411935" r:id="rId10"/>
    <p:sldId id="2141411936" r:id="rId11"/>
    <p:sldId id="2141411929" r:id="rId12"/>
    <p:sldId id="2141411909" r:id="rId13"/>
    <p:sldId id="2141411938" r:id="rId14"/>
    <p:sldId id="5414" r:id="rId15"/>
    <p:sldId id="2911" r:id="rId16"/>
    <p:sldId id="2141411941" r:id="rId17"/>
    <p:sldId id="257" r:id="rId18"/>
    <p:sldId id="2141411939" r:id="rId19"/>
    <p:sldId id="21414119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CD8"/>
    <a:srgbClr val="E58233"/>
    <a:srgbClr val="A53C34"/>
    <a:srgbClr val="014753"/>
    <a:srgbClr val="8FBB55"/>
    <a:srgbClr val="C7DDAB"/>
    <a:srgbClr val="CB4D3D"/>
    <a:srgbClr val="33CCCC"/>
    <a:srgbClr val="E8A9A0"/>
    <a:srgbClr val="A2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/>
    <p:restoredTop sz="75000"/>
  </p:normalViewPr>
  <p:slideViewPr>
    <p:cSldViewPr snapToGrid="0">
      <p:cViewPr varScale="1">
        <p:scale>
          <a:sx n="88" d="100"/>
          <a:sy n="88" d="100"/>
        </p:scale>
        <p:origin x="1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796E-2F1A-B84C-9AA5-8B3CEE6D61A3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9669E-3023-824D-90DC-8DF78BA9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F095A-F86B-4B29-8A9F-DF3D3D1F3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4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0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10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29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3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3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669E-3023-824D-90DC-8DF78BA9C1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78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4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0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 green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19" y="1061548"/>
            <a:ext cx="11487913" cy="579645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290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327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8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A4A8ECE-C685-4987-A5C3-58EECB462B72}"/>
              </a:ext>
            </a:extLst>
          </p:cNvPr>
          <p:cNvSpPr/>
          <p:nvPr userDrawn="1"/>
        </p:nvSpPr>
        <p:spPr>
          <a:xfrm>
            <a:off x="7192903" y="0"/>
            <a:ext cx="4999097" cy="6537960"/>
          </a:xfrm>
          <a:custGeom>
            <a:avLst/>
            <a:gdLst>
              <a:gd name="connsiteX0" fmla="*/ 0 w 4999097"/>
              <a:gd name="connsiteY0" fmla="*/ 0 h 6537960"/>
              <a:gd name="connsiteX1" fmla="*/ 4999097 w 4999097"/>
              <a:gd name="connsiteY1" fmla="*/ 0 h 6537960"/>
              <a:gd name="connsiteX2" fmla="*/ 4999097 w 4999097"/>
              <a:gd name="connsiteY2" fmla="*/ 6537960 h 6537960"/>
              <a:gd name="connsiteX3" fmla="*/ 4569328 w 4999097"/>
              <a:gd name="connsiteY3" fmla="*/ 6537960 h 6537960"/>
              <a:gd name="connsiteX4" fmla="*/ 4569328 w 4999097"/>
              <a:gd name="connsiteY4" fmla="*/ 1099648 h 6537960"/>
              <a:gd name="connsiteX5" fmla="*/ 0 w 4999097"/>
              <a:gd name="connsiteY5" fmla="*/ 1099648 h 6537960"/>
              <a:gd name="connsiteX6" fmla="*/ 0 w 4999097"/>
              <a:gd name="connsiteY6" fmla="*/ 0 h 653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097" h="6537960">
                <a:moveTo>
                  <a:pt x="0" y="0"/>
                </a:moveTo>
                <a:lnTo>
                  <a:pt x="4999097" y="0"/>
                </a:lnTo>
                <a:lnTo>
                  <a:pt x="4999097" y="6537960"/>
                </a:lnTo>
                <a:lnTo>
                  <a:pt x="4569328" y="6537960"/>
                </a:lnTo>
                <a:lnTo>
                  <a:pt x="4569328" y="1099648"/>
                </a:lnTo>
                <a:lnTo>
                  <a:pt x="0" y="10996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69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2843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43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26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105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5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4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1090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4B44C-EBEE-491D-B904-687B8716B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8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504904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391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3FB8-F89B-40EB-8520-2BAE22560CE1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E9E9-A218-42A2-A250-DBD70B7BC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90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7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2474" indent="-16375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60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49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97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4C750A-1FB5-0241-B37B-446206F05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298BF-7DDB-6843-B338-31CB1671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3738245"/>
            <a:ext cx="10515600" cy="1325563"/>
          </a:xfrm>
        </p:spPr>
        <p:txBody>
          <a:bodyPr>
            <a:normAutofit/>
          </a:bodyPr>
          <a:lstStyle>
            <a:lvl1pPr algn="r">
              <a:defRPr sz="48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768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29767" y="274320"/>
            <a:ext cx="11430000" cy="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48055" y="1653735"/>
            <a:ext cx="11430000" cy="4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65655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lvl="1" indent="-44025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lvl="2" indent="-42332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lvl="5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8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53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02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67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1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450163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1833374"/>
            <a:ext cx="5486400" cy="4188490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450163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1837766"/>
            <a:ext cx="5486400" cy="4188490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42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67428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057490"/>
            <a:ext cx="3610478" cy="3964373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67428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061882"/>
            <a:ext cx="3608418" cy="3964373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67428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061882"/>
            <a:ext cx="3608418" cy="3964373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58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37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143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94" r:id="rId22"/>
    <p:sldLayoutId id="2147483695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4AED3-5FD1-4EDB-9C16-8A0E78509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459" y="1388962"/>
            <a:ext cx="10343155" cy="978729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ORNL Perspectives on Maximizing Fusion Pilot Plant Success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EEAFA6-937E-4326-9ED3-67F8D318B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459" y="2391799"/>
            <a:ext cx="6532053" cy="28399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Century Gothic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entury Gothic"/>
                <a:cs typeface="Arial"/>
              </a:rPr>
              <a:t>Mickey Wade for the ORNL Team</a:t>
            </a:r>
            <a:br>
              <a:rPr lang="en-US" sz="2800" dirty="0"/>
            </a:br>
            <a:endParaRPr lang="en-US" sz="2800" dirty="0">
              <a:latin typeface="Century Gothic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entury Gothic"/>
                <a:cs typeface="Arial"/>
              </a:rPr>
              <a:t>Oak 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entury Gothic"/>
                <a:cs typeface="Arial"/>
              </a:rPr>
              <a:t>Fusion Power Associates Annual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entury Gothic"/>
                <a:cs typeface="Arial"/>
              </a:rPr>
              <a:t>Dec. 7, 2022</a:t>
            </a:r>
          </a:p>
        </p:txBody>
      </p:sp>
    </p:spTree>
    <p:extLst>
      <p:ext uri="{BB962C8B-B14F-4D97-AF65-F5344CB8AC3E}">
        <p14:creationId xmlns:p14="http://schemas.microsoft.com/office/powerpoint/2010/main" val="293017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064CA7-FFF8-FDAE-248C-FCBABC0CCB2C}"/>
              </a:ext>
            </a:extLst>
          </p:cNvPr>
          <p:cNvSpPr/>
          <p:nvPr/>
        </p:nvSpPr>
        <p:spPr>
          <a:xfrm>
            <a:off x="364451" y="6286500"/>
            <a:ext cx="1399033" cy="5715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22427-B8C7-62CB-B9FB-26BEA73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78372"/>
            <a:ext cx="11430000" cy="978729"/>
          </a:xfrm>
        </p:spPr>
        <p:txBody>
          <a:bodyPr/>
          <a:lstStyle/>
          <a:p>
            <a:r>
              <a:rPr lang="en-US" b="1" dirty="0"/>
              <a:t>Without Public Reference Designs, the Linkages between the Elements are Much Weaker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EBFE5-7E99-4C38-D463-4B2D0C98F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F4E2C-0F71-9161-E9B7-0A93FC4B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366" y="1094040"/>
            <a:ext cx="9911120" cy="5590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859E26-1129-22EC-4716-D85BBE3D9502}"/>
              </a:ext>
            </a:extLst>
          </p:cNvPr>
          <p:cNvSpPr/>
          <p:nvPr/>
        </p:nvSpPr>
        <p:spPr>
          <a:xfrm>
            <a:off x="4818743" y="1999282"/>
            <a:ext cx="1644049" cy="41225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97EB8-C0A3-8F35-99B2-88AAEC310A78}"/>
              </a:ext>
            </a:extLst>
          </p:cNvPr>
          <p:cNvSpPr/>
          <p:nvPr/>
        </p:nvSpPr>
        <p:spPr>
          <a:xfrm>
            <a:off x="4081221" y="4845801"/>
            <a:ext cx="2381571" cy="1038386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85708-B734-6C48-8A5C-88686CD01C05}"/>
              </a:ext>
            </a:extLst>
          </p:cNvPr>
          <p:cNvSpPr/>
          <p:nvPr/>
        </p:nvSpPr>
        <p:spPr>
          <a:xfrm rot="771932">
            <a:off x="6305621" y="5772078"/>
            <a:ext cx="1344587" cy="29023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064CA7-FFF8-FDAE-248C-FCBABC0CCB2C}"/>
              </a:ext>
            </a:extLst>
          </p:cNvPr>
          <p:cNvSpPr/>
          <p:nvPr/>
        </p:nvSpPr>
        <p:spPr>
          <a:xfrm>
            <a:off x="364451" y="6286500"/>
            <a:ext cx="1399033" cy="5715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EBFE5-7E99-4C38-D463-4B2D0C98F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F4E2C-0F71-9161-E9B7-0A93FC4B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366" y="1094040"/>
            <a:ext cx="9911120" cy="55908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8AC7A6-9420-ECC7-8F0A-61535397EC3C}"/>
              </a:ext>
            </a:extLst>
          </p:cNvPr>
          <p:cNvSpPr txBox="1">
            <a:spLocks/>
          </p:cNvSpPr>
          <p:nvPr/>
        </p:nvSpPr>
        <p:spPr bwMode="auto">
          <a:xfrm>
            <a:off x="565926" y="202101"/>
            <a:ext cx="1162607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b="1" dirty="0"/>
              <a:t>Our Conclusion:  A Public Reference Design Effort Will Likely Prove to Be a Critical Piece of this Puzzle</a:t>
            </a:r>
          </a:p>
        </p:txBody>
      </p:sp>
    </p:spTree>
    <p:extLst>
      <p:ext uri="{BB962C8B-B14F-4D97-AF65-F5344CB8AC3E}">
        <p14:creationId xmlns:p14="http://schemas.microsoft.com/office/powerpoint/2010/main" val="124697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EC23-B8CA-BE09-4F11-A8B04B97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ORNL doing?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F34A5E-F0C8-6649-612A-636408690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32328"/>
              </p:ext>
            </p:extLst>
          </p:nvPr>
        </p:nvGraphicFramePr>
        <p:xfrm>
          <a:off x="1580317" y="2389129"/>
          <a:ext cx="8805336" cy="541866"/>
        </p:xfrm>
        <a:graphic>
          <a:graphicData uri="http://schemas.openxmlformats.org/drawingml/2006/table">
            <a:tbl>
              <a:tblPr/>
              <a:tblGrid>
                <a:gridCol w="1100667">
                  <a:extLst>
                    <a:ext uri="{9D8B030D-6E8A-4147-A177-3AD203B41FA5}">
                      <a16:colId xmlns:a16="http://schemas.microsoft.com/office/drawing/2014/main" val="272224919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8366047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4192666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16110356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60415403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30715051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7264746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606070213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0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B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9C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A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99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8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4D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3554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10016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E937261-C0DA-5CFA-5F01-3D46B9775F47}"/>
              </a:ext>
            </a:extLst>
          </p:cNvPr>
          <p:cNvGrpSpPr/>
          <p:nvPr/>
        </p:nvGrpSpPr>
        <p:grpSpPr>
          <a:xfrm>
            <a:off x="1835747" y="1326183"/>
            <a:ext cx="9501631" cy="1062946"/>
            <a:chOff x="1948762" y="4220997"/>
            <a:chExt cx="9501631" cy="106294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33B819-C249-1392-BA8B-6C1790606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9059" y="4989292"/>
              <a:ext cx="0" cy="294651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292A5B-2E31-FECE-4E4F-39E863FC9A81}"/>
                </a:ext>
              </a:extLst>
            </p:cNvPr>
            <p:cNvSpPr txBox="1"/>
            <p:nvPr/>
          </p:nvSpPr>
          <p:spPr>
            <a:xfrm>
              <a:off x="1948762" y="4249656"/>
              <a:ext cx="1280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milestone FOA submission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9D805D-E8A2-E26B-0C99-D890A01AE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6164" y="4989292"/>
              <a:ext cx="0" cy="294651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D1B4BF-10F8-FCFD-BEC5-5E143327F9E4}"/>
                </a:ext>
              </a:extLst>
            </p:cNvPr>
            <p:cNvSpPr txBox="1"/>
            <p:nvPr/>
          </p:nvSpPr>
          <p:spPr>
            <a:xfrm>
              <a:off x="3403065" y="4220997"/>
              <a:ext cx="21758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FPP* pre-conceptual design and technology roadmap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ACCC65-A081-446B-CF84-258F0B767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88391" y="4979018"/>
              <a:ext cx="0" cy="294651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02EE78-DDB0-C1A2-47ED-46390EF49B36}"/>
                </a:ext>
              </a:extLst>
            </p:cNvPr>
            <p:cNvSpPr txBox="1"/>
            <p:nvPr/>
          </p:nvSpPr>
          <p:spPr>
            <a:xfrm>
              <a:off x="9546937" y="4376746"/>
              <a:ext cx="1903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FPP preliminary design review</a:t>
              </a:r>
            </a:p>
          </p:txBody>
        </p:sp>
      </p:grpSp>
      <p:sp>
        <p:nvSpPr>
          <p:cNvPr id="5" name="AutoShape 2">
            <a:extLst>
              <a:ext uri="{FF2B5EF4-FFF2-40B4-BE49-F238E27FC236}">
                <a16:creationId xmlns:a16="http://schemas.microsoft.com/office/drawing/2014/main" id="{17BA1D8A-25C6-363C-EC71-44DF09F56C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50EF8821-AD02-F8DA-8E7D-5424D1B560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3854CE-1FCA-C7C4-FF88-367F2C6A445A}"/>
              </a:ext>
            </a:extLst>
          </p:cNvPr>
          <p:cNvSpPr txBox="1"/>
          <p:nvPr/>
        </p:nvSpPr>
        <p:spPr>
          <a:xfrm>
            <a:off x="644525" y="3350501"/>
            <a:ext cx="11062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ORNL aims to maximize the probability of </a:t>
            </a:r>
            <a:r>
              <a:rPr lang="en-US" sz="2400" b="1" dirty="0"/>
              <a:t>timely</a:t>
            </a:r>
            <a:r>
              <a:rPr lang="en-US" sz="2400" dirty="0"/>
              <a:t> </a:t>
            </a:r>
            <a:r>
              <a:rPr lang="en-US" sz="2400" b="1" dirty="0"/>
              <a:t>credible</a:t>
            </a:r>
            <a:r>
              <a:rPr lang="en-US" sz="2400" dirty="0"/>
              <a:t> </a:t>
            </a:r>
            <a:r>
              <a:rPr lang="en-US" sz="2400" b="1" dirty="0"/>
              <a:t>design</a:t>
            </a:r>
            <a:r>
              <a:rPr lang="en-US" sz="2400" dirty="0"/>
              <a:t>(s) that projects to commercial viability (leveraging private interest/capabilities)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playing a central role in </a:t>
            </a:r>
            <a:r>
              <a:rPr lang="en-US" sz="2400" b="1" dirty="0"/>
              <a:t>FPP design </a:t>
            </a:r>
            <a:r>
              <a:rPr lang="en-US" sz="2400" dirty="0"/>
              <a:t>by providing integrated toolset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foundational R&amp;D</a:t>
            </a:r>
            <a:r>
              <a:rPr lang="en-US" sz="2400" dirty="0"/>
              <a:t> needed for low-TRL, longer term milestones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development and demonstration of </a:t>
            </a:r>
            <a:r>
              <a:rPr lang="en-US" sz="2400" b="1" dirty="0"/>
              <a:t>technology components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77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0C47062-48D5-7166-D849-1A3873E73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29" y="2529873"/>
            <a:ext cx="4730402" cy="2660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895E3-8A71-4685-AA37-8DCD6E2A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8" y="365857"/>
            <a:ext cx="10418329" cy="424732"/>
          </a:xfrm>
        </p:spPr>
        <p:txBody>
          <a:bodyPr/>
          <a:lstStyle/>
          <a:p>
            <a:r>
              <a:rPr lang="en-US" b="1" dirty="0"/>
              <a:t>ORNL Role in FPP Development in the 2020s is Three-Fold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61C37C-3CBE-BE41-AEA7-517A39BDF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Provider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D7EE6-D678-8447-8C39-D4F54A112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Integrator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2362B493-8144-3E49-9A69-226BCF358D41}"/>
              </a:ext>
            </a:extLst>
          </p:cNvPr>
          <p:cNvSpPr txBox="1">
            <a:spLocks/>
          </p:cNvSpPr>
          <p:nvPr/>
        </p:nvSpPr>
        <p:spPr bwMode="auto">
          <a:xfrm>
            <a:off x="8312834" y="1004515"/>
            <a:ext cx="3866758" cy="4062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Century Gothic" panose="020B0502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Enabler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EB041C8B-A892-744D-B860-6BDF4C608BFC}"/>
              </a:ext>
            </a:extLst>
          </p:cNvPr>
          <p:cNvSpPr txBox="1">
            <a:spLocks/>
          </p:cNvSpPr>
          <p:nvPr/>
        </p:nvSpPr>
        <p:spPr bwMode="auto">
          <a:xfrm>
            <a:off x="8310300" y="1525723"/>
            <a:ext cx="3860800" cy="5330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Deliver facilities central to fusion development…</a:t>
            </a:r>
          </a:p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9000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…while working with private companies to advance their technical readiness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C1D76E-F730-E448-4302-78EE1E3F6C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Maintain and expand R&amp;D portfolio focused on fusion’s most challenging problems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2E1B21-5FE4-0709-86AD-A94E477D0041}"/>
              </a:ext>
            </a:extLst>
          </p:cNvPr>
          <p:cNvGrpSpPr/>
          <p:nvPr/>
        </p:nvGrpSpPr>
        <p:grpSpPr>
          <a:xfrm>
            <a:off x="688120" y="2526816"/>
            <a:ext cx="3176749" cy="3497341"/>
            <a:chOff x="548309" y="1432218"/>
            <a:chExt cx="4949670" cy="48542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762A51-1A4C-BA7D-38C3-5C3A5B302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309" y="1432218"/>
              <a:ext cx="4726056" cy="485428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617E66-2C2F-0774-DCA7-10C4B1D0D340}"/>
                </a:ext>
              </a:extLst>
            </p:cNvPr>
            <p:cNvSpPr/>
            <p:nvPr/>
          </p:nvSpPr>
          <p:spPr>
            <a:xfrm>
              <a:off x="4333460" y="3819603"/>
              <a:ext cx="1164519" cy="232940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F02AB-85E9-6F52-2FC3-2B03A2E1D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845" y="5045101"/>
            <a:ext cx="1679166" cy="18127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D4AE8F7-A6F3-780A-EC9D-25E5E6738C8F}"/>
              </a:ext>
            </a:extLst>
          </p:cNvPr>
          <p:cNvGrpSpPr/>
          <p:nvPr/>
        </p:nvGrpSpPr>
        <p:grpSpPr>
          <a:xfrm>
            <a:off x="10203152" y="2402142"/>
            <a:ext cx="2082757" cy="926448"/>
            <a:chOff x="7398614" y="610153"/>
            <a:chExt cx="4292561" cy="2462712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53BD35A4-D3B9-36F2-07EA-890DE4B2E1D4}"/>
                </a:ext>
              </a:extLst>
            </p:cNvPr>
            <p:cNvSpPr/>
            <p:nvPr/>
          </p:nvSpPr>
          <p:spPr>
            <a:xfrm>
              <a:off x="8389781" y="1518997"/>
              <a:ext cx="1726637" cy="975821"/>
            </a:xfrm>
            <a:prstGeom prst="trapezoid">
              <a:avLst>
                <a:gd name="adj" fmla="val 4083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81DB2D-6D43-D61B-0A7E-C9308A746536}"/>
                </a:ext>
              </a:extLst>
            </p:cNvPr>
            <p:cNvSpPr/>
            <p:nvPr/>
          </p:nvSpPr>
          <p:spPr>
            <a:xfrm rot="1016578">
              <a:off x="8852184" y="1185541"/>
              <a:ext cx="167805" cy="15537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866E6A09-6189-5726-4F01-C06F3F5C4DE4}"/>
                </a:ext>
              </a:extLst>
            </p:cNvPr>
            <p:cNvSpPr/>
            <p:nvPr/>
          </p:nvSpPr>
          <p:spPr>
            <a:xfrm>
              <a:off x="8977978" y="1765019"/>
              <a:ext cx="514589" cy="499850"/>
            </a:xfrm>
            <a:prstGeom prst="trapezoi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8" name="Dodecagon 17">
              <a:extLst>
                <a:ext uri="{FF2B5EF4-FFF2-40B4-BE49-F238E27FC236}">
                  <a16:creationId xmlns:a16="http://schemas.microsoft.com/office/drawing/2014/main" id="{34CD4972-E3C0-7751-8960-E32566D72492}"/>
                </a:ext>
              </a:extLst>
            </p:cNvPr>
            <p:cNvSpPr/>
            <p:nvPr/>
          </p:nvSpPr>
          <p:spPr>
            <a:xfrm rot="938516">
              <a:off x="8922277" y="610153"/>
              <a:ext cx="676196" cy="612316"/>
            </a:xfrm>
            <a:prstGeom prst="dodecago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E15FF6-74FC-5AC5-BF96-0AA76279869B}"/>
                </a:ext>
              </a:extLst>
            </p:cNvPr>
            <p:cNvSpPr/>
            <p:nvPr/>
          </p:nvSpPr>
          <p:spPr>
            <a:xfrm rot="20764232">
              <a:off x="9463545" y="1201456"/>
              <a:ext cx="167805" cy="15537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BF5660-8447-7FB1-044A-99F9E270A559}"/>
                </a:ext>
              </a:extLst>
            </p:cNvPr>
            <p:cNvSpPr/>
            <p:nvPr/>
          </p:nvSpPr>
          <p:spPr>
            <a:xfrm rot="19025013">
              <a:off x="9967856" y="939713"/>
              <a:ext cx="167805" cy="15537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AEFA75-0E28-072B-B905-972B5F67CD72}"/>
                </a:ext>
              </a:extLst>
            </p:cNvPr>
            <p:cNvSpPr/>
            <p:nvPr/>
          </p:nvSpPr>
          <p:spPr>
            <a:xfrm rot="2540290">
              <a:off x="8400997" y="935012"/>
              <a:ext cx="167805" cy="15537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D53EA5-290F-90D0-7001-B1245707C910}"/>
                </a:ext>
              </a:extLst>
            </p:cNvPr>
            <p:cNvSpPr txBox="1"/>
            <p:nvPr/>
          </p:nvSpPr>
          <p:spPr>
            <a:xfrm>
              <a:off x="9905709" y="941565"/>
              <a:ext cx="1785466" cy="62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chemeClr val="tx2"/>
                  </a:solidFill>
                </a:rPr>
                <a:t>Test Blanket Component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AEA1B8-BAEA-1A19-74C6-275409EEC78B}"/>
                </a:ext>
              </a:extLst>
            </p:cNvPr>
            <p:cNvCxnSpPr>
              <a:cxnSpLocks/>
            </p:cNvCxnSpPr>
            <p:nvPr/>
          </p:nvCxnSpPr>
          <p:spPr>
            <a:xfrm>
              <a:off x="9081108" y="2264869"/>
              <a:ext cx="0" cy="34742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3C4479-1E5C-76ED-FDC0-D0EA976CC189}"/>
                </a:ext>
              </a:extLst>
            </p:cNvPr>
            <p:cNvSpPr txBox="1"/>
            <p:nvPr/>
          </p:nvSpPr>
          <p:spPr>
            <a:xfrm>
              <a:off x="8123350" y="2756184"/>
              <a:ext cx="1254289" cy="31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">
                  <a:solidFill>
                    <a:srgbClr val="7030A0"/>
                  </a:solidFill>
                </a:rPr>
                <a:t>He Coolant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273CE9-138A-C852-E9D0-EE985601B4E7}"/>
                </a:ext>
              </a:extLst>
            </p:cNvPr>
            <p:cNvSpPr txBox="1"/>
            <p:nvPr/>
          </p:nvSpPr>
          <p:spPr>
            <a:xfrm>
              <a:off x="9212003" y="2762852"/>
              <a:ext cx="934315" cy="31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err="1">
                  <a:solidFill>
                    <a:srgbClr val="C00000"/>
                  </a:solidFill>
                </a:rPr>
                <a:t>PbLi</a:t>
              </a:r>
              <a:r>
                <a:rPr lang="en-US" sz="200" dirty="0">
                  <a:solidFill>
                    <a:srgbClr val="C00000"/>
                  </a:solidFill>
                </a:rPr>
                <a:t> breeder/coolant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191855-49BB-8120-9F6B-1DB4EED3C10F}"/>
                </a:ext>
              </a:extLst>
            </p:cNvPr>
            <p:cNvCxnSpPr>
              <a:cxnSpLocks/>
            </p:cNvCxnSpPr>
            <p:nvPr/>
          </p:nvCxnSpPr>
          <p:spPr>
            <a:xfrm>
              <a:off x="9380684" y="2276011"/>
              <a:ext cx="0" cy="3362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un 26">
              <a:extLst>
                <a:ext uri="{FF2B5EF4-FFF2-40B4-BE49-F238E27FC236}">
                  <a16:creationId xmlns:a16="http://schemas.microsoft.com/office/drawing/2014/main" id="{D5300A22-2B47-90DF-4B1F-D933030E51C3}"/>
                </a:ext>
              </a:extLst>
            </p:cNvPr>
            <p:cNvSpPr/>
            <p:nvPr/>
          </p:nvSpPr>
          <p:spPr>
            <a:xfrm>
              <a:off x="9150022" y="1532639"/>
              <a:ext cx="202748" cy="162451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4E795C-1D98-CED3-7FEB-5F27E9817377}"/>
                </a:ext>
              </a:extLst>
            </p:cNvPr>
            <p:cNvSpPr txBox="1"/>
            <p:nvPr/>
          </p:nvSpPr>
          <p:spPr>
            <a:xfrm>
              <a:off x="7688718" y="1036988"/>
              <a:ext cx="947687" cy="62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accent4">
                      <a:lumMod val="75000"/>
                    </a:schemeClr>
                  </a:solidFill>
                </a:rPr>
                <a:t>Surface Heating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46CA76-D54E-09C5-08E8-0F15BAE0008D}"/>
                </a:ext>
              </a:extLst>
            </p:cNvPr>
            <p:cNvSpPr txBox="1"/>
            <p:nvPr/>
          </p:nvSpPr>
          <p:spPr>
            <a:xfrm>
              <a:off x="7398614" y="2309166"/>
              <a:ext cx="1090440" cy="62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0095CE"/>
                  </a:solidFill>
                </a:rPr>
                <a:t>Vacuum Enclosure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0503F4-EE23-F9A1-EE5A-7D7093B66563}"/>
                </a:ext>
              </a:extLst>
            </p:cNvPr>
            <p:cNvSpPr txBox="1"/>
            <p:nvPr/>
          </p:nvSpPr>
          <p:spPr>
            <a:xfrm>
              <a:off x="8807077" y="761759"/>
              <a:ext cx="687592" cy="23250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/>
                <a:t>Magnets</a:t>
              </a:r>
            </a:p>
          </p:txBody>
        </p:sp>
      </p:grp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878758D-F2CE-59E8-02D4-32506399BF20}"/>
              </a:ext>
            </a:extLst>
          </p:cNvPr>
          <p:cNvSpPr txBox="1">
            <a:spLocks/>
          </p:cNvSpPr>
          <p:nvPr/>
        </p:nvSpPr>
        <p:spPr bwMode="auto">
          <a:xfrm>
            <a:off x="4311267" y="1540497"/>
            <a:ext cx="3871358" cy="2045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Leverage broad discipline expertise to deliver/inform promising FPP designs…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88CD9134-4A04-5746-D2EC-68166725CD44}"/>
              </a:ext>
            </a:extLst>
          </p:cNvPr>
          <p:cNvSpPr txBox="1">
            <a:spLocks/>
          </p:cNvSpPr>
          <p:nvPr/>
        </p:nvSpPr>
        <p:spPr bwMode="auto">
          <a:xfrm>
            <a:off x="4231324" y="5469452"/>
            <a:ext cx="4177436" cy="2045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…embodied in a comprehensive physics/ engineering toolkit for simulation and design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2CFE4ED-1D52-9931-F300-53E29E3FEEC4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2319" y="3171781"/>
            <a:ext cx="1746274" cy="514437"/>
          </a:xfrm>
          <a:prstGeom prst="rect">
            <a:avLst/>
          </a:prstGeom>
          <a:noFill/>
          <a:ln w="19050">
            <a:solidFill>
              <a:srgbClr val="4C886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D570F16-4795-2D8B-4A22-5524B2F60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915" y="2120318"/>
            <a:ext cx="1536408" cy="821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DB157-E1A4-C590-570A-C6182548A7FF}"/>
              </a:ext>
            </a:extLst>
          </p:cNvPr>
          <p:cNvSpPr txBox="1"/>
          <p:nvPr/>
        </p:nvSpPr>
        <p:spPr>
          <a:xfrm>
            <a:off x="8418632" y="2788555"/>
            <a:ext cx="840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MPEX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42A64-E1C6-FEAA-1DB2-5EE69355629C}"/>
              </a:ext>
            </a:extLst>
          </p:cNvPr>
          <p:cNvSpPr txBox="1"/>
          <p:nvPr/>
        </p:nvSpPr>
        <p:spPr>
          <a:xfrm>
            <a:off x="11259540" y="2120318"/>
            <a:ext cx="645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BCTF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EF884-09B8-0AA8-509B-85B3B1DEC1A8}"/>
              </a:ext>
            </a:extLst>
          </p:cNvPr>
          <p:cNvSpPr txBox="1"/>
          <p:nvPr/>
        </p:nvSpPr>
        <p:spPr>
          <a:xfrm>
            <a:off x="10410785" y="3565998"/>
            <a:ext cx="645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FPNS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307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0728-FF5D-44A6-AD62-4CABAC13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39595"/>
            <a:ext cx="11430000" cy="867930"/>
          </a:xfrm>
        </p:spPr>
        <p:txBody>
          <a:bodyPr/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MPEX will be a platform to test and advance understanding of plasma material interactions in a FPP-relevant environment</a:t>
            </a:r>
            <a:endParaRPr lang="en-US" sz="44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B8E4-C0E3-4CE0-89CC-8AE7A81AA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6" y="1379081"/>
            <a:ext cx="6413907" cy="4400170"/>
          </a:xfrm>
        </p:spPr>
        <p:txBody>
          <a:bodyPr/>
          <a:lstStyle/>
          <a:p>
            <a:r>
              <a:rPr lang="en-US" sz="2000" dirty="0"/>
              <a:t>MPEX capable of lifetime exposures of materials in 2 weeks of operation</a:t>
            </a:r>
          </a:p>
          <a:p>
            <a:r>
              <a:rPr lang="en-US" sz="2000" dirty="0"/>
              <a:t>Separate heating systems for control of parameters at target</a:t>
            </a:r>
          </a:p>
          <a:p>
            <a:pPr lvl="1"/>
            <a:r>
              <a:rPr lang="en-US" sz="2000" dirty="0"/>
              <a:t>Helicon (Electron density),  EBW/ECH (Electron temperature), ICRF (Ion Temperature)</a:t>
            </a:r>
          </a:p>
          <a:p>
            <a:r>
              <a:rPr lang="en-US" sz="2000" dirty="0"/>
              <a:t>Interchangeable target with capability of </a:t>
            </a:r>
            <a:br>
              <a:rPr lang="en-US" sz="2000" dirty="0"/>
            </a:br>
            <a:r>
              <a:rPr lang="en-US" sz="2000" dirty="0"/>
              <a:t>10 MW/m</a:t>
            </a:r>
            <a:r>
              <a:rPr lang="en-US" sz="2000" baseline="30000" dirty="0"/>
              <a:t>2</a:t>
            </a:r>
            <a:r>
              <a:rPr lang="en-US" sz="2000" dirty="0"/>
              <a:t> and exposing irradiated materials and liquid metals (small amounts)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D2569-C880-7B4B-BC50-FB030AFB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545" y="3986839"/>
            <a:ext cx="4011167" cy="267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49FD8-8BB3-4AAF-899F-39DE06DF024A}"/>
              </a:ext>
            </a:extLst>
          </p:cNvPr>
          <p:cNvSpPr txBox="1"/>
          <p:nvPr/>
        </p:nvSpPr>
        <p:spPr>
          <a:xfrm>
            <a:off x="874251" y="5322463"/>
            <a:ext cx="539592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>
                <a:latin typeface="+mn-lt"/>
              </a:rPr>
              <a:t>Planned project completion in Q2FY28 </a:t>
            </a:r>
            <a:br>
              <a:rPr lang="en-US" sz="2000" i="1" dirty="0">
                <a:latin typeface="+mn-lt"/>
              </a:rPr>
            </a:br>
            <a:r>
              <a:rPr lang="en-US" sz="2000" i="1" dirty="0">
                <a:latin typeface="+mn-lt"/>
              </a:rPr>
              <a:t>(early completion March 2026)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A5ED73-E3F9-F44D-CAC1-AB2A73E28AFA}"/>
              </a:ext>
            </a:extLst>
          </p:cNvPr>
          <p:cNvGrpSpPr/>
          <p:nvPr/>
        </p:nvGrpSpPr>
        <p:grpSpPr>
          <a:xfrm>
            <a:off x="7340869" y="1247710"/>
            <a:ext cx="4330838" cy="2747986"/>
            <a:chOff x="3205480" y="3344580"/>
            <a:chExt cx="4699000" cy="33824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A61391-1E33-42B0-2E45-E2210E13ACD4}"/>
                </a:ext>
              </a:extLst>
            </p:cNvPr>
            <p:cNvGrpSpPr/>
            <p:nvPr/>
          </p:nvGrpSpPr>
          <p:grpSpPr>
            <a:xfrm>
              <a:off x="3205480" y="3344580"/>
              <a:ext cx="4699000" cy="3382477"/>
              <a:chOff x="1803400" y="3475524"/>
              <a:chExt cx="4699000" cy="3382477"/>
            </a:xfrm>
          </p:grpSpPr>
          <p:pic>
            <p:nvPicPr>
              <p:cNvPr id="12" name="Picture 11" descr="MPEXandtheRest.pdf">
                <a:extLst>
                  <a:ext uri="{FF2B5EF4-FFF2-40B4-BE49-F238E27FC236}">
                    <a16:creationId xmlns:a16="http://schemas.microsoft.com/office/drawing/2014/main" id="{26F14850-3B42-FEE3-E939-AE9DAD340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3400" y="3475524"/>
                <a:ext cx="4699000" cy="338247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3ACD02-60B3-BA47-8473-B7223D28B075}"/>
                  </a:ext>
                </a:extLst>
              </p:cNvPr>
              <p:cNvSpPr txBox="1"/>
              <p:nvPr/>
            </p:nvSpPr>
            <p:spPr>
              <a:xfrm>
                <a:off x="4930184" y="3951462"/>
                <a:ext cx="1281121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>
                    <a:latin typeface="Arial Narrow"/>
                    <a:cs typeface="Arial Narrow"/>
                  </a:rPr>
                  <a:t>Fusion Power Plant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E61696-B03B-5D28-CCCC-D9498F825BF0}"/>
                  </a:ext>
                </a:extLst>
              </p:cNvPr>
              <p:cNvSpPr txBox="1"/>
              <p:nvPr/>
            </p:nvSpPr>
            <p:spPr>
              <a:xfrm rot="18845675">
                <a:off x="4529898" y="6019801"/>
                <a:ext cx="4720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>
                    <a:latin typeface="Arial Narrow"/>
                    <a:cs typeface="Arial Narrow"/>
                  </a:rPr>
                  <a:t>ITER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0F1FEE-271F-36F2-9FC5-0855E7EAA9D5}"/>
                  </a:ext>
                </a:extLst>
              </p:cNvPr>
              <p:cNvSpPr txBox="1"/>
              <p:nvPr/>
            </p:nvSpPr>
            <p:spPr>
              <a:xfrm rot="18845675">
                <a:off x="4217809" y="6026151"/>
                <a:ext cx="5120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>
                    <a:latin typeface="Arial Narrow"/>
                    <a:cs typeface="Arial Narrow"/>
                  </a:rPr>
                  <a:t>EAST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0997A4-8AE0-D6E6-D944-7146B8B16A62}"/>
                  </a:ext>
                </a:extLst>
              </p:cNvPr>
              <p:cNvSpPr txBox="1"/>
              <p:nvPr/>
            </p:nvSpPr>
            <p:spPr>
              <a:xfrm rot="18845675">
                <a:off x="3959985" y="5969001"/>
                <a:ext cx="68480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>
                    <a:latin typeface="Arial Narrow"/>
                    <a:cs typeface="Arial Narrow"/>
                  </a:rPr>
                  <a:t>JT60-SA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C31123-E49F-2CA0-4FC2-1FC6EBCEF62D}"/>
                  </a:ext>
                </a:extLst>
              </p:cNvPr>
              <p:cNvSpPr txBox="1"/>
              <p:nvPr/>
            </p:nvSpPr>
            <p:spPr>
              <a:xfrm rot="18845675">
                <a:off x="3571908" y="6070601"/>
                <a:ext cx="40685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>
                    <a:latin typeface="Arial Narrow"/>
                    <a:cs typeface="Arial Narrow"/>
                  </a:rPr>
                  <a:t>JET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094BEA-5DF6-9E1A-E315-E5C44478020E}"/>
                  </a:ext>
                </a:extLst>
              </p:cNvPr>
              <p:cNvSpPr txBox="1"/>
              <p:nvPr/>
            </p:nvSpPr>
            <p:spPr>
              <a:xfrm rot="18845675">
                <a:off x="3111897" y="6026151"/>
                <a:ext cx="5140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>
                    <a:latin typeface="Arial Narrow"/>
                    <a:cs typeface="Arial Narrow"/>
                  </a:rPr>
                  <a:t>DIII-D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D94D5E-4218-2A54-6559-3C6774F697F1}"/>
                  </a:ext>
                </a:extLst>
              </p:cNvPr>
              <p:cNvSpPr txBox="1"/>
              <p:nvPr/>
            </p:nvSpPr>
            <p:spPr>
              <a:xfrm rot="18845675">
                <a:off x="2865075" y="6019801"/>
                <a:ext cx="56322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>
                    <a:latin typeface="Arial Narrow"/>
                    <a:cs typeface="Arial Narrow"/>
                  </a:rPr>
                  <a:t>C-mod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DEFA04D-3F6B-EA77-7818-EA7A70280E9C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4930184" y="4419600"/>
                <a:ext cx="949916" cy="15614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05C109-5834-6142-B4B7-0BDA81EA7A9E}"/>
                  </a:ext>
                </a:extLst>
              </p:cNvPr>
              <p:cNvSpPr txBox="1"/>
              <p:nvPr/>
            </p:nvSpPr>
            <p:spPr>
              <a:xfrm>
                <a:off x="2464599" y="3886201"/>
                <a:ext cx="1275272" cy="23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/>
                  <a:t>W erosion at 10 </a:t>
                </a:r>
                <a:r>
                  <a:rPr lang="en-US" sz="1000" err="1"/>
                  <a:t>eV</a:t>
                </a:r>
                <a:endParaRPr lang="en-US" sz="1000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851A93-944D-8F96-0C8D-7810A063DE80}"/>
                </a:ext>
              </a:extLst>
            </p:cNvPr>
            <p:cNvSpPr/>
            <p:nvPr/>
          </p:nvSpPr>
          <p:spPr>
            <a:xfrm>
              <a:off x="5892055" y="4443728"/>
              <a:ext cx="1118283" cy="12828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  <a:headEnd type="none" w="med" len="med"/>
              <a:tailEnd type="arrow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MPEX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67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502E-743F-46D7-BA3C-0B60CE0D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EPRI-led Workshop Revisited Fusion Prototypic Neutron Source (FPNS)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982D-F90F-402E-95FB-C60C711E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560362"/>
            <a:ext cx="6686981" cy="4637238"/>
          </a:xfrm>
        </p:spPr>
        <p:txBody>
          <a:bodyPr/>
          <a:lstStyle/>
          <a:p>
            <a:r>
              <a:rPr lang="en-US" sz="2400" dirty="0"/>
              <a:t>2018 workshop:  To address this gap, we propose to build a near-term, moderate cost neutron source </a:t>
            </a:r>
            <a:r>
              <a:rPr lang="en-US" sz="2400" i="1" u="sng" dirty="0"/>
              <a:t>to advance the scientific understanding of materials under simulated D-T neutron irradiation</a:t>
            </a:r>
          </a:p>
          <a:p>
            <a:r>
              <a:rPr lang="en-US" sz="2400" dirty="0"/>
              <a:t>2022 workshop largely upheld previous workshop findings, but…:</a:t>
            </a:r>
          </a:p>
          <a:p>
            <a:pPr lvl="1"/>
            <a:r>
              <a:rPr lang="en-US" sz="2000" dirty="0"/>
              <a:t>A timeframe was added to the requirements (by 2028 or earlier)</a:t>
            </a:r>
          </a:p>
          <a:p>
            <a:pPr lvl="1"/>
            <a:r>
              <a:rPr lang="en-US" sz="2000" dirty="0"/>
              <a:t>Requirements were also added for an upgraded FPNS (by 2032 achieve 15 </a:t>
            </a:r>
            <a:r>
              <a:rPr lang="en-US" sz="2000" dirty="0" err="1"/>
              <a:t>dpa</a:t>
            </a:r>
            <a:r>
              <a:rPr lang="en-US" sz="2000" dirty="0"/>
              <a:t>/</a:t>
            </a:r>
            <a:r>
              <a:rPr lang="en-US" sz="2000" dirty="0" err="1"/>
              <a:t>yr</a:t>
            </a:r>
            <a:r>
              <a:rPr lang="en-US" sz="2000" dirty="0"/>
              <a:t> in Fe in a volume of ≥ 300 cc)</a:t>
            </a:r>
          </a:p>
          <a:p>
            <a:endParaRPr lang="en-US" sz="2400" i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FD165-3D47-482C-AF18-EE5656E2F1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2" y="1814286"/>
            <a:ext cx="4817736" cy="386519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970F02-257B-4B6F-B375-175FC5D51E06}"/>
              </a:ext>
            </a:extLst>
          </p:cNvPr>
          <p:cNvSpPr/>
          <p:nvPr/>
        </p:nvSpPr>
        <p:spPr>
          <a:xfrm>
            <a:off x="7477603" y="5712897"/>
            <a:ext cx="4817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Figure adapted from FESAC Report DOE/SC-0149, February 2012.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683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95E3-8A71-4685-AA37-8DCD6E2A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17170"/>
            <a:ext cx="11430000" cy="867930"/>
          </a:xfrm>
        </p:spPr>
        <p:txBody>
          <a:bodyPr/>
          <a:lstStyle/>
          <a:p>
            <a:r>
              <a:rPr lang="en-US" sz="2800" b="1" dirty="0"/>
              <a:t>ORNL Has the Capabilities and Interest to Host</a:t>
            </a:r>
            <a:br>
              <a:rPr lang="en-US" sz="2800" b="1" dirty="0"/>
            </a:br>
            <a:r>
              <a:rPr lang="en-US" sz="2800" b="1" dirty="0"/>
              <a:t>a Future Fusion Pilot Plant and Demonstration Facilities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3BB057-7ECC-F348-86CB-F6BD795C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8" y="1446790"/>
            <a:ext cx="5704113" cy="5194039"/>
          </a:xfrm>
        </p:spPr>
        <p:txBody>
          <a:bodyPr/>
          <a:lstStyle/>
          <a:p>
            <a:r>
              <a:rPr lang="en-US" sz="2400" dirty="0"/>
              <a:t>Our Capabilities:  </a:t>
            </a:r>
          </a:p>
          <a:p>
            <a:pPr lvl="1"/>
            <a:r>
              <a:rPr lang="en-US" dirty="0"/>
              <a:t>Multiple siting options with access to required water and electricity needs</a:t>
            </a:r>
          </a:p>
          <a:p>
            <a:pPr lvl="1"/>
            <a:r>
              <a:rPr lang="en-US" dirty="0"/>
              <a:t>Demonstrated capability to host major projects consisting of national teams</a:t>
            </a:r>
          </a:p>
          <a:p>
            <a:pPr lvl="1"/>
            <a:r>
              <a:rPr lang="en-US" dirty="0"/>
              <a:t>Broad range of technical capabilities important to pilot plant success</a:t>
            </a:r>
          </a:p>
          <a:p>
            <a:r>
              <a:rPr lang="en-US" sz="2400" dirty="0"/>
              <a:t>Currently working with DOE to establish siting policy for private facilities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7536BC-209C-5D4A-91D0-8FA4D68726ED}"/>
              </a:ext>
            </a:extLst>
          </p:cNvPr>
          <p:cNvGrpSpPr/>
          <p:nvPr/>
        </p:nvGrpSpPr>
        <p:grpSpPr>
          <a:xfrm>
            <a:off x="6939645" y="1446791"/>
            <a:ext cx="5154974" cy="4047778"/>
            <a:chOff x="7122012" y="821047"/>
            <a:chExt cx="4474732" cy="2983155"/>
          </a:xfrm>
        </p:grpSpPr>
        <p:pic>
          <p:nvPicPr>
            <p:cNvPr id="4" name="Picture 3" descr="A view of a rocky mountain&#10;&#10;Description automatically generated">
              <a:extLst>
                <a:ext uri="{FF2B5EF4-FFF2-40B4-BE49-F238E27FC236}">
                  <a16:creationId xmlns:a16="http://schemas.microsoft.com/office/drawing/2014/main" id="{D0CB875F-DCC3-DC43-A870-79FA12EAF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2012" y="821047"/>
              <a:ext cx="4474732" cy="298315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ABEDED-78B6-2145-A94E-90F893A39D14}"/>
                </a:ext>
              </a:extLst>
            </p:cNvPr>
            <p:cNvSpPr txBox="1"/>
            <p:nvPr/>
          </p:nvSpPr>
          <p:spPr>
            <a:xfrm>
              <a:off x="7122012" y="883781"/>
              <a:ext cx="2672605" cy="23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>
                  <a:latin typeface="Century Gothic" panose="020B0502020202020204" pitchFamily="34" charset="0"/>
                </a:rPr>
                <a:t>Aerial view of ORNL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33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DB52-18B3-D5A9-51BD-B65A5D0B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F3C73-1C39-5138-1B23-F739AA56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62" y="1153034"/>
            <a:ext cx="7135782" cy="4884909"/>
          </a:xfrm>
        </p:spPr>
        <p:txBody>
          <a:bodyPr/>
          <a:lstStyle/>
          <a:p>
            <a:r>
              <a:rPr lang="en-US" dirty="0"/>
              <a:t>ORNL is committed to FPP success, addressing the key issues with highest leverage on performance and cost</a:t>
            </a:r>
          </a:p>
          <a:p>
            <a:r>
              <a:rPr lang="en-US" dirty="0"/>
              <a:t>Public sector strength is ability to look ahead </a:t>
            </a:r>
          </a:p>
          <a:p>
            <a:r>
              <a:rPr lang="en-US" dirty="0"/>
              <a:t>A public reference design effort is needed to assess the fully integrated system and anticipate downstream issues that may not be readily apparent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018657-8076-A9FB-A120-AEEEE48C42C4}"/>
              </a:ext>
            </a:extLst>
          </p:cNvPr>
          <p:cNvGrpSpPr/>
          <p:nvPr/>
        </p:nvGrpSpPr>
        <p:grpSpPr>
          <a:xfrm>
            <a:off x="8185355" y="1153034"/>
            <a:ext cx="3962401" cy="4471486"/>
            <a:chOff x="8185355" y="1153034"/>
            <a:chExt cx="3962401" cy="44714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716813-B693-B528-4228-90B8EEB3E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90" r="34951" b="33044"/>
            <a:stretch/>
          </p:blipFill>
          <p:spPr>
            <a:xfrm>
              <a:off x="8185355" y="1153034"/>
              <a:ext cx="3558590" cy="447148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030FE-0EF5-6164-01DF-B4D69DCA9179}"/>
                </a:ext>
              </a:extLst>
            </p:cNvPr>
            <p:cNvSpPr/>
            <p:nvPr/>
          </p:nvSpPr>
          <p:spPr>
            <a:xfrm>
              <a:off x="11518491" y="1405111"/>
              <a:ext cx="629265" cy="6154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43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160B-2F26-CE08-924A-B2DC9AC9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="1" dirty="0"/>
              <a:t>ORNL approach to an FPP program:  Fundamental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15D-D90B-7595-63B3-0948A874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74079"/>
            <a:ext cx="11743945" cy="5193638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Fusion energy is hard, no single institution can do it all</a:t>
            </a:r>
          </a:p>
        </p:txBody>
      </p:sp>
    </p:spTree>
    <p:extLst>
      <p:ext uri="{BB962C8B-B14F-4D97-AF65-F5344CB8AC3E}">
        <p14:creationId xmlns:p14="http://schemas.microsoft.com/office/powerpoint/2010/main" val="358137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7F4F49-D364-CA7F-2774-6A0457B2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b="1" dirty="0"/>
              <a:t>ORNL approach to an FPP program:  Fundamental Values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15D-D90B-7595-63B3-0948A874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60582"/>
            <a:ext cx="11743945" cy="5193638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Fusion energy is hard, no single institution can do it all</a:t>
            </a:r>
          </a:p>
          <a:p>
            <a:r>
              <a:rPr lang="en-US" dirty="0"/>
              <a:t>Fusion should utilize all resources</a:t>
            </a:r>
          </a:p>
          <a:p>
            <a:pPr marL="687070" lvl="1"/>
            <a:r>
              <a:rPr lang="en-US" dirty="0"/>
              <a:t>Data/information: include critical lessons learned and data from ITER, nuclear/fusion industry, and other domestic and international facilities</a:t>
            </a:r>
          </a:p>
          <a:p>
            <a:pPr marL="687070" lvl="1"/>
            <a:r>
              <a:rPr lang="en-US" dirty="0"/>
              <a:t>People:  a lot of people want to help, they shouldn’t have to switch institution, or start their own company to contribute their talent</a:t>
            </a:r>
          </a:p>
        </p:txBody>
      </p:sp>
    </p:spTree>
    <p:extLst>
      <p:ext uri="{BB962C8B-B14F-4D97-AF65-F5344CB8AC3E}">
        <p14:creationId xmlns:p14="http://schemas.microsoft.com/office/powerpoint/2010/main" val="227184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160B-2F26-CE08-924A-B2DC9AC9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ORNL approach to an FPP program:  Fundamental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15D-D90B-7595-63B3-0948A874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60582"/>
            <a:ext cx="11743945" cy="5623098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Fusion energy is hard, no single institution can do it all</a:t>
            </a:r>
          </a:p>
          <a:p>
            <a:r>
              <a:rPr lang="en-US" dirty="0"/>
              <a:t>Fusion should utilize all resources</a:t>
            </a:r>
          </a:p>
          <a:p>
            <a:pPr marL="687070" lvl="1"/>
            <a:r>
              <a:rPr lang="en-US" dirty="0"/>
              <a:t>Data/information: include critical lessons learned and data from ITER, nuclear/fusion industry, and other domestic and international facilities</a:t>
            </a:r>
          </a:p>
          <a:p>
            <a:pPr marL="687070" lvl="1"/>
            <a:r>
              <a:rPr lang="en-US" dirty="0"/>
              <a:t>People:  a lot of people want to help, they shouldn’t have to switch institution, or start their own company to contribute their talent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Public and private sectors both have important roles to play in accelerating progress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Public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sym typeface="Wingdings" pitchFamily="2" charset="2"/>
              </a:rPr>
              <a:t> advancing the understanding of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common challenges and dispersing knowledge, technology, and experience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Private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rapidly capitalizing on emerging capabilities and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advancing new products/approaches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68707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1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FA9844-108F-6572-1389-6070B7CB874D}"/>
              </a:ext>
            </a:extLst>
          </p:cNvPr>
          <p:cNvCxnSpPr>
            <a:cxnSpLocks/>
          </p:cNvCxnSpPr>
          <p:nvPr/>
        </p:nvCxnSpPr>
        <p:spPr>
          <a:xfrm flipV="1">
            <a:off x="2087837" y="5963489"/>
            <a:ext cx="8173156" cy="1128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1606B4-D9C1-BCF2-EC52-22B4F3FEB5ED}"/>
              </a:ext>
            </a:extLst>
          </p:cNvPr>
          <p:cNvCxnSpPr>
            <a:cxnSpLocks/>
          </p:cNvCxnSpPr>
          <p:nvPr/>
        </p:nvCxnSpPr>
        <p:spPr>
          <a:xfrm flipV="1">
            <a:off x="2336192" y="5805443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9E52B3-57CB-AD18-8CEC-2B18FC751B11}"/>
              </a:ext>
            </a:extLst>
          </p:cNvPr>
          <p:cNvCxnSpPr>
            <a:cxnSpLocks/>
          </p:cNvCxnSpPr>
          <p:nvPr/>
        </p:nvCxnSpPr>
        <p:spPr>
          <a:xfrm>
            <a:off x="3096889" y="5963489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599600-9B33-4887-C61D-9B7C9529C0C8}"/>
              </a:ext>
            </a:extLst>
          </p:cNvPr>
          <p:cNvCxnSpPr>
            <a:cxnSpLocks/>
          </p:cNvCxnSpPr>
          <p:nvPr/>
        </p:nvCxnSpPr>
        <p:spPr>
          <a:xfrm flipV="1">
            <a:off x="3857586" y="5805443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DA8179-57FE-433A-B603-187386E51B44}"/>
              </a:ext>
            </a:extLst>
          </p:cNvPr>
          <p:cNvCxnSpPr>
            <a:cxnSpLocks/>
          </p:cNvCxnSpPr>
          <p:nvPr/>
        </p:nvCxnSpPr>
        <p:spPr>
          <a:xfrm>
            <a:off x="4618283" y="5963489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C1AD2-A518-220E-9CB1-2A5FE4F38FBE}"/>
              </a:ext>
            </a:extLst>
          </p:cNvPr>
          <p:cNvCxnSpPr>
            <a:cxnSpLocks/>
          </p:cNvCxnSpPr>
          <p:nvPr/>
        </p:nvCxnSpPr>
        <p:spPr>
          <a:xfrm flipV="1">
            <a:off x="5378980" y="5805443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C6BD1A-AD0C-5B5E-B326-1A5F0DFBF55B}"/>
              </a:ext>
            </a:extLst>
          </p:cNvPr>
          <p:cNvCxnSpPr>
            <a:cxnSpLocks/>
          </p:cNvCxnSpPr>
          <p:nvPr/>
        </p:nvCxnSpPr>
        <p:spPr>
          <a:xfrm>
            <a:off x="6139677" y="5963489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EAF5E1-6F0E-4693-00BC-66496AC1ACF9}"/>
              </a:ext>
            </a:extLst>
          </p:cNvPr>
          <p:cNvCxnSpPr>
            <a:cxnSpLocks/>
          </p:cNvCxnSpPr>
          <p:nvPr/>
        </p:nvCxnSpPr>
        <p:spPr>
          <a:xfrm flipV="1">
            <a:off x="6900374" y="5805443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73C935-66A0-1A37-1DED-29C957E4E8BC}"/>
              </a:ext>
            </a:extLst>
          </p:cNvPr>
          <p:cNvCxnSpPr>
            <a:cxnSpLocks/>
          </p:cNvCxnSpPr>
          <p:nvPr/>
        </p:nvCxnSpPr>
        <p:spPr>
          <a:xfrm>
            <a:off x="7661071" y="5963489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AA448F-DC2F-849C-1729-342A1EC01021}"/>
              </a:ext>
            </a:extLst>
          </p:cNvPr>
          <p:cNvCxnSpPr>
            <a:cxnSpLocks/>
          </p:cNvCxnSpPr>
          <p:nvPr/>
        </p:nvCxnSpPr>
        <p:spPr>
          <a:xfrm flipV="1">
            <a:off x="8421768" y="5805443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3F932E-E61A-B250-5631-F0415F4E1382}"/>
              </a:ext>
            </a:extLst>
          </p:cNvPr>
          <p:cNvCxnSpPr>
            <a:cxnSpLocks/>
          </p:cNvCxnSpPr>
          <p:nvPr/>
        </p:nvCxnSpPr>
        <p:spPr>
          <a:xfrm>
            <a:off x="9182465" y="5963489"/>
            <a:ext cx="169334" cy="169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C4EA5A-0A70-3D11-9085-E2D3F266E54D}"/>
              </a:ext>
            </a:extLst>
          </p:cNvPr>
          <p:cNvSpPr txBox="1"/>
          <p:nvPr/>
        </p:nvSpPr>
        <p:spPr>
          <a:xfrm>
            <a:off x="1972279" y="5465935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6B3415-3054-8FC3-97C6-D5960A5510AA}"/>
              </a:ext>
            </a:extLst>
          </p:cNvPr>
          <p:cNvSpPr txBox="1"/>
          <p:nvPr/>
        </p:nvSpPr>
        <p:spPr>
          <a:xfrm>
            <a:off x="3492892" y="5465935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A43672-B1F4-ED93-820D-41A847985A8B}"/>
              </a:ext>
            </a:extLst>
          </p:cNvPr>
          <p:cNvSpPr txBox="1"/>
          <p:nvPr/>
        </p:nvSpPr>
        <p:spPr>
          <a:xfrm>
            <a:off x="5013505" y="5465935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7C1950-0F42-0D53-AA9F-FA991CB8A74A}"/>
              </a:ext>
            </a:extLst>
          </p:cNvPr>
          <p:cNvSpPr txBox="1"/>
          <p:nvPr/>
        </p:nvSpPr>
        <p:spPr>
          <a:xfrm>
            <a:off x="6534118" y="5465935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A58FA2-01D1-16B8-DD14-C6E47716A260}"/>
              </a:ext>
            </a:extLst>
          </p:cNvPr>
          <p:cNvSpPr txBox="1"/>
          <p:nvPr/>
        </p:nvSpPr>
        <p:spPr>
          <a:xfrm>
            <a:off x="8054731" y="5465935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9D5CAA-1B65-7D5C-B437-F80A33076AC1}"/>
              </a:ext>
            </a:extLst>
          </p:cNvPr>
          <p:cNvSpPr txBox="1"/>
          <p:nvPr/>
        </p:nvSpPr>
        <p:spPr>
          <a:xfrm>
            <a:off x="2808592" y="6132822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9BA643-4FBB-FCBD-D394-A57D1AB7BB6E}"/>
              </a:ext>
            </a:extLst>
          </p:cNvPr>
          <p:cNvSpPr txBox="1"/>
          <p:nvPr/>
        </p:nvSpPr>
        <p:spPr>
          <a:xfrm>
            <a:off x="4329205" y="6132822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FD2E43-1B3C-971E-12D6-A4CA3C38378A}"/>
              </a:ext>
            </a:extLst>
          </p:cNvPr>
          <p:cNvSpPr txBox="1"/>
          <p:nvPr/>
        </p:nvSpPr>
        <p:spPr>
          <a:xfrm>
            <a:off x="5849818" y="6132822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24C2B9-B05B-EB98-0A4E-8F3E4C850C1C}"/>
              </a:ext>
            </a:extLst>
          </p:cNvPr>
          <p:cNvSpPr txBox="1"/>
          <p:nvPr/>
        </p:nvSpPr>
        <p:spPr>
          <a:xfrm>
            <a:off x="7370431" y="6132822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270B38-9724-0B23-46F1-551D9A142D14}"/>
              </a:ext>
            </a:extLst>
          </p:cNvPr>
          <p:cNvSpPr txBox="1"/>
          <p:nvPr/>
        </p:nvSpPr>
        <p:spPr>
          <a:xfrm>
            <a:off x="8891044" y="6132822"/>
            <a:ext cx="11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 10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202DAE9-D800-F1B9-C469-315E99AF7E8F}"/>
              </a:ext>
            </a:extLst>
          </p:cNvPr>
          <p:cNvSpPr/>
          <p:nvPr/>
        </p:nvSpPr>
        <p:spPr>
          <a:xfrm>
            <a:off x="3959376" y="1202792"/>
            <a:ext cx="2065867" cy="1275644"/>
          </a:xfrm>
          <a:prstGeom prst="ellipse">
            <a:avLst/>
          </a:prstGeom>
          <a:solidFill>
            <a:srgbClr val="AC478B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Enterprise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DE8524-4F9F-2B57-CB4C-54A7F7AEF9C9}"/>
              </a:ext>
            </a:extLst>
          </p:cNvPr>
          <p:cNvSpPr txBox="1"/>
          <p:nvPr/>
        </p:nvSpPr>
        <p:spPr>
          <a:xfrm>
            <a:off x="3333479" y="2847198"/>
            <a:ext cx="2382391" cy="838458"/>
          </a:xfrm>
          <a:prstGeom prst="rect">
            <a:avLst/>
          </a:prstGeom>
          <a:solidFill>
            <a:srgbClr val="AC478B">
              <a:alpha val="80000"/>
            </a:srgb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FPP Concept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Design-to-Build</a:t>
            </a:r>
          </a:p>
        </p:txBody>
      </p:sp>
      <p:sp>
        <p:nvSpPr>
          <p:cNvPr id="55" name="Pie 54">
            <a:extLst>
              <a:ext uri="{FF2B5EF4-FFF2-40B4-BE49-F238E27FC236}">
                <a16:creationId xmlns:a16="http://schemas.microsoft.com/office/drawing/2014/main" id="{2AE6FCD5-921E-7D08-36ED-2466D70D94BA}"/>
              </a:ext>
            </a:extLst>
          </p:cNvPr>
          <p:cNvSpPr/>
          <p:nvPr/>
        </p:nvSpPr>
        <p:spPr>
          <a:xfrm rot="503372">
            <a:off x="2821926" y="2334305"/>
            <a:ext cx="2752929" cy="2787670"/>
          </a:xfrm>
          <a:prstGeom prst="pie">
            <a:avLst>
              <a:gd name="adj1" fmla="val 3443399"/>
              <a:gd name="adj2" fmla="val 8288414"/>
            </a:avLst>
          </a:prstGeom>
          <a:solidFill>
            <a:srgbClr val="E7BACE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D46DE8-FF09-2A1E-D7B6-A0A6F56B0900}"/>
              </a:ext>
            </a:extLst>
          </p:cNvPr>
          <p:cNvSpPr txBox="1"/>
          <p:nvPr/>
        </p:nvSpPr>
        <p:spPr>
          <a:xfrm>
            <a:off x="3378607" y="4120896"/>
            <a:ext cx="1158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Near-term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FFB8B97-1554-94C1-EC16-F0C9C9F48350}"/>
              </a:ext>
            </a:extLst>
          </p:cNvPr>
          <p:cNvSpPr/>
          <p:nvPr/>
        </p:nvSpPr>
        <p:spPr>
          <a:xfrm>
            <a:off x="5485607" y="1197650"/>
            <a:ext cx="2065867" cy="1275644"/>
          </a:xfrm>
          <a:prstGeom prst="ellipse">
            <a:avLst/>
          </a:prstGeom>
          <a:solidFill>
            <a:srgbClr val="5AB58D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</a:p>
        </p:txBody>
      </p:sp>
      <p:sp>
        <p:nvSpPr>
          <p:cNvPr id="59" name="Pie 58">
            <a:extLst>
              <a:ext uri="{FF2B5EF4-FFF2-40B4-BE49-F238E27FC236}">
                <a16:creationId xmlns:a16="http://schemas.microsoft.com/office/drawing/2014/main" id="{1CAE3136-282D-C519-0DE6-9DAC65864A98}"/>
              </a:ext>
            </a:extLst>
          </p:cNvPr>
          <p:cNvSpPr/>
          <p:nvPr/>
        </p:nvSpPr>
        <p:spPr>
          <a:xfrm>
            <a:off x="5463647" y="2186205"/>
            <a:ext cx="4602043" cy="2971953"/>
          </a:xfrm>
          <a:prstGeom prst="pie">
            <a:avLst>
              <a:gd name="adj1" fmla="val 3316941"/>
              <a:gd name="adj2" fmla="val 9277172"/>
            </a:avLst>
          </a:prstGeom>
          <a:solidFill>
            <a:srgbClr val="5AB58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26070EAA-8A0D-B18C-4B64-26F22E1D0A4A}"/>
              </a:ext>
            </a:extLst>
          </p:cNvPr>
          <p:cNvSpPr/>
          <p:nvPr/>
        </p:nvSpPr>
        <p:spPr>
          <a:xfrm rot="19096441">
            <a:off x="7416607" y="2169678"/>
            <a:ext cx="323037" cy="541867"/>
          </a:xfrm>
          <a:prstGeom prst="downArrow">
            <a:avLst/>
          </a:prstGeom>
          <a:solidFill>
            <a:srgbClr val="0576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A81BBE-A16E-60BE-8814-0486427406D7}"/>
              </a:ext>
            </a:extLst>
          </p:cNvPr>
          <p:cNvSpPr txBox="1"/>
          <p:nvPr/>
        </p:nvSpPr>
        <p:spPr>
          <a:xfrm>
            <a:off x="7745737" y="2703188"/>
            <a:ext cx="1606062" cy="895858"/>
          </a:xfrm>
          <a:prstGeom prst="rect">
            <a:avLst/>
          </a:prstGeom>
          <a:solidFill>
            <a:srgbClr val="5AB58D">
              <a:alpha val="80000"/>
            </a:srgb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11476C-081B-7102-BE4A-47FE5EC8BD87}"/>
              </a:ext>
            </a:extLst>
          </p:cNvPr>
          <p:cNvSpPr txBox="1"/>
          <p:nvPr/>
        </p:nvSpPr>
        <p:spPr>
          <a:xfrm>
            <a:off x="10385417" y="5651554"/>
            <a:ext cx="101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 to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D49EDF-6D61-A989-7A69-8D50C04CBE68}"/>
              </a:ext>
            </a:extLst>
          </p:cNvPr>
          <p:cNvSpPr txBox="1"/>
          <p:nvPr/>
        </p:nvSpPr>
        <p:spPr>
          <a:xfrm>
            <a:off x="6402124" y="4163635"/>
            <a:ext cx="1929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Intermediate-term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needs </a:t>
            </a:r>
          </a:p>
        </p:txBody>
      </p:sp>
      <p:sp>
        <p:nvSpPr>
          <p:cNvPr id="69" name="Cloud Callout 68">
            <a:extLst>
              <a:ext uri="{FF2B5EF4-FFF2-40B4-BE49-F238E27FC236}">
                <a16:creationId xmlns:a16="http://schemas.microsoft.com/office/drawing/2014/main" id="{4D4B1537-8E2A-5DEE-E823-B61F5AB0BFC6}"/>
              </a:ext>
            </a:extLst>
          </p:cNvPr>
          <p:cNvSpPr/>
          <p:nvPr/>
        </p:nvSpPr>
        <p:spPr>
          <a:xfrm>
            <a:off x="429768" y="3593799"/>
            <a:ext cx="2612423" cy="1302438"/>
          </a:xfrm>
          <a:prstGeom prst="cloudCallout">
            <a:avLst>
              <a:gd name="adj1" fmla="val 67056"/>
              <a:gd name="adj2" fmla="val 18163"/>
            </a:avLst>
          </a:prstGeom>
          <a:solidFill>
            <a:srgbClr val="E7BACE">
              <a:alpha val="25000"/>
            </a:srgbClr>
          </a:solidFill>
          <a:ln>
            <a:solidFill>
              <a:srgbClr val="8B2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needs to be done now to demonstrate viability of concept?</a:t>
            </a:r>
          </a:p>
        </p:txBody>
      </p:sp>
      <p:sp>
        <p:nvSpPr>
          <p:cNvPr id="70" name="Cloud Callout 69">
            <a:extLst>
              <a:ext uri="{FF2B5EF4-FFF2-40B4-BE49-F238E27FC236}">
                <a16:creationId xmlns:a16="http://schemas.microsoft.com/office/drawing/2014/main" id="{FC8F2D01-B950-1BE4-E62C-5BF1849FB882}"/>
              </a:ext>
            </a:extLst>
          </p:cNvPr>
          <p:cNvSpPr/>
          <p:nvPr/>
        </p:nvSpPr>
        <p:spPr>
          <a:xfrm>
            <a:off x="8645964" y="3599046"/>
            <a:ext cx="3564420" cy="1329174"/>
          </a:xfrm>
          <a:prstGeom prst="cloudCallout">
            <a:avLst>
              <a:gd name="adj1" fmla="val -62440"/>
              <a:gd name="adj2" fmla="val 32601"/>
            </a:avLst>
          </a:prstGeom>
          <a:solidFill>
            <a:srgbClr val="5AB58D">
              <a:alpha val="35000"/>
            </a:srgbClr>
          </a:solidFill>
          <a:ln>
            <a:solidFill>
              <a:srgbClr val="057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needs to be put in place now to be in position to meet future milestones of range of concepts?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AAE280C-560C-039B-9510-361FD8EBB55F}"/>
              </a:ext>
            </a:extLst>
          </p:cNvPr>
          <p:cNvSpPr txBox="1"/>
          <p:nvPr/>
        </p:nvSpPr>
        <p:spPr>
          <a:xfrm>
            <a:off x="625068" y="5621843"/>
            <a:ext cx="11710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</a:t>
            </a:r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E2EC1447-8885-89CD-1110-552ADE11C320}"/>
              </a:ext>
            </a:extLst>
          </p:cNvPr>
          <p:cNvSpPr/>
          <p:nvPr/>
        </p:nvSpPr>
        <p:spPr>
          <a:xfrm rot="1803392" flipH="1">
            <a:off x="4011212" y="2327343"/>
            <a:ext cx="323037" cy="541867"/>
          </a:xfrm>
          <a:prstGeom prst="downArrow">
            <a:avLst/>
          </a:prstGeom>
          <a:solidFill>
            <a:srgbClr val="8B277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F9E028DD-C103-A7B7-0F9C-280B90FBC1C4}"/>
              </a:ext>
            </a:extLst>
          </p:cNvPr>
          <p:cNvSpPr/>
          <p:nvPr/>
        </p:nvSpPr>
        <p:spPr>
          <a:xfrm rot="1803392" flipH="1">
            <a:off x="5508033" y="2277226"/>
            <a:ext cx="323037" cy="541867"/>
          </a:xfrm>
          <a:prstGeom prst="downArrow">
            <a:avLst/>
          </a:prstGeom>
          <a:gradFill>
            <a:gsLst>
              <a:gs pos="14000">
                <a:srgbClr val="057687">
                  <a:alpha val="80000"/>
                </a:srgbClr>
              </a:gs>
              <a:gs pos="38000">
                <a:srgbClr val="4EAFCF"/>
              </a:gs>
              <a:gs pos="100000">
                <a:srgbClr val="AC478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Graphic 82" descr="3d Glasses outline">
            <a:extLst>
              <a:ext uri="{FF2B5EF4-FFF2-40B4-BE49-F238E27FC236}">
                <a16:creationId xmlns:a16="http://schemas.microsoft.com/office/drawing/2014/main" id="{FA5175F5-3729-E001-E4C8-15E0EA17D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49937">
            <a:off x="3866898" y="3500574"/>
            <a:ext cx="662985" cy="662985"/>
          </a:xfrm>
          <a:prstGeom prst="rect">
            <a:avLst/>
          </a:prstGeom>
        </p:spPr>
      </p:pic>
      <p:pic>
        <p:nvPicPr>
          <p:cNvPr id="84" name="Graphic 83" descr="3d Glasses outline">
            <a:extLst>
              <a:ext uri="{FF2B5EF4-FFF2-40B4-BE49-F238E27FC236}">
                <a16:creationId xmlns:a16="http://schemas.microsoft.com/office/drawing/2014/main" id="{C828D209-8E8D-E4A4-7280-8AF1742E5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49937">
            <a:off x="7350084" y="3484234"/>
            <a:ext cx="662985" cy="6629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64F563-F925-0B9E-D6C8-6968EFFC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44518" cy="923330"/>
          </a:xfrm>
        </p:spPr>
        <p:txBody>
          <a:bodyPr/>
          <a:lstStyle/>
          <a:p>
            <a:r>
              <a:rPr lang="en-US" sz="3000" b="1" dirty="0">
                <a:latin typeface="Century Gothic"/>
                <a:cs typeface="Calibri"/>
              </a:rPr>
              <a:t>ORNL Perspective: P</a:t>
            </a:r>
            <a:r>
              <a:rPr lang="en-US" sz="3000" b="1" dirty="0">
                <a:effectLst/>
                <a:latin typeface="Century Gothic"/>
                <a:cs typeface="Calibri"/>
              </a:rPr>
              <a:t>ublic </a:t>
            </a:r>
            <a:r>
              <a:rPr lang="en-US" sz="3000" b="1" dirty="0">
                <a:latin typeface="Century Gothic"/>
                <a:cs typeface="Calibri"/>
              </a:rPr>
              <a:t>sector effort should be structured to enable near-term </a:t>
            </a:r>
            <a:r>
              <a:rPr lang="en-US" sz="3000" b="1" u="sng" dirty="0">
                <a:latin typeface="Century Gothic"/>
                <a:cs typeface="Calibri"/>
              </a:rPr>
              <a:t>and</a:t>
            </a:r>
            <a:r>
              <a:rPr lang="en-US" sz="3000" b="1" dirty="0">
                <a:latin typeface="Century Gothic"/>
                <a:cs typeface="Calibri"/>
              </a:rPr>
              <a:t> intermediate-term private roadmaps</a:t>
            </a:r>
            <a:endParaRPr lang="en-US" sz="3000" b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639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064CA7-FFF8-FDAE-248C-FCBABC0CCB2C}"/>
              </a:ext>
            </a:extLst>
          </p:cNvPr>
          <p:cNvSpPr/>
          <p:nvPr/>
        </p:nvSpPr>
        <p:spPr>
          <a:xfrm>
            <a:off x="364451" y="6286500"/>
            <a:ext cx="1399033" cy="5715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22427-B8C7-62CB-B9FB-26BEA73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78372"/>
            <a:ext cx="11430000" cy="978729"/>
          </a:xfrm>
        </p:spPr>
        <p:txBody>
          <a:bodyPr/>
          <a:lstStyle/>
          <a:p>
            <a:r>
              <a:rPr lang="en-US" b="1" dirty="0"/>
              <a:t>A Successful Fusion Pilot Plant Development Program Will Require Three Strongly Linked Elements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EBFE5-7E99-4C38-D463-4B2D0C98F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F4E2C-0F71-9161-E9B7-0A93FC4B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366" y="1094040"/>
            <a:ext cx="9911120" cy="55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064CA7-FFF8-FDAE-248C-FCBABC0CCB2C}"/>
              </a:ext>
            </a:extLst>
          </p:cNvPr>
          <p:cNvSpPr/>
          <p:nvPr/>
        </p:nvSpPr>
        <p:spPr>
          <a:xfrm>
            <a:off x="364451" y="6286500"/>
            <a:ext cx="1399033" cy="5715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22427-B8C7-62CB-B9FB-26BEA73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100674"/>
            <a:ext cx="11762233" cy="867930"/>
          </a:xfrm>
        </p:spPr>
        <p:txBody>
          <a:bodyPr/>
          <a:lstStyle/>
          <a:p>
            <a:r>
              <a:rPr lang="en-US" sz="2800" b="1" dirty="0"/>
              <a:t>Publicly Supported Fusion Pilot Plant R&amp;D Program Targets New Capabilities, Better Understanding, and Advanced Design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EBFE5-7E99-4C38-D463-4B2D0C98F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4BB0C9-113C-C2ED-3A86-410B850C0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09" y="1432218"/>
            <a:ext cx="4726056" cy="48542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937F9D-9839-9A90-B4C6-BCDECC90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339" y="1530341"/>
            <a:ext cx="7076661" cy="4305220"/>
          </a:xfrm>
        </p:spPr>
        <p:txBody>
          <a:bodyPr/>
          <a:lstStyle/>
          <a:p>
            <a:r>
              <a:rPr lang="en-US" sz="2000" dirty="0"/>
              <a:t>Broad R&amp;D program driving knowledge development in critical science/technology areas</a:t>
            </a:r>
          </a:p>
          <a:p>
            <a:r>
              <a:rPr lang="en-US" sz="2000" dirty="0"/>
              <a:t>Objectives: </a:t>
            </a:r>
          </a:p>
          <a:p>
            <a:pPr lvl="1"/>
            <a:r>
              <a:rPr lang="en-US" sz="2000" dirty="0"/>
              <a:t>Provide broad and deep technical foundation for wide range of concepts</a:t>
            </a:r>
          </a:p>
          <a:p>
            <a:pPr lvl="1"/>
            <a:r>
              <a:rPr lang="en-US" sz="2000" dirty="0"/>
              <a:t>Advance technical readiness levels of technologies needed by all concepts</a:t>
            </a:r>
          </a:p>
          <a:p>
            <a:pPr lvl="1"/>
            <a:r>
              <a:rPr lang="en-US" sz="2000" dirty="0"/>
              <a:t>Leverage enormous intellectual capital in public sector</a:t>
            </a:r>
          </a:p>
          <a:p>
            <a:pPr lvl="1"/>
            <a:r>
              <a:rPr lang="en-US" sz="2000" dirty="0"/>
              <a:t>Provide opportunities to assess integration challenges at range of scale (from proof-of-concept to industrial)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69452-579B-C761-D7BA-8148C4025DE1}"/>
              </a:ext>
            </a:extLst>
          </p:cNvPr>
          <p:cNvSpPr/>
          <p:nvPr/>
        </p:nvSpPr>
        <p:spPr>
          <a:xfrm>
            <a:off x="4333460" y="3819603"/>
            <a:ext cx="1164519" cy="232940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CBA5E-C5FD-B501-5723-85D6B642950A}"/>
              </a:ext>
            </a:extLst>
          </p:cNvPr>
          <p:cNvSpPr/>
          <p:nvPr/>
        </p:nvSpPr>
        <p:spPr>
          <a:xfrm>
            <a:off x="429766" y="5714999"/>
            <a:ext cx="495283" cy="57150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6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064CA7-FFF8-FDAE-248C-FCBABC0CCB2C}"/>
              </a:ext>
            </a:extLst>
          </p:cNvPr>
          <p:cNvSpPr/>
          <p:nvPr/>
        </p:nvSpPr>
        <p:spPr>
          <a:xfrm>
            <a:off x="364451" y="6286500"/>
            <a:ext cx="1399033" cy="5715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22427-B8C7-62CB-B9FB-26BEA73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100674"/>
            <a:ext cx="11762233" cy="978729"/>
          </a:xfrm>
        </p:spPr>
        <p:txBody>
          <a:bodyPr/>
          <a:lstStyle/>
          <a:p>
            <a:r>
              <a:rPr lang="en-US" b="1" dirty="0"/>
              <a:t>Milestone Program Critically Needed to Advance Technical Readiness of Most Promising Approaches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EBFE5-7E99-4C38-D463-4B2D0C98F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75C41E-8662-300C-57D3-4A0B4C8DE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1" y="1300024"/>
            <a:ext cx="4820750" cy="50578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34BF2D-8AA8-B8F7-1335-141F48B2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65" y="1530340"/>
            <a:ext cx="6917635" cy="5208519"/>
          </a:xfrm>
        </p:spPr>
        <p:txBody>
          <a:bodyPr/>
          <a:lstStyle/>
          <a:p>
            <a:r>
              <a:rPr lang="en-US" dirty="0"/>
              <a:t>Milestone Program is meant to: </a:t>
            </a:r>
          </a:p>
          <a:p>
            <a:pPr lvl="1"/>
            <a:r>
              <a:rPr lang="en-US" dirty="0"/>
              <a:t>Confirm design choices and advance design maturity</a:t>
            </a:r>
          </a:p>
          <a:p>
            <a:pPr lvl="1"/>
            <a:r>
              <a:rPr lang="en-US" dirty="0"/>
              <a:t>Be open but competitive</a:t>
            </a:r>
          </a:p>
          <a:p>
            <a:pPr lvl="1"/>
            <a:r>
              <a:rPr lang="en-US" dirty="0"/>
              <a:t>Rapidly advance technical readiness levels of trailing technologies</a:t>
            </a:r>
          </a:p>
          <a:p>
            <a:r>
              <a:rPr lang="en-US" dirty="0"/>
              <a:t>Key features: </a:t>
            </a:r>
          </a:p>
          <a:p>
            <a:pPr lvl="1"/>
            <a:r>
              <a:rPr lang="en-US" dirty="0"/>
              <a:t>Down-select approaches as needed to maintain aggressive posture on most promising concepts</a:t>
            </a:r>
          </a:p>
          <a:p>
            <a:pPr lvl="1"/>
            <a:r>
              <a:rPr lang="en-US" dirty="0"/>
              <a:t>Be privately driven with public support and evaluation </a:t>
            </a:r>
          </a:p>
        </p:txBody>
      </p:sp>
    </p:spTree>
    <p:extLst>
      <p:ext uri="{BB962C8B-B14F-4D97-AF65-F5344CB8AC3E}">
        <p14:creationId xmlns:p14="http://schemas.microsoft.com/office/powerpoint/2010/main" val="36833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064CA7-FFF8-FDAE-248C-FCBABC0CCB2C}"/>
              </a:ext>
            </a:extLst>
          </p:cNvPr>
          <p:cNvSpPr/>
          <p:nvPr/>
        </p:nvSpPr>
        <p:spPr>
          <a:xfrm>
            <a:off x="364451" y="6286500"/>
            <a:ext cx="1399033" cy="5715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22427-B8C7-62CB-B9FB-26BEA73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78372"/>
            <a:ext cx="11430000" cy="978729"/>
          </a:xfrm>
        </p:spPr>
        <p:txBody>
          <a:bodyPr/>
          <a:lstStyle/>
          <a:p>
            <a:r>
              <a:rPr lang="en-US" b="1" dirty="0"/>
              <a:t>Design Activity Needed to Provide Direction/Impulse; Both Private and Public Efforts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4B38E-99E6-C3BD-E5DD-6EA2CCEAB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64" t="18653" r="34550" b="33170"/>
          <a:stretch/>
        </p:blipFill>
        <p:spPr>
          <a:xfrm>
            <a:off x="606288" y="1515717"/>
            <a:ext cx="4306652" cy="3826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EBFE5-7E99-4C38-D463-4B2D0C98F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15E737-559B-42B1-19B9-A180AF05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37" y="1063357"/>
            <a:ext cx="7014163" cy="5794643"/>
          </a:xfrm>
        </p:spPr>
        <p:txBody>
          <a:bodyPr/>
          <a:lstStyle/>
          <a:p>
            <a:r>
              <a:rPr lang="en-US" sz="2400" dirty="0"/>
              <a:t>Private designs:</a:t>
            </a:r>
          </a:p>
          <a:p>
            <a:pPr lvl="1"/>
            <a:r>
              <a:rPr lang="en-US" sz="2000" dirty="0"/>
              <a:t>Design-to-build</a:t>
            </a:r>
          </a:p>
          <a:p>
            <a:pPr lvl="1"/>
            <a:r>
              <a:rPr lang="en-US" sz="2000" dirty="0"/>
              <a:t>Driven by private company capabilities and business plan </a:t>
            </a:r>
          </a:p>
          <a:p>
            <a:pPr lvl="1"/>
            <a:r>
              <a:rPr lang="en-US" sz="2000" dirty="0"/>
              <a:t>Private staff supported by public sector expertise</a:t>
            </a:r>
          </a:p>
          <a:p>
            <a:r>
              <a:rPr lang="en-US" sz="2400" dirty="0"/>
              <a:t>Public Reference Designs: </a:t>
            </a:r>
          </a:p>
          <a:p>
            <a:pPr lvl="1"/>
            <a:r>
              <a:rPr lang="en-US" sz="2000" dirty="0"/>
              <a:t>Conceptual design</a:t>
            </a:r>
          </a:p>
          <a:p>
            <a:pPr lvl="1"/>
            <a:r>
              <a:rPr lang="en-US" sz="2000" dirty="0"/>
              <a:t>Open to all including private staff</a:t>
            </a:r>
          </a:p>
          <a:p>
            <a:pPr lvl="1"/>
            <a:r>
              <a:rPr lang="en-US" sz="2000" dirty="0"/>
              <a:t>Allow assessment of integration issues and the potential impact of focused R&amp;D</a:t>
            </a:r>
          </a:p>
          <a:p>
            <a:pPr lvl="1"/>
            <a:r>
              <a:rPr lang="en-US" sz="2000" dirty="0"/>
              <a:t>Put options on the table that improve range of concepts</a:t>
            </a:r>
          </a:p>
          <a:p>
            <a:pPr lvl="1"/>
            <a:r>
              <a:rPr lang="en-US" sz="2000" dirty="0"/>
              <a:t>Create the expertise that private companies will need in addressing downstream challenges</a:t>
            </a:r>
          </a:p>
          <a:p>
            <a:pPr lvl="1"/>
            <a:r>
              <a:rPr lang="en-US" sz="2000" dirty="0"/>
              <a:t>Provide entry pathway for all public sector staff into FPP design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83088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BA9C37-72B9-714C-BB77-62BD715A8D40}" vid="{07556E08-B72C-964E-B024-577A7AFDBA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52C8D84CEDB459345D265B90218D7" ma:contentTypeVersion="2" ma:contentTypeDescription="Create a new document." ma:contentTypeScope="" ma:versionID="f19f773cf4e011d1e687522ab6e0cd49">
  <xsd:schema xmlns:xsd="http://www.w3.org/2001/XMLSchema" xmlns:xs="http://www.w3.org/2001/XMLSchema" xmlns:p="http://schemas.microsoft.com/office/2006/metadata/properties" xmlns:ns2="19a242cb-3216-419c-839e-892d82122160" targetNamespace="http://schemas.microsoft.com/office/2006/metadata/properties" ma:root="true" ma:fieldsID="1cb0907cab1cac7b5af700a1e1a1c72a" ns2:_="">
    <xsd:import namespace="19a242cb-3216-419c-839e-892d82122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242cb-3216-419c-839e-892d82122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30ECDD-1151-4463-8DDF-58AF70DFAAC9}">
  <ds:schemaRefs>
    <ds:schemaRef ds:uri="19a242cb-3216-419c-839e-892d821221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FD664A-85F2-4282-84CA-BCA681C44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5236</TotalTime>
  <Words>1144</Words>
  <Application>Microsoft Macintosh PowerPoint</Application>
  <PresentationFormat>Widescreen</PresentationFormat>
  <Paragraphs>180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Century Gothic</vt:lpstr>
      <vt:lpstr>Helvetica Neue</vt:lpstr>
      <vt:lpstr>SymbolMT</vt:lpstr>
      <vt:lpstr>ORNL</vt:lpstr>
      <vt:lpstr>ORNL Perspectives on Maximizing Fusion Pilot Plant Success</vt:lpstr>
      <vt:lpstr>ORNL approach to an FPP program:  Fundamental Values</vt:lpstr>
      <vt:lpstr>ORNL approach to an FPP program:  Fundamental Values </vt:lpstr>
      <vt:lpstr>ORNL approach to an FPP program:  Fundamental Values</vt:lpstr>
      <vt:lpstr>ORNL Perspective: Public sector effort should be structured to enable near-term and intermediate-term private roadmaps</vt:lpstr>
      <vt:lpstr>A Successful Fusion Pilot Plant Development Program Will Require Three Strongly Linked Elements</vt:lpstr>
      <vt:lpstr>Publicly Supported Fusion Pilot Plant R&amp;D Program Targets New Capabilities, Better Understanding, and Advanced Design Tools</vt:lpstr>
      <vt:lpstr>Milestone Program Critically Needed to Advance Technical Readiness of Most Promising Approaches</vt:lpstr>
      <vt:lpstr>Design Activity Needed to Provide Direction/Impulse; Both Private and Public Efforts Needed</vt:lpstr>
      <vt:lpstr>Without Public Reference Designs, the Linkages between the Elements are Much Weaker</vt:lpstr>
      <vt:lpstr>PowerPoint Presentation</vt:lpstr>
      <vt:lpstr>What is ORNL doing?</vt:lpstr>
      <vt:lpstr>ORNL Role in FPP Development in the 2020s is Three-Fold</vt:lpstr>
      <vt:lpstr>MPEX will be a platform to test and advance understanding of plasma material interactions in a FPP-relevant environment</vt:lpstr>
      <vt:lpstr>EPRI-led Workshop Revisited Fusion Prototypic Neutron Source (FPNS) Goals</vt:lpstr>
      <vt:lpstr>ORNL Has the Capabilities and Interest to Host a Future Fusion Pilot Plant and Demonstration Facilities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ORNL Actions to Maximize  Fusion Pilot Plant Success</dc:title>
  <dc:creator>Cami Collins</dc:creator>
  <cp:lastModifiedBy>Wade, Mickey</cp:lastModifiedBy>
  <cp:revision>58</cp:revision>
  <dcterms:created xsi:type="dcterms:W3CDTF">2022-09-12T17:18:22Z</dcterms:created>
  <dcterms:modified xsi:type="dcterms:W3CDTF">2022-12-07T14:54:08Z</dcterms:modified>
</cp:coreProperties>
</file>