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13"/>
  </p:notesMasterIdLst>
  <p:handoutMasterIdLst>
    <p:handoutMasterId r:id="rId14"/>
  </p:handoutMasterIdLst>
  <p:sldIdLst>
    <p:sldId id="256" r:id="rId2"/>
    <p:sldId id="3767" r:id="rId3"/>
    <p:sldId id="2304" r:id="rId4"/>
    <p:sldId id="1135" r:id="rId5"/>
    <p:sldId id="4426" r:id="rId6"/>
    <p:sldId id="4427" r:id="rId7"/>
    <p:sldId id="4429" r:id="rId8"/>
    <p:sldId id="4442" r:id="rId9"/>
    <p:sldId id="4440" r:id="rId10"/>
    <p:sldId id="4443" r:id="rId11"/>
    <p:sldId id="4445" r:id="rId12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 Math" panose="02040503050406030204" pitchFamily="18" charset="0"/>
      <p:regular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bold" panose="020B0706030804020204" pitchFamily="34" charset="0"/>
      <p:regular r:id="rId26"/>
      <p:bold r:id="rId27"/>
      <p:italic r:id="rId28"/>
      <p:boldItalic r:id="rId29"/>
    </p:embeddedFont>
    <p:embeddedFont>
      <p:font typeface="Open Sans Light" panose="020B030603050402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78F097-0A73-434B-97FE-ED3B8A0EF645}">
          <p14:sldIdLst>
            <p14:sldId id="256"/>
            <p14:sldId id="3767"/>
            <p14:sldId id="2304"/>
            <p14:sldId id="1135"/>
            <p14:sldId id="4426"/>
            <p14:sldId id="4427"/>
            <p14:sldId id="4429"/>
            <p14:sldId id="4442"/>
            <p14:sldId id="4440"/>
            <p14:sldId id="4443"/>
            <p14:sldId id="4445"/>
          </p14:sldIdLst>
        </p14:section>
        <p14:section name="About" id="{7D1F2A88-9EF1-C940-B849-EE7D1949366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DD"/>
    <a:srgbClr val="C3F5FF"/>
    <a:srgbClr val="1F4760"/>
    <a:srgbClr val="25516C"/>
    <a:srgbClr val="DEF1FF"/>
    <a:srgbClr val="1A315D"/>
    <a:srgbClr val="339A2E"/>
    <a:srgbClr val="00ACD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3" autoAdjust="0"/>
    <p:restoredTop sz="96190" autoAdjust="0"/>
  </p:normalViewPr>
  <p:slideViewPr>
    <p:cSldViewPr snapToGrid="0" showGuides="1">
      <p:cViewPr varScale="1">
        <p:scale>
          <a:sx n="123" d="100"/>
          <a:sy n="123" d="100"/>
        </p:scale>
        <p:origin x="131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752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12B77-F7E2-4D68-A9CB-41B8CCDC9B29}" type="datetimeFigureOut">
              <a:rPr lang="en-US" smtClean="0">
                <a:latin typeface="Open Sans" panose="020B0606030504020204" pitchFamily="34" charset="0"/>
              </a:rPr>
              <a:t>12/2/22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3351-3FB3-4478-AE7D-BEC670948232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96A8DF4-6A87-4F69-8212-F0A65870B2F2}" type="datetimeFigureOut">
              <a:rPr lang="en-US" smtClean="0"/>
              <a:pPr/>
              <a:t>12/2/22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21A7267-269F-4D26-9F96-B6358A06B9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9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8669" y="6296999"/>
            <a:ext cx="1828800" cy="136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509920"/>
            <a:ext cx="4297393" cy="66712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479998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56087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287993" y="6307251"/>
            <a:ext cx="5642358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kern="1200" dirty="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 </a:t>
            </a:r>
            <a:endParaRPr lang="en-US" sz="800" b="0" i="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</p:spPr>
        <p:txBody>
          <a:bodyPr lIns="45720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FE68596-C998-4449-AA72-201F663B10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88CC8865-9B06-F04A-B596-67CF2250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8">
            <a:extLst>
              <a:ext uri="{FF2B5EF4-FFF2-40B4-BE49-F238E27FC236}">
                <a16:creationId xmlns:a16="http://schemas.microsoft.com/office/drawing/2014/main" id="{8984D5BE-3984-D642-8048-62E970BD9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12/2/22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D37F498F-8C04-8E41-B8E2-2CF797996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535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1985" y="2919047"/>
            <a:ext cx="4598377" cy="1767254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713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87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F5FC13-FF8A-8C4E-BA9B-B1FED8AA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97028B-705D-5846-9BF6-441624A3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71B262-AC2E-494D-B366-04431A29F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0922" y="597804"/>
            <a:ext cx="10058400" cy="570225"/>
          </a:xfrm>
        </p:spPr>
        <p:txBody>
          <a:bodyPr/>
          <a:lstStyle>
            <a:lvl1pPr marL="0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936" y="1429233"/>
            <a:ext cx="10058400" cy="34336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21316" y="223729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4" y="6485920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598ACE2-8559-4B09-8D20-DDDB72E69260}" type="datetime1">
              <a:rPr lang="en-US" smtClean="0"/>
              <a:t>12/2/22</a:t>
            </a:fld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438" y="6480649"/>
            <a:ext cx="585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1316" y="1441701"/>
            <a:ext cx="10058400" cy="3306153"/>
          </a:xfrm>
        </p:spPr>
        <p:txBody>
          <a:bodyPr/>
          <a:lstStyle>
            <a:lvl1pPr marL="290513" indent="-290513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>
              <a:buClr>
                <a:schemeClr val="tx2">
                  <a:lumMod val="75000"/>
                </a:schemeClr>
              </a:buClr>
              <a:defRPr>
                <a:solidFill>
                  <a:schemeClr val="tx1"/>
                </a:solidFill>
              </a:defRPr>
            </a:lvl2pPr>
            <a:lvl3pPr marL="862013" indent="-136525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028700" indent="-136525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	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1282438" y="323850"/>
            <a:ext cx="909561" cy="36195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3406" y="376551"/>
            <a:ext cx="346233" cy="25161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rot="5400000">
            <a:off x="349443" y="300964"/>
            <a:ext cx="685802" cy="83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2" y="3391898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222" y="1429233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C06173-326E-C842-95A0-26D69A4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33" r:id="rId2"/>
    <p:sldLayoutId id="2147483758" r:id="rId3"/>
    <p:sldLayoutId id="2147483763" r:id="rId4"/>
    <p:sldLayoutId id="2147483760" r:id="rId5"/>
    <p:sldLayoutId id="2147483761" r:id="rId6"/>
    <p:sldLayoutId id="2147483762" r:id="rId7"/>
    <p:sldLayoutId id="2147483764" r:id="rId8"/>
    <p:sldLayoutId id="2147483766" r:id="rId9"/>
    <p:sldLayoutId id="214748378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800" b="0" i="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600" b="0" i="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400" b="0" i="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cid:image001.jpg@01D6F3B2.F2E8CE40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emf"/><Relationship Id="rId3" Type="http://schemas.openxmlformats.org/officeDocument/2006/relationships/image" Target="../media/image10.png"/><Relationship Id="rId21" Type="http://schemas.openxmlformats.org/officeDocument/2006/relationships/image" Target="../media/image26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cid:image001.jpg@01D6F3B2.F2E8CE40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17.png"/><Relationship Id="rId19" Type="http://schemas.openxmlformats.org/officeDocument/2006/relationships/image" Target="../media/image25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23EA49-B5D0-1541-8EC1-3C4BE870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575115"/>
            <a:ext cx="6804434" cy="1317382"/>
          </a:xfrm>
        </p:spPr>
        <p:txBody>
          <a:bodyPr>
            <a:normAutofit/>
          </a:bodyPr>
          <a:lstStyle/>
          <a:p>
            <a:r>
              <a:rPr lang="en-US" dirty="0"/>
              <a:t>The Road Ahead for Sandia’s pulsed power program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572C9CA-5251-BE48-98C9-AEE6EB0EB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3177765"/>
            <a:ext cx="6165850" cy="1032095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</a:rPr>
              <a:t>Daniel </a:t>
            </a:r>
            <a:r>
              <a:rPr lang="en-US" sz="2000" dirty="0" err="1">
                <a:latin typeface="Calibri" panose="020F0502020204030204" pitchFamily="34" charset="0"/>
              </a:rPr>
              <a:t>Sinars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Sandia Program Executive, Office of Experimental Sciences</a:t>
            </a:r>
            <a:br>
              <a:rPr lang="en-US" sz="2000" dirty="0">
                <a:latin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</a:rPr>
              <a:t>Director, Pulsed Power Sciences Center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F954A9-F33E-B244-9544-B81C0D32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0" dirty="0"/>
              <a:t>SAND2022-6293 C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7190E4-6146-D042-8C7F-132DA96089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Fusion Power Associates Meeting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December 7-8, 2022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54DF6-4A33-0F44-BFF9-3FDCAA65F7F8}"/>
              </a:ext>
            </a:extLst>
          </p:cNvPr>
          <p:cNvSpPr txBox="1"/>
          <p:nvPr/>
        </p:nvSpPr>
        <p:spPr>
          <a:xfrm>
            <a:off x="3438144" y="35966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866"/>
    </mc:Choice>
    <mc:Fallback xmlns="">
      <p:transition advTm="786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2645-BE80-FE46-B35C-B9C8F5D0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2880"/>
            <a:ext cx="1005840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Our planning in the Pulsed Power Sciences Center encompasses five major workflows for this decade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E6C4B-AAD7-7743-8F0F-7B9112E44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A797E-2ADE-4901-BCDE-A8E6619F2DA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8D6596-7EF8-4B61-A2BD-D4CA08D5ADCA}"/>
              </a:ext>
            </a:extLst>
          </p:cNvPr>
          <p:cNvGrpSpPr/>
          <p:nvPr/>
        </p:nvGrpSpPr>
        <p:grpSpPr>
          <a:xfrm>
            <a:off x="583261" y="1257888"/>
            <a:ext cx="11608739" cy="4808604"/>
            <a:chOff x="1623056" y="1300655"/>
            <a:chExt cx="8969862" cy="371552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C9E93B1-7BF2-B3DA-7A93-DC862E5BC4C8}"/>
                </a:ext>
              </a:extLst>
            </p:cNvPr>
            <p:cNvSpPr/>
            <p:nvPr/>
          </p:nvSpPr>
          <p:spPr>
            <a:xfrm>
              <a:off x="2861948" y="3979230"/>
              <a:ext cx="3840554" cy="5958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6">
                    <a:lumMod val="20000"/>
                    <a:lumOff val="80000"/>
                  </a:schemeClr>
                </a:gs>
                <a:gs pos="82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Arrow: Pentagon 303">
              <a:extLst>
                <a:ext uri="{FF2B5EF4-FFF2-40B4-BE49-F238E27FC236}">
                  <a16:creationId xmlns:a16="http://schemas.microsoft.com/office/drawing/2014/main" id="{9EE70C62-B129-F2AF-AB47-3C952C006554}"/>
                </a:ext>
              </a:extLst>
            </p:cNvPr>
            <p:cNvSpPr/>
            <p:nvPr/>
          </p:nvSpPr>
          <p:spPr>
            <a:xfrm>
              <a:off x="1623056" y="3979230"/>
              <a:ext cx="1384783" cy="59587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Complete Scorpius/ECSE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BEEE9F7-236B-2342-9F55-0A392DB4C4C2}"/>
                </a:ext>
              </a:extLst>
            </p:cNvPr>
            <p:cNvSpPr txBox="1"/>
            <p:nvPr/>
          </p:nvSpPr>
          <p:spPr>
            <a:xfrm>
              <a:off x="4546974" y="4033654"/>
              <a:ext cx="933498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Complete Injector Commissioning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41AA19D-1A0A-0DCA-A09B-F9D835388F6D}"/>
                </a:ext>
              </a:extLst>
            </p:cNvPr>
            <p:cNvSpPr txBox="1"/>
            <p:nvPr/>
          </p:nvSpPr>
          <p:spPr>
            <a:xfrm>
              <a:off x="2980172" y="4122259"/>
              <a:ext cx="860815" cy="28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CD 2/3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2EC26F6-E7BA-046E-749F-2E80F675F066}"/>
                </a:ext>
              </a:extLst>
            </p:cNvPr>
            <p:cNvSpPr txBox="1"/>
            <p:nvPr/>
          </p:nvSpPr>
          <p:spPr>
            <a:xfrm>
              <a:off x="4000494" y="4023822"/>
              <a:ext cx="729402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Integrated Test Stand Ready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A2F5A24-1DCC-6E09-33B8-F390EB85DFDA}"/>
                </a:ext>
              </a:extLst>
            </p:cNvPr>
            <p:cNvSpPr txBox="1"/>
            <p:nvPr/>
          </p:nvSpPr>
          <p:spPr>
            <a:xfrm>
              <a:off x="6147626" y="4140191"/>
              <a:ext cx="817005" cy="28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CD4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86C4A73-47DE-CB0E-28BD-DECEEF81F6C3}"/>
                </a:ext>
              </a:extLst>
            </p:cNvPr>
            <p:cNvSpPr txBox="1"/>
            <p:nvPr/>
          </p:nvSpPr>
          <p:spPr>
            <a:xfrm>
              <a:off x="8142245" y="4103633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C5FF36B-C22E-A4A0-5D99-341A632708E1}"/>
                </a:ext>
              </a:extLst>
            </p:cNvPr>
            <p:cNvSpPr txBox="1"/>
            <p:nvPr/>
          </p:nvSpPr>
          <p:spPr>
            <a:xfrm>
              <a:off x="8794101" y="4098651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1226F63-E86A-BA7C-8855-34DF88392B67}"/>
                </a:ext>
              </a:extLst>
            </p:cNvPr>
            <p:cNvSpPr txBox="1"/>
            <p:nvPr/>
          </p:nvSpPr>
          <p:spPr>
            <a:xfrm>
              <a:off x="9445119" y="4089874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1B043D5-1DF6-6645-88D7-29933C6672D7}"/>
                </a:ext>
              </a:extLst>
            </p:cNvPr>
            <p:cNvSpPr/>
            <p:nvPr/>
          </p:nvSpPr>
          <p:spPr>
            <a:xfrm>
              <a:off x="2916049" y="1409106"/>
              <a:ext cx="7497649" cy="5958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100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Arrow: Pentagon 299">
              <a:extLst>
                <a:ext uri="{FF2B5EF4-FFF2-40B4-BE49-F238E27FC236}">
                  <a16:creationId xmlns:a16="http://schemas.microsoft.com/office/drawing/2014/main" id="{DCF711B1-CA07-A049-9D3A-E30545811517}"/>
                </a:ext>
              </a:extLst>
            </p:cNvPr>
            <p:cNvSpPr/>
            <p:nvPr/>
          </p:nvSpPr>
          <p:spPr>
            <a:xfrm>
              <a:off x="1639172" y="1409106"/>
              <a:ext cx="1399127" cy="595876"/>
            </a:xfrm>
            <a:prstGeom prst="homePlate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Deliver on Z into 2030s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BC4E457-7681-A34C-825A-35BD844E6712}"/>
                </a:ext>
              </a:extLst>
            </p:cNvPr>
            <p:cNvSpPr/>
            <p:nvPr/>
          </p:nvSpPr>
          <p:spPr>
            <a:xfrm>
              <a:off x="2878064" y="2036289"/>
              <a:ext cx="7714854" cy="595876"/>
            </a:xfrm>
            <a:prstGeom prst="rect">
              <a:avLst/>
            </a:prstGeom>
            <a:gradFill flip="none" rotWithShape="1">
              <a:gsLst>
                <a:gs pos="0">
                  <a:srgbClr val="ED7D31">
                    <a:lumMod val="60000"/>
                    <a:lumOff val="4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Arrow: Pentagon 301">
              <a:extLst>
                <a:ext uri="{FF2B5EF4-FFF2-40B4-BE49-F238E27FC236}">
                  <a16:creationId xmlns:a16="http://schemas.microsoft.com/office/drawing/2014/main" id="{6B1C9977-4A0F-4E4B-BAFA-05BE194DFD52}"/>
                </a:ext>
              </a:extLst>
            </p:cNvPr>
            <p:cNvSpPr/>
            <p:nvPr/>
          </p:nvSpPr>
          <p:spPr>
            <a:xfrm>
              <a:off x="1639172" y="2036289"/>
              <a:ext cx="1384789" cy="595876"/>
            </a:xfrm>
            <a:prstGeom prst="homePlat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Sustain Z </a:t>
              </a:r>
              <a:b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into 2030s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E495B08-5010-404F-B13D-3B619D6BED66}"/>
                </a:ext>
              </a:extLst>
            </p:cNvPr>
            <p:cNvSpPr/>
            <p:nvPr/>
          </p:nvSpPr>
          <p:spPr>
            <a:xfrm>
              <a:off x="2878064" y="3318356"/>
              <a:ext cx="7714854" cy="595876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Arrow: Pentagon 303">
              <a:extLst>
                <a:ext uri="{FF2B5EF4-FFF2-40B4-BE49-F238E27FC236}">
                  <a16:creationId xmlns:a16="http://schemas.microsoft.com/office/drawing/2014/main" id="{5AF022BA-463B-C141-97B4-C8086DE95FC8}"/>
                </a:ext>
              </a:extLst>
            </p:cNvPr>
            <p:cNvSpPr/>
            <p:nvPr/>
          </p:nvSpPr>
          <p:spPr>
            <a:xfrm>
              <a:off x="1639172" y="3318356"/>
              <a:ext cx="1384783" cy="595876"/>
            </a:xfrm>
            <a:prstGeom prst="homePlat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Mature PP technologies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9A22ACD-9B0D-8344-9E19-CE6980710245}"/>
                </a:ext>
              </a:extLst>
            </p:cNvPr>
            <p:cNvSpPr/>
            <p:nvPr/>
          </p:nvSpPr>
          <p:spPr>
            <a:xfrm>
              <a:off x="2878064" y="2677382"/>
              <a:ext cx="7714854" cy="595876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100000">
                  <a:schemeClr val="bg1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Arrow: Pentagon 305">
              <a:extLst>
                <a:ext uri="{FF2B5EF4-FFF2-40B4-BE49-F238E27FC236}">
                  <a16:creationId xmlns:a16="http://schemas.microsoft.com/office/drawing/2014/main" id="{ED30B308-C80B-614E-A623-A16C8CDB9136}"/>
                </a:ext>
              </a:extLst>
            </p:cNvPr>
            <p:cNvSpPr/>
            <p:nvPr/>
          </p:nvSpPr>
          <p:spPr>
            <a:xfrm>
              <a:off x="1639172" y="2677382"/>
              <a:ext cx="1399126" cy="595876"/>
            </a:xfrm>
            <a:prstGeom prst="homePlat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Advance NGPP process</a:t>
              </a:r>
              <a:endParaRPr lang="en-US" sz="105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OTLSHAPE_M_78ab908f14c74c8898ac34d2665e12f2_Shape">
              <a:extLst>
                <a:ext uri="{FF2B5EF4-FFF2-40B4-BE49-F238E27FC236}">
                  <a16:creationId xmlns:a16="http://schemas.microsoft.com/office/drawing/2014/main" id="{B7D7C43B-95E3-5D46-8572-8F9B6CA21C1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553843" y="2927233"/>
              <a:ext cx="228600" cy="25400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OTLSHAPE_M_78ab908f14c74c8898ac34d2665e12f2_Title">
              <a:extLst>
                <a:ext uri="{FF2B5EF4-FFF2-40B4-BE49-F238E27FC236}">
                  <a16:creationId xmlns:a16="http://schemas.microsoft.com/office/drawing/2014/main" id="{5F55F3D9-C640-0947-B93C-55D5E958761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661317" y="2781659"/>
              <a:ext cx="327765" cy="19025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spc="-14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CD0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09BB0C2-850F-3844-B87A-8F8DAD2F03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8774" y="1300655"/>
              <a:ext cx="3649" cy="353594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0F452D0-DFCB-BB4B-9BA8-1256ED2CED42}"/>
                </a:ext>
              </a:extLst>
            </p:cNvPr>
            <p:cNvSpPr/>
            <p:nvPr/>
          </p:nvSpPr>
          <p:spPr>
            <a:xfrm>
              <a:off x="2418142" y="4668149"/>
              <a:ext cx="543998" cy="309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2022</a:t>
              </a:r>
              <a:endPara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79BAB7F-786C-1941-BBA4-F9C8D46055F9}"/>
                </a:ext>
              </a:extLst>
            </p:cNvPr>
            <p:cNvCxnSpPr>
              <a:cxnSpLocks/>
            </p:cNvCxnSpPr>
            <p:nvPr/>
          </p:nvCxnSpPr>
          <p:spPr>
            <a:xfrm>
              <a:off x="3004740" y="4836598"/>
              <a:ext cx="39403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29" name="OTLSHAPE_M_e1a3f5458043409ca1e2d0b3456226d3_Shape">
              <a:extLst>
                <a:ext uri="{FF2B5EF4-FFF2-40B4-BE49-F238E27FC236}">
                  <a16:creationId xmlns:a16="http://schemas.microsoft.com/office/drawing/2014/main" id="{0EB4A64C-4C60-8848-96B2-8D8854199D3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6200000">
              <a:off x="4361090" y="2992505"/>
              <a:ext cx="165100" cy="165100"/>
            </a:xfrm>
            <a:prstGeom prst="flowChartMerg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OTLSHAPE_M_e1a3f5458043409ca1e2d0b3456226d3_Title">
              <a:extLst>
                <a:ext uri="{FF2B5EF4-FFF2-40B4-BE49-F238E27FC236}">
                  <a16:creationId xmlns:a16="http://schemas.microsoft.com/office/drawing/2014/main" id="{6F22895A-21E1-BB47-B878-65ACFF8F0D5E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389375" y="2755171"/>
              <a:ext cx="332797" cy="19025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>
                <a:defRPr/>
              </a:pPr>
              <a:r>
                <a:rPr lang="en-US" sz="1600" b="1" spc="-1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AoA</a:t>
              </a:r>
            </a:p>
          </p:txBody>
        </p:sp>
        <p:sp>
          <p:nvSpPr>
            <p:cNvPr id="131" name="OTLSHAPE_M_b1a2b0ad50c54f3db24b3aab69d68fc5_Shape">
              <a:extLst>
                <a:ext uri="{FF2B5EF4-FFF2-40B4-BE49-F238E27FC236}">
                  <a16:creationId xmlns:a16="http://schemas.microsoft.com/office/drawing/2014/main" id="{0CD3AC10-16B1-B04D-B689-8774C3BD114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471596" y="2933278"/>
              <a:ext cx="228600" cy="25400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" name="OTLSHAPE_M_b1a2b0ad50c54f3db24b3aab69d68fc5_Title">
              <a:extLst>
                <a:ext uri="{FF2B5EF4-FFF2-40B4-BE49-F238E27FC236}">
                  <a16:creationId xmlns:a16="http://schemas.microsoft.com/office/drawing/2014/main" id="{0DE86856-E52C-2C45-B6C8-9B348741806A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600530" y="2764091"/>
              <a:ext cx="322194" cy="19025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spc="-14" dirty="0">
                  <a:latin typeface="Calibri" panose="020F0502020204030204" pitchFamily="34" charset="0"/>
                  <a:cs typeface="Calibri" panose="020F0502020204030204" pitchFamily="34" charset="0"/>
                </a:rPr>
                <a:t>CD1</a:t>
              </a:r>
            </a:p>
          </p:txBody>
        </p:sp>
        <p:sp>
          <p:nvSpPr>
            <p:cNvPr id="133" name="OTLSHAPE_M_b1ccf14d82cf461e943d4f698f6a362b_Shape">
              <a:extLst>
                <a:ext uri="{FF2B5EF4-FFF2-40B4-BE49-F238E27FC236}">
                  <a16:creationId xmlns:a16="http://schemas.microsoft.com/office/drawing/2014/main" id="{1945D470-F581-BD45-986D-B9391733AC8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342550" y="2954114"/>
              <a:ext cx="228600" cy="25400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" name="OTLSHAPE_M_b1ccf14d82cf461e943d4f698f6a362b_Title">
              <a:extLst>
                <a:ext uri="{FF2B5EF4-FFF2-40B4-BE49-F238E27FC236}">
                  <a16:creationId xmlns:a16="http://schemas.microsoft.com/office/drawing/2014/main" id="{22D56EE3-BC37-5049-9D24-2C409AB72882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7420510" y="2802834"/>
              <a:ext cx="341174" cy="19025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spc="-14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CD2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46C6B64-550E-574E-9B64-3C1BDBDEA23D}"/>
                </a:ext>
              </a:extLst>
            </p:cNvPr>
            <p:cNvSpPr txBox="1"/>
            <p:nvPr/>
          </p:nvSpPr>
          <p:spPr>
            <a:xfrm>
              <a:off x="4562538" y="2908440"/>
              <a:ext cx="762168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Conceptual Design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C634C13-AA80-544A-9CC0-5867A5421491}"/>
                </a:ext>
              </a:extLst>
            </p:cNvPr>
            <p:cNvSpPr txBox="1"/>
            <p:nvPr/>
          </p:nvSpPr>
          <p:spPr>
            <a:xfrm>
              <a:off x="6015057" y="2907291"/>
              <a:ext cx="844504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Full System Title 1 Design</a:t>
              </a:r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A526C8F-8D67-AA49-A88E-8BC00B9405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5896" y="1300655"/>
              <a:ext cx="10570" cy="353594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D4097D4-958F-E04E-B1B7-C60ECA8734E4}"/>
                </a:ext>
              </a:extLst>
            </p:cNvPr>
            <p:cNvSpPr/>
            <p:nvPr/>
          </p:nvSpPr>
          <p:spPr>
            <a:xfrm>
              <a:off x="4612185" y="4668149"/>
              <a:ext cx="543998" cy="309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2026</a:t>
              </a:r>
              <a:endPara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FE83775-C450-0A42-BB6E-D5B56C09CE5D}"/>
                </a:ext>
              </a:extLst>
            </p:cNvPr>
            <p:cNvCxnSpPr>
              <a:cxnSpLocks/>
            </p:cNvCxnSpPr>
            <p:nvPr/>
          </p:nvCxnSpPr>
          <p:spPr>
            <a:xfrm>
              <a:off x="5198783" y="4836598"/>
              <a:ext cx="39403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3E8D51A5-4994-5840-82E2-B8091573F0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1655" y="1339524"/>
              <a:ext cx="15548" cy="353333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D10A4E8-298E-0443-9C73-B7F494A9E919}"/>
                </a:ext>
              </a:extLst>
            </p:cNvPr>
            <p:cNvSpPr/>
            <p:nvPr/>
          </p:nvSpPr>
          <p:spPr>
            <a:xfrm>
              <a:off x="7092922" y="4707018"/>
              <a:ext cx="543998" cy="309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2030</a:t>
              </a:r>
              <a:endPara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7C90854-3220-DF49-8A4E-32846D61B3ED}"/>
                </a:ext>
              </a:extLst>
            </p:cNvPr>
            <p:cNvCxnSpPr>
              <a:cxnSpLocks/>
            </p:cNvCxnSpPr>
            <p:nvPr/>
          </p:nvCxnSpPr>
          <p:spPr>
            <a:xfrm>
              <a:off x="7679520" y="4875467"/>
              <a:ext cx="39403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98A3C364-7307-0B46-AA99-7362872A5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6938" y="1304259"/>
              <a:ext cx="3649" cy="353233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781AF45-9FE9-B248-884A-466DB932050F}"/>
                </a:ext>
              </a:extLst>
            </p:cNvPr>
            <p:cNvSpPr/>
            <p:nvPr/>
          </p:nvSpPr>
          <p:spPr>
            <a:xfrm>
              <a:off x="9141397" y="4703578"/>
              <a:ext cx="643087" cy="309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~2035</a:t>
              </a:r>
              <a:endPara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BF63169-6356-2A45-8C3A-8DCCD6E6578B}"/>
                </a:ext>
              </a:extLst>
            </p:cNvPr>
            <p:cNvCxnSpPr>
              <a:cxnSpLocks/>
            </p:cNvCxnSpPr>
            <p:nvPr/>
          </p:nvCxnSpPr>
          <p:spPr>
            <a:xfrm>
              <a:off x="9782904" y="4840202"/>
              <a:ext cx="39403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46" name="OTLSHAPE_M_b1ccf14d82cf461e943d4f698f6a362b_Shape">
              <a:extLst>
                <a:ext uri="{FF2B5EF4-FFF2-40B4-BE49-F238E27FC236}">
                  <a16:creationId xmlns:a16="http://schemas.microsoft.com/office/drawing/2014/main" id="{6B3BC7A9-2CF1-5241-BAE1-AF87C0F4838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0062638" y="2941622"/>
              <a:ext cx="228600" cy="25400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" name="OTLSHAPE_M_b1ccf14d82cf461e943d4f698f6a362b_Title">
              <a:extLst>
                <a:ext uri="{FF2B5EF4-FFF2-40B4-BE49-F238E27FC236}">
                  <a16:creationId xmlns:a16="http://schemas.microsoft.com/office/drawing/2014/main" id="{9CCE6633-26DF-4E42-844E-7EFAFA7751F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0147068" y="2760678"/>
              <a:ext cx="341174" cy="19025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spc="-14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CD4</a:t>
              </a:r>
            </a:p>
          </p:txBody>
        </p:sp>
        <p:sp>
          <p:nvSpPr>
            <p:cNvPr id="148" name="OTLSHAPE_M_b1ccf14d82cf461e943d4f698f6a362b_Shape">
              <a:extLst>
                <a:ext uri="{FF2B5EF4-FFF2-40B4-BE49-F238E27FC236}">
                  <a16:creationId xmlns:a16="http://schemas.microsoft.com/office/drawing/2014/main" id="{AB0AE445-F146-8D4C-BC4B-3B4CB700DD7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114621" y="2961579"/>
              <a:ext cx="228600" cy="25400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" name="OTLSHAPE_M_b1ccf14d82cf461e943d4f698f6a362b_Title">
              <a:extLst>
                <a:ext uri="{FF2B5EF4-FFF2-40B4-BE49-F238E27FC236}">
                  <a16:creationId xmlns:a16="http://schemas.microsoft.com/office/drawing/2014/main" id="{42045175-E097-BC4F-A167-78EB14B320B4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8183594" y="2813402"/>
              <a:ext cx="341174" cy="19025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spc="-14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CD3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169DB05D-A88C-9A4B-BB26-A73E3F1B7557}"/>
                </a:ext>
              </a:extLst>
            </p:cNvPr>
            <p:cNvSpPr txBox="1"/>
            <p:nvPr/>
          </p:nvSpPr>
          <p:spPr>
            <a:xfrm>
              <a:off x="7641542" y="2950956"/>
              <a:ext cx="601447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Final Design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67402671-8C39-AD45-B468-05466592A212}"/>
                </a:ext>
              </a:extLst>
            </p:cNvPr>
            <p:cNvSpPr txBox="1"/>
            <p:nvPr/>
          </p:nvSpPr>
          <p:spPr>
            <a:xfrm>
              <a:off x="8829947" y="2994346"/>
              <a:ext cx="852286" cy="19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Construction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1D54E74E-5515-B04E-BAB1-9DDAFD98A09E}"/>
                </a:ext>
              </a:extLst>
            </p:cNvPr>
            <p:cNvSpPr txBox="1"/>
            <p:nvPr/>
          </p:nvSpPr>
          <p:spPr>
            <a:xfrm>
              <a:off x="3047266" y="1508696"/>
              <a:ext cx="762168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Pu Production Science</a:t>
              </a:r>
            </a:p>
            <a:p>
              <a:pPr algn="ctr"/>
              <a:r>
                <a:rPr lang="en-US" sz="105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Pegpost</a:t>
              </a:r>
              <a:endParaRPr lang="en-US" sz="105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0177101-9DC7-4E41-BC9A-F0D23C7395F0}"/>
                </a:ext>
              </a:extLst>
            </p:cNvPr>
            <p:cNvSpPr txBox="1"/>
            <p:nvPr/>
          </p:nvSpPr>
          <p:spPr>
            <a:xfrm>
              <a:off x="3592039" y="1467655"/>
              <a:ext cx="762168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Hostile</a:t>
              </a:r>
            </a:p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Mitigation</a:t>
              </a:r>
            </a:p>
            <a:p>
              <a:pPr algn="ctr"/>
              <a:r>
                <a:rPr lang="en-US" sz="105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Pegpost</a:t>
              </a:r>
              <a:endParaRPr lang="en-US" sz="105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9F6CF1AD-489F-3D44-96EC-4F39B21EDA4F}"/>
                </a:ext>
              </a:extLst>
            </p:cNvPr>
            <p:cNvSpPr txBox="1"/>
            <p:nvPr/>
          </p:nvSpPr>
          <p:spPr>
            <a:xfrm>
              <a:off x="5048444" y="1460937"/>
              <a:ext cx="592730" cy="57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Weapon Science for ‘25 </a:t>
              </a:r>
              <a:r>
                <a:rPr lang="en-US" sz="105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pegpost</a:t>
              </a:r>
              <a:endParaRPr lang="en-US" sz="105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5961E4E4-E693-8F4D-A943-9402B1752C44}"/>
                </a:ext>
              </a:extLst>
            </p:cNvPr>
            <p:cNvSpPr txBox="1"/>
            <p:nvPr/>
          </p:nvSpPr>
          <p:spPr>
            <a:xfrm>
              <a:off x="4556196" y="1474872"/>
              <a:ext cx="592730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X-ray &amp; ICF target scaling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5714367-8CE2-E444-BD76-B464D252C42E}"/>
                </a:ext>
              </a:extLst>
            </p:cNvPr>
            <p:cNvSpPr txBox="1"/>
            <p:nvPr/>
          </p:nvSpPr>
          <p:spPr>
            <a:xfrm>
              <a:off x="5626336" y="1530080"/>
              <a:ext cx="731454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SNM load path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2AD5A7E9-76D5-914D-AA75-0FF483C70228}"/>
                </a:ext>
              </a:extLst>
            </p:cNvPr>
            <p:cNvSpPr txBox="1"/>
            <p:nvPr/>
          </p:nvSpPr>
          <p:spPr>
            <a:xfrm>
              <a:off x="6245949" y="1498440"/>
              <a:ext cx="697152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Enhanced integrated testing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2F96B36-AF52-1A4B-BCA5-1DD02FFA2D13}"/>
                </a:ext>
              </a:extLst>
            </p:cNvPr>
            <p:cNvSpPr txBox="1"/>
            <p:nvPr/>
          </p:nvSpPr>
          <p:spPr>
            <a:xfrm>
              <a:off x="7319705" y="1545081"/>
              <a:ext cx="697152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Outputs opacity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7C44A0D-DF2F-A349-923C-DDB5A1E4BE05}"/>
                </a:ext>
              </a:extLst>
            </p:cNvPr>
            <p:cNvSpPr txBox="1"/>
            <p:nvPr/>
          </p:nvSpPr>
          <p:spPr>
            <a:xfrm>
              <a:off x="7775804" y="1505526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9BCF78AA-3658-9841-8D59-1418B140DE63}"/>
                </a:ext>
              </a:extLst>
            </p:cNvPr>
            <p:cNvSpPr txBox="1"/>
            <p:nvPr/>
          </p:nvSpPr>
          <p:spPr>
            <a:xfrm>
              <a:off x="3074695" y="2048145"/>
              <a:ext cx="697586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Fluid systems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A89241FC-6965-5947-A621-12C3C324DC85}"/>
                </a:ext>
              </a:extLst>
            </p:cNvPr>
            <p:cNvSpPr txBox="1"/>
            <p:nvPr/>
          </p:nvSpPr>
          <p:spPr>
            <a:xfrm>
              <a:off x="3946752" y="2045648"/>
              <a:ext cx="537805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</a:t>
              </a:r>
              <a:r>
                <a:rPr lang="en-US" sz="1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Acq</a:t>
              </a: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204C947E-F046-AD41-8822-7F7D7FADAAC3}"/>
                </a:ext>
              </a:extLst>
            </p:cNvPr>
            <p:cNvSpPr txBox="1"/>
            <p:nvPr/>
          </p:nvSpPr>
          <p:spPr>
            <a:xfrm>
              <a:off x="3326544" y="2201943"/>
              <a:ext cx="374309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HVAC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CD847188-3963-654F-A544-67C54C4BE93F}"/>
                </a:ext>
              </a:extLst>
            </p:cNvPr>
            <p:cNvSpPr txBox="1"/>
            <p:nvPr/>
          </p:nvSpPr>
          <p:spPr>
            <a:xfrm>
              <a:off x="3096407" y="2340155"/>
              <a:ext cx="851174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Humidity Control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919CC90-E273-094A-B74A-78E6DDA20E85}"/>
                </a:ext>
              </a:extLst>
            </p:cNvPr>
            <p:cNvSpPr txBox="1"/>
            <p:nvPr/>
          </p:nvSpPr>
          <p:spPr>
            <a:xfrm>
              <a:off x="3895415" y="2209419"/>
              <a:ext cx="683962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Screen Boxes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37919883-A0AA-D349-B9AF-58B0B69F5848}"/>
                </a:ext>
              </a:extLst>
            </p:cNvPr>
            <p:cNvSpPr txBox="1"/>
            <p:nvPr/>
          </p:nvSpPr>
          <p:spPr>
            <a:xfrm>
              <a:off x="4616435" y="2050115"/>
              <a:ext cx="711211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MITL cleaning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B46E0B4-A8F6-3F4B-B695-F6E81542E941}"/>
                </a:ext>
              </a:extLst>
            </p:cNvPr>
            <p:cNvSpPr txBox="1"/>
            <p:nvPr/>
          </p:nvSpPr>
          <p:spPr>
            <a:xfrm>
              <a:off x="4783247" y="2225127"/>
              <a:ext cx="622031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Crane Mod.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AEC5F2D4-FB19-8540-9B6F-C9FBC891CEF0}"/>
                </a:ext>
              </a:extLst>
            </p:cNvPr>
            <p:cNvSpPr txBox="1"/>
            <p:nvPr/>
          </p:nvSpPr>
          <p:spPr>
            <a:xfrm>
              <a:off x="4943623" y="2394595"/>
              <a:ext cx="527896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SF6 Mod.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08223C62-D075-F548-8F5E-D8D69F9D23F8}"/>
                </a:ext>
              </a:extLst>
            </p:cNvPr>
            <p:cNvSpPr txBox="1"/>
            <p:nvPr/>
          </p:nvSpPr>
          <p:spPr>
            <a:xfrm>
              <a:off x="5702131" y="2056002"/>
              <a:ext cx="640610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Flash Lamps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7B18716-C4BD-3144-8EA2-B8D513975DC9}"/>
                </a:ext>
              </a:extLst>
            </p:cNvPr>
            <p:cNvSpPr txBox="1"/>
            <p:nvPr/>
          </p:nvSpPr>
          <p:spPr>
            <a:xfrm>
              <a:off x="5569764" y="2261718"/>
              <a:ext cx="788026" cy="309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Calibration Systems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3D0EC58-2BBB-A14D-AA2B-28555E61EB33}"/>
                </a:ext>
              </a:extLst>
            </p:cNvPr>
            <p:cNvSpPr txBox="1"/>
            <p:nvPr/>
          </p:nvSpPr>
          <p:spPr>
            <a:xfrm>
              <a:off x="6890189" y="2025479"/>
              <a:ext cx="682722" cy="309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Marx Cap. </a:t>
              </a:r>
            </a:p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Replacement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E9D0AAA-DCB9-544E-A65D-8A87A6DA0AD1}"/>
                </a:ext>
              </a:extLst>
            </p:cNvPr>
            <p:cNvSpPr txBox="1"/>
            <p:nvPr/>
          </p:nvSpPr>
          <p:spPr>
            <a:xfrm>
              <a:off x="6285642" y="2274519"/>
              <a:ext cx="644976" cy="309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Adaptive Optics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46323625-1B6C-BF40-9BAD-AEE2610CB454}"/>
                </a:ext>
              </a:extLst>
            </p:cNvPr>
            <p:cNvSpPr txBox="1"/>
            <p:nvPr/>
          </p:nvSpPr>
          <p:spPr>
            <a:xfrm>
              <a:off x="7140132" y="2351658"/>
              <a:ext cx="524180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Digitizers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DFB6F55-D3E4-4B45-83F3-36A6F74E3B0E}"/>
                </a:ext>
              </a:extLst>
            </p:cNvPr>
            <p:cNvSpPr txBox="1"/>
            <p:nvPr/>
          </p:nvSpPr>
          <p:spPr>
            <a:xfrm>
              <a:off x="8092076" y="1515445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2FD3DC4-2517-964F-ACE0-DFDDE95BE0D9}"/>
                </a:ext>
              </a:extLst>
            </p:cNvPr>
            <p:cNvSpPr txBox="1"/>
            <p:nvPr/>
          </p:nvSpPr>
          <p:spPr>
            <a:xfrm>
              <a:off x="8501725" y="1515445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7F32DFE-9B0D-B746-9F19-8047FD5CCDA4}"/>
                </a:ext>
              </a:extLst>
            </p:cNvPr>
            <p:cNvSpPr txBox="1"/>
            <p:nvPr/>
          </p:nvSpPr>
          <p:spPr>
            <a:xfrm>
              <a:off x="5271255" y="3384332"/>
              <a:ext cx="854099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AMM (module)</a:t>
              </a:r>
            </a:p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Advanced insulator stack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513E8CA-B782-F343-9B7F-3FE80F7941E9}"/>
                </a:ext>
              </a:extLst>
            </p:cNvPr>
            <p:cNvSpPr txBox="1"/>
            <p:nvPr/>
          </p:nvSpPr>
          <p:spPr>
            <a:xfrm>
              <a:off x="3316129" y="3374217"/>
              <a:ext cx="649149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Vulcan flashover test bed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DC67AF27-23E2-0548-8C22-52F08E33790B}"/>
                </a:ext>
              </a:extLst>
            </p:cNvPr>
            <p:cNvSpPr txBox="1"/>
            <p:nvPr/>
          </p:nvSpPr>
          <p:spPr>
            <a:xfrm>
              <a:off x="3918861" y="3296550"/>
              <a:ext cx="729402" cy="57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Center section conceptual design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41581004-533F-2848-80FA-1C6E8937C382}"/>
                </a:ext>
              </a:extLst>
            </p:cNvPr>
            <p:cNvSpPr txBox="1"/>
            <p:nvPr/>
          </p:nvSpPr>
          <p:spPr>
            <a:xfrm>
              <a:off x="4662938" y="3365071"/>
              <a:ext cx="729402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3D Power Flow Design Tools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78854EAC-46BB-8A44-8772-261430A8A3A6}"/>
                </a:ext>
              </a:extLst>
            </p:cNvPr>
            <p:cNvSpPr txBox="1"/>
            <p:nvPr/>
          </p:nvSpPr>
          <p:spPr>
            <a:xfrm>
              <a:off x="6012570" y="3388869"/>
              <a:ext cx="729402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Automated Refurb Prototypes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B9A9478-27E1-AE44-B9A5-581CD1BCFCBA}"/>
                </a:ext>
              </a:extLst>
            </p:cNvPr>
            <p:cNvSpPr txBox="1"/>
            <p:nvPr/>
          </p:nvSpPr>
          <p:spPr>
            <a:xfrm>
              <a:off x="7143140" y="3448044"/>
              <a:ext cx="817005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Industry partnerships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9DDFF15-BF02-BC44-AFEC-9EE3228F60EB}"/>
                </a:ext>
              </a:extLst>
            </p:cNvPr>
            <p:cNvSpPr txBox="1"/>
            <p:nvPr/>
          </p:nvSpPr>
          <p:spPr>
            <a:xfrm>
              <a:off x="8158361" y="3442759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7FC8F28A-601F-5D41-ACB4-9B1F48F9F88F}"/>
                </a:ext>
              </a:extLst>
            </p:cNvPr>
            <p:cNvSpPr txBox="1"/>
            <p:nvPr/>
          </p:nvSpPr>
          <p:spPr>
            <a:xfrm>
              <a:off x="8810217" y="3437777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7A5747F3-F578-1243-BBDC-59C353B03FFB}"/>
                </a:ext>
              </a:extLst>
            </p:cNvPr>
            <p:cNvSpPr txBox="1"/>
            <p:nvPr/>
          </p:nvSpPr>
          <p:spPr>
            <a:xfrm>
              <a:off x="9461235" y="3429000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1E35BE2-0B73-3E46-B513-B4C0A727A388}"/>
                </a:ext>
              </a:extLst>
            </p:cNvPr>
            <p:cNvSpPr txBox="1"/>
            <p:nvPr/>
          </p:nvSpPr>
          <p:spPr>
            <a:xfrm>
              <a:off x="4139920" y="1477199"/>
              <a:ext cx="592730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60 MA Power Flow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03AB40A-F960-6EEA-5E9C-240745F925E4}"/>
                </a:ext>
              </a:extLst>
            </p:cNvPr>
            <p:cNvSpPr txBox="1"/>
            <p:nvPr/>
          </p:nvSpPr>
          <p:spPr>
            <a:xfrm>
              <a:off x="5256640" y="4031375"/>
              <a:ext cx="729402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Complete Full Scale at ITS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AC3025-0663-A590-C634-BCA9BB8B16E9}"/>
              </a:ext>
            </a:extLst>
          </p:cNvPr>
          <p:cNvSpPr txBox="1"/>
          <p:nvPr/>
        </p:nvSpPr>
        <p:spPr>
          <a:xfrm>
            <a:off x="7301573" y="1506162"/>
            <a:ext cx="9022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Pu production </a:t>
            </a:r>
            <a:r>
              <a:rPr lang="en-US" sz="1050" b="1" dirty="0" err="1">
                <a:latin typeface="Calibri" panose="020F0502020204030204" pitchFamily="34" charset="0"/>
                <a:cs typeface="Calibri" panose="020F0502020204030204" pitchFamily="34" charset="0"/>
              </a:rPr>
              <a:t>pegpost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9D067-9E51-6A94-CBB8-56EA8DB0E113}"/>
              </a:ext>
            </a:extLst>
          </p:cNvPr>
          <p:cNvSpPr txBox="1"/>
          <p:nvPr/>
        </p:nvSpPr>
        <p:spPr>
          <a:xfrm>
            <a:off x="7006910" y="4007139"/>
            <a:ext cx="943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SF6 Free technology</a:t>
            </a:r>
          </a:p>
        </p:txBody>
      </p:sp>
    </p:spTree>
    <p:extLst>
      <p:ext uri="{BB962C8B-B14F-4D97-AF65-F5344CB8AC3E}">
        <p14:creationId xmlns:p14="http://schemas.microsoft.com/office/powerpoint/2010/main" val="34000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2645-BE80-FE46-B35C-B9C8F5D0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2880"/>
            <a:ext cx="1005840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Sandia’s pulsed power program is continuing to make progress on Z while preparing for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E6C4B-AAD7-7743-8F0F-7B9112E44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A797E-2ADE-4901-BCDE-A8E6619F2DA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8" name="Arrow: Pentagon 299">
            <a:extLst>
              <a:ext uri="{FF2B5EF4-FFF2-40B4-BE49-F238E27FC236}">
                <a16:creationId xmlns:a16="http://schemas.microsoft.com/office/drawing/2014/main" id="{DCF711B1-CA07-A049-9D3A-E30545811517}"/>
              </a:ext>
            </a:extLst>
          </p:cNvPr>
          <p:cNvSpPr/>
          <p:nvPr/>
        </p:nvSpPr>
        <p:spPr>
          <a:xfrm>
            <a:off x="699739" y="1213091"/>
            <a:ext cx="3111818" cy="401310"/>
          </a:xfrm>
          <a:prstGeom prst="homePlat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 on Z into 2030s</a:t>
            </a:r>
          </a:p>
        </p:txBody>
      </p:sp>
      <p:sp>
        <p:nvSpPr>
          <p:cNvPr id="90" name="Arrow: Pentagon 301">
            <a:extLst>
              <a:ext uri="{FF2B5EF4-FFF2-40B4-BE49-F238E27FC236}">
                <a16:creationId xmlns:a16="http://schemas.microsoft.com/office/drawing/2014/main" id="{6B1C9977-4A0F-4E4B-BAFA-05BE194DFD52}"/>
              </a:ext>
            </a:extLst>
          </p:cNvPr>
          <p:cNvSpPr/>
          <p:nvPr/>
        </p:nvSpPr>
        <p:spPr>
          <a:xfrm>
            <a:off x="6093277" y="1207587"/>
            <a:ext cx="3016305" cy="406814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 Z into 2030s</a:t>
            </a:r>
          </a:p>
        </p:txBody>
      </p:sp>
      <p:sp>
        <p:nvSpPr>
          <p:cNvPr id="92" name="Arrow: Pentagon 303">
            <a:extLst>
              <a:ext uri="{FF2B5EF4-FFF2-40B4-BE49-F238E27FC236}">
                <a16:creationId xmlns:a16="http://schemas.microsoft.com/office/drawing/2014/main" id="{5AF022BA-463B-C141-97B4-C8086DE95FC8}"/>
              </a:ext>
            </a:extLst>
          </p:cNvPr>
          <p:cNvSpPr/>
          <p:nvPr/>
        </p:nvSpPr>
        <p:spPr>
          <a:xfrm>
            <a:off x="6781548" y="3822159"/>
            <a:ext cx="2712461" cy="384566"/>
          </a:xfrm>
          <a:prstGeom prst="homePlat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Mature PP technologies</a:t>
            </a:r>
          </a:p>
        </p:txBody>
      </p:sp>
      <p:sp>
        <p:nvSpPr>
          <p:cNvPr id="94" name="Arrow: Pentagon 305">
            <a:extLst>
              <a:ext uri="{FF2B5EF4-FFF2-40B4-BE49-F238E27FC236}">
                <a16:creationId xmlns:a16="http://schemas.microsoft.com/office/drawing/2014/main" id="{ED30B308-C80B-614E-A623-A16C8CDB9136}"/>
              </a:ext>
            </a:extLst>
          </p:cNvPr>
          <p:cNvSpPr/>
          <p:nvPr/>
        </p:nvSpPr>
        <p:spPr>
          <a:xfrm>
            <a:off x="680647" y="3813787"/>
            <a:ext cx="4729806" cy="401311"/>
          </a:xfrm>
          <a:prstGeom prst="homePlat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 Next-Gen Pulsed Power Process</a:t>
            </a:r>
            <a:endParaRPr lang="en-US" sz="1050" b="1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8A1F33-7485-0B21-5FBF-A850320DD0DD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3775" b="-1"/>
          <a:stretch>
            <a:fillRect/>
          </a:stretch>
        </p:blipFill>
        <p:spPr bwMode="auto">
          <a:xfrm>
            <a:off x="510370" y="1833569"/>
            <a:ext cx="2739652" cy="18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477084-E161-508B-577B-35C88FF3B536}"/>
              </a:ext>
            </a:extLst>
          </p:cNvPr>
          <p:cNvSpPr txBox="1"/>
          <p:nvPr/>
        </p:nvSpPr>
        <p:spPr>
          <a:xfrm>
            <a:off x="3045550" y="1821897"/>
            <a:ext cx="244410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Advanced fusion platforms &amp; diagnostics</a:t>
            </a:r>
          </a:p>
        </p:txBody>
      </p:sp>
      <p:pic>
        <p:nvPicPr>
          <p:cNvPr id="14" name="object 18">
            <a:extLst>
              <a:ext uri="{FF2B5EF4-FFF2-40B4-BE49-F238E27FC236}">
                <a16:creationId xmlns:a16="http://schemas.microsoft.com/office/drawing/2014/main" id="{13B62392-7CC8-6F22-3540-68157D08655F}"/>
              </a:ext>
            </a:extLst>
          </p:cNvPr>
          <p:cNvPicPr/>
          <p:nvPr/>
        </p:nvPicPr>
        <p:blipFill rotWithShape="1">
          <a:blip r:embed="rId4" cstate="print"/>
          <a:srcRect b="7418"/>
          <a:stretch/>
        </p:blipFill>
        <p:spPr>
          <a:xfrm>
            <a:off x="6001474" y="2027801"/>
            <a:ext cx="2850573" cy="1501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77F037-57BD-0895-B201-01E6BFAF619E}"/>
              </a:ext>
            </a:extLst>
          </p:cNvPr>
          <p:cNvSpPr txBox="1"/>
          <p:nvPr/>
        </p:nvSpPr>
        <p:spPr>
          <a:xfrm>
            <a:off x="6194130" y="1717591"/>
            <a:ext cx="2450247" cy="4413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Oil Tank Cleaning &amp; Repair</a:t>
            </a:r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64A7DF93-838B-703D-3549-3FE0418CAA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43" y="2027801"/>
            <a:ext cx="2550283" cy="15017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2482E0-9A72-3282-717A-5D71119B12B8}"/>
              </a:ext>
            </a:extLst>
          </p:cNvPr>
          <p:cNvSpPr txBox="1"/>
          <p:nvPr/>
        </p:nvSpPr>
        <p:spPr>
          <a:xfrm>
            <a:off x="8837033" y="1724708"/>
            <a:ext cx="2865529" cy="33353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Water Tank Cleaning, Valves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403540-FC5D-76E4-55B0-313103903D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397" y="4817240"/>
            <a:ext cx="4265003" cy="13044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2EED82-DA22-ABCA-9296-12E8EF9D83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18" y="4758782"/>
            <a:ext cx="1467882" cy="116455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0BE8046-55B7-EE82-E20A-5EA16328F6A2}"/>
              </a:ext>
            </a:extLst>
          </p:cNvPr>
          <p:cNvSpPr txBox="1">
            <a:spLocks/>
          </p:cNvSpPr>
          <p:nvPr/>
        </p:nvSpPr>
        <p:spPr>
          <a:xfrm>
            <a:off x="2514588" y="4434729"/>
            <a:ext cx="4265003" cy="6652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NGPP Concept </a:t>
            </a:r>
            <a:r>
              <a:rPr lang="en-US" dirty="0"/>
              <a:t>(10-20 MJ, 600-700TW)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7F3987F-6512-14E8-86F3-C5D3F375FBF3}"/>
              </a:ext>
            </a:extLst>
          </p:cNvPr>
          <p:cNvSpPr txBox="1">
            <a:spLocks/>
          </p:cNvSpPr>
          <p:nvPr/>
        </p:nvSpPr>
        <p:spPr>
          <a:xfrm>
            <a:off x="590738" y="4674330"/>
            <a:ext cx="2018923" cy="75199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 MJ, 85TW)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6B6870-9220-235A-FA62-6E6DBDB043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49418" b="9116"/>
          <a:stretch/>
        </p:blipFill>
        <p:spPr>
          <a:xfrm>
            <a:off x="7115142" y="4215098"/>
            <a:ext cx="2712461" cy="25717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180CCA-4598-CF10-55AA-54818175B09D}"/>
              </a:ext>
            </a:extLst>
          </p:cNvPr>
          <p:cNvSpPr txBox="1"/>
          <p:nvPr/>
        </p:nvSpPr>
        <p:spPr>
          <a:xfrm>
            <a:off x="9827603" y="4197177"/>
            <a:ext cx="2111552" cy="33353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New 5 MV Vulcan flashover test stand completed</a:t>
            </a:r>
          </a:p>
        </p:txBody>
      </p:sp>
    </p:spTree>
    <p:extLst>
      <p:ext uri="{BB962C8B-B14F-4D97-AF65-F5344CB8AC3E}">
        <p14:creationId xmlns:p14="http://schemas.microsoft.com/office/powerpoint/2010/main" val="29044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2645-BE80-FE46-B35C-B9C8F5D0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2880"/>
            <a:ext cx="1005840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Our planning in the Pulsed Power Sciences Center encompasses five major workflows for this decade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E6C4B-AAD7-7743-8F0F-7B9112E44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A797E-2ADE-4901-BCDE-A8E6619F2DA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8D6596-7EF8-4B61-A2BD-D4CA08D5ADCA}"/>
              </a:ext>
            </a:extLst>
          </p:cNvPr>
          <p:cNvGrpSpPr/>
          <p:nvPr/>
        </p:nvGrpSpPr>
        <p:grpSpPr>
          <a:xfrm>
            <a:off x="583261" y="1257888"/>
            <a:ext cx="11608739" cy="4808604"/>
            <a:chOff x="1623056" y="1300655"/>
            <a:chExt cx="8969862" cy="371552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C9E93B1-7BF2-B3DA-7A93-DC862E5BC4C8}"/>
                </a:ext>
              </a:extLst>
            </p:cNvPr>
            <p:cNvSpPr/>
            <p:nvPr/>
          </p:nvSpPr>
          <p:spPr>
            <a:xfrm>
              <a:off x="2861948" y="3979230"/>
              <a:ext cx="3840554" cy="5958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6">
                    <a:lumMod val="20000"/>
                    <a:lumOff val="80000"/>
                  </a:schemeClr>
                </a:gs>
                <a:gs pos="82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Arrow: Pentagon 303">
              <a:extLst>
                <a:ext uri="{FF2B5EF4-FFF2-40B4-BE49-F238E27FC236}">
                  <a16:creationId xmlns:a16="http://schemas.microsoft.com/office/drawing/2014/main" id="{9EE70C62-B129-F2AF-AB47-3C952C006554}"/>
                </a:ext>
              </a:extLst>
            </p:cNvPr>
            <p:cNvSpPr/>
            <p:nvPr/>
          </p:nvSpPr>
          <p:spPr>
            <a:xfrm>
              <a:off x="1623056" y="3979230"/>
              <a:ext cx="1384783" cy="59587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Complete Scorpius/ECSE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BEEE9F7-236B-2342-9F55-0A392DB4C4C2}"/>
                </a:ext>
              </a:extLst>
            </p:cNvPr>
            <p:cNvSpPr txBox="1"/>
            <p:nvPr/>
          </p:nvSpPr>
          <p:spPr>
            <a:xfrm>
              <a:off x="4546974" y="4033654"/>
              <a:ext cx="933498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Complete Injector Commissioning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41AA19D-1A0A-0DCA-A09B-F9D835388F6D}"/>
                </a:ext>
              </a:extLst>
            </p:cNvPr>
            <p:cNvSpPr txBox="1"/>
            <p:nvPr/>
          </p:nvSpPr>
          <p:spPr>
            <a:xfrm>
              <a:off x="2980172" y="4122259"/>
              <a:ext cx="860815" cy="28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CD 2/3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2EC26F6-E7BA-046E-749F-2E80F675F066}"/>
                </a:ext>
              </a:extLst>
            </p:cNvPr>
            <p:cNvSpPr txBox="1"/>
            <p:nvPr/>
          </p:nvSpPr>
          <p:spPr>
            <a:xfrm>
              <a:off x="4000494" y="4023822"/>
              <a:ext cx="729402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Integrated Test Stand Ready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A2F5A24-1DCC-6E09-33B8-F390EB85DFDA}"/>
                </a:ext>
              </a:extLst>
            </p:cNvPr>
            <p:cNvSpPr txBox="1"/>
            <p:nvPr/>
          </p:nvSpPr>
          <p:spPr>
            <a:xfrm>
              <a:off x="6147626" y="4140191"/>
              <a:ext cx="817005" cy="28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CD4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86C4A73-47DE-CB0E-28BD-DECEEF81F6C3}"/>
                </a:ext>
              </a:extLst>
            </p:cNvPr>
            <p:cNvSpPr txBox="1"/>
            <p:nvPr/>
          </p:nvSpPr>
          <p:spPr>
            <a:xfrm>
              <a:off x="8142245" y="4103633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C5FF36B-C22E-A4A0-5D99-341A632708E1}"/>
                </a:ext>
              </a:extLst>
            </p:cNvPr>
            <p:cNvSpPr txBox="1"/>
            <p:nvPr/>
          </p:nvSpPr>
          <p:spPr>
            <a:xfrm>
              <a:off x="8794101" y="4098651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1226F63-E86A-BA7C-8855-34DF88392B67}"/>
                </a:ext>
              </a:extLst>
            </p:cNvPr>
            <p:cNvSpPr txBox="1"/>
            <p:nvPr/>
          </p:nvSpPr>
          <p:spPr>
            <a:xfrm>
              <a:off x="9445119" y="4089874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1B043D5-1DF6-6645-88D7-29933C6672D7}"/>
                </a:ext>
              </a:extLst>
            </p:cNvPr>
            <p:cNvSpPr/>
            <p:nvPr/>
          </p:nvSpPr>
          <p:spPr>
            <a:xfrm>
              <a:off x="2916049" y="1409106"/>
              <a:ext cx="7497649" cy="5958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100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Arrow: Pentagon 299">
              <a:extLst>
                <a:ext uri="{FF2B5EF4-FFF2-40B4-BE49-F238E27FC236}">
                  <a16:creationId xmlns:a16="http://schemas.microsoft.com/office/drawing/2014/main" id="{DCF711B1-CA07-A049-9D3A-E30545811517}"/>
                </a:ext>
              </a:extLst>
            </p:cNvPr>
            <p:cNvSpPr/>
            <p:nvPr/>
          </p:nvSpPr>
          <p:spPr>
            <a:xfrm>
              <a:off x="1639172" y="1409106"/>
              <a:ext cx="1399127" cy="595876"/>
            </a:xfrm>
            <a:prstGeom prst="homePlate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Deliver on Z into 2030s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BC4E457-7681-A34C-825A-35BD844E6712}"/>
                </a:ext>
              </a:extLst>
            </p:cNvPr>
            <p:cNvSpPr/>
            <p:nvPr/>
          </p:nvSpPr>
          <p:spPr>
            <a:xfrm>
              <a:off x="2878064" y="2036289"/>
              <a:ext cx="7714854" cy="595876"/>
            </a:xfrm>
            <a:prstGeom prst="rect">
              <a:avLst/>
            </a:prstGeom>
            <a:gradFill flip="none" rotWithShape="1">
              <a:gsLst>
                <a:gs pos="0">
                  <a:srgbClr val="ED7D31">
                    <a:lumMod val="60000"/>
                    <a:lumOff val="4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Arrow: Pentagon 301">
              <a:extLst>
                <a:ext uri="{FF2B5EF4-FFF2-40B4-BE49-F238E27FC236}">
                  <a16:creationId xmlns:a16="http://schemas.microsoft.com/office/drawing/2014/main" id="{6B1C9977-4A0F-4E4B-BAFA-05BE194DFD52}"/>
                </a:ext>
              </a:extLst>
            </p:cNvPr>
            <p:cNvSpPr/>
            <p:nvPr/>
          </p:nvSpPr>
          <p:spPr>
            <a:xfrm>
              <a:off x="1639172" y="2036289"/>
              <a:ext cx="1384789" cy="595876"/>
            </a:xfrm>
            <a:prstGeom prst="homePlat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Sustain Z </a:t>
              </a:r>
              <a:b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into 2030s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E495B08-5010-404F-B13D-3B619D6BED66}"/>
                </a:ext>
              </a:extLst>
            </p:cNvPr>
            <p:cNvSpPr/>
            <p:nvPr/>
          </p:nvSpPr>
          <p:spPr>
            <a:xfrm>
              <a:off x="2878064" y="3318356"/>
              <a:ext cx="7714854" cy="595876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Arrow: Pentagon 303">
              <a:extLst>
                <a:ext uri="{FF2B5EF4-FFF2-40B4-BE49-F238E27FC236}">
                  <a16:creationId xmlns:a16="http://schemas.microsoft.com/office/drawing/2014/main" id="{5AF022BA-463B-C141-97B4-C8086DE95FC8}"/>
                </a:ext>
              </a:extLst>
            </p:cNvPr>
            <p:cNvSpPr/>
            <p:nvPr/>
          </p:nvSpPr>
          <p:spPr>
            <a:xfrm>
              <a:off x="1639172" y="3318356"/>
              <a:ext cx="1384783" cy="595876"/>
            </a:xfrm>
            <a:prstGeom prst="homePlat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Mature PP technologies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9A22ACD-9B0D-8344-9E19-CE6980710245}"/>
                </a:ext>
              </a:extLst>
            </p:cNvPr>
            <p:cNvSpPr/>
            <p:nvPr/>
          </p:nvSpPr>
          <p:spPr>
            <a:xfrm>
              <a:off x="2878064" y="2677382"/>
              <a:ext cx="7714854" cy="595876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100000">
                  <a:schemeClr val="bg1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Arrow: Pentagon 305">
              <a:extLst>
                <a:ext uri="{FF2B5EF4-FFF2-40B4-BE49-F238E27FC236}">
                  <a16:creationId xmlns:a16="http://schemas.microsoft.com/office/drawing/2014/main" id="{ED30B308-C80B-614E-A623-A16C8CDB9136}"/>
                </a:ext>
              </a:extLst>
            </p:cNvPr>
            <p:cNvSpPr/>
            <p:nvPr/>
          </p:nvSpPr>
          <p:spPr>
            <a:xfrm>
              <a:off x="1639172" y="2677382"/>
              <a:ext cx="1399126" cy="595876"/>
            </a:xfrm>
            <a:prstGeom prst="homePlat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Advance NGPP process</a:t>
              </a:r>
              <a:endParaRPr lang="en-US" sz="105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OTLSHAPE_M_78ab908f14c74c8898ac34d2665e12f2_Shape">
              <a:extLst>
                <a:ext uri="{FF2B5EF4-FFF2-40B4-BE49-F238E27FC236}">
                  <a16:creationId xmlns:a16="http://schemas.microsoft.com/office/drawing/2014/main" id="{B7D7C43B-95E3-5D46-8572-8F9B6CA21C1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553843" y="2927233"/>
              <a:ext cx="228600" cy="25400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OTLSHAPE_M_78ab908f14c74c8898ac34d2665e12f2_Title">
              <a:extLst>
                <a:ext uri="{FF2B5EF4-FFF2-40B4-BE49-F238E27FC236}">
                  <a16:creationId xmlns:a16="http://schemas.microsoft.com/office/drawing/2014/main" id="{5F55F3D9-C640-0947-B93C-55D5E958761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661317" y="2781659"/>
              <a:ext cx="327765" cy="19025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spc="-14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CD0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09BB0C2-850F-3844-B87A-8F8DAD2F03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8774" y="1300655"/>
              <a:ext cx="3649" cy="353594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0F452D0-DFCB-BB4B-9BA8-1256ED2CED42}"/>
                </a:ext>
              </a:extLst>
            </p:cNvPr>
            <p:cNvSpPr/>
            <p:nvPr/>
          </p:nvSpPr>
          <p:spPr>
            <a:xfrm>
              <a:off x="2418142" y="4668149"/>
              <a:ext cx="543998" cy="309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2022</a:t>
              </a:r>
              <a:endPara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79BAB7F-786C-1941-BBA4-F9C8D46055F9}"/>
                </a:ext>
              </a:extLst>
            </p:cNvPr>
            <p:cNvCxnSpPr>
              <a:cxnSpLocks/>
            </p:cNvCxnSpPr>
            <p:nvPr/>
          </p:nvCxnSpPr>
          <p:spPr>
            <a:xfrm>
              <a:off x="3004740" y="4836598"/>
              <a:ext cx="39403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29" name="OTLSHAPE_M_e1a3f5458043409ca1e2d0b3456226d3_Shape">
              <a:extLst>
                <a:ext uri="{FF2B5EF4-FFF2-40B4-BE49-F238E27FC236}">
                  <a16:creationId xmlns:a16="http://schemas.microsoft.com/office/drawing/2014/main" id="{0EB4A64C-4C60-8848-96B2-8D8854199D3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6200000">
              <a:off x="4361090" y="2992505"/>
              <a:ext cx="165100" cy="165100"/>
            </a:xfrm>
            <a:prstGeom prst="flowChartMerg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OTLSHAPE_M_e1a3f5458043409ca1e2d0b3456226d3_Title">
              <a:extLst>
                <a:ext uri="{FF2B5EF4-FFF2-40B4-BE49-F238E27FC236}">
                  <a16:creationId xmlns:a16="http://schemas.microsoft.com/office/drawing/2014/main" id="{6F22895A-21E1-BB47-B878-65ACFF8F0D5E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389375" y="2755171"/>
              <a:ext cx="332797" cy="19025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>
                <a:defRPr/>
              </a:pPr>
              <a:r>
                <a:rPr lang="en-US" sz="1600" b="1" spc="-1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AoA</a:t>
              </a:r>
            </a:p>
          </p:txBody>
        </p:sp>
        <p:sp>
          <p:nvSpPr>
            <p:cNvPr id="131" name="OTLSHAPE_M_b1a2b0ad50c54f3db24b3aab69d68fc5_Shape">
              <a:extLst>
                <a:ext uri="{FF2B5EF4-FFF2-40B4-BE49-F238E27FC236}">
                  <a16:creationId xmlns:a16="http://schemas.microsoft.com/office/drawing/2014/main" id="{0CD3AC10-16B1-B04D-B689-8774C3BD114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471596" y="2933278"/>
              <a:ext cx="228600" cy="25400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" name="OTLSHAPE_M_b1a2b0ad50c54f3db24b3aab69d68fc5_Title">
              <a:extLst>
                <a:ext uri="{FF2B5EF4-FFF2-40B4-BE49-F238E27FC236}">
                  <a16:creationId xmlns:a16="http://schemas.microsoft.com/office/drawing/2014/main" id="{0DE86856-E52C-2C45-B6C8-9B348741806A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600530" y="2764091"/>
              <a:ext cx="322194" cy="19025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spc="-14" dirty="0">
                  <a:latin typeface="Calibri" panose="020F0502020204030204" pitchFamily="34" charset="0"/>
                  <a:cs typeface="Calibri" panose="020F0502020204030204" pitchFamily="34" charset="0"/>
                </a:rPr>
                <a:t>CD1</a:t>
              </a:r>
            </a:p>
          </p:txBody>
        </p:sp>
        <p:sp>
          <p:nvSpPr>
            <p:cNvPr id="133" name="OTLSHAPE_M_b1ccf14d82cf461e943d4f698f6a362b_Shape">
              <a:extLst>
                <a:ext uri="{FF2B5EF4-FFF2-40B4-BE49-F238E27FC236}">
                  <a16:creationId xmlns:a16="http://schemas.microsoft.com/office/drawing/2014/main" id="{1945D470-F581-BD45-986D-B9391733AC8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342550" y="2954114"/>
              <a:ext cx="228600" cy="25400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" name="OTLSHAPE_M_b1ccf14d82cf461e943d4f698f6a362b_Title">
              <a:extLst>
                <a:ext uri="{FF2B5EF4-FFF2-40B4-BE49-F238E27FC236}">
                  <a16:creationId xmlns:a16="http://schemas.microsoft.com/office/drawing/2014/main" id="{22D56EE3-BC37-5049-9D24-2C409AB72882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7420510" y="2802834"/>
              <a:ext cx="341174" cy="19025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spc="-14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CD2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46C6B64-550E-574E-9B64-3C1BDBDEA23D}"/>
                </a:ext>
              </a:extLst>
            </p:cNvPr>
            <p:cNvSpPr txBox="1"/>
            <p:nvPr/>
          </p:nvSpPr>
          <p:spPr>
            <a:xfrm>
              <a:off x="4562538" y="2908440"/>
              <a:ext cx="762168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Conceptual Design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C634C13-AA80-544A-9CC0-5867A5421491}"/>
                </a:ext>
              </a:extLst>
            </p:cNvPr>
            <p:cNvSpPr txBox="1"/>
            <p:nvPr/>
          </p:nvSpPr>
          <p:spPr>
            <a:xfrm>
              <a:off x="6015057" y="2907291"/>
              <a:ext cx="844504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Full System Title 1 Design</a:t>
              </a:r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A526C8F-8D67-AA49-A88E-8BC00B9405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5896" y="1300655"/>
              <a:ext cx="10570" cy="353594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D4097D4-958F-E04E-B1B7-C60ECA8734E4}"/>
                </a:ext>
              </a:extLst>
            </p:cNvPr>
            <p:cNvSpPr/>
            <p:nvPr/>
          </p:nvSpPr>
          <p:spPr>
            <a:xfrm>
              <a:off x="4612185" y="4668149"/>
              <a:ext cx="543998" cy="309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2026</a:t>
              </a:r>
              <a:endPara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FE83775-C450-0A42-BB6E-D5B56C09CE5D}"/>
                </a:ext>
              </a:extLst>
            </p:cNvPr>
            <p:cNvCxnSpPr>
              <a:cxnSpLocks/>
            </p:cNvCxnSpPr>
            <p:nvPr/>
          </p:nvCxnSpPr>
          <p:spPr>
            <a:xfrm>
              <a:off x="5198783" y="4836598"/>
              <a:ext cx="39403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3E8D51A5-4994-5840-82E2-B8091573F0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1655" y="1339524"/>
              <a:ext cx="15548" cy="353333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D10A4E8-298E-0443-9C73-B7F494A9E919}"/>
                </a:ext>
              </a:extLst>
            </p:cNvPr>
            <p:cNvSpPr/>
            <p:nvPr/>
          </p:nvSpPr>
          <p:spPr>
            <a:xfrm>
              <a:off x="7092922" y="4707018"/>
              <a:ext cx="543998" cy="309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2030</a:t>
              </a:r>
              <a:endPara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7C90854-3220-DF49-8A4E-32846D61B3ED}"/>
                </a:ext>
              </a:extLst>
            </p:cNvPr>
            <p:cNvCxnSpPr>
              <a:cxnSpLocks/>
            </p:cNvCxnSpPr>
            <p:nvPr/>
          </p:nvCxnSpPr>
          <p:spPr>
            <a:xfrm>
              <a:off x="7679520" y="4875467"/>
              <a:ext cx="39403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98A3C364-7307-0B46-AA99-7362872A5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6938" y="1304259"/>
              <a:ext cx="3649" cy="353233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781AF45-9FE9-B248-884A-466DB932050F}"/>
                </a:ext>
              </a:extLst>
            </p:cNvPr>
            <p:cNvSpPr/>
            <p:nvPr/>
          </p:nvSpPr>
          <p:spPr>
            <a:xfrm>
              <a:off x="9141397" y="4703578"/>
              <a:ext cx="643087" cy="309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~2035</a:t>
              </a:r>
              <a:endPara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BF63169-6356-2A45-8C3A-8DCCD6E6578B}"/>
                </a:ext>
              </a:extLst>
            </p:cNvPr>
            <p:cNvCxnSpPr>
              <a:cxnSpLocks/>
            </p:cNvCxnSpPr>
            <p:nvPr/>
          </p:nvCxnSpPr>
          <p:spPr>
            <a:xfrm>
              <a:off x="9782904" y="4840202"/>
              <a:ext cx="394034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46" name="OTLSHAPE_M_b1ccf14d82cf461e943d4f698f6a362b_Shape">
              <a:extLst>
                <a:ext uri="{FF2B5EF4-FFF2-40B4-BE49-F238E27FC236}">
                  <a16:creationId xmlns:a16="http://schemas.microsoft.com/office/drawing/2014/main" id="{6B3BC7A9-2CF1-5241-BAE1-AF87C0F4838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0062638" y="2941622"/>
              <a:ext cx="228600" cy="25400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" name="OTLSHAPE_M_b1ccf14d82cf461e943d4f698f6a362b_Title">
              <a:extLst>
                <a:ext uri="{FF2B5EF4-FFF2-40B4-BE49-F238E27FC236}">
                  <a16:creationId xmlns:a16="http://schemas.microsoft.com/office/drawing/2014/main" id="{9CCE6633-26DF-4E42-844E-7EFAFA7751F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0147068" y="2760678"/>
              <a:ext cx="341174" cy="19025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spc="-14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CD4</a:t>
              </a:r>
            </a:p>
          </p:txBody>
        </p:sp>
        <p:sp>
          <p:nvSpPr>
            <p:cNvPr id="148" name="OTLSHAPE_M_b1ccf14d82cf461e943d4f698f6a362b_Shape">
              <a:extLst>
                <a:ext uri="{FF2B5EF4-FFF2-40B4-BE49-F238E27FC236}">
                  <a16:creationId xmlns:a16="http://schemas.microsoft.com/office/drawing/2014/main" id="{AB0AE445-F146-8D4C-BC4B-3B4CB700DD7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114621" y="2961579"/>
              <a:ext cx="228600" cy="25400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" name="OTLSHAPE_M_b1ccf14d82cf461e943d4f698f6a362b_Title">
              <a:extLst>
                <a:ext uri="{FF2B5EF4-FFF2-40B4-BE49-F238E27FC236}">
                  <a16:creationId xmlns:a16="http://schemas.microsoft.com/office/drawing/2014/main" id="{42045175-E097-BC4F-A167-78EB14B320B4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8183594" y="2813402"/>
              <a:ext cx="341174" cy="19025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spc="-14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CD3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169DB05D-A88C-9A4B-BB26-A73E3F1B7557}"/>
                </a:ext>
              </a:extLst>
            </p:cNvPr>
            <p:cNvSpPr txBox="1"/>
            <p:nvPr/>
          </p:nvSpPr>
          <p:spPr>
            <a:xfrm>
              <a:off x="7641542" y="2950956"/>
              <a:ext cx="601447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Final Design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67402671-8C39-AD45-B468-05466592A212}"/>
                </a:ext>
              </a:extLst>
            </p:cNvPr>
            <p:cNvSpPr txBox="1"/>
            <p:nvPr/>
          </p:nvSpPr>
          <p:spPr>
            <a:xfrm>
              <a:off x="8829947" y="2994346"/>
              <a:ext cx="852286" cy="19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Construction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1D54E74E-5515-B04E-BAB1-9DDAFD98A09E}"/>
                </a:ext>
              </a:extLst>
            </p:cNvPr>
            <p:cNvSpPr txBox="1"/>
            <p:nvPr/>
          </p:nvSpPr>
          <p:spPr>
            <a:xfrm>
              <a:off x="3047266" y="1508696"/>
              <a:ext cx="762168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Pu Production Science</a:t>
              </a:r>
            </a:p>
            <a:p>
              <a:pPr algn="ctr"/>
              <a:r>
                <a:rPr lang="en-US" sz="105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Pegpost</a:t>
              </a:r>
              <a:endParaRPr lang="en-US" sz="105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0177101-9DC7-4E41-BC9A-F0D23C7395F0}"/>
                </a:ext>
              </a:extLst>
            </p:cNvPr>
            <p:cNvSpPr txBox="1"/>
            <p:nvPr/>
          </p:nvSpPr>
          <p:spPr>
            <a:xfrm>
              <a:off x="3592039" y="1467655"/>
              <a:ext cx="762168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Hostile</a:t>
              </a:r>
            </a:p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Mitigation</a:t>
              </a:r>
            </a:p>
            <a:p>
              <a:pPr algn="ctr"/>
              <a:r>
                <a:rPr lang="en-US" sz="105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Pegpost</a:t>
              </a:r>
              <a:endParaRPr lang="en-US" sz="105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9F6CF1AD-489F-3D44-96EC-4F39B21EDA4F}"/>
                </a:ext>
              </a:extLst>
            </p:cNvPr>
            <p:cNvSpPr txBox="1"/>
            <p:nvPr/>
          </p:nvSpPr>
          <p:spPr>
            <a:xfrm>
              <a:off x="5048444" y="1460937"/>
              <a:ext cx="592730" cy="57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Weapon Science for ‘25 </a:t>
              </a:r>
              <a:r>
                <a:rPr lang="en-US" sz="105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pegpost</a:t>
              </a:r>
              <a:endParaRPr lang="en-US" sz="105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5961E4E4-E693-8F4D-A943-9402B1752C44}"/>
                </a:ext>
              </a:extLst>
            </p:cNvPr>
            <p:cNvSpPr txBox="1"/>
            <p:nvPr/>
          </p:nvSpPr>
          <p:spPr>
            <a:xfrm>
              <a:off x="4556196" y="1474872"/>
              <a:ext cx="592730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X-ray &amp; ICF target scaling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5714367-8CE2-E444-BD76-B464D252C42E}"/>
                </a:ext>
              </a:extLst>
            </p:cNvPr>
            <p:cNvSpPr txBox="1"/>
            <p:nvPr/>
          </p:nvSpPr>
          <p:spPr>
            <a:xfrm>
              <a:off x="5626336" y="1530080"/>
              <a:ext cx="731454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SNM load path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2AD5A7E9-76D5-914D-AA75-0FF483C70228}"/>
                </a:ext>
              </a:extLst>
            </p:cNvPr>
            <p:cNvSpPr txBox="1"/>
            <p:nvPr/>
          </p:nvSpPr>
          <p:spPr>
            <a:xfrm>
              <a:off x="6245949" y="1498440"/>
              <a:ext cx="697152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Enhanced integrated testing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2F96B36-AF52-1A4B-BCA5-1DD02FFA2D13}"/>
                </a:ext>
              </a:extLst>
            </p:cNvPr>
            <p:cNvSpPr txBox="1"/>
            <p:nvPr/>
          </p:nvSpPr>
          <p:spPr>
            <a:xfrm>
              <a:off x="7319705" y="1545081"/>
              <a:ext cx="697152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Outputs opacity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7C44A0D-DF2F-A349-923C-DDB5A1E4BE05}"/>
                </a:ext>
              </a:extLst>
            </p:cNvPr>
            <p:cNvSpPr txBox="1"/>
            <p:nvPr/>
          </p:nvSpPr>
          <p:spPr>
            <a:xfrm>
              <a:off x="7775804" y="1505526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9BCF78AA-3658-9841-8D59-1418B140DE63}"/>
                </a:ext>
              </a:extLst>
            </p:cNvPr>
            <p:cNvSpPr txBox="1"/>
            <p:nvPr/>
          </p:nvSpPr>
          <p:spPr>
            <a:xfrm>
              <a:off x="3074695" y="2048145"/>
              <a:ext cx="697586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Fluid systems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A89241FC-6965-5947-A621-12C3C324DC85}"/>
                </a:ext>
              </a:extLst>
            </p:cNvPr>
            <p:cNvSpPr txBox="1"/>
            <p:nvPr/>
          </p:nvSpPr>
          <p:spPr>
            <a:xfrm>
              <a:off x="3946752" y="2045648"/>
              <a:ext cx="537805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</a:t>
              </a:r>
              <a:r>
                <a:rPr lang="en-US" sz="1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Acq</a:t>
              </a: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204C947E-F046-AD41-8822-7F7D7FADAAC3}"/>
                </a:ext>
              </a:extLst>
            </p:cNvPr>
            <p:cNvSpPr txBox="1"/>
            <p:nvPr/>
          </p:nvSpPr>
          <p:spPr>
            <a:xfrm>
              <a:off x="3326544" y="2201943"/>
              <a:ext cx="374309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HVAC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CD847188-3963-654F-A544-67C54C4BE93F}"/>
                </a:ext>
              </a:extLst>
            </p:cNvPr>
            <p:cNvSpPr txBox="1"/>
            <p:nvPr/>
          </p:nvSpPr>
          <p:spPr>
            <a:xfrm>
              <a:off x="3096407" y="2340155"/>
              <a:ext cx="851174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Humidity Control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919CC90-E273-094A-B74A-78E6DDA20E85}"/>
                </a:ext>
              </a:extLst>
            </p:cNvPr>
            <p:cNvSpPr txBox="1"/>
            <p:nvPr/>
          </p:nvSpPr>
          <p:spPr>
            <a:xfrm>
              <a:off x="3895415" y="2209419"/>
              <a:ext cx="683962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Screen Boxes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37919883-A0AA-D349-B9AF-58B0B69F5848}"/>
                </a:ext>
              </a:extLst>
            </p:cNvPr>
            <p:cNvSpPr txBox="1"/>
            <p:nvPr/>
          </p:nvSpPr>
          <p:spPr>
            <a:xfrm>
              <a:off x="4616435" y="2050115"/>
              <a:ext cx="711211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MITL cleaning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B46E0B4-A8F6-3F4B-B695-F6E81542E941}"/>
                </a:ext>
              </a:extLst>
            </p:cNvPr>
            <p:cNvSpPr txBox="1"/>
            <p:nvPr/>
          </p:nvSpPr>
          <p:spPr>
            <a:xfrm>
              <a:off x="4783247" y="2225127"/>
              <a:ext cx="622031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Crane Mod.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AEC5F2D4-FB19-8540-9B6F-C9FBC891CEF0}"/>
                </a:ext>
              </a:extLst>
            </p:cNvPr>
            <p:cNvSpPr txBox="1"/>
            <p:nvPr/>
          </p:nvSpPr>
          <p:spPr>
            <a:xfrm>
              <a:off x="4943623" y="2394595"/>
              <a:ext cx="527896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SF6 Mod.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08223C62-D075-F548-8F5E-D8D69F9D23F8}"/>
                </a:ext>
              </a:extLst>
            </p:cNvPr>
            <p:cNvSpPr txBox="1"/>
            <p:nvPr/>
          </p:nvSpPr>
          <p:spPr>
            <a:xfrm>
              <a:off x="5702131" y="2056002"/>
              <a:ext cx="640610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Flash Lamps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7B18716-C4BD-3144-8EA2-B8D513975DC9}"/>
                </a:ext>
              </a:extLst>
            </p:cNvPr>
            <p:cNvSpPr txBox="1"/>
            <p:nvPr/>
          </p:nvSpPr>
          <p:spPr>
            <a:xfrm>
              <a:off x="5569764" y="2261718"/>
              <a:ext cx="788026" cy="309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Calibration Systems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3D0EC58-2BBB-A14D-AA2B-28555E61EB33}"/>
                </a:ext>
              </a:extLst>
            </p:cNvPr>
            <p:cNvSpPr txBox="1"/>
            <p:nvPr/>
          </p:nvSpPr>
          <p:spPr>
            <a:xfrm>
              <a:off x="6890189" y="2025479"/>
              <a:ext cx="682722" cy="309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Marx Cap. </a:t>
              </a:r>
            </a:p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Replacement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E9D0AAA-DCB9-544E-A65D-8A87A6DA0AD1}"/>
                </a:ext>
              </a:extLst>
            </p:cNvPr>
            <p:cNvSpPr txBox="1"/>
            <p:nvPr/>
          </p:nvSpPr>
          <p:spPr>
            <a:xfrm>
              <a:off x="6285642" y="2274519"/>
              <a:ext cx="644976" cy="309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Adaptive Optics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46323625-1B6C-BF40-9BAD-AEE2610CB454}"/>
                </a:ext>
              </a:extLst>
            </p:cNvPr>
            <p:cNvSpPr txBox="1"/>
            <p:nvPr/>
          </p:nvSpPr>
          <p:spPr>
            <a:xfrm>
              <a:off x="7140132" y="2351658"/>
              <a:ext cx="524180" cy="19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Digitizers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DFB6F55-D3E4-4B45-83F3-36A6F74E3B0E}"/>
                </a:ext>
              </a:extLst>
            </p:cNvPr>
            <p:cNvSpPr txBox="1"/>
            <p:nvPr/>
          </p:nvSpPr>
          <p:spPr>
            <a:xfrm>
              <a:off x="8092076" y="1515445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2FD3DC4-2517-964F-ACE0-DFDDE95BE0D9}"/>
                </a:ext>
              </a:extLst>
            </p:cNvPr>
            <p:cNvSpPr txBox="1"/>
            <p:nvPr/>
          </p:nvSpPr>
          <p:spPr>
            <a:xfrm>
              <a:off x="8501725" y="1515445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7F32DFE-9B0D-B746-9F19-8047FD5CCDA4}"/>
                </a:ext>
              </a:extLst>
            </p:cNvPr>
            <p:cNvSpPr txBox="1"/>
            <p:nvPr/>
          </p:nvSpPr>
          <p:spPr>
            <a:xfrm>
              <a:off x="5271255" y="3384332"/>
              <a:ext cx="854099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AMM (module)</a:t>
              </a:r>
            </a:p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Advanced insulator stack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513E8CA-B782-F343-9B7F-3FE80F7941E9}"/>
                </a:ext>
              </a:extLst>
            </p:cNvPr>
            <p:cNvSpPr txBox="1"/>
            <p:nvPr/>
          </p:nvSpPr>
          <p:spPr>
            <a:xfrm>
              <a:off x="3316129" y="3374217"/>
              <a:ext cx="649149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Vulcan flashover test bed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DC67AF27-23E2-0548-8C22-52F08E33790B}"/>
                </a:ext>
              </a:extLst>
            </p:cNvPr>
            <p:cNvSpPr txBox="1"/>
            <p:nvPr/>
          </p:nvSpPr>
          <p:spPr>
            <a:xfrm>
              <a:off x="3918861" y="3296550"/>
              <a:ext cx="729402" cy="57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Center section conceptual design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41581004-533F-2848-80FA-1C6E8937C382}"/>
                </a:ext>
              </a:extLst>
            </p:cNvPr>
            <p:cNvSpPr txBox="1"/>
            <p:nvPr/>
          </p:nvSpPr>
          <p:spPr>
            <a:xfrm>
              <a:off x="4662938" y="3365071"/>
              <a:ext cx="729402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3D Power Flow Design Tools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78854EAC-46BB-8A44-8772-261430A8A3A6}"/>
                </a:ext>
              </a:extLst>
            </p:cNvPr>
            <p:cNvSpPr txBox="1"/>
            <p:nvPr/>
          </p:nvSpPr>
          <p:spPr>
            <a:xfrm>
              <a:off x="6012570" y="3388869"/>
              <a:ext cx="729402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Automated Refurb Prototypes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B9A9478-27E1-AE44-B9A5-581CD1BCFCBA}"/>
                </a:ext>
              </a:extLst>
            </p:cNvPr>
            <p:cNvSpPr txBox="1"/>
            <p:nvPr/>
          </p:nvSpPr>
          <p:spPr>
            <a:xfrm>
              <a:off x="7143140" y="3448044"/>
              <a:ext cx="817005" cy="32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Industry partnerships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9DDFF15-BF02-BC44-AFEC-9EE3228F60EB}"/>
                </a:ext>
              </a:extLst>
            </p:cNvPr>
            <p:cNvSpPr txBox="1"/>
            <p:nvPr/>
          </p:nvSpPr>
          <p:spPr>
            <a:xfrm>
              <a:off x="8158361" y="3442759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7FC8F28A-601F-5D41-ACB4-9B1F48F9F88F}"/>
                </a:ext>
              </a:extLst>
            </p:cNvPr>
            <p:cNvSpPr txBox="1"/>
            <p:nvPr/>
          </p:nvSpPr>
          <p:spPr>
            <a:xfrm>
              <a:off x="8810217" y="3437777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7A5747F3-F578-1243-BBDC-59C353B03FFB}"/>
                </a:ext>
              </a:extLst>
            </p:cNvPr>
            <p:cNvSpPr txBox="1"/>
            <p:nvPr/>
          </p:nvSpPr>
          <p:spPr>
            <a:xfrm>
              <a:off x="9461235" y="3429000"/>
              <a:ext cx="307424" cy="356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1E35BE2-0B73-3E46-B513-B4C0A727A388}"/>
                </a:ext>
              </a:extLst>
            </p:cNvPr>
            <p:cNvSpPr txBox="1"/>
            <p:nvPr/>
          </p:nvSpPr>
          <p:spPr>
            <a:xfrm>
              <a:off x="4139920" y="1477199"/>
              <a:ext cx="592730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60 MA Power Flow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03AB40A-F960-6EEA-5E9C-240745F925E4}"/>
                </a:ext>
              </a:extLst>
            </p:cNvPr>
            <p:cNvSpPr txBox="1"/>
            <p:nvPr/>
          </p:nvSpPr>
          <p:spPr>
            <a:xfrm>
              <a:off x="5256640" y="4031375"/>
              <a:ext cx="729402" cy="44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Complete Full Scale at ITS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AC3025-0663-A590-C634-BCA9BB8B16E9}"/>
              </a:ext>
            </a:extLst>
          </p:cNvPr>
          <p:cNvSpPr txBox="1"/>
          <p:nvPr/>
        </p:nvSpPr>
        <p:spPr>
          <a:xfrm>
            <a:off x="7301573" y="1506162"/>
            <a:ext cx="9022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Pu production </a:t>
            </a:r>
            <a:r>
              <a:rPr lang="en-US" sz="1050" b="1" dirty="0" err="1">
                <a:latin typeface="Calibri" panose="020F0502020204030204" pitchFamily="34" charset="0"/>
                <a:cs typeface="Calibri" panose="020F0502020204030204" pitchFamily="34" charset="0"/>
              </a:rPr>
              <a:t>pegpost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9D067-9E51-6A94-CBB8-56EA8DB0E113}"/>
              </a:ext>
            </a:extLst>
          </p:cNvPr>
          <p:cNvSpPr txBox="1"/>
          <p:nvPr/>
        </p:nvSpPr>
        <p:spPr>
          <a:xfrm>
            <a:off x="7006910" y="4007139"/>
            <a:ext cx="943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SF6 Free technology</a:t>
            </a:r>
          </a:p>
        </p:txBody>
      </p:sp>
    </p:spTree>
    <p:extLst>
      <p:ext uri="{BB962C8B-B14F-4D97-AF65-F5344CB8AC3E}">
        <p14:creationId xmlns:p14="http://schemas.microsoft.com/office/powerpoint/2010/main" val="5741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125A86-5765-6D4B-AF19-C89827B3A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2880"/>
            <a:ext cx="8869672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 have a capability development road map for the next decade on Z that will enable innovative HED science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5F8B79-5FD7-2F4C-B171-57A7B5CD9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80D0EC-B6FA-6441-9908-390BB660D867}"/>
              </a:ext>
            </a:extLst>
          </p:cNvPr>
          <p:cNvSpPr txBox="1"/>
          <p:nvPr/>
        </p:nvSpPr>
        <p:spPr>
          <a:xfrm>
            <a:off x="5153475" y="1667167"/>
            <a:ext cx="2017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Refined High-Yield 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3B941-F6E2-EB42-B783-B27B731F33CA}"/>
              </a:ext>
            </a:extLst>
          </p:cNvPr>
          <p:cNvSpPr txBox="1"/>
          <p:nvPr/>
        </p:nvSpPr>
        <p:spPr>
          <a:xfrm>
            <a:off x="3460964" y="1566238"/>
            <a:ext cx="19894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Assess 25 MA power-flow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10F5D8-0EC8-C04D-9E4B-D36AECE223AF}"/>
              </a:ext>
            </a:extLst>
          </p:cNvPr>
          <p:cNvSpPr/>
          <p:nvPr/>
        </p:nvSpPr>
        <p:spPr>
          <a:xfrm>
            <a:off x="1813887" y="2742779"/>
            <a:ext cx="7714854" cy="595876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75000"/>
                </a:sysClr>
              </a:gs>
              <a:gs pos="100000">
                <a:sysClr val="window" lastClr="FFFFFF">
                  <a:lumMod val="85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299">
            <a:extLst>
              <a:ext uri="{FF2B5EF4-FFF2-40B4-BE49-F238E27FC236}">
                <a16:creationId xmlns:a16="http://schemas.microsoft.com/office/drawing/2014/main" id="{D8AE8C77-ADB3-3D45-B711-0E34F7661C7D}"/>
              </a:ext>
            </a:extLst>
          </p:cNvPr>
          <p:cNvSpPr/>
          <p:nvPr/>
        </p:nvSpPr>
        <p:spPr>
          <a:xfrm>
            <a:off x="574994" y="2742779"/>
            <a:ext cx="1399127" cy="595876"/>
          </a:xfrm>
          <a:prstGeom prst="homePlat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Thermo-nuclear Burn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5B329-A5A4-6A40-91CD-699483B498AD}"/>
              </a:ext>
            </a:extLst>
          </p:cNvPr>
          <p:cNvSpPr/>
          <p:nvPr/>
        </p:nvSpPr>
        <p:spPr>
          <a:xfrm>
            <a:off x="1813887" y="3369962"/>
            <a:ext cx="7714854" cy="595876"/>
          </a:xfrm>
          <a:prstGeom prst="rect">
            <a:avLst/>
          </a:prstGeom>
          <a:gradFill>
            <a:gsLst>
              <a:gs pos="0">
                <a:srgbClr val="ED7D31">
                  <a:lumMod val="60000"/>
                  <a:lumOff val="40000"/>
                </a:srgbClr>
              </a:gs>
              <a:gs pos="100000">
                <a:srgbClr val="ED7D31">
                  <a:lumMod val="40000"/>
                  <a:lumOff val="60000"/>
                </a:srgb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301">
            <a:extLst>
              <a:ext uri="{FF2B5EF4-FFF2-40B4-BE49-F238E27FC236}">
                <a16:creationId xmlns:a16="http://schemas.microsoft.com/office/drawing/2014/main" id="{9E23DE16-AA31-CC42-B45E-EC4271DEE48B}"/>
              </a:ext>
            </a:extLst>
          </p:cNvPr>
          <p:cNvSpPr/>
          <p:nvPr/>
        </p:nvSpPr>
        <p:spPr>
          <a:xfrm>
            <a:off x="574994" y="3369962"/>
            <a:ext cx="1384789" cy="595876"/>
          </a:xfrm>
          <a:prstGeom prst="homePlat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 Properties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0E4FFA-211F-0C4F-9F48-41ED8B801840}"/>
              </a:ext>
            </a:extLst>
          </p:cNvPr>
          <p:cNvSpPr/>
          <p:nvPr/>
        </p:nvSpPr>
        <p:spPr>
          <a:xfrm>
            <a:off x="1813887" y="4652029"/>
            <a:ext cx="7714854" cy="595876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Pentagon 303">
            <a:extLst>
              <a:ext uri="{FF2B5EF4-FFF2-40B4-BE49-F238E27FC236}">
                <a16:creationId xmlns:a16="http://schemas.microsoft.com/office/drawing/2014/main" id="{9EDF07A7-5F4A-C64B-A4E0-32F9C0917C0A}"/>
              </a:ext>
            </a:extLst>
          </p:cNvPr>
          <p:cNvSpPr/>
          <p:nvPr/>
        </p:nvSpPr>
        <p:spPr>
          <a:xfrm>
            <a:off x="574994" y="4652029"/>
            <a:ext cx="1384783" cy="595876"/>
          </a:xfrm>
          <a:prstGeom prst="homePlat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Pulsed-Power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6685D6-0BBF-D34B-A33D-8649B1099222}"/>
              </a:ext>
            </a:extLst>
          </p:cNvPr>
          <p:cNvSpPr/>
          <p:nvPr/>
        </p:nvSpPr>
        <p:spPr>
          <a:xfrm>
            <a:off x="1813887" y="4011055"/>
            <a:ext cx="7714854" cy="595876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Pentagon 305">
            <a:extLst>
              <a:ext uri="{FF2B5EF4-FFF2-40B4-BE49-F238E27FC236}">
                <a16:creationId xmlns:a16="http://schemas.microsoft.com/office/drawing/2014/main" id="{7C00D48E-5936-0D44-AB9A-6FEA6DC2A462}"/>
              </a:ext>
            </a:extLst>
          </p:cNvPr>
          <p:cNvSpPr/>
          <p:nvPr/>
        </p:nvSpPr>
        <p:spPr>
          <a:xfrm>
            <a:off x="574995" y="4011055"/>
            <a:ext cx="1399126" cy="595876"/>
          </a:xfrm>
          <a:prstGeom prst="homePlat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Survivability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2F11B6-CC4C-7D40-BA65-BDA4ABBE5288}"/>
              </a:ext>
            </a:extLst>
          </p:cNvPr>
          <p:cNvSpPr/>
          <p:nvPr/>
        </p:nvSpPr>
        <p:spPr>
          <a:xfrm>
            <a:off x="1917526" y="2173153"/>
            <a:ext cx="1411550" cy="469182"/>
          </a:xfrm>
          <a:prstGeom prst="rect">
            <a:avLst/>
          </a:prstGeom>
          <a:solidFill>
            <a:srgbClr val="E7E6E6">
              <a:lumMod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Objective</a:t>
            </a:r>
          </a:p>
        </p:txBody>
      </p:sp>
      <p:sp>
        <p:nvSpPr>
          <p:cNvPr id="18" name="Arrow: Pentagon 307">
            <a:extLst>
              <a:ext uri="{FF2B5EF4-FFF2-40B4-BE49-F238E27FC236}">
                <a16:creationId xmlns:a16="http://schemas.microsoft.com/office/drawing/2014/main" id="{60FE483C-1B91-5B47-AB8F-AE76DA04E4F6}"/>
              </a:ext>
            </a:extLst>
          </p:cNvPr>
          <p:cNvSpPr/>
          <p:nvPr/>
        </p:nvSpPr>
        <p:spPr>
          <a:xfrm>
            <a:off x="584602" y="2165093"/>
            <a:ext cx="1399127" cy="469182"/>
          </a:xfrm>
          <a:prstGeom prst="homePlate">
            <a:avLst/>
          </a:prstGeom>
          <a:solidFill>
            <a:srgbClr val="E7E6E6">
              <a:lumMod val="25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 Priority</a:t>
            </a:r>
          </a:p>
        </p:txBody>
      </p:sp>
      <p:sp>
        <p:nvSpPr>
          <p:cNvPr id="19" name="Isosceles Triangle 308">
            <a:extLst>
              <a:ext uri="{FF2B5EF4-FFF2-40B4-BE49-F238E27FC236}">
                <a16:creationId xmlns:a16="http://schemas.microsoft.com/office/drawing/2014/main" id="{AD96E85E-76DF-9843-8420-1D9CF5F86439}"/>
              </a:ext>
            </a:extLst>
          </p:cNvPr>
          <p:cNvSpPr/>
          <p:nvPr/>
        </p:nvSpPr>
        <p:spPr>
          <a:xfrm flipV="1">
            <a:off x="2006041" y="2595678"/>
            <a:ext cx="357978" cy="233240"/>
          </a:xfrm>
          <a:prstGeom prst="triangle">
            <a:avLst/>
          </a:prstGeom>
          <a:solidFill>
            <a:srgbClr val="E7E6E6">
              <a:lumMod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4CD38E-4853-454A-A32A-EFD93D4B2F6D}"/>
              </a:ext>
            </a:extLst>
          </p:cNvPr>
          <p:cNvCxnSpPr>
            <a:cxnSpLocks/>
          </p:cNvCxnSpPr>
          <p:nvPr/>
        </p:nvCxnSpPr>
        <p:spPr>
          <a:xfrm>
            <a:off x="4239988" y="3022456"/>
            <a:ext cx="6920" cy="3401191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1A8227A-5F1D-D441-B971-1A36C699D791}"/>
              </a:ext>
            </a:extLst>
          </p:cNvPr>
          <p:cNvSpPr/>
          <p:nvPr/>
        </p:nvSpPr>
        <p:spPr>
          <a:xfrm>
            <a:off x="3264246" y="624774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FE0710-BCCC-2747-8F13-064935C8B5E6}"/>
              </a:ext>
            </a:extLst>
          </p:cNvPr>
          <p:cNvCxnSpPr>
            <a:cxnSpLocks/>
          </p:cNvCxnSpPr>
          <p:nvPr/>
        </p:nvCxnSpPr>
        <p:spPr>
          <a:xfrm>
            <a:off x="3850845" y="6416194"/>
            <a:ext cx="394034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6FDF81F-4580-7445-BC65-E4D8F79E6276}"/>
              </a:ext>
            </a:extLst>
          </p:cNvPr>
          <p:cNvSpPr/>
          <p:nvPr/>
        </p:nvSpPr>
        <p:spPr>
          <a:xfrm>
            <a:off x="438607" y="2980750"/>
            <a:ext cx="109728" cy="109728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6B6290-9800-9943-A7E3-D6D933D517F3}"/>
              </a:ext>
            </a:extLst>
          </p:cNvPr>
          <p:cNvSpPr/>
          <p:nvPr/>
        </p:nvSpPr>
        <p:spPr>
          <a:xfrm>
            <a:off x="438858" y="3641515"/>
            <a:ext cx="109728" cy="109728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154FD9-21B5-5B4F-B44B-FD787C4CB843}"/>
              </a:ext>
            </a:extLst>
          </p:cNvPr>
          <p:cNvSpPr/>
          <p:nvPr/>
        </p:nvSpPr>
        <p:spPr>
          <a:xfrm>
            <a:off x="438858" y="4872823"/>
            <a:ext cx="109728" cy="10972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C18BBB2-D77A-B046-9BC1-B19861E0ED02}"/>
              </a:ext>
            </a:extLst>
          </p:cNvPr>
          <p:cNvSpPr/>
          <p:nvPr/>
        </p:nvSpPr>
        <p:spPr>
          <a:xfrm>
            <a:off x="441805" y="4233344"/>
            <a:ext cx="109728" cy="109728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99AF88-FB1D-A042-BDB4-6C0964042F65}"/>
              </a:ext>
            </a:extLst>
          </p:cNvPr>
          <p:cNvSpPr txBox="1"/>
          <p:nvPr/>
        </p:nvSpPr>
        <p:spPr>
          <a:xfrm>
            <a:off x="1924099" y="4027002"/>
            <a:ext cx="21422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Realize the world’s brightest x-ray and fast neutron environments for weapon survivability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D97190-FECA-1441-9792-47EA5E49E4CB}"/>
              </a:ext>
            </a:extLst>
          </p:cNvPr>
          <p:cNvSpPr txBox="1"/>
          <p:nvPr/>
        </p:nvSpPr>
        <p:spPr>
          <a:xfrm>
            <a:off x="1917526" y="4658962"/>
            <a:ext cx="21409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 the world leader in pulsed-power science and technologies for key national security applications.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83F7A9-D738-C845-9C55-8CED6B64DEFB}"/>
              </a:ext>
            </a:extLst>
          </p:cNvPr>
          <p:cNvSpPr txBox="1"/>
          <p:nvPr/>
        </p:nvSpPr>
        <p:spPr>
          <a:xfrm>
            <a:off x="1921682" y="3384674"/>
            <a:ext cx="1828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en-US" sz="105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world leader in multi-Mbar material and opacity science for the stockpile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A3D1E1-B2A2-E349-AA80-070567F6CAE8}"/>
              </a:ext>
            </a:extLst>
          </p:cNvPr>
          <p:cNvSpPr txBox="1"/>
          <p:nvPr/>
        </p:nvSpPr>
        <p:spPr>
          <a:xfrm>
            <a:off x="1927844" y="2756643"/>
            <a:ext cx="193828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Realize and apply magnetic- direct-drive fusion platforms for stockpile applications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68F0A4-D77D-2D4F-995E-33897C671CAC}"/>
              </a:ext>
            </a:extLst>
          </p:cNvPr>
          <p:cNvSpPr txBox="1"/>
          <p:nvPr/>
        </p:nvSpPr>
        <p:spPr>
          <a:xfrm>
            <a:off x="2235293" y="5539105"/>
            <a:ext cx="1939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Plasma Transport Requirements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89F6DC-06AA-B940-80FE-04F23CF43466}"/>
              </a:ext>
            </a:extLst>
          </p:cNvPr>
          <p:cNvSpPr/>
          <p:nvPr/>
        </p:nvSpPr>
        <p:spPr>
          <a:xfrm>
            <a:off x="4181542" y="5624260"/>
            <a:ext cx="109728" cy="109728"/>
          </a:xfrm>
          <a:prstGeom prst="ellipse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DAB684-6CC4-8F46-BFB7-3B1DF0F7219B}"/>
              </a:ext>
            </a:extLst>
          </p:cNvPr>
          <p:cNvSpPr/>
          <p:nvPr/>
        </p:nvSpPr>
        <p:spPr>
          <a:xfrm>
            <a:off x="4038075" y="1168571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32C3E4-FB57-704F-9C22-78E286568CA6}"/>
              </a:ext>
            </a:extLst>
          </p:cNvPr>
          <p:cNvCxnSpPr>
            <a:cxnSpLocks/>
          </p:cNvCxnSpPr>
          <p:nvPr/>
        </p:nvCxnSpPr>
        <p:spPr>
          <a:xfrm>
            <a:off x="4620212" y="1332974"/>
            <a:ext cx="394034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518EB9E-1FB7-CC49-8FD8-0592B609E48F}"/>
              </a:ext>
            </a:extLst>
          </p:cNvPr>
          <p:cNvCxnSpPr>
            <a:cxnSpLocks/>
          </p:cNvCxnSpPr>
          <p:nvPr/>
        </p:nvCxnSpPr>
        <p:spPr>
          <a:xfrm>
            <a:off x="5014246" y="1332252"/>
            <a:ext cx="0" cy="345582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90A2441-B2B9-1740-B197-D9A0B6C72EAC}"/>
              </a:ext>
            </a:extLst>
          </p:cNvPr>
          <p:cNvCxnSpPr>
            <a:cxnSpLocks/>
          </p:cNvCxnSpPr>
          <p:nvPr/>
        </p:nvCxnSpPr>
        <p:spPr>
          <a:xfrm>
            <a:off x="6341850" y="3036859"/>
            <a:ext cx="0" cy="3386788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27FCD-BD27-A641-A17E-D6D9FB3CEED4}"/>
              </a:ext>
            </a:extLst>
          </p:cNvPr>
          <p:cNvSpPr/>
          <p:nvPr/>
        </p:nvSpPr>
        <p:spPr>
          <a:xfrm>
            <a:off x="5401112" y="624774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32E631-5C52-BE47-A5D6-FC3001FCDDBE}"/>
              </a:ext>
            </a:extLst>
          </p:cNvPr>
          <p:cNvSpPr/>
          <p:nvPr/>
        </p:nvSpPr>
        <p:spPr>
          <a:xfrm>
            <a:off x="6116726" y="116297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240BEC-D59E-1841-8C1B-188E52522AD0}"/>
              </a:ext>
            </a:extLst>
          </p:cNvPr>
          <p:cNvCxnSpPr>
            <a:cxnSpLocks/>
          </p:cNvCxnSpPr>
          <p:nvPr/>
        </p:nvCxnSpPr>
        <p:spPr>
          <a:xfrm>
            <a:off x="6659982" y="1317748"/>
            <a:ext cx="394034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098A5B-2616-6A40-BD8D-69B88CE78C8C}"/>
              </a:ext>
            </a:extLst>
          </p:cNvPr>
          <p:cNvCxnSpPr>
            <a:cxnSpLocks/>
          </p:cNvCxnSpPr>
          <p:nvPr/>
        </p:nvCxnSpPr>
        <p:spPr>
          <a:xfrm>
            <a:off x="7057081" y="1332252"/>
            <a:ext cx="0" cy="3450941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B151D5-8B4D-564B-8BCD-5BC74270702B}"/>
              </a:ext>
            </a:extLst>
          </p:cNvPr>
          <p:cNvCxnSpPr>
            <a:cxnSpLocks/>
          </p:cNvCxnSpPr>
          <p:nvPr/>
        </p:nvCxnSpPr>
        <p:spPr>
          <a:xfrm>
            <a:off x="8259054" y="3046190"/>
            <a:ext cx="0" cy="3368579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9F85B0C-38A7-3041-90F4-2E9AC4D6C413}"/>
              </a:ext>
            </a:extLst>
          </p:cNvPr>
          <p:cNvSpPr/>
          <p:nvPr/>
        </p:nvSpPr>
        <p:spPr>
          <a:xfrm>
            <a:off x="7327647" y="6258189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2026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51F99C-179C-A144-82B8-D7AF09CCA433}"/>
              </a:ext>
            </a:extLst>
          </p:cNvPr>
          <p:cNvCxnSpPr>
            <a:cxnSpLocks/>
          </p:cNvCxnSpPr>
          <p:nvPr/>
        </p:nvCxnSpPr>
        <p:spPr>
          <a:xfrm>
            <a:off x="7865020" y="6414769"/>
            <a:ext cx="394034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327BA03-C317-BE45-A475-B120E87A24A0}"/>
              </a:ext>
            </a:extLst>
          </p:cNvPr>
          <p:cNvSpPr/>
          <p:nvPr/>
        </p:nvSpPr>
        <p:spPr>
          <a:xfrm>
            <a:off x="8039192" y="1165418"/>
            <a:ext cx="872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2027-30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216173-B676-4440-8F0D-F3DE1F698761}"/>
              </a:ext>
            </a:extLst>
          </p:cNvPr>
          <p:cNvCxnSpPr>
            <a:cxnSpLocks/>
          </p:cNvCxnSpPr>
          <p:nvPr/>
        </p:nvCxnSpPr>
        <p:spPr>
          <a:xfrm>
            <a:off x="8853239" y="1324096"/>
            <a:ext cx="394034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D1E63B0-107A-DD40-89AE-D192F4D531A0}"/>
              </a:ext>
            </a:extLst>
          </p:cNvPr>
          <p:cNvCxnSpPr>
            <a:cxnSpLocks/>
          </p:cNvCxnSpPr>
          <p:nvPr/>
        </p:nvCxnSpPr>
        <p:spPr>
          <a:xfrm>
            <a:off x="9253440" y="1317748"/>
            <a:ext cx="0" cy="3485289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BACEAAD8-D07B-394C-8125-0D658E5EF7BE}"/>
              </a:ext>
            </a:extLst>
          </p:cNvPr>
          <p:cNvSpPr/>
          <p:nvPr/>
        </p:nvSpPr>
        <p:spPr>
          <a:xfrm>
            <a:off x="4955577" y="1651207"/>
            <a:ext cx="109728" cy="10972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1F16D3-54B0-8742-933F-1F0F33C14F58}"/>
              </a:ext>
            </a:extLst>
          </p:cNvPr>
          <p:cNvSpPr txBox="1"/>
          <p:nvPr/>
        </p:nvSpPr>
        <p:spPr>
          <a:xfrm>
            <a:off x="3895514" y="2167163"/>
            <a:ext cx="12574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3D MIF Modeling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2D86E82-CEE8-1242-A566-E5E8FDF985EC}"/>
              </a:ext>
            </a:extLst>
          </p:cNvPr>
          <p:cNvSpPr/>
          <p:nvPr/>
        </p:nvSpPr>
        <p:spPr>
          <a:xfrm>
            <a:off x="4959983" y="2231882"/>
            <a:ext cx="109728" cy="109728"/>
          </a:xfrm>
          <a:prstGeom prst="ellipse">
            <a:avLst/>
          </a:prstGeom>
          <a:solidFill>
            <a:srgbClr val="E7E6E6">
              <a:lumMod val="75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C77D7F-4971-634E-B4B7-2982C9CEC2B3}"/>
              </a:ext>
            </a:extLst>
          </p:cNvPr>
          <p:cNvSpPr txBox="1"/>
          <p:nvPr/>
        </p:nvSpPr>
        <p:spPr>
          <a:xfrm>
            <a:off x="5018114" y="6000181"/>
            <a:ext cx="12574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Warm x-ray scaling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FB34CBD-434A-904B-8AF1-5972811B7818}"/>
              </a:ext>
            </a:extLst>
          </p:cNvPr>
          <p:cNvSpPr/>
          <p:nvPr/>
        </p:nvSpPr>
        <p:spPr>
          <a:xfrm>
            <a:off x="6284703" y="5415262"/>
            <a:ext cx="109728" cy="109728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34ABB6-5E2D-1C41-BEFE-4D923D230C6A}"/>
              </a:ext>
            </a:extLst>
          </p:cNvPr>
          <p:cNvSpPr txBox="1"/>
          <p:nvPr/>
        </p:nvSpPr>
        <p:spPr>
          <a:xfrm>
            <a:off x="4172031" y="5343506"/>
            <a:ext cx="2124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High-pressure SNM (tiny </a:t>
            </a:r>
            <a:r>
              <a:rPr lang="en-US" sz="1050" b="1" i="1" dirty="0" err="1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stripline</a:t>
            </a:r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99FD7E-9169-7349-99F7-EE488DB58D4E}"/>
              </a:ext>
            </a:extLst>
          </p:cNvPr>
          <p:cNvSpPr txBox="1"/>
          <p:nvPr/>
        </p:nvSpPr>
        <p:spPr>
          <a:xfrm>
            <a:off x="7049800" y="5223046"/>
            <a:ext cx="1304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Fusion-Fission on Z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D40F45A-F796-444D-A55D-0CC4B60E30DC}"/>
              </a:ext>
            </a:extLst>
          </p:cNvPr>
          <p:cNvSpPr/>
          <p:nvPr/>
        </p:nvSpPr>
        <p:spPr>
          <a:xfrm>
            <a:off x="8200361" y="5290038"/>
            <a:ext cx="109728" cy="109728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18F734C-F766-EE4F-84B7-3DCA33A9623A}"/>
              </a:ext>
            </a:extLst>
          </p:cNvPr>
          <p:cNvSpPr/>
          <p:nvPr/>
        </p:nvSpPr>
        <p:spPr>
          <a:xfrm>
            <a:off x="7007576" y="2010720"/>
            <a:ext cx="109728" cy="10972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3F40125-C15C-694C-B5CB-19D70FA25299}"/>
              </a:ext>
            </a:extLst>
          </p:cNvPr>
          <p:cNvSpPr txBox="1"/>
          <p:nvPr/>
        </p:nvSpPr>
        <p:spPr>
          <a:xfrm>
            <a:off x="5473372" y="1925752"/>
            <a:ext cx="15656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Assess 60 MA power-flow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F2A81AF-F842-1045-87FF-E33D1FFE7A6F}"/>
              </a:ext>
            </a:extLst>
          </p:cNvPr>
          <p:cNvSpPr/>
          <p:nvPr/>
        </p:nvSpPr>
        <p:spPr>
          <a:xfrm>
            <a:off x="7001665" y="1743670"/>
            <a:ext cx="109728" cy="109728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9011D03-B7D8-754C-820D-F00126CA7C62}"/>
              </a:ext>
            </a:extLst>
          </p:cNvPr>
          <p:cNvSpPr txBox="1"/>
          <p:nvPr/>
        </p:nvSpPr>
        <p:spPr>
          <a:xfrm>
            <a:off x="7166374" y="5413606"/>
            <a:ext cx="11967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Pre-heated SNM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72EEC78-4962-384B-8D37-22314BF94529}"/>
              </a:ext>
            </a:extLst>
          </p:cNvPr>
          <p:cNvSpPr/>
          <p:nvPr/>
        </p:nvSpPr>
        <p:spPr>
          <a:xfrm>
            <a:off x="8195129" y="5484372"/>
            <a:ext cx="109728" cy="109728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3227546-A8E1-AD4F-B355-C8180E6D1D1E}"/>
              </a:ext>
            </a:extLst>
          </p:cNvPr>
          <p:cNvSpPr txBox="1"/>
          <p:nvPr/>
        </p:nvSpPr>
        <p:spPr>
          <a:xfrm>
            <a:off x="7911826" y="1436812"/>
            <a:ext cx="13047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Outputs opacity 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1F9401D-C9D6-954F-B023-B46E233E7C95}"/>
              </a:ext>
            </a:extLst>
          </p:cNvPr>
          <p:cNvSpPr/>
          <p:nvPr/>
        </p:nvSpPr>
        <p:spPr>
          <a:xfrm>
            <a:off x="9198576" y="1514261"/>
            <a:ext cx="109728" cy="109728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0A9AAE-9113-8F4E-96AE-C15D619EE763}"/>
              </a:ext>
            </a:extLst>
          </p:cNvPr>
          <p:cNvSpPr txBox="1"/>
          <p:nvPr/>
        </p:nvSpPr>
        <p:spPr>
          <a:xfrm>
            <a:off x="6797776" y="1668044"/>
            <a:ext cx="2421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Innovative MDD assessment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C4F4472-EA50-C84F-8386-D0C649550A6C}"/>
              </a:ext>
            </a:extLst>
          </p:cNvPr>
          <p:cNvSpPr/>
          <p:nvPr/>
        </p:nvSpPr>
        <p:spPr>
          <a:xfrm>
            <a:off x="9194629" y="1751364"/>
            <a:ext cx="109728" cy="109728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8F4569D-D502-C74D-A926-0A2D49B21B58}"/>
              </a:ext>
            </a:extLst>
          </p:cNvPr>
          <p:cNvSpPr/>
          <p:nvPr/>
        </p:nvSpPr>
        <p:spPr>
          <a:xfrm>
            <a:off x="4183360" y="5841201"/>
            <a:ext cx="109728" cy="10972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48506C9-D9D4-1348-9FE9-117E60C12CAF}"/>
              </a:ext>
            </a:extLst>
          </p:cNvPr>
          <p:cNvSpPr txBox="1"/>
          <p:nvPr/>
        </p:nvSpPr>
        <p:spPr>
          <a:xfrm>
            <a:off x="2633669" y="5778135"/>
            <a:ext cx="15235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Vulcan Operational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4A042E9-4BC4-9B4B-9A5D-AC0FA26C944C}"/>
              </a:ext>
            </a:extLst>
          </p:cNvPr>
          <p:cNvSpPr txBox="1"/>
          <p:nvPr/>
        </p:nvSpPr>
        <p:spPr>
          <a:xfrm>
            <a:off x="6971819" y="5615907"/>
            <a:ext cx="13047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Fast-neutron Effects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B69560F-0A26-A442-9A69-6E776B6B6232}"/>
              </a:ext>
            </a:extLst>
          </p:cNvPr>
          <p:cNvSpPr/>
          <p:nvPr/>
        </p:nvSpPr>
        <p:spPr>
          <a:xfrm>
            <a:off x="8195485" y="5698224"/>
            <a:ext cx="109728" cy="109728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B2624F8-1DD7-3A48-B38A-BF8373E90E24}"/>
              </a:ext>
            </a:extLst>
          </p:cNvPr>
          <p:cNvSpPr txBox="1"/>
          <p:nvPr/>
        </p:nvSpPr>
        <p:spPr>
          <a:xfrm>
            <a:off x="4597764" y="5780522"/>
            <a:ext cx="19016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Multi-physics </a:t>
            </a:r>
            <a:r>
              <a:rPr lang="en-US" sz="1050" b="1" i="1" dirty="0" err="1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xMHD</a:t>
            </a:r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 models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7E92E74-EC05-1D4D-BF94-BBDC95635082}"/>
              </a:ext>
            </a:extLst>
          </p:cNvPr>
          <p:cNvSpPr/>
          <p:nvPr/>
        </p:nvSpPr>
        <p:spPr>
          <a:xfrm>
            <a:off x="6286224" y="5845530"/>
            <a:ext cx="109728" cy="109728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8CC25E6-ECBD-9F41-A867-F81647F65B99}"/>
              </a:ext>
            </a:extLst>
          </p:cNvPr>
          <p:cNvSpPr txBox="1"/>
          <p:nvPr/>
        </p:nvSpPr>
        <p:spPr>
          <a:xfrm>
            <a:off x="8179167" y="2151999"/>
            <a:ext cx="10426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SNM Diffraction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561966E-F229-7749-B3FA-A267628E61AB}"/>
              </a:ext>
            </a:extLst>
          </p:cNvPr>
          <p:cNvSpPr/>
          <p:nvPr/>
        </p:nvSpPr>
        <p:spPr>
          <a:xfrm>
            <a:off x="9190097" y="2243950"/>
            <a:ext cx="109728" cy="109728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E9A10AA-7851-714E-B05B-01F4235EEB29}"/>
              </a:ext>
            </a:extLst>
          </p:cNvPr>
          <p:cNvSpPr/>
          <p:nvPr/>
        </p:nvSpPr>
        <p:spPr>
          <a:xfrm>
            <a:off x="6284011" y="5624260"/>
            <a:ext cx="109728" cy="10972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F4479F2-F1BA-544A-89E0-3D9A3B480905}"/>
              </a:ext>
            </a:extLst>
          </p:cNvPr>
          <p:cNvSpPr txBox="1"/>
          <p:nvPr/>
        </p:nvSpPr>
        <p:spPr>
          <a:xfrm>
            <a:off x="4439022" y="5535887"/>
            <a:ext cx="18894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Advanced Insulator Technology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1E749A3-E6B9-4042-A423-41B6A3BB8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9" y="2826296"/>
            <a:ext cx="430659" cy="43065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D1F8689-0207-ED4F-8B98-524BAB08DF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67" y="2761046"/>
            <a:ext cx="502748" cy="50274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140DD91-316B-CB46-A00E-44E38831C4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55" y="4725094"/>
            <a:ext cx="436508" cy="43650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2138D38-FDC1-A24E-B10F-F45CC388C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59" y="3993830"/>
            <a:ext cx="580023" cy="58002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385A175-8506-154F-BA81-7ACC49833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7178" y="3434145"/>
            <a:ext cx="479632" cy="47350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7EC4135-C9E8-BC44-A647-6AFCC88037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98" y="3504039"/>
            <a:ext cx="338984" cy="34337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599B4AD-6646-0548-929E-5CDD217141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22" y="3447488"/>
            <a:ext cx="403808" cy="40380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D2FC6F5-0A16-ED49-A603-6C46898633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33" y="3492451"/>
            <a:ext cx="338984" cy="34337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66BB8B3-D290-3F40-8064-FE9E0680F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762" y="4052749"/>
            <a:ext cx="502490" cy="50249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21482DF-EFFD-364B-AB3F-290147F650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28" y="3501900"/>
            <a:ext cx="355982" cy="35598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925FCB1-F9C5-1746-958E-D7E6AB9ADE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41" y="4733213"/>
            <a:ext cx="434154" cy="43415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AD4D67E-067A-BC49-ABDA-B5D8ACC202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57" y="2735391"/>
            <a:ext cx="580023" cy="580023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3732479-3DD7-A449-8FF5-2946FD2A0DBE}"/>
              </a:ext>
            </a:extLst>
          </p:cNvPr>
          <p:cNvSpPr txBox="1"/>
          <p:nvPr/>
        </p:nvSpPr>
        <p:spPr>
          <a:xfrm>
            <a:off x="7166374" y="6064057"/>
            <a:ext cx="1075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NGPP Module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CF5ABD2-62EC-7445-A39E-09714934B2D0}"/>
              </a:ext>
            </a:extLst>
          </p:cNvPr>
          <p:cNvSpPr txBox="1"/>
          <p:nvPr/>
        </p:nvSpPr>
        <p:spPr>
          <a:xfrm>
            <a:off x="2173664" y="6000511"/>
            <a:ext cx="2124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Engineering Materials Assessment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07242DF-A1D2-7E40-B821-75BF13E828FE}"/>
              </a:ext>
            </a:extLst>
          </p:cNvPr>
          <p:cNvSpPr/>
          <p:nvPr/>
        </p:nvSpPr>
        <p:spPr>
          <a:xfrm>
            <a:off x="4181137" y="6065056"/>
            <a:ext cx="109728" cy="109728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041718-1542-8547-BB15-E97031F6B8DF}"/>
              </a:ext>
            </a:extLst>
          </p:cNvPr>
          <p:cNvSpPr txBox="1"/>
          <p:nvPr/>
        </p:nvSpPr>
        <p:spPr>
          <a:xfrm>
            <a:off x="7393505" y="1904275"/>
            <a:ext cx="18329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Enhanced Integrated Testing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9A9C797-CFFC-7348-9AEF-D67F76158A4D}"/>
              </a:ext>
            </a:extLst>
          </p:cNvPr>
          <p:cNvSpPr/>
          <p:nvPr/>
        </p:nvSpPr>
        <p:spPr>
          <a:xfrm>
            <a:off x="9190097" y="1998281"/>
            <a:ext cx="109728" cy="109728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3E0CB00B-59DB-DC41-A465-A4FA852B2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550" y="4052382"/>
            <a:ext cx="465486" cy="4654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90B0F49-8C7D-AE4E-B458-DD5D2907AB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68" y="4038282"/>
            <a:ext cx="470587" cy="470587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ADE7D910-298B-984E-A701-C334D5991F8C}"/>
              </a:ext>
            </a:extLst>
          </p:cNvPr>
          <p:cNvSpPr txBox="1"/>
          <p:nvPr/>
        </p:nvSpPr>
        <p:spPr>
          <a:xfrm>
            <a:off x="7246031" y="2413347"/>
            <a:ext cx="19692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NGPP Tech Mat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98D4191-2025-0B43-8066-0B201ECF77AB}"/>
              </a:ext>
            </a:extLst>
          </p:cNvPr>
          <p:cNvSpPr/>
          <p:nvPr/>
        </p:nvSpPr>
        <p:spPr>
          <a:xfrm>
            <a:off x="9190097" y="2488520"/>
            <a:ext cx="109728" cy="10972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1C6AC53-8074-5940-BF65-CAFBF06D8782}"/>
              </a:ext>
            </a:extLst>
          </p:cNvPr>
          <p:cNvSpPr txBox="1"/>
          <p:nvPr/>
        </p:nvSpPr>
        <p:spPr>
          <a:xfrm>
            <a:off x="6371454" y="5847508"/>
            <a:ext cx="1999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Fluid-kinetic MDD target models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EE90348-F29D-5844-8BD0-A310666B8EDF}"/>
              </a:ext>
            </a:extLst>
          </p:cNvPr>
          <p:cNvSpPr/>
          <p:nvPr/>
        </p:nvSpPr>
        <p:spPr>
          <a:xfrm>
            <a:off x="8204190" y="5912076"/>
            <a:ext cx="109728" cy="109728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26D2C83-5E4E-D54C-ADA8-DA5361C1D0DB}"/>
              </a:ext>
            </a:extLst>
          </p:cNvPr>
          <p:cNvSpPr/>
          <p:nvPr/>
        </p:nvSpPr>
        <p:spPr>
          <a:xfrm>
            <a:off x="8200193" y="6139020"/>
            <a:ext cx="109728" cy="109728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7EB9016-3B59-7E46-AD13-18F662D3B160}"/>
              </a:ext>
            </a:extLst>
          </p:cNvPr>
          <p:cNvSpPr txBox="1"/>
          <p:nvPr/>
        </p:nvSpPr>
        <p:spPr>
          <a:xfrm>
            <a:off x="3448899" y="1873230"/>
            <a:ext cx="15960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Z-NIF Opacity Comparison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41A95A6-2F94-C341-886D-E787E6B7277B}"/>
              </a:ext>
            </a:extLst>
          </p:cNvPr>
          <p:cNvSpPr/>
          <p:nvPr/>
        </p:nvSpPr>
        <p:spPr>
          <a:xfrm>
            <a:off x="6284476" y="6066732"/>
            <a:ext cx="109728" cy="109728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71B7A168-0905-D046-B9A0-B3466EC7E7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53" y="3301820"/>
            <a:ext cx="747809" cy="747809"/>
          </a:xfrm>
          <a:prstGeom prst="rect">
            <a:avLst/>
          </a:prstGeom>
        </p:spPr>
      </p:pic>
      <p:pic>
        <p:nvPicPr>
          <p:cNvPr id="101" name="Content Placeholder 4">
            <a:extLst>
              <a:ext uri="{FF2B5EF4-FFF2-40B4-BE49-F238E27FC236}">
                <a16:creationId xmlns:a16="http://schemas.microsoft.com/office/drawing/2014/main" id="{F60F6817-536F-6541-AB31-8498B494D1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928" y="3385240"/>
            <a:ext cx="563195" cy="563195"/>
          </a:xfrm>
          <a:prstGeom prst="rect">
            <a:avLst/>
          </a:prstGeom>
        </p:spPr>
      </p:pic>
      <p:sp>
        <p:nvSpPr>
          <p:cNvPr id="102" name="Oval 101">
            <a:extLst>
              <a:ext uri="{FF2B5EF4-FFF2-40B4-BE49-F238E27FC236}">
                <a16:creationId xmlns:a16="http://schemas.microsoft.com/office/drawing/2014/main" id="{8330A29B-15BE-2A40-94A1-17279B20E834}"/>
              </a:ext>
            </a:extLst>
          </p:cNvPr>
          <p:cNvSpPr/>
          <p:nvPr/>
        </p:nvSpPr>
        <p:spPr>
          <a:xfrm>
            <a:off x="4185700" y="5415262"/>
            <a:ext cx="109728" cy="109728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82AE9D4-1B79-3347-8FDC-2936A8663118}"/>
              </a:ext>
            </a:extLst>
          </p:cNvPr>
          <p:cNvSpPr txBox="1"/>
          <p:nvPr/>
        </p:nvSpPr>
        <p:spPr>
          <a:xfrm>
            <a:off x="2057741" y="5345158"/>
            <a:ext cx="21247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50" b="1" i="1" dirty="0">
                <a:solidFill>
                  <a:prstClr val="black"/>
                </a:solidFill>
                <a:latin typeface="Calibri Light" panose="020F0302020204030204"/>
                <a:cs typeface="Arial" panose="020B0604020202020204" pitchFamily="34" charset="0"/>
              </a:rPr>
              <a:t>Plutonium Production Science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ABA39D7-6906-8242-B6D8-936E9E9ABC9A}"/>
              </a:ext>
            </a:extLst>
          </p:cNvPr>
          <p:cNvSpPr/>
          <p:nvPr/>
        </p:nvSpPr>
        <p:spPr>
          <a:xfrm>
            <a:off x="4953246" y="1935154"/>
            <a:ext cx="109728" cy="109728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CF41755-494B-584A-8313-50DD69F3E5BA}"/>
              </a:ext>
            </a:extLst>
          </p:cNvPr>
          <p:cNvCxnSpPr>
            <a:cxnSpLocks/>
          </p:cNvCxnSpPr>
          <p:nvPr/>
        </p:nvCxnSpPr>
        <p:spPr>
          <a:xfrm>
            <a:off x="5944841" y="6414769"/>
            <a:ext cx="394034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pic>
        <p:nvPicPr>
          <p:cNvPr id="106" name="Picture 105" descr="A black and white image of two people&#10;&#10;Description automatically generated with low confidence">
            <a:extLst>
              <a:ext uri="{FF2B5EF4-FFF2-40B4-BE49-F238E27FC236}">
                <a16:creationId xmlns:a16="http://schemas.microsoft.com/office/drawing/2014/main" id="{58B70AFA-731C-21A4-E7AC-491B1B6D53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79608" y="291580"/>
            <a:ext cx="1542868" cy="541006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757853DB-89C2-2494-9C6F-5AD0359C60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16058" y="3660355"/>
            <a:ext cx="2632928" cy="1124923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AC211E04-793D-BA61-CACC-9C125C578771}"/>
              </a:ext>
            </a:extLst>
          </p:cNvPr>
          <p:cNvSpPr txBox="1"/>
          <p:nvPr/>
        </p:nvSpPr>
        <p:spPr>
          <a:xfrm>
            <a:off x="9658670" y="2985713"/>
            <a:ext cx="244410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X-ray diffraction, pre-heating, etc.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588614EB-2A2A-3B42-3055-1787D32D7127}"/>
              </a:ext>
            </a:extLst>
          </p:cNvPr>
          <p:cNvPicPr>
            <a:picLocks noChangeAspect="1"/>
          </p:cNvPicPr>
          <p:nvPr/>
        </p:nvPicPr>
        <p:blipFill rotWithShape="1">
          <a:blip r:embed="rId19" r:link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3775" b="-1"/>
          <a:stretch>
            <a:fillRect/>
          </a:stretch>
        </p:blipFill>
        <p:spPr bwMode="auto">
          <a:xfrm>
            <a:off x="9737207" y="1478955"/>
            <a:ext cx="2209939" cy="15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A5FE01B2-F465-D196-8752-57DA705E56CE}"/>
              </a:ext>
            </a:extLst>
          </p:cNvPr>
          <p:cNvSpPr txBox="1"/>
          <p:nvPr/>
        </p:nvSpPr>
        <p:spPr>
          <a:xfrm>
            <a:off x="9606243" y="1016328"/>
            <a:ext cx="244410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Advanced fusion platforms &amp; diagnostics</a:t>
            </a: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DADDC69C-2026-A0F2-00D2-20DA3A86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967" y="5407670"/>
            <a:ext cx="1830099" cy="120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AC72B8C2-8B0D-8146-9C72-CD1BB9A620B5}"/>
              </a:ext>
            </a:extLst>
          </p:cNvPr>
          <p:cNvSpPr txBox="1"/>
          <p:nvPr/>
        </p:nvSpPr>
        <p:spPr>
          <a:xfrm>
            <a:off x="9650963" y="4834828"/>
            <a:ext cx="244410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Advanced radiation science platforms</a:t>
            </a:r>
          </a:p>
        </p:txBody>
      </p:sp>
    </p:spTree>
    <p:extLst>
      <p:ext uri="{BB962C8B-B14F-4D97-AF65-F5344CB8AC3E}">
        <p14:creationId xmlns:p14="http://schemas.microsoft.com/office/powerpoint/2010/main" val="80881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CDF5-F2C3-4FD0-B11F-A813FAB5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2880"/>
            <a:ext cx="10058400" cy="9144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Sandia’s assessment science and ICF efforts will continue delivering high-value scientific capabilities and data for the stewardship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F21417-0EBC-421C-B6FC-2D7099D4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7ADFE-B4F2-4AD5-8179-F148AF016F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316" y="1373956"/>
            <a:ext cx="8966919" cy="51552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Material Properties</a:t>
            </a:r>
          </a:p>
          <a:p>
            <a:r>
              <a:rPr lang="en-US" i="1" dirty="0"/>
              <a:t>Priorities:</a:t>
            </a:r>
            <a:r>
              <a:rPr lang="en-US" dirty="0"/>
              <a:t> Deliver on commitments for national Pu, opacity science, and instability efforts</a:t>
            </a:r>
          </a:p>
          <a:p>
            <a:r>
              <a:rPr lang="en-US" i="1" dirty="0"/>
              <a:t>FY22 Highlights:</a:t>
            </a:r>
            <a:r>
              <a:rPr lang="en-US" dirty="0"/>
              <a:t> Pu aging on war reserve samples, x-ray diffraction on Z, and time-gated opacity</a:t>
            </a:r>
          </a:p>
          <a:p>
            <a:pPr marL="0" indent="0">
              <a:buNone/>
            </a:pPr>
            <a:r>
              <a:rPr lang="en-US" b="1" dirty="0"/>
              <a:t>Thermonuclear Burn </a:t>
            </a:r>
          </a:p>
          <a:p>
            <a:r>
              <a:rPr lang="en-US" i="1" dirty="0"/>
              <a:t>Priorities: </a:t>
            </a:r>
            <a:r>
              <a:rPr lang="en-US" dirty="0"/>
              <a:t>Evolve magnetic direct drive effort toward high yield  </a:t>
            </a:r>
          </a:p>
          <a:p>
            <a:r>
              <a:rPr lang="en-US" i="1" dirty="0"/>
              <a:t>FY22 Highlights:</a:t>
            </a:r>
            <a:r>
              <a:rPr lang="en-US" dirty="0"/>
              <a:t> &gt;20% Tritium fills for precise stagnation diagnostics, similarity scaling plan for </a:t>
            </a:r>
            <a:r>
              <a:rPr lang="en-US" dirty="0" err="1"/>
              <a:t>MagLIF</a:t>
            </a:r>
            <a:r>
              <a:rPr lang="en-US" dirty="0"/>
              <a:t>, cylindrical instability experiments, and ML enabled data analysis of key fusion metrics</a:t>
            </a:r>
          </a:p>
          <a:p>
            <a:pPr marL="0" indent="0">
              <a:buNone/>
            </a:pPr>
            <a:r>
              <a:rPr lang="en-US" b="1" dirty="0"/>
              <a:t>Survivability</a:t>
            </a:r>
          </a:p>
          <a:p>
            <a:r>
              <a:rPr lang="en-US" i="1" dirty="0"/>
              <a:t>Priorities: </a:t>
            </a:r>
            <a:r>
              <a:rPr lang="en-US" dirty="0"/>
              <a:t>Support rad effects for stockpile options, optimize x-ray sources on Z, and understand source scaling to higher-current facilities</a:t>
            </a:r>
          </a:p>
          <a:p>
            <a:r>
              <a:rPr lang="en-US" i="1" dirty="0"/>
              <a:t>FY22 Highlights:</a:t>
            </a:r>
            <a:r>
              <a:rPr lang="en-US" dirty="0"/>
              <a:t> Demonstrated brightest x-ray sources yet while supporting deliverables</a:t>
            </a:r>
          </a:p>
          <a:p>
            <a:pPr marL="0" indent="0">
              <a:buNone/>
            </a:pPr>
            <a:r>
              <a:rPr lang="en-US" b="1" dirty="0"/>
              <a:t>Pulsed Power Science</a:t>
            </a:r>
          </a:p>
          <a:p>
            <a:r>
              <a:rPr lang="en-US" i="1" dirty="0"/>
              <a:t>Priorities: </a:t>
            </a:r>
            <a:r>
              <a:rPr lang="en-US" dirty="0"/>
              <a:t>Develop new pulsed-power technologies and advance the science of power flow</a:t>
            </a:r>
          </a:p>
          <a:p>
            <a:r>
              <a:rPr lang="en-US" i="1" dirty="0"/>
              <a:t>FY22 Highlights: </a:t>
            </a:r>
            <a:r>
              <a:rPr lang="en-US" dirty="0"/>
              <a:t>Demonstrated efficient power flow at NGPP-like field strengths and completed design and construction of Vulcan</a:t>
            </a:r>
          </a:p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AD715D-953F-44CE-B376-3F5AAD1A86E7}"/>
              </a:ext>
            </a:extLst>
          </p:cNvPr>
          <p:cNvSpPr>
            <a:spLocks noChangeAspect="1"/>
          </p:cNvSpPr>
          <p:nvPr/>
        </p:nvSpPr>
        <p:spPr>
          <a:xfrm>
            <a:off x="494811" y="2534202"/>
            <a:ext cx="164592" cy="164592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9E30EA-A058-4E88-9B59-75A033E75B58}"/>
              </a:ext>
            </a:extLst>
          </p:cNvPr>
          <p:cNvSpPr>
            <a:spLocks noChangeAspect="1"/>
          </p:cNvSpPr>
          <p:nvPr/>
        </p:nvSpPr>
        <p:spPr>
          <a:xfrm>
            <a:off x="502845" y="1410168"/>
            <a:ext cx="164592" cy="164592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609062-C1AF-4F5B-ADC1-EC49DCF4082F}"/>
              </a:ext>
            </a:extLst>
          </p:cNvPr>
          <p:cNvSpPr>
            <a:spLocks noChangeAspect="1"/>
          </p:cNvSpPr>
          <p:nvPr/>
        </p:nvSpPr>
        <p:spPr>
          <a:xfrm>
            <a:off x="502845" y="5167569"/>
            <a:ext cx="164592" cy="164592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5268AE-29AD-4C43-8B53-6BE17588AA3A}"/>
              </a:ext>
            </a:extLst>
          </p:cNvPr>
          <p:cNvSpPr>
            <a:spLocks noChangeAspect="1"/>
          </p:cNvSpPr>
          <p:nvPr/>
        </p:nvSpPr>
        <p:spPr>
          <a:xfrm>
            <a:off x="502845" y="3834883"/>
            <a:ext cx="164592" cy="164592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ED503C-DA49-7C45-6CF1-A53650A409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8"/>
          <a:stretch/>
        </p:blipFill>
        <p:spPr>
          <a:xfrm>
            <a:off x="9652997" y="1023449"/>
            <a:ext cx="2413972" cy="19879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77EE82-49C2-231E-10CE-9BA78715B2C9}"/>
              </a:ext>
            </a:extLst>
          </p:cNvPr>
          <p:cNvSpPr txBox="1"/>
          <p:nvPr/>
        </p:nvSpPr>
        <p:spPr>
          <a:xfrm>
            <a:off x="9923627" y="2969815"/>
            <a:ext cx="2174515" cy="6114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 i="1" dirty="0"/>
              <a:t>Time-dependent opacity</a:t>
            </a:r>
          </a:p>
          <a:p>
            <a:pPr algn="l"/>
            <a:r>
              <a:rPr lang="en-US" sz="1400" i="1" dirty="0"/>
              <a:t>Guillaume Loisel</a:t>
            </a:r>
          </a:p>
          <a:p>
            <a:pPr algn="l"/>
            <a:r>
              <a:rPr lang="en-US" sz="1400" i="1" dirty="0"/>
              <a:t>APS DPP 2022 invited talk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FB69D2-098C-A5DD-6AC3-C43A44B4E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25" r="31961"/>
          <a:stretch/>
        </p:blipFill>
        <p:spPr>
          <a:xfrm>
            <a:off x="10096484" y="3499994"/>
            <a:ext cx="1766454" cy="27717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AAC2B3-8912-1391-91E8-7CB7A1942DA7}"/>
              </a:ext>
            </a:extLst>
          </p:cNvPr>
          <p:cNvSpPr txBox="1"/>
          <p:nvPr/>
        </p:nvSpPr>
        <p:spPr>
          <a:xfrm>
            <a:off x="9488324" y="6132841"/>
            <a:ext cx="2377429" cy="6114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 i="1" dirty="0"/>
              <a:t>Radiographic series of highly multimode RMI growth in converging geometry.</a:t>
            </a:r>
          </a:p>
        </p:txBody>
      </p:sp>
    </p:spTree>
    <p:extLst>
      <p:ext uri="{BB962C8B-B14F-4D97-AF65-F5344CB8AC3E}">
        <p14:creationId xmlns:p14="http://schemas.microsoft.com/office/powerpoint/2010/main" val="146005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4C2F-5498-4BB5-816B-6DE82222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2880"/>
            <a:ext cx="10058400" cy="118872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 FY23, the Material Properties area will deliver high impact data on plutonium compressibility to address aging and production as well as data for fundamental weapon science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F672C-3669-4FBC-947A-CDC8C564B1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598ACE2-8559-4B09-8D20-DDDB72E69260}" type="datetime1">
              <a:rPr lang="en-US" smtClean="0"/>
              <a:t>12/2/22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3150F-8F81-4A36-8D16-4551095C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E1F66-954F-455C-B528-0D8B96ED70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310" y="1415700"/>
            <a:ext cx="7207844" cy="5229734"/>
          </a:xfrm>
        </p:spPr>
        <p:txBody>
          <a:bodyPr>
            <a:normAutofit/>
          </a:bodyPr>
          <a:lstStyle/>
          <a:p>
            <a:r>
              <a:rPr lang="en-US" dirty="0"/>
              <a:t>Z will, in partnership with LANL, execute and analyze multiple plutonium experiments on weapon-relevant loading trajectories to help quantify aging effects and support pit production decisions</a:t>
            </a:r>
          </a:p>
          <a:p>
            <a:pPr lvl="1"/>
            <a:r>
              <a:rPr lang="en-US" dirty="0"/>
              <a:t>Two “Production Science” experiments successfully executed in Q1 FY23</a:t>
            </a:r>
          </a:p>
          <a:p>
            <a:pPr lvl="1"/>
            <a:r>
              <a:rPr lang="en-US" dirty="0"/>
              <a:t>Pu Aging experiment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Advance the National Opacity Program</a:t>
            </a:r>
          </a:p>
          <a:p>
            <a:pPr lvl="1"/>
            <a:r>
              <a:rPr lang="en-US" dirty="0"/>
              <a:t>Compare measured opacities on Z and NIF and compare with modern theoretical calculations  </a:t>
            </a:r>
          </a:p>
          <a:p>
            <a:pPr lvl="1"/>
            <a:r>
              <a:rPr lang="en-US" dirty="0"/>
              <a:t>Calculate time-integrated opacities expected on Z given measured evolution of plasma conditions (shown below)</a:t>
            </a:r>
          </a:p>
          <a:p>
            <a:pPr lvl="1"/>
            <a:r>
              <a:rPr lang="en-US" dirty="0"/>
              <a:t>Measure time-resolved iron opacity at Z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A15D44-5675-4244-B07C-92876A950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38" y="1165047"/>
            <a:ext cx="2608097" cy="1956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ABAECD-20C3-4290-9094-40A4B137FDF7}"/>
              </a:ext>
            </a:extLst>
          </p:cNvPr>
          <p:cNvSpPr txBox="1"/>
          <p:nvPr/>
        </p:nvSpPr>
        <p:spPr>
          <a:xfrm>
            <a:off x="8878101" y="3153923"/>
            <a:ext cx="2696839" cy="6114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 i="1" dirty="0"/>
              <a:t>Pu Production Science experiments October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50CAB-88CE-E962-EDD6-6287F5493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70"/>
          <a:stretch/>
        </p:blipFill>
        <p:spPr>
          <a:xfrm>
            <a:off x="9037098" y="5412486"/>
            <a:ext cx="950347" cy="766586"/>
          </a:xfrm>
          <a:custGeom>
            <a:avLst/>
            <a:gdLst>
              <a:gd name="connsiteX0" fmla="*/ 1857375 w 2101850"/>
              <a:gd name="connsiteY0" fmla="*/ 0 h 1463675"/>
              <a:gd name="connsiteX1" fmla="*/ 1911350 w 2101850"/>
              <a:gd name="connsiteY1" fmla="*/ 3175 h 1463675"/>
              <a:gd name="connsiteX2" fmla="*/ 1943100 w 2101850"/>
              <a:gd name="connsiteY2" fmla="*/ 28575 h 1463675"/>
              <a:gd name="connsiteX3" fmla="*/ 1952625 w 2101850"/>
              <a:gd name="connsiteY3" fmla="*/ 60325 h 1463675"/>
              <a:gd name="connsiteX4" fmla="*/ 1882775 w 2101850"/>
              <a:gd name="connsiteY4" fmla="*/ 336550 h 1463675"/>
              <a:gd name="connsiteX5" fmla="*/ 1943100 w 2101850"/>
              <a:gd name="connsiteY5" fmla="*/ 381000 h 1463675"/>
              <a:gd name="connsiteX6" fmla="*/ 1952625 w 2101850"/>
              <a:gd name="connsiteY6" fmla="*/ 387350 h 1463675"/>
              <a:gd name="connsiteX7" fmla="*/ 1993900 w 2101850"/>
              <a:gd name="connsiteY7" fmla="*/ 368300 h 1463675"/>
              <a:gd name="connsiteX8" fmla="*/ 2019300 w 2101850"/>
              <a:gd name="connsiteY8" fmla="*/ 381000 h 1463675"/>
              <a:gd name="connsiteX9" fmla="*/ 2006600 w 2101850"/>
              <a:gd name="connsiteY9" fmla="*/ 438150 h 1463675"/>
              <a:gd name="connsiteX10" fmla="*/ 2028825 w 2101850"/>
              <a:gd name="connsiteY10" fmla="*/ 415925 h 1463675"/>
              <a:gd name="connsiteX11" fmla="*/ 2057400 w 2101850"/>
              <a:gd name="connsiteY11" fmla="*/ 412750 h 1463675"/>
              <a:gd name="connsiteX12" fmla="*/ 2082800 w 2101850"/>
              <a:gd name="connsiteY12" fmla="*/ 431800 h 1463675"/>
              <a:gd name="connsiteX13" fmla="*/ 2101850 w 2101850"/>
              <a:gd name="connsiteY13" fmla="*/ 463550 h 1463675"/>
              <a:gd name="connsiteX14" fmla="*/ 2092325 w 2101850"/>
              <a:gd name="connsiteY14" fmla="*/ 520700 h 1463675"/>
              <a:gd name="connsiteX15" fmla="*/ 1971675 w 2101850"/>
              <a:gd name="connsiteY15" fmla="*/ 561975 h 1463675"/>
              <a:gd name="connsiteX16" fmla="*/ 1844675 w 2101850"/>
              <a:gd name="connsiteY16" fmla="*/ 996950 h 1463675"/>
              <a:gd name="connsiteX17" fmla="*/ 1708150 w 2101850"/>
              <a:gd name="connsiteY17" fmla="*/ 1057275 h 1463675"/>
              <a:gd name="connsiteX18" fmla="*/ 1714500 w 2101850"/>
              <a:gd name="connsiteY18" fmla="*/ 1069975 h 1463675"/>
              <a:gd name="connsiteX19" fmla="*/ 1606550 w 2101850"/>
              <a:gd name="connsiteY19" fmla="*/ 1120775 h 1463675"/>
              <a:gd name="connsiteX20" fmla="*/ 1362075 w 2101850"/>
              <a:gd name="connsiteY20" fmla="*/ 1241425 h 1463675"/>
              <a:gd name="connsiteX21" fmla="*/ 1260475 w 2101850"/>
              <a:gd name="connsiteY21" fmla="*/ 1276350 h 1463675"/>
              <a:gd name="connsiteX22" fmla="*/ 996950 w 2101850"/>
              <a:gd name="connsiteY22" fmla="*/ 1393825 h 1463675"/>
              <a:gd name="connsiteX23" fmla="*/ 847725 w 2101850"/>
              <a:gd name="connsiteY23" fmla="*/ 1460500 h 1463675"/>
              <a:gd name="connsiteX24" fmla="*/ 806450 w 2101850"/>
              <a:gd name="connsiteY24" fmla="*/ 1463675 h 1463675"/>
              <a:gd name="connsiteX25" fmla="*/ 803275 w 2101850"/>
              <a:gd name="connsiteY25" fmla="*/ 1384300 h 1463675"/>
              <a:gd name="connsiteX26" fmla="*/ 755650 w 2101850"/>
              <a:gd name="connsiteY26" fmla="*/ 1323975 h 1463675"/>
              <a:gd name="connsiteX27" fmla="*/ 717550 w 2101850"/>
              <a:gd name="connsiteY27" fmla="*/ 1330325 h 1463675"/>
              <a:gd name="connsiteX28" fmla="*/ 714375 w 2101850"/>
              <a:gd name="connsiteY28" fmla="*/ 1292225 h 1463675"/>
              <a:gd name="connsiteX29" fmla="*/ 666750 w 2101850"/>
              <a:gd name="connsiteY29" fmla="*/ 1311275 h 1463675"/>
              <a:gd name="connsiteX30" fmla="*/ 631825 w 2101850"/>
              <a:gd name="connsiteY30" fmla="*/ 1279525 h 1463675"/>
              <a:gd name="connsiteX31" fmla="*/ 609600 w 2101850"/>
              <a:gd name="connsiteY31" fmla="*/ 1244600 h 1463675"/>
              <a:gd name="connsiteX32" fmla="*/ 288925 w 2101850"/>
              <a:gd name="connsiteY32" fmla="*/ 1387475 h 1463675"/>
              <a:gd name="connsiteX33" fmla="*/ 238125 w 2101850"/>
              <a:gd name="connsiteY33" fmla="*/ 1397000 h 1463675"/>
              <a:gd name="connsiteX34" fmla="*/ 212725 w 2101850"/>
              <a:gd name="connsiteY34" fmla="*/ 1387475 h 1463675"/>
              <a:gd name="connsiteX35" fmla="*/ 187325 w 2101850"/>
              <a:gd name="connsiteY35" fmla="*/ 1371600 h 1463675"/>
              <a:gd name="connsiteX36" fmla="*/ 3175 w 2101850"/>
              <a:gd name="connsiteY36" fmla="*/ 711200 h 1463675"/>
              <a:gd name="connsiteX37" fmla="*/ 0 w 2101850"/>
              <a:gd name="connsiteY37" fmla="*/ 635000 h 1463675"/>
              <a:gd name="connsiteX38" fmla="*/ 31750 w 2101850"/>
              <a:gd name="connsiteY38" fmla="*/ 590550 h 1463675"/>
              <a:gd name="connsiteX39" fmla="*/ 66675 w 2101850"/>
              <a:gd name="connsiteY39" fmla="*/ 558800 h 1463675"/>
              <a:gd name="connsiteX40" fmla="*/ 114300 w 2101850"/>
              <a:gd name="connsiteY40" fmla="*/ 536575 h 14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101850" h="1463675">
                <a:moveTo>
                  <a:pt x="1857375" y="0"/>
                </a:moveTo>
                <a:lnTo>
                  <a:pt x="1911350" y="3175"/>
                </a:lnTo>
                <a:lnTo>
                  <a:pt x="1943100" y="28575"/>
                </a:lnTo>
                <a:lnTo>
                  <a:pt x="1952625" y="60325"/>
                </a:lnTo>
                <a:lnTo>
                  <a:pt x="1882775" y="336550"/>
                </a:lnTo>
                <a:lnTo>
                  <a:pt x="1943100" y="381000"/>
                </a:lnTo>
                <a:lnTo>
                  <a:pt x="1952625" y="387350"/>
                </a:lnTo>
                <a:lnTo>
                  <a:pt x="1993900" y="368300"/>
                </a:lnTo>
                <a:lnTo>
                  <a:pt x="2019300" y="381000"/>
                </a:lnTo>
                <a:lnTo>
                  <a:pt x="2006600" y="438150"/>
                </a:lnTo>
                <a:lnTo>
                  <a:pt x="2028825" y="415925"/>
                </a:lnTo>
                <a:lnTo>
                  <a:pt x="2057400" y="412750"/>
                </a:lnTo>
                <a:lnTo>
                  <a:pt x="2082800" y="431800"/>
                </a:lnTo>
                <a:lnTo>
                  <a:pt x="2101850" y="463550"/>
                </a:lnTo>
                <a:lnTo>
                  <a:pt x="2092325" y="520700"/>
                </a:lnTo>
                <a:lnTo>
                  <a:pt x="1971675" y="561975"/>
                </a:lnTo>
                <a:lnTo>
                  <a:pt x="1844675" y="996950"/>
                </a:lnTo>
                <a:lnTo>
                  <a:pt x="1708150" y="1057275"/>
                </a:lnTo>
                <a:lnTo>
                  <a:pt x="1714500" y="1069975"/>
                </a:lnTo>
                <a:lnTo>
                  <a:pt x="1606550" y="1120775"/>
                </a:lnTo>
                <a:lnTo>
                  <a:pt x="1362075" y="1241425"/>
                </a:lnTo>
                <a:lnTo>
                  <a:pt x="1260475" y="1276350"/>
                </a:lnTo>
                <a:lnTo>
                  <a:pt x="996950" y="1393825"/>
                </a:lnTo>
                <a:lnTo>
                  <a:pt x="847725" y="1460500"/>
                </a:lnTo>
                <a:lnTo>
                  <a:pt x="806450" y="1463675"/>
                </a:lnTo>
                <a:lnTo>
                  <a:pt x="803275" y="1384300"/>
                </a:lnTo>
                <a:lnTo>
                  <a:pt x="755650" y="1323975"/>
                </a:lnTo>
                <a:lnTo>
                  <a:pt x="717550" y="1330325"/>
                </a:lnTo>
                <a:lnTo>
                  <a:pt x="714375" y="1292225"/>
                </a:lnTo>
                <a:lnTo>
                  <a:pt x="666750" y="1311275"/>
                </a:lnTo>
                <a:lnTo>
                  <a:pt x="631825" y="1279525"/>
                </a:lnTo>
                <a:lnTo>
                  <a:pt x="609600" y="1244600"/>
                </a:lnTo>
                <a:lnTo>
                  <a:pt x="288925" y="1387475"/>
                </a:lnTo>
                <a:lnTo>
                  <a:pt x="238125" y="1397000"/>
                </a:lnTo>
                <a:lnTo>
                  <a:pt x="212725" y="1387475"/>
                </a:lnTo>
                <a:lnTo>
                  <a:pt x="187325" y="1371600"/>
                </a:lnTo>
                <a:lnTo>
                  <a:pt x="3175" y="711200"/>
                </a:lnTo>
                <a:lnTo>
                  <a:pt x="0" y="635000"/>
                </a:lnTo>
                <a:lnTo>
                  <a:pt x="31750" y="590550"/>
                </a:lnTo>
                <a:lnTo>
                  <a:pt x="66675" y="558800"/>
                </a:lnTo>
                <a:lnTo>
                  <a:pt x="114300" y="536575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90431E-1435-BE00-7002-9A442B26EB59}"/>
              </a:ext>
            </a:extLst>
          </p:cNvPr>
          <p:cNvSpPr txBox="1"/>
          <p:nvPr/>
        </p:nvSpPr>
        <p:spPr>
          <a:xfrm>
            <a:off x="8868160" y="6040365"/>
            <a:ext cx="2179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effectLst>
                  <a:glow rad="317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Sandia </a:t>
            </a:r>
            <a:r>
              <a:rPr lang="en-US" sz="1400" i="1" dirty="0" err="1">
                <a:effectLst>
                  <a:glow rad="317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hCMOS</a:t>
            </a:r>
            <a:br>
              <a:rPr lang="en-US" sz="1400" i="1" dirty="0">
                <a:effectLst>
                  <a:glow rad="317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i="1" dirty="0">
                <a:effectLst>
                  <a:glow rad="317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Ultrafast X-ray Imager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D1ED04-1F3E-3B77-4BA1-672410D95069}"/>
              </a:ext>
            </a:extLst>
          </p:cNvPr>
          <p:cNvGrpSpPr/>
          <p:nvPr/>
        </p:nvGrpSpPr>
        <p:grpSpPr>
          <a:xfrm>
            <a:off x="8868160" y="3898957"/>
            <a:ext cx="2212611" cy="1513529"/>
            <a:chOff x="6249125" y="2526193"/>
            <a:chExt cx="2212611" cy="151352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9E769FD-13D5-76BE-EC6E-72F36B3D2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5873"/>
            <a:stretch/>
          </p:blipFill>
          <p:spPr>
            <a:xfrm>
              <a:off x="6282713" y="2577658"/>
              <a:ext cx="2179023" cy="1462064"/>
            </a:xfrm>
            <a:prstGeom prst="rect">
              <a:avLst/>
            </a:prstGeom>
            <a:effectLst>
              <a:softEdge rad="63500"/>
            </a:effec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20811BB-6732-335A-15CF-ACCB7BF3E0DE}"/>
                </a:ext>
              </a:extLst>
            </p:cNvPr>
            <p:cNvCxnSpPr>
              <a:cxnSpLocks/>
            </p:cNvCxnSpPr>
            <p:nvPr/>
          </p:nvCxnSpPr>
          <p:spPr>
            <a:xfrm>
              <a:off x="6384431" y="2743200"/>
              <a:ext cx="0" cy="3470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2B5B5B-8EAA-216E-912F-DFC2E9FD27CA}"/>
                </a:ext>
              </a:extLst>
            </p:cNvPr>
            <p:cNvSpPr txBox="1"/>
            <p:nvPr/>
          </p:nvSpPr>
          <p:spPr>
            <a:xfrm>
              <a:off x="6249125" y="2526193"/>
              <a:ext cx="835238" cy="307777"/>
            </a:xfrm>
            <a:prstGeom prst="rect">
              <a:avLst/>
            </a:prstGeom>
            <a:noFill/>
            <a:effectLst>
              <a:glow rad="254000">
                <a:schemeClr val="accent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effectLst>
                    <a:glow rad="254000">
                      <a:schemeClr val="bg1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4C2F-5498-4BB5-816B-6DE82222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2880"/>
            <a:ext cx="9771993" cy="9144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 FY23, the Thermonuclear Burn area will advance our understanding of Magnetic Direct Drive towards volume burn and high yield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F672C-3669-4FBC-947A-CDC8C564B1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598ACE2-8559-4B09-8D20-DDDB72E69260}" type="datetime1">
              <a:rPr lang="en-US" smtClean="0"/>
              <a:t>12/2/22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3150F-8F81-4A36-8D16-4551095C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E1F66-954F-455C-B528-0D8B96ED70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475" y="1396220"/>
            <a:ext cx="6503113" cy="3306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b="1" dirty="0">
                <a:latin typeface="Open Sans" panose="020B0606030504020204" pitchFamily="34" charset="0"/>
                <a:cs typeface="Open Sans" panose="020B0606030504020204" pitchFamily="34" charset="0"/>
              </a:rPr>
              <a:t>Improve quantification of stagnation conditions to inform scaling path to high yield</a:t>
            </a:r>
          </a:p>
          <a:p>
            <a:r>
              <a:rPr lang="en-US" sz="1500" dirty="0">
                <a:latin typeface="Open Sans" panose="020B0606030504020204" pitchFamily="34" charset="0"/>
                <a:cs typeface="Open Sans" panose="020B0606030504020204" pitchFamily="34" charset="0"/>
              </a:rPr>
              <a:t>Commission first precision neutron-time-flight diagnostic to distinguish between ion temperature and residual motion</a:t>
            </a:r>
          </a:p>
          <a:p>
            <a:r>
              <a:rPr lang="en-US" sz="1500" dirty="0">
                <a:latin typeface="Open Sans" panose="020B0606030504020204" pitchFamily="34" charset="0"/>
                <a:cs typeface="Open Sans" panose="020B0606030504020204" pitchFamily="34" charset="0"/>
              </a:rPr>
              <a:t>Improve x-ray-spectroscopy-based temperature and density inferences</a:t>
            </a:r>
          </a:p>
          <a:p>
            <a:r>
              <a:rPr lang="en-US" sz="1500" dirty="0">
                <a:latin typeface="Open Sans" panose="020B0606030504020204" pitchFamily="34" charset="0"/>
                <a:cs typeface="Open Sans" panose="020B0606030504020204" pitchFamily="34" charset="0"/>
              </a:rPr>
              <a:t>Increased frequency of tritium experiments for DT-based diagnostics</a:t>
            </a:r>
          </a:p>
          <a:p>
            <a:pPr marL="0" indent="0">
              <a:buNone/>
            </a:pPr>
            <a:endParaRPr lang="en-US" sz="15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1500" b="1" dirty="0">
                <a:latin typeface="Open Sans" panose="020B0606030504020204" pitchFamily="34" charset="0"/>
                <a:cs typeface="Open Sans" panose="020B0606030504020204" pitchFamily="34" charset="0"/>
              </a:rPr>
              <a:t>Test the similarity scaling framework for MagLIF</a:t>
            </a:r>
          </a:p>
          <a:p>
            <a:r>
              <a:rPr lang="en-US" sz="1500" dirty="0">
                <a:latin typeface="Open Sans" panose="020B0606030504020204" pitchFamily="34" charset="0"/>
                <a:cs typeface="Open Sans" panose="020B0606030504020204" pitchFamily="34" charset="0"/>
              </a:rPr>
              <a:t>Systematically scale the target geometry and input conditions (axial magnetic field, preheat, fuel density) across a range of currents on Z</a:t>
            </a:r>
          </a:p>
          <a:p>
            <a:r>
              <a:rPr lang="en-US" sz="1500" dirty="0">
                <a:latin typeface="Open Sans" panose="020B0606030504020204" pitchFamily="34" charset="0"/>
                <a:cs typeface="Open Sans" panose="020B0606030504020204" pitchFamily="34" charset="0"/>
              </a:rPr>
              <a:t>Study the impact of 3D effects on MagLIF simulations at Z &amp; NGPP scales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CDB1C-3DC3-C969-7711-1586C613387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4"/>
          <a:stretch/>
        </p:blipFill>
        <p:spPr bwMode="auto">
          <a:xfrm>
            <a:off x="7638585" y="1229727"/>
            <a:ext cx="3174371" cy="21093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FA929E-1638-9D7A-35C5-DB364F8896EA}"/>
              </a:ext>
            </a:extLst>
          </p:cNvPr>
          <p:cNvSpPr txBox="1"/>
          <p:nvPr/>
        </p:nvSpPr>
        <p:spPr>
          <a:xfrm>
            <a:off x="9523141" y="1156373"/>
            <a:ext cx="1289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Tritium on Z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1DDA0E-6174-9809-9781-6F4B7FDD69E6}"/>
              </a:ext>
            </a:extLst>
          </p:cNvPr>
          <p:cNvGrpSpPr/>
          <p:nvPr/>
        </p:nvGrpSpPr>
        <p:grpSpPr>
          <a:xfrm>
            <a:off x="6769882" y="3359676"/>
            <a:ext cx="5058242" cy="3457941"/>
            <a:chOff x="5820953" y="2871143"/>
            <a:chExt cx="5764240" cy="39405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96974B-F077-6B2D-A884-AB70DCDCA9D1}"/>
                </a:ext>
              </a:extLst>
            </p:cNvPr>
            <p:cNvGrpSpPr/>
            <p:nvPr/>
          </p:nvGrpSpPr>
          <p:grpSpPr>
            <a:xfrm>
              <a:off x="5820953" y="2871143"/>
              <a:ext cx="5600619" cy="3352672"/>
              <a:chOff x="5795196" y="3227604"/>
              <a:chExt cx="5600619" cy="335267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A8C0A17-3A3F-FD2E-C17C-73A555A73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2" r="21182" b="10194"/>
              <a:stretch/>
            </p:blipFill>
            <p:spPr>
              <a:xfrm>
                <a:off x="8607348" y="3227604"/>
                <a:ext cx="2788467" cy="335267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0D3F081-3B7C-E651-BD6B-D0D2675A82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1" r="22595" b="10384"/>
              <a:stretch/>
            </p:blipFill>
            <p:spPr>
              <a:xfrm>
                <a:off x="5876013" y="3227605"/>
                <a:ext cx="2782698" cy="334555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3890968-7E2B-1839-4B72-B2899E0588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2241" r="49611" b="9653"/>
              <a:stretch/>
            </p:blipFill>
            <p:spPr>
              <a:xfrm>
                <a:off x="10001581" y="3667094"/>
                <a:ext cx="287850" cy="23938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81C200B-CB34-A6D6-E2D1-5CA54A1CA157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/>
              <a:srcRect l="42573" t="18384" r="51141" b="16054"/>
              <a:stretch/>
            </p:blipFill>
            <p:spPr>
              <a:xfrm>
                <a:off x="7327729" y="4257715"/>
                <a:ext cx="222074" cy="172972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4918DF-0833-FBE4-AE53-9CCA785F756B}"/>
                  </a:ext>
                </a:extLst>
              </p:cNvPr>
              <p:cNvSpPr txBox="1"/>
              <p:nvPr/>
            </p:nvSpPr>
            <p:spPr>
              <a:xfrm>
                <a:off x="5795196" y="3376990"/>
                <a:ext cx="1785796" cy="26620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14 MA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8D6425-857B-D4B7-F154-4B71F8911FEF}"/>
                  </a:ext>
                </a:extLst>
              </p:cNvPr>
              <p:cNvSpPr txBox="1"/>
              <p:nvPr/>
            </p:nvSpPr>
            <p:spPr>
              <a:xfrm>
                <a:off x="8483532" y="3361323"/>
                <a:ext cx="1785796" cy="26620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21 MA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2AE578-D794-DFE0-8695-E79B2057A77C}"/>
                </a:ext>
              </a:extLst>
            </p:cNvPr>
            <p:cNvSpPr txBox="1"/>
            <p:nvPr/>
          </p:nvSpPr>
          <p:spPr>
            <a:xfrm>
              <a:off x="5921902" y="6215474"/>
              <a:ext cx="5663291" cy="59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Target design for 14 and 21 MA shots with overlay of x-ray </a:t>
              </a:r>
              <a:br>
                <a:rPr lang="en-US" sz="1400" i="1" dirty="0"/>
              </a:br>
              <a:r>
                <a:rPr lang="en-US" sz="1400" i="1" dirty="0"/>
                <a:t>self-emission images.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7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4C2F-5498-4BB5-816B-6DE82222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2880"/>
            <a:ext cx="10058400" cy="9144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 FY23, the Pulsed-Power area will continue to mature our understanding of the physics and technology required to reach 60 MA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F672C-3669-4FBC-947A-CDC8C564B1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598ACE2-8559-4B09-8D20-DDDB72E69260}" type="datetime1">
              <a:rPr lang="en-US" smtClean="0"/>
              <a:t>12/2/22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3150F-8F81-4A36-8D16-4551095C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9E1F66-954F-455C-B528-0D8B96ED70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531" y="1260206"/>
            <a:ext cx="5683469" cy="5019474"/>
          </a:xfrm>
        </p:spPr>
        <p:txBody>
          <a:bodyPr>
            <a:noAutofit/>
          </a:bodyPr>
          <a:lstStyle/>
          <a:p>
            <a:r>
              <a:rPr lang="en-US" dirty="0"/>
              <a:t>Complete an assessment of power flow physics and key physics phenomenon for power flow at 20 MA</a:t>
            </a:r>
          </a:p>
          <a:p>
            <a:pPr lvl="1"/>
            <a:r>
              <a:rPr lang="en-US" dirty="0"/>
              <a:t>Continue to acquire data on power flow at NGPP-like field strengths</a:t>
            </a:r>
          </a:p>
          <a:p>
            <a:pPr lvl="1"/>
            <a:r>
              <a:rPr lang="en-US" dirty="0"/>
              <a:t>Acquire data on other key power flow phenomenon for model validation</a:t>
            </a:r>
          </a:p>
          <a:p>
            <a:pPr lvl="1"/>
            <a:r>
              <a:rPr lang="en-US" dirty="0"/>
              <a:t>Assess both CHICAGO and EMPIRE simulation tools</a:t>
            </a:r>
          </a:p>
          <a:p>
            <a:endParaRPr lang="en-US" dirty="0"/>
          </a:p>
          <a:p>
            <a:r>
              <a:rPr lang="en-US" dirty="0"/>
              <a:t>Advance pulsed power designs and technology maturation for NGPP</a:t>
            </a:r>
          </a:p>
          <a:p>
            <a:pPr lvl="1"/>
            <a:r>
              <a:rPr lang="en-US" dirty="0"/>
              <a:t>Employ Vulcan to make progress in vacuum insulator flashover physics and improve performance</a:t>
            </a:r>
          </a:p>
          <a:p>
            <a:pPr lvl="1"/>
            <a:r>
              <a:rPr lang="en-US" dirty="0"/>
              <a:t>Begin designs for an advanced Marx module prototype</a:t>
            </a:r>
          </a:p>
          <a:p>
            <a:pPr lvl="1"/>
            <a:r>
              <a:rPr lang="en-US" dirty="0"/>
              <a:t>Assess a collaboration with First Light Fusion to increase the rate of progress on pulsed power technology at scale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E8E560-AFB0-EDE5-1223-EA4AC4857F51}"/>
              </a:ext>
            </a:extLst>
          </p:cNvPr>
          <p:cNvGrpSpPr/>
          <p:nvPr/>
        </p:nvGrpSpPr>
        <p:grpSpPr>
          <a:xfrm>
            <a:off x="9062172" y="3763366"/>
            <a:ext cx="2712461" cy="3204658"/>
            <a:chOff x="8862479" y="3500612"/>
            <a:chExt cx="2712461" cy="32046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F950C0-4F4F-FF4F-399D-8426F34D1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" r="49418" b="9116"/>
            <a:stretch/>
          </p:blipFill>
          <p:spPr>
            <a:xfrm>
              <a:off x="8862479" y="3500612"/>
              <a:ext cx="2712461" cy="25717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67D51D-A9EC-1E92-E4D3-F8E0593F1598}"/>
                </a:ext>
              </a:extLst>
            </p:cNvPr>
            <p:cNvSpPr txBox="1"/>
            <p:nvPr/>
          </p:nvSpPr>
          <p:spPr>
            <a:xfrm>
              <a:off x="9019589" y="6093866"/>
              <a:ext cx="2472271" cy="61140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400" i="1" dirty="0"/>
                <a:t>Vulcan 5 MV flashover test stand ready for tests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BC0AEA-DFD4-A3DA-9F15-3626E2F3D169}"/>
              </a:ext>
            </a:extLst>
          </p:cNvPr>
          <p:cNvGrpSpPr/>
          <p:nvPr/>
        </p:nvGrpSpPr>
        <p:grpSpPr>
          <a:xfrm>
            <a:off x="7097951" y="1334741"/>
            <a:ext cx="4911962" cy="2428259"/>
            <a:chOff x="7097951" y="1166581"/>
            <a:chExt cx="4911962" cy="24282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33AD60-0A1C-6ED4-795D-9F54E2F34201}"/>
                </a:ext>
              </a:extLst>
            </p:cNvPr>
            <p:cNvGrpSpPr/>
            <p:nvPr/>
          </p:nvGrpSpPr>
          <p:grpSpPr>
            <a:xfrm>
              <a:off x="7097951" y="1166581"/>
              <a:ext cx="4911962" cy="1817606"/>
              <a:chOff x="7097951" y="1355765"/>
              <a:chExt cx="4911962" cy="181760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DA23B55-BA54-9459-E1FF-B9265290F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3874" b="46307"/>
              <a:stretch/>
            </p:blipFill>
            <p:spPr>
              <a:xfrm>
                <a:off x="7097951" y="1676330"/>
                <a:ext cx="4260113" cy="1497041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17C940-DC36-3A0F-12BC-CD483EAAA16E}"/>
                  </a:ext>
                </a:extLst>
              </p:cNvPr>
              <p:cNvSpPr txBox="1"/>
              <p:nvPr/>
            </p:nvSpPr>
            <p:spPr>
              <a:xfrm>
                <a:off x="7502653" y="1355765"/>
                <a:ext cx="10166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Pre-shot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62D4E9-DACB-EB04-A875-F85E227F7594}"/>
                  </a:ext>
                </a:extLst>
              </p:cNvPr>
              <p:cNvSpPr txBox="1"/>
              <p:nvPr/>
            </p:nvSpPr>
            <p:spPr>
              <a:xfrm>
                <a:off x="9429331" y="1355765"/>
                <a:ext cx="19287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Near peak current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DD84EAA-4826-89DA-81A5-9A0D260AE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24909" y="2565130"/>
                <a:ext cx="585004" cy="58500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5E7A67-C59A-76D3-D78C-5F5DF402A425}"/>
                </a:ext>
              </a:extLst>
            </p:cNvPr>
            <p:cNvSpPr txBox="1"/>
            <p:nvPr/>
          </p:nvSpPr>
          <p:spPr>
            <a:xfrm>
              <a:off x="7201489" y="2983436"/>
              <a:ext cx="4156575" cy="61140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400" i="1" dirty="0"/>
                <a:t>Power flow plasma </a:t>
              </a:r>
              <a:r>
                <a:rPr lang="en-US" sz="1400" i="1" dirty="0" err="1"/>
                <a:t>shadowgraphy</a:t>
              </a:r>
              <a:r>
                <a:rPr lang="en-US" sz="1400" i="1" dirty="0"/>
                <a:t> on Mykonos</a:t>
              </a:r>
            </a:p>
            <a:p>
              <a:pPr algn="l"/>
              <a:r>
                <a:rPr lang="en-US" sz="1400" i="1" dirty="0"/>
                <a:t>plasma instabilities in dense cathode plasma layer</a:t>
              </a:r>
            </a:p>
            <a:p>
              <a:pPr algn="l"/>
              <a:endParaRPr 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666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22F37A-37EF-4D7D-BB29-E9C60785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2880"/>
            <a:ext cx="10058400" cy="914400"/>
          </a:xfrm>
        </p:spPr>
        <p:txBody>
          <a:bodyPr>
            <a:normAutofit/>
          </a:bodyPr>
          <a:lstStyle/>
          <a:p>
            <a:r>
              <a:rPr lang="en-US" sz="2400" dirty="0"/>
              <a:t>Key improvements in FY22 enabled a return to full operations tempo on Z with potential for productivity increases </a:t>
            </a:r>
            <a:r>
              <a:rPr lang="en-US" dirty="0"/>
              <a:t>over past performance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51E4AF-43D0-4E03-93F4-8423BCC2D8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5293" y="1710814"/>
            <a:ext cx="5643673" cy="4955030"/>
          </a:xfrm>
        </p:spPr>
        <p:txBody>
          <a:bodyPr>
            <a:norm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</a:rPr>
              <a:t>Major activities / improvements implemented:</a:t>
            </a:r>
          </a:p>
          <a:p>
            <a:pPr marL="342900" marR="0" lvl="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Converted to a limited 2-shift operations model</a:t>
            </a:r>
          </a:p>
          <a:p>
            <a:pPr marL="342900" marR="0" lvl="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Hired Team Leads for core day &amp; evening ops. teams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Introduced operational readiness reviews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Adopted scheduling flexible work time at the end of the facility week</a:t>
            </a:r>
          </a:p>
          <a:p>
            <a:pPr marL="342900" marR="0" lvl="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Increased facility time to allow for adoption of facility systems pre-shot testing (MTG charge and holds)</a:t>
            </a:r>
          </a:p>
          <a:p>
            <a:pPr marL="342900" marR="0" lvl="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Planning activities improved efficiency of special configuration shots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b="1" i="1" dirty="0"/>
              <a:t>5- to 4-day turnaround </a:t>
            </a:r>
            <a:r>
              <a:rPr lang="en-US" sz="1400" dirty="0"/>
              <a:t>r</a:t>
            </a:r>
            <a:r>
              <a:rPr lang="en-US" sz="1400" dirty="0">
                <a:effectLst/>
              </a:rPr>
              <a:t>educed SNM shot timelines</a:t>
            </a:r>
          </a:p>
          <a:p>
            <a:pPr marL="685800" lvl="1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b="1" i="1" dirty="0">
                <a:effectLst/>
              </a:rPr>
              <a:t>2 </a:t>
            </a:r>
            <a:r>
              <a:rPr lang="en-US" sz="1400" b="1" i="1" dirty="0"/>
              <a:t>t</a:t>
            </a:r>
            <a:r>
              <a:rPr lang="en-US" sz="1400" b="1" i="1" dirty="0">
                <a:effectLst/>
              </a:rPr>
              <a:t>ritium shots </a:t>
            </a:r>
            <a:r>
              <a:rPr lang="en-US" sz="1400" dirty="0">
                <a:effectLst/>
              </a:rPr>
              <a:t>executed in a single week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17F2FB5-5D1F-43BA-878F-C8784A94080F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60256" y="1710814"/>
                <a:ext cx="5289363" cy="4955030"/>
              </a:xfrm>
            </p:spPr>
            <p:txBody>
              <a:bodyPr>
                <a:normAutofit fontScale="25000" lnSpcReduction="20000"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US" sz="72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7200" b="1" dirty="0"/>
                  <a:t>FY22 metric performance </a:t>
                </a:r>
                <a14:m>
                  <m:oMath xmlns:m="http://schemas.openxmlformats.org/officeDocument/2006/math">
                    <m:r>
                      <a:rPr lang="en-US" sz="7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en-US" sz="7200" b="1" dirty="0"/>
                  <a:t> expectations</a:t>
                </a:r>
              </a:p>
              <a:p>
                <a:pPr marL="349250" indent="-233363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6400" b="1" i="1" dirty="0">
                    <a:solidFill>
                      <a:srgbClr val="0432FF"/>
                    </a:solidFill>
                  </a:rPr>
                  <a:t>77% (191 / 249)</a:t>
                </a:r>
                <a:r>
                  <a:rPr lang="en-US" sz="6400" dirty="0">
                    <a:solidFill>
                      <a:srgbClr val="0432FF"/>
                    </a:solidFill>
                  </a:rPr>
                  <a:t> of workdays used for shot preparation and execution</a:t>
                </a:r>
              </a:p>
              <a:p>
                <a:pPr marL="733298" lvl="1" indent="-233363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5600" dirty="0">
                    <a:solidFill>
                      <a:srgbClr val="0432FF"/>
                    </a:solidFill>
                  </a:rPr>
                  <a:t>Planned maintenance scheduled for 38 days</a:t>
                </a:r>
              </a:p>
              <a:p>
                <a:pPr marL="349250" indent="-233363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6400" b="1" i="1" dirty="0">
                    <a:solidFill>
                      <a:srgbClr val="0432FF"/>
                    </a:solidFill>
                  </a:rPr>
                  <a:t>88% (129 /147)  </a:t>
                </a:r>
                <a:r>
                  <a:rPr lang="en-US" sz="6400" dirty="0">
                    <a:solidFill>
                      <a:srgbClr val="0432FF"/>
                    </a:solidFill>
                  </a:rPr>
                  <a:t>of shots executed / planned </a:t>
                </a:r>
              </a:p>
              <a:p>
                <a:pPr marL="349250" indent="-233363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6400" b="1" i="1" dirty="0">
                    <a:solidFill>
                      <a:srgbClr val="0432FF"/>
                    </a:solidFill>
                  </a:rPr>
                  <a:t>96% (124 /129)  </a:t>
                </a:r>
                <a:r>
                  <a:rPr lang="en-US" sz="6400" dirty="0">
                    <a:solidFill>
                      <a:srgbClr val="0432FF"/>
                    </a:solidFill>
                  </a:rPr>
                  <a:t>of shots operationally successful </a:t>
                </a:r>
              </a:p>
              <a:p>
                <a:pPr marL="349250" indent="-233363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6400" dirty="0">
                    <a:effectLst/>
                  </a:rPr>
                  <a:t>Major maintenance activities accomplished:</a:t>
                </a:r>
              </a:p>
              <a:p>
                <a:pPr marL="685800" lvl="1" indent="-342900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sz="5600" dirty="0">
                    <a:effectLst/>
                  </a:rPr>
                  <a:t>Marx </a:t>
                </a:r>
                <a:r>
                  <a:rPr lang="en-US" sz="5600" dirty="0"/>
                  <a:t>o</a:t>
                </a:r>
                <a:r>
                  <a:rPr lang="en-US" sz="5600" dirty="0">
                    <a:effectLst/>
                  </a:rPr>
                  <a:t>utput arms installed</a:t>
                </a:r>
              </a:p>
              <a:p>
                <a:pPr marL="685800" lvl="1" indent="-342900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sz="5600" dirty="0"/>
                  <a:t>Magnetically-insulated transmission lines (MITL) f</a:t>
                </a:r>
                <a:r>
                  <a:rPr lang="en-US" sz="5600" dirty="0">
                    <a:effectLst/>
                  </a:rPr>
                  <a:t>lipper </a:t>
                </a:r>
                <a:r>
                  <a:rPr lang="en-US" sz="5600" dirty="0"/>
                  <a:t>m</a:t>
                </a:r>
                <a:r>
                  <a:rPr lang="en-US" sz="5600" dirty="0">
                    <a:effectLst/>
                  </a:rPr>
                  <a:t>otor </a:t>
                </a:r>
                <a:r>
                  <a:rPr lang="en-US" sz="5600" dirty="0"/>
                  <a:t>r</a:t>
                </a:r>
                <a:r>
                  <a:rPr lang="en-US" sz="5600" dirty="0">
                    <a:effectLst/>
                  </a:rPr>
                  <a:t>eplacements installed &amp; alignment </a:t>
                </a:r>
                <a:r>
                  <a:rPr lang="en-US" sz="5600" dirty="0"/>
                  <a:t>p</a:t>
                </a:r>
                <a:r>
                  <a:rPr lang="en-US" sz="5600" dirty="0">
                    <a:effectLst/>
                  </a:rPr>
                  <a:t>in </a:t>
                </a:r>
                <a:r>
                  <a:rPr lang="en-US" sz="5600" dirty="0"/>
                  <a:t>r</a:t>
                </a:r>
                <a:r>
                  <a:rPr lang="en-US" sz="5600" dirty="0">
                    <a:effectLst/>
                  </a:rPr>
                  <a:t>eplacement completed</a:t>
                </a:r>
              </a:p>
              <a:p>
                <a:pPr marL="685800" lvl="1" indent="-342900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sz="5600" dirty="0">
                    <a:effectLst/>
                  </a:rPr>
                  <a:t>Top side BCCA expansion completed</a:t>
                </a:r>
              </a:p>
              <a:p>
                <a:pPr marL="685800" lvl="1" indent="-342900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sz="5600" dirty="0">
                    <a:effectLst/>
                  </a:rPr>
                  <a:t>Marx rebuild PMs completed</a:t>
                </a:r>
              </a:p>
              <a:p>
                <a:pPr marL="685800" lvl="1" indent="-342900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sz="5600" dirty="0">
                    <a:effectLst/>
                  </a:rPr>
                  <a:t>Water storage tanks cleaned &amp; inspected</a:t>
                </a:r>
              </a:p>
              <a:p>
                <a:pPr marL="685800" lvl="1" indent="-342900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sz="5600" dirty="0">
                    <a:effectLst/>
                  </a:rPr>
                  <a:t>Oil storage </a:t>
                </a:r>
                <a:r>
                  <a:rPr lang="en-US" sz="5600" dirty="0"/>
                  <a:t>t</a:t>
                </a:r>
                <a:r>
                  <a:rPr lang="en-US" sz="5600" dirty="0">
                    <a:effectLst/>
                  </a:rPr>
                  <a:t>ank cleaning and repair</a:t>
                </a:r>
                <a:endParaRPr lang="en-US" sz="5600" dirty="0"/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</a:pPr>
                <a:endParaRPr lang="en-US" sz="16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17F2FB5-5D1F-43BA-878F-C8784A9408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60256" y="1710814"/>
                <a:ext cx="5289363" cy="4955030"/>
              </a:xfrm>
              <a:blipFill>
                <a:blip r:embed="rId2"/>
                <a:stretch>
                  <a:fillRect l="-1498" t="-739" r="-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64A7A23-6441-4D48-8F36-CD5A445512D5}"/>
              </a:ext>
            </a:extLst>
          </p:cNvPr>
          <p:cNvSpPr txBox="1">
            <a:spLocks/>
          </p:cNvSpPr>
          <p:nvPr/>
        </p:nvSpPr>
        <p:spPr>
          <a:xfrm>
            <a:off x="11798966" y="6526443"/>
            <a:ext cx="393034" cy="3100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3E89E45-15B6-639F-6AF7-5001047B5500}"/>
              </a:ext>
            </a:extLst>
          </p:cNvPr>
          <p:cNvSpPr txBox="1">
            <a:spLocks/>
          </p:cNvSpPr>
          <p:nvPr/>
        </p:nvSpPr>
        <p:spPr>
          <a:xfrm>
            <a:off x="6155293" y="5708047"/>
            <a:ext cx="5643673" cy="409724"/>
          </a:xfrm>
          <a:prstGeom prst="rect">
            <a:avLst/>
          </a:prstGeom>
        </p:spPr>
        <p:txBody>
          <a:bodyPr vert="horz" lIns="4572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dirty="0"/>
              <a:t>We expect FY23 to also have a high shot rate</a:t>
            </a:r>
          </a:p>
        </p:txBody>
      </p:sp>
    </p:spTree>
    <p:extLst>
      <p:ext uri="{BB962C8B-B14F-4D97-AF65-F5344CB8AC3E}">
        <p14:creationId xmlns:p14="http://schemas.microsoft.com/office/powerpoint/2010/main" val="5603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EABE-5993-B15C-D631-095763EF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82880"/>
            <a:ext cx="10234448" cy="914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NGPP will address long-standing capability gaps and provide needed agility and flexibility for the next phase of stockpile modernization/ replacement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FA2F4-177C-FD38-D7C0-70FADD57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90AE29B-000D-7C14-ACE3-2699D1E71C5E}"/>
              </a:ext>
            </a:extLst>
          </p:cNvPr>
          <p:cNvSpPr txBox="1">
            <a:spLocks/>
          </p:cNvSpPr>
          <p:nvPr/>
        </p:nvSpPr>
        <p:spPr>
          <a:xfrm>
            <a:off x="6875090" y="1259107"/>
            <a:ext cx="4710777" cy="5118315"/>
          </a:xfrm>
          <a:prstGeom prst="rect">
            <a:avLst/>
          </a:prstGeom>
          <a:solidFill>
            <a:srgbClr val="E7F1F7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u="sng" dirty="0"/>
              <a:t>NGPP will:</a:t>
            </a:r>
          </a:p>
          <a:p>
            <a:pPr algn="ctr"/>
            <a:endParaRPr lang="en-US" sz="1800" b="1" u="sng" dirty="0"/>
          </a:p>
          <a:p>
            <a:pPr lvl="1"/>
            <a:r>
              <a:rPr lang="en-US" sz="1700" dirty="0"/>
              <a:t>Unambiguously answer what is required for a </a:t>
            </a:r>
            <a:r>
              <a:rPr lang="en-US" sz="1700" b="1" dirty="0"/>
              <a:t>high yield pulsed power capability</a:t>
            </a:r>
          </a:p>
          <a:p>
            <a:pPr lvl="1"/>
            <a:r>
              <a:rPr lang="en-US" sz="1700" dirty="0"/>
              <a:t>Provide capability to study </a:t>
            </a:r>
            <a:r>
              <a:rPr lang="en-US" sz="1700" b="1" dirty="0"/>
              <a:t>nuclear dominated weapon processes</a:t>
            </a:r>
            <a:r>
              <a:rPr lang="en-US" sz="1700" dirty="0"/>
              <a:t> and significantly reduce extrapolation to real weapon conditions and surrogacy issues</a:t>
            </a:r>
            <a:endParaRPr lang="en-US" altLang="ko-KR" sz="1700" b="1" dirty="0">
              <a:solidFill>
                <a:srgbClr val="0070C0"/>
              </a:solidFill>
            </a:endParaRPr>
          </a:p>
          <a:p>
            <a:pPr lvl="1"/>
            <a:r>
              <a:rPr lang="en-US" sz="1700" dirty="0"/>
              <a:t>Provide experimental capability to simulate </a:t>
            </a:r>
            <a:r>
              <a:rPr lang="en-US" sz="1700" b="1" dirty="0"/>
              <a:t>high-fidelity warm x-ray and 14MeV neutron environments with</a:t>
            </a:r>
            <a:r>
              <a:rPr lang="en-US" altLang="ko-KR" sz="1700" dirty="0">
                <a:solidFill>
                  <a:schemeClr val="tx1"/>
                </a:solidFill>
              </a:rPr>
              <a:t> large (sub-system, system) components</a:t>
            </a:r>
            <a:r>
              <a:rPr lang="en-US" sz="1700" b="1" dirty="0"/>
              <a:t> </a:t>
            </a:r>
          </a:p>
          <a:p>
            <a:pPr lvl="1"/>
            <a:r>
              <a:rPr lang="en-US" sz="1700" dirty="0"/>
              <a:t>Fill gaps in ability to experimentally measure properties of strategic materials at certain </a:t>
            </a:r>
            <a:r>
              <a:rPr lang="en-US" sz="1700" b="1" dirty="0"/>
              <a:t>weapon conditions</a:t>
            </a:r>
          </a:p>
          <a:p>
            <a:pPr lvl="1"/>
            <a:r>
              <a:rPr lang="en-US" sz="1700" dirty="0"/>
              <a:t>Help the US advance the state-of-the-art in laboratory pulsed power technologies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7A3F54-4D71-4478-9F11-7B4F5068E9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869" y="2554875"/>
            <a:ext cx="4265003" cy="13044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AE2130-E46F-4FFB-BA42-0E5E2A3611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848" y="1341260"/>
            <a:ext cx="1467882" cy="116455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CEE914B-D50B-4923-AC39-DBA904F1C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60" y="2172364"/>
            <a:ext cx="4265003" cy="665286"/>
          </a:xfrm>
        </p:spPr>
        <p:txBody>
          <a:bodyPr/>
          <a:lstStyle/>
          <a:p>
            <a:r>
              <a:rPr lang="en-US" b="1" dirty="0"/>
              <a:t>NGPP Concept </a:t>
            </a:r>
            <a:r>
              <a:rPr lang="en-US" dirty="0"/>
              <a:t>(10-20 MJ, 600-700TW)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50C7D5B-F291-4C3B-AD31-3F178D8EE6DF}"/>
              </a:ext>
            </a:extLst>
          </p:cNvPr>
          <p:cNvSpPr txBox="1">
            <a:spLocks/>
          </p:cNvSpPr>
          <p:nvPr/>
        </p:nvSpPr>
        <p:spPr>
          <a:xfrm>
            <a:off x="2890605" y="1240722"/>
            <a:ext cx="2018923" cy="75199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 MJ, 85TW)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DE30D34-FEF5-5037-A07D-339F2041F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88139"/>
              </p:ext>
            </p:extLst>
          </p:nvPr>
        </p:nvGraphicFramePr>
        <p:xfrm>
          <a:off x="560265" y="3908435"/>
          <a:ext cx="6214611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611">
                  <a:extLst>
                    <a:ext uri="{9D8B030D-6E8A-4147-A177-3AD203B41FA5}">
                      <a16:colId xmlns:a16="http://schemas.microsoft.com/office/drawing/2014/main" val="2883928730"/>
                    </a:ext>
                  </a:extLst>
                </a:gridCol>
                <a:gridCol w="2410691">
                  <a:extLst>
                    <a:ext uri="{9D8B030D-6E8A-4147-A177-3AD203B41FA5}">
                      <a16:colId xmlns:a16="http://schemas.microsoft.com/office/drawing/2014/main" val="881324781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114998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 NGPP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911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455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Marxes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 @ 2400 kJ (180 MJ)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@ 600 kJ (22 MJ)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22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13,500 @ 2.95 µF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2,160 @ 2.65 µF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90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at Stack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602 TW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 TW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263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Forward Energy at Stack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 MJ (short pulse)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MJ (short pulse)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872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2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D0"/>
  <p:tag name="OTLDATE" val="2022-10-01T11:59:00.0000000"/>
  <p:tag name="OTLPOSITIONONTASK" val="None"/>
  <p:tag name="OTLRELATEDTASKID" val="00000000-0000-0000-0000-000000000000"/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D2"/>
  <p:tag name="OTLDATE" val="2028-11-01T23:59:00.0000000"/>
  <p:tag name="OTLPOSITIONONTASK" val="None"/>
  <p:tag name="OTLRELATEDTASKID" val="00000000-0000-0000-0000-000000000000"/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D0"/>
  <p:tag name="OTLDATE" val="2022-10-01T11:59:00.0000000"/>
  <p:tag name="OTLPOSITIONONTASK" val="None"/>
  <p:tag name="OTLRELATEDTASKID" val="00000000-0000-0000-0000-000000000000"/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AoA"/>
  <p:tag name="OTLDATE" val="2023-11-01T23:59:00.0000000"/>
  <p:tag name="OTLPOSITIONONTASK" val="None"/>
  <p:tag name="OTLRELATEDTASKID" val="00000000-0000-0000-0000-000000000000"/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D1"/>
  <p:tag name="OTLDATE" val="2025-10-01T11:59:00.0000000"/>
  <p:tag name="OTLPOSITIONONTASK" val="None"/>
  <p:tag name="OTLRELATEDTASKID" val="00000000-0000-0000-0000-000000000000"/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D2"/>
  <p:tag name="OTLDATE" val="2028-11-01T23:59:00.0000000"/>
  <p:tag name="OTLPOSITIONONTASK" val="None"/>
  <p:tag name="OTLRELATEDTASKID" val="00000000-0000-0000-0000-000000000000"/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D2"/>
  <p:tag name="OTLDATE" val="2028-11-01T23:59:00.0000000"/>
  <p:tag name="OTLPOSITIONONTASK" val="None"/>
  <p:tag name="OTLRELATEDTASKID" val="00000000-0000-0000-0000-000000000000"/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D2"/>
  <p:tag name="OTLDATE" val="2028-11-01T23:59:00.0000000"/>
  <p:tag name="OTLPOSITIONONTASK" val="None"/>
  <p:tag name="OTLRELATEDTASKID" val="00000000-0000-0000-0000-000000000000"/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AoA"/>
  <p:tag name="OTLDATE" val="2023-11-01T23:59:00.0000000"/>
  <p:tag name="OTLPOSITIONONTASK" val="None"/>
  <p:tag name="OTLRELATEDTASKID" val="00000000-0000-0000-0000-000000000000"/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D1"/>
  <p:tag name="OTLDATE" val="2025-10-01T11:59:00.0000000"/>
  <p:tag name="OTLPOSITIONONTASK" val="None"/>
  <p:tag name="OTLRELATEDTASKID" val="00000000-0000-0000-0000-000000000000"/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D2"/>
  <p:tag name="OTLDATE" val="2028-11-01T23:59:00.0000000"/>
  <p:tag name="OTLPOSITIONONTASK" val="None"/>
  <p:tag name="OTLRELATEDTASKID" val="00000000-0000-0000-0000-000000000000"/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CD2"/>
  <p:tag name="OTLDATE" val="2028-11-01T23:59:00.0000000"/>
  <p:tag name="OTLPOSITIONONTASK" val="None"/>
  <p:tag name="OTLRELATEDTASKID" val="00000000-0000-0000-0000-000000000000"/>
  <p:tag name="OTLMARKERSHAPE" val="OTL"/>
</p:tagLst>
</file>

<file path=ppt/theme/theme1.xml><?xml version="1.0" encoding="utf-8"?>
<a:theme xmlns:a="http://schemas.openxmlformats.org/drawingml/2006/main" name="Sandia Angles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25213</TotalTime>
  <Words>1594</Words>
  <Application>Microsoft Macintosh PowerPoint</Application>
  <PresentationFormat>Widescreen</PresentationFormat>
  <Paragraphs>319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Open Sans</vt:lpstr>
      <vt:lpstr>Calibri</vt:lpstr>
      <vt:lpstr>Open Sans bold</vt:lpstr>
      <vt:lpstr>Cambria Math</vt:lpstr>
      <vt:lpstr>Open Sans Light</vt:lpstr>
      <vt:lpstr>Arial</vt:lpstr>
      <vt:lpstr>Wingdings</vt:lpstr>
      <vt:lpstr>Courier New</vt:lpstr>
      <vt:lpstr>Calibri Light</vt:lpstr>
      <vt:lpstr>Sandia Angles</vt:lpstr>
      <vt:lpstr>The Road Ahead for Sandia’s pulsed power program</vt:lpstr>
      <vt:lpstr>Our planning in the Pulsed Power Sciences Center encompasses five major workflows for this decade</vt:lpstr>
      <vt:lpstr>We have a capability development road map for the next decade on Z that will enable innovative HED science</vt:lpstr>
      <vt:lpstr>Sandia’s assessment science and ICF efforts will continue delivering high-value scientific capabilities and data for the stewardship program</vt:lpstr>
      <vt:lpstr>In FY23, the Material Properties area will deliver high impact data on plutonium compressibility to address aging and production as well as data for fundamental weapon science</vt:lpstr>
      <vt:lpstr>In FY23, the Thermonuclear Burn area will advance our understanding of Magnetic Direct Drive towards volume burn and high yield</vt:lpstr>
      <vt:lpstr>In FY23, the Pulsed-Power area will continue to mature our understanding of the physics and technology required to reach 60 MA  </vt:lpstr>
      <vt:lpstr>Key improvements in FY22 enabled a return to full operations tempo on Z with potential for productivity increases over past performance </vt:lpstr>
      <vt:lpstr>NGPP will address long-standing capability gaps and provide needed agility and flexibility for the next phase of stockpile modernization/ replacement</vt:lpstr>
      <vt:lpstr>Our planning in the Pulsed Power Sciences Center encompasses five major workflows for this decade</vt:lpstr>
      <vt:lpstr>Sandia’s pulsed power program is continuing to make progress on Z while preparing for the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 Lancar</dc:creator>
  <cp:lastModifiedBy>Sinars, Daniel Brian</cp:lastModifiedBy>
  <cp:revision>644</cp:revision>
  <cp:lastPrinted>2022-06-07T14:13:39Z</cp:lastPrinted>
  <dcterms:created xsi:type="dcterms:W3CDTF">2018-07-21T13:25:45Z</dcterms:created>
  <dcterms:modified xsi:type="dcterms:W3CDTF">2022-12-02T20:02:43Z</dcterms:modified>
</cp:coreProperties>
</file>