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502023" y="1219202"/>
            <a:ext cx="17352446" cy="64008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914400">
              <a:lnSpc>
                <a:spcPct val="100000"/>
              </a:lnSpc>
              <a:defRPr b="0" cap="all" spc="0" sz="96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A6A6A6"/>
                    </a:gs>
                  </a:gsLst>
                  <a:lin ang="5580000" scaled="0"/>
                </a:gradFill>
                <a:effectLst>
                  <a:outerShdw sx="100000" sy="100000" kx="0" ky="0" algn="b" rotWithShape="0" blurRad="25400" dist="31750" dir="13200000">
                    <a:srgbClr val="000000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quarter" idx="1"/>
          </p:nvPr>
        </p:nvSpPr>
        <p:spPr>
          <a:xfrm>
            <a:off x="3502023" y="7772400"/>
            <a:ext cx="17352446" cy="3810000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2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40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45720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2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40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91440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2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40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137160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2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40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182880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2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40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1681397" y="13096286"/>
            <a:ext cx="44896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mall Imag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>
            <a:off x="1520618" y="12834028"/>
            <a:ext cx="22858164" cy="921986"/>
          </a:xfrm>
          <a:prstGeom prst="rect">
            <a:avLst/>
          </a:prstGeom>
          <a:gradFill>
            <a:gsLst>
              <a:gs pos="0">
                <a:srgbClr val="DE5A35"/>
              </a:gs>
              <a:gs pos="100000">
                <a:srgbClr val="E6883C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9" name="Slide Number"/>
          <p:cNvSpPr txBox="1"/>
          <p:nvPr>
            <p:ph type="sldNum" sz="quarter" idx="2"/>
          </p:nvPr>
        </p:nvSpPr>
        <p:spPr>
          <a:xfrm>
            <a:off x="23976037" y="13049198"/>
            <a:ext cx="396826" cy="406401"/>
          </a:xfrm>
          <a:prstGeom prst="rect">
            <a:avLst/>
          </a:prstGeom>
        </p:spPr>
        <p:txBody>
          <a:bodyPr/>
          <a:lstStyle>
            <a:lvl1pPr>
              <a:defRPr b="1"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0" name="TA-Color.pdf" descr="TA-Col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152" y="13023798"/>
            <a:ext cx="10922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Image"/>
          <p:cNvSpPr/>
          <p:nvPr>
            <p:ph type="pic" idx="21"/>
          </p:nvPr>
        </p:nvSpPr>
        <p:spPr>
          <a:xfrm>
            <a:off x="-4903731" y="0"/>
            <a:ext cx="2057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2" name="Slide Title"/>
          <p:cNvSpPr txBox="1"/>
          <p:nvPr>
            <p:ph type="body" sz="quarter" idx="22"/>
          </p:nvPr>
        </p:nvSpPr>
        <p:spPr>
          <a:xfrm>
            <a:off x="7262293" y="974459"/>
            <a:ext cx="16027536" cy="402513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b="1" spc="-119" sz="6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63" name="Body Level One…"/>
          <p:cNvSpPr txBox="1"/>
          <p:nvPr>
            <p:ph type="body" sz="half" idx="23"/>
          </p:nvPr>
        </p:nvSpPr>
        <p:spPr>
          <a:xfrm>
            <a:off x="7262293" y="4966402"/>
            <a:ext cx="16027536" cy="742182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ck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/>
          <p:nvPr>
            <p:ph type="title"/>
          </p:nvPr>
        </p:nvSpPr>
        <p:spPr>
          <a:xfrm>
            <a:off x="2261697" y="-254000"/>
            <a:ext cx="19690725" cy="2028156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b="0" spc="0" sz="9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21939662" y="13137554"/>
            <a:ext cx="2418854" cy="511176"/>
          </a:xfrm>
          <a:prstGeom prst="rect">
            <a:avLst/>
          </a:prstGeom>
        </p:spPr>
        <p:txBody>
          <a:bodyPr wrap="square"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2" name="Line"/>
          <p:cNvSpPr/>
          <p:nvPr/>
        </p:nvSpPr>
        <p:spPr>
          <a:xfrm>
            <a:off x="584200" y="1790700"/>
            <a:ext cx="23045720" cy="0"/>
          </a:xfrm>
          <a:prstGeom prst="line">
            <a:avLst/>
          </a:prstGeom>
          <a:ln w="127000">
            <a:solidFill>
              <a:srgbClr val="B9361E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3" name="Body Level One…"/>
          <p:cNvSpPr txBox="1"/>
          <p:nvPr>
            <p:ph type="body" idx="1"/>
          </p:nvPr>
        </p:nvSpPr>
        <p:spPr>
          <a:xfrm>
            <a:off x="2310596" y="3541712"/>
            <a:ext cx="18807511" cy="7701063"/>
          </a:xfrm>
          <a:prstGeom prst="rect">
            <a:avLst/>
          </a:prstGeom>
        </p:spPr>
        <p:txBody>
          <a:bodyPr lIns="71437" tIns="71437" rIns="71437" bIns="71437"/>
          <a:lstStyle>
            <a:lvl1pPr marL="228600" indent="-228600" defTabSz="821531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  <a:lvl2pPr marL="1054100" indent="-508000" defTabSz="821531">
              <a:lnSpc>
                <a:spcPct val="100000"/>
              </a:lnSpc>
              <a:spcBef>
                <a:spcPts val="0"/>
              </a:spcBef>
              <a:buSzPct val="127000"/>
              <a:buChar char="➡"/>
              <a:defRPr sz="5600">
                <a:latin typeface="Helvetica"/>
                <a:ea typeface="Helvetica"/>
                <a:cs typeface="Helvetica"/>
                <a:sym typeface="Helvetica"/>
              </a:defRPr>
            </a:lvl2pPr>
            <a:lvl3pPr marL="1612900" indent="-508000" defTabSz="821531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5600">
                <a:latin typeface="Helvetica"/>
                <a:ea typeface="Helvetica"/>
                <a:cs typeface="Helvetica"/>
                <a:sym typeface="Helvetica"/>
              </a:defRPr>
            </a:lvl3pPr>
            <a:lvl4pPr marL="1193800" indent="-508000" defTabSz="821531">
              <a:lnSpc>
                <a:spcPct val="100000"/>
              </a:lnSpc>
              <a:spcBef>
                <a:spcPts val="0"/>
              </a:spcBef>
              <a:buSzPct val="100000"/>
              <a:defRPr sz="5600">
                <a:latin typeface="Helvetica"/>
                <a:ea typeface="Helvetica"/>
                <a:cs typeface="Helvetica"/>
                <a:sym typeface="Helvetica"/>
              </a:defRPr>
            </a:lvl4pPr>
            <a:lvl5pPr marL="1422400" indent="-508000" defTabSz="821531">
              <a:lnSpc>
                <a:spcPct val="100000"/>
              </a:lnSpc>
              <a:spcBef>
                <a:spcPts val="0"/>
              </a:spcBef>
              <a:buSzPct val="100000"/>
              <a:defRPr sz="56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46788" y="365762"/>
            <a:ext cx="1260671" cy="127868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itle Text"/>
          <p:cNvSpPr txBox="1"/>
          <p:nvPr>
            <p:ph type="title"/>
          </p:nvPr>
        </p:nvSpPr>
        <p:spPr>
          <a:xfrm>
            <a:off x="625024" y="596901"/>
            <a:ext cx="21433537" cy="1260595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defRPr b="0" spc="0" sz="64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23434262" y="13338545"/>
            <a:ext cx="244427" cy="241648"/>
          </a:xfrm>
          <a:prstGeom prst="rect">
            <a:avLst/>
          </a:prstGeom>
        </p:spPr>
        <p:txBody>
          <a:bodyPr lIns="0" tIns="0" rIns="0" bIns="0" anchor="ctr"/>
          <a:lstStyle>
            <a:lvl1pPr algn="r" defTabSz="1828800">
              <a:defRPr>
                <a:solidFill>
                  <a:srgbClr val="15243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ck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/>
          <p:nvPr>
            <p:ph type="title"/>
          </p:nvPr>
        </p:nvSpPr>
        <p:spPr>
          <a:xfrm>
            <a:off x="3524384" y="151621"/>
            <a:ext cx="19909182" cy="1622536"/>
          </a:xfrm>
          <a:prstGeom prst="rect">
            <a:avLst/>
          </a:prstGeom>
        </p:spPr>
        <p:txBody>
          <a:bodyPr lIns="71435" tIns="71435" rIns="71435" bIns="71435" anchor="b"/>
          <a:lstStyle>
            <a:lvl1pPr algn="ctr" defTabSz="821529">
              <a:lnSpc>
                <a:spcPct val="100000"/>
              </a:lnSpc>
              <a:defRPr b="0" spc="0" sz="9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Line"/>
          <p:cNvSpPr/>
          <p:nvPr/>
        </p:nvSpPr>
        <p:spPr>
          <a:xfrm>
            <a:off x="584198" y="1790700"/>
            <a:ext cx="23045723" cy="0"/>
          </a:xfrm>
          <a:prstGeom prst="line">
            <a:avLst/>
          </a:prstGeom>
          <a:ln w="127000">
            <a:solidFill>
              <a:srgbClr val="B9361E"/>
            </a:solidFill>
            <a:miter lim="400000"/>
          </a:ln>
        </p:spPr>
        <p:txBody>
          <a:bodyPr lIns="45718" tIns="45718" rIns="45718" bIns="45718"/>
          <a:lstStyle/>
          <a:p>
            <a:pPr defTabSz="825500"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1" name="Body Level One…"/>
          <p:cNvSpPr txBox="1"/>
          <p:nvPr>
            <p:ph type="body" idx="1"/>
          </p:nvPr>
        </p:nvSpPr>
        <p:spPr>
          <a:xfrm>
            <a:off x="2310595" y="3541712"/>
            <a:ext cx="18807513" cy="7701065"/>
          </a:xfrm>
          <a:prstGeom prst="rect">
            <a:avLst/>
          </a:prstGeom>
        </p:spPr>
        <p:txBody>
          <a:bodyPr lIns="71435" tIns="71435" rIns="71435" bIns="71435"/>
          <a:lstStyle>
            <a:lvl1pPr marL="228600" indent="-228600" defTabSz="821529">
              <a:lnSpc>
                <a:spcPct val="100000"/>
              </a:lnSpc>
              <a:spcBef>
                <a:spcPts val="0"/>
              </a:spcBef>
              <a:buSzPct val="100000"/>
              <a:buAutoNum type="arabicPeriod" startAt="1"/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  <a:lvl2pPr marL="1054100" indent="-508000" defTabSz="821529">
              <a:lnSpc>
                <a:spcPct val="100000"/>
              </a:lnSpc>
              <a:spcBef>
                <a:spcPts val="0"/>
              </a:spcBef>
              <a:buSzPct val="127000"/>
              <a:buChar char="➡"/>
              <a:defRPr sz="5600">
                <a:latin typeface="Helvetica"/>
                <a:ea typeface="Helvetica"/>
                <a:cs typeface="Helvetica"/>
                <a:sym typeface="Helvetica"/>
              </a:defRPr>
            </a:lvl2pPr>
            <a:lvl3pPr marL="1612900" indent="-508000" defTabSz="821529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5600">
                <a:latin typeface="Helvetica"/>
                <a:ea typeface="Helvetica"/>
                <a:cs typeface="Helvetica"/>
                <a:sym typeface="Helvetica"/>
              </a:defRPr>
            </a:lvl3pPr>
            <a:lvl4pPr marL="1193800" indent="-508000" defTabSz="821529">
              <a:lnSpc>
                <a:spcPct val="100000"/>
              </a:lnSpc>
              <a:spcBef>
                <a:spcPts val="0"/>
              </a:spcBef>
              <a:buSzPct val="100000"/>
              <a:defRPr sz="5600">
                <a:latin typeface="Helvetica"/>
                <a:ea typeface="Helvetica"/>
                <a:cs typeface="Helvetica"/>
                <a:sym typeface="Helvetica"/>
              </a:defRPr>
            </a:lvl4pPr>
            <a:lvl5pPr marL="1422400" indent="-508000" defTabSz="821529">
              <a:lnSpc>
                <a:spcPct val="100000"/>
              </a:lnSpc>
              <a:spcBef>
                <a:spcPts val="0"/>
              </a:spcBef>
              <a:buSzPct val="100000"/>
              <a:defRPr sz="56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2" name="WHAM logo_RGB-digital.jpg" descr="WHAM logo_RGB-digit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486" y="150966"/>
            <a:ext cx="2974625" cy="178477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22901834" y="13137554"/>
            <a:ext cx="494511" cy="511173"/>
          </a:xfrm>
          <a:prstGeom prst="rect">
            <a:avLst/>
          </a:prstGeom>
        </p:spPr>
        <p:txBody>
          <a:bodyPr lIns="71435" tIns="71435" rIns="71435" bIns="71435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235746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/>
          <p:nvPr>
            <p:ph type="title"/>
          </p:nvPr>
        </p:nvSpPr>
        <p:spPr>
          <a:xfrm>
            <a:off x="3531892" y="104638"/>
            <a:ext cx="20236071" cy="197319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0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traight Connector 8"/>
          <p:cNvSpPr/>
          <p:nvPr/>
        </p:nvSpPr>
        <p:spPr>
          <a:xfrm>
            <a:off x="2073964" y="2077832"/>
            <a:ext cx="20236072" cy="1"/>
          </a:xfrm>
          <a:prstGeom prst="line">
            <a:avLst/>
          </a:prstGeom>
          <a:ln w="101600">
            <a:solidFill>
              <a:srgbClr val="C5040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2282825" y="1219200"/>
            <a:ext cx="19811997" cy="381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lnSpc>
                <a:spcPct val="100000"/>
              </a:lnSpc>
              <a:defRPr b="0" cap="all" spc="0" sz="64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A6A6A6"/>
                    </a:gs>
                  </a:gsLst>
                  <a:lin ang="5580000" scaled="0"/>
                </a:gradFill>
                <a:effectLst>
                  <a:outerShdw sx="100000" sy="100000" kx="0" ky="0" algn="b" rotWithShape="0" blurRad="25400" dist="38100" dir="14040000">
                    <a:srgbClr val="000000">
                      <a:alpha val="25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half" idx="1"/>
          </p:nvPr>
        </p:nvSpPr>
        <p:spPr>
          <a:xfrm>
            <a:off x="2282825" y="5333998"/>
            <a:ext cx="19811997" cy="6248402"/>
          </a:xfrm>
          <a:prstGeom prst="rect">
            <a:avLst/>
          </a:prstGeom>
        </p:spPr>
        <p:txBody>
          <a:bodyPr lIns="91439" tIns="91439" rIns="91439" bIns="91439" anchor="ctr"/>
          <a:lstStyle>
            <a:lvl1pPr marL="788670" indent="-662940" defTabSz="914400">
              <a:lnSpc>
                <a:spcPct val="100000"/>
              </a:lnSpc>
              <a:spcBef>
                <a:spcPts val="1200"/>
              </a:spcBef>
              <a:buClr>
                <a:srgbClr val="B70014"/>
              </a:buClr>
              <a:buSzPts val="4000"/>
              <a:buFont typeface="Arial"/>
              <a:defRPr cap="small" sz="40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58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092200" indent="-635000" defTabSz="914400">
              <a:lnSpc>
                <a:spcPct val="100000"/>
              </a:lnSpc>
              <a:spcBef>
                <a:spcPts val="1200"/>
              </a:spcBef>
              <a:buClr>
                <a:srgbClr val="B70014"/>
              </a:buClr>
              <a:buSzPct val="100000"/>
              <a:buFont typeface="Arial"/>
              <a:defRPr cap="small" sz="40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58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628775" indent="-714375" defTabSz="914400">
              <a:lnSpc>
                <a:spcPct val="100000"/>
              </a:lnSpc>
              <a:spcBef>
                <a:spcPts val="1200"/>
              </a:spcBef>
              <a:buClr>
                <a:srgbClr val="B70014"/>
              </a:buClr>
              <a:buSzPct val="100000"/>
              <a:buFont typeface="Arial"/>
              <a:defRPr cap="small" sz="40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58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61457" indent="-489857" defTabSz="914400">
              <a:lnSpc>
                <a:spcPct val="100000"/>
              </a:lnSpc>
              <a:spcBef>
                <a:spcPts val="1200"/>
              </a:spcBef>
              <a:buClr>
                <a:srgbClr val="B70014"/>
              </a:buClr>
              <a:buSzPct val="100000"/>
              <a:buFont typeface="Arial"/>
              <a:defRPr cap="small" sz="40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58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318657" indent="-489857" defTabSz="914400">
              <a:lnSpc>
                <a:spcPct val="100000"/>
              </a:lnSpc>
              <a:spcBef>
                <a:spcPts val="1200"/>
              </a:spcBef>
              <a:buClr>
                <a:srgbClr val="B70014"/>
              </a:buClr>
              <a:buSzPct val="100000"/>
              <a:buFont typeface="Arial"/>
              <a:defRPr cap="small" sz="40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BFBFBF"/>
                    </a:gs>
                  </a:gsLst>
                  <a:lin ang="5580000" scaled="0"/>
                </a:gradFill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21681397" y="13072835"/>
            <a:ext cx="448961" cy="4622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531892" y="104638"/>
            <a:ext cx="20236071" cy="197319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23697005" y="13059814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3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239" y="104638"/>
            <a:ext cx="3288653" cy="197319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traight Connector 8"/>
          <p:cNvSpPr/>
          <p:nvPr/>
        </p:nvSpPr>
        <p:spPr>
          <a:xfrm>
            <a:off x="3531892" y="2077832"/>
            <a:ext cx="20236071" cy="1"/>
          </a:xfrm>
          <a:prstGeom prst="line">
            <a:avLst/>
          </a:prstGeom>
          <a:ln w="101600">
            <a:solidFill>
              <a:srgbClr val="C5040B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sic Page _ NO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1520618" y="12834028"/>
            <a:ext cx="22858164" cy="921986"/>
          </a:xfrm>
          <a:prstGeom prst="rect">
            <a:avLst/>
          </a:prstGeom>
          <a:gradFill>
            <a:gsLst>
              <a:gs pos="0">
                <a:srgbClr val="DE5A35"/>
              </a:gs>
              <a:gs pos="100000">
                <a:srgbClr val="E6883C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xfrm>
            <a:off x="23976037" y="13049198"/>
            <a:ext cx="396826" cy="406401"/>
          </a:xfrm>
          <a:prstGeom prst="rect">
            <a:avLst/>
          </a:prstGeom>
        </p:spPr>
        <p:txBody>
          <a:bodyPr/>
          <a:lstStyle>
            <a:lvl1pPr>
              <a:defRPr b="1"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41" name="TA-Color.pdf" descr="TA-Col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152" y="13023798"/>
            <a:ext cx="10922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lide Title"/>
          <p:cNvSpPr txBox="1"/>
          <p:nvPr>
            <p:ph type="body" sz="half" idx="21"/>
          </p:nvPr>
        </p:nvSpPr>
        <p:spPr>
          <a:xfrm>
            <a:off x="983815" y="908466"/>
            <a:ext cx="22858163" cy="4091126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b="1" spc="-119" sz="6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243" name="Body Level One…"/>
          <p:cNvSpPr txBox="1"/>
          <p:nvPr>
            <p:ph type="body" idx="22"/>
          </p:nvPr>
        </p:nvSpPr>
        <p:spPr>
          <a:xfrm>
            <a:off x="983815" y="4966402"/>
            <a:ext cx="22592352" cy="7407956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>
              <a:defRPr sz="3000">
                <a:solidFill>
                  <a:srgbClr val="221F2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.jpeg"/><Relationship Id="rId7" Type="http://schemas.openxmlformats.org/officeDocument/2006/relationships/image" Target="../media/image1.gif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.tif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3" Type="http://schemas.openxmlformats.org/officeDocument/2006/relationships/image" Target="../media/image21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3.png"/><Relationship Id="rId3" Type="http://schemas.openxmlformats.org/officeDocument/2006/relationships/image" Target="../media/image1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jpeg"/><Relationship Id="rId3" Type="http://schemas.openxmlformats.org/officeDocument/2006/relationships/image" Target="../media/image25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Relationship Id="rId3" Type="http://schemas.openxmlformats.org/officeDocument/2006/relationships/image" Target="../media/image2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Relationship Id="rId3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ubtitle 2"/>
          <p:cNvSpPr txBox="1"/>
          <p:nvPr>
            <p:ph type="body" sz="half" idx="1"/>
          </p:nvPr>
        </p:nvSpPr>
        <p:spPr>
          <a:xfrm>
            <a:off x="679744" y="3067987"/>
            <a:ext cx="23451137" cy="331152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6000"/>
              </a:lnSpc>
              <a:defRPr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Cary Forest</a:t>
            </a:r>
            <a:r>
              <a:rPr baseline="31000"/>
              <a:t>1,12</a:t>
            </a:r>
            <a:r>
              <a:t>, Jay Anderson</a:t>
            </a:r>
            <a:r>
              <a:rPr baseline="31000"/>
              <a:t>1,12</a:t>
            </a:r>
            <a:r>
              <a:t>, Jim Anderson</a:t>
            </a:r>
            <a:r>
              <a:rPr baseline="31000"/>
              <a:t>4</a:t>
            </a:r>
            <a:r>
              <a:t>, Oscar Anderson</a:t>
            </a:r>
            <a:r>
              <a:rPr baseline="31000"/>
              <a:t>1</a:t>
            </a:r>
            <a:r>
              <a:t>, Ted Biewer</a:t>
            </a:r>
            <a:r>
              <a:rPr baseline="31000" i="1" sz="3400"/>
              <a:t>7</a:t>
            </a:r>
            <a:r>
              <a:t>, Tim Bohn</a:t>
            </a:r>
            <a:r>
              <a:rPr baseline="31000"/>
              <a:t>1</a:t>
            </a:r>
            <a:r>
              <a:t>, Mike Brown</a:t>
            </a:r>
            <a:r>
              <a:rPr baseline="31000"/>
              <a:t>11</a:t>
            </a:r>
            <a:r>
              <a:t>, Mirela Cengher</a:t>
            </a:r>
            <a:r>
              <a:rPr baseline="31000"/>
              <a:t>4</a:t>
            </a:r>
            <a:r>
              <a:t>, Mike Clark</a:t>
            </a:r>
            <a:r>
              <a:rPr baseline="31000"/>
              <a:t>1</a:t>
            </a:r>
            <a:r>
              <a:t>, Jan Egedal</a:t>
            </a:r>
            <a:r>
              <a:rPr baseline="31000"/>
              <a:t>1</a:t>
            </a:r>
            <a:r>
              <a:t>, Doug Endrizzi</a:t>
            </a:r>
            <a:r>
              <a:rPr baseline="31000"/>
              <a:t>1</a:t>
            </a:r>
            <a:r>
              <a:t>, Gennady Fiksel</a:t>
            </a:r>
            <a:r>
              <a:rPr baseline="31000"/>
              <a:t>10</a:t>
            </a:r>
            <a:r>
              <a:t>, Kieran Furlong</a:t>
            </a:r>
            <a:r>
              <a:rPr baseline="31000"/>
              <a:t>12</a:t>
            </a:r>
            <a:r>
              <a:t>, Manaure Francisquez</a:t>
            </a:r>
            <a:r>
              <a:rPr baseline="31000"/>
              <a:t>8</a:t>
            </a:r>
            <a:r>
              <a:t>,   Ammar Hakim</a:t>
            </a:r>
            <a:r>
              <a:rPr baseline="31000"/>
              <a:t>8</a:t>
            </a:r>
            <a:r>
              <a:t>, Bob Harvey</a:t>
            </a:r>
            <a:r>
              <a:rPr baseline="31000" sz="3400"/>
              <a:t>5</a:t>
            </a:r>
            <a:r>
              <a:t>,  Mykola Ialovega</a:t>
            </a:r>
            <a:r>
              <a:rPr baseline="31000"/>
              <a:t>1</a:t>
            </a:r>
            <a:r>
              <a:t>, Mi Joung</a:t>
            </a:r>
            <a:r>
              <a:rPr baseline="31000"/>
              <a:t>13</a:t>
            </a:r>
            <a:r>
              <a:t>, Jeremiah Kirch</a:t>
            </a:r>
            <a:r>
              <a:rPr baseline="31000"/>
              <a:t>1</a:t>
            </a:r>
            <a:r>
              <a:t>, Grant Kristofek</a:t>
            </a:r>
            <a:r>
              <a:rPr baseline="31000"/>
              <a:t>2</a:t>
            </a:r>
            <a:r>
              <a:t>, Xavier Navarro-Gonzalez</a:t>
            </a:r>
            <a:r>
              <a:rPr baseline="31000"/>
              <a:t>1</a:t>
            </a:r>
            <a:r>
              <a:t>, Ben Lindley</a:t>
            </a:r>
            <a:r>
              <a:rPr baseline="31000"/>
              <a:t>1,12</a:t>
            </a:r>
            <a:r>
              <a:t>, John Lohr</a:t>
            </a:r>
            <a:r>
              <a:rPr baseline="31000"/>
              <a:t>4</a:t>
            </a:r>
            <a:r>
              <a:t>, Ari Le</a:t>
            </a:r>
            <a:r>
              <a:rPr baseline="31000"/>
              <a:t>6</a:t>
            </a:r>
            <a:r>
              <a:t>, Vladimir Mirnov</a:t>
            </a:r>
            <a:r>
              <a:rPr baseline="31000"/>
              <a:t>1</a:t>
            </a:r>
            <a:r>
              <a:t>, Bob Mumgaard</a:t>
            </a:r>
            <a:r>
              <a:rPr baseline="31000"/>
              <a:t>2</a:t>
            </a:r>
            <a:r>
              <a:t>, Jessica Hoffman</a:t>
            </a:r>
            <a:r>
              <a:rPr baseline="31000"/>
              <a:t>1</a:t>
            </a:r>
            <a:r>
              <a:t>,   Ethan Peterson</a:t>
            </a:r>
            <a:r>
              <a:rPr baseline="31000"/>
              <a:t>3</a:t>
            </a:r>
            <a:r>
              <a:t>, Yuri Petrov</a:t>
            </a:r>
            <a:r>
              <a:rPr baseline="31000" sz="3400"/>
              <a:t>5</a:t>
            </a:r>
            <a:r>
              <a:t>, Jon Pizzo</a:t>
            </a:r>
            <a:r>
              <a:rPr baseline="31000"/>
              <a:t>1</a:t>
            </a:r>
            <a:r>
              <a:t>, Steve Oliva</a:t>
            </a:r>
            <a:r>
              <a:rPr baseline="31000"/>
              <a:t>1</a:t>
            </a:r>
            <a:r>
              <a:t>, Charlie Moeller</a:t>
            </a:r>
            <a:r>
              <a:rPr baseline="31000"/>
              <a:t>4</a:t>
            </a:r>
            <a:r>
              <a:t>, </a:t>
            </a:r>
            <a:r>
              <a:rPr sz="3400"/>
              <a:t>Kunal Sanwalka</a:t>
            </a:r>
            <a:r>
              <a:rPr baseline="31000" sz="3400"/>
              <a:t>1</a:t>
            </a:r>
            <a:r>
              <a:rPr sz="3400"/>
              <a:t>, </a:t>
            </a:r>
            <a:r>
              <a:t>Oliver Schmitz</a:t>
            </a:r>
            <a:r>
              <a:rPr baseline="31000"/>
              <a:t>1,12</a:t>
            </a:r>
            <a:r>
              <a:t>, Mary Severson</a:t>
            </a:r>
            <a:r>
              <a:rPr baseline="31000"/>
              <a:t>1</a:t>
            </a:r>
            <a:r>
              <a:t>, Bhuvana Srinivasan</a:t>
            </a:r>
            <a:r>
              <a:rPr baseline="31000"/>
              <a:t>9</a:t>
            </a:r>
            <a:r>
              <a:t>, Benjamin Terranova</a:t>
            </a:r>
            <a:r>
              <a:rPr baseline="31000"/>
              <a:t>1</a:t>
            </a:r>
            <a:r>
              <a:t>,        </a:t>
            </a:r>
            <a:r>
              <a:rPr sz="3400"/>
              <a:t>Danah Velez</a:t>
            </a:r>
            <a:r>
              <a:rPr baseline="31000" sz="3400"/>
              <a:t>1</a:t>
            </a:r>
            <a:r>
              <a:rPr sz="3400"/>
              <a:t>, </a:t>
            </a:r>
            <a:r>
              <a:t>John Wallace</a:t>
            </a:r>
            <a:r>
              <a:rPr baseline="31000"/>
              <a:t>1</a:t>
            </a:r>
            <a:r>
              <a:t>, Blake Wetherton</a:t>
            </a:r>
            <a:r>
              <a:rPr baseline="31000"/>
              <a:t>6</a:t>
            </a:r>
            <a:r>
              <a:t>, Dennis Whyte</a:t>
            </a:r>
            <a:r>
              <a:rPr baseline="31000"/>
              <a:t>3</a:t>
            </a:r>
            <a:r>
              <a:t>, Mason Yu</a:t>
            </a:r>
            <a:r>
              <a:rPr baseline="31000"/>
              <a:t>1</a:t>
            </a:r>
            <a:r>
              <a:rPr baseline="31000"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sp>
        <p:nvSpPr>
          <p:cNvPr id="253" name="Rectangle 5"/>
          <p:cNvSpPr txBox="1"/>
          <p:nvPr/>
        </p:nvSpPr>
        <p:spPr>
          <a:xfrm>
            <a:off x="2055210" y="6326282"/>
            <a:ext cx="12009120" cy="211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</a:t>
            </a:r>
            <a:r>
              <a:rPr baseline="0"/>
              <a:t> University of Wisconsin-Madison</a:t>
            </a:r>
            <a:endParaRPr baseline="0"/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</a:t>
            </a:r>
            <a:r>
              <a:rPr baseline="0"/>
              <a:t> Commonwealth Fusion Systems</a:t>
            </a:r>
            <a:endParaRPr baseline="0"/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3</a:t>
            </a:r>
            <a:r>
              <a:rPr baseline="0"/>
              <a:t> MIT</a:t>
            </a:r>
            <a:endParaRPr baseline="0"/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</a:t>
            </a:r>
            <a:r>
              <a:rPr baseline="0"/>
              <a:t> General Atomics </a:t>
            </a:r>
          </a:p>
        </p:txBody>
      </p:sp>
      <p:pic>
        <p:nvPicPr>
          <p:cNvPr id="25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12413" r="63677" b="25369"/>
          <a:stretch>
            <a:fillRect/>
          </a:stretch>
        </p:blipFill>
        <p:spPr>
          <a:xfrm>
            <a:off x="253119" y="8926058"/>
            <a:ext cx="2658028" cy="2836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703" y="-46080"/>
            <a:ext cx="5030513" cy="3018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7906" y="10373653"/>
            <a:ext cx="2858127" cy="10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3119" y="11762350"/>
            <a:ext cx="5486401" cy="1730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73590" y="11486980"/>
            <a:ext cx="8596926" cy="203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11" descr="Picture 1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070165" y="12491080"/>
            <a:ext cx="1971717" cy="985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12" descr="Picture 1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355717" y="12377367"/>
            <a:ext cx="3475997" cy="1154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icture 13" descr="Picture 1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42520" y="9261284"/>
            <a:ext cx="1258569" cy="1258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icture 14" descr="Picture 14"/>
          <p:cNvPicPr>
            <a:picLocks noChangeAspect="1"/>
          </p:cNvPicPr>
          <p:nvPr/>
        </p:nvPicPr>
        <p:blipFill>
          <a:blip r:embed="rId10">
            <a:extLst/>
          </a:blip>
          <a:srcRect l="0" t="0" r="76594" b="0"/>
          <a:stretch>
            <a:fillRect/>
          </a:stretch>
        </p:blipFill>
        <p:spPr>
          <a:xfrm>
            <a:off x="3309649" y="9142525"/>
            <a:ext cx="1398851" cy="2214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" name="Group 17"/>
          <p:cNvGrpSpPr/>
          <p:nvPr/>
        </p:nvGrpSpPr>
        <p:grpSpPr>
          <a:xfrm>
            <a:off x="19939972" y="11569965"/>
            <a:ext cx="4444027" cy="703231"/>
            <a:chOff x="0" y="0"/>
            <a:chExt cx="4444026" cy="703229"/>
          </a:xfrm>
        </p:grpSpPr>
        <p:sp>
          <p:nvSpPr>
            <p:cNvPr id="263" name="Rectangle 16"/>
            <p:cNvSpPr/>
            <p:nvPr/>
          </p:nvSpPr>
          <p:spPr>
            <a:xfrm>
              <a:off x="-1" y="0"/>
              <a:ext cx="4444028" cy="703230"/>
            </a:xfrm>
            <a:prstGeom prst="rect">
              <a:avLst/>
            </a:prstGeom>
            <a:solidFill>
              <a:srgbClr val="13306C"/>
            </a:solidFill>
            <a:ln w="254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264" name="Picture 15" descr="Picture 15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68191"/>
              <a:ext cx="4336730" cy="586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266" name="Table 18"/>
          <p:cNvGraphicFramePr/>
          <p:nvPr/>
        </p:nvGraphicFramePr>
        <p:xfrm>
          <a:off x="16253663" y="11489821"/>
          <a:ext cx="3865837" cy="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840436"/>
              </a:tblGrid>
              <a:tr h="853439">
                <a:tc>
                  <a:txBody>
                    <a:bodyPr/>
                    <a:lstStyle/>
                    <a:p>
                      <a:pPr algn="l" defTabSz="1828800">
                        <a:defRPr b="1" sz="4800">
                          <a:solidFill>
                            <a:srgbClr val="444444"/>
                          </a:solidFill>
                          <a:latin typeface="Times Roman"/>
                          <a:ea typeface="Times Roman"/>
                          <a:cs typeface="Times Roman"/>
                          <a:sym typeface="Times Roman"/>
                        </a:defRPr>
                      </a:pPr>
                      <a:r>
                        <a:t>C</a:t>
                      </a:r>
                      <a:r>
                        <a:rPr sz="3600"/>
                        <a:t>OMP</a:t>
                      </a:r>
                      <a:r>
                        <a:t>X</a:t>
                      </a:r>
                      <a:r>
                        <a:rPr b="0" baseline="31000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67" name="Picture 19" descr="Picture 19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949462" y="12622330"/>
            <a:ext cx="3181419" cy="753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23" descr="Picture 23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1070490" y="10541516"/>
            <a:ext cx="1478379" cy="82542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 24"/>
          <p:cNvSpPr txBox="1"/>
          <p:nvPr/>
        </p:nvSpPr>
        <p:spPr>
          <a:xfrm>
            <a:off x="16957749" y="6314993"/>
            <a:ext cx="12009121" cy="3078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10</a:t>
            </a:r>
            <a:r>
              <a:rPr baseline="0"/>
              <a:t> University of Michigan</a:t>
            </a:r>
            <a:endParaRPr baseline="0"/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11</a:t>
            </a:r>
            <a:r>
              <a:rPr baseline="0"/>
              <a:t> Swarthmore College</a:t>
            </a:r>
            <a:endParaRPr baseline="0"/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12</a:t>
            </a:r>
            <a:r>
              <a:rPr baseline="0"/>
              <a:t> Realta Fusion </a:t>
            </a:r>
            <a:endParaRPr baseline="0"/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13</a:t>
            </a:r>
            <a:r>
              <a:rPr baseline="0"/>
              <a:t> KSTAR NFRI</a:t>
            </a:r>
            <a:endParaRPr baseline="0"/>
          </a:p>
          <a:p>
            <a:pPr algn="l" defTabSz="1828800">
              <a:defRPr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70" name="Picture 25" descr="Picture 25"/>
          <p:cNvPicPr>
            <a:picLocks noChangeAspect="1"/>
          </p:cNvPicPr>
          <p:nvPr/>
        </p:nvPicPr>
        <p:blipFill>
          <a:blip r:embed="rId14">
            <a:extLst/>
          </a:blip>
          <a:srcRect l="0" t="0" r="5140" b="39306"/>
          <a:stretch>
            <a:fillRect/>
          </a:stretch>
        </p:blipFill>
        <p:spPr>
          <a:xfrm>
            <a:off x="16380733" y="10644189"/>
            <a:ext cx="2337139" cy="817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icture 26" descr="Picture 26"/>
          <p:cNvPicPr>
            <a:picLocks noChangeAspect="1"/>
          </p:cNvPicPr>
          <p:nvPr/>
        </p:nvPicPr>
        <p:blipFill>
          <a:blip r:embed="rId15">
            <a:extLst/>
          </a:blip>
          <a:srcRect l="24586" t="17366" r="29198" b="36199"/>
          <a:stretch>
            <a:fillRect/>
          </a:stretch>
        </p:blipFill>
        <p:spPr>
          <a:xfrm>
            <a:off x="16320546" y="9281621"/>
            <a:ext cx="2337139" cy="132086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Rectangle 27"/>
          <p:cNvSpPr txBox="1"/>
          <p:nvPr/>
        </p:nvSpPr>
        <p:spPr>
          <a:xfrm>
            <a:off x="10861750" y="6335686"/>
            <a:ext cx="12009120" cy="3561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</a:t>
            </a:r>
            <a:r>
              <a:rPr baseline="0"/>
              <a:t> CompxCo</a:t>
            </a:r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6</a:t>
            </a:r>
            <a:r>
              <a:rPr baseline="0"/>
              <a:t> LANL </a:t>
            </a:r>
            <a:endParaRPr baseline="0"/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7</a:t>
            </a:r>
            <a:r>
              <a:rPr baseline="0"/>
              <a:t> ORNL</a:t>
            </a:r>
            <a:endParaRPr baseline="0"/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8</a:t>
            </a:r>
            <a:r>
              <a:rPr baseline="0"/>
              <a:t> PPPL</a:t>
            </a:r>
            <a:endParaRPr baseline="0"/>
          </a:p>
          <a:p>
            <a:pPr algn="l" defTabSz="1828800">
              <a:defRPr baseline="31000"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9</a:t>
            </a:r>
            <a:r>
              <a:rPr baseline="0"/>
              <a:t> Virginia Tech </a:t>
            </a:r>
            <a:endParaRPr baseline="0"/>
          </a:p>
          <a:p>
            <a:pPr algn="l" defTabSz="1828800">
              <a:defRPr i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73" name="Picture 22" descr="Picture 22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874195" y="10370614"/>
            <a:ext cx="1963795" cy="119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29" descr="Picture 29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3079893" y="10283714"/>
            <a:ext cx="1168705" cy="123897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lide Number Placeholder 7"/>
          <p:cNvSpPr txBox="1"/>
          <p:nvPr>
            <p:ph type="sldNum" sz="quarter" idx="2"/>
          </p:nvPr>
        </p:nvSpPr>
        <p:spPr>
          <a:xfrm>
            <a:off x="23729136" y="12802234"/>
            <a:ext cx="350064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6" name="Picture 2" descr="Picture 2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2112852" y="9238028"/>
            <a:ext cx="4115902" cy="1646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28" descr="Picture 28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400610" y="9572567"/>
            <a:ext cx="4379673" cy="1339665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itle 1"/>
          <p:cNvSpPr txBox="1"/>
          <p:nvPr>
            <p:ph type="title"/>
          </p:nvPr>
        </p:nvSpPr>
        <p:spPr>
          <a:xfrm>
            <a:off x="6586840" y="-62771"/>
            <a:ext cx="16030590" cy="2527303"/>
          </a:xfrm>
          <a:prstGeom prst="rect">
            <a:avLst/>
          </a:prstGeom>
        </p:spPr>
        <p:txBody>
          <a:bodyPr/>
          <a:lstStyle/>
          <a:p>
            <a:pPr algn="l" defTabSz="1408175">
              <a:defRPr sz="6160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W</a:t>
            </a:r>
            <a:r>
              <a:t>isconsin </a:t>
            </a:r>
            <a:r>
              <a:rPr b="1"/>
              <a:t>H</a:t>
            </a:r>
            <a:r>
              <a:t>TS </a:t>
            </a:r>
            <a:r>
              <a:rPr b="1"/>
              <a:t>A</a:t>
            </a:r>
            <a:r>
              <a:t>xisymmetric </a:t>
            </a:r>
            <a:r>
              <a:rPr b="1"/>
              <a:t>M</a:t>
            </a:r>
            <a:r>
              <a:t>irror</a:t>
            </a:r>
          </a:p>
          <a:p>
            <a:pPr algn="l" defTabSz="1408175">
              <a:defRPr sz="5544">
                <a:latin typeface="Helvetica"/>
                <a:ea typeface="Helvetica"/>
                <a:cs typeface="Helvetica"/>
                <a:sym typeface="Helvetica"/>
              </a:defRPr>
            </a:pPr>
            <a:r>
              <a:t>flow-shear stabilized compact mirror path to fusion </a:t>
            </a:r>
          </a:p>
        </p:txBody>
      </p:sp>
      <p:pic>
        <p:nvPicPr>
          <p:cNvPr id="279" name="Picture 20" descr="Picture 20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2264211" y="10578325"/>
            <a:ext cx="38100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1" descr="Picture 1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9104054" y="9215176"/>
            <a:ext cx="5053916" cy="1147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entagon 8"/>
          <p:cNvSpPr/>
          <p:nvPr/>
        </p:nvSpPr>
        <p:spPr>
          <a:xfrm>
            <a:off x="5953016" y="2392521"/>
            <a:ext cx="9906608" cy="1924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0978" y="0"/>
                </a:lnTo>
                <a:lnTo>
                  <a:pt x="21600" y="10800"/>
                </a:lnTo>
                <a:lnTo>
                  <a:pt x="2097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AA81B">
              <a:alpha val="27463"/>
            </a:srgbClr>
          </a:solidFill>
          <a:ln w="50800" cap="rnd">
            <a:solidFill>
              <a:srgbClr val="808080"/>
            </a:solidFill>
            <a:prstDash val="sysDash"/>
          </a:ln>
        </p:spPr>
        <p:txBody>
          <a:bodyPr tIns="91439" bIns="91439" anchor="ctr"/>
          <a:lstStyle/>
          <a:p>
            <a:pPr algn="l" defTabSz="182880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05" name="Pentagon 8"/>
          <p:cNvSpPr/>
          <p:nvPr/>
        </p:nvSpPr>
        <p:spPr>
          <a:xfrm>
            <a:off x="7893646" y="4524406"/>
            <a:ext cx="10619197" cy="1958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0978" y="0"/>
                </a:lnTo>
                <a:lnTo>
                  <a:pt x="21600" y="10800"/>
                </a:lnTo>
                <a:lnTo>
                  <a:pt x="2097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2D050">
              <a:alpha val="34206"/>
            </a:srgbClr>
          </a:solidFill>
          <a:ln w="50800" cap="rnd">
            <a:solidFill>
              <a:srgbClr val="808080"/>
            </a:solidFill>
            <a:prstDash val="sysDash"/>
          </a:ln>
        </p:spPr>
        <p:txBody>
          <a:bodyPr tIns="91439" bIns="91439" anchor="ctr"/>
          <a:lstStyle/>
          <a:p>
            <a:pPr algn="l" defTabSz="182880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06" name="Slide Number Placeholder 1"/>
          <p:cNvSpPr txBox="1"/>
          <p:nvPr>
            <p:ph type="sldNum" sz="quarter" idx="4294967295"/>
          </p:nvPr>
        </p:nvSpPr>
        <p:spPr>
          <a:xfrm>
            <a:off x="21681397" y="13036461"/>
            <a:ext cx="448961" cy="4622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09" name="Pentagon 2"/>
          <p:cNvGrpSpPr/>
          <p:nvPr/>
        </p:nvGrpSpPr>
        <p:grpSpPr>
          <a:xfrm>
            <a:off x="1177871" y="570961"/>
            <a:ext cx="22181184" cy="730251"/>
            <a:chOff x="0" y="0"/>
            <a:chExt cx="22181182" cy="730250"/>
          </a:xfrm>
        </p:grpSpPr>
        <p:sp>
          <p:nvSpPr>
            <p:cNvPr id="407" name="Shape"/>
            <p:cNvSpPr/>
            <p:nvPr/>
          </p:nvSpPr>
          <p:spPr>
            <a:xfrm>
              <a:off x="-1" y="0"/>
              <a:ext cx="22181184" cy="7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244" y="0"/>
                  </a:lnTo>
                  <a:lnTo>
                    <a:pt x="21600" y="10800"/>
                  </a:lnTo>
                  <a:lnTo>
                    <a:pt x="2124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F6F6F"/>
            </a:solidFill>
            <a:ln w="3810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408" name="2020   2024   2028   2032           2036"/>
            <p:cNvSpPr txBox="1"/>
            <p:nvPr/>
          </p:nvSpPr>
          <p:spPr>
            <a:xfrm>
              <a:off x="110489" y="89535"/>
              <a:ext cx="21777641" cy="55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1828800">
                <a:defRPr b="1" i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2020			2024			2028			2032		         2036</a:t>
              </a:r>
            </a:p>
          </p:txBody>
        </p:sp>
      </p:grpSp>
      <p:grpSp>
        <p:nvGrpSpPr>
          <p:cNvPr id="412" name="Pentagon 3"/>
          <p:cNvGrpSpPr/>
          <p:nvPr/>
        </p:nvGrpSpPr>
        <p:grpSpPr>
          <a:xfrm>
            <a:off x="1177871" y="1537923"/>
            <a:ext cx="6013344" cy="730251"/>
            <a:chOff x="0" y="0"/>
            <a:chExt cx="6013342" cy="730250"/>
          </a:xfrm>
        </p:grpSpPr>
        <p:sp>
          <p:nvSpPr>
            <p:cNvPr id="410" name="Shape"/>
            <p:cNvSpPr/>
            <p:nvPr/>
          </p:nvSpPr>
          <p:spPr>
            <a:xfrm>
              <a:off x="-1" y="0"/>
              <a:ext cx="6013344" cy="7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288" y="0"/>
                  </a:lnTo>
                  <a:lnTo>
                    <a:pt x="21600" y="10800"/>
                  </a:lnTo>
                  <a:lnTo>
                    <a:pt x="20288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00000"/>
            </a:solidFill>
            <a:ln w="3810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411" name="WHAM 1.0"/>
            <p:cNvSpPr txBox="1"/>
            <p:nvPr/>
          </p:nvSpPr>
          <p:spPr>
            <a:xfrm>
              <a:off x="110489" y="89535"/>
              <a:ext cx="5609802" cy="55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182880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WHAM 1.0		         </a:t>
              </a:r>
            </a:p>
          </p:txBody>
        </p:sp>
      </p:grpSp>
      <p:grpSp>
        <p:nvGrpSpPr>
          <p:cNvPr id="415" name="Pentagon 4"/>
          <p:cNvGrpSpPr/>
          <p:nvPr/>
        </p:nvGrpSpPr>
        <p:grpSpPr>
          <a:xfrm>
            <a:off x="6093991" y="2544157"/>
            <a:ext cx="6519427" cy="730251"/>
            <a:chOff x="0" y="0"/>
            <a:chExt cx="6519426" cy="730250"/>
          </a:xfrm>
        </p:grpSpPr>
        <p:sp>
          <p:nvSpPr>
            <p:cNvPr id="413" name="Shape"/>
            <p:cNvSpPr/>
            <p:nvPr/>
          </p:nvSpPr>
          <p:spPr>
            <a:xfrm>
              <a:off x="-1" y="0"/>
              <a:ext cx="6519428" cy="7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390" y="0"/>
                  </a:lnTo>
                  <a:lnTo>
                    <a:pt x="21600" y="10800"/>
                  </a:lnTo>
                  <a:lnTo>
                    <a:pt x="2039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3810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414" name="WHAM++  Qequiv~1 (dd) short pulse"/>
            <p:cNvSpPr txBox="1"/>
            <p:nvPr/>
          </p:nvSpPr>
          <p:spPr>
            <a:xfrm>
              <a:off x="110490" y="89535"/>
              <a:ext cx="6115885" cy="55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l" defTabSz="182880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b="1"/>
                <a:t>WHAM++</a:t>
              </a:r>
              <a:r>
                <a:t>  Q</a:t>
              </a:r>
              <a:r>
                <a:rPr baseline="-5999"/>
                <a:t>equiv</a:t>
              </a:r>
              <a:r>
                <a:t>~1 (dd) short pulse	             </a:t>
              </a:r>
            </a:p>
          </p:txBody>
        </p:sp>
      </p:grpSp>
      <p:sp>
        <p:nvSpPr>
          <p:cNvPr id="416" name="Shape"/>
          <p:cNvSpPr/>
          <p:nvPr/>
        </p:nvSpPr>
        <p:spPr>
          <a:xfrm>
            <a:off x="7899648" y="4596115"/>
            <a:ext cx="6013344" cy="730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0288" y="0"/>
                </a:lnTo>
                <a:lnTo>
                  <a:pt x="21600" y="10800"/>
                </a:lnTo>
                <a:lnTo>
                  <a:pt x="20288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4">
                  <a:hueOff val="-858837"/>
                  <a:lumOff val="-9791"/>
                </a:schemeClr>
              </a:gs>
              <a:gs pos="33979">
                <a:srgbClr val="C8B128"/>
              </a:gs>
              <a:gs pos="100000">
                <a:srgbClr val="92D050"/>
              </a:gs>
            </a:gsLst>
            <a:lin ang="5400000"/>
          </a:gradFill>
          <a:ln w="38100" cap="rnd">
            <a:solidFill>
              <a:srgbClr val="515151"/>
            </a:solidFill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17" name="WHAM++    high Bp (go/no go)"/>
          <p:cNvSpPr txBox="1"/>
          <p:nvPr/>
        </p:nvSpPr>
        <p:spPr>
          <a:xfrm>
            <a:off x="8010138" y="4791690"/>
            <a:ext cx="5609802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l" defTabSz="182880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WHAM++</a:t>
            </a:r>
            <a:r>
              <a:t>    high B</a:t>
            </a:r>
            <a:r>
              <a:rPr baseline="-5999"/>
              <a:t>p</a:t>
            </a:r>
            <a:r>
              <a:t> (go/no go)</a:t>
            </a:r>
          </a:p>
        </p:txBody>
      </p:sp>
      <p:grpSp>
        <p:nvGrpSpPr>
          <p:cNvPr id="420" name="Pentagon 6"/>
          <p:cNvGrpSpPr/>
          <p:nvPr/>
        </p:nvGrpSpPr>
        <p:grpSpPr>
          <a:xfrm>
            <a:off x="12107364" y="5569334"/>
            <a:ext cx="6013343" cy="730251"/>
            <a:chOff x="0" y="0"/>
            <a:chExt cx="6013342" cy="730250"/>
          </a:xfrm>
        </p:grpSpPr>
        <p:sp>
          <p:nvSpPr>
            <p:cNvPr id="418" name="Shape"/>
            <p:cNvSpPr/>
            <p:nvPr/>
          </p:nvSpPr>
          <p:spPr>
            <a:xfrm>
              <a:off x="-1" y="0"/>
              <a:ext cx="6013344" cy="73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288" y="0"/>
                  </a:lnTo>
                  <a:lnTo>
                    <a:pt x="21600" y="10800"/>
                  </a:lnTo>
                  <a:lnTo>
                    <a:pt x="20288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D050"/>
            </a:solidFill>
            <a:ln w="3810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419" name="HAMMir (2 x WHAM++, central cell)"/>
            <p:cNvSpPr txBox="1"/>
            <p:nvPr/>
          </p:nvSpPr>
          <p:spPr>
            <a:xfrm>
              <a:off x="110489" y="89535"/>
              <a:ext cx="5609802" cy="551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182880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HAMMir (2 x WHAM++, central cell)</a:t>
              </a:r>
            </a:p>
          </p:txBody>
        </p:sp>
      </p:grpSp>
      <p:sp>
        <p:nvSpPr>
          <p:cNvPr id="421" name="Pentagon 10"/>
          <p:cNvSpPr/>
          <p:nvPr/>
        </p:nvSpPr>
        <p:spPr>
          <a:xfrm>
            <a:off x="18538376" y="4520672"/>
            <a:ext cx="4736046" cy="1958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0281" y="0"/>
                </a:lnTo>
                <a:lnTo>
                  <a:pt x="21600" y="10800"/>
                </a:lnTo>
                <a:lnTo>
                  <a:pt x="20281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rnd">
            <a:solidFill>
              <a:srgbClr val="808080"/>
            </a:solidFill>
          </a:ln>
        </p:spPr>
        <p:txBody>
          <a:bodyPr tIns="91439" bIns="91439" anchor="ctr"/>
          <a:lstStyle/>
          <a:p>
            <a:pPr algn="l" defTabSz="182880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22" name="TextBox 13"/>
          <p:cNvSpPr txBox="1"/>
          <p:nvPr/>
        </p:nvSpPr>
        <p:spPr>
          <a:xfrm>
            <a:off x="19021952" y="4522436"/>
            <a:ext cx="3411461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Industrial Heat &amp; Power</a:t>
            </a:r>
          </a:p>
        </p:txBody>
      </p:sp>
      <p:sp>
        <p:nvSpPr>
          <p:cNvPr id="423" name="Title 3"/>
          <p:cNvSpPr txBox="1"/>
          <p:nvPr/>
        </p:nvSpPr>
        <p:spPr>
          <a:xfrm>
            <a:off x="566829" y="11032377"/>
            <a:ext cx="19629115" cy="216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914400">
              <a:defRPr sz="64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Path to </a:t>
            </a:r>
            <a:endParaRPr cap="all">
              <a:gradFill flip="none" rotWithShape="1">
                <a:gsLst>
                  <a:gs pos="0">
                    <a:srgbClr val="FFFFFF"/>
                  </a:gs>
                  <a:gs pos="100000">
                    <a:srgbClr val="A6A6A6"/>
                  </a:gs>
                </a:gsLst>
                <a:lin ang="5580000" scaled="0"/>
              </a:gradFill>
              <a:effectLst>
                <a:outerShdw sx="100000" sy="100000" kx="0" ky="0" algn="b" rotWithShape="0" blurRad="25400" dist="38100" dir="14040000">
                  <a:srgbClr val="000000">
                    <a:alpha val="25000"/>
                  </a:srgbClr>
                </a:outerShdw>
              </a:effectLst>
            </a:endParaRPr>
          </a:p>
          <a:p>
            <a:pPr algn="l" defTabSz="914400">
              <a:defRPr sz="64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Commercial Scale</a:t>
            </a:r>
          </a:p>
        </p:txBody>
      </p:sp>
      <p:sp>
        <p:nvSpPr>
          <p:cNvPr id="424" name="TextBox 17"/>
          <p:cNvSpPr txBox="1"/>
          <p:nvPr/>
        </p:nvSpPr>
        <p:spPr>
          <a:xfrm>
            <a:off x="17174618" y="6646644"/>
            <a:ext cx="7033306" cy="104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i="1" sz="2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Initial independent estimated cost of thermal energy &lt;$7/mmBtu</a:t>
            </a:r>
          </a:p>
        </p:txBody>
      </p:sp>
      <p:grpSp>
        <p:nvGrpSpPr>
          <p:cNvPr id="427" name="Pentagon 4"/>
          <p:cNvGrpSpPr/>
          <p:nvPr/>
        </p:nvGrpSpPr>
        <p:grpSpPr>
          <a:xfrm>
            <a:off x="9375322" y="3449025"/>
            <a:ext cx="6133685" cy="687043"/>
            <a:chOff x="0" y="0"/>
            <a:chExt cx="6133684" cy="687042"/>
          </a:xfrm>
        </p:grpSpPr>
        <p:sp>
          <p:nvSpPr>
            <p:cNvPr id="425" name="Shape"/>
            <p:cNvSpPr/>
            <p:nvPr/>
          </p:nvSpPr>
          <p:spPr>
            <a:xfrm>
              <a:off x="-1" y="0"/>
              <a:ext cx="6133685" cy="687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390" y="0"/>
                  </a:lnTo>
                  <a:lnTo>
                    <a:pt x="21600" y="10800"/>
                  </a:lnTo>
                  <a:lnTo>
                    <a:pt x="2039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hueOff val="-858837"/>
                <a:lumOff val="-9791"/>
              </a:schemeClr>
            </a:solidFill>
            <a:ln w="38100" cap="rnd">
              <a:solidFill>
                <a:srgbClr val="51515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426" name="WHAM++  Q~1 (dt) steady-state"/>
            <p:cNvSpPr txBox="1"/>
            <p:nvPr/>
          </p:nvSpPr>
          <p:spPr>
            <a:xfrm>
              <a:off x="189832" y="84237"/>
              <a:ext cx="5754020" cy="518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b="1"/>
                <a:t>WHAM++ </a:t>
              </a:r>
              <a:r>
                <a:t> Q~1 (dt) steady-state	             </a:t>
              </a:r>
            </a:p>
          </p:txBody>
        </p:sp>
      </p:grpSp>
      <p:sp>
        <p:nvSpPr>
          <p:cNvPr id="428" name="TextBox 9"/>
          <p:cNvSpPr txBox="1"/>
          <p:nvPr/>
        </p:nvSpPr>
        <p:spPr>
          <a:xfrm>
            <a:off x="17721011" y="11184777"/>
            <a:ext cx="6013343" cy="185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2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First-of-Kind plant</a:t>
            </a:r>
          </a:p>
          <a:p>
            <a:pPr algn="r" defTabSz="1828800">
              <a:defRPr sz="2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process heat with industrial partner</a:t>
            </a:r>
          </a:p>
          <a:p>
            <a:pPr algn="r" defTabSz="1828800">
              <a:defRPr sz="2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Q&gt;10  ca. 300 MW</a:t>
            </a:r>
            <a:r>
              <a:rPr baseline="-5999"/>
              <a:t>t</a:t>
            </a:r>
          </a:p>
        </p:txBody>
      </p:sp>
      <p:sp>
        <p:nvSpPr>
          <p:cNvPr id="429" name="TextBox 9"/>
          <p:cNvSpPr txBox="1"/>
          <p:nvPr/>
        </p:nvSpPr>
        <p:spPr>
          <a:xfrm>
            <a:off x="5011911" y="9495380"/>
            <a:ext cx="6608717" cy="234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Large size (with core and edge)</a:t>
            </a:r>
          </a:p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component and materials testing</a:t>
            </a:r>
          </a:p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Q</a:t>
            </a:r>
            <a:r>
              <a:rPr baseline="-5999"/>
              <a:t>sci,equiv</a:t>
            </a:r>
            <a:r>
              <a:t>~1</a:t>
            </a:r>
          </a:p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rf spinup to MeV ions for tandem endplugs</a:t>
            </a:r>
          </a:p>
        </p:txBody>
      </p:sp>
      <p:sp>
        <p:nvSpPr>
          <p:cNvPr id="430" name="TextBox 9"/>
          <p:cNvSpPr txBox="1"/>
          <p:nvPr/>
        </p:nvSpPr>
        <p:spPr>
          <a:xfrm>
            <a:off x="880185" y="6430744"/>
            <a:ext cx="6608717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HTS</a:t>
            </a:r>
          </a:p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MHD stable, Confinement</a:t>
            </a:r>
          </a:p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rf ion acceleration</a:t>
            </a:r>
          </a:p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direct conversion</a:t>
            </a:r>
          </a:p>
        </p:txBody>
      </p:sp>
      <p:pic>
        <p:nvPicPr>
          <p:cNvPr id="431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290" y="2973797"/>
            <a:ext cx="4497531" cy="329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Tandem0421.png" descr="Tandem04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30407" y="7841600"/>
            <a:ext cx="12730678" cy="5092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VNS0421.png" descr="VNS04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5337" y="6858000"/>
            <a:ext cx="8088265" cy="3235306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TextBox 9"/>
          <p:cNvSpPr txBox="1"/>
          <p:nvPr/>
        </p:nvSpPr>
        <p:spPr>
          <a:xfrm>
            <a:off x="12123911" y="6871191"/>
            <a:ext cx="6608717" cy="2341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steady-state </a:t>
            </a:r>
          </a:p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blanket testing</a:t>
            </a:r>
          </a:p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dt fuel cycle demonstration</a:t>
            </a:r>
          </a:p>
          <a:p>
            <a:pPr marL="228600" indent="-228600" algn="l" defTabSz="1828800">
              <a:buSzPct val="100000"/>
              <a:buChar char="•"/>
              <a:defRPr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CoP&gt;1 in steady-state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VNS0421.png" descr="VNS04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262" y="4396421"/>
            <a:ext cx="14452102" cy="5780842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WHAM ++…"/>
          <p:cNvSpPr txBox="1"/>
          <p:nvPr/>
        </p:nvSpPr>
        <p:spPr>
          <a:xfrm>
            <a:off x="14750687" y="1760721"/>
            <a:ext cx="9453208" cy="949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3600" u="sng"/>
            </a:pPr>
            <a:r>
              <a:t>WHAM ++</a:t>
            </a:r>
          </a:p>
          <a:p>
            <a:pPr algn="l">
              <a:defRPr sz="3600"/>
            </a:pPr>
            <a:r>
              <a:t>B</a:t>
            </a:r>
            <a:r>
              <a:rPr baseline="-5999"/>
              <a:t>M</a:t>
            </a:r>
            <a:r>
              <a:t>=25 T, B</a:t>
            </a:r>
            <a:r>
              <a:rPr baseline="-5999"/>
              <a:t>0</a:t>
            </a:r>
            <a:r>
              <a:t>=2.5 (5) T, a = 0.5 m</a:t>
            </a:r>
          </a:p>
          <a:p>
            <a:pPr algn="l">
              <a:defRPr sz="3600"/>
            </a:pPr>
            <a:r>
              <a:t>P=2-5 MW (&gt;120 keV NBI) CW and DT</a:t>
            </a:r>
          </a:p>
          <a:p>
            <a:pPr algn="l">
              <a:defRPr sz="3600"/>
            </a:pPr>
            <a:r>
              <a:t>Q</a:t>
            </a:r>
            <a:r>
              <a:rPr baseline="-5999"/>
              <a:t> </a:t>
            </a:r>
            <a:r>
              <a:t>~ 1 (2-5 MW of fusion power)</a:t>
            </a:r>
          </a:p>
          <a:p>
            <a:pPr algn="l">
              <a:defRPr sz="3600"/>
            </a:pPr>
            <a:r>
              <a:t>R</a:t>
            </a:r>
            <a:r>
              <a:rPr baseline="-5999"/>
              <a:t>M</a:t>
            </a:r>
            <a:r>
              <a:t>=15 at </a:t>
            </a:r>
            <a14:m>
              <m:oMath>
                <m:r>
                  <a:rPr xmlns:a="http://schemas.openxmlformats.org/drawingml/2006/main" sz="3950" i="1">
                    <a:solidFill>
                      <a:srgbClr val="5E5E5E"/>
                    </a:solidFill>
                    <a:latin typeface="Cambria Math" panose="02040503050406030204" pitchFamily="18" charset="0"/>
                  </a:rPr>
                  <m:t>β</m:t>
                </m:r>
              </m:oMath>
            </a14:m>
            <a:r>
              <a:t>=0.5</a:t>
            </a:r>
          </a:p>
          <a:p>
            <a:pPr algn="l">
              <a:defRPr sz="3600"/>
            </a:pPr>
          </a:p>
          <a:p>
            <a:pPr algn="l">
              <a:defRPr sz="3600"/>
            </a:pPr>
          </a:p>
          <a:p>
            <a:pPr algn="l">
              <a:defRPr sz="3600"/>
            </a:pPr>
            <a:r>
              <a:rPr u="sng"/>
              <a:t>WHAM+</a:t>
            </a:r>
            <a:r>
              <a:t> </a:t>
            </a:r>
          </a:p>
          <a:p>
            <a:pPr algn="l">
              <a:defRPr sz="3600"/>
            </a:pPr>
            <a:r>
              <a:t>-full power, short pulse performance verification of end plug in deuterium</a:t>
            </a:r>
          </a:p>
          <a:p>
            <a:pPr algn="l">
              <a:defRPr sz="3600"/>
            </a:pPr>
            <a:r>
              <a:t>-test direct energy conversion boost to Q~2-3</a:t>
            </a:r>
          </a:p>
          <a:p>
            <a:pPr algn="l">
              <a:defRPr sz="3600"/>
            </a:pPr>
            <a:r>
              <a:t>-cost driven by ca. $50M of Rebco tape</a:t>
            </a:r>
          </a:p>
          <a:p>
            <a:pPr algn="l">
              <a:defRPr sz="3600"/>
            </a:pPr>
          </a:p>
          <a:p>
            <a:pPr algn="l">
              <a:defRPr sz="3600" u="sng"/>
            </a:pPr>
            <a:r>
              <a:t>WHAM++</a:t>
            </a:r>
          </a:p>
          <a:p>
            <a:pPr algn="l">
              <a:defRPr sz="3600"/>
            </a:pPr>
            <a:r>
              <a:t>steady-state operation with dt</a:t>
            </a:r>
          </a:p>
          <a:p>
            <a:pPr algn="l">
              <a:defRPr sz="3600"/>
            </a:pPr>
            <a:r>
              <a:t>VNS for high temperature blanket testing</a:t>
            </a:r>
          </a:p>
        </p:txBody>
      </p:sp>
      <p:sp>
        <p:nvSpPr>
          <p:cNvPr id="438" name="Aspirational WHAM++"/>
          <p:cNvSpPr txBox="1"/>
          <p:nvPr/>
        </p:nvSpPr>
        <p:spPr>
          <a:xfrm>
            <a:off x="14678379" y="358043"/>
            <a:ext cx="661059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sz="5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Aspirational WHAM++</a:t>
            </a:r>
          </a:p>
        </p:txBody>
      </p:sp>
      <p:sp>
        <p:nvSpPr>
          <p:cNvPr id="439" name="High Field (25 T) REBCO…"/>
          <p:cNvSpPr txBox="1"/>
          <p:nvPr/>
        </p:nvSpPr>
        <p:spPr>
          <a:xfrm>
            <a:off x="4575931" y="10219736"/>
            <a:ext cx="3602940" cy="880467"/>
          </a:xfrm>
          <a:prstGeom prst="rect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High Field (25 T) REBCO </a:t>
            </a:r>
          </a:p>
          <a:p>
            <a:pPr/>
            <a:r>
              <a:t>magnets for end plugs</a:t>
            </a:r>
          </a:p>
        </p:txBody>
      </p:sp>
      <p:sp>
        <p:nvSpPr>
          <p:cNvPr id="440" name="Line"/>
          <p:cNvSpPr/>
          <p:nvPr/>
        </p:nvSpPr>
        <p:spPr>
          <a:xfrm flipH="1" flipV="1">
            <a:off x="6485223" y="7627549"/>
            <a:ext cx="407174" cy="2655443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1" name="100 keV neutral beam…"/>
          <p:cNvSpPr txBox="1"/>
          <p:nvPr/>
        </p:nvSpPr>
        <p:spPr>
          <a:xfrm>
            <a:off x="9019782" y="10219736"/>
            <a:ext cx="4766057" cy="880467"/>
          </a:xfrm>
          <a:prstGeom prst="rect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100 keV neutral beam </a:t>
            </a:r>
          </a:p>
          <a:p>
            <a:pPr/>
            <a:r>
              <a:t>injection into end plugs for fueling</a:t>
            </a:r>
          </a:p>
        </p:txBody>
      </p:sp>
      <p:sp>
        <p:nvSpPr>
          <p:cNvPr id="442" name="direct energy conversion…"/>
          <p:cNvSpPr txBox="1"/>
          <p:nvPr/>
        </p:nvSpPr>
        <p:spPr>
          <a:xfrm>
            <a:off x="418942" y="3932194"/>
            <a:ext cx="4208725" cy="1248766"/>
          </a:xfrm>
          <a:prstGeom prst="rect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direct energy conversion </a:t>
            </a:r>
          </a:p>
          <a:p>
            <a:pPr/>
            <a:r>
              <a:t>with axisymmetric ferromagnetic venetian blind</a:t>
            </a:r>
          </a:p>
        </p:txBody>
      </p:sp>
      <p:sp>
        <p:nvSpPr>
          <p:cNvPr id="443" name="Line"/>
          <p:cNvSpPr/>
          <p:nvPr/>
        </p:nvSpPr>
        <p:spPr>
          <a:xfrm>
            <a:off x="2514578" y="5197019"/>
            <a:ext cx="1509237" cy="2632330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4" name="large diameter, beta stabilized (min B) with conducting walls and neutrally opaque plasma"/>
          <p:cNvSpPr txBox="1"/>
          <p:nvPr/>
        </p:nvSpPr>
        <p:spPr>
          <a:xfrm>
            <a:off x="7311585" y="11653968"/>
            <a:ext cx="4766057" cy="1248767"/>
          </a:xfrm>
          <a:prstGeom prst="rect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large diameter, beta stabilized (min B) with conducting walls and neutrally opaque plasma</a:t>
            </a:r>
          </a:p>
        </p:txBody>
      </p:sp>
      <p:sp>
        <p:nvSpPr>
          <p:cNvPr id="445" name="Line"/>
          <p:cNvSpPr/>
          <p:nvPr/>
        </p:nvSpPr>
        <p:spPr>
          <a:xfrm>
            <a:off x="7120977" y="2899880"/>
            <a:ext cx="117226" cy="2564317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6" name="large expansion for stability and electron confinement"/>
          <p:cNvSpPr txBox="1"/>
          <p:nvPr/>
        </p:nvSpPr>
        <p:spPr>
          <a:xfrm>
            <a:off x="9666851" y="1221979"/>
            <a:ext cx="4208725" cy="880466"/>
          </a:xfrm>
          <a:prstGeom prst="rect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large expansion for stability and electron confinement</a:t>
            </a:r>
          </a:p>
        </p:txBody>
      </p:sp>
      <p:sp>
        <p:nvSpPr>
          <p:cNvPr id="447" name="Line"/>
          <p:cNvSpPr/>
          <p:nvPr/>
        </p:nvSpPr>
        <p:spPr>
          <a:xfrm flipH="1">
            <a:off x="10378006" y="2123330"/>
            <a:ext cx="1276717" cy="2710418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8" name="tungsten carbide magnet shielding"/>
          <p:cNvSpPr txBox="1"/>
          <p:nvPr/>
        </p:nvSpPr>
        <p:spPr>
          <a:xfrm>
            <a:off x="436634" y="11838118"/>
            <a:ext cx="3602940" cy="880467"/>
          </a:xfrm>
          <a:prstGeom prst="rect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tungsten carbide magnet shielding</a:t>
            </a:r>
          </a:p>
        </p:txBody>
      </p:sp>
      <p:sp>
        <p:nvSpPr>
          <p:cNvPr id="449" name="Line"/>
          <p:cNvSpPr/>
          <p:nvPr/>
        </p:nvSpPr>
        <p:spPr>
          <a:xfrm flipV="1">
            <a:off x="2268216" y="6532491"/>
            <a:ext cx="4013919" cy="5249377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0" name="High Temperature blanket (PbLi, or He cooled ceramics)"/>
          <p:cNvSpPr txBox="1"/>
          <p:nvPr/>
        </p:nvSpPr>
        <p:spPr>
          <a:xfrm>
            <a:off x="5403242" y="1670949"/>
            <a:ext cx="3256204" cy="1248767"/>
          </a:xfrm>
          <a:prstGeom prst="rect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High Temperature blanket (PbLi, or He cooled ceramics)</a:t>
            </a:r>
          </a:p>
        </p:txBody>
      </p:sp>
      <p:sp>
        <p:nvSpPr>
          <p:cNvPr id="451" name="Line"/>
          <p:cNvSpPr/>
          <p:nvPr/>
        </p:nvSpPr>
        <p:spPr>
          <a:xfrm flipH="1" flipV="1">
            <a:off x="7354800" y="6635473"/>
            <a:ext cx="1763003" cy="5046941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2" name="Line"/>
          <p:cNvSpPr/>
          <p:nvPr/>
        </p:nvSpPr>
        <p:spPr>
          <a:xfrm flipH="1" flipV="1">
            <a:off x="9329145" y="7447026"/>
            <a:ext cx="1273774" cy="2776172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3" name="Text"/>
          <p:cNvSpPr txBox="1"/>
          <p:nvPr/>
        </p:nvSpPr>
        <p:spPr>
          <a:xfrm>
            <a:off x="10265464" y="5386551"/>
            <a:ext cx="127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Increasing mirror ratio ( ), increasing beam energy (25 keV  120 keV), puts mirror in   territory for classical confinement"/>
          <p:cNvSpPr txBox="1"/>
          <p:nvPr>
            <p:ph type="title"/>
          </p:nvPr>
        </p:nvSpPr>
        <p:spPr>
          <a:xfrm>
            <a:off x="2073964" y="53838"/>
            <a:ext cx="20236072" cy="1973195"/>
          </a:xfrm>
          <a:prstGeom prst="rect">
            <a:avLst/>
          </a:prstGeom>
        </p:spPr>
        <p:txBody>
          <a:bodyPr/>
          <a:lstStyle/>
          <a:p>
            <a:pPr defTabSz="1207008">
              <a:defRPr sz="5808"/>
            </a:pPr>
            <a:r>
              <a:t>Increasing mirror ratio (</a:t>
            </a:r>
            <a14:m>
              <m:oMath>
                <m:r>
                  <a:rPr xmlns:a="http://schemas.openxmlformats.org/drawingml/2006/main" sz="63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63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63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</m:t>
                </m:r>
              </m:oMath>
            </a14:m>
            <a:r>
              <a:t>), increasing beam energy (25 keV </a:t>
            </a:r>
            <a14:m>
              <m:oMath>
                <m:r>
                  <a:rPr xmlns:a="http://schemas.openxmlformats.org/drawingml/2006/main" sz="73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120 keV), puts mirror in </a:t>
            </a:r>
            <a14:m>
              <m:oMath>
                <m:r>
                  <a:rPr xmlns:a="http://schemas.openxmlformats.org/drawingml/2006/main" sz="6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Q</m:t>
                </m:r>
                <m:r>
                  <a:rPr xmlns:a="http://schemas.openxmlformats.org/drawingml/2006/main" sz="6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6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territory for classical confinement</a:t>
            </a:r>
            <a:endParaRPr sz="8800"/>
          </a:p>
        </p:txBody>
      </p:sp>
      <p:grpSp>
        <p:nvGrpSpPr>
          <p:cNvPr id="464" name="Group"/>
          <p:cNvGrpSpPr/>
          <p:nvPr/>
        </p:nvGrpSpPr>
        <p:grpSpPr>
          <a:xfrm>
            <a:off x="13603989" y="2746756"/>
            <a:ext cx="10637099" cy="9992182"/>
            <a:chOff x="0" y="0"/>
            <a:chExt cx="10637097" cy="9992180"/>
          </a:xfrm>
        </p:grpSpPr>
        <p:pic>
          <p:nvPicPr>
            <p:cNvPr id="456" name="unknown.pdf" descr="unknown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862938" cy="9992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7" name="Circle"/>
            <p:cNvSpPr/>
            <p:nvPr/>
          </p:nvSpPr>
          <p:spPr>
            <a:xfrm>
              <a:off x="7631731" y="2735530"/>
              <a:ext cx="291389" cy="291389"/>
            </a:xfrm>
            <a:prstGeom prst="ellipse">
              <a:avLst/>
            </a:prstGeom>
            <a:solidFill>
              <a:srgbClr val="60D9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8" name="Circle"/>
            <p:cNvSpPr/>
            <p:nvPr/>
          </p:nvSpPr>
          <p:spPr>
            <a:xfrm>
              <a:off x="8823418" y="1577892"/>
              <a:ext cx="291389" cy="291389"/>
            </a:xfrm>
            <a:prstGeom prst="ellipse">
              <a:avLst/>
            </a:prstGeom>
            <a:solidFill>
              <a:schemeClr val="accent1">
                <a:lumOff val="-135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59" name="Tandem…"/>
            <p:cNvSpPr txBox="1"/>
            <p:nvPr/>
          </p:nvSpPr>
          <p:spPr>
            <a:xfrm>
              <a:off x="9495257" y="1352869"/>
              <a:ext cx="1141841" cy="741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Tandem </a:t>
              </a:r>
            </a:p>
            <a:p>
              <a:pPr>
                <a:defRPr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Endplug</a:t>
              </a:r>
            </a:p>
          </p:txBody>
        </p:sp>
        <p:sp>
          <p:nvSpPr>
            <p:cNvPr id="460" name="Circle"/>
            <p:cNvSpPr/>
            <p:nvPr/>
          </p:nvSpPr>
          <p:spPr>
            <a:xfrm>
              <a:off x="6564888" y="3938566"/>
              <a:ext cx="291389" cy="291389"/>
            </a:xfrm>
            <a:prstGeom prst="ellipse">
              <a:avLst/>
            </a:prstGeom>
            <a:solidFill>
              <a:srgbClr val="EA342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1" name="Rounded Rectangle"/>
            <p:cNvSpPr/>
            <p:nvPr/>
          </p:nvSpPr>
          <p:spPr>
            <a:xfrm>
              <a:off x="5814974" y="2778747"/>
              <a:ext cx="1463079" cy="558302"/>
            </a:xfrm>
            <a:prstGeom prst="roundRect">
              <a:avLst>
                <a:gd name="adj" fmla="val 3049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2" name="WHAM++"/>
            <p:cNvSpPr txBox="1"/>
            <p:nvPr/>
          </p:nvSpPr>
          <p:spPr>
            <a:xfrm>
              <a:off x="5893196" y="2994842"/>
              <a:ext cx="1306635" cy="4120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>
                  <a:solidFill>
                    <a:schemeClr val="accent3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WHAM++</a:t>
              </a:r>
            </a:p>
          </p:txBody>
        </p:sp>
        <p:sp>
          <p:nvSpPr>
            <p:cNvPr id="463" name="Oval"/>
            <p:cNvSpPr/>
            <p:nvPr/>
          </p:nvSpPr>
          <p:spPr>
            <a:xfrm rot="18784750">
              <a:off x="7047310" y="3225134"/>
              <a:ext cx="715760" cy="303712"/>
            </a:xfrm>
            <a:prstGeom prst="ellipse">
              <a:avLst/>
            </a:prstGeom>
            <a:noFill/>
            <a:ln w="63500" cap="flat">
              <a:solidFill>
                <a:schemeClr val="accent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65" name="Rm = 2"/>
          <p:cNvSpPr txBox="1"/>
          <p:nvPr/>
        </p:nvSpPr>
        <p:spPr>
          <a:xfrm>
            <a:off x="20743569" y="8091814"/>
            <a:ext cx="1971676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000000"/>
                </a:solidFill>
              </a:defRPr>
            </a:lvl1pPr>
          </a:lstStyle>
          <a:p>
            <a:pPr/>
            <a:r>
              <a:t>Rm = 2</a:t>
            </a:r>
          </a:p>
        </p:txBody>
      </p:sp>
      <p:sp>
        <p:nvSpPr>
          <p:cNvPr id="466" name="Rm = 10"/>
          <p:cNvSpPr txBox="1"/>
          <p:nvPr/>
        </p:nvSpPr>
        <p:spPr>
          <a:xfrm>
            <a:off x="17777817" y="5114864"/>
            <a:ext cx="2289430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Rm = 10</a:t>
            </a:r>
          </a:p>
        </p:txBody>
      </p:sp>
      <p:sp>
        <p:nvSpPr>
          <p:cNvPr id="467" name="Fokker Planck calculations…"/>
          <p:cNvSpPr txBox="1"/>
          <p:nvPr>
            <p:ph type="body" idx="1"/>
          </p:nvPr>
        </p:nvSpPr>
        <p:spPr>
          <a:xfrm>
            <a:off x="82664" y="2289883"/>
            <a:ext cx="13353328" cy="10905928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Fokker Planck calculations</a:t>
            </a:r>
          </a:p>
          <a:p>
            <a:pPr>
              <a:defRPr sz="4200"/>
            </a:pPr>
          </a:p>
          <a:p>
            <a:pPr>
              <a:defRPr sz="4200"/>
            </a:pPr>
          </a:p>
          <a:p>
            <a:pPr>
              <a:defRPr sz="4200"/>
            </a:pPr>
            <a:r>
              <a:t> Optimizes around </a:t>
            </a:r>
            <a14:m>
              <m:oMath>
                <m:sSub>
                  <m:e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4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  <m: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r>
                  <m:rPr>
                    <m:nor/>
                  </m:rPr>
                  <a:rPr xmlns:a="http://schemas.openxmlformats.org/drawingml/2006/main" sz="43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100 keV</m:t>
                </m:r>
              </m:oMath>
            </a14:m>
          </a:p>
          <a:p>
            <a:pPr>
              <a:defRPr sz="4200"/>
            </a:pPr>
          </a:p>
          <a:p>
            <a:pPr>
              <a:defRPr sz="4200"/>
            </a:pPr>
          </a:p>
          <a:p>
            <a:pPr>
              <a:defRPr sz="4200"/>
            </a:pPr>
          </a:p>
          <a:p>
            <a:pPr>
              <a:defRPr sz="4200"/>
            </a:pPr>
            <a:r>
              <a:t>Independent of plasma parameters, size or B</a:t>
            </a:r>
          </a:p>
          <a:p>
            <a:pPr>
              <a:defRPr sz="4200"/>
            </a:pPr>
          </a:p>
          <a:p>
            <a:pPr>
              <a:defRPr sz="4200"/>
            </a:pPr>
          </a:p>
          <a:p>
            <a:pPr>
              <a:defRPr sz="4200"/>
            </a:pPr>
            <a:r>
              <a:t>actual scale set by combination of minimum density for beam ionization, length for FLR stabilization, min a/rho; B set by beta</a:t>
            </a:r>
          </a:p>
        </p:txBody>
      </p:sp>
      <p:sp>
        <p:nvSpPr>
          <p:cNvPr id="468" name="Equation"/>
          <p:cNvSpPr txBox="1"/>
          <p:nvPr/>
        </p:nvSpPr>
        <p:spPr>
          <a:xfrm>
            <a:off x="588153" y="3219048"/>
            <a:ext cx="6755980" cy="135331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0.00028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  <m:sup>
                          <m:f>
                            <m:fPr>
                              <m:ctrlPr>
                                <a:rPr xmlns:a="http://schemas.openxmlformats.org/drawingml/2006/main" sz="4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a:rPr xmlns:a="http://schemas.openxmlformats.org/drawingml/2006/main" sz="4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xmlns:a="http://schemas.openxmlformats.org/drawingml/2006/main" sz="4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</m:num>
                    <m:den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den>
                  </m:f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sub>
                  </m:sSub>
                  <m:sSub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  <m:r>
                    <m:rPr>
                      <m:nor/>
                    </m:rP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sec</m:t>
                  </m:r>
                </m:oMath>
              </m:oMathPara>
            </a14:m>
            <a:endParaRPr sz="4000">
              <a:solidFill>
                <a:srgbClr val="5E5E5E"/>
              </a:solidFill>
            </a:endParaRPr>
          </a:p>
        </p:txBody>
      </p:sp>
      <p:sp>
        <p:nvSpPr>
          <p:cNvPr id="469" name="Equation"/>
          <p:cNvSpPr txBox="1"/>
          <p:nvPr/>
        </p:nvSpPr>
        <p:spPr>
          <a:xfrm>
            <a:off x="528166" y="6083818"/>
            <a:ext cx="8348573" cy="104201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sSub>
                    <m:e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num>
                    <m:den>
                      <m:sSub>
                        <m:e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den>
                  </m:f>
                  <m:sSub>
                    <m:e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∼</m:t>
                  </m:r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den>
                  </m:f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  <m:sup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num>
                    <m:den>
                      <m:sSubSup>
                        <m:e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,100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  <m:sup>
                          <m:f>
                            <m:fPr>
                              <m:ctrlPr>
                                <a:rPr xmlns:a="http://schemas.openxmlformats.org/drawingml/2006/main" sz="3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lin"/>
                            </m:fPr>
                            <m:num>
                              <m:r>
                                <a:rPr xmlns:a="http://schemas.openxmlformats.org/drawingml/2006/main" sz="3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xmlns:a="http://schemas.openxmlformats.org/drawingml/2006/main" sz="30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sSub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sSub>
                        <m:e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3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</m:den>
                  </m:f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num>
                    <m:den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</m:oMath>
              </m:oMathPara>
            </a14:m>
            <a:endParaRPr sz="3000">
              <a:solidFill>
                <a:srgbClr val="5E5E5E"/>
              </a:solidFill>
            </a:endParaRPr>
          </a:p>
        </p:txBody>
      </p:sp>
      <p:sp>
        <p:nvSpPr>
          <p:cNvPr id="470" name="Equation"/>
          <p:cNvSpPr txBox="1"/>
          <p:nvPr/>
        </p:nvSpPr>
        <p:spPr>
          <a:xfrm>
            <a:off x="517093" y="7108085"/>
            <a:ext cx="9748980" cy="8168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den>
                  </m:f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⟨</m:t>
                  </m:r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⟩</m:t>
                  </m:r>
                  <m:sSup>
                    <m:e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p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sSub>
                    <m:e>
                      <m:r>
                        <m:rPr>
                          <m:scr m:val="script"/>
                        </m:rP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sub>
                  </m:sSub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5</m:t>
                  </m:r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e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19</m:t>
                      </m:r>
                    </m:sup>
                  </m:sSup>
                  <m:sSubSup>
                    <m:e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sub>
                    <m:sup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f>
                    <m:fPr>
                      <m:ctrlP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num>
                    <m:den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  <m:r>
                    <m:rPr>
                      <m:nor/>
                    </m:rP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for</m:t>
                  </m:r>
                  <m:sSub>
                    <m:e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3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m:rPr>
                      <m:nor/>
                    </m:rPr>
                    <a:rPr xmlns:a="http://schemas.openxmlformats.org/drawingml/2006/main" sz="3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100 keV</m:t>
                  </m:r>
                </m:oMath>
              </m:oMathPara>
            </a14:m>
            <a:endParaRPr sz="3000">
              <a:solidFill>
                <a:srgbClr val="5E5E5E"/>
              </a:solidFill>
            </a:endParaRPr>
          </a:p>
        </p:txBody>
      </p:sp>
      <p:sp>
        <p:nvSpPr>
          <p:cNvPr id="471" name="Equation"/>
          <p:cNvSpPr txBox="1"/>
          <p:nvPr/>
        </p:nvSpPr>
        <p:spPr>
          <a:xfrm>
            <a:off x="579959" y="9186097"/>
            <a:ext cx="11362182" cy="12759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Q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≡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num>
                    <m:den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den>
                  </m:f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∝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⟨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⟩</m:t>
                  </m:r>
                  <m:sSubSup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  <m:sup>
                      <m:f>
                        <m:fPr>
                          <m:ctrlP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bSup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sub>
                  </m:sSub>
                  <m:sSub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∼</m:t>
                  </m:r>
                  <m:r>
                    <a:rPr xmlns:a="http://schemas.openxmlformats.org/drawingml/2006/main" sz="40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1.3</m:t>
                  </m:r>
                  <m:sSubSup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,100</m:t>
                      </m:r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sub>
                    <m:sup>
                      <m:f>
                        <m:fPr>
                          <m:ctrlP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40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bSup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sub>
                  </m:sSub>
                  <m:sSub>
                    <m:e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</m:oMath>
              </m:oMathPara>
            </a14:m>
            <a:endParaRPr sz="4000">
              <a:solidFill>
                <a:srgbClr val="5E5E5E"/>
              </a:solidFill>
            </a:endParaRPr>
          </a:p>
        </p:txBody>
      </p:sp>
      <p:pic>
        <p:nvPicPr>
          <p:cNvPr id="472" name="Tbscan7.jpg" descr="Tbscan7.jpg"/>
          <p:cNvPicPr>
            <a:picLocks noChangeAspect="1"/>
          </p:cNvPicPr>
          <p:nvPr/>
        </p:nvPicPr>
        <p:blipFill>
          <a:blip r:embed="rId3">
            <a:extLst/>
          </a:blip>
          <a:srcRect l="4540" t="863" r="0" b="0"/>
          <a:stretch>
            <a:fillRect/>
          </a:stretch>
        </p:blipFill>
        <p:spPr>
          <a:xfrm>
            <a:off x="8105907" y="2647246"/>
            <a:ext cx="4736426" cy="3648099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Egedal, J., Endrizzi, D., Forest, C. B. &amp; Fowler, T. K. Fusion by beam ions in a low collisionality, high mirror ratio magnetic mirror. Nucl Fusion 62, 126053 (2022)."/>
          <p:cNvSpPr txBox="1"/>
          <p:nvPr/>
        </p:nvSpPr>
        <p:spPr>
          <a:xfrm>
            <a:off x="966428" y="12904402"/>
            <a:ext cx="689234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400">
                <a:solidFill>
                  <a:srgbClr val="212529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Egedal, J., Endrizzi, D., Forest, C. B. &amp; Fowler, T. K. Fusion by beam ions in a low collisionality, high mirror ratio magnetic mirror. </a:t>
            </a:r>
            <a:r>
              <a:rPr i="1"/>
              <a:t>Nucl Fusion</a:t>
            </a:r>
            <a:r>
              <a:t> </a:t>
            </a:r>
            <a:r>
              <a:rPr b="1"/>
              <a:t>62</a:t>
            </a:r>
            <a:r>
              <a:t>, 126053 (2022).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axisymmetric tandem uses very high energy hydrogen ions (800 keV) in end plugs to confine thermal central cell plasma"/>
          <p:cNvSpPr txBox="1"/>
          <p:nvPr>
            <p:ph type="title"/>
          </p:nvPr>
        </p:nvSpPr>
        <p:spPr>
          <a:xfrm>
            <a:off x="4735825" y="194369"/>
            <a:ext cx="14912350" cy="1579787"/>
          </a:xfrm>
          <a:prstGeom prst="rect">
            <a:avLst/>
          </a:prstGeom>
        </p:spPr>
        <p:txBody>
          <a:bodyPr/>
          <a:lstStyle>
            <a:lvl1pPr defTabSz="402550">
              <a:defRPr sz="4263"/>
            </a:lvl1pPr>
          </a:lstStyle>
          <a:p>
            <a:pPr/>
            <a:r>
              <a:t>axisymmetric tandem uses very high energy hydrogen ions (800 keV) in end plugs to confine thermal central cell plasma </a:t>
            </a:r>
          </a:p>
        </p:txBody>
      </p:sp>
      <p:sp>
        <p:nvSpPr>
          <p:cNvPr id="4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7" name="tandem_mirror_w_prop.pdf" descr="tandem_mirror_w_p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461" y="6808416"/>
            <a:ext cx="9009473" cy="6100458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Four species to consider:…"/>
          <p:cNvSpPr txBox="1"/>
          <p:nvPr/>
        </p:nvSpPr>
        <p:spPr>
          <a:xfrm>
            <a:off x="925459" y="2329135"/>
            <a:ext cx="10150906" cy="392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150000"/>
              </a:lnSpc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Four species to consider:</a:t>
            </a:r>
          </a:p>
          <a:p>
            <a:pPr marL="814916" indent="-814916" algn="l" defTabSz="825500">
              <a:lnSpc>
                <a:spcPct val="150000"/>
              </a:lnSpc>
              <a:buSzPct val="100000"/>
              <a:buAutoNum type="arabicPeriod" startAt="1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High density plug</a:t>
            </a:r>
          </a:p>
          <a:p>
            <a:pPr marL="814916" indent="-814916" algn="l" defTabSz="825500">
              <a:lnSpc>
                <a:spcPct val="150000"/>
              </a:lnSpc>
              <a:buSzPct val="100000"/>
              <a:buAutoNum type="arabicPeriod" startAt="1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High Te plug electrons </a:t>
            </a:r>
          </a:p>
          <a:p>
            <a:pPr marL="814916" indent="-814916" algn="l" defTabSz="825500">
              <a:lnSpc>
                <a:spcPct val="150000"/>
              </a:lnSpc>
              <a:buSzPct val="100000"/>
              <a:buAutoNum type="arabicPeriod" startAt="1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Central cell electrons</a:t>
            </a:r>
          </a:p>
          <a:p>
            <a:pPr marL="814916" indent="-814916" algn="l" defTabSz="825500">
              <a:lnSpc>
                <a:spcPct val="150000"/>
              </a:lnSpc>
              <a:buSzPct val="100000"/>
              <a:buAutoNum type="arabicPeriod" startAt="1"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Central cell thermal ions </a:t>
            </a:r>
          </a:p>
        </p:txBody>
      </p:sp>
      <p:sp>
        <p:nvSpPr>
          <p:cNvPr id="479" name="ambipolar potential associated with fast plug ions"/>
          <p:cNvSpPr txBox="1"/>
          <p:nvPr/>
        </p:nvSpPr>
        <p:spPr>
          <a:xfrm>
            <a:off x="9411996" y="3967435"/>
            <a:ext cx="156191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ambipolar potential associated with fast plug ions </a:t>
            </a:r>
          </a:p>
        </p:txBody>
      </p:sp>
      <p:sp>
        <p:nvSpPr>
          <p:cNvPr id="480" name="Confined by:"/>
          <p:cNvSpPr txBox="1"/>
          <p:nvPr/>
        </p:nvSpPr>
        <p:spPr>
          <a:xfrm>
            <a:off x="9411996" y="2445946"/>
            <a:ext cx="34996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Confined by: </a:t>
            </a:r>
          </a:p>
        </p:txBody>
      </p:sp>
      <p:sp>
        <p:nvSpPr>
          <p:cNvPr id="481" name="high energy ions"/>
          <p:cNvSpPr txBox="1"/>
          <p:nvPr/>
        </p:nvSpPr>
        <p:spPr>
          <a:xfrm>
            <a:off x="9411996" y="3206691"/>
            <a:ext cx="156191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high energy ions</a:t>
            </a:r>
          </a:p>
        </p:txBody>
      </p:sp>
      <p:sp>
        <p:nvSpPr>
          <p:cNvPr id="482" name="Confined by potential of expander"/>
          <p:cNvSpPr txBox="1"/>
          <p:nvPr/>
        </p:nvSpPr>
        <p:spPr>
          <a:xfrm>
            <a:off x="9411996" y="4905900"/>
            <a:ext cx="156191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Confined by potential of expander</a:t>
            </a:r>
          </a:p>
        </p:txBody>
      </p:sp>
      <p:sp>
        <p:nvSpPr>
          <p:cNvPr id="483" name="Electrostatically confined by end plug potential"/>
          <p:cNvSpPr txBox="1"/>
          <p:nvPr/>
        </p:nvSpPr>
        <p:spPr>
          <a:xfrm>
            <a:off x="9420008" y="5766259"/>
            <a:ext cx="14777149" cy="327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120000"/>
              </a:lnSpc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Electrostatically confined by end plug potential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m:rPr>
                    <m:sty m:val="p"/>
                  </m:rP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ln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  <m:sSub>
                  <m:e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sSup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p>
                    <m:f>
                      <m:fPr>
                        <m:ctrlPr>
                          <a:rPr xmlns:a="http://schemas.openxmlformats.org/drawingml/2006/main" sz="36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lin"/>
                      </m:fPr>
                      <m:num>
                        <m:sSub>
                          <m:e>
                            <m:r>
                              <m:rPr>
                                <m:sty m:val="p"/>
                              </m:rPr>
                              <a:rPr xmlns:a="http://schemas.openxmlformats.org/drawingml/2006/main" sz="3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xmlns:a="http://schemas.openxmlformats.org/drawingml/2006/main" sz="3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num>
                      <m:den>
                        <m:sSub>
                          <m:e>
                            <m:r>
                              <a:rPr xmlns:a="http://schemas.openxmlformats.org/drawingml/2006/main" sz="3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a:rPr xmlns:a="http://schemas.openxmlformats.org/drawingml/2006/main" sz="3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xmlns:a="http://schemas.openxmlformats.org/drawingml/2006/main" sz="36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den>
                    </m:f>
                  </m:sup>
                </m:sSup>
              </m:oMath>
            </a14:m>
            <a:r>
              <a:t> </a:t>
            </a:r>
          </a:p>
          <a:p>
            <a:pPr algn="l" defTabSz="825500">
              <a:lnSpc>
                <a:spcPct val="120000"/>
              </a:lnSpc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</a:t>
            </a:r>
          </a:p>
          <a:p>
            <a:pPr algn="l" defTabSz="825500">
              <a:lnSpc>
                <a:spcPct val="120000"/>
              </a:lnSpc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</a:t>
            </a:r>
          </a:p>
          <a:p>
            <a:pPr algn="l" defTabSz="825500">
              <a:lnSpc>
                <a:spcPct val="120000"/>
              </a:lnSpc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825500">
              <a:lnSpc>
                <a:spcPct val="120000"/>
              </a:lnSpc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</a:p>
        </p:txBody>
      </p:sp>
      <p:sp>
        <p:nvSpPr>
          <p:cNvPr id="484" name="Text"/>
          <p:cNvSpPr txBox="1"/>
          <p:nvPr/>
        </p:nvSpPr>
        <p:spPr>
          <a:xfrm>
            <a:off x="7430342" y="12011670"/>
            <a:ext cx="8090434" cy="655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120000"/>
              </a:lnSpc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</a:t>
            </a: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-</m:t>
                </m:r>
                <m:sSub>
                  <m:e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Φ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l</m:t>
                </m:r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</a:p>
        </p:txBody>
      </p:sp>
      <p:sp>
        <p:nvSpPr>
          <p:cNvPr id="485" name="Oval"/>
          <p:cNvSpPr/>
          <p:nvPr/>
        </p:nvSpPr>
        <p:spPr>
          <a:xfrm>
            <a:off x="21107400" y="5520674"/>
            <a:ext cx="3138091" cy="1090749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6" name="Pastukhov factor"/>
          <p:cNvSpPr txBox="1"/>
          <p:nvPr/>
        </p:nvSpPr>
        <p:spPr>
          <a:xfrm>
            <a:off x="20191446" y="4897417"/>
            <a:ext cx="4563600" cy="1154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l" defTabSz="821531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>
                <a:solidFill>
                  <a:srgbClr val="FF2600"/>
                </a:solidFill>
              </a:rPr>
              <a:t>Pastukhov factor</a:t>
            </a:r>
          </a:p>
        </p:txBody>
      </p:sp>
      <p:sp>
        <p:nvSpPr>
          <p:cNvPr id="487" name="T. K. Fowler, R. W. Moir, and T. C. Simonen, A New Simpler Way to Obtain High Fusion Power Gain in Tandem Mirrors, Nucl Fusion 57, 056014 (2017)."/>
          <p:cNvSpPr txBox="1"/>
          <p:nvPr/>
        </p:nvSpPr>
        <p:spPr>
          <a:xfrm>
            <a:off x="4602950" y="12956416"/>
            <a:ext cx="67100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i="1" sz="1400">
                <a:solidFill>
                  <a:srgbClr val="212529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i="0"/>
              <a:t>T. K. Fowler, R. W. Moir, and T. C. Simonen, </a:t>
            </a:r>
            <a:r>
              <a:t>A New Simpler Way to Obtain High Fusion Power Gain in Tandem Mirrors</a:t>
            </a:r>
            <a:r>
              <a:rPr i="0"/>
              <a:t>, Nucl Fusion </a:t>
            </a:r>
            <a:r>
              <a:rPr b="1" i="0"/>
              <a:t>57</a:t>
            </a:r>
            <a:r>
              <a:rPr i="0"/>
              <a:t>, 056014 (2017).</a:t>
            </a:r>
          </a:p>
        </p:txBody>
      </p:sp>
      <p:pic>
        <p:nvPicPr>
          <p:cNvPr id="488" name="mirror_conf_w_tandem.pdf" descr="mirror_conf_w_tandem.pdf"/>
          <p:cNvPicPr>
            <a:picLocks noChangeAspect="1"/>
          </p:cNvPicPr>
          <p:nvPr/>
        </p:nvPicPr>
        <p:blipFill>
          <a:blip r:embed="rId3">
            <a:extLst/>
          </a:blip>
          <a:srcRect l="8274" t="24866" r="22282" b="22662"/>
          <a:stretch>
            <a:fillRect/>
          </a:stretch>
        </p:blipFill>
        <p:spPr>
          <a:xfrm>
            <a:off x="14059110" y="6808415"/>
            <a:ext cx="7074470" cy="6917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1" name="High-Field Axisymmetric Magnetic Mirror Reactor (HAMMiR)"/>
          <p:cNvSpPr txBox="1"/>
          <p:nvPr>
            <p:ph type="body" idx="21"/>
          </p:nvPr>
        </p:nvSpPr>
        <p:spPr>
          <a:xfrm>
            <a:off x="983815" y="908466"/>
            <a:ext cx="22858163" cy="13361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E5A35"/>
                </a:solidFill>
              </a:defRPr>
            </a:lvl1pPr>
          </a:lstStyle>
          <a:p>
            <a:pPr/>
            <a:r>
              <a:t>High-Field Axisymmetric Magnetic Mirror Reactor (HAMMiR) </a:t>
            </a:r>
            <a:endParaRPr spc="-24"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92" name="The lowest capital and least complex fusion reactor suitably scaled for industrial use"/>
          <p:cNvSpPr txBox="1"/>
          <p:nvPr>
            <p:ph type="body" idx="22"/>
          </p:nvPr>
        </p:nvSpPr>
        <p:spPr>
          <a:xfrm>
            <a:off x="3546969" y="2472730"/>
            <a:ext cx="18024600" cy="5461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600"/>
            </a:pPr>
            <a:r>
              <a:t>The </a:t>
            </a:r>
            <a:r>
              <a:rPr b="1"/>
              <a:t>lowest capital </a:t>
            </a:r>
            <a:r>
              <a:t>and</a:t>
            </a:r>
            <a:r>
              <a:rPr b="1"/>
              <a:t> least complex </a:t>
            </a:r>
            <a:r>
              <a:t>fusion reactor suitably scaled for industrial use</a:t>
            </a:r>
          </a:p>
        </p:txBody>
      </p:sp>
      <p:sp>
        <p:nvSpPr>
          <p:cNvPr id="493" name="Simpler, cheaper, faster - provides advantages both in development/scale-up and commercial deployment"/>
          <p:cNvSpPr txBox="1"/>
          <p:nvPr/>
        </p:nvSpPr>
        <p:spPr>
          <a:xfrm>
            <a:off x="3526385" y="3017832"/>
            <a:ext cx="1578945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Simpler, cheaper, faster</a:t>
            </a:r>
            <a:r>
              <a:t> - provides advantages both in development/scale-up </a:t>
            </a:r>
            <a:r>
              <a:rPr i="1"/>
              <a:t>and </a:t>
            </a:r>
            <a:r>
              <a:t>commercial deployment</a:t>
            </a:r>
          </a:p>
        </p:txBody>
      </p:sp>
      <p:grpSp>
        <p:nvGrpSpPr>
          <p:cNvPr id="515" name="Group"/>
          <p:cNvGrpSpPr/>
          <p:nvPr/>
        </p:nvGrpSpPr>
        <p:grpSpPr>
          <a:xfrm>
            <a:off x="1728312" y="3897126"/>
            <a:ext cx="20927376" cy="8959308"/>
            <a:chOff x="0" y="0"/>
            <a:chExt cx="20927375" cy="8959307"/>
          </a:xfrm>
        </p:grpSpPr>
        <p:pic>
          <p:nvPicPr>
            <p:cNvPr id="494" name="Tandem0421.png" descr="Tandem042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30667">
              <a:off x="463317" y="635677"/>
              <a:ext cx="19219882" cy="7687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5" name="High pressure non-thermal end plug plasma w/ feedback"/>
            <p:cNvSpPr/>
            <p:nvPr/>
          </p:nvSpPr>
          <p:spPr>
            <a:xfrm>
              <a:off x="335479" y="747402"/>
              <a:ext cx="4334055" cy="770667"/>
            </a:xfrm>
            <a:prstGeom prst="roundRect">
              <a:avLst>
                <a:gd name="adj" fmla="val 15000"/>
              </a:avLst>
            </a:prstGeom>
            <a:solidFill>
              <a:srgbClr val="DFE8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High pressure non-thermal end plug plasma w/ feedback</a:t>
              </a:r>
            </a:p>
          </p:txBody>
        </p:sp>
        <p:sp>
          <p:nvSpPr>
            <p:cNvPr id="496" name="Lower pressure thermonuclear…"/>
            <p:cNvSpPr/>
            <p:nvPr/>
          </p:nvSpPr>
          <p:spPr>
            <a:xfrm>
              <a:off x="5279375" y="747402"/>
              <a:ext cx="4334055" cy="770667"/>
            </a:xfrm>
            <a:prstGeom prst="roundRect">
              <a:avLst>
                <a:gd name="adj" fmla="val 15000"/>
              </a:avLst>
            </a:prstGeom>
            <a:solidFill>
              <a:srgbClr val="DFE8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Lower pressure thermonuclear</a:t>
              </a:r>
            </a:p>
            <a:p>
              <a: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Central Cell Plasma</a:t>
              </a:r>
            </a:p>
          </p:txBody>
        </p:sp>
        <p:sp>
          <p:nvSpPr>
            <p:cNvPr id="497" name="Simple, efficient PbLi to harness…"/>
            <p:cNvSpPr/>
            <p:nvPr/>
          </p:nvSpPr>
          <p:spPr>
            <a:xfrm>
              <a:off x="10223270" y="747402"/>
              <a:ext cx="4334055" cy="770667"/>
            </a:xfrm>
            <a:prstGeom prst="roundRect">
              <a:avLst>
                <a:gd name="adj" fmla="val 15000"/>
              </a:avLst>
            </a:prstGeom>
            <a:solidFill>
              <a:srgbClr val="DFE8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Simple, efficient PbLi to harness </a:t>
              </a:r>
            </a:p>
            <a:p>
              <a: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energy and breed tritium</a:t>
              </a:r>
            </a:p>
          </p:txBody>
        </p:sp>
        <p:sp>
          <p:nvSpPr>
            <p:cNvPr id="498" name="Radio frequency (120Mhz) acceleration of end plug ions to ~800keV"/>
            <p:cNvSpPr/>
            <p:nvPr/>
          </p:nvSpPr>
          <p:spPr>
            <a:xfrm>
              <a:off x="15167165" y="747402"/>
              <a:ext cx="4334055" cy="770667"/>
            </a:xfrm>
            <a:prstGeom prst="roundRect">
              <a:avLst>
                <a:gd name="adj" fmla="val 15000"/>
              </a:avLst>
            </a:prstGeom>
            <a:solidFill>
              <a:srgbClr val="DFE8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Radio frequency (120Mhz) acceleration of end plug ions to ~800keV</a:t>
              </a:r>
            </a:p>
          </p:txBody>
        </p:sp>
        <p:sp>
          <p:nvSpPr>
            <p:cNvPr id="499" name="Expanding exhaust plasma for stability, electron thermal confinement, power handling &amp; direct energy conversion"/>
            <p:cNvSpPr/>
            <p:nvPr/>
          </p:nvSpPr>
          <p:spPr>
            <a:xfrm>
              <a:off x="0" y="7135549"/>
              <a:ext cx="4334055" cy="1508170"/>
            </a:xfrm>
            <a:prstGeom prst="roundRect">
              <a:avLst>
                <a:gd name="adj" fmla="val 7665"/>
              </a:avLst>
            </a:prstGeom>
            <a:solidFill>
              <a:srgbClr val="DFE8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Expanding exhaust plasma for stability, electron thermal confinement, power handling &amp; direct energy conversion </a:t>
              </a:r>
            </a:p>
          </p:txBody>
        </p:sp>
        <p:sp>
          <p:nvSpPr>
            <p:cNvPr id="500" name="High field (~20T) REBCO magnets…"/>
            <p:cNvSpPr/>
            <p:nvPr/>
          </p:nvSpPr>
          <p:spPr>
            <a:xfrm>
              <a:off x="4486083" y="7135549"/>
              <a:ext cx="4334055" cy="770667"/>
            </a:xfrm>
            <a:prstGeom prst="roundRect">
              <a:avLst>
                <a:gd name="adj" fmla="val 15000"/>
              </a:avLst>
            </a:prstGeom>
            <a:solidFill>
              <a:srgbClr val="DFE8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High field (~20T) REBCO magnets</a:t>
              </a:r>
            </a:p>
            <a:p>
              <a: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for end plugs</a:t>
              </a:r>
            </a:p>
          </p:txBody>
        </p:sp>
        <p:sp>
          <p:nvSpPr>
            <p:cNvPr id="501" name="Low field (&lt;2T) MRI-class magnets for central cell"/>
            <p:cNvSpPr/>
            <p:nvPr/>
          </p:nvSpPr>
          <p:spPr>
            <a:xfrm>
              <a:off x="8972167" y="7135549"/>
              <a:ext cx="4334055" cy="770667"/>
            </a:xfrm>
            <a:prstGeom prst="roundRect">
              <a:avLst>
                <a:gd name="adj" fmla="val 15000"/>
              </a:avLst>
            </a:prstGeom>
            <a:solidFill>
              <a:srgbClr val="DFE8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Low field (&lt;2T) MRI-class magnets for central cell</a:t>
              </a:r>
            </a:p>
          </p:txBody>
        </p:sp>
        <p:sp>
          <p:nvSpPr>
            <p:cNvPr id="502" name="Microwave heating (170GHz) of electrons to control radial transport"/>
            <p:cNvSpPr/>
            <p:nvPr/>
          </p:nvSpPr>
          <p:spPr>
            <a:xfrm>
              <a:off x="13458251" y="7135549"/>
              <a:ext cx="4334055" cy="770667"/>
            </a:xfrm>
            <a:prstGeom prst="roundRect">
              <a:avLst>
                <a:gd name="adj" fmla="val 15000"/>
              </a:avLst>
            </a:prstGeom>
            <a:solidFill>
              <a:srgbClr val="DFE8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Microwave heating (170GHz) of electrons to control radial transport</a:t>
              </a:r>
            </a:p>
          </p:txBody>
        </p:sp>
        <p:sp>
          <p:nvSpPr>
            <p:cNvPr id="503" name="100keV neutral beam injection into end plugs…"/>
            <p:cNvSpPr/>
            <p:nvPr/>
          </p:nvSpPr>
          <p:spPr>
            <a:xfrm>
              <a:off x="17944334" y="7135549"/>
              <a:ext cx="2983042" cy="1336109"/>
            </a:xfrm>
            <a:prstGeom prst="roundRect">
              <a:avLst>
                <a:gd name="adj" fmla="val 8652"/>
              </a:avLst>
            </a:prstGeom>
            <a:solidFill>
              <a:srgbClr val="DFE8F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100keV neutral beam injection into end plugs</a:t>
              </a:r>
            </a:p>
            <a:p>
              <a:pPr defTabSz="825500">
                <a:defRPr b="1" sz="1800">
                  <a:solidFill>
                    <a:srgbClr val="221F2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for fueling.</a:t>
              </a:r>
            </a:p>
          </p:txBody>
        </p:sp>
        <p:sp>
          <p:nvSpPr>
            <p:cNvPr id="504" name="Line"/>
            <p:cNvSpPr/>
            <p:nvPr/>
          </p:nvSpPr>
          <p:spPr>
            <a:xfrm flipH="1">
              <a:off x="2187335" y="4827384"/>
              <a:ext cx="616014" cy="2309322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5" name="Line"/>
            <p:cNvSpPr/>
            <p:nvPr/>
          </p:nvSpPr>
          <p:spPr>
            <a:xfrm>
              <a:off x="5204614" y="5274124"/>
              <a:ext cx="1489010" cy="1853050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6" name="Line"/>
            <p:cNvSpPr/>
            <p:nvPr/>
          </p:nvSpPr>
          <p:spPr>
            <a:xfrm flipH="1">
              <a:off x="6665832" y="5156841"/>
              <a:ext cx="1063270" cy="1975376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7" name="Line"/>
            <p:cNvSpPr/>
            <p:nvPr/>
          </p:nvSpPr>
          <p:spPr>
            <a:xfrm>
              <a:off x="10920422" y="4836468"/>
              <a:ext cx="224669" cy="2295718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8" name="Line"/>
            <p:cNvSpPr/>
            <p:nvPr/>
          </p:nvSpPr>
          <p:spPr>
            <a:xfrm>
              <a:off x="10282832" y="5266190"/>
              <a:ext cx="862257" cy="1875607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09" name="Line"/>
            <p:cNvSpPr/>
            <p:nvPr/>
          </p:nvSpPr>
          <p:spPr>
            <a:xfrm>
              <a:off x="14762503" y="4829014"/>
              <a:ext cx="840902" cy="2303436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10" name="Line"/>
            <p:cNvSpPr/>
            <p:nvPr/>
          </p:nvSpPr>
          <p:spPr>
            <a:xfrm>
              <a:off x="16326867" y="5095954"/>
              <a:ext cx="3132424" cy="2202373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11" name="Line"/>
            <p:cNvSpPr/>
            <p:nvPr/>
          </p:nvSpPr>
          <p:spPr>
            <a:xfrm flipH="1" flipV="1">
              <a:off x="2723793" y="1405137"/>
              <a:ext cx="3451123" cy="3048440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12" name="Line"/>
            <p:cNvSpPr/>
            <p:nvPr/>
          </p:nvSpPr>
          <p:spPr>
            <a:xfrm flipH="1" flipV="1">
              <a:off x="7296896" y="1405137"/>
              <a:ext cx="1310437" cy="2228206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13" name="Line"/>
            <p:cNvSpPr/>
            <p:nvPr/>
          </p:nvSpPr>
          <p:spPr>
            <a:xfrm flipV="1">
              <a:off x="10483914" y="1405138"/>
              <a:ext cx="1821184" cy="2645608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14" name="Line"/>
            <p:cNvSpPr/>
            <p:nvPr/>
          </p:nvSpPr>
          <p:spPr>
            <a:xfrm flipV="1">
              <a:off x="14702410" y="1405137"/>
              <a:ext cx="2564240" cy="1909200"/>
            </a:xfrm>
            <a:prstGeom prst="line">
              <a:avLst/>
            </a:prstGeom>
            <a:noFill/>
            <a:ln w="63500" cap="flat">
              <a:solidFill>
                <a:srgbClr val="DFE8F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hysics Missions:…"/>
          <p:cNvSpPr txBox="1"/>
          <p:nvPr/>
        </p:nvSpPr>
        <p:spPr>
          <a:xfrm>
            <a:off x="941893" y="1904822"/>
            <a:ext cx="13560707" cy="1203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b="1" sz="3500">
                <a:solidFill>
                  <a:srgbClr val="000000"/>
                </a:solidFill>
              </a:defRPr>
            </a:pPr>
            <a:r>
              <a:t>Physics M</a:t>
            </a:r>
            <a:r>
              <a:t>issions:  </a:t>
            </a:r>
          </a:p>
          <a:p>
            <a:pPr algn="l" defTabSz="825500">
              <a:defRPr i="1" sz="1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marL="666750" indent="-666750" algn="l" defTabSz="825500">
              <a:buSzPct val="100000"/>
              <a:buAutoNum type="arabicPeriod" startAt="1"/>
              <a:defRPr i="1"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Confine MHD stable, high Te plasma in axisymmetric mirror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  <a:r>
              <a:t>demonstrate</a:t>
            </a:r>
            <a:r>
              <a:rPr i="1"/>
              <a:t> shear-flow</a:t>
            </a:r>
            <a:r>
              <a:t> </a:t>
            </a:r>
            <a:r>
              <a:rPr i="1"/>
              <a:t>stabilization of Interchange</a:t>
            </a:r>
            <a:r>
              <a:t> combined with electron heating and expander confinement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  <a:r>
              <a:t>create high plasma pressure allowed by strong magnetic field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  <a:r>
              <a:t>sloshing ion stabilization of DCLC</a:t>
            </a:r>
            <a:endParaRPr i="1"/>
          </a:p>
          <a:p>
            <a:pPr algn="l" defTabSz="825500">
              <a:defRPr i="1" sz="1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marL="666750" indent="-666750" algn="l" defTabSz="825500">
              <a:buSzPct val="100000"/>
              <a:buAutoNum type="arabicPeriod" startAt="2"/>
              <a:defRPr i="1"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Demonstrate novel in-situ ion acceleration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  <a:r>
              <a:t>combine radio-frequency heating with neutral beam fueling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  <a:r>
              <a:t>show confinement benefit of high energy ions</a:t>
            </a:r>
          </a:p>
          <a:p>
            <a:pPr algn="l" defTabSz="825500">
              <a:defRPr sz="1700">
                <a:solidFill>
                  <a:srgbClr val="000000"/>
                </a:solidFill>
              </a:defRPr>
            </a:pPr>
          </a:p>
          <a:p>
            <a:pPr algn="l" defTabSz="825500">
              <a:defRPr sz="1700">
                <a:solidFill>
                  <a:srgbClr val="000000"/>
                </a:solidFill>
              </a:defRPr>
            </a:pPr>
          </a:p>
          <a:p>
            <a:pPr algn="l" defTabSz="825500">
              <a:defRPr b="1" sz="3500">
                <a:solidFill>
                  <a:srgbClr val="000000"/>
                </a:solidFill>
              </a:defRPr>
            </a:pPr>
            <a:r>
              <a:t>Technology Missions: </a:t>
            </a: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(intertwined with physics goals)</a:t>
            </a:r>
            <a:r>
              <a:t> </a:t>
            </a:r>
          </a:p>
          <a:p>
            <a:pPr algn="l" defTabSz="825500">
              <a:defRPr i="1" sz="1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marL="666750" indent="-666750" algn="l" defTabSz="825500">
              <a:buSzPct val="100000"/>
              <a:buAutoNum type="arabicPeriod" startAt="1"/>
              <a:defRPr sz="3500">
                <a:solidFill>
                  <a:srgbClr val="000000"/>
                </a:solidFill>
              </a:defRPr>
            </a:pPr>
            <a:r>
              <a:t> </a:t>
            </a:r>
            <a:r>
              <a:rPr i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Build REBCO HTS mirror reactor magnets</a:t>
            </a:r>
            <a:r>
              <a:t>  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  <a:r>
              <a:t>build and operate 17 T, 5.5 cm bore HTS coils  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  <a:r>
              <a:t>design 25 T, 50 cm integrated end plug for WHAM++, Hammir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</a:p>
          <a:p>
            <a:pPr marL="666750" indent="-666750" algn="l" defTabSz="825500">
              <a:buSzPct val="100000"/>
              <a:buAutoNum type="arabicPeriod" startAt="1"/>
              <a:defRPr i="1"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Demonstrate advanced particle handling techniques 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  <a:r>
              <a:t>Novel non-evaporable tantalum getters</a:t>
            </a:r>
          </a:p>
          <a:p>
            <a:pPr lvl="1" marL="1111250" indent="-476250" algn="l" defTabSz="825500">
              <a:buSzPct val="125000"/>
              <a:buChar char="•"/>
              <a:defRPr sz="3500">
                <a:solidFill>
                  <a:srgbClr val="000000"/>
                </a:solidFill>
              </a:defRPr>
            </a:pPr>
            <a:r>
              <a:t>test advanced plasma facing components</a:t>
            </a:r>
          </a:p>
          <a:p>
            <a:pPr algn="l" defTabSz="825500">
              <a:defRPr i="1"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l" defTabSz="825500">
              <a:defRPr i="1"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l" defTabSz="825500">
              <a:defRPr i="1" sz="35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</a:t>
            </a:r>
          </a:p>
        </p:txBody>
      </p:sp>
      <p:sp>
        <p:nvSpPr>
          <p:cNvPr id="283" name="WHAM is a ARPA-E funded and aims to prototype the ATM end plug"/>
          <p:cNvSpPr txBox="1"/>
          <p:nvPr>
            <p:ph type="title"/>
          </p:nvPr>
        </p:nvSpPr>
        <p:spPr>
          <a:xfrm>
            <a:off x="489342" y="33962"/>
            <a:ext cx="23405316" cy="1749458"/>
          </a:xfrm>
          <a:prstGeom prst="rect">
            <a:avLst/>
          </a:prstGeom>
        </p:spPr>
        <p:txBody>
          <a:bodyPr/>
          <a:lstStyle>
            <a:lvl1pPr algn="l" defTabSz="673655">
              <a:defRPr sz="6068"/>
            </a:lvl1pPr>
          </a:lstStyle>
          <a:p>
            <a:pPr/>
            <a:r>
              <a:t>WHAM is a ARPA-E funded and aims to prototype the ATM end plug</a:t>
            </a: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5" name="Additional ARPA-E directives:…"/>
          <p:cNvSpPr txBox="1"/>
          <p:nvPr/>
        </p:nvSpPr>
        <p:spPr>
          <a:xfrm>
            <a:off x="14773211" y="9827288"/>
            <a:ext cx="12745197" cy="480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b="1" sz="3600">
                <a:solidFill>
                  <a:srgbClr val="000000"/>
                </a:solidFill>
              </a:defRPr>
            </a:pPr>
            <a:r>
              <a:t>Additional ARPA-E directives</a:t>
            </a:r>
            <a:r>
              <a:t>:  </a:t>
            </a:r>
          </a:p>
          <a:p>
            <a:pPr algn="l" defTabSz="825500">
              <a:defRPr i="1" sz="18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marL="666750" indent="-666750" algn="l" defTabSz="825500">
              <a:buSzPct val="100000"/>
              <a:buAutoNum type="arabicPeriod" startAt="1"/>
              <a:defRPr i="1"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Refine reactor concept</a:t>
            </a:r>
          </a:p>
          <a:p>
            <a:pPr lvl="1" marL="1092200" indent="-457200" algn="l" defTabSz="825500">
              <a:buSzPct val="86000"/>
              <a:buChar char="•"/>
              <a:defRPr sz="3500">
                <a:solidFill>
                  <a:srgbClr val="000000"/>
                </a:solidFill>
              </a:defRPr>
            </a:pPr>
            <a:r>
              <a:t>l</a:t>
            </a:r>
            <a:r>
              <a:t>ow cost/length central cell solution</a:t>
            </a:r>
          </a:p>
          <a:p>
            <a:pPr lvl="1" marL="1092200" indent="-457200" algn="l" defTabSz="825500">
              <a:buSzPct val="86000"/>
              <a:buChar char="•"/>
              <a:defRPr sz="3500">
                <a:solidFill>
                  <a:srgbClr val="000000"/>
                </a:solidFill>
              </a:defRPr>
            </a:pPr>
            <a:r>
              <a:t>neutronics analysis for shielding</a:t>
            </a:r>
          </a:p>
          <a:p>
            <a:pPr marL="666750" indent="-666750" algn="l" defTabSz="825500">
              <a:buSzPct val="100000"/>
              <a:buAutoNum type="arabicPeriod" startAt="1"/>
              <a:defRPr i="1"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Develop commercialization plan</a:t>
            </a:r>
            <a:endParaRPr i="0">
              <a:latin typeface="+mn-lt"/>
              <a:ea typeface="+mn-ea"/>
              <a:cs typeface="+mn-cs"/>
              <a:sym typeface="Helvetica Neue"/>
            </a:endParaRPr>
          </a:p>
          <a:p>
            <a:pPr algn="l" defTabSz="825500">
              <a:defRPr i="1"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l" defTabSz="825500">
              <a:defRPr i="1"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l" defTabSz="825500">
              <a:defRPr i="1"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</a:t>
            </a:r>
          </a:p>
        </p:txBody>
      </p:sp>
      <p:pic>
        <p:nvPicPr>
          <p:cNvPr id="286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31184" y="2194572"/>
            <a:ext cx="9450345" cy="6919297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Equation"/>
          <p:cNvSpPr txBox="1"/>
          <p:nvPr/>
        </p:nvSpPr>
        <p:spPr>
          <a:xfrm>
            <a:off x="19579508" y="2104068"/>
            <a:ext cx="3810472" cy="44688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8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a:rPr xmlns:a="http://schemas.openxmlformats.org/drawingml/2006/main" sz="38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17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e>
                      <m:r>
                        <a:rPr xmlns:a="http://schemas.openxmlformats.org/drawingml/2006/main" sz="38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b>
                      <m:r>
                        <a:rPr xmlns:a="http://schemas.openxmlformats.org/drawingml/2006/main" sz="38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20</m:t>
                  </m:r>
                </m:oMath>
              </m:oMathPara>
            </a14:m>
            <a:endParaRPr sz="3800">
              <a:solidFill>
                <a:srgbClr val="5E5E5E"/>
              </a:solidFill>
            </a:endParaRPr>
          </a:p>
        </p:txBody>
      </p:sp>
      <p:sp>
        <p:nvSpPr>
          <p:cNvPr id="288" name="Equation"/>
          <p:cNvSpPr txBox="1"/>
          <p:nvPr/>
        </p:nvSpPr>
        <p:spPr>
          <a:xfrm>
            <a:off x="19713181" y="2800823"/>
            <a:ext cx="3757400" cy="3942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L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4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12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38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m:oMathPara>
            </a14:m>
            <a:endParaRPr sz="3800">
              <a:solidFill>
                <a:srgbClr val="5E5E5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599450"/>
            <a:ext cx="24384000" cy="8333279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extBox 21"/>
          <p:cNvSpPr txBox="1"/>
          <p:nvPr/>
        </p:nvSpPr>
        <p:spPr>
          <a:xfrm>
            <a:off x="17882021" y="1946116"/>
            <a:ext cx="3339309" cy="17322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CRYO PUMPS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ORDERED 3 Order Placed: 12/13/2021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16 week, 4/13/2022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$116,573</a:t>
            </a:r>
          </a:p>
        </p:txBody>
      </p:sp>
      <p:sp>
        <p:nvSpPr>
          <p:cNvPr id="292" name="TextBox 23"/>
          <p:cNvSpPr txBox="1"/>
          <p:nvPr/>
        </p:nvSpPr>
        <p:spPr>
          <a:xfrm>
            <a:off x="10833820" y="2094988"/>
            <a:ext cx="3215883" cy="20370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CENTRAL CELL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ORDERED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 7/19/2021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16 week, Feb. 2022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$101,250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Includes all mating flanges</a:t>
            </a:r>
          </a:p>
        </p:txBody>
      </p:sp>
      <p:sp>
        <p:nvSpPr>
          <p:cNvPr id="293" name="TextBox 25"/>
          <p:cNvSpPr txBox="1"/>
          <p:nvPr/>
        </p:nvSpPr>
        <p:spPr>
          <a:xfrm>
            <a:off x="14489005" y="1964630"/>
            <a:ext cx="2981309" cy="17322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12” CF GATE VALVES (2)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</a:t>
            </a:r>
            <a:r>
              <a:rPr u="sng"/>
              <a:t>RECEIVED</a:t>
            </a:r>
            <a:r>
              <a:t>  Order Placed: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 $13,633</a:t>
            </a:r>
          </a:p>
        </p:txBody>
      </p:sp>
      <p:sp>
        <p:nvSpPr>
          <p:cNvPr id="294" name="TextBox 26"/>
          <p:cNvSpPr txBox="1"/>
          <p:nvPr/>
        </p:nvSpPr>
        <p:spPr>
          <a:xfrm>
            <a:off x="7523913" y="2423872"/>
            <a:ext cx="3132773" cy="17322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TURBO PUMPS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ORDERED 2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  1/19/2021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12 weeks, 3/19/2022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$36,318</a:t>
            </a:r>
          </a:p>
        </p:txBody>
      </p:sp>
      <p:sp>
        <p:nvSpPr>
          <p:cNvPr id="295" name="TextBox 27"/>
          <p:cNvSpPr txBox="1"/>
          <p:nvPr/>
        </p:nvSpPr>
        <p:spPr>
          <a:xfrm>
            <a:off x="3592386" y="2340354"/>
            <a:ext cx="3743273" cy="17322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CUSTOM ADAPTER FLANGES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ORDERED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 Pending, 8/2022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</a:t>
            </a:r>
            <a:r>
              <a:rPr b="1" u="sng"/>
              <a:t>30 weeks </a:t>
            </a:r>
            <a:endParaRPr b="1" u="sng"/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$21,960</a:t>
            </a:r>
          </a:p>
        </p:txBody>
      </p:sp>
      <p:sp>
        <p:nvSpPr>
          <p:cNvPr id="296" name="TextBox 28"/>
          <p:cNvSpPr txBox="1"/>
          <p:nvPr/>
        </p:nvSpPr>
        <p:spPr>
          <a:xfrm>
            <a:off x="585553" y="11980699"/>
            <a:ext cx="3178177" cy="14274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CHAMBER STANDS (3)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</a:t>
            </a:r>
            <a:r>
              <a:rPr u="sng"/>
              <a:t>RECEIVED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ESTIMATE = $12,000</a:t>
            </a:r>
          </a:p>
        </p:txBody>
      </p:sp>
      <p:sp>
        <p:nvSpPr>
          <p:cNvPr id="297" name="TextBox 29"/>
          <p:cNvSpPr txBox="1"/>
          <p:nvPr/>
        </p:nvSpPr>
        <p:spPr>
          <a:xfrm>
            <a:off x="18950939" y="13196794"/>
            <a:ext cx="5158404" cy="55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* Order Placed = PO leaving the building</a:t>
            </a:r>
          </a:p>
        </p:txBody>
      </p:sp>
      <p:sp>
        <p:nvSpPr>
          <p:cNvPr id="298" name="TextBox 31"/>
          <p:cNvSpPr txBox="1"/>
          <p:nvPr/>
        </p:nvSpPr>
        <p:spPr>
          <a:xfrm>
            <a:off x="21217501" y="3766496"/>
            <a:ext cx="2978245" cy="17322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END CELLS (2)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ORDERED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 5/27/2021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16 week, Feb. 2022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$64,550</a:t>
            </a:r>
          </a:p>
        </p:txBody>
      </p:sp>
      <p:sp>
        <p:nvSpPr>
          <p:cNvPr id="299" name="TextBox 32"/>
          <p:cNvSpPr txBox="1"/>
          <p:nvPr/>
        </p:nvSpPr>
        <p:spPr>
          <a:xfrm>
            <a:off x="188254" y="2423872"/>
            <a:ext cx="3132772" cy="17322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ECH WAVEGUIDE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RECEIVED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 8/18/2021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</a:t>
            </a:r>
            <a:r>
              <a:rPr b="1" u="sng"/>
              <a:t>28 weeks</a:t>
            </a:r>
            <a:r>
              <a:t>, April. 2022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$247,465</a:t>
            </a:r>
          </a:p>
        </p:txBody>
      </p:sp>
      <p:sp>
        <p:nvSpPr>
          <p:cNvPr id="300" name="TextBox 33"/>
          <p:cNvSpPr txBox="1"/>
          <p:nvPr/>
        </p:nvSpPr>
        <p:spPr>
          <a:xfrm>
            <a:off x="11872177" y="11944001"/>
            <a:ext cx="3031363" cy="17322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CUSTOM BELLOWS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RFB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 Pending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</a:t>
            </a:r>
            <a:r>
              <a:rPr b="1" u="sng"/>
              <a:t>16 weeks </a:t>
            </a:r>
            <a:endParaRPr b="1" u="sng"/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Estimate $15,000</a:t>
            </a:r>
          </a:p>
        </p:txBody>
      </p:sp>
      <p:sp>
        <p:nvSpPr>
          <p:cNvPr id="301" name="TextBox 34"/>
          <p:cNvSpPr txBox="1"/>
          <p:nvPr/>
        </p:nvSpPr>
        <p:spPr>
          <a:xfrm>
            <a:off x="8623645" y="11932728"/>
            <a:ext cx="2717257" cy="17322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STABILIZATION RINGS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RFB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 Pending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End of July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TBD</a:t>
            </a:r>
          </a:p>
        </p:txBody>
      </p:sp>
      <p:sp>
        <p:nvSpPr>
          <p:cNvPr id="302" name="TextBox 35"/>
          <p:cNvSpPr txBox="1"/>
          <p:nvPr/>
        </p:nvSpPr>
        <p:spPr>
          <a:xfrm>
            <a:off x="4256625" y="12108667"/>
            <a:ext cx="3555023" cy="14274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NBI STAND and POSITIONER 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</a:t>
            </a:r>
            <a:r>
              <a:rPr u="sng"/>
              <a:t>FINALIZING DESIGN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 Pending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ESTIMATE = $12,000</a:t>
            </a:r>
          </a:p>
        </p:txBody>
      </p:sp>
      <p:sp>
        <p:nvSpPr>
          <p:cNvPr id="303" name="TextBox 36"/>
          <p:cNvSpPr txBox="1"/>
          <p:nvPr/>
        </p:nvSpPr>
        <p:spPr>
          <a:xfrm>
            <a:off x="5020170" y="257772"/>
            <a:ext cx="13291414" cy="127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7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Vacuum vessel under assembly </a:t>
            </a:r>
          </a:p>
        </p:txBody>
      </p:sp>
      <p:sp>
        <p:nvSpPr>
          <p:cNvPr id="304" name="Straight Arrow Connector 37"/>
          <p:cNvSpPr/>
          <p:nvPr/>
        </p:nvSpPr>
        <p:spPr>
          <a:xfrm flipV="1">
            <a:off x="3551125" y="10901778"/>
            <a:ext cx="3110979" cy="1436209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5" name="Straight Arrow Connector 38"/>
          <p:cNvSpPr/>
          <p:nvPr/>
        </p:nvSpPr>
        <p:spPr>
          <a:xfrm flipH="1" flipV="1">
            <a:off x="12032263" y="8986494"/>
            <a:ext cx="1355597" cy="2957509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6" name="Straight Arrow Connector 39"/>
          <p:cNvSpPr/>
          <p:nvPr/>
        </p:nvSpPr>
        <p:spPr>
          <a:xfrm flipH="1">
            <a:off x="6675941" y="4147420"/>
            <a:ext cx="1877492" cy="1551304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7" name="TextBox 40"/>
          <p:cNvSpPr txBox="1"/>
          <p:nvPr/>
        </p:nvSpPr>
        <p:spPr>
          <a:xfrm>
            <a:off x="20026582" y="11721287"/>
            <a:ext cx="3555023" cy="14274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 BE DESIGNED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-CFS Magnet stands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-NBI Beam Dumps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-ECH Launcher</a:t>
            </a:r>
          </a:p>
        </p:txBody>
      </p:sp>
      <p:sp>
        <p:nvSpPr>
          <p:cNvPr id="308" name="TextBox 41"/>
          <p:cNvSpPr txBox="1"/>
          <p:nvPr/>
        </p:nvSpPr>
        <p:spPr>
          <a:xfrm>
            <a:off x="15446373" y="11932728"/>
            <a:ext cx="3247995" cy="173228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1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CUSTOM PUMPING DUCT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STATUS:  Finalize Design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Order Placed: Pending</a:t>
            </a:r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ETA: </a:t>
            </a:r>
            <a:r>
              <a:rPr b="1" u="sng"/>
              <a:t>12 weeks </a:t>
            </a:r>
            <a:endParaRPr b="1" u="sng"/>
          </a:p>
          <a:p>
            <a:pPr algn="l" defTabSz="182880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COST: Estimate $15,000</a:t>
            </a:r>
          </a:p>
        </p:txBody>
      </p:sp>
      <p:sp>
        <p:nvSpPr>
          <p:cNvPr id="309" name="Straight Arrow Connector 42"/>
          <p:cNvSpPr/>
          <p:nvPr/>
        </p:nvSpPr>
        <p:spPr>
          <a:xfrm>
            <a:off x="2626583" y="4147420"/>
            <a:ext cx="1936309" cy="3380845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" name="Straight Arrow Connector 43"/>
          <p:cNvSpPr/>
          <p:nvPr/>
        </p:nvSpPr>
        <p:spPr>
          <a:xfrm>
            <a:off x="19455269" y="3766496"/>
            <a:ext cx="88659" cy="1670925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" name="Straight Arrow Connector 44"/>
          <p:cNvSpPr/>
          <p:nvPr/>
        </p:nvSpPr>
        <p:spPr>
          <a:xfrm>
            <a:off x="12943642" y="4147419"/>
            <a:ext cx="1959900" cy="3669968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2" name="Straight Arrow Connector 45"/>
          <p:cNvSpPr/>
          <p:nvPr/>
        </p:nvSpPr>
        <p:spPr>
          <a:xfrm>
            <a:off x="5464024" y="4063901"/>
            <a:ext cx="1113490" cy="2519821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3" name="Straight Arrow Connector 46"/>
          <p:cNvSpPr/>
          <p:nvPr/>
        </p:nvSpPr>
        <p:spPr>
          <a:xfrm flipH="1" flipV="1">
            <a:off x="9627675" y="9001958"/>
            <a:ext cx="847976" cy="2978743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4" name="Straight Arrow Connector 47"/>
          <p:cNvSpPr/>
          <p:nvPr/>
        </p:nvSpPr>
        <p:spPr>
          <a:xfrm>
            <a:off x="15979660" y="3766496"/>
            <a:ext cx="2058298" cy="5024649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5" name="Straight Arrow Connector 48"/>
          <p:cNvSpPr/>
          <p:nvPr/>
        </p:nvSpPr>
        <p:spPr>
          <a:xfrm flipH="1">
            <a:off x="21269671" y="5437421"/>
            <a:ext cx="540077" cy="1803367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6" name="TextBox 7"/>
          <p:cNvSpPr txBox="1"/>
          <p:nvPr/>
        </p:nvSpPr>
        <p:spPr>
          <a:xfrm>
            <a:off x="12897373" y="2043376"/>
            <a:ext cx="1237230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April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17" name="TextBox 50"/>
          <p:cNvSpPr txBox="1"/>
          <p:nvPr/>
        </p:nvSpPr>
        <p:spPr>
          <a:xfrm>
            <a:off x="6834069" y="12757356"/>
            <a:ext cx="1771225" cy="728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Nov 22</a:t>
            </a:r>
            <a:r>
              <a:rPr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18" name="TextBox 53"/>
          <p:cNvSpPr txBox="1"/>
          <p:nvPr/>
        </p:nvSpPr>
        <p:spPr>
          <a:xfrm>
            <a:off x="16095002" y="2675606"/>
            <a:ext cx="1339697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2021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19" name="TextBox 54"/>
          <p:cNvSpPr txBox="1"/>
          <p:nvPr/>
        </p:nvSpPr>
        <p:spPr>
          <a:xfrm>
            <a:off x="2650718" y="12407024"/>
            <a:ext cx="1339697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2021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20" name="TextBox 55"/>
          <p:cNvSpPr txBox="1"/>
          <p:nvPr/>
        </p:nvSpPr>
        <p:spPr>
          <a:xfrm>
            <a:off x="2225067" y="2359607"/>
            <a:ext cx="1237229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April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21" name="TextBox 56"/>
          <p:cNvSpPr txBox="1"/>
          <p:nvPr/>
        </p:nvSpPr>
        <p:spPr>
          <a:xfrm>
            <a:off x="5330864" y="3265794"/>
            <a:ext cx="1771670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just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Aug 22</a:t>
            </a:r>
            <a:r>
              <a:rPr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22" name="TextBox 58"/>
          <p:cNvSpPr txBox="1"/>
          <p:nvPr/>
        </p:nvSpPr>
        <p:spPr>
          <a:xfrm>
            <a:off x="19836815" y="3016557"/>
            <a:ext cx="1186330" cy="728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00B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May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23" name="TextBox 59"/>
          <p:cNvSpPr txBox="1"/>
          <p:nvPr/>
        </p:nvSpPr>
        <p:spPr>
          <a:xfrm>
            <a:off x="22844107" y="4775365"/>
            <a:ext cx="1186330" cy="728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00B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May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24" name="TextBox 60"/>
          <p:cNvSpPr txBox="1"/>
          <p:nvPr/>
        </p:nvSpPr>
        <p:spPr>
          <a:xfrm>
            <a:off x="17751607" y="12639212"/>
            <a:ext cx="1771225" cy="728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Nov 22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25" name="TextBox 61"/>
          <p:cNvSpPr txBox="1"/>
          <p:nvPr/>
        </p:nvSpPr>
        <p:spPr>
          <a:xfrm>
            <a:off x="22408150" y="11922244"/>
            <a:ext cx="1246009" cy="12877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Nov 22 </a:t>
            </a:r>
          </a:p>
          <a:p>
            <a:pPr algn="l" defTabSz="1828800">
              <a:defRPr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Dec 22</a:t>
            </a:r>
          </a:p>
          <a:p>
            <a:pPr algn="l" defTabSz="1828800">
              <a:defRPr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Jan 23</a:t>
            </a:r>
          </a:p>
        </p:txBody>
      </p:sp>
      <p:sp>
        <p:nvSpPr>
          <p:cNvPr id="326" name="TextBox 62"/>
          <p:cNvSpPr txBox="1"/>
          <p:nvPr/>
        </p:nvSpPr>
        <p:spPr>
          <a:xfrm>
            <a:off x="13869421" y="12639212"/>
            <a:ext cx="1008629" cy="728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July</a:t>
            </a:r>
          </a:p>
        </p:txBody>
      </p:sp>
      <p:sp>
        <p:nvSpPr>
          <p:cNvPr id="327" name="TextBox 51"/>
          <p:cNvSpPr txBox="1"/>
          <p:nvPr/>
        </p:nvSpPr>
        <p:spPr>
          <a:xfrm>
            <a:off x="22793286" y="4778869"/>
            <a:ext cx="1542401" cy="728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Oct 22</a:t>
            </a:r>
          </a:p>
        </p:txBody>
      </p:sp>
      <p:sp>
        <p:nvSpPr>
          <p:cNvPr id="328" name="TextBox 64"/>
          <p:cNvSpPr txBox="1"/>
          <p:nvPr/>
        </p:nvSpPr>
        <p:spPr>
          <a:xfrm>
            <a:off x="19781497" y="3093502"/>
            <a:ext cx="1618974" cy="728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August</a:t>
            </a:r>
          </a:p>
        </p:txBody>
      </p:sp>
      <p:sp>
        <p:nvSpPr>
          <p:cNvPr id="329" name="TextBox 66"/>
          <p:cNvSpPr txBox="1"/>
          <p:nvPr/>
        </p:nvSpPr>
        <p:spPr>
          <a:xfrm>
            <a:off x="9509235" y="3348799"/>
            <a:ext cx="1390150" cy="728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Sept.</a:t>
            </a:r>
            <a:r>
              <a:rPr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30" name="TextBox 68"/>
          <p:cNvSpPr txBox="1"/>
          <p:nvPr/>
        </p:nvSpPr>
        <p:spPr>
          <a:xfrm>
            <a:off x="9909054" y="12915948"/>
            <a:ext cx="1314024" cy="7289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June </a:t>
            </a:r>
          </a:p>
        </p:txBody>
      </p:sp>
      <p:pic>
        <p:nvPicPr>
          <p:cNvPr id="331" name="Graphic 71" descr="Graphic 7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1787" y="11883704"/>
            <a:ext cx="1683845" cy="168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raphic 72" descr="Graphic 7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83408" y="2423872"/>
            <a:ext cx="1683845" cy="1683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Graphic 73" descr="Graphic 7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71814" y="1704825"/>
            <a:ext cx="1683845" cy="168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Graphic 74" descr="Graphic 7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5897" y="2782982"/>
            <a:ext cx="1683845" cy="1683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Graphic 75" descr="Graphic 7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75" y="12105413"/>
            <a:ext cx="1683845" cy="168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Graphic 76" descr="Graphic 7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75260" y="11238793"/>
            <a:ext cx="1683845" cy="168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Graphic 2" descr="Graphic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66842" y="1865859"/>
            <a:ext cx="1683845" cy="168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Graphic 3" descr="Graphic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11423" y="1975298"/>
            <a:ext cx="1683845" cy="1683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Graphic 4" descr="Graphic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49820" y="1975467"/>
            <a:ext cx="1683845" cy="168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Graphic 5" descr="Graphic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00202" y="3088017"/>
            <a:ext cx="1683844" cy="16838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WHAM is now under construction at the Physical Sciences Lab of the University of Wisconsin: 1st plasma Q2 2023"/>
          <p:cNvSpPr txBox="1"/>
          <p:nvPr>
            <p:ph type="title"/>
          </p:nvPr>
        </p:nvSpPr>
        <p:spPr>
          <a:xfrm>
            <a:off x="2261697" y="41038"/>
            <a:ext cx="19690725" cy="1733118"/>
          </a:xfrm>
          <a:prstGeom prst="rect">
            <a:avLst/>
          </a:prstGeom>
        </p:spPr>
        <p:txBody>
          <a:bodyPr lIns="63500" tIns="63500" rIns="63500" bIns="63500"/>
          <a:lstStyle>
            <a:lvl1pPr defTabSz="476488">
              <a:defRPr sz="5219"/>
            </a:lvl1pPr>
          </a:lstStyle>
          <a:p>
            <a:pPr/>
            <a:r>
              <a:t>WHAM is now under construction at the Physical Sciences Lab of the University of Wisconsin: 1st plasma Q2 2023</a:t>
            </a:r>
          </a:p>
        </p:txBody>
      </p:sp>
      <p:sp>
        <p:nvSpPr>
          <p:cNvPr id="3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4" name="December 1, 2020"/>
          <p:cNvSpPr txBox="1"/>
          <p:nvPr/>
        </p:nvSpPr>
        <p:spPr>
          <a:xfrm>
            <a:off x="10595188" y="11794318"/>
            <a:ext cx="262737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December 1, 2020</a:t>
            </a:r>
          </a:p>
        </p:txBody>
      </p:sp>
      <p:pic>
        <p:nvPicPr>
          <p:cNvPr id="345" name="WHAM_construction_timelapse.mp4" descr="WHAM_construction_timelaps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44507" y="2069102"/>
            <a:ext cx="20313147" cy="11426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7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4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 1"/>
          <p:cNvSpPr txBox="1"/>
          <p:nvPr>
            <p:ph type="title"/>
          </p:nvPr>
        </p:nvSpPr>
        <p:spPr>
          <a:xfrm>
            <a:off x="625023" y="596901"/>
            <a:ext cx="21433538" cy="1260595"/>
          </a:xfrm>
          <a:prstGeom prst="rect">
            <a:avLst/>
          </a:prstGeom>
        </p:spPr>
        <p:txBody>
          <a:bodyPr/>
          <a:lstStyle>
            <a:lvl1pPr defTabSz="1572768">
              <a:defRPr sz="5504"/>
            </a:lvl1pPr>
          </a:lstStyle>
          <a:p>
            <a:pPr/>
            <a:r>
              <a:t>WHAM magnet specifications (Thing 1 tested successfully to 16.5 T)</a:t>
            </a:r>
          </a:p>
        </p:txBody>
      </p:sp>
      <p:pic>
        <p:nvPicPr>
          <p:cNvPr id="34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3703444" y="3881994"/>
            <a:ext cx="10622209" cy="70584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9" name="Table 4"/>
          <p:cNvGraphicFramePr/>
          <p:nvPr/>
        </p:nvGraphicFramePr>
        <p:xfrm>
          <a:off x="1327022" y="2962410"/>
          <a:ext cx="6034655" cy="889757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175571"/>
                <a:gridCol w="1486614"/>
                <a:gridCol w="1347068"/>
              </a:tblGrid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Stored energy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3.2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MJ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Magnetic field at center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Maximum magnetic field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Operating current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2000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Inner diameter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0.05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Outer diameter, WP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Thickness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0.15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Height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2.1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Winding pack mass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500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Magnet mass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1500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kg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  <a:tr h="806560">
                <a:tc>
                  <a:txBody>
                    <a:bodyPr/>
                    <a:lstStyle/>
                    <a:p>
                      <a:pPr algn="l"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Operating temperature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/>
                      <a:r>
                        <a:rPr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/>
                      <a:r>
                        <a:rPr sz="2200">
                          <a:solidFill>
                            <a:srgbClr val="231F2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</a:t>
                      </a:r>
                    </a:p>
                  </a:txBody>
                  <a:tcPr marL="7620" marR="7620" marT="7620" marB="76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6E8EB"/>
                    </a:solidFill>
                  </a:tcPr>
                </a:tc>
              </a:tr>
            </a:tbl>
          </a:graphicData>
        </a:graphic>
      </p:graphicFrame>
      <p:pic>
        <p:nvPicPr>
          <p:cNvPr id="35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19057" y="8268021"/>
            <a:ext cx="7470165" cy="4468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8538789" y="1380366"/>
            <a:ext cx="6030711" cy="7470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 from iOS.jpg" descr="Image from iO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443398" y="2003265"/>
            <a:ext cx="8092846" cy="1079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u.jpeg" descr="iu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505763" y="2179935"/>
            <a:ext cx="2807197" cy="2807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itle 1"/>
          <p:cNvSpPr txBox="1"/>
          <p:nvPr>
            <p:ph type="title"/>
          </p:nvPr>
        </p:nvSpPr>
        <p:spPr>
          <a:xfrm>
            <a:off x="3791489" y="-105692"/>
            <a:ext cx="18829550" cy="1723084"/>
          </a:xfrm>
          <a:prstGeom prst="rect">
            <a:avLst/>
          </a:prstGeom>
        </p:spPr>
        <p:txBody>
          <a:bodyPr/>
          <a:lstStyle>
            <a:lvl1pPr defTabSz="1755647">
              <a:defRPr sz="537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ECH: gyrotron operational; transition line installed; launcher  arriving in Q1 2023; power optimization underway</a:t>
            </a:r>
          </a:p>
        </p:txBody>
      </p:sp>
      <p:sp>
        <p:nvSpPr>
          <p:cNvPr id="356" name="Slide Number Placeholder 2"/>
          <p:cNvSpPr txBox="1"/>
          <p:nvPr>
            <p:ph type="sldNum" sz="quarter" idx="2"/>
          </p:nvPr>
        </p:nvSpPr>
        <p:spPr>
          <a:xfrm>
            <a:off x="23851488" y="13059814"/>
            <a:ext cx="350065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7" name="TextBox 7"/>
          <p:cNvSpPr txBox="1"/>
          <p:nvPr/>
        </p:nvSpPr>
        <p:spPr>
          <a:xfrm>
            <a:off x="212429" y="11718311"/>
            <a:ext cx="12343756" cy="12750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Boris testing:  power output at 65 kV, 22 A  </a:t>
            </a:r>
          </a:p>
          <a:p>
            <a:pPr algn="l" defTabSz="18288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</p:txBody>
      </p:sp>
      <p:pic>
        <p:nvPicPr>
          <p:cNvPr id="35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18798" t="0" r="11475" b="0"/>
          <a:stretch>
            <a:fillRect/>
          </a:stretch>
        </p:blipFill>
        <p:spPr>
          <a:xfrm rot="5400000">
            <a:off x="558906" y="2063152"/>
            <a:ext cx="9162781" cy="9855732"/>
          </a:xfrm>
          <a:prstGeom prst="rect">
            <a:avLst/>
          </a:prstGeom>
          <a:ln w="76200">
            <a:solidFill>
              <a:srgbClr val="FFFFFF"/>
            </a:solidFill>
          </a:ln>
        </p:spPr>
      </p:pic>
      <p:pic>
        <p:nvPicPr>
          <p:cNvPr id="35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22903" y="8624023"/>
            <a:ext cx="4444027" cy="49925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" name="Group 17"/>
          <p:cNvGrpSpPr/>
          <p:nvPr/>
        </p:nvGrpSpPr>
        <p:grpSpPr>
          <a:xfrm>
            <a:off x="312912" y="12983789"/>
            <a:ext cx="4444027" cy="703231"/>
            <a:chOff x="0" y="0"/>
            <a:chExt cx="4444026" cy="703229"/>
          </a:xfrm>
        </p:grpSpPr>
        <p:sp>
          <p:nvSpPr>
            <p:cNvPr id="360" name="Rectangle 16"/>
            <p:cNvSpPr/>
            <p:nvPr/>
          </p:nvSpPr>
          <p:spPr>
            <a:xfrm>
              <a:off x="-1" y="0"/>
              <a:ext cx="4444028" cy="703230"/>
            </a:xfrm>
            <a:prstGeom prst="rect">
              <a:avLst/>
            </a:prstGeom>
            <a:solidFill>
              <a:srgbClr val="13306C"/>
            </a:solidFill>
            <a:ln w="254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361" name="Picture 15" descr="Picture 1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8191"/>
              <a:ext cx="4336730" cy="586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3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7727135" y="3048267"/>
            <a:ext cx="5173339" cy="5206607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Title 1"/>
          <p:cNvSpPr txBox="1"/>
          <p:nvPr/>
        </p:nvSpPr>
        <p:spPr>
          <a:xfrm>
            <a:off x="18029046" y="2027032"/>
            <a:ext cx="9414775" cy="861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 algn="l" defTabSz="914400">
              <a:lnSpc>
                <a:spcPct val="90000"/>
              </a:lnSpc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launcher: In fabrication. </a:t>
            </a:r>
          </a:p>
        </p:txBody>
      </p:sp>
      <p:pic>
        <p:nvPicPr>
          <p:cNvPr id="365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rcRect l="0" t="0" r="33027" b="0"/>
          <a:stretch>
            <a:fillRect/>
          </a:stretch>
        </p:blipFill>
        <p:spPr>
          <a:xfrm rot="10800000">
            <a:off x="11375014" y="3135690"/>
            <a:ext cx="4549976" cy="5095358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Title 1"/>
          <p:cNvSpPr txBox="1"/>
          <p:nvPr/>
        </p:nvSpPr>
        <p:spPr>
          <a:xfrm>
            <a:off x="11376470" y="2027032"/>
            <a:ext cx="9414775" cy="861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>
            <a:lvl1pPr algn="l" defTabSz="914400">
              <a:lnSpc>
                <a:spcPct val="90000"/>
              </a:lnSpc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transmission line </a:t>
            </a:r>
          </a:p>
        </p:txBody>
      </p:sp>
      <p:pic>
        <p:nvPicPr>
          <p:cNvPr id="367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800000">
            <a:off x="11271305" y="8651039"/>
            <a:ext cx="4635138" cy="3476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tabilization scheme faces challenges in fast, high- power circuitry and plasma-material interaction"/>
          <p:cNvSpPr txBox="1"/>
          <p:nvPr>
            <p:ph type="title"/>
          </p:nvPr>
        </p:nvSpPr>
        <p:spPr>
          <a:xfrm>
            <a:off x="3730393" y="64340"/>
            <a:ext cx="19909182" cy="1622536"/>
          </a:xfrm>
          <a:prstGeom prst="rect">
            <a:avLst/>
          </a:prstGeom>
        </p:spPr>
        <p:txBody>
          <a:bodyPr/>
          <a:lstStyle/>
          <a:p>
            <a:pPr defTabSz="442147">
              <a:defRPr sz="4835"/>
            </a:pPr>
            <a:r>
              <a:t>Shear-Flow Stabilized Axisymmetric Mirror uses biased limiters and </a:t>
            </a:r>
          </a:p>
          <a:p>
            <a:pPr defTabSz="442147">
              <a:defRPr sz="4835"/>
            </a:pPr>
            <a:r>
              <a:t>ambipolar potential profile control for m=1 stability</a:t>
            </a:r>
          </a:p>
        </p:txBody>
      </p:sp>
      <p:sp>
        <p:nvSpPr>
          <p:cNvPr id="370" name="Slide Number"/>
          <p:cNvSpPr txBox="1"/>
          <p:nvPr>
            <p:ph type="sldNum" sz="quarter" idx="4294967295"/>
          </p:nvPr>
        </p:nvSpPr>
        <p:spPr>
          <a:xfrm>
            <a:off x="23748568" y="13137554"/>
            <a:ext cx="325042" cy="5111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5" tIns="71435" rIns="71435" bIns="71435" anchor="t"/>
          <a:lstStyle>
            <a:lvl1pPr defTabSz="821529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1" name="High power DC with fast control required"/>
          <p:cNvSpPr txBox="1"/>
          <p:nvPr/>
        </p:nvSpPr>
        <p:spPr>
          <a:xfrm>
            <a:off x="15344801" y="928666"/>
            <a:ext cx="8631274" cy="336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3600">
                <a:solidFill>
                  <a:srgbClr val="000000"/>
                </a:solidFill>
              </a:defRPr>
            </a:pPr>
          </a:p>
          <a:p>
            <a:pPr algn="l" defTabSz="825500">
              <a:defRPr sz="3600">
                <a:solidFill>
                  <a:srgbClr val="000000"/>
                </a:solidFill>
              </a:defRPr>
            </a:pPr>
          </a:p>
          <a:p>
            <a:pPr algn="l" defTabSz="825500">
              <a:defRPr sz="3600">
                <a:solidFill>
                  <a:srgbClr val="000000"/>
                </a:solidFill>
              </a:defRPr>
            </a:pPr>
            <a:r>
              <a:t>Positive bias on </a:t>
            </a:r>
            <a:r>
              <a:rPr>
                <a:solidFill>
                  <a:srgbClr val="CC503E"/>
                </a:solidFill>
              </a:rPr>
              <a:t>ring limiter in confinement zone;</a:t>
            </a:r>
            <a:r>
              <a:t> </a:t>
            </a:r>
          </a:p>
          <a:p>
            <a:pPr algn="l" defTabSz="825500">
              <a:defRPr sz="3600">
                <a:solidFill>
                  <a:srgbClr val="000000"/>
                </a:solidFill>
              </a:defRPr>
            </a:pPr>
            <a:r>
              <a:t>Grounded outer rings, negatively biased central rings in expander  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39763" y="4565650"/>
            <a:ext cx="6451495" cy="5708306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Experience at GDT:  biased rings on field lines that intercept vessel must be protected by floating ring.…"/>
          <p:cNvSpPr txBox="1"/>
          <p:nvPr/>
        </p:nvSpPr>
        <p:spPr>
          <a:xfrm>
            <a:off x="15446164" y="10881758"/>
            <a:ext cx="8758750" cy="237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3000">
                <a:solidFill>
                  <a:srgbClr val="000000"/>
                </a:solidFill>
              </a:defRPr>
            </a:pPr>
            <a:r>
              <a:t>Experience at GDT:  biased rings on field lines that intercept vessel must be protected by floating ring.</a:t>
            </a:r>
          </a:p>
          <a:p>
            <a:pPr defTabSz="825500">
              <a:defRPr sz="3000">
                <a:solidFill>
                  <a:srgbClr val="000000"/>
                </a:solidFill>
              </a:defRPr>
            </a:pPr>
          </a:p>
          <a:p>
            <a:pPr algn="l" defTabSz="825500">
              <a:defRPr sz="3000">
                <a:solidFill>
                  <a:srgbClr val="000000"/>
                </a:solidFill>
              </a:defRPr>
            </a:pPr>
            <a:r>
              <a:t>Open System 2021 meeting:  TAE reports biasing adjacent rings without arcing.    </a:t>
            </a:r>
          </a:p>
        </p:txBody>
      </p:sp>
      <p:pic>
        <p:nvPicPr>
          <p:cNvPr id="374" name="image (3).png" descr="image (3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792" y="2813733"/>
            <a:ext cx="14121342" cy="554224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Line"/>
          <p:cNvSpPr/>
          <p:nvPr/>
        </p:nvSpPr>
        <p:spPr>
          <a:xfrm flipH="1">
            <a:off x="9101177" y="6101746"/>
            <a:ext cx="3" cy="2636114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825500">
              <a:defRPr sz="3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382" name="Group"/>
          <p:cNvGrpSpPr/>
          <p:nvPr/>
        </p:nvGrpSpPr>
        <p:grpSpPr>
          <a:xfrm>
            <a:off x="8891368" y="6238739"/>
            <a:ext cx="2656512" cy="3494687"/>
            <a:chOff x="0" y="0"/>
            <a:chExt cx="2656510" cy="3494686"/>
          </a:xfrm>
        </p:grpSpPr>
        <p:sp>
          <p:nvSpPr>
            <p:cNvPr id="376" name="Line"/>
            <p:cNvSpPr/>
            <p:nvPr/>
          </p:nvSpPr>
          <p:spPr>
            <a:xfrm flipH="1">
              <a:off x="213826" y="3475200"/>
              <a:ext cx="2442685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25500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7" name="Line"/>
            <p:cNvSpPr/>
            <p:nvPr/>
          </p:nvSpPr>
          <p:spPr>
            <a:xfrm flipV="1">
              <a:off x="0" y="2912428"/>
              <a:ext cx="454157" cy="2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25500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8" name="Line"/>
            <p:cNvSpPr/>
            <p:nvPr/>
          </p:nvSpPr>
          <p:spPr>
            <a:xfrm>
              <a:off x="151083" y="3106514"/>
              <a:ext cx="151992" cy="2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25500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9" name="Line"/>
            <p:cNvSpPr/>
            <p:nvPr/>
          </p:nvSpPr>
          <p:spPr>
            <a:xfrm flipV="1">
              <a:off x="214215" y="2039039"/>
              <a:ext cx="1" cy="873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25500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0" name="Line"/>
            <p:cNvSpPr/>
            <p:nvPr/>
          </p:nvSpPr>
          <p:spPr>
            <a:xfrm flipV="1">
              <a:off x="214214" y="3139098"/>
              <a:ext cx="2" cy="35558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25500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1" name="Line"/>
            <p:cNvSpPr/>
            <p:nvPr/>
          </p:nvSpPr>
          <p:spPr>
            <a:xfrm flipV="1">
              <a:off x="2646464" y="-1"/>
              <a:ext cx="1" cy="3480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825500">
                <a:defRPr sz="3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385" name="Picture Placeholder 9"/>
          <p:cNvGrpSpPr/>
          <p:nvPr/>
        </p:nvGrpSpPr>
        <p:grpSpPr>
          <a:xfrm>
            <a:off x="9145268" y="10138320"/>
            <a:ext cx="6093464" cy="3323680"/>
            <a:chOff x="0" y="0"/>
            <a:chExt cx="6093462" cy="3323679"/>
          </a:xfrm>
        </p:grpSpPr>
        <p:sp>
          <p:nvSpPr>
            <p:cNvPr id="383" name="Rectangle"/>
            <p:cNvSpPr/>
            <p:nvPr/>
          </p:nvSpPr>
          <p:spPr>
            <a:xfrm>
              <a:off x="0" y="0"/>
              <a:ext cx="6093463" cy="3323680"/>
            </a:xfrm>
            <a:prstGeom prst="rect">
              <a:avLst/>
            </a:prstGeom>
            <a:solidFill>
              <a:srgbClr val="E9E9E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384" name="image11.jpeg" descr="image1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166" t="0" r="4166" b="0"/>
            <a:stretch>
              <a:fillRect/>
            </a:stretch>
          </p:blipFill>
          <p:spPr>
            <a:xfrm>
              <a:off x="-1" y="0"/>
              <a:ext cx="6093464" cy="3323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6" name="Picture Placeholder 6" descr="Picture Placeholder 6"/>
          <p:cNvPicPr>
            <a:picLocks noChangeAspect="1"/>
          </p:cNvPicPr>
          <p:nvPr/>
        </p:nvPicPr>
        <p:blipFill>
          <a:blip r:embed="rId5">
            <a:extLst/>
          </a:blip>
          <a:srcRect l="0" t="0" r="38119" b="10865"/>
          <a:stretch>
            <a:fillRect/>
          </a:stretch>
        </p:blipFill>
        <p:spPr>
          <a:xfrm flipH="1">
            <a:off x="15217646" y="4452487"/>
            <a:ext cx="5284154" cy="5708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lide Number"/>
          <p:cNvSpPr txBox="1"/>
          <p:nvPr>
            <p:ph type="sldNum" sz="quarter" idx="4294967295"/>
          </p:nvPr>
        </p:nvSpPr>
        <p:spPr>
          <a:xfrm>
            <a:off x="24046668" y="13049198"/>
            <a:ext cx="255564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89" name="nasa-JHyiw_dpALk-unsplash.jpg" descr="nasa-JHyiw_dpALk-unsplash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857"/>
          <a:stretch>
            <a:fillRect/>
          </a:stretch>
        </p:blipFill>
        <p:spPr>
          <a:xfrm flipH="1" rot="16200000">
            <a:off x="14165212" y="3487787"/>
            <a:ext cx="13716001" cy="6740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Realta-Fusion-Logo-Reverse-Tag.pdf" descr="Realta-Fusion-Logo-Reverse-Tag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79636" y="1729626"/>
            <a:ext cx="9266389" cy="3619683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impler, cheaper, faster"/>
          <p:cNvSpPr txBox="1"/>
          <p:nvPr/>
        </p:nvSpPr>
        <p:spPr>
          <a:xfrm>
            <a:off x="1970580" y="6941881"/>
            <a:ext cx="15613506" cy="2235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lnSpc>
                <a:spcPct val="80000"/>
              </a:lnSpc>
              <a:defRPr b="1" spc="-192" sz="9600">
                <a:gradFill flip="none" rotWithShape="1">
                  <a:gsLst>
                    <a:gs pos="0">
                      <a:srgbClr val="DE5A35"/>
                    </a:gs>
                    <a:gs pos="100000">
                      <a:srgbClr val="E6883C"/>
                    </a:gs>
                  </a:gsLst>
                  <a:lin ang="0" scaled="0"/>
                </a:gra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simpler, cheaper, faster</a:t>
            </a:r>
          </a:p>
        </p:txBody>
      </p:sp>
      <p:sp>
        <p:nvSpPr>
          <p:cNvPr id="392" name="Realta Fusion’s compact high-field magnetic mirror technology is the lowest capital, least complex path to commercially competitive fusion energy.…"/>
          <p:cNvSpPr txBox="1"/>
          <p:nvPr/>
        </p:nvSpPr>
        <p:spPr>
          <a:xfrm>
            <a:off x="1970580" y="9335766"/>
            <a:ext cx="15613506" cy="274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44830">
              <a:defRPr sz="363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Realta Fusion’s compact high-field magnetic mirror technology is the lowest capital, least complex path to commercially competitive fusion energy.</a:t>
            </a:r>
          </a:p>
          <a:p>
            <a:pPr defTabSz="544830">
              <a:defRPr sz="363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544830">
              <a:defRPr sz="363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are focused on Plant #1 for industrial process heat.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Founding Team"/>
          <p:cNvSpPr txBox="1"/>
          <p:nvPr/>
        </p:nvSpPr>
        <p:spPr>
          <a:xfrm>
            <a:off x="7340252" y="679866"/>
            <a:ext cx="20722668" cy="2589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>
              <a:lnSpc>
                <a:spcPct val="80000"/>
              </a:lnSpc>
              <a:defRPr b="1" spc="-119" sz="6000">
                <a:solidFill>
                  <a:srgbClr val="DE5A3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Founding Team</a:t>
            </a:r>
          </a:p>
        </p:txBody>
      </p:sp>
      <p:sp>
        <p:nvSpPr>
          <p:cNvPr id="395" name="Slide Number"/>
          <p:cNvSpPr txBox="1"/>
          <p:nvPr>
            <p:ph type="sldNum" sz="quarter" idx="2"/>
          </p:nvPr>
        </p:nvSpPr>
        <p:spPr>
          <a:xfrm>
            <a:off x="24046668" y="13049198"/>
            <a:ext cx="255564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6" name="aerial_UW_campus_JM13_6664 2.jpg" descr="aerial_UW_campus_JM13_6664 2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3816" t="0" r="33816" b="0"/>
          <a:stretch>
            <a:fillRect/>
          </a:stretch>
        </p:blipFill>
        <p:spPr>
          <a:xfrm>
            <a:off x="1548" y="-26158"/>
            <a:ext cx="6246466" cy="12866228"/>
          </a:xfrm>
          <a:prstGeom prst="rect">
            <a:avLst/>
          </a:prstGeom>
        </p:spPr>
      </p:pic>
      <p:pic>
        <p:nvPicPr>
          <p:cNvPr id="3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7502" y="619917"/>
            <a:ext cx="3514510" cy="1187663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Jay Anderson, PhD…"/>
          <p:cNvSpPr txBox="1"/>
          <p:nvPr/>
        </p:nvSpPr>
        <p:spPr>
          <a:xfrm>
            <a:off x="7572835" y="8368144"/>
            <a:ext cx="6723592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Jay Anderson, PhD</a:t>
            </a:r>
          </a:p>
          <a:p>
            <a:pPr algn="l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highly accomplished and world-recognized researcher in fusion plasma physics.  Specialties include auxiliary plasma heating and stability, Jay addresses the critical scientific issues facing the magnetic mirror fusion reactor.</a:t>
            </a:r>
          </a:p>
        </p:txBody>
      </p:sp>
      <p:sp>
        <p:nvSpPr>
          <p:cNvPr id="399" name="Cary Forest, PhD…"/>
          <p:cNvSpPr txBox="1"/>
          <p:nvPr/>
        </p:nvSpPr>
        <p:spPr>
          <a:xfrm>
            <a:off x="7510315" y="5028988"/>
            <a:ext cx="6848632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Cary Forest, PhD</a:t>
            </a:r>
          </a:p>
          <a:p>
            <a:pPr algn="l"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Leading plasma physics and fusion innovator with industry (general atomics) and academic background. Heads Wisconsin plasma physics lab. U.Wisconsin Professor, Princeton PhD, Fellow of American Physical Society. </a:t>
            </a:r>
          </a:p>
        </p:txBody>
      </p:sp>
      <p:sp>
        <p:nvSpPr>
          <p:cNvPr id="400" name="Kieran Furlong, MBA…"/>
          <p:cNvSpPr txBox="1"/>
          <p:nvPr/>
        </p:nvSpPr>
        <p:spPr>
          <a:xfrm>
            <a:off x="16516146" y="1614252"/>
            <a:ext cx="6246417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Kieran Furlong, MBA</a:t>
            </a:r>
          </a:p>
          <a:p>
            <a:pPr algn="l"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Experienced start-up operator and venture capital investor. Chemical engineer with background in high temperature process catalysis (ICI, Johnson Matthey) and climate-tech. Stanford MBA.</a:t>
            </a:r>
          </a:p>
        </p:txBody>
      </p:sp>
      <p:sp>
        <p:nvSpPr>
          <p:cNvPr id="401" name="Ben Lindley, PhD…"/>
          <p:cNvSpPr txBox="1"/>
          <p:nvPr/>
        </p:nvSpPr>
        <p:spPr>
          <a:xfrm>
            <a:off x="16516146" y="4944625"/>
            <a:ext cx="5872824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Ben Lindley, PhD</a:t>
            </a:r>
          </a:p>
          <a:p>
            <a:pPr algn="l"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Industry-experienced researcher (Jacobs) and now a faculty member at U.Wisconsin,  Ben played a key role in the development of software and calculation methodologies for the analysis of boiling water reactors, sodium-cooled fast reactors, and molten salt reactors. </a:t>
            </a:r>
          </a:p>
        </p:txBody>
      </p:sp>
      <p:sp>
        <p:nvSpPr>
          <p:cNvPr id="402" name="Oliver Schmitz, PhD…"/>
          <p:cNvSpPr txBox="1"/>
          <p:nvPr/>
        </p:nvSpPr>
        <p:spPr>
          <a:xfrm>
            <a:off x="16490008" y="9195748"/>
            <a:ext cx="6246417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Oliver Schmitz, PhD</a:t>
            </a:r>
          </a:p>
          <a:p>
            <a:pPr algn="l" defTabSz="45720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Expert on high temperature fusion plasma &amp; wall material interactions. U.Wisconsin Professor &amp; Dean of Research, ITER Science Fellow.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