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9" r:id="rId1"/>
    <p:sldMasterId id="2147484493" r:id="rId2"/>
    <p:sldMasterId id="2147484538" r:id="rId3"/>
    <p:sldMasterId id="2147484562" r:id="rId4"/>
    <p:sldMasterId id="2147484794" r:id="rId5"/>
    <p:sldMasterId id="2147484818" r:id="rId6"/>
    <p:sldMasterId id="2147484842" r:id="rId7"/>
    <p:sldMasterId id="2147484854" r:id="rId8"/>
    <p:sldMasterId id="2147484866" r:id="rId9"/>
  </p:sldMasterIdLst>
  <p:notesMasterIdLst>
    <p:notesMasterId r:id="rId23"/>
  </p:notesMasterIdLst>
  <p:handoutMasterIdLst>
    <p:handoutMasterId r:id="rId24"/>
  </p:handoutMasterIdLst>
  <p:sldIdLst>
    <p:sldId id="828" r:id="rId10"/>
    <p:sldId id="823" r:id="rId11"/>
    <p:sldId id="824" r:id="rId12"/>
    <p:sldId id="825" r:id="rId13"/>
    <p:sldId id="826" r:id="rId14"/>
    <p:sldId id="837" r:id="rId15"/>
    <p:sldId id="830" r:id="rId16"/>
    <p:sldId id="832" r:id="rId17"/>
    <p:sldId id="834" r:id="rId18"/>
    <p:sldId id="838" r:id="rId19"/>
    <p:sldId id="829" r:id="rId20"/>
    <p:sldId id="827" r:id="rId21"/>
    <p:sldId id="835" r:id="rId22"/>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CE6F2"/>
    <a:srgbClr val="91ABDB"/>
    <a:srgbClr val="DBE1E8"/>
    <a:srgbClr val="432F2E"/>
    <a:srgbClr val="DAEFC3"/>
    <a:srgbClr val="B2DE82"/>
    <a:srgbClr val="00B0F0"/>
    <a:srgbClr val="FF99CC"/>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0" autoAdjust="0"/>
    <p:restoredTop sz="93413" autoAdjust="0"/>
  </p:normalViewPr>
  <p:slideViewPr>
    <p:cSldViewPr snapToGrid="0">
      <p:cViewPr varScale="1">
        <p:scale>
          <a:sx n="162" d="100"/>
          <a:sy n="162" d="100"/>
        </p:scale>
        <p:origin x="1662" y="84"/>
      </p:cViewPr>
      <p:guideLst>
        <p:guide orient="horz" pos="2160"/>
        <p:guide pos="2880"/>
      </p:guideLst>
    </p:cSldViewPr>
  </p:slideViewPr>
  <p:notesTextViewPr>
    <p:cViewPr>
      <p:scale>
        <a:sx n="3" d="2"/>
        <a:sy n="3" d="2"/>
      </p:scale>
      <p:origin x="0" y="0"/>
    </p:cViewPr>
  </p:notesTextViewPr>
  <p:sorterViewPr>
    <p:cViewPr>
      <p:scale>
        <a:sx n="66" d="100"/>
        <a:sy n="66" d="100"/>
      </p:scale>
      <p:origin x="0" y="2424"/>
    </p:cViewPr>
  </p:sorterViewPr>
  <p:notesViewPr>
    <p:cSldViewPr snapToGrid="0">
      <p:cViewPr varScale="1">
        <p:scale>
          <a:sx n="72" d="100"/>
          <a:sy n="72" d="100"/>
        </p:scale>
        <p:origin x="1998" y="60"/>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422" cy="466012"/>
          </a:xfrm>
          <a:prstGeom prst="rect">
            <a:avLst/>
          </a:prstGeom>
        </p:spPr>
        <p:txBody>
          <a:bodyPr vert="horz" lIns="90670" tIns="45335" rIns="90670" bIns="45335" rtlCol="0"/>
          <a:lstStyle>
            <a:lvl1pPr algn="l">
              <a:defRPr sz="1200"/>
            </a:lvl1pPr>
          </a:lstStyle>
          <a:p>
            <a:endParaRPr lang="en-US"/>
          </a:p>
        </p:txBody>
      </p:sp>
      <p:sp>
        <p:nvSpPr>
          <p:cNvPr id="3" name="Date Placeholder 2"/>
          <p:cNvSpPr>
            <a:spLocks noGrp="1"/>
          </p:cNvSpPr>
          <p:nvPr>
            <p:ph type="dt" sz="quarter" idx="1"/>
          </p:nvPr>
        </p:nvSpPr>
        <p:spPr>
          <a:xfrm>
            <a:off x="3884027" y="0"/>
            <a:ext cx="2972422" cy="466012"/>
          </a:xfrm>
          <a:prstGeom prst="rect">
            <a:avLst/>
          </a:prstGeom>
        </p:spPr>
        <p:txBody>
          <a:bodyPr vert="horz" lIns="90670" tIns="45335" rIns="90670" bIns="45335" rtlCol="0"/>
          <a:lstStyle>
            <a:lvl1pPr algn="r">
              <a:defRPr sz="1200"/>
            </a:lvl1pPr>
          </a:lstStyle>
          <a:p>
            <a:fld id="{03F7B6BE-4D6D-4A4F-9779-8E27128F8F87}" type="datetimeFigureOut">
              <a:rPr lang="en-US" smtClean="0"/>
              <a:pPr/>
              <a:t>12/19/2023</a:t>
            </a:fld>
            <a:endParaRPr lang="en-US"/>
          </a:p>
        </p:txBody>
      </p:sp>
      <p:sp>
        <p:nvSpPr>
          <p:cNvPr id="4" name="Footer Placeholder 3"/>
          <p:cNvSpPr>
            <a:spLocks noGrp="1"/>
          </p:cNvSpPr>
          <p:nvPr>
            <p:ph type="ftr" sz="quarter" idx="2"/>
          </p:nvPr>
        </p:nvSpPr>
        <p:spPr>
          <a:xfrm>
            <a:off x="0" y="8846261"/>
            <a:ext cx="2972422" cy="466012"/>
          </a:xfrm>
          <a:prstGeom prst="rect">
            <a:avLst/>
          </a:prstGeom>
        </p:spPr>
        <p:txBody>
          <a:bodyPr vert="horz" lIns="90670" tIns="45335" rIns="90670" bIns="45335"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46261"/>
            <a:ext cx="2972422" cy="466012"/>
          </a:xfrm>
          <a:prstGeom prst="rect">
            <a:avLst/>
          </a:prstGeom>
        </p:spPr>
        <p:txBody>
          <a:bodyPr vert="horz" lIns="90670" tIns="45335" rIns="90670" bIns="45335" rtlCol="0" anchor="b"/>
          <a:lstStyle>
            <a:lvl1pPr algn="r">
              <a:defRPr sz="1200"/>
            </a:lvl1pPr>
          </a:lstStyle>
          <a:p>
            <a:fld id="{7023ACFE-D43B-4D3F-8949-C6B4D9455BF7}" type="slidenum">
              <a:rPr lang="en-US" smtClean="0"/>
              <a:pPr/>
              <a:t>‹#›</a:t>
            </a:fld>
            <a:endParaRPr lang="en-US"/>
          </a:p>
        </p:txBody>
      </p:sp>
    </p:spTree>
    <p:extLst>
      <p:ext uri="{BB962C8B-B14F-4D97-AF65-F5344CB8AC3E}">
        <p14:creationId xmlns:p14="http://schemas.microsoft.com/office/powerpoint/2010/main" val="196803109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2390" tIns="46194" rIns="92390" bIns="46194" rtlCol="0"/>
          <a:lstStyle>
            <a:lvl1pPr algn="l">
              <a:defRPr sz="1200"/>
            </a:lvl1pPr>
          </a:lstStyle>
          <a:p>
            <a:endParaRPr lang="en-US"/>
          </a:p>
        </p:txBody>
      </p:sp>
      <p:sp>
        <p:nvSpPr>
          <p:cNvPr id="3" name="Date Placeholder 2"/>
          <p:cNvSpPr>
            <a:spLocks noGrp="1"/>
          </p:cNvSpPr>
          <p:nvPr>
            <p:ph type="dt" idx="1"/>
          </p:nvPr>
        </p:nvSpPr>
        <p:spPr>
          <a:xfrm>
            <a:off x="3884614" y="0"/>
            <a:ext cx="2971800" cy="465693"/>
          </a:xfrm>
          <a:prstGeom prst="rect">
            <a:avLst/>
          </a:prstGeom>
        </p:spPr>
        <p:txBody>
          <a:bodyPr vert="horz" lIns="92390" tIns="46194" rIns="92390" bIns="46194" rtlCol="0"/>
          <a:lstStyle>
            <a:lvl1pPr algn="r">
              <a:defRPr sz="1200"/>
            </a:lvl1pPr>
          </a:lstStyle>
          <a:p>
            <a:fld id="{35C53DC7-1646-4C88-9FD4-512F965A88DD}" type="datetimeFigureOut">
              <a:rPr lang="en-US" smtClean="0"/>
              <a:pPr/>
              <a:t>12/19/2023</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2390" tIns="46194" rIns="92390" bIns="46194" rtlCol="0" anchor="ctr"/>
          <a:lstStyle/>
          <a:p>
            <a:endParaRPr lang="en-US"/>
          </a:p>
        </p:txBody>
      </p:sp>
      <p:sp>
        <p:nvSpPr>
          <p:cNvPr id="5" name="Notes Placeholder 4"/>
          <p:cNvSpPr>
            <a:spLocks noGrp="1"/>
          </p:cNvSpPr>
          <p:nvPr>
            <p:ph type="body" sz="quarter" idx="3"/>
          </p:nvPr>
        </p:nvSpPr>
        <p:spPr>
          <a:xfrm>
            <a:off x="685800" y="4424085"/>
            <a:ext cx="5486400" cy="4191239"/>
          </a:xfrm>
          <a:prstGeom prst="rect">
            <a:avLst/>
          </a:prstGeom>
        </p:spPr>
        <p:txBody>
          <a:bodyPr vert="horz" lIns="92390" tIns="46194" rIns="92390" bIns="4619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5693"/>
          </a:xfrm>
          <a:prstGeom prst="rect">
            <a:avLst/>
          </a:prstGeom>
        </p:spPr>
        <p:txBody>
          <a:bodyPr vert="horz" lIns="92390" tIns="46194" rIns="92390" bIns="46194"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46554"/>
            <a:ext cx="2971800" cy="465693"/>
          </a:xfrm>
          <a:prstGeom prst="rect">
            <a:avLst/>
          </a:prstGeom>
        </p:spPr>
        <p:txBody>
          <a:bodyPr vert="horz" lIns="92390" tIns="46194" rIns="92390" bIns="46194" rtlCol="0" anchor="b"/>
          <a:lstStyle>
            <a:lvl1pPr algn="r">
              <a:defRPr sz="1200"/>
            </a:lvl1pPr>
          </a:lstStyle>
          <a:p>
            <a:fld id="{B052E8CE-7256-4219-AB96-127CAE6C6A92}" type="slidenum">
              <a:rPr lang="en-US" smtClean="0"/>
              <a:pPr/>
              <a:t>‹#›</a:t>
            </a:fld>
            <a:endParaRPr lang="en-US"/>
          </a:p>
        </p:txBody>
      </p:sp>
    </p:spTree>
    <p:extLst>
      <p:ext uri="{BB962C8B-B14F-4D97-AF65-F5344CB8AC3E}">
        <p14:creationId xmlns:p14="http://schemas.microsoft.com/office/powerpoint/2010/main" val="55024169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E8CE-7256-4219-AB96-127CAE6C6A9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0960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E8CE-7256-4219-AB96-127CAE6C6A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3643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E8CE-7256-4219-AB96-127CAE6C6A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4826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7B6B6-F3A3-4C54-93E1-056FC7F99A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8604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Slide Number Placeholder 4"/>
          <p:cNvSpPr>
            <a:spLocks noGrp="1"/>
          </p:cNvSpPr>
          <p:nvPr>
            <p:ph type="sldNum" sz="quarter" idx="11"/>
          </p:nvPr>
        </p:nvSpPr>
        <p:spPr/>
        <p:txBody>
          <a:bodyPr/>
          <a:lstStyle>
            <a:lvl1pPr>
              <a:defRPr/>
            </a:lvl1pPr>
          </a:lstStyle>
          <a:p>
            <a:fld id="{F3C81E99-B9BA-40AE-B717-33B19A62863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5949043" y="6539593"/>
            <a:ext cx="2794907" cy="318407"/>
          </a:xfrm>
          <a:prstGeom prst="rect">
            <a:avLst/>
          </a:prstGeom>
        </p:spPr>
        <p:txBody>
          <a:bodyPr/>
          <a:lstStyle>
            <a:lvl1pPr>
              <a:defRPr/>
            </a:lvl1pPr>
          </a:lstStyle>
          <a:p>
            <a:r>
              <a:rPr lang="en-US">
                <a:solidFill>
                  <a:srgbClr val="000000"/>
                </a:solidFill>
              </a:rPr>
              <a:t>M. Abdou FPA 12-20-2023</a:t>
            </a:r>
          </a:p>
        </p:txBody>
      </p:sp>
      <p:sp>
        <p:nvSpPr>
          <p:cNvPr id="5" name="Slide Number Placeholder 4"/>
          <p:cNvSpPr>
            <a:spLocks noGrp="1"/>
          </p:cNvSpPr>
          <p:nvPr>
            <p:ph type="sldNum" sz="quarter" idx="11"/>
          </p:nvPr>
        </p:nvSpPr>
        <p:spPr>
          <a:xfrm>
            <a:off x="7088034" y="6537018"/>
            <a:ext cx="2133600" cy="476250"/>
          </a:xfrm>
        </p:spPr>
        <p:txBody>
          <a:bodyPr/>
          <a:lstStyle>
            <a:lvl1pPr>
              <a:defRPr/>
            </a:lvl1pPr>
          </a:lstStyle>
          <a:p>
            <a:fld id="{96C18F80-78E9-476F-B2CB-0ED5A1E42CF9}" type="slidenum">
              <a:rPr lang="en-US">
                <a:solidFill>
                  <a:srgbClr val="000000"/>
                </a:solidFill>
              </a:rPr>
              <a:pPr/>
              <a:t>‹#›</a:t>
            </a:fld>
            <a:endParaRPr lang="en-US">
              <a:solidFill>
                <a:srgbClr val="000000"/>
              </a:solidFill>
            </a:endParaRPr>
          </a:p>
        </p:txBody>
      </p:sp>
      <p:pic>
        <p:nvPicPr>
          <p:cNvPr id="6" name="Picture 5"/>
          <p:cNvPicPr>
            <a:picLocks noChangeAspect="1"/>
          </p:cNvPicPr>
          <p:nvPr userDrawn="1"/>
        </p:nvPicPr>
        <p:blipFill>
          <a:blip r:embed="rId2"/>
          <a:stretch>
            <a:fillRect/>
          </a:stretch>
        </p:blipFill>
        <p:spPr>
          <a:xfrm>
            <a:off x="219190" y="6356351"/>
            <a:ext cx="923810" cy="33333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5949043" y="6539593"/>
            <a:ext cx="2794907" cy="318407"/>
          </a:xfrm>
          <a:prstGeom prst="rect">
            <a:avLst/>
          </a:prstGeom>
        </p:spPr>
        <p:txBody>
          <a:bodyPr/>
          <a:lstStyle>
            <a:lvl1pPr>
              <a:defRPr/>
            </a:lvl1pPr>
          </a:lstStyle>
          <a:p>
            <a:r>
              <a:rPr lang="en-US">
                <a:solidFill>
                  <a:srgbClr val="000000"/>
                </a:solidFill>
              </a:rPr>
              <a:t>M. Abdou FPA 12-20-2023</a:t>
            </a:r>
          </a:p>
        </p:txBody>
      </p:sp>
      <p:sp>
        <p:nvSpPr>
          <p:cNvPr id="5" name="Slide Number Placeholder 4"/>
          <p:cNvSpPr>
            <a:spLocks noGrp="1"/>
          </p:cNvSpPr>
          <p:nvPr>
            <p:ph type="sldNum" sz="quarter" idx="11"/>
          </p:nvPr>
        </p:nvSpPr>
        <p:spPr>
          <a:xfrm>
            <a:off x="7079408" y="6537018"/>
            <a:ext cx="2133600" cy="476250"/>
          </a:xfrm>
        </p:spPr>
        <p:txBody>
          <a:bodyPr/>
          <a:lstStyle>
            <a:lvl1pPr>
              <a:defRPr/>
            </a:lvl1pPr>
          </a:lstStyle>
          <a:p>
            <a:fld id="{51592E5E-82CF-4E80-BB61-C80FD54DF5EE}" type="slidenum">
              <a:rPr lang="en-US">
                <a:solidFill>
                  <a:srgbClr val="000000"/>
                </a:solidFill>
              </a:rPr>
              <a:pPr/>
              <a:t>‹#›</a:t>
            </a:fld>
            <a:endParaRPr lang="en-US">
              <a:solidFill>
                <a:srgbClr val="000000"/>
              </a:solidFill>
            </a:endParaRPr>
          </a:p>
        </p:txBody>
      </p:sp>
      <p:pic>
        <p:nvPicPr>
          <p:cNvPr id="6" name="Picture 5"/>
          <p:cNvPicPr>
            <a:picLocks noChangeAspect="1"/>
          </p:cNvPicPr>
          <p:nvPr userDrawn="1"/>
        </p:nvPicPr>
        <p:blipFill>
          <a:blip r:embed="rId2"/>
          <a:stretch>
            <a:fillRect/>
          </a:stretch>
        </p:blipFill>
        <p:spPr>
          <a:xfrm>
            <a:off x="219190" y="6356351"/>
            <a:ext cx="923810" cy="33333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5791200" y="0"/>
            <a:ext cx="3365500" cy="6858000"/>
          </a:xfrm>
          <a:prstGeom prst="rect">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endParaRPr lang="en-US" altLang="en-US">
              <a:solidFill>
                <a:srgbClr val="000000"/>
              </a:solidFill>
              <a:cs typeface="Arial" charset="0"/>
            </a:endParaRPr>
          </a:p>
        </p:txBody>
      </p:sp>
      <p:pic>
        <p:nvPicPr>
          <p:cNvPr id="5" name="Picture 11"/>
          <p:cNvPicPr>
            <a:picLocks noChangeAspect="1"/>
          </p:cNvPicPr>
          <p:nvPr userDrawn="1"/>
        </p:nvPicPr>
        <p:blipFill>
          <a:blip r:embed="rId2" cstate="print">
            <a:extLst>
              <a:ext uri="{28A0092B-C50C-407E-A947-70E740481C1C}">
                <a14:useLocalDpi xmlns:a14="http://schemas.microsoft.com/office/drawing/2010/main" val="0"/>
              </a:ext>
            </a:extLst>
          </a:blip>
          <a:srcRect l="61232" t="1250" r="2014"/>
          <a:stretch>
            <a:fillRect/>
          </a:stretch>
        </p:blipFill>
        <p:spPr bwMode="auto">
          <a:xfrm>
            <a:off x="5794375" y="-4763"/>
            <a:ext cx="3360738" cy="677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13238" y="660400"/>
            <a:ext cx="4625975"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4"/>
          <p:cNvSpPr txBox="1">
            <a:spLocks noChangeArrowheads="1"/>
          </p:cNvSpPr>
          <p:nvPr userDrawn="1"/>
        </p:nvSpPr>
        <p:spPr bwMode="auto">
          <a:xfrm>
            <a:off x="201613" y="6294438"/>
            <a:ext cx="2116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altLang="en-US" sz="1000">
                <a:solidFill>
                  <a:srgbClr val="1E7640"/>
                </a:solidFill>
                <a:cs typeface="Arial" charset="0"/>
              </a:rPr>
              <a:t>ORNL is managed by UT-Battelle </a:t>
            </a:r>
            <a:br>
              <a:rPr lang="en-US" altLang="en-US" sz="1000">
                <a:solidFill>
                  <a:srgbClr val="1E7640"/>
                </a:solidFill>
                <a:cs typeface="Arial" charset="0"/>
              </a:rPr>
            </a:br>
            <a:r>
              <a:rPr lang="en-US" altLang="en-US" sz="1000">
                <a:solidFill>
                  <a:srgbClr val="1E7640"/>
                </a:solidFill>
                <a:cs typeface="Arial" charset="0"/>
              </a:rPr>
              <a:t>for the US Department of Energy</a:t>
            </a:r>
          </a:p>
        </p:txBody>
      </p:sp>
      <p:pic>
        <p:nvPicPr>
          <p:cNvPr id="8" name="Picture 1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48550" y="6338888"/>
            <a:ext cx="133032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92024" y="254995"/>
            <a:ext cx="4160172" cy="926482"/>
          </a:xfrm>
        </p:spPr>
        <p:txBody>
          <a:bodyPr/>
          <a:lstStyle>
            <a:lvl1pPr algn="l">
              <a:defRPr>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93224" y="1761403"/>
            <a:ext cx="3255297" cy="75713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30654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024" y="256032"/>
            <a:ext cx="8636290" cy="484748"/>
          </a:xfrm>
        </p:spPr>
        <p:txBody>
          <a:bodyPr/>
          <a:lstStyle/>
          <a:p>
            <a:r>
              <a:rPr lang="en-US"/>
              <a:t>Click to edit Master title style</a:t>
            </a:r>
            <a:endParaRPr lang="en-US" dirty="0"/>
          </a:p>
        </p:txBody>
      </p:sp>
      <p:sp>
        <p:nvSpPr>
          <p:cNvPr id="3" name="Content Placeholder 2"/>
          <p:cNvSpPr>
            <a:spLocks noGrp="1"/>
          </p:cNvSpPr>
          <p:nvPr>
            <p:ph idx="1"/>
          </p:nvPr>
        </p:nvSpPr>
        <p:spPr>
          <a:xfrm>
            <a:off x="201168" y="1443385"/>
            <a:ext cx="8642640" cy="419541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5690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2024" y="256032"/>
            <a:ext cx="8636290" cy="48474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90047" y="1444752"/>
            <a:ext cx="4198258" cy="4275744"/>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7398" y="1444752"/>
            <a:ext cx="4198258" cy="4275744"/>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6403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387" y="256032"/>
            <a:ext cx="8628678" cy="48474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5948" y="1444752"/>
            <a:ext cx="4192528"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5948" y="2270334"/>
            <a:ext cx="4192528" cy="3674610"/>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444752"/>
            <a:ext cx="4194175"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70334"/>
            <a:ext cx="4194175" cy="3674610"/>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203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3" name="Rectangle 10"/>
          <p:cNvSpPr>
            <a:spLocks noChangeArrowheads="1"/>
          </p:cNvSpPr>
          <p:nvPr userDrawn="1"/>
        </p:nvSpPr>
        <p:spPr bwMode="auto">
          <a:xfrm>
            <a:off x="5791200" y="0"/>
            <a:ext cx="3365500" cy="6858000"/>
          </a:xfrm>
          <a:prstGeom prst="rect">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endParaRPr lang="en-US" altLang="en-US">
              <a:solidFill>
                <a:srgbClr val="000000"/>
              </a:solidFill>
              <a:cs typeface="Arial" charset="0"/>
            </a:endParaRPr>
          </a:p>
        </p:txBody>
      </p:sp>
      <p:cxnSp>
        <p:nvCxnSpPr>
          <p:cNvPr id="4" name="Straight Arrow Connector 3"/>
          <p:cNvCxnSpPr/>
          <p:nvPr userDrawn="1"/>
        </p:nvCxnSpPr>
        <p:spPr>
          <a:xfrm>
            <a:off x="5791200" y="0"/>
            <a:ext cx="0" cy="6858000"/>
          </a:xfrm>
          <a:prstGeom prst="straightConnector1">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48550" y="6338888"/>
            <a:ext cx="133032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userDrawn="1"/>
        </p:nvPicPr>
        <p:blipFill>
          <a:blip r:embed="rId3" cstate="print">
            <a:extLst>
              <a:ext uri="{28A0092B-C50C-407E-A947-70E740481C1C}">
                <a14:useLocalDpi xmlns:a14="http://schemas.microsoft.com/office/drawing/2010/main" val="0"/>
              </a:ext>
            </a:extLst>
          </a:blip>
          <a:srcRect l="61354" t="1250" r="1843"/>
          <a:stretch>
            <a:fillRect/>
          </a:stretch>
        </p:blipFill>
        <p:spPr bwMode="auto">
          <a:xfrm>
            <a:off x="5791200" y="0"/>
            <a:ext cx="3365500" cy="677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3385" y="253529"/>
            <a:ext cx="3911890" cy="1117600"/>
          </a:xfrm>
        </p:spPr>
        <p:txBody>
          <a:bodyPr/>
          <a:lstStyle/>
          <a:p>
            <a:r>
              <a:rPr lang="en-US"/>
              <a:t>Click to edit Master title style</a:t>
            </a:r>
          </a:p>
        </p:txBody>
      </p:sp>
    </p:spTree>
    <p:extLst>
      <p:ext uri="{BB962C8B-B14F-4D97-AF65-F5344CB8AC3E}">
        <p14:creationId xmlns:p14="http://schemas.microsoft.com/office/powerpoint/2010/main" val="2037996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3385" y="253529"/>
            <a:ext cx="8628678" cy="484748"/>
          </a:xfrm>
        </p:spPr>
        <p:txBody>
          <a:bodyPr/>
          <a:lstStyle/>
          <a:p>
            <a:r>
              <a:rPr lang="en-US"/>
              <a:t>Click to edit Master title style</a:t>
            </a:r>
          </a:p>
        </p:txBody>
      </p:sp>
    </p:spTree>
    <p:extLst>
      <p:ext uri="{BB962C8B-B14F-4D97-AF65-F5344CB8AC3E}">
        <p14:creationId xmlns:p14="http://schemas.microsoft.com/office/powerpoint/2010/main" val="1366322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508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sp>
        <p:nvSpPr>
          <p:cNvPr id="9" name="Title Placeholder 1"/>
          <p:cNvSpPr>
            <a:spLocks noGrp="1"/>
          </p:cNvSpPr>
          <p:nvPr>
            <p:ph type="title"/>
          </p:nvPr>
        </p:nvSpPr>
        <p:spPr bwMode="auto">
          <a:xfrm>
            <a:off x="457200" y="249002"/>
            <a:ext cx="8229600" cy="484188"/>
          </a:xfrm>
          <a:prstGeom prst="rect">
            <a:avLst/>
          </a:prstGeom>
          <a:noFill/>
          <a:ln w="9525">
            <a:noFill/>
            <a:miter lim="800000"/>
            <a:headEnd/>
            <a:tailEnd/>
          </a:ln>
        </p:spPr>
        <p:txBody>
          <a:bodyPr/>
          <a:lstStyle>
            <a:lvl1pPr algn="ctr">
              <a:defRPr/>
            </a:lvl1pPr>
          </a:lstStyle>
          <a:p>
            <a:pPr lvl="0"/>
            <a:r>
              <a:rPr lang="en-US"/>
              <a:t>Click to edit Master title style</a:t>
            </a:r>
          </a:p>
        </p:txBody>
      </p:sp>
      <p:sp>
        <p:nvSpPr>
          <p:cNvPr id="3" name="Date Placeholder 7"/>
          <p:cNvSpPr>
            <a:spLocks noGrp="1"/>
          </p:cNvSpPr>
          <p:nvPr>
            <p:ph type="dt" sz="half" idx="10"/>
          </p:nvPr>
        </p:nvSpPr>
        <p:spPr>
          <a:xfrm>
            <a:off x="3505200" y="6602413"/>
            <a:ext cx="2133600" cy="179387"/>
          </a:xfrm>
          <a:prstGeom prst="rect">
            <a:avLst/>
          </a:prstGeom>
        </p:spPr>
        <p:txBody>
          <a:bodyPr/>
          <a:lstStyle>
            <a:lvl1pPr algn="ctr" eaLnBrk="1" hangingPunct="1">
              <a:lnSpc>
                <a:spcPct val="90000"/>
              </a:lnSpc>
              <a:defRPr sz="900">
                <a:solidFill>
                  <a:prstClr val="black">
                    <a:tint val="75000"/>
                  </a:prstClr>
                </a:solidFill>
                <a:latin typeface="Times New Roman" pitchFamily="18" charset="0"/>
                <a:cs typeface="Times New Roman" pitchFamily="18" charset="0"/>
              </a:defRPr>
            </a:lvl1pPr>
          </a:lstStyle>
          <a:p>
            <a:pPr fontAlgn="base">
              <a:spcBef>
                <a:spcPct val="0"/>
              </a:spcBef>
              <a:spcAft>
                <a:spcPct val="0"/>
              </a:spcAft>
              <a:defRPr/>
            </a:pPr>
            <a:endParaRPr lang="en-US" dirty="0"/>
          </a:p>
        </p:txBody>
      </p:sp>
    </p:spTree>
    <p:extLst>
      <p:ext uri="{BB962C8B-B14F-4D97-AF65-F5344CB8AC3E}">
        <p14:creationId xmlns:p14="http://schemas.microsoft.com/office/powerpoint/2010/main" val="1797366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1"/>
          </p:nvPr>
        </p:nvSpPr>
        <p:spPr>
          <a:xfrm>
            <a:off x="7079408" y="6528392"/>
            <a:ext cx="2133600" cy="476250"/>
          </a:xfrm>
        </p:spPr>
        <p:txBody>
          <a:bodyPr/>
          <a:lstStyle>
            <a:lvl1pPr>
              <a:defRPr>
                <a:solidFill>
                  <a:schemeClr val="bg2"/>
                </a:solidFill>
              </a:defRPr>
            </a:lvl1pPr>
          </a:lstStyle>
          <a:p>
            <a:fld id="{182599FA-958A-4968-A043-779D151210A7}"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500"/>
            </a:lvl1pPr>
          </a:lstStyle>
          <a:p>
            <a:endParaRPr lang="en-US" dirty="0">
              <a:solidFill>
                <a:prstClr val="black">
                  <a:tint val="75000"/>
                </a:prstClr>
              </a:solidFill>
            </a:endParaRPr>
          </a:p>
        </p:txBody>
      </p:sp>
      <p:sp>
        <p:nvSpPr>
          <p:cNvPr id="7" name="Footer Placeholder 4">
            <a:extLst>
              <a:ext uri="{FF2B5EF4-FFF2-40B4-BE49-F238E27FC236}">
                <a16:creationId xmlns:a16="http://schemas.microsoft.com/office/drawing/2014/main" id="{2334740A-E28C-44DF-863D-ABCBED2FB76A}"/>
              </a:ext>
            </a:extLst>
          </p:cNvPr>
          <p:cNvSpPr>
            <a:spLocks noGrp="1"/>
          </p:cNvSpPr>
          <p:nvPr>
            <p:ph type="ftr" sz="quarter" idx="11"/>
          </p:nvPr>
        </p:nvSpPr>
        <p:spPr>
          <a:xfrm>
            <a:off x="2924273" y="6492875"/>
            <a:ext cx="3295454"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t>M. Abdou FPA 12-20-2023</a:t>
            </a: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80126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85F627C-DAE2-451D-9ABE-ADFBB9CA1B55}" type="slidenum">
              <a:rPr lang="en-US" smtClean="0"/>
              <a:pPr/>
              <a:t>‹#›</a:t>
            </a:fld>
            <a:endParaRPr lang="en-US" dirty="0"/>
          </a:p>
        </p:txBody>
      </p:sp>
    </p:spTree>
    <p:extLst>
      <p:ext uri="{BB962C8B-B14F-4D97-AF65-F5344CB8AC3E}">
        <p14:creationId xmlns:p14="http://schemas.microsoft.com/office/powerpoint/2010/main" val="204131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7695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7" name="Slide Number Placeholder 6"/>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256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9" name="Slide Number Placeholder 8"/>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851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5" name="Slide Number Placeholder 4"/>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2406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4" name="Slide Number Placeholder 3"/>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3183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7" name="Slide Number Placeholder 6"/>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844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7" name="Slide Number Placeholder 6"/>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95573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019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p:cNvSpPr>
            <a:spLocks noGrp="1"/>
          </p:cNvSpPr>
          <p:nvPr>
            <p:ph type="sldNum" sz="quarter" idx="11"/>
          </p:nvPr>
        </p:nvSpPr>
        <p:spPr>
          <a:xfrm>
            <a:off x="7062156" y="6528392"/>
            <a:ext cx="2133600" cy="476250"/>
          </a:xfrm>
        </p:spPr>
        <p:txBody>
          <a:bodyPr/>
          <a:lstStyle>
            <a:lvl1pPr>
              <a:defRPr/>
            </a:lvl1pPr>
          </a:lstStyle>
          <a:p>
            <a:fld id="{5C4DBC2F-712F-4B3B-A450-BF9871B3D1DC}" type="slidenum">
              <a:rPr lang="en-US">
                <a:solidFill>
                  <a:srgbClr val="000000"/>
                </a:solidFill>
              </a:rPr>
              <a:pPr/>
              <a:t>‹#›</a:t>
            </a:fld>
            <a:endParaRPr lang="en-US">
              <a:solidFill>
                <a:srgbClr val="000000"/>
              </a:solidFill>
            </a:endParaRPr>
          </a:p>
        </p:txBody>
      </p:sp>
      <p:pic>
        <p:nvPicPr>
          <p:cNvPr id="6" name="Picture 5"/>
          <p:cNvPicPr>
            <a:picLocks noChangeAspect="1"/>
          </p:cNvPicPr>
          <p:nvPr userDrawn="1"/>
        </p:nvPicPr>
        <p:blipFill>
          <a:blip r:embed="rId2"/>
          <a:stretch>
            <a:fillRect/>
          </a:stretch>
        </p:blipFill>
        <p:spPr>
          <a:xfrm>
            <a:off x="219190" y="6356351"/>
            <a:ext cx="923810" cy="333333"/>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2956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3"/>
          <p:cNvSpPr>
            <a:spLocks noGrp="1"/>
          </p:cNvSpPr>
          <p:nvPr>
            <p:ph type="ftr" sz="quarter" idx="10"/>
          </p:nvPr>
        </p:nvSpPr>
        <p:spPr>
          <a:xfrm>
            <a:off x="5949043" y="6539593"/>
            <a:ext cx="2794907" cy="318407"/>
          </a:xfrm>
          <a:prstGeom prst="rect">
            <a:avLst/>
          </a:prstGeom>
        </p:spPr>
        <p:txBody>
          <a:bodyPr/>
          <a:lstStyle>
            <a:lvl1pPr>
              <a:defRPr/>
            </a:lvl1pPr>
          </a:lstStyle>
          <a:p>
            <a:r>
              <a:rPr lang="en-US">
                <a:solidFill>
                  <a:srgbClr val="000000"/>
                </a:solidFill>
              </a:rPr>
              <a:t>M. Abdou FPA 12-20-2023</a:t>
            </a:r>
          </a:p>
        </p:txBody>
      </p:sp>
      <p:sp>
        <p:nvSpPr>
          <p:cNvPr id="5" name="Slide Number Placeholder 4"/>
          <p:cNvSpPr>
            <a:spLocks noGrp="1"/>
          </p:cNvSpPr>
          <p:nvPr>
            <p:ph type="sldNum" sz="quarter" idx="11"/>
          </p:nvPr>
        </p:nvSpPr>
        <p:spPr/>
        <p:txBody>
          <a:bodyPr/>
          <a:lstStyle>
            <a:lvl1pPr>
              <a:defRPr/>
            </a:lvl1pPr>
          </a:lstStyle>
          <a:p>
            <a:fld id="{F3C81E99-B9BA-40AE-B717-33B19A62863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4987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5949043" y="6539593"/>
            <a:ext cx="2794907" cy="318407"/>
          </a:xfrm>
          <a:prstGeom prst="rect">
            <a:avLst/>
          </a:prstGeom>
        </p:spPr>
        <p:txBody>
          <a:bodyPr/>
          <a:lstStyle>
            <a:lvl1pPr>
              <a:defRPr>
                <a:solidFill>
                  <a:schemeClr val="bg2"/>
                </a:solidFill>
              </a:defRPr>
            </a:lvl1pPr>
          </a:lstStyle>
          <a:p>
            <a:r>
              <a:rPr lang="en-US"/>
              <a:t>M. Abdou FPA 12-20-2023</a:t>
            </a:r>
            <a:endParaRPr lang="en-US" dirty="0"/>
          </a:p>
        </p:txBody>
      </p:sp>
      <p:sp>
        <p:nvSpPr>
          <p:cNvPr id="5" name="Slide Number Placeholder 4"/>
          <p:cNvSpPr>
            <a:spLocks noGrp="1"/>
          </p:cNvSpPr>
          <p:nvPr>
            <p:ph type="sldNum" sz="quarter" idx="11"/>
          </p:nvPr>
        </p:nvSpPr>
        <p:spPr>
          <a:xfrm>
            <a:off x="7079408" y="6528392"/>
            <a:ext cx="2133600" cy="476250"/>
          </a:xfrm>
        </p:spPr>
        <p:txBody>
          <a:bodyPr/>
          <a:lstStyle>
            <a:lvl1pPr>
              <a:defRPr>
                <a:solidFill>
                  <a:schemeClr val="bg2"/>
                </a:solidFill>
              </a:defRPr>
            </a:lvl1pPr>
          </a:lstStyle>
          <a:p>
            <a:fld id="{182599FA-958A-4968-A043-779D151210A7}" type="slidenum">
              <a:rPr lang="en-US" smtClean="0"/>
              <a:pPr/>
              <a:t>‹#›</a:t>
            </a:fld>
            <a:endParaRPr lang="en-US" dirty="0"/>
          </a:p>
        </p:txBody>
      </p:sp>
    </p:spTree>
    <p:extLst>
      <p:ext uri="{BB962C8B-B14F-4D97-AF65-F5344CB8AC3E}">
        <p14:creationId xmlns:p14="http://schemas.microsoft.com/office/powerpoint/2010/main" val="28475526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a:xfrm>
            <a:off x="5949043" y="6539593"/>
            <a:ext cx="2794907" cy="318407"/>
          </a:xfrm>
          <a:prstGeom prst="rect">
            <a:avLst/>
          </a:prstGeom>
        </p:spPr>
        <p:txBody>
          <a:bodyPr/>
          <a:lstStyle>
            <a:lvl1pPr>
              <a:defRPr/>
            </a:lvl1pPr>
          </a:lstStyle>
          <a:p>
            <a:r>
              <a:rPr lang="en-US">
                <a:solidFill>
                  <a:srgbClr val="000000"/>
                </a:solidFill>
              </a:rPr>
              <a:t>M. Abdou FPA 12-20-2023</a:t>
            </a:r>
          </a:p>
        </p:txBody>
      </p:sp>
      <p:sp>
        <p:nvSpPr>
          <p:cNvPr id="5" name="Slide Number Placeholder 4"/>
          <p:cNvSpPr>
            <a:spLocks noGrp="1"/>
          </p:cNvSpPr>
          <p:nvPr>
            <p:ph type="sldNum" sz="quarter" idx="11"/>
          </p:nvPr>
        </p:nvSpPr>
        <p:spPr>
          <a:xfrm>
            <a:off x="7062156" y="6528392"/>
            <a:ext cx="2133600" cy="476250"/>
          </a:xfrm>
        </p:spPr>
        <p:txBody>
          <a:bodyPr/>
          <a:lstStyle>
            <a:lvl1pPr>
              <a:defRPr/>
            </a:lvl1pPr>
          </a:lstStyle>
          <a:p>
            <a:fld id="{5C4DBC2F-712F-4B3B-A450-BF9871B3D1DC}" type="slidenum">
              <a:rPr lang="en-US">
                <a:solidFill>
                  <a:srgbClr val="000000"/>
                </a:solidFill>
              </a:rPr>
              <a:pPr/>
              <a:t>‹#›</a:t>
            </a:fld>
            <a:endParaRPr lang="en-US">
              <a:solidFill>
                <a:srgbClr val="000000"/>
              </a:solidFill>
            </a:endParaRPr>
          </a:p>
        </p:txBody>
      </p:sp>
      <p:pic>
        <p:nvPicPr>
          <p:cNvPr id="6" name="Picture 5"/>
          <p:cNvPicPr>
            <a:picLocks noChangeAspect="1"/>
          </p:cNvPicPr>
          <p:nvPr userDrawn="1"/>
        </p:nvPicPr>
        <p:blipFill>
          <a:blip r:embed="rId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42935997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5949043" y="6539593"/>
            <a:ext cx="2794907" cy="318407"/>
          </a:xfrm>
          <a:prstGeom prst="rect">
            <a:avLst/>
          </a:prstGeom>
        </p:spPr>
        <p:txBody>
          <a:bodyPr/>
          <a:lstStyle>
            <a:lvl1pPr>
              <a:defRPr/>
            </a:lvl1pPr>
          </a:lstStyle>
          <a:p>
            <a:r>
              <a:rPr lang="en-US">
                <a:solidFill>
                  <a:srgbClr val="000000"/>
                </a:solidFill>
              </a:rPr>
              <a:t>M. Abdou FPA 12-20-2023</a:t>
            </a:r>
          </a:p>
        </p:txBody>
      </p:sp>
      <p:sp>
        <p:nvSpPr>
          <p:cNvPr id="6" name="Slide Number Placeholder 5"/>
          <p:cNvSpPr>
            <a:spLocks noGrp="1"/>
          </p:cNvSpPr>
          <p:nvPr>
            <p:ph type="sldNum" sz="quarter" idx="11"/>
          </p:nvPr>
        </p:nvSpPr>
        <p:spPr>
          <a:xfrm>
            <a:off x="7088034" y="6519766"/>
            <a:ext cx="2133600" cy="476250"/>
          </a:xfrm>
        </p:spPr>
        <p:txBody>
          <a:bodyPr/>
          <a:lstStyle>
            <a:lvl1pPr>
              <a:defRPr/>
            </a:lvl1pPr>
          </a:lstStyle>
          <a:p>
            <a:fld id="{89DE2823-3C85-4618-83E2-43693421C29D}" type="slidenum">
              <a:rPr lang="en-US">
                <a:solidFill>
                  <a:srgbClr val="000000"/>
                </a:solidFill>
              </a:rPr>
              <a:pPr/>
              <a:t>‹#›</a:t>
            </a:fld>
            <a:endParaRPr lang="en-US">
              <a:solidFill>
                <a:srgbClr val="000000"/>
              </a:solidFill>
            </a:endParaRPr>
          </a:p>
        </p:txBody>
      </p:sp>
      <p:pic>
        <p:nvPicPr>
          <p:cNvPr id="7" name="Picture 6"/>
          <p:cNvPicPr>
            <a:picLocks noChangeAspect="1"/>
          </p:cNvPicPr>
          <p:nvPr userDrawn="1"/>
        </p:nvPicPr>
        <p:blipFill>
          <a:blip r:embed="rId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42596823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a:xfrm>
            <a:off x="5949043" y="6539593"/>
            <a:ext cx="2794907" cy="318407"/>
          </a:xfrm>
          <a:prstGeom prst="rect">
            <a:avLst/>
          </a:prstGeom>
        </p:spPr>
        <p:txBody>
          <a:bodyPr/>
          <a:lstStyle>
            <a:lvl1pPr>
              <a:defRPr/>
            </a:lvl1pPr>
          </a:lstStyle>
          <a:p>
            <a:r>
              <a:rPr lang="en-US">
                <a:solidFill>
                  <a:srgbClr val="000000"/>
                </a:solidFill>
              </a:rPr>
              <a:t>M. Abdou FPA 12-20-2023</a:t>
            </a:r>
          </a:p>
        </p:txBody>
      </p:sp>
      <p:sp>
        <p:nvSpPr>
          <p:cNvPr id="8" name="Slide Number Placeholder 7"/>
          <p:cNvSpPr>
            <a:spLocks noGrp="1"/>
          </p:cNvSpPr>
          <p:nvPr>
            <p:ph type="sldNum" sz="quarter" idx="11"/>
          </p:nvPr>
        </p:nvSpPr>
        <p:spPr>
          <a:xfrm>
            <a:off x="7079408" y="6559493"/>
            <a:ext cx="2133600" cy="476250"/>
          </a:xfrm>
        </p:spPr>
        <p:txBody>
          <a:bodyPr/>
          <a:lstStyle>
            <a:lvl1pPr>
              <a:defRPr/>
            </a:lvl1pPr>
          </a:lstStyle>
          <a:p>
            <a:fld id="{17693982-78B3-4D1A-800B-F71E0F7ACD83}" type="slidenum">
              <a:rPr lang="en-US">
                <a:solidFill>
                  <a:srgbClr val="000000"/>
                </a:solidFill>
              </a:rPr>
              <a:pPr/>
              <a:t>‹#›</a:t>
            </a:fld>
            <a:endParaRPr lang="en-US">
              <a:solidFill>
                <a:srgbClr val="000000"/>
              </a:solidFill>
            </a:endParaRPr>
          </a:p>
        </p:txBody>
      </p:sp>
      <p:pic>
        <p:nvPicPr>
          <p:cNvPr id="9" name="Picture 8"/>
          <p:cNvPicPr>
            <a:picLocks noChangeAspect="1"/>
          </p:cNvPicPr>
          <p:nvPr userDrawn="1"/>
        </p:nvPicPr>
        <p:blipFill>
          <a:blip r:embed="rId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3119408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a:xfrm>
            <a:off x="6071508" y="6564863"/>
            <a:ext cx="2745921" cy="312964"/>
          </a:xfrm>
          <a:prstGeom prst="rect">
            <a:avLst/>
          </a:prstGeom>
        </p:spPr>
        <p:txBody>
          <a:bodyPr/>
          <a:lstStyle>
            <a:lvl1pPr>
              <a:defRPr sz="1200">
                <a:solidFill>
                  <a:schemeClr val="bg2"/>
                </a:solidFill>
                <a:latin typeface="Calibri" panose="020F0502020204030204" pitchFamily="34" charset="0"/>
                <a:cs typeface="Calibri" panose="020F0502020204030204" pitchFamily="34" charset="0"/>
              </a:defRPr>
            </a:lvl1pPr>
          </a:lstStyle>
          <a:p>
            <a:r>
              <a:rPr lang="en-US"/>
              <a:t>M. Abdou FPA 12-20-2023</a:t>
            </a:r>
            <a:endParaRPr lang="en-US" dirty="0"/>
          </a:p>
        </p:txBody>
      </p:sp>
      <p:sp>
        <p:nvSpPr>
          <p:cNvPr id="4" name="Slide Number Placeholder 3"/>
          <p:cNvSpPr>
            <a:spLocks noGrp="1"/>
          </p:cNvSpPr>
          <p:nvPr>
            <p:ph type="sldNum" sz="quarter" idx="11"/>
          </p:nvPr>
        </p:nvSpPr>
        <p:spPr>
          <a:xfrm>
            <a:off x="8686800" y="6564863"/>
            <a:ext cx="435939" cy="293137"/>
          </a:xfrm>
        </p:spPr>
        <p:txBody>
          <a:bodyPr/>
          <a:lstStyle>
            <a:lvl1pPr>
              <a:defRPr sz="1200" b="0">
                <a:solidFill>
                  <a:schemeClr val="bg2"/>
                </a:solidFill>
                <a:latin typeface="Calibri" panose="020F0502020204030204" pitchFamily="34" charset="0"/>
                <a:cs typeface="Calibri" panose="020F0502020204030204" pitchFamily="34" charset="0"/>
              </a:defRPr>
            </a:lvl1pPr>
          </a:lstStyle>
          <a:p>
            <a:fld id="{D9C2FF16-9F16-4C6A-A307-09C8FBF4996D}"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7353974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5949043" y="6539593"/>
            <a:ext cx="2794907" cy="318407"/>
          </a:xfrm>
          <a:prstGeom prst="rect">
            <a:avLst/>
          </a:prstGeom>
        </p:spPr>
        <p:txBody>
          <a:bodyPr/>
          <a:lstStyle>
            <a:lvl1pPr>
              <a:defRPr/>
            </a:lvl1pPr>
          </a:lstStyle>
          <a:p>
            <a:r>
              <a:rPr lang="en-US">
                <a:solidFill>
                  <a:srgbClr val="000000"/>
                </a:solidFill>
              </a:rPr>
              <a:t>M. Abdou FPA 12-20-2023</a:t>
            </a:r>
          </a:p>
        </p:txBody>
      </p:sp>
      <p:sp>
        <p:nvSpPr>
          <p:cNvPr id="3" name="Slide Number Placeholder 2"/>
          <p:cNvSpPr>
            <a:spLocks noGrp="1"/>
          </p:cNvSpPr>
          <p:nvPr>
            <p:ph type="sldNum" sz="quarter" idx="11"/>
          </p:nvPr>
        </p:nvSpPr>
        <p:spPr>
          <a:xfrm>
            <a:off x="7062156" y="6528392"/>
            <a:ext cx="2133600" cy="476250"/>
          </a:xfrm>
        </p:spPr>
        <p:txBody>
          <a:bodyPr/>
          <a:lstStyle>
            <a:lvl1pPr>
              <a:defRPr/>
            </a:lvl1pPr>
          </a:lstStyle>
          <a:p>
            <a:fld id="{E20A1A58-BFAD-4387-A50D-2ED50E5620BA}" type="slidenum">
              <a:rPr lang="en-US">
                <a:solidFill>
                  <a:srgbClr val="000000"/>
                </a:solidFill>
              </a:rPr>
              <a:pPr/>
              <a:t>‹#›</a:t>
            </a:fld>
            <a:endParaRPr lang="en-US">
              <a:solidFill>
                <a:srgbClr val="000000"/>
              </a:solidFill>
            </a:endParaRPr>
          </a:p>
        </p:txBody>
      </p:sp>
      <p:pic>
        <p:nvPicPr>
          <p:cNvPr id="4" name="Picture 3"/>
          <p:cNvPicPr>
            <a:picLocks noChangeAspect="1"/>
          </p:cNvPicPr>
          <p:nvPr userDrawn="1"/>
        </p:nvPicPr>
        <p:blipFill>
          <a:blip r:embed="rId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41434894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a:xfrm>
            <a:off x="5949043" y="6539593"/>
            <a:ext cx="2794907" cy="318407"/>
          </a:xfrm>
          <a:prstGeom prst="rect">
            <a:avLst/>
          </a:prstGeom>
        </p:spPr>
        <p:txBody>
          <a:bodyPr/>
          <a:lstStyle>
            <a:lvl1pPr>
              <a:defRPr/>
            </a:lvl1pPr>
          </a:lstStyle>
          <a:p>
            <a:r>
              <a:rPr lang="en-US">
                <a:solidFill>
                  <a:srgbClr val="000000"/>
                </a:solidFill>
              </a:rPr>
              <a:t>M. Abdou FPA 12-20-2023</a:t>
            </a:r>
          </a:p>
        </p:txBody>
      </p:sp>
      <p:sp>
        <p:nvSpPr>
          <p:cNvPr id="6" name="Slide Number Placeholder 5"/>
          <p:cNvSpPr>
            <a:spLocks noGrp="1"/>
          </p:cNvSpPr>
          <p:nvPr>
            <p:ph type="sldNum" sz="quarter" idx="11"/>
          </p:nvPr>
        </p:nvSpPr>
        <p:spPr>
          <a:xfrm>
            <a:off x="7070782" y="6537018"/>
            <a:ext cx="2133600" cy="476250"/>
          </a:xfrm>
        </p:spPr>
        <p:txBody>
          <a:bodyPr/>
          <a:lstStyle>
            <a:lvl1pPr>
              <a:defRPr/>
            </a:lvl1pPr>
          </a:lstStyle>
          <a:p>
            <a:fld id="{7F7D8E1E-68BD-44F7-940C-7D3D7704C30C}" type="slidenum">
              <a:rPr lang="en-US">
                <a:solidFill>
                  <a:srgbClr val="000000"/>
                </a:solidFill>
              </a:rPr>
              <a:pPr/>
              <a:t>‹#›</a:t>
            </a:fld>
            <a:endParaRPr lang="en-US">
              <a:solidFill>
                <a:srgbClr val="000000"/>
              </a:solidFill>
            </a:endParaRPr>
          </a:p>
        </p:txBody>
      </p:sp>
      <p:pic>
        <p:nvPicPr>
          <p:cNvPr id="7" name="Picture 6"/>
          <p:cNvPicPr>
            <a:picLocks noChangeAspect="1"/>
          </p:cNvPicPr>
          <p:nvPr userDrawn="1"/>
        </p:nvPicPr>
        <p:blipFill>
          <a:blip r:embed="rId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34499135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a:xfrm>
            <a:off x="5949043" y="6539593"/>
            <a:ext cx="2794907" cy="318407"/>
          </a:xfrm>
          <a:prstGeom prst="rect">
            <a:avLst/>
          </a:prstGeom>
        </p:spPr>
        <p:txBody>
          <a:bodyPr/>
          <a:lstStyle>
            <a:lvl1pPr>
              <a:defRPr/>
            </a:lvl1pPr>
          </a:lstStyle>
          <a:p>
            <a:r>
              <a:rPr lang="en-US">
                <a:solidFill>
                  <a:srgbClr val="000000"/>
                </a:solidFill>
              </a:rPr>
              <a:t>M. Abdou FPA 12-20-2023</a:t>
            </a:r>
          </a:p>
        </p:txBody>
      </p:sp>
      <p:sp>
        <p:nvSpPr>
          <p:cNvPr id="6" name="Slide Number Placeholder 5"/>
          <p:cNvSpPr>
            <a:spLocks noGrp="1"/>
          </p:cNvSpPr>
          <p:nvPr>
            <p:ph type="sldNum" sz="quarter" idx="11"/>
          </p:nvPr>
        </p:nvSpPr>
        <p:spPr>
          <a:xfrm>
            <a:off x="7062156" y="6528392"/>
            <a:ext cx="2133600" cy="476250"/>
          </a:xfrm>
        </p:spPr>
        <p:txBody>
          <a:bodyPr/>
          <a:lstStyle>
            <a:lvl1pPr>
              <a:defRPr/>
            </a:lvl1pPr>
          </a:lstStyle>
          <a:p>
            <a:fld id="{5C56CF37-A335-41BB-8FCD-5C570DD278E8}" type="slidenum">
              <a:rPr lang="en-US">
                <a:solidFill>
                  <a:srgbClr val="000000"/>
                </a:solidFill>
              </a:rPr>
              <a:pPr/>
              <a:t>‹#›</a:t>
            </a:fld>
            <a:endParaRPr lang="en-US">
              <a:solidFill>
                <a:srgbClr val="000000"/>
              </a:solidFill>
            </a:endParaRPr>
          </a:p>
        </p:txBody>
      </p:sp>
      <p:pic>
        <p:nvPicPr>
          <p:cNvPr id="7" name="Picture 6"/>
          <p:cNvPicPr>
            <a:picLocks noChangeAspect="1"/>
          </p:cNvPicPr>
          <p:nvPr userDrawn="1"/>
        </p:nvPicPr>
        <p:blipFill>
          <a:blip r:embed="rId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3613355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a:xfrm>
            <a:off x="7088034" y="6519766"/>
            <a:ext cx="2133600" cy="476250"/>
          </a:xfrm>
        </p:spPr>
        <p:txBody>
          <a:bodyPr/>
          <a:lstStyle>
            <a:lvl1pPr>
              <a:defRPr/>
            </a:lvl1pPr>
          </a:lstStyle>
          <a:p>
            <a:fld id="{89DE2823-3C85-4618-83E2-43693421C29D}" type="slidenum">
              <a:rPr lang="en-US">
                <a:solidFill>
                  <a:srgbClr val="000000"/>
                </a:solidFill>
              </a:rPr>
              <a:pPr/>
              <a:t>‹#›</a:t>
            </a:fld>
            <a:endParaRPr lang="en-US">
              <a:solidFill>
                <a:srgbClr val="000000"/>
              </a:solidFill>
            </a:endParaRPr>
          </a:p>
        </p:txBody>
      </p:sp>
      <p:pic>
        <p:nvPicPr>
          <p:cNvPr id="7" name="Picture 6"/>
          <p:cNvPicPr>
            <a:picLocks noChangeAspect="1"/>
          </p:cNvPicPr>
          <p:nvPr userDrawn="1"/>
        </p:nvPicPr>
        <p:blipFill>
          <a:blip r:embed="rId2"/>
          <a:stretch>
            <a:fillRect/>
          </a:stretch>
        </p:blipFill>
        <p:spPr>
          <a:xfrm>
            <a:off x="219190" y="6356351"/>
            <a:ext cx="923810" cy="333333"/>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5949043" y="6539593"/>
            <a:ext cx="2794907" cy="318407"/>
          </a:xfrm>
          <a:prstGeom prst="rect">
            <a:avLst/>
          </a:prstGeom>
        </p:spPr>
        <p:txBody>
          <a:bodyPr/>
          <a:lstStyle>
            <a:lvl1pPr>
              <a:defRPr/>
            </a:lvl1pPr>
          </a:lstStyle>
          <a:p>
            <a:r>
              <a:rPr lang="en-US">
                <a:solidFill>
                  <a:srgbClr val="000000"/>
                </a:solidFill>
              </a:rPr>
              <a:t>M. Abdou FPA 12-20-2023</a:t>
            </a:r>
          </a:p>
        </p:txBody>
      </p:sp>
      <p:sp>
        <p:nvSpPr>
          <p:cNvPr id="5" name="Slide Number Placeholder 4"/>
          <p:cNvSpPr>
            <a:spLocks noGrp="1"/>
          </p:cNvSpPr>
          <p:nvPr>
            <p:ph type="sldNum" sz="quarter" idx="11"/>
          </p:nvPr>
        </p:nvSpPr>
        <p:spPr>
          <a:xfrm>
            <a:off x="7088034" y="6537018"/>
            <a:ext cx="2133600" cy="476250"/>
          </a:xfrm>
        </p:spPr>
        <p:txBody>
          <a:bodyPr/>
          <a:lstStyle>
            <a:lvl1pPr>
              <a:defRPr/>
            </a:lvl1pPr>
          </a:lstStyle>
          <a:p>
            <a:fld id="{96C18F80-78E9-476F-B2CB-0ED5A1E42CF9}" type="slidenum">
              <a:rPr lang="en-US">
                <a:solidFill>
                  <a:srgbClr val="000000"/>
                </a:solidFill>
              </a:rPr>
              <a:pPr/>
              <a:t>‹#›</a:t>
            </a:fld>
            <a:endParaRPr lang="en-US">
              <a:solidFill>
                <a:srgbClr val="000000"/>
              </a:solidFill>
            </a:endParaRPr>
          </a:p>
        </p:txBody>
      </p:sp>
      <p:pic>
        <p:nvPicPr>
          <p:cNvPr id="6" name="Picture 5"/>
          <p:cNvPicPr>
            <a:picLocks noChangeAspect="1"/>
          </p:cNvPicPr>
          <p:nvPr userDrawn="1"/>
        </p:nvPicPr>
        <p:blipFill>
          <a:blip r:embed="rId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14934059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5949043" y="6539593"/>
            <a:ext cx="2794907" cy="318407"/>
          </a:xfrm>
          <a:prstGeom prst="rect">
            <a:avLst/>
          </a:prstGeom>
        </p:spPr>
        <p:txBody>
          <a:bodyPr/>
          <a:lstStyle>
            <a:lvl1pPr>
              <a:defRPr/>
            </a:lvl1pPr>
          </a:lstStyle>
          <a:p>
            <a:r>
              <a:rPr lang="en-US">
                <a:solidFill>
                  <a:srgbClr val="000000"/>
                </a:solidFill>
              </a:rPr>
              <a:t>M. Abdou FPA 12-20-2023</a:t>
            </a:r>
          </a:p>
        </p:txBody>
      </p:sp>
      <p:sp>
        <p:nvSpPr>
          <p:cNvPr id="5" name="Slide Number Placeholder 4"/>
          <p:cNvSpPr>
            <a:spLocks noGrp="1"/>
          </p:cNvSpPr>
          <p:nvPr>
            <p:ph type="sldNum" sz="quarter" idx="11"/>
          </p:nvPr>
        </p:nvSpPr>
        <p:spPr>
          <a:xfrm>
            <a:off x="7079408" y="6537018"/>
            <a:ext cx="2133600" cy="476250"/>
          </a:xfrm>
        </p:spPr>
        <p:txBody>
          <a:bodyPr/>
          <a:lstStyle>
            <a:lvl1pPr>
              <a:defRPr/>
            </a:lvl1pPr>
          </a:lstStyle>
          <a:p>
            <a:fld id="{51592E5E-82CF-4E80-BB61-C80FD54DF5EE}" type="slidenum">
              <a:rPr lang="en-US">
                <a:solidFill>
                  <a:srgbClr val="000000"/>
                </a:solidFill>
              </a:rPr>
              <a:pPr/>
              <a:t>‹#›</a:t>
            </a:fld>
            <a:endParaRPr lang="en-US">
              <a:solidFill>
                <a:srgbClr val="000000"/>
              </a:solidFill>
            </a:endParaRPr>
          </a:p>
        </p:txBody>
      </p:sp>
      <p:pic>
        <p:nvPicPr>
          <p:cNvPr id="6" name="Picture 5"/>
          <p:cNvPicPr>
            <a:picLocks noChangeAspect="1"/>
          </p:cNvPicPr>
          <p:nvPr userDrawn="1"/>
        </p:nvPicPr>
        <p:blipFill>
          <a:blip r:embed="rId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15110950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13606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lang="en-US" b="0" i="0" smtClean="0">
                <a:effectLst/>
              </a:defRPr>
            </a:lvl1pPr>
          </a:lstStyle>
          <a:p>
            <a:r>
              <a:rPr lang="en-US"/>
              <a:t>M. Abdou FPA 12-20-2023</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0227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12-20-2023</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32253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12-20-2023</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5658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12-20-2023</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7235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12-20-2023</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8963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12-20-2023</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2699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12-20-2023</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1"/>
          </p:nvPr>
        </p:nvSpPr>
        <p:spPr>
          <a:xfrm>
            <a:off x="7079408" y="6559493"/>
            <a:ext cx="2133600" cy="476250"/>
          </a:xfrm>
        </p:spPr>
        <p:txBody>
          <a:bodyPr/>
          <a:lstStyle>
            <a:lvl1pPr>
              <a:defRPr/>
            </a:lvl1pPr>
          </a:lstStyle>
          <a:p>
            <a:fld id="{17693982-78B3-4D1A-800B-F71E0F7ACD83}" type="slidenum">
              <a:rPr lang="en-US">
                <a:solidFill>
                  <a:srgbClr val="000000"/>
                </a:solidFill>
              </a:rPr>
              <a:pPr/>
              <a:t>‹#›</a:t>
            </a:fld>
            <a:endParaRPr lang="en-US">
              <a:solidFill>
                <a:srgbClr val="000000"/>
              </a:solidFill>
            </a:endParaRPr>
          </a:p>
        </p:txBody>
      </p:sp>
      <p:pic>
        <p:nvPicPr>
          <p:cNvPr id="9" name="Picture 8"/>
          <p:cNvPicPr>
            <a:picLocks noChangeAspect="1"/>
          </p:cNvPicPr>
          <p:nvPr userDrawn="1"/>
        </p:nvPicPr>
        <p:blipFill>
          <a:blip r:embed="rId2"/>
          <a:stretch>
            <a:fillRect/>
          </a:stretch>
        </p:blipFill>
        <p:spPr>
          <a:xfrm>
            <a:off x="219190" y="6356351"/>
            <a:ext cx="923810" cy="333333"/>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12-20-2023</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2575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12-20-2023</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6534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12-20-2023</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99158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6154FB9-0A80-47E6-8629-F8FF85B142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07628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154FB9-0A80-47E6-8629-F8FF85B142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5034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154FB9-0A80-47E6-8629-F8FF85B142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718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154FB9-0A80-47E6-8629-F8FF85B142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85336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2499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519426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448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1"/>
          </p:nvPr>
        </p:nvSpPr>
        <p:spPr>
          <a:xfrm>
            <a:off x="8686800" y="6564863"/>
            <a:ext cx="435939" cy="293137"/>
          </a:xfrm>
        </p:spPr>
        <p:txBody>
          <a:bodyPr/>
          <a:lstStyle>
            <a:lvl1pPr>
              <a:defRPr sz="1200" b="0">
                <a:solidFill>
                  <a:schemeClr val="bg2"/>
                </a:solidFill>
                <a:latin typeface="Calibri" panose="020F0502020204030204" pitchFamily="34" charset="0"/>
                <a:cs typeface="Calibri" panose="020F0502020204030204" pitchFamily="34" charset="0"/>
              </a:defRPr>
            </a:lvl1pPr>
          </a:lstStyle>
          <a:p>
            <a:fld id="{D9C2FF16-9F16-4C6A-A307-09C8FBF4996D}"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219190" y="6356351"/>
            <a:ext cx="923810" cy="333333"/>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609146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794016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11302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4592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31436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lang="en-US" b="0" i="0" smtClean="0">
                <a:effectLst/>
              </a:defRPr>
            </a:lvl1pPr>
          </a:lstStyle>
          <a:p>
            <a:r>
              <a:rPr lang="en-US"/>
              <a:t>M. Abdou FPA 12-20-2023</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5975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12-20-2023</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7205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12-20-2023</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70128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12-20-2023</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5109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12-20-2023</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337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7062156" y="6528392"/>
            <a:ext cx="2133600" cy="476250"/>
          </a:xfrm>
        </p:spPr>
        <p:txBody>
          <a:bodyPr/>
          <a:lstStyle>
            <a:lvl1pPr>
              <a:defRPr/>
            </a:lvl1pPr>
          </a:lstStyle>
          <a:p>
            <a:fld id="{E20A1A58-BFAD-4387-A50D-2ED50E5620BA}" type="slidenum">
              <a:rPr lang="en-US">
                <a:solidFill>
                  <a:srgbClr val="000000"/>
                </a:solidFill>
              </a:rPr>
              <a:pPr/>
              <a:t>‹#›</a:t>
            </a:fld>
            <a:endParaRPr lang="en-US">
              <a:solidFill>
                <a:srgbClr val="000000"/>
              </a:solidFill>
            </a:endParaRPr>
          </a:p>
        </p:txBody>
      </p:sp>
      <p:pic>
        <p:nvPicPr>
          <p:cNvPr id="4" name="Picture 3"/>
          <p:cNvPicPr>
            <a:picLocks noChangeAspect="1"/>
          </p:cNvPicPr>
          <p:nvPr userDrawn="1"/>
        </p:nvPicPr>
        <p:blipFill>
          <a:blip r:embed="rId2"/>
          <a:stretch>
            <a:fillRect/>
          </a:stretch>
        </p:blipFill>
        <p:spPr>
          <a:xfrm>
            <a:off x="219190" y="6356351"/>
            <a:ext cx="923810" cy="333333"/>
          </a:xfrm>
          <a:prstGeom prst="rect">
            <a:avLst/>
          </a:prstGeom>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12-20-2023</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4796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12-20-2023</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81500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12-20-2023</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7695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12-20-2023</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3705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12-20-2023</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86435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6" name="Slide Number Placeholder 5"/>
          <p:cNvSpPr>
            <a:spLocks noGrp="1"/>
          </p:cNvSpPr>
          <p:nvPr>
            <p:ph type="sldNum" sz="quarter" idx="12"/>
          </p:nvPr>
        </p:nvSpPr>
        <p:spPr>
          <a:xfrm>
            <a:off x="7010400" y="6492877"/>
            <a:ext cx="2133600" cy="365125"/>
          </a:xfrm>
        </p:spPr>
        <p:txBody>
          <a:bodyPr/>
          <a:lstStyle>
            <a:lvl1pPr>
              <a:defRPr sz="1050" b="1" baseline="0">
                <a:solidFill>
                  <a:schemeClr val="tx1"/>
                </a:solidFill>
              </a:defRPr>
            </a:lvl1pPr>
          </a:lstStyle>
          <a:p>
            <a:fld id="{A97902F1-9105-4233-90EE-0A1D35ADBEA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941717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6" name="Slide Number Placeholder 5"/>
          <p:cNvSpPr>
            <a:spLocks noGrp="1"/>
          </p:cNvSpPr>
          <p:nvPr>
            <p:ph type="sldNum" sz="quarter" idx="12"/>
          </p:nvPr>
        </p:nvSpPr>
        <p:spPr>
          <a:xfrm>
            <a:off x="6973455" y="6492877"/>
            <a:ext cx="2133600" cy="365125"/>
          </a:xfrm>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8626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6" name="Slide Number Placeholder 5"/>
          <p:cNvSpPr>
            <a:spLocks noGrp="1"/>
          </p:cNvSpPr>
          <p:nvPr>
            <p:ph type="sldNum" sz="quarter" idx="12"/>
          </p:nvPr>
        </p:nvSpPr>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70341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7" name="Slide Number Placeholder 6"/>
          <p:cNvSpPr>
            <a:spLocks noGrp="1"/>
          </p:cNvSpPr>
          <p:nvPr>
            <p:ph type="sldNum" sz="quarter" idx="12"/>
          </p:nvPr>
        </p:nvSpPr>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5107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9" name="Slide Number Placeholder 8"/>
          <p:cNvSpPr>
            <a:spLocks noGrp="1"/>
          </p:cNvSpPr>
          <p:nvPr>
            <p:ph type="sldNum" sz="quarter" idx="12"/>
          </p:nvPr>
        </p:nvSpPr>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84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1"/>
          </p:nvPr>
        </p:nvSpPr>
        <p:spPr>
          <a:xfrm>
            <a:off x="7070782" y="6537018"/>
            <a:ext cx="2133600" cy="476250"/>
          </a:xfrm>
        </p:spPr>
        <p:txBody>
          <a:bodyPr/>
          <a:lstStyle>
            <a:lvl1pPr>
              <a:defRPr/>
            </a:lvl1pPr>
          </a:lstStyle>
          <a:p>
            <a:fld id="{7F7D8E1E-68BD-44F7-940C-7D3D7704C30C}" type="slidenum">
              <a:rPr lang="en-US">
                <a:solidFill>
                  <a:srgbClr val="000000"/>
                </a:solidFill>
              </a:rPr>
              <a:pPr/>
              <a:t>‹#›</a:t>
            </a:fld>
            <a:endParaRPr lang="en-US">
              <a:solidFill>
                <a:srgbClr val="000000"/>
              </a:solidFill>
            </a:endParaRPr>
          </a:p>
        </p:txBody>
      </p:sp>
      <p:pic>
        <p:nvPicPr>
          <p:cNvPr id="7" name="Picture 6"/>
          <p:cNvPicPr>
            <a:picLocks noChangeAspect="1"/>
          </p:cNvPicPr>
          <p:nvPr userDrawn="1"/>
        </p:nvPicPr>
        <p:blipFill>
          <a:blip r:embed="rId2"/>
          <a:stretch>
            <a:fillRect/>
          </a:stretch>
        </p:blipFill>
        <p:spPr>
          <a:xfrm>
            <a:off x="219190" y="6356351"/>
            <a:ext cx="923810" cy="333333"/>
          </a:xfrm>
          <a:prstGeom prst="rect">
            <a:avLst/>
          </a:prstGeom>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5" name="Slide Number Placeholder 4"/>
          <p:cNvSpPr>
            <a:spLocks noGrp="1"/>
          </p:cNvSpPr>
          <p:nvPr>
            <p:ph type="sldNum" sz="quarter" idx="12"/>
          </p:nvPr>
        </p:nvSpPr>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1336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4" name="Slide Number Placeholder 3"/>
          <p:cNvSpPr>
            <a:spLocks noGrp="1"/>
          </p:cNvSpPr>
          <p:nvPr>
            <p:ph type="sldNum" sz="quarter" idx="12"/>
          </p:nvPr>
        </p:nvSpPr>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1493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7" name="Slide Number Placeholder 6"/>
          <p:cNvSpPr>
            <a:spLocks noGrp="1"/>
          </p:cNvSpPr>
          <p:nvPr>
            <p:ph type="sldNum" sz="quarter" idx="12"/>
          </p:nvPr>
        </p:nvSpPr>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0121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7" name="Slide Number Placeholder 6"/>
          <p:cNvSpPr>
            <a:spLocks noGrp="1"/>
          </p:cNvSpPr>
          <p:nvPr>
            <p:ph type="sldNum" sz="quarter" idx="12"/>
          </p:nvPr>
        </p:nvSpPr>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8562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6" name="Slide Number Placeholder 5"/>
          <p:cNvSpPr>
            <a:spLocks noGrp="1"/>
          </p:cNvSpPr>
          <p:nvPr>
            <p:ph type="sldNum" sz="quarter" idx="12"/>
          </p:nvPr>
        </p:nvSpPr>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81878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6" name="Slide Number Placeholder 5"/>
          <p:cNvSpPr>
            <a:spLocks noGrp="1"/>
          </p:cNvSpPr>
          <p:nvPr>
            <p:ph type="sldNum" sz="quarter" idx="12"/>
          </p:nvPr>
        </p:nvSpPr>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418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6154FB9-0A80-47E6-8629-F8FF85B142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7152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154FB9-0A80-47E6-8629-F8FF85B142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1482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154FB9-0A80-47E6-8629-F8FF85B142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7534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154FB9-0A80-47E6-8629-F8FF85B142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824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a:xfrm>
            <a:off x="5949043" y="6539593"/>
            <a:ext cx="2794907" cy="318407"/>
          </a:xfrm>
          <a:prstGeom prst="rect">
            <a:avLst/>
          </a:prstGeom>
        </p:spPr>
        <p:txBody>
          <a:bodyPr/>
          <a:lstStyle>
            <a:lvl1pPr>
              <a:defRPr/>
            </a:lvl1pPr>
          </a:lstStyle>
          <a:p>
            <a:r>
              <a:rPr lang="en-US">
                <a:solidFill>
                  <a:srgbClr val="000000"/>
                </a:solidFill>
              </a:rPr>
              <a:t>M. Abdou FPA 12-20-2023</a:t>
            </a:r>
          </a:p>
        </p:txBody>
      </p:sp>
      <p:sp>
        <p:nvSpPr>
          <p:cNvPr id="6" name="Slide Number Placeholder 5"/>
          <p:cNvSpPr>
            <a:spLocks noGrp="1"/>
          </p:cNvSpPr>
          <p:nvPr>
            <p:ph type="sldNum" sz="quarter" idx="11"/>
          </p:nvPr>
        </p:nvSpPr>
        <p:spPr>
          <a:xfrm>
            <a:off x="7062156" y="6528392"/>
            <a:ext cx="2133600" cy="476250"/>
          </a:xfrm>
        </p:spPr>
        <p:txBody>
          <a:bodyPr/>
          <a:lstStyle>
            <a:lvl1pPr>
              <a:defRPr/>
            </a:lvl1pPr>
          </a:lstStyle>
          <a:p>
            <a:fld id="{5C56CF37-A335-41BB-8FCD-5C570DD278E8}" type="slidenum">
              <a:rPr lang="en-US">
                <a:solidFill>
                  <a:srgbClr val="000000"/>
                </a:solidFill>
              </a:rPr>
              <a:pPr/>
              <a:t>‹#›</a:t>
            </a:fld>
            <a:endParaRPr lang="en-US">
              <a:solidFill>
                <a:srgbClr val="000000"/>
              </a:solidFill>
            </a:endParaRPr>
          </a:p>
        </p:txBody>
      </p:sp>
      <p:pic>
        <p:nvPicPr>
          <p:cNvPr id="7" name="Picture 6"/>
          <p:cNvPicPr>
            <a:picLocks noChangeAspect="1"/>
          </p:cNvPicPr>
          <p:nvPr userDrawn="1"/>
        </p:nvPicPr>
        <p:blipFill>
          <a:blip r:embed="rId2"/>
          <a:stretch>
            <a:fillRect/>
          </a:stretch>
        </p:blipFill>
        <p:spPr>
          <a:xfrm>
            <a:off x="219190" y="6356351"/>
            <a:ext cx="923810" cy="333333"/>
          </a:xfrm>
          <a:prstGeom prst="rect">
            <a:avLst/>
          </a:prstGeom>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21981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3361071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4897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629429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164240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1855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2026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png"/><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1.pn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8.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9.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7" name="Rectangle 5"/>
          <p:cNvSpPr>
            <a:spLocks noGrp="1" noChangeArrowheads="1"/>
          </p:cNvSpPr>
          <p:nvPr>
            <p:ph type="sldNum" sz="quarter" idx="4"/>
          </p:nvPr>
        </p:nvSpPr>
        <p:spPr bwMode="auto">
          <a:xfrm>
            <a:off x="8743950" y="6539592"/>
            <a:ext cx="400049" cy="3184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b="0">
                <a:solidFill>
                  <a:schemeClr val="bg2"/>
                </a:solidFill>
                <a:latin typeface="Calibri" panose="020F0502020204030204" pitchFamily="34" charset="0"/>
                <a:cs typeface="Calibri" panose="020F0502020204030204" pitchFamily="34" charset="0"/>
              </a:defRPr>
            </a:lvl1pPr>
          </a:lstStyle>
          <a:p>
            <a:fld id="{55514532-00F6-461C-A863-301B75D66AE6}" type="slidenum">
              <a:rPr lang="en-US" smtClean="0"/>
              <a:pPr/>
              <a:t>‹#›</a:t>
            </a:fld>
            <a:endParaRPr lang="en-US" dirty="0"/>
          </a:p>
        </p:txBody>
      </p:sp>
      <p:sp>
        <p:nvSpPr>
          <p:cNvPr id="5" name="Footer Placeholder 4">
            <a:extLst>
              <a:ext uri="{FF2B5EF4-FFF2-40B4-BE49-F238E27FC236}">
                <a16:creationId xmlns:a16="http://schemas.microsoft.com/office/drawing/2014/main" id="{2240A44B-FE8E-4379-A591-F237BC3353D6}"/>
              </a:ext>
            </a:extLst>
          </p:cNvPr>
          <p:cNvSpPr>
            <a:spLocks noGrp="1"/>
          </p:cNvSpPr>
          <p:nvPr>
            <p:ph type="ftr" sz="quarter" idx="3"/>
          </p:nvPr>
        </p:nvSpPr>
        <p:spPr>
          <a:xfrm>
            <a:off x="3892116" y="6537055"/>
            <a:ext cx="1594284" cy="38214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t>M. Abdou FPA 12-20-2023</a:t>
            </a: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Lst>
  <p:hf hdr="0" dt="0"/>
  <p:txStyles>
    <p:titleStyle>
      <a:lvl1pPr algn="ctr" rtl="0" fontAlgn="base">
        <a:spcBef>
          <a:spcPct val="0"/>
        </a:spcBef>
        <a:spcAft>
          <a:spcPct val="0"/>
        </a:spcAft>
        <a:defRPr sz="2800" b="1">
          <a:solidFill>
            <a:srgbClr val="0000FF"/>
          </a:solidFill>
          <a:latin typeface="+mj-lt"/>
          <a:ea typeface="+mj-ea"/>
          <a:cs typeface="+mj-cs"/>
        </a:defRPr>
      </a:lvl1pPr>
      <a:lvl2pPr algn="ctr" rtl="0" fontAlgn="base">
        <a:spcBef>
          <a:spcPct val="0"/>
        </a:spcBef>
        <a:spcAft>
          <a:spcPct val="0"/>
        </a:spcAft>
        <a:defRPr sz="2800" b="1">
          <a:solidFill>
            <a:srgbClr val="0000FF"/>
          </a:solidFill>
          <a:latin typeface="Arial" pitchFamily="34" charset="0"/>
        </a:defRPr>
      </a:lvl2pPr>
      <a:lvl3pPr algn="ctr" rtl="0" fontAlgn="base">
        <a:spcBef>
          <a:spcPct val="0"/>
        </a:spcBef>
        <a:spcAft>
          <a:spcPct val="0"/>
        </a:spcAft>
        <a:defRPr sz="2800" b="1">
          <a:solidFill>
            <a:srgbClr val="0000FF"/>
          </a:solidFill>
          <a:latin typeface="Arial" pitchFamily="34" charset="0"/>
        </a:defRPr>
      </a:lvl3pPr>
      <a:lvl4pPr algn="ctr" rtl="0" fontAlgn="base">
        <a:spcBef>
          <a:spcPct val="0"/>
        </a:spcBef>
        <a:spcAft>
          <a:spcPct val="0"/>
        </a:spcAft>
        <a:defRPr sz="2800" b="1">
          <a:solidFill>
            <a:srgbClr val="0000FF"/>
          </a:solidFill>
          <a:latin typeface="Arial" pitchFamily="34" charset="0"/>
        </a:defRPr>
      </a:lvl4pPr>
      <a:lvl5pPr algn="ctr" rtl="0" fontAlgn="base">
        <a:spcBef>
          <a:spcPct val="0"/>
        </a:spcBef>
        <a:spcAft>
          <a:spcPct val="0"/>
        </a:spcAft>
        <a:defRPr sz="2800" b="1">
          <a:solidFill>
            <a:srgbClr val="0000FF"/>
          </a:solidFill>
          <a:latin typeface="Arial" pitchFamily="34" charset="0"/>
        </a:defRPr>
      </a:lvl5pPr>
      <a:lvl6pPr marL="457200" algn="ctr" rtl="0" fontAlgn="base">
        <a:spcBef>
          <a:spcPct val="0"/>
        </a:spcBef>
        <a:spcAft>
          <a:spcPct val="0"/>
        </a:spcAft>
        <a:defRPr sz="2800" b="1">
          <a:solidFill>
            <a:srgbClr val="0000FF"/>
          </a:solidFill>
          <a:latin typeface="Arial" pitchFamily="34" charset="0"/>
        </a:defRPr>
      </a:lvl6pPr>
      <a:lvl7pPr marL="914400" algn="ctr" rtl="0" fontAlgn="base">
        <a:spcBef>
          <a:spcPct val="0"/>
        </a:spcBef>
        <a:spcAft>
          <a:spcPct val="0"/>
        </a:spcAft>
        <a:defRPr sz="2800" b="1">
          <a:solidFill>
            <a:srgbClr val="0000FF"/>
          </a:solidFill>
          <a:latin typeface="Arial" pitchFamily="34" charset="0"/>
        </a:defRPr>
      </a:lvl7pPr>
      <a:lvl8pPr marL="1371600" algn="ctr" rtl="0" fontAlgn="base">
        <a:spcBef>
          <a:spcPct val="0"/>
        </a:spcBef>
        <a:spcAft>
          <a:spcPct val="0"/>
        </a:spcAft>
        <a:defRPr sz="2800" b="1">
          <a:solidFill>
            <a:srgbClr val="0000FF"/>
          </a:solidFill>
          <a:latin typeface="Arial" pitchFamily="34" charset="0"/>
        </a:defRPr>
      </a:lvl8pPr>
      <a:lvl9pPr marL="1828800" algn="ctr" rtl="0" fontAlgn="base">
        <a:spcBef>
          <a:spcPct val="0"/>
        </a:spcBef>
        <a:spcAft>
          <a:spcPct val="0"/>
        </a:spcAft>
        <a:defRPr sz="2800" b="1">
          <a:solidFill>
            <a:srgbClr val="0000FF"/>
          </a:solidFill>
          <a:latin typeface="Arial" pitchFamily="34" charset="0"/>
        </a:defRPr>
      </a:lvl9pPr>
    </p:titleStyle>
    <p:bodyStyle>
      <a:lvl1pPr marL="342900" indent="-342900" algn="l" rtl="0" fontAlgn="base">
        <a:spcBef>
          <a:spcPct val="20000"/>
        </a:spcBef>
        <a:spcAft>
          <a:spcPct val="0"/>
        </a:spcAft>
        <a:buFont typeface="Wingdings" pitchFamily="2" charset="2"/>
        <a:buChar char="q"/>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448550" y="6338888"/>
            <a:ext cx="133032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184150" y="244475"/>
            <a:ext cx="862806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a:t>Click to edit Master title style</a:t>
            </a:r>
          </a:p>
        </p:txBody>
      </p:sp>
      <p:sp>
        <p:nvSpPr>
          <p:cNvPr id="1029" name="Text Placeholder 2"/>
          <p:cNvSpPr>
            <a:spLocks noGrp="1"/>
          </p:cNvSpPr>
          <p:nvPr>
            <p:ph type="body" idx="1"/>
          </p:nvPr>
        </p:nvSpPr>
        <p:spPr bwMode="auto">
          <a:xfrm>
            <a:off x="188913" y="1446213"/>
            <a:ext cx="8642350" cy="404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4" name="Rectangle 6"/>
          <p:cNvSpPr>
            <a:spLocks noChangeArrowheads="1"/>
          </p:cNvSpPr>
          <p:nvPr/>
        </p:nvSpPr>
        <p:spPr bwMode="auto">
          <a:xfrm flipH="1">
            <a:off x="22225" y="6513513"/>
            <a:ext cx="21113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73038">
              <a:tabLst>
                <a:tab pos="230188" algn="l"/>
              </a:tabLst>
              <a:defRPr>
                <a:solidFill>
                  <a:schemeClr val="tx1"/>
                </a:solidFill>
                <a:latin typeface="Arial" panose="020B0604020202020204" pitchFamily="34" charset="0"/>
              </a:defRPr>
            </a:lvl1pPr>
            <a:lvl2pPr marL="742950" indent="-285750" defTabSz="173038">
              <a:tabLst>
                <a:tab pos="230188" algn="l"/>
              </a:tabLst>
              <a:defRPr>
                <a:solidFill>
                  <a:schemeClr val="tx1"/>
                </a:solidFill>
                <a:latin typeface="Arial" panose="020B0604020202020204" pitchFamily="34" charset="0"/>
              </a:defRPr>
            </a:lvl2pPr>
            <a:lvl3pPr marL="1143000" indent="-228600" defTabSz="173038">
              <a:tabLst>
                <a:tab pos="230188" algn="l"/>
              </a:tabLst>
              <a:defRPr>
                <a:solidFill>
                  <a:schemeClr val="tx1"/>
                </a:solidFill>
                <a:latin typeface="Arial" panose="020B0604020202020204" pitchFamily="34" charset="0"/>
              </a:defRPr>
            </a:lvl3pPr>
            <a:lvl4pPr marL="1600200" indent="-228600" defTabSz="173038">
              <a:tabLst>
                <a:tab pos="230188" algn="l"/>
              </a:tabLst>
              <a:defRPr>
                <a:solidFill>
                  <a:schemeClr val="tx1"/>
                </a:solidFill>
                <a:latin typeface="Arial" panose="020B0604020202020204" pitchFamily="34" charset="0"/>
              </a:defRPr>
            </a:lvl4pPr>
            <a:lvl5pPr marL="2057400" indent="-228600" defTabSz="173038">
              <a:tabLst>
                <a:tab pos="230188" algn="l"/>
              </a:tabLst>
              <a:defRPr>
                <a:solidFill>
                  <a:schemeClr val="tx1"/>
                </a:solidFill>
                <a:latin typeface="Arial" panose="020B0604020202020204" pitchFamily="34" charset="0"/>
              </a:defRPr>
            </a:lvl5pPr>
            <a:lvl6pPr marL="2514600" indent="-228600" defTabSz="173038" eaLnBrk="0" fontAlgn="base" hangingPunct="0">
              <a:spcBef>
                <a:spcPct val="0"/>
              </a:spcBef>
              <a:spcAft>
                <a:spcPct val="0"/>
              </a:spcAft>
              <a:tabLst>
                <a:tab pos="230188" algn="l"/>
              </a:tabLst>
              <a:defRPr>
                <a:solidFill>
                  <a:schemeClr val="tx1"/>
                </a:solidFill>
                <a:latin typeface="Arial" panose="020B0604020202020204" pitchFamily="34" charset="0"/>
              </a:defRPr>
            </a:lvl6pPr>
            <a:lvl7pPr marL="2971800" indent="-228600" defTabSz="173038" eaLnBrk="0" fontAlgn="base" hangingPunct="0">
              <a:spcBef>
                <a:spcPct val="0"/>
              </a:spcBef>
              <a:spcAft>
                <a:spcPct val="0"/>
              </a:spcAft>
              <a:tabLst>
                <a:tab pos="230188" algn="l"/>
              </a:tabLst>
              <a:defRPr>
                <a:solidFill>
                  <a:schemeClr val="tx1"/>
                </a:solidFill>
                <a:latin typeface="Arial" panose="020B0604020202020204" pitchFamily="34" charset="0"/>
              </a:defRPr>
            </a:lvl7pPr>
            <a:lvl8pPr marL="3429000" indent="-228600" defTabSz="173038" eaLnBrk="0" fontAlgn="base" hangingPunct="0">
              <a:spcBef>
                <a:spcPct val="0"/>
              </a:spcBef>
              <a:spcAft>
                <a:spcPct val="0"/>
              </a:spcAft>
              <a:tabLst>
                <a:tab pos="230188" algn="l"/>
              </a:tabLst>
              <a:defRPr>
                <a:solidFill>
                  <a:schemeClr val="tx1"/>
                </a:solidFill>
                <a:latin typeface="Arial" panose="020B0604020202020204" pitchFamily="34" charset="0"/>
              </a:defRPr>
            </a:lvl8pPr>
            <a:lvl9pPr marL="3886200" indent="-228600" defTabSz="173038" eaLnBrk="0" fontAlgn="base" hangingPunct="0">
              <a:spcBef>
                <a:spcPct val="0"/>
              </a:spcBef>
              <a:spcAft>
                <a:spcPct val="0"/>
              </a:spcAft>
              <a:tabLst>
                <a:tab pos="230188" algn="l"/>
              </a:tabLst>
              <a:defRPr>
                <a:solidFill>
                  <a:schemeClr val="tx1"/>
                </a:solidFill>
                <a:latin typeface="Arial" panose="020B0604020202020204" pitchFamily="34" charset="0"/>
              </a:defRPr>
            </a:lvl9pPr>
          </a:lstStyle>
          <a:p>
            <a:pPr algn="r" fontAlgn="base">
              <a:lnSpc>
                <a:spcPct val="90000"/>
              </a:lnSpc>
              <a:spcBef>
                <a:spcPct val="0"/>
              </a:spcBef>
              <a:spcAft>
                <a:spcPct val="0"/>
              </a:spcAft>
              <a:defRPr/>
            </a:pPr>
            <a:fld id="{45A93403-D4AB-4E66-A8F4-DC7AC6128AA9}" type="slidenum">
              <a:rPr lang="en-US" altLang="en-US" sz="1000" smtClean="0">
                <a:solidFill>
                  <a:srgbClr val="BFBFBF"/>
                </a:solidFill>
                <a:cs typeface="Arial" panose="020B0604020202020204" pitchFamily="34" charset="0"/>
              </a:rPr>
              <a:pPr algn="r" fontAlgn="base">
                <a:lnSpc>
                  <a:spcPct val="90000"/>
                </a:lnSpc>
                <a:spcBef>
                  <a:spcPct val="0"/>
                </a:spcBef>
                <a:spcAft>
                  <a:spcPct val="0"/>
                </a:spcAft>
                <a:defRPr/>
              </a:pPr>
              <a:t>‹#›</a:t>
            </a:fld>
            <a:endParaRPr lang="en-US" altLang="en-US" sz="1000">
              <a:solidFill>
                <a:srgbClr val="BFBFBF"/>
              </a:solidFill>
              <a:cs typeface="Arial" panose="020B0604020202020204" pitchFamily="34" charset="0"/>
            </a:endParaRPr>
          </a:p>
        </p:txBody>
      </p:sp>
      <p:sp>
        <p:nvSpPr>
          <p:cNvPr id="2055" name="Rectangle 256"/>
          <p:cNvSpPr txBox="1">
            <a:spLocks noChangeArrowheads="1"/>
          </p:cNvSpPr>
          <p:nvPr/>
        </p:nvSpPr>
        <p:spPr bwMode="auto">
          <a:xfrm>
            <a:off x="2805113" y="6618288"/>
            <a:ext cx="2895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US" altLang="en-US" sz="1000" dirty="0">
                <a:solidFill>
                  <a:srgbClr val="BFBFBF"/>
                </a:solidFill>
                <a:cs typeface="Arial" charset="0"/>
              </a:rPr>
              <a:t>DEMO 2016   LRB</a:t>
            </a:r>
          </a:p>
        </p:txBody>
      </p:sp>
      <p:pic>
        <p:nvPicPr>
          <p:cNvPr id="8" name="Picture 7"/>
          <p:cNvPicPr>
            <a:picLocks noChangeAspect="1"/>
          </p:cNvPicPr>
          <p:nvPr userDrawn="1"/>
        </p:nvPicPr>
        <p:blipFill>
          <a:blip r:embed="rId1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1190209678"/>
      </p:ext>
    </p:extLst>
  </p:cSld>
  <p:clrMap bg1="lt1" tx1="dk1" bg2="lt2" tx2="dk2" accent1="accent1" accent2="accent2" accent3="accent3" accent4="accent4" accent5="accent5" accent6="accent6" hlink="hlink" folHlink="folHlink"/>
  <p:sldLayoutIdLst>
    <p:sldLayoutId id="2147484494" r:id="rId1"/>
    <p:sldLayoutId id="2147484495" r:id="rId2"/>
    <p:sldLayoutId id="2147484496" r:id="rId3"/>
    <p:sldLayoutId id="2147484497" r:id="rId4"/>
    <p:sldLayoutId id="2147484498" r:id="rId5"/>
    <p:sldLayoutId id="2147484499" r:id="rId6"/>
    <p:sldLayoutId id="2147484500" r:id="rId7"/>
    <p:sldLayoutId id="2147484501" r:id="rId8"/>
  </p:sldLayoutIdLst>
  <p:hf hdr="0" dt="0"/>
  <p:txStyles>
    <p:titleStyle>
      <a:lvl1pPr algn="l" rtl="0" eaLnBrk="0" fontAlgn="base" hangingPunct="0">
        <a:lnSpc>
          <a:spcPct val="85000"/>
        </a:lnSpc>
        <a:spcBef>
          <a:spcPct val="0"/>
        </a:spcBef>
        <a:spcAft>
          <a:spcPct val="0"/>
        </a:spcAft>
        <a:defRPr sz="3000" kern="1200">
          <a:solidFill>
            <a:schemeClr val="tx2"/>
          </a:solidFill>
          <a:latin typeface="Arial Black" pitchFamily="34" charset="0"/>
          <a:ea typeface="+mj-ea"/>
          <a:cs typeface="+mj-cs"/>
        </a:defRPr>
      </a:lvl1pPr>
      <a:lvl2pPr algn="l" rtl="0" eaLnBrk="0" fontAlgn="base" hangingPunct="0">
        <a:lnSpc>
          <a:spcPct val="85000"/>
        </a:lnSpc>
        <a:spcBef>
          <a:spcPct val="0"/>
        </a:spcBef>
        <a:spcAft>
          <a:spcPct val="0"/>
        </a:spcAft>
        <a:defRPr sz="3000">
          <a:solidFill>
            <a:schemeClr val="tx2"/>
          </a:solidFill>
          <a:latin typeface="Arial Black" pitchFamily="34" charset="0"/>
        </a:defRPr>
      </a:lvl2pPr>
      <a:lvl3pPr algn="l" rtl="0" eaLnBrk="0" fontAlgn="base" hangingPunct="0">
        <a:lnSpc>
          <a:spcPct val="85000"/>
        </a:lnSpc>
        <a:spcBef>
          <a:spcPct val="0"/>
        </a:spcBef>
        <a:spcAft>
          <a:spcPct val="0"/>
        </a:spcAft>
        <a:defRPr sz="3000">
          <a:solidFill>
            <a:schemeClr val="tx2"/>
          </a:solidFill>
          <a:latin typeface="Arial Black" pitchFamily="34" charset="0"/>
        </a:defRPr>
      </a:lvl3pPr>
      <a:lvl4pPr algn="l" rtl="0" eaLnBrk="0" fontAlgn="base" hangingPunct="0">
        <a:lnSpc>
          <a:spcPct val="85000"/>
        </a:lnSpc>
        <a:spcBef>
          <a:spcPct val="0"/>
        </a:spcBef>
        <a:spcAft>
          <a:spcPct val="0"/>
        </a:spcAft>
        <a:defRPr sz="3000">
          <a:solidFill>
            <a:schemeClr val="tx2"/>
          </a:solidFill>
          <a:latin typeface="Arial Black" pitchFamily="34" charset="0"/>
        </a:defRPr>
      </a:lvl4pPr>
      <a:lvl5pPr algn="l" rtl="0" eaLnBrk="0" fontAlgn="base" hangingPunct="0">
        <a:lnSpc>
          <a:spcPct val="85000"/>
        </a:lnSpc>
        <a:spcBef>
          <a:spcPct val="0"/>
        </a:spcBef>
        <a:spcAft>
          <a:spcPct val="0"/>
        </a:spcAft>
        <a:defRPr sz="3000">
          <a:solidFill>
            <a:schemeClr val="tx2"/>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0" fontAlgn="base" hangingPunct="0">
        <a:lnSpc>
          <a:spcPct val="90000"/>
        </a:lnSpc>
        <a:spcBef>
          <a:spcPts val="14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625475" indent="-279400" algn="l" rtl="0" eaLnBrk="0" fontAlgn="base" hangingPunct="0">
        <a:lnSpc>
          <a:spcPct val="90000"/>
        </a:lnSpc>
        <a:spcBef>
          <a:spcPts val="800"/>
        </a:spcBef>
        <a:spcAft>
          <a:spcPct val="0"/>
        </a:spcAft>
        <a:buClr>
          <a:schemeClr val="tx2"/>
        </a:buClr>
        <a:buFont typeface="Arial" panose="020B0604020202020204" pitchFamily="34" charset="0"/>
        <a:buChar char="–"/>
        <a:defRPr sz="2400" kern="1200">
          <a:solidFill>
            <a:schemeClr val="tx1"/>
          </a:solidFill>
          <a:latin typeface="+mn-lt"/>
          <a:ea typeface="+mn-ea"/>
          <a:cs typeface="+mn-cs"/>
        </a:defRPr>
      </a:lvl2pPr>
      <a:lvl3pPr marL="914400" indent="-230188" algn="l" rtl="0" eaLnBrk="0" fontAlgn="base" hangingPunct="0">
        <a:lnSpc>
          <a:spcPct val="90000"/>
        </a:lnSpc>
        <a:spcBef>
          <a:spcPts val="8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3pPr>
      <a:lvl4pPr marL="1144588" indent="-173038" algn="l" rtl="0" eaLnBrk="0" fontAlgn="base" hangingPunct="0">
        <a:lnSpc>
          <a:spcPct val="90000"/>
        </a:lnSpc>
        <a:spcBef>
          <a:spcPts val="8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4pPr>
      <a:lvl5pPr marL="1482725" indent="-222250" algn="l" rtl="0" eaLnBrk="0" fontAlgn="base" hangingPunct="0">
        <a:lnSpc>
          <a:spcPct val="90000"/>
        </a:lnSpc>
        <a:spcBef>
          <a:spcPts val="6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4000">
              <a:srgbClr val="CAD9EB"/>
            </a:gs>
            <a:gs pos="0">
              <a:schemeClr val="accent1">
                <a:lumMod val="5000"/>
                <a:lumOff val="95000"/>
              </a:schemeClr>
            </a:gs>
            <a:gs pos="65000">
              <a:schemeClr val="accent1">
                <a:lumMod val="45000"/>
                <a:lumOff val="55000"/>
              </a:schemeClr>
            </a:gs>
            <a:gs pos="97000">
              <a:schemeClr val="accent1">
                <a:lumMod val="60000"/>
                <a:lumOff val="40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933457" y="6467185"/>
            <a:ext cx="2133600" cy="365125"/>
          </a:xfrm>
          <a:prstGeom prst="rect">
            <a:avLst/>
          </a:prstGeom>
        </p:spPr>
        <p:txBody>
          <a:bodyPr vert="horz" lIns="91440" tIns="45720" rIns="91440" bIns="45720" rtlCol="0" anchor="ctr"/>
          <a:lstStyle>
            <a:lvl1pPr algn="r">
              <a:defRPr sz="1500">
                <a:solidFill>
                  <a:schemeClr val="tx1"/>
                </a:solidFill>
              </a:defRPr>
            </a:lvl1pPr>
          </a:lstStyle>
          <a:p>
            <a:fld id="{885F627C-DAE2-451D-9ABE-ADFBB9CA1B55}" type="slidenum">
              <a:rPr lang="en-US" smtClean="0"/>
              <a:pPr/>
              <a:t>‹#›</a:t>
            </a:fld>
            <a:endParaRPr lang="en-US" dirty="0"/>
          </a:p>
        </p:txBody>
      </p:sp>
      <p:pic>
        <p:nvPicPr>
          <p:cNvPr id="7" name="Picture 6"/>
          <p:cNvPicPr>
            <a:picLocks noChangeAspect="1"/>
          </p:cNvPicPr>
          <p:nvPr userDrawn="1"/>
        </p:nvPicPr>
        <p:blipFill>
          <a:blip r:embed="rId13"/>
          <a:stretch>
            <a:fillRect/>
          </a:stretch>
        </p:blipFill>
        <p:spPr>
          <a:xfrm>
            <a:off x="200718" y="6399111"/>
            <a:ext cx="923810" cy="333333"/>
          </a:xfrm>
          <a:prstGeom prst="rect">
            <a:avLst/>
          </a:prstGeom>
        </p:spPr>
      </p:pic>
      <p:sp>
        <p:nvSpPr>
          <p:cNvPr id="8" name="Footer Placeholder 4">
            <a:extLst>
              <a:ext uri="{FF2B5EF4-FFF2-40B4-BE49-F238E27FC236}">
                <a16:creationId xmlns:a16="http://schemas.microsoft.com/office/drawing/2014/main" id="{ECAFE738-64DD-459B-8A07-8CE7D6BBD409}"/>
              </a:ext>
            </a:extLst>
          </p:cNvPr>
          <p:cNvSpPr>
            <a:spLocks noGrp="1"/>
          </p:cNvSpPr>
          <p:nvPr>
            <p:ph type="ftr" sz="quarter" idx="3"/>
          </p:nvPr>
        </p:nvSpPr>
        <p:spPr>
          <a:xfrm>
            <a:off x="3892116" y="6537055"/>
            <a:ext cx="1594284" cy="38214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t>M. Abdou FPA 12-20-2023</a:t>
            </a: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36860443"/>
      </p:ext>
    </p:extLst>
  </p:cSld>
  <p:clrMap bg1="lt1" tx1="dk1" bg2="lt2" tx2="dk2" accent1="accent1" accent2="accent2" accent3="accent3" accent4="accent4" accent5="accent5" accent6="accent6" hlink="hlink" folHlink="folHlink"/>
  <p:sldLayoutIdLst>
    <p:sldLayoutId id="2147484539" r:id="rId1"/>
    <p:sldLayoutId id="2147484540" r:id="rId2"/>
    <p:sldLayoutId id="2147484541" r:id="rId3"/>
    <p:sldLayoutId id="2147484542" r:id="rId4"/>
    <p:sldLayoutId id="2147484543" r:id="rId5"/>
    <p:sldLayoutId id="2147484544" r:id="rId6"/>
    <p:sldLayoutId id="2147484545" r:id="rId7"/>
    <p:sldLayoutId id="2147484546" r:id="rId8"/>
    <p:sldLayoutId id="2147484547" r:id="rId9"/>
    <p:sldLayoutId id="2147484548" r:id="rId10"/>
    <p:sldLayoutId id="2147484549" r:id="rId11"/>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7" name="Rectangle 5"/>
          <p:cNvSpPr>
            <a:spLocks noGrp="1" noChangeArrowheads="1"/>
          </p:cNvSpPr>
          <p:nvPr>
            <p:ph type="sldNum" sz="quarter" idx="4"/>
          </p:nvPr>
        </p:nvSpPr>
        <p:spPr bwMode="auto">
          <a:xfrm>
            <a:off x="8743950" y="6539592"/>
            <a:ext cx="400049" cy="3184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b="0">
                <a:solidFill>
                  <a:schemeClr val="bg2"/>
                </a:solidFill>
                <a:latin typeface="Calibri" panose="020F0502020204030204" pitchFamily="34" charset="0"/>
                <a:cs typeface="Calibri" panose="020F0502020204030204" pitchFamily="34" charset="0"/>
              </a:defRPr>
            </a:lvl1pPr>
          </a:lstStyle>
          <a:p>
            <a:fld id="{55514532-00F6-461C-A863-301B75D66AE6}" type="slidenum">
              <a:rPr lang="en-US" smtClean="0"/>
              <a:pPr/>
              <a:t>‹#›</a:t>
            </a:fld>
            <a:endParaRPr lang="en-US" dirty="0"/>
          </a:p>
        </p:txBody>
      </p:sp>
      <p:sp>
        <p:nvSpPr>
          <p:cNvPr id="5" name="Footer Placeholder 4">
            <a:extLst>
              <a:ext uri="{FF2B5EF4-FFF2-40B4-BE49-F238E27FC236}">
                <a16:creationId xmlns:a16="http://schemas.microsoft.com/office/drawing/2014/main" id="{E8D268C1-7A5B-4EB1-B95F-2976758D9132}"/>
              </a:ext>
            </a:extLst>
          </p:cNvPr>
          <p:cNvSpPr>
            <a:spLocks noGrp="1"/>
          </p:cNvSpPr>
          <p:nvPr>
            <p:ph type="ftr" sz="quarter" idx="3"/>
          </p:nvPr>
        </p:nvSpPr>
        <p:spPr>
          <a:xfrm>
            <a:off x="3892116" y="6537055"/>
            <a:ext cx="1594284" cy="38214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t>M. Abdou FPA 12-20-2023</a:t>
            </a: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056252"/>
      </p:ext>
    </p:extLst>
  </p:cSld>
  <p:clrMap bg1="lt1" tx1="dk1" bg2="lt2" tx2="dk2" accent1="accent1" accent2="accent2" accent3="accent3" accent4="accent4" accent5="accent5" accent6="accent6" hlink="hlink" folHlink="folHlink"/>
  <p:sldLayoutIdLst>
    <p:sldLayoutId id="2147484563" r:id="rId1"/>
    <p:sldLayoutId id="2147484564" r:id="rId2"/>
    <p:sldLayoutId id="2147484565" r:id="rId3"/>
    <p:sldLayoutId id="2147484566" r:id="rId4"/>
    <p:sldLayoutId id="2147484567" r:id="rId5"/>
    <p:sldLayoutId id="2147484568" r:id="rId6"/>
    <p:sldLayoutId id="2147484569" r:id="rId7"/>
    <p:sldLayoutId id="2147484570" r:id="rId8"/>
    <p:sldLayoutId id="2147484571" r:id="rId9"/>
    <p:sldLayoutId id="2147484572" r:id="rId10"/>
    <p:sldLayoutId id="2147484573" r:id="rId11"/>
  </p:sldLayoutIdLst>
  <p:hf hdr="0" dt="0"/>
  <p:txStyles>
    <p:titleStyle>
      <a:lvl1pPr algn="ctr" rtl="0" fontAlgn="base">
        <a:spcBef>
          <a:spcPct val="0"/>
        </a:spcBef>
        <a:spcAft>
          <a:spcPct val="0"/>
        </a:spcAft>
        <a:defRPr sz="2800" b="1">
          <a:solidFill>
            <a:srgbClr val="0000FF"/>
          </a:solidFill>
          <a:latin typeface="+mj-lt"/>
          <a:ea typeface="+mj-ea"/>
          <a:cs typeface="+mj-cs"/>
        </a:defRPr>
      </a:lvl1pPr>
      <a:lvl2pPr algn="ctr" rtl="0" fontAlgn="base">
        <a:spcBef>
          <a:spcPct val="0"/>
        </a:spcBef>
        <a:spcAft>
          <a:spcPct val="0"/>
        </a:spcAft>
        <a:defRPr sz="2800" b="1">
          <a:solidFill>
            <a:srgbClr val="0000FF"/>
          </a:solidFill>
          <a:latin typeface="Arial" pitchFamily="34" charset="0"/>
        </a:defRPr>
      </a:lvl2pPr>
      <a:lvl3pPr algn="ctr" rtl="0" fontAlgn="base">
        <a:spcBef>
          <a:spcPct val="0"/>
        </a:spcBef>
        <a:spcAft>
          <a:spcPct val="0"/>
        </a:spcAft>
        <a:defRPr sz="2800" b="1">
          <a:solidFill>
            <a:srgbClr val="0000FF"/>
          </a:solidFill>
          <a:latin typeface="Arial" pitchFamily="34" charset="0"/>
        </a:defRPr>
      </a:lvl3pPr>
      <a:lvl4pPr algn="ctr" rtl="0" fontAlgn="base">
        <a:spcBef>
          <a:spcPct val="0"/>
        </a:spcBef>
        <a:spcAft>
          <a:spcPct val="0"/>
        </a:spcAft>
        <a:defRPr sz="2800" b="1">
          <a:solidFill>
            <a:srgbClr val="0000FF"/>
          </a:solidFill>
          <a:latin typeface="Arial" pitchFamily="34" charset="0"/>
        </a:defRPr>
      </a:lvl4pPr>
      <a:lvl5pPr algn="ctr" rtl="0" fontAlgn="base">
        <a:spcBef>
          <a:spcPct val="0"/>
        </a:spcBef>
        <a:spcAft>
          <a:spcPct val="0"/>
        </a:spcAft>
        <a:defRPr sz="2800" b="1">
          <a:solidFill>
            <a:srgbClr val="0000FF"/>
          </a:solidFill>
          <a:latin typeface="Arial" pitchFamily="34" charset="0"/>
        </a:defRPr>
      </a:lvl5pPr>
      <a:lvl6pPr marL="457200" algn="ctr" rtl="0" fontAlgn="base">
        <a:spcBef>
          <a:spcPct val="0"/>
        </a:spcBef>
        <a:spcAft>
          <a:spcPct val="0"/>
        </a:spcAft>
        <a:defRPr sz="2800" b="1">
          <a:solidFill>
            <a:srgbClr val="0000FF"/>
          </a:solidFill>
          <a:latin typeface="Arial" pitchFamily="34" charset="0"/>
        </a:defRPr>
      </a:lvl6pPr>
      <a:lvl7pPr marL="914400" algn="ctr" rtl="0" fontAlgn="base">
        <a:spcBef>
          <a:spcPct val="0"/>
        </a:spcBef>
        <a:spcAft>
          <a:spcPct val="0"/>
        </a:spcAft>
        <a:defRPr sz="2800" b="1">
          <a:solidFill>
            <a:srgbClr val="0000FF"/>
          </a:solidFill>
          <a:latin typeface="Arial" pitchFamily="34" charset="0"/>
        </a:defRPr>
      </a:lvl7pPr>
      <a:lvl8pPr marL="1371600" algn="ctr" rtl="0" fontAlgn="base">
        <a:spcBef>
          <a:spcPct val="0"/>
        </a:spcBef>
        <a:spcAft>
          <a:spcPct val="0"/>
        </a:spcAft>
        <a:defRPr sz="2800" b="1">
          <a:solidFill>
            <a:srgbClr val="0000FF"/>
          </a:solidFill>
          <a:latin typeface="Arial" pitchFamily="34" charset="0"/>
        </a:defRPr>
      </a:lvl8pPr>
      <a:lvl9pPr marL="1828800" algn="ctr" rtl="0" fontAlgn="base">
        <a:spcBef>
          <a:spcPct val="0"/>
        </a:spcBef>
        <a:spcAft>
          <a:spcPct val="0"/>
        </a:spcAft>
        <a:defRPr sz="2800" b="1">
          <a:solidFill>
            <a:srgbClr val="0000FF"/>
          </a:solidFill>
          <a:latin typeface="Arial" pitchFamily="34" charset="0"/>
        </a:defRPr>
      </a:lvl9pPr>
    </p:titleStyle>
    <p:bodyStyle>
      <a:lvl1pPr marL="342900" indent="-342900" algn="l" rtl="0" fontAlgn="base">
        <a:spcBef>
          <a:spcPct val="20000"/>
        </a:spcBef>
        <a:spcAft>
          <a:spcPct val="0"/>
        </a:spcAft>
        <a:buFont typeface="Wingdings" pitchFamily="2" charset="2"/>
        <a:buChar char="q"/>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53530" y="6553259"/>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13"/>
          <a:stretch>
            <a:fillRect/>
          </a:stretch>
        </p:blipFill>
        <p:spPr>
          <a:xfrm>
            <a:off x="150254" y="6537055"/>
            <a:ext cx="613892" cy="221507"/>
          </a:xfrm>
          <a:prstGeom prst="rect">
            <a:avLst/>
          </a:prstGeom>
        </p:spPr>
      </p:pic>
      <p:sp>
        <p:nvSpPr>
          <p:cNvPr id="8" name="Footer Placeholder 4">
            <a:extLst>
              <a:ext uri="{FF2B5EF4-FFF2-40B4-BE49-F238E27FC236}">
                <a16:creationId xmlns:a16="http://schemas.microsoft.com/office/drawing/2014/main" id="{2038850C-CD15-400A-B010-301D180A7CE1}"/>
              </a:ext>
            </a:extLst>
          </p:cNvPr>
          <p:cNvSpPr>
            <a:spLocks noGrp="1"/>
          </p:cNvSpPr>
          <p:nvPr>
            <p:ph type="ftr" sz="quarter" idx="3"/>
          </p:nvPr>
        </p:nvSpPr>
        <p:spPr>
          <a:xfrm>
            <a:off x="3892116" y="6537055"/>
            <a:ext cx="1594284" cy="38214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t>M. Abdou FPA 12-20-2023</a:t>
            </a: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31237902"/>
      </p:ext>
    </p:extLst>
  </p:cSld>
  <p:clrMap bg1="lt1" tx1="dk1" bg2="lt2" tx2="dk2" accent1="accent1" accent2="accent2" accent3="accent3" accent4="accent4" accent5="accent5" accent6="accent6" hlink="hlink" folHlink="folHlink"/>
  <p:sldLayoutIdLst>
    <p:sldLayoutId id="2147484795" r:id="rId1"/>
    <p:sldLayoutId id="2147484796" r:id="rId2"/>
    <p:sldLayoutId id="2147484797" r:id="rId3"/>
    <p:sldLayoutId id="2147484798" r:id="rId4"/>
    <p:sldLayoutId id="2147484799" r:id="rId5"/>
    <p:sldLayoutId id="2147484800" r:id="rId6"/>
    <p:sldLayoutId id="2147484801" r:id="rId7"/>
    <p:sldLayoutId id="2147484802" r:id="rId8"/>
    <p:sldLayoutId id="2147484803" r:id="rId9"/>
    <p:sldLayoutId id="2147484804" r:id="rId10"/>
    <p:sldLayoutId id="2147484805" r:id="rId11"/>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54FB9-0A80-47E6-8629-F8FF85B142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1383154"/>
      </p:ext>
    </p:extLst>
  </p:cSld>
  <p:clrMap bg1="lt1" tx1="dk1" bg2="lt2" tx2="dk2" accent1="accent1" accent2="accent2" accent3="accent3" accent4="accent4" accent5="accent5" accent6="accent6" hlink="hlink" folHlink="folHlink"/>
  <p:sldLayoutIdLst>
    <p:sldLayoutId id="2147484819" r:id="rId1"/>
    <p:sldLayoutId id="2147484820" r:id="rId2"/>
    <p:sldLayoutId id="2147484821" r:id="rId3"/>
    <p:sldLayoutId id="2147484822" r:id="rId4"/>
    <p:sldLayoutId id="2147484823" r:id="rId5"/>
    <p:sldLayoutId id="2147484824" r:id="rId6"/>
    <p:sldLayoutId id="2147484825" r:id="rId7"/>
    <p:sldLayoutId id="2147484826" r:id="rId8"/>
    <p:sldLayoutId id="2147484827" r:id="rId9"/>
    <p:sldLayoutId id="2147484828" r:id="rId10"/>
    <p:sldLayoutId id="214748482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53530" y="6553259"/>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13"/>
          <a:stretch>
            <a:fillRect/>
          </a:stretch>
        </p:blipFill>
        <p:spPr>
          <a:xfrm>
            <a:off x="150394" y="6552994"/>
            <a:ext cx="613611" cy="221406"/>
          </a:xfrm>
          <a:prstGeom prst="rect">
            <a:avLst/>
          </a:prstGeom>
        </p:spPr>
      </p:pic>
      <p:sp>
        <p:nvSpPr>
          <p:cNvPr id="8" name="Footer Placeholder 4">
            <a:extLst>
              <a:ext uri="{FF2B5EF4-FFF2-40B4-BE49-F238E27FC236}">
                <a16:creationId xmlns:a16="http://schemas.microsoft.com/office/drawing/2014/main" id="{2038850C-CD15-400A-B010-301D180A7CE1}"/>
              </a:ext>
            </a:extLst>
          </p:cNvPr>
          <p:cNvSpPr>
            <a:spLocks noGrp="1"/>
          </p:cNvSpPr>
          <p:nvPr>
            <p:ph type="ftr" sz="quarter" idx="3"/>
          </p:nvPr>
        </p:nvSpPr>
        <p:spPr>
          <a:xfrm>
            <a:off x="3892116" y="6537055"/>
            <a:ext cx="1594284" cy="38214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t>M. Abdou FPA 12-20-2023</a:t>
            </a: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03274778"/>
      </p:ext>
    </p:extLst>
  </p:cSld>
  <p:clrMap bg1="lt1" tx1="dk1" bg2="lt2" tx2="dk2" accent1="accent1" accent2="accent2" accent3="accent3" accent4="accent4" accent5="accent5" accent6="accent6" hlink="hlink" folHlink="folHlink"/>
  <p:sldLayoutIdLst>
    <p:sldLayoutId id="2147484843" r:id="rId1"/>
    <p:sldLayoutId id="2147484844" r:id="rId2"/>
    <p:sldLayoutId id="2147484845" r:id="rId3"/>
    <p:sldLayoutId id="2147484846" r:id="rId4"/>
    <p:sldLayoutId id="2147484847" r:id="rId5"/>
    <p:sldLayoutId id="2147484848" r:id="rId6"/>
    <p:sldLayoutId id="2147484849" r:id="rId7"/>
    <p:sldLayoutId id="2147484850" r:id="rId8"/>
    <p:sldLayoutId id="2147484851" r:id="rId9"/>
    <p:sldLayoutId id="2147484852" r:id="rId10"/>
    <p:sldLayoutId id="2147484853" r:id="rId11"/>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10400" y="6538481"/>
            <a:ext cx="2133600" cy="365125"/>
          </a:xfrm>
          <a:prstGeom prst="rect">
            <a:avLst/>
          </a:prstGeom>
        </p:spPr>
        <p:txBody>
          <a:bodyPr vert="horz" lIns="91440" tIns="45720" rIns="91440" bIns="45720" rtlCol="0" anchor="ctr"/>
          <a:lstStyle>
            <a:lvl1pPr algn="r">
              <a:defRPr sz="900">
                <a:solidFill>
                  <a:schemeClr val="tx1"/>
                </a:solidFill>
              </a:defRPr>
            </a:lvl1pPr>
          </a:lstStyle>
          <a:p>
            <a:fld id="{A97902F1-9105-4233-90EE-0A1D35ADBEAE}" type="slidenum">
              <a:rPr lang="en-US" smtClean="0">
                <a:solidFill>
                  <a:prstClr val="black"/>
                </a:solidFill>
              </a:rPr>
              <a:pPr/>
              <a:t>‹#›</a:t>
            </a:fld>
            <a:endParaRPr lang="en-US" dirty="0">
              <a:solidFill>
                <a:prstClr val="black"/>
              </a:solidFill>
            </a:endParaRPr>
          </a:p>
        </p:txBody>
      </p:sp>
      <p:sp>
        <p:nvSpPr>
          <p:cNvPr id="7" name="Footer Placeholder 4">
            <a:extLst>
              <a:ext uri="{FF2B5EF4-FFF2-40B4-BE49-F238E27FC236}">
                <a16:creationId xmlns:a16="http://schemas.microsoft.com/office/drawing/2014/main" id="{3B569747-B20E-45A2-B0BF-1256FD786F37}"/>
              </a:ext>
            </a:extLst>
          </p:cNvPr>
          <p:cNvSpPr>
            <a:spLocks noGrp="1"/>
          </p:cNvSpPr>
          <p:nvPr>
            <p:ph type="ftr" sz="quarter" idx="3"/>
          </p:nvPr>
        </p:nvSpPr>
        <p:spPr>
          <a:xfrm>
            <a:off x="3892116" y="6537055"/>
            <a:ext cx="1594284" cy="38214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t>M. Abdou FPA 12-20-2023</a:t>
            </a: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57820000"/>
      </p:ext>
    </p:extLst>
  </p:cSld>
  <p:clrMap bg1="lt1" tx1="dk1" bg2="lt2" tx2="dk2" accent1="accent1" accent2="accent2" accent3="accent3" accent4="accent4" accent5="accent5" accent6="accent6" hlink="hlink" folHlink="folHlink"/>
  <p:sldLayoutIdLst>
    <p:sldLayoutId id="2147484855" r:id="rId1"/>
    <p:sldLayoutId id="2147484856" r:id="rId2"/>
    <p:sldLayoutId id="2147484857" r:id="rId3"/>
    <p:sldLayoutId id="2147484858" r:id="rId4"/>
    <p:sldLayoutId id="2147484859" r:id="rId5"/>
    <p:sldLayoutId id="2147484860" r:id="rId6"/>
    <p:sldLayoutId id="2147484861" r:id="rId7"/>
    <p:sldLayoutId id="2147484862" r:id="rId8"/>
    <p:sldLayoutId id="2147484863" r:id="rId9"/>
    <p:sldLayoutId id="2147484864" r:id="rId10"/>
    <p:sldLayoutId id="2147484865" r:id="rId11"/>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54FB9-0A80-47E6-8629-F8FF85B14247}" type="slidenum">
              <a:rPr lang="en-US" smtClean="0">
                <a:solidFill>
                  <a:prstClr val="black">
                    <a:tint val="75000"/>
                  </a:prstClr>
                </a:solidFill>
              </a:rPr>
              <a:pPr/>
              <a:t>‹#›</a:t>
            </a:fld>
            <a:endParaRPr lang="en-US">
              <a:solidFill>
                <a:prstClr val="black">
                  <a:tint val="75000"/>
                </a:prstClr>
              </a:solidFill>
            </a:endParaRPr>
          </a:p>
        </p:txBody>
      </p:sp>
      <p:sp>
        <p:nvSpPr>
          <p:cNvPr id="7" name="Footer Placeholder 4">
            <a:extLst>
              <a:ext uri="{FF2B5EF4-FFF2-40B4-BE49-F238E27FC236}">
                <a16:creationId xmlns:a16="http://schemas.microsoft.com/office/drawing/2014/main" id="{330ED65F-E39F-46ED-B257-860D1557A5A5}"/>
              </a:ext>
            </a:extLst>
          </p:cNvPr>
          <p:cNvSpPr>
            <a:spLocks noGrp="1"/>
          </p:cNvSpPr>
          <p:nvPr>
            <p:ph type="ftr" sz="quarter" idx="3"/>
          </p:nvPr>
        </p:nvSpPr>
        <p:spPr>
          <a:xfrm>
            <a:off x="3892116" y="6537055"/>
            <a:ext cx="1594284" cy="38214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t>M. Abdou FPA 12-20-2023</a:t>
            </a: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03865163"/>
      </p:ext>
    </p:extLst>
  </p:cSld>
  <p:clrMap bg1="lt1" tx1="dk1" bg2="lt2" tx2="dk2" accent1="accent1" accent2="accent2" accent3="accent3" accent4="accent4" accent5="accent5" accent6="accent6" hlink="hlink" folHlink="folHlink"/>
  <p:sldLayoutIdLst>
    <p:sldLayoutId id="2147484867" r:id="rId1"/>
    <p:sldLayoutId id="2147484868" r:id="rId2"/>
    <p:sldLayoutId id="2147484869" r:id="rId3"/>
    <p:sldLayoutId id="2147484870" r:id="rId4"/>
    <p:sldLayoutId id="2147484871" r:id="rId5"/>
    <p:sldLayoutId id="2147484872" r:id="rId6"/>
    <p:sldLayoutId id="2147484873" r:id="rId7"/>
    <p:sldLayoutId id="2147484874" r:id="rId8"/>
    <p:sldLayoutId id="2147484875" r:id="rId9"/>
    <p:sldLayoutId id="2147484876" r:id="rId10"/>
    <p:sldLayoutId id="2147484877"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usion.ucla.edu/" TargetMode="External"/><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8" Type="http://schemas.openxmlformats.org/officeDocument/2006/relationships/hyperlink" Target="https://www.fusion.ucla.edu/files/2019/08/DevPath-Presentation-10-28-02-FINAL2.pdf" TargetMode="External"/><Relationship Id="rId13" Type="http://schemas.openxmlformats.org/officeDocument/2006/relationships/hyperlink" Target="https://doi.org/10.1016/j.fusengdes.2019.01.141" TargetMode="External"/><Relationship Id="rId3" Type="http://schemas.openxmlformats.org/officeDocument/2006/relationships/hyperlink" Target="https://www.fusion.ucla.edu/files/2019/08/FT-v8-AbdouAStudy.pdf" TargetMode="External"/><Relationship Id="rId7" Type="http://schemas.openxmlformats.org/officeDocument/2006/relationships/hyperlink" Target="https://doi.org/10.1088/1741-4326/ad00cb" TargetMode="External"/><Relationship Id="rId12" Type="http://schemas.openxmlformats.org/officeDocument/2006/relationships/hyperlink" Target="https://www.fusion.ucla.edu/files/2019/08/FED-v100-Abdou-Blanket_First_Wall_Challenges2015.pdf" TargetMode="External"/><Relationship Id="rId2" Type="http://schemas.openxmlformats.org/officeDocument/2006/relationships/hyperlink" Target="https://www.fusion.ucla.edu/" TargetMode="External"/><Relationship Id="rId1" Type="http://schemas.openxmlformats.org/officeDocument/2006/relationships/slideLayout" Target="../slideLayouts/slideLayout87.xml"/><Relationship Id="rId6" Type="http://schemas.openxmlformats.org/officeDocument/2006/relationships/hyperlink" Target="https://www.fusion.ucla.edu/files/2019/08/FT-v29-AbdouResults.pdf" TargetMode="External"/><Relationship Id="rId11" Type="http://schemas.openxmlformats.org/officeDocument/2006/relationships/hyperlink" Target="https://iopscience.iop.org/article/10.1088/1741-4326/abbf35" TargetMode="External"/><Relationship Id="rId5" Type="http://schemas.openxmlformats.org/officeDocument/2006/relationships/hyperlink" Target="https://www.fusion.ucla.edu/files/2019/08/abdou-a_volumetric_neutron.pdf" TargetMode="External"/><Relationship Id="rId10" Type="http://schemas.openxmlformats.org/officeDocument/2006/relationships/hyperlink" Target="https://www.fusion.ucla.edu/files/2019/08/Abdou_et_al_Physics_and_Technology_Considerations_Nuclear-Fusion_V61_2021.pdf" TargetMode="External"/><Relationship Id="rId4" Type="http://schemas.openxmlformats.org/officeDocument/2006/relationships/hyperlink" Target="https://www.fusion.ucla.edu/files/2019/08/47-FusEngDes-V6-3-64-1988.pdf" TargetMode="External"/><Relationship Id="rId9" Type="http://schemas.openxmlformats.org/officeDocument/2006/relationships/hyperlink" Target="https://www.fusion.ucla.edu/files/2019/08/Appendix-FINAL.pdf" TargetMode="External"/><Relationship Id="rId14" Type="http://schemas.openxmlformats.org/officeDocument/2006/relationships/hyperlink" Target="https://nuclearinnovationalliance.org/resource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26000">
              <a:schemeClr val="accent1">
                <a:lumMod val="40000"/>
                <a:lumOff val="60000"/>
              </a:schemeClr>
            </a:gs>
            <a:gs pos="14000">
              <a:schemeClr val="accent1">
                <a:lumMod val="20000"/>
                <a:lumOff val="80000"/>
              </a:schemeClr>
            </a:gs>
            <a:gs pos="55000">
              <a:schemeClr val="accent1">
                <a:lumMod val="60000"/>
                <a:lumOff val="4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55829"/>
            <a:ext cx="9144000" cy="1750287"/>
          </a:xfrm>
          <a:solidFill>
            <a:srgbClr val="DCE6F2"/>
          </a:solidFill>
          <a:ln>
            <a:noFill/>
          </a:ln>
        </p:spPr>
        <p:txBody>
          <a:bodyPr>
            <a:noAutofit/>
          </a:bodyPr>
          <a:lstStyle/>
          <a:p>
            <a:pPr marL="0" marR="0">
              <a:spcBef>
                <a:spcPts val="0"/>
              </a:spcBef>
              <a:spcAft>
                <a:spcPts val="0"/>
              </a:spcAft>
            </a:pPr>
            <a:br>
              <a:rPr lang="en-US" sz="2200" b="1" dirty="0">
                <a:solidFill>
                  <a:srgbClr val="0000FF"/>
                </a:solidFill>
                <a:latin typeface="Arial" panose="020B0604020202020204" pitchFamily="34" charset="0"/>
                <a:cs typeface="Arial" panose="020B0604020202020204" pitchFamily="34" charset="0"/>
              </a:rPr>
            </a:br>
            <a:r>
              <a:rPr lang="en-US" sz="2200" b="1" dirty="0">
                <a:solidFill>
                  <a:srgbClr val="0000FF"/>
                </a:solidFill>
                <a:latin typeface="Arial" panose="020B0604020202020204" pitchFamily="34" charset="0"/>
                <a:cs typeface="Arial" panose="020B0604020202020204" pitchFamily="34" charset="0"/>
              </a:rPr>
              <a:t> </a:t>
            </a:r>
            <a:r>
              <a:rPr lang="en-US" sz="3200" dirty="0">
                <a:cs typeface="Arial" panose="020B0604020202020204" pitchFamily="34" charset="0"/>
              </a:rPr>
              <a:t>A</a:t>
            </a:r>
            <a:r>
              <a:rPr lang="en-US" sz="3200" dirty="0"/>
              <a:t> new strategic plan to accelerate fusion energy development is urgently needed</a:t>
            </a:r>
            <a:br>
              <a:rPr lang="en-US" sz="3200" dirty="0"/>
            </a:br>
            <a:r>
              <a:rPr lang="en-US" sz="3200" dirty="0"/>
              <a:t>The plan must be credible, attractive and realistic</a:t>
            </a:r>
            <a:br>
              <a:rPr lang="en-US" sz="3200" b="1" dirty="0">
                <a:solidFill>
                  <a:srgbClr val="0000FF"/>
                </a:solidFill>
                <a:cs typeface="Arial" panose="020B0604020202020204" pitchFamily="34" charset="0"/>
              </a:rPr>
            </a:br>
            <a:endParaRPr lang="en-US" sz="3200" dirty="0">
              <a:effectLst/>
              <a:ea typeface="Calibri" panose="020F0502020204030204" pitchFamily="34" charset="0"/>
              <a:cs typeface="Times New Roman" panose="02020603050405020304" pitchFamily="18" charset="0"/>
            </a:endParaRPr>
          </a:p>
        </p:txBody>
      </p:sp>
      <p:sp>
        <p:nvSpPr>
          <p:cNvPr id="3" name="Subtitle 2"/>
          <p:cNvSpPr>
            <a:spLocks noGrp="1"/>
          </p:cNvSpPr>
          <p:nvPr>
            <p:ph type="subTitle" idx="1"/>
          </p:nvPr>
        </p:nvSpPr>
        <p:spPr>
          <a:xfrm>
            <a:off x="679085" y="2772932"/>
            <a:ext cx="7853219" cy="2788930"/>
          </a:xfrm>
          <a:gradFill flip="none" rotWithShape="1">
            <a:gsLst>
              <a:gs pos="47000">
                <a:srgbClr val="CAD9EB">
                  <a:alpha val="44000"/>
                </a:srgbClr>
              </a:gs>
              <a:gs pos="70000">
                <a:schemeClr val="accent1">
                  <a:lumMod val="60000"/>
                  <a:lumOff val="40000"/>
                  <a:alpha val="53000"/>
                </a:schemeClr>
              </a:gs>
            </a:gsLst>
            <a:lin ang="5400000" scaled="1"/>
            <a:tileRect/>
          </a:gradFill>
        </p:spPr>
        <p:txBody>
          <a:bodyPr>
            <a:noAutofit/>
          </a:bodyPr>
          <a:lstStyle/>
          <a:p>
            <a:pPr>
              <a:spcBef>
                <a:spcPts val="0"/>
              </a:spcBef>
            </a:pPr>
            <a:r>
              <a:rPr lang="en-US" b="1" dirty="0">
                <a:solidFill>
                  <a:schemeClr val="tx1"/>
                </a:solidFill>
                <a:latin typeface="Arial" pitchFamily="34" charset="0"/>
                <a:cs typeface="Arial" pitchFamily="34" charset="0"/>
              </a:rPr>
              <a:t>Mohamed Abdou</a:t>
            </a:r>
          </a:p>
          <a:p>
            <a:pPr>
              <a:spcBef>
                <a:spcPts val="0"/>
              </a:spcBef>
            </a:pPr>
            <a:endParaRPr lang="en-US" sz="1050" b="1" dirty="0">
              <a:solidFill>
                <a:schemeClr val="tx1"/>
              </a:solidFill>
              <a:latin typeface="Arial" pitchFamily="34" charset="0"/>
              <a:cs typeface="Arial" pitchFamily="34" charset="0"/>
            </a:endParaRPr>
          </a:p>
          <a:p>
            <a:pPr>
              <a:spcBef>
                <a:spcPts val="0"/>
              </a:spcBef>
            </a:pPr>
            <a:r>
              <a:rPr lang="en-US" sz="2000" b="1" dirty="0">
                <a:solidFill>
                  <a:prstClr val="black"/>
                </a:solidFill>
                <a:latin typeface="Arial" panose="020B0604020202020204" pitchFamily="34" charset="0"/>
                <a:cs typeface="Arial" panose="020B0604020202020204" pitchFamily="34" charset="0"/>
              </a:rPr>
              <a:t>Distinguished Professor of Engineering and Applied Science</a:t>
            </a:r>
          </a:p>
          <a:p>
            <a:pPr>
              <a:spcBef>
                <a:spcPts val="0"/>
              </a:spcBef>
            </a:pPr>
            <a:r>
              <a:rPr lang="en-US" sz="2000" b="1" dirty="0">
                <a:solidFill>
                  <a:prstClr val="black"/>
                </a:solidFill>
                <a:latin typeface="Arial" panose="020B0604020202020204" pitchFamily="34" charset="0"/>
                <a:cs typeface="Arial" panose="020B0604020202020204" pitchFamily="34" charset="0"/>
              </a:rPr>
              <a:t>Director, Fusion Science and Technology Center, UCLA</a:t>
            </a:r>
          </a:p>
          <a:p>
            <a:pPr>
              <a:spcBef>
                <a:spcPts val="0"/>
              </a:spcBef>
            </a:pPr>
            <a:r>
              <a:rPr lang="en-US" sz="2200" b="1" dirty="0">
                <a:solidFill>
                  <a:schemeClr val="tx1"/>
                </a:solidFill>
                <a:latin typeface="Arial" pitchFamily="34" charset="0"/>
                <a:cs typeface="Arial" pitchFamily="34" charset="0"/>
                <a:hlinkClick r:id="rId3"/>
              </a:rPr>
              <a:t>https://www.fusion.ucla.edu/</a:t>
            </a:r>
            <a:r>
              <a:rPr lang="en-US" sz="2200" b="1" dirty="0">
                <a:solidFill>
                  <a:schemeClr val="tx1"/>
                </a:solidFill>
                <a:latin typeface="Arial" pitchFamily="34" charset="0"/>
                <a:cs typeface="Arial" pitchFamily="34" charset="0"/>
              </a:rPr>
              <a:t> </a:t>
            </a:r>
          </a:p>
          <a:p>
            <a:pPr>
              <a:spcBef>
                <a:spcPts val="0"/>
              </a:spcBef>
            </a:pPr>
            <a:endParaRPr lang="en-US" b="1" dirty="0">
              <a:solidFill>
                <a:schemeClr val="tx1"/>
              </a:solidFill>
              <a:latin typeface="Arial" pitchFamily="34" charset="0"/>
              <a:cs typeface="Arial" pitchFamily="34" charset="0"/>
            </a:endParaRPr>
          </a:p>
          <a:p>
            <a:pPr>
              <a:spcBef>
                <a:spcPts val="0"/>
              </a:spcBef>
            </a:pPr>
            <a:endParaRPr lang="en-US" sz="1000" b="1" dirty="0">
              <a:solidFill>
                <a:schemeClr val="tx1"/>
              </a:solidFill>
              <a:latin typeface="Arial" pitchFamily="34" charset="0"/>
              <a:cs typeface="Arial" pitchFamily="34" charset="0"/>
            </a:endParaRPr>
          </a:p>
          <a:p>
            <a:pPr>
              <a:spcBef>
                <a:spcPts val="0"/>
              </a:spcBef>
            </a:pPr>
            <a:r>
              <a:rPr lang="en-US" sz="2000" b="1" dirty="0">
                <a:solidFill>
                  <a:schemeClr val="tx1"/>
                </a:solidFill>
                <a:latin typeface="Arial" pitchFamily="34" charset="0"/>
                <a:cs typeface="Arial" pitchFamily="34" charset="0"/>
              </a:rPr>
              <a:t>With much appreciation to the many scientists and engineers </a:t>
            </a:r>
            <a:br>
              <a:rPr lang="en-US" sz="2000" b="1" dirty="0">
                <a:solidFill>
                  <a:schemeClr val="tx1"/>
                </a:solidFill>
                <a:latin typeface="Arial" pitchFamily="34" charset="0"/>
                <a:cs typeface="Arial" pitchFamily="34" charset="0"/>
              </a:rPr>
            </a:br>
            <a:r>
              <a:rPr lang="en-US" sz="2000" b="1" dirty="0">
                <a:solidFill>
                  <a:schemeClr val="tx1"/>
                </a:solidFill>
                <a:latin typeface="Arial" pitchFamily="34" charset="0"/>
                <a:cs typeface="Arial" pitchFamily="34" charset="0"/>
              </a:rPr>
              <a:t>I have worked with over decades!</a:t>
            </a:r>
          </a:p>
          <a:p>
            <a:pPr>
              <a:spcBef>
                <a:spcPts val="0"/>
              </a:spcBef>
            </a:pPr>
            <a:endParaRPr lang="en-US" sz="1200" b="1" dirty="0">
              <a:solidFill>
                <a:schemeClr val="tx1"/>
              </a:solidFill>
              <a:latin typeface="Arial" pitchFamily="34" charset="0"/>
              <a:ea typeface="ＭＳ Ｐゴシック" pitchFamily="-65" charset="-128"/>
              <a:cs typeface="Arial" pitchFamily="34" charset="0"/>
            </a:endParaRPr>
          </a:p>
          <a:p>
            <a:pPr>
              <a:spcBef>
                <a:spcPts val="450"/>
              </a:spcBef>
            </a:pPr>
            <a:endParaRPr lang="en-US" sz="1500" dirty="0">
              <a:solidFill>
                <a:schemeClr val="tx1"/>
              </a:solidFill>
            </a:endParaRPr>
          </a:p>
          <a:p>
            <a:pPr>
              <a:spcBef>
                <a:spcPts val="0"/>
              </a:spcBef>
            </a:pPr>
            <a:endParaRPr lang="en-US" sz="1500" dirty="0">
              <a:solidFill>
                <a:schemeClr val="tx1"/>
              </a:solidFill>
              <a:latin typeface="Arial" pitchFamily="34" charset="0"/>
              <a:ea typeface="ＭＳ Ｐゴシック" pitchFamily="-65" charset="-128"/>
              <a:cs typeface="Arial" pitchFamily="34" charset="0"/>
            </a:endParaRPr>
          </a:p>
        </p:txBody>
      </p:sp>
      <p:sp>
        <p:nvSpPr>
          <p:cNvPr id="12" name="Slide Number Placeholder 11"/>
          <p:cNvSpPr>
            <a:spLocks noGrp="1"/>
          </p:cNvSpPr>
          <p:nvPr>
            <p:ph type="sldNum" sz="quarter" idx="12"/>
          </p:nvPr>
        </p:nvSpPr>
        <p:spPr>
          <a:xfrm>
            <a:off x="8779205" y="6475860"/>
            <a:ext cx="271986" cy="288235"/>
          </a:xfrm>
          <a:solidFill>
            <a:schemeClr val="bg1">
              <a:alpha val="51000"/>
            </a:schemeClr>
          </a:solid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F627C-DAE2-451D-9ABE-ADFBB9CA1B55}"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6803C485-3278-46C6-87B4-0464A2BE9DC5}"/>
              </a:ext>
            </a:extLst>
          </p:cNvPr>
          <p:cNvSpPr>
            <a:spLocks noGrp="1"/>
          </p:cNvSpPr>
          <p:nvPr>
            <p:ph type="ftr" sz="quarter" idx="11"/>
          </p:nvPr>
        </p:nvSpPr>
        <p:spPr>
          <a:xfrm>
            <a:off x="3892116" y="6537055"/>
            <a:ext cx="1594284" cy="38214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t>M. Abdou FPA 12-20-2023</a:t>
            </a: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p:cNvSpPr txBox="1"/>
          <p:nvPr/>
        </p:nvSpPr>
        <p:spPr>
          <a:xfrm>
            <a:off x="1469186" y="6009516"/>
            <a:ext cx="6440143" cy="338554"/>
          </a:xfrm>
          <a:prstGeom prst="rect">
            <a:avLst/>
          </a:prstGeom>
          <a:solidFill>
            <a:schemeClr val="accent1">
              <a:lumMod val="60000"/>
              <a:lumOff val="40000"/>
              <a:alpha val="54000"/>
            </a:schemeClr>
          </a:solidFill>
          <a:ln>
            <a:no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Presentation at the FPA Annual Meeting 12-20-2023 </a:t>
            </a:r>
            <a:endParaRPr kumimoji="0" lang="en-US" sz="1600" b="1" i="0" u="none" strike="noStrike" kern="1200" cap="none" spc="0" normalizeH="0" baseline="0" noProof="0" dirty="0">
              <a:ln>
                <a:noFill/>
              </a:ln>
              <a:solidFill>
                <a:prstClr val="black"/>
              </a:solidFill>
              <a:effectLst/>
              <a:uLnTx/>
              <a:uFillTx/>
              <a:latin typeface="Arial" pitchFamily="34" charset="0"/>
              <a:ea typeface="ＭＳ Ｐゴシック" pitchFamily="-65" charset="-128"/>
              <a:cs typeface="Arial" pitchFamily="34" charset="0"/>
            </a:endParaRPr>
          </a:p>
        </p:txBody>
      </p:sp>
    </p:spTree>
    <p:extLst>
      <p:ext uri="{BB962C8B-B14F-4D97-AF65-F5344CB8AC3E}">
        <p14:creationId xmlns:p14="http://schemas.microsoft.com/office/powerpoint/2010/main" val="3616524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F0AE46-D1A0-4EBC-B7F9-593887CF2A19}"/>
              </a:ext>
            </a:extLst>
          </p:cNvPr>
          <p:cNvSpPr/>
          <p:nvPr/>
        </p:nvSpPr>
        <p:spPr>
          <a:xfrm>
            <a:off x="632333" y="333641"/>
            <a:ext cx="8283593" cy="119044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74FEE410-0174-419F-8904-B78348A95CA6}"/>
              </a:ext>
            </a:extLst>
          </p:cNvPr>
          <p:cNvSpPr>
            <a:spLocks noGrp="1"/>
          </p:cNvSpPr>
          <p:nvPr>
            <p:ph type="title"/>
          </p:nvPr>
        </p:nvSpPr>
        <p:spPr>
          <a:xfrm>
            <a:off x="683354" y="440086"/>
            <a:ext cx="7777290" cy="977552"/>
          </a:xfrm>
        </p:spPr>
        <p:txBody>
          <a:bodyPr>
            <a:noAutofit/>
          </a:bodyPr>
          <a:lstStyle/>
          <a:p>
            <a:r>
              <a:rPr lang="en-US" sz="2800" b="1" dirty="0">
                <a:solidFill>
                  <a:srgbClr val="0000FF"/>
                </a:solidFill>
              </a:rPr>
              <a:t>VNS should have two sequential stages to establish Scientific AND Engineering Feasibility</a:t>
            </a:r>
            <a:endParaRPr lang="en-US" sz="2800" dirty="0"/>
          </a:p>
        </p:txBody>
      </p:sp>
      <p:sp>
        <p:nvSpPr>
          <p:cNvPr id="4" name="Slide Number Placeholder 3">
            <a:extLst>
              <a:ext uri="{FF2B5EF4-FFF2-40B4-BE49-F238E27FC236}">
                <a16:creationId xmlns:a16="http://schemas.microsoft.com/office/drawing/2014/main" id="{39629AA7-4B00-4F25-AA4C-19B96CF399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154FB9-0A80-47E6-8629-F8FF85B1424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Content Placeholder 7">
            <a:extLst>
              <a:ext uri="{FF2B5EF4-FFF2-40B4-BE49-F238E27FC236}">
                <a16:creationId xmlns:a16="http://schemas.microsoft.com/office/drawing/2014/main" id="{79D558A8-60AC-46B6-BC9F-016CA4936BBD}"/>
              </a:ext>
            </a:extLst>
          </p:cNvPr>
          <p:cNvSpPr>
            <a:spLocks noGrp="1"/>
          </p:cNvSpPr>
          <p:nvPr>
            <p:ph idx="1"/>
          </p:nvPr>
        </p:nvSpPr>
        <p:spPr>
          <a:xfrm>
            <a:off x="569770" y="1778265"/>
            <a:ext cx="4045544" cy="4678150"/>
          </a:xfrm>
        </p:spPr>
        <p:txBody>
          <a:bodyPr>
            <a:normAutofit fontScale="92500" lnSpcReduction="10000"/>
          </a:bodyPr>
          <a:lstStyle/>
          <a:p>
            <a:pPr marL="0" indent="0">
              <a:buNone/>
            </a:pPr>
            <a:r>
              <a:rPr lang="en-US" sz="1800" b="1" dirty="0"/>
              <a:t>Stage I: Scientific Feasibility</a:t>
            </a:r>
          </a:p>
          <a:p>
            <a:pPr marL="0" indent="0">
              <a:buNone/>
            </a:pPr>
            <a:endParaRPr lang="en-US" sz="500" dirty="0"/>
          </a:p>
          <a:p>
            <a:pPr marL="0" indent="0">
              <a:buNone/>
            </a:pPr>
            <a:r>
              <a:rPr lang="en-US" sz="1800" dirty="0"/>
              <a:t>Objectives: </a:t>
            </a:r>
          </a:p>
          <a:p>
            <a:r>
              <a:rPr lang="en-US" sz="1800" dirty="0"/>
              <a:t>Discover and understand new synergistic phenomena</a:t>
            </a:r>
          </a:p>
          <a:p>
            <a:r>
              <a:rPr lang="en-US" sz="1800" dirty="0"/>
              <a:t>Establish scientific feasibility of basic functions under prompt responses and under the impact of rapid material property changes in early life</a:t>
            </a:r>
          </a:p>
          <a:p>
            <a:r>
              <a:rPr lang="en-US" sz="1800" dirty="0"/>
              <a:t>Show that tritium self-sufficiency can be attained</a:t>
            </a:r>
          </a:p>
          <a:p>
            <a:pPr marL="0" indent="0">
              <a:buNone/>
            </a:pPr>
            <a:endParaRPr lang="en-US" sz="1100" dirty="0"/>
          </a:p>
          <a:p>
            <a:pPr marL="0" indent="0">
              <a:buNone/>
            </a:pPr>
            <a:r>
              <a:rPr lang="en-US" sz="1800" dirty="0"/>
              <a:t>Requirements: </a:t>
            </a:r>
          </a:p>
          <a:p>
            <a:r>
              <a:rPr lang="en-US" sz="1800" dirty="0">
                <a:solidFill>
                  <a:srgbClr val="FF0000"/>
                </a:solidFill>
              </a:rPr>
              <a:t>Fluence: ~ 0.3 MW-y/m</a:t>
            </a:r>
            <a:r>
              <a:rPr lang="en-US" sz="1800" baseline="30000" dirty="0">
                <a:solidFill>
                  <a:srgbClr val="FF0000"/>
                </a:solidFill>
              </a:rPr>
              <a:t>2</a:t>
            </a:r>
          </a:p>
          <a:p>
            <a:r>
              <a:rPr lang="en-US" sz="1800" dirty="0">
                <a:solidFill>
                  <a:srgbClr val="FF0000"/>
                </a:solidFill>
              </a:rPr>
              <a:t>NWL ~ 0.35 MW/m</a:t>
            </a:r>
            <a:r>
              <a:rPr lang="en-US" sz="1800" baseline="30000" dirty="0">
                <a:solidFill>
                  <a:srgbClr val="FF0000"/>
                </a:solidFill>
              </a:rPr>
              <a:t>2</a:t>
            </a:r>
          </a:p>
          <a:p>
            <a:r>
              <a:rPr lang="en-US" sz="1800" dirty="0"/>
              <a:t>Plasma Burn &gt; 200 s</a:t>
            </a:r>
          </a:p>
          <a:p>
            <a:r>
              <a:rPr lang="en-US" sz="1800" dirty="0"/>
              <a:t>Sub-modules, modules</a:t>
            </a:r>
          </a:p>
          <a:p>
            <a:pPr marL="0" indent="0">
              <a:buNone/>
            </a:pPr>
            <a:endParaRPr lang="en-US" sz="1100" dirty="0"/>
          </a:p>
        </p:txBody>
      </p:sp>
      <p:sp>
        <p:nvSpPr>
          <p:cNvPr id="9" name="TextBox 8">
            <a:extLst>
              <a:ext uri="{FF2B5EF4-FFF2-40B4-BE49-F238E27FC236}">
                <a16:creationId xmlns:a16="http://schemas.microsoft.com/office/drawing/2014/main" id="{973EDDFD-9FDC-4507-A153-347B25663F62}"/>
              </a:ext>
            </a:extLst>
          </p:cNvPr>
          <p:cNvSpPr txBox="1"/>
          <p:nvPr/>
        </p:nvSpPr>
        <p:spPr>
          <a:xfrm>
            <a:off x="4901000" y="1705122"/>
            <a:ext cx="3812796" cy="494112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Calibri"/>
                <a:ea typeface="+mn-ea"/>
                <a:cs typeface="+mn-cs"/>
              </a:rPr>
              <a:t>Stage II: Engineering Feasibility</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Objectives: </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Show that blankets/PFC/materials can satisfy basic functions &amp; performance, up to 10 to 20% of MTBF and of lifetime</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Show basic feasibility: obtained MTBF is at least 10% of required MTBF, and MTTR is no longer than 10 times the required MTTR.</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Requirements: </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700" b="0" i="0" u="none" strike="noStrike" kern="1200" cap="none" spc="0" normalizeH="0" baseline="0" noProof="0" dirty="0">
                <a:ln>
                  <a:noFill/>
                </a:ln>
                <a:solidFill>
                  <a:srgbClr val="FF0000"/>
                </a:solidFill>
                <a:effectLst/>
                <a:uLnTx/>
                <a:uFillTx/>
                <a:latin typeface="Calibri"/>
                <a:ea typeface="+mn-ea"/>
                <a:cs typeface="+mn-cs"/>
              </a:rPr>
              <a:t>Fluence: ~ 1 - 3 MW-y/m</a:t>
            </a:r>
            <a:r>
              <a:rPr kumimoji="0" lang="en-US" sz="1700" b="0" i="0" u="none" strike="noStrike" kern="1200" cap="none" spc="0" normalizeH="0" baseline="30000" noProof="0" dirty="0">
                <a:ln>
                  <a:noFill/>
                </a:ln>
                <a:solidFill>
                  <a:srgbClr val="FF0000"/>
                </a:solidFill>
                <a:effectLst/>
                <a:uLnTx/>
                <a:uFillTx/>
                <a:latin typeface="Calibri"/>
                <a:ea typeface="+mn-ea"/>
                <a:cs typeface="+mn-cs"/>
              </a:rPr>
              <a:t>2</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700" b="0" i="0" u="none" strike="noStrike" kern="1200" cap="none" spc="0" normalizeH="0" baseline="0" noProof="0" dirty="0">
                <a:ln>
                  <a:noFill/>
                </a:ln>
                <a:solidFill>
                  <a:srgbClr val="FF0000"/>
                </a:solidFill>
                <a:effectLst/>
                <a:uLnTx/>
                <a:uFillTx/>
                <a:latin typeface="Calibri"/>
                <a:ea typeface="+mn-ea"/>
                <a:cs typeface="+mn-cs"/>
              </a:rPr>
              <a:t>NWL : ~ 0.35 – 0.5 MW/m</a:t>
            </a:r>
            <a:r>
              <a:rPr kumimoji="0" lang="en-US" sz="1700" b="0" i="0" u="none" strike="noStrike" kern="1200" cap="none" spc="0" normalizeH="0" baseline="30000" noProof="0" dirty="0">
                <a:ln>
                  <a:noFill/>
                </a:ln>
                <a:solidFill>
                  <a:srgbClr val="FF0000"/>
                </a:solidFill>
                <a:effectLst/>
                <a:uLnTx/>
                <a:uFillTx/>
                <a:latin typeface="Calibri"/>
                <a:ea typeface="+mn-ea"/>
                <a:cs typeface="+mn-cs"/>
              </a:rPr>
              <a:t>2</a:t>
            </a:r>
            <a:r>
              <a:rPr kumimoji="0" lang="en-US" sz="1700" b="0" i="0" u="none" strike="noStrike" kern="1200" cap="none" spc="0" normalizeH="0" baseline="0" noProof="0" dirty="0">
                <a:ln>
                  <a:noFill/>
                </a:ln>
                <a:solidFill>
                  <a:srgbClr val="FF0000"/>
                </a:solidFill>
                <a:effectLst/>
                <a:uLnTx/>
                <a:uFillTx/>
                <a:latin typeface="Calibri"/>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Plasma burn : steady-state or long burn time/short dwell time</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Achieve periods of continuous operation (COT) of ~ 1-2 weeks </a:t>
            </a:r>
          </a:p>
        </p:txBody>
      </p:sp>
    </p:spTree>
    <p:extLst>
      <p:ext uri="{BB962C8B-B14F-4D97-AF65-F5344CB8AC3E}">
        <p14:creationId xmlns:p14="http://schemas.microsoft.com/office/powerpoint/2010/main" val="3158504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EA5E43F-ADC8-4FD9-B130-50256CC9B50D}"/>
              </a:ext>
            </a:extLst>
          </p:cNvPr>
          <p:cNvSpPr/>
          <p:nvPr/>
        </p:nvSpPr>
        <p:spPr>
          <a:xfrm>
            <a:off x="1153949" y="330418"/>
            <a:ext cx="6836099" cy="681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A64AA0-ACC7-42C3-89BE-52D73A5DF549}"/>
              </a:ext>
            </a:extLst>
          </p:cNvPr>
          <p:cNvSpPr>
            <a:spLocks noGrp="1"/>
          </p:cNvSpPr>
          <p:nvPr>
            <p:ph type="title"/>
          </p:nvPr>
        </p:nvSpPr>
        <p:spPr>
          <a:xfrm>
            <a:off x="1925372" y="330418"/>
            <a:ext cx="5293251" cy="681600"/>
          </a:xfrm>
        </p:spPr>
        <p:txBody>
          <a:bodyPr/>
          <a:lstStyle/>
          <a:p>
            <a:r>
              <a:rPr lang="en-US" b="1" dirty="0">
                <a:solidFill>
                  <a:srgbClr val="0000FF"/>
                </a:solidFill>
              </a:rPr>
              <a:t>Primary Recommendations </a:t>
            </a:r>
            <a:endParaRPr lang="en-US" dirty="0">
              <a:solidFill>
                <a:srgbClr val="0000FF"/>
              </a:solidFill>
            </a:endParaRPr>
          </a:p>
        </p:txBody>
      </p:sp>
      <p:sp>
        <p:nvSpPr>
          <p:cNvPr id="3" name="Content Placeholder 2">
            <a:extLst>
              <a:ext uri="{FF2B5EF4-FFF2-40B4-BE49-F238E27FC236}">
                <a16:creationId xmlns:a16="http://schemas.microsoft.com/office/drawing/2014/main" id="{2A89B81C-4E59-490C-8796-D4E9B68181DD}"/>
              </a:ext>
            </a:extLst>
          </p:cNvPr>
          <p:cNvSpPr>
            <a:spLocks noGrp="1"/>
          </p:cNvSpPr>
          <p:nvPr>
            <p:ph idx="1"/>
          </p:nvPr>
        </p:nvSpPr>
        <p:spPr>
          <a:xfrm>
            <a:off x="361319" y="1359376"/>
            <a:ext cx="8421361" cy="4968078"/>
          </a:xfrm>
        </p:spPr>
        <p:txBody>
          <a:bodyPr>
            <a:normAutofit fontScale="47500" lnSpcReduction="20000"/>
          </a:bodyPr>
          <a:lstStyle/>
          <a:p>
            <a:pPr lvl="0"/>
            <a:r>
              <a:rPr lang="en-US" sz="3600" dirty="0">
                <a:solidFill>
                  <a:srgbClr val="0000FF"/>
                </a:solidFill>
              </a:rPr>
              <a:t>Build VNS soon, parallel to ITER and in advance of the DEMO/Pilot final design. </a:t>
            </a:r>
          </a:p>
          <a:p>
            <a:pPr marL="0" lvl="0" indent="0">
              <a:buNone/>
            </a:pPr>
            <a:endParaRPr lang="en-US" sz="800" dirty="0">
              <a:solidFill>
                <a:srgbClr val="0000FF"/>
              </a:solidFill>
            </a:endParaRPr>
          </a:p>
          <a:p>
            <a:pPr lvl="0"/>
            <a:r>
              <a:rPr lang="en-US" sz="3600" dirty="0">
                <a:solidFill>
                  <a:srgbClr val="0000FF"/>
                </a:solidFill>
              </a:rPr>
              <a:t>Select a version of VNS that can make it near term (operation parallel to ITER). </a:t>
            </a:r>
            <a:r>
              <a:rPr lang="en-US" sz="3600" dirty="0"/>
              <a:t>Make it small volume, low fusion power, with small requirements for external T supply, simplest, most reliable, driven plasma with current physics basis to enable the FNST mission</a:t>
            </a:r>
            <a:r>
              <a:rPr lang="en-US" sz="3600" b="1" dirty="0"/>
              <a:t>.</a:t>
            </a:r>
          </a:p>
          <a:p>
            <a:pPr marL="0" lvl="0" indent="0">
              <a:buNone/>
            </a:pPr>
            <a:endParaRPr lang="en-US" sz="800" dirty="0"/>
          </a:p>
          <a:p>
            <a:pPr lvl="0"/>
            <a:r>
              <a:rPr lang="en-US" sz="3600" dirty="0">
                <a:solidFill>
                  <a:srgbClr val="0000FF"/>
                </a:solidFill>
              </a:rPr>
              <a:t>Initiate immediately a study to investigate the options for the design of VNS. </a:t>
            </a:r>
            <a:r>
              <a:rPr lang="en-US" sz="3600" dirty="0"/>
              <a:t>Several design options were proposed in previous studies. But recent advances in superconducting magnets and identification of high heat load on the divertor are examples of tradeoffs to be considered in selecting the design of VNS</a:t>
            </a:r>
          </a:p>
          <a:p>
            <a:pPr marL="0" lvl="0" indent="0">
              <a:buNone/>
            </a:pPr>
            <a:endParaRPr lang="en-US" sz="800" dirty="0"/>
          </a:p>
          <a:p>
            <a:pPr lvl="0"/>
            <a:r>
              <a:rPr lang="en-US" sz="3600" dirty="0">
                <a:solidFill>
                  <a:srgbClr val="0000FF"/>
                </a:solidFill>
              </a:rPr>
              <a:t>Strengthen the current program of development and testing of blankets and PFC </a:t>
            </a:r>
            <a:r>
              <a:rPr lang="en-US" sz="3600" dirty="0"/>
              <a:t>in non-fusion facilities (laboratory facilities and fission reactors) as well as modelling/simulations </a:t>
            </a:r>
            <a:r>
              <a:rPr lang="en-US" sz="3600" dirty="0">
                <a:solidFill>
                  <a:srgbClr val="0000FF"/>
                </a:solidFill>
              </a:rPr>
              <a:t>to enable building the breeding blanket modules for testing in VNS. </a:t>
            </a:r>
          </a:p>
          <a:p>
            <a:pPr marL="0" lvl="0" indent="0">
              <a:buNone/>
            </a:pPr>
            <a:endParaRPr lang="en-US" sz="800" dirty="0">
              <a:solidFill>
                <a:srgbClr val="0000FF"/>
              </a:solidFill>
            </a:endParaRPr>
          </a:p>
          <a:p>
            <a:pPr lvl="0"/>
            <a:r>
              <a:rPr lang="en-US" sz="3600" dirty="0">
                <a:solidFill>
                  <a:srgbClr val="0000FF"/>
                </a:solidFill>
              </a:rPr>
              <a:t>An intensive program on RAMI is needed. </a:t>
            </a:r>
            <a:r>
              <a:rPr lang="en-US" sz="3600" dirty="0"/>
              <a:t>For example, a non-fusion facility is required now to develop and qualify tools and procedures for the remote replacement of the breeding blanket in DT fusion devices. In parallel, components to be used in the remote handling devices of DEMO/Pilot will have to be qualified for operation in a representative fusion nuclear environment such as VNS</a:t>
            </a:r>
            <a:r>
              <a:rPr lang="en-US" sz="3600" b="1" dirty="0"/>
              <a:t>. </a:t>
            </a:r>
            <a:endParaRPr lang="en-US" sz="3600" dirty="0"/>
          </a:p>
          <a:p>
            <a:pPr marL="0" indent="0" algn="ctr">
              <a:buNone/>
            </a:pPr>
            <a:endParaRPr lang="en-US" sz="3600" dirty="0"/>
          </a:p>
          <a:p>
            <a:pPr marL="0" indent="0" algn="ctr">
              <a:buNone/>
            </a:pPr>
            <a:r>
              <a:rPr lang="en-US" sz="3600" dirty="0"/>
              <a:t>Note: </a:t>
            </a:r>
            <a:r>
              <a:rPr lang="en-US" sz="3600" b="1" dirty="0">
                <a:solidFill>
                  <a:srgbClr val="0000FF"/>
                </a:solidFill>
              </a:rPr>
              <a:t>Important effort is ongoing in Europe to investigate a viable VNS option </a:t>
            </a:r>
          </a:p>
          <a:p>
            <a:pPr marL="0" indent="0" algn="ctr">
              <a:buNone/>
            </a:pPr>
            <a:r>
              <a:rPr lang="en-US" sz="3600" b="1" dirty="0">
                <a:solidFill>
                  <a:srgbClr val="0000FF"/>
                </a:solidFill>
              </a:rPr>
              <a:t>(ref. Gianfranco Federici Nuclear Fusion 63 (2023) 125002 (18pp)). See also Gianfranco Federici presentation at the 2022 FPA. </a:t>
            </a:r>
            <a:endParaRPr lang="en-US" sz="3600" dirty="0">
              <a:solidFill>
                <a:srgbClr val="0000FF"/>
              </a:solidFill>
            </a:endParaRPr>
          </a:p>
        </p:txBody>
      </p:sp>
      <p:sp>
        <p:nvSpPr>
          <p:cNvPr id="4" name="Footer Placeholder 3">
            <a:extLst>
              <a:ext uri="{FF2B5EF4-FFF2-40B4-BE49-F238E27FC236}">
                <a16:creationId xmlns:a16="http://schemas.microsoft.com/office/drawing/2014/main" id="{3525265B-D99D-4920-8079-E583180752E9}"/>
              </a:ext>
            </a:extLst>
          </p:cNvPr>
          <p:cNvSpPr>
            <a:spLocks noGrp="1"/>
          </p:cNvSpPr>
          <p:nvPr>
            <p:ph type="ftr" sz="quarter" idx="11"/>
          </p:nvPr>
        </p:nvSpPr>
        <p:spPr>
          <a:xfrm>
            <a:off x="3713832" y="6553258"/>
            <a:ext cx="1958382" cy="365125"/>
          </a:xfrm>
        </p:spPr>
        <p:txBody>
          <a:bodyPr/>
          <a:lstStyle/>
          <a:p>
            <a:r>
              <a:rPr lang="en-US" sz="1200" dirty="0"/>
              <a:t>M. Abdou FPA 12-20-2023</a:t>
            </a:r>
            <a:endParaRPr lang="en-US" sz="1200" dirty="0">
              <a:solidFill>
                <a:prstClr val="black">
                  <a:tint val="75000"/>
                </a:prstClr>
              </a:solidFill>
            </a:endParaRPr>
          </a:p>
        </p:txBody>
      </p:sp>
      <p:sp>
        <p:nvSpPr>
          <p:cNvPr id="5" name="Slide Number Placeholder 4">
            <a:extLst>
              <a:ext uri="{FF2B5EF4-FFF2-40B4-BE49-F238E27FC236}">
                <a16:creationId xmlns:a16="http://schemas.microsoft.com/office/drawing/2014/main" id="{7EE75221-6CE4-4437-8D94-B8EF57F8C09B}"/>
              </a:ext>
            </a:extLst>
          </p:cNvPr>
          <p:cNvSpPr>
            <a:spLocks noGrp="1"/>
          </p:cNvSpPr>
          <p:nvPr>
            <p:ph type="sldNum" sz="quarter" idx="12"/>
          </p:nvPr>
        </p:nvSpPr>
        <p:spPr/>
        <p:txBody>
          <a:bodyPr/>
          <a:lstStyle/>
          <a:p>
            <a:fld id="{885F627C-DAE2-451D-9ABE-ADFBB9CA1B55}"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1367344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F33DDC-A336-4165-BAC7-2B4C560AEF2D}"/>
              </a:ext>
            </a:extLst>
          </p:cNvPr>
          <p:cNvSpPr/>
          <p:nvPr/>
        </p:nvSpPr>
        <p:spPr>
          <a:xfrm>
            <a:off x="1978440" y="333641"/>
            <a:ext cx="5421635" cy="61568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AF43FCA1-D584-4961-B58F-3498FDCCEDEB}"/>
              </a:ext>
            </a:extLst>
          </p:cNvPr>
          <p:cNvSpPr>
            <a:spLocks noGrp="1"/>
          </p:cNvSpPr>
          <p:nvPr>
            <p:ph type="title"/>
          </p:nvPr>
        </p:nvSpPr>
        <p:spPr>
          <a:xfrm>
            <a:off x="2978149" y="308504"/>
            <a:ext cx="3145367" cy="640818"/>
          </a:xfrm>
        </p:spPr>
        <p:txBody>
          <a:bodyPr>
            <a:normAutofit/>
          </a:bodyPr>
          <a:lstStyle/>
          <a:p>
            <a:r>
              <a:rPr lang="en-US" sz="2800" b="1" dirty="0"/>
              <a:t>Selected References </a:t>
            </a:r>
          </a:p>
        </p:txBody>
      </p:sp>
      <p:sp>
        <p:nvSpPr>
          <p:cNvPr id="3" name="Content Placeholder 2">
            <a:extLst>
              <a:ext uri="{FF2B5EF4-FFF2-40B4-BE49-F238E27FC236}">
                <a16:creationId xmlns:a16="http://schemas.microsoft.com/office/drawing/2014/main" id="{995AE749-5F09-4DA7-A40A-F1FBACDBEBEE}"/>
              </a:ext>
            </a:extLst>
          </p:cNvPr>
          <p:cNvSpPr>
            <a:spLocks noGrp="1"/>
          </p:cNvSpPr>
          <p:nvPr>
            <p:ph idx="1"/>
          </p:nvPr>
        </p:nvSpPr>
        <p:spPr>
          <a:xfrm>
            <a:off x="264537" y="1265834"/>
            <a:ext cx="8614925" cy="5190067"/>
          </a:xfrm>
        </p:spPr>
        <p:txBody>
          <a:bodyPr>
            <a:normAutofit fontScale="55000" lnSpcReduction="20000"/>
          </a:bodyPr>
          <a:lstStyle/>
          <a:p>
            <a:pPr marL="0" indent="0">
              <a:lnSpc>
                <a:spcPct val="120000"/>
              </a:lnSpc>
              <a:spcBef>
                <a:spcPts val="0"/>
              </a:spcBef>
              <a:spcAft>
                <a:spcPts val="800"/>
              </a:spcAft>
              <a:buNone/>
            </a:pPr>
            <a:r>
              <a:rPr lang="en-US" sz="2000" b="1" dirty="0">
                <a:latin typeface="Times New Roman" panose="02020603050405020304" pitchFamily="18" charset="0"/>
                <a:ea typeface="Calibri" panose="020F0502020204030204" pitchFamily="34" charset="0"/>
                <a:cs typeface="Times New Roman" panose="02020603050405020304" pitchFamily="18" charset="0"/>
              </a:rPr>
              <a:t>References (Many of the references can be found on the UCLA fusion website: </a:t>
            </a:r>
            <a:r>
              <a:rPr lang="en-US" sz="2000" b="1"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https://www.fusion.ucla.edu/</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p>
          <a:p>
            <a:pPr marL="0" indent="0">
              <a:lnSpc>
                <a:spcPct val="120000"/>
              </a:lnSpc>
              <a:spcBef>
                <a:spcPts val="0"/>
              </a:spcBef>
              <a:spcAft>
                <a:spcPts val="300"/>
              </a:spcAft>
              <a:buNone/>
            </a:pPr>
            <a:r>
              <a:rPr lang="en-GB" sz="1600" dirty="0">
                <a:solidFill>
                  <a:srgbClr val="242424"/>
                </a:solidFill>
                <a:latin typeface="Times New Roman" panose="02020603050405020304" pitchFamily="18" charset="0"/>
              </a:rPr>
              <a:t>[1]  </a:t>
            </a:r>
            <a:r>
              <a:rPr lang="en-GB" sz="1600" dirty="0">
                <a:solidFill>
                  <a:srgbClr val="333333"/>
                </a:solidFill>
                <a:latin typeface="Times New Roman" panose="02020603050405020304" pitchFamily="18" charset="0"/>
              </a:rPr>
              <a:t>M. Abdou, et. al., “</a:t>
            </a:r>
            <a:r>
              <a:rPr lang="en-GB" sz="1600" u="sng" dirty="0">
                <a:solidFill>
                  <a:srgbClr val="005587"/>
                </a:solidFill>
                <a:latin typeface="Times New Roman" panose="02020603050405020304" pitchFamily="18" charset="0"/>
                <a:hlinkClick r:id="rId3">
                  <a:extLst>
                    <a:ext uri="{A12FA001-AC4F-418D-AE19-62706E023703}">
                      <ahyp:hlinkClr xmlns:ahyp="http://schemas.microsoft.com/office/drawing/2018/hyperlinkcolor" val="tx"/>
                    </a:ext>
                  </a:extLst>
                </a:hlinkClick>
              </a:rPr>
              <a:t>A Study of the Issues and Experiments for Fusion Nuclear Technology</a:t>
            </a:r>
            <a:r>
              <a:rPr lang="en-GB" sz="1600" dirty="0">
                <a:solidFill>
                  <a:srgbClr val="333333"/>
                </a:solidFill>
                <a:latin typeface="Times New Roman" panose="02020603050405020304" pitchFamily="18" charset="0"/>
              </a:rPr>
              <a:t>,” Fusion Technology, 8: 2595-2645 (1985).</a:t>
            </a:r>
            <a:endParaRPr lang="en-GB" sz="1400" dirty="0">
              <a:solidFill>
                <a:srgbClr val="242424"/>
              </a:solidFill>
              <a:latin typeface="Calibri" panose="020F0502020204030204" pitchFamily="34" charset="0"/>
            </a:endParaRPr>
          </a:p>
          <a:p>
            <a:pPr marL="0" indent="0">
              <a:lnSpc>
                <a:spcPct val="120000"/>
              </a:lnSpc>
              <a:spcBef>
                <a:spcPts val="0"/>
              </a:spcBef>
              <a:spcAft>
                <a:spcPts val="300"/>
              </a:spcAft>
              <a:buNone/>
            </a:pPr>
            <a:r>
              <a:rPr lang="en-GB" sz="1600" dirty="0">
                <a:solidFill>
                  <a:srgbClr val="242424"/>
                </a:solidFill>
                <a:latin typeface="Times New Roman" panose="02020603050405020304" pitchFamily="18" charset="0"/>
              </a:rPr>
              <a:t>[2]   </a:t>
            </a:r>
            <a:r>
              <a:rPr lang="en-GB" sz="1600" dirty="0">
                <a:solidFill>
                  <a:srgbClr val="333333"/>
                </a:solidFill>
                <a:latin typeface="Times New Roman" panose="02020603050405020304" pitchFamily="18" charset="0"/>
              </a:rPr>
              <a:t>M. Abdou, et. al., “</a:t>
            </a:r>
            <a:r>
              <a:rPr lang="en-GB" sz="1600" u="sng" dirty="0" err="1">
                <a:solidFill>
                  <a:srgbClr val="005587"/>
                </a:solidFill>
                <a:latin typeface="Times New Roman" panose="02020603050405020304" pitchFamily="18" charset="0"/>
                <a:hlinkClick r:id="rId4">
                  <a:extLst>
                    <a:ext uri="{A12FA001-AC4F-418D-AE19-62706E023703}">
                      <ahyp:hlinkClr xmlns:ahyp="http://schemas.microsoft.com/office/drawing/2018/hyperlinkcolor" val="tx"/>
                    </a:ext>
                  </a:extLst>
                </a:hlinkClick>
              </a:rPr>
              <a:t>Modeling</a:t>
            </a:r>
            <a:r>
              <a:rPr lang="en-GB" sz="1600" u="sng" dirty="0">
                <a:solidFill>
                  <a:srgbClr val="005587"/>
                </a:solidFill>
                <a:latin typeface="Times New Roman" panose="02020603050405020304" pitchFamily="18" charset="0"/>
                <a:hlinkClick r:id="rId4">
                  <a:extLst>
                    <a:ext uri="{A12FA001-AC4F-418D-AE19-62706E023703}">
                      <ahyp:hlinkClr xmlns:ahyp="http://schemas.microsoft.com/office/drawing/2018/hyperlinkcolor" val="tx"/>
                    </a:ext>
                  </a:extLst>
                </a:hlinkClick>
              </a:rPr>
              <a:t>, Analysis and Experiments for Fusion Nuclear Technology</a:t>
            </a:r>
            <a:r>
              <a:rPr lang="en-GB" sz="1600" dirty="0">
                <a:solidFill>
                  <a:srgbClr val="333333"/>
                </a:solidFill>
                <a:latin typeface="Times New Roman" panose="02020603050405020304" pitchFamily="18" charset="0"/>
              </a:rPr>
              <a:t>“, Fusion Engineering &amp; Design, 6: 3-64 (1988).</a:t>
            </a:r>
            <a:endParaRPr lang="en-GB" sz="1400" dirty="0">
              <a:solidFill>
                <a:srgbClr val="242424"/>
              </a:solidFill>
              <a:latin typeface="Calibri" panose="020F0502020204030204" pitchFamily="34" charset="0"/>
            </a:endParaRPr>
          </a:p>
          <a:p>
            <a:pPr marL="0" indent="0">
              <a:lnSpc>
                <a:spcPct val="120000"/>
              </a:lnSpc>
              <a:spcBef>
                <a:spcPts val="0"/>
              </a:spcBef>
              <a:spcAft>
                <a:spcPts val="300"/>
              </a:spcAft>
              <a:buNone/>
            </a:pPr>
            <a:r>
              <a:rPr lang="en-GB" sz="1600" dirty="0">
                <a:solidFill>
                  <a:srgbClr val="242424"/>
                </a:solidFill>
                <a:latin typeface="Times New Roman" panose="02020603050405020304" pitchFamily="18" charset="0"/>
              </a:rPr>
              <a:t>[3]   Abdou M., </a:t>
            </a:r>
            <a:r>
              <a:rPr lang="en-GB" sz="1600" dirty="0" err="1">
                <a:solidFill>
                  <a:srgbClr val="242424"/>
                </a:solidFill>
                <a:latin typeface="Times New Roman" panose="02020603050405020304" pitchFamily="18" charset="0"/>
              </a:rPr>
              <a:t>Gierszewski</a:t>
            </a:r>
            <a:r>
              <a:rPr lang="en-GB" sz="1600" dirty="0">
                <a:solidFill>
                  <a:srgbClr val="242424"/>
                </a:solidFill>
                <a:latin typeface="Times New Roman" panose="02020603050405020304" pitchFamily="18" charset="0"/>
              </a:rPr>
              <a:t> P., Tillack M., Sze D., J. </a:t>
            </a:r>
            <a:r>
              <a:rPr lang="en-GB" sz="1600" dirty="0" err="1">
                <a:solidFill>
                  <a:srgbClr val="242424"/>
                </a:solidFill>
                <a:latin typeface="Times New Roman" panose="02020603050405020304" pitchFamily="18" charset="0"/>
              </a:rPr>
              <a:t>Bartlit</a:t>
            </a:r>
            <a:r>
              <a:rPr lang="en-GB" sz="1600" dirty="0">
                <a:solidFill>
                  <a:srgbClr val="242424"/>
                </a:solidFill>
                <a:latin typeface="Times New Roman" panose="02020603050405020304" pitchFamily="18" charset="0"/>
              </a:rPr>
              <a:t>, et al. Technical Issues and Requirements of Experiments and Facilities for Fusion Nuclear Technology,” (FINESSE Phase I Report), Rep. PPG-909, UCLA-ENG-85-39.</a:t>
            </a:r>
            <a:endParaRPr lang="en-GB" sz="1400" dirty="0">
              <a:solidFill>
                <a:srgbClr val="242424"/>
              </a:solidFill>
              <a:latin typeface="Calibri" panose="020F0502020204030204" pitchFamily="34" charset="0"/>
            </a:endParaRPr>
          </a:p>
          <a:p>
            <a:pPr marL="0" indent="0">
              <a:lnSpc>
                <a:spcPct val="120000"/>
              </a:lnSpc>
              <a:spcBef>
                <a:spcPts val="0"/>
              </a:spcBef>
              <a:spcAft>
                <a:spcPts val="300"/>
              </a:spcAft>
              <a:buNone/>
            </a:pPr>
            <a:r>
              <a:rPr lang="en-GB" sz="1600" dirty="0">
                <a:solidFill>
                  <a:srgbClr val="242424"/>
                </a:solidFill>
                <a:latin typeface="Times New Roman" panose="02020603050405020304" pitchFamily="18" charset="0"/>
              </a:rPr>
              <a:t>[4]   Abdou M., </a:t>
            </a:r>
            <a:r>
              <a:rPr lang="en-GB" sz="1600" dirty="0" err="1">
                <a:solidFill>
                  <a:srgbClr val="242424"/>
                </a:solidFill>
                <a:latin typeface="Times New Roman" panose="02020603050405020304" pitchFamily="18" charset="0"/>
              </a:rPr>
              <a:t>Berwald</a:t>
            </a:r>
            <a:r>
              <a:rPr lang="en-GB" sz="1600" dirty="0">
                <a:solidFill>
                  <a:srgbClr val="242424"/>
                </a:solidFill>
                <a:latin typeface="Times New Roman" panose="02020603050405020304" pitchFamily="18" charset="0"/>
              </a:rPr>
              <a:t> D., </a:t>
            </a:r>
            <a:r>
              <a:rPr lang="en-GB" sz="1600" dirty="0" err="1">
                <a:solidFill>
                  <a:srgbClr val="242424"/>
                </a:solidFill>
                <a:latin typeface="Times New Roman" panose="02020603050405020304" pitchFamily="18" charset="0"/>
              </a:rPr>
              <a:t>Billone</a:t>
            </a:r>
            <a:r>
              <a:rPr lang="en-GB" sz="1600" dirty="0">
                <a:solidFill>
                  <a:srgbClr val="242424"/>
                </a:solidFill>
                <a:latin typeface="Times New Roman" panose="02020603050405020304" pitchFamily="18" charset="0"/>
              </a:rPr>
              <a:t> M., Davis J., </a:t>
            </a:r>
            <a:r>
              <a:rPr lang="en-GB" sz="1600" dirty="0" err="1">
                <a:solidFill>
                  <a:srgbClr val="242424"/>
                </a:solidFill>
                <a:latin typeface="Times New Roman" panose="02020603050405020304" pitchFamily="18" charset="0"/>
              </a:rPr>
              <a:t>Deis</a:t>
            </a:r>
            <a:r>
              <a:rPr lang="en-GB" sz="1600" dirty="0">
                <a:solidFill>
                  <a:srgbClr val="242424"/>
                </a:solidFill>
                <a:latin typeface="Times New Roman" panose="02020603050405020304" pitchFamily="18" charset="0"/>
              </a:rPr>
              <a:t> G., et al. FINESSE: A Study of the Issues, Experiments and Facilities for Fusion Nuclear Technology Research and Development (Interim Report), Rep. PPG-821, UCLA-ENG-84-30.</a:t>
            </a:r>
            <a:endParaRPr lang="en-GB" sz="1400" dirty="0">
              <a:solidFill>
                <a:srgbClr val="242424"/>
              </a:solidFill>
              <a:latin typeface="Calibri" panose="020F0502020204030204" pitchFamily="34" charset="0"/>
            </a:endParaRPr>
          </a:p>
          <a:p>
            <a:pPr marL="0" indent="0">
              <a:lnSpc>
                <a:spcPct val="120000"/>
              </a:lnSpc>
              <a:spcBef>
                <a:spcPts val="0"/>
              </a:spcBef>
              <a:spcAft>
                <a:spcPts val="300"/>
              </a:spcAft>
              <a:buNone/>
            </a:pPr>
            <a:r>
              <a:rPr lang="en-GB" sz="1600" dirty="0">
                <a:solidFill>
                  <a:srgbClr val="242424"/>
                </a:solidFill>
                <a:latin typeface="Times New Roman" panose="02020603050405020304" pitchFamily="18" charset="0"/>
              </a:rPr>
              <a:t>[5]   </a:t>
            </a:r>
            <a:r>
              <a:rPr lang="en-GB" sz="1600" dirty="0">
                <a:solidFill>
                  <a:srgbClr val="333333"/>
                </a:solidFill>
                <a:latin typeface="Times New Roman" panose="02020603050405020304" pitchFamily="18" charset="0"/>
              </a:rPr>
              <a:t>M. Abdou, “</a:t>
            </a:r>
            <a:r>
              <a:rPr lang="en-GB" sz="1600" u="sng" dirty="0">
                <a:solidFill>
                  <a:srgbClr val="005587"/>
                </a:solidFill>
                <a:latin typeface="Times New Roman" panose="02020603050405020304" pitchFamily="18" charset="0"/>
                <a:hlinkClick r:id="rId5">
                  <a:extLst>
                    <a:ext uri="{A12FA001-AC4F-418D-AE19-62706E023703}">
                      <ahyp:hlinkClr xmlns:ahyp="http://schemas.microsoft.com/office/drawing/2018/hyperlinkcolor" val="tx"/>
                    </a:ext>
                  </a:extLst>
                </a:hlinkClick>
              </a:rPr>
              <a:t>A Volumetric Neutron Source for Fusion Nuclear Technology Testing and Development</a:t>
            </a:r>
            <a:r>
              <a:rPr lang="en-GB" sz="1600" dirty="0">
                <a:solidFill>
                  <a:srgbClr val="333333"/>
                </a:solidFill>
                <a:latin typeface="Times New Roman" panose="02020603050405020304" pitchFamily="18" charset="0"/>
              </a:rPr>
              <a:t>,” Fusion Engineering and Design, 27: 111-153 (1995).</a:t>
            </a:r>
            <a:endParaRPr lang="en-GB" sz="1400" dirty="0">
              <a:solidFill>
                <a:srgbClr val="242424"/>
              </a:solidFill>
              <a:latin typeface="Calibri" panose="020F0502020204030204" pitchFamily="34" charset="0"/>
            </a:endParaRPr>
          </a:p>
          <a:p>
            <a:pPr marL="0" indent="0">
              <a:lnSpc>
                <a:spcPct val="120000"/>
              </a:lnSpc>
              <a:spcBef>
                <a:spcPts val="0"/>
              </a:spcBef>
              <a:spcAft>
                <a:spcPts val="300"/>
              </a:spcAft>
              <a:buNone/>
            </a:pPr>
            <a:r>
              <a:rPr lang="en-GB" sz="1600" dirty="0">
                <a:solidFill>
                  <a:srgbClr val="242424"/>
                </a:solidFill>
                <a:latin typeface="Times New Roman" panose="02020603050405020304" pitchFamily="18" charset="0"/>
              </a:rPr>
              <a:t>[6]   M. Abdou, S. Berk, A. Ying, M. Peng, S. Sharafat, J. Galambos, G. </a:t>
            </a:r>
            <a:r>
              <a:rPr lang="en-GB" sz="1600" dirty="0" err="1">
                <a:solidFill>
                  <a:srgbClr val="242424"/>
                </a:solidFill>
                <a:latin typeface="Times New Roman" panose="02020603050405020304" pitchFamily="18" charset="0"/>
              </a:rPr>
              <a:t>Hollenberg</a:t>
            </a:r>
            <a:r>
              <a:rPr lang="en-GB" sz="1600" dirty="0">
                <a:solidFill>
                  <a:srgbClr val="242424"/>
                </a:solidFill>
                <a:latin typeface="Times New Roman" panose="02020603050405020304" pitchFamily="18" charset="0"/>
              </a:rPr>
              <a:t>, S. Malang, E. Proust, S. Booth, L. </a:t>
            </a:r>
            <a:r>
              <a:rPr lang="en-GB" sz="1600" dirty="0" err="1">
                <a:solidFill>
                  <a:srgbClr val="242424"/>
                </a:solidFill>
                <a:latin typeface="Times New Roman" panose="02020603050405020304" pitchFamily="18" charset="0"/>
              </a:rPr>
              <a:t>Giancarli</a:t>
            </a:r>
            <a:r>
              <a:rPr lang="en-GB" sz="1600" dirty="0">
                <a:solidFill>
                  <a:srgbClr val="242424"/>
                </a:solidFill>
                <a:latin typeface="Times New Roman" panose="02020603050405020304" pitchFamily="18" charset="0"/>
              </a:rPr>
              <a:t>, P. </a:t>
            </a:r>
            <a:r>
              <a:rPr lang="en-GB" sz="1600" dirty="0" err="1">
                <a:solidFill>
                  <a:srgbClr val="242424"/>
                </a:solidFill>
                <a:latin typeface="Times New Roman" panose="02020603050405020304" pitchFamily="18" charset="0"/>
              </a:rPr>
              <a:t>Lorenzetto</a:t>
            </a:r>
            <a:r>
              <a:rPr lang="en-GB" sz="1600" dirty="0">
                <a:solidFill>
                  <a:srgbClr val="242424"/>
                </a:solidFill>
                <a:latin typeface="Times New Roman" panose="02020603050405020304" pitchFamily="18" charset="0"/>
              </a:rPr>
              <a:t>, Y. Seki, V.V. </a:t>
            </a:r>
            <a:r>
              <a:rPr lang="en-GB" sz="1600" dirty="0" err="1">
                <a:solidFill>
                  <a:srgbClr val="242424"/>
                </a:solidFill>
                <a:latin typeface="Times New Roman" panose="02020603050405020304" pitchFamily="18" charset="0"/>
              </a:rPr>
              <a:t>Filatov</a:t>
            </a:r>
            <a:r>
              <a:rPr lang="en-GB" sz="1600" dirty="0">
                <a:solidFill>
                  <a:srgbClr val="242424"/>
                </a:solidFill>
                <a:latin typeface="Times New Roman" panose="02020603050405020304" pitchFamily="18" charset="0"/>
              </a:rPr>
              <a:t>, G. </a:t>
            </a:r>
            <a:r>
              <a:rPr lang="en-GB" sz="1600" dirty="0" err="1">
                <a:solidFill>
                  <a:srgbClr val="242424"/>
                </a:solidFill>
                <a:latin typeface="Times New Roman" panose="02020603050405020304" pitchFamily="18" charset="0"/>
              </a:rPr>
              <a:t>Shatalov</a:t>
            </a:r>
            <a:r>
              <a:rPr lang="en-GB" sz="1600" dirty="0">
                <a:solidFill>
                  <a:srgbClr val="242424"/>
                </a:solidFill>
                <a:latin typeface="Times New Roman" panose="02020603050405020304" pitchFamily="18" charset="0"/>
              </a:rPr>
              <a:t>, A. </a:t>
            </a:r>
            <a:r>
              <a:rPr lang="en-GB" sz="1600" dirty="0" err="1">
                <a:solidFill>
                  <a:srgbClr val="242424"/>
                </a:solidFill>
                <a:latin typeface="Times New Roman" panose="02020603050405020304" pitchFamily="18" charset="0"/>
              </a:rPr>
              <a:t>Sidorenkov</a:t>
            </a:r>
            <a:r>
              <a:rPr lang="en-GB" sz="1600" dirty="0">
                <a:solidFill>
                  <a:srgbClr val="242424"/>
                </a:solidFill>
                <a:latin typeface="Times New Roman" panose="02020603050405020304" pitchFamily="18" charset="0"/>
              </a:rPr>
              <a:t> </a:t>
            </a:r>
            <a:r>
              <a:rPr lang="en-GB" sz="1600" dirty="0">
                <a:solidFill>
                  <a:srgbClr val="333333"/>
                </a:solidFill>
                <a:latin typeface="Times New Roman" panose="02020603050405020304" pitchFamily="18" charset="0"/>
              </a:rPr>
              <a:t>“</a:t>
            </a:r>
            <a:r>
              <a:rPr lang="en-GB" sz="1600" u="sng" dirty="0">
                <a:solidFill>
                  <a:srgbClr val="005587"/>
                </a:solidFill>
                <a:latin typeface="Times New Roman" panose="02020603050405020304" pitchFamily="18" charset="0"/>
                <a:hlinkClick r:id="rId6">
                  <a:extLst>
                    <a:ext uri="{A12FA001-AC4F-418D-AE19-62706E023703}">
                      <ahyp:hlinkClr xmlns:ahyp="http://schemas.microsoft.com/office/drawing/2018/hyperlinkcolor" val="tx"/>
                    </a:ext>
                  </a:extLst>
                </a:hlinkClick>
              </a:rPr>
              <a:t>Results of an International Study on a High-Volume Plasma-Based Neutron Source for Fusion Blanket Development</a:t>
            </a:r>
            <a:r>
              <a:rPr lang="en-GB" sz="1600" dirty="0">
                <a:solidFill>
                  <a:srgbClr val="333333"/>
                </a:solidFill>
                <a:latin typeface="Times New Roman" panose="02020603050405020304" pitchFamily="18" charset="0"/>
              </a:rPr>
              <a:t>“, Fusion Technology, 29: 1-57 (1996).</a:t>
            </a:r>
            <a:endParaRPr lang="en-GB" sz="1400" dirty="0">
              <a:solidFill>
                <a:srgbClr val="242424"/>
              </a:solidFill>
              <a:latin typeface="Calibri" panose="020F0502020204030204" pitchFamily="34" charset="0"/>
            </a:endParaRPr>
          </a:p>
          <a:p>
            <a:pPr marL="0" indent="0">
              <a:lnSpc>
                <a:spcPct val="120000"/>
              </a:lnSpc>
              <a:spcBef>
                <a:spcPts val="0"/>
              </a:spcBef>
              <a:spcAft>
                <a:spcPts val="300"/>
              </a:spcAft>
              <a:buNone/>
            </a:pPr>
            <a:r>
              <a:rPr lang="en-GB" sz="1600" dirty="0">
                <a:solidFill>
                  <a:srgbClr val="242424"/>
                </a:solidFill>
                <a:latin typeface="Times New Roman" panose="02020603050405020304" pitchFamily="18" charset="0"/>
              </a:rPr>
              <a:t>[7]   Gianfranco Federici, “Testing needs for the development and qualification of a breeding blanket for DEMO”, Nuclear Fusion 63 (2023)125002(18pp)             	   </a:t>
            </a:r>
            <a:r>
              <a:rPr lang="en-GB" sz="1600" u="sng" dirty="0">
                <a:solidFill>
                  <a:srgbClr val="0563C1"/>
                </a:solidFill>
                <a:latin typeface="Times New Roman" panose="02020603050405020304" pitchFamily="18" charset="0"/>
                <a:hlinkClick r:id="rId7">
                  <a:extLst>
                    <a:ext uri="{A12FA001-AC4F-418D-AE19-62706E023703}">
                      <ahyp:hlinkClr xmlns:ahyp="http://schemas.microsoft.com/office/drawing/2018/hyperlinkcolor" val="tx"/>
                    </a:ext>
                  </a:extLst>
                </a:hlinkClick>
              </a:rPr>
              <a:t>https://doi.org/10.1088/1741-4326/ad00cb</a:t>
            </a:r>
            <a:endParaRPr lang="en-GB" sz="1400" dirty="0">
              <a:solidFill>
                <a:srgbClr val="242424"/>
              </a:solidFill>
              <a:latin typeface="Calibri" panose="020F0502020204030204" pitchFamily="34" charset="0"/>
            </a:endParaRPr>
          </a:p>
          <a:p>
            <a:pPr marL="0" indent="0">
              <a:lnSpc>
                <a:spcPct val="120000"/>
              </a:lnSpc>
              <a:spcBef>
                <a:spcPts val="0"/>
              </a:spcBef>
              <a:spcAft>
                <a:spcPts val="300"/>
              </a:spcAft>
              <a:buNone/>
            </a:pPr>
            <a:r>
              <a:rPr lang="en-GB" sz="1600" dirty="0">
                <a:solidFill>
                  <a:srgbClr val="242424"/>
                </a:solidFill>
                <a:latin typeface="Times New Roman" panose="02020603050405020304" pitchFamily="18" charset="0"/>
              </a:rPr>
              <a:t>[8]   </a:t>
            </a:r>
            <a:r>
              <a:rPr lang="en-GB" sz="1600" dirty="0" err="1">
                <a:solidFill>
                  <a:srgbClr val="242424"/>
                </a:solidFill>
                <a:latin typeface="Times New Roman" panose="02020603050405020304" pitchFamily="18" charset="0"/>
              </a:rPr>
              <a:t>Kovari</a:t>
            </a:r>
            <a:r>
              <a:rPr lang="en-GB" sz="1600" dirty="0">
                <a:solidFill>
                  <a:srgbClr val="242424"/>
                </a:solidFill>
                <a:latin typeface="Times New Roman" panose="02020603050405020304" pitchFamily="18" charset="0"/>
              </a:rPr>
              <a:t> M., Coleman M., </a:t>
            </a:r>
            <a:r>
              <a:rPr lang="en-GB" sz="1600" dirty="0" err="1">
                <a:solidFill>
                  <a:srgbClr val="242424"/>
                </a:solidFill>
                <a:latin typeface="Times New Roman" panose="02020603050405020304" pitchFamily="18" charset="0"/>
              </a:rPr>
              <a:t>Cristescu</a:t>
            </a:r>
            <a:r>
              <a:rPr lang="en-GB" sz="1600" dirty="0">
                <a:solidFill>
                  <a:srgbClr val="242424"/>
                </a:solidFill>
                <a:latin typeface="Times New Roman" panose="02020603050405020304" pitchFamily="18" charset="0"/>
              </a:rPr>
              <a:t> I., Smith R., Tritium resources available for fusion reactors in the long term, 2018 </a:t>
            </a:r>
            <a:r>
              <a:rPr lang="en-GB" sz="1600" dirty="0" err="1">
                <a:solidFill>
                  <a:srgbClr val="242424"/>
                </a:solidFill>
                <a:latin typeface="Times New Roman" panose="02020603050405020304" pitchFamily="18" charset="0"/>
              </a:rPr>
              <a:t>Nucl</a:t>
            </a:r>
            <a:r>
              <a:rPr lang="en-GB" sz="1600" dirty="0">
                <a:solidFill>
                  <a:srgbClr val="242424"/>
                </a:solidFill>
                <a:latin typeface="Times New Roman" panose="02020603050405020304" pitchFamily="18" charset="0"/>
              </a:rPr>
              <a:t>. Fusion 58 026010.</a:t>
            </a:r>
            <a:endParaRPr lang="en-GB" sz="1400" dirty="0">
              <a:solidFill>
                <a:srgbClr val="242424"/>
              </a:solidFill>
              <a:latin typeface="Calibri" panose="020F0502020204030204" pitchFamily="34" charset="0"/>
            </a:endParaRPr>
          </a:p>
          <a:p>
            <a:pPr marL="0" indent="0">
              <a:lnSpc>
                <a:spcPct val="120000"/>
              </a:lnSpc>
              <a:spcBef>
                <a:spcPts val="0"/>
              </a:spcBef>
              <a:spcAft>
                <a:spcPts val="300"/>
              </a:spcAft>
              <a:buNone/>
            </a:pPr>
            <a:r>
              <a:rPr lang="en-GB" sz="1600" dirty="0">
                <a:solidFill>
                  <a:srgbClr val="242424"/>
                </a:solidFill>
                <a:latin typeface="Times New Roman" panose="02020603050405020304" pitchFamily="18" charset="0"/>
              </a:rPr>
              <a:t>[9]   M. Abdou et al, </a:t>
            </a:r>
            <a:r>
              <a:rPr lang="en-GB" sz="1600" dirty="0">
                <a:solidFill>
                  <a:srgbClr val="333333"/>
                </a:solidFill>
                <a:latin typeface="Times New Roman" panose="02020603050405020304" pitchFamily="18" charset="0"/>
              </a:rPr>
              <a:t>“On Fusion Nuclear Technology Development Requirements and the Role of CTF toward DEMO”, FESAC Development Path Panel Meeting, LLNL, Livermore, CA, October 28, 2002. [</a:t>
            </a:r>
            <a:r>
              <a:rPr lang="en-GB" sz="1600" u="sng" dirty="0">
                <a:solidFill>
                  <a:srgbClr val="005587"/>
                </a:solidFill>
                <a:latin typeface="Times New Roman" panose="02020603050405020304" pitchFamily="18" charset="0"/>
                <a:hlinkClick r:id="rId8">
                  <a:extLst>
                    <a:ext uri="{A12FA001-AC4F-418D-AE19-62706E023703}">
                      <ahyp:hlinkClr xmlns:ahyp="http://schemas.microsoft.com/office/drawing/2018/hyperlinkcolor" val="tx"/>
                    </a:ext>
                  </a:extLst>
                </a:hlinkClick>
              </a:rPr>
              <a:t>Presentation</a:t>
            </a:r>
            <a:r>
              <a:rPr lang="en-GB" sz="1600" dirty="0">
                <a:solidFill>
                  <a:srgbClr val="333333"/>
                </a:solidFill>
                <a:latin typeface="Times New Roman" panose="02020603050405020304" pitchFamily="18" charset="0"/>
              </a:rPr>
              <a:t>, </a:t>
            </a:r>
            <a:r>
              <a:rPr lang="en-GB" sz="1600" u="sng" dirty="0">
                <a:solidFill>
                  <a:srgbClr val="005587"/>
                </a:solidFill>
                <a:latin typeface="Times New Roman" panose="02020603050405020304" pitchFamily="18" charset="0"/>
                <a:hlinkClick r:id="rId9">
                  <a:extLst>
                    <a:ext uri="{A12FA001-AC4F-418D-AE19-62706E023703}">
                      <ahyp:hlinkClr xmlns:ahyp="http://schemas.microsoft.com/office/drawing/2018/hyperlinkcolor" val="tx"/>
                    </a:ext>
                  </a:extLst>
                </a:hlinkClick>
              </a:rPr>
              <a:t>Appendix</a:t>
            </a:r>
            <a:r>
              <a:rPr lang="en-GB" sz="1600" dirty="0">
                <a:solidFill>
                  <a:srgbClr val="333333"/>
                </a:solidFill>
                <a:latin typeface="Times New Roman" panose="02020603050405020304" pitchFamily="18" charset="0"/>
              </a:rPr>
              <a:t>]</a:t>
            </a:r>
            <a:endParaRPr lang="en-GB" sz="1400" dirty="0">
              <a:solidFill>
                <a:srgbClr val="242424"/>
              </a:solidFill>
              <a:latin typeface="Calibri" panose="020F0502020204030204" pitchFamily="34" charset="0"/>
            </a:endParaRPr>
          </a:p>
          <a:p>
            <a:pPr marL="0" indent="0">
              <a:lnSpc>
                <a:spcPct val="120000"/>
              </a:lnSpc>
              <a:spcBef>
                <a:spcPts val="0"/>
              </a:spcBef>
              <a:spcAft>
                <a:spcPts val="300"/>
              </a:spcAft>
              <a:buNone/>
            </a:pPr>
            <a:r>
              <a:rPr lang="en-GB" sz="1600" dirty="0">
                <a:solidFill>
                  <a:srgbClr val="242424"/>
                </a:solidFill>
                <a:latin typeface="Times New Roman" panose="02020603050405020304" pitchFamily="18" charset="0"/>
              </a:rPr>
              <a:t>[10] </a:t>
            </a:r>
            <a:r>
              <a:rPr lang="en-GB" sz="1600" dirty="0">
                <a:solidFill>
                  <a:srgbClr val="333333"/>
                </a:solidFill>
                <a:latin typeface="Times New Roman" panose="02020603050405020304" pitchFamily="18" charset="0"/>
              </a:rPr>
              <a:t>M. Abdou, M. Riva, A. Ying, C. Day, A. </a:t>
            </a:r>
            <a:r>
              <a:rPr lang="en-GB" sz="1600" dirty="0" err="1">
                <a:solidFill>
                  <a:srgbClr val="333333"/>
                </a:solidFill>
                <a:latin typeface="Times New Roman" panose="02020603050405020304" pitchFamily="18" charset="0"/>
              </a:rPr>
              <a:t>Loarte</a:t>
            </a:r>
            <a:r>
              <a:rPr lang="en-GB" sz="1600" dirty="0">
                <a:solidFill>
                  <a:srgbClr val="333333"/>
                </a:solidFill>
                <a:latin typeface="Times New Roman" panose="02020603050405020304" pitchFamily="18" charset="0"/>
              </a:rPr>
              <a:t>, L.R. Baylor, P. </a:t>
            </a:r>
            <a:r>
              <a:rPr lang="en-GB" sz="1600" dirty="0" err="1">
                <a:solidFill>
                  <a:srgbClr val="333333"/>
                </a:solidFill>
                <a:latin typeface="Times New Roman" panose="02020603050405020304" pitchFamily="18" charset="0"/>
              </a:rPr>
              <a:t>Humrickhouse</a:t>
            </a:r>
            <a:r>
              <a:rPr lang="en-GB" sz="1600" dirty="0">
                <a:solidFill>
                  <a:srgbClr val="333333"/>
                </a:solidFill>
                <a:latin typeface="Times New Roman" panose="02020603050405020304" pitchFamily="18" charset="0"/>
              </a:rPr>
              <a:t>, T.F. </a:t>
            </a:r>
            <a:r>
              <a:rPr lang="en-GB" sz="1600" dirty="0" err="1">
                <a:solidFill>
                  <a:srgbClr val="333333"/>
                </a:solidFill>
                <a:latin typeface="Times New Roman" panose="02020603050405020304" pitchFamily="18" charset="0"/>
              </a:rPr>
              <a:t>Fuerst</a:t>
            </a:r>
            <a:r>
              <a:rPr lang="en-GB" sz="1600" dirty="0">
                <a:solidFill>
                  <a:srgbClr val="333333"/>
                </a:solidFill>
                <a:latin typeface="Times New Roman" panose="02020603050405020304" pitchFamily="18" charset="0"/>
              </a:rPr>
              <a:t> and S.Y. Cho, “</a:t>
            </a:r>
            <a:r>
              <a:rPr lang="en-GB" sz="1600" u="sng" dirty="0">
                <a:solidFill>
                  <a:srgbClr val="005587"/>
                </a:solidFill>
                <a:latin typeface="Times New Roman" panose="02020603050405020304" pitchFamily="18" charset="0"/>
                <a:hlinkClick r:id="rId10">
                  <a:extLst>
                    <a:ext uri="{A12FA001-AC4F-418D-AE19-62706E023703}">
                      <ahyp:hlinkClr xmlns:ahyp="http://schemas.microsoft.com/office/drawing/2018/hyperlinkcolor" val="tx"/>
                    </a:ext>
                  </a:extLst>
                </a:hlinkClick>
              </a:rPr>
              <a:t>Physics and technology considerations for the deuterium-tritium fuel cycle and conditions for tritium fuel self sufficiency</a:t>
            </a:r>
            <a:r>
              <a:rPr lang="en-GB" sz="1600" dirty="0">
                <a:solidFill>
                  <a:srgbClr val="333333"/>
                </a:solidFill>
                <a:latin typeface="Times New Roman" panose="02020603050405020304" pitchFamily="18" charset="0"/>
              </a:rPr>
              <a:t>“, </a:t>
            </a:r>
            <a:r>
              <a:rPr lang="en-GB" sz="1600" dirty="0" err="1">
                <a:solidFill>
                  <a:srgbClr val="333333"/>
                </a:solidFill>
                <a:latin typeface="Times New Roman" panose="02020603050405020304" pitchFamily="18" charset="0"/>
              </a:rPr>
              <a:t>Nucl</a:t>
            </a:r>
            <a:r>
              <a:rPr lang="en-GB" sz="1600" dirty="0">
                <a:solidFill>
                  <a:srgbClr val="333333"/>
                </a:solidFill>
                <a:latin typeface="Times New Roman" panose="02020603050405020304" pitchFamily="18" charset="0"/>
              </a:rPr>
              <a:t>. Fusion 61 (2021) 013001 (50pp) </a:t>
            </a:r>
            <a:r>
              <a:rPr lang="en-GB" sz="1600" u="sng" dirty="0">
                <a:solidFill>
                  <a:srgbClr val="0563C1"/>
                </a:solidFill>
                <a:latin typeface="Times New Roman" panose="02020603050405020304" pitchFamily="18" charset="0"/>
                <a:hlinkClick r:id="rId11">
                  <a:extLst>
                    <a:ext uri="{A12FA001-AC4F-418D-AE19-62706E023703}">
                      <ahyp:hlinkClr xmlns:ahyp="http://schemas.microsoft.com/office/drawing/2018/hyperlinkcolor" val="tx"/>
                    </a:ext>
                  </a:extLst>
                </a:hlinkClick>
              </a:rPr>
              <a:t>https://iopscience.iop.org/article/10.1088/1741-4326/abbf35</a:t>
            </a:r>
            <a:endParaRPr lang="en-GB" sz="1400" dirty="0">
              <a:solidFill>
                <a:srgbClr val="242424"/>
              </a:solidFill>
              <a:latin typeface="Calibri" panose="020F0502020204030204" pitchFamily="34" charset="0"/>
            </a:endParaRPr>
          </a:p>
          <a:p>
            <a:pPr marL="0" indent="0">
              <a:lnSpc>
                <a:spcPct val="120000"/>
              </a:lnSpc>
              <a:spcBef>
                <a:spcPts val="0"/>
              </a:spcBef>
              <a:spcAft>
                <a:spcPts val="300"/>
              </a:spcAft>
              <a:buNone/>
            </a:pPr>
            <a:r>
              <a:rPr lang="en-GB" sz="1600" dirty="0">
                <a:solidFill>
                  <a:srgbClr val="242424"/>
                </a:solidFill>
                <a:latin typeface="Times New Roman" panose="02020603050405020304" pitchFamily="18" charset="0"/>
              </a:rPr>
              <a:t>[11] </a:t>
            </a:r>
            <a:r>
              <a:rPr lang="en-GB" sz="1600" dirty="0">
                <a:solidFill>
                  <a:srgbClr val="333333"/>
                </a:solidFill>
                <a:latin typeface="Times New Roman" panose="02020603050405020304" pitchFamily="18" charset="0"/>
              </a:rPr>
              <a:t>Fabio Moro, Alessandro Del </a:t>
            </a:r>
            <a:r>
              <a:rPr lang="en-GB" sz="1600" dirty="0" err="1">
                <a:solidFill>
                  <a:srgbClr val="333333"/>
                </a:solidFill>
                <a:latin typeface="Times New Roman" panose="02020603050405020304" pitchFamily="18" charset="0"/>
              </a:rPr>
              <a:t>Nevo</a:t>
            </a:r>
            <a:r>
              <a:rPr lang="en-GB" sz="1600" dirty="0">
                <a:solidFill>
                  <a:srgbClr val="333333"/>
                </a:solidFill>
                <a:latin typeface="Times New Roman" panose="02020603050405020304" pitchFamily="18" charset="0"/>
              </a:rPr>
              <a:t>, David </a:t>
            </a:r>
            <a:r>
              <a:rPr lang="en-GB" sz="1600" dirty="0" err="1">
                <a:solidFill>
                  <a:srgbClr val="333333"/>
                </a:solidFill>
                <a:latin typeface="Times New Roman" panose="02020603050405020304" pitchFamily="18" charset="0"/>
              </a:rPr>
              <a:t>Flammini</a:t>
            </a:r>
            <a:r>
              <a:rPr lang="en-GB" sz="1600" dirty="0">
                <a:solidFill>
                  <a:srgbClr val="333333"/>
                </a:solidFill>
                <a:latin typeface="Times New Roman" panose="02020603050405020304" pitchFamily="18" charset="0"/>
              </a:rPr>
              <a:t>, </a:t>
            </a:r>
            <a:r>
              <a:rPr lang="en-GB" sz="1600" dirty="0" err="1">
                <a:solidFill>
                  <a:srgbClr val="333333"/>
                </a:solidFill>
                <a:latin typeface="Times New Roman" panose="02020603050405020304" pitchFamily="18" charset="0"/>
              </a:rPr>
              <a:t>Emamnuela</a:t>
            </a:r>
            <a:r>
              <a:rPr lang="en-GB" sz="1600" dirty="0">
                <a:solidFill>
                  <a:srgbClr val="333333"/>
                </a:solidFill>
                <a:latin typeface="Times New Roman" panose="02020603050405020304" pitchFamily="18" charset="0"/>
              </a:rPr>
              <a:t> </a:t>
            </a:r>
            <a:r>
              <a:rPr lang="en-GB" sz="1600" dirty="0" err="1">
                <a:solidFill>
                  <a:srgbClr val="333333"/>
                </a:solidFill>
                <a:latin typeface="Times New Roman" panose="02020603050405020304" pitchFamily="18" charset="0"/>
              </a:rPr>
              <a:t>Martelli</a:t>
            </a:r>
            <a:r>
              <a:rPr lang="en-GB" sz="1600" dirty="0">
                <a:solidFill>
                  <a:srgbClr val="333333"/>
                </a:solidFill>
                <a:latin typeface="Times New Roman" panose="02020603050405020304" pitchFamily="18" charset="0"/>
              </a:rPr>
              <a:t>, Rocco </a:t>
            </a:r>
            <a:r>
              <a:rPr lang="en-GB" sz="1600" dirty="0" err="1">
                <a:solidFill>
                  <a:srgbClr val="333333"/>
                </a:solidFill>
                <a:latin typeface="Times New Roman" panose="02020603050405020304" pitchFamily="18" charset="0"/>
              </a:rPr>
              <a:t>Mozillo</a:t>
            </a:r>
            <a:r>
              <a:rPr lang="en-GB" sz="1600" dirty="0">
                <a:solidFill>
                  <a:srgbClr val="333333"/>
                </a:solidFill>
                <a:latin typeface="Times New Roman" panose="02020603050405020304" pitchFamily="18" charset="0"/>
              </a:rPr>
              <a:t>, Simon </a:t>
            </a:r>
            <a:r>
              <a:rPr lang="en-GB" sz="1600" dirty="0" err="1">
                <a:solidFill>
                  <a:srgbClr val="333333"/>
                </a:solidFill>
                <a:latin typeface="Times New Roman" panose="02020603050405020304" pitchFamily="18" charset="0"/>
              </a:rPr>
              <a:t>Noce</a:t>
            </a:r>
            <a:r>
              <a:rPr lang="en-GB" sz="1600" dirty="0">
                <a:solidFill>
                  <a:srgbClr val="333333"/>
                </a:solidFill>
                <a:latin typeface="Times New Roman" panose="02020603050405020304" pitchFamily="18" charset="0"/>
              </a:rPr>
              <a:t>, Rosaria </a:t>
            </a:r>
            <a:r>
              <a:rPr lang="en-GB" sz="1600" dirty="0" err="1">
                <a:solidFill>
                  <a:srgbClr val="333333"/>
                </a:solidFill>
                <a:latin typeface="Times New Roman" panose="02020603050405020304" pitchFamily="18" charset="0"/>
              </a:rPr>
              <a:t>Villari</a:t>
            </a:r>
            <a:r>
              <a:rPr lang="en-GB" sz="1600" dirty="0">
                <a:solidFill>
                  <a:srgbClr val="333333"/>
                </a:solidFill>
                <a:latin typeface="Times New Roman" panose="02020603050405020304" pitchFamily="18" charset="0"/>
              </a:rPr>
              <a:t>, „Neutronics Analyses in support of the WCLL DEMO design development“, Fusion </a:t>
            </a:r>
            <a:r>
              <a:rPr lang="en-GB" sz="1600" dirty="0" err="1">
                <a:solidFill>
                  <a:srgbClr val="333333"/>
                </a:solidFill>
                <a:latin typeface="Times New Roman" panose="02020603050405020304" pitchFamily="18" charset="0"/>
              </a:rPr>
              <a:t>Eng</a:t>
            </a:r>
            <a:r>
              <a:rPr lang="en-GB" sz="1600" dirty="0">
                <a:solidFill>
                  <a:srgbClr val="333333"/>
                </a:solidFill>
                <a:latin typeface="Times New Roman" panose="02020603050405020304" pitchFamily="18" charset="0"/>
              </a:rPr>
              <a:t> and Design 136 (2018) 1260-1264</a:t>
            </a:r>
            <a:endParaRPr lang="en-GB" sz="1400" dirty="0">
              <a:solidFill>
                <a:srgbClr val="242424"/>
              </a:solidFill>
              <a:latin typeface="Calibri" panose="020F0502020204030204" pitchFamily="34" charset="0"/>
            </a:endParaRPr>
          </a:p>
          <a:p>
            <a:pPr marL="0" indent="0">
              <a:lnSpc>
                <a:spcPct val="120000"/>
              </a:lnSpc>
              <a:spcBef>
                <a:spcPts val="0"/>
              </a:spcBef>
              <a:spcAft>
                <a:spcPts val="800"/>
              </a:spcAft>
              <a:buNone/>
            </a:pPr>
            <a:r>
              <a:rPr lang="en-GB" sz="1600" dirty="0">
                <a:solidFill>
                  <a:srgbClr val="242424"/>
                </a:solidFill>
                <a:latin typeface="Times New Roman" panose="02020603050405020304" pitchFamily="18" charset="0"/>
              </a:rPr>
              <a:t>[12] </a:t>
            </a:r>
            <a:r>
              <a:rPr lang="en-GB" sz="1600" dirty="0">
                <a:solidFill>
                  <a:srgbClr val="333333"/>
                </a:solidFill>
                <a:latin typeface="Times New Roman" panose="02020603050405020304" pitchFamily="18" charset="0"/>
              </a:rPr>
              <a:t>Abdou, M., Morley, N.B., Smolentsev, S., Ying, A., Malang, S., </a:t>
            </a:r>
            <a:r>
              <a:rPr lang="en-GB" sz="1600" dirty="0" err="1">
                <a:solidFill>
                  <a:srgbClr val="333333"/>
                </a:solidFill>
                <a:latin typeface="Times New Roman" panose="02020603050405020304" pitchFamily="18" charset="0"/>
              </a:rPr>
              <a:t>Rowcliffe</a:t>
            </a:r>
            <a:r>
              <a:rPr lang="en-GB" sz="1600" dirty="0">
                <a:solidFill>
                  <a:srgbClr val="333333"/>
                </a:solidFill>
                <a:latin typeface="Times New Roman" panose="02020603050405020304" pitchFamily="18" charset="0"/>
              </a:rPr>
              <a:t>, A., Ulrickson, M.,  “</a:t>
            </a:r>
            <a:r>
              <a:rPr lang="en-GB" sz="1600" u="sng" dirty="0">
                <a:solidFill>
                  <a:srgbClr val="005587"/>
                </a:solidFill>
                <a:latin typeface="Times New Roman" panose="02020603050405020304" pitchFamily="18" charset="0"/>
                <a:hlinkClick r:id="rId12">
                  <a:extLst>
                    <a:ext uri="{A12FA001-AC4F-418D-AE19-62706E023703}">
                      <ahyp:hlinkClr xmlns:ahyp="http://schemas.microsoft.com/office/drawing/2018/hyperlinkcolor" val="tx"/>
                    </a:ext>
                  </a:extLst>
                </a:hlinkClick>
              </a:rPr>
              <a:t>Blanket/First wall challenges and required R&amp;D on the pathway to DEMO</a:t>
            </a:r>
            <a:r>
              <a:rPr lang="en-GB" sz="1600" dirty="0">
                <a:solidFill>
                  <a:srgbClr val="333333"/>
                </a:solidFill>
                <a:latin typeface="Times New Roman" panose="02020603050405020304" pitchFamily="18" charset="0"/>
              </a:rPr>
              <a:t>“, Fusion Engineering and Design, 100:2-43(2015).</a:t>
            </a:r>
            <a:endParaRPr lang="en-GB" sz="1400" dirty="0">
              <a:solidFill>
                <a:srgbClr val="242424"/>
              </a:solidFill>
              <a:latin typeface="Calibri" panose="020F0502020204030204" pitchFamily="34" charset="0"/>
            </a:endParaRPr>
          </a:p>
          <a:p>
            <a:pPr marL="0" indent="0">
              <a:lnSpc>
                <a:spcPct val="120000"/>
              </a:lnSpc>
              <a:spcBef>
                <a:spcPts val="0"/>
              </a:spcBef>
              <a:spcAft>
                <a:spcPts val="800"/>
              </a:spcAft>
              <a:buNone/>
            </a:pPr>
            <a:r>
              <a:rPr lang="en-GB" sz="1600" dirty="0">
                <a:solidFill>
                  <a:srgbClr val="242424"/>
                </a:solidFill>
                <a:latin typeface="Times New Roman" panose="02020603050405020304" pitchFamily="18" charset="0"/>
              </a:rPr>
              <a:t>[13] Technology Readiness Assessment Guide - Best Practices for Evaluating the Readiness of Technology for Use in Acquisition Programs and Projects, , United States Government Accountability Office, August 2016, GAO-16-410G</a:t>
            </a:r>
            <a:endParaRPr lang="en-GB" sz="1400" dirty="0">
              <a:solidFill>
                <a:srgbClr val="242424"/>
              </a:solidFill>
              <a:latin typeface="Calibri" panose="020F0502020204030204" pitchFamily="34" charset="0"/>
            </a:endParaRPr>
          </a:p>
          <a:p>
            <a:pPr marL="0" indent="0">
              <a:lnSpc>
                <a:spcPct val="120000"/>
              </a:lnSpc>
              <a:spcBef>
                <a:spcPts val="0"/>
              </a:spcBef>
              <a:spcAft>
                <a:spcPts val="300"/>
              </a:spcAft>
              <a:buNone/>
            </a:pPr>
            <a:r>
              <a:rPr lang="en-GB" sz="1600" dirty="0">
                <a:solidFill>
                  <a:srgbClr val="242424"/>
                </a:solidFill>
                <a:latin typeface="Times New Roman" panose="02020603050405020304" pitchFamily="18" charset="0"/>
              </a:rPr>
              <a:t>[14] Federici G. et al., “An Overview of the EU Breeding Blanket Strategy as integral part of the DEMO design effort”, </a:t>
            </a:r>
            <a:r>
              <a:rPr lang="en-GB" sz="1600" dirty="0" err="1">
                <a:solidFill>
                  <a:srgbClr val="242424"/>
                </a:solidFill>
                <a:latin typeface="Times New Roman" panose="02020603050405020304" pitchFamily="18" charset="0"/>
              </a:rPr>
              <a:t>Fus</a:t>
            </a:r>
            <a:r>
              <a:rPr lang="en-GB" sz="1600" dirty="0">
                <a:solidFill>
                  <a:srgbClr val="242424"/>
                </a:solidFill>
                <a:latin typeface="Times New Roman" panose="02020603050405020304" pitchFamily="18" charset="0"/>
              </a:rPr>
              <a:t>. Eng. Des. 141 (2019) 30–42, </a:t>
            </a:r>
            <a:r>
              <a:rPr lang="en-GB" sz="1600" u="sng" dirty="0">
                <a:solidFill>
                  <a:srgbClr val="0563C1"/>
                </a:solidFill>
                <a:latin typeface="Times New Roman" panose="02020603050405020304" pitchFamily="18" charset="0"/>
                <a:hlinkClick r:id="rId13">
                  <a:extLst>
                    <a:ext uri="{A12FA001-AC4F-418D-AE19-62706E023703}">
                      <ahyp:hlinkClr xmlns:ahyp="http://schemas.microsoft.com/office/drawing/2018/hyperlinkcolor" val="tx"/>
                    </a:ext>
                  </a:extLst>
                </a:hlinkClick>
              </a:rPr>
              <a:t>https://doi.org/10.1016/j.fusengdes.2019.01.141</a:t>
            </a:r>
            <a:endParaRPr lang="en-GB" sz="1400" dirty="0">
              <a:solidFill>
                <a:srgbClr val="242424"/>
              </a:solidFill>
              <a:latin typeface="Calibri" panose="020F0502020204030204" pitchFamily="34" charset="0"/>
            </a:endParaRPr>
          </a:p>
          <a:p>
            <a:pPr marL="0" indent="0">
              <a:lnSpc>
                <a:spcPct val="120000"/>
              </a:lnSpc>
              <a:spcBef>
                <a:spcPts val="0"/>
              </a:spcBef>
              <a:spcAft>
                <a:spcPts val="300"/>
              </a:spcAft>
              <a:buNone/>
            </a:pPr>
            <a:r>
              <a:rPr lang="en-GB" sz="1600" dirty="0">
                <a:solidFill>
                  <a:srgbClr val="242424"/>
                </a:solidFill>
                <a:latin typeface="Times New Roman" panose="02020603050405020304" pitchFamily="18" charset="0"/>
              </a:rPr>
              <a:t>[15] Angel Ibarra et. “Overview of IFMIF-DONES: an irradiation facility relevant for fusion materials”, ISFNT-15, Las Palmas, Spain September 10-15, 2023</a:t>
            </a:r>
            <a:endParaRPr lang="en-GB" sz="1400" dirty="0">
              <a:solidFill>
                <a:srgbClr val="242424"/>
              </a:solidFill>
              <a:latin typeface="Calibri" panose="020F0502020204030204" pitchFamily="34" charset="0"/>
            </a:endParaRPr>
          </a:p>
          <a:p>
            <a:pPr marL="0" indent="0">
              <a:lnSpc>
                <a:spcPct val="120000"/>
              </a:lnSpc>
              <a:spcBef>
                <a:spcPts val="0"/>
              </a:spcBef>
              <a:spcAft>
                <a:spcPts val="800"/>
              </a:spcAft>
              <a:buNone/>
            </a:pPr>
            <a:r>
              <a:rPr lang="en-GB" sz="1600" dirty="0">
                <a:solidFill>
                  <a:srgbClr val="242424"/>
                </a:solidFill>
                <a:latin typeface="Times New Roman" panose="02020603050405020304" pitchFamily="18" charset="0"/>
              </a:rPr>
              <a:t>[16] Transforming the US Department of Energy: Paving the way to commercialise Advance Nuclear Energy, (Nuclear Innovation Advance) January 2023. The report is available online: </a:t>
            </a:r>
            <a:r>
              <a:rPr lang="en-GB" sz="1600" u="sng" dirty="0">
                <a:solidFill>
                  <a:srgbClr val="0563C1"/>
                </a:solidFill>
                <a:latin typeface="Times New Roman" panose="02020603050405020304" pitchFamily="18" charset="0"/>
                <a:hlinkClick r:id="rId14">
                  <a:extLst>
                    <a:ext uri="{A12FA001-AC4F-418D-AE19-62706E023703}">
                      <ahyp:hlinkClr xmlns:ahyp="http://schemas.microsoft.com/office/drawing/2018/hyperlinkcolor" val="tx"/>
                    </a:ext>
                  </a:extLst>
                </a:hlinkClick>
              </a:rPr>
              <a:t>https://nuclearinnovationalliance.org/resources</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03C1686-3897-43F5-A5AC-727F06B87C92}"/>
              </a:ext>
            </a:extLst>
          </p:cNvPr>
          <p:cNvSpPr>
            <a:spLocks noGrp="1"/>
          </p:cNvSpPr>
          <p:nvPr>
            <p:ph type="sldNum" sz="quarter" idx="12"/>
          </p:nvPr>
        </p:nvSpPr>
        <p:spPr>
          <a:xfrm>
            <a:off x="7097027" y="6546681"/>
            <a:ext cx="2046973" cy="34955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154FB9-0A80-47E6-8629-F8FF85B1424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4651A0C4-DF94-4D6E-9D98-4366789BA4EE}"/>
              </a:ext>
            </a:extLst>
          </p:cNvPr>
          <p:cNvSpPr txBox="1">
            <a:spLocks/>
          </p:cNvSpPr>
          <p:nvPr/>
        </p:nvSpPr>
        <p:spPr>
          <a:xfrm>
            <a:off x="3892116" y="6546681"/>
            <a:ext cx="1594284" cy="3821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t>M. Abdou FPA 12-20-2023</a:t>
            </a: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79732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25430" y="2413337"/>
            <a:ext cx="441467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3333CC"/>
                </a:solidFill>
                <a:effectLst/>
                <a:uLnTx/>
                <a:uFillTx/>
                <a:latin typeface="Arial" panose="020B0604020202020204" pitchFamily="34" charset="0"/>
                <a:ea typeface="+mn-ea"/>
                <a:cs typeface="Arial" panose="020B0604020202020204" pitchFamily="34" charset="0"/>
              </a:rPr>
              <a:t>Thank you!</a:t>
            </a:r>
          </a:p>
        </p:txBody>
      </p:sp>
      <p:sp>
        <p:nvSpPr>
          <p:cNvPr id="6" name="Footer Placeholder 2"/>
          <p:cNvSpPr>
            <a:spLocks noGrp="1"/>
          </p:cNvSpPr>
          <p:nvPr>
            <p:ph type="ftr" sz="quarter" idx="11"/>
          </p:nvPr>
        </p:nvSpPr>
        <p:spPr>
          <a:xfrm>
            <a:off x="2695151" y="6508212"/>
            <a:ext cx="407523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900" b="1" i="0" u="none" strike="noStrike" kern="1200" cap="none" spc="0" normalizeH="0" baseline="0" noProof="0">
                <a:ln>
                  <a:noFill/>
                </a:ln>
                <a:solidFill>
                  <a:prstClr val="black">
                    <a:tint val="75000"/>
                  </a:prstClr>
                </a:solidFill>
                <a:effectLst/>
                <a:uLnTx/>
                <a:uFillTx/>
                <a:latin typeface="Calibri"/>
                <a:ea typeface="+mn-ea"/>
                <a:cs typeface="+mn-cs"/>
              </a:rPr>
              <a:t>M. Abdou FPA 12-20-2023</a:t>
            </a:r>
            <a:endParaRPr kumimoji="0" lang="en-US" sz="9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2"/>
          </p:nvPr>
        </p:nvSpPr>
        <p:spPr>
          <a:xfrm>
            <a:off x="6973455" y="645312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7902F1-9105-4233-90EE-0A1D35ADBEAE}"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685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558285-CC08-40BE-8F6C-2E8ABA60FE76}"/>
              </a:ext>
            </a:extLst>
          </p:cNvPr>
          <p:cNvSpPr/>
          <p:nvPr/>
        </p:nvSpPr>
        <p:spPr>
          <a:xfrm>
            <a:off x="493875" y="161365"/>
            <a:ext cx="8192926" cy="18895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C160C9-87F9-486B-9C3F-D864B913C590}"/>
              </a:ext>
            </a:extLst>
          </p:cNvPr>
          <p:cNvSpPr>
            <a:spLocks noGrp="1"/>
          </p:cNvSpPr>
          <p:nvPr>
            <p:ph type="title"/>
          </p:nvPr>
        </p:nvSpPr>
        <p:spPr>
          <a:xfrm>
            <a:off x="457200" y="356162"/>
            <a:ext cx="8229600" cy="1466960"/>
          </a:xfrm>
        </p:spPr>
        <p:txBody>
          <a:bodyPr>
            <a:noAutofit/>
          </a:bodyPr>
          <a:lstStyle/>
          <a:p>
            <a:r>
              <a:rPr lang="en-US" sz="2600" b="1" dirty="0">
                <a:solidFill>
                  <a:srgbClr val="0000FF"/>
                </a:solidFill>
                <a:cs typeface="Arial" panose="020B0604020202020204" pitchFamily="34" charset="0"/>
              </a:rPr>
              <a:t>A credible and realistic pathway to DEMO/Pilot must seriously address the Fusion Nuclear Science and Technology (FNST) development as the most formidable challenge on the way to fusion energy</a:t>
            </a:r>
          </a:p>
        </p:txBody>
      </p:sp>
      <p:sp>
        <p:nvSpPr>
          <p:cNvPr id="3" name="Content Placeholder 2">
            <a:extLst>
              <a:ext uri="{FF2B5EF4-FFF2-40B4-BE49-F238E27FC236}">
                <a16:creationId xmlns:a16="http://schemas.microsoft.com/office/drawing/2014/main" id="{8E71202B-8F0C-4993-A118-2FA1D94E9CF5}"/>
              </a:ext>
            </a:extLst>
          </p:cNvPr>
          <p:cNvSpPr>
            <a:spLocks noGrp="1"/>
          </p:cNvSpPr>
          <p:nvPr>
            <p:ph idx="1"/>
          </p:nvPr>
        </p:nvSpPr>
        <p:spPr>
          <a:xfrm>
            <a:off x="348198" y="2376462"/>
            <a:ext cx="8552737" cy="4125376"/>
          </a:xfrm>
        </p:spPr>
        <p:txBody>
          <a:bodyPr>
            <a:normAutofit fontScale="47500" lnSpcReduction="20000"/>
          </a:bodyPr>
          <a:lstStyle/>
          <a:p>
            <a:pPr marL="0" marR="0" indent="0" algn="ctr" fontAlgn="base">
              <a:spcBef>
                <a:spcPts val="0"/>
              </a:spcBef>
              <a:spcAft>
                <a:spcPts val="0"/>
              </a:spcAft>
              <a:buNone/>
            </a:pPr>
            <a:r>
              <a:rPr lang="en-US" sz="5700" b="1" dirty="0">
                <a:ea typeface="MS PGothic" panose="020B0600070205080204" pitchFamily="34" charset="-128"/>
              </a:rPr>
              <a:t>FNST</a:t>
            </a:r>
            <a:r>
              <a:rPr lang="en-US" sz="5700" dirty="0">
                <a:ea typeface="MS PGothic" panose="020B0600070205080204" pitchFamily="34" charset="-128"/>
              </a:rPr>
              <a:t> is the </a:t>
            </a:r>
            <a:r>
              <a:rPr lang="en-US" sz="5700" b="1" u="sng" dirty="0">
                <a:ea typeface="MS PGothic" panose="020B0600070205080204" pitchFamily="34" charset="-128"/>
              </a:rPr>
              <a:t>science</a:t>
            </a:r>
            <a:r>
              <a:rPr lang="en-US" sz="5700" dirty="0">
                <a:ea typeface="MS PGothic" panose="020B0600070205080204" pitchFamily="34" charset="-128"/>
              </a:rPr>
              <a:t>, </a:t>
            </a:r>
            <a:r>
              <a:rPr lang="en-US" sz="5700" b="1" u="sng" dirty="0">
                <a:ea typeface="MS PGothic" panose="020B0600070205080204" pitchFamily="34" charset="-128"/>
              </a:rPr>
              <a:t>engineering</a:t>
            </a:r>
            <a:r>
              <a:rPr lang="en-US" sz="5700" dirty="0">
                <a:ea typeface="MS PGothic" panose="020B0600070205080204" pitchFamily="34" charset="-128"/>
              </a:rPr>
              <a:t>, </a:t>
            </a:r>
            <a:r>
              <a:rPr lang="en-US" sz="5700" b="1" u="sng" dirty="0">
                <a:ea typeface="MS PGothic" panose="020B0600070205080204" pitchFamily="34" charset="-128"/>
              </a:rPr>
              <a:t>technology</a:t>
            </a:r>
            <a:r>
              <a:rPr lang="en-US" sz="5700" dirty="0">
                <a:ea typeface="MS PGothic" panose="020B0600070205080204" pitchFamily="34" charset="-128"/>
              </a:rPr>
              <a:t> and </a:t>
            </a:r>
            <a:r>
              <a:rPr lang="en-US" sz="5700" b="1" u="sng" dirty="0">
                <a:ea typeface="MS PGothic" panose="020B0600070205080204" pitchFamily="34" charset="-128"/>
              </a:rPr>
              <a:t>materials</a:t>
            </a:r>
            <a:r>
              <a:rPr lang="en-US" sz="5700" dirty="0">
                <a:ea typeface="MS PGothic" panose="020B0600070205080204" pitchFamily="34" charset="-128"/>
              </a:rPr>
              <a:t> for the fusion nuclear components that </a:t>
            </a:r>
            <a:r>
              <a:rPr lang="en-US" sz="5700" u="sng" dirty="0">
                <a:ea typeface="MS PGothic" panose="020B0600070205080204" pitchFamily="34" charset="-128"/>
              </a:rPr>
              <a:t>generate</a:t>
            </a:r>
            <a:r>
              <a:rPr lang="en-US" sz="5700" dirty="0">
                <a:ea typeface="MS PGothic" panose="020B0600070205080204" pitchFamily="34" charset="-128"/>
              </a:rPr>
              <a:t>, </a:t>
            </a:r>
            <a:r>
              <a:rPr lang="en-US" sz="5700" u="sng" dirty="0">
                <a:ea typeface="MS PGothic" panose="020B0600070205080204" pitchFamily="34" charset="-128"/>
              </a:rPr>
              <a:t>control</a:t>
            </a:r>
            <a:r>
              <a:rPr lang="en-US" sz="5700" dirty="0">
                <a:ea typeface="MS PGothic" panose="020B0600070205080204" pitchFamily="34" charset="-128"/>
              </a:rPr>
              <a:t> and </a:t>
            </a:r>
            <a:r>
              <a:rPr lang="en-US" sz="5700" u="sng" dirty="0">
                <a:ea typeface="MS PGothic" panose="020B0600070205080204" pitchFamily="34" charset="-128"/>
              </a:rPr>
              <a:t>utilize</a:t>
            </a:r>
            <a:r>
              <a:rPr lang="en-US" sz="5700" dirty="0">
                <a:ea typeface="MS PGothic" panose="020B0600070205080204" pitchFamily="34" charset="-128"/>
              </a:rPr>
              <a:t> </a:t>
            </a:r>
            <a:r>
              <a:rPr lang="en-US" sz="5700" u="sng" dirty="0">
                <a:ea typeface="MS PGothic" panose="020B0600070205080204" pitchFamily="34" charset="-128"/>
              </a:rPr>
              <a:t>neutrons</a:t>
            </a:r>
            <a:r>
              <a:rPr lang="en-US" sz="5700" dirty="0">
                <a:ea typeface="MS PGothic" panose="020B0600070205080204" pitchFamily="34" charset="-128"/>
              </a:rPr>
              <a:t>, </a:t>
            </a:r>
            <a:r>
              <a:rPr lang="en-US" sz="5700" u="sng" dirty="0">
                <a:ea typeface="MS PGothic" panose="020B0600070205080204" pitchFamily="34" charset="-128"/>
              </a:rPr>
              <a:t>energetic particles</a:t>
            </a:r>
            <a:r>
              <a:rPr lang="en-US" sz="5700" dirty="0">
                <a:ea typeface="MS PGothic" panose="020B0600070205080204" pitchFamily="34" charset="-128"/>
              </a:rPr>
              <a:t> &amp; </a:t>
            </a:r>
            <a:r>
              <a:rPr lang="en-US" sz="5700" u="sng" dirty="0">
                <a:ea typeface="MS PGothic" panose="020B0600070205080204" pitchFamily="34" charset="-128"/>
              </a:rPr>
              <a:t>tritium</a:t>
            </a:r>
            <a:endParaRPr lang="en-US" sz="5700" dirty="0">
              <a:ea typeface="MS PGothic" panose="020B0600070205080204" pitchFamily="34" charset="-128"/>
            </a:endParaRPr>
          </a:p>
          <a:p>
            <a:pPr marL="0" marR="0" indent="0">
              <a:lnSpc>
                <a:spcPct val="107000"/>
              </a:lnSpc>
              <a:spcBef>
                <a:spcPts val="0"/>
              </a:spcBef>
              <a:spcAft>
                <a:spcPts val="800"/>
              </a:spcAft>
              <a:buNone/>
            </a:pPr>
            <a:endParaRPr lang="en-US" sz="3600" dirty="0">
              <a:ea typeface="Calibri" panose="020F0502020204030204" pitchFamily="34" charset="0"/>
            </a:endParaRPr>
          </a:p>
          <a:p>
            <a:pPr marL="0" marR="0" indent="0">
              <a:lnSpc>
                <a:spcPct val="107000"/>
              </a:lnSpc>
              <a:spcBef>
                <a:spcPts val="0"/>
              </a:spcBef>
              <a:spcAft>
                <a:spcPts val="800"/>
              </a:spcAft>
              <a:buNone/>
            </a:pPr>
            <a:r>
              <a:rPr lang="en-US" sz="3800" dirty="0">
                <a:ea typeface="Calibri" panose="020F0502020204030204" pitchFamily="34" charset="0"/>
                <a:cs typeface="Times New Roman" panose="02020603050405020304" pitchFamily="18" charset="0"/>
              </a:rPr>
              <a:t>The primary FNST components are those from the edge of the plasma to the inner surface of the TF coils – these form the </a:t>
            </a:r>
            <a:r>
              <a:rPr lang="en-US" sz="3800" dirty="0">
                <a:solidFill>
                  <a:srgbClr val="FF0000"/>
                </a:solidFill>
                <a:ea typeface="Calibri" panose="020F0502020204030204" pitchFamily="34" charset="0"/>
                <a:cs typeface="Times New Roman" panose="02020603050405020304" pitchFamily="18" charset="0"/>
              </a:rPr>
              <a:t>Reactor “Core” </a:t>
            </a:r>
            <a:r>
              <a:rPr lang="en-US" sz="3800" dirty="0">
                <a:ea typeface="Calibri" panose="020F0502020204030204" pitchFamily="34" charset="0"/>
                <a:cs typeface="Times New Roman" panose="02020603050405020304" pitchFamily="18" charset="0"/>
              </a:rPr>
              <a:t>and often called the “</a:t>
            </a:r>
            <a:r>
              <a:rPr lang="en-US" sz="3800" dirty="0">
                <a:solidFill>
                  <a:srgbClr val="FF0000"/>
                </a:solidFill>
                <a:ea typeface="Calibri" panose="020F0502020204030204" pitchFamily="34" charset="0"/>
                <a:cs typeface="Times New Roman" panose="02020603050405020304" pitchFamily="18" charset="0"/>
              </a:rPr>
              <a:t>in-vessel components</a:t>
            </a:r>
            <a:r>
              <a:rPr lang="en-US" sz="3800" dirty="0">
                <a:ea typeface="Calibri" panose="020F0502020204030204" pitchFamily="34" charset="0"/>
                <a:cs typeface="Times New Roman" panose="02020603050405020304" pitchFamily="18" charset="0"/>
              </a:rPr>
              <a:t>”: </a:t>
            </a:r>
          </a:p>
          <a:p>
            <a:pPr marL="300038" lvl="1" indent="0">
              <a:lnSpc>
                <a:spcPct val="107000"/>
              </a:lnSpc>
              <a:spcBef>
                <a:spcPts val="0"/>
              </a:spcBef>
              <a:spcAft>
                <a:spcPts val="800"/>
              </a:spcAft>
              <a:buNone/>
            </a:pPr>
            <a:r>
              <a:rPr lang="en-US" sz="3500" dirty="0">
                <a:ea typeface="Calibri" panose="020F0502020204030204" pitchFamily="34" charset="0"/>
                <a:cs typeface="Times New Roman" panose="02020603050405020304" pitchFamily="18" charset="0"/>
              </a:rPr>
              <a:t>1- </a:t>
            </a:r>
            <a:r>
              <a:rPr lang="en-US" sz="3500" b="1" dirty="0">
                <a:ea typeface="Calibri" panose="020F0502020204030204" pitchFamily="34" charset="0"/>
                <a:cs typeface="Times New Roman" panose="02020603050405020304" pitchFamily="18" charset="0"/>
              </a:rPr>
              <a:t>Blanket</a:t>
            </a:r>
            <a:r>
              <a:rPr lang="en-US" sz="3500" dirty="0">
                <a:ea typeface="Calibri" panose="020F0502020204030204" pitchFamily="34" charset="0"/>
                <a:cs typeface="Times New Roman" panose="02020603050405020304" pitchFamily="18" charset="0"/>
              </a:rPr>
              <a:t> (including integrated first wall) </a:t>
            </a:r>
          </a:p>
          <a:p>
            <a:pPr marL="300038" lvl="1" indent="0">
              <a:lnSpc>
                <a:spcPct val="107000"/>
              </a:lnSpc>
              <a:spcBef>
                <a:spcPts val="0"/>
              </a:spcBef>
              <a:spcAft>
                <a:spcPts val="800"/>
              </a:spcAft>
              <a:buNone/>
            </a:pPr>
            <a:r>
              <a:rPr lang="en-US" sz="3500" dirty="0">
                <a:ea typeface="Calibri" panose="020F0502020204030204" pitchFamily="34" charset="0"/>
                <a:cs typeface="Times New Roman" panose="02020603050405020304" pitchFamily="18" charset="0"/>
              </a:rPr>
              <a:t>2- Plasma Interactive &amp; High Heat Flux components (divertor, rf antennas, etc.) </a:t>
            </a:r>
          </a:p>
          <a:p>
            <a:pPr marL="300038" lvl="1" indent="0">
              <a:lnSpc>
                <a:spcPct val="107000"/>
              </a:lnSpc>
              <a:spcBef>
                <a:spcPts val="0"/>
              </a:spcBef>
              <a:spcAft>
                <a:spcPts val="800"/>
              </a:spcAft>
              <a:buNone/>
            </a:pPr>
            <a:r>
              <a:rPr lang="en-US" sz="3500" dirty="0">
                <a:ea typeface="Calibri" panose="020F0502020204030204" pitchFamily="34" charset="0"/>
                <a:cs typeface="Times New Roman" panose="02020603050405020304" pitchFamily="18" charset="0"/>
              </a:rPr>
              <a:t>3- Vacuum Vessel and shield components </a:t>
            </a:r>
          </a:p>
          <a:p>
            <a:pPr marL="300038" lvl="1" indent="0">
              <a:lnSpc>
                <a:spcPct val="107000"/>
              </a:lnSpc>
              <a:spcBef>
                <a:spcPts val="0"/>
              </a:spcBef>
              <a:spcAft>
                <a:spcPts val="800"/>
              </a:spcAft>
              <a:buNone/>
            </a:pPr>
            <a:endParaRPr lang="en-US" sz="600" dirty="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3800" dirty="0">
                <a:ea typeface="Calibri" panose="020F0502020204030204" pitchFamily="34" charset="0"/>
                <a:cs typeface="Times New Roman" panose="02020603050405020304" pitchFamily="18" charset="0"/>
              </a:rPr>
              <a:t>Other FNST systems include: - Tritium Fuel Cycle, - Instrumentation &amp; Control, - Remote Maintenance components, and- Heat Transport system </a:t>
            </a:r>
          </a:p>
        </p:txBody>
      </p:sp>
      <p:sp>
        <p:nvSpPr>
          <p:cNvPr id="5" name="Slide Number Placeholder 4">
            <a:extLst>
              <a:ext uri="{FF2B5EF4-FFF2-40B4-BE49-F238E27FC236}">
                <a16:creationId xmlns:a16="http://schemas.microsoft.com/office/drawing/2014/main" id="{8902D745-108D-4ABB-AB98-3DA1D5FEAC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F627C-DAE2-451D-9ABE-ADFBB9CA1B55}" type="slidenum">
              <a:rPr kumimoji="0" lang="en-US"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Footer Placeholder 4">
            <a:extLst>
              <a:ext uri="{FF2B5EF4-FFF2-40B4-BE49-F238E27FC236}">
                <a16:creationId xmlns:a16="http://schemas.microsoft.com/office/drawing/2014/main" id="{F3132FF0-9669-4DAC-9D59-74317253FA53}"/>
              </a:ext>
            </a:extLst>
          </p:cNvPr>
          <p:cNvSpPr>
            <a:spLocks noGrp="1"/>
          </p:cNvSpPr>
          <p:nvPr>
            <p:ph type="ftr" sz="quarter" idx="11"/>
          </p:nvPr>
        </p:nvSpPr>
        <p:spPr>
          <a:xfrm>
            <a:off x="3892116" y="6537055"/>
            <a:ext cx="1594284" cy="38214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rPr>
              <a:t>M. Abdou FPA 12-20-2023</a:t>
            </a:r>
          </a:p>
        </p:txBody>
      </p:sp>
    </p:spTree>
    <p:extLst>
      <p:ext uri="{BB962C8B-B14F-4D97-AF65-F5344CB8AC3E}">
        <p14:creationId xmlns:p14="http://schemas.microsoft.com/office/powerpoint/2010/main" val="2058274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4C4DB0-EBB6-43CD-91BB-412048D8EADD}"/>
              </a:ext>
            </a:extLst>
          </p:cNvPr>
          <p:cNvSpPr/>
          <p:nvPr/>
        </p:nvSpPr>
        <p:spPr>
          <a:xfrm>
            <a:off x="275303" y="227781"/>
            <a:ext cx="8539316" cy="12378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C160C9-87F9-486B-9C3F-D864B913C590}"/>
              </a:ext>
            </a:extLst>
          </p:cNvPr>
          <p:cNvSpPr>
            <a:spLocks noGrp="1"/>
          </p:cNvSpPr>
          <p:nvPr>
            <p:ph type="title"/>
          </p:nvPr>
        </p:nvSpPr>
        <p:spPr>
          <a:xfrm>
            <a:off x="212377" y="334252"/>
            <a:ext cx="8754642" cy="1024942"/>
          </a:xfrm>
        </p:spPr>
        <p:txBody>
          <a:bodyPr>
            <a:normAutofit fontScale="90000"/>
          </a:bodyPr>
          <a:lstStyle/>
          <a:p>
            <a:pPr lvl="0">
              <a:lnSpc>
                <a:spcPct val="120000"/>
              </a:lnSpc>
              <a:spcBef>
                <a:spcPts val="0"/>
              </a:spcBef>
            </a:pPr>
            <a:r>
              <a:rPr lang="en-US" sz="3200" b="1" dirty="0">
                <a:solidFill>
                  <a:srgbClr val="0000FF"/>
                </a:solidFill>
                <a:cs typeface="Arial" panose="020B0604020202020204" pitchFamily="34" charset="0"/>
              </a:rPr>
              <a:t>Current Situation in the World Fusion Energy programs</a:t>
            </a:r>
            <a:br>
              <a:rPr lang="en-US" sz="3200" b="1" dirty="0">
                <a:solidFill>
                  <a:srgbClr val="0000FF"/>
                </a:solidFill>
                <a:cs typeface="Arial" panose="020B0604020202020204" pitchFamily="34" charset="0"/>
              </a:rPr>
            </a:br>
            <a:r>
              <a:rPr lang="en-US" sz="2700" dirty="0">
                <a:solidFill>
                  <a:srgbClr val="0000FF"/>
                </a:solidFill>
                <a:ea typeface="+mn-ea"/>
                <a:cs typeface="Arial" panose="020B0604020202020204" pitchFamily="34" charset="0"/>
              </a:rPr>
              <a:t>Reasons for Optimism</a:t>
            </a:r>
            <a:endParaRPr lang="en-US" sz="3200" b="1" dirty="0">
              <a:solidFill>
                <a:srgbClr val="0000FF"/>
              </a:solidFill>
              <a:cs typeface="Arial" panose="020B0604020202020204" pitchFamily="34" charset="0"/>
            </a:endParaRPr>
          </a:p>
        </p:txBody>
      </p:sp>
      <p:sp>
        <p:nvSpPr>
          <p:cNvPr id="3" name="Content Placeholder 2">
            <a:extLst>
              <a:ext uri="{FF2B5EF4-FFF2-40B4-BE49-F238E27FC236}">
                <a16:creationId xmlns:a16="http://schemas.microsoft.com/office/drawing/2014/main" id="{8E71202B-8F0C-4993-A118-2FA1D94E9CF5}"/>
              </a:ext>
            </a:extLst>
          </p:cNvPr>
          <p:cNvSpPr>
            <a:spLocks noGrp="1"/>
          </p:cNvSpPr>
          <p:nvPr>
            <p:ph idx="1"/>
          </p:nvPr>
        </p:nvSpPr>
        <p:spPr>
          <a:xfrm>
            <a:off x="419600" y="1650003"/>
            <a:ext cx="8395019" cy="4083772"/>
          </a:xfrm>
        </p:spPr>
        <p:txBody>
          <a:bodyPr>
            <a:normAutofit fontScale="25000" lnSpcReduction="20000"/>
          </a:bodyPr>
          <a:lstStyle/>
          <a:p>
            <a:pPr marL="0" indent="0">
              <a:lnSpc>
                <a:spcPct val="140000"/>
              </a:lnSpc>
              <a:spcBef>
                <a:spcPts val="0"/>
              </a:spcBef>
              <a:buNone/>
            </a:pPr>
            <a:r>
              <a:rPr lang="en-US" sz="9600" dirty="0">
                <a:solidFill>
                  <a:srgbClr val="0000FF"/>
                </a:solidFill>
                <a:ea typeface="+mj-ea"/>
                <a:cs typeface="Arial" panose="020B0604020202020204" pitchFamily="34" charset="0"/>
              </a:rPr>
              <a:t>Recent Events:</a:t>
            </a:r>
            <a:endParaRPr lang="en-US" sz="8000" dirty="0">
              <a:solidFill>
                <a:srgbClr val="0000FF"/>
              </a:solidFill>
              <a:ea typeface="+mj-ea"/>
              <a:cs typeface="Arial" panose="020B0604020202020204" pitchFamily="34" charset="0"/>
            </a:endParaRPr>
          </a:p>
          <a:p>
            <a:pPr lvl="1">
              <a:lnSpc>
                <a:spcPct val="140000"/>
              </a:lnSpc>
              <a:spcBef>
                <a:spcPts val="0"/>
              </a:spcBef>
            </a:pPr>
            <a:r>
              <a:rPr lang="en-US" sz="8000" dirty="0">
                <a:cs typeface="Arial" panose="020B0604020202020204" pitchFamily="34" charset="0"/>
              </a:rPr>
              <a:t>positive plasma energy balance obtained in inertial fusion</a:t>
            </a:r>
          </a:p>
          <a:p>
            <a:pPr lvl="1">
              <a:lnSpc>
                <a:spcPct val="140000"/>
              </a:lnSpc>
              <a:spcBef>
                <a:spcPts val="0"/>
              </a:spcBef>
            </a:pPr>
            <a:r>
              <a:rPr lang="en-US" sz="8000" dirty="0">
                <a:cs typeface="Arial" panose="020B0604020202020204" pitchFamily="34" charset="0"/>
              </a:rPr>
              <a:t>a stable plasma was maintained for ~ 1000 S in China Tokamak EAST</a:t>
            </a:r>
          </a:p>
          <a:p>
            <a:pPr lvl="1">
              <a:lnSpc>
                <a:spcPct val="140000"/>
              </a:lnSpc>
              <a:spcBef>
                <a:spcPts val="0"/>
              </a:spcBef>
            </a:pPr>
            <a:r>
              <a:rPr lang="en-US" sz="8000" dirty="0">
                <a:cs typeface="Arial" panose="020B0604020202020204" pitchFamily="34" charset="0"/>
              </a:rPr>
              <a:t>a plasma energy turnover &gt; 1 GJ achieved in the W7X Stellarator </a:t>
            </a:r>
          </a:p>
          <a:p>
            <a:pPr lvl="1">
              <a:lnSpc>
                <a:spcPct val="140000"/>
              </a:lnSpc>
              <a:spcBef>
                <a:spcPts val="0"/>
              </a:spcBef>
            </a:pPr>
            <a:r>
              <a:rPr lang="en-US" sz="8000" dirty="0">
                <a:cs typeface="Arial" panose="020B0604020202020204" pitchFamily="34" charset="0"/>
              </a:rPr>
              <a:t>enormous interest in fusion energy from industry and private investors</a:t>
            </a:r>
          </a:p>
          <a:p>
            <a:pPr lvl="1">
              <a:lnSpc>
                <a:spcPct val="140000"/>
              </a:lnSpc>
              <a:spcBef>
                <a:spcPts val="0"/>
              </a:spcBef>
            </a:pPr>
            <a:r>
              <a:rPr lang="en-US" sz="8000" dirty="0">
                <a:cs typeface="Arial" panose="020B0604020202020204" pitchFamily="34" charset="0"/>
              </a:rPr>
              <a:t>much increased interest of governments in fusion: e.g. </a:t>
            </a:r>
          </a:p>
          <a:p>
            <a:pPr lvl="2">
              <a:lnSpc>
                <a:spcPct val="140000"/>
              </a:lnSpc>
              <a:spcBef>
                <a:spcPts val="0"/>
              </a:spcBef>
            </a:pPr>
            <a:r>
              <a:rPr lang="en-US" sz="8000" dirty="0">
                <a:cs typeface="Arial" panose="020B0604020202020204" pitchFamily="34" charset="0"/>
              </a:rPr>
              <a:t>USA fusion energy international strategy announced at COP28 </a:t>
            </a:r>
          </a:p>
          <a:p>
            <a:pPr lvl="2">
              <a:lnSpc>
                <a:spcPct val="140000"/>
              </a:lnSpc>
              <a:spcBef>
                <a:spcPts val="0"/>
              </a:spcBef>
            </a:pPr>
            <a:r>
              <a:rPr lang="en-US" sz="8000" dirty="0">
                <a:cs typeface="Arial" panose="020B0604020202020204" pitchFamily="34" charset="0"/>
              </a:rPr>
              <a:t>Europe is evaluating new strategy to accelerate fusion energy </a:t>
            </a:r>
          </a:p>
          <a:p>
            <a:pPr lvl="2">
              <a:lnSpc>
                <a:spcPct val="140000"/>
              </a:lnSpc>
              <a:spcBef>
                <a:spcPts val="0"/>
              </a:spcBef>
            </a:pPr>
            <a:r>
              <a:rPr lang="en-US" sz="8000" dirty="0">
                <a:cs typeface="Arial" panose="020B0604020202020204" pitchFamily="34" charset="0"/>
              </a:rPr>
              <a:t>ASIPP in China received funding and license to construct BEST and operate by Dec 2027. Construction and R&amp;D programs are ongoing    </a:t>
            </a:r>
          </a:p>
        </p:txBody>
      </p:sp>
      <p:sp>
        <p:nvSpPr>
          <p:cNvPr id="5" name="Slide Number Placeholder 4">
            <a:extLst>
              <a:ext uri="{FF2B5EF4-FFF2-40B4-BE49-F238E27FC236}">
                <a16:creationId xmlns:a16="http://schemas.microsoft.com/office/drawing/2014/main" id="{8902D745-108D-4ABB-AB98-3DA1D5FEAC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F627C-DAE2-451D-9ABE-ADFBB9CA1B55}" type="slidenum">
              <a:rPr kumimoji="0" lang="en-US"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Footer Placeholder 4">
            <a:extLst>
              <a:ext uri="{FF2B5EF4-FFF2-40B4-BE49-F238E27FC236}">
                <a16:creationId xmlns:a16="http://schemas.microsoft.com/office/drawing/2014/main" id="{F3132FF0-9669-4DAC-9D59-74317253FA53}"/>
              </a:ext>
            </a:extLst>
          </p:cNvPr>
          <p:cNvSpPr>
            <a:spLocks noGrp="1"/>
          </p:cNvSpPr>
          <p:nvPr>
            <p:ph type="ftr" sz="quarter" idx="11"/>
          </p:nvPr>
        </p:nvSpPr>
        <p:spPr>
          <a:xfrm>
            <a:off x="3892116" y="6537055"/>
            <a:ext cx="1594284" cy="38214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t>M. Abdou FPA 12-20-2023</a:t>
            </a: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9006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13F264-E7A5-42B4-B254-7147C9A3AF65}"/>
              </a:ext>
            </a:extLst>
          </p:cNvPr>
          <p:cNvSpPr/>
          <p:nvPr/>
        </p:nvSpPr>
        <p:spPr>
          <a:xfrm>
            <a:off x="258483" y="188476"/>
            <a:ext cx="8627032" cy="11408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C160C9-87F9-486B-9C3F-D864B913C590}"/>
              </a:ext>
            </a:extLst>
          </p:cNvPr>
          <p:cNvSpPr>
            <a:spLocks noGrp="1"/>
          </p:cNvSpPr>
          <p:nvPr>
            <p:ph type="title"/>
          </p:nvPr>
        </p:nvSpPr>
        <p:spPr>
          <a:xfrm>
            <a:off x="258484" y="308588"/>
            <a:ext cx="8728780" cy="900622"/>
          </a:xfrm>
        </p:spPr>
        <p:txBody>
          <a:bodyPr>
            <a:normAutofit fontScale="90000"/>
          </a:bodyPr>
          <a:lstStyle/>
          <a:p>
            <a:pPr lvl="0">
              <a:lnSpc>
                <a:spcPct val="120000"/>
              </a:lnSpc>
              <a:spcBef>
                <a:spcPts val="0"/>
              </a:spcBef>
            </a:pPr>
            <a:br>
              <a:rPr lang="en-US" sz="3200" b="1" dirty="0">
                <a:solidFill>
                  <a:srgbClr val="0000FF"/>
                </a:solidFill>
                <a:cs typeface="Arial" panose="020B0604020202020204" pitchFamily="34" charset="0"/>
              </a:rPr>
            </a:br>
            <a:r>
              <a:rPr lang="en-US" sz="3200" b="1" dirty="0">
                <a:solidFill>
                  <a:srgbClr val="0000FF"/>
                </a:solidFill>
                <a:cs typeface="Arial" panose="020B0604020202020204" pitchFamily="34" charset="0"/>
              </a:rPr>
              <a:t>Current Situation in the World Fusion Energy programs</a:t>
            </a:r>
            <a:br>
              <a:rPr lang="en-US" sz="3200" b="1" dirty="0">
                <a:solidFill>
                  <a:srgbClr val="0000FF"/>
                </a:solidFill>
                <a:cs typeface="Arial" panose="020B0604020202020204" pitchFamily="34" charset="0"/>
              </a:rPr>
            </a:br>
            <a:r>
              <a:rPr lang="en-US" sz="2400" dirty="0">
                <a:solidFill>
                  <a:srgbClr val="C00000"/>
                </a:solidFill>
                <a:ea typeface="+mn-ea"/>
                <a:cs typeface="Arial" panose="020B0604020202020204" pitchFamily="34" charset="0"/>
              </a:rPr>
              <a:t>Reasons for Concern and Caution</a:t>
            </a:r>
            <a:br>
              <a:rPr lang="en-US" sz="2200" dirty="0">
                <a:solidFill>
                  <a:srgbClr val="C00000"/>
                </a:solidFill>
                <a:ea typeface="+mn-ea"/>
                <a:cs typeface="Arial" panose="020B0604020202020204" pitchFamily="34" charset="0"/>
              </a:rPr>
            </a:br>
            <a:r>
              <a:rPr lang="en-US" sz="3200" b="1" dirty="0">
                <a:solidFill>
                  <a:srgbClr val="0000FF"/>
                </a:solidFill>
                <a:cs typeface="Arial" panose="020B0604020202020204" pitchFamily="34" charset="0"/>
              </a:rPr>
              <a:t> </a:t>
            </a:r>
          </a:p>
        </p:txBody>
      </p:sp>
      <p:sp>
        <p:nvSpPr>
          <p:cNvPr id="3" name="Content Placeholder 2">
            <a:extLst>
              <a:ext uri="{FF2B5EF4-FFF2-40B4-BE49-F238E27FC236}">
                <a16:creationId xmlns:a16="http://schemas.microsoft.com/office/drawing/2014/main" id="{8E71202B-8F0C-4993-A118-2FA1D94E9CF5}"/>
              </a:ext>
            </a:extLst>
          </p:cNvPr>
          <p:cNvSpPr>
            <a:spLocks noGrp="1"/>
          </p:cNvSpPr>
          <p:nvPr>
            <p:ph idx="1"/>
          </p:nvPr>
        </p:nvSpPr>
        <p:spPr>
          <a:xfrm>
            <a:off x="340934" y="1461791"/>
            <a:ext cx="8462131" cy="5172030"/>
          </a:xfrm>
        </p:spPr>
        <p:txBody>
          <a:bodyPr>
            <a:normAutofit/>
          </a:bodyPr>
          <a:lstStyle/>
          <a:p>
            <a:pPr lvl="1">
              <a:lnSpc>
                <a:spcPct val="120000"/>
              </a:lnSpc>
              <a:spcBef>
                <a:spcPts val="0"/>
              </a:spcBef>
            </a:pPr>
            <a:r>
              <a:rPr lang="en-US" sz="1700" dirty="0">
                <a:cs typeface="Arial" panose="020B0604020202020204" pitchFamily="34" charset="0"/>
              </a:rPr>
              <a:t>Long delays in ITER </a:t>
            </a:r>
          </a:p>
          <a:p>
            <a:pPr lvl="1">
              <a:lnSpc>
                <a:spcPct val="120000"/>
              </a:lnSpc>
              <a:spcBef>
                <a:spcPts val="0"/>
              </a:spcBef>
            </a:pPr>
            <a:r>
              <a:rPr lang="en-US" sz="1700" dirty="0">
                <a:cs typeface="Arial" panose="020B0604020202020204" pitchFamily="34" charset="0"/>
              </a:rPr>
              <a:t>ITER has nearly eliminated the Nuclear Mission. It focuses now only on DT burning Plasma physics and plasma support technology </a:t>
            </a:r>
          </a:p>
          <a:p>
            <a:pPr lvl="1">
              <a:lnSpc>
                <a:spcPct val="120000"/>
              </a:lnSpc>
              <a:spcBef>
                <a:spcPts val="0"/>
              </a:spcBef>
            </a:pPr>
            <a:r>
              <a:rPr lang="en-US" sz="1700" dirty="0">
                <a:cs typeface="Arial" panose="020B0604020202020204" pitchFamily="34" charset="0"/>
              </a:rPr>
              <a:t>The TBM program in ITER has been reduced to “symbolic testing” </a:t>
            </a:r>
          </a:p>
          <a:p>
            <a:pPr lvl="1">
              <a:lnSpc>
                <a:spcPct val="120000"/>
              </a:lnSpc>
              <a:spcBef>
                <a:spcPts val="0"/>
              </a:spcBef>
            </a:pPr>
            <a:r>
              <a:rPr lang="en-US" sz="1700" dirty="0">
                <a:cs typeface="Arial" panose="020B0604020202020204" pitchFamily="34" charset="0"/>
              </a:rPr>
              <a:t>Many international technology assessment studies concluded that the </a:t>
            </a:r>
            <a:r>
              <a:rPr lang="en-US" sz="1700" dirty="0">
                <a:solidFill>
                  <a:srgbClr val="FF0000"/>
                </a:solidFill>
                <a:cs typeface="Arial" panose="020B0604020202020204" pitchFamily="34" charset="0"/>
              </a:rPr>
              <a:t>tritium breeding blanket is at a very low TRL</a:t>
            </a:r>
            <a:r>
              <a:rPr lang="en-US" sz="1700" dirty="0">
                <a:cs typeface="Arial" panose="020B0604020202020204" pitchFamily="34" charset="0"/>
              </a:rPr>
              <a:t>. No blanket has ever been built or tested. There is an urgent need to qualify blankets in the fusion nuclear environment, which can be obtained only in a DT plasma-based nuclear facility  </a:t>
            </a:r>
          </a:p>
          <a:p>
            <a:pPr lvl="1">
              <a:lnSpc>
                <a:spcPct val="120000"/>
              </a:lnSpc>
              <a:spcBef>
                <a:spcPts val="0"/>
              </a:spcBef>
            </a:pPr>
            <a:r>
              <a:rPr lang="en-US" sz="1700" dirty="0">
                <a:cs typeface="Arial" panose="020B0604020202020204" pitchFamily="34" charset="0"/>
              </a:rPr>
              <a:t>The world has failed to implement proposals from 30 years ago to build a 14 MeV Volumetric Neutron Source (VNS) in which testing and qualification of blanket can be performed</a:t>
            </a:r>
          </a:p>
          <a:p>
            <a:pPr lvl="1">
              <a:lnSpc>
                <a:spcPct val="120000"/>
              </a:lnSpc>
              <a:spcBef>
                <a:spcPts val="0"/>
              </a:spcBef>
            </a:pPr>
            <a:r>
              <a:rPr lang="en-US" sz="1700" dirty="0">
                <a:cs typeface="Arial" panose="020B0604020202020204" pitchFamily="34" charset="0"/>
              </a:rPr>
              <a:t>Major design and R&amp;D DEMO studies (e.g. EU DEMO) have concluded that </a:t>
            </a:r>
            <a:r>
              <a:rPr lang="en-US" sz="1700" dirty="0">
                <a:solidFill>
                  <a:srgbClr val="FF0000"/>
                </a:solidFill>
                <a:cs typeface="Arial" panose="020B0604020202020204" pitchFamily="34" charset="0"/>
              </a:rPr>
              <a:t>using the first stage of DEMO operation for qualification of breeding blanket is nearly impossible, and at best is very expensive and takes very long time </a:t>
            </a:r>
          </a:p>
          <a:p>
            <a:pPr lvl="1">
              <a:lnSpc>
                <a:spcPct val="120000"/>
              </a:lnSpc>
              <a:spcBef>
                <a:spcPts val="0"/>
              </a:spcBef>
            </a:pPr>
            <a:r>
              <a:rPr lang="en-US" sz="1700" dirty="0">
                <a:cs typeface="Arial" panose="020B0604020202020204" pitchFamily="34" charset="0"/>
              </a:rPr>
              <a:t>No definitive solution has been identified yet for maintaining the blanket and other in-vessel components </a:t>
            </a:r>
          </a:p>
        </p:txBody>
      </p:sp>
      <p:sp>
        <p:nvSpPr>
          <p:cNvPr id="5" name="Slide Number Placeholder 4">
            <a:extLst>
              <a:ext uri="{FF2B5EF4-FFF2-40B4-BE49-F238E27FC236}">
                <a16:creationId xmlns:a16="http://schemas.microsoft.com/office/drawing/2014/main" id="{8902D745-108D-4ABB-AB98-3DA1D5FEAC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F627C-DAE2-451D-9ABE-ADFBB9CA1B55}" type="slidenum">
              <a:rPr kumimoji="0" lang="en-US"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Footer Placeholder 4">
            <a:extLst>
              <a:ext uri="{FF2B5EF4-FFF2-40B4-BE49-F238E27FC236}">
                <a16:creationId xmlns:a16="http://schemas.microsoft.com/office/drawing/2014/main" id="{F3132FF0-9669-4DAC-9D59-74317253FA53}"/>
              </a:ext>
            </a:extLst>
          </p:cNvPr>
          <p:cNvSpPr>
            <a:spLocks noGrp="1"/>
          </p:cNvSpPr>
          <p:nvPr>
            <p:ph type="ftr" sz="quarter" idx="11"/>
          </p:nvPr>
        </p:nvSpPr>
        <p:spPr>
          <a:xfrm>
            <a:off x="3892116" y="6537055"/>
            <a:ext cx="1594284" cy="38214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t>M. Abdou FPA 12-20-2023</a:t>
            </a: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7403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76DBAA-9428-4F81-A313-7936ED878209}"/>
              </a:ext>
            </a:extLst>
          </p:cNvPr>
          <p:cNvSpPr/>
          <p:nvPr/>
        </p:nvSpPr>
        <p:spPr>
          <a:xfrm>
            <a:off x="302341" y="155736"/>
            <a:ext cx="8539316" cy="12378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1276" y="249965"/>
            <a:ext cx="8301445" cy="1073791"/>
          </a:xfrm>
        </p:spPr>
        <p:txBody>
          <a:bodyPr>
            <a:normAutofit fontScale="90000"/>
          </a:bodyPr>
          <a:lstStyle/>
          <a:p>
            <a:r>
              <a:rPr lang="en-US" sz="2400" b="1" kern="1200" dirty="0">
                <a:solidFill>
                  <a:srgbClr val="0000FF"/>
                </a:solidFill>
                <a:latin typeface="Calibri"/>
                <a:ea typeface="+mn-ea"/>
                <a:cs typeface="+mn-cs"/>
              </a:rPr>
              <a:t>Principal Challenging FNST issues </a:t>
            </a:r>
            <a:br>
              <a:rPr lang="en-US" sz="2400" b="1" kern="1200" dirty="0">
                <a:solidFill>
                  <a:srgbClr val="0000FF"/>
                </a:solidFill>
                <a:latin typeface="Calibri"/>
                <a:ea typeface="+mn-ea"/>
                <a:cs typeface="+mn-cs"/>
              </a:rPr>
            </a:br>
            <a:r>
              <a:rPr lang="en-US" sz="2400" b="1" kern="1200" dirty="0">
                <a:solidFill>
                  <a:srgbClr val="0000FF"/>
                </a:solidFill>
                <a:latin typeface="Calibri"/>
                <a:ea typeface="+mn-ea"/>
                <a:cs typeface="+mn-cs"/>
              </a:rPr>
              <a:t>identified in comprehensive international studies as most essential to address in defining a credible pathway </a:t>
            </a:r>
            <a:endParaRPr lang="en-US" sz="2400" b="1" dirty="0">
              <a:solidFill>
                <a:srgbClr val="0000FF"/>
              </a:solidFill>
            </a:endParaRPr>
          </a:p>
        </p:txBody>
      </p:sp>
      <p:sp>
        <p:nvSpPr>
          <p:cNvPr id="3" name="Content Placeholder 2"/>
          <p:cNvSpPr>
            <a:spLocks noGrp="1"/>
          </p:cNvSpPr>
          <p:nvPr>
            <p:ph idx="1"/>
          </p:nvPr>
        </p:nvSpPr>
        <p:spPr>
          <a:xfrm>
            <a:off x="421275" y="1551937"/>
            <a:ext cx="8301445" cy="2802044"/>
          </a:xfrm>
        </p:spPr>
        <p:txBody>
          <a:bodyPr>
            <a:noAutofit/>
          </a:bodyPr>
          <a:lstStyle/>
          <a:p>
            <a:pPr marL="800100" lvl="1" indent="-457200">
              <a:buFont typeface="+mj-lt"/>
              <a:buAutoNum type="arabicPeriod"/>
            </a:pPr>
            <a:r>
              <a:rPr lang="en-US" sz="1700" dirty="0">
                <a:solidFill>
                  <a:prstClr val="black"/>
                </a:solidFill>
                <a:latin typeface="+mj-lt"/>
              </a:rPr>
              <a:t>Lack of External T Supply to provide the large </a:t>
            </a:r>
            <a:r>
              <a:rPr lang="en-US" sz="1700" b="1" dirty="0">
                <a:solidFill>
                  <a:prstClr val="black"/>
                </a:solidFill>
                <a:latin typeface="+mj-lt"/>
              </a:rPr>
              <a:t>T Startup Inventory </a:t>
            </a:r>
            <a:r>
              <a:rPr lang="en-US" sz="1700" dirty="0">
                <a:solidFill>
                  <a:prstClr val="black"/>
                </a:solidFill>
                <a:latin typeface="+mj-lt"/>
              </a:rPr>
              <a:t>required for any major fusion facility</a:t>
            </a:r>
          </a:p>
          <a:p>
            <a:pPr marL="800100" lvl="1" indent="-457200">
              <a:buFont typeface="+mj-lt"/>
              <a:buAutoNum type="arabicPeriod"/>
            </a:pPr>
            <a:r>
              <a:rPr lang="en-US" sz="1700" dirty="0">
                <a:solidFill>
                  <a:prstClr val="black"/>
                </a:solidFill>
                <a:latin typeface="+mj-lt"/>
              </a:rPr>
              <a:t>Technology and physics Uncertainties in achieving </a:t>
            </a:r>
            <a:r>
              <a:rPr lang="en-US" sz="1700" b="1" dirty="0">
                <a:solidFill>
                  <a:prstClr val="black"/>
                </a:solidFill>
                <a:latin typeface="+mj-lt"/>
              </a:rPr>
              <a:t>Tritium Self-Sufficiency</a:t>
            </a:r>
          </a:p>
          <a:p>
            <a:pPr marL="800100" lvl="1" indent="-457200">
              <a:buFont typeface="+mj-lt"/>
              <a:buAutoNum type="arabicPeriod"/>
            </a:pPr>
            <a:r>
              <a:rPr lang="en-US" sz="1700" dirty="0">
                <a:solidFill>
                  <a:prstClr val="black"/>
                </a:solidFill>
                <a:latin typeface="+mj-lt"/>
              </a:rPr>
              <a:t>RAMI (Reliability/Availability/Maintainability/Inspectability)</a:t>
            </a:r>
            <a:endParaRPr lang="en-US" sz="1700" b="1" dirty="0">
              <a:solidFill>
                <a:prstClr val="black"/>
              </a:solidFill>
              <a:latin typeface="+mj-lt"/>
            </a:endParaRPr>
          </a:p>
          <a:p>
            <a:pPr lvl="3">
              <a:buFont typeface="Arial" panose="020B0604020202020204" pitchFamily="34" charset="0"/>
              <a:buChar char="•"/>
            </a:pPr>
            <a:r>
              <a:rPr lang="en-US" sz="1700" b="1" dirty="0">
                <a:solidFill>
                  <a:prstClr val="black"/>
                </a:solidFill>
                <a:latin typeface="+mj-lt"/>
              </a:rPr>
              <a:t> RAMI</a:t>
            </a:r>
            <a:r>
              <a:rPr lang="en-US" sz="1700" dirty="0">
                <a:solidFill>
                  <a:prstClr val="black"/>
                </a:solidFill>
                <a:latin typeface="+mj-lt"/>
              </a:rPr>
              <a:t> is the Achilles’ Heel issue for fusion</a:t>
            </a:r>
          </a:p>
          <a:p>
            <a:pPr marL="800100" lvl="1" indent="-457200">
              <a:buAutoNum type="arabicPeriod" startAt="4"/>
            </a:pPr>
            <a:r>
              <a:rPr lang="en-US" sz="1700" dirty="0">
                <a:solidFill>
                  <a:prstClr val="black"/>
                </a:solidFill>
                <a:latin typeface="+mj-lt"/>
              </a:rPr>
              <a:t>Complex and new </a:t>
            </a:r>
            <a:r>
              <a:rPr lang="en-US" sz="1700" b="1" dirty="0">
                <a:solidFill>
                  <a:prstClr val="black"/>
                </a:solidFill>
                <a:latin typeface="+mj-lt"/>
              </a:rPr>
              <a:t>Multiple/synergistic Effects </a:t>
            </a:r>
            <a:r>
              <a:rPr lang="en-US" sz="1700" dirty="0">
                <a:solidFill>
                  <a:prstClr val="black"/>
                </a:solidFill>
                <a:latin typeface="+mj-lt"/>
              </a:rPr>
              <a:t>and Interactions Phenomena</a:t>
            </a:r>
          </a:p>
          <a:p>
            <a:pPr lvl="3">
              <a:buFont typeface="Arial" panose="020B0604020202020204" pitchFamily="34" charset="0"/>
              <a:buChar char="•"/>
            </a:pPr>
            <a:r>
              <a:rPr lang="en-US" sz="1700" dirty="0">
                <a:solidFill>
                  <a:prstClr val="black"/>
                </a:solidFill>
                <a:latin typeface="+mj-lt"/>
              </a:rPr>
              <a:t> These phenomena cannot be synthesized from “separate effects” experiments or modelling</a:t>
            </a:r>
          </a:p>
          <a:p>
            <a:pPr marL="728663" lvl="1" indent="-342900">
              <a:buFont typeface="+mj-lt"/>
              <a:buAutoNum type="arabicPeriod" startAt="4"/>
            </a:pPr>
            <a:r>
              <a:rPr lang="en-US" sz="1700" b="1" dirty="0">
                <a:solidFill>
                  <a:prstClr val="black"/>
                </a:solidFill>
                <a:latin typeface="+mj-lt"/>
              </a:rPr>
              <a:t>Nuclear Heating in a large volume with steep gradients</a:t>
            </a:r>
            <a:endParaRPr lang="en-US" sz="1700" b="1" kern="1200" dirty="0">
              <a:solidFill>
                <a:prstClr val="black"/>
              </a:solidFill>
              <a:latin typeface="+mj-lt"/>
              <a:ea typeface="+mn-ea"/>
              <a:cs typeface="+mn-cs"/>
            </a:endParaRPr>
          </a:p>
        </p:txBody>
      </p:sp>
      <p:sp>
        <p:nvSpPr>
          <p:cNvPr id="6" name="Footer Placeholder 4">
            <a:extLst>
              <a:ext uri="{FF2B5EF4-FFF2-40B4-BE49-F238E27FC236}">
                <a16:creationId xmlns:a16="http://schemas.microsoft.com/office/drawing/2014/main" id="{A9079FFB-8021-4D27-81D9-6901297A7F29}"/>
              </a:ext>
            </a:extLst>
          </p:cNvPr>
          <p:cNvSpPr>
            <a:spLocks noGrp="1"/>
          </p:cNvSpPr>
          <p:nvPr>
            <p:ph type="ftr" sz="quarter" idx="11"/>
          </p:nvPr>
        </p:nvSpPr>
        <p:spPr>
          <a:xfrm>
            <a:off x="3892116" y="6537055"/>
            <a:ext cx="1594284" cy="38214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rPr>
              <a:t>M. Abdou FPA 12-20-2023</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80632-4F5E-4EBF-9E70-E25F48B79654}" type="slidenum">
              <a:rPr kumimoji="0" lang="en-US" sz="11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TextBox 6">
            <a:extLst>
              <a:ext uri="{FF2B5EF4-FFF2-40B4-BE49-F238E27FC236}">
                <a16:creationId xmlns:a16="http://schemas.microsoft.com/office/drawing/2014/main" id="{53EF1D06-568F-4A52-8237-AEC6D05299D1}"/>
              </a:ext>
            </a:extLst>
          </p:cNvPr>
          <p:cNvSpPr txBox="1"/>
          <p:nvPr/>
        </p:nvSpPr>
        <p:spPr>
          <a:xfrm>
            <a:off x="533720" y="4440471"/>
            <a:ext cx="8207519" cy="1923604"/>
          </a:xfrm>
          <a:prstGeom prst="rect">
            <a:avLst/>
          </a:prstGeom>
          <a:solidFill>
            <a:srgbClr val="DAEFC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Issues 2, 3, 4, and 5  can be adequately addressed </a:t>
            </a:r>
            <a:r>
              <a:rPr kumimoji="0" lang="en-US" sz="17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only in the fusion nuclear environment of a DT plasma-based facility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solidFill>
                  <a:prstClr val="black"/>
                </a:solidFill>
                <a:latin typeface="Calibri"/>
                <a:cs typeface="Arial" panose="020B0604020202020204" pitchFamily="34" charset="0"/>
              </a:rPr>
              <a:t>Issues 1 and 2 mandate that the </a:t>
            </a:r>
            <a:r>
              <a:rPr lang="en-US" sz="1700" dirty="0">
                <a:solidFill>
                  <a:srgbClr val="FF0000"/>
                </a:solidFill>
                <a:latin typeface="Calibri"/>
                <a:cs typeface="Arial" panose="020B0604020202020204" pitchFamily="34" charset="0"/>
              </a:rPr>
              <a:t>DT plasma-based facility must be </a:t>
            </a:r>
            <a:r>
              <a:rPr lang="en-US" sz="1700" b="1" dirty="0">
                <a:solidFill>
                  <a:srgbClr val="FF0000"/>
                </a:solidFill>
                <a:latin typeface="Calibri"/>
                <a:cs typeface="Arial" panose="020B0604020202020204" pitchFamily="34" charset="0"/>
              </a:rPr>
              <a:t>small</a:t>
            </a:r>
            <a:r>
              <a:rPr lang="en-US" sz="1700" dirty="0">
                <a:solidFill>
                  <a:srgbClr val="FF0000"/>
                </a:solidFill>
                <a:latin typeface="Calibri"/>
                <a:cs typeface="Arial" panose="020B0604020202020204" pitchFamily="34" charset="0"/>
              </a:rPr>
              <a:t> fusion power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solidFill>
                  <a:prstClr val="black"/>
                </a:solidFill>
                <a:latin typeface="Calibri"/>
                <a:cs typeface="Arial" panose="020B0604020202020204" pitchFamily="34" charset="0"/>
              </a:rPr>
              <a:t>(&lt; 100 MW). So, it cannot be Pilot or DEMO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prstClr val="black"/>
              </a:solidFill>
              <a:latin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solidFill>
                  <a:prstClr val="black"/>
                </a:solidFill>
                <a:latin typeface="Calibri"/>
                <a:cs typeface="Arial" panose="020B0604020202020204" pitchFamily="34" charset="0"/>
              </a:rPr>
              <a:t>Issue 3 requires very aggressive RAMI program and indicates that it is hard to predict the time in which reliability growth will be sufficient to proceed to Pilot/DEMO plant  </a:t>
            </a:r>
            <a:endPar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560013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626" y="597660"/>
            <a:ext cx="8229600" cy="1143000"/>
          </a:xfrm>
        </p:spPr>
        <p:txBody>
          <a:bodyPr>
            <a:normAutofit fontScale="90000"/>
          </a:bodyPr>
          <a:lstStyle/>
          <a:p>
            <a:br>
              <a:rPr lang="en-US" sz="2100" b="1" dirty="0">
                <a:latin typeface="Arial" panose="020B0604020202020204" pitchFamily="34" charset="0"/>
                <a:cs typeface="Arial" panose="020B0604020202020204" pitchFamily="34" charset="0"/>
              </a:rPr>
            </a:br>
            <a:br>
              <a:rPr lang="en-US" sz="2100" b="1" dirty="0">
                <a:latin typeface="Arial" panose="020B0604020202020204" pitchFamily="34" charset="0"/>
                <a:cs typeface="Arial" panose="020B0604020202020204" pitchFamily="34" charset="0"/>
              </a:rPr>
            </a:br>
            <a:br>
              <a:rPr lang="en-US" sz="2100" b="1" dirty="0">
                <a:latin typeface="Arial" panose="020B0604020202020204" pitchFamily="34" charset="0"/>
                <a:cs typeface="Arial" panose="020B0604020202020204" pitchFamily="34" charset="0"/>
              </a:rPr>
            </a:br>
            <a:br>
              <a:rPr lang="en-US" sz="2100" b="1" dirty="0">
                <a:latin typeface="Arial" panose="020B0604020202020204" pitchFamily="34" charset="0"/>
                <a:cs typeface="Arial" panose="020B0604020202020204" pitchFamily="34" charset="0"/>
              </a:rPr>
            </a:br>
            <a:br>
              <a:rPr lang="en-US" sz="2100" b="1" dirty="0">
                <a:latin typeface="Arial" panose="020B0604020202020204" pitchFamily="34" charset="0"/>
                <a:cs typeface="Arial" panose="020B0604020202020204" pitchFamily="34" charset="0"/>
              </a:rPr>
            </a:br>
            <a:br>
              <a:rPr lang="en-US" sz="2100" b="1" dirty="0">
                <a:latin typeface="Arial" panose="020B0604020202020204" pitchFamily="34" charset="0"/>
                <a:cs typeface="Arial" panose="020B0604020202020204" pitchFamily="34" charset="0"/>
              </a:rPr>
            </a:br>
            <a:endParaRPr lang="en-US" sz="21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1635" y="1843859"/>
            <a:ext cx="8772902" cy="4691822"/>
          </a:xfrm>
        </p:spPr>
        <p:txBody>
          <a:bodyPr>
            <a:noAutofit/>
          </a:bodyPr>
          <a:lstStyle/>
          <a:p>
            <a:pPr marL="0" lvl="1" indent="0" algn="ctr" defTabSz="914400" eaLnBrk="0" fontAlgn="base" hangingPunct="0">
              <a:spcAft>
                <a:spcPct val="0"/>
              </a:spcAft>
              <a:buNone/>
            </a:pPr>
            <a:r>
              <a:rPr lang="en-US" sz="2000" b="1" dirty="0">
                <a:latin typeface="Arial" panose="020B0604020202020204" pitchFamily="34" charset="0"/>
                <a:cs typeface="Arial" panose="020B0604020202020204" pitchFamily="34" charset="0"/>
              </a:rPr>
              <a:t>Fundamental reasons:</a:t>
            </a:r>
            <a:endParaRPr lang="en-US" sz="2000" kern="0" dirty="0">
              <a:solidFill>
                <a:srgbClr val="000000"/>
              </a:solidFill>
              <a:latin typeface="Arial" panose="020B0604020202020204" pitchFamily="34" charset="0"/>
              <a:cs typeface="Arial" panose="020B0604020202020204" pitchFamily="34" charset="0"/>
            </a:endParaRPr>
          </a:p>
          <a:p>
            <a:pPr marL="285750" lvl="1" indent="-285750" defTabSz="914400" eaLnBrk="0" fontAlgn="base" hangingPunct="0">
              <a:spcAft>
                <a:spcPct val="0"/>
              </a:spcAft>
              <a:buFont typeface="Arial" panose="020B0604020202020204" pitchFamily="34" charset="0"/>
              <a:buChar char="•"/>
            </a:pPr>
            <a:r>
              <a:rPr lang="en-US" sz="1900" kern="0" dirty="0">
                <a:solidFill>
                  <a:srgbClr val="000000"/>
                </a:solidFill>
                <a:latin typeface="Arial" panose="020B0604020202020204" pitchFamily="34" charset="0"/>
                <a:cs typeface="Arial" panose="020B0604020202020204" pitchFamily="34" charset="0"/>
              </a:rPr>
              <a:t>Location of Blanket/FW/Divertor </a:t>
            </a:r>
            <a:r>
              <a:rPr lang="en-US" sz="1900" kern="0" dirty="0">
                <a:solidFill>
                  <a:srgbClr val="FF0000"/>
                </a:solidFill>
                <a:latin typeface="Arial" panose="020B0604020202020204" pitchFamily="34" charset="0"/>
                <a:cs typeface="Arial" panose="020B0604020202020204" pitchFamily="34" charset="0"/>
              </a:rPr>
              <a:t>inside</a:t>
            </a:r>
            <a:r>
              <a:rPr lang="en-US" sz="1900" kern="0" dirty="0">
                <a:solidFill>
                  <a:srgbClr val="0070C0"/>
                </a:solidFill>
                <a:latin typeface="Arial" panose="020B0604020202020204" pitchFamily="34" charset="0"/>
                <a:cs typeface="Arial" panose="020B0604020202020204" pitchFamily="34" charset="0"/>
              </a:rPr>
              <a:t>*</a:t>
            </a:r>
            <a:r>
              <a:rPr lang="en-US" sz="1900" kern="0" dirty="0">
                <a:solidFill>
                  <a:srgbClr val="000000"/>
                </a:solidFill>
                <a:latin typeface="Arial" panose="020B0604020202020204" pitchFamily="34" charset="0"/>
                <a:cs typeface="Arial" panose="020B0604020202020204" pitchFamily="34" charset="0"/>
              </a:rPr>
              <a:t> the </a:t>
            </a:r>
            <a:r>
              <a:rPr lang="en-US" sz="1900" kern="0" dirty="0">
                <a:solidFill>
                  <a:srgbClr val="FF0000"/>
                </a:solidFill>
                <a:latin typeface="Arial" panose="020B0604020202020204" pitchFamily="34" charset="0"/>
                <a:cs typeface="Arial" panose="020B0604020202020204" pitchFamily="34" charset="0"/>
              </a:rPr>
              <a:t>vacuum vessel</a:t>
            </a:r>
            <a:r>
              <a:rPr lang="en-US" sz="1900" kern="0" dirty="0">
                <a:solidFill>
                  <a:srgbClr val="000000"/>
                </a:solidFill>
                <a:latin typeface="Arial" panose="020B0604020202020204" pitchFamily="34" charset="0"/>
                <a:cs typeface="Arial" panose="020B0604020202020204" pitchFamily="34" charset="0"/>
              </a:rPr>
              <a:t>: </a:t>
            </a:r>
          </a:p>
          <a:p>
            <a:pPr marL="584200" lvl="2" indent="-285750" defTabSz="914400" eaLnBrk="0" fontAlgn="base" hangingPunct="0">
              <a:spcAft>
                <a:spcPct val="0"/>
              </a:spcAft>
              <a:buFont typeface="Wingdings" panose="05000000000000000000" pitchFamily="2" charset="2"/>
              <a:buChar char="à"/>
            </a:pPr>
            <a:r>
              <a:rPr lang="en-US" b="1" i="1" dirty="0">
                <a:solidFill>
                  <a:prstClr val="black"/>
                </a:solidFill>
                <a:latin typeface="Arial" panose="020B0604020202020204" pitchFamily="34" charset="0"/>
                <a:cs typeface="Arial" panose="020B0604020202020204" pitchFamily="34" charset="0"/>
              </a:rPr>
              <a:t>low fault tolerance </a:t>
            </a:r>
            <a:r>
              <a:rPr lang="en-US" b="1" i="1" dirty="0">
                <a:solidFill>
                  <a:prstClr val="black"/>
                </a:solidFill>
                <a:latin typeface="Arial" panose="020B0604020202020204" pitchFamily="34" charset="0"/>
                <a:cs typeface="Arial" panose="020B0604020202020204" pitchFamily="34" charset="0"/>
                <a:sym typeface="Wingdings" panose="05000000000000000000" pitchFamily="2" charset="2"/>
              </a:rPr>
              <a:t></a:t>
            </a:r>
            <a:r>
              <a:rPr lang="en-US" b="1" i="1" dirty="0">
                <a:solidFill>
                  <a:prstClr val="black"/>
                </a:solidFill>
                <a:latin typeface="Arial" panose="020B0604020202020204" pitchFamily="34" charset="0"/>
                <a:cs typeface="Arial" panose="020B0604020202020204" pitchFamily="34" charset="0"/>
              </a:rPr>
              <a:t>  short MTBF </a:t>
            </a:r>
            <a:r>
              <a:rPr lang="en-US" kern="0" dirty="0">
                <a:solidFill>
                  <a:srgbClr val="000000"/>
                </a:solidFill>
                <a:latin typeface="Arial" panose="020B0604020202020204" pitchFamily="34" charset="0"/>
                <a:cs typeface="Arial" panose="020B0604020202020204" pitchFamily="34" charset="0"/>
              </a:rPr>
              <a:t>because</a:t>
            </a:r>
            <a:r>
              <a:rPr lang="en-US" b="1" i="1" dirty="0">
                <a:solidFill>
                  <a:prstClr val="black"/>
                </a:solidFill>
                <a:latin typeface="Arial" panose="020B0604020202020204" pitchFamily="34" charset="0"/>
                <a:cs typeface="Arial" panose="020B0604020202020204" pitchFamily="34" charset="0"/>
              </a:rPr>
              <a:t> </a:t>
            </a:r>
            <a:r>
              <a:rPr lang="en-US" kern="0" dirty="0">
                <a:solidFill>
                  <a:srgbClr val="000000"/>
                </a:solidFill>
                <a:latin typeface="Arial" panose="020B0604020202020204" pitchFamily="34" charset="0"/>
                <a:cs typeface="Arial" panose="020B0604020202020204" pitchFamily="34" charset="0"/>
              </a:rPr>
              <a:t>many failures (e.g. coolant leak) require immediate shutdown, also no redundancy possible. </a:t>
            </a:r>
          </a:p>
          <a:p>
            <a:pPr marL="584200" lvl="2" indent="-285750" defTabSz="914400" eaLnBrk="0" fontAlgn="base" hangingPunct="0">
              <a:spcAft>
                <a:spcPct val="0"/>
              </a:spcAft>
              <a:buFont typeface="Wingdings" panose="05000000000000000000" pitchFamily="2" charset="2"/>
              <a:buChar char="à"/>
            </a:pPr>
            <a:r>
              <a:rPr lang="en-US" b="1" i="1" dirty="0">
                <a:solidFill>
                  <a:prstClr val="black"/>
                </a:solidFill>
                <a:latin typeface="Arial" panose="020B0604020202020204" pitchFamily="34" charset="0"/>
                <a:cs typeface="Arial" panose="020B0604020202020204" pitchFamily="34" charset="0"/>
              </a:rPr>
              <a:t>long MTTR </a:t>
            </a:r>
            <a:r>
              <a:rPr lang="en-US" kern="0" dirty="0">
                <a:solidFill>
                  <a:srgbClr val="000000"/>
                </a:solidFill>
                <a:latin typeface="Arial" panose="020B0604020202020204" pitchFamily="34" charset="0"/>
                <a:cs typeface="Arial" panose="020B0604020202020204" pitchFamily="34" charset="0"/>
              </a:rPr>
              <a:t>because</a:t>
            </a:r>
            <a:r>
              <a:rPr lang="en-US" b="1" i="1" dirty="0">
                <a:solidFill>
                  <a:prstClr val="black"/>
                </a:solidFill>
                <a:latin typeface="Arial" panose="020B0604020202020204" pitchFamily="34" charset="0"/>
                <a:cs typeface="Arial" panose="020B0604020202020204" pitchFamily="34" charset="0"/>
              </a:rPr>
              <a:t> </a:t>
            </a:r>
            <a:r>
              <a:rPr lang="en-US" kern="0" dirty="0">
                <a:solidFill>
                  <a:srgbClr val="000000"/>
                </a:solidFill>
                <a:latin typeface="Arial" panose="020B0604020202020204" pitchFamily="34" charset="0"/>
                <a:cs typeface="Arial" panose="020B0604020202020204" pitchFamily="34" charset="0"/>
              </a:rPr>
              <a:t>repair &amp; replacement require breaking “vacuum seal” and many connects/disconnects, and many operations in the limited access space of tokamaks, stellerators, and other “toroidal/closed” configurations</a:t>
            </a:r>
          </a:p>
          <a:p>
            <a:pPr marL="298450" lvl="2" indent="0" defTabSz="914400" eaLnBrk="0" fontAlgn="base" hangingPunct="0">
              <a:spcAft>
                <a:spcPct val="0"/>
              </a:spcAft>
              <a:buNone/>
            </a:pPr>
            <a:endParaRPr lang="en-US" sz="400" kern="0" dirty="0">
              <a:solidFill>
                <a:srgbClr val="000000"/>
              </a:solidFill>
              <a:latin typeface="Arial" panose="020B0604020202020204" pitchFamily="34" charset="0"/>
              <a:cs typeface="Arial" panose="020B0604020202020204" pitchFamily="34" charset="0"/>
            </a:endParaRPr>
          </a:p>
          <a:p>
            <a:pPr marL="298450" lvl="2" indent="0" defTabSz="914400" eaLnBrk="0" fontAlgn="base" hangingPunct="0">
              <a:spcAft>
                <a:spcPct val="0"/>
              </a:spcAft>
              <a:buNone/>
            </a:pPr>
            <a:r>
              <a:rPr lang="en-US" sz="1200" i="1" kern="0" dirty="0">
                <a:solidFill>
                  <a:srgbClr val="338DCD"/>
                </a:solidFill>
                <a:latin typeface="Arial" panose="020B0604020202020204" pitchFamily="34" charset="0"/>
                <a:cs typeface="Arial" panose="020B0604020202020204" pitchFamily="34" charset="0"/>
              </a:rPr>
              <a:t>* </a:t>
            </a:r>
            <a:r>
              <a:rPr lang="en-US" sz="1200" i="1" dirty="0">
                <a:solidFill>
                  <a:srgbClr val="0070C0"/>
                </a:solidFill>
              </a:rPr>
              <a:t>The decision to put the blanket inside the vacuum vessel is necessary to protect the vacuum vessel, which must be robust and cannot be in high radiation/temperature/stress state facing the plasma. </a:t>
            </a:r>
          </a:p>
          <a:p>
            <a:pPr marL="298450" lvl="2" indent="0" defTabSz="914400" eaLnBrk="0" fontAlgn="base" hangingPunct="0">
              <a:spcAft>
                <a:spcPct val="0"/>
              </a:spcAft>
              <a:buNone/>
            </a:pPr>
            <a:endParaRPr lang="en-US" sz="500" i="1" dirty="0">
              <a:solidFill>
                <a:srgbClr val="0070C0"/>
              </a:solidFill>
            </a:endParaRPr>
          </a:p>
          <a:p>
            <a:pPr marL="285750" lvl="1" indent="-285750" defTabSz="914400" eaLnBrk="0" fontAlgn="base" hangingPunct="0">
              <a:spcAft>
                <a:spcPct val="0"/>
              </a:spcAft>
              <a:buFont typeface="Arial" panose="020B0604020202020204" pitchFamily="34" charset="0"/>
              <a:buChar char="•"/>
            </a:pPr>
            <a:r>
              <a:rPr lang="en-US" sz="1900" kern="0" dirty="0">
                <a:solidFill>
                  <a:srgbClr val="000000"/>
                </a:solidFill>
                <a:latin typeface="Arial"/>
                <a:cs typeface="Arial"/>
              </a:rPr>
              <a:t>Large surface area of the first wall results in high failure rate for a given unit failure rate per unit length of piping, welds, and joints </a:t>
            </a:r>
            <a:r>
              <a:rPr lang="en-US" sz="1900" b="1" i="1" dirty="0">
                <a:sym typeface="Wingdings" panose="05000000000000000000" pitchFamily="2" charset="2"/>
              </a:rPr>
              <a:t></a:t>
            </a:r>
            <a:r>
              <a:rPr lang="en-US" sz="1900" b="1" i="1" dirty="0"/>
              <a:t>  short MTBF</a:t>
            </a:r>
            <a:endParaRPr lang="en-US" sz="1900" kern="0" dirty="0">
              <a:solidFill>
                <a:srgbClr val="000000"/>
              </a:solidFill>
              <a:latin typeface="Arial"/>
              <a:cs typeface="Arial"/>
            </a:endParaRPr>
          </a:p>
          <a:p>
            <a:pPr marL="230188" lvl="1" indent="0" defTabSz="914400" eaLnBrk="0" fontAlgn="base" hangingPunct="0">
              <a:spcAft>
                <a:spcPct val="0"/>
              </a:spcAft>
              <a:buNone/>
            </a:pPr>
            <a:endParaRPr lang="en-US" sz="300" b="1" kern="0" dirty="0">
              <a:solidFill>
                <a:srgbClr val="0000FF"/>
              </a:solidFill>
              <a:latin typeface="Arial"/>
              <a:cs typeface="Arial"/>
            </a:endParaRPr>
          </a:p>
          <a:p>
            <a:pPr marL="230188" lvl="1" indent="0" defTabSz="914400" eaLnBrk="0" fontAlgn="base" hangingPunct="0">
              <a:spcAft>
                <a:spcPct val="0"/>
              </a:spcAft>
              <a:buNone/>
            </a:pPr>
            <a:r>
              <a:rPr lang="en-US" sz="2000" b="1" kern="0" dirty="0">
                <a:solidFill>
                  <a:srgbClr val="0000FF"/>
                </a:solidFill>
                <a:latin typeface="Arial"/>
                <a:cs typeface="Arial"/>
              </a:rPr>
              <a:t>Contrast this to fission reactors:</a:t>
            </a:r>
          </a:p>
          <a:p>
            <a:pPr marL="754062" lvl="2" indent="-285750" defTabSz="914400" eaLnBrk="0" fontAlgn="base" hangingPunct="0">
              <a:spcAft>
                <a:spcPct val="0"/>
              </a:spcAft>
              <a:buFont typeface="Courier New" panose="02070309020205020404" pitchFamily="49" charset="0"/>
              <a:buChar char="o"/>
            </a:pPr>
            <a:r>
              <a:rPr lang="en-US" kern="0" dirty="0">
                <a:solidFill>
                  <a:srgbClr val="000000"/>
                </a:solidFill>
                <a:latin typeface="Arial"/>
                <a:cs typeface="Arial"/>
              </a:rPr>
              <a:t>Can continue operation with ~ 2% of fuel rods with failures (MTBF ~ years)</a:t>
            </a:r>
          </a:p>
          <a:p>
            <a:pPr marL="754062" lvl="2" indent="-285750" defTabSz="914400" eaLnBrk="0" fontAlgn="base" hangingPunct="0">
              <a:spcAft>
                <a:spcPct val="0"/>
              </a:spcAft>
              <a:buFont typeface="Courier New" panose="02070309020205020404" pitchFamily="49" charset="0"/>
              <a:buChar char="o"/>
            </a:pPr>
            <a:r>
              <a:rPr lang="en-US" kern="0" dirty="0">
                <a:solidFill>
                  <a:srgbClr val="000000"/>
                </a:solidFill>
                <a:latin typeface="Arial"/>
                <a:cs typeface="Arial"/>
              </a:rPr>
              <a:t>An entire fuel bundle can be replaced in ~ 2 days (MTTR ~ 2 days). </a:t>
            </a:r>
          </a:p>
          <a:p>
            <a:pPr marL="754062" lvl="2" indent="-285750" defTabSz="914400" eaLnBrk="0" fontAlgn="base" hangingPunct="0">
              <a:spcAft>
                <a:spcPct val="0"/>
              </a:spcAft>
              <a:buFont typeface="Courier New" panose="02070309020205020404" pitchFamily="49" charset="0"/>
              <a:buChar char="o"/>
            </a:pPr>
            <a:r>
              <a:rPr lang="en-US" kern="0" dirty="0">
                <a:solidFill>
                  <a:srgbClr val="000000"/>
                </a:solidFill>
                <a:latin typeface="Arial"/>
                <a:cs typeface="Arial"/>
              </a:rPr>
              <a:t>Fission reactors have been able to achieve 90% availability</a:t>
            </a:r>
          </a:p>
        </p:txBody>
      </p:sp>
      <p:sp>
        <p:nvSpPr>
          <p:cNvPr id="4" name="Slide Number Placeholder 3"/>
          <p:cNvSpPr>
            <a:spLocks noGrp="1"/>
          </p:cNvSpPr>
          <p:nvPr>
            <p:ph type="sldNum" sz="quarter" idx="12"/>
          </p:nvPr>
        </p:nvSpPr>
        <p:spPr>
          <a:xfrm>
            <a:off x="8822522" y="6561110"/>
            <a:ext cx="333488"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A98D03-C6D0-4C82-A48D-2F9D0363C2D4}" type="slidenum">
              <a:rPr kumimoji="0" lang="en-US" sz="1050" b="0" i="0" u="none" strike="noStrike" kern="1200" cap="none" spc="0" normalizeH="0" baseline="0" noProof="0">
                <a:ln>
                  <a:noFill/>
                </a:ln>
                <a:solidFill>
                  <a:prstClr val="black">
                    <a:lumMod val="50000"/>
                    <a:lumOff val="50000"/>
                  </a:prstClr>
                </a:solidFill>
                <a:effectLst/>
                <a:uLnTx/>
                <a:uFillTx/>
                <a:latin typeface="Calibri"/>
                <a:ea typeface="ＭＳ Ｐゴシック" pitchFamily="34" charset="-128"/>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050" b="0" i="0" u="none" strike="noStrike" kern="1200" cap="none" spc="0" normalizeH="0" baseline="0" noProof="0" dirty="0">
              <a:ln>
                <a:noFill/>
              </a:ln>
              <a:solidFill>
                <a:prstClr val="black">
                  <a:lumMod val="50000"/>
                  <a:lumOff val="50000"/>
                </a:prstClr>
              </a:solidFill>
              <a:effectLst/>
              <a:uLnTx/>
              <a:uFillTx/>
              <a:latin typeface="Calibri"/>
              <a:ea typeface="ＭＳ Ｐゴシック" pitchFamily="34" charset="-128"/>
              <a:cs typeface="Calibri" panose="020F0502020204030204" pitchFamily="34" charset="0"/>
            </a:endParaRPr>
          </a:p>
        </p:txBody>
      </p:sp>
      <p:sp>
        <p:nvSpPr>
          <p:cNvPr id="8" name="TextBox 7"/>
          <p:cNvSpPr txBox="1"/>
          <p:nvPr/>
        </p:nvSpPr>
        <p:spPr>
          <a:xfrm>
            <a:off x="251047" y="106514"/>
            <a:ext cx="8320758" cy="1661993"/>
          </a:xfrm>
          <a:prstGeom prst="rect">
            <a:avLst/>
          </a:prstGeom>
          <a:solidFill>
            <a:schemeClr val="accent5">
              <a:lumMod val="20000"/>
              <a:lumOff val="80000"/>
            </a:schemeClr>
          </a:solidFill>
          <a:ln w="19050">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FF"/>
                </a:solidFill>
                <a:effectLst/>
                <a:uLnTx/>
                <a:uFillTx/>
                <a:latin typeface="Calibri"/>
                <a:ea typeface="+mn-ea"/>
                <a:cs typeface="+mn-cs"/>
              </a:rPr>
              <a:t>      Reliability/Availability/Maintainability/Inspectability (</a:t>
            </a:r>
            <a:r>
              <a:rPr kumimoji="0" lang="en-US" sz="2200" b="1" i="0" u="none" strike="noStrike" kern="1200" cap="none" spc="0" normalizeH="0" baseline="0" noProof="0" dirty="0">
                <a:ln>
                  <a:noFill/>
                </a:ln>
                <a:solidFill>
                  <a:srgbClr val="FF0000"/>
                </a:solidFill>
                <a:effectLst/>
                <a:uLnTx/>
                <a:uFillTx/>
                <a:latin typeface="Calibri"/>
                <a:ea typeface="+mn-ea"/>
                <a:cs typeface="+mn-cs"/>
              </a:rPr>
              <a:t>RAMI</a:t>
            </a:r>
            <a:r>
              <a:rPr kumimoji="0" lang="en-US" sz="2200" b="1" i="0" u="none" strike="noStrike" kern="1200" cap="none" spc="0" normalizeH="0" baseline="0" noProof="0" dirty="0">
                <a:ln>
                  <a:noFill/>
                </a:ln>
                <a:solidFill>
                  <a:srgbClr val="0000FF"/>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Arial"/>
                <a:ea typeface="+mn-ea"/>
                <a:cs typeface="Arial"/>
              </a:rPr>
              <a:t>Detailed Analyses show: </a:t>
            </a:r>
            <a:r>
              <a:rPr kumimoji="0" lang="en-US" sz="2000" b="1" i="0" u="none" strike="noStrike" kern="1200" cap="none" spc="0" normalizeH="0" baseline="0" noProof="0" dirty="0">
                <a:ln>
                  <a:noFill/>
                </a:ln>
                <a:solidFill>
                  <a:srgbClr val="FF0000"/>
                </a:solidFill>
                <a:effectLst/>
                <a:uLnTx/>
                <a:uFillTx/>
                <a:latin typeface="Calibri"/>
                <a:ea typeface="+mn-ea"/>
                <a:cs typeface="+mn-cs"/>
              </a:rPr>
              <a:t>RAMI</a:t>
            </a:r>
            <a:r>
              <a:rPr kumimoji="0" lang="en-US" sz="2000" b="1" i="0" u="none" strike="noStrike" kern="1200" cap="none" spc="0" normalizeH="0" baseline="0" noProof="0" dirty="0">
                <a:ln>
                  <a:noFill/>
                </a:ln>
                <a:solidFill>
                  <a:srgbClr val="0000FF"/>
                </a:solidFill>
                <a:effectLst/>
                <a:uLnTx/>
                <a:uFillTx/>
                <a:latin typeface="Calibri"/>
                <a:ea typeface="+mn-ea"/>
                <a:cs typeface="+mn-cs"/>
              </a:rPr>
              <a:t> is a serious challenge that has major impact on engineering feasibility and economics</a:t>
            </a:r>
            <a:r>
              <a:rPr kumimoji="0" lang="en-US" sz="2000" b="0" i="0" u="none" strike="noStrike" kern="0" cap="none" spc="0" normalizeH="0" baseline="0" noProof="0" dirty="0">
                <a:ln>
                  <a:noFill/>
                </a:ln>
                <a:solidFill>
                  <a:srgbClr val="0000FF"/>
                </a:solidFill>
                <a:effectLst/>
                <a:uLnTx/>
                <a:uFillTx/>
                <a:latin typeface="Arial"/>
                <a:ea typeface="+mn-ea"/>
                <a:cs typeface="Arial"/>
              </a:rPr>
              <a:t>:</a:t>
            </a:r>
            <a:r>
              <a:rPr kumimoji="0" lang="en-US" sz="2000" b="0" i="0" u="none" strike="noStrike" kern="0" cap="none" spc="0" normalizeH="0" baseline="0" noProof="0" dirty="0">
                <a:ln>
                  <a:noFill/>
                </a:ln>
                <a:solidFill>
                  <a:srgbClr val="FF0000"/>
                </a:solidFill>
                <a:effectLst/>
                <a:uLnTx/>
                <a:uFillTx/>
                <a:latin typeface="Arial"/>
                <a:ea typeface="+mn-ea"/>
                <a:cs typeface="Arial"/>
              </a:rPr>
              <a:t> anticipated MTBF is hours/days (required is years), and MTTR is 3-4 months (required is days), and availability is very low &lt; 5%</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Footer Placeholder 4">
            <a:extLst>
              <a:ext uri="{FF2B5EF4-FFF2-40B4-BE49-F238E27FC236}">
                <a16:creationId xmlns:a16="http://schemas.microsoft.com/office/drawing/2014/main" id="{052CC270-C66B-4968-8469-BA25CFC34157}"/>
              </a:ext>
            </a:extLst>
          </p:cNvPr>
          <p:cNvSpPr>
            <a:spLocks noGrp="1"/>
          </p:cNvSpPr>
          <p:nvPr>
            <p:ph type="ftr" sz="quarter" idx="11"/>
          </p:nvPr>
        </p:nvSpPr>
        <p:spPr>
          <a:xfrm>
            <a:off x="2910359" y="6611033"/>
            <a:ext cx="3295454"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t>M. Abdou FPA 12-20-2023</a:t>
            </a: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87AB4EEF-F6DA-457A-A4F3-E89DFAD05AA3}"/>
              </a:ext>
            </a:extLst>
          </p:cNvPr>
          <p:cNvPicPr>
            <a:picLocks noChangeAspect="1"/>
          </p:cNvPicPr>
          <p:nvPr/>
        </p:nvPicPr>
        <p:blipFill>
          <a:blip r:embed="rId3"/>
          <a:stretch>
            <a:fillRect/>
          </a:stretch>
        </p:blipFill>
        <p:spPr>
          <a:xfrm>
            <a:off x="199463" y="6574050"/>
            <a:ext cx="559270" cy="201798"/>
          </a:xfrm>
          <a:prstGeom prst="rect">
            <a:avLst/>
          </a:prstGeom>
        </p:spPr>
      </p:pic>
    </p:spTree>
    <p:extLst>
      <p:ext uri="{BB962C8B-B14F-4D97-AF65-F5344CB8AC3E}">
        <p14:creationId xmlns:p14="http://schemas.microsoft.com/office/powerpoint/2010/main" val="4241983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941E0-F540-4537-8681-264D5CA11574}"/>
              </a:ext>
            </a:extLst>
          </p:cNvPr>
          <p:cNvSpPr/>
          <p:nvPr/>
        </p:nvSpPr>
        <p:spPr>
          <a:xfrm>
            <a:off x="628535" y="196358"/>
            <a:ext cx="7979628" cy="11667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F2F5D7-BABF-49F5-87B1-FA195EEF2BDA}"/>
              </a:ext>
            </a:extLst>
          </p:cNvPr>
          <p:cNvSpPr>
            <a:spLocks noGrp="1"/>
          </p:cNvSpPr>
          <p:nvPr>
            <p:ph type="title"/>
          </p:nvPr>
        </p:nvSpPr>
        <p:spPr>
          <a:xfrm>
            <a:off x="582185" y="204658"/>
            <a:ext cx="7979628" cy="1143000"/>
          </a:xfrm>
        </p:spPr>
        <p:txBody>
          <a:bodyPr>
            <a:normAutofit/>
          </a:bodyPr>
          <a:lstStyle/>
          <a:p>
            <a:r>
              <a:rPr lang="en-US" sz="2600" b="1" dirty="0">
                <a:solidFill>
                  <a:srgbClr val="0000FF"/>
                </a:solidFill>
              </a:rPr>
              <a:t>Tritium Issues Dictate the fusion power of the next DT Device must be small (&lt;100 MW)</a:t>
            </a:r>
          </a:p>
        </p:txBody>
      </p:sp>
      <p:sp>
        <p:nvSpPr>
          <p:cNvPr id="3" name="Content Placeholder 2">
            <a:extLst>
              <a:ext uri="{FF2B5EF4-FFF2-40B4-BE49-F238E27FC236}">
                <a16:creationId xmlns:a16="http://schemas.microsoft.com/office/drawing/2014/main" id="{B4ABC799-078B-49D2-8DDC-71618B199E34}"/>
              </a:ext>
            </a:extLst>
          </p:cNvPr>
          <p:cNvSpPr>
            <a:spLocks noGrp="1"/>
          </p:cNvSpPr>
          <p:nvPr>
            <p:ph idx="1"/>
          </p:nvPr>
        </p:nvSpPr>
        <p:spPr>
          <a:xfrm>
            <a:off x="229823" y="1530142"/>
            <a:ext cx="8684352" cy="4987637"/>
          </a:xfrm>
        </p:spPr>
        <p:txBody>
          <a:bodyPr>
            <a:noAutofit/>
          </a:bodyPr>
          <a:lstStyle/>
          <a:p>
            <a:pPr>
              <a:defRPr/>
            </a:pPr>
            <a:r>
              <a:rPr lang="en-US" altLang="ja-JP" sz="1700" b="1" kern="0" dirty="0">
                <a:solidFill>
                  <a:prstClr val="black"/>
                </a:solidFill>
                <a:cs typeface="Arial" pitchFamily="34" charset="0"/>
              </a:rPr>
              <a:t>With ITER DT start in 2036, there will be no </a:t>
            </a:r>
            <a:r>
              <a:rPr lang="en-US" sz="1700" b="1" dirty="0">
                <a:solidFill>
                  <a:prstClr val="black"/>
                </a:solidFill>
                <a:cs typeface="Arial" panose="020B0604020202020204" pitchFamily="34" charset="0"/>
              </a:rPr>
              <a:t>external non-fusion supply of </a:t>
            </a:r>
            <a:r>
              <a:rPr lang="en-US" altLang="ja-JP" sz="1700" b="1" kern="0" dirty="0">
                <a:solidFill>
                  <a:prstClr val="black"/>
                </a:solidFill>
                <a:cs typeface="Arial" pitchFamily="34" charset="0"/>
              </a:rPr>
              <a:t>tritium left to provide </a:t>
            </a:r>
            <a:r>
              <a:rPr lang="en-US" altLang="ja-JP" sz="1700" b="1" kern="0" dirty="0">
                <a:solidFill>
                  <a:srgbClr val="FF0000"/>
                </a:solidFill>
                <a:cs typeface="Arial" pitchFamily="34" charset="0"/>
              </a:rPr>
              <a:t>T Startup inventory </a:t>
            </a:r>
            <a:r>
              <a:rPr lang="en-US" altLang="ja-JP" sz="1700" b="1" kern="0" dirty="0">
                <a:solidFill>
                  <a:prstClr val="black"/>
                </a:solidFill>
                <a:cs typeface="Arial" pitchFamily="34" charset="0"/>
              </a:rPr>
              <a:t>for any major DT Fusion facility beyond ITER. The tritium we had at the beginning of ITER design has already decayed!</a:t>
            </a:r>
          </a:p>
          <a:p>
            <a:pPr marL="0" indent="0">
              <a:buNone/>
              <a:defRPr/>
            </a:pPr>
            <a:endParaRPr lang="en-US" altLang="ja-JP" sz="400" b="1" kern="0" dirty="0">
              <a:solidFill>
                <a:prstClr val="black"/>
              </a:solidFill>
              <a:cs typeface="Arial" pitchFamily="34" charset="0"/>
            </a:endParaRPr>
          </a:p>
          <a:p>
            <a:pPr>
              <a:defRPr/>
            </a:pPr>
            <a:r>
              <a:rPr lang="en-GB" sz="1700" dirty="0">
                <a:ea typeface="Calibri" panose="020F0502020204030204" pitchFamily="34" charset="0"/>
              </a:rPr>
              <a:t>The tritium consumption in fusion systems is huge: 55.8 kg per 1000 MW fusion power per full power year. This means that a device like DEMO with 2000 MW Fusion Power (~500 MWe) would consume: 112 kg/year; 0.31 kg/day. For a Pilot Plant with 1000 MW Fusion Power (200 MWe), tritium consumption is </a:t>
            </a:r>
            <a:r>
              <a:rPr lang="en-GB" sz="1700" dirty="0">
                <a:solidFill>
                  <a:prstClr val="black"/>
                </a:solidFill>
                <a:ea typeface="Calibri" panose="020F0502020204030204" pitchFamily="34" charset="0"/>
              </a:rPr>
              <a:t>56 kg/year; 0.15 kg/day</a:t>
            </a:r>
          </a:p>
          <a:p>
            <a:pPr marL="0" indent="0">
              <a:buNone/>
              <a:defRPr/>
            </a:pPr>
            <a:endParaRPr lang="en-GB" sz="400" dirty="0">
              <a:solidFill>
                <a:prstClr val="black"/>
              </a:solidFill>
              <a:ea typeface="Calibri" panose="020F0502020204030204" pitchFamily="34" charset="0"/>
            </a:endParaRPr>
          </a:p>
          <a:p>
            <a:pPr>
              <a:defRPr/>
            </a:pPr>
            <a:r>
              <a:rPr lang="en-GB" sz="1700" dirty="0">
                <a:solidFill>
                  <a:prstClr val="black"/>
                </a:solidFill>
                <a:ea typeface="Calibri" panose="020F0502020204030204" pitchFamily="34" charset="0"/>
              </a:rPr>
              <a:t>The Required Startup T inventory will be 14 kg for DEMO and 7 kg for Pilot Plant</a:t>
            </a:r>
          </a:p>
          <a:p>
            <a:pPr marL="0" indent="0">
              <a:buNone/>
              <a:defRPr/>
            </a:pPr>
            <a:endParaRPr lang="en-GB" sz="400" dirty="0">
              <a:solidFill>
                <a:prstClr val="black"/>
              </a:solidFill>
              <a:ea typeface="Calibri" panose="020F0502020204030204" pitchFamily="34" charset="0"/>
            </a:endParaRPr>
          </a:p>
          <a:p>
            <a:pPr>
              <a:defRPr/>
            </a:pPr>
            <a:r>
              <a:rPr lang="en-GB" altLang="ja-JP" sz="1700" b="1" kern="0" dirty="0">
                <a:solidFill>
                  <a:prstClr val="black"/>
                </a:solidFill>
                <a:cs typeface="Arial" pitchFamily="34" charset="0"/>
              </a:rPr>
              <a:t>There are very large uncertainties in achieving T self-sufficiency in early DT devices </a:t>
            </a:r>
            <a:r>
              <a:rPr lang="en-GB" altLang="ja-JP" sz="1700" kern="0" dirty="0">
                <a:solidFill>
                  <a:prstClr val="black"/>
                </a:solidFill>
                <a:cs typeface="Arial" pitchFamily="34" charset="0"/>
              </a:rPr>
              <a:t>due to  uncertainties in system definition (e.g. amount of structure, presence of stabilizing coils, etc.),plasma burn up , fuelling efficiency, etc.  </a:t>
            </a:r>
          </a:p>
          <a:p>
            <a:pPr marL="0" indent="0">
              <a:buNone/>
              <a:defRPr/>
            </a:pPr>
            <a:endParaRPr lang="en-GB" altLang="ja-JP" sz="400" b="1" kern="0" dirty="0">
              <a:solidFill>
                <a:prstClr val="black"/>
              </a:solidFill>
              <a:cs typeface="Arial" pitchFamily="34" charset="0"/>
            </a:endParaRPr>
          </a:p>
          <a:p>
            <a:pPr>
              <a:defRPr/>
            </a:pPr>
            <a:r>
              <a:rPr lang="en-GB" altLang="ja-JP" sz="1700" b="1" kern="0" dirty="0">
                <a:solidFill>
                  <a:prstClr val="black"/>
                </a:solidFill>
                <a:cs typeface="Arial" pitchFamily="34" charset="0"/>
              </a:rPr>
              <a:t>The issue of RAMI and expected low availability in early devices will have a huge impact on the potential to achieve T self-sufficiency. </a:t>
            </a:r>
          </a:p>
          <a:p>
            <a:pPr marL="300038" lvl="1" indent="0">
              <a:lnSpc>
                <a:spcPct val="107000"/>
              </a:lnSpc>
              <a:spcBef>
                <a:spcPts val="0"/>
              </a:spcBef>
              <a:spcAft>
                <a:spcPts val="600"/>
              </a:spcAft>
              <a:buNone/>
            </a:pPr>
            <a:r>
              <a:rPr lang="en-GB" altLang="ja-JP" sz="1700" b="1" i="1" kern="0" dirty="0">
                <a:solidFill>
                  <a:prstClr val="black"/>
                </a:solidFill>
                <a:cs typeface="Arial" pitchFamily="34" charset="0"/>
              </a:rPr>
              <a:t>Reason</a:t>
            </a:r>
            <a:r>
              <a:rPr lang="en-GB" altLang="ja-JP" sz="1700" b="1" kern="0" dirty="0">
                <a:solidFill>
                  <a:prstClr val="black"/>
                </a:solidFill>
                <a:cs typeface="Arial" pitchFamily="34" charset="0"/>
              </a:rPr>
              <a:t>: </a:t>
            </a:r>
            <a:r>
              <a:rPr lang="en-US" sz="1700" dirty="0"/>
              <a:t>During device downtime, T production in the blanket is interrupted while T loss by radioactive decay continues, inexorably</a:t>
            </a:r>
          </a:p>
          <a:p>
            <a:pPr marL="300038" lvl="1" indent="0">
              <a:lnSpc>
                <a:spcPct val="107000"/>
              </a:lnSpc>
              <a:spcBef>
                <a:spcPts val="0"/>
              </a:spcBef>
              <a:spcAft>
                <a:spcPts val="600"/>
              </a:spcAft>
              <a:buNone/>
            </a:pPr>
            <a:endParaRPr lang="en-GB" sz="400" b="1" kern="0" dirty="0">
              <a:solidFill>
                <a:prstClr val="black"/>
              </a:solidFill>
              <a:cs typeface="Arial" pitchFamily="34" charset="0"/>
            </a:endParaRPr>
          </a:p>
          <a:p>
            <a:pPr marL="285750" indent="-285750">
              <a:lnSpc>
                <a:spcPct val="107000"/>
              </a:lnSpc>
              <a:spcBef>
                <a:spcPts val="0"/>
              </a:spcBef>
              <a:spcAft>
                <a:spcPts val="600"/>
              </a:spcAft>
            </a:pPr>
            <a:r>
              <a:rPr lang="en-GB" altLang="ja-JP" sz="1700" b="1" kern="0" dirty="0">
                <a:solidFill>
                  <a:prstClr val="black"/>
                </a:solidFill>
                <a:cs typeface="Arial" pitchFamily="34" charset="0"/>
              </a:rPr>
              <a:t>Therefore, the next DT device like VNS should have small fusion power (&lt; 100 MW)</a:t>
            </a:r>
            <a:endParaRPr lang="en-US" altLang="ja-JP" sz="1700" b="1" kern="0" dirty="0">
              <a:solidFill>
                <a:prstClr val="black"/>
              </a:solidFill>
              <a:cs typeface="Arial" pitchFamily="34" charset="0"/>
            </a:endParaRPr>
          </a:p>
        </p:txBody>
      </p:sp>
      <p:sp>
        <p:nvSpPr>
          <p:cNvPr id="4" name="Footer Placeholder 3">
            <a:extLst>
              <a:ext uri="{FF2B5EF4-FFF2-40B4-BE49-F238E27FC236}">
                <a16:creationId xmlns:a16="http://schemas.microsoft.com/office/drawing/2014/main" id="{03E96E43-7A8F-41EC-9B87-17D952FC0670}"/>
              </a:ext>
            </a:extLst>
          </p:cNvPr>
          <p:cNvSpPr>
            <a:spLocks noGrp="1"/>
          </p:cNvSpPr>
          <p:nvPr>
            <p:ph type="ftr" sz="quarter" idx="11"/>
          </p:nvPr>
        </p:nvSpPr>
        <p:spPr>
          <a:xfrm>
            <a:off x="3580379" y="6588859"/>
            <a:ext cx="2944091" cy="365125"/>
          </a:xfrm>
        </p:spPr>
        <p:txBody>
          <a:bodyPr/>
          <a:lstStyle/>
          <a:p>
            <a:r>
              <a:rPr lang="en-US" sz="1100" dirty="0">
                <a:solidFill>
                  <a:prstClr val="black">
                    <a:tint val="75000"/>
                  </a:prstClr>
                </a:solidFill>
              </a:rPr>
              <a:t>M. Abdou FPA 12-20-2023</a:t>
            </a:r>
          </a:p>
        </p:txBody>
      </p:sp>
      <p:sp>
        <p:nvSpPr>
          <p:cNvPr id="5" name="Slide Number Placeholder 4">
            <a:extLst>
              <a:ext uri="{FF2B5EF4-FFF2-40B4-BE49-F238E27FC236}">
                <a16:creationId xmlns:a16="http://schemas.microsoft.com/office/drawing/2014/main" id="{D32F99D0-D5DC-4284-8ECC-A773074BEF66}"/>
              </a:ext>
            </a:extLst>
          </p:cNvPr>
          <p:cNvSpPr>
            <a:spLocks noGrp="1"/>
          </p:cNvSpPr>
          <p:nvPr>
            <p:ph type="sldNum" sz="quarter" idx="12"/>
          </p:nvPr>
        </p:nvSpPr>
        <p:spPr/>
        <p:txBody>
          <a:bodyPr/>
          <a:lstStyle/>
          <a:p>
            <a:fld id="{A97902F1-9105-4233-90EE-0A1D35ADBEAE}"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2840445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14AE81F-E6C9-4101-A89C-D1216DF0E0B8}"/>
              </a:ext>
            </a:extLst>
          </p:cNvPr>
          <p:cNvSpPr/>
          <p:nvPr/>
        </p:nvSpPr>
        <p:spPr>
          <a:xfrm>
            <a:off x="262287" y="238220"/>
            <a:ext cx="8583434" cy="158569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81468" y="374767"/>
            <a:ext cx="8745071" cy="1312596"/>
          </a:xfrm>
        </p:spPr>
        <p:txBody>
          <a:bodyPr>
            <a:noAutofit/>
          </a:bodyPr>
          <a:lstStyle/>
          <a:p>
            <a:r>
              <a:rPr lang="en-US" sz="2400" b="1" dirty="0">
                <a:solidFill>
                  <a:srgbClr val="0000FF"/>
                </a:solidFill>
                <a:latin typeface="Arial" panose="020B0604020202020204" pitchFamily="34" charset="0"/>
                <a:cs typeface="Arial" panose="020B0604020202020204" pitchFamily="34" charset="0"/>
              </a:rPr>
              <a:t> </a:t>
            </a:r>
            <a:r>
              <a:rPr lang="en-US" sz="2200" b="1" dirty="0">
                <a:solidFill>
                  <a:srgbClr val="0000FF"/>
                </a:solidFill>
                <a:latin typeface="Arial" panose="020B0604020202020204" pitchFamily="34" charset="0"/>
                <a:cs typeface="Arial" panose="020B0604020202020204" pitchFamily="34" charset="0"/>
              </a:rPr>
              <a:t>Accelerating Fusion Development will be realized only from a credible plan. There is no credible plan if it does not seriously address FNST- this requires constructing and operating VNS parallel to (or earlier than) ITER </a:t>
            </a:r>
          </a:p>
        </p:txBody>
      </p:sp>
      <p:sp>
        <p:nvSpPr>
          <p:cNvPr id="3" name="Subtitle 2"/>
          <p:cNvSpPr>
            <a:spLocks noGrp="1"/>
          </p:cNvSpPr>
          <p:nvPr>
            <p:ph type="subTitle" idx="1"/>
          </p:nvPr>
        </p:nvSpPr>
        <p:spPr>
          <a:xfrm>
            <a:off x="262287" y="2086647"/>
            <a:ext cx="8619423" cy="4194788"/>
          </a:xfrm>
        </p:spPr>
        <p:txBody>
          <a:bodyPr>
            <a:noAutofit/>
          </a:bodyPr>
          <a:lstStyle/>
          <a:p>
            <a:pPr marL="109538" algn="l">
              <a:spcBef>
                <a:spcPts val="0"/>
              </a:spcBef>
            </a:pPr>
            <a:r>
              <a:rPr lang="en-US" sz="1700" dirty="0">
                <a:solidFill>
                  <a:schemeClr val="tx1"/>
                </a:solidFill>
                <a:latin typeface="+mj-lt"/>
              </a:rPr>
              <a:t>Comprehensive international technical assessments and evaluation studies over the past 30 years show that: </a:t>
            </a:r>
            <a:br>
              <a:rPr lang="en-US" sz="1600" dirty="0">
                <a:solidFill>
                  <a:schemeClr val="tx1"/>
                </a:solidFill>
                <a:latin typeface="+mj-lt"/>
              </a:rPr>
            </a:br>
            <a:endParaRPr lang="en-US" sz="700" dirty="0">
              <a:solidFill>
                <a:schemeClr val="tx1"/>
              </a:solidFill>
              <a:latin typeface="+mj-lt"/>
            </a:endParaRPr>
          </a:p>
          <a:p>
            <a:pPr marL="452438" indent="-342900" algn="l">
              <a:spcBef>
                <a:spcPts val="0"/>
              </a:spcBef>
              <a:buFont typeface="+mj-lt"/>
              <a:buAutoNum type="arabicPeriod"/>
            </a:pPr>
            <a:r>
              <a:rPr lang="en-US" sz="1625" dirty="0">
                <a:solidFill>
                  <a:srgbClr val="FF0000"/>
                </a:solidFill>
                <a:latin typeface="+mj-lt"/>
              </a:rPr>
              <a:t>A credible pathway must start with a DT plasma-based device that has low fusion power (&lt;100 MW to minimize requirements for external T supply)</a:t>
            </a:r>
            <a:r>
              <a:rPr lang="en-US" sz="1625" dirty="0">
                <a:solidFill>
                  <a:schemeClr val="tx1"/>
                </a:solidFill>
                <a:latin typeface="+mj-lt"/>
              </a:rPr>
              <a:t>, in which we can learn behavior of Blanket/FW/Divertor in the fusion nuclear environment, discover and understand multiple/synergistic-effects phenomena, quantify the potential to attain T self-sufficiency; and understand failure modes, rates, effects (RAMI).</a:t>
            </a:r>
          </a:p>
          <a:p>
            <a:pPr marL="852488" lvl="1" indent="-285750" algn="l">
              <a:spcBef>
                <a:spcPts val="0"/>
              </a:spcBef>
              <a:buFont typeface="Wingdings" panose="05000000000000000000" pitchFamily="2" charset="2"/>
              <a:buChar char="Ø"/>
            </a:pPr>
            <a:r>
              <a:rPr lang="en-US" sz="1550" b="1" dirty="0">
                <a:solidFill>
                  <a:schemeClr val="tx1"/>
                </a:solidFill>
                <a:latin typeface="+mj-lt"/>
              </a:rPr>
              <a:t>This first DT fusion device is often called VNS. </a:t>
            </a:r>
            <a:r>
              <a:rPr lang="en-US" sz="1550" dirty="0">
                <a:solidFill>
                  <a:schemeClr val="tx1"/>
                </a:solidFill>
                <a:latin typeface="+mj-lt"/>
              </a:rPr>
              <a:t>It should have small size (R ~ 2-3 m), low fusion power (&lt; 100 MW),  </a:t>
            </a:r>
            <a:r>
              <a:rPr lang="en-US" sz="1550" dirty="0">
                <a:solidFill>
                  <a:srgbClr val="000000"/>
                </a:solidFill>
                <a:latin typeface="+mj-lt"/>
              </a:rPr>
              <a:t>~ 0.5 MW/m</a:t>
            </a:r>
            <a:r>
              <a:rPr lang="en-US" sz="1550" baseline="30000" dirty="0">
                <a:solidFill>
                  <a:srgbClr val="000000"/>
                </a:solidFill>
                <a:latin typeface="+mj-lt"/>
              </a:rPr>
              <a:t>2</a:t>
            </a:r>
            <a:r>
              <a:rPr lang="en-US" sz="1550" dirty="0">
                <a:solidFill>
                  <a:srgbClr val="000000"/>
                </a:solidFill>
                <a:latin typeface="+mj-lt"/>
              </a:rPr>
              <a:t> </a:t>
            </a:r>
            <a:r>
              <a:rPr lang="en-US" sz="1550" dirty="0">
                <a:solidFill>
                  <a:schemeClr val="tx1"/>
                </a:solidFill>
                <a:latin typeface="+mj-lt"/>
              </a:rPr>
              <a:t>NWL on ~</a:t>
            </a:r>
            <a:r>
              <a:rPr lang="en-US" sz="1550" dirty="0">
                <a:solidFill>
                  <a:srgbClr val="000000"/>
                </a:solidFill>
                <a:latin typeface="+mj-lt"/>
              </a:rPr>
              <a:t>10 </a:t>
            </a:r>
            <a:r>
              <a:rPr lang="en-US" sz="1550" dirty="0">
                <a:solidFill>
                  <a:srgbClr val="000000"/>
                </a:solidFill>
              </a:rPr>
              <a:t>m</a:t>
            </a:r>
            <a:r>
              <a:rPr lang="en-US" sz="1550" baseline="30000" dirty="0">
                <a:solidFill>
                  <a:prstClr val="black"/>
                </a:solidFill>
              </a:rPr>
              <a:t>2</a:t>
            </a:r>
            <a:r>
              <a:rPr lang="en-US" sz="1550" baseline="30000" dirty="0">
                <a:solidFill>
                  <a:srgbClr val="000000"/>
                </a:solidFill>
                <a:latin typeface="+mj-lt"/>
              </a:rPr>
              <a:t> </a:t>
            </a:r>
            <a:r>
              <a:rPr lang="en-US" sz="1550" dirty="0">
                <a:solidFill>
                  <a:schemeClr val="tx1"/>
                </a:solidFill>
                <a:latin typeface="+mj-lt"/>
              </a:rPr>
              <a:t>test area. Only inside the vacuum vessel (Blanket</a:t>
            </a:r>
            <a:r>
              <a:rPr lang="en-US" sz="1550" dirty="0">
                <a:solidFill>
                  <a:prstClr val="black"/>
                </a:solidFill>
              </a:rPr>
              <a:t> / FW</a:t>
            </a:r>
            <a:r>
              <a:rPr lang="en-US" sz="1550" dirty="0">
                <a:solidFill>
                  <a:schemeClr val="tx1"/>
                </a:solidFill>
                <a:latin typeface="+mj-lt"/>
              </a:rPr>
              <a:t>/divertor) need to be prototypical. Plasma should be highly driven, Q ~ 1-3 with plasma burn &gt; 200s  (should be based on current plasma physics)</a:t>
            </a:r>
          </a:p>
          <a:p>
            <a:pPr marL="566738" lvl="1" algn="l">
              <a:spcBef>
                <a:spcPts val="0"/>
              </a:spcBef>
            </a:pPr>
            <a:endParaRPr lang="en-US" sz="600" dirty="0">
              <a:solidFill>
                <a:schemeClr val="tx1"/>
              </a:solidFill>
              <a:latin typeface="+mj-lt"/>
            </a:endParaRPr>
          </a:p>
          <a:p>
            <a:pPr marL="566738" lvl="1" algn="l">
              <a:spcBef>
                <a:spcPts val="0"/>
              </a:spcBef>
            </a:pPr>
            <a:endParaRPr lang="en-US" sz="600" dirty="0">
              <a:solidFill>
                <a:schemeClr val="tx1"/>
              </a:solidFill>
              <a:latin typeface="+mj-lt"/>
            </a:endParaRPr>
          </a:p>
          <a:p>
            <a:pPr marL="452438" indent="-342900" algn="l">
              <a:spcBef>
                <a:spcPts val="0"/>
              </a:spcBef>
              <a:buFont typeface="+mj-lt"/>
              <a:buAutoNum type="arabicPeriod"/>
            </a:pPr>
            <a:r>
              <a:rPr lang="en-US" sz="1625" dirty="0">
                <a:solidFill>
                  <a:srgbClr val="FF0000"/>
                </a:solidFill>
                <a:latin typeface="+mj-lt"/>
              </a:rPr>
              <a:t>Results and experience from this first DT device will tell us much about the viability of current concepts, and whether we need another one or more devices </a:t>
            </a:r>
            <a:r>
              <a:rPr lang="en-US" sz="1625" dirty="0">
                <a:solidFill>
                  <a:schemeClr val="tx1"/>
                </a:solidFill>
                <a:latin typeface="+mj-lt"/>
              </a:rPr>
              <a:t>for reliability growth and other physics and technology improvements; and possibly produce excess tritium to supply the required Start up inventory for DEMO/Pilot. </a:t>
            </a:r>
          </a:p>
          <a:p>
            <a:pPr marL="452438" indent="-342900" algn="l">
              <a:spcBef>
                <a:spcPts val="0"/>
              </a:spcBef>
              <a:buFont typeface="+mj-lt"/>
              <a:buAutoNum type="arabicPeriod"/>
            </a:pPr>
            <a:endParaRPr lang="en-US" sz="500" dirty="0">
              <a:solidFill>
                <a:schemeClr val="tx1"/>
              </a:solidFill>
              <a:latin typeface="+mj-lt"/>
            </a:endParaRPr>
          </a:p>
          <a:p>
            <a:pPr marL="452438" indent="-342900" algn="l">
              <a:spcBef>
                <a:spcPts val="0"/>
              </a:spcBef>
              <a:buFont typeface="+mj-lt"/>
              <a:buAutoNum type="arabicPeriod"/>
            </a:pPr>
            <a:endParaRPr lang="en-US" sz="300" dirty="0">
              <a:solidFill>
                <a:schemeClr val="tx1"/>
              </a:solidFill>
              <a:latin typeface="+mj-lt"/>
            </a:endParaRPr>
          </a:p>
          <a:p>
            <a:pPr marL="804862" lvl="1" algn="l">
              <a:spcBef>
                <a:spcPts val="0"/>
              </a:spcBef>
            </a:pPr>
            <a:endParaRPr lang="en-US" sz="1700" dirty="0">
              <a:solidFill>
                <a:schemeClr val="tx1"/>
              </a:solidFill>
            </a:endParaRPr>
          </a:p>
        </p:txBody>
      </p:sp>
      <p:sp>
        <p:nvSpPr>
          <p:cNvPr id="9" name="Slide Number Placeholder 8"/>
          <p:cNvSpPr>
            <a:spLocks noGrp="1"/>
          </p:cNvSpPr>
          <p:nvPr>
            <p:ph type="sldNum" sz="quarter" idx="12"/>
          </p:nvPr>
        </p:nvSpPr>
        <p:spPr>
          <a:xfrm>
            <a:off x="7010400" y="6492387"/>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154FB9-0A80-47E6-8629-F8FF85B1424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B431E415-4ED0-4A6A-AF40-F41BE54CD8D0}"/>
              </a:ext>
            </a:extLst>
          </p:cNvPr>
          <p:cNvPicPr>
            <a:picLocks noChangeAspect="1"/>
          </p:cNvPicPr>
          <p:nvPr/>
        </p:nvPicPr>
        <p:blipFill>
          <a:blip r:embed="rId2"/>
          <a:stretch>
            <a:fillRect/>
          </a:stretch>
        </p:blipFill>
        <p:spPr>
          <a:xfrm>
            <a:off x="199463" y="6550152"/>
            <a:ext cx="559270" cy="201798"/>
          </a:xfrm>
          <a:prstGeom prst="rect">
            <a:avLst/>
          </a:prstGeom>
        </p:spPr>
      </p:pic>
      <p:sp>
        <p:nvSpPr>
          <p:cNvPr id="10" name="Footer Placeholder 4">
            <a:extLst>
              <a:ext uri="{FF2B5EF4-FFF2-40B4-BE49-F238E27FC236}">
                <a16:creationId xmlns:a16="http://schemas.microsoft.com/office/drawing/2014/main" id="{F080ED9E-CAD4-47A2-9DC7-8857B99C6791}"/>
              </a:ext>
            </a:extLst>
          </p:cNvPr>
          <p:cNvSpPr txBox="1">
            <a:spLocks/>
          </p:cNvSpPr>
          <p:nvPr/>
        </p:nvSpPr>
        <p:spPr>
          <a:xfrm>
            <a:off x="3892116" y="6537055"/>
            <a:ext cx="1594284" cy="3821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t>M. Abdou FPA 12-20-2023</a:t>
            </a: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27746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B1B16F7-0D72-4CDC-BC1B-AF740D303204}"/>
              </a:ext>
            </a:extLst>
          </p:cNvPr>
          <p:cNvSpPr/>
          <p:nvPr/>
        </p:nvSpPr>
        <p:spPr>
          <a:xfrm>
            <a:off x="394751" y="282227"/>
            <a:ext cx="8354497" cy="148347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88D813-93BB-4E81-9C48-004577CDD839}"/>
              </a:ext>
            </a:extLst>
          </p:cNvPr>
          <p:cNvSpPr>
            <a:spLocks noGrp="1"/>
          </p:cNvSpPr>
          <p:nvPr>
            <p:ph type="title"/>
          </p:nvPr>
        </p:nvSpPr>
        <p:spPr>
          <a:xfrm>
            <a:off x="476229" y="351609"/>
            <a:ext cx="8229600" cy="1344707"/>
          </a:xfrm>
        </p:spPr>
        <p:txBody>
          <a:bodyPr>
            <a:normAutofit fontScale="90000"/>
          </a:bodyPr>
          <a:lstStyle/>
          <a:p>
            <a:r>
              <a:rPr lang="en-US" sz="2900" b="1" dirty="0">
                <a:solidFill>
                  <a:srgbClr val="0000FF"/>
                </a:solidFill>
              </a:rPr>
              <a:t>There are also important benefits of implementing a technology program centered around a key development facility like the VNS. These include:</a:t>
            </a:r>
            <a:endParaRPr lang="en-US" dirty="0"/>
          </a:p>
        </p:txBody>
      </p:sp>
      <p:sp>
        <p:nvSpPr>
          <p:cNvPr id="3" name="Content Placeholder 2">
            <a:extLst>
              <a:ext uri="{FF2B5EF4-FFF2-40B4-BE49-F238E27FC236}">
                <a16:creationId xmlns:a16="http://schemas.microsoft.com/office/drawing/2014/main" id="{A6EC8AB0-4AA2-4693-ABF3-1A48F5F71BED}"/>
              </a:ext>
            </a:extLst>
          </p:cNvPr>
          <p:cNvSpPr>
            <a:spLocks noGrp="1"/>
          </p:cNvSpPr>
          <p:nvPr>
            <p:ph idx="1"/>
          </p:nvPr>
        </p:nvSpPr>
        <p:spPr>
          <a:xfrm>
            <a:off x="422809" y="2108145"/>
            <a:ext cx="8335791" cy="3696095"/>
          </a:xfrm>
        </p:spPr>
        <p:txBody>
          <a:bodyPr>
            <a:normAutofit/>
          </a:bodyPr>
          <a:lstStyle/>
          <a:p>
            <a:pPr>
              <a:spcBef>
                <a:spcPts val="0"/>
              </a:spcBef>
              <a:spcAft>
                <a:spcPts val="800"/>
              </a:spcAft>
            </a:pPr>
            <a:r>
              <a:rPr lang="en-US" sz="2000" dirty="0">
                <a:ea typeface="Calibri" panose="020F0502020204030204" pitchFamily="34" charset="0"/>
                <a:cs typeface="Times New Roman" panose="02020603050405020304" pitchFamily="18" charset="0"/>
              </a:rPr>
              <a:t>Forcing function to concept engineering developments (nuclear performance, reliability growth, Remote Maintenance)</a:t>
            </a:r>
          </a:p>
          <a:p>
            <a:pPr>
              <a:spcBef>
                <a:spcPts val="0"/>
              </a:spcBef>
              <a:spcAft>
                <a:spcPts val="800"/>
              </a:spcAft>
            </a:pPr>
            <a:r>
              <a:rPr lang="en-US" sz="2000" dirty="0">
                <a:ea typeface="Calibri" panose="020F0502020204030204" pitchFamily="34" charset="0"/>
                <a:cs typeface="Times New Roman" panose="02020603050405020304" pitchFamily="18" charset="0"/>
              </a:rPr>
              <a:t>Provides additional experience in design, construction and licensing of a nuclear fusion device</a:t>
            </a:r>
          </a:p>
          <a:p>
            <a:pPr>
              <a:spcBef>
                <a:spcPts val="0"/>
              </a:spcBef>
              <a:spcAft>
                <a:spcPts val="800"/>
              </a:spcAft>
            </a:pPr>
            <a:r>
              <a:rPr lang="en-US" sz="2000" dirty="0">
                <a:ea typeface="Calibri" panose="020F0502020204030204" pitchFamily="34" charset="0"/>
                <a:cs typeface="Times New Roman" panose="02020603050405020304" pitchFamily="18" charset="0"/>
              </a:rPr>
              <a:t>Provides focus and guidance to realign interests of private investors (most of which are biased towards developing primarily magnets), towards programmatic priorities</a:t>
            </a:r>
          </a:p>
          <a:p>
            <a:pPr>
              <a:spcBef>
                <a:spcPts val="0"/>
              </a:spcBef>
              <a:spcAft>
                <a:spcPts val="800"/>
              </a:spcAft>
            </a:pPr>
            <a:r>
              <a:rPr lang="en-US" sz="2000" dirty="0">
                <a:ea typeface="Calibri" panose="020F0502020204030204" pitchFamily="34" charset="0"/>
                <a:cs typeface="Times New Roman" panose="02020603050405020304" pitchFamily="18" charset="0"/>
              </a:rPr>
              <a:t>Keeps industry, private Investors, and governments interest high</a:t>
            </a:r>
          </a:p>
          <a:p>
            <a:pPr>
              <a:spcBef>
                <a:spcPts val="0"/>
              </a:spcBef>
              <a:spcAft>
                <a:spcPts val="800"/>
              </a:spcAft>
            </a:pPr>
            <a:r>
              <a:rPr lang="en-US" sz="2000" dirty="0">
                <a:ea typeface="Calibri" panose="020F0502020204030204" pitchFamily="34" charset="0"/>
                <a:cs typeface="Times New Roman" panose="02020603050405020304" pitchFamily="18" charset="0"/>
              </a:rPr>
              <a:t>Provides a powerful incentive to attract and form a new generation of engineers and scientists</a:t>
            </a:r>
          </a:p>
        </p:txBody>
      </p:sp>
      <p:sp>
        <p:nvSpPr>
          <p:cNvPr id="4" name="Slide Number Placeholder 3">
            <a:extLst>
              <a:ext uri="{FF2B5EF4-FFF2-40B4-BE49-F238E27FC236}">
                <a16:creationId xmlns:a16="http://schemas.microsoft.com/office/drawing/2014/main" id="{0B794CBE-DA7B-4ACD-A444-5235C09614CA}"/>
              </a:ext>
            </a:extLst>
          </p:cNvPr>
          <p:cNvSpPr>
            <a:spLocks noGrp="1"/>
          </p:cNvSpPr>
          <p:nvPr>
            <p:ph type="sldNum" sz="quarter" idx="12"/>
          </p:nvPr>
        </p:nvSpPr>
        <p:spPr/>
        <p:txBody>
          <a:bodyPr/>
          <a:lstStyle/>
          <a:p>
            <a:fld id="{16154FB9-0A80-47E6-8629-F8FF85B14247}"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1444485922"/>
      </p:ext>
    </p:extLst>
  </p:cSld>
  <p:clrMapOvr>
    <a:masterClrMapping/>
  </p:clrMapOvr>
</p:sld>
</file>

<file path=ppt/theme/theme1.xml><?xml version="1.0" encoding="utf-8"?>
<a:theme xmlns:a="http://schemas.openxmlformats.org/drawingml/2006/main" name="9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Rapp_extended_leadership_11-14_v2">
  <a:themeElements>
    <a:clrScheme name="ORNL Corporate Palette 140501">
      <a:dk1>
        <a:sysClr val="windowText" lastClr="000000"/>
      </a:dk1>
      <a:lt1>
        <a:sysClr val="window" lastClr="FFFFFF"/>
      </a:lt1>
      <a:dk2>
        <a:srgbClr val="1E7640"/>
      </a:dk2>
      <a:lt2>
        <a:srgbClr val="FFFFFF"/>
      </a:lt2>
      <a:accent1>
        <a:srgbClr val="0070B9"/>
      </a:accent1>
      <a:accent2>
        <a:srgbClr val="84B641"/>
      </a:accent2>
      <a:accent3>
        <a:srgbClr val="DE762D"/>
      </a:accent3>
      <a:accent4>
        <a:srgbClr val="00BDDD"/>
      </a:accent4>
      <a:accent5>
        <a:srgbClr val="A03123"/>
      </a:accent5>
      <a:accent6>
        <a:srgbClr val="FFCD00"/>
      </a:accent6>
      <a:hlink>
        <a:srgbClr val="0070B9"/>
      </a:hlink>
      <a:folHlink>
        <a:srgbClr val="1E7640"/>
      </a:folHlink>
    </a:clrScheme>
    <a:fontScheme name="ORNL 2013">
      <a:majorFont>
        <a:latin typeface="Arial Black"/>
        <a:ea typeface=""/>
        <a:cs typeface=""/>
      </a:majorFont>
      <a:minorFont>
        <a:latin typeface="Arial"/>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balanced" dir="t">
            <a:rot lat="0" lon="0" rev="0"/>
          </a:lightRig>
        </a:scene3d>
        <a:sp3d>
          <a:contourClr>
            <a:schemeClr val="lt1"/>
          </a:contourClr>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23884</TotalTime>
  <Words>2956</Words>
  <Application>Microsoft Office PowerPoint</Application>
  <PresentationFormat>On-screen Show (4:3)</PresentationFormat>
  <Paragraphs>179</Paragraphs>
  <Slides>13</Slides>
  <Notes>4</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13</vt:i4>
      </vt:variant>
    </vt:vector>
  </HeadingPairs>
  <TitlesOfParts>
    <vt:vector size="30" baseType="lpstr">
      <vt:lpstr>MS PGothic</vt:lpstr>
      <vt:lpstr>MS PGothic</vt:lpstr>
      <vt:lpstr>Arial</vt:lpstr>
      <vt:lpstr>Arial Black</vt:lpstr>
      <vt:lpstr>Calibri</vt:lpstr>
      <vt:lpstr>Courier New</vt:lpstr>
      <vt:lpstr>Times New Roman</vt:lpstr>
      <vt:lpstr>Wingdings</vt:lpstr>
      <vt:lpstr>9_Default Design</vt:lpstr>
      <vt:lpstr>JRapp_extended_leadership_11-14_v2</vt:lpstr>
      <vt:lpstr>5_Office Theme</vt:lpstr>
      <vt:lpstr>12_Default Design</vt:lpstr>
      <vt:lpstr>7_Office Theme</vt:lpstr>
      <vt:lpstr>1_Office Theme</vt:lpstr>
      <vt:lpstr>9_Office Theme</vt:lpstr>
      <vt:lpstr>19_Office Theme</vt:lpstr>
      <vt:lpstr>Office Theme</vt:lpstr>
      <vt:lpstr>  A new strategic plan to accelerate fusion energy development is urgently needed The plan must be credible, attractive and realistic </vt:lpstr>
      <vt:lpstr>A credible and realistic pathway to DEMO/Pilot must seriously address the Fusion Nuclear Science and Technology (FNST) development as the most formidable challenge on the way to fusion energy</vt:lpstr>
      <vt:lpstr>Current Situation in the World Fusion Energy programs Reasons for Optimism</vt:lpstr>
      <vt:lpstr> Current Situation in the World Fusion Energy programs Reasons for Concern and Caution  </vt:lpstr>
      <vt:lpstr>Principal Challenging FNST issues  identified in comprehensive international studies as most essential to address in defining a credible pathway </vt:lpstr>
      <vt:lpstr>      </vt:lpstr>
      <vt:lpstr>Tritium Issues Dictate the fusion power of the next DT Device must be small (&lt;100 MW)</vt:lpstr>
      <vt:lpstr> Accelerating Fusion Development will be realized only from a credible plan. There is no credible plan if it does not seriously address FNST- this requires constructing and operating VNS parallel to (or earlier than) ITER </vt:lpstr>
      <vt:lpstr>There are also important benefits of implementing a technology program centered around a key development facility like the VNS. These include:</vt:lpstr>
      <vt:lpstr>VNS should have two sequential stages to establish Scientific AND Engineering Feasibility</vt:lpstr>
      <vt:lpstr>Primary Recommendations </vt:lpstr>
      <vt:lpstr>Selected References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Tritium Breeding Blanket Technology, Tritium Fuel Cycle, and Tritium Self Sufficiency</dc:title>
  <dc:creator>Arnaud Larousse</dc:creator>
  <cp:lastModifiedBy>Mohamed Abdou</cp:lastModifiedBy>
  <cp:revision>1165</cp:revision>
  <cp:lastPrinted>2022-12-04T07:18:15Z</cp:lastPrinted>
  <dcterms:created xsi:type="dcterms:W3CDTF">2011-06-09T20:20:54Z</dcterms:created>
  <dcterms:modified xsi:type="dcterms:W3CDTF">2023-12-20T00:13:48Z</dcterms:modified>
</cp:coreProperties>
</file>