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77" r:id="rId5"/>
  </p:sldMasterIdLst>
  <p:notesMasterIdLst>
    <p:notesMasterId r:id="rId24"/>
  </p:notesMasterIdLst>
  <p:handoutMasterIdLst>
    <p:handoutMasterId r:id="rId25"/>
  </p:handoutMasterIdLst>
  <p:sldIdLst>
    <p:sldId id="2141412050" r:id="rId6"/>
    <p:sldId id="2141412068" r:id="rId7"/>
    <p:sldId id="2141412091" r:id="rId8"/>
    <p:sldId id="2147483302" r:id="rId9"/>
    <p:sldId id="2141412128" r:id="rId10"/>
    <p:sldId id="2141412112" r:id="rId11"/>
    <p:sldId id="2147483301" r:id="rId12"/>
    <p:sldId id="2141412137" r:id="rId13"/>
    <p:sldId id="2141412129" r:id="rId14"/>
    <p:sldId id="2141412133" r:id="rId15"/>
    <p:sldId id="2141412130" r:id="rId16"/>
    <p:sldId id="265" r:id="rId17"/>
    <p:sldId id="2141412134" r:id="rId18"/>
    <p:sldId id="2141412049" r:id="rId19"/>
    <p:sldId id="1874" r:id="rId20"/>
    <p:sldId id="2141412135" r:id="rId21"/>
    <p:sldId id="2141412098" r:id="rId22"/>
    <p:sldId id="2141412096" r:id="rId23"/>
  </p:sldIdLst>
  <p:sldSz cx="12192000" cy="6858000"/>
  <p:notesSz cx="6858000" cy="9144000"/>
  <p:embeddedFontLst>
    <p:embeddedFont>
      <p:font typeface="Cambria Math" panose="02040503050406030204" pitchFamily="18" charset="0"/>
      <p:regular r:id="rId26"/>
    </p:embeddedFont>
    <p:embeddedFont>
      <p:font typeface="Gotham Rounded" pitchFamily="2" charset="0"/>
      <p:regular r:id="rId27"/>
      <p:bold r:id="rId28"/>
      <p:italic r:id="rId29"/>
      <p:boldItalic r:id="rId30"/>
    </p:embeddedFont>
    <p:embeddedFont>
      <p:font typeface="Gotham Rounded Medium" panose="02000000000000000000" pitchFamily="2" charset="0"/>
      <p:regular r:id="rId31"/>
      <p:italic r:id="rId32"/>
    </p:embeddedFont>
    <p:embeddedFont>
      <p:font typeface="Tahoma" panose="020B0604030504040204" pitchFamily="34"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PA Main" id="{C24488E2-1CE7-4758-80B2-51611D71B29A}">
          <p14:sldIdLst>
            <p14:sldId id="2141412050"/>
            <p14:sldId id="2141412068"/>
            <p14:sldId id="2141412091"/>
            <p14:sldId id="2147483302"/>
            <p14:sldId id="2141412128"/>
            <p14:sldId id="2141412112"/>
            <p14:sldId id="2147483301"/>
            <p14:sldId id="2141412137"/>
            <p14:sldId id="2141412129"/>
            <p14:sldId id="2141412133"/>
            <p14:sldId id="2141412130"/>
            <p14:sldId id="265"/>
            <p14:sldId id="2141412134"/>
            <p14:sldId id="2141412049"/>
            <p14:sldId id="1874"/>
            <p14:sldId id="2141412135"/>
            <p14:sldId id="2141412098"/>
            <p14:sldId id="21414120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D861F-410F-70EF-D80A-74696F83C459}" name="Robert Slade" initials="RS" userId="S::Robert.Slade@tokamakenergy.co.uk::ecbd542d-d1b8-482a-a9a7-1ff95f104f6b" providerId="AD"/>
  <p188:author id="{6D544227-48B8-CC97-4D7D-94C584CFADED}" name="Wolfson, Simon" initials="WS" userId="S::Simon_Wolfson@next.co.uk::739a12ed-8d92-4db4-a86a-01ad4fdf43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9C5"/>
    <a:srgbClr val="2A373F"/>
    <a:srgbClr val="E74B1C"/>
    <a:srgbClr val="AE3570"/>
    <a:srgbClr val="3788C5"/>
    <a:srgbClr val="4B5D6B"/>
    <a:srgbClr val="F08323"/>
    <a:srgbClr val="FCBF14"/>
    <a:srgbClr val="7C93A4"/>
    <a:srgbClr val="002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742" autoAdjust="0"/>
  </p:normalViewPr>
  <p:slideViewPr>
    <p:cSldViewPr snapToGrid="0" showGuides="1">
      <p:cViewPr varScale="1">
        <p:scale>
          <a:sx n="70" d="100"/>
          <a:sy n="70" d="100"/>
        </p:scale>
        <p:origin x="1166"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16"/>
    </p:cViewPr>
  </p:sorterViewPr>
  <p:notesViewPr>
    <p:cSldViewPr snapToGrid="0" showGuides="1">
      <p:cViewPr varScale="1">
        <p:scale>
          <a:sx n="119" d="100"/>
          <a:sy n="119" d="100"/>
        </p:scale>
        <p:origin x="762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19E7B9-B955-2204-A555-33D5DA186A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dirty="0"/>
          </a:p>
        </p:txBody>
      </p:sp>
      <p:sp>
        <p:nvSpPr>
          <p:cNvPr id="3" name="Date Placeholder 2">
            <a:extLst>
              <a:ext uri="{FF2B5EF4-FFF2-40B4-BE49-F238E27FC236}">
                <a16:creationId xmlns:a16="http://schemas.microsoft.com/office/drawing/2014/main" id="{124D8DFE-EC5D-68E7-7CBB-B4C4B0F213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69ABA-E308-40A8-85A6-DAB3EA2DAE9D}" type="datetimeFigureOut">
              <a:rPr lang="en-GB" sz="1000" smtClean="0"/>
              <a:t>17/12/2023</a:t>
            </a:fld>
            <a:endParaRPr lang="en-GB" sz="1000" dirty="0"/>
          </a:p>
        </p:txBody>
      </p:sp>
      <p:sp>
        <p:nvSpPr>
          <p:cNvPr id="4" name="Footer Placeholder 3">
            <a:extLst>
              <a:ext uri="{FF2B5EF4-FFF2-40B4-BE49-F238E27FC236}">
                <a16:creationId xmlns:a16="http://schemas.microsoft.com/office/drawing/2014/main" id="{C71FE348-BD08-D192-7870-9A8F3DE237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dirty="0"/>
          </a:p>
        </p:txBody>
      </p:sp>
      <p:sp>
        <p:nvSpPr>
          <p:cNvPr id="5" name="Slide Number Placeholder 4">
            <a:extLst>
              <a:ext uri="{FF2B5EF4-FFF2-40B4-BE49-F238E27FC236}">
                <a16:creationId xmlns:a16="http://schemas.microsoft.com/office/drawing/2014/main" id="{DD9A6CCB-D70F-A872-B462-EEF23599A3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9BCC1-2A5D-45EA-8ED2-4D7545BD3950}" type="slidenum">
              <a:rPr lang="en-GB" sz="1000" smtClean="0"/>
              <a:t>‹#›</a:t>
            </a:fld>
            <a:endParaRPr lang="en-GB" sz="1000" dirty="0"/>
          </a:p>
        </p:txBody>
      </p:sp>
    </p:spTree>
    <p:extLst>
      <p:ext uri="{BB962C8B-B14F-4D97-AF65-F5344CB8AC3E}">
        <p14:creationId xmlns:p14="http://schemas.microsoft.com/office/powerpoint/2010/main" val="13036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579CAB04-569A-4548-9D13-A9C5403939A4}" type="datetimeFigureOut">
              <a:rPr lang="en-GB" smtClean="0"/>
              <a:pPr/>
              <a:t>17/12/2023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4BB21B24-DD52-41D2-AB9C-B8406F54A9D5}" type="slidenum">
              <a:rPr lang="en-GB" smtClean="0"/>
              <a:pPr/>
              <a:t>‹#›</a:t>
            </a:fld>
            <a:endParaRPr lang="en-GB" dirty="0"/>
          </a:p>
        </p:txBody>
      </p:sp>
    </p:spTree>
    <p:extLst>
      <p:ext uri="{BB962C8B-B14F-4D97-AF65-F5344CB8AC3E}">
        <p14:creationId xmlns:p14="http://schemas.microsoft.com/office/powerpoint/2010/main" val="116266472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0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000" kern="1200">
        <a:solidFill>
          <a:schemeClr val="tx1"/>
        </a:solidFill>
        <a:latin typeface="+mn-lt"/>
        <a:ea typeface="+mn-ea"/>
        <a:cs typeface="+mn-cs"/>
      </a:defRPr>
    </a:lvl3pPr>
    <a:lvl4pPr marL="540000" indent="-180000" algn="l" defTabSz="914400" rtl="0" eaLnBrk="1" latinLnBrk="0" hangingPunct="1">
      <a:buFont typeface="Arial" panose="020B0604020202020204" pitchFamily="34" charset="0"/>
      <a:buChar char="–"/>
      <a:defRPr sz="1000" kern="1200">
        <a:solidFill>
          <a:schemeClr val="tx1"/>
        </a:solidFill>
        <a:latin typeface="+mn-lt"/>
        <a:ea typeface="+mn-ea"/>
        <a:cs typeface="+mn-cs"/>
      </a:defRPr>
    </a:lvl4pPr>
    <a:lvl5pPr marL="720000" indent="-180000" algn="l" defTabSz="914400" rtl="0" eaLnBrk="1" latinLnBrk="0" hangingPunct="1">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BB21B24-DD52-41D2-AB9C-B8406F54A9D5}" type="slidenum">
              <a:rPr lang="en-GB" smtClean="0"/>
              <a:pPr/>
              <a:t>1</a:t>
            </a:fld>
            <a:endParaRPr lang="en-GB" dirty="0"/>
          </a:p>
        </p:txBody>
      </p:sp>
    </p:spTree>
    <p:extLst>
      <p:ext uri="{BB962C8B-B14F-4D97-AF65-F5344CB8AC3E}">
        <p14:creationId xmlns:p14="http://schemas.microsoft.com/office/powerpoint/2010/main" val="276923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Clearly I do not have enough time to go over all of these in any level of detail, but I will say a few words about two of these. Why these two?</a:t>
            </a:r>
          </a:p>
          <a:p>
            <a:r>
              <a:rPr lang="en-GB" dirty="0"/>
              <a:t>[CLICK]</a:t>
            </a:r>
          </a:p>
          <a:p>
            <a:r>
              <a:rPr lang="en-GB" dirty="0"/>
              <a:t>Well if you recall the earlier slide, I mentioned that the two key elements on our technology advantages lie in developing and operating spherical tokamaks and gaining new insights into their physics, and in using HTS magnet technology to access the massive advantages that ST’s have and turn that into a commercial fusion plant. So it makes sense that I talk to you today about these two – as much as I’d like to stay on the home turf of nuclear engineers and talk about breeding blankets and radiation shielding</a:t>
            </a:r>
          </a:p>
        </p:txBody>
      </p:sp>
      <p:sp>
        <p:nvSpPr>
          <p:cNvPr id="4" name="Slide Number Placeholder 3"/>
          <p:cNvSpPr>
            <a:spLocks noGrp="1"/>
          </p:cNvSpPr>
          <p:nvPr>
            <p:ph type="sldNum" sz="quarter" idx="5"/>
          </p:nvPr>
        </p:nvSpPr>
        <p:spPr/>
        <p:txBody>
          <a:bodyPr/>
          <a:lstStyle/>
          <a:p>
            <a:fld id="{4BB21B24-DD52-41D2-AB9C-B8406F54A9D5}" type="slidenum">
              <a:rPr lang="en-GB" smtClean="0"/>
              <a:pPr/>
              <a:t>10</a:t>
            </a:fld>
            <a:endParaRPr lang="en-GB" dirty="0"/>
          </a:p>
        </p:txBody>
      </p:sp>
    </p:spTree>
    <p:extLst>
      <p:ext uri="{BB962C8B-B14F-4D97-AF65-F5344CB8AC3E}">
        <p14:creationId xmlns:p14="http://schemas.microsoft.com/office/powerpoint/2010/main" val="191597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ST40.  You can see on the plot where ST40 occupies on the </a:t>
            </a:r>
            <a:r>
              <a:rPr lang="en-GB" dirty="0" err="1"/>
              <a:t>NtTau</a:t>
            </a:r>
            <a:r>
              <a:rPr lang="en-GB" dirty="0"/>
              <a:t> universe. But the real achievement is that it occupies the record </a:t>
            </a:r>
            <a:r>
              <a:rPr lang="en-GB" dirty="0" err="1"/>
              <a:t>nTtau</a:t>
            </a:r>
            <a:r>
              <a:rPr lang="en-GB" dirty="0"/>
              <a:t> and temperature for a Spherical Tokamak but does so in a much smaller device, at a fraction of the cost and in much shorter timescales than other devices of a similar performance.</a:t>
            </a:r>
          </a:p>
          <a:p>
            <a:r>
              <a:rPr lang="en-GB" dirty="0"/>
              <a:t>Of course, we are very much looking forward to our friends and collaborators at PPPL getting NSTX-U operating again in the near future and beating ST40’s record. We very much hope that happens.</a:t>
            </a:r>
          </a:p>
          <a:p>
            <a:r>
              <a:rPr lang="en-GB" dirty="0"/>
              <a:t>If you have good eye-sight you can see some of the diagnostics data from one of the high performance shots on ST40, and inside the vessel during a recent upgrade</a:t>
            </a:r>
          </a:p>
        </p:txBody>
      </p:sp>
      <p:sp>
        <p:nvSpPr>
          <p:cNvPr id="4" name="Slide Number Placeholder 3"/>
          <p:cNvSpPr>
            <a:spLocks noGrp="1"/>
          </p:cNvSpPr>
          <p:nvPr>
            <p:ph type="sldNum" sz="quarter" idx="5"/>
          </p:nvPr>
        </p:nvSpPr>
        <p:spPr/>
        <p:txBody>
          <a:bodyPr/>
          <a:lstStyle/>
          <a:p>
            <a:fld id="{4BB21B24-DD52-41D2-AB9C-B8406F54A9D5}" type="slidenum">
              <a:rPr lang="en-GB" smtClean="0"/>
              <a:pPr/>
              <a:t>11</a:t>
            </a:fld>
            <a:endParaRPr lang="en-GB" dirty="0"/>
          </a:p>
        </p:txBody>
      </p:sp>
    </p:spTree>
    <p:extLst>
      <p:ext uri="{BB962C8B-B14F-4D97-AF65-F5344CB8AC3E}">
        <p14:creationId xmlns:p14="http://schemas.microsoft.com/office/powerpoint/2010/main" val="52698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forward with ST40, we plan to further prove the expected very strong correlation of energy confinement scaling with toroidal field on ST’s – providing more evidence that we are on the right line with HTS and Spherical Tokamaks.</a:t>
            </a:r>
          </a:p>
          <a:p>
            <a:endParaRPr lang="en-GB" dirty="0"/>
          </a:p>
          <a:p>
            <a:r>
              <a:rPr lang="en-GB" dirty="0"/>
              <a:t>I mentioned that we want to investigate non-inductive start-up techniques, as well as accessing higher plasma performance.</a:t>
            </a:r>
          </a:p>
          <a:p>
            <a:endParaRPr lang="en-GB" dirty="0"/>
          </a:p>
          <a:p>
            <a:r>
              <a:rPr lang="en-GB" dirty="0"/>
              <a:t>We have also installed and commissioned some IR camera diagnostics to measure the scrape off width at the divertor, which supports our INFUSE collaboration with CS Chang at PPPL. We already have some data from that, and we plan to produce much more. The SOL width of course is a very important parameter for Spherical Tokamaks, especially on the inboard divertor leg.</a:t>
            </a:r>
          </a:p>
        </p:txBody>
      </p:sp>
      <p:sp>
        <p:nvSpPr>
          <p:cNvPr id="4" name="Slide Number Placeholder 3"/>
          <p:cNvSpPr>
            <a:spLocks noGrp="1"/>
          </p:cNvSpPr>
          <p:nvPr>
            <p:ph type="sldNum" sz="quarter" idx="5"/>
          </p:nvPr>
        </p:nvSpPr>
        <p:spPr/>
        <p:txBody>
          <a:bodyPr/>
          <a:lstStyle/>
          <a:p>
            <a:fld id="{4BB21B24-DD52-41D2-AB9C-B8406F54A9D5}" type="slidenum">
              <a:rPr lang="en-GB" smtClean="0"/>
              <a:pPr/>
              <a:t>12</a:t>
            </a:fld>
            <a:endParaRPr lang="en-GB"/>
          </a:p>
        </p:txBody>
      </p:sp>
    </p:spTree>
    <p:extLst>
      <p:ext uri="{BB962C8B-B14F-4D97-AF65-F5344CB8AC3E}">
        <p14:creationId xmlns:p14="http://schemas.microsoft.com/office/powerpoint/2010/main" val="62447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Magnets, I have already mentioned our collaboration with General Atomics, but we are making progress on advanced dynamic modelling as well as the DEMO4 assembly.</a:t>
            </a:r>
          </a:p>
        </p:txBody>
      </p:sp>
      <p:sp>
        <p:nvSpPr>
          <p:cNvPr id="4" name="Slide Number Placeholder 3"/>
          <p:cNvSpPr>
            <a:spLocks noGrp="1"/>
          </p:cNvSpPr>
          <p:nvPr>
            <p:ph type="sldNum" sz="quarter" idx="5"/>
          </p:nvPr>
        </p:nvSpPr>
        <p:spPr/>
        <p:txBody>
          <a:bodyPr/>
          <a:lstStyle/>
          <a:p>
            <a:fld id="{4BB21B24-DD52-41D2-AB9C-B8406F54A9D5}" type="slidenum">
              <a:rPr lang="en-GB" smtClean="0"/>
              <a:pPr/>
              <a:t>13</a:t>
            </a:fld>
            <a:endParaRPr lang="en-GB" dirty="0"/>
          </a:p>
        </p:txBody>
      </p:sp>
    </p:spTree>
    <p:extLst>
      <p:ext uri="{BB962C8B-B14F-4D97-AF65-F5344CB8AC3E}">
        <p14:creationId xmlns:p14="http://schemas.microsoft.com/office/powerpoint/2010/main" val="303747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seen 3 of these points from earlier on in the presentation, but it is another excuse to show the PF coil test in the liquid </a:t>
            </a:r>
            <a:r>
              <a:rPr lang="en-GB" dirty="0" err="1"/>
              <a:t>nirogen</a:t>
            </a:r>
            <a:r>
              <a:rPr lang="en-GB" dirty="0"/>
              <a:t> bath – this time in a nice blue hue. But it is also an opportunity to say a word about the GAMMA experiment at Sandia. This year, we finished the design and build of a cryogenic test rig which allows us to take HTS tape stacks to operating temperature and energise them so they are at a field in-situ while they are being irradiated by gamma rays and live performance diagnostics data of the tapes are being taken. This allows us to predict whether HTS tapes are sensitive to gamma irradiation, as some studies have claimed, and if so which tapes are sensitive. Those tapes are being irradiated as I speak and producing reams of data.</a:t>
            </a:r>
          </a:p>
        </p:txBody>
      </p:sp>
      <p:sp>
        <p:nvSpPr>
          <p:cNvPr id="4" name="Slide Number Placeholder 3"/>
          <p:cNvSpPr>
            <a:spLocks noGrp="1"/>
          </p:cNvSpPr>
          <p:nvPr>
            <p:ph type="sldNum" sz="quarter" idx="5"/>
          </p:nvPr>
        </p:nvSpPr>
        <p:spPr/>
        <p:txBody>
          <a:bodyPr/>
          <a:lstStyle/>
          <a:p>
            <a:fld id="{4BB21B24-DD52-41D2-AB9C-B8406F54A9D5}" type="slidenum">
              <a:rPr lang="en-GB" smtClean="0"/>
              <a:pPr/>
              <a:t>14</a:t>
            </a:fld>
            <a:endParaRPr lang="en-GB"/>
          </a:p>
        </p:txBody>
      </p:sp>
    </p:spTree>
    <p:extLst>
      <p:ext uri="{BB962C8B-B14F-4D97-AF65-F5344CB8AC3E}">
        <p14:creationId xmlns:p14="http://schemas.microsoft.com/office/powerpoint/2010/main" val="83404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DEMO4. It is a busy slide so I won’t speak to all of it, but I’ll say a few words while you read the highlights. It is an ambitious project to build a full all-HTS magnet set and operate it in high-field - using patented tape winding and coil fabrication techniques. This is essentially to understand coil-on-coil interactions and improve our in-silica models for the interaction as well as demonstrating engineering performance of the assembly. Coil manufacture and assembly of the DEMO4 lab are well underway.</a:t>
            </a:r>
          </a:p>
        </p:txBody>
      </p:sp>
      <p:sp>
        <p:nvSpPr>
          <p:cNvPr id="4" name="Slide Number Placeholder 3"/>
          <p:cNvSpPr>
            <a:spLocks noGrp="1"/>
          </p:cNvSpPr>
          <p:nvPr>
            <p:ph type="sldNum" sz="quarter" idx="5"/>
          </p:nvPr>
        </p:nvSpPr>
        <p:spPr/>
        <p:txBody>
          <a:bodyPr/>
          <a:lstStyle/>
          <a:p>
            <a:fld id="{4BB21B24-DD52-41D2-AB9C-B8406F54A9D5}" type="slidenum">
              <a:rPr lang="en-GB" smtClean="0"/>
              <a:pPr/>
              <a:t>15</a:t>
            </a:fld>
            <a:endParaRPr lang="en-GB" dirty="0"/>
          </a:p>
        </p:txBody>
      </p:sp>
    </p:spTree>
    <p:extLst>
      <p:ext uri="{BB962C8B-B14F-4D97-AF65-F5344CB8AC3E}">
        <p14:creationId xmlns:p14="http://schemas.microsoft.com/office/powerpoint/2010/main" val="303066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all of these building block challenges are required to be closed out to lead to a pilot plant. We have developed plans to address these areas.</a:t>
            </a:r>
          </a:p>
          <a:p>
            <a:r>
              <a:rPr lang="en-GB" dirty="0"/>
              <a:t>[CLICK] To do that we are working with our partners in the US on the Milestone Program to close out these issues – as this slide’s animation attempts to illustrate.</a:t>
            </a:r>
          </a:p>
        </p:txBody>
      </p:sp>
      <p:sp>
        <p:nvSpPr>
          <p:cNvPr id="4" name="Slide Number Placeholder 3"/>
          <p:cNvSpPr>
            <a:spLocks noGrp="1"/>
          </p:cNvSpPr>
          <p:nvPr>
            <p:ph type="sldNum" sz="quarter" idx="5"/>
          </p:nvPr>
        </p:nvSpPr>
        <p:spPr/>
        <p:txBody>
          <a:bodyPr/>
          <a:lstStyle/>
          <a:p>
            <a:fld id="{4BB21B24-DD52-41D2-AB9C-B8406F54A9D5}" type="slidenum">
              <a:rPr lang="en-GB" smtClean="0"/>
              <a:pPr/>
              <a:t>16</a:t>
            </a:fld>
            <a:endParaRPr lang="en-GB" dirty="0"/>
          </a:p>
        </p:txBody>
      </p:sp>
    </p:spTree>
    <p:extLst>
      <p:ext uri="{BB962C8B-B14F-4D97-AF65-F5344CB8AC3E}">
        <p14:creationId xmlns:p14="http://schemas.microsoft.com/office/powerpoint/2010/main" val="725880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finish with a last word on STEP, the UK Government’s prototype fusion power plant.</a:t>
            </a:r>
          </a:p>
          <a:p>
            <a:r>
              <a:rPr lang="en-GB" dirty="0"/>
              <a:t>I get asked a lot about whether STEP is a competitor, and the answer is certainly ‘no’ – it is great to see UKAEA following the HTS Spherical Tokamak approach to commercialise fusion power, and a fantastic endorsement. As I said earlier, we very much would like to contribute to STEP as an engineering partner; and this absolutely complements rather than competes with what we are doing on this side of the Atlantic on the DOE’s Milestone Program; especially in light of the recent UK/US Fusion Collaboration Agreement. We very much want STEP to be a roaring success, and we applaud UKAEA’s initiative to making that happen.</a:t>
            </a:r>
          </a:p>
        </p:txBody>
      </p:sp>
      <p:sp>
        <p:nvSpPr>
          <p:cNvPr id="4" name="Slide Number Placeholder 3"/>
          <p:cNvSpPr>
            <a:spLocks noGrp="1"/>
          </p:cNvSpPr>
          <p:nvPr>
            <p:ph type="sldNum" sz="quarter" idx="5"/>
          </p:nvPr>
        </p:nvSpPr>
        <p:spPr/>
        <p:txBody>
          <a:bodyPr/>
          <a:lstStyle/>
          <a:p>
            <a:fld id="{4BB21B24-DD52-41D2-AB9C-B8406F54A9D5}" type="slidenum">
              <a:rPr lang="en-GB" smtClean="0"/>
              <a:pPr/>
              <a:t>17</a:t>
            </a:fld>
            <a:endParaRPr lang="en-GB" dirty="0"/>
          </a:p>
        </p:txBody>
      </p:sp>
    </p:spTree>
    <p:extLst>
      <p:ext uri="{BB962C8B-B14F-4D97-AF65-F5344CB8AC3E}">
        <p14:creationId xmlns:p14="http://schemas.microsoft.com/office/powerpoint/2010/main" val="347887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that, I thank you for your time. I will happily take any questions.</a:t>
            </a:r>
          </a:p>
        </p:txBody>
      </p:sp>
      <p:sp>
        <p:nvSpPr>
          <p:cNvPr id="4" name="Slide Number Placeholder 3"/>
          <p:cNvSpPr>
            <a:spLocks noGrp="1"/>
          </p:cNvSpPr>
          <p:nvPr>
            <p:ph type="sldNum" sz="quarter" idx="5"/>
          </p:nvPr>
        </p:nvSpPr>
        <p:spPr/>
        <p:txBody>
          <a:bodyPr/>
          <a:lstStyle/>
          <a:p>
            <a:fld id="{4BB21B24-DD52-41D2-AB9C-B8406F54A9D5}" type="slidenum">
              <a:rPr lang="en-GB" smtClean="0"/>
              <a:pPr/>
              <a:t>18</a:t>
            </a:fld>
            <a:endParaRPr lang="en-GB" dirty="0"/>
          </a:p>
        </p:txBody>
      </p:sp>
    </p:spTree>
    <p:extLst>
      <p:ext uri="{BB962C8B-B14F-4D97-AF65-F5344CB8AC3E}">
        <p14:creationId xmlns:p14="http://schemas.microsoft.com/office/powerpoint/2010/main" val="251599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slide summary of Tokamak Energy’s approach.</a:t>
            </a:r>
          </a:p>
          <a:p>
            <a:r>
              <a:rPr lang="en-GB" dirty="0"/>
              <a:t>Improved physics performance inherent in the ST. – Unlocked by HTS magnet technology.</a:t>
            </a:r>
          </a:p>
        </p:txBody>
      </p:sp>
      <p:sp>
        <p:nvSpPr>
          <p:cNvPr id="4" name="Slide Number Placeholder 3"/>
          <p:cNvSpPr>
            <a:spLocks noGrp="1"/>
          </p:cNvSpPr>
          <p:nvPr>
            <p:ph type="sldNum" sz="quarter" idx="5"/>
          </p:nvPr>
        </p:nvSpPr>
        <p:spPr/>
        <p:txBody>
          <a:bodyPr/>
          <a:lstStyle/>
          <a:p>
            <a:fld id="{4BB21B24-DD52-41D2-AB9C-B8406F54A9D5}" type="slidenum">
              <a:rPr lang="en-GB" smtClean="0"/>
              <a:pPr/>
              <a:t>2</a:t>
            </a:fld>
            <a:endParaRPr lang="en-GB" dirty="0"/>
          </a:p>
        </p:txBody>
      </p:sp>
    </p:spTree>
    <p:extLst>
      <p:ext uri="{BB962C8B-B14F-4D97-AF65-F5344CB8AC3E}">
        <p14:creationId xmlns:p14="http://schemas.microsoft.com/office/powerpoint/2010/main" val="67769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Started as spinout from Culham but now grown into one of the largest private fusion companies.</a:t>
            </a:r>
          </a:p>
          <a:p>
            <a:r>
              <a:rPr lang="en-GB" dirty="0"/>
              <a:t>Global network with major collaboration and strategic partnerships beyond the UK – Japan, Australia, Europe and of the course the US. Our modus operandi is to move with pace and agility making rapid innovation and progress at low TRL while simultaneously building relationships with industrial partners, research organisations, and strategic market entrants to keep up technology development momentum at increased scale.</a:t>
            </a:r>
          </a:p>
          <a:p>
            <a:r>
              <a:rPr lang="en-GB" dirty="0"/>
              <a:t> One such collaboration we were excited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21B24-DD52-41D2-AB9C-B8406F54A9D5}" type="slidenum">
              <a:rPr kumimoji="0" lang="en-GB" sz="1000" b="0" i="0" u="none" strike="noStrike" kern="1200" cap="none" spc="0" normalizeH="0" baseline="0" noProof="0" smtClean="0">
                <a:ln>
                  <a:noFill/>
                </a:ln>
                <a:solidFill>
                  <a:prstClr val="black"/>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prstClr val="black"/>
              </a:solidFill>
              <a:effectLst/>
              <a:uLnTx/>
              <a:uFillTx/>
              <a:latin typeface="Gotham Rounded"/>
              <a:ea typeface="+mn-ea"/>
              <a:cs typeface="+mn-cs"/>
            </a:endParaRPr>
          </a:p>
        </p:txBody>
      </p:sp>
    </p:spTree>
    <p:extLst>
      <p:ext uri="{BB962C8B-B14F-4D97-AF65-F5344CB8AC3E}">
        <p14:creationId xmlns:p14="http://schemas.microsoft.com/office/powerpoint/2010/main" val="5945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heard this morning from Wayne Solomon) One such example of a collaboration partnership in 2023 was an agreement between Tokamak Energy and General Atomics to partner in taking Tokamak Energy’s R&amp;D of HTS magnet and scaling that up to increased scale using General </a:t>
            </a:r>
            <a:r>
              <a:rPr lang="en-GB" dirty="0" err="1"/>
              <a:t>Atomic’s</a:t>
            </a:r>
            <a:r>
              <a:rPr lang="en-GB" dirty="0"/>
              <a:t> capability from the ITER program in large magnet manufacture.</a:t>
            </a:r>
          </a:p>
          <a:p>
            <a:endParaRPr lang="en-GB" dirty="0"/>
          </a:p>
          <a:p>
            <a:r>
              <a:rPr lang="en-GB" dirty="0"/>
              <a:t>The left image here is GA’s facility in California, and the image on the right is a small PF coil produced in-house at Tokamak Energy using patented IP.</a:t>
            </a:r>
          </a:p>
          <a:p>
            <a:endParaRPr lang="en-GB" dirty="0"/>
          </a:p>
          <a:p>
            <a:r>
              <a:rPr lang="en-GB" dirty="0"/>
              <a:t>As you can read from the quote on screen, the integration of these two capabilities allows us to move at pace and focus Tokamak Energy’s effort where they can have the greatest impact: namely innovative technologies, early R&amp;D of breakthrough ideas, and technical integration of systems into a fusion pilot plant.</a:t>
            </a:r>
          </a:p>
        </p:txBody>
      </p:sp>
      <p:sp>
        <p:nvSpPr>
          <p:cNvPr id="4" name="Slide Number Placeholder 3"/>
          <p:cNvSpPr>
            <a:spLocks noGrp="1"/>
          </p:cNvSpPr>
          <p:nvPr>
            <p:ph type="sldNum" sz="quarter" idx="5"/>
          </p:nvPr>
        </p:nvSpPr>
        <p:spPr/>
        <p:txBody>
          <a:bodyPr/>
          <a:lstStyle/>
          <a:p>
            <a:fld id="{4BB21B24-DD52-41D2-AB9C-B8406F54A9D5}" type="slidenum">
              <a:rPr lang="en-GB" smtClean="0"/>
              <a:pPr/>
              <a:t>4</a:t>
            </a:fld>
            <a:endParaRPr lang="en-GB" dirty="0"/>
          </a:p>
        </p:txBody>
      </p:sp>
    </p:spTree>
    <p:extLst>
      <p:ext uri="{BB962C8B-B14F-4D97-AF65-F5344CB8AC3E}">
        <p14:creationId xmlns:p14="http://schemas.microsoft.com/office/powerpoint/2010/main" val="32848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some highlights of Tokamak Energy’s achievements leading up to this year – from the first all HTS tokamak that ran for 29 hours in 2015, to building world record performance small prototype magnet systems, and the record of being the first private fusion company to achieve 100 million Kelvin thermal ion temperature in a tokamak with to date the highest </a:t>
            </a:r>
            <a:r>
              <a:rPr lang="en-GB" dirty="0" err="1"/>
              <a:t>nTtau</a:t>
            </a:r>
            <a:r>
              <a:rPr lang="en-GB" dirty="0"/>
              <a:t> triple product in the private fusion field</a:t>
            </a:r>
          </a:p>
        </p:txBody>
      </p:sp>
      <p:sp>
        <p:nvSpPr>
          <p:cNvPr id="4" name="Slide Number Placeholder 3"/>
          <p:cNvSpPr>
            <a:spLocks noGrp="1"/>
          </p:cNvSpPr>
          <p:nvPr>
            <p:ph type="sldNum" sz="quarter" idx="5"/>
          </p:nvPr>
        </p:nvSpPr>
        <p:spPr/>
        <p:txBody>
          <a:bodyPr/>
          <a:lstStyle/>
          <a:p>
            <a:fld id="{4BB21B24-DD52-41D2-AB9C-B8406F54A9D5}" type="slidenum">
              <a:rPr lang="en-GB" smtClean="0"/>
              <a:pPr/>
              <a:t>5</a:t>
            </a:fld>
            <a:endParaRPr lang="en-GB"/>
          </a:p>
        </p:txBody>
      </p:sp>
    </p:spTree>
    <p:extLst>
      <p:ext uri="{BB962C8B-B14F-4D97-AF65-F5344CB8AC3E}">
        <p14:creationId xmlns:p14="http://schemas.microsoft.com/office/powerpoint/2010/main" val="280255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show this slide not just because of the slide transition but also because it gives some indication of the depth and breadth of Tokamak Energy’s IP position; while magnet technologies are the foremost patent area, we do have developed ideas in a number of other technology families – some of which I’ve been involved in.</a:t>
            </a:r>
          </a:p>
        </p:txBody>
      </p:sp>
      <p:sp>
        <p:nvSpPr>
          <p:cNvPr id="4" name="Slide Number Placeholder 3"/>
          <p:cNvSpPr>
            <a:spLocks noGrp="1"/>
          </p:cNvSpPr>
          <p:nvPr>
            <p:ph type="sldNum" sz="quarter" idx="5"/>
          </p:nvPr>
        </p:nvSpPr>
        <p:spPr/>
        <p:txBody>
          <a:bodyPr/>
          <a:lstStyle/>
          <a:p>
            <a:fld id="{4BB21B24-DD52-41D2-AB9C-B8406F54A9D5}" type="slidenum">
              <a:rPr lang="en-GB" smtClean="0"/>
              <a:pPr/>
              <a:t>6</a:t>
            </a:fld>
            <a:endParaRPr lang="en-GB"/>
          </a:p>
        </p:txBody>
      </p:sp>
    </p:spTree>
    <p:extLst>
      <p:ext uri="{BB962C8B-B14F-4D97-AF65-F5344CB8AC3E}">
        <p14:creationId xmlns:p14="http://schemas.microsoft.com/office/powerpoint/2010/main" val="108605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plot is the achievement timeline you saw before but updated to show major accomplishments from this year, and  what we are looking forward to in 2024.</a:t>
            </a:r>
          </a:p>
          <a:p>
            <a:endParaRPr lang="en-GB" dirty="0"/>
          </a:p>
          <a:p>
            <a:r>
              <a:rPr lang="en-GB" dirty="0"/>
              <a:t>We made major progress on the manufacture of HTS magnets for the DEMO4 magnet system – and I will have more to saw about that in a few moments.</a:t>
            </a:r>
          </a:p>
          <a:p>
            <a:endParaRPr lang="en-GB" dirty="0"/>
          </a:p>
          <a:p>
            <a:r>
              <a:rPr lang="en-GB" dirty="0"/>
              <a:t>We returned ST40 to operations and achieved diverted plasma with a plasma current around half a MA sustained during the flat-top.</a:t>
            </a:r>
          </a:p>
          <a:p>
            <a:endParaRPr lang="en-GB" dirty="0"/>
          </a:p>
          <a:p>
            <a:r>
              <a:rPr lang="en-GB" dirty="0"/>
              <a:t>And we secured a place on the US Department of Energy’s Milestone-Based Fusion Development Program, which we are thrilled to be a part of and look forward to many more successes on that Program to deliver a Fusion Pilot Plant to the US. I will also have more to say about that shortly.</a:t>
            </a:r>
          </a:p>
          <a:p>
            <a:endParaRPr lang="en-GB" dirty="0"/>
          </a:p>
          <a:p>
            <a:r>
              <a:rPr lang="en-GB" dirty="0"/>
              <a:t>But looking ahead to 2024, as we announced at the SOFE conference in July, we are looking forward with excitement to the next phase of UKAEA’s STEP program. Tokamak Energy is unique in the fusion engineering landscape given the heritage on both spherical tokamaks and high temperature superconducting magnets, so we want to work with UKAEA to move STEP forward. We are looking forward to the tendering process next year.</a:t>
            </a:r>
          </a:p>
          <a:p>
            <a:endParaRPr lang="en-GB" dirty="0"/>
          </a:p>
          <a:p>
            <a:r>
              <a:rPr lang="en-GB" dirty="0"/>
              <a:t>STX, which is our proposed follow-on device to ST40, passed its CDR in September of this year, and in 2024 we are moving forward with securing specific financing for that project working with strategic partners to make that happen.</a:t>
            </a:r>
          </a:p>
          <a:p>
            <a:endParaRPr lang="en-GB" dirty="0"/>
          </a:p>
          <a:p>
            <a:r>
              <a:rPr lang="en-GB" dirty="0"/>
              <a:t>Lastly, we will have yet more upgrades for ST40 – in 2024 we will start work to make ST40 ready for its gyrotron upgrade further increasing performance and investing non-inductive start-up.</a:t>
            </a:r>
          </a:p>
          <a:p>
            <a:endParaRPr lang="en-GB" dirty="0"/>
          </a:p>
          <a:p>
            <a:endParaRPr lang="en-GB" dirty="0"/>
          </a:p>
        </p:txBody>
      </p:sp>
      <p:sp>
        <p:nvSpPr>
          <p:cNvPr id="4" name="Slide Number Placeholder 3"/>
          <p:cNvSpPr>
            <a:spLocks noGrp="1"/>
          </p:cNvSpPr>
          <p:nvPr>
            <p:ph type="sldNum" sz="quarter" idx="5"/>
          </p:nvPr>
        </p:nvSpPr>
        <p:spPr/>
        <p:txBody>
          <a:bodyPr/>
          <a:lstStyle/>
          <a:p>
            <a:fld id="{4BB21B24-DD52-41D2-AB9C-B8406F54A9D5}" type="slidenum">
              <a:rPr lang="en-GB" smtClean="0"/>
              <a:pPr/>
              <a:t>7</a:t>
            </a:fld>
            <a:endParaRPr lang="en-GB"/>
          </a:p>
        </p:txBody>
      </p:sp>
    </p:spTree>
    <p:extLst>
      <p:ext uri="{BB962C8B-B14F-4D97-AF65-F5344CB8AC3E}">
        <p14:creationId xmlns:p14="http://schemas.microsoft.com/office/powerpoint/2010/main" val="280255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mentioned two things earlier: 1) that Tokamak Energy is now a genuinely fully globally networked fusion player; and 2) that we were delighted to have won a place on DOE’s Milestone Program. We have long held aspirations to be a central presence to the US fusion ecosystem. We have recently taken the next step in that journey by making the first two full time hires for our US subsidiary, Tokamak Energy, Inc. Please allow me to introduce you to Aaron Washington and Michael Ginsberg who will be based in the U.S. and working on our public private partnerships on the Milestone Program, on INFUSE projects, and other PPP opportunities moving forward. We are extremely thrilled to have Aaron and Michael on board. They are pictured here on their last visit to Tokamak Energy in the UK just outside the bio-shield with ST40 behind them.</a:t>
            </a:r>
          </a:p>
          <a:p>
            <a:endParaRPr lang="en-GB" dirty="0"/>
          </a:p>
          <a:p>
            <a:r>
              <a:rPr lang="en-GB" dirty="0"/>
              <a:t>As a side note, before I became Chief Engineer, my background is in Nuclear Engineering and I led the functional design of that bio-shield. I know that the FPA is not supposed to be a technical talk, but I could not help mentioning that project, and I extend the invitation to any past, present or future nuclear engineers or those with an interest in neutronics to come find me; it was a fascinating project. Or see my slides from the ANS conference in Seattle last year; I think they are still available online.</a:t>
            </a:r>
          </a:p>
        </p:txBody>
      </p:sp>
      <p:sp>
        <p:nvSpPr>
          <p:cNvPr id="4" name="Slide Number Placeholder 3"/>
          <p:cNvSpPr>
            <a:spLocks noGrp="1"/>
          </p:cNvSpPr>
          <p:nvPr>
            <p:ph type="sldNum" sz="quarter" idx="5"/>
          </p:nvPr>
        </p:nvSpPr>
        <p:spPr/>
        <p:txBody>
          <a:bodyPr/>
          <a:lstStyle/>
          <a:p>
            <a:fld id="{4BB21B24-DD52-41D2-AB9C-B8406F54A9D5}" type="slidenum">
              <a:rPr lang="en-GB" smtClean="0"/>
              <a:pPr/>
              <a:t>8</a:t>
            </a:fld>
            <a:endParaRPr lang="en-GB" dirty="0"/>
          </a:p>
        </p:txBody>
      </p:sp>
    </p:spTree>
    <p:extLst>
      <p:ext uri="{BB962C8B-B14F-4D97-AF65-F5344CB8AC3E}">
        <p14:creationId xmlns:p14="http://schemas.microsoft.com/office/powerpoint/2010/main" val="373647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onward, I want to introduce some of the technological challenges Tokamak Energy is working on to close the gap to a Fusion Pilot Plant. We sometimes colloquially refer to them as fusion building blocks, so if you hear me slip into that vernacular, then these are the challenges I am referring to.</a:t>
            </a:r>
          </a:p>
        </p:txBody>
      </p:sp>
      <p:sp>
        <p:nvSpPr>
          <p:cNvPr id="4" name="Slide Number Placeholder 3"/>
          <p:cNvSpPr>
            <a:spLocks noGrp="1"/>
          </p:cNvSpPr>
          <p:nvPr>
            <p:ph type="sldNum" sz="quarter" idx="5"/>
          </p:nvPr>
        </p:nvSpPr>
        <p:spPr/>
        <p:txBody>
          <a:bodyPr/>
          <a:lstStyle/>
          <a:p>
            <a:fld id="{4BB21B24-DD52-41D2-AB9C-B8406F54A9D5}" type="slidenum">
              <a:rPr lang="en-GB" smtClean="0"/>
              <a:pPr/>
              <a:t>9</a:t>
            </a:fld>
            <a:endParaRPr lang="en-GB" dirty="0"/>
          </a:p>
        </p:txBody>
      </p:sp>
    </p:spTree>
    <p:extLst>
      <p:ext uri="{BB962C8B-B14F-4D97-AF65-F5344CB8AC3E}">
        <p14:creationId xmlns:p14="http://schemas.microsoft.com/office/powerpoint/2010/main" val="2988703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3.emf"/><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DA3CED2-D365-8B6D-4628-CF018BBF20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859" y="536997"/>
            <a:ext cx="3433030" cy="831126"/>
          </a:xfrm>
          <a:prstGeom prst="rect">
            <a:avLst/>
          </a:prstGeom>
        </p:spPr>
      </p:pic>
      <p:pic>
        <p:nvPicPr>
          <p:cNvPr id="11" name="Picture 10">
            <a:extLst>
              <a:ext uri="{FF2B5EF4-FFF2-40B4-BE49-F238E27FC236}">
                <a16:creationId xmlns:a16="http://schemas.microsoft.com/office/drawing/2014/main" id="{31BE2F73-5BC3-F5AF-2CE2-7E978EF9564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p:cNvSpPr>
            <a:spLocks noGrp="1"/>
          </p:cNvSpPr>
          <p:nvPr>
            <p:ph type="ctrTitle"/>
          </p:nvPr>
        </p:nvSpPr>
        <p:spPr>
          <a:xfrm>
            <a:off x="1080000" y="2646000"/>
            <a:ext cx="6480000" cy="1008000"/>
          </a:xfrm>
        </p:spPr>
        <p:txBody>
          <a:bodyPr anchor="b" anchorCtr="0"/>
          <a:lstStyle>
            <a:lvl1pPr algn="l">
              <a:defRPr sz="4000"/>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1080000" y="3870000"/>
            <a:ext cx="6480000" cy="458952"/>
          </a:xfrm>
        </p:spPr>
        <p:txBody>
          <a:bodyPr/>
          <a:lstStyle>
            <a:lvl1pPr marL="0" indent="0" algn="l">
              <a:lnSpc>
                <a:spcPct val="850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extLst>
      <p:ext uri="{BB962C8B-B14F-4D97-AF65-F5344CB8AC3E}">
        <p14:creationId xmlns:p14="http://schemas.microsoft.com/office/powerpoint/2010/main" val="309530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48A117CC-53A8-49EB-95E6-A6A209D9DCA4}" type="datetime1">
              <a:rPr lang="en-GB" noProof="0" smtClean="0"/>
              <a:t>17/12/2023</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2023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89838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graphic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94FD936B-C64C-4D2B-95A7-29AD3AB34057}" type="datetime1">
              <a:rPr lang="en-GB" noProof="0" smtClean="0"/>
              <a:t>17/12/2023</a:t>
            </a:fld>
            <a:endParaRPr lang="en-GB" noProof="0"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dirty="0"/>
              <a:t>© 2023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dirty="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lvl1pPr>
          </a:lstStyle>
          <a:p>
            <a:pPr lvl="0"/>
            <a:r>
              <a:rPr lang="en-US" dirty="0"/>
              <a:t>Click on icon to insert image/chart/graphic</a:t>
            </a:r>
            <a:endParaRPr lang="en-GB" dirty="0"/>
          </a:p>
        </p:txBody>
      </p:sp>
    </p:spTree>
    <p:extLst>
      <p:ext uri="{BB962C8B-B14F-4D97-AF65-F5344CB8AC3E}">
        <p14:creationId xmlns:p14="http://schemas.microsoft.com/office/powerpoint/2010/main" val="449711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amp; graphic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D1337CD3-1CC5-44B7-976A-B9D68E527DE8}" type="datetime1">
              <a:rPr lang="en-GB" smtClean="0"/>
              <a:t>17/12/2023</a:t>
            </a:fld>
            <a:endParaRPr lang="en-GB"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dirty="0"/>
              <a:t>© 2023 Tokamak Energy  </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solidFill>
                  <a:schemeClr val="bg1"/>
                </a:solidFill>
              </a:defRPr>
            </a:lvl1pPr>
          </a:lstStyle>
          <a:p>
            <a:pPr lvl="0"/>
            <a:r>
              <a:rPr lang="en-US" dirty="0"/>
              <a:t>Click on icon to insert image/chart/graphic</a:t>
            </a:r>
            <a:endParaRPr lang="en-GB" dirty="0"/>
          </a:p>
        </p:txBody>
      </p:sp>
      <p:pic>
        <p:nvPicPr>
          <p:cNvPr id="5" name="Picture 4" descr="Background pattern&#10;&#10;Description automatically generated">
            <a:extLst>
              <a:ext uri="{FF2B5EF4-FFF2-40B4-BE49-F238E27FC236}">
                <a16:creationId xmlns:a16="http://schemas.microsoft.com/office/drawing/2014/main" id="{64D15B07-643A-6E53-A6BF-51BA02AC83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309688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mp; graphic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7EF19056-30B3-4BE3-A1C6-B1D0AE39A183}" type="datetime1">
              <a:rPr lang="en-GB" smtClean="0"/>
              <a:t>17/12/2023</a:t>
            </a:fld>
            <a:endParaRPr lang="en-GB" dirty="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solidFill>
                  <a:schemeClr val="bg1"/>
                </a:solidFill>
              </a:defRPr>
            </a:lvl1pPr>
          </a:lstStyle>
          <a:p>
            <a:pPr lvl="0"/>
            <a:r>
              <a:rPr lang="en-US" dirty="0"/>
              <a:t>Click on icon to insert image/chart/graphic</a:t>
            </a:r>
            <a:endParaRPr lang="en-GB" dirty="0"/>
          </a:p>
        </p:txBody>
      </p:sp>
      <p:pic>
        <p:nvPicPr>
          <p:cNvPr id="5" name="Picture 4" descr="Background pattern&#10;&#10;Description automatically generated">
            <a:extLst>
              <a:ext uri="{FF2B5EF4-FFF2-40B4-BE49-F238E27FC236}">
                <a16:creationId xmlns:a16="http://schemas.microsoft.com/office/drawing/2014/main" id="{4CEC8FBF-6E29-C9EE-A809-6B93427D73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09221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E07EAFD0-B36F-4DFF-B8B1-94A58726ED2F}" type="datetime1">
              <a:rPr lang="en-GB" noProof="0" smtClean="0"/>
              <a:t>17/12/2023</a:t>
            </a:fld>
            <a:endParaRPr lang="en-GB" noProof="0" dirty="0"/>
          </a:p>
        </p:txBody>
      </p:sp>
      <p:sp>
        <p:nvSpPr>
          <p:cNvPr id="6" name="Footer Placeholder 5"/>
          <p:cNvSpPr>
            <a:spLocks noGrp="1"/>
          </p:cNvSpPr>
          <p:nvPr>
            <p:ph type="ftr" sz="quarter" idx="11"/>
          </p:nvPr>
        </p:nvSpPr>
        <p:spPr/>
        <p:txBody>
          <a:bodyPr/>
          <a:lstStyle/>
          <a:p>
            <a:r>
              <a:rPr lang="en-GB" noProof="0" dirty="0"/>
              <a:t>© 2023 Tokamak Energy</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177213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lvl1pPr>
            <a:lvl2pPr marL="0" indent="0">
              <a:buNone/>
              <a:defRPr sz="1800"/>
            </a:lvl2pPr>
            <a:lvl3pPr marL="216000">
              <a:defRPr sz="1500"/>
            </a:lvl3pPr>
            <a:lvl4pPr marL="432000">
              <a:defRPr sz="1500"/>
            </a:lvl4pPr>
            <a:lvl5pPr marL="648000">
              <a:defRPr sz="1500"/>
            </a:lvl5pPr>
            <a:lvl6pPr marL="864000">
              <a:defRPr sz="1500"/>
            </a:lvl6pPr>
            <a:lvl7pPr marL="1080000">
              <a:defRPr sz="15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lvl1pPr>
            <a:lvl2pPr marL="0" indent="0">
              <a:buNone/>
              <a:defRPr sz="1800"/>
            </a:lvl2pPr>
            <a:lvl3pPr marL="216000">
              <a:defRPr sz="1500"/>
            </a:lvl3pPr>
            <a:lvl4pPr marL="432000">
              <a:defRPr sz="1500"/>
            </a:lvl4pPr>
            <a:lvl5pPr marL="648000">
              <a:defRPr sz="1500"/>
            </a:lvl5pPr>
            <a:lvl6pPr marL="864000">
              <a:defRPr sz="1500"/>
            </a:lvl6pPr>
            <a:lvl7pPr marL="1080000">
              <a:defRPr sz="15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61EC1438-C373-4047-9E4F-94B6708FC548}" type="datetime1">
              <a:rPr lang="en-GB" noProof="0" smtClean="0"/>
              <a:t>17/12/2023</a:t>
            </a:fld>
            <a:endParaRPr lang="en-GB" noProof="0" dirty="0"/>
          </a:p>
        </p:txBody>
      </p:sp>
      <p:sp>
        <p:nvSpPr>
          <p:cNvPr id="6" name="Footer Placeholder 5"/>
          <p:cNvSpPr>
            <a:spLocks noGrp="1"/>
          </p:cNvSpPr>
          <p:nvPr>
            <p:ph type="ftr" sz="quarter" idx="11"/>
          </p:nvPr>
        </p:nvSpPr>
        <p:spPr/>
        <p:txBody>
          <a:bodyPr/>
          <a:lstStyle/>
          <a:p>
            <a:r>
              <a:rPr lang="en-GB" noProof="0" dirty="0"/>
              <a:t>© 2023 Tokamak Energy</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165908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ED10F13C-2B19-4443-8C67-27D5857AA984}" type="datetime1">
              <a:rPr lang="en-GB" smtClean="0"/>
              <a:t>17/12/2023</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F41AF9F2-5AB4-C58D-4821-EC2ED68CF9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14486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270A4398-33D8-46F4-B858-CA4854513F4B}" type="datetime1">
              <a:rPr lang="en-GB" smtClean="0"/>
              <a:t>17/12/2023</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D808FE05-3B76-BB11-1CED-EA75640DD7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480596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Content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22345D18-42D6-41CB-AF25-5BDB6A884ABC}" type="datetime1">
              <a:rPr lang="en-GB" smtClean="0"/>
              <a:t>17/12/2023</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D8A6123D-8C35-90CF-540E-1B09AAC25B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82958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0BA25667-F2C5-4B68-8BBC-6573FBF6EFC1}" type="datetime1">
              <a:rPr lang="en-GB" smtClean="0"/>
              <a:t>17/12/2023</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6701DA42-FD99-D146-0407-825BA3E5DC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214324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Background pattern&#10;&#10;Description automatically generated">
            <a:extLst>
              <a:ext uri="{FF2B5EF4-FFF2-40B4-BE49-F238E27FC236}">
                <a16:creationId xmlns:a16="http://schemas.microsoft.com/office/drawing/2014/main" id="{F074E804-5CDC-6F53-C24D-5C6296AFE7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ED78DB8B-763A-44A9-855F-55514FE5F577}" type="datetime1">
              <a:rPr lang="en-GB" smtClean="0"/>
              <a:t>17/12/2023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2023 Tokamak Energy  </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144501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C169E814-9FAC-4C3A-8AA7-C1A4F1B30E27}" type="datetime1">
              <a:rPr lang="en-GB" noProof="0" smtClean="0"/>
              <a:t>17/12/2023</a:t>
            </a:fld>
            <a:endParaRPr lang="en-GB" noProof="0" dirty="0"/>
          </a:p>
        </p:txBody>
      </p:sp>
      <p:sp>
        <p:nvSpPr>
          <p:cNvPr id="4" name="Footer Placeholder 3"/>
          <p:cNvSpPr>
            <a:spLocks noGrp="1"/>
          </p:cNvSpPr>
          <p:nvPr>
            <p:ph type="ftr" sz="quarter" idx="11"/>
          </p:nvPr>
        </p:nvSpPr>
        <p:spPr/>
        <p:txBody>
          <a:bodyPr/>
          <a:lstStyle/>
          <a:p>
            <a:r>
              <a:rPr lang="en-GB" noProof="0" dirty="0"/>
              <a:t>© 2023 Tokamak Energy</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dirty="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D890DC43-AD75-5AB3-589E-C0858C8B93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70233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white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21E1-54F3-452F-A191-690CB382B123}" type="datetime1">
              <a:rPr lang="en-GB" noProof="0" smtClean="0"/>
              <a:t>17/12/2023</a:t>
            </a:fld>
            <a:endParaRPr lang="en-GB" noProof="0" dirty="0"/>
          </a:p>
        </p:txBody>
      </p:sp>
      <p:sp>
        <p:nvSpPr>
          <p:cNvPr id="3" name="Footer Placeholder 2"/>
          <p:cNvSpPr>
            <a:spLocks noGrp="1"/>
          </p:cNvSpPr>
          <p:nvPr>
            <p:ph type="ftr" sz="quarter" idx="11"/>
          </p:nvPr>
        </p:nvSpPr>
        <p:spPr/>
        <p:txBody>
          <a:bodyPr/>
          <a:lstStyle/>
          <a:p>
            <a:r>
              <a:rPr lang="en-GB" noProof="0" dirty="0"/>
              <a:t>© 2023 Tokamak Energy</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378028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lvl1pPr>
              <a:defRPr>
                <a:solidFill>
                  <a:schemeClr val="bg1"/>
                </a:solidFill>
              </a:defRPr>
            </a:lvl1pPr>
          </a:lstStyle>
          <a:p>
            <a:fld id="{0CBECA1F-04A6-4D1B-A784-998303968AE2}" type="datetime1">
              <a:rPr lang="en-GB" smtClean="0"/>
              <a:t>17/12/2023</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880F9393-033B-93F9-51E4-A966B706DD26}"/>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93F47B13-D2F2-D6A1-23CF-0E2DCF399C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475468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dark background)">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017C55C7-AE30-4F0E-BBC9-6E8E44DDA999}" type="datetime1">
              <a:rPr lang="en-GB" smtClean="0"/>
              <a:t>17/12/2023</a:t>
            </a:fld>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 2023 Tokamak Energy  </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pic>
        <p:nvPicPr>
          <p:cNvPr id="6" name="Picture 5" descr="Background pattern&#10;&#10;Description automatically generated">
            <a:extLst>
              <a:ext uri="{FF2B5EF4-FFF2-40B4-BE49-F238E27FC236}">
                <a16:creationId xmlns:a16="http://schemas.microsoft.com/office/drawing/2014/main" id="{E31FF8DC-48A1-163E-4B6C-49F4735226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627902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lvl1pPr>
              <a:defRPr>
                <a:solidFill>
                  <a:schemeClr val="bg1"/>
                </a:solidFill>
              </a:defRPr>
            </a:lvl1pPr>
          </a:lstStyle>
          <a:p>
            <a:fld id="{EE438916-97E4-4DFB-8B74-5CFBAE7E47EC}" type="datetime1">
              <a:rPr lang="en-GB" smtClean="0"/>
              <a:t>17/12/2023</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7E9E32AA-5E6C-CED9-BE03-23899331B7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9" name="Picture 8" descr="Background pattern&#10;&#10;Description automatically generated">
            <a:extLst>
              <a:ext uri="{FF2B5EF4-FFF2-40B4-BE49-F238E27FC236}">
                <a16:creationId xmlns:a16="http://schemas.microsoft.com/office/drawing/2014/main" id="{482066C8-BB78-C513-9371-0679D363F8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829113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E83C7BEC-142C-420A-A8A7-9F136E2232D3}" type="datetime1">
              <a:rPr lang="en-GB" smtClean="0"/>
              <a:t>17/12/2023</a:t>
            </a:fld>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dirty="0"/>
              <a:t>© 2023 Tokamak Energy  </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pic>
        <p:nvPicPr>
          <p:cNvPr id="6" name="Picture 5" descr="Background pattern&#10;&#10;Description automatically generated">
            <a:extLst>
              <a:ext uri="{FF2B5EF4-FFF2-40B4-BE49-F238E27FC236}">
                <a16:creationId xmlns:a16="http://schemas.microsoft.com/office/drawing/2014/main" id="{9ADBD180-CEDC-3843-FF9B-B1111134F6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191404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7F4B-8DB0-4C7D-9535-9B1AD5765D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8E2044-5FD2-4140-AD2E-83FC15226829}"/>
              </a:ext>
            </a:extLst>
          </p:cNvPr>
          <p:cNvSpPr>
            <a:spLocks noGrp="1"/>
          </p:cNvSpPr>
          <p:nvPr>
            <p:ph type="dt" sz="half" idx="10"/>
          </p:nvPr>
        </p:nvSpPr>
        <p:spPr>
          <a:xfrm>
            <a:off x="838200" y="6356350"/>
            <a:ext cx="2743200" cy="365125"/>
          </a:xfrm>
          <a:prstGeom prst="rect">
            <a:avLst/>
          </a:prstGeom>
        </p:spPr>
        <p:txBody>
          <a:bodyPr/>
          <a:lstStyle/>
          <a:p>
            <a:fld id="{B972161C-6314-4C98-9872-A019B976CE74}" type="datetime1">
              <a:rPr lang="en-GB" smtClean="0"/>
              <a:t>17/12/2023</a:t>
            </a:fld>
            <a:endParaRPr lang="en-GB" dirty="0"/>
          </a:p>
        </p:txBody>
      </p:sp>
      <p:sp>
        <p:nvSpPr>
          <p:cNvPr id="4" name="Footer Placeholder 3">
            <a:extLst>
              <a:ext uri="{FF2B5EF4-FFF2-40B4-BE49-F238E27FC236}">
                <a16:creationId xmlns:a16="http://schemas.microsoft.com/office/drawing/2014/main" id="{42A3E2F2-E201-4DF0-82BE-8E4320752E2D}"/>
              </a:ext>
            </a:extLst>
          </p:cNvPr>
          <p:cNvSpPr>
            <a:spLocks noGrp="1"/>
          </p:cNvSpPr>
          <p:nvPr>
            <p:ph type="ftr" sz="quarter" idx="11"/>
          </p:nvPr>
        </p:nvSpPr>
        <p:spPr/>
        <p:txBody>
          <a:bodyPr/>
          <a:lstStyle/>
          <a:p>
            <a:r>
              <a:rPr lang="en-GB" dirty="0"/>
              <a:t>© 2023 Tokamak Energy  </a:t>
            </a:r>
          </a:p>
        </p:txBody>
      </p:sp>
      <p:sp>
        <p:nvSpPr>
          <p:cNvPr id="5" name="Slide Number Placeholder 4">
            <a:extLst>
              <a:ext uri="{FF2B5EF4-FFF2-40B4-BE49-F238E27FC236}">
                <a16:creationId xmlns:a16="http://schemas.microsoft.com/office/drawing/2014/main" id="{E8437295-8B7A-43AB-BF55-8B7F049A3511}"/>
              </a:ext>
            </a:extLst>
          </p:cNvPr>
          <p:cNvSpPr>
            <a:spLocks noGrp="1"/>
          </p:cNvSpPr>
          <p:nvPr>
            <p:ph type="sldNum" sz="quarter" idx="12"/>
          </p:nvPr>
        </p:nvSpPr>
        <p:spPr/>
        <p:txBody>
          <a:bodyPr/>
          <a:lstStyle/>
          <a:p>
            <a:fld id="{799358B7-9818-4834-B54B-FEDFB401ED95}" type="slidenum">
              <a:rPr lang="en-GB" smtClean="0"/>
              <a:t>‹#›</a:t>
            </a:fld>
            <a:endParaRPr lang="en-GB" dirty="0"/>
          </a:p>
        </p:txBody>
      </p:sp>
    </p:spTree>
    <p:extLst>
      <p:ext uri="{BB962C8B-B14F-4D97-AF65-F5344CB8AC3E}">
        <p14:creationId xmlns:p14="http://schemas.microsoft.com/office/powerpoint/2010/main" val="1266048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1"/>
          <p:cNvSpPr>
            <a:spLocks noGrp="1"/>
          </p:cNvSpPr>
          <p:nvPr>
            <p:ph type="body" idx="10"/>
          </p:nvPr>
        </p:nvSpPr>
        <p:spPr>
          <a:xfrm>
            <a:off x="907420" y="1442772"/>
            <a:ext cx="10388388" cy="4344897"/>
          </a:xfrm>
        </p:spPr>
        <p:txBody>
          <a:bodyPr/>
          <a:lstStyle>
            <a:lvl1pPr>
              <a:defRPr sz="1088" b="0" i="0">
                <a:solidFill>
                  <a:schemeClr val="tx2"/>
                </a:solidFill>
              </a:defRPr>
            </a:lvl1pPr>
            <a:lvl2pPr>
              <a:defRPr sz="1088" b="0" i="0">
                <a:solidFill>
                  <a:schemeClr val="tx2"/>
                </a:solidFill>
              </a:defRPr>
            </a:lvl2pPr>
            <a:lvl3pPr>
              <a:defRPr sz="1088" b="0" i="0">
                <a:solidFill>
                  <a:schemeClr val="tx2"/>
                </a:solidFill>
              </a:defRPr>
            </a:lvl3pPr>
            <a:lvl4pPr>
              <a:defRPr sz="1088" b="0" i="0">
                <a:solidFill>
                  <a:schemeClr val="tx2"/>
                </a:solidFill>
              </a:defRPr>
            </a:lvl4pPr>
            <a:lvl5pPr>
              <a:defRPr sz="1088" b="0" i="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geSubtitle"/>
          <p:cNvSpPr>
            <a:spLocks noGrp="1"/>
          </p:cNvSpPr>
          <p:nvPr>
            <p:ph type="subTitle" sz="quarter" idx="11" hasCustomPrompt="1"/>
          </p:nvPr>
        </p:nvSpPr>
        <p:spPr>
          <a:xfrm>
            <a:off x="907420" y="1011598"/>
            <a:ext cx="10388388" cy="331672"/>
          </a:xfrm>
          <a:prstGeom prst="rect">
            <a:avLst/>
          </a:prstGeom>
        </p:spPr>
        <p:txBody>
          <a:bodyPr vert="horz" wrap="square" lIns="0" tIns="0" rIns="0" bIns="0" anchor="t">
            <a:noAutofit/>
          </a:bodyPr>
          <a:lstStyle>
            <a:lvl1pPr marL="0" indent="0" algn="l">
              <a:lnSpc>
                <a:spcPct val="110000"/>
              </a:lnSpc>
              <a:spcBef>
                <a:spcPts val="907"/>
              </a:spcBef>
              <a:buFontTx/>
              <a:buNone/>
              <a:defRPr sz="1360" b="0" i="0">
                <a:solidFill>
                  <a:schemeClr val="tx2"/>
                </a:solidFill>
              </a:defRPr>
            </a:lvl1pPr>
            <a:lvl2pPr marL="414589" indent="0" algn="ctr">
              <a:buNone/>
            </a:lvl2pPr>
            <a:lvl3pPr marL="829178" indent="0" algn="ctr">
              <a:buNone/>
            </a:lvl3pPr>
            <a:lvl4pPr marL="1243767" indent="0" algn="ctr">
              <a:buNone/>
            </a:lvl4pPr>
            <a:lvl5pPr marL="1658356" indent="0" algn="ctr">
              <a:buNone/>
            </a:lvl5pPr>
            <a:lvl6pPr marL="2072945" indent="0" algn="ctr">
              <a:buNone/>
            </a:lvl6pPr>
            <a:lvl7pPr marL="2487534" indent="0" algn="ctr">
              <a:buNone/>
            </a:lvl7pPr>
            <a:lvl8pPr marL="2902123" indent="0" algn="ctr">
              <a:buNone/>
            </a:lvl8pPr>
            <a:lvl9pPr marL="3316712" indent="0" algn="ctr">
              <a:buNone/>
            </a:lvl9pPr>
          </a:lstStyle>
          <a:p>
            <a:r>
              <a:rPr lang="en-US" dirty="0"/>
              <a:t>Click to edit Page Subtitle</a:t>
            </a:r>
          </a:p>
        </p:txBody>
      </p:sp>
    </p:spTree>
    <p:extLst>
      <p:ext uri="{BB962C8B-B14F-4D97-AF65-F5344CB8AC3E}">
        <p14:creationId xmlns:p14="http://schemas.microsoft.com/office/powerpoint/2010/main" val="480724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07C96457-5ED1-F8B9-25E4-DE2B69D73168}"/>
              </a:ext>
            </a:extLst>
          </p:cNvPr>
          <p:cNvSpPr>
            <a:spLocks noGrp="1"/>
          </p:cNvSpPr>
          <p:nvPr>
            <p:ph type="dt" sz="half" idx="2"/>
          </p:nvPr>
        </p:nvSpPr>
        <p:spPr>
          <a:xfrm>
            <a:off x="4888052" y="6488694"/>
            <a:ext cx="3233343" cy="175449"/>
          </a:xfrm>
          <a:prstGeom prst="rect">
            <a:avLst/>
          </a:prstGeom>
        </p:spPr>
        <p:txBody>
          <a:bodyPr vert="horz" lIns="0" tIns="0" rIns="0" bIns="0" rtlCol="0" anchor="b" anchorCtr="0">
            <a:noAutofit/>
          </a:bodyPr>
          <a:lstStyle>
            <a:lvl1pPr algn="l">
              <a:defRPr sz="800">
                <a:solidFill>
                  <a:schemeClr val="tx2"/>
                </a:solidFill>
              </a:defRPr>
            </a:lvl1pPr>
          </a:lstStyle>
          <a:p>
            <a:r>
              <a:rPr lang="en-US"/>
              <a:t>TE.Ltd presentation at AIPE Workshop 5 May 2023 </a:t>
            </a:r>
            <a:endParaRPr lang="en-GB" dirty="0"/>
          </a:p>
        </p:txBody>
      </p:sp>
    </p:spTree>
    <p:extLst>
      <p:ext uri="{BB962C8B-B14F-4D97-AF65-F5344CB8AC3E}">
        <p14:creationId xmlns:p14="http://schemas.microsoft.com/office/powerpoint/2010/main" val="1578709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BE2F73-5BC3-F5AF-2CE2-7E978EF9564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p:cNvSpPr>
            <a:spLocks noGrp="1"/>
          </p:cNvSpPr>
          <p:nvPr>
            <p:ph type="ctrTitle"/>
          </p:nvPr>
        </p:nvSpPr>
        <p:spPr>
          <a:xfrm>
            <a:off x="1080000" y="2646000"/>
            <a:ext cx="6480000" cy="1008000"/>
          </a:xfrm>
        </p:spPr>
        <p:txBody>
          <a:bodyPr anchor="b" anchorCtr="0"/>
          <a:lstStyle>
            <a:lvl1pPr algn="l">
              <a:defRPr sz="4000"/>
            </a:lvl1pPr>
          </a:lstStyle>
          <a:p>
            <a:r>
              <a:rPr lang="en-US" noProof="0"/>
              <a:t>Click to edit Master title style</a:t>
            </a:r>
            <a:endParaRPr lang="en-GB" noProof="0" dirty="0"/>
          </a:p>
        </p:txBody>
      </p:sp>
      <p:sp>
        <p:nvSpPr>
          <p:cNvPr id="3" name="Subtitle 2"/>
          <p:cNvSpPr>
            <a:spLocks noGrp="1"/>
          </p:cNvSpPr>
          <p:nvPr>
            <p:ph type="subTitle" idx="1"/>
          </p:nvPr>
        </p:nvSpPr>
        <p:spPr>
          <a:xfrm>
            <a:off x="1080000" y="3870000"/>
            <a:ext cx="6480000" cy="458952"/>
          </a:xfrm>
        </p:spPr>
        <p:txBody>
          <a:bodyPr/>
          <a:lstStyle>
            <a:lvl1pPr marL="0" indent="0" algn="l">
              <a:lnSpc>
                <a:spcPct val="85000"/>
              </a:lnSpc>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grpSp>
        <p:nvGrpSpPr>
          <p:cNvPr id="12" name="Group 11">
            <a:extLst>
              <a:ext uri="{FF2B5EF4-FFF2-40B4-BE49-F238E27FC236}">
                <a16:creationId xmlns:a16="http://schemas.microsoft.com/office/drawing/2014/main" id="{3CA69B23-4A0F-0D0D-790A-749DA608DFFB}"/>
              </a:ext>
            </a:extLst>
          </p:cNvPr>
          <p:cNvGrpSpPr/>
          <p:nvPr userDrawn="1"/>
        </p:nvGrpSpPr>
        <p:grpSpPr>
          <a:xfrm>
            <a:off x="533373" y="539998"/>
            <a:ext cx="3443244" cy="828827"/>
            <a:chOff x="533373" y="539998"/>
            <a:chExt cx="3443244" cy="828827"/>
          </a:xfrm>
        </p:grpSpPr>
        <p:pic>
          <p:nvPicPr>
            <p:cNvPr id="6" name="Graphic 5">
              <a:extLst>
                <a:ext uri="{FF2B5EF4-FFF2-40B4-BE49-F238E27FC236}">
                  <a16:creationId xmlns:a16="http://schemas.microsoft.com/office/drawing/2014/main" id="{1766FDC9-BC78-7DF4-C97F-9C04BC70654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373" y="963444"/>
              <a:ext cx="3128316" cy="405381"/>
            </a:xfrm>
            <a:prstGeom prst="rect">
              <a:avLst/>
            </a:prstGeom>
          </p:spPr>
        </p:pic>
        <p:pic>
          <p:nvPicPr>
            <p:cNvPr id="10" name="Picture 9">
              <a:extLst>
                <a:ext uri="{FF2B5EF4-FFF2-40B4-BE49-F238E27FC236}">
                  <a16:creationId xmlns:a16="http://schemas.microsoft.com/office/drawing/2014/main" id="{0D6FAD81-84A7-6177-DE36-90328ECAA6D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61817" y="539998"/>
              <a:ext cx="514800" cy="514800"/>
            </a:xfrm>
            <a:prstGeom prst="rect">
              <a:avLst/>
            </a:prstGeom>
          </p:spPr>
        </p:pic>
      </p:grpSp>
    </p:spTree>
    <p:extLst>
      <p:ext uri="{BB962C8B-B14F-4D97-AF65-F5344CB8AC3E}">
        <p14:creationId xmlns:p14="http://schemas.microsoft.com/office/powerpoint/2010/main" val="285236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9BDBDE6F-8218-4FFA-9D1F-50241755A4F3}" type="datetime1">
              <a:rPr lang="en-GB" smtClean="0"/>
              <a:t>17/12/2023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2023 Tokamak Energy  </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dirty="0"/>
          </a:p>
        </p:txBody>
      </p:sp>
      <p:pic>
        <p:nvPicPr>
          <p:cNvPr id="7" name="Picture 6" descr="Background pattern&#10;&#10;Description automatically generated">
            <a:extLst>
              <a:ext uri="{FF2B5EF4-FFF2-40B4-BE49-F238E27FC236}">
                <a16:creationId xmlns:a16="http://schemas.microsoft.com/office/drawing/2014/main" id="{12C91CA8-50D5-74EF-A7C9-74CCC398B3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168488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84F1045-F36D-4DA1-8827-18EDF932B07D}" type="datetime1">
              <a:rPr lang="en-GB" smtClean="0"/>
              <a:pPr/>
              <a:t>17/12/2023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3" name="Picture 9">
            <a:extLst>
              <a:ext uri="{FF2B5EF4-FFF2-40B4-BE49-F238E27FC236}">
                <a16:creationId xmlns:a16="http://schemas.microsoft.com/office/drawing/2014/main" id="{B0CD5032-2BF9-BBEE-028C-749BD5ECCA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3430368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84F1045-F36D-4DA1-8827-18EDF932B07D}" type="datetime1">
              <a:rPr lang="en-GB" smtClean="0"/>
              <a:pPr/>
              <a:t>17/12/2023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3" name="Picture 9">
            <a:extLst>
              <a:ext uri="{FF2B5EF4-FFF2-40B4-BE49-F238E27FC236}">
                <a16:creationId xmlns:a16="http://schemas.microsoft.com/office/drawing/2014/main" id="{B0CD5032-2BF9-BBEE-028C-749BD5ECCA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4086159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84F1045-F36D-4DA1-8827-18EDF932B07D}" type="datetime1">
              <a:rPr lang="en-GB" smtClean="0"/>
              <a:pPr/>
              <a:t>17/12/2023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3" name="Picture 9">
            <a:extLst>
              <a:ext uri="{FF2B5EF4-FFF2-40B4-BE49-F238E27FC236}">
                <a16:creationId xmlns:a16="http://schemas.microsoft.com/office/drawing/2014/main" id="{B0CD5032-2BF9-BBEE-028C-749BD5ECCA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3140653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84F1045-F36D-4DA1-8827-18EDF932B07D}" type="datetime1">
              <a:rPr lang="en-GB" smtClean="0"/>
              <a:pPr/>
              <a:t>17/12/2023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pic>
        <p:nvPicPr>
          <p:cNvPr id="3" name="Picture 9">
            <a:extLst>
              <a:ext uri="{FF2B5EF4-FFF2-40B4-BE49-F238E27FC236}">
                <a16:creationId xmlns:a16="http://schemas.microsoft.com/office/drawing/2014/main" id="{B0CD5032-2BF9-BBEE-028C-749BD5ECCA8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871269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237312"/>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81CB2B14-F26C-4BBB-8C23-00AFCB89B5EF}" type="datetime1">
              <a:rPr lang="en-GB" smtClean="0"/>
              <a:t>17/12/2023</a:t>
            </a:fld>
            <a:endParaRPr lang="en-GB" dirty="0"/>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p>
            <a:r>
              <a:rPr lang="en-GB"/>
              <a:t>© 2022 Tokamak Energy  Private and Confidential</a:t>
            </a:r>
            <a:endParaRPr lang="en-GB" dirty="0"/>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281289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776" y="0"/>
            <a:ext cx="8112224"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584F1045-F36D-4DA1-8827-18EDF932B07D}" type="datetime1">
              <a:rPr lang="en-GB" noProof="0" smtClean="0"/>
              <a:t>17/12/2023</a:t>
            </a:fld>
            <a:endParaRPr lang="en-GB" noProof="0"/>
          </a:p>
        </p:txBody>
      </p:sp>
      <p:sp>
        <p:nvSpPr>
          <p:cNvPr id="5" name="Footer Placeholder 4"/>
          <p:cNvSpPr>
            <a:spLocks noGrp="1"/>
          </p:cNvSpPr>
          <p:nvPr>
            <p:ph type="ftr" sz="quarter" idx="11"/>
          </p:nvPr>
        </p:nvSpPr>
        <p:spPr/>
        <p:txBody>
          <a:bodyPr/>
          <a:lstStyle/>
          <a:p>
            <a:r>
              <a:rPr lang="en-GB" noProof="0"/>
              <a:t>© 2022 Tokamak Energy  Private and Confidential</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1753785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237312"/>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81CB2B14-F26C-4BBB-8C23-00AFCB89B5EF}" type="datetime1">
              <a:rPr lang="en-GB" smtClean="0"/>
              <a:t>17/12/2023</a:t>
            </a:fld>
            <a:endParaRPr lang="en-GB" dirty="0"/>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p>
            <a:r>
              <a:rPr lang="en-GB"/>
              <a:t>© 2022 Tokamak Energy  Private and Confidential</a:t>
            </a:r>
            <a:endParaRPr lang="en-GB" dirty="0"/>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1834611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2B23528-DCB5-FF0F-B0F8-1911599DC2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080000" y="2916000"/>
            <a:ext cx="3888000" cy="1800000"/>
          </a:xfrm>
        </p:spPr>
        <p:txBody>
          <a:bodyPr anchor="t" anchorCtr="0"/>
          <a:lstStyle>
            <a:lvl1pPr algn="l">
              <a:defRPr sz="4000" b="0" cap="none" baseline="0">
                <a:solidFill>
                  <a:schemeClr val="bg1"/>
                </a:solidFill>
              </a:defRPr>
            </a:lvl1pPr>
          </a:lstStyle>
          <a:p>
            <a:r>
              <a:rPr lang="en-US" noProof="0" dirty="0"/>
              <a:t>Divider</a:t>
            </a:r>
            <a:endParaRPr lang="en-GB" noProof="0" dirty="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81CB2B14-F26C-4BBB-8C23-00AFCB89B5EF}" type="datetime1">
              <a:rPr lang="en-GB" smtClean="0"/>
              <a:t>17/12/2023</a:t>
            </a:fld>
            <a:endParaRPr lang="en-GB" dirty="0"/>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lvl1pPr>
              <a:defRPr>
                <a:solidFill>
                  <a:schemeClr val="bg1"/>
                </a:solidFill>
              </a:defRPr>
            </a:lvl1pPr>
          </a:lstStyle>
          <a:p>
            <a:r>
              <a:rPr lang="en-GB" dirty="0"/>
              <a:t>© 2022 Tokamak Energy  Private and Confidential</a:t>
            </a:r>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pic>
        <p:nvPicPr>
          <p:cNvPr id="9" name="Picture 9">
            <a:extLst>
              <a:ext uri="{FF2B5EF4-FFF2-40B4-BE49-F238E27FC236}">
                <a16:creationId xmlns:a16="http://schemas.microsoft.com/office/drawing/2014/main" id="{E4F2ECD9-0BE0-7C95-1CAF-C8AFDB341D7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2768635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p>
            <a:r>
              <a:rPr lang="en-US" noProof="0"/>
              <a:t>Click to edit Master title style</a:t>
            </a:r>
            <a:endParaRPr lang="en-GB" noProof="0" dirty="0"/>
          </a:p>
        </p:txBody>
      </p:sp>
      <p:sp>
        <p:nvSpPr>
          <p:cNvPr id="3" name="Content Placeholder 2"/>
          <p:cNvSpPr>
            <a:spLocks noGrp="1"/>
          </p:cNvSpPr>
          <p:nvPr>
            <p:ph idx="1"/>
          </p:nvPr>
        </p:nvSpPr>
        <p:spPr/>
        <p:txBody>
          <a:bodyPr/>
          <a:lstStyle>
            <a:lvl5pP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17/12/2023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 2022 Tokamak Energy  Private and Confidential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1764704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graphic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p>
            <a:fld id="{F98B6C13-2867-41EB-A894-020571790519}" type="datetime1">
              <a:rPr lang="en-GB" noProof="0" smtClean="0"/>
              <a:t>17/12/2023</a:t>
            </a:fld>
            <a:endParaRPr lang="en-GB" noProof="0"/>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p>
            <a:r>
              <a:rPr lang="en-GB" noProof="0"/>
              <a:t>© 2022 Tokamak Energy  Private and Confidential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p>
            <a:fld id="{0B868178-02AE-42FC-958D-6B8F13B60175}" type="slidenum">
              <a:rPr lang="en-GB" noProof="0" smtClean="0"/>
              <a:pPr/>
              <a:t>‹#›</a:t>
            </a:fld>
            <a:endParaRPr lang="en-GB" noProof="0"/>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lvl1pPr>
          </a:lstStyle>
          <a:p>
            <a:pPr lvl="0"/>
            <a:r>
              <a:rPr lang="en-US" dirty="0"/>
              <a:t>Click on icon to insert image/chart/graphic</a:t>
            </a:r>
            <a:endParaRPr lang="en-GB" dirty="0"/>
          </a:p>
        </p:txBody>
      </p:sp>
    </p:spTree>
    <p:extLst>
      <p:ext uri="{BB962C8B-B14F-4D97-AF65-F5344CB8AC3E}">
        <p14:creationId xmlns:p14="http://schemas.microsoft.com/office/powerpoint/2010/main" val="125601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6918388A-7DB3-457D-B304-275245D8FC90}" type="datetime1">
              <a:rPr lang="en-GB" smtClean="0"/>
              <a:t>17/12/2023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dirty="0"/>
          </a:p>
        </p:txBody>
      </p:sp>
      <p:pic>
        <p:nvPicPr>
          <p:cNvPr id="7" name="Picture 6" descr="Background pattern&#10;&#10;Description automatically generated">
            <a:extLst>
              <a:ext uri="{FF2B5EF4-FFF2-40B4-BE49-F238E27FC236}">
                <a16:creationId xmlns:a16="http://schemas.microsoft.com/office/drawing/2014/main" id="{824BFA29-4D2B-4F00-B9D4-7D0CFC617B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2767230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 &amp; graphic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F98B6C13-2867-41EB-A894-020571790519}" type="datetime1">
              <a:rPr lang="en-GB" smtClean="0"/>
              <a:pPr/>
              <a:t>17/12/2023</a:t>
            </a:fld>
            <a:endParaRPr lang="en-GB"/>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solidFill>
                  <a:schemeClr val="bg1"/>
                </a:solidFill>
              </a:defRPr>
            </a:lvl1pPr>
          </a:lstStyle>
          <a:p>
            <a:pPr lvl="0"/>
            <a:r>
              <a:rPr lang="en-US" dirty="0"/>
              <a:t>Click on icon to insert image/chart/graphic</a:t>
            </a:r>
            <a:endParaRPr lang="en-GB" dirty="0"/>
          </a:p>
        </p:txBody>
      </p:sp>
      <p:pic>
        <p:nvPicPr>
          <p:cNvPr id="4" name="Picture 9">
            <a:extLst>
              <a:ext uri="{FF2B5EF4-FFF2-40B4-BE49-F238E27FC236}">
                <a16:creationId xmlns:a16="http://schemas.microsoft.com/office/drawing/2014/main" id="{E3778E13-51D2-71AA-D2B2-A715672296E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73864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ext &amp; graphic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20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idx="1"/>
          </p:nvPr>
        </p:nvSpPr>
        <p:spPr>
          <a:xfrm>
            <a:off x="540000" y="1620000"/>
            <a:ext cx="5449638" cy="4140000"/>
          </a:xfrm>
        </p:spPr>
        <p:txBody>
          <a:bodyPr anchor="ctr" anchorCtr="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Date Placeholder 6">
            <a:extLst>
              <a:ext uri="{FF2B5EF4-FFF2-40B4-BE49-F238E27FC236}">
                <a16:creationId xmlns:a16="http://schemas.microsoft.com/office/drawing/2014/main" id="{78688919-E234-42AA-92AE-3C26DD2F4227}"/>
              </a:ext>
            </a:extLst>
          </p:cNvPr>
          <p:cNvSpPr>
            <a:spLocks noGrp="1"/>
          </p:cNvSpPr>
          <p:nvPr>
            <p:ph type="dt" sz="half" idx="10"/>
          </p:nvPr>
        </p:nvSpPr>
        <p:spPr/>
        <p:txBody>
          <a:bodyPr/>
          <a:lstStyle>
            <a:lvl1pPr>
              <a:defRPr>
                <a:solidFill>
                  <a:schemeClr val="bg1"/>
                </a:solidFill>
              </a:defRPr>
            </a:lvl1pPr>
          </a:lstStyle>
          <a:p>
            <a:fld id="{F98B6C13-2867-41EB-A894-020571790519}" type="datetime1">
              <a:rPr lang="en-GB" smtClean="0"/>
              <a:pPr/>
              <a:t>17/12/2023</a:t>
            </a:fld>
            <a:endParaRPr lang="en-GB"/>
          </a:p>
        </p:txBody>
      </p:sp>
      <p:sp>
        <p:nvSpPr>
          <p:cNvPr id="8" name="Footer Placeholder 7">
            <a:extLst>
              <a:ext uri="{FF2B5EF4-FFF2-40B4-BE49-F238E27FC236}">
                <a16:creationId xmlns:a16="http://schemas.microsoft.com/office/drawing/2014/main" id="{84C93AF6-C1DC-4BAF-A2C6-2C711470C1EA}"/>
              </a:ext>
            </a:extLst>
          </p:cNvPr>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9" name="Slide Number Placeholder 8">
            <a:extLst>
              <a:ext uri="{FF2B5EF4-FFF2-40B4-BE49-F238E27FC236}">
                <a16:creationId xmlns:a16="http://schemas.microsoft.com/office/drawing/2014/main" id="{A950F5AD-6CA0-4A01-B76E-2C5F74AB978F}"/>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F3836918-43F4-B2EA-2ABE-F1D96D89D40C}"/>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BCC266E4-5821-C037-11A5-41F145EDA4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sp>
        <p:nvSpPr>
          <p:cNvPr id="12" name="Content Placeholder 11">
            <a:extLst>
              <a:ext uri="{FF2B5EF4-FFF2-40B4-BE49-F238E27FC236}">
                <a16:creationId xmlns:a16="http://schemas.microsoft.com/office/drawing/2014/main" id="{DDA59058-486D-F3D4-F1D8-29C4ECE097CC}"/>
              </a:ext>
            </a:extLst>
          </p:cNvPr>
          <p:cNvSpPr>
            <a:spLocks noGrp="1"/>
          </p:cNvSpPr>
          <p:nvPr>
            <p:ph sz="quarter" idx="15" hasCustomPrompt="1"/>
          </p:nvPr>
        </p:nvSpPr>
        <p:spPr>
          <a:xfrm>
            <a:off x="6200775" y="1620000"/>
            <a:ext cx="5449888" cy="4140000"/>
          </a:xfrm>
        </p:spPr>
        <p:txBody>
          <a:bodyPr/>
          <a:lstStyle>
            <a:lvl1pPr>
              <a:defRPr>
                <a:solidFill>
                  <a:schemeClr val="bg1"/>
                </a:solidFill>
              </a:defRPr>
            </a:lvl1pPr>
          </a:lstStyle>
          <a:p>
            <a:pPr lvl="0"/>
            <a:r>
              <a:rPr lang="en-US" dirty="0"/>
              <a:t>Click on icon to insert image/chart/graphic</a:t>
            </a:r>
            <a:endParaRPr lang="en-GB" dirty="0"/>
          </a:p>
        </p:txBody>
      </p:sp>
      <p:pic>
        <p:nvPicPr>
          <p:cNvPr id="4" name="Picture 9">
            <a:extLst>
              <a:ext uri="{FF2B5EF4-FFF2-40B4-BE49-F238E27FC236}">
                <a16:creationId xmlns:a16="http://schemas.microsoft.com/office/drawing/2014/main" id="{E85E517A-A1B9-8915-730D-6ABD807A2C6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607064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lvl1pPr>
            <a:lvl2pPr>
              <a:defRPr sz="1500"/>
            </a:lvl2pPr>
            <a:lvl3pPr>
              <a:defRPr sz="1500"/>
            </a:lvl3pPr>
            <a:lvl4pPr>
              <a:defRPr sz="1500"/>
            </a:lvl4pPr>
            <a:lvl5pPr>
              <a:defRPr sz="15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17C264FC-0907-4969-8903-F1DBD1AFB195}" type="datetime1">
              <a:rPr lang="en-GB" noProof="0" smtClean="0"/>
              <a:t>17/12/2023</a:t>
            </a:fld>
            <a:endParaRPr lang="en-GB" noProof="0"/>
          </a:p>
        </p:txBody>
      </p:sp>
      <p:sp>
        <p:nvSpPr>
          <p:cNvPr id="6" name="Footer Placeholder 5"/>
          <p:cNvSpPr>
            <a:spLocks noGrp="1"/>
          </p:cNvSpPr>
          <p:nvPr>
            <p:ph type="ftr" sz="quarter" idx="11"/>
          </p:nvPr>
        </p:nvSpPr>
        <p:spPr/>
        <p:txBody>
          <a:bodyPr/>
          <a:lstStyle/>
          <a:p>
            <a:r>
              <a:rPr lang="en-GB" noProof="0"/>
              <a:t>© 2022 Tokamak Energy  Private and Confidential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3861394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lvl1pPr>
            <a:lvl2pPr marL="0" indent="0">
              <a:buNone/>
              <a:defRPr sz="1800"/>
            </a:lvl2pPr>
            <a:lvl3pPr marL="216000">
              <a:defRPr sz="1500"/>
            </a:lvl3pPr>
            <a:lvl4pPr marL="432000">
              <a:defRPr sz="1500"/>
            </a:lvl4pPr>
            <a:lvl5pPr marL="648000">
              <a:defRPr sz="1500"/>
            </a:lvl5pPr>
            <a:lvl6pPr marL="864000">
              <a:defRPr sz="1500"/>
            </a:lvl6pPr>
            <a:lvl7pPr marL="1080000">
              <a:defRPr sz="15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lvl1pPr>
            <a:lvl2pPr marL="0" indent="0">
              <a:buNone/>
              <a:defRPr sz="1800"/>
            </a:lvl2pPr>
            <a:lvl3pPr marL="216000">
              <a:defRPr sz="1500"/>
            </a:lvl3pPr>
            <a:lvl4pPr marL="432000">
              <a:defRPr sz="1500"/>
            </a:lvl4pPr>
            <a:lvl5pPr marL="648000">
              <a:defRPr sz="1500"/>
            </a:lvl5pPr>
            <a:lvl6pPr marL="864000">
              <a:defRPr sz="1500"/>
            </a:lvl6pPr>
            <a:lvl7pPr marL="1080000">
              <a:defRPr sz="15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p>
            <a:fld id="{17C264FC-0907-4969-8903-F1DBD1AFB195}" type="datetime1">
              <a:rPr lang="en-GB" noProof="0" smtClean="0"/>
              <a:t>17/12/2023</a:t>
            </a:fld>
            <a:endParaRPr lang="en-GB" noProof="0"/>
          </a:p>
        </p:txBody>
      </p:sp>
      <p:sp>
        <p:nvSpPr>
          <p:cNvPr id="6" name="Footer Placeholder 5"/>
          <p:cNvSpPr>
            <a:spLocks noGrp="1"/>
          </p:cNvSpPr>
          <p:nvPr>
            <p:ph type="ftr" sz="quarter" idx="11"/>
          </p:nvPr>
        </p:nvSpPr>
        <p:spPr/>
        <p:txBody>
          <a:bodyPr/>
          <a:lstStyle/>
          <a:p>
            <a:r>
              <a:rPr lang="en-GB" noProof="0"/>
              <a:t>© 2022 Tokamak Energy  Private and Confidential</a:t>
            </a:r>
          </a:p>
        </p:txBody>
      </p:sp>
      <p:sp>
        <p:nvSpPr>
          <p:cNvPr id="7" name="Slide Number Placeholder 6"/>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2621890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17C264FC-0907-4969-8903-F1DBD1AFB195}" type="datetime1">
              <a:rPr lang="en-GB" smtClean="0"/>
              <a:pPr/>
              <a:t>17/12/2023</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 2022 Tokamak Energy  Private and 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274B5914-65A1-6DB2-ED75-9E97F077F5A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1772954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17C264FC-0907-4969-8903-F1DBD1AFB195}" type="datetime1">
              <a:rPr lang="en-GB" smtClean="0"/>
              <a:pPr/>
              <a:t>17/12/2023</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EAC6F5D2-3920-2E54-6DD8-F6C75FDB1DA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2661472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wo Content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defRPr sz="180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17C264FC-0907-4969-8903-F1DBD1AFB195}" type="datetime1">
              <a:rPr lang="en-GB" smtClean="0"/>
              <a:pPr/>
              <a:t>17/12/2023</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00F531E5-46C0-43F7-F302-C165FC359D5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1320441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wo Content with headings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540000"/>
            <a:ext cx="11113200" cy="324000"/>
          </a:xfrm>
        </p:spPr>
        <p:txBody>
          <a:bodyPr/>
          <a:lstStyle>
            <a:lvl1pPr>
              <a:defRPr>
                <a:solidFill>
                  <a:schemeClr val="bg1"/>
                </a:solidFill>
              </a:defRPr>
            </a:lvl1pPr>
          </a:lstStyle>
          <a:p>
            <a:r>
              <a:rPr lang="en-US" noProof="0"/>
              <a:t>Click to edit Master title style</a:t>
            </a:r>
            <a:endParaRPr lang="en-GB" noProof="0" dirty="0"/>
          </a:p>
        </p:txBody>
      </p:sp>
      <p:sp>
        <p:nvSpPr>
          <p:cNvPr id="3" name="Content Placeholder 2"/>
          <p:cNvSpPr>
            <a:spLocks noGrp="1"/>
          </p:cNvSpPr>
          <p:nvPr>
            <p:ph sz="half" idx="1"/>
          </p:nvPr>
        </p:nvSpPr>
        <p:spPr>
          <a:xfrm>
            <a:off x="540000"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a:xfrm>
            <a:off x="6201602" y="1728000"/>
            <a:ext cx="5450400" cy="3816000"/>
          </a:xfrm>
        </p:spPr>
        <p:txBody>
          <a:bodyPr/>
          <a:lstStyle>
            <a:lvl1pPr>
              <a:spcAft>
                <a:spcPts val="0"/>
              </a:spcAft>
              <a:defRPr sz="1800" b="1">
                <a:solidFill>
                  <a:schemeClr val="bg1"/>
                </a:solidFill>
              </a:defRPr>
            </a:lvl1pPr>
            <a:lvl2pPr marL="0" indent="0">
              <a:buNone/>
              <a:defRPr sz="1800">
                <a:solidFill>
                  <a:schemeClr val="bg1"/>
                </a:solidFill>
              </a:defRPr>
            </a:lvl2pPr>
            <a:lvl3pPr marL="216000">
              <a:defRPr sz="1500">
                <a:solidFill>
                  <a:schemeClr val="bg1"/>
                </a:solidFill>
              </a:defRPr>
            </a:lvl3pPr>
            <a:lvl4pPr marL="432000">
              <a:defRPr sz="1500">
                <a:solidFill>
                  <a:schemeClr val="bg1"/>
                </a:solidFill>
              </a:defRPr>
            </a:lvl4pPr>
            <a:lvl5pPr marL="648000">
              <a:defRPr sz="1500">
                <a:solidFill>
                  <a:schemeClr val="bg1"/>
                </a:solidFill>
              </a:defRPr>
            </a:lvl5pPr>
            <a:lvl6pPr marL="864000">
              <a:defRPr sz="1500">
                <a:solidFill>
                  <a:schemeClr val="bg1"/>
                </a:solidFill>
              </a:defRPr>
            </a:lvl6pPr>
            <a:lvl7pPr marL="1080000">
              <a:defRPr sz="1500">
                <a:solidFill>
                  <a:schemeClr val="bg1"/>
                </a:solidFill>
              </a:defRPr>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4"/>
          <p:cNvSpPr>
            <a:spLocks noGrp="1"/>
          </p:cNvSpPr>
          <p:nvPr>
            <p:ph type="dt" sz="half" idx="10"/>
          </p:nvPr>
        </p:nvSpPr>
        <p:spPr/>
        <p:txBody>
          <a:bodyPr/>
          <a:lstStyle>
            <a:lvl1pPr>
              <a:defRPr>
                <a:solidFill>
                  <a:schemeClr val="bg1"/>
                </a:solidFill>
              </a:defRPr>
            </a:lvl1pPr>
          </a:lstStyle>
          <a:p>
            <a:fld id="{17C264FC-0907-4969-8903-F1DBD1AFB195}" type="datetime1">
              <a:rPr lang="en-GB" smtClean="0"/>
              <a:pPr/>
              <a:t>17/12/2023</a:t>
            </a:fld>
            <a:endParaRPr lang="en-GB"/>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10" name="Text Placeholder 5">
            <a:extLst>
              <a:ext uri="{FF2B5EF4-FFF2-40B4-BE49-F238E27FC236}">
                <a16:creationId xmlns:a16="http://schemas.microsoft.com/office/drawing/2014/main" id="{989D64CB-8D4A-D073-CC73-B0DC4EC6DB4E}"/>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CF42F4A4-BC73-538C-6ECF-37AE7F792174}"/>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B402C59E-1D2A-4CC0-9EB7-6988067DC13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9351240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white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743491EF-F946-46A1-B095-3FDE7B8DA460}" type="datetime1">
              <a:rPr lang="en-GB" noProof="0" smtClean="0"/>
              <a:t>17/12/2023</a:t>
            </a:fld>
            <a:endParaRPr lang="en-GB" noProof="0"/>
          </a:p>
        </p:txBody>
      </p:sp>
      <p:sp>
        <p:nvSpPr>
          <p:cNvPr id="4" name="Footer Placeholder 3"/>
          <p:cNvSpPr>
            <a:spLocks noGrp="1"/>
          </p:cNvSpPr>
          <p:nvPr>
            <p:ph type="ftr" sz="quarter" idx="11"/>
          </p:nvPr>
        </p:nvSpPr>
        <p:spPr/>
        <p:txBody>
          <a:bodyPr/>
          <a:lstStyle/>
          <a:p>
            <a:r>
              <a:rPr lang="en-GB" noProof="0" dirty="0"/>
              <a:t>© 2022 Tokamak Energy  Private and Confidential</a:t>
            </a:r>
          </a:p>
        </p:txBody>
      </p:sp>
      <p:sp>
        <p:nvSpPr>
          <p:cNvPr id="5" name="Slide Number Placeholder 4"/>
          <p:cNvSpPr>
            <a:spLocks noGrp="1"/>
          </p:cNvSpPr>
          <p:nvPr>
            <p:ph type="sldNum" sz="quarter" idx="12"/>
          </p:nvPr>
        </p:nvSpPr>
        <p:spPr/>
        <p:txBody>
          <a:bodyPr/>
          <a:lstStyle/>
          <a:p>
            <a:fld id="{0B868178-02AE-42FC-958D-6B8F13B60175}" type="slidenum">
              <a:rPr lang="en-GB" noProof="0" smtClean="0"/>
              <a:t>‹#›</a:t>
            </a:fld>
            <a:endParaRPr lang="en-GB" noProof="0"/>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tx2"/>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D890DC43-AD75-5AB3-589E-C0858C8B9374}"/>
              </a:ext>
            </a:extLst>
          </p:cNvPr>
          <p:cNvSpPr>
            <a:spLocks noGrp="1"/>
          </p:cNvSpPr>
          <p:nvPr>
            <p:ph type="body" sz="quarter" idx="14" hasCustomPrompt="1"/>
          </p:nvPr>
        </p:nvSpPr>
        <p:spPr>
          <a:xfrm>
            <a:off x="6480000" y="6165850"/>
            <a:ext cx="5170663" cy="152150"/>
          </a:xfrm>
        </p:spPr>
        <p:txBody>
          <a:bodyPr anchor="b" anchorCtr="0"/>
          <a:lstStyle>
            <a:lvl1pPr algn="r">
              <a:defRPr sz="600"/>
            </a:lvl1pPr>
          </a:lstStyle>
          <a:p>
            <a:pPr lvl="0"/>
            <a:r>
              <a:rPr lang="en-US" dirty="0"/>
              <a:t>Insert Source if required</a:t>
            </a:r>
            <a:endParaRPr lang="en-GB" dirty="0"/>
          </a:p>
        </p:txBody>
      </p:sp>
    </p:spTree>
    <p:extLst>
      <p:ext uri="{BB962C8B-B14F-4D97-AF65-F5344CB8AC3E}">
        <p14:creationId xmlns:p14="http://schemas.microsoft.com/office/powerpoint/2010/main" val="3196918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white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CA35D-0309-4E5B-84CA-A16EAA76986F}" type="datetime1">
              <a:rPr lang="en-GB" noProof="0" smtClean="0"/>
              <a:t>17/12/2023</a:t>
            </a:fld>
            <a:endParaRPr lang="en-GB" noProof="0"/>
          </a:p>
        </p:txBody>
      </p:sp>
      <p:sp>
        <p:nvSpPr>
          <p:cNvPr id="3" name="Footer Placeholder 2"/>
          <p:cNvSpPr>
            <a:spLocks noGrp="1"/>
          </p:cNvSpPr>
          <p:nvPr>
            <p:ph type="ftr" sz="quarter" idx="11"/>
          </p:nvPr>
        </p:nvSpPr>
        <p:spPr/>
        <p:txBody>
          <a:bodyPr/>
          <a:lstStyle/>
          <a:p>
            <a:r>
              <a:rPr lang="en-GB" noProof="0"/>
              <a:t>© 2022 Tokamak Energy  Private and Confidential</a:t>
            </a:r>
          </a:p>
        </p:txBody>
      </p:sp>
      <p:sp>
        <p:nvSpPr>
          <p:cNvPr id="4" name="Slide Number Placeholder 3"/>
          <p:cNvSpPr>
            <a:spLocks noGrp="1"/>
          </p:cNvSpPr>
          <p:nvPr>
            <p:ph type="sldNum" sz="quarter" idx="12"/>
          </p:nvPr>
        </p:nvSpPr>
        <p:spPr/>
        <p:txBody>
          <a:bodyPr/>
          <a:lstStyle/>
          <a:p>
            <a:fld id="{0B868178-02AE-42FC-958D-6B8F13B60175}" type="slidenum">
              <a:rPr lang="en-GB" noProof="0" smtClean="0"/>
              <a:t>‹#›</a:t>
            </a:fld>
            <a:endParaRPr lang="en-GB" noProof="0"/>
          </a:p>
        </p:txBody>
      </p:sp>
    </p:spTree>
    <p:extLst>
      <p:ext uri="{BB962C8B-B14F-4D97-AF65-F5344CB8AC3E}">
        <p14:creationId xmlns:p14="http://schemas.microsoft.com/office/powerpoint/2010/main" val="338035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F4683122-8BF0-40A4-AD19-B2FE0AE138BD}" type="datetime1">
              <a:rPr lang="en-GB" smtClean="0"/>
              <a:t>17/12/2023</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dirty="0"/>
          </a:p>
        </p:txBody>
      </p:sp>
      <p:pic>
        <p:nvPicPr>
          <p:cNvPr id="7" name="Picture 6" descr="Background pattern&#10;&#10;Description automatically generated">
            <a:extLst>
              <a:ext uri="{FF2B5EF4-FFF2-40B4-BE49-F238E27FC236}">
                <a16:creationId xmlns:a16="http://schemas.microsoft.com/office/drawing/2014/main" id="{2462CEC4-CCB3-1459-A1A0-B9B80096AD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2305593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dark backgroun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lvl1pPr>
              <a:defRPr>
                <a:solidFill>
                  <a:schemeClr val="bg1"/>
                </a:solidFill>
              </a:defRPr>
            </a:lvl1pPr>
          </a:lstStyle>
          <a:p>
            <a:fld id="{743491EF-F946-46A1-B095-3FDE7B8DA460}" type="datetime1">
              <a:rPr lang="en-GB" smtClean="0"/>
              <a:pPr/>
              <a:t>17/12/2023</a:t>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a:t>© 2022 Tokamak Energy  Private and Confidential</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880F9393-033B-93F9-51E4-A966B706DD26}"/>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E187868D-1638-3AA8-226A-6A7E84AE735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4089376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dark background)">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4DCA35D-0309-4E5B-84CA-A16EAA76986F}" type="datetime1">
              <a:rPr lang="en-GB" smtClean="0"/>
              <a:pPr/>
              <a:t>17/12/2023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 2022 Tokamak Energy  Private and Confidential</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pic>
        <p:nvPicPr>
          <p:cNvPr id="5" name="Picture 9">
            <a:extLst>
              <a:ext uri="{FF2B5EF4-FFF2-40B4-BE49-F238E27FC236}">
                <a16:creationId xmlns:a16="http://schemas.microsoft.com/office/drawing/2014/main" id="{363730A0-9161-5E75-E630-B4E4203108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22210581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lvl1pPr>
              <a:defRPr>
                <a:solidFill>
                  <a:schemeClr val="bg1"/>
                </a:solidFill>
              </a:defRPr>
            </a:lvl1pPr>
          </a:lstStyle>
          <a:p>
            <a:fld id="{743491EF-F946-46A1-B095-3FDE7B8DA460}" type="datetime1">
              <a:rPr lang="en-GB" smtClean="0"/>
              <a:pPr/>
              <a:t>17/12/2023</a:t>
            </a:fld>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en-GB"/>
              <a:t>© 2022 Tokamak Energy  Private and Confidential</a:t>
            </a:r>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6" name="Text Placeholder 5">
            <a:extLst>
              <a:ext uri="{FF2B5EF4-FFF2-40B4-BE49-F238E27FC236}">
                <a16:creationId xmlns:a16="http://schemas.microsoft.com/office/drawing/2014/main" id="{AB2EBFCB-A797-0C63-91D6-8AE0D99C6A44}"/>
              </a:ext>
            </a:extLst>
          </p:cNvPr>
          <p:cNvSpPr>
            <a:spLocks noGrp="1"/>
          </p:cNvSpPr>
          <p:nvPr>
            <p:ph type="body" sz="quarter" idx="13"/>
          </p:nvPr>
        </p:nvSpPr>
        <p:spPr>
          <a:xfrm>
            <a:off x="540000" y="900000"/>
            <a:ext cx="11113200" cy="288000"/>
          </a:xfrm>
        </p:spPr>
        <p:txBody>
          <a:bodyPr/>
          <a:lstStyle>
            <a:lvl1pPr>
              <a:lnSpc>
                <a:spcPct val="85000"/>
              </a:lnSpc>
              <a:spcAft>
                <a:spcPts val="0"/>
              </a:spcAft>
              <a:defRPr sz="1600">
                <a:solidFill>
                  <a:schemeClr val="bg1"/>
                </a:solidFill>
              </a:defRPr>
            </a:lvl1pPr>
          </a:lstStyle>
          <a:p>
            <a:pPr lvl="0"/>
            <a:r>
              <a:rPr lang="en-US"/>
              <a:t>Click to edit Master text styles</a:t>
            </a:r>
          </a:p>
        </p:txBody>
      </p:sp>
      <p:sp>
        <p:nvSpPr>
          <p:cNvPr id="7" name="Text Placeholder 9">
            <a:extLst>
              <a:ext uri="{FF2B5EF4-FFF2-40B4-BE49-F238E27FC236}">
                <a16:creationId xmlns:a16="http://schemas.microsoft.com/office/drawing/2014/main" id="{7E9E32AA-5E6C-CED9-BE03-23899331B762}"/>
              </a:ext>
            </a:extLst>
          </p:cNvPr>
          <p:cNvSpPr>
            <a:spLocks noGrp="1"/>
          </p:cNvSpPr>
          <p:nvPr>
            <p:ph type="body" sz="quarter" idx="14" hasCustomPrompt="1"/>
          </p:nvPr>
        </p:nvSpPr>
        <p:spPr>
          <a:xfrm>
            <a:off x="6480000" y="6165850"/>
            <a:ext cx="5170663" cy="152150"/>
          </a:xfrm>
        </p:spPr>
        <p:txBody>
          <a:bodyPr anchor="b" anchorCtr="0"/>
          <a:lstStyle>
            <a:lvl1pPr algn="r">
              <a:defRPr sz="600">
                <a:solidFill>
                  <a:schemeClr val="bg1"/>
                </a:solidFill>
              </a:defRPr>
            </a:lvl1pPr>
          </a:lstStyle>
          <a:p>
            <a:pPr lvl="0"/>
            <a:r>
              <a:rPr lang="en-US" dirty="0"/>
              <a:t>Insert Source if required</a:t>
            </a:r>
            <a:endParaRPr lang="en-GB" dirty="0"/>
          </a:p>
        </p:txBody>
      </p:sp>
      <p:pic>
        <p:nvPicPr>
          <p:cNvPr id="8" name="Picture 9">
            <a:extLst>
              <a:ext uri="{FF2B5EF4-FFF2-40B4-BE49-F238E27FC236}">
                <a16:creationId xmlns:a16="http://schemas.microsoft.com/office/drawing/2014/main" id="{7D768794-5946-E79F-8152-6BB7FE83761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4262925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light background)">
    <p:bg>
      <p:bgPr>
        <a:gradFill>
          <a:gsLst>
            <a:gs pos="0">
              <a:schemeClr val="accent2"/>
            </a:gs>
            <a:gs pos="100000">
              <a:schemeClr val="accent1"/>
            </a:gs>
          </a:gsLst>
          <a:lin ang="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4DCA35D-0309-4E5B-84CA-A16EAA76986F}" type="datetime1">
              <a:rPr lang="en-GB" smtClean="0"/>
              <a:pPr/>
              <a:t>17/12/2023</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 2022 Tokamak Energy  Private and Confidential</a:t>
            </a:r>
            <a:endParaRPr lang="en-GB"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pic>
        <p:nvPicPr>
          <p:cNvPr id="5" name="Picture 9">
            <a:extLst>
              <a:ext uri="{FF2B5EF4-FFF2-40B4-BE49-F238E27FC236}">
                <a16:creationId xmlns:a16="http://schemas.microsoft.com/office/drawing/2014/main" id="{4C0ACE74-E148-F4F0-681D-824A0CC42F6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0000" y="6318000"/>
            <a:ext cx="288000" cy="288000"/>
          </a:xfrm>
          <a:prstGeom prst="rect">
            <a:avLst/>
          </a:prstGeom>
        </p:spPr>
      </p:pic>
    </p:spTree>
    <p:extLst>
      <p:ext uri="{BB962C8B-B14F-4D97-AF65-F5344CB8AC3E}">
        <p14:creationId xmlns:p14="http://schemas.microsoft.com/office/powerpoint/2010/main" val="1481451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E74A1C"/>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100" b="1"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2A373E"/>
                </a:solidFill>
                <a:latin typeface="Tahoma"/>
                <a:cs typeface="Tahoma"/>
              </a:defRPr>
            </a:lvl1pPr>
          </a:lstStyle>
          <a:p>
            <a:pPr marL="12700">
              <a:spcBef>
                <a:spcPts val="75"/>
              </a:spcBef>
            </a:pPr>
            <a:r>
              <a:rPr lang="en-GB" spc="-80"/>
              <a:t>©</a:t>
            </a:r>
            <a:r>
              <a:rPr lang="en-GB" spc="-15"/>
              <a:t> </a:t>
            </a:r>
            <a:r>
              <a:rPr lang="en-GB" spc="65"/>
              <a:t>2022</a:t>
            </a:r>
            <a:r>
              <a:rPr lang="en-GB" spc="-30"/>
              <a:t> </a:t>
            </a:r>
            <a:r>
              <a:rPr lang="en-GB" spc="55"/>
              <a:t>Tokamak</a:t>
            </a:r>
            <a:r>
              <a:rPr lang="en-GB" spc="-40"/>
              <a:t> </a:t>
            </a:r>
            <a:r>
              <a:rPr lang="en-GB" spc="60"/>
              <a:t>Energy</a:t>
            </a:r>
            <a:r>
              <a:rPr lang="en-GB" spc="-20"/>
              <a:t> </a:t>
            </a:r>
            <a:r>
              <a:rPr lang="en-GB" spc="55"/>
              <a:t>Private</a:t>
            </a:r>
            <a:r>
              <a:rPr lang="en-GB" spc="-10"/>
              <a:t> </a:t>
            </a:r>
            <a:r>
              <a:rPr lang="en-GB" spc="60"/>
              <a:t>and</a:t>
            </a:r>
            <a:r>
              <a:rPr lang="en-GB" spc="-35"/>
              <a:t> </a:t>
            </a:r>
            <a:r>
              <a:rPr lang="en-GB" spc="40"/>
              <a:t>Confidential</a:t>
            </a:r>
            <a:endParaRPr lang="en-GB" spc="4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12/17/2023</a:t>
            </a:fld>
            <a:endParaRPr lang="en-US"/>
          </a:p>
        </p:txBody>
      </p:sp>
      <p:sp>
        <p:nvSpPr>
          <p:cNvPr id="6" name="Holder 6"/>
          <p:cNvSpPr>
            <a:spLocks noGrp="1"/>
          </p:cNvSpPr>
          <p:nvPr>
            <p:ph type="sldNum" sz="quarter" idx="7"/>
          </p:nvPr>
        </p:nvSpPr>
        <p:spPr/>
        <p:txBody>
          <a:bodyPr lIns="0" tIns="0" rIns="0" bIns="0"/>
          <a:lstStyle>
            <a:lvl1pPr>
              <a:defRPr sz="600" b="0" i="0">
                <a:solidFill>
                  <a:srgbClr val="2A373E"/>
                </a:solidFill>
                <a:latin typeface="Tahoma"/>
                <a:cs typeface="Tahoma"/>
              </a:defRPr>
            </a:lvl1pPr>
          </a:lstStyle>
          <a:p>
            <a:pPr marL="3377565">
              <a:spcBef>
                <a:spcPts val="55"/>
              </a:spcBef>
            </a:pPr>
            <a:fld id="{81D60167-4931-47E6-BA6A-407CBD079E47}" type="slidenum">
              <a:rPr lang="en-GB" sz="1000" b="1" spc="-10" smtClean="0">
                <a:solidFill>
                  <a:srgbClr val="E74A1C"/>
                </a:solidFill>
              </a:rPr>
              <a:pPr marL="3377565">
                <a:spcBef>
                  <a:spcPts val="55"/>
                </a:spcBef>
              </a:pPr>
              <a:t>‹#›</a:t>
            </a:fld>
            <a:endParaRPr lang="en-GB" sz="1000"/>
          </a:p>
        </p:txBody>
      </p:sp>
    </p:spTree>
    <p:extLst>
      <p:ext uri="{BB962C8B-B14F-4D97-AF65-F5344CB8AC3E}">
        <p14:creationId xmlns:p14="http://schemas.microsoft.com/office/powerpoint/2010/main" val="631174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2A373E"/>
                </a:solidFill>
                <a:latin typeface="Tahoma"/>
                <a:cs typeface="Tahoma"/>
              </a:defRPr>
            </a:lvl1pPr>
          </a:lstStyle>
          <a:p>
            <a:pPr marL="12700">
              <a:spcBef>
                <a:spcPts val="75"/>
              </a:spcBef>
            </a:pPr>
            <a:r>
              <a:rPr lang="en-GB" spc="-80"/>
              <a:t>©</a:t>
            </a:r>
            <a:r>
              <a:rPr lang="en-GB" spc="-15"/>
              <a:t> </a:t>
            </a:r>
            <a:r>
              <a:rPr lang="en-GB" spc="65"/>
              <a:t>2022</a:t>
            </a:r>
            <a:r>
              <a:rPr lang="en-GB" spc="-30"/>
              <a:t> </a:t>
            </a:r>
            <a:r>
              <a:rPr lang="en-GB" spc="55"/>
              <a:t>Tokamak</a:t>
            </a:r>
            <a:r>
              <a:rPr lang="en-GB" spc="-40"/>
              <a:t> </a:t>
            </a:r>
            <a:r>
              <a:rPr lang="en-GB" spc="60"/>
              <a:t>Energy</a:t>
            </a:r>
            <a:r>
              <a:rPr lang="en-GB" spc="-20"/>
              <a:t> </a:t>
            </a:r>
            <a:r>
              <a:rPr lang="en-GB" spc="55"/>
              <a:t>Private</a:t>
            </a:r>
            <a:r>
              <a:rPr lang="en-GB" spc="-10"/>
              <a:t> </a:t>
            </a:r>
            <a:r>
              <a:rPr lang="en-GB" spc="60"/>
              <a:t>and</a:t>
            </a:r>
            <a:r>
              <a:rPr lang="en-GB" spc="-35"/>
              <a:t> </a:t>
            </a:r>
            <a:r>
              <a:rPr lang="en-GB" spc="40"/>
              <a:t>Confidential</a:t>
            </a:r>
            <a:endParaRPr lang="en-GB" spc="40" dirty="0"/>
          </a:p>
        </p:txBody>
      </p:sp>
      <p:sp>
        <p:nvSpPr>
          <p:cNvPr id="4" name="Holder 4"/>
          <p:cNvSpPr>
            <a:spLocks noGrp="1"/>
          </p:cNvSpPr>
          <p:nvPr>
            <p:ph type="sldNum" sz="quarter" idx="7"/>
          </p:nvPr>
        </p:nvSpPr>
        <p:spPr/>
        <p:txBody>
          <a:bodyPr lIns="0" tIns="0" rIns="0" bIns="0"/>
          <a:lstStyle>
            <a:lvl1pPr>
              <a:defRPr sz="600" b="0" i="0">
                <a:solidFill>
                  <a:srgbClr val="2A373E"/>
                </a:solidFill>
                <a:latin typeface="Tahoma"/>
                <a:cs typeface="Tahoma"/>
              </a:defRPr>
            </a:lvl1pPr>
          </a:lstStyle>
          <a:p>
            <a:pPr marL="3377565">
              <a:spcBef>
                <a:spcPts val="55"/>
              </a:spcBef>
            </a:pPr>
            <a:fld id="{81D60167-4931-47E6-BA6A-407CBD079E47}" type="slidenum">
              <a:rPr lang="en-GB" sz="1000" b="1" spc="-10" smtClean="0">
                <a:solidFill>
                  <a:srgbClr val="E74A1C"/>
                </a:solidFill>
              </a:rPr>
              <a:pPr marL="3377565">
                <a:spcBef>
                  <a:spcPts val="55"/>
                </a:spcBef>
              </a:pPr>
              <a:t>‹#›</a:t>
            </a:fld>
            <a:endParaRPr lang="en-GB" sz="1000"/>
          </a:p>
        </p:txBody>
      </p:sp>
    </p:spTree>
    <p:extLst>
      <p:ext uri="{BB962C8B-B14F-4D97-AF65-F5344CB8AC3E}">
        <p14:creationId xmlns:p14="http://schemas.microsoft.com/office/powerpoint/2010/main" val="387183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237312"/>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6" name="Date Placeholder 5">
            <a:extLst>
              <a:ext uri="{FF2B5EF4-FFF2-40B4-BE49-F238E27FC236}">
                <a16:creationId xmlns:a16="http://schemas.microsoft.com/office/drawing/2014/main" id="{6CF2E629-A904-E63C-4F04-F90761F8C582}"/>
              </a:ext>
            </a:extLst>
          </p:cNvPr>
          <p:cNvSpPr>
            <a:spLocks noGrp="1"/>
          </p:cNvSpPr>
          <p:nvPr>
            <p:ph type="dt" sz="half" idx="10"/>
          </p:nvPr>
        </p:nvSpPr>
        <p:spPr/>
        <p:txBody>
          <a:bodyPr/>
          <a:lstStyle/>
          <a:p>
            <a:fld id="{4EFA2689-56F4-4151-A606-105725CF0A94}" type="datetime1">
              <a:rPr lang="en-GB" smtClean="0"/>
              <a:t>17/12/2023</a:t>
            </a:fld>
            <a:endParaRPr lang="en-GB" dirty="0"/>
          </a:p>
        </p:txBody>
      </p:sp>
      <p:sp>
        <p:nvSpPr>
          <p:cNvPr id="9" name="Footer Placeholder 8">
            <a:extLst>
              <a:ext uri="{FF2B5EF4-FFF2-40B4-BE49-F238E27FC236}">
                <a16:creationId xmlns:a16="http://schemas.microsoft.com/office/drawing/2014/main" id="{FAFAB36C-0591-7201-9F3C-248816F454F2}"/>
              </a:ext>
            </a:extLst>
          </p:cNvPr>
          <p:cNvSpPr>
            <a:spLocks noGrp="1"/>
          </p:cNvSpPr>
          <p:nvPr>
            <p:ph type="ftr" sz="quarter" idx="11"/>
          </p:nvPr>
        </p:nvSpPr>
        <p:spPr/>
        <p:txBody>
          <a:bodyPr/>
          <a:lstStyle/>
          <a:p>
            <a:r>
              <a:rPr lang="en-GB" dirty="0"/>
              <a:t>© 2023 Tokamak Energy</a:t>
            </a:r>
          </a:p>
        </p:txBody>
      </p:sp>
      <p:sp>
        <p:nvSpPr>
          <p:cNvPr id="11" name="Slide Number Placeholder 10">
            <a:extLst>
              <a:ext uri="{FF2B5EF4-FFF2-40B4-BE49-F238E27FC236}">
                <a16:creationId xmlns:a16="http://schemas.microsoft.com/office/drawing/2014/main" id="{370BBC57-6C5B-0D84-EDDA-27E924A4FC1D}"/>
              </a:ext>
            </a:extLst>
          </p:cNvPr>
          <p:cNvSpPr>
            <a:spLocks noGrp="1"/>
          </p:cNvSpPr>
          <p:nvPr>
            <p:ph type="sldNum" sz="quarter" idx="12"/>
          </p:nvPr>
        </p:nvSpPr>
        <p:spPr/>
        <p:txBody>
          <a:body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32845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79776" y="0"/>
            <a:ext cx="8112224"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E6B6061E-1E97-473B-B83B-2E4C8D741606}" type="datetime1">
              <a:rPr lang="en-GB" noProof="0" smtClean="0"/>
              <a:t>17/12/2023</a:t>
            </a:fld>
            <a:endParaRPr lang="en-GB" noProof="0" dirty="0"/>
          </a:p>
        </p:txBody>
      </p:sp>
      <p:sp>
        <p:nvSpPr>
          <p:cNvPr id="5" name="Footer Placeholder 4"/>
          <p:cNvSpPr>
            <a:spLocks noGrp="1"/>
          </p:cNvSpPr>
          <p:nvPr>
            <p:ph type="ftr" sz="quarter" idx="11"/>
          </p:nvPr>
        </p:nvSpPr>
        <p:spPr/>
        <p:txBody>
          <a:bodyPr/>
          <a:lstStyle/>
          <a:p>
            <a:r>
              <a:rPr lang="en-GB" noProof="0" dirty="0"/>
              <a:t>© 2023 Tokamak Energy</a:t>
            </a:r>
          </a:p>
        </p:txBody>
      </p:sp>
      <p:sp>
        <p:nvSpPr>
          <p:cNvPr id="6" name="Slide Number Placeholder 5"/>
          <p:cNvSpPr>
            <a:spLocks noGrp="1"/>
          </p:cNvSpPr>
          <p:nvPr>
            <p:ph type="sldNum" sz="quarter" idx="12"/>
          </p:nvPr>
        </p:nvSpPr>
        <p:spPr/>
        <p:txBody>
          <a:bodyPr/>
          <a:lstStyle/>
          <a:p>
            <a:fld id="{0B868178-02AE-42FC-958D-6B8F13B60175}" type="slidenum">
              <a:rPr lang="en-GB" noProof="0" smtClean="0"/>
              <a:t>‹#›</a:t>
            </a:fld>
            <a:endParaRPr lang="en-GB" noProof="0" dirty="0"/>
          </a:p>
        </p:txBody>
      </p:sp>
    </p:spTree>
    <p:extLst>
      <p:ext uri="{BB962C8B-B14F-4D97-AF65-F5344CB8AC3E}">
        <p14:creationId xmlns:p14="http://schemas.microsoft.com/office/powerpoint/2010/main" val="326162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E986D3-6B7F-A21C-FE48-2574603F445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237312"/>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2"/>
                </a:solidFill>
              </a:defRPr>
            </a:lvl1pPr>
          </a:lstStyle>
          <a:p>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D1726902-CD90-4D5C-B639-6474420775E9}" type="datetime1">
              <a:rPr lang="en-GB" smtClean="0"/>
              <a:t>17/12/2023</a:t>
            </a:fld>
            <a:endParaRPr lang="en-GB" dirty="0"/>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p>
            <a:r>
              <a:rPr lang="en-GB" dirty="0"/>
              <a:t>© 2023 Tokamak Energy</a:t>
            </a:r>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46765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92B23528-DCB5-FF0F-B0F8-1911599DC2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080000" y="2916000"/>
            <a:ext cx="3888000" cy="1800000"/>
          </a:xfrm>
        </p:spPr>
        <p:txBody>
          <a:bodyPr anchor="t" anchorCtr="0"/>
          <a:lstStyle>
            <a:lvl1pPr algn="l">
              <a:defRPr sz="4000" b="0" cap="none" baseline="0">
                <a:solidFill>
                  <a:schemeClr val="bg1"/>
                </a:solidFill>
              </a:defRPr>
            </a:lvl1pPr>
          </a:lstStyle>
          <a:p>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2E5A9E93-0DF9-E34F-A809-D2CFA7DDB887}"/>
              </a:ext>
            </a:extLst>
          </p:cNvPr>
          <p:cNvSpPr>
            <a:spLocks noGrp="1"/>
          </p:cNvSpPr>
          <p:nvPr>
            <p:ph type="dt" sz="half" idx="10"/>
          </p:nvPr>
        </p:nvSpPr>
        <p:spPr/>
        <p:txBody>
          <a:bodyPr/>
          <a:lstStyle/>
          <a:p>
            <a:fld id="{2460F1A8-B44D-4C7B-8712-B95AFFEF8181}" type="datetime1">
              <a:rPr lang="en-GB" smtClean="0"/>
              <a:t>17/12/2023</a:t>
            </a:fld>
            <a:endParaRPr lang="en-GB" dirty="0"/>
          </a:p>
        </p:txBody>
      </p:sp>
      <p:sp>
        <p:nvSpPr>
          <p:cNvPr id="7" name="Footer Placeholder 6">
            <a:extLst>
              <a:ext uri="{FF2B5EF4-FFF2-40B4-BE49-F238E27FC236}">
                <a16:creationId xmlns:a16="http://schemas.microsoft.com/office/drawing/2014/main" id="{E2C18D9B-E1B5-8544-2950-6F3F61C740A9}"/>
              </a:ext>
            </a:extLst>
          </p:cNvPr>
          <p:cNvSpPr>
            <a:spLocks noGrp="1"/>
          </p:cNvSpPr>
          <p:nvPr>
            <p:ph type="ftr" sz="quarter" idx="11"/>
          </p:nvPr>
        </p:nvSpPr>
        <p:spPr/>
        <p:txBody>
          <a:bodyPr/>
          <a:lstStyle>
            <a:lvl1pPr>
              <a:defRPr>
                <a:solidFill>
                  <a:schemeClr val="bg1"/>
                </a:solidFill>
              </a:defRPr>
            </a:lvl1pPr>
          </a:lstStyle>
          <a:p>
            <a:r>
              <a:rPr lang="en-GB" dirty="0"/>
              <a:t>© 2023 Tokamak Energy</a:t>
            </a:r>
          </a:p>
        </p:txBody>
      </p:sp>
      <p:sp>
        <p:nvSpPr>
          <p:cNvPr id="8" name="Slide Number Placeholder 7">
            <a:extLst>
              <a:ext uri="{FF2B5EF4-FFF2-40B4-BE49-F238E27FC236}">
                <a16:creationId xmlns:a16="http://schemas.microsoft.com/office/drawing/2014/main" id="{22F234CF-6119-984E-9CDC-B8D1456F28E4}"/>
              </a:ext>
            </a:extLst>
          </p:cNvPr>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dirty="0"/>
          </a:p>
        </p:txBody>
      </p:sp>
      <p:pic>
        <p:nvPicPr>
          <p:cNvPr id="4" name="Picture 3" descr="Background pattern&#10;&#10;Description automatically generated">
            <a:extLst>
              <a:ext uri="{FF2B5EF4-FFF2-40B4-BE49-F238E27FC236}">
                <a16:creationId xmlns:a16="http://schemas.microsoft.com/office/drawing/2014/main" id="{7D80805A-3799-FE47-80BD-90FA4A4339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0000" y="6318000"/>
            <a:ext cx="288000" cy="288000"/>
          </a:xfrm>
          <a:prstGeom prst="rect">
            <a:avLst/>
          </a:prstGeom>
        </p:spPr>
      </p:pic>
    </p:spTree>
    <p:extLst>
      <p:ext uri="{BB962C8B-B14F-4D97-AF65-F5344CB8AC3E}">
        <p14:creationId xmlns:p14="http://schemas.microsoft.com/office/powerpoint/2010/main" val="305206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3.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96F268B8-CF8F-8472-E9BB-DF386279FECE}"/>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536526" y="6318457"/>
            <a:ext cx="287426" cy="287086"/>
          </a:xfrm>
          <a:prstGeom prst="rect">
            <a:avLst/>
          </a:prstGeom>
        </p:spPr>
      </p:pic>
      <p:sp>
        <p:nvSpPr>
          <p:cNvPr id="2" name="Title Placeholder 1"/>
          <p:cNvSpPr>
            <a:spLocks noGrp="1"/>
          </p:cNvSpPr>
          <p:nvPr>
            <p:ph type="title"/>
          </p:nvPr>
        </p:nvSpPr>
        <p:spPr>
          <a:xfrm>
            <a:off x="540000" y="540000"/>
            <a:ext cx="11112000" cy="324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40000" y="2286000"/>
            <a:ext cx="11112000" cy="385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6480000" y="6372000"/>
            <a:ext cx="1800000" cy="180000"/>
          </a:xfrm>
          <a:prstGeom prst="rect">
            <a:avLst/>
          </a:prstGeom>
        </p:spPr>
        <p:txBody>
          <a:bodyPr vert="horz" lIns="0" tIns="0" rIns="0" bIns="0" rtlCol="0" anchor="b" anchorCtr="0">
            <a:noAutofit/>
          </a:bodyPr>
          <a:lstStyle>
            <a:lvl1pPr algn="l">
              <a:defRPr sz="800">
                <a:solidFill>
                  <a:schemeClr val="tx2"/>
                </a:solidFill>
              </a:defRPr>
            </a:lvl1pPr>
          </a:lstStyle>
          <a:p>
            <a:fld id="{EB09EBDF-BFBF-4F1B-A18B-EDC2C92DD3C5}" type="datetime1">
              <a:rPr lang="en-GB" smtClean="0"/>
              <a:t>17/12/2023</a:t>
            </a:fld>
            <a:endParaRPr lang="en-GB" dirty="0"/>
          </a:p>
        </p:txBody>
      </p:sp>
      <p:sp>
        <p:nvSpPr>
          <p:cNvPr id="5" name="Footer Placeholder 4"/>
          <p:cNvSpPr>
            <a:spLocks noGrp="1"/>
          </p:cNvSpPr>
          <p:nvPr>
            <p:ph type="ftr" sz="quarter" idx="3"/>
          </p:nvPr>
        </p:nvSpPr>
        <p:spPr>
          <a:xfrm>
            <a:off x="968400" y="6372000"/>
            <a:ext cx="4680000" cy="180000"/>
          </a:xfrm>
          <a:prstGeom prst="rect">
            <a:avLst/>
          </a:prstGeom>
        </p:spPr>
        <p:txBody>
          <a:bodyPr vert="horz" lIns="0" tIns="0" rIns="0" bIns="0" rtlCol="0" anchor="b" anchorCtr="0">
            <a:noAutofit/>
          </a:bodyPr>
          <a:lstStyle>
            <a:lvl1pPr algn="l">
              <a:defRPr sz="800">
                <a:solidFill>
                  <a:schemeClr val="tx2"/>
                </a:solidFill>
              </a:defRPr>
            </a:lvl1pPr>
          </a:lstStyle>
          <a:p>
            <a:r>
              <a:rPr lang="en-GB" dirty="0"/>
              <a:t>© 2023 Tokamak Energy </a:t>
            </a:r>
          </a:p>
        </p:txBody>
      </p:sp>
      <p:sp>
        <p:nvSpPr>
          <p:cNvPr id="6" name="Slide Number Placeholder 5"/>
          <p:cNvSpPr>
            <a:spLocks noGrp="1"/>
          </p:cNvSpPr>
          <p:nvPr>
            <p:ph type="sldNum" sz="quarter" idx="4"/>
          </p:nvPr>
        </p:nvSpPr>
        <p:spPr>
          <a:xfrm>
            <a:off x="10930107" y="6372000"/>
            <a:ext cx="720000" cy="180000"/>
          </a:xfrm>
          <a:prstGeom prst="rect">
            <a:avLst/>
          </a:prstGeom>
        </p:spPr>
        <p:txBody>
          <a:bodyPr vert="horz" lIns="0" tIns="0" rIns="0" bIns="0" rtlCol="0" anchor="b" anchorCtr="0">
            <a:noAutofit/>
          </a:bodyPr>
          <a:lstStyle>
            <a:lvl1pPr algn="r">
              <a:defRPr sz="1000" b="1">
                <a:solidFill>
                  <a:schemeClr val="accent1"/>
                </a:solidFill>
              </a:defRPr>
            </a:lvl1pPr>
          </a:lstStyle>
          <a:p>
            <a:fld id="{0B868178-02AE-42FC-958D-6B8F13B60175}" type="slidenum">
              <a:rPr lang="en-GB" smtClean="0"/>
              <a:pPr/>
              <a:t>‹#›</a:t>
            </a:fld>
            <a:endParaRPr lang="en-GB" dirty="0"/>
          </a:p>
        </p:txBody>
      </p:sp>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8" r:id="rId3"/>
    <p:sldLayoutId id="2147483671" r:id="rId4"/>
    <p:sldLayoutId id="2147483669" r:id="rId5"/>
    <p:sldLayoutId id="2147483651" r:id="rId6"/>
    <p:sldLayoutId id="2147483673" r:id="rId7"/>
    <p:sldLayoutId id="2147483675" r:id="rId8"/>
    <p:sldLayoutId id="2147483674" r:id="rId9"/>
    <p:sldLayoutId id="2147483650" r:id="rId10"/>
    <p:sldLayoutId id="2147483660" r:id="rId11"/>
    <p:sldLayoutId id="2147483661" r:id="rId12"/>
    <p:sldLayoutId id="2147483662" r:id="rId13"/>
    <p:sldLayoutId id="2147483652" r:id="rId14"/>
    <p:sldLayoutId id="2147483663" r:id="rId15"/>
    <p:sldLayoutId id="2147483664" r:id="rId16"/>
    <p:sldLayoutId id="2147483665" r:id="rId17"/>
    <p:sldLayoutId id="2147483666" r:id="rId18"/>
    <p:sldLayoutId id="2147483667" r:id="rId19"/>
    <p:sldLayoutId id="2147483654" r:id="rId20"/>
    <p:sldLayoutId id="2147483655" r:id="rId21"/>
    <p:sldLayoutId id="2147483656" r:id="rId22"/>
    <p:sldLayoutId id="2147483657" r:id="rId23"/>
    <p:sldLayoutId id="2147483658" r:id="rId24"/>
    <p:sldLayoutId id="2147483659" r:id="rId25"/>
    <p:sldLayoutId id="2147483676" r:id="rId26"/>
    <p:sldLayoutId id="2147483705" r:id="rId27"/>
    <p:sldLayoutId id="2147483706" r:id="rId28"/>
  </p:sldLayoutIdLst>
  <p:hf hdr="0" dt="0"/>
  <p:txStyles>
    <p:title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500"/>
        </a:spcAft>
        <a:buFontTx/>
        <a:buNone/>
        <a:defRPr sz="18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4B5D6B"/>
          </p15:clr>
        </p15:guide>
        <p15:guide id="2" pos="7680" userDrawn="1">
          <p15:clr>
            <a:srgbClr val="4B5D6B"/>
          </p15:clr>
        </p15:guide>
        <p15:guide id="3" pos="340" userDrawn="1">
          <p15:clr>
            <a:srgbClr val="4B5D6B"/>
          </p15:clr>
        </p15:guide>
        <p15:guide id="4" pos="7339" userDrawn="1">
          <p15:clr>
            <a:srgbClr val="4B5D6B"/>
          </p15:clr>
        </p15:guide>
        <p15:guide id="5" orient="horz" userDrawn="1">
          <p15:clr>
            <a:srgbClr val="4B5D6B"/>
          </p15:clr>
        </p15:guide>
        <p15:guide id="6" orient="horz" pos="4320" userDrawn="1">
          <p15:clr>
            <a:srgbClr val="4B5D6B"/>
          </p15:clr>
        </p15:guide>
        <p15:guide id="7" orient="horz" pos="340" userDrawn="1">
          <p15:clr>
            <a:srgbClr val="4B5D6B"/>
          </p15:clr>
        </p15:guide>
        <p15:guide id="8" orient="horz" pos="3979" userDrawn="1">
          <p15:clr>
            <a:srgbClr val="4B5D6B"/>
          </p15:clr>
        </p15:guide>
        <p15:guide id="9" orient="horz" pos="566" userDrawn="1">
          <p15:clr>
            <a:srgbClr val="4B5D6B"/>
          </p15:clr>
        </p15:guide>
        <p15:guide id="10" orient="horz" pos="4127" userDrawn="1">
          <p15:clr>
            <a:srgbClr val="4B5D6B"/>
          </p15:clr>
        </p15:guide>
        <p15:guide id="11" pos="3773" userDrawn="1">
          <p15:clr>
            <a:srgbClr val="4B5D6B"/>
          </p15:clr>
        </p15:guide>
        <p15:guide id="12" pos="3906" userDrawn="1">
          <p15:clr>
            <a:srgbClr val="4B5D6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540000"/>
            <a:ext cx="11112000" cy="324000"/>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540000" y="2286000"/>
            <a:ext cx="11112000" cy="385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6480000" y="6372000"/>
            <a:ext cx="1800000" cy="180000"/>
          </a:xfrm>
          <a:prstGeom prst="rect">
            <a:avLst/>
          </a:prstGeom>
        </p:spPr>
        <p:txBody>
          <a:bodyPr vert="horz" lIns="0" tIns="0" rIns="0" bIns="0" rtlCol="0" anchor="b" anchorCtr="0">
            <a:noAutofit/>
          </a:bodyPr>
          <a:lstStyle>
            <a:lvl1pPr algn="l">
              <a:defRPr sz="800">
                <a:solidFill>
                  <a:schemeClr val="tx2"/>
                </a:solidFill>
              </a:defRPr>
            </a:lvl1pPr>
          </a:lstStyle>
          <a:p>
            <a:fld id="{81CB2B14-F26C-4BBB-8C23-00AFCB89B5EF}" type="datetime1">
              <a:rPr lang="en-GB" smtClean="0"/>
              <a:t>17/12/2023</a:t>
            </a:fld>
            <a:endParaRPr lang="en-GB" dirty="0"/>
          </a:p>
        </p:txBody>
      </p:sp>
      <p:sp>
        <p:nvSpPr>
          <p:cNvPr id="5" name="Footer Placeholder 4"/>
          <p:cNvSpPr>
            <a:spLocks noGrp="1"/>
          </p:cNvSpPr>
          <p:nvPr>
            <p:ph type="ftr" sz="quarter" idx="3"/>
          </p:nvPr>
        </p:nvSpPr>
        <p:spPr>
          <a:xfrm>
            <a:off x="968400" y="6372000"/>
            <a:ext cx="4680000" cy="180000"/>
          </a:xfrm>
          <a:prstGeom prst="rect">
            <a:avLst/>
          </a:prstGeom>
        </p:spPr>
        <p:txBody>
          <a:bodyPr vert="horz" lIns="0" tIns="0" rIns="0" bIns="0" rtlCol="0" anchor="b" anchorCtr="0">
            <a:noAutofit/>
          </a:bodyPr>
          <a:lstStyle>
            <a:lvl1pPr algn="l">
              <a:defRPr sz="800">
                <a:solidFill>
                  <a:schemeClr val="tx2"/>
                </a:solidFill>
              </a:defRPr>
            </a:lvl1pPr>
          </a:lstStyle>
          <a:p>
            <a:r>
              <a:rPr lang="en-GB" dirty="0"/>
              <a:t>© 2022 Tokamak Energy  Private and Confidential</a:t>
            </a:r>
          </a:p>
        </p:txBody>
      </p:sp>
      <p:sp>
        <p:nvSpPr>
          <p:cNvPr id="6" name="Slide Number Placeholder 5"/>
          <p:cNvSpPr>
            <a:spLocks noGrp="1"/>
          </p:cNvSpPr>
          <p:nvPr>
            <p:ph type="sldNum" sz="quarter" idx="4"/>
          </p:nvPr>
        </p:nvSpPr>
        <p:spPr>
          <a:xfrm>
            <a:off x="10930107" y="6372000"/>
            <a:ext cx="720000" cy="180000"/>
          </a:xfrm>
          <a:prstGeom prst="rect">
            <a:avLst/>
          </a:prstGeom>
        </p:spPr>
        <p:txBody>
          <a:bodyPr vert="horz" lIns="0" tIns="0" rIns="0" bIns="0" rtlCol="0" anchor="b" anchorCtr="0">
            <a:noAutofit/>
          </a:bodyPr>
          <a:lstStyle>
            <a:lvl1pPr algn="r">
              <a:defRPr sz="1000" b="1">
                <a:solidFill>
                  <a:schemeClr val="accent1"/>
                </a:solidFill>
              </a:defRPr>
            </a:lvl1pPr>
          </a:lstStyle>
          <a:p>
            <a:fld id="{0B868178-02AE-42FC-958D-6B8F13B60175}" type="slidenum">
              <a:rPr lang="en-GB" smtClean="0"/>
              <a:pPr/>
              <a:t>‹#›</a:t>
            </a:fld>
            <a:endParaRPr lang="en-GB" dirty="0"/>
          </a:p>
        </p:txBody>
      </p:sp>
      <p:pic>
        <p:nvPicPr>
          <p:cNvPr id="8" name="Picture 7">
            <a:extLst>
              <a:ext uri="{FF2B5EF4-FFF2-40B4-BE49-F238E27FC236}">
                <a16:creationId xmlns:a16="http://schemas.microsoft.com/office/drawing/2014/main" id="{0944EC89-3B1B-D7BA-4831-FA2381BF736D}"/>
              </a:ext>
            </a:extLst>
          </p:cNvPr>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534340" y="6315619"/>
            <a:ext cx="295200" cy="295200"/>
          </a:xfrm>
          <a:prstGeom prst="rect">
            <a:avLst/>
          </a:prstGeom>
        </p:spPr>
      </p:pic>
    </p:spTree>
    <p:extLst>
      <p:ext uri="{BB962C8B-B14F-4D97-AF65-F5344CB8AC3E}">
        <p14:creationId xmlns:p14="http://schemas.microsoft.com/office/powerpoint/2010/main" val="34768835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Lst>
  <p:hf hdr="0" dt="0"/>
  <p:txStyles>
    <p:title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500"/>
        </a:spcAft>
        <a:buFontTx/>
        <a:buNone/>
        <a:defRPr sz="18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4B5D6B"/>
          </p15:clr>
        </p15:guide>
        <p15:guide id="2" pos="7680">
          <p15:clr>
            <a:srgbClr val="4B5D6B"/>
          </p15:clr>
        </p15:guide>
        <p15:guide id="3" pos="340">
          <p15:clr>
            <a:srgbClr val="4B5D6B"/>
          </p15:clr>
        </p15:guide>
        <p15:guide id="4" pos="7339">
          <p15:clr>
            <a:srgbClr val="4B5D6B"/>
          </p15:clr>
        </p15:guide>
        <p15:guide id="5" orient="horz">
          <p15:clr>
            <a:srgbClr val="4B5D6B"/>
          </p15:clr>
        </p15:guide>
        <p15:guide id="6" orient="horz" pos="4320">
          <p15:clr>
            <a:srgbClr val="4B5D6B"/>
          </p15:clr>
        </p15:guide>
        <p15:guide id="7" orient="horz" pos="340">
          <p15:clr>
            <a:srgbClr val="4B5D6B"/>
          </p15:clr>
        </p15:guide>
        <p15:guide id="8" orient="horz" pos="3979">
          <p15:clr>
            <a:srgbClr val="4B5D6B"/>
          </p15:clr>
        </p15:guide>
        <p15:guide id="9" orient="horz" pos="566">
          <p15:clr>
            <a:srgbClr val="4B5D6B"/>
          </p15:clr>
        </p15:guide>
        <p15:guide id="10" orient="horz" pos="4127">
          <p15:clr>
            <a:srgbClr val="4B5D6B"/>
          </p15:clr>
        </p15:guide>
        <p15:guide id="11" pos="3773">
          <p15:clr>
            <a:srgbClr val="4B5D6B"/>
          </p15:clr>
        </p15:guide>
        <p15:guide id="12" pos="3906">
          <p15:clr>
            <a:srgbClr val="4B5D6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62.png"/><Relationship Id="rId4"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69.png"/><Relationship Id="rId5" Type="http://schemas.openxmlformats.org/officeDocument/2006/relationships/image" Target="../media/image68.emf"/><Relationship Id="rId4" Type="http://schemas.openxmlformats.org/officeDocument/2006/relationships/image" Target="../media/image67.png"/></Relationships>
</file>

<file path=ppt/slides/_rels/slide1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5.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jpeg"/><Relationship Id="rId7"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86.png"/><Relationship Id="rId5" Type="http://schemas.openxmlformats.org/officeDocument/2006/relationships/image" Target="../media/image85.svg"/><Relationship Id="rId10" Type="http://schemas.openxmlformats.org/officeDocument/2006/relationships/image" Target="../media/image19.png"/><Relationship Id="rId4" Type="http://schemas.openxmlformats.org/officeDocument/2006/relationships/image" Target="../media/image84.png"/><Relationship Id="rId9" Type="http://schemas.openxmlformats.org/officeDocument/2006/relationships/image" Target="../media/image89.sv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23.jpe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3.jpe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8.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6.jpe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0.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jpe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59.jpeg"/><Relationship Id="rId4" Type="http://schemas.openxmlformats.org/officeDocument/2006/relationships/image" Target="../media/image58.jpe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outdoor, railroad&#10;&#10;Description automatically generated">
            <a:extLst>
              <a:ext uri="{FF2B5EF4-FFF2-40B4-BE49-F238E27FC236}">
                <a16:creationId xmlns:a16="http://schemas.microsoft.com/office/drawing/2014/main" id="{7922D648-EEE1-281A-54C6-F42E213BB34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8C7173AF-400D-4307-5826-5CF8E09FD67F}"/>
              </a:ext>
            </a:extLst>
          </p:cNvPr>
          <p:cNvSpPr>
            <a:spLocks noGrp="1" noRot="1" noMove="1" noResize="1" noEditPoints="1" noAdjustHandles="1" noChangeArrowheads="1" noChangeShapeType="1"/>
          </p:cNvSpPr>
          <p:nvPr/>
        </p:nvSpPr>
        <p:spPr>
          <a:xfrm>
            <a:off x="460743" y="4572000"/>
            <a:ext cx="3943898"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C853563-2637-B799-5A33-8BA8890E8F14}"/>
              </a:ext>
            </a:extLst>
          </p:cNvPr>
          <p:cNvSpPr>
            <a:spLocks noGrp="1" noRot="1" noMove="1" noResize="1" noEditPoints="1" noAdjustHandles="1" noChangeArrowheads="1" noChangeShapeType="1"/>
          </p:cNvSpPr>
          <p:nvPr/>
        </p:nvSpPr>
        <p:spPr>
          <a:xfrm>
            <a:off x="460743" y="0"/>
            <a:ext cx="3943898" cy="457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Logo&#10;&#10;Description automatically generated">
            <a:extLst>
              <a:ext uri="{FF2B5EF4-FFF2-40B4-BE49-F238E27FC236}">
                <a16:creationId xmlns:a16="http://schemas.microsoft.com/office/drawing/2014/main" id="{0BEB7FAE-646F-2BD0-A7E5-39D5F240F3A5}"/>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613924" y="3363427"/>
            <a:ext cx="3610745" cy="874151"/>
          </a:xfrm>
          <a:prstGeom prst="rect">
            <a:avLst/>
          </a:prstGeom>
        </p:spPr>
      </p:pic>
      <p:pic>
        <p:nvPicPr>
          <p:cNvPr id="7" name="Picture 6">
            <a:extLst>
              <a:ext uri="{FF2B5EF4-FFF2-40B4-BE49-F238E27FC236}">
                <a16:creationId xmlns:a16="http://schemas.microsoft.com/office/drawing/2014/main" id="{DB190C8D-FA10-E619-9928-63EB94B82C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44791" y="572776"/>
            <a:ext cx="3847209" cy="5712447"/>
          </a:xfrm>
          <a:prstGeom prst="rect">
            <a:avLst/>
          </a:prstGeom>
        </p:spPr>
      </p:pic>
      <p:sp>
        <p:nvSpPr>
          <p:cNvPr id="4" name="Title 1">
            <a:extLst>
              <a:ext uri="{FF2B5EF4-FFF2-40B4-BE49-F238E27FC236}">
                <a16:creationId xmlns:a16="http://schemas.microsoft.com/office/drawing/2014/main" id="{F98C677B-362C-6C85-DAD7-8262E24DFC0E}"/>
              </a:ext>
            </a:extLst>
          </p:cNvPr>
          <p:cNvSpPr txBox="1">
            <a:spLocks/>
          </p:cNvSpPr>
          <p:nvPr/>
        </p:nvSpPr>
        <p:spPr>
          <a:xfrm>
            <a:off x="642446" y="2833136"/>
            <a:ext cx="6482253" cy="1008000"/>
          </a:xfrm>
          <a:prstGeom prst="rect">
            <a:avLst/>
          </a:prstGeom>
        </p:spPr>
        <p:txBody>
          <a:bodyPr/>
          <a:lst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a:lstStyle>
          <a:p>
            <a:endParaRPr lang="en-GB" sz="4000" dirty="0">
              <a:cs typeface="Aharoni" panose="02010803020104030203" pitchFamily="2" charset="-79"/>
            </a:endParaRPr>
          </a:p>
        </p:txBody>
      </p:sp>
      <p:sp>
        <p:nvSpPr>
          <p:cNvPr id="3" name="Title 1">
            <a:extLst>
              <a:ext uri="{FF2B5EF4-FFF2-40B4-BE49-F238E27FC236}">
                <a16:creationId xmlns:a16="http://schemas.microsoft.com/office/drawing/2014/main" id="{346FCDC6-AE93-FE18-BA57-2375761E4FCE}"/>
              </a:ext>
            </a:extLst>
          </p:cNvPr>
          <p:cNvSpPr txBox="1">
            <a:spLocks/>
          </p:cNvSpPr>
          <p:nvPr/>
        </p:nvSpPr>
        <p:spPr>
          <a:xfrm>
            <a:off x="1146379" y="4880585"/>
            <a:ext cx="2572625" cy="805211"/>
          </a:xfrm>
          <a:prstGeom prst="rect">
            <a:avLst/>
          </a:prstGeom>
        </p:spPr>
        <p:txBody>
          <a:bodyPr wrap="square" lIns="36000" tIns="36000" rIns="36000" bIns="36000">
            <a:spAutoFit/>
          </a:bodyPr>
          <a:lst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GB" sz="2800" dirty="0">
                <a:solidFill>
                  <a:schemeClr val="bg1"/>
                </a:solidFill>
                <a:latin typeface="Gotham Rounded"/>
                <a:ea typeface="MS Mincho"/>
                <a:cs typeface="Aharoni" panose="02010803020104030203" pitchFamily="2" charset="-79"/>
              </a:rPr>
              <a:t>Fusion Power Associates</a:t>
            </a:r>
            <a:endParaRPr kumimoji="0" lang="en-GB" sz="3200" b="0" i="0" u="none" strike="noStrike" kern="1200" cap="none" spc="0" normalizeH="0" baseline="0" noProof="0" dirty="0">
              <a:ln>
                <a:noFill/>
              </a:ln>
              <a:solidFill>
                <a:schemeClr val="bg1"/>
              </a:solidFill>
              <a:effectLst/>
              <a:uLnTx/>
              <a:uFillTx/>
              <a:latin typeface="Gotham Rounded"/>
              <a:ea typeface="MS Mincho"/>
              <a:cs typeface="Aharoni" panose="02010803020104030203" pitchFamily="2" charset="-79"/>
            </a:endParaRPr>
          </a:p>
        </p:txBody>
      </p:sp>
      <p:cxnSp>
        <p:nvCxnSpPr>
          <p:cNvPr id="2" name="Straight Connector 1">
            <a:extLst>
              <a:ext uri="{FF2B5EF4-FFF2-40B4-BE49-F238E27FC236}">
                <a16:creationId xmlns:a16="http://schemas.microsoft.com/office/drawing/2014/main" id="{C5239C59-B75A-24D9-9C82-2B05D4DA338A}"/>
              </a:ext>
            </a:extLst>
          </p:cNvPr>
          <p:cNvCxnSpPr>
            <a:cxnSpLocks noGrp="1" noRot="1" noMove="1" noResize="1" noEditPoints="1" noAdjustHandles="1" noChangeArrowheads="1" noChangeShapeType="1"/>
          </p:cNvCxnSpPr>
          <p:nvPr/>
        </p:nvCxnSpPr>
        <p:spPr>
          <a:xfrm>
            <a:off x="1820624" y="5769618"/>
            <a:ext cx="1224136" cy="0"/>
          </a:xfrm>
          <a:prstGeom prst="line">
            <a:avLst/>
          </a:prstGeom>
          <a:noFill/>
          <a:ln w="28575" cap="rnd" cmpd="sng" algn="ctr">
            <a:solidFill>
              <a:schemeClr val="bg1"/>
            </a:solidFill>
            <a:prstDash val="solid"/>
          </a:ln>
          <a:effectLst/>
        </p:spPr>
      </p:cxnSp>
      <p:sp>
        <p:nvSpPr>
          <p:cNvPr id="6" name="Title 1">
            <a:extLst>
              <a:ext uri="{FF2B5EF4-FFF2-40B4-BE49-F238E27FC236}">
                <a16:creationId xmlns:a16="http://schemas.microsoft.com/office/drawing/2014/main" id="{037FB45E-B618-4295-6113-2C9BA4A1DDA1}"/>
              </a:ext>
            </a:extLst>
          </p:cNvPr>
          <p:cNvSpPr txBox="1">
            <a:spLocks/>
          </p:cNvSpPr>
          <p:nvPr/>
        </p:nvSpPr>
        <p:spPr>
          <a:xfrm>
            <a:off x="1132983" y="5911204"/>
            <a:ext cx="2572625" cy="595923"/>
          </a:xfrm>
          <a:prstGeom prst="rect">
            <a:avLst/>
          </a:prstGeom>
        </p:spPr>
        <p:txBody>
          <a:bodyPr wrap="square" lIns="36000" tIns="36000" rIns="36000" bIns="36000">
            <a:spAutoFit/>
          </a:bodyPr>
          <a:lstStyle>
            <a:lvl1pPr algn="l" defTabSz="914400" rtl="0" eaLnBrk="1" latinLnBrk="0" hangingPunct="1">
              <a:lnSpc>
                <a:spcPct val="85000"/>
              </a:lnSpc>
              <a:spcBef>
                <a:spcPct val="0"/>
              </a:spcBef>
              <a:buNone/>
              <a:defRPr sz="2400" kern="1200">
                <a:solidFill>
                  <a:schemeClr val="accent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GB" sz="2000" dirty="0">
                <a:solidFill>
                  <a:schemeClr val="bg1"/>
                </a:solidFill>
                <a:latin typeface="Gotham Rounded"/>
                <a:ea typeface="MS Mincho"/>
                <a:cs typeface="Aharoni" panose="02010803020104030203" pitchFamily="2" charset="-79"/>
              </a:rPr>
              <a:t>Washington DC, 12/19/23</a:t>
            </a:r>
            <a:endParaRPr kumimoji="0" lang="en-GB" b="0" i="0" u="none" strike="noStrike" kern="1200" cap="none" spc="0" normalizeH="0" baseline="0" noProof="0" dirty="0">
              <a:ln>
                <a:noFill/>
              </a:ln>
              <a:solidFill>
                <a:schemeClr val="bg1"/>
              </a:solidFill>
              <a:effectLst/>
              <a:uLnTx/>
              <a:uFillTx/>
              <a:latin typeface="Gotham Rounded"/>
              <a:ea typeface="MS Mincho"/>
              <a:cs typeface="Aharoni" panose="02010803020104030203" pitchFamily="2" charset="-79"/>
            </a:endParaRPr>
          </a:p>
        </p:txBody>
      </p:sp>
      <p:sp>
        <p:nvSpPr>
          <p:cNvPr id="10" name="TextBox 9">
            <a:extLst>
              <a:ext uri="{FF2B5EF4-FFF2-40B4-BE49-F238E27FC236}">
                <a16:creationId xmlns:a16="http://schemas.microsoft.com/office/drawing/2014/main" id="{87E53772-AACE-091B-43F2-5E32416F26AB}"/>
              </a:ext>
            </a:extLst>
          </p:cNvPr>
          <p:cNvSpPr txBox="1"/>
          <p:nvPr/>
        </p:nvSpPr>
        <p:spPr>
          <a:xfrm>
            <a:off x="387364" y="286373"/>
            <a:ext cx="4090654" cy="1697842"/>
          </a:xfrm>
          <a:prstGeom prst="rect">
            <a:avLst/>
          </a:prstGeom>
          <a:noFill/>
        </p:spPr>
        <p:txBody>
          <a:bodyPr wrap="square" lIns="0" tIns="0" rIns="0" bIns="0" rtlCol="0">
            <a:noAutofit/>
          </a:bodyPr>
          <a:lstStyle/>
          <a:p>
            <a:pPr algn="ctr"/>
            <a:r>
              <a:rPr lang="en-GB" sz="1750" b="1" dirty="0">
                <a:solidFill>
                  <a:schemeClr val="bg2"/>
                </a:solidFill>
              </a:rPr>
              <a:t>A talk by…</a:t>
            </a:r>
          </a:p>
          <a:p>
            <a:pPr algn="ctr"/>
            <a:endParaRPr lang="en-GB" sz="1750" b="1" dirty="0">
              <a:solidFill>
                <a:schemeClr val="bg2"/>
              </a:solidFill>
            </a:endParaRPr>
          </a:p>
          <a:p>
            <a:pPr algn="ctr"/>
            <a:r>
              <a:rPr lang="en-GB" sz="1750" b="1" dirty="0">
                <a:solidFill>
                  <a:schemeClr val="bg2"/>
                </a:solidFill>
              </a:rPr>
              <a:t>EUR ING Jack Astbury</a:t>
            </a:r>
          </a:p>
          <a:p>
            <a:pPr algn="ctr"/>
            <a:r>
              <a:rPr lang="en-GB" sz="1750" b="1" dirty="0">
                <a:solidFill>
                  <a:schemeClr val="bg2"/>
                </a:solidFill>
              </a:rPr>
              <a:t>Chief Engineer – Fusion Pilot Plant</a:t>
            </a:r>
          </a:p>
        </p:txBody>
      </p:sp>
    </p:spTree>
    <p:extLst>
      <p:ext uri="{BB962C8B-B14F-4D97-AF65-F5344CB8AC3E}">
        <p14:creationId xmlns:p14="http://schemas.microsoft.com/office/powerpoint/2010/main" val="235455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00E07FB-0E5C-E22A-A480-8CF34BE00FDA}"/>
              </a:ext>
            </a:extLst>
          </p:cNvPr>
          <p:cNvGrpSpPr/>
          <p:nvPr/>
        </p:nvGrpSpPr>
        <p:grpSpPr>
          <a:xfrm>
            <a:off x="7928664" y="1384587"/>
            <a:ext cx="3984540" cy="4767266"/>
            <a:chOff x="7928664" y="1384587"/>
            <a:chExt cx="3984540" cy="4767266"/>
          </a:xfrm>
        </p:grpSpPr>
        <p:grpSp>
          <p:nvGrpSpPr>
            <p:cNvPr id="14" name="Group 13">
              <a:extLst>
                <a:ext uri="{FF2B5EF4-FFF2-40B4-BE49-F238E27FC236}">
                  <a16:creationId xmlns:a16="http://schemas.microsoft.com/office/drawing/2014/main" id="{C5A14959-F001-2D89-DB6E-40161BC43FE0}"/>
                </a:ext>
              </a:extLst>
            </p:cNvPr>
            <p:cNvGrpSpPr/>
            <p:nvPr/>
          </p:nvGrpSpPr>
          <p:grpSpPr>
            <a:xfrm>
              <a:off x="7928664" y="1384587"/>
              <a:ext cx="3984540" cy="4767266"/>
              <a:chOff x="7928664" y="1384587"/>
              <a:chExt cx="3984540" cy="4767266"/>
            </a:xfrm>
          </p:grpSpPr>
          <p:sp>
            <p:nvSpPr>
              <p:cNvPr id="5" name="Arrow: Chevron 4">
                <a:extLst>
                  <a:ext uri="{FF2B5EF4-FFF2-40B4-BE49-F238E27FC236}">
                    <a16:creationId xmlns:a16="http://schemas.microsoft.com/office/drawing/2014/main" id="{C4FB754B-341B-B07F-A9E1-46E2D0E6B684}"/>
                  </a:ext>
                </a:extLst>
              </p:cNvPr>
              <p:cNvSpPr/>
              <p:nvPr/>
            </p:nvSpPr>
            <p:spPr>
              <a:xfrm>
                <a:off x="7928665" y="1384587"/>
                <a:ext cx="3984539" cy="4767266"/>
              </a:xfrm>
              <a:prstGeom prst="chevron">
                <a:avLst>
                  <a:gd name="adj" fmla="val 18402"/>
                </a:avLst>
              </a:prstGeom>
              <a:solidFill>
                <a:schemeClr val="bg1"/>
              </a:solidFill>
              <a:ln>
                <a:solidFill>
                  <a:srgbClr val="4B5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1252A5D2-F575-724B-499C-6325ABFF75E0}"/>
                  </a:ext>
                </a:extLst>
              </p:cNvPr>
              <p:cNvSpPr/>
              <p:nvPr/>
            </p:nvSpPr>
            <p:spPr>
              <a:xfrm>
                <a:off x="7928664" y="1384588"/>
                <a:ext cx="3384377" cy="422733"/>
              </a:xfrm>
              <a:custGeom>
                <a:avLst/>
                <a:gdLst>
                  <a:gd name="connsiteX0" fmla="*/ 0 w 3012288"/>
                  <a:gd name="connsiteY0" fmla="*/ 0 h 422733"/>
                  <a:gd name="connsiteX1" fmla="*/ 2881645 w 3012288"/>
                  <a:gd name="connsiteY1" fmla="*/ 0 h 422733"/>
                  <a:gd name="connsiteX2" fmla="*/ 3012288 w 3012288"/>
                  <a:gd name="connsiteY2" fmla="*/ 422733 h 422733"/>
                  <a:gd name="connsiteX3" fmla="*/ 130643 w 3012288"/>
                  <a:gd name="connsiteY3" fmla="*/ 422733 h 422733"/>
                  <a:gd name="connsiteX4" fmla="*/ 0 w 3012288"/>
                  <a:gd name="connsiteY4" fmla="*/ 0 h 422733"/>
                  <a:gd name="connsiteX0" fmla="*/ 0 w 3012288"/>
                  <a:gd name="connsiteY0" fmla="*/ 0 h 422733"/>
                  <a:gd name="connsiteX1" fmla="*/ 2881645 w 3012288"/>
                  <a:gd name="connsiteY1" fmla="*/ 0 h 422733"/>
                  <a:gd name="connsiteX2" fmla="*/ 3012288 w 3012288"/>
                  <a:gd name="connsiteY2" fmla="*/ 422733 h 422733"/>
                  <a:gd name="connsiteX3" fmla="*/ 120046 w 3012288"/>
                  <a:gd name="connsiteY3" fmla="*/ 422733 h 422733"/>
                  <a:gd name="connsiteX4" fmla="*/ 0 w 3012288"/>
                  <a:gd name="connsiteY4" fmla="*/ 0 h 4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288" h="422733">
                    <a:moveTo>
                      <a:pt x="0" y="0"/>
                    </a:moveTo>
                    <a:lnTo>
                      <a:pt x="2881645" y="0"/>
                    </a:lnTo>
                    <a:lnTo>
                      <a:pt x="3012288" y="422733"/>
                    </a:lnTo>
                    <a:lnTo>
                      <a:pt x="120046" y="422733"/>
                    </a:lnTo>
                    <a:lnTo>
                      <a:pt x="0" y="0"/>
                    </a:lnTo>
                    <a:close/>
                  </a:path>
                </a:pathLst>
              </a:custGeom>
              <a:solidFill>
                <a:srgbClr val="4B5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0" lang="en-GB" sz="1800" b="0" i="0" strike="noStrike" kern="0" spc="0" normalizeH="0" noProof="0" dirty="0">
                    <a:ln>
                      <a:noFill/>
                    </a:ln>
                    <a:solidFill>
                      <a:schemeClr val="bg1"/>
                    </a:solidFill>
                    <a:effectLst/>
                    <a:uLnTx/>
                    <a:uFill>
                      <a:solidFill>
                        <a:srgbClr val="E74B1C"/>
                      </a:solidFill>
                    </a:uFill>
                    <a:latin typeface="Gotham Rounded Medium" panose="02000000000000000000" pitchFamily="2" charset="0"/>
                  </a:rPr>
                  <a:t>Fusion Pilot Plant</a:t>
                </a:r>
                <a:endParaRPr lang="en-GB" sz="1800" dirty="0">
                  <a:solidFill>
                    <a:schemeClr val="bg1"/>
                  </a:solidFill>
                </a:endParaRPr>
              </a:p>
            </p:txBody>
          </p:sp>
        </p:grpSp>
        <p:pic>
          <p:nvPicPr>
            <p:cNvPr id="11" name="Picture 10" descr="A picture containing indoor&#10;&#10;Description automatically generated">
              <a:extLst>
                <a:ext uri="{FF2B5EF4-FFF2-40B4-BE49-F238E27FC236}">
                  <a16:creationId xmlns:a16="http://schemas.microsoft.com/office/drawing/2014/main" id="{4716195F-267F-362F-81EC-C63186CC1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8945" y="2792514"/>
              <a:ext cx="1891068" cy="2093992"/>
            </a:xfrm>
            <a:prstGeom prst="rect">
              <a:avLst/>
            </a:prstGeom>
          </p:spPr>
        </p:pic>
        <p:pic>
          <p:nvPicPr>
            <p:cNvPr id="16" name="Picture 15" descr="A picture containing dark, watching, sunset, light&#10;&#10;Description automatically generated">
              <a:extLst>
                <a:ext uri="{FF2B5EF4-FFF2-40B4-BE49-F238E27FC236}">
                  <a16:creationId xmlns:a16="http://schemas.microsoft.com/office/drawing/2014/main" id="{582F64C1-3FED-5E9F-0C4C-ABC641231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2848" y="4585347"/>
              <a:ext cx="73968" cy="280873"/>
            </a:xfrm>
            <a:prstGeom prst="rect">
              <a:avLst/>
            </a:prstGeom>
          </p:spPr>
        </p:pic>
      </p:grpSp>
      <p:sp>
        <p:nvSpPr>
          <p:cNvPr id="153" name="Title 152">
            <a:extLst>
              <a:ext uri="{FF2B5EF4-FFF2-40B4-BE49-F238E27FC236}">
                <a16:creationId xmlns:a16="http://schemas.microsoft.com/office/drawing/2014/main" id="{68778803-4655-CCB6-CE15-EFFCB9396490}"/>
              </a:ext>
            </a:extLst>
          </p:cNvPr>
          <p:cNvSpPr>
            <a:spLocks noGrp="1"/>
          </p:cNvSpPr>
          <p:nvPr>
            <p:ph type="title"/>
          </p:nvPr>
        </p:nvSpPr>
        <p:spPr/>
        <p:txBody>
          <a:bodyPr/>
          <a:lstStyle/>
          <a:p>
            <a:r>
              <a:rPr lang="en-GB" dirty="0"/>
              <a:t>The Path to a Pilot Plant</a:t>
            </a:r>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10</a:t>
            </a:fld>
            <a:endParaRPr lang="en-GB" noProof="0" dirty="0"/>
          </a:p>
        </p:txBody>
      </p:sp>
      <p:sp>
        <p:nvSpPr>
          <p:cNvPr id="154" name="Text Placeholder 153">
            <a:extLst>
              <a:ext uri="{FF2B5EF4-FFF2-40B4-BE49-F238E27FC236}">
                <a16:creationId xmlns:a16="http://schemas.microsoft.com/office/drawing/2014/main" id="{4CCA379B-F39A-D73C-A717-344D73355E22}"/>
              </a:ext>
            </a:extLst>
          </p:cNvPr>
          <p:cNvSpPr>
            <a:spLocks noGrp="1"/>
          </p:cNvSpPr>
          <p:nvPr>
            <p:ph type="body" sz="quarter" idx="13"/>
          </p:nvPr>
        </p:nvSpPr>
        <p:spPr/>
        <p:txBody>
          <a:bodyPr/>
          <a:lstStyle/>
          <a:p>
            <a:r>
              <a:rPr lang="en-GB" noProof="0" dirty="0"/>
              <a:t>An (extremely!) abridged version</a:t>
            </a:r>
          </a:p>
        </p:txBody>
      </p:sp>
      <p:sp>
        <p:nvSpPr>
          <p:cNvPr id="69" name="Freeform: Shape 68">
            <a:extLst>
              <a:ext uri="{FF2B5EF4-FFF2-40B4-BE49-F238E27FC236}">
                <a16:creationId xmlns:a16="http://schemas.microsoft.com/office/drawing/2014/main" id="{1D7374B0-350C-F754-5BA3-D631FF138E48}"/>
              </a:ext>
            </a:extLst>
          </p:cNvPr>
          <p:cNvSpPr/>
          <p:nvPr/>
        </p:nvSpPr>
        <p:spPr>
          <a:xfrm>
            <a:off x="1" y="5797528"/>
            <a:ext cx="4412971" cy="396000"/>
          </a:xfrm>
          <a:custGeom>
            <a:avLst/>
            <a:gdLst>
              <a:gd name="connsiteX0" fmla="*/ 0 w 4412971"/>
              <a:gd name="connsiteY0" fmla="*/ 0 h 396000"/>
              <a:gd name="connsiteX1" fmla="*/ 4412971 w 4412971"/>
              <a:gd name="connsiteY1" fmla="*/ 0 h 396000"/>
              <a:gd name="connsiteX2" fmla="*/ 4290588 w 4412971"/>
              <a:gd name="connsiteY2" fmla="*/ 396000 h 396000"/>
              <a:gd name="connsiteX3" fmla="*/ 0 w 4412971"/>
              <a:gd name="connsiteY3" fmla="*/ 396000 h 396000"/>
              <a:gd name="connsiteX4" fmla="*/ 0 w 4412971"/>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971" h="396000">
                <a:moveTo>
                  <a:pt x="0" y="0"/>
                </a:moveTo>
                <a:lnTo>
                  <a:pt x="4412971" y="0"/>
                </a:lnTo>
                <a:lnTo>
                  <a:pt x="429058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Advanced radiation shielding</a:t>
            </a:r>
          </a:p>
        </p:txBody>
      </p:sp>
      <p:sp>
        <p:nvSpPr>
          <p:cNvPr id="35" name="Freeform: Shape 34">
            <a:extLst>
              <a:ext uri="{FF2B5EF4-FFF2-40B4-BE49-F238E27FC236}">
                <a16:creationId xmlns:a16="http://schemas.microsoft.com/office/drawing/2014/main" id="{B412205A-88F5-79A8-895A-5CFE743FF2C2}"/>
              </a:ext>
            </a:extLst>
          </p:cNvPr>
          <p:cNvSpPr/>
          <p:nvPr/>
        </p:nvSpPr>
        <p:spPr>
          <a:xfrm>
            <a:off x="0" y="1357089"/>
            <a:ext cx="4417350" cy="396000"/>
          </a:xfrm>
          <a:custGeom>
            <a:avLst/>
            <a:gdLst>
              <a:gd name="connsiteX0" fmla="*/ 0 w 4417350"/>
              <a:gd name="connsiteY0" fmla="*/ 0 h 396000"/>
              <a:gd name="connsiteX1" fmla="*/ 4294969 w 4417350"/>
              <a:gd name="connsiteY1" fmla="*/ 0 h 396000"/>
              <a:gd name="connsiteX2" fmla="*/ 4417350 w 4417350"/>
              <a:gd name="connsiteY2" fmla="*/ 396000 h 396000"/>
              <a:gd name="connsiteX3" fmla="*/ 0 w 4417350"/>
              <a:gd name="connsiteY3" fmla="*/ 396000 h 396000"/>
              <a:gd name="connsiteX4" fmla="*/ 0 w 441735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350" h="396000">
                <a:moveTo>
                  <a:pt x="0" y="0"/>
                </a:moveTo>
                <a:lnTo>
                  <a:pt x="4294969" y="0"/>
                </a:lnTo>
                <a:lnTo>
                  <a:pt x="4417350" y="396000"/>
                </a:lnTo>
                <a:lnTo>
                  <a:pt x="0" y="3960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ST physics basis</a:t>
            </a:r>
          </a:p>
        </p:txBody>
      </p:sp>
      <p:sp>
        <p:nvSpPr>
          <p:cNvPr id="66" name="Freeform: Shape 65">
            <a:extLst>
              <a:ext uri="{FF2B5EF4-FFF2-40B4-BE49-F238E27FC236}">
                <a16:creationId xmlns:a16="http://schemas.microsoft.com/office/drawing/2014/main" id="{BA9BBF85-A1C5-9698-9B34-259DE3196160}"/>
              </a:ext>
            </a:extLst>
          </p:cNvPr>
          <p:cNvSpPr/>
          <p:nvPr/>
        </p:nvSpPr>
        <p:spPr>
          <a:xfrm>
            <a:off x="0" y="5353485"/>
            <a:ext cx="4550199" cy="396000"/>
          </a:xfrm>
          <a:custGeom>
            <a:avLst/>
            <a:gdLst>
              <a:gd name="connsiteX0" fmla="*/ 0 w 4550199"/>
              <a:gd name="connsiteY0" fmla="*/ 0 h 396000"/>
              <a:gd name="connsiteX1" fmla="*/ 4550199 w 4550199"/>
              <a:gd name="connsiteY1" fmla="*/ 0 h 396000"/>
              <a:gd name="connsiteX2" fmla="*/ 4427818 w 4550199"/>
              <a:gd name="connsiteY2" fmla="*/ 396000 h 396000"/>
              <a:gd name="connsiteX3" fmla="*/ 0 w 4550199"/>
              <a:gd name="connsiteY3" fmla="*/ 396000 h 396000"/>
              <a:gd name="connsiteX4" fmla="*/ 0 w 455019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199" h="396000">
                <a:moveTo>
                  <a:pt x="0" y="0"/>
                </a:moveTo>
                <a:lnTo>
                  <a:pt x="4550199" y="0"/>
                </a:lnTo>
                <a:lnTo>
                  <a:pt x="442781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Tokamak maintenance strategy</a:t>
            </a:r>
          </a:p>
        </p:txBody>
      </p:sp>
      <p:sp>
        <p:nvSpPr>
          <p:cNvPr id="63" name="Freeform: Shape 62">
            <a:extLst>
              <a:ext uri="{FF2B5EF4-FFF2-40B4-BE49-F238E27FC236}">
                <a16:creationId xmlns:a16="http://schemas.microsoft.com/office/drawing/2014/main" id="{CCF2352A-73C4-C33C-79AD-C8A3B2BED5E5}"/>
              </a:ext>
            </a:extLst>
          </p:cNvPr>
          <p:cNvSpPr/>
          <p:nvPr/>
        </p:nvSpPr>
        <p:spPr>
          <a:xfrm>
            <a:off x="0" y="4909441"/>
            <a:ext cx="4687428" cy="396000"/>
          </a:xfrm>
          <a:custGeom>
            <a:avLst/>
            <a:gdLst>
              <a:gd name="connsiteX0" fmla="*/ 0 w 4687428"/>
              <a:gd name="connsiteY0" fmla="*/ 0 h 396000"/>
              <a:gd name="connsiteX1" fmla="*/ 4687428 w 4687428"/>
              <a:gd name="connsiteY1" fmla="*/ 0 h 396000"/>
              <a:gd name="connsiteX2" fmla="*/ 4565047 w 4687428"/>
              <a:gd name="connsiteY2" fmla="*/ 396000 h 396000"/>
              <a:gd name="connsiteX3" fmla="*/ 0 w 4687428"/>
              <a:gd name="connsiteY3" fmla="*/ 396000 h 396000"/>
              <a:gd name="connsiteX4" fmla="*/ 0 w 468742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428" h="396000">
                <a:moveTo>
                  <a:pt x="0" y="0"/>
                </a:moveTo>
                <a:lnTo>
                  <a:pt x="4687428" y="0"/>
                </a:lnTo>
                <a:lnTo>
                  <a:pt x="456504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Fusion compatible diagnostic systems</a:t>
            </a:r>
          </a:p>
        </p:txBody>
      </p:sp>
      <p:sp>
        <p:nvSpPr>
          <p:cNvPr id="60" name="Freeform: Shape 59">
            <a:extLst>
              <a:ext uri="{FF2B5EF4-FFF2-40B4-BE49-F238E27FC236}">
                <a16:creationId xmlns:a16="http://schemas.microsoft.com/office/drawing/2014/main" id="{F661BBCD-7F08-91F2-EAEC-7A7CAD7C7975}"/>
              </a:ext>
            </a:extLst>
          </p:cNvPr>
          <p:cNvSpPr/>
          <p:nvPr/>
        </p:nvSpPr>
        <p:spPr>
          <a:xfrm>
            <a:off x="0" y="4465397"/>
            <a:ext cx="4824658" cy="396000"/>
          </a:xfrm>
          <a:custGeom>
            <a:avLst/>
            <a:gdLst>
              <a:gd name="connsiteX0" fmla="*/ 0 w 4824658"/>
              <a:gd name="connsiteY0" fmla="*/ 0 h 396000"/>
              <a:gd name="connsiteX1" fmla="*/ 4824658 w 4824658"/>
              <a:gd name="connsiteY1" fmla="*/ 0 h 396000"/>
              <a:gd name="connsiteX2" fmla="*/ 4702276 w 4824658"/>
              <a:gd name="connsiteY2" fmla="*/ 396000 h 396000"/>
              <a:gd name="connsiteX3" fmla="*/ 0 w 4824658"/>
              <a:gd name="connsiteY3" fmla="*/ 396000 h 396000"/>
              <a:gd name="connsiteX4" fmla="*/ 0 w 482465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658" h="396000">
                <a:moveTo>
                  <a:pt x="0" y="0"/>
                </a:moveTo>
                <a:lnTo>
                  <a:pt x="4824658" y="0"/>
                </a:lnTo>
                <a:lnTo>
                  <a:pt x="4702276"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Fusion relevant materials</a:t>
            </a:r>
          </a:p>
        </p:txBody>
      </p:sp>
      <p:sp>
        <p:nvSpPr>
          <p:cNvPr id="54" name="Freeform: Shape 53">
            <a:extLst>
              <a:ext uri="{FF2B5EF4-FFF2-40B4-BE49-F238E27FC236}">
                <a16:creationId xmlns:a16="http://schemas.microsoft.com/office/drawing/2014/main" id="{13E88205-DC05-E06E-F117-7834B18B01D2}"/>
              </a:ext>
            </a:extLst>
          </p:cNvPr>
          <p:cNvSpPr/>
          <p:nvPr/>
        </p:nvSpPr>
        <p:spPr>
          <a:xfrm>
            <a:off x="0" y="4021353"/>
            <a:ext cx="4961887" cy="396000"/>
          </a:xfrm>
          <a:custGeom>
            <a:avLst/>
            <a:gdLst>
              <a:gd name="connsiteX0" fmla="*/ 0 w 4961887"/>
              <a:gd name="connsiteY0" fmla="*/ 0 h 396000"/>
              <a:gd name="connsiteX1" fmla="*/ 4961887 w 4961887"/>
              <a:gd name="connsiteY1" fmla="*/ 0 h 396000"/>
              <a:gd name="connsiteX2" fmla="*/ 4839505 w 4961887"/>
              <a:gd name="connsiteY2" fmla="*/ 396000 h 396000"/>
              <a:gd name="connsiteX3" fmla="*/ 0 w 4961887"/>
              <a:gd name="connsiteY3" fmla="*/ 396000 h 396000"/>
              <a:gd name="connsiteX4" fmla="*/ 0 w 496188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887" h="396000">
                <a:moveTo>
                  <a:pt x="0" y="0"/>
                </a:moveTo>
                <a:lnTo>
                  <a:pt x="4961887" y="0"/>
                </a:lnTo>
                <a:lnTo>
                  <a:pt x="4839505"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Deuterium-Tritium fuel cycle</a:t>
            </a:r>
          </a:p>
        </p:txBody>
      </p:sp>
      <p:sp>
        <p:nvSpPr>
          <p:cNvPr id="51" name="Freeform: Shape 50">
            <a:extLst>
              <a:ext uri="{FF2B5EF4-FFF2-40B4-BE49-F238E27FC236}">
                <a16:creationId xmlns:a16="http://schemas.microsoft.com/office/drawing/2014/main" id="{94A69458-8DE2-B08C-6B98-FB83A311E98D}"/>
              </a:ext>
            </a:extLst>
          </p:cNvPr>
          <p:cNvSpPr/>
          <p:nvPr/>
        </p:nvSpPr>
        <p:spPr>
          <a:xfrm>
            <a:off x="0" y="3577309"/>
            <a:ext cx="5040115" cy="396000"/>
          </a:xfrm>
          <a:custGeom>
            <a:avLst/>
            <a:gdLst>
              <a:gd name="connsiteX0" fmla="*/ 0 w 5040115"/>
              <a:gd name="connsiteY0" fmla="*/ 0 h 396000"/>
              <a:gd name="connsiteX1" fmla="*/ 4981115 w 5040115"/>
              <a:gd name="connsiteY1" fmla="*/ 0 h 396000"/>
              <a:gd name="connsiteX2" fmla="*/ 5040115 w 5040115"/>
              <a:gd name="connsiteY2" fmla="*/ 190912 h 396000"/>
              <a:gd name="connsiteX3" fmla="*/ 4976734 w 5040115"/>
              <a:gd name="connsiteY3" fmla="*/ 396000 h 396000"/>
              <a:gd name="connsiteX4" fmla="*/ 0 w 5040115"/>
              <a:gd name="connsiteY4" fmla="*/ 396000 h 396000"/>
              <a:gd name="connsiteX5" fmla="*/ 0 w 5040115"/>
              <a:gd name="connsiteY5"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115" h="396000">
                <a:moveTo>
                  <a:pt x="0" y="0"/>
                </a:moveTo>
                <a:lnTo>
                  <a:pt x="4981115" y="0"/>
                </a:lnTo>
                <a:lnTo>
                  <a:pt x="5040115" y="190912"/>
                </a:lnTo>
                <a:lnTo>
                  <a:pt x="4976734" y="396000"/>
                </a:lnTo>
                <a:lnTo>
                  <a:pt x="0" y="3960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HTS magnet technology</a:t>
            </a:r>
          </a:p>
        </p:txBody>
      </p:sp>
      <p:sp>
        <p:nvSpPr>
          <p:cNvPr id="48" name="Freeform: Shape 47">
            <a:extLst>
              <a:ext uri="{FF2B5EF4-FFF2-40B4-BE49-F238E27FC236}">
                <a16:creationId xmlns:a16="http://schemas.microsoft.com/office/drawing/2014/main" id="{11115C53-9A56-5514-9ABF-05D814ED1535}"/>
              </a:ext>
            </a:extLst>
          </p:cNvPr>
          <p:cNvSpPr/>
          <p:nvPr/>
        </p:nvSpPr>
        <p:spPr>
          <a:xfrm>
            <a:off x="0" y="3133265"/>
            <a:ext cx="4966267" cy="396000"/>
          </a:xfrm>
          <a:custGeom>
            <a:avLst/>
            <a:gdLst>
              <a:gd name="connsiteX0" fmla="*/ 0 w 4966267"/>
              <a:gd name="connsiteY0" fmla="*/ 0 h 396000"/>
              <a:gd name="connsiteX1" fmla="*/ 4843886 w 4966267"/>
              <a:gd name="connsiteY1" fmla="*/ 0 h 396000"/>
              <a:gd name="connsiteX2" fmla="*/ 4966267 w 4966267"/>
              <a:gd name="connsiteY2" fmla="*/ 396000 h 396000"/>
              <a:gd name="connsiteX3" fmla="*/ 0 w 4966267"/>
              <a:gd name="connsiteY3" fmla="*/ 396000 h 396000"/>
              <a:gd name="connsiteX4" fmla="*/ 0 w 496626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267" h="396000">
                <a:moveTo>
                  <a:pt x="0" y="0"/>
                </a:moveTo>
                <a:lnTo>
                  <a:pt x="4843886" y="0"/>
                </a:lnTo>
                <a:lnTo>
                  <a:pt x="496626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Tritium breeding blankets</a:t>
            </a:r>
          </a:p>
        </p:txBody>
      </p:sp>
      <p:sp>
        <p:nvSpPr>
          <p:cNvPr id="45" name="Freeform: Shape 44">
            <a:extLst>
              <a:ext uri="{FF2B5EF4-FFF2-40B4-BE49-F238E27FC236}">
                <a16:creationId xmlns:a16="http://schemas.microsoft.com/office/drawing/2014/main" id="{7557911E-A269-AB0D-72C8-E78EC0BDEFAF}"/>
              </a:ext>
            </a:extLst>
          </p:cNvPr>
          <p:cNvSpPr/>
          <p:nvPr/>
        </p:nvSpPr>
        <p:spPr>
          <a:xfrm>
            <a:off x="0" y="2689221"/>
            <a:ext cx="4829038" cy="396000"/>
          </a:xfrm>
          <a:custGeom>
            <a:avLst/>
            <a:gdLst>
              <a:gd name="connsiteX0" fmla="*/ 0 w 4829038"/>
              <a:gd name="connsiteY0" fmla="*/ 0 h 396000"/>
              <a:gd name="connsiteX1" fmla="*/ 4706657 w 4829038"/>
              <a:gd name="connsiteY1" fmla="*/ 0 h 396000"/>
              <a:gd name="connsiteX2" fmla="*/ 4829038 w 4829038"/>
              <a:gd name="connsiteY2" fmla="*/ 396000 h 396000"/>
              <a:gd name="connsiteX3" fmla="*/ 0 w 4829038"/>
              <a:gd name="connsiteY3" fmla="*/ 396000 h 396000"/>
              <a:gd name="connsiteX4" fmla="*/ 0 w 482903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038" h="396000">
                <a:moveTo>
                  <a:pt x="0" y="0"/>
                </a:moveTo>
                <a:lnTo>
                  <a:pt x="4706657" y="0"/>
                </a:lnTo>
                <a:lnTo>
                  <a:pt x="482903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Plasma facing components</a:t>
            </a:r>
          </a:p>
        </p:txBody>
      </p:sp>
      <p:sp>
        <p:nvSpPr>
          <p:cNvPr id="42" name="Freeform: Shape 41">
            <a:extLst>
              <a:ext uri="{FF2B5EF4-FFF2-40B4-BE49-F238E27FC236}">
                <a16:creationId xmlns:a16="http://schemas.microsoft.com/office/drawing/2014/main" id="{B7034446-BE08-B242-C106-714552101026}"/>
              </a:ext>
            </a:extLst>
          </p:cNvPr>
          <p:cNvSpPr/>
          <p:nvPr/>
        </p:nvSpPr>
        <p:spPr>
          <a:xfrm>
            <a:off x="0" y="2245177"/>
            <a:ext cx="4691809" cy="396000"/>
          </a:xfrm>
          <a:custGeom>
            <a:avLst/>
            <a:gdLst>
              <a:gd name="connsiteX0" fmla="*/ 0 w 4691809"/>
              <a:gd name="connsiteY0" fmla="*/ 0 h 396000"/>
              <a:gd name="connsiteX1" fmla="*/ 4569428 w 4691809"/>
              <a:gd name="connsiteY1" fmla="*/ 0 h 396000"/>
              <a:gd name="connsiteX2" fmla="*/ 4691809 w 4691809"/>
              <a:gd name="connsiteY2" fmla="*/ 396000 h 396000"/>
              <a:gd name="connsiteX3" fmla="*/ 0 w 4691809"/>
              <a:gd name="connsiteY3" fmla="*/ 396000 h 396000"/>
              <a:gd name="connsiteX4" fmla="*/ 0 w 469180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809" h="396000">
                <a:moveTo>
                  <a:pt x="0" y="0"/>
                </a:moveTo>
                <a:lnTo>
                  <a:pt x="4569428" y="0"/>
                </a:lnTo>
                <a:lnTo>
                  <a:pt x="4691809"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RF plasma start-up and ramp-up</a:t>
            </a:r>
          </a:p>
        </p:txBody>
      </p:sp>
      <p:sp>
        <p:nvSpPr>
          <p:cNvPr id="39" name="Freeform: Shape 38">
            <a:extLst>
              <a:ext uri="{FF2B5EF4-FFF2-40B4-BE49-F238E27FC236}">
                <a16:creationId xmlns:a16="http://schemas.microsoft.com/office/drawing/2014/main" id="{CFC932D2-2268-C23B-C7F4-2B06BA690C42}"/>
              </a:ext>
            </a:extLst>
          </p:cNvPr>
          <p:cNvSpPr/>
          <p:nvPr/>
        </p:nvSpPr>
        <p:spPr>
          <a:xfrm>
            <a:off x="0" y="1801133"/>
            <a:ext cx="4554580" cy="396000"/>
          </a:xfrm>
          <a:custGeom>
            <a:avLst/>
            <a:gdLst>
              <a:gd name="connsiteX0" fmla="*/ 0 w 4554580"/>
              <a:gd name="connsiteY0" fmla="*/ 0 h 396000"/>
              <a:gd name="connsiteX1" fmla="*/ 4432198 w 4554580"/>
              <a:gd name="connsiteY1" fmla="*/ 0 h 396000"/>
              <a:gd name="connsiteX2" fmla="*/ 4554580 w 4554580"/>
              <a:gd name="connsiteY2" fmla="*/ 396000 h 396000"/>
              <a:gd name="connsiteX3" fmla="*/ 0 w 4554580"/>
              <a:gd name="connsiteY3" fmla="*/ 396000 h 396000"/>
              <a:gd name="connsiteX4" fmla="*/ 0 w 455458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580" h="396000">
                <a:moveTo>
                  <a:pt x="0" y="0"/>
                </a:moveTo>
                <a:lnTo>
                  <a:pt x="4432198" y="0"/>
                </a:lnTo>
                <a:lnTo>
                  <a:pt x="455458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Burning plasma scenarios and control</a:t>
            </a:r>
          </a:p>
        </p:txBody>
      </p:sp>
      <p:sp>
        <p:nvSpPr>
          <p:cNvPr id="147" name="TextBox 146">
            <a:extLst>
              <a:ext uri="{FF2B5EF4-FFF2-40B4-BE49-F238E27FC236}">
                <a16:creationId xmlns:a16="http://schemas.microsoft.com/office/drawing/2014/main" id="{0216A95B-9C42-FE12-ADBF-0A225E387738}"/>
              </a:ext>
            </a:extLst>
          </p:cNvPr>
          <p:cNvSpPr txBox="1"/>
          <p:nvPr/>
        </p:nvSpPr>
        <p:spPr>
          <a:xfrm rot="16200000">
            <a:off x="-2138448" y="3572245"/>
            <a:ext cx="4972183" cy="400110"/>
          </a:xfrm>
          <a:prstGeom prst="rect">
            <a:avLst/>
          </a:prstGeom>
          <a:solidFill>
            <a:schemeClr val="bg1"/>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2"/>
                </a:solidFill>
                <a:effectLst/>
                <a:uLnTx/>
                <a:uFillTx/>
                <a:latin typeface="Gotham Rounded Medium" panose="02000000000000000000" pitchFamily="2" charset="0"/>
              </a:rPr>
              <a:t>Technology challenges</a:t>
            </a:r>
          </a:p>
        </p:txBody>
      </p:sp>
      <p:pic>
        <p:nvPicPr>
          <p:cNvPr id="3" name="Picture 2">
            <a:extLst>
              <a:ext uri="{FF2B5EF4-FFF2-40B4-BE49-F238E27FC236}">
                <a16:creationId xmlns:a16="http://schemas.microsoft.com/office/drawing/2014/main" id="{B3CED4F7-5733-0D18-01F2-45A218DDF7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4555" y="2544549"/>
            <a:ext cx="5489524" cy="2850128"/>
          </a:xfrm>
          <a:prstGeom prst="rect">
            <a:avLst/>
          </a:prstGeom>
          <a:ln w="28575">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5397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DC69B149-4354-8BF6-C1E6-A820CEEA40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3864" y="5446550"/>
            <a:ext cx="3085800" cy="773257"/>
          </a:xfrm>
          <a:prstGeom prst="rect">
            <a:avLst/>
          </a:prstGeom>
          <a:noFill/>
          <a:extLst>
            <a:ext uri="{909E8E84-426E-40DD-AFC4-6F175D3DCCD1}">
              <a14:hiddenFill xmlns:a14="http://schemas.microsoft.com/office/drawing/2010/main">
                <a:solidFill>
                  <a:srgbClr val="FFFFFF"/>
                </a:solidFill>
              </a14:hiddenFill>
            </a:ext>
          </a:extLst>
        </p:spPr>
      </p:pic>
      <p:sp>
        <p:nvSpPr>
          <p:cNvPr id="153" name="Title 152">
            <a:extLst>
              <a:ext uri="{FF2B5EF4-FFF2-40B4-BE49-F238E27FC236}">
                <a16:creationId xmlns:a16="http://schemas.microsoft.com/office/drawing/2014/main" id="{68778803-4655-CCB6-CE15-EFFCB9396490}"/>
              </a:ext>
            </a:extLst>
          </p:cNvPr>
          <p:cNvSpPr>
            <a:spLocks noGrp="1"/>
          </p:cNvSpPr>
          <p:nvPr>
            <p:ph type="title"/>
          </p:nvPr>
        </p:nvSpPr>
        <p:spPr/>
        <p:txBody>
          <a:bodyPr/>
          <a:lstStyle/>
          <a:p>
            <a:r>
              <a:rPr lang="en-GB" dirty="0"/>
              <a:t>The Path to a Pilot Plant</a:t>
            </a:r>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11</a:t>
            </a:fld>
            <a:endParaRPr lang="en-GB" noProof="0" dirty="0"/>
          </a:p>
        </p:txBody>
      </p:sp>
      <p:sp>
        <p:nvSpPr>
          <p:cNvPr id="154" name="Text Placeholder 153">
            <a:extLst>
              <a:ext uri="{FF2B5EF4-FFF2-40B4-BE49-F238E27FC236}">
                <a16:creationId xmlns:a16="http://schemas.microsoft.com/office/drawing/2014/main" id="{4CCA379B-F39A-D73C-A717-344D73355E22}"/>
              </a:ext>
            </a:extLst>
          </p:cNvPr>
          <p:cNvSpPr>
            <a:spLocks noGrp="1"/>
          </p:cNvSpPr>
          <p:nvPr>
            <p:ph type="body" sz="quarter" idx="13"/>
          </p:nvPr>
        </p:nvSpPr>
        <p:spPr/>
        <p:txBody>
          <a:bodyPr/>
          <a:lstStyle/>
          <a:p>
            <a:r>
              <a:rPr lang="en-GB" dirty="0"/>
              <a:t>ST40 – record triple product and &lt;Ti&gt; for a ST; upgraded in 2023</a:t>
            </a:r>
            <a:endParaRPr lang="en-GB" noProof="0" dirty="0"/>
          </a:p>
        </p:txBody>
      </p:sp>
      <p:sp>
        <p:nvSpPr>
          <p:cNvPr id="69" name="Freeform: Shape 68">
            <a:extLst>
              <a:ext uri="{FF2B5EF4-FFF2-40B4-BE49-F238E27FC236}">
                <a16:creationId xmlns:a16="http://schemas.microsoft.com/office/drawing/2014/main" id="{1D7374B0-350C-F754-5BA3-D631FF138E48}"/>
              </a:ext>
            </a:extLst>
          </p:cNvPr>
          <p:cNvSpPr/>
          <p:nvPr/>
        </p:nvSpPr>
        <p:spPr>
          <a:xfrm>
            <a:off x="1" y="5797528"/>
            <a:ext cx="4412971" cy="396000"/>
          </a:xfrm>
          <a:custGeom>
            <a:avLst/>
            <a:gdLst>
              <a:gd name="connsiteX0" fmla="*/ 0 w 4412971"/>
              <a:gd name="connsiteY0" fmla="*/ 0 h 396000"/>
              <a:gd name="connsiteX1" fmla="*/ 4412971 w 4412971"/>
              <a:gd name="connsiteY1" fmla="*/ 0 h 396000"/>
              <a:gd name="connsiteX2" fmla="*/ 4290588 w 4412971"/>
              <a:gd name="connsiteY2" fmla="*/ 396000 h 396000"/>
              <a:gd name="connsiteX3" fmla="*/ 0 w 4412971"/>
              <a:gd name="connsiteY3" fmla="*/ 396000 h 396000"/>
              <a:gd name="connsiteX4" fmla="*/ 0 w 4412971"/>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971" h="396000">
                <a:moveTo>
                  <a:pt x="0" y="0"/>
                </a:moveTo>
                <a:lnTo>
                  <a:pt x="4412971" y="0"/>
                </a:lnTo>
                <a:lnTo>
                  <a:pt x="429058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Advanced radiation shielding</a:t>
            </a:r>
          </a:p>
        </p:txBody>
      </p:sp>
      <p:sp>
        <p:nvSpPr>
          <p:cNvPr id="35" name="Freeform: Shape 34">
            <a:extLst>
              <a:ext uri="{FF2B5EF4-FFF2-40B4-BE49-F238E27FC236}">
                <a16:creationId xmlns:a16="http://schemas.microsoft.com/office/drawing/2014/main" id="{B412205A-88F5-79A8-895A-5CFE743FF2C2}"/>
              </a:ext>
            </a:extLst>
          </p:cNvPr>
          <p:cNvSpPr/>
          <p:nvPr/>
        </p:nvSpPr>
        <p:spPr>
          <a:xfrm>
            <a:off x="0" y="1357089"/>
            <a:ext cx="4417350" cy="396000"/>
          </a:xfrm>
          <a:custGeom>
            <a:avLst/>
            <a:gdLst>
              <a:gd name="connsiteX0" fmla="*/ 0 w 4417350"/>
              <a:gd name="connsiteY0" fmla="*/ 0 h 396000"/>
              <a:gd name="connsiteX1" fmla="*/ 4294969 w 4417350"/>
              <a:gd name="connsiteY1" fmla="*/ 0 h 396000"/>
              <a:gd name="connsiteX2" fmla="*/ 4417350 w 4417350"/>
              <a:gd name="connsiteY2" fmla="*/ 396000 h 396000"/>
              <a:gd name="connsiteX3" fmla="*/ 0 w 4417350"/>
              <a:gd name="connsiteY3" fmla="*/ 396000 h 396000"/>
              <a:gd name="connsiteX4" fmla="*/ 0 w 441735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350" h="396000">
                <a:moveTo>
                  <a:pt x="0" y="0"/>
                </a:moveTo>
                <a:lnTo>
                  <a:pt x="4294969" y="0"/>
                </a:lnTo>
                <a:lnTo>
                  <a:pt x="4417350" y="396000"/>
                </a:lnTo>
                <a:lnTo>
                  <a:pt x="0" y="3960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ST physics basis</a:t>
            </a:r>
          </a:p>
        </p:txBody>
      </p:sp>
      <p:sp>
        <p:nvSpPr>
          <p:cNvPr id="66" name="Freeform: Shape 65">
            <a:extLst>
              <a:ext uri="{FF2B5EF4-FFF2-40B4-BE49-F238E27FC236}">
                <a16:creationId xmlns:a16="http://schemas.microsoft.com/office/drawing/2014/main" id="{BA9BBF85-A1C5-9698-9B34-259DE3196160}"/>
              </a:ext>
            </a:extLst>
          </p:cNvPr>
          <p:cNvSpPr/>
          <p:nvPr/>
        </p:nvSpPr>
        <p:spPr>
          <a:xfrm>
            <a:off x="0" y="5353485"/>
            <a:ext cx="4550199" cy="396000"/>
          </a:xfrm>
          <a:custGeom>
            <a:avLst/>
            <a:gdLst>
              <a:gd name="connsiteX0" fmla="*/ 0 w 4550199"/>
              <a:gd name="connsiteY0" fmla="*/ 0 h 396000"/>
              <a:gd name="connsiteX1" fmla="*/ 4550199 w 4550199"/>
              <a:gd name="connsiteY1" fmla="*/ 0 h 396000"/>
              <a:gd name="connsiteX2" fmla="*/ 4427818 w 4550199"/>
              <a:gd name="connsiteY2" fmla="*/ 396000 h 396000"/>
              <a:gd name="connsiteX3" fmla="*/ 0 w 4550199"/>
              <a:gd name="connsiteY3" fmla="*/ 396000 h 396000"/>
              <a:gd name="connsiteX4" fmla="*/ 0 w 455019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199" h="396000">
                <a:moveTo>
                  <a:pt x="0" y="0"/>
                </a:moveTo>
                <a:lnTo>
                  <a:pt x="4550199" y="0"/>
                </a:lnTo>
                <a:lnTo>
                  <a:pt x="442781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Tokamak maintenance strategy</a:t>
            </a:r>
          </a:p>
        </p:txBody>
      </p:sp>
      <p:sp>
        <p:nvSpPr>
          <p:cNvPr id="63" name="Freeform: Shape 62">
            <a:extLst>
              <a:ext uri="{FF2B5EF4-FFF2-40B4-BE49-F238E27FC236}">
                <a16:creationId xmlns:a16="http://schemas.microsoft.com/office/drawing/2014/main" id="{CCF2352A-73C4-C33C-79AD-C8A3B2BED5E5}"/>
              </a:ext>
            </a:extLst>
          </p:cNvPr>
          <p:cNvSpPr/>
          <p:nvPr/>
        </p:nvSpPr>
        <p:spPr>
          <a:xfrm>
            <a:off x="0" y="4909441"/>
            <a:ext cx="4687428" cy="396000"/>
          </a:xfrm>
          <a:custGeom>
            <a:avLst/>
            <a:gdLst>
              <a:gd name="connsiteX0" fmla="*/ 0 w 4687428"/>
              <a:gd name="connsiteY0" fmla="*/ 0 h 396000"/>
              <a:gd name="connsiteX1" fmla="*/ 4687428 w 4687428"/>
              <a:gd name="connsiteY1" fmla="*/ 0 h 396000"/>
              <a:gd name="connsiteX2" fmla="*/ 4565047 w 4687428"/>
              <a:gd name="connsiteY2" fmla="*/ 396000 h 396000"/>
              <a:gd name="connsiteX3" fmla="*/ 0 w 4687428"/>
              <a:gd name="connsiteY3" fmla="*/ 396000 h 396000"/>
              <a:gd name="connsiteX4" fmla="*/ 0 w 468742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428" h="396000">
                <a:moveTo>
                  <a:pt x="0" y="0"/>
                </a:moveTo>
                <a:lnTo>
                  <a:pt x="4687428" y="0"/>
                </a:lnTo>
                <a:lnTo>
                  <a:pt x="456504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Fusion compatible diagnostic systems</a:t>
            </a:r>
          </a:p>
        </p:txBody>
      </p:sp>
      <p:sp>
        <p:nvSpPr>
          <p:cNvPr id="60" name="Freeform: Shape 59">
            <a:extLst>
              <a:ext uri="{FF2B5EF4-FFF2-40B4-BE49-F238E27FC236}">
                <a16:creationId xmlns:a16="http://schemas.microsoft.com/office/drawing/2014/main" id="{F661BBCD-7F08-91F2-EAEC-7A7CAD7C7975}"/>
              </a:ext>
            </a:extLst>
          </p:cNvPr>
          <p:cNvSpPr/>
          <p:nvPr/>
        </p:nvSpPr>
        <p:spPr>
          <a:xfrm>
            <a:off x="0" y="4465397"/>
            <a:ext cx="4824658" cy="396000"/>
          </a:xfrm>
          <a:custGeom>
            <a:avLst/>
            <a:gdLst>
              <a:gd name="connsiteX0" fmla="*/ 0 w 4824658"/>
              <a:gd name="connsiteY0" fmla="*/ 0 h 396000"/>
              <a:gd name="connsiteX1" fmla="*/ 4824658 w 4824658"/>
              <a:gd name="connsiteY1" fmla="*/ 0 h 396000"/>
              <a:gd name="connsiteX2" fmla="*/ 4702276 w 4824658"/>
              <a:gd name="connsiteY2" fmla="*/ 396000 h 396000"/>
              <a:gd name="connsiteX3" fmla="*/ 0 w 4824658"/>
              <a:gd name="connsiteY3" fmla="*/ 396000 h 396000"/>
              <a:gd name="connsiteX4" fmla="*/ 0 w 482465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658" h="396000">
                <a:moveTo>
                  <a:pt x="0" y="0"/>
                </a:moveTo>
                <a:lnTo>
                  <a:pt x="4824658" y="0"/>
                </a:lnTo>
                <a:lnTo>
                  <a:pt x="4702276"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Fusion relevant materials</a:t>
            </a:r>
          </a:p>
        </p:txBody>
      </p:sp>
      <p:sp>
        <p:nvSpPr>
          <p:cNvPr id="54" name="Freeform: Shape 53">
            <a:extLst>
              <a:ext uri="{FF2B5EF4-FFF2-40B4-BE49-F238E27FC236}">
                <a16:creationId xmlns:a16="http://schemas.microsoft.com/office/drawing/2014/main" id="{13E88205-DC05-E06E-F117-7834B18B01D2}"/>
              </a:ext>
            </a:extLst>
          </p:cNvPr>
          <p:cNvSpPr/>
          <p:nvPr/>
        </p:nvSpPr>
        <p:spPr>
          <a:xfrm>
            <a:off x="0" y="4021353"/>
            <a:ext cx="4961887" cy="396000"/>
          </a:xfrm>
          <a:custGeom>
            <a:avLst/>
            <a:gdLst>
              <a:gd name="connsiteX0" fmla="*/ 0 w 4961887"/>
              <a:gd name="connsiteY0" fmla="*/ 0 h 396000"/>
              <a:gd name="connsiteX1" fmla="*/ 4961887 w 4961887"/>
              <a:gd name="connsiteY1" fmla="*/ 0 h 396000"/>
              <a:gd name="connsiteX2" fmla="*/ 4839505 w 4961887"/>
              <a:gd name="connsiteY2" fmla="*/ 396000 h 396000"/>
              <a:gd name="connsiteX3" fmla="*/ 0 w 4961887"/>
              <a:gd name="connsiteY3" fmla="*/ 396000 h 396000"/>
              <a:gd name="connsiteX4" fmla="*/ 0 w 496188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887" h="396000">
                <a:moveTo>
                  <a:pt x="0" y="0"/>
                </a:moveTo>
                <a:lnTo>
                  <a:pt x="4961887" y="0"/>
                </a:lnTo>
                <a:lnTo>
                  <a:pt x="4839505"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Deuterium-Tritium fuel cycle</a:t>
            </a:r>
          </a:p>
        </p:txBody>
      </p:sp>
      <p:sp>
        <p:nvSpPr>
          <p:cNvPr id="51" name="Freeform: Shape 50">
            <a:extLst>
              <a:ext uri="{FF2B5EF4-FFF2-40B4-BE49-F238E27FC236}">
                <a16:creationId xmlns:a16="http://schemas.microsoft.com/office/drawing/2014/main" id="{94A69458-8DE2-B08C-6B98-FB83A311E98D}"/>
              </a:ext>
            </a:extLst>
          </p:cNvPr>
          <p:cNvSpPr/>
          <p:nvPr/>
        </p:nvSpPr>
        <p:spPr>
          <a:xfrm>
            <a:off x="0" y="3577309"/>
            <a:ext cx="5040115" cy="396000"/>
          </a:xfrm>
          <a:custGeom>
            <a:avLst/>
            <a:gdLst>
              <a:gd name="connsiteX0" fmla="*/ 0 w 5040115"/>
              <a:gd name="connsiteY0" fmla="*/ 0 h 396000"/>
              <a:gd name="connsiteX1" fmla="*/ 4981115 w 5040115"/>
              <a:gd name="connsiteY1" fmla="*/ 0 h 396000"/>
              <a:gd name="connsiteX2" fmla="*/ 5040115 w 5040115"/>
              <a:gd name="connsiteY2" fmla="*/ 190912 h 396000"/>
              <a:gd name="connsiteX3" fmla="*/ 4976734 w 5040115"/>
              <a:gd name="connsiteY3" fmla="*/ 396000 h 396000"/>
              <a:gd name="connsiteX4" fmla="*/ 0 w 5040115"/>
              <a:gd name="connsiteY4" fmla="*/ 396000 h 396000"/>
              <a:gd name="connsiteX5" fmla="*/ 0 w 5040115"/>
              <a:gd name="connsiteY5"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115" h="396000">
                <a:moveTo>
                  <a:pt x="0" y="0"/>
                </a:moveTo>
                <a:lnTo>
                  <a:pt x="4981115" y="0"/>
                </a:lnTo>
                <a:lnTo>
                  <a:pt x="5040115" y="190912"/>
                </a:lnTo>
                <a:lnTo>
                  <a:pt x="4976734"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HTS magnet technology</a:t>
            </a:r>
          </a:p>
        </p:txBody>
      </p:sp>
      <p:sp>
        <p:nvSpPr>
          <p:cNvPr id="48" name="Freeform: Shape 47">
            <a:extLst>
              <a:ext uri="{FF2B5EF4-FFF2-40B4-BE49-F238E27FC236}">
                <a16:creationId xmlns:a16="http://schemas.microsoft.com/office/drawing/2014/main" id="{11115C53-9A56-5514-9ABF-05D814ED1535}"/>
              </a:ext>
            </a:extLst>
          </p:cNvPr>
          <p:cNvSpPr/>
          <p:nvPr/>
        </p:nvSpPr>
        <p:spPr>
          <a:xfrm>
            <a:off x="0" y="3133265"/>
            <a:ext cx="4966267" cy="396000"/>
          </a:xfrm>
          <a:custGeom>
            <a:avLst/>
            <a:gdLst>
              <a:gd name="connsiteX0" fmla="*/ 0 w 4966267"/>
              <a:gd name="connsiteY0" fmla="*/ 0 h 396000"/>
              <a:gd name="connsiteX1" fmla="*/ 4843886 w 4966267"/>
              <a:gd name="connsiteY1" fmla="*/ 0 h 396000"/>
              <a:gd name="connsiteX2" fmla="*/ 4966267 w 4966267"/>
              <a:gd name="connsiteY2" fmla="*/ 396000 h 396000"/>
              <a:gd name="connsiteX3" fmla="*/ 0 w 4966267"/>
              <a:gd name="connsiteY3" fmla="*/ 396000 h 396000"/>
              <a:gd name="connsiteX4" fmla="*/ 0 w 496626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267" h="396000">
                <a:moveTo>
                  <a:pt x="0" y="0"/>
                </a:moveTo>
                <a:lnTo>
                  <a:pt x="4843886" y="0"/>
                </a:lnTo>
                <a:lnTo>
                  <a:pt x="496626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Tritium breeding blankets</a:t>
            </a:r>
          </a:p>
        </p:txBody>
      </p:sp>
      <p:sp>
        <p:nvSpPr>
          <p:cNvPr id="39" name="Freeform: Shape 38">
            <a:extLst>
              <a:ext uri="{FF2B5EF4-FFF2-40B4-BE49-F238E27FC236}">
                <a16:creationId xmlns:a16="http://schemas.microsoft.com/office/drawing/2014/main" id="{CFC932D2-2268-C23B-C7F4-2B06BA690C42}"/>
              </a:ext>
            </a:extLst>
          </p:cNvPr>
          <p:cNvSpPr/>
          <p:nvPr/>
        </p:nvSpPr>
        <p:spPr>
          <a:xfrm>
            <a:off x="0" y="1801133"/>
            <a:ext cx="4554580" cy="396000"/>
          </a:xfrm>
          <a:custGeom>
            <a:avLst/>
            <a:gdLst>
              <a:gd name="connsiteX0" fmla="*/ 0 w 4554580"/>
              <a:gd name="connsiteY0" fmla="*/ 0 h 396000"/>
              <a:gd name="connsiteX1" fmla="*/ 4432198 w 4554580"/>
              <a:gd name="connsiteY1" fmla="*/ 0 h 396000"/>
              <a:gd name="connsiteX2" fmla="*/ 4554580 w 4554580"/>
              <a:gd name="connsiteY2" fmla="*/ 396000 h 396000"/>
              <a:gd name="connsiteX3" fmla="*/ 0 w 4554580"/>
              <a:gd name="connsiteY3" fmla="*/ 396000 h 396000"/>
              <a:gd name="connsiteX4" fmla="*/ 0 w 455458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580" h="396000">
                <a:moveTo>
                  <a:pt x="0" y="0"/>
                </a:moveTo>
                <a:lnTo>
                  <a:pt x="4432198" y="0"/>
                </a:lnTo>
                <a:lnTo>
                  <a:pt x="455458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Burning plasma scenarios and control</a:t>
            </a:r>
          </a:p>
        </p:txBody>
      </p:sp>
      <p:pic>
        <p:nvPicPr>
          <p:cNvPr id="3" name="Picture 2">
            <a:extLst>
              <a:ext uri="{FF2B5EF4-FFF2-40B4-BE49-F238E27FC236}">
                <a16:creationId xmlns:a16="http://schemas.microsoft.com/office/drawing/2014/main" id="{2F7EF55A-28EF-BEDC-9155-E218E43C5434}"/>
              </a:ext>
            </a:extLst>
          </p:cNvPr>
          <p:cNvPicPr>
            <a:picLocks noChangeAspect="1"/>
          </p:cNvPicPr>
          <p:nvPr/>
        </p:nvPicPr>
        <p:blipFill>
          <a:blip r:embed="rId4" cstate="email">
            <a:clrChange>
              <a:clrFrom>
                <a:srgbClr val="E6E6E6"/>
              </a:clrFrom>
              <a:clrTo>
                <a:srgbClr val="E6E6E6">
                  <a:alpha val="0"/>
                </a:srgbClr>
              </a:clrTo>
            </a:clrChange>
            <a:extLst>
              <a:ext uri="{28A0092B-C50C-407E-A947-70E740481C1C}">
                <a14:useLocalDpi xmlns:a14="http://schemas.microsoft.com/office/drawing/2010/main"/>
              </a:ext>
            </a:extLst>
          </a:blip>
          <a:stretch>
            <a:fillRect/>
          </a:stretch>
        </p:blipFill>
        <p:spPr>
          <a:xfrm>
            <a:off x="7288586" y="2331524"/>
            <a:ext cx="4933350" cy="4526475"/>
          </a:xfrm>
          <a:prstGeom prst="rect">
            <a:avLst/>
          </a:prstGeom>
        </p:spPr>
      </p:pic>
      <p:pic>
        <p:nvPicPr>
          <p:cNvPr id="2058" name="Picture 10">
            <a:extLst>
              <a:ext uri="{FF2B5EF4-FFF2-40B4-BE49-F238E27FC236}">
                <a16:creationId xmlns:a16="http://schemas.microsoft.com/office/drawing/2014/main" id="{EA556083-3F9D-7776-44BA-264AF0D6B5D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3864" y="6237807"/>
            <a:ext cx="3085800" cy="5942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6B67A77-E261-8F44-D3F2-5716549E579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69576" y="0"/>
            <a:ext cx="4086225" cy="2295525"/>
          </a:xfrm>
          <a:prstGeom prst="rect">
            <a:avLst/>
          </a:prstGeom>
          <a:noFill/>
          <a:extLst>
            <a:ext uri="{909E8E84-426E-40DD-AFC4-6F175D3DCCD1}">
              <a14:hiddenFill xmlns:a14="http://schemas.microsoft.com/office/drawing/2010/main">
                <a:solidFill>
                  <a:srgbClr val="FFFFFF"/>
                </a:solidFill>
              </a14:hiddenFill>
            </a:ext>
          </a:extLst>
        </p:spPr>
      </p:pic>
      <p:sp>
        <p:nvSpPr>
          <p:cNvPr id="45" name="Freeform: Shape 44">
            <a:extLst>
              <a:ext uri="{FF2B5EF4-FFF2-40B4-BE49-F238E27FC236}">
                <a16:creationId xmlns:a16="http://schemas.microsoft.com/office/drawing/2014/main" id="{7557911E-A269-AB0D-72C8-E78EC0BDEFAF}"/>
              </a:ext>
            </a:extLst>
          </p:cNvPr>
          <p:cNvSpPr/>
          <p:nvPr/>
        </p:nvSpPr>
        <p:spPr>
          <a:xfrm>
            <a:off x="0" y="2689221"/>
            <a:ext cx="4829038" cy="396000"/>
          </a:xfrm>
          <a:custGeom>
            <a:avLst/>
            <a:gdLst>
              <a:gd name="connsiteX0" fmla="*/ 0 w 4829038"/>
              <a:gd name="connsiteY0" fmla="*/ 0 h 396000"/>
              <a:gd name="connsiteX1" fmla="*/ 4706657 w 4829038"/>
              <a:gd name="connsiteY1" fmla="*/ 0 h 396000"/>
              <a:gd name="connsiteX2" fmla="*/ 4829038 w 4829038"/>
              <a:gd name="connsiteY2" fmla="*/ 396000 h 396000"/>
              <a:gd name="connsiteX3" fmla="*/ 0 w 4829038"/>
              <a:gd name="connsiteY3" fmla="*/ 396000 h 396000"/>
              <a:gd name="connsiteX4" fmla="*/ 0 w 482903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038" h="396000">
                <a:moveTo>
                  <a:pt x="0" y="0"/>
                </a:moveTo>
                <a:lnTo>
                  <a:pt x="4706657" y="0"/>
                </a:lnTo>
                <a:lnTo>
                  <a:pt x="482903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Plasma facing components</a:t>
            </a:r>
          </a:p>
        </p:txBody>
      </p:sp>
      <p:sp>
        <p:nvSpPr>
          <p:cNvPr id="42" name="Freeform: Shape 41">
            <a:extLst>
              <a:ext uri="{FF2B5EF4-FFF2-40B4-BE49-F238E27FC236}">
                <a16:creationId xmlns:a16="http://schemas.microsoft.com/office/drawing/2014/main" id="{B7034446-BE08-B242-C106-714552101026}"/>
              </a:ext>
            </a:extLst>
          </p:cNvPr>
          <p:cNvSpPr/>
          <p:nvPr/>
        </p:nvSpPr>
        <p:spPr>
          <a:xfrm>
            <a:off x="0" y="2245177"/>
            <a:ext cx="4691809" cy="396000"/>
          </a:xfrm>
          <a:custGeom>
            <a:avLst/>
            <a:gdLst>
              <a:gd name="connsiteX0" fmla="*/ 0 w 4691809"/>
              <a:gd name="connsiteY0" fmla="*/ 0 h 396000"/>
              <a:gd name="connsiteX1" fmla="*/ 4569428 w 4691809"/>
              <a:gd name="connsiteY1" fmla="*/ 0 h 396000"/>
              <a:gd name="connsiteX2" fmla="*/ 4691809 w 4691809"/>
              <a:gd name="connsiteY2" fmla="*/ 396000 h 396000"/>
              <a:gd name="connsiteX3" fmla="*/ 0 w 4691809"/>
              <a:gd name="connsiteY3" fmla="*/ 396000 h 396000"/>
              <a:gd name="connsiteX4" fmla="*/ 0 w 469180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809" h="396000">
                <a:moveTo>
                  <a:pt x="0" y="0"/>
                </a:moveTo>
                <a:lnTo>
                  <a:pt x="4569428" y="0"/>
                </a:lnTo>
                <a:lnTo>
                  <a:pt x="4691809"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RF plasma start-up and ramp-up</a:t>
            </a:r>
          </a:p>
        </p:txBody>
      </p:sp>
      <p:sp>
        <p:nvSpPr>
          <p:cNvPr id="147" name="TextBox 146">
            <a:extLst>
              <a:ext uri="{FF2B5EF4-FFF2-40B4-BE49-F238E27FC236}">
                <a16:creationId xmlns:a16="http://schemas.microsoft.com/office/drawing/2014/main" id="{0216A95B-9C42-FE12-ADBF-0A225E387738}"/>
              </a:ext>
            </a:extLst>
          </p:cNvPr>
          <p:cNvSpPr txBox="1"/>
          <p:nvPr/>
        </p:nvSpPr>
        <p:spPr>
          <a:xfrm rot="16200000">
            <a:off x="-2138448" y="3572245"/>
            <a:ext cx="4972183" cy="400110"/>
          </a:xfrm>
          <a:prstGeom prst="rect">
            <a:avLst/>
          </a:prstGeom>
          <a:solidFill>
            <a:schemeClr val="bg1"/>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2"/>
                </a:solidFill>
                <a:effectLst/>
                <a:uLnTx/>
                <a:uFillTx/>
                <a:latin typeface="Gotham Rounded Medium" panose="02000000000000000000" pitchFamily="2" charset="0"/>
              </a:rPr>
              <a:t>Technology challenges</a:t>
            </a:r>
          </a:p>
        </p:txBody>
      </p:sp>
    </p:spTree>
    <p:extLst>
      <p:ext uri="{BB962C8B-B14F-4D97-AF65-F5344CB8AC3E}">
        <p14:creationId xmlns:p14="http://schemas.microsoft.com/office/powerpoint/2010/main" val="295346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35"/>
                                        </p:tgtEl>
                                        <p:attrNameLst>
                                          <p:attrName>ppt_x</p:attrName>
                                          <p:attrName>ppt_y</p:attrName>
                                        </p:attrNameLst>
                                      </p:cBhvr>
                                    </p:animMotion>
                                  </p:childTnLst>
                                </p:cTn>
                              </p:par>
                              <p:par>
                                <p:cTn id="7" presetID="1" presetClass="entr" presetSubtype="0" fill="hold" nodeType="withEffect">
                                  <p:stCondLst>
                                    <p:cond delay="170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170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ntr" presetSubtype="0" fill="hold" nodeType="withEffect">
                                  <p:stCondLst>
                                    <p:cond delay="170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nodeType="withEffect">
                                  <p:stCondLst>
                                    <p:cond delay="17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C4E9-2BBE-4804-CBEE-0CEFC5C5F4C0}"/>
              </a:ext>
            </a:extLst>
          </p:cNvPr>
          <p:cNvSpPr>
            <a:spLocks noGrp="1"/>
          </p:cNvSpPr>
          <p:nvPr>
            <p:ph type="title"/>
          </p:nvPr>
        </p:nvSpPr>
        <p:spPr/>
        <p:txBody>
          <a:bodyPr/>
          <a:lstStyle/>
          <a:p>
            <a:r>
              <a:rPr lang="en-GB" dirty="0">
                <a:latin typeface="Gotham Rounded" pitchFamily="2" charset="0"/>
              </a:rPr>
              <a:t>ST40: Expanding the high field ST physics basis </a:t>
            </a:r>
          </a:p>
        </p:txBody>
      </p:sp>
      <p:sp>
        <p:nvSpPr>
          <p:cNvPr id="9" name="Content Placeholder 15">
            <a:extLst>
              <a:ext uri="{FF2B5EF4-FFF2-40B4-BE49-F238E27FC236}">
                <a16:creationId xmlns:a16="http://schemas.microsoft.com/office/drawing/2014/main" id="{F96E217C-5592-4354-A56A-81649DFCCA5C}"/>
              </a:ext>
            </a:extLst>
          </p:cNvPr>
          <p:cNvSpPr txBox="1">
            <a:spLocks/>
          </p:cNvSpPr>
          <p:nvPr/>
        </p:nvSpPr>
        <p:spPr>
          <a:xfrm>
            <a:off x="288150" y="1173149"/>
            <a:ext cx="4962350" cy="5025164"/>
          </a:xfrm>
          <a:prstGeom prst="rect">
            <a:avLst/>
          </a:prstGeom>
        </p:spPr>
        <p:txBody>
          <a:bodyPr>
            <a:normAutofit fontScale="85000" lnSpcReduction="20000"/>
          </a:bodyPr>
          <a:lstStyle>
            <a:lvl1pPr marL="0" indent="0" algn="l" defTabSz="914400" rtl="0" eaLnBrk="1" latinLnBrk="0" hangingPunct="1">
              <a:spcBef>
                <a:spcPts val="0"/>
              </a:spcBef>
              <a:spcAft>
                <a:spcPts val="1500"/>
              </a:spcAft>
              <a:buFontTx/>
              <a:buNone/>
              <a:defRPr sz="18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GB" sz="2400" b="1" dirty="0"/>
              <a:t>Confinement &amp; stability at high field</a:t>
            </a:r>
          </a:p>
          <a:p>
            <a:pPr marL="457177" lvl="1" indent="0">
              <a:lnSpc>
                <a:spcPct val="110000"/>
              </a:lnSpc>
              <a:buFont typeface="Arial" panose="020B0604020202020204" pitchFamily="34" charset="0"/>
              <a:buNone/>
            </a:pPr>
            <a:r>
              <a:rPr lang="en-GB" sz="2000" dirty="0"/>
              <a:t>Strong scaling of confinement observed on others STs with increasing toroidal field</a:t>
            </a:r>
          </a:p>
          <a:p>
            <a:pPr>
              <a:lnSpc>
                <a:spcPct val="110000"/>
              </a:lnSpc>
            </a:pPr>
            <a:r>
              <a:rPr lang="en-GB" sz="2400" b="1" dirty="0"/>
              <a:t>Solenoid-free start-up schemes</a:t>
            </a:r>
          </a:p>
          <a:p>
            <a:pPr marL="457177" lvl="1" indent="0">
              <a:lnSpc>
                <a:spcPct val="110000"/>
              </a:lnSpc>
              <a:buFont typeface="Arial" panose="020B0604020202020204" pitchFamily="34" charset="0"/>
              <a:buNone/>
            </a:pPr>
            <a:r>
              <a:rPr lang="en-GB" sz="2000" dirty="0"/>
              <a:t>Merging compression and RF driven start-up</a:t>
            </a:r>
          </a:p>
          <a:p>
            <a:pPr>
              <a:lnSpc>
                <a:spcPct val="110000"/>
              </a:lnSpc>
            </a:pPr>
            <a:r>
              <a:rPr lang="en-GB" sz="2400" b="1" dirty="0"/>
              <a:t>High performance reactor relevant operating scenarios</a:t>
            </a:r>
          </a:p>
          <a:p>
            <a:pPr marL="457177" lvl="1" indent="0">
              <a:lnSpc>
                <a:spcPct val="110000"/>
              </a:lnSpc>
              <a:spcAft>
                <a:spcPts val="600"/>
              </a:spcAft>
              <a:buFont typeface="Arial" panose="020B0604020202020204" pitchFamily="34" charset="0"/>
              <a:buNone/>
            </a:pPr>
            <a:r>
              <a:rPr lang="en-GB" sz="2000" dirty="0"/>
              <a:t>High bootstrap, high performance regimes with dominant RF H&amp;CD</a:t>
            </a:r>
          </a:p>
          <a:p>
            <a:pPr>
              <a:lnSpc>
                <a:spcPct val="110000"/>
              </a:lnSpc>
              <a:spcAft>
                <a:spcPts val="600"/>
              </a:spcAft>
            </a:pPr>
            <a:r>
              <a:rPr lang="en-GB" sz="2400" b="1" dirty="0"/>
              <a:t>Characterise divertor performance</a:t>
            </a:r>
          </a:p>
          <a:p>
            <a:pPr marL="457177" lvl="1" indent="0">
              <a:lnSpc>
                <a:spcPct val="110000"/>
              </a:lnSpc>
              <a:spcAft>
                <a:spcPts val="600"/>
              </a:spcAft>
              <a:buFont typeface="Arial" panose="020B0604020202020204" pitchFamily="34" charset="0"/>
              <a:buNone/>
            </a:pPr>
            <a:r>
              <a:rPr lang="en-GB" sz="2100" dirty="0"/>
              <a:t>Scrape-off layer width scaling at high poloidal and toroidal fields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CC7CAA-0E80-AD7F-2CF5-5C51175E27AC}"/>
                  </a:ext>
                </a:extLst>
              </p:cNvPr>
              <p:cNvSpPr txBox="1"/>
              <p:nvPr/>
            </p:nvSpPr>
            <p:spPr>
              <a:xfrm>
                <a:off x="9863213" y="2282278"/>
                <a:ext cx="2853788" cy="847668"/>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𝐸</m:t>
                          </m:r>
                        </m:sub>
                      </m:sSub>
                      <m:d>
                        <m:dPr>
                          <m:ctrlPr>
                            <a:rPr lang="en-GB" i="1">
                              <a:latin typeface="Cambria Math" panose="02040503050406030204" pitchFamily="18" charset="0"/>
                            </a:rPr>
                          </m:ctrlPr>
                        </m:dPr>
                        <m:e>
                          <m:r>
                            <a:rPr lang="en-GB" b="0" i="1" smtClean="0">
                              <a:latin typeface="Cambria Math" panose="02040503050406030204" pitchFamily="18" charset="0"/>
                            </a:rPr>
                            <m:t>𝑆𝑇</m:t>
                          </m:r>
                        </m:e>
                      </m:d>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𝐼</m:t>
                          </m:r>
                        </m:e>
                        <m:sub>
                          <m:r>
                            <a:rPr lang="en-GB" i="1">
                              <a:latin typeface="Cambria Math" panose="02040503050406030204" pitchFamily="18" charset="0"/>
                            </a:rPr>
                            <m:t>𝑝</m:t>
                          </m:r>
                        </m:sub>
                        <m:sup>
                          <m:r>
                            <a:rPr lang="en-GB" i="1">
                              <a:latin typeface="Cambria Math" panose="02040503050406030204" pitchFamily="18" charset="0"/>
                            </a:rPr>
                            <m:t>0.5</m:t>
                          </m:r>
                        </m:sup>
                      </m:sSubSup>
                      <m:sSubSup>
                        <m:sSubSupPr>
                          <m:ctrlPr>
                            <a:rPr lang="en-GB" b="1" i="1" smtClean="0">
                              <a:solidFill>
                                <a:srgbClr val="FF0000"/>
                              </a:solidFill>
                              <a:latin typeface="Cambria Math" panose="02040503050406030204" pitchFamily="18" charset="0"/>
                            </a:rPr>
                          </m:ctrlPr>
                        </m:sSubSupPr>
                        <m:e>
                          <m:r>
                            <a:rPr lang="en-GB" b="1" i="1">
                              <a:solidFill>
                                <a:srgbClr val="FF0000"/>
                              </a:solidFill>
                              <a:latin typeface="Cambria Math" panose="02040503050406030204" pitchFamily="18" charset="0"/>
                            </a:rPr>
                            <m:t>𝑩</m:t>
                          </m:r>
                        </m:e>
                        <m:sub>
                          <m:r>
                            <a:rPr lang="en-GB" b="1" i="1">
                              <a:solidFill>
                                <a:srgbClr val="FF0000"/>
                              </a:solidFill>
                              <a:latin typeface="Cambria Math" panose="02040503050406030204" pitchFamily="18" charset="0"/>
                            </a:rPr>
                            <m:t>𝑻</m:t>
                          </m:r>
                        </m:sub>
                        <m:sup>
                          <m:r>
                            <a:rPr lang="en-GB" b="1" i="1">
                              <a:solidFill>
                                <a:srgbClr val="FF0000"/>
                              </a:solidFill>
                              <a:latin typeface="Cambria Math" panose="02040503050406030204" pitchFamily="18" charset="0"/>
                            </a:rPr>
                            <m:t>𝟏</m:t>
                          </m:r>
                          <m:r>
                            <a:rPr lang="en-GB" b="1" i="1" smtClean="0">
                              <a:solidFill>
                                <a:srgbClr val="FF0000"/>
                              </a:solidFill>
                              <a:latin typeface="Cambria Math" panose="02040503050406030204" pitchFamily="18" charset="0"/>
                            </a:rPr>
                            <m:t>.</m:t>
                          </m:r>
                          <m:r>
                            <a:rPr lang="en-GB" b="1" i="1" smtClean="0">
                              <a:solidFill>
                                <a:srgbClr val="FF0000"/>
                              </a:solidFill>
                              <a:latin typeface="Cambria Math" panose="02040503050406030204" pitchFamily="18" charset="0"/>
                            </a:rPr>
                            <m:t>𝟎</m:t>
                          </m:r>
                        </m:sup>
                      </m:sSubSup>
                    </m:oMath>
                  </m:oMathPara>
                </a14:m>
                <a:endParaRPr lang="en-GB" sz="2400" b="1" dirty="0"/>
              </a:p>
              <a:p>
                <a:endParaRPr lang="en-GB" dirty="0"/>
              </a:p>
            </p:txBody>
          </p:sp>
        </mc:Choice>
        <mc:Fallback xmlns="">
          <p:sp>
            <p:nvSpPr>
              <p:cNvPr id="11" name="TextBox 10">
                <a:extLst>
                  <a:ext uri="{FF2B5EF4-FFF2-40B4-BE49-F238E27FC236}">
                    <a16:creationId xmlns:a16="http://schemas.microsoft.com/office/drawing/2014/main" id="{9ACC7CAA-0E80-AD7F-2CF5-5C51175E27AC}"/>
                  </a:ext>
                </a:extLst>
              </p:cNvPr>
              <p:cNvSpPr txBox="1">
                <a:spLocks noRot="1" noChangeAspect="1" noMove="1" noResize="1" noEditPoints="1" noAdjustHandles="1" noChangeArrowheads="1" noChangeShapeType="1" noTextEdit="1"/>
              </p:cNvSpPr>
              <p:nvPr/>
            </p:nvSpPr>
            <p:spPr>
              <a:xfrm>
                <a:off x="9863213" y="2282278"/>
                <a:ext cx="2853788" cy="847668"/>
              </a:xfrm>
              <a:prstGeom prst="rect">
                <a:avLst/>
              </a:prstGeom>
              <a:blipFill>
                <a:blip r:embed="rId3"/>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6BECEA4F-FA0F-6D99-C236-0386918B3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8769" y="3583982"/>
            <a:ext cx="3581552" cy="2932010"/>
          </a:xfrm>
          <a:prstGeom prst="rect">
            <a:avLst/>
          </a:prstGeom>
        </p:spPr>
      </p:pic>
      <p:pic>
        <p:nvPicPr>
          <p:cNvPr id="13" name="Picture 12">
            <a:extLst>
              <a:ext uri="{FF2B5EF4-FFF2-40B4-BE49-F238E27FC236}">
                <a16:creationId xmlns:a16="http://schemas.microsoft.com/office/drawing/2014/main" id="{8CCBD4F6-A542-79CD-7DE1-7BB838A1DE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55456" y="774231"/>
            <a:ext cx="3177544" cy="2548832"/>
          </a:xfrm>
          <a:prstGeom prst="rect">
            <a:avLst/>
          </a:prstGeom>
        </p:spPr>
      </p:pic>
      <p:sp>
        <p:nvSpPr>
          <p:cNvPr id="14" name="Text Placeholder 5">
            <a:extLst>
              <a:ext uri="{FF2B5EF4-FFF2-40B4-BE49-F238E27FC236}">
                <a16:creationId xmlns:a16="http://schemas.microsoft.com/office/drawing/2014/main" id="{F53D82F7-63C8-7AA1-06D5-747B7221A434}"/>
              </a:ext>
            </a:extLst>
          </p:cNvPr>
          <p:cNvSpPr txBox="1">
            <a:spLocks/>
          </p:cNvSpPr>
          <p:nvPr/>
        </p:nvSpPr>
        <p:spPr>
          <a:xfrm>
            <a:off x="9290737" y="3292892"/>
            <a:ext cx="2493895" cy="323999"/>
          </a:xfrm>
          <a:prstGeom prst="rect">
            <a:avLst/>
          </a:prstGeom>
        </p:spPr>
        <p:txBody>
          <a:bodyPr vert="horz" lIns="0" tIns="0" rIns="0" bIns="0" rtlCol="0" anchor="b" anchorCtr="0">
            <a:noAutofit/>
          </a:bodyPr>
          <a:lstStyle>
            <a:lvl1pPr marL="0" indent="0" algn="r" defTabSz="914400" rtl="0" eaLnBrk="1" latinLnBrk="0" hangingPunct="1">
              <a:spcBef>
                <a:spcPts val="0"/>
              </a:spcBef>
              <a:spcAft>
                <a:spcPts val="1500"/>
              </a:spcAft>
              <a:buFontTx/>
              <a:buNone/>
              <a:defRPr sz="6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t>Chang, C. S., et al. 2021 </a:t>
            </a:r>
            <a:r>
              <a:rPr lang="en-GB" i="1" err="1"/>
              <a:t>PoP</a:t>
            </a:r>
            <a:r>
              <a:rPr lang="en-GB" i="1"/>
              <a:t> </a:t>
            </a:r>
            <a:r>
              <a:rPr lang="en-GB"/>
              <a:t> </a:t>
            </a:r>
            <a:r>
              <a:rPr lang="en-GB" b="1"/>
              <a:t>28</a:t>
            </a:r>
            <a:endParaRPr lang="en-GB"/>
          </a:p>
        </p:txBody>
      </p:sp>
      <p:sp>
        <p:nvSpPr>
          <p:cNvPr id="15" name="Text Placeholder 5">
            <a:extLst>
              <a:ext uri="{FF2B5EF4-FFF2-40B4-BE49-F238E27FC236}">
                <a16:creationId xmlns:a16="http://schemas.microsoft.com/office/drawing/2014/main" id="{103F0360-D2EC-5630-0AFB-44826C9582BC}"/>
              </a:ext>
            </a:extLst>
          </p:cNvPr>
          <p:cNvSpPr txBox="1">
            <a:spLocks/>
          </p:cNvSpPr>
          <p:nvPr/>
        </p:nvSpPr>
        <p:spPr>
          <a:xfrm>
            <a:off x="9290736" y="2837064"/>
            <a:ext cx="2493895" cy="323999"/>
          </a:xfrm>
          <a:prstGeom prst="rect">
            <a:avLst/>
          </a:prstGeom>
        </p:spPr>
        <p:txBody>
          <a:bodyPr vert="horz" lIns="0" tIns="0" rIns="0" bIns="0" rtlCol="0" anchor="b" anchorCtr="0">
            <a:noAutofit/>
          </a:bodyPr>
          <a:lstStyle>
            <a:lvl1pPr marL="0" indent="0" algn="r" defTabSz="914400" rtl="0" eaLnBrk="1" latinLnBrk="0" hangingPunct="1">
              <a:spcBef>
                <a:spcPts val="0"/>
              </a:spcBef>
              <a:spcAft>
                <a:spcPts val="1500"/>
              </a:spcAft>
              <a:buFontTx/>
              <a:buNone/>
              <a:defRPr sz="600" kern="1200">
                <a:solidFill>
                  <a:schemeClr val="tx2"/>
                </a:solidFill>
                <a:latin typeface="+mn-lt"/>
                <a:ea typeface="+mn-ea"/>
                <a:cs typeface="+mn-cs"/>
              </a:defRPr>
            </a:lvl1pPr>
            <a:lvl2pPr marL="21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2pPr>
            <a:lvl3pPr marL="432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3pPr>
            <a:lvl4pPr marL="648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4pPr>
            <a:lvl5pPr marL="864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5pPr>
            <a:lvl6pPr marL="1080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6pPr>
            <a:lvl7pPr marL="1296000" indent="-216000" algn="l" defTabSz="914400" rtl="0" eaLnBrk="1" latinLnBrk="0" hangingPunct="1">
              <a:spcBef>
                <a:spcPts val="0"/>
              </a:spcBef>
              <a:spcAft>
                <a:spcPts val="1500"/>
              </a:spcAft>
              <a:buFont typeface="Arial" panose="020B0604020202020204" pitchFamily="34" charset="0"/>
              <a:buChar char="•"/>
              <a:defRPr sz="1500" kern="1200">
                <a:solidFill>
                  <a:schemeClr val="tx2"/>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0"/>
              </a:spcAft>
            </a:pPr>
            <a:r>
              <a:rPr lang="en-GB" dirty="0" err="1"/>
              <a:t>Kurskiev</a:t>
            </a:r>
            <a:r>
              <a:rPr lang="en-GB" dirty="0"/>
              <a:t>, G. S., et al. 2021 </a:t>
            </a:r>
            <a:r>
              <a:rPr lang="en-GB" i="1" dirty="0" err="1"/>
              <a:t>Nucl</a:t>
            </a:r>
            <a:r>
              <a:rPr lang="en-GB" i="1" dirty="0"/>
              <a:t>. </a:t>
            </a:r>
            <a:r>
              <a:rPr lang="en-GB" i="1" dirty="0" err="1"/>
              <a:t>Fus</a:t>
            </a:r>
            <a:r>
              <a:rPr lang="en-GB" i="1" dirty="0"/>
              <a:t> .</a:t>
            </a:r>
            <a:r>
              <a:rPr lang="en-GB" b="1" dirty="0"/>
              <a:t>62</a:t>
            </a:r>
            <a:r>
              <a:rPr lang="en-GB" dirty="0"/>
              <a:t>.</a:t>
            </a:r>
          </a:p>
          <a:p>
            <a:r>
              <a:rPr lang="en-GB" dirty="0"/>
              <a:t>.</a:t>
            </a:r>
          </a:p>
        </p:txBody>
      </p:sp>
      <p:sp>
        <p:nvSpPr>
          <p:cNvPr id="5" name="Slide Number Placeholder 4">
            <a:extLst>
              <a:ext uri="{FF2B5EF4-FFF2-40B4-BE49-F238E27FC236}">
                <a16:creationId xmlns:a16="http://schemas.microsoft.com/office/drawing/2014/main" id="{8AA1C2D4-5B8B-E744-5383-56E7DDACC9DC}"/>
              </a:ext>
            </a:extLst>
          </p:cNvPr>
          <p:cNvSpPr>
            <a:spLocks noGrp="1"/>
          </p:cNvSpPr>
          <p:nvPr>
            <p:ph type="sldNum" sz="quarter" idx="4294967295"/>
          </p:nvPr>
        </p:nvSpPr>
        <p:spPr>
          <a:xfrm>
            <a:off x="10930107" y="6372000"/>
            <a:ext cx="720000" cy="180000"/>
          </a:xfrm>
          <a:prstGeom prst="rect">
            <a:avLst/>
          </a:prstGeom>
        </p:spPr>
        <p:txBody>
          <a:bodyPr/>
          <a:lstStyle/>
          <a:p>
            <a:fld id="{0B868178-02AE-42FC-958D-6B8F13B60175}" type="slidenum">
              <a:rPr lang="en-GB" sz="800" smtClean="0"/>
              <a:pPr/>
              <a:t>12</a:t>
            </a:fld>
            <a:endParaRPr lang="en-GB" sz="800" dirty="0"/>
          </a:p>
        </p:txBody>
      </p:sp>
      <p:sp>
        <p:nvSpPr>
          <p:cNvPr id="6" name="Footer Placeholder 1">
            <a:extLst>
              <a:ext uri="{FF2B5EF4-FFF2-40B4-BE49-F238E27FC236}">
                <a16:creationId xmlns:a16="http://schemas.microsoft.com/office/drawing/2014/main" id="{47502CB4-57C8-2015-2474-9D7EAF2445E3}"/>
              </a:ext>
            </a:extLst>
          </p:cNvPr>
          <p:cNvSpPr txBox="1">
            <a:spLocks/>
          </p:cNvSpPr>
          <p:nvPr/>
        </p:nvSpPr>
        <p:spPr>
          <a:xfrm>
            <a:off x="934855" y="6515992"/>
            <a:ext cx="2766838"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dirty="0">
                <a:solidFill>
                  <a:srgbClr val="2A373F"/>
                </a:solidFill>
                <a:latin typeface="Gotham Rounded"/>
                <a:ea typeface="MS Mincho"/>
              </a:rPr>
              <a:t>© 2023 Tokamak Energy  Private and Confidential</a:t>
            </a:r>
          </a:p>
        </p:txBody>
      </p:sp>
      <p:pic>
        <p:nvPicPr>
          <p:cNvPr id="17" name="Picture 16">
            <a:extLst>
              <a:ext uri="{FF2B5EF4-FFF2-40B4-BE49-F238E27FC236}">
                <a16:creationId xmlns:a16="http://schemas.microsoft.com/office/drawing/2014/main" id="{2CA26E23-0C19-D801-687D-290B45231D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98869" y="1597670"/>
            <a:ext cx="2979900" cy="3714441"/>
          </a:xfrm>
          <a:prstGeom prst="rect">
            <a:avLst/>
          </a:prstGeom>
        </p:spPr>
      </p:pic>
    </p:spTree>
    <p:extLst>
      <p:ext uri="{BB962C8B-B14F-4D97-AF65-F5344CB8AC3E}">
        <p14:creationId xmlns:p14="http://schemas.microsoft.com/office/powerpoint/2010/main" val="939540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52">
            <a:extLst>
              <a:ext uri="{FF2B5EF4-FFF2-40B4-BE49-F238E27FC236}">
                <a16:creationId xmlns:a16="http://schemas.microsoft.com/office/drawing/2014/main" id="{68778803-4655-CCB6-CE15-EFFCB9396490}"/>
              </a:ext>
            </a:extLst>
          </p:cNvPr>
          <p:cNvSpPr>
            <a:spLocks noGrp="1"/>
          </p:cNvSpPr>
          <p:nvPr>
            <p:ph type="title"/>
          </p:nvPr>
        </p:nvSpPr>
        <p:spPr/>
        <p:txBody>
          <a:bodyPr/>
          <a:lstStyle/>
          <a:p>
            <a:r>
              <a:rPr lang="en-GB" dirty="0"/>
              <a:t>The Path to a Pilot Plant</a:t>
            </a:r>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13</a:t>
            </a:fld>
            <a:endParaRPr lang="en-GB" noProof="0" dirty="0"/>
          </a:p>
        </p:txBody>
      </p:sp>
      <p:sp>
        <p:nvSpPr>
          <p:cNvPr id="154" name="Text Placeholder 153">
            <a:extLst>
              <a:ext uri="{FF2B5EF4-FFF2-40B4-BE49-F238E27FC236}">
                <a16:creationId xmlns:a16="http://schemas.microsoft.com/office/drawing/2014/main" id="{4CCA379B-F39A-D73C-A717-344D73355E22}"/>
              </a:ext>
            </a:extLst>
          </p:cNvPr>
          <p:cNvSpPr>
            <a:spLocks noGrp="1"/>
          </p:cNvSpPr>
          <p:nvPr>
            <p:ph type="body" sz="quarter" idx="13"/>
          </p:nvPr>
        </p:nvSpPr>
        <p:spPr/>
        <p:txBody>
          <a:bodyPr/>
          <a:lstStyle/>
          <a:p>
            <a:r>
              <a:rPr lang="en-GB" noProof="0" dirty="0"/>
              <a:t>Leading HTS Magnets Technology – Testing and Modelling</a:t>
            </a:r>
          </a:p>
        </p:txBody>
      </p:sp>
      <p:sp>
        <p:nvSpPr>
          <p:cNvPr id="69" name="Freeform: Shape 68">
            <a:extLst>
              <a:ext uri="{FF2B5EF4-FFF2-40B4-BE49-F238E27FC236}">
                <a16:creationId xmlns:a16="http://schemas.microsoft.com/office/drawing/2014/main" id="{1D7374B0-350C-F754-5BA3-D631FF138E48}"/>
              </a:ext>
            </a:extLst>
          </p:cNvPr>
          <p:cNvSpPr/>
          <p:nvPr/>
        </p:nvSpPr>
        <p:spPr>
          <a:xfrm>
            <a:off x="1" y="5797528"/>
            <a:ext cx="4412971" cy="396000"/>
          </a:xfrm>
          <a:custGeom>
            <a:avLst/>
            <a:gdLst>
              <a:gd name="connsiteX0" fmla="*/ 0 w 4412971"/>
              <a:gd name="connsiteY0" fmla="*/ 0 h 396000"/>
              <a:gd name="connsiteX1" fmla="*/ 4412971 w 4412971"/>
              <a:gd name="connsiteY1" fmla="*/ 0 h 396000"/>
              <a:gd name="connsiteX2" fmla="*/ 4290588 w 4412971"/>
              <a:gd name="connsiteY2" fmla="*/ 396000 h 396000"/>
              <a:gd name="connsiteX3" fmla="*/ 0 w 4412971"/>
              <a:gd name="connsiteY3" fmla="*/ 396000 h 396000"/>
              <a:gd name="connsiteX4" fmla="*/ 0 w 4412971"/>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971" h="396000">
                <a:moveTo>
                  <a:pt x="0" y="0"/>
                </a:moveTo>
                <a:lnTo>
                  <a:pt x="4412971" y="0"/>
                </a:lnTo>
                <a:lnTo>
                  <a:pt x="429058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Advanced radiation shielding</a:t>
            </a:r>
          </a:p>
        </p:txBody>
      </p:sp>
      <p:sp>
        <p:nvSpPr>
          <p:cNvPr id="35" name="Freeform: Shape 34">
            <a:extLst>
              <a:ext uri="{FF2B5EF4-FFF2-40B4-BE49-F238E27FC236}">
                <a16:creationId xmlns:a16="http://schemas.microsoft.com/office/drawing/2014/main" id="{B412205A-88F5-79A8-895A-5CFE743FF2C2}"/>
              </a:ext>
            </a:extLst>
          </p:cNvPr>
          <p:cNvSpPr/>
          <p:nvPr/>
        </p:nvSpPr>
        <p:spPr>
          <a:xfrm>
            <a:off x="0" y="1357089"/>
            <a:ext cx="4417350" cy="396000"/>
          </a:xfrm>
          <a:custGeom>
            <a:avLst/>
            <a:gdLst>
              <a:gd name="connsiteX0" fmla="*/ 0 w 4417350"/>
              <a:gd name="connsiteY0" fmla="*/ 0 h 396000"/>
              <a:gd name="connsiteX1" fmla="*/ 4294969 w 4417350"/>
              <a:gd name="connsiteY1" fmla="*/ 0 h 396000"/>
              <a:gd name="connsiteX2" fmla="*/ 4417350 w 4417350"/>
              <a:gd name="connsiteY2" fmla="*/ 396000 h 396000"/>
              <a:gd name="connsiteX3" fmla="*/ 0 w 4417350"/>
              <a:gd name="connsiteY3" fmla="*/ 396000 h 396000"/>
              <a:gd name="connsiteX4" fmla="*/ 0 w 441735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350" h="396000">
                <a:moveTo>
                  <a:pt x="0" y="0"/>
                </a:moveTo>
                <a:lnTo>
                  <a:pt x="4294969" y="0"/>
                </a:lnTo>
                <a:lnTo>
                  <a:pt x="441735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ST physics basis</a:t>
            </a:r>
          </a:p>
        </p:txBody>
      </p:sp>
      <p:sp>
        <p:nvSpPr>
          <p:cNvPr id="66" name="Freeform: Shape 65">
            <a:extLst>
              <a:ext uri="{FF2B5EF4-FFF2-40B4-BE49-F238E27FC236}">
                <a16:creationId xmlns:a16="http://schemas.microsoft.com/office/drawing/2014/main" id="{BA9BBF85-A1C5-9698-9B34-259DE3196160}"/>
              </a:ext>
            </a:extLst>
          </p:cNvPr>
          <p:cNvSpPr/>
          <p:nvPr/>
        </p:nvSpPr>
        <p:spPr>
          <a:xfrm>
            <a:off x="0" y="5353485"/>
            <a:ext cx="4550199" cy="396000"/>
          </a:xfrm>
          <a:custGeom>
            <a:avLst/>
            <a:gdLst>
              <a:gd name="connsiteX0" fmla="*/ 0 w 4550199"/>
              <a:gd name="connsiteY0" fmla="*/ 0 h 396000"/>
              <a:gd name="connsiteX1" fmla="*/ 4550199 w 4550199"/>
              <a:gd name="connsiteY1" fmla="*/ 0 h 396000"/>
              <a:gd name="connsiteX2" fmla="*/ 4427818 w 4550199"/>
              <a:gd name="connsiteY2" fmla="*/ 396000 h 396000"/>
              <a:gd name="connsiteX3" fmla="*/ 0 w 4550199"/>
              <a:gd name="connsiteY3" fmla="*/ 396000 h 396000"/>
              <a:gd name="connsiteX4" fmla="*/ 0 w 455019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199" h="396000">
                <a:moveTo>
                  <a:pt x="0" y="0"/>
                </a:moveTo>
                <a:lnTo>
                  <a:pt x="4550199" y="0"/>
                </a:lnTo>
                <a:lnTo>
                  <a:pt x="442781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Tokamak maintenance strategy</a:t>
            </a:r>
          </a:p>
        </p:txBody>
      </p:sp>
      <p:sp>
        <p:nvSpPr>
          <p:cNvPr id="63" name="Freeform: Shape 62">
            <a:extLst>
              <a:ext uri="{FF2B5EF4-FFF2-40B4-BE49-F238E27FC236}">
                <a16:creationId xmlns:a16="http://schemas.microsoft.com/office/drawing/2014/main" id="{CCF2352A-73C4-C33C-79AD-C8A3B2BED5E5}"/>
              </a:ext>
            </a:extLst>
          </p:cNvPr>
          <p:cNvSpPr/>
          <p:nvPr/>
        </p:nvSpPr>
        <p:spPr>
          <a:xfrm>
            <a:off x="0" y="4909441"/>
            <a:ext cx="4687428" cy="396000"/>
          </a:xfrm>
          <a:custGeom>
            <a:avLst/>
            <a:gdLst>
              <a:gd name="connsiteX0" fmla="*/ 0 w 4687428"/>
              <a:gd name="connsiteY0" fmla="*/ 0 h 396000"/>
              <a:gd name="connsiteX1" fmla="*/ 4687428 w 4687428"/>
              <a:gd name="connsiteY1" fmla="*/ 0 h 396000"/>
              <a:gd name="connsiteX2" fmla="*/ 4565047 w 4687428"/>
              <a:gd name="connsiteY2" fmla="*/ 396000 h 396000"/>
              <a:gd name="connsiteX3" fmla="*/ 0 w 4687428"/>
              <a:gd name="connsiteY3" fmla="*/ 396000 h 396000"/>
              <a:gd name="connsiteX4" fmla="*/ 0 w 468742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428" h="396000">
                <a:moveTo>
                  <a:pt x="0" y="0"/>
                </a:moveTo>
                <a:lnTo>
                  <a:pt x="4687428" y="0"/>
                </a:lnTo>
                <a:lnTo>
                  <a:pt x="456504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Fusion compatible diagnostic systems</a:t>
            </a:r>
          </a:p>
        </p:txBody>
      </p:sp>
      <p:sp>
        <p:nvSpPr>
          <p:cNvPr id="60" name="Freeform: Shape 59">
            <a:extLst>
              <a:ext uri="{FF2B5EF4-FFF2-40B4-BE49-F238E27FC236}">
                <a16:creationId xmlns:a16="http://schemas.microsoft.com/office/drawing/2014/main" id="{F661BBCD-7F08-91F2-EAEC-7A7CAD7C7975}"/>
              </a:ext>
            </a:extLst>
          </p:cNvPr>
          <p:cNvSpPr/>
          <p:nvPr/>
        </p:nvSpPr>
        <p:spPr>
          <a:xfrm>
            <a:off x="0" y="4465397"/>
            <a:ext cx="4824658" cy="396000"/>
          </a:xfrm>
          <a:custGeom>
            <a:avLst/>
            <a:gdLst>
              <a:gd name="connsiteX0" fmla="*/ 0 w 4824658"/>
              <a:gd name="connsiteY0" fmla="*/ 0 h 396000"/>
              <a:gd name="connsiteX1" fmla="*/ 4824658 w 4824658"/>
              <a:gd name="connsiteY1" fmla="*/ 0 h 396000"/>
              <a:gd name="connsiteX2" fmla="*/ 4702276 w 4824658"/>
              <a:gd name="connsiteY2" fmla="*/ 396000 h 396000"/>
              <a:gd name="connsiteX3" fmla="*/ 0 w 4824658"/>
              <a:gd name="connsiteY3" fmla="*/ 396000 h 396000"/>
              <a:gd name="connsiteX4" fmla="*/ 0 w 482465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658" h="396000">
                <a:moveTo>
                  <a:pt x="0" y="0"/>
                </a:moveTo>
                <a:lnTo>
                  <a:pt x="4824658" y="0"/>
                </a:lnTo>
                <a:lnTo>
                  <a:pt x="4702276"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Fusion relevant materials</a:t>
            </a:r>
          </a:p>
        </p:txBody>
      </p:sp>
      <p:sp>
        <p:nvSpPr>
          <p:cNvPr id="54" name="Freeform: Shape 53">
            <a:extLst>
              <a:ext uri="{FF2B5EF4-FFF2-40B4-BE49-F238E27FC236}">
                <a16:creationId xmlns:a16="http://schemas.microsoft.com/office/drawing/2014/main" id="{13E88205-DC05-E06E-F117-7834B18B01D2}"/>
              </a:ext>
            </a:extLst>
          </p:cNvPr>
          <p:cNvSpPr/>
          <p:nvPr/>
        </p:nvSpPr>
        <p:spPr>
          <a:xfrm>
            <a:off x="0" y="4021353"/>
            <a:ext cx="4961887" cy="396000"/>
          </a:xfrm>
          <a:custGeom>
            <a:avLst/>
            <a:gdLst>
              <a:gd name="connsiteX0" fmla="*/ 0 w 4961887"/>
              <a:gd name="connsiteY0" fmla="*/ 0 h 396000"/>
              <a:gd name="connsiteX1" fmla="*/ 4961887 w 4961887"/>
              <a:gd name="connsiteY1" fmla="*/ 0 h 396000"/>
              <a:gd name="connsiteX2" fmla="*/ 4839505 w 4961887"/>
              <a:gd name="connsiteY2" fmla="*/ 396000 h 396000"/>
              <a:gd name="connsiteX3" fmla="*/ 0 w 4961887"/>
              <a:gd name="connsiteY3" fmla="*/ 396000 h 396000"/>
              <a:gd name="connsiteX4" fmla="*/ 0 w 496188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887" h="396000">
                <a:moveTo>
                  <a:pt x="0" y="0"/>
                </a:moveTo>
                <a:lnTo>
                  <a:pt x="4961887" y="0"/>
                </a:lnTo>
                <a:lnTo>
                  <a:pt x="4839505"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Deuterium-Tritium fuel cycle</a:t>
            </a:r>
          </a:p>
        </p:txBody>
      </p:sp>
      <p:sp>
        <p:nvSpPr>
          <p:cNvPr id="51" name="Freeform: Shape 50">
            <a:extLst>
              <a:ext uri="{FF2B5EF4-FFF2-40B4-BE49-F238E27FC236}">
                <a16:creationId xmlns:a16="http://schemas.microsoft.com/office/drawing/2014/main" id="{94A69458-8DE2-B08C-6B98-FB83A311E98D}"/>
              </a:ext>
            </a:extLst>
          </p:cNvPr>
          <p:cNvSpPr/>
          <p:nvPr/>
        </p:nvSpPr>
        <p:spPr>
          <a:xfrm>
            <a:off x="0" y="3577309"/>
            <a:ext cx="5040115" cy="396000"/>
          </a:xfrm>
          <a:custGeom>
            <a:avLst/>
            <a:gdLst>
              <a:gd name="connsiteX0" fmla="*/ 0 w 5040115"/>
              <a:gd name="connsiteY0" fmla="*/ 0 h 396000"/>
              <a:gd name="connsiteX1" fmla="*/ 4981115 w 5040115"/>
              <a:gd name="connsiteY1" fmla="*/ 0 h 396000"/>
              <a:gd name="connsiteX2" fmla="*/ 5040115 w 5040115"/>
              <a:gd name="connsiteY2" fmla="*/ 190912 h 396000"/>
              <a:gd name="connsiteX3" fmla="*/ 4976734 w 5040115"/>
              <a:gd name="connsiteY3" fmla="*/ 396000 h 396000"/>
              <a:gd name="connsiteX4" fmla="*/ 0 w 5040115"/>
              <a:gd name="connsiteY4" fmla="*/ 396000 h 396000"/>
              <a:gd name="connsiteX5" fmla="*/ 0 w 5040115"/>
              <a:gd name="connsiteY5"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115" h="396000">
                <a:moveTo>
                  <a:pt x="0" y="0"/>
                </a:moveTo>
                <a:lnTo>
                  <a:pt x="4981115" y="0"/>
                </a:lnTo>
                <a:lnTo>
                  <a:pt x="5040115" y="190912"/>
                </a:lnTo>
                <a:lnTo>
                  <a:pt x="4976734" y="396000"/>
                </a:lnTo>
                <a:lnTo>
                  <a:pt x="0" y="396000"/>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HTS magnet technology</a:t>
            </a:r>
          </a:p>
        </p:txBody>
      </p:sp>
      <p:sp>
        <p:nvSpPr>
          <p:cNvPr id="48" name="Freeform: Shape 47">
            <a:extLst>
              <a:ext uri="{FF2B5EF4-FFF2-40B4-BE49-F238E27FC236}">
                <a16:creationId xmlns:a16="http://schemas.microsoft.com/office/drawing/2014/main" id="{11115C53-9A56-5514-9ABF-05D814ED1535}"/>
              </a:ext>
            </a:extLst>
          </p:cNvPr>
          <p:cNvSpPr/>
          <p:nvPr/>
        </p:nvSpPr>
        <p:spPr>
          <a:xfrm>
            <a:off x="0" y="3133265"/>
            <a:ext cx="4966267" cy="396000"/>
          </a:xfrm>
          <a:custGeom>
            <a:avLst/>
            <a:gdLst>
              <a:gd name="connsiteX0" fmla="*/ 0 w 4966267"/>
              <a:gd name="connsiteY0" fmla="*/ 0 h 396000"/>
              <a:gd name="connsiteX1" fmla="*/ 4843886 w 4966267"/>
              <a:gd name="connsiteY1" fmla="*/ 0 h 396000"/>
              <a:gd name="connsiteX2" fmla="*/ 4966267 w 4966267"/>
              <a:gd name="connsiteY2" fmla="*/ 396000 h 396000"/>
              <a:gd name="connsiteX3" fmla="*/ 0 w 4966267"/>
              <a:gd name="connsiteY3" fmla="*/ 396000 h 396000"/>
              <a:gd name="connsiteX4" fmla="*/ 0 w 496626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267" h="396000">
                <a:moveTo>
                  <a:pt x="0" y="0"/>
                </a:moveTo>
                <a:lnTo>
                  <a:pt x="4843886" y="0"/>
                </a:lnTo>
                <a:lnTo>
                  <a:pt x="496626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Tritium breeding blankets</a:t>
            </a:r>
          </a:p>
        </p:txBody>
      </p:sp>
      <p:sp>
        <p:nvSpPr>
          <p:cNvPr id="45" name="Freeform: Shape 44">
            <a:extLst>
              <a:ext uri="{FF2B5EF4-FFF2-40B4-BE49-F238E27FC236}">
                <a16:creationId xmlns:a16="http://schemas.microsoft.com/office/drawing/2014/main" id="{7557911E-A269-AB0D-72C8-E78EC0BDEFAF}"/>
              </a:ext>
            </a:extLst>
          </p:cNvPr>
          <p:cNvSpPr/>
          <p:nvPr/>
        </p:nvSpPr>
        <p:spPr>
          <a:xfrm>
            <a:off x="0" y="2689221"/>
            <a:ext cx="4829038" cy="396000"/>
          </a:xfrm>
          <a:custGeom>
            <a:avLst/>
            <a:gdLst>
              <a:gd name="connsiteX0" fmla="*/ 0 w 4829038"/>
              <a:gd name="connsiteY0" fmla="*/ 0 h 396000"/>
              <a:gd name="connsiteX1" fmla="*/ 4706657 w 4829038"/>
              <a:gd name="connsiteY1" fmla="*/ 0 h 396000"/>
              <a:gd name="connsiteX2" fmla="*/ 4829038 w 4829038"/>
              <a:gd name="connsiteY2" fmla="*/ 396000 h 396000"/>
              <a:gd name="connsiteX3" fmla="*/ 0 w 4829038"/>
              <a:gd name="connsiteY3" fmla="*/ 396000 h 396000"/>
              <a:gd name="connsiteX4" fmla="*/ 0 w 482903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038" h="396000">
                <a:moveTo>
                  <a:pt x="0" y="0"/>
                </a:moveTo>
                <a:lnTo>
                  <a:pt x="4706657" y="0"/>
                </a:lnTo>
                <a:lnTo>
                  <a:pt x="482903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Plasma facing components</a:t>
            </a:r>
          </a:p>
        </p:txBody>
      </p:sp>
      <p:sp>
        <p:nvSpPr>
          <p:cNvPr id="42" name="Freeform: Shape 41">
            <a:extLst>
              <a:ext uri="{FF2B5EF4-FFF2-40B4-BE49-F238E27FC236}">
                <a16:creationId xmlns:a16="http://schemas.microsoft.com/office/drawing/2014/main" id="{B7034446-BE08-B242-C106-714552101026}"/>
              </a:ext>
            </a:extLst>
          </p:cNvPr>
          <p:cNvSpPr/>
          <p:nvPr/>
        </p:nvSpPr>
        <p:spPr>
          <a:xfrm>
            <a:off x="0" y="2245177"/>
            <a:ext cx="4691809" cy="396000"/>
          </a:xfrm>
          <a:custGeom>
            <a:avLst/>
            <a:gdLst>
              <a:gd name="connsiteX0" fmla="*/ 0 w 4691809"/>
              <a:gd name="connsiteY0" fmla="*/ 0 h 396000"/>
              <a:gd name="connsiteX1" fmla="*/ 4569428 w 4691809"/>
              <a:gd name="connsiteY1" fmla="*/ 0 h 396000"/>
              <a:gd name="connsiteX2" fmla="*/ 4691809 w 4691809"/>
              <a:gd name="connsiteY2" fmla="*/ 396000 h 396000"/>
              <a:gd name="connsiteX3" fmla="*/ 0 w 4691809"/>
              <a:gd name="connsiteY3" fmla="*/ 396000 h 396000"/>
              <a:gd name="connsiteX4" fmla="*/ 0 w 469180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809" h="396000">
                <a:moveTo>
                  <a:pt x="0" y="0"/>
                </a:moveTo>
                <a:lnTo>
                  <a:pt x="4569428" y="0"/>
                </a:lnTo>
                <a:lnTo>
                  <a:pt x="4691809"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RF plasma start-up and ramp-up</a:t>
            </a:r>
          </a:p>
        </p:txBody>
      </p:sp>
      <p:sp>
        <p:nvSpPr>
          <p:cNvPr id="39" name="Freeform: Shape 38">
            <a:extLst>
              <a:ext uri="{FF2B5EF4-FFF2-40B4-BE49-F238E27FC236}">
                <a16:creationId xmlns:a16="http://schemas.microsoft.com/office/drawing/2014/main" id="{CFC932D2-2268-C23B-C7F4-2B06BA690C42}"/>
              </a:ext>
            </a:extLst>
          </p:cNvPr>
          <p:cNvSpPr/>
          <p:nvPr/>
        </p:nvSpPr>
        <p:spPr>
          <a:xfrm>
            <a:off x="0" y="1801133"/>
            <a:ext cx="4554580" cy="396000"/>
          </a:xfrm>
          <a:custGeom>
            <a:avLst/>
            <a:gdLst>
              <a:gd name="connsiteX0" fmla="*/ 0 w 4554580"/>
              <a:gd name="connsiteY0" fmla="*/ 0 h 396000"/>
              <a:gd name="connsiteX1" fmla="*/ 4432198 w 4554580"/>
              <a:gd name="connsiteY1" fmla="*/ 0 h 396000"/>
              <a:gd name="connsiteX2" fmla="*/ 4554580 w 4554580"/>
              <a:gd name="connsiteY2" fmla="*/ 396000 h 396000"/>
              <a:gd name="connsiteX3" fmla="*/ 0 w 4554580"/>
              <a:gd name="connsiteY3" fmla="*/ 396000 h 396000"/>
              <a:gd name="connsiteX4" fmla="*/ 0 w 455458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580" h="396000">
                <a:moveTo>
                  <a:pt x="0" y="0"/>
                </a:moveTo>
                <a:lnTo>
                  <a:pt x="4432198" y="0"/>
                </a:lnTo>
                <a:lnTo>
                  <a:pt x="455458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Burning plasma scenarios and control</a:t>
            </a:r>
          </a:p>
        </p:txBody>
      </p:sp>
      <p:sp>
        <p:nvSpPr>
          <p:cNvPr id="147" name="TextBox 146">
            <a:extLst>
              <a:ext uri="{FF2B5EF4-FFF2-40B4-BE49-F238E27FC236}">
                <a16:creationId xmlns:a16="http://schemas.microsoft.com/office/drawing/2014/main" id="{0216A95B-9C42-FE12-ADBF-0A225E387738}"/>
              </a:ext>
            </a:extLst>
          </p:cNvPr>
          <p:cNvSpPr txBox="1"/>
          <p:nvPr/>
        </p:nvSpPr>
        <p:spPr>
          <a:xfrm rot="16200000">
            <a:off x="-2138448" y="3572245"/>
            <a:ext cx="4972183" cy="400110"/>
          </a:xfrm>
          <a:prstGeom prst="rect">
            <a:avLst/>
          </a:prstGeom>
          <a:solidFill>
            <a:schemeClr val="bg1"/>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2"/>
                </a:solidFill>
                <a:effectLst/>
                <a:uLnTx/>
                <a:uFillTx/>
                <a:latin typeface="Gotham Rounded Medium" panose="02000000000000000000" pitchFamily="2" charset="0"/>
              </a:rPr>
              <a:t>Technology challenges</a:t>
            </a:r>
          </a:p>
        </p:txBody>
      </p:sp>
      <p:pic>
        <p:nvPicPr>
          <p:cNvPr id="5122" name="Picture 2" descr="A close-up of a machine&#10;&#10;Description automatically generated with medium confidence">
            <a:extLst>
              <a:ext uri="{FF2B5EF4-FFF2-40B4-BE49-F238E27FC236}">
                <a16:creationId xmlns:a16="http://schemas.microsoft.com/office/drawing/2014/main" id="{B8192EC4-A67C-FB14-7AE8-6C44132264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72575" y="0"/>
            <a:ext cx="301942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picture containing wheel, tire, auto part&#10;&#10;Description automatically generated">
            <a:extLst>
              <a:ext uri="{FF2B5EF4-FFF2-40B4-BE49-F238E27FC236}">
                <a16:creationId xmlns:a16="http://schemas.microsoft.com/office/drawing/2014/main" id="{5CEC7332-15C3-698B-9139-6EBABCD9D75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81068" y="324757"/>
            <a:ext cx="12382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A colorful circle with white text&#10;&#10;Description automatically generated with medium confidence">
            <a:extLst>
              <a:ext uri="{FF2B5EF4-FFF2-40B4-BE49-F238E27FC236}">
                <a16:creationId xmlns:a16="http://schemas.microsoft.com/office/drawing/2014/main" id="{A1BFD9F3-401C-EB50-7FE7-AF1F6AB120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58920" y="4375147"/>
            <a:ext cx="2781300" cy="23526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52C913B6-C2E6-3709-C309-8139B728CF8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82112" y="4663397"/>
            <a:ext cx="2800350"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41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51"/>
                                        </p:tgtEl>
                                        <p:attrNameLst>
                                          <p:attrName>ppt_x</p:attrName>
                                          <p:attrName>ppt_y</p:attrName>
                                        </p:attrNameLst>
                                      </p:cBhvr>
                                    </p:animMotion>
                                  </p:childTnLst>
                                </p:cTn>
                              </p:par>
                              <p:par>
                                <p:cTn id="7" presetID="1" presetClass="entr" presetSubtype="0" fill="hold" nodeType="withEffect">
                                  <p:stCondLst>
                                    <p:cond delay="1700"/>
                                  </p:stCondLst>
                                  <p:childTnLst>
                                    <p:set>
                                      <p:cBhvr>
                                        <p:cTn id="8" dur="1" fill="hold">
                                          <p:stCondLst>
                                            <p:cond delay="0"/>
                                          </p:stCondLst>
                                        </p:cTn>
                                        <p:tgtEl>
                                          <p:spTgt spid="5124"/>
                                        </p:tgtEl>
                                        <p:attrNameLst>
                                          <p:attrName>style.visibility</p:attrName>
                                        </p:attrNameLst>
                                      </p:cBhvr>
                                      <p:to>
                                        <p:strVal val="visible"/>
                                      </p:to>
                                    </p:set>
                                  </p:childTnLst>
                                </p:cTn>
                              </p:par>
                              <p:par>
                                <p:cTn id="9" presetID="1" presetClass="entr" presetSubtype="0" fill="hold" nodeType="withEffect">
                                  <p:stCondLst>
                                    <p:cond delay="170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nodeType="withEffect">
                                  <p:stCondLst>
                                    <p:cond delay="1700"/>
                                  </p:stCondLst>
                                  <p:childTnLst>
                                    <p:set>
                                      <p:cBhvr>
                                        <p:cTn id="12" dur="1" fill="hold">
                                          <p:stCondLst>
                                            <p:cond delay="0"/>
                                          </p:stCondLst>
                                        </p:cTn>
                                        <p:tgtEl>
                                          <p:spTgt spid="5125"/>
                                        </p:tgtEl>
                                        <p:attrNameLst>
                                          <p:attrName>style.visibility</p:attrName>
                                        </p:attrNameLst>
                                      </p:cBhvr>
                                      <p:to>
                                        <p:strVal val="visible"/>
                                      </p:to>
                                    </p:set>
                                  </p:childTnLst>
                                </p:cTn>
                              </p:par>
                              <p:par>
                                <p:cTn id="13" presetID="1" presetClass="entr" presetSubtype="0" fill="hold" nodeType="withEffect">
                                  <p:stCondLst>
                                    <p:cond delay="170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F674AA2-4DE0-4F58-8F75-F2EF1043EE6F}"/>
              </a:ext>
            </a:extLst>
          </p:cNvPr>
          <p:cNvPicPr/>
          <p:nvPr/>
        </p:nvPicPr>
        <p:blipFill>
          <a:blip r:embed="rId3" cstate="email">
            <a:extLst>
              <a:ext uri="{28A0092B-C50C-407E-A947-70E740481C1C}">
                <a14:useLocalDpi xmlns:a14="http://schemas.microsoft.com/office/drawing/2010/main"/>
              </a:ext>
            </a:extLst>
          </a:blip>
          <a:srcRect/>
          <a:stretch/>
        </p:blipFill>
        <p:spPr bwMode="auto">
          <a:xfrm>
            <a:off x="2488331" y="942619"/>
            <a:ext cx="9703669" cy="51809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F8A8727-B1D4-80EE-DE33-32B9410D6B37}"/>
              </a:ext>
            </a:extLst>
          </p:cNvPr>
          <p:cNvCxnSpPr>
            <a:cxnSpLocks/>
          </p:cNvCxnSpPr>
          <p:nvPr/>
        </p:nvCxnSpPr>
        <p:spPr>
          <a:xfrm flipV="1">
            <a:off x="-193729" y="1326913"/>
            <a:ext cx="8156003" cy="5045087"/>
          </a:xfrm>
          <a:prstGeom prst="line">
            <a:avLst/>
          </a:prstGeom>
          <a:noFill/>
          <a:ln w="28575" cap="rnd" cmpd="sng" algn="ctr">
            <a:solidFill>
              <a:srgbClr val="4B5D6B"/>
            </a:solidFill>
            <a:prstDash val="solid"/>
          </a:ln>
          <a:effectLst/>
        </p:spPr>
      </p:cxnSp>
      <p:sp>
        <p:nvSpPr>
          <p:cNvPr id="81" name="Oval 80">
            <a:extLst>
              <a:ext uri="{FF2B5EF4-FFF2-40B4-BE49-F238E27FC236}">
                <a16:creationId xmlns:a16="http://schemas.microsoft.com/office/drawing/2014/main" id="{D93144F2-7D1C-75FB-0A12-42BBA77495A5}"/>
              </a:ext>
            </a:extLst>
          </p:cNvPr>
          <p:cNvSpPr/>
          <p:nvPr/>
        </p:nvSpPr>
        <p:spPr>
          <a:xfrm>
            <a:off x="679678" y="5610512"/>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2" name="Oval 81">
            <a:extLst>
              <a:ext uri="{FF2B5EF4-FFF2-40B4-BE49-F238E27FC236}">
                <a16:creationId xmlns:a16="http://schemas.microsoft.com/office/drawing/2014/main" id="{AC0E325A-B173-D093-C49C-22C2100802EB}"/>
              </a:ext>
            </a:extLst>
          </p:cNvPr>
          <p:cNvSpPr/>
          <p:nvPr/>
        </p:nvSpPr>
        <p:spPr>
          <a:xfrm>
            <a:off x="2468146" y="4507432"/>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3" name="Oval 82">
            <a:extLst>
              <a:ext uri="{FF2B5EF4-FFF2-40B4-BE49-F238E27FC236}">
                <a16:creationId xmlns:a16="http://schemas.microsoft.com/office/drawing/2014/main" id="{E2793DB3-E31B-12C4-E15C-C8D831D78C70}"/>
              </a:ext>
            </a:extLst>
          </p:cNvPr>
          <p:cNvSpPr/>
          <p:nvPr/>
        </p:nvSpPr>
        <p:spPr>
          <a:xfrm>
            <a:off x="4256614" y="3404351"/>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4" name="Oval 83">
            <a:extLst>
              <a:ext uri="{FF2B5EF4-FFF2-40B4-BE49-F238E27FC236}">
                <a16:creationId xmlns:a16="http://schemas.microsoft.com/office/drawing/2014/main" id="{60E7C702-153F-9E7B-0D49-E4814C856619}"/>
              </a:ext>
            </a:extLst>
          </p:cNvPr>
          <p:cNvSpPr/>
          <p:nvPr/>
        </p:nvSpPr>
        <p:spPr>
          <a:xfrm>
            <a:off x="6045082" y="230127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5" name="Oval 84">
            <a:extLst>
              <a:ext uri="{FF2B5EF4-FFF2-40B4-BE49-F238E27FC236}">
                <a16:creationId xmlns:a16="http://schemas.microsoft.com/office/drawing/2014/main" id="{75215F95-BAA4-DD22-11B1-8CE10588E811}"/>
              </a:ext>
            </a:extLst>
          </p:cNvPr>
          <p:cNvSpPr/>
          <p:nvPr/>
        </p:nvSpPr>
        <p:spPr>
          <a:xfrm>
            <a:off x="7833550" y="1198189"/>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7" name="Title 6">
            <a:extLst>
              <a:ext uri="{FF2B5EF4-FFF2-40B4-BE49-F238E27FC236}">
                <a16:creationId xmlns:a16="http://schemas.microsoft.com/office/drawing/2014/main" id="{D1FB4DF4-1854-3544-004C-857494F72313}"/>
              </a:ext>
            </a:extLst>
          </p:cNvPr>
          <p:cNvSpPr>
            <a:spLocks noGrp="1"/>
          </p:cNvSpPr>
          <p:nvPr>
            <p:ph type="title"/>
          </p:nvPr>
        </p:nvSpPr>
        <p:spPr/>
        <p:txBody>
          <a:bodyPr/>
          <a:lstStyle/>
          <a:p>
            <a:r>
              <a:rPr lang="en-GB"/>
              <a:t>HTS Magnet Achievements at Tokamak Energy</a:t>
            </a:r>
          </a:p>
        </p:txBody>
      </p:sp>
      <p:sp>
        <p:nvSpPr>
          <p:cNvPr id="3" name="Slide Number Placeholder 2">
            <a:extLst>
              <a:ext uri="{FF2B5EF4-FFF2-40B4-BE49-F238E27FC236}">
                <a16:creationId xmlns:a16="http://schemas.microsoft.com/office/drawing/2014/main" id="{43684040-C6E6-5442-2F87-D4E0EFC1B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1000" b="1" i="0" u="none" strike="noStrike" kern="1200" cap="none" spc="0" normalizeH="0" baseline="0" noProof="0" smtClean="0">
                <a:ln>
                  <a:noFill/>
                </a:ln>
                <a:solidFill>
                  <a:srgbClr val="E74B1C"/>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1" i="0" u="none" strike="noStrike" kern="1200" cap="none" spc="0" normalizeH="0" baseline="0" noProof="0">
              <a:ln>
                <a:noFill/>
              </a:ln>
              <a:solidFill>
                <a:srgbClr val="E74B1C"/>
              </a:solidFill>
              <a:effectLst/>
              <a:uLnTx/>
              <a:uFillTx/>
              <a:latin typeface="Gotham Rounded"/>
              <a:ea typeface="+mn-ea"/>
              <a:cs typeface="+mn-cs"/>
            </a:endParaRPr>
          </a:p>
        </p:txBody>
      </p:sp>
      <p:grpSp>
        <p:nvGrpSpPr>
          <p:cNvPr id="10" name="Group 9">
            <a:extLst>
              <a:ext uri="{FF2B5EF4-FFF2-40B4-BE49-F238E27FC236}">
                <a16:creationId xmlns:a16="http://schemas.microsoft.com/office/drawing/2014/main" id="{468DC5E9-3940-23B3-E651-C41F878FC56B}"/>
              </a:ext>
            </a:extLst>
          </p:cNvPr>
          <p:cNvGrpSpPr/>
          <p:nvPr/>
        </p:nvGrpSpPr>
        <p:grpSpPr>
          <a:xfrm>
            <a:off x="1986162" y="4965909"/>
            <a:ext cx="3932753" cy="802800"/>
            <a:chOff x="5581438" y="1928632"/>
            <a:chExt cx="2829338" cy="731725"/>
          </a:xfrm>
        </p:grpSpPr>
        <p:sp>
          <p:nvSpPr>
            <p:cNvPr id="11" name="Rectangle 10">
              <a:extLst>
                <a:ext uri="{FF2B5EF4-FFF2-40B4-BE49-F238E27FC236}">
                  <a16:creationId xmlns:a16="http://schemas.microsoft.com/office/drawing/2014/main" id="{C8906514-B09E-E4D5-7C72-CD22EEDFD956}"/>
                </a:ext>
              </a:extLst>
            </p:cNvPr>
            <p:cNvSpPr>
              <a:spLocks/>
            </p:cNvSpPr>
            <p:nvPr/>
          </p:nvSpPr>
          <p:spPr>
            <a:xfrm>
              <a:off x="5581438" y="1928632"/>
              <a:ext cx="2829338" cy="652476"/>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2015</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a:ln>
                    <a:noFill/>
                  </a:ln>
                  <a:solidFill>
                    <a:prstClr val="white"/>
                  </a:solidFill>
                  <a:effectLst/>
                  <a:uLnTx/>
                  <a:uFillTx/>
                  <a:latin typeface="Gotham Rounded"/>
                  <a:ea typeface="+mn-ea"/>
                  <a:cs typeface="+mn-cs"/>
                </a:rPr>
                <a:t>First HTS tokamak sustained pulse</a:t>
              </a:r>
              <a:br>
                <a:rPr kumimoji="0" lang="en-US" sz="1200" b="0" i="0" u="none" strike="noStrike" kern="0" cap="none" spc="0" normalizeH="0" baseline="0" noProof="0">
                  <a:ln>
                    <a:noFill/>
                  </a:ln>
                  <a:solidFill>
                    <a:prstClr val="white"/>
                  </a:solidFill>
                  <a:effectLst/>
                  <a:uLnTx/>
                  <a:uFillTx/>
                  <a:latin typeface="Gotham Rounded"/>
                  <a:ea typeface="+mn-ea"/>
                  <a:cs typeface="+mn-cs"/>
                </a:rPr>
              </a:br>
              <a:r>
                <a:rPr kumimoji="0" lang="en-US" sz="1200" b="0" i="0" u="none" strike="noStrike" kern="0" cap="none" spc="0" normalizeH="0" baseline="0" noProof="0">
                  <a:ln>
                    <a:noFill/>
                  </a:ln>
                  <a:solidFill>
                    <a:prstClr val="white"/>
                  </a:solidFill>
                  <a:effectLst/>
                  <a:uLnTx/>
                  <a:uFillTx/>
                  <a:latin typeface="Gotham Rounded"/>
                  <a:ea typeface="+mn-ea"/>
                  <a:cs typeface="+mn-cs"/>
                </a:rPr>
                <a:t>for &gt;24 hours (ST25 HTS)</a:t>
              </a:r>
            </a:p>
          </p:txBody>
        </p:sp>
        <p:sp>
          <p:nvSpPr>
            <p:cNvPr id="12" name="Rectangle 11">
              <a:extLst>
                <a:ext uri="{FF2B5EF4-FFF2-40B4-BE49-F238E27FC236}">
                  <a16:creationId xmlns:a16="http://schemas.microsoft.com/office/drawing/2014/main" id="{4395568B-BE08-3140-88DC-3C2F93829EF3}"/>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grpSp>
        <p:nvGrpSpPr>
          <p:cNvPr id="13" name="Group 12">
            <a:extLst>
              <a:ext uri="{FF2B5EF4-FFF2-40B4-BE49-F238E27FC236}">
                <a16:creationId xmlns:a16="http://schemas.microsoft.com/office/drawing/2014/main" id="{6C7907E7-33DD-EEAC-D6D9-4F3817A76E5A}"/>
              </a:ext>
            </a:extLst>
          </p:cNvPr>
          <p:cNvGrpSpPr/>
          <p:nvPr/>
        </p:nvGrpSpPr>
        <p:grpSpPr>
          <a:xfrm>
            <a:off x="3869944" y="3797368"/>
            <a:ext cx="3932753" cy="803378"/>
            <a:chOff x="5581438" y="2006676"/>
            <a:chExt cx="2829338" cy="653681"/>
          </a:xfrm>
        </p:grpSpPr>
        <p:sp>
          <p:nvSpPr>
            <p:cNvPr id="14" name="Rectangle 13">
              <a:extLst>
                <a:ext uri="{FF2B5EF4-FFF2-40B4-BE49-F238E27FC236}">
                  <a16:creationId xmlns:a16="http://schemas.microsoft.com/office/drawing/2014/main" id="{B05B33AD-A5D1-BCC2-A2B5-BE3674CE58A5}"/>
                </a:ext>
              </a:extLst>
            </p:cNvPr>
            <p:cNvSpPr>
              <a:spLocks/>
            </p:cNvSpPr>
            <p:nvPr/>
          </p:nvSpPr>
          <p:spPr>
            <a:xfrm>
              <a:off x="5581438" y="2006676"/>
              <a:ext cx="2829338" cy="574431"/>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2019</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a:ln>
                    <a:noFill/>
                  </a:ln>
                  <a:solidFill>
                    <a:prstClr val="white"/>
                  </a:solidFill>
                  <a:effectLst/>
                  <a:uLnTx/>
                  <a:uFillTx/>
                  <a:latin typeface="Gotham Rounded"/>
                  <a:ea typeface="+mn-ea"/>
                  <a:cs typeface="+mn-cs"/>
                </a:rPr>
                <a:t>World-record 24 Tesla field at 20 K with patented HTS magnet technology</a:t>
              </a:r>
            </a:p>
          </p:txBody>
        </p:sp>
        <p:sp>
          <p:nvSpPr>
            <p:cNvPr id="15" name="Rectangle 14">
              <a:extLst>
                <a:ext uri="{FF2B5EF4-FFF2-40B4-BE49-F238E27FC236}">
                  <a16:creationId xmlns:a16="http://schemas.microsoft.com/office/drawing/2014/main" id="{A49208A9-1AFC-6829-8F79-85702A6D5B58}"/>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pic>
        <p:nvPicPr>
          <p:cNvPr id="4" name="Picture 3">
            <a:extLst>
              <a:ext uri="{FF2B5EF4-FFF2-40B4-BE49-F238E27FC236}">
                <a16:creationId xmlns:a16="http://schemas.microsoft.com/office/drawing/2014/main" id="{24D18F83-8CED-A5D3-A9F7-646BDB3F127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85587" y="4965910"/>
            <a:ext cx="803617" cy="802800"/>
          </a:xfrm>
          <a:prstGeom prst="rect">
            <a:avLst/>
          </a:prstGeom>
        </p:spPr>
      </p:pic>
      <p:pic>
        <p:nvPicPr>
          <p:cNvPr id="66" name="Picture 65" descr="A picture containing indoor&#10;&#10;Description automatically generated">
            <a:extLst>
              <a:ext uri="{FF2B5EF4-FFF2-40B4-BE49-F238E27FC236}">
                <a16:creationId xmlns:a16="http://schemas.microsoft.com/office/drawing/2014/main" id="{B45A4432-D48F-63A4-2105-D5839849CC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69535" y="3797946"/>
            <a:ext cx="802800" cy="802800"/>
          </a:xfrm>
          <a:prstGeom prst="rect">
            <a:avLst/>
          </a:prstGeom>
        </p:spPr>
      </p:pic>
      <p:pic>
        <p:nvPicPr>
          <p:cNvPr id="17" name="Picture 16" descr="A picture containing covered&#10;&#10;Description automatically generated">
            <a:extLst>
              <a:ext uri="{FF2B5EF4-FFF2-40B4-BE49-F238E27FC236}">
                <a16:creationId xmlns:a16="http://schemas.microsoft.com/office/drawing/2014/main" id="{CC266478-D763-41BB-A0FF-436724F681D2}"/>
              </a:ext>
            </a:extLst>
          </p:cNvPr>
          <p:cNvPicPr preferRelativeResize="0">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87904" y="2596971"/>
            <a:ext cx="833509" cy="836390"/>
          </a:xfrm>
          <a:prstGeom prst="rect">
            <a:avLst/>
          </a:prstGeom>
        </p:spPr>
      </p:pic>
      <p:grpSp>
        <p:nvGrpSpPr>
          <p:cNvPr id="24" name="Group 23">
            <a:extLst>
              <a:ext uri="{FF2B5EF4-FFF2-40B4-BE49-F238E27FC236}">
                <a16:creationId xmlns:a16="http://schemas.microsoft.com/office/drawing/2014/main" id="{5C926485-5C68-7149-BA78-D6DABF0C90EA}"/>
              </a:ext>
            </a:extLst>
          </p:cNvPr>
          <p:cNvGrpSpPr/>
          <p:nvPr/>
        </p:nvGrpSpPr>
        <p:grpSpPr>
          <a:xfrm>
            <a:off x="5821413" y="2594469"/>
            <a:ext cx="3931200" cy="836390"/>
            <a:chOff x="5581438" y="2006676"/>
            <a:chExt cx="2829338" cy="653681"/>
          </a:xfrm>
        </p:grpSpPr>
        <p:sp>
          <p:nvSpPr>
            <p:cNvPr id="25" name="Rectangle 24">
              <a:extLst>
                <a:ext uri="{FF2B5EF4-FFF2-40B4-BE49-F238E27FC236}">
                  <a16:creationId xmlns:a16="http://schemas.microsoft.com/office/drawing/2014/main" id="{89DD225C-665C-1AF6-DC62-F99D1C2F79D8}"/>
                </a:ext>
              </a:extLst>
            </p:cNvPr>
            <p:cNvSpPr>
              <a:spLocks/>
            </p:cNvSpPr>
            <p:nvPr/>
          </p:nvSpPr>
          <p:spPr>
            <a:xfrm>
              <a:off x="5581438" y="2006676"/>
              <a:ext cx="2829338" cy="574431"/>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2021</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a:ln>
                    <a:noFill/>
                  </a:ln>
                  <a:solidFill>
                    <a:prstClr val="white"/>
                  </a:solidFill>
                  <a:effectLst/>
                  <a:uLnTx/>
                  <a:uFillTx/>
                  <a:latin typeface="Gotham Rounded"/>
                  <a:ea typeface="+mn-ea"/>
                  <a:cs typeface="+mn-cs"/>
                </a:rPr>
                <a:t>HTS </a:t>
              </a:r>
              <a:r>
                <a:rPr lang="en-US" sz="1200" kern="0">
                  <a:solidFill>
                    <a:prstClr val="white"/>
                  </a:solidFill>
                  <a:latin typeface="Gotham Rounded"/>
                </a:rPr>
                <a:t>magnet q</a:t>
              </a:r>
              <a:r>
                <a:rPr kumimoji="0" lang="en-US" sz="1200" b="0" i="0" u="none" strike="noStrike" kern="0" cap="none" spc="0" normalizeH="0" baseline="0" noProof="0" err="1">
                  <a:ln>
                    <a:noFill/>
                  </a:ln>
                  <a:solidFill>
                    <a:prstClr val="white"/>
                  </a:solidFill>
                  <a:effectLst/>
                  <a:uLnTx/>
                  <a:uFillTx/>
                  <a:latin typeface="Gotham Rounded"/>
                  <a:ea typeface="+mn-ea"/>
                  <a:cs typeface="+mn-cs"/>
                </a:rPr>
                <a:t>uench</a:t>
              </a:r>
              <a:r>
                <a:rPr kumimoji="0" lang="en-US" sz="1200" b="0" i="0" u="none" strike="noStrike" kern="0" cap="none" spc="0" normalizeH="0" baseline="0" noProof="0">
                  <a:ln>
                    <a:noFill/>
                  </a:ln>
                  <a:solidFill>
                    <a:prstClr val="white"/>
                  </a:solidFill>
                  <a:effectLst/>
                  <a:uLnTx/>
                  <a:uFillTx/>
                  <a:latin typeface="Gotham Rounded"/>
                  <a:ea typeface="+mn-ea"/>
                  <a:cs typeface="+mn-cs"/>
                </a:rPr>
                <a:t> protection scheme demonstrated</a:t>
              </a:r>
            </a:p>
          </p:txBody>
        </p:sp>
        <p:sp>
          <p:nvSpPr>
            <p:cNvPr id="26" name="Rectangle 25">
              <a:extLst>
                <a:ext uri="{FF2B5EF4-FFF2-40B4-BE49-F238E27FC236}">
                  <a16:creationId xmlns:a16="http://schemas.microsoft.com/office/drawing/2014/main" id="{F014B28B-E387-E01C-F3E2-FEC216F920EC}"/>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grpSp>
        <p:nvGrpSpPr>
          <p:cNvPr id="32" name="Group 31">
            <a:extLst>
              <a:ext uri="{FF2B5EF4-FFF2-40B4-BE49-F238E27FC236}">
                <a16:creationId xmlns:a16="http://schemas.microsoft.com/office/drawing/2014/main" id="{9EB13610-F76C-11B7-D93D-D36911AFB782}"/>
              </a:ext>
            </a:extLst>
          </p:cNvPr>
          <p:cNvGrpSpPr/>
          <p:nvPr/>
        </p:nvGrpSpPr>
        <p:grpSpPr>
          <a:xfrm>
            <a:off x="7998255" y="1510833"/>
            <a:ext cx="2824074" cy="786020"/>
            <a:chOff x="5651525" y="-154988"/>
            <a:chExt cx="3502355" cy="432497"/>
          </a:xfrm>
        </p:grpSpPr>
        <p:sp>
          <p:nvSpPr>
            <p:cNvPr id="33" name="Rectangle 32">
              <a:extLst>
                <a:ext uri="{FF2B5EF4-FFF2-40B4-BE49-F238E27FC236}">
                  <a16:creationId xmlns:a16="http://schemas.microsoft.com/office/drawing/2014/main" id="{6F83393D-DF60-0634-70CC-01BCECAC502D}"/>
                </a:ext>
              </a:extLst>
            </p:cNvPr>
            <p:cNvSpPr>
              <a:spLocks/>
            </p:cNvSpPr>
            <p:nvPr/>
          </p:nvSpPr>
          <p:spPr>
            <a:xfrm>
              <a:off x="5651525" y="-154988"/>
              <a:ext cx="3502355" cy="344725"/>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200" b="1" i="0" u="none" strike="noStrike" kern="0" cap="none" spc="0" normalizeH="0" baseline="0" noProof="0">
                  <a:ln>
                    <a:noFill/>
                  </a:ln>
                  <a:solidFill>
                    <a:prstClr val="white"/>
                  </a:solidFill>
                  <a:effectLst/>
                  <a:uLnTx/>
                  <a:uFillTx/>
                  <a:latin typeface="Gotham Rounded"/>
                  <a:ea typeface="+mn-ea"/>
                  <a:cs typeface="+mn-cs"/>
                </a:rPr>
                <a:t>2023</a:t>
              </a:r>
            </a:p>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200" i="0" u="none" strike="noStrike" kern="0" cap="none" spc="0" normalizeH="0" baseline="0" noProof="0">
                  <a:ln>
                    <a:noFill/>
                  </a:ln>
                  <a:solidFill>
                    <a:prstClr val="white"/>
                  </a:solidFill>
                  <a:effectLst/>
                  <a:uLnTx/>
                  <a:uFillTx/>
                  <a:latin typeface="Gotham Rounded"/>
                  <a:ea typeface="+mn-ea"/>
                  <a:cs typeface="+mn-cs"/>
                </a:rPr>
                <a:t>Gamma irradiation system under test at Sandia National Lab</a:t>
              </a:r>
            </a:p>
          </p:txBody>
        </p:sp>
        <p:sp>
          <p:nvSpPr>
            <p:cNvPr id="34" name="Rectangle 33">
              <a:extLst>
                <a:ext uri="{FF2B5EF4-FFF2-40B4-BE49-F238E27FC236}">
                  <a16:creationId xmlns:a16="http://schemas.microsoft.com/office/drawing/2014/main" id="{1E8B9000-8AB1-A901-4A11-CF8446F009EA}"/>
                </a:ext>
              </a:extLst>
            </p:cNvPr>
            <p:cNvSpPr/>
            <p:nvPr/>
          </p:nvSpPr>
          <p:spPr>
            <a:xfrm>
              <a:off x="5676559" y="191114"/>
              <a:ext cx="3477321"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pic>
        <p:nvPicPr>
          <p:cNvPr id="28" name="Picture 2" descr="Image result for max rowland gamma">
            <a:extLst>
              <a:ext uri="{FF2B5EF4-FFF2-40B4-BE49-F238E27FC236}">
                <a16:creationId xmlns:a16="http://schemas.microsoft.com/office/drawing/2014/main" id="{0F1D184B-DD0D-9604-2963-F612698A5C00}"/>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913208" y="1530762"/>
            <a:ext cx="1085048" cy="743822"/>
          </a:xfrm>
          <a:prstGeom prst="rect">
            <a:avLst/>
          </a:prstGeom>
          <a:noFill/>
          <a:extLst>
            <a:ext uri="{909E8E84-426E-40DD-AFC4-6F175D3DCCD1}">
              <a14:hiddenFill xmlns:a14="http://schemas.microsoft.com/office/drawing/2010/main">
                <a:solidFill>
                  <a:srgbClr val="FFFFFF"/>
                </a:solidFill>
              </a14:hiddenFill>
            </a:ext>
          </a:extLst>
        </p:spPr>
      </p:pic>
      <p:sp>
        <p:nvSpPr>
          <p:cNvPr id="35" name="Footer Placeholder 3">
            <a:extLst>
              <a:ext uri="{FF2B5EF4-FFF2-40B4-BE49-F238E27FC236}">
                <a16:creationId xmlns:a16="http://schemas.microsoft.com/office/drawing/2014/main" id="{4487D02E-7EB9-1385-3F47-3E46E0E9C1A6}"/>
              </a:ext>
            </a:extLst>
          </p:cNvPr>
          <p:cNvSpPr>
            <a:spLocks noGrp="1"/>
          </p:cNvSpPr>
          <p:nvPr>
            <p:ph type="ftr" sz="quarter" idx="11"/>
          </p:nvPr>
        </p:nvSpPr>
        <p:spPr>
          <a:xfrm>
            <a:off x="968400" y="6372000"/>
            <a:ext cx="4680000" cy="180000"/>
          </a:xfrm>
        </p:spPr>
        <p:txBody>
          <a:bodyPr/>
          <a:lstStyle/>
          <a:p>
            <a:r>
              <a:rPr lang="en-GB" noProof="0"/>
              <a:t>© 2023 Tokamak Energy</a:t>
            </a:r>
          </a:p>
        </p:txBody>
      </p:sp>
    </p:spTree>
    <p:extLst>
      <p:ext uri="{BB962C8B-B14F-4D97-AF65-F5344CB8AC3E}">
        <p14:creationId xmlns:p14="http://schemas.microsoft.com/office/powerpoint/2010/main" val="288120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880812-071E-E8CC-47C3-08C1ED2DC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4258" y="220185"/>
            <a:ext cx="9906000" cy="6151815"/>
          </a:xfrm>
          <a:prstGeom prst="rect">
            <a:avLst/>
          </a:prstGeom>
        </p:spPr>
      </p:pic>
      <p:sp>
        <p:nvSpPr>
          <p:cNvPr id="2" name="Footer Placeholder 1">
            <a:extLst>
              <a:ext uri="{FF2B5EF4-FFF2-40B4-BE49-F238E27FC236}">
                <a16:creationId xmlns:a16="http://schemas.microsoft.com/office/drawing/2014/main" id="{8C95767B-1941-7573-1F00-00751BAB71D1}"/>
              </a:ext>
            </a:extLst>
          </p:cNvPr>
          <p:cNvSpPr txBox="1">
            <a:spLocks/>
          </p:cNvSpPr>
          <p:nvPr/>
        </p:nvSpPr>
        <p:spPr>
          <a:xfrm>
            <a:off x="968400" y="6372000"/>
            <a:ext cx="4680000" cy="180000"/>
          </a:xfrm>
          <a:prstGeom prst="rect">
            <a:avLst/>
          </a:prstGeom>
        </p:spPr>
        <p:txBody>
          <a:bodyPr vert="horz" wrap="square" lIns="0" tIns="0" rIns="0" bIns="0" rtlCol="0" anchor="t" anchorCtr="0">
            <a:noAutofit/>
          </a:bodyPr>
          <a:lstStyle>
            <a:lvl1pPr marL="0" indent="0" algn="l" defTabSz="914400" rtl="0" eaLnBrk="1" latinLnBrk="0" hangingPunct="1">
              <a:lnSpc>
                <a:spcPct val="110000"/>
              </a:lnSpc>
              <a:spcBef>
                <a:spcPts val="907"/>
              </a:spcBef>
              <a:spcAft>
                <a:spcPts val="1500"/>
              </a:spcAft>
              <a:buFontTx/>
              <a:buNone/>
              <a:defRPr sz="1360" b="0" i="0" kern="1200">
                <a:solidFill>
                  <a:schemeClr val="tx2"/>
                </a:solidFill>
                <a:latin typeface="+mn-lt"/>
                <a:ea typeface="+mn-ea"/>
                <a:cs typeface="+mn-cs"/>
              </a:defRPr>
            </a:lvl1pPr>
            <a:lvl2pPr marL="414589"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2pPr>
            <a:lvl3pPr marL="829178"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3pPr>
            <a:lvl4pPr marL="1243767"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4pPr>
            <a:lvl5pPr marL="1658356"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5pPr>
            <a:lvl6pPr marL="2072945"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6pPr>
            <a:lvl7pPr marL="2487534" indent="0" algn="ctr" defTabSz="914400" rtl="0" eaLnBrk="1" latinLnBrk="0" hangingPunct="1">
              <a:spcBef>
                <a:spcPts val="0"/>
              </a:spcBef>
              <a:spcAft>
                <a:spcPts val="1500"/>
              </a:spcAft>
              <a:buFont typeface="Arial" panose="020B0604020202020204" pitchFamily="34" charset="0"/>
              <a:buNone/>
              <a:defRPr sz="1500" kern="1200">
                <a:solidFill>
                  <a:schemeClr val="tx2"/>
                </a:solidFill>
                <a:latin typeface="+mn-lt"/>
                <a:ea typeface="+mn-ea"/>
                <a:cs typeface="+mn-cs"/>
              </a:defRPr>
            </a:lvl7pPr>
            <a:lvl8pPr marL="2902123"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316712"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GB" sz="800" dirty="0"/>
              <a:t>© 2023 Tokamak Energy  </a:t>
            </a:r>
          </a:p>
        </p:txBody>
      </p:sp>
    </p:spTree>
    <p:extLst>
      <p:ext uri="{BB962C8B-B14F-4D97-AF65-F5344CB8AC3E}">
        <p14:creationId xmlns:p14="http://schemas.microsoft.com/office/powerpoint/2010/main" val="52760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00E07FB-0E5C-E22A-A480-8CF34BE00FDA}"/>
              </a:ext>
            </a:extLst>
          </p:cNvPr>
          <p:cNvGrpSpPr/>
          <p:nvPr/>
        </p:nvGrpSpPr>
        <p:grpSpPr>
          <a:xfrm>
            <a:off x="7362964" y="1357088"/>
            <a:ext cx="3984540" cy="4836439"/>
            <a:chOff x="7928664" y="1384587"/>
            <a:chExt cx="3984540" cy="4767266"/>
          </a:xfrm>
        </p:grpSpPr>
        <p:grpSp>
          <p:nvGrpSpPr>
            <p:cNvPr id="14" name="Group 13">
              <a:extLst>
                <a:ext uri="{FF2B5EF4-FFF2-40B4-BE49-F238E27FC236}">
                  <a16:creationId xmlns:a16="http://schemas.microsoft.com/office/drawing/2014/main" id="{C5A14959-F001-2D89-DB6E-40161BC43FE0}"/>
                </a:ext>
              </a:extLst>
            </p:cNvPr>
            <p:cNvGrpSpPr/>
            <p:nvPr/>
          </p:nvGrpSpPr>
          <p:grpSpPr>
            <a:xfrm>
              <a:off x="7928664" y="1384587"/>
              <a:ext cx="3984540" cy="4767266"/>
              <a:chOff x="7928664" y="1384587"/>
              <a:chExt cx="3984540" cy="4767266"/>
            </a:xfrm>
          </p:grpSpPr>
          <p:sp>
            <p:nvSpPr>
              <p:cNvPr id="5" name="Arrow: Chevron 4">
                <a:extLst>
                  <a:ext uri="{FF2B5EF4-FFF2-40B4-BE49-F238E27FC236}">
                    <a16:creationId xmlns:a16="http://schemas.microsoft.com/office/drawing/2014/main" id="{C4FB754B-341B-B07F-A9E1-46E2D0E6B684}"/>
                  </a:ext>
                </a:extLst>
              </p:cNvPr>
              <p:cNvSpPr/>
              <p:nvPr/>
            </p:nvSpPr>
            <p:spPr>
              <a:xfrm>
                <a:off x="7928665" y="1384587"/>
                <a:ext cx="3984539" cy="4767266"/>
              </a:xfrm>
              <a:prstGeom prst="chevron">
                <a:avLst>
                  <a:gd name="adj" fmla="val 18402"/>
                </a:avLst>
              </a:prstGeom>
              <a:solidFill>
                <a:schemeClr val="bg1"/>
              </a:solidFill>
              <a:ln>
                <a:solidFill>
                  <a:srgbClr val="4B5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1252A5D2-F575-724B-499C-6325ABFF75E0}"/>
                  </a:ext>
                </a:extLst>
              </p:cNvPr>
              <p:cNvSpPr/>
              <p:nvPr/>
            </p:nvSpPr>
            <p:spPr>
              <a:xfrm>
                <a:off x="7928664" y="1384588"/>
                <a:ext cx="3384377" cy="422733"/>
              </a:xfrm>
              <a:custGeom>
                <a:avLst/>
                <a:gdLst>
                  <a:gd name="connsiteX0" fmla="*/ 0 w 3012288"/>
                  <a:gd name="connsiteY0" fmla="*/ 0 h 422733"/>
                  <a:gd name="connsiteX1" fmla="*/ 2881645 w 3012288"/>
                  <a:gd name="connsiteY1" fmla="*/ 0 h 422733"/>
                  <a:gd name="connsiteX2" fmla="*/ 3012288 w 3012288"/>
                  <a:gd name="connsiteY2" fmla="*/ 422733 h 422733"/>
                  <a:gd name="connsiteX3" fmla="*/ 130643 w 3012288"/>
                  <a:gd name="connsiteY3" fmla="*/ 422733 h 422733"/>
                  <a:gd name="connsiteX4" fmla="*/ 0 w 3012288"/>
                  <a:gd name="connsiteY4" fmla="*/ 0 h 422733"/>
                  <a:gd name="connsiteX0" fmla="*/ 0 w 3012288"/>
                  <a:gd name="connsiteY0" fmla="*/ 0 h 422733"/>
                  <a:gd name="connsiteX1" fmla="*/ 2881645 w 3012288"/>
                  <a:gd name="connsiteY1" fmla="*/ 0 h 422733"/>
                  <a:gd name="connsiteX2" fmla="*/ 3012288 w 3012288"/>
                  <a:gd name="connsiteY2" fmla="*/ 422733 h 422733"/>
                  <a:gd name="connsiteX3" fmla="*/ 120046 w 3012288"/>
                  <a:gd name="connsiteY3" fmla="*/ 422733 h 422733"/>
                  <a:gd name="connsiteX4" fmla="*/ 0 w 3012288"/>
                  <a:gd name="connsiteY4" fmla="*/ 0 h 4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288" h="422733">
                    <a:moveTo>
                      <a:pt x="0" y="0"/>
                    </a:moveTo>
                    <a:lnTo>
                      <a:pt x="2881645" y="0"/>
                    </a:lnTo>
                    <a:lnTo>
                      <a:pt x="3012288" y="422733"/>
                    </a:lnTo>
                    <a:lnTo>
                      <a:pt x="120046" y="422733"/>
                    </a:lnTo>
                    <a:lnTo>
                      <a:pt x="0" y="0"/>
                    </a:lnTo>
                    <a:close/>
                  </a:path>
                </a:pathLst>
              </a:custGeom>
              <a:solidFill>
                <a:srgbClr val="4B5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0" lang="en-GB" sz="1800" b="0" i="0" strike="noStrike" kern="0" spc="0" normalizeH="0" noProof="0" dirty="0">
                    <a:ln>
                      <a:noFill/>
                    </a:ln>
                    <a:solidFill>
                      <a:schemeClr val="bg1"/>
                    </a:solidFill>
                    <a:effectLst/>
                    <a:uLnTx/>
                    <a:uFill>
                      <a:solidFill>
                        <a:srgbClr val="E74B1C"/>
                      </a:solidFill>
                    </a:uFill>
                    <a:latin typeface="Gotham Rounded Medium" panose="02000000000000000000" pitchFamily="2" charset="0"/>
                  </a:rPr>
                  <a:t>Fusion Pilot Plant</a:t>
                </a:r>
                <a:endParaRPr lang="en-GB" sz="1800" dirty="0">
                  <a:solidFill>
                    <a:schemeClr val="bg1"/>
                  </a:solidFill>
                </a:endParaRPr>
              </a:p>
            </p:txBody>
          </p:sp>
        </p:grpSp>
        <p:sp>
          <p:nvSpPr>
            <p:cNvPr id="19" name="TextBox 18">
              <a:extLst>
                <a:ext uri="{FF2B5EF4-FFF2-40B4-BE49-F238E27FC236}">
                  <a16:creationId xmlns:a16="http://schemas.microsoft.com/office/drawing/2014/main" id="{688715F7-48F0-E732-B42A-83953EBF7F59}"/>
                </a:ext>
              </a:extLst>
            </p:cNvPr>
            <p:cNvSpPr txBox="1"/>
            <p:nvPr/>
          </p:nvSpPr>
          <p:spPr>
            <a:xfrm>
              <a:off x="8325714" y="5136276"/>
              <a:ext cx="2858006" cy="811367"/>
            </a:xfrm>
            <a:prstGeom prst="rect">
              <a:avLst/>
            </a:prstGeom>
            <a:noFill/>
          </p:spPr>
          <p:txBody>
            <a:bodyPr wrap="square" lIns="72000" tIns="36000" rIns="72000" bIns="36000" anchor="ctr">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4B5D6B"/>
                  </a:solidFill>
                  <a:effectLst/>
                  <a:uLnTx/>
                  <a:uFillTx/>
                  <a:latin typeface="Gotham Rounded"/>
                  <a:ea typeface="+mn-ea"/>
                  <a:cs typeface="+mn-cs"/>
                </a:rPr>
                <a:t>Engineering Consortium</a:t>
              </a:r>
              <a:r>
                <a:rPr kumimoji="0" lang="en-GB" sz="1600" b="1" i="0" u="none" strike="noStrike" kern="1200" cap="none" spc="0" normalizeH="0" noProof="0" dirty="0">
                  <a:ln>
                    <a:noFill/>
                  </a:ln>
                  <a:solidFill>
                    <a:srgbClr val="4B5D6B"/>
                  </a:solidFill>
                  <a:effectLst/>
                  <a:uLnTx/>
                  <a:uFillTx/>
                  <a:latin typeface="Gotham Rounded"/>
                  <a:ea typeface="+mn-ea"/>
                  <a:cs typeface="+mn-cs"/>
                </a:rPr>
                <a:t> is commercialisation vehicle</a:t>
              </a:r>
              <a:endParaRPr kumimoji="0" lang="en-GB" sz="1600" b="1" i="0" u="none" strike="noStrike" kern="1200" cap="none" spc="0" normalizeH="0" baseline="0" noProof="0" dirty="0">
                <a:ln>
                  <a:noFill/>
                </a:ln>
                <a:solidFill>
                  <a:srgbClr val="4B5D6B"/>
                </a:solidFill>
                <a:effectLst/>
                <a:uLnTx/>
                <a:uFillTx/>
                <a:latin typeface="Gotham Rounded"/>
                <a:ea typeface="+mn-ea"/>
                <a:cs typeface="+mn-cs"/>
              </a:endParaRPr>
            </a:p>
          </p:txBody>
        </p:sp>
        <p:pic>
          <p:nvPicPr>
            <p:cNvPr id="11" name="Picture 10" descr="A picture containing indoor&#10;&#10;Description automatically generated">
              <a:extLst>
                <a:ext uri="{FF2B5EF4-FFF2-40B4-BE49-F238E27FC236}">
                  <a16:creationId xmlns:a16="http://schemas.microsoft.com/office/drawing/2014/main" id="{4716195F-267F-362F-81EC-C63186CC1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8945" y="2792514"/>
              <a:ext cx="1891068" cy="2093992"/>
            </a:xfrm>
            <a:prstGeom prst="rect">
              <a:avLst/>
            </a:prstGeom>
          </p:spPr>
        </p:pic>
        <p:pic>
          <p:nvPicPr>
            <p:cNvPr id="16" name="Picture 15" descr="A picture containing dark, watching, sunset, light&#10;&#10;Description automatically generated">
              <a:extLst>
                <a:ext uri="{FF2B5EF4-FFF2-40B4-BE49-F238E27FC236}">
                  <a16:creationId xmlns:a16="http://schemas.microsoft.com/office/drawing/2014/main" id="{582F64C1-3FED-5E9F-0C4C-ABC641231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2848" y="4585347"/>
              <a:ext cx="73968" cy="280873"/>
            </a:xfrm>
            <a:prstGeom prst="rect">
              <a:avLst/>
            </a:prstGeom>
          </p:spPr>
        </p:pic>
      </p:grpSp>
      <p:sp>
        <p:nvSpPr>
          <p:cNvPr id="153" name="Title 152">
            <a:extLst>
              <a:ext uri="{FF2B5EF4-FFF2-40B4-BE49-F238E27FC236}">
                <a16:creationId xmlns:a16="http://schemas.microsoft.com/office/drawing/2014/main" id="{68778803-4655-CCB6-CE15-EFFCB9396490}"/>
              </a:ext>
            </a:extLst>
          </p:cNvPr>
          <p:cNvSpPr>
            <a:spLocks noGrp="1"/>
          </p:cNvSpPr>
          <p:nvPr>
            <p:ph type="title"/>
          </p:nvPr>
        </p:nvSpPr>
        <p:spPr/>
        <p:txBody>
          <a:bodyPr/>
          <a:lstStyle/>
          <a:p>
            <a:r>
              <a:rPr lang="en-GB" dirty="0"/>
              <a:t>The Path to a Pilot Plant</a:t>
            </a:r>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16</a:t>
            </a:fld>
            <a:endParaRPr lang="en-GB" noProof="0" dirty="0"/>
          </a:p>
        </p:txBody>
      </p:sp>
      <p:sp>
        <p:nvSpPr>
          <p:cNvPr id="154" name="Text Placeholder 153">
            <a:extLst>
              <a:ext uri="{FF2B5EF4-FFF2-40B4-BE49-F238E27FC236}">
                <a16:creationId xmlns:a16="http://schemas.microsoft.com/office/drawing/2014/main" id="{4CCA379B-F39A-D73C-A717-344D73355E22}"/>
              </a:ext>
            </a:extLst>
          </p:cNvPr>
          <p:cNvSpPr>
            <a:spLocks noGrp="1"/>
          </p:cNvSpPr>
          <p:nvPr>
            <p:ph type="body" sz="quarter" idx="13"/>
          </p:nvPr>
        </p:nvSpPr>
        <p:spPr/>
        <p:txBody>
          <a:bodyPr/>
          <a:lstStyle/>
          <a:p>
            <a:r>
              <a:rPr lang="en-GB" noProof="0" dirty="0"/>
              <a:t>The US Milestone-Based Fusion Development Program will be used to close technology gaps on all fronts</a:t>
            </a:r>
          </a:p>
        </p:txBody>
      </p:sp>
      <p:sp>
        <p:nvSpPr>
          <p:cNvPr id="69" name="Freeform: Shape 68">
            <a:extLst>
              <a:ext uri="{FF2B5EF4-FFF2-40B4-BE49-F238E27FC236}">
                <a16:creationId xmlns:a16="http://schemas.microsoft.com/office/drawing/2014/main" id="{1D7374B0-350C-F754-5BA3-D631FF138E48}"/>
              </a:ext>
            </a:extLst>
          </p:cNvPr>
          <p:cNvSpPr/>
          <p:nvPr/>
        </p:nvSpPr>
        <p:spPr>
          <a:xfrm>
            <a:off x="1" y="5797528"/>
            <a:ext cx="4412971" cy="396000"/>
          </a:xfrm>
          <a:custGeom>
            <a:avLst/>
            <a:gdLst>
              <a:gd name="connsiteX0" fmla="*/ 0 w 4412971"/>
              <a:gd name="connsiteY0" fmla="*/ 0 h 396000"/>
              <a:gd name="connsiteX1" fmla="*/ 4412971 w 4412971"/>
              <a:gd name="connsiteY1" fmla="*/ 0 h 396000"/>
              <a:gd name="connsiteX2" fmla="*/ 4290588 w 4412971"/>
              <a:gd name="connsiteY2" fmla="*/ 396000 h 396000"/>
              <a:gd name="connsiteX3" fmla="*/ 0 w 4412971"/>
              <a:gd name="connsiteY3" fmla="*/ 396000 h 396000"/>
              <a:gd name="connsiteX4" fmla="*/ 0 w 4412971"/>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971" h="396000">
                <a:moveTo>
                  <a:pt x="0" y="0"/>
                </a:moveTo>
                <a:lnTo>
                  <a:pt x="4412971" y="0"/>
                </a:lnTo>
                <a:lnTo>
                  <a:pt x="429058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Advanced radiation shielding</a:t>
            </a:r>
          </a:p>
        </p:txBody>
      </p:sp>
      <p:sp>
        <p:nvSpPr>
          <p:cNvPr id="35" name="Freeform: Shape 34">
            <a:extLst>
              <a:ext uri="{FF2B5EF4-FFF2-40B4-BE49-F238E27FC236}">
                <a16:creationId xmlns:a16="http://schemas.microsoft.com/office/drawing/2014/main" id="{B412205A-88F5-79A8-895A-5CFE743FF2C2}"/>
              </a:ext>
            </a:extLst>
          </p:cNvPr>
          <p:cNvSpPr/>
          <p:nvPr/>
        </p:nvSpPr>
        <p:spPr>
          <a:xfrm>
            <a:off x="0" y="1357089"/>
            <a:ext cx="4417350" cy="396000"/>
          </a:xfrm>
          <a:custGeom>
            <a:avLst/>
            <a:gdLst>
              <a:gd name="connsiteX0" fmla="*/ 0 w 4417350"/>
              <a:gd name="connsiteY0" fmla="*/ 0 h 396000"/>
              <a:gd name="connsiteX1" fmla="*/ 4294969 w 4417350"/>
              <a:gd name="connsiteY1" fmla="*/ 0 h 396000"/>
              <a:gd name="connsiteX2" fmla="*/ 4417350 w 4417350"/>
              <a:gd name="connsiteY2" fmla="*/ 396000 h 396000"/>
              <a:gd name="connsiteX3" fmla="*/ 0 w 4417350"/>
              <a:gd name="connsiteY3" fmla="*/ 396000 h 396000"/>
              <a:gd name="connsiteX4" fmla="*/ 0 w 441735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350" h="396000">
                <a:moveTo>
                  <a:pt x="0" y="0"/>
                </a:moveTo>
                <a:lnTo>
                  <a:pt x="4294969" y="0"/>
                </a:lnTo>
                <a:lnTo>
                  <a:pt x="441735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ST physics basis</a:t>
            </a:r>
          </a:p>
        </p:txBody>
      </p:sp>
      <p:sp>
        <p:nvSpPr>
          <p:cNvPr id="66" name="Freeform: Shape 65">
            <a:extLst>
              <a:ext uri="{FF2B5EF4-FFF2-40B4-BE49-F238E27FC236}">
                <a16:creationId xmlns:a16="http://schemas.microsoft.com/office/drawing/2014/main" id="{BA9BBF85-A1C5-9698-9B34-259DE3196160}"/>
              </a:ext>
            </a:extLst>
          </p:cNvPr>
          <p:cNvSpPr/>
          <p:nvPr/>
        </p:nvSpPr>
        <p:spPr>
          <a:xfrm>
            <a:off x="0" y="5353485"/>
            <a:ext cx="4550199" cy="396000"/>
          </a:xfrm>
          <a:custGeom>
            <a:avLst/>
            <a:gdLst>
              <a:gd name="connsiteX0" fmla="*/ 0 w 4550199"/>
              <a:gd name="connsiteY0" fmla="*/ 0 h 396000"/>
              <a:gd name="connsiteX1" fmla="*/ 4550199 w 4550199"/>
              <a:gd name="connsiteY1" fmla="*/ 0 h 396000"/>
              <a:gd name="connsiteX2" fmla="*/ 4427818 w 4550199"/>
              <a:gd name="connsiteY2" fmla="*/ 396000 h 396000"/>
              <a:gd name="connsiteX3" fmla="*/ 0 w 4550199"/>
              <a:gd name="connsiteY3" fmla="*/ 396000 h 396000"/>
              <a:gd name="connsiteX4" fmla="*/ 0 w 455019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199" h="396000">
                <a:moveTo>
                  <a:pt x="0" y="0"/>
                </a:moveTo>
                <a:lnTo>
                  <a:pt x="4550199" y="0"/>
                </a:lnTo>
                <a:lnTo>
                  <a:pt x="442781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Tokamak maintenance strategy</a:t>
            </a:r>
          </a:p>
        </p:txBody>
      </p:sp>
      <p:sp>
        <p:nvSpPr>
          <p:cNvPr id="63" name="Freeform: Shape 62">
            <a:extLst>
              <a:ext uri="{FF2B5EF4-FFF2-40B4-BE49-F238E27FC236}">
                <a16:creationId xmlns:a16="http://schemas.microsoft.com/office/drawing/2014/main" id="{CCF2352A-73C4-C33C-79AD-C8A3B2BED5E5}"/>
              </a:ext>
            </a:extLst>
          </p:cNvPr>
          <p:cNvSpPr/>
          <p:nvPr/>
        </p:nvSpPr>
        <p:spPr>
          <a:xfrm>
            <a:off x="0" y="4909441"/>
            <a:ext cx="4687428" cy="396000"/>
          </a:xfrm>
          <a:custGeom>
            <a:avLst/>
            <a:gdLst>
              <a:gd name="connsiteX0" fmla="*/ 0 w 4687428"/>
              <a:gd name="connsiteY0" fmla="*/ 0 h 396000"/>
              <a:gd name="connsiteX1" fmla="*/ 4687428 w 4687428"/>
              <a:gd name="connsiteY1" fmla="*/ 0 h 396000"/>
              <a:gd name="connsiteX2" fmla="*/ 4565047 w 4687428"/>
              <a:gd name="connsiteY2" fmla="*/ 396000 h 396000"/>
              <a:gd name="connsiteX3" fmla="*/ 0 w 4687428"/>
              <a:gd name="connsiteY3" fmla="*/ 396000 h 396000"/>
              <a:gd name="connsiteX4" fmla="*/ 0 w 468742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428" h="396000">
                <a:moveTo>
                  <a:pt x="0" y="0"/>
                </a:moveTo>
                <a:lnTo>
                  <a:pt x="4687428" y="0"/>
                </a:lnTo>
                <a:lnTo>
                  <a:pt x="456504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Fusion compatible diagnostic systems</a:t>
            </a:r>
          </a:p>
        </p:txBody>
      </p:sp>
      <p:sp>
        <p:nvSpPr>
          <p:cNvPr id="60" name="Freeform: Shape 59">
            <a:extLst>
              <a:ext uri="{FF2B5EF4-FFF2-40B4-BE49-F238E27FC236}">
                <a16:creationId xmlns:a16="http://schemas.microsoft.com/office/drawing/2014/main" id="{F661BBCD-7F08-91F2-EAEC-7A7CAD7C7975}"/>
              </a:ext>
            </a:extLst>
          </p:cNvPr>
          <p:cNvSpPr/>
          <p:nvPr/>
        </p:nvSpPr>
        <p:spPr>
          <a:xfrm>
            <a:off x="0" y="4465397"/>
            <a:ext cx="4824658" cy="396000"/>
          </a:xfrm>
          <a:custGeom>
            <a:avLst/>
            <a:gdLst>
              <a:gd name="connsiteX0" fmla="*/ 0 w 4824658"/>
              <a:gd name="connsiteY0" fmla="*/ 0 h 396000"/>
              <a:gd name="connsiteX1" fmla="*/ 4824658 w 4824658"/>
              <a:gd name="connsiteY1" fmla="*/ 0 h 396000"/>
              <a:gd name="connsiteX2" fmla="*/ 4702276 w 4824658"/>
              <a:gd name="connsiteY2" fmla="*/ 396000 h 396000"/>
              <a:gd name="connsiteX3" fmla="*/ 0 w 4824658"/>
              <a:gd name="connsiteY3" fmla="*/ 396000 h 396000"/>
              <a:gd name="connsiteX4" fmla="*/ 0 w 482465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658" h="396000">
                <a:moveTo>
                  <a:pt x="0" y="0"/>
                </a:moveTo>
                <a:lnTo>
                  <a:pt x="4824658" y="0"/>
                </a:lnTo>
                <a:lnTo>
                  <a:pt x="4702276"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Fusion relevant materials</a:t>
            </a:r>
          </a:p>
        </p:txBody>
      </p:sp>
      <p:sp>
        <p:nvSpPr>
          <p:cNvPr id="54" name="Freeform: Shape 53">
            <a:extLst>
              <a:ext uri="{FF2B5EF4-FFF2-40B4-BE49-F238E27FC236}">
                <a16:creationId xmlns:a16="http://schemas.microsoft.com/office/drawing/2014/main" id="{13E88205-DC05-E06E-F117-7834B18B01D2}"/>
              </a:ext>
            </a:extLst>
          </p:cNvPr>
          <p:cNvSpPr/>
          <p:nvPr/>
        </p:nvSpPr>
        <p:spPr>
          <a:xfrm>
            <a:off x="0" y="4021353"/>
            <a:ext cx="4961887" cy="396000"/>
          </a:xfrm>
          <a:custGeom>
            <a:avLst/>
            <a:gdLst>
              <a:gd name="connsiteX0" fmla="*/ 0 w 4961887"/>
              <a:gd name="connsiteY0" fmla="*/ 0 h 396000"/>
              <a:gd name="connsiteX1" fmla="*/ 4961887 w 4961887"/>
              <a:gd name="connsiteY1" fmla="*/ 0 h 396000"/>
              <a:gd name="connsiteX2" fmla="*/ 4839505 w 4961887"/>
              <a:gd name="connsiteY2" fmla="*/ 396000 h 396000"/>
              <a:gd name="connsiteX3" fmla="*/ 0 w 4961887"/>
              <a:gd name="connsiteY3" fmla="*/ 396000 h 396000"/>
              <a:gd name="connsiteX4" fmla="*/ 0 w 496188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887" h="396000">
                <a:moveTo>
                  <a:pt x="0" y="0"/>
                </a:moveTo>
                <a:lnTo>
                  <a:pt x="4961887" y="0"/>
                </a:lnTo>
                <a:lnTo>
                  <a:pt x="4839505"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Deuterium-Tritium fuel cycle</a:t>
            </a:r>
          </a:p>
        </p:txBody>
      </p:sp>
      <p:sp>
        <p:nvSpPr>
          <p:cNvPr id="51" name="Freeform: Shape 50">
            <a:extLst>
              <a:ext uri="{FF2B5EF4-FFF2-40B4-BE49-F238E27FC236}">
                <a16:creationId xmlns:a16="http://schemas.microsoft.com/office/drawing/2014/main" id="{94A69458-8DE2-B08C-6B98-FB83A311E98D}"/>
              </a:ext>
            </a:extLst>
          </p:cNvPr>
          <p:cNvSpPr/>
          <p:nvPr/>
        </p:nvSpPr>
        <p:spPr>
          <a:xfrm>
            <a:off x="0" y="3577309"/>
            <a:ext cx="5040115" cy="396000"/>
          </a:xfrm>
          <a:custGeom>
            <a:avLst/>
            <a:gdLst>
              <a:gd name="connsiteX0" fmla="*/ 0 w 5040115"/>
              <a:gd name="connsiteY0" fmla="*/ 0 h 396000"/>
              <a:gd name="connsiteX1" fmla="*/ 4981115 w 5040115"/>
              <a:gd name="connsiteY1" fmla="*/ 0 h 396000"/>
              <a:gd name="connsiteX2" fmla="*/ 5040115 w 5040115"/>
              <a:gd name="connsiteY2" fmla="*/ 190912 h 396000"/>
              <a:gd name="connsiteX3" fmla="*/ 4976734 w 5040115"/>
              <a:gd name="connsiteY3" fmla="*/ 396000 h 396000"/>
              <a:gd name="connsiteX4" fmla="*/ 0 w 5040115"/>
              <a:gd name="connsiteY4" fmla="*/ 396000 h 396000"/>
              <a:gd name="connsiteX5" fmla="*/ 0 w 5040115"/>
              <a:gd name="connsiteY5"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115" h="396000">
                <a:moveTo>
                  <a:pt x="0" y="0"/>
                </a:moveTo>
                <a:lnTo>
                  <a:pt x="4981115" y="0"/>
                </a:lnTo>
                <a:lnTo>
                  <a:pt x="5040115" y="190912"/>
                </a:lnTo>
                <a:lnTo>
                  <a:pt x="4976734"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HTS magnet technology</a:t>
            </a:r>
          </a:p>
        </p:txBody>
      </p:sp>
      <p:sp>
        <p:nvSpPr>
          <p:cNvPr id="48" name="Freeform: Shape 47">
            <a:extLst>
              <a:ext uri="{FF2B5EF4-FFF2-40B4-BE49-F238E27FC236}">
                <a16:creationId xmlns:a16="http://schemas.microsoft.com/office/drawing/2014/main" id="{11115C53-9A56-5514-9ABF-05D814ED1535}"/>
              </a:ext>
            </a:extLst>
          </p:cNvPr>
          <p:cNvSpPr/>
          <p:nvPr/>
        </p:nvSpPr>
        <p:spPr>
          <a:xfrm>
            <a:off x="0" y="3133265"/>
            <a:ext cx="4966267" cy="396000"/>
          </a:xfrm>
          <a:custGeom>
            <a:avLst/>
            <a:gdLst>
              <a:gd name="connsiteX0" fmla="*/ 0 w 4966267"/>
              <a:gd name="connsiteY0" fmla="*/ 0 h 396000"/>
              <a:gd name="connsiteX1" fmla="*/ 4843886 w 4966267"/>
              <a:gd name="connsiteY1" fmla="*/ 0 h 396000"/>
              <a:gd name="connsiteX2" fmla="*/ 4966267 w 4966267"/>
              <a:gd name="connsiteY2" fmla="*/ 396000 h 396000"/>
              <a:gd name="connsiteX3" fmla="*/ 0 w 4966267"/>
              <a:gd name="connsiteY3" fmla="*/ 396000 h 396000"/>
              <a:gd name="connsiteX4" fmla="*/ 0 w 496626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267" h="396000">
                <a:moveTo>
                  <a:pt x="0" y="0"/>
                </a:moveTo>
                <a:lnTo>
                  <a:pt x="4843886" y="0"/>
                </a:lnTo>
                <a:lnTo>
                  <a:pt x="496626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Tritium breeding blankets</a:t>
            </a:r>
          </a:p>
        </p:txBody>
      </p:sp>
      <p:sp>
        <p:nvSpPr>
          <p:cNvPr id="45" name="Freeform: Shape 44">
            <a:extLst>
              <a:ext uri="{FF2B5EF4-FFF2-40B4-BE49-F238E27FC236}">
                <a16:creationId xmlns:a16="http://schemas.microsoft.com/office/drawing/2014/main" id="{7557911E-A269-AB0D-72C8-E78EC0BDEFAF}"/>
              </a:ext>
            </a:extLst>
          </p:cNvPr>
          <p:cNvSpPr/>
          <p:nvPr/>
        </p:nvSpPr>
        <p:spPr>
          <a:xfrm>
            <a:off x="0" y="2689221"/>
            <a:ext cx="4829038" cy="396000"/>
          </a:xfrm>
          <a:custGeom>
            <a:avLst/>
            <a:gdLst>
              <a:gd name="connsiteX0" fmla="*/ 0 w 4829038"/>
              <a:gd name="connsiteY0" fmla="*/ 0 h 396000"/>
              <a:gd name="connsiteX1" fmla="*/ 4706657 w 4829038"/>
              <a:gd name="connsiteY1" fmla="*/ 0 h 396000"/>
              <a:gd name="connsiteX2" fmla="*/ 4829038 w 4829038"/>
              <a:gd name="connsiteY2" fmla="*/ 396000 h 396000"/>
              <a:gd name="connsiteX3" fmla="*/ 0 w 4829038"/>
              <a:gd name="connsiteY3" fmla="*/ 396000 h 396000"/>
              <a:gd name="connsiteX4" fmla="*/ 0 w 482903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038" h="396000">
                <a:moveTo>
                  <a:pt x="0" y="0"/>
                </a:moveTo>
                <a:lnTo>
                  <a:pt x="4706657" y="0"/>
                </a:lnTo>
                <a:lnTo>
                  <a:pt x="482903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Plasma facing components</a:t>
            </a:r>
          </a:p>
        </p:txBody>
      </p:sp>
      <p:sp>
        <p:nvSpPr>
          <p:cNvPr id="42" name="Freeform: Shape 41">
            <a:extLst>
              <a:ext uri="{FF2B5EF4-FFF2-40B4-BE49-F238E27FC236}">
                <a16:creationId xmlns:a16="http://schemas.microsoft.com/office/drawing/2014/main" id="{B7034446-BE08-B242-C106-714552101026}"/>
              </a:ext>
            </a:extLst>
          </p:cNvPr>
          <p:cNvSpPr/>
          <p:nvPr/>
        </p:nvSpPr>
        <p:spPr>
          <a:xfrm>
            <a:off x="0" y="2245177"/>
            <a:ext cx="4691809" cy="396000"/>
          </a:xfrm>
          <a:custGeom>
            <a:avLst/>
            <a:gdLst>
              <a:gd name="connsiteX0" fmla="*/ 0 w 4691809"/>
              <a:gd name="connsiteY0" fmla="*/ 0 h 396000"/>
              <a:gd name="connsiteX1" fmla="*/ 4569428 w 4691809"/>
              <a:gd name="connsiteY1" fmla="*/ 0 h 396000"/>
              <a:gd name="connsiteX2" fmla="*/ 4691809 w 4691809"/>
              <a:gd name="connsiteY2" fmla="*/ 396000 h 396000"/>
              <a:gd name="connsiteX3" fmla="*/ 0 w 4691809"/>
              <a:gd name="connsiteY3" fmla="*/ 396000 h 396000"/>
              <a:gd name="connsiteX4" fmla="*/ 0 w 469180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809" h="396000">
                <a:moveTo>
                  <a:pt x="0" y="0"/>
                </a:moveTo>
                <a:lnTo>
                  <a:pt x="4569428" y="0"/>
                </a:lnTo>
                <a:lnTo>
                  <a:pt x="4691809"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RF plasma start-up and ramp-up</a:t>
            </a:r>
          </a:p>
        </p:txBody>
      </p:sp>
      <p:sp>
        <p:nvSpPr>
          <p:cNvPr id="39" name="Freeform: Shape 38">
            <a:extLst>
              <a:ext uri="{FF2B5EF4-FFF2-40B4-BE49-F238E27FC236}">
                <a16:creationId xmlns:a16="http://schemas.microsoft.com/office/drawing/2014/main" id="{CFC932D2-2268-C23B-C7F4-2B06BA690C42}"/>
              </a:ext>
            </a:extLst>
          </p:cNvPr>
          <p:cNvSpPr/>
          <p:nvPr/>
        </p:nvSpPr>
        <p:spPr>
          <a:xfrm>
            <a:off x="0" y="1801133"/>
            <a:ext cx="4554580" cy="396000"/>
          </a:xfrm>
          <a:custGeom>
            <a:avLst/>
            <a:gdLst>
              <a:gd name="connsiteX0" fmla="*/ 0 w 4554580"/>
              <a:gd name="connsiteY0" fmla="*/ 0 h 396000"/>
              <a:gd name="connsiteX1" fmla="*/ 4432198 w 4554580"/>
              <a:gd name="connsiteY1" fmla="*/ 0 h 396000"/>
              <a:gd name="connsiteX2" fmla="*/ 4554580 w 4554580"/>
              <a:gd name="connsiteY2" fmla="*/ 396000 h 396000"/>
              <a:gd name="connsiteX3" fmla="*/ 0 w 4554580"/>
              <a:gd name="connsiteY3" fmla="*/ 396000 h 396000"/>
              <a:gd name="connsiteX4" fmla="*/ 0 w 455458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580" h="396000">
                <a:moveTo>
                  <a:pt x="0" y="0"/>
                </a:moveTo>
                <a:lnTo>
                  <a:pt x="4432198" y="0"/>
                </a:lnTo>
                <a:lnTo>
                  <a:pt x="455458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Burning plasma scenarios and control</a:t>
            </a:r>
          </a:p>
        </p:txBody>
      </p:sp>
      <p:sp>
        <p:nvSpPr>
          <p:cNvPr id="147" name="TextBox 146">
            <a:extLst>
              <a:ext uri="{FF2B5EF4-FFF2-40B4-BE49-F238E27FC236}">
                <a16:creationId xmlns:a16="http://schemas.microsoft.com/office/drawing/2014/main" id="{0216A95B-9C42-FE12-ADBF-0A225E387738}"/>
              </a:ext>
            </a:extLst>
          </p:cNvPr>
          <p:cNvSpPr txBox="1"/>
          <p:nvPr/>
        </p:nvSpPr>
        <p:spPr>
          <a:xfrm rot="16200000">
            <a:off x="-2138448" y="3572245"/>
            <a:ext cx="4972183" cy="400110"/>
          </a:xfrm>
          <a:prstGeom prst="rect">
            <a:avLst/>
          </a:prstGeom>
          <a:solidFill>
            <a:schemeClr val="bg1"/>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2"/>
                </a:solidFill>
                <a:effectLst/>
                <a:uLnTx/>
                <a:uFillTx/>
                <a:latin typeface="Gotham Rounded Medium" panose="02000000000000000000" pitchFamily="2" charset="0"/>
              </a:rPr>
              <a:t>Technology challenges</a:t>
            </a:r>
          </a:p>
        </p:txBody>
      </p:sp>
      <p:grpSp>
        <p:nvGrpSpPr>
          <p:cNvPr id="8" name="Group 7">
            <a:extLst>
              <a:ext uri="{FF2B5EF4-FFF2-40B4-BE49-F238E27FC236}">
                <a16:creationId xmlns:a16="http://schemas.microsoft.com/office/drawing/2014/main" id="{32D686E9-279C-A174-509A-F96E96431E38}"/>
              </a:ext>
            </a:extLst>
          </p:cNvPr>
          <p:cNvGrpSpPr/>
          <p:nvPr/>
        </p:nvGrpSpPr>
        <p:grpSpPr>
          <a:xfrm>
            <a:off x="-3088105" y="2277609"/>
            <a:ext cx="3090109" cy="3350221"/>
            <a:chOff x="-3088105" y="2277609"/>
            <a:chExt cx="3090109" cy="3350221"/>
          </a:xfrm>
        </p:grpSpPr>
        <p:pic>
          <p:nvPicPr>
            <p:cNvPr id="6146" name="Picture 2" descr="PPT slide ">
              <a:extLst>
                <a:ext uri="{FF2B5EF4-FFF2-40B4-BE49-F238E27FC236}">
                  <a16:creationId xmlns:a16="http://schemas.microsoft.com/office/drawing/2014/main" id="{97A215C7-ADD5-50CF-2399-EFA6C6B6DD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8105" y="3077276"/>
              <a:ext cx="3090109" cy="1767301"/>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44620F55-0097-31F4-F691-3EEAD25DD999}"/>
                </a:ext>
              </a:extLst>
            </p:cNvPr>
            <p:cNvSpPr/>
            <p:nvPr/>
          </p:nvSpPr>
          <p:spPr>
            <a:xfrm>
              <a:off x="-2124786" y="2277609"/>
              <a:ext cx="1106311" cy="6447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ADBFD81A-7B78-9315-40B1-1F9C3F504882}"/>
                </a:ext>
              </a:extLst>
            </p:cNvPr>
            <p:cNvSpPr/>
            <p:nvPr/>
          </p:nvSpPr>
          <p:spPr>
            <a:xfrm>
              <a:off x="-2124787" y="4983051"/>
              <a:ext cx="1106311" cy="6447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642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35"/>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 0 L 0.25 0 E" pathEditMode="relative" ptsTypes="">
                                      <p:cBhvr>
                                        <p:cTn id="8" dur="2000" fill="hold"/>
                                        <p:tgtEl>
                                          <p:spTgt spid="39"/>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 0 L 0.25 0 E" pathEditMode="relative" ptsTypes="">
                                      <p:cBhvr>
                                        <p:cTn id="10" dur="2000" fill="hold"/>
                                        <p:tgtEl>
                                          <p:spTgt spid="42"/>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 0 L 0.25 0 E" pathEditMode="relative" ptsTypes="">
                                      <p:cBhvr>
                                        <p:cTn id="12" dur="2000" fill="hold"/>
                                        <p:tgtEl>
                                          <p:spTgt spid="45"/>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 0 L 0.25 0 E" pathEditMode="relative" ptsTypes="">
                                      <p:cBhvr>
                                        <p:cTn id="14" dur="2000" fill="hold"/>
                                        <p:tgtEl>
                                          <p:spTgt spid="48"/>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 0 L 0.25 0 E" pathEditMode="relative" ptsTypes="">
                                      <p:cBhvr>
                                        <p:cTn id="16" dur="2000" fill="hold"/>
                                        <p:tgtEl>
                                          <p:spTgt spid="51"/>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 0 L 0.25 0 E" pathEditMode="relative" ptsTypes="">
                                      <p:cBhvr>
                                        <p:cTn id="18" dur="2000" fill="hold"/>
                                        <p:tgtEl>
                                          <p:spTgt spid="54"/>
                                        </p:tgtEl>
                                        <p:attrNameLst>
                                          <p:attrName>ppt_x</p:attrName>
                                          <p:attrName>ppt_y</p:attrName>
                                        </p:attrNameLst>
                                      </p:cBhvr>
                                    </p:animMotion>
                                  </p:childTnLst>
                                </p:cTn>
                              </p:par>
                              <p:par>
                                <p:cTn id="19" presetID="63" presetClass="path" presetSubtype="0" accel="50000" decel="50000" fill="hold" grpId="0" nodeType="withEffect">
                                  <p:stCondLst>
                                    <p:cond delay="0"/>
                                  </p:stCondLst>
                                  <p:childTnLst>
                                    <p:animMotion origin="layout" path="M 0 0 L 0.25 0 E" pathEditMode="relative" ptsTypes="">
                                      <p:cBhvr>
                                        <p:cTn id="20" dur="2000" fill="hold"/>
                                        <p:tgtEl>
                                          <p:spTgt spid="60"/>
                                        </p:tgtEl>
                                        <p:attrNameLst>
                                          <p:attrName>ppt_x</p:attrName>
                                          <p:attrName>ppt_y</p:attrName>
                                        </p:attrNameLst>
                                      </p:cBhvr>
                                    </p:animMotion>
                                  </p:childTnLst>
                                </p:cTn>
                              </p:par>
                              <p:par>
                                <p:cTn id="21" presetID="63" presetClass="path" presetSubtype="0" accel="50000" decel="50000" fill="hold" grpId="0" nodeType="withEffect">
                                  <p:stCondLst>
                                    <p:cond delay="0"/>
                                  </p:stCondLst>
                                  <p:childTnLst>
                                    <p:animMotion origin="layout" path="M 0 0 L 0.25 0 E" pathEditMode="relative" ptsTypes="">
                                      <p:cBhvr>
                                        <p:cTn id="22" dur="2000" fill="hold"/>
                                        <p:tgtEl>
                                          <p:spTgt spid="63"/>
                                        </p:tgtEl>
                                        <p:attrNameLst>
                                          <p:attrName>ppt_x</p:attrName>
                                          <p:attrName>ppt_y</p:attrName>
                                        </p:attrNameLst>
                                      </p:cBhvr>
                                    </p:animMotion>
                                  </p:childTnLst>
                                </p:cTn>
                              </p:par>
                              <p:par>
                                <p:cTn id="23" presetID="63" presetClass="path" presetSubtype="0" accel="50000" decel="50000" fill="hold" grpId="0" nodeType="withEffect">
                                  <p:stCondLst>
                                    <p:cond delay="0"/>
                                  </p:stCondLst>
                                  <p:childTnLst>
                                    <p:animMotion origin="layout" path="M 0 0 L 0.25 0 E" pathEditMode="relative" ptsTypes="">
                                      <p:cBhvr>
                                        <p:cTn id="24" dur="2000" fill="hold"/>
                                        <p:tgtEl>
                                          <p:spTgt spid="66"/>
                                        </p:tgtEl>
                                        <p:attrNameLst>
                                          <p:attrName>ppt_x</p:attrName>
                                          <p:attrName>ppt_y</p:attrName>
                                        </p:attrNameLst>
                                      </p:cBhvr>
                                    </p:animMotion>
                                  </p:childTnLst>
                                </p:cTn>
                              </p:par>
                              <p:par>
                                <p:cTn id="25" presetID="63" presetClass="path" presetSubtype="0" accel="50000" decel="50000" fill="hold" grpId="0" nodeType="withEffect">
                                  <p:stCondLst>
                                    <p:cond delay="0"/>
                                  </p:stCondLst>
                                  <p:childTnLst>
                                    <p:animMotion origin="layout" path="M 0 0 L 0.25 0 E" pathEditMode="relative" ptsTypes="">
                                      <p:cBhvr>
                                        <p:cTn id="26" dur="2000" fill="hold"/>
                                        <p:tgtEl>
                                          <p:spTgt spid="69"/>
                                        </p:tgtEl>
                                        <p:attrNameLst>
                                          <p:attrName>ppt_x</p:attrName>
                                          <p:attrName>ppt_y</p:attrName>
                                        </p:attrNameLst>
                                      </p:cBhvr>
                                    </p:animMotion>
                                  </p:childTnLst>
                                </p:cTn>
                              </p:par>
                              <p:par>
                                <p:cTn id="27" presetID="10" presetClass="exit" presetSubtype="0" fill="hold" grpId="0" nodeType="withEffect">
                                  <p:stCondLst>
                                    <p:cond delay="0"/>
                                  </p:stCondLst>
                                  <p:childTnLst>
                                    <p:animEffect transition="out" filter="fade">
                                      <p:cBhvr>
                                        <p:cTn id="28" dur="500"/>
                                        <p:tgtEl>
                                          <p:spTgt spid="147"/>
                                        </p:tgtEl>
                                      </p:cBhvr>
                                    </p:animEffect>
                                    <p:set>
                                      <p:cBhvr>
                                        <p:cTn id="29" dur="1" fill="hold">
                                          <p:stCondLst>
                                            <p:cond delay="499"/>
                                          </p:stCondLst>
                                        </p:cTn>
                                        <p:tgtEl>
                                          <p:spTgt spid="147"/>
                                        </p:tgtEl>
                                        <p:attrNameLst>
                                          <p:attrName>style.visibility</p:attrName>
                                        </p:attrNameLst>
                                      </p:cBhvr>
                                      <p:to>
                                        <p:strVal val="hidden"/>
                                      </p:to>
                                    </p:set>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35" grpId="0" animBg="1"/>
      <p:bldP spid="66" grpId="0" animBg="1"/>
      <p:bldP spid="63" grpId="0" animBg="1"/>
      <p:bldP spid="60" grpId="0" animBg="1"/>
      <p:bldP spid="54" grpId="0" animBg="1"/>
      <p:bldP spid="51" grpId="0" animBg="1"/>
      <p:bldP spid="48" grpId="0" animBg="1"/>
      <p:bldP spid="45" grpId="0" animBg="1"/>
      <p:bldP spid="42" grpId="0" animBg="1"/>
      <p:bldP spid="39" grpId="0" animBg="1"/>
      <p:bldP spid="1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D7D78B97-1977-3AB0-0E5D-78DB4FD828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98620" y="1306335"/>
            <a:ext cx="7452360" cy="5016184"/>
          </a:xfrm>
          <a:prstGeom prst="rect">
            <a:avLst/>
          </a:prstGeom>
        </p:spPr>
      </p:pic>
      <p:sp>
        <p:nvSpPr>
          <p:cNvPr id="12" name="Title 11">
            <a:extLst>
              <a:ext uri="{FF2B5EF4-FFF2-40B4-BE49-F238E27FC236}">
                <a16:creationId xmlns:a16="http://schemas.microsoft.com/office/drawing/2014/main" id="{CCF12758-A5D2-86EC-4762-E184D151D151}"/>
              </a:ext>
            </a:extLst>
          </p:cNvPr>
          <p:cNvSpPr>
            <a:spLocks noGrp="1"/>
          </p:cNvSpPr>
          <p:nvPr>
            <p:ph type="title"/>
          </p:nvPr>
        </p:nvSpPr>
        <p:spPr/>
        <p:txBody>
          <a:bodyPr/>
          <a:lstStyle/>
          <a:p>
            <a:r>
              <a:rPr lang="en-GB" noProof="0" dirty="0"/>
              <a:t>STEP Consortium</a:t>
            </a:r>
            <a:endParaRPr lang="en-GB" dirty="0"/>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17</a:t>
            </a:fld>
            <a:endParaRPr lang="en-GB" noProof="0" dirty="0"/>
          </a:p>
        </p:txBody>
      </p:sp>
      <p:sp>
        <p:nvSpPr>
          <p:cNvPr id="18" name="TextBox 17">
            <a:extLst>
              <a:ext uri="{FF2B5EF4-FFF2-40B4-BE49-F238E27FC236}">
                <a16:creationId xmlns:a16="http://schemas.microsoft.com/office/drawing/2014/main" id="{A19D3942-B83B-21AD-A0F4-8229576B0B5F}"/>
              </a:ext>
            </a:extLst>
          </p:cNvPr>
          <p:cNvSpPr txBox="1"/>
          <p:nvPr/>
        </p:nvSpPr>
        <p:spPr>
          <a:xfrm>
            <a:off x="532130" y="4320559"/>
            <a:ext cx="3782582" cy="1877437"/>
          </a:xfrm>
          <a:prstGeom prst="rect">
            <a:avLst/>
          </a:prstGeom>
          <a:noFill/>
        </p:spPr>
        <p:txBody>
          <a:bodyPr wrap="square">
            <a:spAutoFit/>
          </a:bodyPr>
          <a:lstStyle>
            <a:defPPr>
              <a:defRPr lang="en-US"/>
            </a:defPPr>
            <a:lvl1pPr marL="182563" marR="0" lvl="0" indent="-182563" fontAlgn="auto">
              <a:lnSpc>
                <a:spcPct val="100000"/>
              </a:lnSpc>
              <a:spcBef>
                <a:spcPts val="0"/>
              </a:spcBef>
              <a:spcAft>
                <a:spcPts val="1200"/>
              </a:spcAft>
              <a:buClr>
                <a:srgbClr val="002F55"/>
              </a:buClr>
              <a:buSzTx/>
              <a:buFont typeface="Arial" panose="020B0604020202020204" pitchFamily="34" charset="0"/>
              <a:buChar char="•"/>
              <a:tabLst/>
              <a:defRPr kumimoji="0" b="0" i="0" u="none" strike="noStrike" cap="none" spc="0" normalizeH="0" baseline="0">
                <a:ln>
                  <a:noFill/>
                </a:ln>
                <a:solidFill>
                  <a:srgbClr val="4B5D6B"/>
                </a:solidFill>
                <a:effectLst/>
                <a:uLnTx/>
                <a:uFillTx/>
                <a:latin typeface="+mj-lt"/>
                <a:ea typeface="MS Mincho"/>
              </a:defRPr>
            </a:lvl1pPr>
          </a:lstStyle>
          <a:p>
            <a:pPr>
              <a:buClr>
                <a:srgbClr val="E74B1C"/>
              </a:buClr>
            </a:pPr>
            <a:r>
              <a:rPr lang="en-GB" sz="1600" dirty="0">
                <a:solidFill>
                  <a:srgbClr val="E74B1C"/>
                </a:solidFill>
              </a:rPr>
              <a:t>The </a:t>
            </a:r>
            <a:r>
              <a:rPr lang="en-GB" sz="1600" b="1" dirty="0">
                <a:solidFill>
                  <a:srgbClr val="E74B1C"/>
                </a:solidFill>
              </a:rPr>
              <a:t>ONLY</a:t>
            </a:r>
            <a:r>
              <a:rPr lang="en-GB" sz="1600" dirty="0">
                <a:solidFill>
                  <a:srgbClr val="E74B1C"/>
                </a:solidFill>
              </a:rPr>
              <a:t> private spherical tokamak company in the world</a:t>
            </a:r>
          </a:p>
          <a:p>
            <a:pPr>
              <a:buClr>
                <a:srgbClr val="E74B1C"/>
              </a:buClr>
            </a:pPr>
            <a:r>
              <a:rPr lang="en-GB" sz="1600" dirty="0">
                <a:solidFill>
                  <a:srgbClr val="E74B1C"/>
                </a:solidFill>
              </a:rPr>
              <a:t>The leader in HTS magnet technology</a:t>
            </a:r>
          </a:p>
          <a:p>
            <a:pPr>
              <a:buClr>
                <a:srgbClr val="E74B1C"/>
              </a:buClr>
            </a:pPr>
            <a:r>
              <a:rPr lang="en-GB" sz="1600" dirty="0">
                <a:solidFill>
                  <a:srgbClr val="E74B1C"/>
                </a:solidFill>
              </a:rPr>
              <a:t>Key partner in the Engineering Consortium to deliver STEP</a:t>
            </a:r>
          </a:p>
        </p:txBody>
      </p:sp>
      <p:grpSp>
        <p:nvGrpSpPr>
          <p:cNvPr id="19" name="Group 18">
            <a:extLst>
              <a:ext uri="{FF2B5EF4-FFF2-40B4-BE49-F238E27FC236}">
                <a16:creationId xmlns:a16="http://schemas.microsoft.com/office/drawing/2014/main" id="{D144CC7C-4E19-1EA2-DF72-FE96AD8F58EB}"/>
              </a:ext>
            </a:extLst>
          </p:cNvPr>
          <p:cNvGrpSpPr/>
          <p:nvPr/>
        </p:nvGrpSpPr>
        <p:grpSpPr>
          <a:xfrm>
            <a:off x="539750" y="3544593"/>
            <a:ext cx="2950236" cy="586517"/>
            <a:chOff x="539750" y="1199949"/>
            <a:chExt cx="2950236" cy="586517"/>
          </a:xfrm>
        </p:grpSpPr>
        <p:sp>
          <p:nvSpPr>
            <p:cNvPr id="20" name="Rectangle 19">
              <a:extLst>
                <a:ext uri="{FF2B5EF4-FFF2-40B4-BE49-F238E27FC236}">
                  <a16:creationId xmlns:a16="http://schemas.microsoft.com/office/drawing/2014/main" id="{A6043664-6321-4405-7468-314BCF7F0E19}"/>
                </a:ext>
              </a:extLst>
            </p:cNvPr>
            <p:cNvSpPr/>
            <p:nvPr/>
          </p:nvSpPr>
          <p:spPr>
            <a:xfrm>
              <a:off x="539750" y="1199949"/>
              <a:ext cx="2950236" cy="507581"/>
            </a:xfrm>
            <a:prstGeom prst="rect">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Gotham Rounded Bold" pitchFamily="50" charset="0"/>
                  <a:ea typeface="MS Mincho"/>
                </a:rPr>
                <a:t>Tokamak Energy</a:t>
              </a:r>
            </a:p>
          </p:txBody>
        </p:sp>
        <p:sp>
          <p:nvSpPr>
            <p:cNvPr id="21" name="Rectangle 20">
              <a:extLst>
                <a:ext uri="{FF2B5EF4-FFF2-40B4-BE49-F238E27FC236}">
                  <a16:creationId xmlns:a16="http://schemas.microsoft.com/office/drawing/2014/main" id="{8BFD7B7F-C596-04B7-D721-6F0963224291}"/>
                </a:ext>
              </a:extLst>
            </p:cNvPr>
            <p:cNvSpPr/>
            <p:nvPr/>
          </p:nvSpPr>
          <p:spPr>
            <a:xfrm>
              <a:off x="539750" y="1696466"/>
              <a:ext cx="2950236" cy="9000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sp>
        <p:nvSpPr>
          <p:cNvPr id="22" name="TextBox 21">
            <a:extLst>
              <a:ext uri="{FF2B5EF4-FFF2-40B4-BE49-F238E27FC236}">
                <a16:creationId xmlns:a16="http://schemas.microsoft.com/office/drawing/2014/main" id="{12584641-903C-9CA1-FFBE-E890CC7B6714}"/>
              </a:ext>
            </a:extLst>
          </p:cNvPr>
          <p:cNvSpPr txBox="1"/>
          <p:nvPr/>
        </p:nvSpPr>
        <p:spPr>
          <a:xfrm>
            <a:off x="532129" y="2087688"/>
            <a:ext cx="3782583" cy="1169551"/>
          </a:xfrm>
          <a:prstGeom prst="rect">
            <a:avLst/>
          </a:prstGeom>
          <a:noFill/>
        </p:spPr>
        <p:txBody>
          <a:bodyPr wrap="square">
            <a:spAutoFit/>
          </a:bodyPr>
          <a:lstStyle/>
          <a:p>
            <a:pPr marL="182563" marR="0" lvl="0" indent="-182563" algn="l" defTabSz="914400" rtl="0" eaLnBrk="1" fontAlgn="auto" latinLnBrk="0" hangingPunct="1">
              <a:lnSpc>
                <a:spcPct val="100000"/>
              </a:lnSpc>
              <a:spcBef>
                <a:spcPts val="0"/>
              </a:spcBef>
              <a:spcAft>
                <a:spcPts val="1200"/>
              </a:spcAft>
              <a:buClr>
                <a:srgbClr val="002F5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F55"/>
                </a:solidFill>
                <a:effectLst/>
                <a:uLnTx/>
                <a:uFillTx/>
                <a:latin typeface="+mj-lt"/>
                <a:ea typeface="MS Mincho"/>
              </a:rPr>
              <a:t>Public/private collaboration</a:t>
            </a:r>
          </a:p>
          <a:p>
            <a:pPr marL="182563" marR="0" lvl="0" indent="-182563" algn="l" defTabSz="914400" rtl="0" eaLnBrk="1" fontAlgn="auto" latinLnBrk="0" hangingPunct="1">
              <a:lnSpc>
                <a:spcPct val="100000"/>
              </a:lnSpc>
              <a:spcBef>
                <a:spcPts val="0"/>
              </a:spcBef>
              <a:spcAft>
                <a:spcPts val="1200"/>
              </a:spcAft>
              <a:buClr>
                <a:srgbClr val="002F5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F55"/>
                </a:solidFill>
                <a:effectLst/>
                <a:uLnTx/>
                <a:uFillTx/>
                <a:latin typeface="+mj-lt"/>
                <a:ea typeface="MS Mincho"/>
              </a:rPr>
              <a:t>£20B govt. funding (20 years)</a:t>
            </a:r>
          </a:p>
          <a:p>
            <a:pPr marL="182563" marR="0" lvl="0" indent="-182563" algn="l" defTabSz="914400" rtl="0" eaLnBrk="1" fontAlgn="auto" latinLnBrk="0" hangingPunct="1">
              <a:lnSpc>
                <a:spcPct val="100000"/>
              </a:lnSpc>
              <a:spcBef>
                <a:spcPts val="0"/>
              </a:spcBef>
              <a:spcAft>
                <a:spcPts val="1200"/>
              </a:spcAft>
              <a:buClr>
                <a:srgbClr val="002F55"/>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002F55"/>
                </a:solidFill>
                <a:effectLst/>
                <a:uLnTx/>
                <a:uFillTx/>
                <a:latin typeface="+mj-lt"/>
                <a:ea typeface="MS Mincho"/>
              </a:rPr>
              <a:t>IP vests with private partners</a:t>
            </a:r>
          </a:p>
        </p:txBody>
      </p:sp>
      <p:grpSp>
        <p:nvGrpSpPr>
          <p:cNvPr id="24" name="Group 23">
            <a:extLst>
              <a:ext uri="{FF2B5EF4-FFF2-40B4-BE49-F238E27FC236}">
                <a16:creationId xmlns:a16="http://schemas.microsoft.com/office/drawing/2014/main" id="{874A0D83-F889-2087-37C2-81B62C54C4E1}"/>
              </a:ext>
            </a:extLst>
          </p:cNvPr>
          <p:cNvGrpSpPr/>
          <p:nvPr/>
        </p:nvGrpSpPr>
        <p:grpSpPr>
          <a:xfrm>
            <a:off x="539750" y="1311722"/>
            <a:ext cx="2950236" cy="586517"/>
            <a:chOff x="539750" y="1199949"/>
            <a:chExt cx="2950236" cy="586517"/>
          </a:xfrm>
        </p:grpSpPr>
        <p:sp>
          <p:nvSpPr>
            <p:cNvPr id="26" name="Rectangle 25">
              <a:extLst>
                <a:ext uri="{FF2B5EF4-FFF2-40B4-BE49-F238E27FC236}">
                  <a16:creationId xmlns:a16="http://schemas.microsoft.com/office/drawing/2014/main" id="{E9AABF26-CD1F-40C1-E3AD-27E62012BC23}"/>
                </a:ext>
              </a:extLst>
            </p:cNvPr>
            <p:cNvSpPr/>
            <p:nvPr/>
          </p:nvSpPr>
          <p:spPr>
            <a:xfrm>
              <a:off x="539750" y="1199949"/>
              <a:ext cx="2950236" cy="507581"/>
            </a:xfrm>
            <a:prstGeom prst="rect">
              <a:avLst/>
            </a:prstGeom>
            <a:solidFill>
              <a:srgbClr val="00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Gotham Rounded Bold" pitchFamily="50" charset="0"/>
                  <a:ea typeface="MS Mincho"/>
                </a:rPr>
                <a:t>UKAEA STEP Program</a:t>
              </a:r>
            </a:p>
          </p:txBody>
        </p:sp>
        <p:sp>
          <p:nvSpPr>
            <p:cNvPr id="28" name="Rectangle 27">
              <a:extLst>
                <a:ext uri="{FF2B5EF4-FFF2-40B4-BE49-F238E27FC236}">
                  <a16:creationId xmlns:a16="http://schemas.microsoft.com/office/drawing/2014/main" id="{B4840B9B-0059-44CD-F57F-14DCE6895955}"/>
                </a:ext>
              </a:extLst>
            </p:cNvPr>
            <p:cNvSpPr/>
            <p:nvPr/>
          </p:nvSpPr>
          <p:spPr>
            <a:xfrm>
              <a:off x="539750" y="1696466"/>
              <a:ext cx="2950236" cy="90000"/>
            </a:xfrm>
            <a:prstGeom prst="rect">
              <a:avLst/>
            </a:prstGeom>
            <a:gradFill>
              <a:gsLst>
                <a:gs pos="10000">
                  <a:srgbClr val="002F55"/>
                </a:gs>
                <a:gs pos="100000">
                  <a:srgbClr val="EEFCF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grpSp>
        <p:nvGrpSpPr>
          <p:cNvPr id="6" name="Group 5">
            <a:extLst>
              <a:ext uri="{FF2B5EF4-FFF2-40B4-BE49-F238E27FC236}">
                <a16:creationId xmlns:a16="http://schemas.microsoft.com/office/drawing/2014/main" id="{66155939-C8E3-2585-AEE0-1EADF96A12BD}"/>
              </a:ext>
            </a:extLst>
          </p:cNvPr>
          <p:cNvGrpSpPr/>
          <p:nvPr/>
        </p:nvGrpSpPr>
        <p:grpSpPr>
          <a:xfrm>
            <a:off x="4314712" y="4131110"/>
            <a:ext cx="457920" cy="457920"/>
            <a:chOff x="7406640" y="346976"/>
            <a:chExt cx="533400" cy="533400"/>
          </a:xfrm>
        </p:grpSpPr>
        <p:sp>
          <p:nvSpPr>
            <p:cNvPr id="5" name="Oval 4">
              <a:extLst>
                <a:ext uri="{FF2B5EF4-FFF2-40B4-BE49-F238E27FC236}">
                  <a16:creationId xmlns:a16="http://schemas.microsoft.com/office/drawing/2014/main" id="{9F51FCCD-B192-CF27-5A9A-0203AC7648F5}"/>
                </a:ext>
              </a:extLst>
            </p:cNvPr>
            <p:cNvSpPr/>
            <p:nvPr/>
          </p:nvSpPr>
          <p:spPr>
            <a:xfrm>
              <a:off x="7406640" y="346976"/>
              <a:ext cx="533400" cy="533400"/>
            </a:xfrm>
            <a:prstGeom prst="ellips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Background pattern&#10;&#10;Description automatically generated">
              <a:extLst>
                <a:ext uri="{FF2B5EF4-FFF2-40B4-BE49-F238E27FC236}">
                  <a16:creationId xmlns:a16="http://schemas.microsoft.com/office/drawing/2014/main" id="{EB9F1C08-4E9D-0D4B-28A9-CFDA36722A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627" y="470133"/>
              <a:ext cx="287426" cy="287086"/>
            </a:xfrm>
            <a:prstGeom prst="rect">
              <a:avLst/>
            </a:prstGeom>
          </p:spPr>
        </p:pic>
      </p:grpSp>
      <p:grpSp>
        <p:nvGrpSpPr>
          <p:cNvPr id="14" name="Group 13">
            <a:extLst>
              <a:ext uri="{FF2B5EF4-FFF2-40B4-BE49-F238E27FC236}">
                <a16:creationId xmlns:a16="http://schemas.microsoft.com/office/drawing/2014/main" id="{56ACB336-E523-99E2-6330-E2060C4C4312}"/>
              </a:ext>
            </a:extLst>
          </p:cNvPr>
          <p:cNvGrpSpPr/>
          <p:nvPr/>
        </p:nvGrpSpPr>
        <p:grpSpPr>
          <a:xfrm>
            <a:off x="6193155" y="4290179"/>
            <a:ext cx="457920" cy="457920"/>
            <a:chOff x="7406640" y="346976"/>
            <a:chExt cx="533400" cy="533400"/>
          </a:xfrm>
        </p:grpSpPr>
        <p:sp>
          <p:nvSpPr>
            <p:cNvPr id="15" name="Oval 14">
              <a:extLst>
                <a:ext uri="{FF2B5EF4-FFF2-40B4-BE49-F238E27FC236}">
                  <a16:creationId xmlns:a16="http://schemas.microsoft.com/office/drawing/2014/main" id="{C801A644-ABFA-CA2B-99CE-8C1F2D0DD4D7}"/>
                </a:ext>
              </a:extLst>
            </p:cNvPr>
            <p:cNvSpPr/>
            <p:nvPr/>
          </p:nvSpPr>
          <p:spPr>
            <a:xfrm>
              <a:off x="7406640" y="346976"/>
              <a:ext cx="533400" cy="533400"/>
            </a:xfrm>
            <a:prstGeom prst="ellips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Background pattern&#10;&#10;Description automatically generated">
              <a:extLst>
                <a:ext uri="{FF2B5EF4-FFF2-40B4-BE49-F238E27FC236}">
                  <a16:creationId xmlns:a16="http://schemas.microsoft.com/office/drawing/2014/main" id="{F957A529-CFFE-FFBA-D8BA-48E4DA4D0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627" y="470133"/>
              <a:ext cx="287426" cy="287086"/>
            </a:xfrm>
            <a:prstGeom prst="rect">
              <a:avLst/>
            </a:prstGeom>
          </p:spPr>
        </p:pic>
      </p:grpSp>
      <p:grpSp>
        <p:nvGrpSpPr>
          <p:cNvPr id="17" name="Group 16">
            <a:extLst>
              <a:ext uri="{FF2B5EF4-FFF2-40B4-BE49-F238E27FC236}">
                <a16:creationId xmlns:a16="http://schemas.microsoft.com/office/drawing/2014/main" id="{032F3B23-340B-F1EB-3D8A-EC9594D128A7}"/>
              </a:ext>
            </a:extLst>
          </p:cNvPr>
          <p:cNvGrpSpPr/>
          <p:nvPr/>
        </p:nvGrpSpPr>
        <p:grpSpPr>
          <a:xfrm>
            <a:off x="9564892" y="4642370"/>
            <a:ext cx="457920" cy="457920"/>
            <a:chOff x="7406640" y="346976"/>
            <a:chExt cx="533400" cy="533400"/>
          </a:xfrm>
        </p:grpSpPr>
        <p:sp>
          <p:nvSpPr>
            <p:cNvPr id="23" name="Oval 22">
              <a:extLst>
                <a:ext uri="{FF2B5EF4-FFF2-40B4-BE49-F238E27FC236}">
                  <a16:creationId xmlns:a16="http://schemas.microsoft.com/office/drawing/2014/main" id="{B0820D20-0517-4669-1F81-19AC564DAA61}"/>
                </a:ext>
              </a:extLst>
            </p:cNvPr>
            <p:cNvSpPr/>
            <p:nvPr/>
          </p:nvSpPr>
          <p:spPr>
            <a:xfrm>
              <a:off x="7406640" y="346976"/>
              <a:ext cx="533400" cy="533400"/>
            </a:xfrm>
            <a:prstGeom prst="ellipse">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descr="Background pattern&#10;&#10;Description automatically generated">
              <a:extLst>
                <a:ext uri="{FF2B5EF4-FFF2-40B4-BE49-F238E27FC236}">
                  <a16:creationId xmlns:a16="http://schemas.microsoft.com/office/drawing/2014/main" id="{A056C7C0-7E1A-91AF-BE60-3F9F5DAD0B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9627" y="470133"/>
              <a:ext cx="287426" cy="287086"/>
            </a:xfrm>
            <a:prstGeom prst="rect">
              <a:avLst/>
            </a:prstGeom>
          </p:spPr>
        </p:pic>
      </p:grpSp>
    </p:spTree>
    <p:extLst>
      <p:ext uri="{BB962C8B-B14F-4D97-AF65-F5344CB8AC3E}">
        <p14:creationId xmlns:p14="http://schemas.microsoft.com/office/powerpoint/2010/main" val="301317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845A3F-FB40-7ABF-88FF-67891417FF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D6A75AD-77F0-6801-E5E0-4F0038886F09}"/>
              </a:ext>
            </a:extLst>
          </p:cNvPr>
          <p:cNvSpPr>
            <a:spLocks/>
          </p:cNvSpPr>
          <p:nvPr/>
        </p:nvSpPr>
        <p:spPr>
          <a:xfrm>
            <a:off x="460743" y="4572000"/>
            <a:ext cx="3943898"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6645826-B5C3-DE54-247F-E520F9EB2FC9}"/>
              </a:ext>
            </a:extLst>
          </p:cNvPr>
          <p:cNvSpPr>
            <a:spLocks/>
          </p:cNvSpPr>
          <p:nvPr/>
        </p:nvSpPr>
        <p:spPr>
          <a:xfrm>
            <a:off x="460743" y="0"/>
            <a:ext cx="3943898" cy="4571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FC2AFF83-C63B-70CA-F57E-4108A5A4D1D7}"/>
              </a:ext>
            </a:extLst>
          </p:cNvPr>
          <p:cNvSpPr txBox="1"/>
          <p:nvPr/>
        </p:nvSpPr>
        <p:spPr>
          <a:xfrm>
            <a:off x="5218201" y="953057"/>
            <a:ext cx="3744416"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all" spc="0" normalizeH="0" baseline="0" noProof="0" dirty="0">
                <a:ln>
                  <a:noFill/>
                </a:ln>
                <a:solidFill>
                  <a:schemeClr val="bg1"/>
                </a:solidFill>
                <a:effectLst>
                  <a:outerShdw blurRad="38100" dist="38100" dir="2700000" algn="tl">
                    <a:srgbClr val="000000">
                      <a:alpha val="43137"/>
                    </a:srgbClr>
                  </a:outerShdw>
                </a:effectLst>
                <a:uLnTx/>
                <a:uFillTx/>
              </a:rPr>
              <a:t>Contact us</a:t>
            </a:r>
            <a:r>
              <a:rPr kumimoji="0" lang="en-GB" sz="1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
        <p:nvSpPr>
          <p:cNvPr id="8" name="TextBox 7">
            <a:extLst>
              <a:ext uri="{FF2B5EF4-FFF2-40B4-BE49-F238E27FC236}">
                <a16:creationId xmlns:a16="http://schemas.microsoft.com/office/drawing/2014/main" id="{B1D3D895-21E8-05CE-6064-52FA0C2BD6EB}"/>
              </a:ext>
            </a:extLst>
          </p:cNvPr>
          <p:cNvSpPr txBox="1"/>
          <p:nvPr/>
        </p:nvSpPr>
        <p:spPr>
          <a:xfrm>
            <a:off x="7040700" y="1770329"/>
            <a:ext cx="4546437" cy="1077218"/>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all" spc="0" normalizeH="0" baseline="0" noProof="0" dirty="0">
                <a:ln>
                  <a:noFill/>
                </a:ln>
                <a:solidFill>
                  <a:schemeClr val="bg1"/>
                </a:solidFill>
                <a:effectLst>
                  <a:outerShdw blurRad="38100" dist="38100" dir="2700000" algn="tl">
                    <a:srgbClr val="000000">
                      <a:alpha val="43137"/>
                    </a:srgbClr>
                  </a:outerShdw>
                </a:effectLst>
                <a:uLnTx/>
                <a:uFillTx/>
              </a:rPr>
              <a:t>Jack Astbury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all" spc="0" normalizeH="0" baseline="0" noProof="0" dirty="0">
                <a:ln>
                  <a:noFill/>
                </a:ln>
                <a:solidFill>
                  <a:schemeClr val="bg1"/>
                </a:solidFill>
                <a:effectLst>
                  <a:outerShdw blurRad="38100" dist="38100" dir="2700000" algn="tl">
                    <a:srgbClr val="000000">
                      <a:alpha val="43137"/>
                    </a:srgbClr>
                  </a:outerShdw>
                </a:effectLst>
                <a:uLnTx/>
                <a:uFillTx/>
              </a:rPr>
              <a:t>Chief engineer – fusion pilot plant</a:t>
            </a:r>
          </a:p>
          <a:p>
            <a:pPr marL="0" marR="0" lvl="0" indent="0" defTabSz="914400" eaLnBrk="1" fontAlgn="auto" latinLnBrk="0" hangingPunct="1">
              <a:lnSpc>
                <a:spcPct val="100000"/>
              </a:lnSpc>
              <a:spcBef>
                <a:spcPts val="0"/>
              </a:spcBef>
              <a:spcAft>
                <a:spcPts val="0"/>
              </a:spcAft>
              <a:buClrTx/>
              <a:buSzTx/>
              <a:buFontTx/>
              <a:buNone/>
              <a:tabLst/>
              <a:defRPr/>
            </a:pPr>
            <a:endParaRPr lang="en-GB" sz="1600" b="1" kern="0" dirty="0">
              <a:solidFill>
                <a:schemeClr val="bg1"/>
              </a:solidFill>
              <a:effectLst>
                <a:outerShdw blurRad="38100" dist="38100" dir="2700000" algn="tl">
                  <a:srgbClr val="000000">
                    <a:alpha val="43137"/>
                  </a:srgbClr>
                </a:outerShdw>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GB" sz="1600" b="1" kern="0" dirty="0" err="1">
                <a:solidFill>
                  <a:schemeClr val="bg1"/>
                </a:solidFill>
                <a:effectLst>
                  <a:outerShdw blurRad="38100" dist="38100" dir="2700000" algn="tl">
                    <a:srgbClr val="000000">
                      <a:alpha val="43137"/>
                    </a:srgbClr>
                  </a:outerShdw>
                </a:effectLst>
              </a:rPr>
              <a:t>jack.astbury</a:t>
            </a:r>
            <a:r>
              <a:rPr kumimoji="0" lang="en-GB" sz="1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@tokamakenergy.com</a:t>
            </a:r>
            <a:endParaRPr kumimoji="0" lang="en-GB" sz="1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9" name="Graphic 8" descr="Email outline">
            <a:extLst>
              <a:ext uri="{FF2B5EF4-FFF2-40B4-BE49-F238E27FC236}">
                <a16:creationId xmlns:a16="http://schemas.microsoft.com/office/drawing/2014/main" id="{14C27D2F-1C5A-D930-9308-E7F2CC69EE4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38507" y="1885219"/>
            <a:ext cx="601216" cy="601216"/>
          </a:xfrm>
          <a:prstGeom prst="rect">
            <a:avLst/>
          </a:prstGeom>
          <a:effectLst>
            <a:outerShdw blurRad="50800" dist="38100" dir="5400000" algn="t" rotWithShape="0">
              <a:prstClr val="black">
                <a:alpha val="40000"/>
              </a:prstClr>
            </a:outerShdw>
          </a:effectLst>
        </p:spPr>
      </p:pic>
      <p:pic>
        <p:nvPicPr>
          <p:cNvPr id="10" name="Graphic 9" descr="Internet outline">
            <a:extLst>
              <a:ext uri="{FF2B5EF4-FFF2-40B4-BE49-F238E27FC236}">
                <a16:creationId xmlns:a16="http://schemas.microsoft.com/office/drawing/2014/main" id="{C93D93D3-BC02-9C95-66DC-25DBCA75F66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285159" y="3247480"/>
            <a:ext cx="707913" cy="707913"/>
          </a:xfrm>
          <a:prstGeom prst="rect">
            <a:avLst/>
          </a:prstGeom>
          <a:effectLst>
            <a:outerShdw blurRad="50800" dist="38100" dir="5400000" algn="t" rotWithShape="0">
              <a:prstClr val="black">
                <a:alpha val="40000"/>
              </a:prstClr>
            </a:outerShdw>
          </a:effectLst>
        </p:spPr>
      </p:pic>
      <p:pic>
        <p:nvPicPr>
          <p:cNvPr id="11" name="Graphic 10" descr="Marker outline">
            <a:extLst>
              <a:ext uri="{FF2B5EF4-FFF2-40B4-BE49-F238E27FC236}">
                <a16:creationId xmlns:a16="http://schemas.microsoft.com/office/drawing/2014/main" id="{D2736A29-E75A-0800-7E72-4E14B937AB9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285159" y="4722142"/>
            <a:ext cx="707913" cy="70791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98A23CE-F851-47AC-2E1F-09857C63EEB7}"/>
              </a:ext>
            </a:extLst>
          </p:cNvPr>
          <p:cNvSpPr txBox="1"/>
          <p:nvPr/>
        </p:nvSpPr>
        <p:spPr>
          <a:xfrm>
            <a:off x="7142590" y="3334837"/>
            <a:ext cx="4277133" cy="461665"/>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schemeClr val="bg1"/>
                </a:solidFill>
                <a:effectLst>
                  <a:outerShdw blurRad="38100" dist="38100" dir="2700000" algn="tl">
                    <a:srgbClr val="000000">
                      <a:alpha val="43137"/>
                    </a:srgbClr>
                  </a:outerShdw>
                </a:effectLst>
              </a:rPr>
              <a:t>www.tokamakenergy.com</a:t>
            </a:r>
            <a:r>
              <a:rPr kumimoji="0" lang="en-GB"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 </a:t>
            </a:r>
          </a:p>
        </p:txBody>
      </p:sp>
      <p:sp>
        <p:nvSpPr>
          <p:cNvPr id="15" name="TextBox 14">
            <a:extLst>
              <a:ext uri="{FF2B5EF4-FFF2-40B4-BE49-F238E27FC236}">
                <a16:creationId xmlns:a16="http://schemas.microsoft.com/office/drawing/2014/main" id="{6BA51FC9-8650-44B0-0580-8173D2318BA3}"/>
              </a:ext>
            </a:extLst>
          </p:cNvPr>
          <p:cNvSpPr txBox="1"/>
          <p:nvPr/>
        </p:nvSpPr>
        <p:spPr>
          <a:xfrm>
            <a:off x="7142590" y="4836780"/>
            <a:ext cx="2461123" cy="132343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t>Tokamak Energy Ltd</a:t>
            </a:r>
            <a:b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br>
            <a: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t>173 Brook Drive</a:t>
            </a:r>
            <a:b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br>
            <a: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t>Milton Park</a:t>
            </a:r>
            <a:b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br>
            <a: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t>Oxfordshire OX14 4SD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Gotham Rounded"/>
                <a:ea typeface="+mn-ea"/>
                <a:cs typeface="+mn-cs"/>
              </a:rPr>
              <a:t>United Kingdom</a:t>
            </a:r>
          </a:p>
        </p:txBody>
      </p:sp>
      <p:pic>
        <p:nvPicPr>
          <p:cNvPr id="20" name="Picture 19" descr="Logo&#10;&#10;Description automatically generated">
            <a:extLst>
              <a:ext uri="{FF2B5EF4-FFF2-40B4-BE49-F238E27FC236}">
                <a16:creationId xmlns:a16="http://schemas.microsoft.com/office/drawing/2014/main" id="{3E41F4DD-E96B-1182-BF5B-C409BE3B04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3924" y="3363427"/>
            <a:ext cx="3610745" cy="874151"/>
          </a:xfrm>
          <a:prstGeom prst="rect">
            <a:avLst/>
          </a:prstGeom>
        </p:spPr>
      </p:pic>
      <p:sp>
        <p:nvSpPr>
          <p:cNvPr id="25" name="TextBox 24">
            <a:extLst>
              <a:ext uri="{FF2B5EF4-FFF2-40B4-BE49-F238E27FC236}">
                <a16:creationId xmlns:a16="http://schemas.microsoft.com/office/drawing/2014/main" id="{22F1CCCF-12C7-9FBE-807E-7BBCF7920CD5}"/>
              </a:ext>
            </a:extLst>
          </p:cNvPr>
          <p:cNvSpPr txBox="1"/>
          <p:nvPr/>
        </p:nvSpPr>
        <p:spPr>
          <a:xfrm>
            <a:off x="873066" y="4935856"/>
            <a:ext cx="3119253"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spc="0" normalizeH="0" baseline="0" noProof="0" dirty="0">
                <a:ln>
                  <a:noFill/>
                </a:ln>
                <a:solidFill>
                  <a:schemeClr val="bg1"/>
                </a:solidFill>
                <a:effectLst/>
                <a:uLnTx/>
                <a:uFillTx/>
                <a:latin typeface="Gotham Rounded"/>
                <a:ea typeface="MS Mincho"/>
                <a:cs typeface="+mn-cs"/>
              </a:rPr>
              <a:t>Thank you</a:t>
            </a:r>
          </a:p>
        </p:txBody>
      </p:sp>
      <p:cxnSp>
        <p:nvCxnSpPr>
          <p:cNvPr id="26" name="Straight Connector 25">
            <a:extLst>
              <a:ext uri="{FF2B5EF4-FFF2-40B4-BE49-F238E27FC236}">
                <a16:creationId xmlns:a16="http://schemas.microsoft.com/office/drawing/2014/main" id="{C716050A-BF4E-075F-C7FB-FE6916188E3E}"/>
              </a:ext>
            </a:extLst>
          </p:cNvPr>
          <p:cNvCxnSpPr>
            <a:cxnSpLocks noGrp="1" noRot="1" noMove="1" noResize="1" noEditPoints="1" noAdjustHandles="1" noChangeArrowheads="1" noChangeShapeType="1"/>
          </p:cNvCxnSpPr>
          <p:nvPr/>
        </p:nvCxnSpPr>
        <p:spPr>
          <a:xfrm>
            <a:off x="1820624" y="5769619"/>
            <a:ext cx="1224136" cy="0"/>
          </a:xfrm>
          <a:prstGeom prst="line">
            <a:avLst/>
          </a:prstGeom>
          <a:noFill/>
          <a:ln w="28575" cap="rnd" cmpd="sng" algn="ctr">
            <a:solidFill>
              <a:schemeClr val="bg1"/>
            </a:solidFill>
            <a:prstDash val="solid"/>
          </a:ln>
          <a:effectLst/>
        </p:spPr>
      </p:cxnSp>
    </p:spTree>
    <p:extLst>
      <p:ext uri="{BB962C8B-B14F-4D97-AF65-F5344CB8AC3E}">
        <p14:creationId xmlns:p14="http://schemas.microsoft.com/office/powerpoint/2010/main" val="79307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
            <a:extLst>
              <a:ext uri="{FF2B5EF4-FFF2-40B4-BE49-F238E27FC236}">
                <a16:creationId xmlns:a16="http://schemas.microsoft.com/office/drawing/2014/main" id="{AD32E210-7BFD-9437-B21E-846752A59AD7}"/>
              </a:ext>
            </a:extLst>
          </p:cNvPr>
          <p:cNvSpPr>
            <a:spLocks/>
          </p:cNvSpPr>
          <p:nvPr/>
        </p:nvSpPr>
        <p:spPr bwMode="auto">
          <a:xfrm flipH="1">
            <a:off x="1371676" y="1610813"/>
            <a:ext cx="1529244" cy="1531259"/>
          </a:xfrm>
          <a:custGeom>
            <a:avLst/>
            <a:gdLst>
              <a:gd name="T0" fmla="*/ 14627 w 82255"/>
              <a:gd name="T1" fmla="*/ 14628 h 82255"/>
              <a:gd name="T2" fmla="*/ 67627 w 82255"/>
              <a:gd name="T3" fmla="*/ 14628 h 82255"/>
              <a:gd name="T4" fmla="*/ 67627 w 82255"/>
              <a:gd name="T5" fmla="*/ 67628 h 82255"/>
              <a:gd name="T6" fmla="*/ 14627 w 82255"/>
              <a:gd name="T7" fmla="*/ 67628 h 82255"/>
              <a:gd name="T8" fmla="*/ 14627 w 82255"/>
              <a:gd name="T9" fmla="*/ 14628 h 82255"/>
            </a:gdLst>
            <a:ahLst/>
            <a:cxnLst>
              <a:cxn ang="0">
                <a:pos x="T0" y="T1"/>
              </a:cxn>
              <a:cxn ang="0">
                <a:pos x="T2" y="T3"/>
              </a:cxn>
              <a:cxn ang="0">
                <a:pos x="T4" y="T5"/>
              </a:cxn>
              <a:cxn ang="0">
                <a:pos x="T6" y="T7"/>
              </a:cxn>
              <a:cxn ang="0">
                <a:pos x="T8" y="T9"/>
              </a:cxn>
            </a:cxnLst>
            <a:rect l="0" t="0" r="r" b="b"/>
            <a:pathLst>
              <a:path w="82255" h="82255">
                <a:moveTo>
                  <a:pt x="14627" y="14628"/>
                </a:moveTo>
                <a:cubicBezTo>
                  <a:pt x="29255" y="0"/>
                  <a:pt x="53000" y="0"/>
                  <a:pt x="67627" y="14628"/>
                </a:cubicBezTo>
                <a:cubicBezTo>
                  <a:pt x="82255" y="29255"/>
                  <a:pt x="82255" y="53000"/>
                  <a:pt x="67627" y="67628"/>
                </a:cubicBezTo>
                <a:cubicBezTo>
                  <a:pt x="53000" y="82255"/>
                  <a:pt x="29255" y="82255"/>
                  <a:pt x="14627" y="67628"/>
                </a:cubicBezTo>
                <a:cubicBezTo>
                  <a:pt x="0" y="53000"/>
                  <a:pt x="0" y="29255"/>
                  <a:pt x="14627" y="14628"/>
                </a:cubicBezTo>
                <a:close/>
              </a:path>
            </a:pathLst>
          </a:custGeom>
          <a:solidFill>
            <a:srgbClr val="AE3570">
              <a:alpha val="0"/>
            </a:srgbClr>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 name="TextBox 8">
            <a:extLst>
              <a:ext uri="{FF2B5EF4-FFF2-40B4-BE49-F238E27FC236}">
                <a16:creationId xmlns:a16="http://schemas.microsoft.com/office/drawing/2014/main" id="{3CC907B2-E940-EC73-A7CA-C1B545D1F7F9}"/>
              </a:ext>
            </a:extLst>
          </p:cNvPr>
          <p:cNvSpPr txBox="1"/>
          <p:nvPr/>
        </p:nvSpPr>
        <p:spPr>
          <a:xfrm>
            <a:off x="705892" y="3733435"/>
            <a:ext cx="2861615" cy="40011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AE3570"/>
                </a:solidFill>
                <a:effectLst/>
                <a:uLnTx/>
                <a:uFillTx/>
                <a:latin typeface="+mj-lt"/>
                <a:ea typeface="Tahoma" panose="020B0604030504040204" pitchFamily="34" charset="0"/>
                <a:cs typeface="Tahoma" panose="020B0604030504040204" pitchFamily="34" charset="0"/>
              </a:rPr>
              <a:t>Spherical Tokamak</a:t>
            </a:r>
          </a:p>
        </p:txBody>
      </p:sp>
      <p:sp>
        <p:nvSpPr>
          <p:cNvPr id="10" name="TextBox 9">
            <a:extLst>
              <a:ext uri="{FF2B5EF4-FFF2-40B4-BE49-F238E27FC236}">
                <a16:creationId xmlns:a16="http://schemas.microsoft.com/office/drawing/2014/main" id="{680CB12D-0D80-6410-CDAE-DC505BC889B4}"/>
              </a:ext>
            </a:extLst>
          </p:cNvPr>
          <p:cNvSpPr txBox="1"/>
          <p:nvPr/>
        </p:nvSpPr>
        <p:spPr>
          <a:xfrm>
            <a:off x="5031050" y="3733435"/>
            <a:ext cx="2142752" cy="40011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rPr>
              <a:t>HTS</a:t>
            </a:r>
            <a:r>
              <a:rPr kumimoji="0" lang="en-GB" sz="1200" b="1"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rPr>
              <a:t> </a:t>
            </a:r>
            <a:r>
              <a:rPr kumimoji="0" lang="en-GB" sz="2000" b="1"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rPr>
              <a:t>Magnets</a:t>
            </a:r>
          </a:p>
        </p:txBody>
      </p:sp>
      <p:sp>
        <p:nvSpPr>
          <p:cNvPr id="14" name="TextBox 13">
            <a:extLst>
              <a:ext uri="{FF2B5EF4-FFF2-40B4-BE49-F238E27FC236}">
                <a16:creationId xmlns:a16="http://schemas.microsoft.com/office/drawing/2014/main" id="{828EFF95-C9A2-01CF-639F-21C57353F919}"/>
              </a:ext>
            </a:extLst>
          </p:cNvPr>
          <p:cNvSpPr txBox="1"/>
          <p:nvPr/>
        </p:nvSpPr>
        <p:spPr>
          <a:xfrm>
            <a:off x="8881813" y="3733435"/>
            <a:ext cx="2357027" cy="40011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E74B1C"/>
                </a:solidFill>
                <a:effectLst/>
                <a:uLnTx/>
                <a:uFillTx/>
                <a:latin typeface="+mj-lt"/>
                <a:ea typeface="Tahoma" panose="020B0604030504040204" pitchFamily="34" charset="0"/>
                <a:cs typeface="Tahoma" panose="020B0604030504040204" pitchFamily="34" charset="0"/>
              </a:rPr>
              <a:t>Efficient Fusion</a:t>
            </a:r>
          </a:p>
        </p:txBody>
      </p:sp>
      <p:sp>
        <p:nvSpPr>
          <p:cNvPr id="21" name="Title 20">
            <a:extLst>
              <a:ext uri="{FF2B5EF4-FFF2-40B4-BE49-F238E27FC236}">
                <a16:creationId xmlns:a16="http://schemas.microsoft.com/office/drawing/2014/main" id="{33DF6FAA-434D-5EB3-B0B6-6B78AEED0F45}"/>
              </a:ext>
            </a:extLst>
          </p:cNvPr>
          <p:cNvSpPr>
            <a:spLocks noGrp="1"/>
          </p:cNvSpPr>
          <p:nvPr>
            <p:ph type="title"/>
          </p:nvPr>
        </p:nvSpPr>
        <p:spPr/>
        <p:txBody>
          <a:bodyPr/>
          <a:lstStyle/>
          <a:p>
            <a:r>
              <a:rPr lang="en-GB" dirty="0"/>
              <a:t>Our Technology Advantage</a:t>
            </a:r>
          </a:p>
        </p:txBody>
      </p:sp>
      <p:sp>
        <p:nvSpPr>
          <p:cNvPr id="2" name="Footer Placeholder 1">
            <a:extLst>
              <a:ext uri="{FF2B5EF4-FFF2-40B4-BE49-F238E27FC236}">
                <a16:creationId xmlns:a16="http://schemas.microsoft.com/office/drawing/2014/main" id="{BD426990-EE2C-2782-42F6-9F15D2E78196}"/>
              </a:ext>
            </a:extLst>
          </p:cNvPr>
          <p:cNvSpPr>
            <a:spLocks noGrp="1"/>
          </p:cNvSpPr>
          <p:nvPr>
            <p:ph type="ftr" sz="quarter" idx="11"/>
          </p:nvPr>
        </p:nvSpPr>
        <p:spPr/>
        <p:txBody>
          <a:bodyPr/>
          <a:lstStyle/>
          <a:p>
            <a:r>
              <a:rPr lang="en-GB" noProof="0" dirty="0"/>
              <a:t>© 2023 Tokamak Energy  </a:t>
            </a:r>
          </a:p>
        </p:txBody>
      </p:sp>
      <p:sp>
        <p:nvSpPr>
          <p:cNvPr id="3" name="Slide Number Placeholder 2">
            <a:extLst>
              <a:ext uri="{FF2B5EF4-FFF2-40B4-BE49-F238E27FC236}">
                <a16:creationId xmlns:a16="http://schemas.microsoft.com/office/drawing/2014/main" id="{5AC23F13-9943-CE05-C779-8D40A16505C2}"/>
              </a:ext>
            </a:extLst>
          </p:cNvPr>
          <p:cNvSpPr>
            <a:spLocks noGrp="1"/>
          </p:cNvSpPr>
          <p:nvPr>
            <p:ph type="sldNum" sz="quarter" idx="12"/>
          </p:nvPr>
        </p:nvSpPr>
        <p:spPr/>
        <p:txBody>
          <a:bodyPr/>
          <a:lstStyle/>
          <a:p>
            <a:fld id="{0B868178-02AE-42FC-958D-6B8F13B60175}" type="slidenum">
              <a:rPr lang="en-GB" noProof="0" smtClean="0"/>
              <a:pPr/>
              <a:t>2</a:t>
            </a:fld>
            <a:endParaRPr lang="en-GB" noProof="0" dirty="0"/>
          </a:p>
        </p:txBody>
      </p:sp>
      <p:sp>
        <p:nvSpPr>
          <p:cNvPr id="11" name="TextBox 10">
            <a:extLst>
              <a:ext uri="{FF2B5EF4-FFF2-40B4-BE49-F238E27FC236}">
                <a16:creationId xmlns:a16="http://schemas.microsoft.com/office/drawing/2014/main" id="{BA3E174F-5F77-BAF6-3227-08737EA1EC6E}"/>
              </a:ext>
            </a:extLst>
          </p:cNvPr>
          <p:cNvSpPr txBox="1"/>
          <p:nvPr/>
        </p:nvSpPr>
        <p:spPr>
          <a:xfrm>
            <a:off x="3864148" y="2173542"/>
            <a:ext cx="514171" cy="499889"/>
          </a:xfrm>
          <a:prstGeom prst="rect">
            <a:avLst/>
          </a:prstGeom>
          <a:noFill/>
        </p:spPr>
        <p:txBody>
          <a:bodyPr wrap="square" lIns="0" tIns="0" rIns="0" bIns="0" rtlCol="0" anchor="ctr">
            <a:noAutofit/>
          </a:bodyPr>
          <a:lstStyle/>
          <a:p>
            <a:pPr algn="ctr"/>
            <a:r>
              <a:rPr lang="en-GB" sz="7200" b="1" dirty="0">
                <a:solidFill>
                  <a:srgbClr val="4B5D6B"/>
                </a:solidFill>
              </a:rPr>
              <a:t>+</a:t>
            </a:r>
          </a:p>
        </p:txBody>
      </p:sp>
      <p:sp>
        <p:nvSpPr>
          <p:cNvPr id="12" name="TextBox 11">
            <a:extLst>
              <a:ext uri="{FF2B5EF4-FFF2-40B4-BE49-F238E27FC236}">
                <a16:creationId xmlns:a16="http://schemas.microsoft.com/office/drawing/2014/main" id="{63ACEF02-1C48-7E81-8244-C587A1456C55}"/>
              </a:ext>
            </a:extLst>
          </p:cNvPr>
          <p:cNvSpPr txBox="1"/>
          <p:nvPr/>
        </p:nvSpPr>
        <p:spPr>
          <a:xfrm>
            <a:off x="7826171" y="2173542"/>
            <a:ext cx="514171" cy="499889"/>
          </a:xfrm>
          <a:prstGeom prst="rect">
            <a:avLst/>
          </a:prstGeom>
          <a:noFill/>
        </p:spPr>
        <p:txBody>
          <a:bodyPr wrap="square" lIns="0" tIns="0" rIns="0" bIns="0" rtlCol="0" anchor="ctr">
            <a:noAutofit/>
          </a:bodyPr>
          <a:lstStyle/>
          <a:p>
            <a:pPr algn="ctr"/>
            <a:r>
              <a:rPr lang="en-GB" sz="7200" b="1" dirty="0">
                <a:solidFill>
                  <a:srgbClr val="4B5D6B"/>
                </a:solidFill>
              </a:rPr>
              <a:t>=</a:t>
            </a:r>
          </a:p>
        </p:txBody>
      </p:sp>
      <p:sp>
        <p:nvSpPr>
          <p:cNvPr id="28" name="TextBox 27">
            <a:extLst>
              <a:ext uri="{FF2B5EF4-FFF2-40B4-BE49-F238E27FC236}">
                <a16:creationId xmlns:a16="http://schemas.microsoft.com/office/drawing/2014/main" id="{0CBED9D5-52A5-C913-6039-A0B6F4A07BA6}"/>
              </a:ext>
            </a:extLst>
          </p:cNvPr>
          <p:cNvSpPr txBox="1"/>
          <p:nvPr/>
        </p:nvSpPr>
        <p:spPr>
          <a:xfrm>
            <a:off x="4203432" y="6053282"/>
            <a:ext cx="3785136" cy="2616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F08323"/>
              </a:buClr>
              <a:buSzTx/>
              <a:buFontTx/>
              <a:buNone/>
              <a:tabLst/>
              <a:defRPr/>
            </a:pPr>
            <a:r>
              <a:rPr kumimoji="0" lang="en-GB" sz="1100" b="0" i="0" u="none" strike="noStrike" kern="0" cap="none" spc="0" normalizeH="0" baseline="0" noProof="0" dirty="0">
                <a:ln>
                  <a:noFill/>
                </a:ln>
                <a:solidFill>
                  <a:srgbClr val="3C8BC6"/>
                </a:solidFill>
                <a:effectLst/>
                <a:uLnTx/>
                <a:uFillTx/>
                <a:latin typeface="Gotham Rounded" charset="0"/>
                <a:ea typeface="MS Mincho"/>
              </a:rPr>
              <a:t>* High Temperature Superconducting </a:t>
            </a:r>
          </a:p>
        </p:txBody>
      </p:sp>
      <p:sp>
        <p:nvSpPr>
          <p:cNvPr id="5" name="TextBox 4">
            <a:extLst>
              <a:ext uri="{FF2B5EF4-FFF2-40B4-BE49-F238E27FC236}">
                <a16:creationId xmlns:a16="http://schemas.microsoft.com/office/drawing/2014/main" id="{4303B88F-B765-B8DD-EC92-C6476397EA56}"/>
              </a:ext>
            </a:extLst>
          </p:cNvPr>
          <p:cNvSpPr txBox="1"/>
          <p:nvPr/>
        </p:nvSpPr>
        <p:spPr>
          <a:xfrm>
            <a:off x="1156304" y="4290249"/>
            <a:ext cx="1960793" cy="369332"/>
          </a:xfrm>
          <a:prstGeom prst="rect">
            <a:avLst/>
          </a:prstGeom>
          <a:noFill/>
        </p:spPr>
        <p:txBody>
          <a:bodyPr wrap="none" anchor="ctr">
            <a:spAutoFit/>
          </a:bodyPr>
          <a:lstStyle/>
          <a:p>
            <a:pPr lvl="0" algn="ctr">
              <a:defRPr/>
            </a:pPr>
            <a:r>
              <a:rPr lang="en-GB" kern="0" dirty="0">
                <a:solidFill>
                  <a:srgbClr val="AE3570"/>
                </a:solidFill>
                <a:latin typeface="+mj-lt"/>
                <a:ea typeface="Tahoma" panose="020B0604030504040204" pitchFamily="34" charset="0"/>
                <a:cs typeface="Tahoma" panose="020B0604030504040204" pitchFamily="34" charset="0"/>
              </a:rPr>
              <a:t>High efficiency </a:t>
            </a:r>
            <a:endParaRPr kumimoji="0" lang="en-GB" i="0" u="none" strike="noStrike" kern="0" cap="none" spc="0" normalizeH="0" baseline="0" noProof="0" dirty="0">
              <a:ln>
                <a:noFill/>
              </a:ln>
              <a:solidFill>
                <a:srgbClr val="AE3570"/>
              </a:solidFill>
              <a:effectLst/>
              <a:uLnTx/>
              <a:uFillTx/>
              <a:latin typeface="+mj-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2FF7443A-840D-A0DA-9742-2E3E619B4692}"/>
              </a:ext>
            </a:extLst>
          </p:cNvPr>
          <p:cNvSpPr txBox="1"/>
          <p:nvPr/>
        </p:nvSpPr>
        <p:spPr>
          <a:xfrm>
            <a:off x="287477" y="4803023"/>
            <a:ext cx="3698449" cy="400110"/>
          </a:xfrm>
          <a:prstGeom prst="rect">
            <a:avLst/>
          </a:prstGeom>
          <a:noFill/>
        </p:spPr>
        <p:txBody>
          <a:bodyPr wrap="none" anchor="ctr">
            <a:spAutoFit/>
          </a:bodyPr>
          <a:lstStyle>
            <a:defPPr>
              <a:defRPr lang="en-US"/>
            </a:defPPr>
            <a:lvl1pPr marR="0" lvl="0" indent="0" algn="ctr" fontAlgn="auto">
              <a:lnSpc>
                <a:spcPct val="100000"/>
              </a:lnSpc>
              <a:spcBef>
                <a:spcPts val="0"/>
              </a:spcBef>
              <a:spcAft>
                <a:spcPts val="0"/>
              </a:spcAft>
              <a:buClrTx/>
              <a:buSzTx/>
              <a:buFontTx/>
              <a:buNone/>
              <a:tabLst/>
              <a:defRPr sz="2000" kern="0">
                <a:solidFill>
                  <a:srgbClr val="AE3570"/>
                </a:solidFill>
                <a:latin typeface="+mj-lt"/>
                <a:ea typeface="Tahoma" panose="020B0604030504040204" pitchFamily="34" charset="0"/>
                <a:cs typeface="Tahoma" panose="020B0604030504040204" pitchFamily="34" charset="0"/>
              </a:defRPr>
            </a:lvl1pPr>
          </a:lstStyle>
          <a:p>
            <a:r>
              <a:rPr lang="en-GB" dirty="0"/>
              <a:t>50% less magnet materials*</a:t>
            </a:r>
            <a:endParaRPr lang="en-GB" sz="1800" dirty="0"/>
          </a:p>
        </p:txBody>
      </p:sp>
      <p:sp>
        <p:nvSpPr>
          <p:cNvPr id="43" name="TextBox 42">
            <a:extLst>
              <a:ext uri="{FF2B5EF4-FFF2-40B4-BE49-F238E27FC236}">
                <a16:creationId xmlns:a16="http://schemas.microsoft.com/office/drawing/2014/main" id="{EFFA00AE-AA82-75FE-4290-F923950BAB05}"/>
              </a:ext>
            </a:extLst>
          </p:cNvPr>
          <p:cNvSpPr txBox="1"/>
          <p:nvPr/>
        </p:nvSpPr>
        <p:spPr>
          <a:xfrm>
            <a:off x="4798061" y="4290249"/>
            <a:ext cx="2598789" cy="369332"/>
          </a:xfrm>
          <a:prstGeom prst="rect">
            <a:avLst/>
          </a:prstGeom>
          <a:noFill/>
        </p:spPr>
        <p:txBody>
          <a:bodyPr wrap="none" anchor="ctr">
            <a:spAutoFit/>
          </a:bodyPr>
          <a:lstStyle/>
          <a:p>
            <a:pPr lvl="0" algn="ctr">
              <a:defRPr/>
            </a:pPr>
            <a:r>
              <a:rPr lang="en-GB" kern="0" dirty="0">
                <a:solidFill>
                  <a:srgbClr val="3C8BC6"/>
                </a:solidFill>
                <a:latin typeface="+mj-lt"/>
                <a:ea typeface="Tahoma" panose="020B0604030504040204" pitchFamily="34" charset="0"/>
                <a:cs typeface="Tahoma" panose="020B0604030504040204" pitchFamily="34" charset="0"/>
              </a:rPr>
              <a:t>Advanced simulation</a:t>
            </a:r>
            <a:endParaRPr kumimoji="0" lang="en-GB"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30DA876B-4D16-D5E8-7317-138029E3C371}"/>
              </a:ext>
            </a:extLst>
          </p:cNvPr>
          <p:cNvSpPr txBox="1"/>
          <p:nvPr/>
        </p:nvSpPr>
        <p:spPr>
          <a:xfrm>
            <a:off x="795628" y="5304882"/>
            <a:ext cx="2682145" cy="369332"/>
          </a:xfrm>
          <a:prstGeom prst="rect">
            <a:avLst/>
          </a:prstGeom>
          <a:noFill/>
        </p:spPr>
        <p:txBody>
          <a:bodyPr wrap="none" anchor="ctr">
            <a:spAutoFit/>
          </a:bodyPr>
          <a:lstStyle/>
          <a:p>
            <a:pPr lvl="0" algn="ctr">
              <a:defRPr/>
            </a:pPr>
            <a:r>
              <a:rPr lang="en-GB" kern="0" dirty="0">
                <a:solidFill>
                  <a:srgbClr val="AE3570"/>
                </a:solidFill>
                <a:ea typeface="Tahoma" panose="020B0604030504040204" pitchFamily="34" charset="0"/>
                <a:cs typeface="Tahoma" panose="020B0604030504040204" pitchFamily="34" charset="0"/>
              </a:rPr>
              <a:t>Stable plasma control</a:t>
            </a:r>
            <a:endParaRPr lang="en-GB" kern="0" dirty="0">
              <a:solidFill>
                <a:srgbClr val="AE3570"/>
              </a:solidFill>
              <a:latin typeface="+mj-lt"/>
              <a:ea typeface="Tahoma" panose="020B0604030504040204" pitchFamily="34" charset="0"/>
              <a:cs typeface="Tahoma" panose="020B0604030504040204" pitchFamily="34" charset="0"/>
            </a:endParaRPr>
          </a:p>
        </p:txBody>
      </p:sp>
      <p:pic>
        <p:nvPicPr>
          <p:cNvPr id="31" name="Picture 30" descr="A logo of a globe&#10;&#10;Description automatically generated with low confidence">
            <a:extLst>
              <a:ext uri="{FF2B5EF4-FFF2-40B4-BE49-F238E27FC236}">
                <a16:creationId xmlns:a16="http://schemas.microsoft.com/office/drawing/2014/main" id="{FAB508C5-3996-CC7C-4628-427CB9B577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4400" y="1470657"/>
            <a:ext cx="1803200" cy="1803200"/>
          </a:xfrm>
          <a:prstGeom prst="rect">
            <a:avLst/>
          </a:prstGeom>
        </p:spPr>
      </p:pic>
      <p:pic>
        <p:nvPicPr>
          <p:cNvPr id="33" name="Picture 32" descr="A picture containing symbol, art, design&#10;&#10;Description automatically generated">
            <a:extLst>
              <a:ext uri="{FF2B5EF4-FFF2-40B4-BE49-F238E27FC236}">
                <a16:creationId xmlns:a16="http://schemas.microsoft.com/office/drawing/2014/main" id="{44D8285B-2FB3-3284-DACD-5C720B5BFF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7347" y="1601195"/>
            <a:ext cx="1537902" cy="1537902"/>
          </a:xfrm>
          <a:prstGeom prst="rect">
            <a:avLst/>
          </a:prstGeom>
        </p:spPr>
      </p:pic>
      <p:sp>
        <p:nvSpPr>
          <p:cNvPr id="53" name="TextBox 52">
            <a:extLst>
              <a:ext uri="{FF2B5EF4-FFF2-40B4-BE49-F238E27FC236}">
                <a16:creationId xmlns:a16="http://schemas.microsoft.com/office/drawing/2014/main" id="{174B76EE-E557-1DBD-4484-F68E7F357E84}"/>
              </a:ext>
            </a:extLst>
          </p:cNvPr>
          <p:cNvSpPr txBox="1"/>
          <p:nvPr/>
        </p:nvSpPr>
        <p:spPr>
          <a:xfrm>
            <a:off x="5210034" y="4818412"/>
            <a:ext cx="1774845" cy="369332"/>
          </a:xfrm>
          <a:prstGeom prst="rect">
            <a:avLst/>
          </a:prstGeom>
          <a:noFill/>
        </p:spPr>
        <p:txBody>
          <a:bodyPr wrap="none" anchor="ctr">
            <a:spAutoFit/>
          </a:bodyPr>
          <a:lstStyle/>
          <a:p>
            <a:pPr lvl="0" algn="ctr">
              <a:defRPr/>
            </a:pPr>
            <a:r>
              <a:rPr lang="en-GB" kern="0" dirty="0">
                <a:solidFill>
                  <a:srgbClr val="3C8BC6"/>
                </a:solidFill>
                <a:latin typeface="+mj-lt"/>
                <a:ea typeface="Tahoma" panose="020B0604030504040204" pitchFamily="34" charset="0"/>
                <a:cs typeface="Tahoma" panose="020B0604030504040204" pitchFamily="34" charset="0"/>
              </a:rPr>
              <a:t>Quench proof</a:t>
            </a:r>
            <a:endParaRPr kumimoji="0" lang="en-GB"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7A85A84E-A419-9AE4-0DAA-136F8A9DC2D7}"/>
              </a:ext>
            </a:extLst>
          </p:cNvPr>
          <p:cNvSpPr txBox="1"/>
          <p:nvPr/>
        </p:nvSpPr>
        <p:spPr>
          <a:xfrm>
            <a:off x="971614" y="6053282"/>
            <a:ext cx="2330170" cy="261610"/>
          </a:xfrm>
          <a:prstGeom prst="rect">
            <a:avLst/>
          </a:prstGeom>
          <a:noFill/>
        </p:spPr>
        <p:txBody>
          <a:bodyPr wrap="square">
            <a:spAutoFit/>
          </a:bodyPr>
          <a:lstStyle/>
          <a:p>
            <a:pPr lvl="0" algn="ctr" defTabSz="457200">
              <a:buClr>
                <a:srgbClr val="F08323"/>
              </a:buClr>
              <a:defRPr/>
            </a:pPr>
            <a:r>
              <a:rPr lang="en-GB" sz="1100" kern="0" dirty="0">
                <a:solidFill>
                  <a:srgbClr val="AE3570"/>
                </a:solidFill>
                <a:latin typeface="Gotham Rounded" charset="0"/>
                <a:ea typeface="MS Mincho"/>
              </a:rPr>
              <a:t>* Versus conventional tokamak</a:t>
            </a:r>
            <a:endParaRPr kumimoji="0" lang="en-GB" sz="1100" b="0" i="0" u="none" strike="noStrike" kern="0" cap="none" spc="0" normalizeH="0" baseline="0" noProof="0" dirty="0">
              <a:ln>
                <a:noFill/>
              </a:ln>
              <a:solidFill>
                <a:srgbClr val="AE3570"/>
              </a:solidFill>
              <a:effectLst/>
              <a:uLnTx/>
              <a:uFillTx/>
              <a:latin typeface="Gotham Rounded" charset="0"/>
              <a:ea typeface="MS Mincho"/>
            </a:endParaRPr>
          </a:p>
        </p:txBody>
      </p:sp>
      <p:sp>
        <p:nvSpPr>
          <p:cNvPr id="8" name="TextBox 7">
            <a:extLst>
              <a:ext uri="{FF2B5EF4-FFF2-40B4-BE49-F238E27FC236}">
                <a16:creationId xmlns:a16="http://schemas.microsoft.com/office/drawing/2014/main" id="{3C101F9F-B683-7E1F-FCC1-5EFF8B0AF90E}"/>
              </a:ext>
            </a:extLst>
          </p:cNvPr>
          <p:cNvSpPr txBox="1"/>
          <p:nvPr/>
        </p:nvSpPr>
        <p:spPr>
          <a:xfrm>
            <a:off x="5177319" y="5304882"/>
            <a:ext cx="1837362" cy="369332"/>
          </a:xfrm>
          <a:prstGeom prst="rect">
            <a:avLst/>
          </a:prstGeom>
          <a:noFill/>
        </p:spPr>
        <p:txBody>
          <a:bodyPr wrap="none" anchor="ctr">
            <a:spAutoFit/>
          </a:bodyPr>
          <a:lstStyle/>
          <a:p>
            <a:pPr lvl="0" algn="ctr">
              <a:defRPr/>
            </a:pPr>
            <a:r>
              <a:rPr lang="en-GB" kern="0" dirty="0">
                <a:solidFill>
                  <a:srgbClr val="3C8BC6"/>
                </a:solidFill>
                <a:latin typeface="+mj-lt"/>
                <a:ea typeface="Tahoma" panose="020B0604030504040204" pitchFamily="34" charset="0"/>
                <a:cs typeface="Tahoma" panose="020B0604030504040204" pitchFamily="34" charset="0"/>
              </a:rPr>
              <a:t>Robust design</a:t>
            </a:r>
            <a:endParaRPr kumimoji="0" lang="en-GB"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734F847F-13A3-C231-292E-6C8A686B21D2}"/>
              </a:ext>
            </a:extLst>
          </p:cNvPr>
          <p:cNvSpPr txBox="1"/>
          <p:nvPr/>
        </p:nvSpPr>
        <p:spPr>
          <a:xfrm>
            <a:off x="6856410" y="3692088"/>
            <a:ext cx="188924" cy="369332"/>
          </a:xfrm>
          <a:prstGeom prst="rect">
            <a:avLst/>
          </a:prstGeom>
          <a:noFill/>
        </p:spPr>
        <p:txBody>
          <a:bodyPr wrap="square">
            <a:spAutoFit/>
          </a:bodyPr>
          <a:lstStyle/>
          <a:p>
            <a:r>
              <a:rPr kumimoji="0" lang="en-GB" sz="1800" b="1" i="0" u="none" strike="noStrike" kern="0" cap="none" spc="0" normalizeH="0" baseline="0" noProof="0" dirty="0">
                <a:ln>
                  <a:noFill/>
                </a:ln>
                <a:solidFill>
                  <a:srgbClr val="3C8BC6"/>
                </a:solidFill>
                <a:effectLst/>
                <a:uLnTx/>
                <a:uFillTx/>
                <a:latin typeface="+mj-lt"/>
                <a:ea typeface="Tahoma" panose="020B0604030504040204" pitchFamily="34" charset="0"/>
                <a:cs typeface="Tahoma" panose="020B0604030504040204" pitchFamily="34" charset="0"/>
              </a:rPr>
              <a:t>*</a:t>
            </a:r>
            <a:endParaRPr lang="en-GB" dirty="0"/>
          </a:p>
        </p:txBody>
      </p:sp>
      <p:pic>
        <p:nvPicPr>
          <p:cNvPr id="15" name="Picture 14" descr="A logo of orange and yellow circles&#10;&#10;Description automatically generated">
            <a:extLst>
              <a:ext uri="{FF2B5EF4-FFF2-40B4-BE49-F238E27FC236}">
                <a16:creationId xmlns:a16="http://schemas.microsoft.com/office/drawing/2014/main" id="{4544CA98-D936-2A20-38C9-6C4D75C07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89918" y="1601195"/>
            <a:ext cx="1540815" cy="1537805"/>
          </a:xfrm>
          <a:prstGeom prst="rect">
            <a:avLst/>
          </a:prstGeom>
        </p:spPr>
      </p:pic>
    </p:spTree>
    <p:extLst>
      <p:ext uri="{BB962C8B-B14F-4D97-AF65-F5344CB8AC3E}">
        <p14:creationId xmlns:p14="http://schemas.microsoft.com/office/powerpoint/2010/main" val="239920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210D481D-F5A8-2143-4E26-92A781BF797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90692" y="1291844"/>
            <a:ext cx="8503444" cy="4145386"/>
          </a:xfrm>
          <a:prstGeom prst="rect">
            <a:avLst/>
          </a:prstGeom>
        </p:spPr>
      </p:pic>
      <p:sp>
        <p:nvSpPr>
          <p:cNvPr id="30" name="Title 29">
            <a:extLst>
              <a:ext uri="{FF2B5EF4-FFF2-40B4-BE49-F238E27FC236}">
                <a16:creationId xmlns:a16="http://schemas.microsoft.com/office/drawing/2014/main" id="{BC694BEF-41F6-7AB9-AD05-47F389B529FD}"/>
              </a:ext>
            </a:extLst>
          </p:cNvPr>
          <p:cNvSpPr>
            <a:spLocks noGrp="1"/>
          </p:cNvSpPr>
          <p:nvPr>
            <p:ph type="title"/>
          </p:nvPr>
        </p:nvSpPr>
        <p:spPr/>
        <p:txBody>
          <a:bodyPr/>
          <a:lstStyle/>
          <a:p>
            <a:r>
              <a:rPr lang="en-GB" noProof="0" dirty="0"/>
              <a:t>About Tokamak Energy</a:t>
            </a:r>
            <a:endParaRPr lang="en-GB" dirty="0"/>
          </a:p>
        </p:txBody>
      </p:sp>
      <p:sp>
        <p:nvSpPr>
          <p:cNvPr id="2" name="Footer Placeholder 1">
            <a:extLst>
              <a:ext uri="{FF2B5EF4-FFF2-40B4-BE49-F238E27FC236}">
                <a16:creationId xmlns:a16="http://schemas.microsoft.com/office/drawing/2014/main" id="{F96C3D95-45A5-140F-F778-784E93824D30}"/>
              </a:ext>
            </a:extLst>
          </p:cNvPr>
          <p:cNvSpPr>
            <a:spLocks noGrp="1"/>
          </p:cNvSpPr>
          <p:nvPr>
            <p:ph type="ftr" sz="quarter" idx="11"/>
          </p:nvPr>
        </p:nvSpPr>
        <p:spPr/>
        <p:txBody>
          <a:bodyPr/>
          <a:lstStyle/>
          <a:p>
            <a:pPr lvl="0"/>
            <a:r>
              <a:rPr lang="en-GB" noProof="0" dirty="0"/>
              <a:t>© 2023 Tokamak Energy</a:t>
            </a:r>
          </a:p>
        </p:txBody>
      </p:sp>
      <p:sp>
        <p:nvSpPr>
          <p:cNvPr id="3" name="Slide Number Placeholder 2">
            <a:extLst>
              <a:ext uri="{FF2B5EF4-FFF2-40B4-BE49-F238E27FC236}">
                <a16:creationId xmlns:a16="http://schemas.microsoft.com/office/drawing/2014/main" id="{43684040-C6E6-5442-2F87-D4E0EFC1BD2F}"/>
              </a:ext>
            </a:extLst>
          </p:cNvPr>
          <p:cNvSpPr>
            <a:spLocks noGrp="1"/>
          </p:cNvSpPr>
          <p:nvPr>
            <p:ph type="sldNum" sz="quarter" idx="12"/>
          </p:nvPr>
        </p:nvSpPr>
        <p:spPr/>
        <p:txBody>
          <a:bodyPr/>
          <a:lstStyle/>
          <a:p>
            <a:pPr lvl="0"/>
            <a:fld id="{0B868178-02AE-42FC-958D-6B8F13B60175}" type="slidenum">
              <a:rPr lang="en-GB" noProof="0" smtClean="0"/>
              <a:pPr lvl="0"/>
              <a:t>3</a:t>
            </a:fld>
            <a:endParaRPr lang="en-GB" noProof="0" dirty="0"/>
          </a:p>
        </p:txBody>
      </p:sp>
      <p:sp>
        <p:nvSpPr>
          <p:cNvPr id="46" name="TextBox 45">
            <a:extLst>
              <a:ext uri="{FF2B5EF4-FFF2-40B4-BE49-F238E27FC236}">
                <a16:creationId xmlns:a16="http://schemas.microsoft.com/office/drawing/2014/main" id="{0667FCC0-2AED-2BDE-224B-D37DEEE0A258}"/>
              </a:ext>
            </a:extLst>
          </p:cNvPr>
          <p:cNvSpPr txBox="1"/>
          <p:nvPr/>
        </p:nvSpPr>
        <p:spPr>
          <a:xfrm>
            <a:off x="6604853" y="5387693"/>
            <a:ext cx="419381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59EBD"/>
                </a:solidFill>
                <a:effectLst/>
                <a:uLnTx/>
                <a:uFillTx/>
                <a:latin typeface="Gotham Rounded"/>
                <a:ea typeface="MS Mincho"/>
                <a:cs typeface="+mn-cs"/>
              </a:rPr>
              <a:t>Strategic partnerships, MOU’s and research agreements worldwide</a:t>
            </a:r>
          </a:p>
        </p:txBody>
      </p:sp>
      <p:cxnSp>
        <p:nvCxnSpPr>
          <p:cNvPr id="9" name="Straight Connector 8">
            <a:extLst>
              <a:ext uri="{FF2B5EF4-FFF2-40B4-BE49-F238E27FC236}">
                <a16:creationId xmlns:a16="http://schemas.microsoft.com/office/drawing/2014/main" id="{5067BA68-546D-774B-5109-A6AC59B48B20}"/>
              </a:ext>
            </a:extLst>
          </p:cNvPr>
          <p:cNvCxnSpPr/>
          <p:nvPr/>
        </p:nvCxnSpPr>
        <p:spPr>
          <a:xfrm flipV="1">
            <a:off x="4985220" y="1716177"/>
            <a:ext cx="5446560" cy="2315313"/>
          </a:xfrm>
          <a:prstGeom prst="line">
            <a:avLst/>
          </a:prstGeom>
          <a:noFill/>
          <a:ln w="28575">
            <a:solidFill>
              <a:srgbClr val="E74B1C"/>
            </a:solidFill>
          </a:ln>
        </p:spPr>
        <p:style>
          <a:lnRef idx="2">
            <a:schemeClr val="accent1">
              <a:shade val="50000"/>
            </a:schemeClr>
          </a:lnRef>
          <a:fillRef idx="1">
            <a:schemeClr val="accent1"/>
          </a:fillRef>
          <a:effectRef idx="0">
            <a:schemeClr val="accent1"/>
          </a:effectRef>
          <a:fontRef idx="minor">
            <a:schemeClr val="lt1"/>
          </a:fontRef>
        </p:style>
      </p:cxnSp>
      <p:sp>
        <p:nvSpPr>
          <p:cNvPr id="32" name="TextBox 31">
            <a:extLst>
              <a:ext uri="{FF2B5EF4-FFF2-40B4-BE49-F238E27FC236}">
                <a16:creationId xmlns:a16="http://schemas.microsoft.com/office/drawing/2014/main" id="{DF79E1BD-92D5-0331-B85D-F0331FAF9D52}"/>
              </a:ext>
            </a:extLst>
          </p:cNvPr>
          <p:cNvSpPr txBox="1"/>
          <p:nvPr/>
        </p:nvSpPr>
        <p:spPr>
          <a:xfrm>
            <a:off x="9123350" y="1420480"/>
            <a:ext cx="2527313" cy="695163"/>
          </a:xfrm>
          <a:prstGeom prst="rect">
            <a:avLst/>
          </a:prstGeom>
          <a:solidFill>
            <a:srgbClr val="159EBD"/>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t" anchorCtr="0">
            <a:spAutoFit/>
          </a:bodyPr>
          <a:lstStyle>
            <a:defPPr>
              <a:defRPr lang="en-US"/>
            </a:defPPr>
            <a:lvl1pPr>
              <a:defRPr b="1">
                <a:solidFill>
                  <a:schemeClr val="bg1"/>
                </a:solidFill>
                <a:latin typeface="+mj-lt"/>
                <a:ea typeface="Tahoma" panose="020B0604030504040204" pitchFamily="34" charset="0"/>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Gotham Rounded Bold" pitchFamily="50" charset="0"/>
              </a:rPr>
              <a:t>UK Headquarters </a:t>
            </a:r>
          </a:p>
          <a:p>
            <a:r>
              <a:rPr lang="en-GB" sz="1300" b="0" dirty="0"/>
              <a:t>(Oxford Fusion Cluster)</a:t>
            </a:r>
          </a:p>
        </p:txBody>
      </p:sp>
      <p:sp>
        <p:nvSpPr>
          <p:cNvPr id="33" name="TextBox 32">
            <a:extLst>
              <a:ext uri="{FF2B5EF4-FFF2-40B4-BE49-F238E27FC236}">
                <a16:creationId xmlns:a16="http://schemas.microsoft.com/office/drawing/2014/main" id="{20A21989-0B1F-81BF-FA63-75E04088E69A}"/>
              </a:ext>
            </a:extLst>
          </p:cNvPr>
          <p:cNvSpPr txBox="1"/>
          <p:nvPr/>
        </p:nvSpPr>
        <p:spPr>
          <a:xfrm>
            <a:off x="3767742" y="3567025"/>
            <a:ext cx="2732049" cy="895218"/>
          </a:xfrm>
          <a:prstGeom prst="rect">
            <a:avLst/>
          </a:prstGeom>
          <a:solidFill>
            <a:srgbClr val="159EBD"/>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t" anchorCtr="0">
            <a:spAutoFit/>
          </a:bodyPr>
          <a:lstStyle>
            <a:defPPr>
              <a:defRPr lang="en-US"/>
            </a:defPPr>
            <a:lvl1pPr>
              <a:defRPr b="1">
                <a:solidFill>
                  <a:schemeClr val="bg1"/>
                </a:solidFill>
                <a:latin typeface="+mj-lt"/>
                <a:ea typeface="Tahoma" panose="020B0604030504040204" pitchFamily="34" charset="0"/>
                <a:cs typeface="Tahoma" panose="020B060403050404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0" dirty="0">
                <a:latin typeface="Gotham Rounded Bold" pitchFamily="50" charset="0"/>
              </a:rPr>
              <a:t>Japan &amp; Asia-Pacific</a:t>
            </a:r>
          </a:p>
          <a:p>
            <a:r>
              <a:rPr lang="en-GB" sz="1300" b="0" dirty="0"/>
              <a:t>Priority for supply chain</a:t>
            </a:r>
            <a:br>
              <a:rPr lang="en-GB" sz="1300" b="0" dirty="0"/>
            </a:br>
            <a:r>
              <a:rPr lang="en-GB" sz="1300" b="0" dirty="0"/>
              <a:t>and market entry</a:t>
            </a:r>
          </a:p>
        </p:txBody>
      </p:sp>
      <p:sp>
        <p:nvSpPr>
          <p:cNvPr id="29" name="Rectangle 28">
            <a:extLst>
              <a:ext uri="{FF2B5EF4-FFF2-40B4-BE49-F238E27FC236}">
                <a16:creationId xmlns:a16="http://schemas.microsoft.com/office/drawing/2014/main" id="{A3E70A83-D692-1399-44D5-42F397378018}"/>
              </a:ext>
            </a:extLst>
          </p:cNvPr>
          <p:cNvSpPr/>
          <p:nvPr/>
        </p:nvSpPr>
        <p:spPr>
          <a:xfrm>
            <a:off x="6523741" y="2393725"/>
            <a:ext cx="2466655" cy="895218"/>
          </a:xfrm>
          <a:prstGeom prst="rect">
            <a:avLst/>
          </a:prstGeom>
          <a:solidFill>
            <a:srgbClr val="159EBD"/>
          </a:solidFill>
          <a:ln w="2540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180000" tIns="108000" rIns="180000" bIns="108000" rtlCol="0" anchor="t" anchorCtr="0">
            <a:spAutoFit/>
          </a:bodyPr>
          <a:lstStyle/>
          <a:p>
            <a:r>
              <a:rPr lang="en-GB" dirty="0">
                <a:solidFill>
                  <a:schemeClr val="bg1"/>
                </a:solidFill>
                <a:latin typeface="Gotham Rounded Bold" pitchFamily="50" charset="0"/>
                <a:ea typeface="Tahoma" panose="020B0604030504040204" pitchFamily="34" charset="0"/>
                <a:cs typeface="Tahoma" panose="020B0604030504040204" pitchFamily="34" charset="0"/>
              </a:rPr>
              <a:t>US subsidiary</a:t>
            </a:r>
          </a:p>
          <a:p>
            <a:r>
              <a:rPr lang="en-GB" sz="1300" dirty="0">
                <a:solidFill>
                  <a:schemeClr val="bg1"/>
                </a:solidFill>
                <a:latin typeface="+mj-lt"/>
                <a:ea typeface="Tahoma" panose="020B0604030504040204" pitchFamily="34" charset="0"/>
                <a:cs typeface="Tahoma" panose="020B0604030504040204" pitchFamily="34" charset="0"/>
              </a:rPr>
              <a:t>With strong research and</a:t>
            </a:r>
            <a:br>
              <a:rPr lang="en-GB" sz="1300" dirty="0">
                <a:solidFill>
                  <a:schemeClr val="bg1"/>
                </a:solidFill>
                <a:latin typeface="+mj-lt"/>
                <a:ea typeface="Tahoma" panose="020B0604030504040204" pitchFamily="34" charset="0"/>
                <a:cs typeface="Tahoma" panose="020B0604030504040204" pitchFamily="34" charset="0"/>
              </a:rPr>
            </a:br>
            <a:r>
              <a:rPr lang="en-GB" sz="1300" dirty="0">
                <a:solidFill>
                  <a:schemeClr val="bg1"/>
                </a:solidFill>
                <a:latin typeface="+mj-lt"/>
                <a:ea typeface="Tahoma" panose="020B0604030504040204" pitchFamily="34" charset="0"/>
                <a:cs typeface="Tahoma" panose="020B0604030504040204" pitchFamily="34" charset="0"/>
              </a:rPr>
              <a:t>commercial partnerships</a:t>
            </a:r>
          </a:p>
        </p:txBody>
      </p:sp>
      <p:sp>
        <p:nvSpPr>
          <p:cNvPr id="4" name="TextBox 3">
            <a:extLst>
              <a:ext uri="{FF2B5EF4-FFF2-40B4-BE49-F238E27FC236}">
                <a16:creationId xmlns:a16="http://schemas.microsoft.com/office/drawing/2014/main" id="{786749E8-4323-91DE-ED36-C3465C3F920F}"/>
              </a:ext>
            </a:extLst>
          </p:cNvPr>
          <p:cNvSpPr txBox="1"/>
          <p:nvPr/>
        </p:nvSpPr>
        <p:spPr>
          <a:xfrm>
            <a:off x="532130" y="1925176"/>
            <a:ext cx="3104858" cy="769441"/>
          </a:xfrm>
          <a:prstGeom prst="rect">
            <a:avLst/>
          </a:prstGeom>
          <a:noFill/>
        </p:spPr>
        <p:txBody>
          <a:bodyPr wrap="square">
            <a:spAutoFit/>
          </a:bodyPr>
          <a:lstStyle/>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World-class scientists, engineers and commercial specialists</a:t>
            </a:r>
          </a:p>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60 PhD, 75 MSc </a:t>
            </a:r>
          </a:p>
        </p:txBody>
      </p:sp>
      <p:grpSp>
        <p:nvGrpSpPr>
          <p:cNvPr id="10" name="Group 9">
            <a:extLst>
              <a:ext uri="{FF2B5EF4-FFF2-40B4-BE49-F238E27FC236}">
                <a16:creationId xmlns:a16="http://schemas.microsoft.com/office/drawing/2014/main" id="{8628A4A0-A2FA-F1E1-6C1B-D9B6BD252E16}"/>
              </a:ext>
            </a:extLst>
          </p:cNvPr>
          <p:cNvGrpSpPr/>
          <p:nvPr/>
        </p:nvGrpSpPr>
        <p:grpSpPr>
          <a:xfrm>
            <a:off x="539750" y="1330174"/>
            <a:ext cx="2950236" cy="586517"/>
            <a:chOff x="539750" y="1199949"/>
            <a:chExt cx="2950236" cy="586517"/>
          </a:xfrm>
        </p:grpSpPr>
        <p:sp>
          <p:nvSpPr>
            <p:cNvPr id="17" name="Rectangle 16">
              <a:extLst>
                <a:ext uri="{FF2B5EF4-FFF2-40B4-BE49-F238E27FC236}">
                  <a16:creationId xmlns:a16="http://schemas.microsoft.com/office/drawing/2014/main" id="{19192900-718A-A04B-315C-C5E952AFADCE}"/>
                </a:ext>
              </a:extLst>
            </p:cNvPr>
            <p:cNvSpPr/>
            <p:nvPr/>
          </p:nvSpPr>
          <p:spPr>
            <a:xfrm>
              <a:off x="539750" y="1199949"/>
              <a:ext cx="2950236" cy="507581"/>
            </a:xfrm>
            <a:prstGeom prst="rect">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Gotham Rounded Bold" pitchFamily="50" charset="0"/>
                  <a:ea typeface="MS Mincho"/>
                </a:rPr>
                <a:t>250+ people</a:t>
              </a:r>
            </a:p>
          </p:txBody>
        </p:sp>
        <p:sp>
          <p:nvSpPr>
            <p:cNvPr id="18" name="Rectangle 17">
              <a:extLst>
                <a:ext uri="{FF2B5EF4-FFF2-40B4-BE49-F238E27FC236}">
                  <a16:creationId xmlns:a16="http://schemas.microsoft.com/office/drawing/2014/main" id="{B0A20BEA-E3CC-CF48-1660-6DCDA2B19C89}"/>
                </a:ext>
              </a:extLst>
            </p:cNvPr>
            <p:cNvSpPr/>
            <p:nvPr/>
          </p:nvSpPr>
          <p:spPr>
            <a:xfrm>
              <a:off x="539750" y="1696466"/>
              <a:ext cx="2950236" cy="9000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sp>
        <p:nvSpPr>
          <p:cNvPr id="19" name="TextBox 18">
            <a:extLst>
              <a:ext uri="{FF2B5EF4-FFF2-40B4-BE49-F238E27FC236}">
                <a16:creationId xmlns:a16="http://schemas.microsoft.com/office/drawing/2014/main" id="{6BC44FC9-E630-8C74-CE0C-BEB7C2F464A3}"/>
              </a:ext>
            </a:extLst>
          </p:cNvPr>
          <p:cNvSpPr txBox="1"/>
          <p:nvPr/>
        </p:nvSpPr>
        <p:spPr>
          <a:xfrm>
            <a:off x="539750" y="3410323"/>
            <a:ext cx="3050942" cy="492443"/>
          </a:xfrm>
          <a:prstGeom prst="rect">
            <a:avLst/>
          </a:prstGeom>
          <a:noFill/>
        </p:spPr>
        <p:txBody>
          <a:bodyPr wrap="square">
            <a:spAutoFit/>
          </a:bodyPr>
          <a:lstStyle/>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Financial backing from private capital and government grants</a:t>
            </a:r>
          </a:p>
        </p:txBody>
      </p:sp>
      <p:grpSp>
        <p:nvGrpSpPr>
          <p:cNvPr id="20" name="Group 19">
            <a:extLst>
              <a:ext uri="{FF2B5EF4-FFF2-40B4-BE49-F238E27FC236}">
                <a16:creationId xmlns:a16="http://schemas.microsoft.com/office/drawing/2014/main" id="{EF9EBAD3-80D0-718A-4B29-267002FB1A5C}"/>
              </a:ext>
            </a:extLst>
          </p:cNvPr>
          <p:cNvGrpSpPr/>
          <p:nvPr/>
        </p:nvGrpSpPr>
        <p:grpSpPr>
          <a:xfrm>
            <a:off x="547370" y="2815321"/>
            <a:ext cx="2950236" cy="586517"/>
            <a:chOff x="3636988" y="1199949"/>
            <a:chExt cx="2950236" cy="586517"/>
          </a:xfrm>
        </p:grpSpPr>
        <p:sp>
          <p:nvSpPr>
            <p:cNvPr id="24" name="Rectangle 23">
              <a:extLst>
                <a:ext uri="{FF2B5EF4-FFF2-40B4-BE49-F238E27FC236}">
                  <a16:creationId xmlns:a16="http://schemas.microsoft.com/office/drawing/2014/main" id="{8B759187-4F03-64DA-5479-E2E528DACE73}"/>
                </a:ext>
              </a:extLst>
            </p:cNvPr>
            <p:cNvSpPr/>
            <p:nvPr/>
          </p:nvSpPr>
          <p:spPr>
            <a:xfrm>
              <a:off x="3636988" y="1199949"/>
              <a:ext cx="2950236" cy="507581"/>
            </a:xfrm>
            <a:prstGeom prst="rect">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Gotham Rounded Bold" pitchFamily="50" charset="0"/>
                  <a:ea typeface="MS Mincho"/>
                </a:rPr>
                <a:t>$250+M </a:t>
              </a:r>
              <a:r>
                <a:rPr kumimoji="0" lang="en-GB" sz="1800" b="0" i="0" u="none" strike="noStrike" kern="1200" cap="none" spc="0" normalizeH="0" baseline="0" noProof="0" dirty="0">
                  <a:ln>
                    <a:noFill/>
                  </a:ln>
                  <a:solidFill>
                    <a:prstClr val="white"/>
                  </a:solidFill>
                  <a:effectLst/>
                  <a:uLnTx/>
                  <a:uFillTx/>
                  <a:latin typeface="Gotham Rounded Bold" pitchFamily="50" charset="0"/>
                  <a:ea typeface="MS Mincho"/>
                </a:rPr>
                <a:t>raised to date</a:t>
              </a:r>
            </a:p>
          </p:txBody>
        </p:sp>
        <p:sp>
          <p:nvSpPr>
            <p:cNvPr id="31" name="Rectangle 30">
              <a:extLst>
                <a:ext uri="{FF2B5EF4-FFF2-40B4-BE49-F238E27FC236}">
                  <a16:creationId xmlns:a16="http://schemas.microsoft.com/office/drawing/2014/main" id="{FC528669-E4DA-3A26-1E9A-B5393EE9F468}"/>
                </a:ext>
              </a:extLst>
            </p:cNvPr>
            <p:cNvSpPr/>
            <p:nvPr/>
          </p:nvSpPr>
          <p:spPr>
            <a:xfrm>
              <a:off x="3636988" y="1696466"/>
              <a:ext cx="2950236" cy="9000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sp>
        <p:nvSpPr>
          <p:cNvPr id="34" name="TextBox 33">
            <a:extLst>
              <a:ext uri="{FF2B5EF4-FFF2-40B4-BE49-F238E27FC236}">
                <a16:creationId xmlns:a16="http://schemas.microsoft.com/office/drawing/2014/main" id="{7E83927B-5CEC-1EE9-A7CD-A53508088572}"/>
              </a:ext>
            </a:extLst>
          </p:cNvPr>
          <p:cNvSpPr txBox="1"/>
          <p:nvPr/>
        </p:nvSpPr>
        <p:spPr>
          <a:xfrm>
            <a:off x="532130" y="4603821"/>
            <a:ext cx="3109013" cy="846386"/>
          </a:xfrm>
          <a:prstGeom prst="rect">
            <a:avLst/>
          </a:prstGeom>
          <a:noFill/>
        </p:spPr>
        <p:txBody>
          <a:bodyPr wrap="square">
            <a:spAutoFit/>
          </a:bodyPr>
          <a:lstStyle/>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Governments</a:t>
            </a:r>
          </a:p>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National laboratories</a:t>
            </a:r>
          </a:p>
          <a:p>
            <a:pPr marL="180975" marR="0" lvl="0" indent="-1809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4B5D6B"/>
                </a:solidFill>
                <a:effectLst/>
                <a:uLnTx/>
                <a:uFillTx/>
                <a:latin typeface="Gotham Rounded"/>
                <a:ea typeface="MS Mincho"/>
                <a:cs typeface="+mn-cs"/>
              </a:rPr>
              <a:t>Strategic partners</a:t>
            </a:r>
          </a:p>
        </p:txBody>
      </p:sp>
      <p:grpSp>
        <p:nvGrpSpPr>
          <p:cNvPr id="35" name="Group 34">
            <a:extLst>
              <a:ext uri="{FF2B5EF4-FFF2-40B4-BE49-F238E27FC236}">
                <a16:creationId xmlns:a16="http://schemas.microsoft.com/office/drawing/2014/main" id="{3CDBB982-7EC9-2279-97EE-2F7D7BA93C77}"/>
              </a:ext>
            </a:extLst>
          </p:cNvPr>
          <p:cNvGrpSpPr/>
          <p:nvPr/>
        </p:nvGrpSpPr>
        <p:grpSpPr>
          <a:xfrm>
            <a:off x="539750" y="4008819"/>
            <a:ext cx="2950236" cy="586517"/>
            <a:chOff x="6687930" y="1199949"/>
            <a:chExt cx="2950236" cy="586517"/>
          </a:xfrm>
        </p:grpSpPr>
        <p:sp>
          <p:nvSpPr>
            <p:cNvPr id="37" name="Rectangle 36">
              <a:extLst>
                <a:ext uri="{FF2B5EF4-FFF2-40B4-BE49-F238E27FC236}">
                  <a16:creationId xmlns:a16="http://schemas.microsoft.com/office/drawing/2014/main" id="{AB13AC11-1C99-9BA4-C2E8-7F5DEFDE9D59}"/>
                </a:ext>
              </a:extLst>
            </p:cNvPr>
            <p:cNvSpPr/>
            <p:nvPr/>
          </p:nvSpPr>
          <p:spPr>
            <a:xfrm>
              <a:off x="6687930" y="1199949"/>
              <a:ext cx="2950236" cy="507581"/>
            </a:xfrm>
            <a:prstGeom prst="rect">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a:ln>
                    <a:noFill/>
                  </a:ln>
                  <a:solidFill>
                    <a:prstClr val="white"/>
                  </a:solidFill>
                  <a:effectLst/>
                  <a:uLnTx/>
                  <a:uFillTx/>
                  <a:latin typeface="Gotham Rounded Bold" pitchFamily="50" charset="0"/>
                  <a:ea typeface="MS Mincho"/>
                </a:rPr>
                <a:t>Collaboration</a:t>
              </a:r>
            </a:p>
          </p:txBody>
        </p:sp>
        <p:sp>
          <p:nvSpPr>
            <p:cNvPr id="39" name="Rectangle 38">
              <a:extLst>
                <a:ext uri="{FF2B5EF4-FFF2-40B4-BE49-F238E27FC236}">
                  <a16:creationId xmlns:a16="http://schemas.microsoft.com/office/drawing/2014/main" id="{F9942D35-5AB5-5754-F5B6-D8F711F5ACB3}"/>
                </a:ext>
              </a:extLst>
            </p:cNvPr>
            <p:cNvSpPr/>
            <p:nvPr/>
          </p:nvSpPr>
          <p:spPr>
            <a:xfrm>
              <a:off x="6687930" y="1696466"/>
              <a:ext cx="2950236" cy="9000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pic>
        <p:nvPicPr>
          <p:cNvPr id="62" name="Picture 61" descr="A picture containing screenshot, darkness, black&#10;&#10;Description automatically generated">
            <a:extLst>
              <a:ext uri="{FF2B5EF4-FFF2-40B4-BE49-F238E27FC236}">
                <a16:creationId xmlns:a16="http://schemas.microsoft.com/office/drawing/2014/main" id="{0462B9E5-C640-B1DC-A53E-596089316AE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096" t="40814" r="9915" b="44282"/>
          <a:stretch/>
        </p:blipFill>
        <p:spPr>
          <a:xfrm>
            <a:off x="6990621" y="6027854"/>
            <a:ext cx="1342072" cy="164654"/>
          </a:xfrm>
          <a:prstGeom prst="rect">
            <a:avLst/>
          </a:prstGeom>
        </p:spPr>
      </p:pic>
      <p:grpSp>
        <p:nvGrpSpPr>
          <p:cNvPr id="5" name="Group 4">
            <a:extLst>
              <a:ext uri="{FF2B5EF4-FFF2-40B4-BE49-F238E27FC236}">
                <a16:creationId xmlns:a16="http://schemas.microsoft.com/office/drawing/2014/main" id="{A9B4DA0E-4688-1A0E-A089-7DC589E52F81}"/>
              </a:ext>
            </a:extLst>
          </p:cNvPr>
          <p:cNvGrpSpPr>
            <a:grpSpLocks noChangeAspect="1"/>
          </p:cNvGrpSpPr>
          <p:nvPr/>
        </p:nvGrpSpPr>
        <p:grpSpPr>
          <a:xfrm>
            <a:off x="422271" y="5835611"/>
            <a:ext cx="11227829" cy="418276"/>
            <a:chOff x="-3956338" y="5658707"/>
            <a:chExt cx="14496379" cy="540037"/>
          </a:xfrm>
        </p:grpSpPr>
        <p:pic>
          <p:nvPicPr>
            <p:cNvPr id="6" name="Picture 5" descr="Text&#10;&#10;Description automatically generated with low confidence">
              <a:extLst>
                <a:ext uri="{FF2B5EF4-FFF2-40B4-BE49-F238E27FC236}">
                  <a16:creationId xmlns:a16="http://schemas.microsoft.com/office/drawing/2014/main" id="{B18B90BC-E60B-A445-F5D8-B504C09CE20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2054" y="5658707"/>
              <a:ext cx="496409" cy="496411"/>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8174575C-A2BC-4FFC-3E0E-8ED2EEFF2D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67839" y="5839997"/>
              <a:ext cx="1157586" cy="315123"/>
            </a:xfrm>
            <a:prstGeom prst="rect">
              <a:avLst/>
            </a:prstGeom>
          </p:spPr>
        </p:pic>
        <p:pic>
          <p:nvPicPr>
            <p:cNvPr id="8" name="Picture 7" descr="A picture containing text, tableware, plate, dishware&#10;&#10;Description automatically generated">
              <a:extLst>
                <a:ext uri="{FF2B5EF4-FFF2-40B4-BE49-F238E27FC236}">
                  <a16:creationId xmlns:a16="http://schemas.microsoft.com/office/drawing/2014/main" id="{C05177D5-25B2-92FC-CE7D-4D1261B1034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01097" y="5929909"/>
              <a:ext cx="1261892" cy="197172"/>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643BCC9-23F5-D246-0BCE-A39F1FAF13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73932" y="5753011"/>
              <a:ext cx="1266109" cy="355919"/>
            </a:xfrm>
            <a:prstGeom prst="rect">
              <a:avLst/>
            </a:prstGeom>
          </p:spPr>
        </p:pic>
        <p:pic>
          <p:nvPicPr>
            <p:cNvPr id="12" name="Picture 11" descr="A screenshot of a video game&#10;&#10;Description automatically generated with low confidence">
              <a:extLst>
                <a:ext uri="{FF2B5EF4-FFF2-40B4-BE49-F238E27FC236}">
                  <a16:creationId xmlns:a16="http://schemas.microsoft.com/office/drawing/2014/main" id="{D1EA34FB-BB95-70BA-206C-281EF83FFE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6338" y="5760467"/>
              <a:ext cx="1371603" cy="300229"/>
            </a:xfrm>
            <a:prstGeom prst="rect">
              <a:avLst/>
            </a:prstGeom>
          </p:spPr>
        </p:pic>
        <p:pic>
          <p:nvPicPr>
            <p:cNvPr id="13" name="Picture 12" descr="Logo&#10;&#10;Description automatically generated">
              <a:extLst>
                <a:ext uri="{FF2B5EF4-FFF2-40B4-BE49-F238E27FC236}">
                  <a16:creationId xmlns:a16="http://schemas.microsoft.com/office/drawing/2014/main" id="{21EED2C8-EDB4-93AA-BA74-BC5030F6237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53629" y="5685371"/>
              <a:ext cx="880337" cy="489077"/>
            </a:xfrm>
            <a:prstGeom prst="rect">
              <a:avLst/>
            </a:prstGeom>
          </p:spPr>
        </p:pic>
        <p:pic>
          <p:nvPicPr>
            <p:cNvPr id="14" name="Picture 13" descr="A picture containing logo&#10;&#10;Description automatically generated">
              <a:extLst>
                <a:ext uri="{FF2B5EF4-FFF2-40B4-BE49-F238E27FC236}">
                  <a16:creationId xmlns:a16="http://schemas.microsoft.com/office/drawing/2014/main" id="{3668D7BB-BE3A-24DC-5332-CCC2F409B4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00608" y="5753010"/>
              <a:ext cx="866962" cy="445734"/>
            </a:xfrm>
            <a:prstGeom prst="rect">
              <a:avLst/>
            </a:prstGeom>
          </p:spPr>
        </p:pic>
        <p:pic>
          <p:nvPicPr>
            <p:cNvPr id="16" name="Picture 15" descr="Text, logo&#10;&#10;Description automatically generated">
              <a:extLst>
                <a:ext uri="{FF2B5EF4-FFF2-40B4-BE49-F238E27FC236}">
                  <a16:creationId xmlns:a16="http://schemas.microsoft.com/office/drawing/2014/main" id="{3D9F89E1-339F-DD6F-C589-5ECBDA5A8E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87848" y="5799849"/>
              <a:ext cx="1037747" cy="309082"/>
            </a:xfrm>
            <a:prstGeom prst="rect">
              <a:avLst/>
            </a:prstGeom>
          </p:spPr>
        </p:pic>
        <p:pic>
          <p:nvPicPr>
            <p:cNvPr id="21" name="Picture 20">
              <a:extLst>
                <a:ext uri="{FF2B5EF4-FFF2-40B4-BE49-F238E27FC236}">
                  <a16:creationId xmlns:a16="http://schemas.microsoft.com/office/drawing/2014/main" id="{D14E5422-B752-3BDF-1EEF-6770865B0F7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789196" y="5778905"/>
              <a:ext cx="799255" cy="355919"/>
            </a:xfrm>
            <a:prstGeom prst="rect">
              <a:avLst/>
            </a:prstGeom>
          </p:spPr>
        </p:pic>
      </p:grpSp>
      <p:pic>
        <p:nvPicPr>
          <p:cNvPr id="1026" name="Picture 2" descr="Sandia National Laboratories - Wikipedia">
            <a:extLst>
              <a:ext uri="{FF2B5EF4-FFF2-40B4-BE49-F238E27FC236}">
                <a16:creationId xmlns:a16="http://schemas.microsoft.com/office/drawing/2014/main" id="{37D7414D-7AB8-5B64-5688-27839A10A2D1}"/>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557062" y="5885310"/>
            <a:ext cx="896582" cy="35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67340"/>
      </p:ext>
    </p:extLst>
  </p:cSld>
  <p:clrMapOvr>
    <a:masterClrMapping/>
  </p:clrMapOvr>
  <mc:AlternateContent xmlns:mc="http://schemas.openxmlformats.org/markup-compatibility/2006" xmlns:p14="http://schemas.microsoft.com/office/powerpoint/2010/main">
    <mc:Choice Requires="p14">
      <p:transition spd="slow" p14:dur="15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F1FE-469B-B521-FC17-83D0576A3B44}"/>
              </a:ext>
            </a:extLst>
          </p:cNvPr>
          <p:cNvSpPr>
            <a:spLocks noGrp="1"/>
          </p:cNvSpPr>
          <p:nvPr>
            <p:ph type="title"/>
          </p:nvPr>
        </p:nvSpPr>
        <p:spPr/>
        <p:txBody>
          <a:bodyPr/>
          <a:lstStyle/>
          <a:p>
            <a:r>
              <a:rPr lang="en-GB" dirty="0"/>
              <a:t>A Prime Example of Global Collaboration in Action</a:t>
            </a:r>
          </a:p>
        </p:txBody>
      </p:sp>
      <p:sp>
        <p:nvSpPr>
          <p:cNvPr id="3" name="Footer Placeholder 2">
            <a:extLst>
              <a:ext uri="{FF2B5EF4-FFF2-40B4-BE49-F238E27FC236}">
                <a16:creationId xmlns:a16="http://schemas.microsoft.com/office/drawing/2014/main" id="{10196C1E-B2C6-8B5C-212C-4682BD6A0D36}"/>
              </a:ext>
            </a:extLst>
          </p:cNvPr>
          <p:cNvSpPr>
            <a:spLocks noGrp="1"/>
          </p:cNvSpPr>
          <p:nvPr>
            <p:ph type="ftr" sz="quarter" idx="11"/>
          </p:nvPr>
        </p:nvSpPr>
        <p:spPr/>
        <p:txBody>
          <a:bodyPr/>
          <a:lstStyle/>
          <a:p>
            <a:r>
              <a:rPr lang="en-GB"/>
              <a:t>© 2023 Tokamak Energy  </a:t>
            </a:r>
            <a:endParaRPr lang="en-GB" dirty="0"/>
          </a:p>
        </p:txBody>
      </p:sp>
      <p:sp>
        <p:nvSpPr>
          <p:cNvPr id="4" name="Slide Number Placeholder 3">
            <a:extLst>
              <a:ext uri="{FF2B5EF4-FFF2-40B4-BE49-F238E27FC236}">
                <a16:creationId xmlns:a16="http://schemas.microsoft.com/office/drawing/2014/main" id="{CD07833A-2008-3FD6-29D6-8EFBEF04436E}"/>
              </a:ext>
            </a:extLst>
          </p:cNvPr>
          <p:cNvSpPr>
            <a:spLocks noGrp="1"/>
          </p:cNvSpPr>
          <p:nvPr>
            <p:ph type="sldNum" sz="quarter" idx="12"/>
          </p:nvPr>
        </p:nvSpPr>
        <p:spPr/>
        <p:txBody>
          <a:bodyPr/>
          <a:lstStyle/>
          <a:p>
            <a:fld id="{799358B7-9818-4834-B54B-FEDFB401ED95}" type="slidenum">
              <a:rPr lang="en-GB" smtClean="0"/>
              <a:t>4</a:t>
            </a:fld>
            <a:endParaRPr lang="en-GB" dirty="0"/>
          </a:p>
        </p:txBody>
      </p:sp>
      <p:pic>
        <p:nvPicPr>
          <p:cNvPr id="10" name="Picture 9">
            <a:extLst>
              <a:ext uri="{FF2B5EF4-FFF2-40B4-BE49-F238E27FC236}">
                <a16:creationId xmlns:a16="http://schemas.microsoft.com/office/drawing/2014/main" id="{0A037747-7AD5-440D-3868-3047CC42CE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8343" y="906624"/>
            <a:ext cx="5606143" cy="3639169"/>
          </a:xfrm>
          <a:prstGeom prst="rect">
            <a:avLst/>
          </a:prstGeom>
        </p:spPr>
      </p:pic>
      <p:pic>
        <p:nvPicPr>
          <p:cNvPr id="12" name="Picture 11">
            <a:extLst>
              <a:ext uri="{FF2B5EF4-FFF2-40B4-BE49-F238E27FC236}">
                <a16:creationId xmlns:a16="http://schemas.microsoft.com/office/drawing/2014/main" id="{8251DA4C-E42B-A555-9492-C285A2B1DC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4971" y="906624"/>
            <a:ext cx="5409200" cy="3629500"/>
          </a:xfrm>
          <a:prstGeom prst="rect">
            <a:avLst/>
          </a:prstGeom>
        </p:spPr>
      </p:pic>
      <p:sp>
        <p:nvSpPr>
          <p:cNvPr id="13" name="TextBox 12">
            <a:extLst>
              <a:ext uri="{FF2B5EF4-FFF2-40B4-BE49-F238E27FC236}">
                <a16:creationId xmlns:a16="http://schemas.microsoft.com/office/drawing/2014/main" id="{FCFEEB3F-C8BC-6B93-95F3-705C7754F8CB}"/>
              </a:ext>
            </a:extLst>
          </p:cNvPr>
          <p:cNvSpPr txBox="1"/>
          <p:nvPr/>
        </p:nvSpPr>
        <p:spPr>
          <a:xfrm>
            <a:off x="1197429" y="4743591"/>
            <a:ext cx="10232571" cy="1164771"/>
          </a:xfrm>
          <a:prstGeom prst="rect">
            <a:avLst/>
          </a:prstGeom>
          <a:noFill/>
        </p:spPr>
        <p:txBody>
          <a:bodyPr wrap="square" lIns="0" tIns="0" rIns="0" bIns="0" rtlCol="0">
            <a:noAutofit/>
          </a:bodyPr>
          <a:lstStyle/>
          <a:p>
            <a:pPr algn="l"/>
            <a:r>
              <a:rPr lang="en-GB" b="0" i="1" dirty="0">
                <a:solidFill>
                  <a:srgbClr val="212529"/>
                </a:solidFill>
                <a:effectLst/>
              </a:rPr>
              <a:t>“</a:t>
            </a:r>
            <a:r>
              <a:rPr lang="en-GB" b="1" i="1" dirty="0">
                <a:solidFill>
                  <a:srgbClr val="212529"/>
                </a:solidFill>
                <a:effectLst/>
              </a:rPr>
              <a:t>GA has significant experience, knowledge and facilities to produce large superconducting magnets at scale</a:t>
            </a:r>
            <a:r>
              <a:rPr lang="en-GB" b="0" i="1" dirty="0">
                <a:solidFill>
                  <a:srgbClr val="212529"/>
                </a:solidFill>
                <a:effectLst/>
              </a:rPr>
              <a:t>. Tokamak Energy has been developing HTS technologies for fusion for over a decade. </a:t>
            </a:r>
            <a:r>
              <a:rPr lang="en-GB" b="1" i="1" dirty="0">
                <a:solidFill>
                  <a:srgbClr val="212529"/>
                </a:solidFill>
                <a:effectLst/>
              </a:rPr>
              <a:t>The integration of these complementary capabilities promises to accelerate the development and production of HTS technologies </a:t>
            </a:r>
            <a:r>
              <a:rPr lang="en-GB" b="0" i="1" dirty="0">
                <a:solidFill>
                  <a:srgbClr val="212529"/>
                </a:solidFill>
                <a:effectLst/>
              </a:rPr>
              <a:t>in additional fields, such as aviation, naval, space and medical applications.” </a:t>
            </a:r>
            <a:r>
              <a:rPr lang="en-GB" b="0" u="sng" dirty="0">
                <a:solidFill>
                  <a:srgbClr val="212529"/>
                </a:solidFill>
                <a:effectLst/>
              </a:rPr>
              <a:t>– Warrick Matthews, CEO, Tokamak Energy (May 30 2023)</a:t>
            </a:r>
            <a:endParaRPr lang="en-GB" u="sng" dirty="0"/>
          </a:p>
        </p:txBody>
      </p:sp>
      <p:pic>
        <p:nvPicPr>
          <p:cNvPr id="14" name="Picture 13" descr="Logo&#10;&#10;Description automatically generated">
            <a:extLst>
              <a:ext uri="{FF2B5EF4-FFF2-40B4-BE49-F238E27FC236}">
                <a16:creationId xmlns:a16="http://schemas.microsoft.com/office/drawing/2014/main" id="{14CF6F5E-D21E-D4EE-A8FD-27783AFAEA9A}"/>
              </a:ext>
            </a:extLst>
          </p:cNvPr>
          <p:cNvPicPr/>
          <p:nvPr/>
        </p:nvPicPr>
        <p:blipFill>
          <a:blip r:embed="rId5" cstate="email">
            <a:extLst>
              <a:ext uri="{28A0092B-C50C-407E-A947-70E740481C1C}">
                <a14:useLocalDpi xmlns:a14="http://schemas.microsoft.com/office/drawing/2010/main"/>
              </a:ext>
            </a:extLst>
          </a:blip>
          <a:stretch>
            <a:fillRect/>
          </a:stretch>
        </p:blipFill>
        <p:spPr>
          <a:xfrm>
            <a:off x="8190382" y="101536"/>
            <a:ext cx="1965990" cy="438464"/>
          </a:xfrm>
          <a:prstGeom prst="rect">
            <a:avLst/>
          </a:prstGeom>
        </p:spPr>
      </p:pic>
      <p:pic>
        <p:nvPicPr>
          <p:cNvPr id="15" name="Picture 14" descr="Text, logo&#10;&#10;Description automatically generated">
            <a:extLst>
              <a:ext uri="{FF2B5EF4-FFF2-40B4-BE49-F238E27FC236}">
                <a16:creationId xmlns:a16="http://schemas.microsoft.com/office/drawing/2014/main" id="{BBAEDEFA-3988-F8C7-C533-CF27BF5B5B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08366" y="96729"/>
            <a:ext cx="1472135" cy="438463"/>
          </a:xfrm>
          <a:prstGeom prst="rect">
            <a:avLst/>
          </a:prstGeom>
        </p:spPr>
      </p:pic>
    </p:spTree>
    <p:extLst>
      <p:ext uri="{BB962C8B-B14F-4D97-AF65-F5344CB8AC3E}">
        <p14:creationId xmlns:p14="http://schemas.microsoft.com/office/powerpoint/2010/main" val="78961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a:extLst>
              <a:ext uri="{FF2B5EF4-FFF2-40B4-BE49-F238E27FC236}">
                <a16:creationId xmlns:a16="http://schemas.microsoft.com/office/drawing/2014/main" id="{CF72E20B-F30E-982B-BDBB-0D3DE866656B}"/>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bwMode="auto">
          <a:xfrm>
            <a:off x="2488331" y="1001574"/>
            <a:ext cx="9703669" cy="51809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F8A8727-B1D4-80EE-DE33-32B9410D6B37}"/>
              </a:ext>
            </a:extLst>
          </p:cNvPr>
          <p:cNvCxnSpPr>
            <a:cxnSpLocks/>
            <a:endCxn id="76" idx="1"/>
          </p:cNvCxnSpPr>
          <p:nvPr/>
        </p:nvCxnSpPr>
        <p:spPr>
          <a:xfrm flipV="1">
            <a:off x="-159276" y="815301"/>
            <a:ext cx="8028000" cy="5517069"/>
          </a:xfrm>
          <a:prstGeom prst="line">
            <a:avLst/>
          </a:prstGeom>
          <a:noFill/>
          <a:ln w="28575" cap="rnd" cmpd="sng" algn="ctr">
            <a:solidFill>
              <a:srgbClr val="4B5D6B"/>
            </a:solidFill>
            <a:prstDash val="solid"/>
          </a:ln>
          <a:effectLst/>
        </p:spPr>
      </p:cxnSp>
      <p:sp>
        <p:nvSpPr>
          <p:cNvPr id="82" name="Oval 81">
            <a:extLst>
              <a:ext uri="{FF2B5EF4-FFF2-40B4-BE49-F238E27FC236}">
                <a16:creationId xmlns:a16="http://schemas.microsoft.com/office/drawing/2014/main" id="{AC0E325A-B173-D093-C49C-22C2100802EB}"/>
              </a:ext>
            </a:extLst>
          </p:cNvPr>
          <p:cNvSpPr/>
          <p:nvPr/>
        </p:nvSpPr>
        <p:spPr>
          <a:xfrm>
            <a:off x="2128686" y="4644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3" name="Oval 82">
            <a:extLst>
              <a:ext uri="{FF2B5EF4-FFF2-40B4-BE49-F238E27FC236}">
                <a16:creationId xmlns:a16="http://schemas.microsoft.com/office/drawing/2014/main" id="{E2793DB3-E31B-12C4-E15C-C8D831D78C70}"/>
              </a:ext>
            </a:extLst>
          </p:cNvPr>
          <p:cNvSpPr/>
          <p:nvPr/>
        </p:nvSpPr>
        <p:spPr>
          <a:xfrm>
            <a:off x="3528000" y="3672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4" name="Oval 83">
            <a:extLst>
              <a:ext uri="{FF2B5EF4-FFF2-40B4-BE49-F238E27FC236}">
                <a16:creationId xmlns:a16="http://schemas.microsoft.com/office/drawing/2014/main" id="{60E7C702-153F-9E7B-0D49-E4814C856619}"/>
              </a:ext>
            </a:extLst>
          </p:cNvPr>
          <p:cNvSpPr/>
          <p:nvPr/>
        </p:nvSpPr>
        <p:spPr>
          <a:xfrm>
            <a:off x="6372000" y="1727564"/>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5" name="Oval 84">
            <a:extLst>
              <a:ext uri="{FF2B5EF4-FFF2-40B4-BE49-F238E27FC236}">
                <a16:creationId xmlns:a16="http://schemas.microsoft.com/office/drawing/2014/main" id="{75215F95-BAA4-DD22-11B1-8CE10588E811}"/>
              </a:ext>
            </a:extLst>
          </p:cNvPr>
          <p:cNvSpPr/>
          <p:nvPr/>
        </p:nvSpPr>
        <p:spPr>
          <a:xfrm>
            <a:off x="7740000" y="756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7" name="Title 6">
            <a:extLst>
              <a:ext uri="{FF2B5EF4-FFF2-40B4-BE49-F238E27FC236}">
                <a16:creationId xmlns:a16="http://schemas.microsoft.com/office/drawing/2014/main" id="{D1FB4DF4-1854-3544-004C-857494F72313}"/>
              </a:ext>
            </a:extLst>
          </p:cNvPr>
          <p:cNvSpPr>
            <a:spLocks noGrp="1"/>
          </p:cNvSpPr>
          <p:nvPr>
            <p:ph type="title"/>
          </p:nvPr>
        </p:nvSpPr>
        <p:spPr/>
        <p:txBody>
          <a:bodyPr/>
          <a:lstStyle/>
          <a:p>
            <a:r>
              <a:rPr lang="en-GB" dirty="0"/>
              <a:t>Record of Achievement</a:t>
            </a:r>
          </a:p>
        </p:txBody>
      </p:sp>
      <p:sp>
        <p:nvSpPr>
          <p:cNvPr id="2" name="Footer Placeholder 1">
            <a:extLst>
              <a:ext uri="{FF2B5EF4-FFF2-40B4-BE49-F238E27FC236}">
                <a16:creationId xmlns:a16="http://schemas.microsoft.com/office/drawing/2014/main" id="{F96C3D95-45A5-140F-F778-784E93824D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A373F"/>
                </a:solidFill>
                <a:effectLst/>
                <a:uLnTx/>
                <a:uFillTx/>
                <a:latin typeface="Gotham Rounded"/>
                <a:ea typeface="+mn-ea"/>
                <a:cs typeface="+mn-cs"/>
              </a:rPr>
              <a:t>© 2023 Tokamak Energy</a:t>
            </a:r>
          </a:p>
        </p:txBody>
      </p:sp>
      <p:sp>
        <p:nvSpPr>
          <p:cNvPr id="3" name="Slide Number Placeholder 2">
            <a:extLst>
              <a:ext uri="{FF2B5EF4-FFF2-40B4-BE49-F238E27FC236}">
                <a16:creationId xmlns:a16="http://schemas.microsoft.com/office/drawing/2014/main" id="{43684040-C6E6-5442-2F87-D4E0EFC1B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1000" b="1" i="0" u="none" strike="noStrike" kern="1200" cap="none" spc="0" normalizeH="0" baseline="0" noProof="0" smtClean="0">
                <a:ln>
                  <a:noFill/>
                </a:ln>
                <a:solidFill>
                  <a:srgbClr val="E74B1C"/>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srgbClr val="E74B1C"/>
              </a:solidFill>
              <a:effectLst/>
              <a:uLnTx/>
              <a:uFillTx/>
              <a:latin typeface="Gotham Rounded"/>
              <a:ea typeface="+mn-ea"/>
              <a:cs typeface="+mn-cs"/>
            </a:endParaRPr>
          </a:p>
        </p:txBody>
      </p:sp>
      <p:sp>
        <p:nvSpPr>
          <p:cNvPr id="76" name="Rectangle 75">
            <a:extLst>
              <a:ext uri="{FF2B5EF4-FFF2-40B4-BE49-F238E27FC236}">
                <a16:creationId xmlns:a16="http://schemas.microsoft.com/office/drawing/2014/main" id="{947A3C79-F00C-8C61-06F5-1464FA48EA3D}"/>
              </a:ext>
            </a:extLst>
          </p:cNvPr>
          <p:cNvSpPr>
            <a:spLocks/>
          </p:cNvSpPr>
          <p:nvPr/>
        </p:nvSpPr>
        <p:spPr>
          <a:xfrm>
            <a:off x="7868724" y="462311"/>
            <a:ext cx="3932753" cy="705979"/>
          </a:xfrm>
          <a:prstGeom prst="rect">
            <a:avLst/>
          </a:prstGeom>
          <a:solidFill>
            <a:schemeClr val="tx2"/>
          </a:solidFill>
          <a:ln w="25400" cap="flat" cmpd="sng" algn="ctr">
            <a:noFill/>
            <a:prstDash val="solid"/>
          </a:ln>
          <a:effectLst>
            <a:outerShdw blurRad="50800" dist="38100" dir="5400000" algn="t" rotWithShape="0">
              <a:prstClr val="black">
                <a:alpha val="40000"/>
              </a:prstClr>
            </a:outerShdw>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2022</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Highest plasma ‘triple product’ of any</a:t>
            </a:r>
            <a:br>
              <a:rPr kumimoji="0" lang="en-US" sz="1200" b="0" i="0" u="none" strike="noStrike" kern="0" cap="none" spc="0" normalizeH="0" baseline="0" noProof="0" dirty="0">
                <a:ln>
                  <a:noFill/>
                </a:ln>
                <a:solidFill>
                  <a:prstClr val="white"/>
                </a:solidFill>
                <a:effectLst/>
                <a:uLnTx/>
                <a:uFillTx/>
                <a:latin typeface="Gotham Rounded"/>
                <a:ea typeface="+mn-ea"/>
                <a:cs typeface="+mn-cs"/>
              </a:rPr>
            </a:br>
            <a:r>
              <a:rPr kumimoji="0" lang="en-US" sz="1200" b="0" i="0" u="none" strike="noStrike" kern="0" cap="none" spc="0" normalizeH="0" baseline="0" noProof="0" dirty="0">
                <a:ln>
                  <a:noFill/>
                </a:ln>
                <a:solidFill>
                  <a:prstClr val="white"/>
                </a:solidFill>
                <a:effectLst/>
                <a:uLnTx/>
                <a:uFillTx/>
                <a:latin typeface="Gotham Rounded"/>
                <a:ea typeface="+mn-ea"/>
                <a:cs typeface="+mn-cs"/>
              </a:rPr>
              <a:t>private fusion company</a:t>
            </a:r>
          </a:p>
        </p:txBody>
      </p:sp>
      <p:sp>
        <p:nvSpPr>
          <p:cNvPr id="77" name="Rectangle 76">
            <a:extLst>
              <a:ext uri="{FF2B5EF4-FFF2-40B4-BE49-F238E27FC236}">
                <a16:creationId xmlns:a16="http://schemas.microsoft.com/office/drawing/2014/main" id="{03CD1AE5-BF15-E059-3B0D-A51AE2439A3E}"/>
              </a:ext>
            </a:extLst>
          </p:cNvPr>
          <p:cNvSpPr/>
          <p:nvPr/>
        </p:nvSpPr>
        <p:spPr>
          <a:xfrm>
            <a:off x="7868939" y="1159509"/>
            <a:ext cx="3932538"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 name="Rectangle 7">
            <a:extLst>
              <a:ext uri="{FF2B5EF4-FFF2-40B4-BE49-F238E27FC236}">
                <a16:creationId xmlns:a16="http://schemas.microsoft.com/office/drawing/2014/main" id="{365043F3-F979-BFDF-BBC0-BA5104BDCD9C}"/>
              </a:ext>
            </a:extLst>
          </p:cNvPr>
          <p:cNvSpPr>
            <a:spLocks/>
          </p:cNvSpPr>
          <p:nvPr/>
        </p:nvSpPr>
        <p:spPr>
          <a:xfrm>
            <a:off x="6500724" y="1460738"/>
            <a:ext cx="377070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2022</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1200" cap="none" spc="0" normalizeH="0" baseline="0" noProof="0" dirty="0">
                <a:ln>
                  <a:noFill/>
                </a:ln>
                <a:solidFill>
                  <a:prstClr val="white"/>
                </a:solidFill>
                <a:effectLst/>
                <a:uLnTx/>
                <a:uFillTx/>
                <a:latin typeface="Gotham Rounded"/>
                <a:ea typeface="+mn-ea"/>
                <a:cs typeface="+mn-cs"/>
              </a:rPr>
              <a:t>First private fusion company to achieve</a:t>
            </a:r>
            <a:br>
              <a:rPr kumimoji="0" lang="en-US" sz="1200" b="0" i="0" u="none" strike="noStrike" kern="1200" cap="none" spc="0" normalizeH="0" baseline="0" noProof="0" dirty="0">
                <a:ln>
                  <a:noFill/>
                </a:ln>
                <a:solidFill>
                  <a:prstClr val="white"/>
                </a:solidFill>
                <a:effectLst/>
                <a:uLnTx/>
                <a:uFillTx/>
                <a:latin typeface="Gotham Rounded"/>
                <a:ea typeface="+mn-ea"/>
                <a:cs typeface="+mn-cs"/>
              </a:rPr>
            </a:br>
            <a:r>
              <a:rPr kumimoji="0" lang="en-US" sz="1200" b="0" i="0" u="none" strike="noStrike" kern="1200" cap="none" spc="0" normalizeH="0" baseline="0" noProof="0" dirty="0">
                <a:ln>
                  <a:noFill/>
                </a:ln>
                <a:solidFill>
                  <a:prstClr val="white"/>
                </a:solidFill>
                <a:effectLst/>
                <a:uLnTx/>
                <a:uFillTx/>
                <a:latin typeface="Gotham Rounded"/>
                <a:ea typeface="+mn-ea"/>
                <a:cs typeface="+mn-cs"/>
              </a:rPr>
              <a:t>100M</a:t>
            </a:r>
            <a:r>
              <a:rPr kumimoji="0" lang="en-US" sz="1200" b="0" i="0" u="none" strike="noStrike" kern="1200" cap="none" spc="0" normalizeH="0" baseline="0" noProof="0" dirty="0">
                <a:ln>
                  <a:noFill/>
                </a:ln>
                <a:solidFill>
                  <a:prstClr val="white"/>
                </a:solidFill>
                <a:effectLst/>
                <a:uLnTx/>
                <a:uFillTx/>
                <a:latin typeface="Gotham Rounded"/>
                <a:ea typeface="+mn-ea"/>
                <a:cs typeface="+mn-cs"/>
                <a:sym typeface="Symbol" panose="05050102010706020507" pitchFamily="18" charset="2"/>
              </a:rPr>
              <a:t></a:t>
            </a:r>
            <a:r>
              <a:rPr kumimoji="0" lang="en-US" sz="1200" b="0" i="0" u="none" strike="noStrike" kern="1200" cap="none" spc="0" normalizeH="0" baseline="0" noProof="0" dirty="0">
                <a:ln>
                  <a:noFill/>
                </a:ln>
                <a:solidFill>
                  <a:prstClr val="white"/>
                </a:solidFill>
                <a:effectLst/>
                <a:uLnTx/>
                <a:uFillTx/>
                <a:latin typeface="Gotham Rounded"/>
                <a:ea typeface="+mn-ea"/>
                <a:cs typeface="+mn-cs"/>
              </a:rPr>
              <a:t>C plasma ion temperature in a tokamak</a:t>
            </a:r>
            <a:endParaRPr kumimoji="0" lang="en-US" sz="1200" b="0" i="0" u="none" strike="noStrike" kern="0" cap="none" spc="0" normalizeH="0" baseline="0" noProof="0" dirty="0">
              <a:ln>
                <a:noFill/>
              </a:ln>
              <a:solidFill>
                <a:prstClr val="white"/>
              </a:solidFill>
              <a:effectLst/>
              <a:uLnTx/>
              <a:uFillTx/>
              <a:latin typeface="Gotham Rounded"/>
              <a:ea typeface="+mn-ea"/>
              <a:cs typeface="+mn-cs"/>
            </a:endParaRPr>
          </a:p>
        </p:txBody>
      </p:sp>
      <p:sp>
        <p:nvSpPr>
          <p:cNvPr id="9" name="Rectangle 8">
            <a:extLst>
              <a:ext uri="{FF2B5EF4-FFF2-40B4-BE49-F238E27FC236}">
                <a16:creationId xmlns:a16="http://schemas.microsoft.com/office/drawing/2014/main" id="{942FDEBC-3EA1-116C-8BE1-CF01DB8C7871}"/>
              </a:ext>
            </a:extLst>
          </p:cNvPr>
          <p:cNvSpPr/>
          <p:nvPr/>
        </p:nvSpPr>
        <p:spPr>
          <a:xfrm>
            <a:off x="6500931" y="2157936"/>
            <a:ext cx="3770496"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1" name="Oval 80">
            <a:extLst>
              <a:ext uri="{FF2B5EF4-FFF2-40B4-BE49-F238E27FC236}">
                <a16:creationId xmlns:a16="http://schemas.microsoft.com/office/drawing/2014/main" id="{D93144F2-7D1C-75FB-0A12-42BBA77495A5}"/>
              </a:ext>
            </a:extLst>
          </p:cNvPr>
          <p:cNvSpPr/>
          <p:nvPr/>
        </p:nvSpPr>
        <p:spPr>
          <a:xfrm>
            <a:off x="720000" y="5616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1" name="Rectangle 10">
            <a:extLst>
              <a:ext uri="{FF2B5EF4-FFF2-40B4-BE49-F238E27FC236}">
                <a16:creationId xmlns:a16="http://schemas.microsoft.com/office/drawing/2014/main" id="{C8906514-B09E-E4D5-7C72-CD22EEDFD956}"/>
              </a:ext>
            </a:extLst>
          </p:cNvPr>
          <p:cNvSpPr>
            <a:spLocks/>
          </p:cNvSpPr>
          <p:nvPr/>
        </p:nvSpPr>
        <p:spPr>
          <a:xfrm>
            <a:off x="792000" y="5328000"/>
            <a:ext cx="3932753" cy="715853"/>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2015</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First HTS tokamak sustained pulse for &gt;24 hours (ST25 HTS)</a:t>
            </a:r>
          </a:p>
        </p:txBody>
      </p:sp>
      <p:sp>
        <p:nvSpPr>
          <p:cNvPr id="12" name="Rectangle 11">
            <a:extLst>
              <a:ext uri="{FF2B5EF4-FFF2-40B4-BE49-F238E27FC236}">
                <a16:creationId xmlns:a16="http://schemas.microsoft.com/office/drawing/2014/main" id="{4395568B-BE08-3140-88DC-3C2F93829EF3}"/>
              </a:ext>
            </a:extLst>
          </p:cNvPr>
          <p:cNvSpPr/>
          <p:nvPr/>
        </p:nvSpPr>
        <p:spPr>
          <a:xfrm>
            <a:off x="792215" y="6036013"/>
            <a:ext cx="3932538" cy="94787"/>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4" name="Rectangle 13">
            <a:extLst>
              <a:ext uri="{FF2B5EF4-FFF2-40B4-BE49-F238E27FC236}">
                <a16:creationId xmlns:a16="http://schemas.microsoft.com/office/drawing/2014/main" id="{B05B33AD-A5D1-BCC2-A2B5-BE3674CE58A5}"/>
              </a:ext>
            </a:extLst>
          </p:cNvPr>
          <p:cNvSpPr>
            <a:spLocks/>
          </p:cNvSpPr>
          <p:nvPr/>
        </p:nvSpPr>
        <p:spPr>
          <a:xfrm>
            <a:off x="3656724" y="3399035"/>
            <a:ext cx="3950998"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2020</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World-record 24 Tesla field at 20 K with patented HTS magnet technology</a:t>
            </a:r>
          </a:p>
        </p:txBody>
      </p:sp>
      <p:sp>
        <p:nvSpPr>
          <p:cNvPr id="15" name="Rectangle 14">
            <a:extLst>
              <a:ext uri="{FF2B5EF4-FFF2-40B4-BE49-F238E27FC236}">
                <a16:creationId xmlns:a16="http://schemas.microsoft.com/office/drawing/2014/main" id="{A49208A9-1AFC-6829-8F79-85702A6D5B58}"/>
              </a:ext>
            </a:extLst>
          </p:cNvPr>
          <p:cNvSpPr/>
          <p:nvPr/>
        </p:nvSpPr>
        <p:spPr>
          <a:xfrm>
            <a:off x="3656940" y="4096233"/>
            <a:ext cx="3950782"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8" name="Rectangle 17">
            <a:extLst>
              <a:ext uri="{FF2B5EF4-FFF2-40B4-BE49-F238E27FC236}">
                <a16:creationId xmlns:a16="http://schemas.microsoft.com/office/drawing/2014/main" id="{22DCCDFB-DB22-E119-1F42-E21C36624059}"/>
              </a:ext>
            </a:extLst>
          </p:cNvPr>
          <p:cNvSpPr>
            <a:spLocks/>
          </p:cNvSpPr>
          <p:nvPr/>
        </p:nvSpPr>
        <p:spPr>
          <a:xfrm>
            <a:off x="2255033" y="4369871"/>
            <a:ext cx="393275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2017</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1200" cap="none" spc="0" normalizeH="0" baseline="0" noProof="0" dirty="0">
                <a:ln>
                  <a:noFill/>
                </a:ln>
                <a:solidFill>
                  <a:prstClr val="white"/>
                </a:solidFill>
                <a:effectLst/>
                <a:uLnTx/>
                <a:uFillTx/>
                <a:latin typeface="Gotham Rounded"/>
                <a:ea typeface="+mn-ea"/>
                <a:cs typeface="+mn-cs"/>
              </a:rPr>
              <a:t>Designed, built and operate the world’s highest-magnetic field spherical tokamak (ST40)</a:t>
            </a:r>
          </a:p>
        </p:txBody>
      </p:sp>
      <p:sp>
        <p:nvSpPr>
          <p:cNvPr id="20" name="Rectangle 19">
            <a:extLst>
              <a:ext uri="{FF2B5EF4-FFF2-40B4-BE49-F238E27FC236}">
                <a16:creationId xmlns:a16="http://schemas.microsoft.com/office/drawing/2014/main" id="{F9D3D8FC-5FF1-1CDF-3BBC-8B3BAE062BE0}"/>
              </a:ext>
            </a:extLst>
          </p:cNvPr>
          <p:cNvSpPr/>
          <p:nvPr/>
        </p:nvSpPr>
        <p:spPr>
          <a:xfrm>
            <a:off x="2255248" y="5067069"/>
            <a:ext cx="3932538" cy="106180"/>
          </a:xfrm>
          <a:prstGeom prst="rect">
            <a:avLst/>
          </a:prstGeom>
          <a:gradFill>
            <a:gsLst>
              <a:gs pos="10000">
                <a:srgbClr val="E74B1C"/>
              </a:gs>
              <a:gs pos="100000">
                <a:srgbClr val="F08323"/>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pic>
        <p:nvPicPr>
          <p:cNvPr id="4" name="Picture 3">
            <a:extLst>
              <a:ext uri="{FF2B5EF4-FFF2-40B4-BE49-F238E27FC236}">
                <a16:creationId xmlns:a16="http://schemas.microsoft.com/office/drawing/2014/main" id="{24D18F83-8CED-A5D3-A9F7-646BDB3F127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5" y="5328250"/>
            <a:ext cx="803617" cy="802800"/>
          </a:xfrm>
          <a:prstGeom prst="rect">
            <a:avLst/>
          </a:prstGeom>
        </p:spPr>
      </p:pic>
      <p:pic>
        <p:nvPicPr>
          <p:cNvPr id="66" name="Picture 65" descr="A picture containing indoor&#10;&#10;Description automatically generated">
            <a:extLst>
              <a:ext uri="{FF2B5EF4-FFF2-40B4-BE49-F238E27FC236}">
                <a16:creationId xmlns:a16="http://schemas.microsoft.com/office/drawing/2014/main" id="{B45A4432-D48F-63A4-2105-D5839849CC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4140" y="3399613"/>
            <a:ext cx="802800" cy="802800"/>
          </a:xfrm>
          <a:prstGeom prst="rect">
            <a:avLst/>
          </a:prstGeom>
        </p:spPr>
      </p:pic>
      <p:pic>
        <p:nvPicPr>
          <p:cNvPr id="67" name="Picture 66" descr="A picture containing dirty&#10;&#10;Description automatically generated">
            <a:extLst>
              <a:ext uri="{FF2B5EF4-FFF2-40B4-BE49-F238E27FC236}">
                <a16:creationId xmlns:a16="http://schemas.microsoft.com/office/drawing/2014/main" id="{F9234028-3F6E-7C6A-F21D-4F6330BFBA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1599" y="4369871"/>
            <a:ext cx="803617" cy="802800"/>
          </a:xfrm>
          <a:prstGeom prst="rect">
            <a:avLst/>
          </a:prstGeom>
        </p:spPr>
      </p:pic>
      <p:pic>
        <p:nvPicPr>
          <p:cNvPr id="26" name="Picture 25" descr="A picture containing dark, projector, camera lens&#10;&#10;Description automatically generated">
            <a:extLst>
              <a:ext uri="{FF2B5EF4-FFF2-40B4-BE49-F238E27FC236}">
                <a16:creationId xmlns:a16="http://schemas.microsoft.com/office/drawing/2014/main" id="{AD5BC8A7-3212-EE61-CB77-2711A845890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97709" y="1461316"/>
            <a:ext cx="802800" cy="802800"/>
          </a:xfrm>
          <a:prstGeom prst="rect">
            <a:avLst/>
          </a:prstGeom>
        </p:spPr>
      </p:pic>
      <p:sp>
        <p:nvSpPr>
          <p:cNvPr id="28" name="Oval 27">
            <a:extLst>
              <a:ext uri="{FF2B5EF4-FFF2-40B4-BE49-F238E27FC236}">
                <a16:creationId xmlns:a16="http://schemas.microsoft.com/office/drawing/2014/main" id="{D900BB47-CBCF-C58A-9CCC-FC0208449EAF}"/>
              </a:ext>
            </a:extLst>
          </p:cNvPr>
          <p:cNvSpPr/>
          <p:nvPr/>
        </p:nvSpPr>
        <p:spPr>
          <a:xfrm>
            <a:off x="4932000" y="2700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24" name="Rectangle 23">
            <a:extLst>
              <a:ext uri="{FF2B5EF4-FFF2-40B4-BE49-F238E27FC236}">
                <a16:creationId xmlns:a16="http://schemas.microsoft.com/office/drawing/2014/main" id="{3AF12700-0DA3-4473-5DCA-24D17DBB9ED5}"/>
              </a:ext>
            </a:extLst>
          </p:cNvPr>
          <p:cNvSpPr>
            <a:spLocks/>
          </p:cNvSpPr>
          <p:nvPr/>
        </p:nvSpPr>
        <p:spPr>
          <a:xfrm>
            <a:off x="5060724" y="2431574"/>
            <a:ext cx="393275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2021</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Robust, scaleable</a:t>
            </a:r>
            <a:r>
              <a:rPr lang="en-US" sz="1200" kern="0" dirty="0">
                <a:solidFill>
                  <a:prstClr val="white"/>
                </a:solidFill>
                <a:latin typeface="Gotham Rounded"/>
              </a:rPr>
              <a:t>, quench-protected HTS magnet precisely validating our simulations</a:t>
            </a:r>
          </a:p>
        </p:txBody>
      </p:sp>
      <p:sp>
        <p:nvSpPr>
          <p:cNvPr id="25" name="Rectangle 24">
            <a:extLst>
              <a:ext uri="{FF2B5EF4-FFF2-40B4-BE49-F238E27FC236}">
                <a16:creationId xmlns:a16="http://schemas.microsoft.com/office/drawing/2014/main" id="{C394D920-8582-0E5B-3101-211B90053E83}"/>
              </a:ext>
            </a:extLst>
          </p:cNvPr>
          <p:cNvSpPr/>
          <p:nvPr/>
        </p:nvSpPr>
        <p:spPr>
          <a:xfrm>
            <a:off x="5060939" y="3128772"/>
            <a:ext cx="3932538"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pic>
        <p:nvPicPr>
          <p:cNvPr id="35" name="Picture 34" descr="A close up of a machine&#10;&#10;Description automatically generated">
            <a:extLst>
              <a:ext uri="{FF2B5EF4-FFF2-40B4-BE49-F238E27FC236}">
                <a16:creationId xmlns:a16="http://schemas.microsoft.com/office/drawing/2014/main" id="{15FCA098-BAFD-74F1-287A-EA5EAF2287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9199" y="2449437"/>
            <a:ext cx="929229" cy="782729"/>
          </a:xfrm>
          <a:prstGeom prst="rect">
            <a:avLst/>
          </a:prstGeom>
        </p:spPr>
      </p:pic>
      <p:pic>
        <p:nvPicPr>
          <p:cNvPr id="36" name="Picture 35">
            <a:extLst>
              <a:ext uri="{FF2B5EF4-FFF2-40B4-BE49-F238E27FC236}">
                <a16:creationId xmlns:a16="http://schemas.microsoft.com/office/drawing/2014/main" id="{281F5F55-B10F-4D91-B38F-52D10BE3340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064873" y="451502"/>
            <a:ext cx="803743" cy="803667"/>
          </a:xfrm>
          <a:prstGeom prst="rect">
            <a:avLst/>
          </a:prstGeom>
        </p:spPr>
      </p:pic>
      <p:pic>
        <p:nvPicPr>
          <p:cNvPr id="5" name="Picture 4">
            <a:extLst>
              <a:ext uri="{FF2B5EF4-FFF2-40B4-BE49-F238E27FC236}">
                <a16:creationId xmlns:a16="http://schemas.microsoft.com/office/drawing/2014/main" id="{A54DE962-2DD4-1BFB-134D-8D9C9F18C4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9355" y="985626"/>
            <a:ext cx="2178093" cy="2183367"/>
          </a:xfrm>
          <a:prstGeom prst="rect">
            <a:avLst/>
          </a:prstGeom>
        </p:spPr>
      </p:pic>
    </p:spTree>
    <p:extLst>
      <p:ext uri="{BB962C8B-B14F-4D97-AF65-F5344CB8AC3E}">
        <p14:creationId xmlns:p14="http://schemas.microsoft.com/office/powerpoint/2010/main" val="93513468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505097EF-67D3-C101-4C69-CA0BE54EA30D}"/>
              </a:ext>
            </a:extLst>
          </p:cNvPr>
          <p:cNvSpPr/>
          <p:nvPr/>
        </p:nvSpPr>
        <p:spPr>
          <a:xfrm>
            <a:off x="38200" y="750465"/>
            <a:ext cx="701998" cy="701998"/>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nvGrpSpPr>
          <p:cNvPr id="99" name="Group 98">
            <a:extLst>
              <a:ext uri="{FF2B5EF4-FFF2-40B4-BE49-F238E27FC236}">
                <a16:creationId xmlns:a16="http://schemas.microsoft.com/office/drawing/2014/main" id="{C5C524B0-31C0-BB4F-48CC-09A78020A42E}"/>
              </a:ext>
            </a:extLst>
          </p:cNvPr>
          <p:cNvGrpSpPr/>
          <p:nvPr/>
        </p:nvGrpSpPr>
        <p:grpSpPr>
          <a:xfrm>
            <a:off x="4821955" y="1319052"/>
            <a:ext cx="7300089" cy="4445539"/>
            <a:chOff x="4821955" y="1402872"/>
            <a:chExt cx="7300089" cy="4445539"/>
          </a:xfrm>
        </p:grpSpPr>
        <p:pic>
          <p:nvPicPr>
            <p:cNvPr id="4" name="Picture 3" descr="Chart, sunburst chart&#10;&#10;Description automatically generated">
              <a:extLst>
                <a:ext uri="{FF2B5EF4-FFF2-40B4-BE49-F238E27FC236}">
                  <a16:creationId xmlns:a16="http://schemas.microsoft.com/office/drawing/2014/main" id="{96643446-E222-C499-7DDF-AE3B84F18650}"/>
                </a:ext>
              </a:extLst>
            </p:cNvPr>
            <p:cNvPicPr/>
            <p:nvPr/>
          </p:nvPicPr>
          <p:blipFill>
            <a:blip r:embed="rId3" cstate="email">
              <a:extLst>
                <a:ext uri="{28A0092B-C50C-407E-A947-70E740481C1C}">
                  <a14:useLocalDpi xmlns:a14="http://schemas.microsoft.com/office/drawing/2010/main"/>
                </a:ext>
              </a:extLst>
            </a:blip>
            <a:stretch>
              <a:fillRect/>
            </a:stretch>
          </p:blipFill>
          <p:spPr>
            <a:xfrm flipH="1">
              <a:off x="5309674" y="2038610"/>
              <a:ext cx="3399524" cy="3399524"/>
            </a:xfrm>
            <a:prstGeom prst="rect">
              <a:avLst/>
            </a:prstGeom>
          </p:spPr>
        </p:pic>
        <p:sp>
          <p:nvSpPr>
            <p:cNvPr id="5" name="Radiation shielding">
              <a:extLst>
                <a:ext uri="{FF2B5EF4-FFF2-40B4-BE49-F238E27FC236}">
                  <a16:creationId xmlns:a16="http://schemas.microsoft.com/office/drawing/2014/main" id="{45489BE1-F8AD-3711-3508-65C2CD4C234D}"/>
                </a:ext>
              </a:extLst>
            </p:cNvPr>
            <p:cNvSpPr txBox="1">
              <a:spLocks/>
            </p:cNvSpPr>
            <p:nvPr/>
          </p:nvSpPr>
          <p:spPr>
            <a:xfrm>
              <a:off x="6934333" y="5529487"/>
              <a:ext cx="2698687" cy="318924"/>
            </a:xfrm>
            <a:prstGeom prst="rect">
              <a:avLst/>
            </a:prstGeom>
            <a:noFill/>
          </p:spPr>
          <p:txBody>
            <a:bodyPr wrap="squar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7F7F7F"/>
                  </a:solidFill>
                  <a:effectLst/>
                  <a:uLnTx/>
                  <a:uFillTx/>
                  <a:latin typeface="+mj-lt"/>
                </a:rPr>
                <a:t>Radiation Shielding</a:t>
              </a:r>
            </a:p>
          </p:txBody>
        </p:sp>
        <p:sp>
          <p:nvSpPr>
            <p:cNvPr id="21" name="Magnet">
              <a:extLst>
                <a:ext uri="{FF2B5EF4-FFF2-40B4-BE49-F238E27FC236}">
                  <a16:creationId xmlns:a16="http://schemas.microsoft.com/office/drawing/2014/main" id="{43209FE9-0038-56FE-A171-FED52E71B4B2}"/>
                </a:ext>
              </a:extLst>
            </p:cNvPr>
            <p:cNvSpPr txBox="1">
              <a:spLocks/>
            </p:cNvSpPr>
            <p:nvPr/>
          </p:nvSpPr>
          <p:spPr>
            <a:xfrm>
              <a:off x="4821955" y="1408910"/>
              <a:ext cx="1676275" cy="688256"/>
            </a:xfrm>
            <a:prstGeom prst="rect">
              <a:avLst/>
            </a:prstGeom>
            <a:noFill/>
          </p:spPr>
          <p:txBody>
            <a:bodyPr wrap="none" lIns="72000" tIns="36000" rIns="72000" bIns="3600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1" u="none" strike="noStrike" kern="0" cap="none" spc="0" normalizeH="0" baseline="0" noProof="0">
                  <a:ln>
                    <a:noFill/>
                  </a:ln>
                  <a:solidFill>
                    <a:srgbClr val="ED7D31"/>
                  </a:solidFill>
                  <a:effectLst/>
                  <a:uLnTx/>
                  <a:uFillTx/>
                  <a:latin typeface="+mj-lt"/>
                </a:rPr>
                <a:t>Magnet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1" u="none" strike="noStrike" kern="0" cap="none" spc="0" normalizeH="0" baseline="0" noProof="0">
                  <a:ln>
                    <a:noFill/>
                  </a:ln>
                  <a:solidFill>
                    <a:srgbClr val="ED7D31"/>
                  </a:solidFill>
                  <a:effectLst/>
                  <a:uLnTx/>
                  <a:uFillTx/>
                  <a:latin typeface="+mj-lt"/>
                </a:rPr>
                <a:t>Technology</a:t>
              </a:r>
            </a:p>
          </p:txBody>
        </p:sp>
        <p:sp>
          <p:nvSpPr>
            <p:cNvPr id="22" name="Mechanical">
              <a:extLst>
                <a:ext uri="{FF2B5EF4-FFF2-40B4-BE49-F238E27FC236}">
                  <a16:creationId xmlns:a16="http://schemas.microsoft.com/office/drawing/2014/main" id="{303E272B-38C9-7F5C-206E-53DDFE418DFA}"/>
                </a:ext>
              </a:extLst>
            </p:cNvPr>
            <p:cNvSpPr txBox="1">
              <a:spLocks/>
            </p:cNvSpPr>
            <p:nvPr/>
          </p:nvSpPr>
          <p:spPr>
            <a:xfrm>
              <a:off x="8034379" y="5186287"/>
              <a:ext cx="1307584"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E6AF00"/>
                  </a:solidFill>
                  <a:effectLst/>
                  <a:uLnTx/>
                  <a:uFillTx/>
                  <a:latin typeface="+mj-lt"/>
                </a:rPr>
                <a:t>Mechanical</a:t>
              </a:r>
            </a:p>
          </p:txBody>
        </p:sp>
        <p:sp>
          <p:nvSpPr>
            <p:cNvPr id="24" name="Neutron tolerant">
              <a:extLst>
                <a:ext uri="{FF2B5EF4-FFF2-40B4-BE49-F238E27FC236}">
                  <a16:creationId xmlns:a16="http://schemas.microsoft.com/office/drawing/2014/main" id="{63FBA235-E5F1-0786-D2FF-DD38ED55C793}"/>
                </a:ext>
              </a:extLst>
            </p:cNvPr>
            <p:cNvSpPr txBox="1">
              <a:spLocks/>
            </p:cNvSpPr>
            <p:nvPr/>
          </p:nvSpPr>
          <p:spPr>
            <a:xfrm>
              <a:off x="8456146" y="4863552"/>
              <a:ext cx="2942647"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5B9BD5"/>
                  </a:solidFill>
                  <a:effectLst/>
                  <a:uLnTx/>
                  <a:uFillTx/>
                  <a:latin typeface="+mj-lt"/>
                </a:rPr>
                <a:t>Neutron Tolerant Materials</a:t>
              </a:r>
              <a:endParaRPr kumimoji="0" lang="en-GB" sz="1100" u="none" strike="noStrike" kern="0" cap="none" spc="0" normalizeH="0" baseline="0" noProof="0">
                <a:ln>
                  <a:noFill/>
                </a:ln>
                <a:solidFill>
                  <a:srgbClr val="5B9BD5"/>
                </a:solidFill>
                <a:effectLst/>
                <a:uLnTx/>
                <a:uFillTx/>
                <a:latin typeface="+mj-lt"/>
              </a:endParaRPr>
            </a:p>
          </p:txBody>
        </p:sp>
        <p:sp>
          <p:nvSpPr>
            <p:cNvPr id="25" name="Plasma initiation">
              <a:extLst>
                <a:ext uri="{FF2B5EF4-FFF2-40B4-BE49-F238E27FC236}">
                  <a16:creationId xmlns:a16="http://schemas.microsoft.com/office/drawing/2014/main" id="{E951D275-03FC-0BFF-3F99-77FCB31D79AA}"/>
                </a:ext>
              </a:extLst>
            </p:cNvPr>
            <p:cNvSpPr txBox="1">
              <a:spLocks/>
            </p:cNvSpPr>
            <p:nvPr/>
          </p:nvSpPr>
          <p:spPr>
            <a:xfrm>
              <a:off x="8703238" y="4479032"/>
              <a:ext cx="3003561"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70AD47"/>
                  </a:solidFill>
                  <a:effectLst/>
                  <a:uLnTx/>
                  <a:uFillTx/>
                  <a:latin typeface="+mj-lt"/>
                </a:rPr>
                <a:t>Plasma Initiation and Ramp</a:t>
              </a:r>
            </a:p>
          </p:txBody>
        </p:sp>
        <p:sp>
          <p:nvSpPr>
            <p:cNvPr id="26" name="Cryogenics">
              <a:extLst>
                <a:ext uri="{FF2B5EF4-FFF2-40B4-BE49-F238E27FC236}">
                  <a16:creationId xmlns:a16="http://schemas.microsoft.com/office/drawing/2014/main" id="{1AFEC89E-49BC-001D-A3F8-296A040BF93E}"/>
                </a:ext>
              </a:extLst>
            </p:cNvPr>
            <p:cNvSpPr txBox="1">
              <a:spLocks/>
            </p:cNvSpPr>
            <p:nvPr/>
          </p:nvSpPr>
          <p:spPr>
            <a:xfrm>
              <a:off x="8860400" y="4094512"/>
              <a:ext cx="3261644"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264478"/>
                  </a:solidFill>
                  <a:effectLst/>
                  <a:uLnTx/>
                  <a:uFillTx/>
                  <a:latin typeface="+mj-lt"/>
                </a:rPr>
                <a:t>Power Supply and Cryogenics</a:t>
              </a:r>
            </a:p>
          </p:txBody>
        </p:sp>
        <p:sp>
          <p:nvSpPr>
            <p:cNvPr id="64" name="Plasma facing">
              <a:extLst>
                <a:ext uri="{FF2B5EF4-FFF2-40B4-BE49-F238E27FC236}">
                  <a16:creationId xmlns:a16="http://schemas.microsoft.com/office/drawing/2014/main" id="{465E886D-144E-3F6E-67C9-C2BFFC61A5E8}"/>
                </a:ext>
              </a:extLst>
            </p:cNvPr>
            <p:cNvSpPr txBox="1">
              <a:spLocks/>
            </p:cNvSpPr>
            <p:nvPr/>
          </p:nvSpPr>
          <p:spPr>
            <a:xfrm>
              <a:off x="8920036" y="3709992"/>
              <a:ext cx="3037224"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9E480E"/>
                  </a:solidFill>
                  <a:effectLst/>
                  <a:uLnTx/>
                  <a:uFillTx/>
                  <a:latin typeface="+mj-lt"/>
                </a:rPr>
                <a:t>Plasma Facing Components</a:t>
              </a:r>
            </a:p>
          </p:txBody>
        </p:sp>
        <p:sp>
          <p:nvSpPr>
            <p:cNvPr id="65" name="Reactor control">
              <a:extLst>
                <a:ext uri="{FF2B5EF4-FFF2-40B4-BE49-F238E27FC236}">
                  <a16:creationId xmlns:a16="http://schemas.microsoft.com/office/drawing/2014/main" id="{FE3C8E25-C569-7C06-5C1A-B55C49615E1F}"/>
                </a:ext>
              </a:extLst>
            </p:cNvPr>
            <p:cNvSpPr txBox="1">
              <a:spLocks/>
            </p:cNvSpPr>
            <p:nvPr/>
          </p:nvSpPr>
          <p:spPr>
            <a:xfrm>
              <a:off x="8920036" y="3325472"/>
              <a:ext cx="1812529"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636363"/>
                  </a:solidFill>
                  <a:effectLst/>
                  <a:uLnTx/>
                  <a:uFillTx/>
                  <a:latin typeface="+mj-lt"/>
                </a:rPr>
                <a:t>Reactor Control</a:t>
              </a:r>
            </a:p>
          </p:txBody>
        </p:sp>
        <p:sp>
          <p:nvSpPr>
            <p:cNvPr id="66" name="Spherical tokamak">
              <a:extLst>
                <a:ext uri="{FF2B5EF4-FFF2-40B4-BE49-F238E27FC236}">
                  <a16:creationId xmlns:a16="http://schemas.microsoft.com/office/drawing/2014/main" id="{8AD07D94-2577-CA04-3D5D-AAF255CB2054}"/>
                </a:ext>
              </a:extLst>
            </p:cNvPr>
            <p:cNvSpPr txBox="1">
              <a:spLocks/>
            </p:cNvSpPr>
            <p:nvPr/>
          </p:nvSpPr>
          <p:spPr>
            <a:xfrm>
              <a:off x="6934333" y="1402872"/>
              <a:ext cx="2905777" cy="318924"/>
            </a:xfrm>
            <a:prstGeom prst="rect">
              <a:avLst/>
            </a:prstGeom>
            <a:noFill/>
          </p:spPr>
          <p:txBody>
            <a:bodyPr wrap="none" lIns="72000" tIns="36000" rIns="72000" bIns="36000" rtlCol="0" anchor="ctr">
              <a:spAutoFit/>
            </a:bodyPr>
            <a:lstStyle/>
            <a:p>
              <a:r>
                <a:rPr lang="en-GB" sz="1600" b="1">
                  <a:solidFill>
                    <a:srgbClr val="4472C4"/>
                  </a:solidFill>
                  <a:latin typeface="+mj-lt"/>
                </a:rPr>
                <a:t>Spherical Tokamak Design</a:t>
              </a:r>
            </a:p>
          </p:txBody>
        </p:sp>
        <p:sp>
          <p:nvSpPr>
            <p:cNvPr id="67" name="Reactor maintenance">
              <a:extLst>
                <a:ext uri="{FF2B5EF4-FFF2-40B4-BE49-F238E27FC236}">
                  <a16:creationId xmlns:a16="http://schemas.microsoft.com/office/drawing/2014/main" id="{4CD4834B-64FC-22FE-46D1-8C8A1085C515}"/>
                </a:ext>
              </a:extLst>
            </p:cNvPr>
            <p:cNvSpPr txBox="1">
              <a:spLocks/>
            </p:cNvSpPr>
            <p:nvPr/>
          </p:nvSpPr>
          <p:spPr>
            <a:xfrm>
              <a:off x="8860400" y="2940952"/>
              <a:ext cx="2347932"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997300"/>
                  </a:solidFill>
                  <a:effectLst/>
                  <a:uLnTx/>
                  <a:uFillTx/>
                  <a:latin typeface="+mj-lt"/>
                </a:rPr>
                <a:t>Reactor Maintenance</a:t>
              </a:r>
            </a:p>
          </p:txBody>
        </p:sp>
        <p:sp>
          <p:nvSpPr>
            <p:cNvPr id="68" name="Breeder blankets">
              <a:extLst>
                <a:ext uri="{FF2B5EF4-FFF2-40B4-BE49-F238E27FC236}">
                  <a16:creationId xmlns:a16="http://schemas.microsoft.com/office/drawing/2014/main" id="{27D820BC-38E5-C94F-541D-616B50AC6675}"/>
                </a:ext>
              </a:extLst>
            </p:cNvPr>
            <p:cNvSpPr txBox="1">
              <a:spLocks/>
            </p:cNvSpPr>
            <p:nvPr/>
          </p:nvSpPr>
          <p:spPr>
            <a:xfrm>
              <a:off x="8703238" y="2556432"/>
              <a:ext cx="1932755"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4472C4">
                      <a:lumMod val="75000"/>
                    </a:srgbClr>
                  </a:solidFill>
                  <a:effectLst/>
                  <a:uLnTx/>
                  <a:uFillTx/>
                  <a:latin typeface="+mj-lt"/>
                </a:rPr>
                <a:t>Breeder Blankets</a:t>
              </a:r>
            </a:p>
          </p:txBody>
        </p:sp>
        <p:sp>
          <p:nvSpPr>
            <p:cNvPr id="69" name="Fuel cycles">
              <a:extLst>
                <a:ext uri="{FF2B5EF4-FFF2-40B4-BE49-F238E27FC236}">
                  <a16:creationId xmlns:a16="http://schemas.microsoft.com/office/drawing/2014/main" id="{DA154D92-E1AA-2EC4-9FE4-3074B0A3D1BD}"/>
                </a:ext>
              </a:extLst>
            </p:cNvPr>
            <p:cNvSpPr txBox="1">
              <a:spLocks/>
            </p:cNvSpPr>
            <p:nvPr/>
          </p:nvSpPr>
          <p:spPr>
            <a:xfrm>
              <a:off x="8456146" y="2171912"/>
              <a:ext cx="1334834" cy="318924"/>
            </a:xfrm>
            <a:prstGeom prst="rect">
              <a:avLst/>
            </a:prstGeom>
            <a:noFill/>
          </p:spPr>
          <p:txBody>
            <a:bodyPr wrap="none" lIns="72000" tIns="36000" rIns="72000" bIns="360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u="none" strike="noStrike" kern="0" cap="none" spc="0" normalizeH="0" baseline="0" noProof="0">
                  <a:ln>
                    <a:noFill/>
                  </a:ln>
                  <a:solidFill>
                    <a:srgbClr val="43682B"/>
                  </a:solidFill>
                  <a:effectLst/>
                  <a:uLnTx/>
                  <a:uFillTx/>
                  <a:latin typeface="+mj-lt"/>
                </a:rPr>
                <a:t>Fuel Cycles</a:t>
              </a:r>
            </a:p>
          </p:txBody>
        </p:sp>
        <p:sp>
          <p:nvSpPr>
            <p:cNvPr id="70" name="Plasma control">
              <a:extLst>
                <a:ext uri="{FF2B5EF4-FFF2-40B4-BE49-F238E27FC236}">
                  <a16:creationId xmlns:a16="http://schemas.microsoft.com/office/drawing/2014/main" id="{0DEF659B-7A16-AB32-61F8-305E0B99A5F0}"/>
                </a:ext>
              </a:extLst>
            </p:cNvPr>
            <p:cNvSpPr txBox="1">
              <a:spLocks/>
            </p:cNvSpPr>
            <p:nvPr/>
          </p:nvSpPr>
          <p:spPr>
            <a:xfrm>
              <a:off x="8034379" y="1787392"/>
              <a:ext cx="1733983" cy="318924"/>
            </a:xfrm>
            <a:prstGeom prst="rect">
              <a:avLst/>
            </a:prstGeom>
            <a:noFill/>
          </p:spPr>
          <p:txBody>
            <a:bodyPr wrap="none" lIns="72000" tIns="36000" rIns="72000" bIns="36000" rtlCol="0" anchor="ctr">
              <a:spAutoFit/>
            </a:bodyPr>
            <a:lstStyle/>
            <a:p>
              <a:r>
                <a:rPr lang="en-GB" sz="1600" b="1">
                  <a:solidFill>
                    <a:srgbClr val="D24EEC"/>
                  </a:solidFill>
                  <a:latin typeface="+mj-lt"/>
                </a:rPr>
                <a:t>Plasma Control</a:t>
              </a:r>
            </a:p>
          </p:txBody>
        </p:sp>
        <p:sp>
          <p:nvSpPr>
            <p:cNvPr id="72" name="TextBox 71">
              <a:extLst>
                <a:ext uri="{FF2B5EF4-FFF2-40B4-BE49-F238E27FC236}">
                  <a16:creationId xmlns:a16="http://schemas.microsoft.com/office/drawing/2014/main" id="{629C4261-75CD-4730-A62A-4E6EFA55CC9E}"/>
                </a:ext>
              </a:extLst>
            </p:cNvPr>
            <p:cNvSpPr txBox="1"/>
            <p:nvPr/>
          </p:nvSpPr>
          <p:spPr>
            <a:xfrm>
              <a:off x="5428845" y="3532514"/>
              <a:ext cx="298727" cy="288147"/>
            </a:xfrm>
            <a:prstGeom prst="rect">
              <a:avLst/>
            </a:prstGeom>
          </p:spPr>
          <p:txBody>
            <a:bodyPr wrap="none" lIns="36000" tIns="36000" rIns="36000" bIns="36000" rtlCol="0" anchor="ctr" anchorCtr="0">
              <a:spAutoFit/>
            </a:bodyPr>
            <a:lstStyle/>
            <a:p>
              <a:pPr algn="ctr"/>
              <a:r>
                <a:rPr lang="en-GB" sz="1400" b="1" dirty="0">
                  <a:solidFill>
                    <a:schemeClr val="bg1"/>
                  </a:solidFill>
                </a:rPr>
                <a:t>35</a:t>
              </a:r>
            </a:p>
          </p:txBody>
        </p:sp>
        <p:sp>
          <p:nvSpPr>
            <p:cNvPr id="73" name="TextBox 72">
              <a:extLst>
                <a:ext uri="{FF2B5EF4-FFF2-40B4-BE49-F238E27FC236}">
                  <a16:creationId xmlns:a16="http://schemas.microsoft.com/office/drawing/2014/main" id="{B0A912E7-DAB6-CEB9-FA5A-F15999B65583}"/>
                </a:ext>
              </a:extLst>
            </p:cNvPr>
            <p:cNvSpPr txBox="1"/>
            <p:nvPr/>
          </p:nvSpPr>
          <p:spPr>
            <a:xfrm>
              <a:off x="7001075" y="4973021"/>
              <a:ext cx="191325" cy="288147"/>
            </a:xfrm>
            <a:prstGeom prst="rect">
              <a:avLst/>
            </a:prstGeom>
          </p:spPr>
          <p:txBody>
            <a:bodyPr wrap="none" lIns="36000" tIns="36000" rIns="36000" bIns="36000" rtlCol="0" anchor="ctr" anchorCtr="0">
              <a:spAutoFit/>
            </a:bodyPr>
            <a:lstStyle/>
            <a:p>
              <a:pPr algn="ctr"/>
              <a:r>
                <a:rPr lang="en-GB" sz="1400" b="1">
                  <a:solidFill>
                    <a:schemeClr val="bg1"/>
                  </a:solidFill>
                </a:rPr>
                <a:t>6</a:t>
              </a:r>
            </a:p>
          </p:txBody>
        </p:sp>
        <p:sp>
          <p:nvSpPr>
            <p:cNvPr id="74" name="TextBox 73">
              <a:extLst>
                <a:ext uri="{FF2B5EF4-FFF2-40B4-BE49-F238E27FC236}">
                  <a16:creationId xmlns:a16="http://schemas.microsoft.com/office/drawing/2014/main" id="{E4FAF5F6-AF47-75A5-D87E-255BC6DCA63C}"/>
                </a:ext>
              </a:extLst>
            </p:cNvPr>
            <p:cNvSpPr txBox="1"/>
            <p:nvPr/>
          </p:nvSpPr>
          <p:spPr>
            <a:xfrm>
              <a:off x="7567789" y="4796620"/>
              <a:ext cx="196135" cy="288147"/>
            </a:xfrm>
            <a:prstGeom prst="rect">
              <a:avLst/>
            </a:prstGeom>
          </p:spPr>
          <p:txBody>
            <a:bodyPr wrap="none" lIns="36000" tIns="36000" rIns="36000" bIns="36000" rtlCol="0" anchor="ctr" anchorCtr="0">
              <a:spAutoFit/>
            </a:bodyPr>
            <a:lstStyle/>
            <a:p>
              <a:pPr algn="ctr"/>
              <a:r>
                <a:rPr lang="en-GB" sz="1400" b="1">
                  <a:solidFill>
                    <a:schemeClr val="bg1"/>
                  </a:solidFill>
                </a:rPr>
                <a:t>4</a:t>
              </a:r>
            </a:p>
          </p:txBody>
        </p:sp>
        <p:sp>
          <p:nvSpPr>
            <p:cNvPr id="78" name="TextBox 77">
              <a:extLst>
                <a:ext uri="{FF2B5EF4-FFF2-40B4-BE49-F238E27FC236}">
                  <a16:creationId xmlns:a16="http://schemas.microsoft.com/office/drawing/2014/main" id="{C61510BC-4D97-D1AF-A6CD-3A49C7ED8FCB}"/>
                </a:ext>
              </a:extLst>
            </p:cNvPr>
            <p:cNvSpPr txBox="1"/>
            <p:nvPr/>
          </p:nvSpPr>
          <p:spPr>
            <a:xfrm>
              <a:off x="7893771" y="4573797"/>
              <a:ext cx="184914" cy="288147"/>
            </a:xfrm>
            <a:prstGeom prst="rect">
              <a:avLst/>
            </a:prstGeom>
          </p:spPr>
          <p:txBody>
            <a:bodyPr wrap="none" lIns="36000" tIns="36000" rIns="36000" bIns="36000" rtlCol="0" anchor="ctr" anchorCtr="0">
              <a:spAutoFit/>
            </a:bodyPr>
            <a:lstStyle/>
            <a:p>
              <a:pPr algn="ctr"/>
              <a:r>
                <a:rPr lang="en-GB" sz="1400" b="1">
                  <a:solidFill>
                    <a:schemeClr val="bg1"/>
                  </a:solidFill>
                </a:rPr>
                <a:t>2</a:t>
              </a:r>
            </a:p>
          </p:txBody>
        </p:sp>
        <p:sp>
          <p:nvSpPr>
            <p:cNvPr id="79" name="TextBox 78">
              <a:extLst>
                <a:ext uri="{FF2B5EF4-FFF2-40B4-BE49-F238E27FC236}">
                  <a16:creationId xmlns:a16="http://schemas.microsoft.com/office/drawing/2014/main" id="{BEB30541-FFD7-5699-936F-6CD8FF38AFC9}"/>
                </a:ext>
              </a:extLst>
            </p:cNvPr>
            <p:cNvSpPr txBox="1"/>
            <p:nvPr/>
          </p:nvSpPr>
          <p:spPr>
            <a:xfrm>
              <a:off x="8066406" y="4399701"/>
              <a:ext cx="184914" cy="288147"/>
            </a:xfrm>
            <a:prstGeom prst="rect">
              <a:avLst/>
            </a:prstGeom>
          </p:spPr>
          <p:txBody>
            <a:bodyPr wrap="none" lIns="36000" tIns="36000" rIns="36000" bIns="36000" rtlCol="0" anchor="ctr" anchorCtr="0">
              <a:spAutoFit/>
            </a:bodyPr>
            <a:lstStyle/>
            <a:p>
              <a:pPr algn="ctr"/>
              <a:r>
                <a:rPr lang="en-GB" sz="1400" b="1">
                  <a:solidFill>
                    <a:schemeClr val="bg1"/>
                  </a:solidFill>
                </a:rPr>
                <a:t>2</a:t>
              </a:r>
            </a:p>
          </p:txBody>
        </p:sp>
        <p:sp>
          <p:nvSpPr>
            <p:cNvPr id="80" name="TextBox 79">
              <a:extLst>
                <a:ext uri="{FF2B5EF4-FFF2-40B4-BE49-F238E27FC236}">
                  <a16:creationId xmlns:a16="http://schemas.microsoft.com/office/drawing/2014/main" id="{448D3294-A087-ED0B-81D6-FA2BC4E23322}"/>
                </a:ext>
              </a:extLst>
            </p:cNvPr>
            <p:cNvSpPr txBox="1"/>
            <p:nvPr/>
          </p:nvSpPr>
          <p:spPr>
            <a:xfrm>
              <a:off x="8196538" y="4189877"/>
              <a:ext cx="184914" cy="288147"/>
            </a:xfrm>
            <a:prstGeom prst="rect">
              <a:avLst/>
            </a:prstGeom>
          </p:spPr>
          <p:txBody>
            <a:bodyPr wrap="none" lIns="36000" tIns="36000" rIns="36000" bIns="36000" rtlCol="0" anchor="ctr" anchorCtr="0">
              <a:spAutoFit/>
            </a:bodyPr>
            <a:lstStyle/>
            <a:p>
              <a:pPr algn="ctr"/>
              <a:r>
                <a:rPr lang="en-GB" sz="1400" b="1">
                  <a:solidFill>
                    <a:schemeClr val="bg1"/>
                  </a:solidFill>
                </a:rPr>
                <a:t>2</a:t>
              </a:r>
            </a:p>
          </p:txBody>
        </p:sp>
        <p:sp>
          <p:nvSpPr>
            <p:cNvPr id="86" name="TextBox 85">
              <a:extLst>
                <a:ext uri="{FF2B5EF4-FFF2-40B4-BE49-F238E27FC236}">
                  <a16:creationId xmlns:a16="http://schemas.microsoft.com/office/drawing/2014/main" id="{07FE7871-2226-6565-2CEA-1BE2E67E1871}"/>
                </a:ext>
              </a:extLst>
            </p:cNvPr>
            <p:cNvSpPr txBox="1"/>
            <p:nvPr/>
          </p:nvSpPr>
          <p:spPr>
            <a:xfrm>
              <a:off x="8103257" y="2713065"/>
              <a:ext cx="184914" cy="288147"/>
            </a:xfrm>
            <a:prstGeom prst="rect">
              <a:avLst/>
            </a:prstGeom>
          </p:spPr>
          <p:txBody>
            <a:bodyPr wrap="none" lIns="36000" tIns="36000" rIns="36000" bIns="36000" rtlCol="0" anchor="ctr" anchorCtr="0">
              <a:spAutoFit/>
            </a:bodyPr>
            <a:lstStyle/>
            <a:p>
              <a:pPr algn="ctr"/>
              <a:r>
                <a:rPr lang="en-GB" sz="1400" b="1">
                  <a:solidFill>
                    <a:schemeClr val="bg1"/>
                  </a:solidFill>
                </a:rPr>
                <a:t>2</a:t>
              </a:r>
            </a:p>
          </p:txBody>
        </p:sp>
        <p:sp>
          <p:nvSpPr>
            <p:cNvPr id="87" name="TextBox 86">
              <a:extLst>
                <a:ext uri="{FF2B5EF4-FFF2-40B4-BE49-F238E27FC236}">
                  <a16:creationId xmlns:a16="http://schemas.microsoft.com/office/drawing/2014/main" id="{41AE8F94-DCD4-EC06-697E-574EBF9D7D4E}"/>
                </a:ext>
              </a:extLst>
            </p:cNvPr>
            <p:cNvSpPr txBox="1"/>
            <p:nvPr/>
          </p:nvSpPr>
          <p:spPr>
            <a:xfrm>
              <a:off x="7929426" y="2520183"/>
              <a:ext cx="184914" cy="288147"/>
            </a:xfrm>
            <a:prstGeom prst="rect">
              <a:avLst/>
            </a:prstGeom>
          </p:spPr>
          <p:txBody>
            <a:bodyPr wrap="none" lIns="36000" tIns="36000" rIns="36000" bIns="36000" rtlCol="0" anchor="ctr" anchorCtr="0">
              <a:spAutoFit/>
            </a:bodyPr>
            <a:lstStyle/>
            <a:p>
              <a:pPr algn="ctr"/>
              <a:r>
                <a:rPr lang="en-GB" sz="1400" b="1">
                  <a:solidFill>
                    <a:schemeClr val="bg1"/>
                  </a:solidFill>
                </a:rPr>
                <a:t>2</a:t>
              </a:r>
            </a:p>
          </p:txBody>
        </p:sp>
        <p:sp>
          <p:nvSpPr>
            <p:cNvPr id="88" name="TextBox 87">
              <a:extLst>
                <a:ext uri="{FF2B5EF4-FFF2-40B4-BE49-F238E27FC236}">
                  <a16:creationId xmlns:a16="http://schemas.microsoft.com/office/drawing/2014/main" id="{190D458F-4F2E-494C-1428-CD94225CF779}"/>
                </a:ext>
              </a:extLst>
            </p:cNvPr>
            <p:cNvSpPr txBox="1"/>
            <p:nvPr/>
          </p:nvSpPr>
          <p:spPr>
            <a:xfrm>
              <a:off x="7304716" y="2162993"/>
              <a:ext cx="191326" cy="288147"/>
            </a:xfrm>
            <a:prstGeom prst="rect">
              <a:avLst/>
            </a:prstGeom>
          </p:spPr>
          <p:txBody>
            <a:bodyPr wrap="none" lIns="36000" tIns="36000" rIns="36000" bIns="36000" rtlCol="0" anchor="ctr" anchorCtr="0">
              <a:spAutoFit/>
            </a:bodyPr>
            <a:lstStyle/>
            <a:p>
              <a:pPr algn="ctr"/>
              <a:r>
                <a:rPr lang="en-GB" sz="1400" b="1">
                  <a:solidFill>
                    <a:schemeClr val="bg1"/>
                  </a:solidFill>
                </a:rPr>
                <a:t>6</a:t>
              </a:r>
            </a:p>
          </p:txBody>
        </p:sp>
        <p:sp>
          <p:nvSpPr>
            <p:cNvPr id="89" name="TextBox 88">
              <a:extLst>
                <a:ext uri="{FF2B5EF4-FFF2-40B4-BE49-F238E27FC236}">
                  <a16:creationId xmlns:a16="http://schemas.microsoft.com/office/drawing/2014/main" id="{7EF45771-C31B-7758-2256-A6F493024284}"/>
                </a:ext>
              </a:extLst>
            </p:cNvPr>
            <p:cNvSpPr txBox="1"/>
            <p:nvPr/>
          </p:nvSpPr>
          <p:spPr>
            <a:xfrm>
              <a:off x="8328652" y="3532514"/>
              <a:ext cx="191326" cy="288147"/>
            </a:xfrm>
            <a:prstGeom prst="rect">
              <a:avLst/>
            </a:prstGeom>
          </p:spPr>
          <p:txBody>
            <a:bodyPr wrap="none" lIns="36000" tIns="36000" rIns="36000" bIns="36000" rtlCol="0" anchor="ctr" anchorCtr="0">
              <a:spAutoFit/>
            </a:bodyPr>
            <a:lstStyle/>
            <a:p>
              <a:pPr algn="ctr"/>
              <a:r>
                <a:rPr lang="en-GB" sz="1400" b="1">
                  <a:solidFill>
                    <a:schemeClr val="bg1"/>
                  </a:solidFill>
                </a:rPr>
                <a:t>9</a:t>
              </a:r>
            </a:p>
          </p:txBody>
        </p:sp>
        <p:sp>
          <p:nvSpPr>
            <p:cNvPr id="97" name="TextBox 96">
              <a:extLst>
                <a:ext uri="{FF2B5EF4-FFF2-40B4-BE49-F238E27FC236}">
                  <a16:creationId xmlns:a16="http://schemas.microsoft.com/office/drawing/2014/main" id="{D858FA43-F2EB-A5ED-B0CE-2C14AE1C52D9}"/>
                </a:ext>
              </a:extLst>
            </p:cNvPr>
            <p:cNvSpPr txBox="1"/>
            <p:nvPr/>
          </p:nvSpPr>
          <p:spPr>
            <a:xfrm>
              <a:off x="6040640" y="3368082"/>
              <a:ext cx="1943029" cy="646331"/>
            </a:xfrm>
            <a:prstGeom prst="rect">
              <a:avLst/>
            </a:prstGeom>
            <a:noFill/>
          </p:spPr>
          <p:txBody>
            <a:bodyPr wrap="square">
              <a:spAutoFit/>
            </a:bodyPr>
            <a:lstStyle/>
            <a:p>
              <a:pPr algn="ctr"/>
              <a:r>
                <a:rPr lang="en-GB" b="1" noProof="0" dirty="0">
                  <a:solidFill>
                    <a:srgbClr val="4B5D6B"/>
                  </a:solidFill>
                  <a:latin typeface="Tahoma" panose="020B0604030504040204" pitchFamily="34" charset="0"/>
                  <a:ea typeface="Tahoma" panose="020B0604030504040204" pitchFamily="34" charset="0"/>
                  <a:cs typeface="Tahoma" panose="020B0604030504040204" pitchFamily="34" charset="0"/>
                </a:rPr>
                <a:t>&gt;75 Patent </a:t>
              </a:r>
              <a:br>
                <a:rPr lang="en-GB" b="1" noProof="0" dirty="0">
                  <a:solidFill>
                    <a:srgbClr val="4B5D6B"/>
                  </a:solidFill>
                  <a:latin typeface="Tahoma" panose="020B0604030504040204" pitchFamily="34" charset="0"/>
                  <a:ea typeface="Tahoma" panose="020B0604030504040204" pitchFamily="34" charset="0"/>
                  <a:cs typeface="Tahoma" panose="020B0604030504040204" pitchFamily="34" charset="0"/>
                </a:rPr>
              </a:br>
              <a:r>
                <a:rPr lang="en-GB" b="1" noProof="0" dirty="0">
                  <a:solidFill>
                    <a:srgbClr val="4B5D6B"/>
                  </a:solidFill>
                  <a:latin typeface="Tahoma" panose="020B0604030504040204" pitchFamily="34" charset="0"/>
                  <a:ea typeface="Tahoma" panose="020B0604030504040204" pitchFamily="34" charset="0"/>
                  <a:cs typeface="Tahoma" panose="020B0604030504040204" pitchFamily="34" charset="0"/>
                </a:rPr>
                <a:t>Families</a:t>
              </a:r>
              <a:endParaRPr lang="en-GB" b="1" dirty="0">
                <a:solidFill>
                  <a:srgbClr val="4B5D6B"/>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Footer Placeholder 1">
            <a:extLst>
              <a:ext uri="{FF2B5EF4-FFF2-40B4-BE49-F238E27FC236}">
                <a16:creationId xmlns:a16="http://schemas.microsoft.com/office/drawing/2014/main" id="{F96C3D95-45A5-140F-F778-784E93824D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A373F"/>
                </a:solidFill>
                <a:effectLst/>
                <a:uLnTx/>
                <a:uFillTx/>
                <a:latin typeface="Gotham Rounded"/>
                <a:ea typeface="+mn-ea"/>
                <a:cs typeface="+mn-cs"/>
              </a:rPr>
              <a:t>© 2023 Tokamak Energy</a:t>
            </a:r>
          </a:p>
        </p:txBody>
      </p:sp>
      <p:sp>
        <p:nvSpPr>
          <p:cNvPr id="3" name="Slide Number Placeholder 2">
            <a:extLst>
              <a:ext uri="{FF2B5EF4-FFF2-40B4-BE49-F238E27FC236}">
                <a16:creationId xmlns:a16="http://schemas.microsoft.com/office/drawing/2014/main" id="{43684040-C6E6-5442-2F87-D4E0EFC1BD2F}"/>
              </a:ext>
            </a:extLst>
          </p:cNvPr>
          <p:cNvSpPr>
            <a:spLocks noGrp="1"/>
          </p:cNvSpPr>
          <p:nvPr>
            <p:ph type="sldNum" sz="quarter" idx="12"/>
          </p:nvPr>
        </p:nvSpPr>
        <p:spPr>
          <a:xfrm>
            <a:off x="10930107" y="6310215"/>
            <a:ext cx="7200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1000" b="1" i="0" u="none" strike="noStrike" kern="1200" cap="none" spc="0" normalizeH="0" baseline="0" noProof="0" smtClean="0">
                <a:ln>
                  <a:noFill/>
                </a:ln>
                <a:solidFill>
                  <a:srgbClr val="E74B1C"/>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1" i="0" u="none" strike="noStrike" kern="1200" cap="none" spc="0" normalizeH="0" baseline="0" noProof="0">
              <a:ln>
                <a:noFill/>
              </a:ln>
              <a:solidFill>
                <a:srgbClr val="E74B1C"/>
              </a:solidFill>
              <a:effectLst/>
              <a:uLnTx/>
              <a:uFillTx/>
              <a:latin typeface="Gotham Rounded"/>
              <a:ea typeface="+mn-ea"/>
              <a:cs typeface="+mn-cs"/>
            </a:endParaRPr>
          </a:p>
        </p:txBody>
      </p:sp>
      <p:grpSp>
        <p:nvGrpSpPr>
          <p:cNvPr id="75" name="Group 74">
            <a:extLst>
              <a:ext uri="{FF2B5EF4-FFF2-40B4-BE49-F238E27FC236}">
                <a16:creationId xmlns:a16="http://schemas.microsoft.com/office/drawing/2014/main" id="{4B735272-97DB-8625-E152-59A11F9955AF}"/>
              </a:ext>
            </a:extLst>
          </p:cNvPr>
          <p:cNvGrpSpPr/>
          <p:nvPr/>
        </p:nvGrpSpPr>
        <p:grpSpPr>
          <a:xfrm>
            <a:off x="787903" y="699920"/>
            <a:ext cx="3932753" cy="803378"/>
            <a:chOff x="5581438" y="2006676"/>
            <a:chExt cx="2829338" cy="653681"/>
          </a:xfrm>
        </p:grpSpPr>
        <p:sp>
          <p:nvSpPr>
            <p:cNvPr id="76" name="Rectangle 75">
              <a:extLst>
                <a:ext uri="{FF2B5EF4-FFF2-40B4-BE49-F238E27FC236}">
                  <a16:creationId xmlns:a16="http://schemas.microsoft.com/office/drawing/2014/main" id="{947A3C79-F00C-8C61-06F5-1464FA48EA3D}"/>
                </a:ext>
              </a:extLst>
            </p:cNvPr>
            <p:cNvSpPr>
              <a:spLocks/>
            </p:cNvSpPr>
            <p:nvPr/>
          </p:nvSpPr>
          <p:spPr>
            <a:xfrm>
              <a:off x="5581438" y="2006676"/>
              <a:ext cx="2829338" cy="574431"/>
            </a:xfrm>
            <a:prstGeom prst="rect">
              <a:avLst/>
            </a:prstGeom>
            <a:solidFill>
              <a:schemeClr val="tx2"/>
            </a:solidFill>
            <a:ln w="25400" cap="flat" cmpd="sng" algn="ctr">
              <a:noFill/>
              <a:prstDash val="solid"/>
            </a:ln>
            <a:effectLst>
              <a:outerShdw blurRad="50800" dist="38100" dir="5400000" algn="t" rotWithShape="0">
                <a:prstClr val="black">
                  <a:alpha val="40000"/>
                </a:prstClr>
              </a:outerShdw>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2022</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a:ln>
                    <a:noFill/>
                  </a:ln>
                  <a:solidFill>
                    <a:prstClr val="white"/>
                  </a:solidFill>
                  <a:effectLst/>
                  <a:uLnTx/>
                  <a:uFillTx/>
                  <a:latin typeface="Gotham Rounded"/>
                  <a:ea typeface="+mn-ea"/>
                  <a:cs typeface="+mn-cs"/>
                </a:rPr>
                <a:t>Highest plasma ‘triple product’ of any</a:t>
              </a:r>
              <a:br>
                <a:rPr kumimoji="0" lang="en-US" sz="1200" b="0" i="0" u="none" strike="noStrike" kern="0" cap="none" spc="0" normalizeH="0" baseline="0" noProof="0">
                  <a:ln>
                    <a:noFill/>
                  </a:ln>
                  <a:solidFill>
                    <a:prstClr val="white"/>
                  </a:solidFill>
                  <a:effectLst/>
                  <a:uLnTx/>
                  <a:uFillTx/>
                  <a:latin typeface="Gotham Rounded"/>
                  <a:ea typeface="+mn-ea"/>
                  <a:cs typeface="+mn-cs"/>
                </a:rPr>
              </a:br>
              <a:r>
                <a:rPr kumimoji="0" lang="en-US" sz="1200" b="0" i="0" u="none" strike="noStrike" kern="0" cap="none" spc="0" normalizeH="0" baseline="0" noProof="0">
                  <a:ln>
                    <a:noFill/>
                  </a:ln>
                  <a:solidFill>
                    <a:prstClr val="white"/>
                  </a:solidFill>
                  <a:effectLst/>
                  <a:uLnTx/>
                  <a:uFillTx/>
                  <a:latin typeface="Gotham Rounded"/>
                  <a:ea typeface="+mn-ea"/>
                  <a:cs typeface="+mn-cs"/>
                </a:rPr>
                <a:t>private fusion company.</a:t>
              </a:r>
            </a:p>
          </p:txBody>
        </p:sp>
        <p:sp>
          <p:nvSpPr>
            <p:cNvPr id="77" name="Rectangle 76">
              <a:extLst>
                <a:ext uri="{FF2B5EF4-FFF2-40B4-BE49-F238E27FC236}">
                  <a16:creationId xmlns:a16="http://schemas.microsoft.com/office/drawing/2014/main" id="{03CD1AE5-BF15-E059-3B0D-A51AE2439A3E}"/>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sp>
        <p:nvSpPr>
          <p:cNvPr id="8" name="Rectangle 7">
            <a:extLst>
              <a:ext uri="{FF2B5EF4-FFF2-40B4-BE49-F238E27FC236}">
                <a16:creationId xmlns:a16="http://schemas.microsoft.com/office/drawing/2014/main" id="{365043F3-F979-BFDF-BBC0-BA5104BDCD9C}"/>
              </a:ext>
            </a:extLst>
          </p:cNvPr>
          <p:cNvSpPr>
            <a:spLocks/>
          </p:cNvSpPr>
          <p:nvPr/>
        </p:nvSpPr>
        <p:spPr>
          <a:xfrm>
            <a:off x="800575" y="1629960"/>
            <a:ext cx="3932753" cy="705979"/>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2022</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1200" cap="none" spc="0" normalizeH="0" baseline="0" noProof="0">
                <a:ln>
                  <a:noFill/>
                </a:ln>
                <a:solidFill>
                  <a:prstClr val="white"/>
                </a:solidFill>
                <a:effectLst/>
                <a:uLnTx/>
                <a:uFillTx/>
                <a:latin typeface="Gotham Rounded"/>
                <a:ea typeface="+mn-ea"/>
                <a:cs typeface="+mn-cs"/>
              </a:rPr>
              <a:t>First private fusion company to achieve</a:t>
            </a:r>
            <a:br>
              <a:rPr kumimoji="0" lang="en-US" sz="1200" b="0" i="0" u="none" strike="noStrike" kern="1200" cap="none" spc="0" normalizeH="0" baseline="0" noProof="0">
                <a:ln>
                  <a:noFill/>
                </a:ln>
                <a:solidFill>
                  <a:prstClr val="white"/>
                </a:solidFill>
                <a:effectLst/>
                <a:uLnTx/>
                <a:uFillTx/>
                <a:latin typeface="Gotham Rounded"/>
                <a:ea typeface="+mn-ea"/>
                <a:cs typeface="+mn-cs"/>
              </a:rPr>
            </a:br>
            <a:r>
              <a:rPr kumimoji="0" lang="en-US" sz="1200" b="0" i="0" u="none" strike="noStrike" kern="1200" cap="none" spc="0" normalizeH="0" baseline="0" noProof="0">
                <a:ln>
                  <a:noFill/>
                </a:ln>
                <a:solidFill>
                  <a:prstClr val="white"/>
                </a:solidFill>
                <a:effectLst/>
                <a:uLnTx/>
                <a:uFillTx/>
                <a:latin typeface="Gotham Rounded"/>
                <a:ea typeface="+mn-ea"/>
                <a:cs typeface="+mn-cs"/>
              </a:rPr>
              <a:t>100M</a:t>
            </a:r>
            <a:r>
              <a:rPr kumimoji="0" lang="en-US" sz="1200" b="0" i="0" u="none" strike="noStrike" kern="1200" cap="none" spc="0" normalizeH="0" baseline="0" noProof="0">
                <a:ln>
                  <a:noFill/>
                </a:ln>
                <a:solidFill>
                  <a:prstClr val="white"/>
                </a:solidFill>
                <a:effectLst/>
                <a:uLnTx/>
                <a:uFillTx/>
                <a:latin typeface="Gotham Rounded"/>
                <a:ea typeface="+mn-ea"/>
                <a:cs typeface="+mn-cs"/>
                <a:sym typeface="Symbol" panose="05050102010706020507" pitchFamily="18" charset="2"/>
              </a:rPr>
              <a:t></a:t>
            </a:r>
            <a:r>
              <a:rPr kumimoji="0" lang="en-US" sz="1200" b="0" i="0" u="none" strike="noStrike" kern="1200" cap="none" spc="0" normalizeH="0" baseline="0" noProof="0">
                <a:ln>
                  <a:noFill/>
                </a:ln>
                <a:solidFill>
                  <a:prstClr val="white"/>
                </a:solidFill>
                <a:effectLst/>
                <a:uLnTx/>
                <a:uFillTx/>
                <a:latin typeface="Gotham Rounded"/>
                <a:ea typeface="+mn-ea"/>
                <a:cs typeface="+mn-cs"/>
              </a:rPr>
              <a:t>C plasma ion temperature in a tokamak</a:t>
            </a:r>
            <a:r>
              <a:rPr kumimoji="0" lang="en-US" sz="1200" b="0" i="0" u="none" strike="noStrike" kern="0" cap="none" spc="0" normalizeH="0" baseline="0" noProof="0">
                <a:ln>
                  <a:noFill/>
                </a:ln>
                <a:solidFill>
                  <a:prstClr val="white"/>
                </a:solidFill>
                <a:effectLst/>
                <a:uLnTx/>
                <a:uFillTx/>
                <a:latin typeface="Gotham Rounded"/>
                <a:ea typeface="+mn-ea"/>
                <a:cs typeface="+mn-cs"/>
              </a:rPr>
              <a:t>.</a:t>
            </a:r>
          </a:p>
        </p:txBody>
      </p:sp>
      <p:sp>
        <p:nvSpPr>
          <p:cNvPr id="9" name="Rectangle 8">
            <a:extLst>
              <a:ext uri="{FF2B5EF4-FFF2-40B4-BE49-F238E27FC236}">
                <a16:creationId xmlns:a16="http://schemas.microsoft.com/office/drawing/2014/main" id="{942FDEBC-3EA1-116C-8BE1-CF01DB8C7871}"/>
              </a:ext>
            </a:extLst>
          </p:cNvPr>
          <p:cNvSpPr/>
          <p:nvPr/>
        </p:nvSpPr>
        <p:spPr>
          <a:xfrm>
            <a:off x="800790" y="2327158"/>
            <a:ext cx="3932538"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nvGrpSpPr>
          <p:cNvPr id="13" name="Group 12">
            <a:extLst>
              <a:ext uri="{FF2B5EF4-FFF2-40B4-BE49-F238E27FC236}">
                <a16:creationId xmlns:a16="http://schemas.microsoft.com/office/drawing/2014/main" id="{6C7907E7-33DD-EEAC-D6D9-4F3817A76E5A}"/>
              </a:ext>
            </a:extLst>
          </p:cNvPr>
          <p:cNvGrpSpPr/>
          <p:nvPr/>
        </p:nvGrpSpPr>
        <p:grpSpPr>
          <a:xfrm>
            <a:off x="800575" y="3480765"/>
            <a:ext cx="3932753" cy="803378"/>
            <a:chOff x="5581438" y="2006676"/>
            <a:chExt cx="2829338" cy="653681"/>
          </a:xfrm>
        </p:grpSpPr>
        <p:sp>
          <p:nvSpPr>
            <p:cNvPr id="14" name="Rectangle 13">
              <a:extLst>
                <a:ext uri="{FF2B5EF4-FFF2-40B4-BE49-F238E27FC236}">
                  <a16:creationId xmlns:a16="http://schemas.microsoft.com/office/drawing/2014/main" id="{B05B33AD-A5D1-BCC2-A2B5-BE3674CE58A5}"/>
                </a:ext>
              </a:extLst>
            </p:cNvPr>
            <p:cNvSpPr>
              <a:spLocks/>
            </p:cNvSpPr>
            <p:nvPr/>
          </p:nvSpPr>
          <p:spPr>
            <a:xfrm>
              <a:off x="5581438" y="2006676"/>
              <a:ext cx="2829338" cy="574431"/>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rPr>
                <a:t>2020</a:t>
              </a:r>
              <a:endParaRPr kumimoji="0" lang="en-US" sz="2400" b="0" i="0" u="none" strike="noStrike" kern="0" cap="none" spc="0" normalizeH="0" baseline="0" noProof="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a:ln>
                    <a:noFill/>
                  </a:ln>
                  <a:solidFill>
                    <a:prstClr val="white"/>
                  </a:solidFill>
                  <a:effectLst/>
                  <a:uLnTx/>
                  <a:uFillTx/>
                  <a:latin typeface="Gotham Rounded"/>
                  <a:ea typeface="+mn-ea"/>
                  <a:cs typeface="+mn-cs"/>
                </a:rPr>
                <a:t>World-record 24 Tesla field at 20 K with patented HTS magnet technology.</a:t>
              </a:r>
            </a:p>
          </p:txBody>
        </p:sp>
        <p:sp>
          <p:nvSpPr>
            <p:cNvPr id="15" name="Rectangle 14">
              <a:extLst>
                <a:ext uri="{FF2B5EF4-FFF2-40B4-BE49-F238E27FC236}">
                  <a16:creationId xmlns:a16="http://schemas.microsoft.com/office/drawing/2014/main" id="{A49208A9-1AFC-6829-8F79-85702A6D5B58}"/>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grpSp>
        <p:nvGrpSpPr>
          <p:cNvPr id="16" name="Group 15">
            <a:extLst>
              <a:ext uri="{FF2B5EF4-FFF2-40B4-BE49-F238E27FC236}">
                <a16:creationId xmlns:a16="http://schemas.microsoft.com/office/drawing/2014/main" id="{10AA90FA-2AD1-8B5B-F6DF-4A7043CC1AB9}"/>
              </a:ext>
            </a:extLst>
          </p:cNvPr>
          <p:cNvGrpSpPr/>
          <p:nvPr/>
        </p:nvGrpSpPr>
        <p:grpSpPr>
          <a:xfrm>
            <a:off x="787903" y="4428829"/>
            <a:ext cx="3932753" cy="803378"/>
            <a:chOff x="5581438" y="2006676"/>
            <a:chExt cx="2829338" cy="653681"/>
          </a:xfrm>
        </p:grpSpPr>
        <p:sp>
          <p:nvSpPr>
            <p:cNvPr id="18" name="Rectangle 17">
              <a:extLst>
                <a:ext uri="{FF2B5EF4-FFF2-40B4-BE49-F238E27FC236}">
                  <a16:creationId xmlns:a16="http://schemas.microsoft.com/office/drawing/2014/main" id="{22DCCDFB-DB22-E119-1F42-E21C36624059}"/>
                </a:ext>
              </a:extLst>
            </p:cNvPr>
            <p:cNvSpPr>
              <a:spLocks/>
            </p:cNvSpPr>
            <p:nvPr/>
          </p:nvSpPr>
          <p:spPr>
            <a:xfrm>
              <a:off x="5581438" y="2006676"/>
              <a:ext cx="2829338" cy="574431"/>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2017</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1200" cap="none" spc="0" normalizeH="0" baseline="0" noProof="0" dirty="0">
                  <a:ln>
                    <a:noFill/>
                  </a:ln>
                  <a:solidFill>
                    <a:prstClr val="white"/>
                  </a:solidFill>
                  <a:effectLst/>
                  <a:uLnTx/>
                  <a:uFillTx/>
                  <a:latin typeface="Gotham Rounded"/>
                  <a:ea typeface="+mn-ea"/>
                  <a:cs typeface="+mn-cs"/>
                </a:rPr>
                <a:t>Designed, built and operate the world’s highest-magnetic field spherical tokamak (ST40).</a:t>
              </a:r>
            </a:p>
          </p:txBody>
        </p:sp>
        <p:sp>
          <p:nvSpPr>
            <p:cNvPr id="20" name="Rectangle 19">
              <a:extLst>
                <a:ext uri="{FF2B5EF4-FFF2-40B4-BE49-F238E27FC236}">
                  <a16:creationId xmlns:a16="http://schemas.microsoft.com/office/drawing/2014/main" id="{F9D3D8FC-5FF1-1CDF-3BBC-8B3BAE062BE0}"/>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pic>
        <p:nvPicPr>
          <p:cNvPr id="27" name="Picture 26">
            <a:extLst>
              <a:ext uri="{FF2B5EF4-FFF2-40B4-BE49-F238E27FC236}">
                <a16:creationId xmlns:a16="http://schemas.microsoft.com/office/drawing/2014/main" id="{CE03022A-63F4-6A71-B914-E5626F1E407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672" y="699631"/>
            <a:ext cx="803743" cy="803667"/>
          </a:xfrm>
          <a:prstGeom prst="rect">
            <a:avLst/>
          </a:prstGeom>
        </p:spPr>
      </p:pic>
      <p:sp>
        <p:nvSpPr>
          <p:cNvPr id="92" name="Title 91">
            <a:extLst>
              <a:ext uri="{FF2B5EF4-FFF2-40B4-BE49-F238E27FC236}">
                <a16:creationId xmlns:a16="http://schemas.microsoft.com/office/drawing/2014/main" id="{DBFA661A-492A-A2A7-D8C9-D2EF7E08FADB}"/>
              </a:ext>
            </a:extLst>
          </p:cNvPr>
          <p:cNvSpPr>
            <a:spLocks noGrp="1"/>
          </p:cNvSpPr>
          <p:nvPr>
            <p:ph type="title"/>
          </p:nvPr>
        </p:nvSpPr>
        <p:spPr>
          <a:xfrm>
            <a:off x="540000" y="205785"/>
            <a:ext cx="11112000" cy="324000"/>
          </a:xfrm>
        </p:spPr>
        <p:txBody>
          <a:bodyPr/>
          <a:lstStyle/>
          <a:p>
            <a:r>
              <a:rPr lang="en-GB" noProof="0" dirty="0"/>
              <a:t>IP Generation and Protection </a:t>
            </a:r>
            <a:br>
              <a:rPr lang="en-US" noProof="0" dirty="0"/>
            </a:br>
            <a:endParaRPr lang="en-GB" dirty="0"/>
          </a:p>
        </p:txBody>
      </p:sp>
      <p:pic>
        <p:nvPicPr>
          <p:cNvPr id="19" name="Picture 18" descr="A picture containing indoor&#10;&#10;Description automatically generated">
            <a:extLst>
              <a:ext uri="{FF2B5EF4-FFF2-40B4-BE49-F238E27FC236}">
                <a16:creationId xmlns:a16="http://schemas.microsoft.com/office/drawing/2014/main" id="{AD5CF6EB-C980-3E3D-89AC-2E631F0033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3480765"/>
            <a:ext cx="802800" cy="802800"/>
          </a:xfrm>
          <a:prstGeom prst="rect">
            <a:avLst/>
          </a:prstGeom>
        </p:spPr>
      </p:pic>
      <p:pic>
        <p:nvPicPr>
          <p:cNvPr id="23" name="Picture 22" descr="A picture containing dirty&#10;&#10;Description automatically generated">
            <a:extLst>
              <a:ext uri="{FF2B5EF4-FFF2-40B4-BE49-F238E27FC236}">
                <a16:creationId xmlns:a16="http://schemas.microsoft.com/office/drawing/2014/main" id="{00D690D3-9A00-5F9D-8FBA-42D6F04BCBF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672" y="4428975"/>
            <a:ext cx="803617" cy="802800"/>
          </a:xfrm>
          <a:prstGeom prst="rect">
            <a:avLst/>
          </a:prstGeom>
        </p:spPr>
      </p:pic>
      <p:pic>
        <p:nvPicPr>
          <p:cNvPr id="71" name="Picture 70" descr="A picture containing dark, projector, camera lens&#10;&#10;Description automatically generated">
            <a:extLst>
              <a:ext uri="{FF2B5EF4-FFF2-40B4-BE49-F238E27FC236}">
                <a16:creationId xmlns:a16="http://schemas.microsoft.com/office/drawing/2014/main" id="{09F41DE4-F968-3E54-6E10-0BCA61665DB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1630394"/>
            <a:ext cx="802800" cy="802800"/>
          </a:xfrm>
          <a:prstGeom prst="rect">
            <a:avLst/>
          </a:prstGeom>
        </p:spPr>
      </p:pic>
      <p:grpSp>
        <p:nvGrpSpPr>
          <p:cNvPr id="85" name="Group 84">
            <a:extLst>
              <a:ext uri="{FF2B5EF4-FFF2-40B4-BE49-F238E27FC236}">
                <a16:creationId xmlns:a16="http://schemas.microsoft.com/office/drawing/2014/main" id="{0FD7D19C-BA7C-7BBD-E258-C58F0EFF4FA1}"/>
              </a:ext>
            </a:extLst>
          </p:cNvPr>
          <p:cNvGrpSpPr/>
          <p:nvPr/>
        </p:nvGrpSpPr>
        <p:grpSpPr>
          <a:xfrm>
            <a:off x="800575" y="5376892"/>
            <a:ext cx="3932753" cy="802800"/>
            <a:chOff x="5581438" y="1928632"/>
            <a:chExt cx="2829338" cy="731725"/>
          </a:xfrm>
        </p:grpSpPr>
        <p:sp>
          <p:nvSpPr>
            <p:cNvPr id="91" name="Rectangle 90">
              <a:extLst>
                <a:ext uri="{FF2B5EF4-FFF2-40B4-BE49-F238E27FC236}">
                  <a16:creationId xmlns:a16="http://schemas.microsoft.com/office/drawing/2014/main" id="{C7AB5811-973D-4E92-A1BC-7BBB9BC5CE05}"/>
                </a:ext>
              </a:extLst>
            </p:cNvPr>
            <p:cNvSpPr>
              <a:spLocks/>
            </p:cNvSpPr>
            <p:nvPr/>
          </p:nvSpPr>
          <p:spPr>
            <a:xfrm>
              <a:off x="5581438" y="1928632"/>
              <a:ext cx="2829338" cy="652476"/>
            </a:xfrm>
            <a:prstGeom prst="rect">
              <a:avLst/>
            </a:prstGeom>
            <a:solidFill>
              <a:srgbClr val="2A373F"/>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2015</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First HTS tokamak sustained pulse for &gt;24 hours (ST25 HTS).</a:t>
              </a:r>
            </a:p>
          </p:txBody>
        </p:sp>
        <p:sp>
          <p:nvSpPr>
            <p:cNvPr id="93" name="Rectangle 92">
              <a:extLst>
                <a:ext uri="{FF2B5EF4-FFF2-40B4-BE49-F238E27FC236}">
                  <a16:creationId xmlns:a16="http://schemas.microsoft.com/office/drawing/2014/main" id="{A41B3066-9489-A6DD-8B98-EB7082DED1A1}"/>
                </a:ext>
              </a:extLst>
            </p:cNvPr>
            <p:cNvSpPr/>
            <p:nvPr/>
          </p:nvSpPr>
          <p:spPr>
            <a:xfrm>
              <a:off x="5581593" y="2573962"/>
              <a:ext cx="2829183" cy="86395"/>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grpSp>
      <p:pic>
        <p:nvPicPr>
          <p:cNvPr id="94" name="Picture 93">
            <a:extLst>
              <a:ext uri="{FF2B5EF4-FFF2-40B4-BE49-F238E27FC236}">
                <a16:creationId xmlns:a16="http://schemas.microsoft.com/office/drawing/2014/main" id="{C6DFEC68-EC75-E0BE-5AAE-9739C097E6EE}"/>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0" y="5376893"/>
            <a:ext cx="803617" cy="802800"/>
          </a:xfrm>
          <a:prstGeom prst="rect">
            <a:avLst/>
          </a:prstGeom>
        </p:spPr>
      </p:pic>
      <p:sp>
        <p:nvSpPr>
          <p:cNvPr id="7" name="Oval 6">
            <a:extLst>
              <a:ext uri="{FF2B5EF4-FFF2-40B4-BE49-F238E27FC236}">
                <a16:creationId xmlns:a16="http://schemas.microsoft.com/office/drawing/2014/main" id="{FDE3381B-D313-C8E9-1E95-D297E0D78259}"/>
              </a:ext>
            </a:extLst>
          </p:cNvPr>
          <p:cNvSpPr/>
          <p:nvPr/>
        </p:nvSpPr>
        <p:spPr>
          <a:xfrm>
            <a:off x="790129" y="2805662"/>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0" name="Rectangle 9">
            <a:extLst>
              <a:ext uri="{FF2B5EF4-FFF2-40B4-BE49-F238E27FC236}">
                <a16:creationId xmlns:a16="http://schemas.microsoft.com/office/drawing/2014/main" id="{FFB3F33F-A45E-F350-8B30-7EDE23203B14}"/>
              </a:ext>
            </a:extLst>
          </p:cNvPr>
          <p:cNvSpPr>
            <a:spLocks/>
          </p:cNvSpPr>
          <p:nvPr/>
        </p:nvSpPr>
        <p:spPr>
          <a:xfrm>
            <a:off x="800575" y="2557528"/>
            <a:ext cx="3903877"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2021</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Robust, scaleable</a:t>
            </a:r>
            <a:r>
              <a:rPr lang="en-US" sz="1200" kern="0" dirty="0">
                <a:solidFill>
                  <a:prstClr val="white"/>
                </a:solidFill>
                <a:latin typeface="Gotham Rounded"/>
              </a:rPr>
              <a:t>, quench-protected HTS magnet precisely validating our simulations</a:t>
            </a:r>
          </a:p>
        </p:txBody>
      </p:sp>
      <p:pic>
        <p:nvPicPr>
          <p:cNvPr id="12" name="Picture 11" descr="A close up of a machine&#10;&#10;Description automatically generated">
            <a:extLst>
              <a:ext uri="{FF2B5EF4-FFF2-40B4-BE49-F238E27FC236}">
                <a16:creationId xmlns:a16="http://schemas.microsoft.com/office/drawing/2014/main" id="{97E0B621-7D12-9E0D-216C-5B6E01BB974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96" y="2552626"/>
            <a:ext cx="801171" cy="782729"/>
          </a:xfrm>
          <a:prstGeom prst="rect">
            <a:avLst/>
          </a:prstGeom>
        </p:spPr>
      </p:pic>
      <p:sp>
        <p:nvSpPr>
          <p:cNvPr id="17" name="Rectangle 16">
            <a:extLst>
              <a:ext uri="{FF2B5EF4-FFF2-40B4-BE49-F238E27FC236}">
                <a16:creationId xmlns:a16="http://schemas.microsoft.com/office/drawing/2014/main" id="{6C30C6E0-1B5D-4174-2121-D472A8FB18DF}"/>
              </a:ext>
            </a:extLst>
          </p:cNvPr>
          <p:cNvSpPr/>
          <p:nvPr/>
        </p:nvSpPr>
        <p:spPr>
          <a:xfrm>
            <a:off x="800575" y="3241652"/>
            <a:ext cx="3903877" cy="93703"/>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Tree>
    <p:extLst>
      <p:ext uri="{BB962C8B-B14F-4D97-AF65-F5344CB8AC3E}">
        <p14:creationId xmlns:p14="http://schemas.microsoft.com/office/powerpoint/2010/main" val="3327426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a:extLst>
              <a:ext uri="{FF2B5EF4-FFF2-40B4-BE49-F238E27FC236}">
                <a16:creationId xmlns:a16="http://schemas.microsoft.com/office/drawing/2014/main" id="{CF72E20B-F30E-982B-BDBB-0D3DE866656B}"/>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bwMode="auto">
          <a:xfrm>
            <a:off x="2488331" y="1001574"/>
            <a:ext cx="9703669" cy="5180911"/>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F8A8727-B1D4-80EE-DE33-32B9410D6B37}"/>
              </a:ext>
            </a:extLst>
          </p:cNvPr>
          <p:cNvCxnSpPr>
            <a:cxnSpLocks/>
            <a:endCxn id="76" idx="1"/>
          </p:cNvCxnSpPr>
          <p:nvPr/>
        </p:nvCxnSpPr>
        <p:spPr>
          <a:xfrm flipV="1">
            <a:off x="-159276" y="815301"/>
            <a:ext cx="8028000" cy="5517069"/>
          </a:xfrm>
          <a:prstGeom prst="line">
            <a:avLst/>
          </a:prstGeom>
          <a:noFill/>
          <a:ln w="28575" cap="rnd" cmpd="sng" algn="ctr">
            <a:solidFill>
              <a:srgbClr val="4B5D6B"/>
            </a:solidFill>
            <a:prstDash val="solid"/>
          </a:ln>
          <a:effectLst/>
        </p:spPr>
      </p:cxnSp>
      <p:sp>
        <p:nvSpPr>
          <p:cNvPr id="82" name="Oval 81">
            <a:extLst>
              <a:ext uri="{FF2B5EF4-FFF2-40B4-BE49-F238E27FC236}">
                <a16:creationId xmlns:a16="http://schemas.microsoft.com/office/drawing/2014/main" id="{AC0E325A-B173-D093-C49C-22C2100802EB}"/>
              </a:ext>
            </a:extLst>
          </p:cNvPr>
          <p:cNvSpPr/>
          <p:nvPr/>
        </p:nvSpPr>
        <p:spPr>
          <a:xfrm>
            <a:off x="2128686" y="4644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3" name="Oval 82">
            <a:extLst>
              <a:ext uri="{FF2B5EF4-FFF2-40B4-BE49-F238E27FC236}">
                <a16:creationId xmlns:a16="http://schemas.microsoft.com/office/drawing/2014/main" id="{E2793DB3-E31B-12C4-E15C-C8D831D78C70}"/>
              </a:ext>
            </a:extLst>
          </p:cNvPr>
          <p:cNvSpPr/>
          <p:nvPr/>
        </p:nvSpPr>
        <p:spPr>
          <a:xfrm>
            <a:off x="3528000" y="3672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5" name="Oval 84">
            <a:extLst>
              <a:ext uri="{FF2B5EF4-FFF2-40B4-BE49-F238E27FC236}">
                <a16:creationId xmlns:a16="http://schemas.microsoft.com/office/drawing/2014/main" id="{75215F95-BAA4-DD22-11B1-8CE10588E811}"/>
              </a:ext>
            </a:extLst>
          </p:cNvPr>
          <p:cNvSpPr/>
          <p:nvPr/>
        </p:nvSpPr>
        <p:spPr>
          <a:xfrm>
            <a:off x="7740000" y="756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7" name="Title 6">
            <a:extLst>
              <a:ext uri="{FF2B5EF4-FFF2-40B4-BE49-F238E27FC236}">
                <a16:creationId xmlns:a16="http://schemas.microsoft.com/office/drawing/2014/main" id="{D1FB4DF4-1854-3544-004C-857494F72313}"/>
              </a:ext>
            </a:extLst>
          </p:cNvPr>
          <p:cNvSpPr>
            <a:spLocks noGrp="1"/>
          </p:cNvSpPr>
          <p:nvPr>
            <p:ph type="title"/>
          </p:nvPr>
        </p:nvSpPr>
        <p:spPr/>
        <p:txBody>
          <a:bodyPr/>
          <a:lstStyle/>
          <a:p>
            <a:r>
              <a:rPr lang="en-GB" dirty="0"/>
              <a:t>Continuing to lead…</a:t>
            </a:r>
          </a:p>
        </p:txBody>
      </p:sp>
      <p:sp>
        <p:nvSpPr>
          <p:cNvPr id="2" name="Footer Placeholder 1">
            <a:extLst>
              <a:ext uri="{FF2B5EF4-FFF2-40B4-BE49-F238E27FC236}">
                <a16:creationId xmlns:a16="http://schemas.microsoft.com/office/drawing/2014/main" id="{F96C3D95-45A5-140F-F778-784E93824D3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2A373F"/>
                </a:solidFill>
                <a:effectLst/>
                <a:uLnTx/>
                <a:uFillTx/>
                <a:latin typeface="Gotham Rounded"/>
                <a:ea typeface="+mn-ea"/>
                <a:cs typeface="+mn-cs"/>
              </a:rPr>
              <a:t>© 2023 Tokamak Energy  Private and Confidential</a:t>
            </a:r>
          </a:p>
        </p:txBody>
      </p:sp>
      <p:sp>
        <p:nvSpPr>
          <p:cNvPr id="3" name="Slide Number Placeholder 2">
            <a:extLst>
              <a:ext uri="{FF2B5EF4-FFF2-40B4-BE49-F238E27FC236}">
                <a16:creationId xmlns:a16="http://schemas.microsoft.com/office/drawing/2014/main" id="{43684040-C6E6-5442-2F87-D4E0EFC1B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68178-02AE-42FC-958D-6B8F13B60175}" type="slidenum">
              <a:rPr kumimoji="0" lang="en-GB" sz="1000" b="1" i="0" u="none" strike="noStrike" kern="1200" cap="none" spc="0" normalizeH="0" baseline="0" noProof="0" smtClean="0">
                <a:ln>
                  <a:noFill/>
                </a:ln>
                <a:solidFill>
                  <a:srgbClr val="E74B1C"/>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1" i="0" u="none" strike="noStrike" kern="1200" cap="none" spc="0" normalizeH="0" baseline="0" noProof="0">
              <a:ln>
                <a:noFill/>
              </a:ln>
              <a:solidFill>
                <a:srgbClr val="E74B1C"/>
              </a:solidFill>
              <a:effectLst/>
              <a:uLnTx/>
              <a:uFillTx/>
              <a:latin typeface="Gotham Rounded"/>
              <a:ea typeface="+mn-ea"/>
              <a:cs typeface="+mn-cs"/>
            </a:endParaRPr>
          </a:p>
        </p:txBody>
      </p:sp>
      <p:sp>
        <p:nvSpPr>
          <p:cNvPr id="76" name="Rectangle 75">
            <a:extLst>
              <a:ext uri="{FF2B5EF4-FFF2-40B4-BE49-F238E27FC236}">
                <a16:creationId xmlns:a16="http://schemas.microsoft.com/office/drawing/2014/main" id="{947A3C79-F00C-8C61-06F5-1464FA48EA3D}"/>
              </a:ext>
            </a:extLst>
          </p:cNvPr>
          <p:cNvSpPr>
            <a:spLocks/>
          </p:cNvSpPr>
          <p:nvPr/>
        </p:nvSpPr>
        <p:spPr>
          <a:xfrm>
            <a:off x="7868724" y="462311"/>
            <a:ext cx="3932753" cy="705979"/>
          </a:xfrm>
          <a:prstGeom prst="rect">
            <a:avLst/>
          </a:prstGeom>
          <a:solidFill>
            <a:schemeClr val="tx2"/>
          </a:solidFill>
          <a:ln w="25400" cap="flat" cmpd="sng" algn="ctr">
            <a:noFill/>
            <a:prstDash val="solid"/>
          </a:ln>
          <a:effectLst>
            <a:outerShdw blurRad="50800" dist="38100" dir="5400000" algn="t" rotWithShape="0">
              <a:prstClr val="black">
                <a:alpha val="40000"/>
              </a:prstClr>
            </a:outerShdw>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2024</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ST40 preparing…for the gyrotron </a:t>
            </a:r>
          </a:p>
        </p:txBody>
      </p:sp>
      <p:sp>
        <p:nvSpPr>
          <p:cNvPr id="77" name="Rectangle 76">
            <a:extLst>
              <a:ext uri="{FF2B5EF4-FFF2-40B4-BE49-F238E27FC236}">
                <a16:creationId xmlns:a16="http://schemas.microsoft.com/office/drawing/2014/main" id="{03CD1AE5-BF15-E059-3B0D-A51AE2439A3E}"/>
              </a:ext>
            </a:extLst>
          </p:cNvPr>
          <p:cNvSpPr/>
          <p:nvPr/>
        </p:nvSpPr>
        <p:spPr>
          <a:xfrm>
            <a:off x="7868939" y="1159509"/>
            <a:ext cx="3932538"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 name="Rectangle 7">
            <a:extLst>
              <a:ext uri="{FF2B5EF4-FFF2-40B4-BE49-F238E27FC236}">
                <a16:creationId xmlns:a16="http://schemas.microsoft.com/office/drawing/2014/main" id="{365043F3-F979-BFDF-BBC0-BA5104BDCD9C}"/>
              </a:ext>
            </a:extLst>
          </p:cNvPr>
          <p:cNvSpPr>
            <a:spLocks/>
          </p:cNvSpPr>
          <p:nvPr/>
        </p:nvSpPr>
        <p:spPr>
          <a:xfrm>
            <a:off x="6500724" y="1460738"/>
            <a:ext cx="377070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2024</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1200" cap="none" spc="0" normalizeH="0" baseline="0" noProof="0" dirty="0">
                <a:ln>
                  <a:noFill/>
                </a:ln>
                <a:solidFill>
                  <a:prstClr val="white"/>
                </a:solidFill>
                <a:effectLst/>
                <a:uLnTx/>
                <a:uFillTx/>
                <a:latin typeface="Gotham Rounded"/>
                <a:ea typeface="+mn-ea"/>
                <a:cs typeface="+mn-cs"/>
              </a:rPr>
              <a:t>Secure STX funding &amp; global delivery partners</a:t>
            </a:r>
            <a:endParaRPr kumimoji="0" lang="en-US" sz="1200" b="0" i="0" u="none" strike="noStrike" kern="0" cap="none" spc="0" normalizeH="0" baseline="0" noProof="0" dirty="0">
              <a:ln>
                <a:noFill/>
              </a:ln>
              <a:solidFill>
                <a:prstClr val="white"/>
              </a:solidFill>
              <a:effectLst/>
              <a:uLnTx/>
              <a:uFillTx/>
              <a:latin typeface="Gotham Rounded"/>
              <a:ea typeface="+mn-ea"/>
              <a:cs typeface="+mn-cs"/>
            </a:endParaRPr>
          </a:p>
        </p:txBody>
      </p:sp>
      <p:sp>
        <p:nvSpPr>
          <p:cNvPr id="9" name="Rectangle 8">
            <a:extLst>
              <a:ext uri="{FF2B5EF4-FFF2-40B4-BE49-F238E27FC236}">
                <a16:creationId xmlns:a16="http://schemas.microsoft.com/office/drawing/2014/main" id="{942FDEBC-3EA1-116C-8BE1-CF01DB8C7871}"/>
              </a:ext>
            </a:extLst>
          </p:cNvPr>
          <p:cNvSpPr/>
          <p:nvPr/>
        </p:nvSpPr>
        <p:spPr>
          <a:xfrm>
            <a:off x="6500931" y="2157936"/>
            <a:ext cx="3770496"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81" name="Oval 80">
            <a:extLst>
              <a:ext uri="{FF2B5EF4-FFF2-40B4-BE49-F238E27FC236}">
                <a16:creationId xmlns:a16="http://schemas.microsoft.com/office/drawing/2014/main" id="{D93144F2-7D1C-75FB-0A12-42BBA77495A5}"/>
              </a:ext>
            </a:extLst>
          </p:cNvPr>
          <p:cNvSpPr/>
          <p:nvPr/>
        </p:nvSpPr>
        <p:spPr>
          <a:xfrm>
            <a:off x="720000" y="5616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1" name="Rectangle 10">
            <a:extLst>
              <a:ext uri="{FF2B5EF4-FFF2-40B4-BE49-F238E27FC236}">
                <a16:creationId xmlns:a16="http://schemas.microsoft.com/office/drawing/2014/main" id="{C8906514-B09E-E4D5-7C72-CD22EEDFD956}"/>
              </a:ext>
            </a:extLst>
          </p:cNvPr>
          <p:cNvSpPr>
            <a:spLocks/>
          </p:cNvSpPr>
          <p:nvPr/>
        </p:nvSpPr>
        <p:spPr>
          <a:xfrm>
            <a:off x="792000" y="5328000"/>
            <a:ext cx="3932753" cy="715853"/>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2023</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GB" sz="1200" b="0" i="0" u="none" strike="noStrike" kern="0" cap="none" spc="0" normalizeH="0" baseline="0" noProof="0" dirty="0">
                <a:ln>
                  <a:noFill/>
                </a:ln>
                <a:solidFill>
                  <a:prstClr val="white"/>
                </a:solidFill>
                <a:effectLst/>
                <a:uLnTx/>
                <a:uFillTx/>
                <a:latin typeface="Gotham Rounded"/>
                <a:ea typeface="+mn-ea"/>
                <a:cs typeface="+mn-cs"/>
              </a:rPr>
              <a:t>A world-first set of new generation HTS  magnets</a:t>
            </a:r>
            <a:endParaRPr kumimoji="0" lang="en-US" sz="1200" b="0" i="0" u="none" strike="noStrike" kern="0" cap="none" spc="0" normalizeH="0" baseline="0" noProof="0" dirty="0">
              <a:ln>
                <a:noFill/>
              </a:ln>
              <a:solidFill>
                <a:prstClr val="white"/>
              </a:solidFill>
              <a:effectLst/>
              <a:uLnTx/>
              <a:uFillTx/>
              <a:latin typeface="Gotham Rounded"/>
              <a:ea typeface="+mn-ea"/>
              <a:cs typeface="+mn-cs"/>
            </a:endParaRPr>
          </a:p>
        </p:txBody>
      </p:sp>
      <p:sp>
        <p:nvSpPr>
          <p:cNvPr id="12" name="Rectangle 11">
            <a:extLst>
              <a:ext uri="{FF2B5EF4-FFF2-40B4-BE49-F238E27FC236}">
                <a16:creationId xmlns:a16="http://schemas.microsoft.com/office/drawing/2014/main" id="{4395568B-BE08-3140-88DC-3C2F93829EF3}"/>
              </a:ext>
            </a:extLst>
          </p:cNvPr>
          <p:cNvSpPr/>
          <p:nvPr/>
        </p:nvSpPr>
        <p:spPr>
          <a:xfrm>
            <a:off x="792215" y="6036013"/>
            <a:ext cx="3932538" cy="94787"/>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4" name="Rectangle 13">
            <a:extLst>
              <a:ext uri="{FF2B5EF4-FFF2-40B4-BE49-F238E27FC236}">
                <a16:creationId xmlns:a16="http://schemas.microsoft.com/office/drawing/2014/main" id="{B05B33AD-A5D1-BCC2-A2B5-BE3674CE58A5}"/>
              </a:ext>
            </a:extLst>
          </p:cNvPr>
          <p:cNvSpPr>
            <a:spLocks/>
          </p:cNvSpPr>
          <p:nvPr/>
        </p:nvSpPr>
        <p:spPr>
          <a:xfrm>
            <a:off x="3656724" y="3399035"/>
            <a:ext cx="3950998"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2023</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GB" sz="1200" b="0" i="0" u="none" strike="noStrike" kern="1200" cap="none" spc="0" normalizeH="0" baseline="0" noProof="0" dirty="0">
                <a:ln>
                  <a:noFill/>
                </a:ln>
                <a:solidFill>
                  <a:prstClr val="white"/>
                </a:solidFill>
                <a:effectLst/>
                <a:uLnTx/>
                <a:uFillTx/>
                <a:latin typeface="Gotham Rounded"/>
                <a:ea typeface="+mn-ea"/>
                <a:cs typeface="+mn-cs"/>
              </a:rPr>
              <a:t>Achieved a diverted plasma with higher currents, sustained for longer durations</a:t>
            </a:r>
            <a:endParaRPr kumimoji="0" lang="en-US" sz="1200" b="0" i="0" u="none" strike="noStrike" kern="0" cap="none" spc="0" normalizeH="0" baseline="0" noProof="0" dirty="0">
              <a:ln>
                <a:noFill/>
              </a:ln>
              <a:solidFill>
                <a:prstClr val="white"/>
              </a:solidFill>
              <a:effectLst/>
              <a:uLnTx/>
              <a:uFillTx/>
              <a:latin typeface="Gotham Rounded"/>
              <a:ea typeface="+mn-ea"/>
              <a:cs typeface="+mn-cs"/>
            </a:endParaRPr>
          </a:p>
        </p:txBody>
      </p:sp>
      <p:sp>
        <p:nvSpPr>
          <p:cNvPr id="15" name="Rectangle 14">
            <a:extLst>
              <a:ext uri="{FF2B5EF4-FFF2-40B4-BE49-F238E27FC236}">
                <a16:creationId xmlns:a16="http://schemas.microsoft.com/office/drawing/2014/main" id="{A49208A9-1AFC-6829-8F79-85702A6D5B58}"/>
              </a:ext>
            </a:extLst>
          </p:cNvPr>
          <p:cNvSpPr/>
          <p:nvPr/>
        </p:nvSpPr>
        <p:spPr>
          <a:xfrm>
            <a:off x="3656940" y="4096233"/>
            <a:ext cx="3950782"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18" name="Rectangle 17">
            <a:extLst>
              <a:ext uri="{FF2B5EF4-FFF2-40B4-BE49-F238E27FC236}">
                <a16:creationId xmlns:a16="http://schemas.microsoft.com/office/drawing/2014/main" id="{22DCCDFB-DB22-E119-1F42-E21C36624059}"/>
              </a:ext>
            </a:extLst>
          </p:cNvPr>
          <p:cNvSpPr>
            <a:spLocks/>
          </p:cNvSpPr>
          <p:nvPr/>
        </p:nvSpPr>
        <p:spPr>
          <a:xfrm>
            <a:off x="2255033" y="4369871"/>
            <a:ext cx="393275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2023</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GB" sz="1200" b="0" i="0" u="none" strike="noStrike" kern="1200" cap="none" spc="0" normalizeH="0" baseline="0" noProof="0" dirty="0">
                <a:ln>
                  <a:noFill/>
                </a:ln>
                <a:solidFill>
                  <a:prstClr val="white"/>
                </a:solidFill>
                <a:effectLst/>
                <a:uLnTx/>
                <a:uFillTx/>
                <a:latin typeface="Gotham Rounded"/>
                <a:ea typeface="+mn-ea"/>
                <a:cs typeface="+mn-cs"/>
              </a:rPr>
              <a:t>U.S. Department of Energy award as part of its bold decadal vision.</a:t>
            </a:r>
            <a:endParaRPr kumimoji="0" lang="en-US" sz="1200" b="0" i="0" u="none" strike="noStrike" kern="1200" cap="none" spc="0" normalizeH="0" baseline="0" noProof="0" dirty="0">
              <a:ln>
                <a:noFill/>
              </a:ln>
              <a:solidFill>
                <a:prstClr val="white"/>
              </a:solidFill>
              <a:effectLst/>
              <a:uLnTx/>
              <a:uFillTx/>
              <a:latin typeface="Gotham Rounded"/>
              <a:ea typeface="+mn-ea"/>
              <a:cs typeface="+mn-cs"/>
            </a:endParaRPr>
          </a:p>
        </p:txBody>
      </p:sp>
      <p:sp>
        <p:nvSpPr>
          <p:cNvPr id="20" name="Rectangle 19">
            <a:extLst>
              <a:ext uri="{FF2B5EF4-FFF2-40B4-BE49-F238E27FC236}">
                <a16:creationId xmlns:a16="http://schemas.microsoft.com/office/drawing/2014/main" id="{F9D3D8FC-5FF1-1CDF-3BBC-8B3BAE062BE0}"/>
              </a:ext>
            </a:extLst>
          </p:cNvPr>
          <p:cNvSpPr/>
          <p:nvPr/>
        </p:nvSpPr>
        <p:spPr>
          <a:xfrm>
            <a:off x="2255248" y="5067069"/>
            <a:ext cx="3932538" cy="106180"/>
          </a:xfrm>
          <a:prstGeom prst="rect">
            <a:avLst/>
          </a:prstGeom>
          <a:gradFill>
            <a:gsLst>
              <a:gs pos="10000">
                <a:srgbClr val="E74B1C"/>
              </a:gs>
              <a:gs pos="100000">
                <a:srgbClr val="F08323"/>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pic>
        <p:nvPicPr>
          <p:cNvPr id="4" name="Picture 3">
            <a:extLst>
              <a:ext uri="{FF2B5EF4-FFF2-40B4-BE49-F238E27FC236}">
                <a16:creationId xmlns:a16="http://schemas.microsoft.com/office/drawing/2014/main" id="{24D18F83-8CED-A5D3-A9F7-646BDB3F127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5" y="5328250"/>
            <a:ext cx="803617" cy="802800"/>
          </a:xfrm>
          <a:prstGeom prst="rect">
            <a:avLst/>
          </a:prstGeom>
        </p:spPr>
      </p:pic>
      <p:pic>
        <p:nvPicPr>
          <p:cNvPr id="66" name="Picture 65">
            <a:extLst>
              <a:ext uri="{FF2B5EF4-FFF2-40B4-BE49-F238E27FC236}">
                <a16:creationId xmlns:a16="http://schemas.microsoft.com/office/drawing/2014/main" id="{B45A4432-D48F-63A4-2105-D5839849CC81}"/>
              </a:ext>
            </a:extLst>
          </p:cNvPr>
          <p:cNvPicPr>
            <a:picLocks noChangeAspect="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2854140" y="3399613"/>
            <a:ext cx="802800" cy="802800"/>
          </a:xfrm>
          <a:prstGeom prst="rect">
            <a:avLst/>
          </a:prstGeom>
        </p:spPr>
      </p:pic>
      <p:pic>
        <p:nvPicPr>
          <p:cNvPr id="67" name="Picture 66">
            <a:extLst>
              <a:ext uri="{FF2B5EF4-FFF2-40B4-BE49-F238E27FC236}">
                <a16:creationId xmlns:a16="http://schemas.microsoft.com/office/drawing/2014/main" id="{F9234028-3F6E-7C6A-F21D-4F6330BFBAF2}"/>
              </a:ext>
            </a:extLst>
          </p:cNvPr>
          <p:cNvPicPr>
            <a:picLocks noChangeAspect="1"/>
          </p:cNvPicPr>
          <p:nvPr/>
        </p:nvPicPr>
        <p:blipFill>
          <a:blip r:embed="rId6" cstate="email">
            <a:extLst>
              <a:ext uri="{28A0092B-C50C-407E-A947-70E740481C1C}">
                <a14:useLocalDpi xmlns:a14="http://schemas.microsoft.com/office/drawing/2010/main"/>
              </a:ext>
            </a:extLst>
          </a:blip>
          <a:srcRect l="2893" r="2893"/>
          <a:stretch/>
        </p:blipFill>
        <p:spPr>
          <a:xfrm>
            <a:off x="1461599" y="4369871"/>
            <a:ext cx="803617" cy="802800"/>
          </a:xfrm>
          <a:prstGeom prst="rect">
            <a:avLst/>
          </a:prstGeom>
          <a:ln>
            <a:solidFill>
              <a:schemeClr val="bg2"/>
            </a:solidFill>
          </a:ln>
        </p:spPr>
      </p:pic>
      <p:pic>
        <p:nvPicPr>
          <p:cNvPr id="26" name="Picture 25">
            <a:extLst>
              <a:ext uri="{FF2B5EF4-FFF2-40B4-BE49-F238E27FC236}">
                <a16:creationId xmlns:a16="http://schemas.microsoft.com/office/drawing/2014/main" id="{AD5BC8A7-3212-EE61-CB77-2711A845890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32223" y="1433400"/>
            <a:ext cx="1070898" cy="816441"/>
          </a:xfrm>
          <a:prstGeom prst="rect">
            <a:avLst/>
          </a:prstGeom>
          <a:ln>
            <a:noFill/>
          </a:ln>
        </p:spPr>
      </p:pic>
      <p:sp>
        <p:nvSpPr>
          <p:cNvPr id="28" name="Oval 27">
            <a:extLst>
              <a:ext uri="{FF2B5EF4-FFF2-40B4-BE49-F238E27FC236}">
                <a16:creationId xmlns:a16="http://schemas.microsoft.com/office/drawing/2014/main" id="{D900BB47-CBCF-C58A-9CCC-FC0208449EAF}"/>
              </a:ext>
            </a:extLst>
          </p:cNvPr>
          <p:cNvSpPr/>
          <p:nvPr/>
        </p:nvSpPr>
        <p:spPr>
          <a:xfrm>
            <a:off x="4932000" y="2700000"/>
            <a:ext cx="257448" cy="2574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24" name="Rectangle 23">
            <a:extLst>
              <a:ext uri="{FF2B5EF4-FFF2-40B4-BE49-F238E27FC236}">
                <a16:creationId xmlns:a16="http://schemas.microsoft.com/office/drawing/2014/main" id="{3AF12700-0DA3-4473-5DCA-24D17DBB9ED5}"/>
              </a:ext>
            </a:extLst>
          </p:cNvPr>
          <p:cNvSpPr>
            <a:spLocks/>
          </p:cNvSpPr>
          <p:nvPr/>
        </p:nvSpPr>
        <p:spPr>
          <a:xfrm>
            <a:off x="5060724" y="2431574"/>
            <a:ext cx="3932753" cy="705979"/>
          </a:xfrm>
          <a:prstGeom prst="rect">
            <a:avLst/>
          </a:prstGeom>
          <a:solidFill>
            <a:schemeClr val="tx2"/>
          </a:solidFill>
          <a:ln w="25400" cap="flat" cmpd="sng" algn="ctr">
            <a:noFill/>
            <a:prstDash val="solid"/>
          </a:ln>
          <a:effectLst/>
        </p:spPr>
        <p:txBody>
          <a:bodyPr lIns="108000" tIns="36000" rIns="108000" bIns="36000" rtlCol="0" anchor="ctr"/>
          <a:lstStyle/>
          <a:p>
            <a:pPr marL="0" marR="0" lvl="0" indent="0" algn="l" defTabSz="914400" rtl="0" eaLnBrk="1" fontAlgn="auto" latinLnBrk="0" hangingPunct="1">
              <a:lnSpc>
                <a:spcPct val="85000"/>
              </a:lnSpc>
              <a:spcBef>
                <a:spcPct val="0"/>
              </a:spcBef>
              <a:spcAft>
                <a:spcPts val="0"/>
              </a:spcAft>
              <a:buClr>
                <a:srgbClr val="F08323"/>
              </a:buClr>
              <a:buSzTx/>
              <a:buFontTx/>
              <a:buNone/>
              <a:tabLst/>
              <a:defRPr/>
            </a:pPr>
            <a:r>
              <a:rPr kumimoji="0" lang="en-US" sz="1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rPr>
              <a:t>2024</a:t>
            </a:r>
            <a:endParaRPr kumimoji="0" lang="en-US" sz="2400" b="0" i="0" u="none" strike="noStrike" kern="0" cap="none" spc="0" normalizeH="0" baseline="0" noProof="0" dirty="0">
              <a:ln>
                <a:noFill/>
              </a:ln>
              <a:solidFill>
                <a:prstClr val="white"/>
              </a:solidFill>
              <a:effectLst/>
              <a:uLnTx/>
              <a:uFillTx/>
              <a:latin typeface="Gotham Rounded Medium" panose="02000000000000000000" pitchFamily="2" charset="0"/>
              <a:ea typeface="+mn-ea"/>
              <a:cs typeface="+mn-cs"/>
            </a:endParaRPr>
          </a:p>
          <a:p>
            <a:pPr marL="0" marR="0" lvl="0" indent="0" algn="l" defTabSz="914400" rtl="0" eaLnBrk="1" fontAlgn="auto" latinLnBrk="0" hangingPunct="1">
              <a:lnSpc>
                <a:spcPct val="100000"/>
              </a:lnSpc>
              <a:spcBef>
                <a:spcPct val="0"/>
              </a:spcBef>
              <a:spcAft>
                <a:spcPts val="0"/>
              </a:spcAft>
              <a:buClr>
                <a:srgbClr val="F08323"/>
              </a:buClr>
              <a:buSzTx/>
              <a:buFontTx/>
              <a:buNone/>
              <a:tabLst/>
              <a:defRPr/>
            </a:pPr>
            <a:r>
              <a:rPr kumimoji="0" lang="en-US" sz="1200" b="0" i="0" u="none" strike="noStrike" kern="0" cap="none" spc="0" normalizeH="0" baseline="0" noProof="0" dirty="0">
                <a:ln>
                  <a:noFill/>
                </a:ln>
                <a:solidFill>
                  <a:prstClr val="white"/>
                </a:solidFill>
                <a:effectLst/>
                <a:uLnTx/>
                <a:uFillTx/>
                <a:latin typeface="Gotham Rounded"/>
                <a:ea typeface="+mn-ea"/>
                <a:cs typeface="+mn-cs"/>
              </a:rPr>
              <a:t>JV STEP Engineering Consortium and FFP work</a:t>
            </a:r>
            <a:endParaRPr lang="en-US" sz="1200" kern="0" dirty="0">
              <a:solidFill>
                <a:prstClr val="white"/>
              </a:solidFill>
              <a:latin typeface="Gotham Rounded"/>
            </a:endParaRPr>
          </a:p>
        </p:txBody>
      </p:sp>
      <p:sp>
        <p:nvSpPr>
          <p:cNvPr id="25" name="Rectangle 24">
            <a:extLst>
              <a:ext uri="{FF2B5EF4-FFF2-40B4-BE49-F238E27FC236}">
                <a16:creationId xmlns:a16="http://schemas.microsoft.com/office/drawing/2014/main" id="{C394D920-8582-0E5B-3101-211B90053E83}"/>
              </a:ext>
            </a:extLst>
          </p:cNvPr>
          <p:cNvSpPr/>
          <p:nvPr/>
        </p:nvSpPr>
        <p:spPr>
          <a:xfrm>
            <a:off x="5060939" y="3128772"/>
            <a:ext cx="3932538" cy="10618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Gotham Rounded"/>
              <a:ea typeface="+mn-ea"/>
              <a:cs typeface="+mn-cs"/>
            </a:endParaRPr>
          </a:p>
        </p:txBody>
      </p:sp>
      <p:pic>
        <p:nvPicPr>
          <p:cNvPr id="36" name="Picture 35">
            <a:extLst>
              <a:ext uri="{FF2B5EF4-FFF2-40B4-BE49-F238E27FC236}">
                <a16:creationId xmlns:a16="http://schemas.microsoft.com/office/drawing/2014/main" id="{281F5F55-B10F-4D91-B38F-52D10BE33406}"/>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064873" y="473647"/>
            <a:ext cx="803743" cy="780553"/>
          </a:xfrm>
          <a:prstGeom prst="rect">
            <a:avLst/>
          </a:prstGeom>
        </p:spPr>
      </p:pic>
      <p:pic>
        <p:nvPicPr>
          <p:cNvPr id="21" name="Picture 20">
            <a:extLst>
              <a:ext uri="{FF2B5EF4-FFF2-40B4-BE49-F238E27FC236}">
                <a16:creationId xmlns:a16="http://schemas.microsoft.com/office/drawing/2014/main" id="{25DEAAFF-81C9-F35B-2EF1-1D9B292E634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1846" y="905712"/>
            <a:ext cx="2178093" cy="2183367"/>
          </a:xfrm>
          <a:prstGeom prst="rect">
            <a:avLst/>
          </a:prstGeom>
        </p:spPr>
      </p:pic>
      <p:pic>
        <p:nvPicPr>
          <p:cNvPr id="5" name="Picture 4">
            <a:extLst>
              <a:ext uri="{FF2B5EF4-FFF2-40B4-BE49-F238E27FC236}">
                <a16:creationId xmlns:a16="http://schemas.microsoft.com/office/drawing/2014/main" id="{A54DE962-2DD4-1BFB-134D-8D9C9F18C425}"/>
              </a:ext>
            </a:extLst>
          </p:cNvPr>
          <p:cNvPicPr>
            <a:picLocks noChangeAspect="1"/>
          </p:cNvPicPr>
          <p:nvPr/>
        </p:nvPicPr>
        <p:blipFill rotWithShape="1">
          <a:blip r:embed="rId10" cstate="email">
            <a:duotone>
              <a:prstClr val="black"/>
              <a:schemeClr val="accent4">
                <a:tint val="45000"/>
                <a:satMod val="400000"/>
              </a:schemeClr>
            </a:duotone>
            <a:extLst>
              <a:ext uri="{28A0092B-C50C-407E-A947-70E740481C1C}">
                <a14:useLocalDpi xmlns:a14="http://schemas.microsoft.com/office/drawing/2010/main"/>
              </a:ext>
            </a:extLst>
          </a:blip>
          <a:srcRect/>
          <a:stretch/>
        </p:blipFill>
        <p:spPr>
          <a:xfrm>
            <a:off x="594674" y="984552"/>
            <a:ext cx="2040640" cy="2003257"/>
          </a:xfrm>
          <a:prstGeom prst="rect">
            <a:avLst/>
          </a:prstGeom>
          <a:ln w="76200">
            <a:noFill/>
          </a:ln>
        </p:spPr>
      </p:pic>
      <p:pic>
        <p:nvPicPr>
          <p:cNvPr id="13" name="Picture 12">
            <a:extLst>
              <a:ext uri="{FF2B5EF4-FFF2-40B4-BE49-F238E27FC236}">
                <a16:creationId xmlns:a16="http://schemas.microsoft.com/office/drawing/2014/main" id="{11FA19A8-565B-3993-7C13-CDEF8B06D68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4952" y="2443712"/>
            <a:ext cx="1125772" cy="817749"/>
          </a:xfrm>
          <a:prstGeom prst="rect">
            <a:avLst/>
          </a:prstGeom>
          <a:ln>
            <a:solidFill>
              <a:schemeClr val="bg2"/>
            </a:solidFill>
          </a:ln>
        </p:spPr>
      </p:pic>
    </p:spTree>
    <p:extLst>
      <p:ext uri="{BB962C8B-B14F-4D97-AF65-F5344CB8AC3E}">
        <p14:creationId xmlns:p14="http://schemas.microsoft.com/office/powerpoint/2010/main" val="355526389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A05E-9ED2-0B5D-666E-E373910989F2}"/>
              </a:ext>
            </a:extLst>
          </p:cNvPr>
          <p:cNvSpPr>
            <a:spLocks noGrp="1"/>
          </p:cNvSpPr>
          <p:nvPr>
            <p:ph type="title"/>
          </p:nvPr>
        </p:nvSpPr>
        <p:spPr/>
        <p:txBody>
          <a:bodyPr/>
          <a:lstStyle/>
          <a:p>
            <a:r>
              <a:rPr lang="en-GB" dirty="0"/>
              <a:t>Introducing Tokamak Energy Inc.’s New Leadership</a:t>
            </a:r>
          </a:p>
        </p:txBody>
      </p:sp>
      <p:sp>
        <p:nvSpPr>
          <p:cNvPr id="3" name="Footer Placeholder 2">
            <a:extLst>
              <a:ext uri="{FF2B5EF4-FFF2-40B4-BE49-F238E27FC236}">
                <a16:creationId xmlns:a16="http://schemas.microsoft.com/office/drawing/2014/main" id="{00C350FB-887D-D30D-F521-95EFB374194F}"/>
              </a:ext>
            </a:extLst>
          </p:cNvPr>
          <p:cNvSpPr>
            <a:spLocks noGrp="1"/>
          </p:cNvSpPr>
          <p:nvPr>
            <p:ph type="ftr" sz="quarter" idx="11"/>
          </p:nvPr>
        </p:nvSpPr>
        <p:spPr/>
        <p:txBody>
          <a:bodyPr/>
          <a:lstStyle/>
          <a:p>
            <a:r>
              <a:rPr lang="en-GB" noProof="0" dirty="0"/>
              <a:t>© 2023 Tokamak Energy</a:t>
            </a:r>
          </a:p>
        </p:txBody>
      </p:sp>
      <p:sp>
        <p:nvSpPr>
          <p:cNvPr id="4" name="Slide Number Placeholder 3">
            <a:extLst>
              <a:ext uri="{FF2B5EF4-FFF2-40B4-BE49-F238E27FC236}">
                <a16:creationId xmlns:a16="http://schemas.microsoft.com/office/drawing/2014/main" id="{A47A153A-733B-4694-ADE5-C223109BD2FF}"/>
              </a:ext>
            </a:extLst>
          </p:cNvPr>
          <p:cNvSpPr>
            <a:spLocks noGrp="1"/>
          </p:cNvSpPr>
          <p:nvPr>
            <p:ph type="sldNum" sz="quarter" idx="12"/>
          </p:nvPr>
        </p:nvSpPr>
        <p:spPr/>
        <p:txBody>
          <a:bodyPr/>
          <a:lstStyle/>
          <a:p>
            <a:fld id="{0B868178-02AE-42FC-958D-6B8F13B60175}" type="slidenum">
              <a:rPr lang="en-GB" noProof="0" smtClean="0"/>
              <a:t>8</a:t>
            </a:fld>
            <a:endParaRPr lang="en-GB" noProof="0" dirty="0"/>
          </a:p>
        </p:txBody>
      </p:sp>
      <p:grpSp>
        <p:nvGrpSpPr>
          <p:cNvPr id="8" name="Group 7">
            <a:extLst>
              <a:ext uri="{FF2B5EF4-FFF2-40B4-BE49-F238E27FC236}">
                <a16:creationId xmlns:a16="http://schemas.microsoft.com/office/drawing/2014/main" id="{0157314A-BB51-03C8-5DA8-ADE159EA5B74}"/>
              </a:ext>
            </a:extLst>
          </p:cNvPr>
          <p:cNvGrpSpPr/>
          <p:nvPr/>
        </p:nvGrpSpPr>
        <p:grpSpPr>
          <a:xfrm>
            <a:off x="9241764" y="-81078"/>
            <a:ext cx="2950236" cy="1017764"/>
            <a:chOff x="547871" y="3355640"/>
            <a:chExt cx="2950236" cy="1017764"/>
          </a:xfrm>
        </p:grpSpPr>
        <p:grpSp>
          <p:nvGrpSpPr>
            <p:cNvPr id="11" name="Group 10">
              <a:extLst>
                <a:ext uri="{FF2B5EF4-FFF2-40B4-BE49-F238E27FC236}">
                  <a16:creationId xmlns:a16="http://schemas.microsoft.com/office/drawing/2014/main" id="{8381FB2D-E9FC-4C4C-4E4F-C63D842BB669}"/>
                </a:ext>
              </a:extLst>
            </p:cNvPr>
            <p:cNvGrpSpPr/>
            <p:nvPr/>
          </p:nvGrpSpPr>
          <p:grpSpPr>
            <a:xfrm>
              <a:off x="547871" y="3429000"/>
              <a:ext cx="2950236" cy="944404"/>
              <a:chOff x="539750" y="1199949"/>
              <a:chExt cx="2950236" cy="586517"/>
            </a:xfrm>
          </p:grpSpPr>
          <p:sp>
            <p:nvSpPr>
              <p:cNvPr id="12" name="Rectangle 11">
                <a:extLst>
                  <a:ext uri="{FF2B5EF4-FFF2-40B4-BE49-F238E27FC236}">
                    <a16:creationId xmlns:a16="http://schemas.microsoft.com/office/drawing/2014/main" id="{32FEEC9A-E693-F234-C75D-075D89D8C5E6}"/>
                  </a:ext>
                </a:extLst>
              </p:cNvPr>
              <p:cNvSpPr/>
              <p:nvPr/>
            </p:nvSpPr>
            <p:spPr>
              <a:xfrm>
                <a:off x="539750" y="1199949"/>
                <a:ext cx="2950236" cy="507581"/>
              </a:xfrm>
              <a:prstGeom prst="rect">
                <a:avLst/>
              </a:prstGeom>
              <a:solidFill>
                <a:srgbClr val="2A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prstClr val="white"/>
                  </a:solidFill>
                  <a:effectLst/>
                  <a:uLnTx/>
                  <a:uFillTx/>
                  <a:latin typeface="Gotham Rounded Bold" pitchFamily="50" charset="0"/>
                  <a:ea typeface="MS Mincho"/>
                </a:endParaRPr>
              </a:p>
            </p:txBody>
          </p:sp>
          <p:sp>
            <p:nvSpPr>
              <p:cNvPr id="13" name="Rectangle 12">
                <a:extLst>
                  <a:ext uri="{FF2B5EF4-FFF2-40B4-BE49-F238E27FC236}">
                    <a16:creationId xmlns:a16="http://schemas.microsoft.com/office/drawing/2014/main" id="{275CC44B-6CE4-645D-1201-102324D2FB64}"/>
                  </a:ext>
                </a:extLst>
              </p:cNvPr>
              <p:cNvSpPr/>
              <p:nvPr/>
            </p:nvSpPr>
            <p:spPr>
              <a:xfrm>
                <a:off x="539750" y="1696466"/>
                <a:ext cx="2950236" cy="90000"/>
              </a:xfrm>
              <a:prstGeom prst="rect">
                <a:avLst/>
              </a:prstGeom>
              <a:gradFill>
                <a:gsLst>
                  <a:gs pos="10000">
                    <a:srgbClr val="E74B1C"/>
                  </a:gs>
                  <a:gs pos="100000">
                    <a:srgbClr val="F0832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otham Rounded"/>
                  <a:ea typeface="MS Mincho"/>
                  <a:cs typeface="+mn-cs"/>
                </a:endParaRPr>
              </a:p>
            </p:txBody>
          </p:sp>
        </p:grpSp>
        <p:pic>
          <p:nvPicPr>
            <p:cNvPr id="19" name="Picture 18" descr="A black background with white text&#10;&#10;Description automatically generated">
              <a:extLst>
                <a:ext uri="{FF2B5EF4-FFF2-40B4-BE49-F238E27FC236}">
                  <a16:creationId xmlns:a16="http://schemas.microsoft.com/office/drawing/2014/main" id="{30DE439E-E825-17E4-6ACD-5AE0D78765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091" y="3355640"/>
              <a:ext cx="2365795" cy="945135"/>
            </a:xfrm>
            <a:prstGeom prst="rect">
              <a:avLst/>
            </a:prstGeom>
          </p:spPr>
        </p:pic>
      </p:grpSp>
      <p:sp>
        <p:nvSpPr>
          <p:cNvPr id="9" name="TextBox 8">
            <a:extLst>
              <a:ext uri="{FF2B5EF4-FFF2-40B4-BE49-F238E27FC236}">
                <a16:creationId xmlns:a16="http://schemas.microsoft.com/office/drawing/2014/main" id="{B645F15B-114B-A7A5-30B2-E2F3D8EF3C60}"/>
              </a:ext>
            </a:extLst>
          </p:cNvPr>
          <p:cNvSpPr txBox="1"/>
          <p:nvPr/>
        </p:nvSpPr>
        <p:spPr>
          <a:xfrm>
            <a:off x="4579278" y="4575331"/>
            <a:ext cx="7330120" cy="1200329"/>
          </a:xfrm>
          <a:prstGeom prst="rect">
            <a:avLst/>
          </a:prstGeom>
          <a:noFill/>
        </p:spPr>
        <p:txBody>
          <a:bodyPr wrap="square">
            <a:spAutoFit/>
          </a:bodyPr>
          <a:lstStyle/>
          <a:p>
            <a:pPr marL="0" marR="0" lvl="0" indent="0" algn="ctr" defTabSz="914400" rtl="0" eaLnBrk="1" fontAlgn="auto" latinLnBrk="0" hangingPunct="1">
              <a:spcBef>
                <a:spcPts val="0"/>
              </a:spcBef>
              <a:spcAft>
                <a:spcPts val="0"/>
              </a:spcAft>
              <a:buClrTx/>
              <a:buSzTx/>
              <a:buFontTx/>
              <a:buNone/>
              <a:tabLst/>
              <a:defRPr/>
            </a:pPr>
            <a:r>
              <a:rPr kumimoji="0" lang="en-GB" b="1" i="0" u="none" strike="noStrike" kern="1200" cap="none" spc="0" normalizeH="0" baseline="0" noProof="0" dirty="0">
                <a:ln>
                  <a:noFill/>
                </a:ln>
                <a:solidFill>
                  <a:schemeClr val="bg1"/>
                </a:solidFill>
                <a:effectLst/>
                <a:uLnTx/>
                <a:uFillTx/>
                <a:ea typeface="+mn-ea"/>
                <a:cs typeface="Times New Roman" panose="02020603050405020304" pitchFamily="18" charset="0"/>
              </a:rPr>
              <a:t>Bold Decadal Vision: </a:t>
            </a:r>
          </a:p>
          <a:p>
            <a:pPr marL="0" marR="0" lvl="0" indent="0" algn="ctr" defTabSz="914400" rtl="0" eaLnBrk="1" fontAlgn="auto" latinLnBrk="0" hangingPunct="1">
              <a:spcBef>
                <a:spcPts val="0"/>
              </a:spcBef>
              <a:spcAft>
                <a:spcPts val="0"/>
              </a:spcAft>
              <a:buClrTx/>
              <a:buSzTx/>
              <a:buFontTx/>
              <a:buNone/>
              <a:tabLst/>
              <a:defRPr/>
            </a:pPr>
            <a:r>
              <a:rPr lang="en-GB" b="1" dirty="0">
                <a:solidFill>
                  <a:schemeClr val="bg1"/>
                </a:solidFill>
                <a:cs typeface="Times New Roman" panose="02020603050405020304" pitchFamily="18" charset="0"/>
              </a:rPr>
              <a:t>“</a:t>
            </a:r>
            <a:r>
              <a:rPr kumimoji="0" lang="en-GB" b="1" i="0" u="none" strike="noStrike" kern="1200" cap="none" spc="0" normalizeH="0" baseline="0" noProof="0" dirty="0">
                <a:ln>
                  <a:noFill/>
                </a:ln>
                <a:solidFill>
                  <a:schemeClr val="bg1"/>
                </a:solidFill>
                <a:effectLst/>
                <a:uLnTx/>
                <a:uFillTx/>
                <a:ea typeface="+mn-ea"/>
                <a:cs typeface="Times New Roman" panose="02020603050405020304" pitchFamily="18" charset="0"/>
              </a:rPr>
              <a:t>The objective of achieving net-zero global carbon emissions has made the acceleration of fusion energy a national priority.”</a:t>
            </a:r>
          </a:p>
        </p:txBody>
      </p:sp>
      <p:pic>
        <p:nvPicPr>
          <p:cNvPr id="16" name="Picture 15">
            <a:extLst>
              <a:ext uri="{FF2B5EF4-FFF2-40B4-BE49-F238E27FC236}">
                <a16:creationId xmlns:a16="http://schemas.microsoft.com/office/drawing/2014/main" id="{0850CD4A-4BE2-0F18-66F6-CA1CE5F4C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7869" y="1148427"/>
            <a:ext cx="8024131" cy="5709573"/>
          </a:xfrm>
          <a:prstGeom prst="rect">
            <a:avLst/>
          </a:prstGeom>
        </p:spPr>
      </p:pic>
      <p:sp>
        <p:nvSpPr>
          <p:cNvPr id="17" name="TextBox 16">
            <a:extLst>
              <a:ext uri="{FF2B5EF4-FFF2-40B4-BE49-F238E27FC236}">
                <a16:creationId xmlns:a16="http://schemas.microsoft.com/office/drawing/2014/main" id="{3B6BD461-A84C-CD81-B1A3-2253CE0D6966}"/>
              </a:ext>
            </a:extLst>
          </p:cNvPr>
          <p:cNvSpPr txBox="1"/>
          <p:nvPr/>
        </p:nvSpPr>
        <p:spPr>
          <a:xfrm>
            <a:off x="380999" y="1411718"/>
            <a:ext cx="3461658" cy="1197428"/>
          </a:xfrm>
          <a:prstGeom prst="rect">
            <a:avLst/>
          </a:prstGeom>
          <a:noFill/>
        </p:spPr>
        <p:txBody>
          <a:bodyPr wrap="square" lIns="0" tIns="0" rIns="0" bIns="0" rtlCol="0">
            <a:noAutofit/>
          </a:bodyPr>
          <a:lstStyle/>
          <a:p>
            <a:pPr algn="l"/>
            <a:r>
              <a:rPr lang="en-GB" dirty="0"/>
              <a:t>Left:</a:t>
            </a:r>
          </a:p>
          <a:p>
            <a:pPr algn="l"/>
            <a:r>
              <a:rPr lang="en-GB" dirty="0"/>
              <a:t>Dr Aaron Washington PMP Technical Project Manager</a:t>
            </a:r>
          </a:p>
          <a:p>
            <a:pPr algn="l"/>
            <a:r>
              <a:rPr lang="en-GB" dirty="0"/>
              <a:t>TE Inc.</a:t>
            </a:r>
          </a:p>
          <a:p>
            <a:pPr algn="l"/>
            <a:endParaRPr lang="en-GB" dirty="0"/>
          </a:p>
          <a:p>
            <a:pPr algn="l"/>
            <a:endParaRPr lang="en-GB" dirty="0"/>
          </a:p>
          <a:p>
            <a:pPr algn="r"/>
            <a:r>
              <a:rPr lang="en-GB" dirty="0"/>
              <a:t>Right:</a:t>
            </a:r>
          </a:p>
          <a:p>
            <a:pPr algn="r"/>
            <a:r>
              <a:rPr lang="en-GB" dirty="0"/>
              <a:t>Dr Michael Ginsberg </a:t>
            </a:r>
            <a:r>
              <a:rPr lang="en-GB" dirty="0" err="1"/>
              <a:t>EngScD</a:t>
            </a:r>
            <a:r>
              <a:rPr lang="en-GB" dirty="0"/>
              <a:t> President</a:t>
            </a:r>
          </a:p>
          <a:p>
            <a:pPr algn="r"/>
            <a:r>
              <a:rPr lang="en-GB" dirty="0"/>
              <a:t>TE Inc.</a:t>
            </a:r>
          </a:p>
        </p:txBody>
      </p:sp>
      <p:pic>
        <p:nvPicPr>
          <p:cNvPr id="8196" name="Picture 4" descr="Usa Flag Vector Art, Icons, and Graphics for Free Download">
            <a:extLst>
              <a:ext uri="{FF2B5EF4-FFF2-40B4-BE49-F238E27FC236}">
                <a16:creationId xmlns:a16="http://schemas.microsoft.com/office/drawing/2014/main" id="{03662E4C-3042-5943-F6EF-9B900E62201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0000" y="4442872"/>
            <a:ext cx="3302657" cy="1736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88604A2-FE9F-7CFC-C032-8CF9A391CFD8}"/>
              </a:ext>
            </a:extLst>
          </p:cNvPr>
          <p:cNvSpPr>
            <a:spLocks noGrp="1"/>
          </p:cNvSpPr>
          <p:nvPr>
            <p:ph type="body" sz="quarter" idx="13"/>
          </p:nvPr>
        </p:nvSpPr>
        <p:spPr>
          <a:xfrm>
            <a:off x="540000" y="900000"/>
            <a:ext cx="11113200" cy="288000"/>
          </a:xfrm>
        </p:spPr>
        <p:txBody>
          <a:bodyPr/>
          <a:lstStyle/>
          <a:p>
            <a:r>
              <a:rPr lang="en-GB" dirty="0"/>
              <a:t>Working alongside Prof. Mark Koepke at TE Inc. (USA) and TE Ltd.’s 250+ team (UK)</a:t>
            </a:r>
          </a:p>
        </p:txBody>
      </p:sp>
    </p:spTree>
    <p:extLst>
      <p:ext uri="{BB962C8B-B14F-4D97-AF65-F5344CB8AC3E}">
        <p14:creationId xmlns:p14="http://schemas.microsoft.com/office/powerpoint/2010/main" val="99309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00E07FB-0E5C-E22A-A480-8CF34BE00FDA}"/>
              </a:ext>
            </a:extLst>
          </p:cNvPr>
          <p:cNvGrpSpPr/>
          <p:nvPr/>
        </p:nvGrpSpPr>
        <p:grpSpPr>
          <a:xfrm>
            <a:off x="7928664" y="1384587"/>
            <a:ext cx="3984540" cy="4767266"/>
            <a:chOff x="7928664" y="1384587"/>
            <a:chExt cx="3984540" cy="4767266"/>
          </a:xfrm>
        </p:grpSpPr>
        <p:grpSp>
          <p:nvGrpSpPr>
            <p:cNvPr id="14" name="Group 13">
              <a:extLst>
                <a:ext uri="{FF2B5EF4-FFF2-40B4-BE49-F238E27FC236}">
                  <a16:creationId xmlns:a16="http://schemas.microsoft.com/office/drawing/2014/main" id="{C5A14959-F001-2D89-DB6E-40161BC43FE0}"/>
                </a:ext>
              </a:extLst>
            </p:cNvPr>
            <p:cNvGrpSpPr/>
            <p:nvPr/>
          </p:nvGrpSpPr>
          <p:grpSpPr>
            <a:xfrm>
              <a:off x="7928664" y="1384587"/>
              <a:ext cx="3984540" cy="4767266"/>
              <a:chOff x="7928664" y="1384587"/>
              <a:chExt cx="3984540" cy="4767266"/>
            </a:xfrm>
          </p:grpSpPr>
          <p:sp>
            <p:nvSpPr>
              <p:cNvPr id="5" name="Arrow: Chevron 4">
                <a:extLst>
                  <a:ext uri="{FF2B5EF4-FFF2-40B4-BE49-F238E27FC236}">
                    <a16:creationId xmlns:a16="http://schemas.microsoft.com/office/drawing/2014/main" id="{C4FB754B-341B-B07F-A9E1-46E2D0E6B684}"/>
                  </a:ext>
                </a:extLst>
              </p:cNvPr>
              <p:cNvSpPr/>
              <p:nvPr/>
            </p:nvSpPr>
            <p:spPr>
              <a:xfrm>
                <a:off x="7928665" y="1384587"/>
                <a:ext cx="3984539" cy="4767266"/>
              </a:xfrm>
              <a:prstGeom prst="chevron">
                <a:avLst>
                  <a:gd name="adj" fmla="val 18402"/>
                </a:avLst>
              </a:prstGeom>
              <a:solidFill>
                <a:schemeClr val="bg1"/>
              </a:solidFill>
              <a:ln>
                <a:solidFill>
                  <a:srgbClr val="4B5D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reeform: Shape 6">
                <a:extLst>
                  <a:ext uri="{FF2B5EF4-FFF2-40B4-BE49-F238E27FC236}">
                    <a16:creationId xmlns:a16="http://schemas.microsoft.com/office/drawing/2014/main" id="{1252A5D2-F575-724B-499C-6325ABFF75E0}"/>
                  </a:ext>
                </a:extLst>
              </p:cNvPr>
              <p:cNvSpPr/>
              <p:nvPr/>
            </p:nvSpPr>
            <p:spPr>
              <a:xfrm>
                <a:off x="7928664" y="1384588"/>
                <a:ext cx="3384377" cy="422733"/>
              </a:xfrm>
              <a:custGeom>
                <a:avLst/>
                <a:gdLst>
                  <a:gd name="connsiteX0" fmla="*/ 0 w 3012288"/>
                  <a:gd name="connsiteY0" fmla="*/ 0 h 422733"/>
                  <a:gd name="connsiteX1" fmla="*/ 2881645 w 3012288"/>
                  <a:gd name="connsiteY1" fmla="*/ 0 h 422733"/>
                  <a:gd name="connsiteX2" fmla="*/ 3012288 w 3012288"/>
                  <a:gd name="connsiteY2" fmla="*/ 422733 h 422733"/>
                  <a:gd name="connsiteX3" fmla="*/ 130643 w 3012288"/>
                  <a:gd name="connsiteY3" fmla="*/ 422733 h 422733"/>
                  <a:gd name="connsiteX4" fmla="*/ 0 w 3012288"/>
                  <a:gd name="connsiteY4" fmla="*/ 0 h 422733"/>
                  <a:gd name="connsiteX0" fmla="*/ 0 w 3012288"/>
                  <a:gd name="connsiteY0" fmla="*/ 0 h 422733"/>
                  <a:gd name="connsiteX1" fmla="*/ 2881645 w 3012288"/>
                  <a:gd name="connsiteY1" fmla="*/ 0 h 422733"/>
                  <a:gd name="connsiteX2" fmla="*/ 3012288 w 3012288"/>
                  <a:gd name="connsiteY2" fmla="*/ 422733 h 422733"/>
                  <a:gd name="connsiteX3" fmla="*/ 120046 w 3012288"/>
                  <a:gd name="connsiteY3" fmla="*/ 422733 h 422733"/>
                  <a:gd name="connsiteX4" fmla="*/ 0 w 3012288"/>
                  <a:gd name="connsiteY4" fmla="*/ 0 h 42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288" h="422733">
                    <a:moveTo>
                      <a:pt x="0" y="0"/>
                    </a:moveTo>
                    <a:lnTo>
                      <a:pt x="2881645" y="0"/>
                    </a:lnTo>
                    <a:lnTo>
                      <a:pt x="3012288" y="422733"/>
                    </a:lnTo>
                    <a:lnTo>
                      <a:pt x="120046" y="422733"/>
                    </a:lnTo>
                    <a:lnTo>
                      <a:pt x="0" y="0"/>
                    </a:lnTo>
                    <a:close/>
                  </a:path>
                </a:pathLst>
              </a:custGeom>
              <a:solidFill>
                <a:srgbClr val="4B5D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0" lang="en-GB" sz="1800" b="0" i="0" strike="noStrike" kern="0" spc="0" normalizeH="0" noProof="0" dirty="0">
                    <a:ln>
                      <a:noFill/>
                    </a:ln>
                    <a:solidFill>
                      <a:schemeClr val="bg1"/>
                    </a:solidFill>
                    <a:effectLst/>
                    <a:uLnTx/>
                    <a:uFill>
                      <a:solidFill>
                        <a:srgbClr val="E74B1C"/>
                      </a:solidFill>
                    </a:uFill>
                    <a:latin typeface="Gotham Rounded Medium" panose="02000000000000000000" pitchFamily="2" charset="0"/>
                  </a:rPr>
                  <a:t>Fusion Pilot Plant</a:t>
                </a:r>
                <a:endParaRPr lang="en-GB" sz="1800" dirty="0">
                  <a:solidFill>
                    <a:schemeClr val="bg1"/>
                  </a:solidFill>
                </a:endParaRPr>
              </a:p>
            </p:txBody>
          </p:sp>
        </p:grpSp>
        <p:pic>
          <p:nvPicPr>
            <p:cNvPr id="11" name="Picture 10" descr="A picture containing indoor&#10;&#10;Description automatically generated">
              <a:extLst>
                <a:ext uri="{FF2B5EF4-FFF2-40B4-BE49-F238E27FC236}">
                  <a16:creationId xmlns:a16="http://schemas.microsoft.com/office/drawing/2014/main" id="{4716195F-267F-362F-81EC-C63186CC11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8945" y="2792514"/>
              <a:ext cx="1891068" cy="2093992"/>
            </a:xfrm>
            <a:prstGeom prst="rect">
              <a:avLst/>
            </a:prstGeom>
          </p:spPr>
        </p:pic>
        <p:pic>
          <p:nvPicPr>
            <p:cNvPr id="16" name="Picture 15" descr="A picture containing dark, watching, sunset, light&#10;&#10;Description automatically generated">
              <a:extLst>
                <a:ext uri="{FF2B5EF4-FFF2-40B4-BE49-F238E27FC236}">
                  <a16:creationId xmlns:a16="http://schemas.microsoft.com/office/drawing/2014/main" id="{582F64C1-3FED-5E9F-0C4C-ABC6412312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2848" y="4585347"/>
              <a:ext cx="73968" cy="280873"/>
            </a:xfrm>
            <a:prstGeom prst="rect">
              <a:avLst/>
            </a:prstGeom>
          </p:spPr>
        </p:pic>
      </p:grpSp>
      <p:sp>
        <p:nvSpPr>
          <p:cNvPr id="153" name="Title 152">
            <a:extLst>
              <a:ext uri="{FF2B5EF4-FFF2-40B4-BE49-F238E27FC236}">
                <a16:creationId xmlns:a16="http://schemas.microsoft.com/office/drawing/2014/main" id="{68778803-4655-CCB6-CE15-EFFCB9396490}"/>
              </a:ext>
            </a:extLst>
          </p:cNvPr>
          <p:cNvSpPr>
            <a:spLocks noGrp="1"/>
          </p:cNvSpPr>
          <p:nvPr>
            <p:ph type="title"/>
          </p:nvPr>
        </p:nvSpPr>
        <p:spPr/>
        <p:txBody>
          <a:bodyPr/>
          <a:lstStyle/>
          <a:p>
            <a:r>
              <a:rPr lang="en-GB" dirty="0"/>
              <a:t>The Path to a Pilot Plant</a:t>
            </a:r>
          </a:p>
        </p:txBody>
      </p:sp>
      <p:sp>
        <p:nvSpPr>
          <p:cNvPr id="2" name="Footer Placeholder 1">
            <a:extLst>
              <a:ext uri="{FF2B5EF4-FFF2-40B4-BE49-F238E27FC236}">
                <a16:creationId xmlns:a16="http://schemas.microsoft.com/office/drawing/2014/main" id="{CE81AACF-8701-AE99-157E-2BE210A45E7C}"/>
              </a:ext>
            </a:extLst>
          </p:cNvPr>
          <p:cNvSpPr>
            <a:spLocks noGrp="1"/>
          </p:cNvSpPr>
          <p:nvPr>
            <p:ph type="ftr" sz="quarter" idx="11"/>
          </p:nvPr>
        </p:nvSpPr>
        <p:spPr/>
        <p:txBody>
          <a:bodyPr/>
          <a:lstStyle/>
          <a:p>
            <a:r>
              <a:rPr lang="en-GB" noProof="0" dirty="0"/>
              <a:t>© 2023 Tokamak Energy  </a:t>
            </a:r>
          </a:p>
        </p:txBody>
      </p:sp>
      <p:sp>
        <p:nvSpPr>
          <p:cNvPr id="4" name="Slide Number Placeholder 3">
            <a:extLst>
              <a:ext uri="{FF2B5EF4-FFF2-40B4-BE49-F238E27FC236}">
                <a16:creationId xmlns:a16="http://schemas.microsoft.com/office/drawing/2014/main" id="{CC571750-A6A6-D1BF-F056-B42741B39059}"/>
              </a:ext>
            </a:extLst>
          </p:cNvPr>
          <p:cNvSpPr>
            <a:spLocks noGrp="1"/>
          </p:cNvSpPr>
          <p:nvPr>
            <p:ph type="sldNum" sz="quarter" idx="12"/>
          </p:nvPr>
        </p:nvSpPr>
        <p:spPr/>
        <p:txBody>
          <a:bodyPr/>
          <a:lstStyle/>
          <a:p>
            <a:fld id="{0B868178-02AE-42FC-958D-6B8F13B60175}" type="slidenum">
              <a:rPr lang="en-GB" noProof="0" smtClean="0"/>
              <a:pPr/>
              <a:t>9</a:t>
            </a:fld>
            <a:endParaRPr lang="en-GB" noProof="0" dirty="0"/>
          </a:p>
        </p:txBody>
      </p:sp>
      <p:sp>
        <p:nvSpPr>
          <p:cNvPr id="154" name="Text Placeholder 153">
            <a:extLst>
              <a:ext uri="{FF2B5EF4-FFF2-40B4-BE49-F238E27FC236}">
                <a16:creationId xmlns:a16="http://schemas.microsoft.com/office/drawing/2014/main" id="{4CCA379B-F39A-D73C-A717-344D73355E22}"/>
              </a:ext>
            </a:extLst>
          </p:cNvPr>
          <p:cNvSpPr>
            <a:spLocks noGrp="1"/>
          </p:cNvSpPr>
          <p:nvPr>
            <p:ph type="body" sz="quarter" idx="13"/>
          </p:nvPr>
        </p:nvSpPr>
        <p:spPr/>
        <p:txBody>
          <a:bodyPr/>
          <a:lstStyle/>
          <a:p>
            <a:r>
              <a:rPr lang="en-GB" noProof="0" dirty="0"/>
              <a:t>An (extremely!) abridged version</a:t>
            </a:r>
          </a:p>
        </p:txBody>
      </p:sp>
      <p:sp>
        <p:nvSpPr>
          <p:cNvPr id="69" name="Freeform: Shape 68">
            <a:extLst>
              <a:ext uri="{FF2B5EF4-FFF2-40B4-BE49-F238E27FC236}">
                <a16:creationId xmlns:a16="http://schemas.microsoft.com/office/drawing/2014/main" id="{1D7374B0-350C-F754-5BA3-D631FF138E48}"/>
              </a:ext>
            </a:extLst>
          </p:cNvPr>
          <p:cNvSpPr/>
          <p:nvPr/>
        </p:nvSpPr>
        <p:spPr>
          <a:xfrm>
            <a:off x="1" y="5797528"/>
            <a:ext cx="4412971" cy="396000"/>
          </a:xfrm>
          <a:custGeom>
            <a:avLst/>
            <a:gdLst>
              <a:gd name="connsiteX0" fmla="*/ 0 w 4412971"/>
              <a:gd name="connsiteY0" fmla="*/ 0 h 396000"/>
              <a:gd name="connsiteX1" fmla="*/ 4412971 w 4412971"/>
              <a:gd name="connsiteY1" fmla="*/ 0 h 396000"/>
              <a:gd name="connsiteX2" fmla="*/ 4290588 w 4412971"/>
              <a:gd name="connsiteY2" fmla="*/ 396000 h 396000"/>
              <a:gd name="connsiteX3" fmla="*/ 0 w 4412971"/>
              <a:gd name="connsiteY3" fmla="*/ 396000 h 396000"/>
              <a:gd name="connsiteX4" fmla="*/ 0 w 4412971"/>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971" h="396000">
                <a:moveTo>
                  <a:pt x="0" y="0"/>
                </a:moveTo>
                <a:lnTo>
                  <a:pt x="4412971" y="0"/>
                </a:lnTo>
                <a:lnTo>
                  <a:pt x="429058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Advanced radiation shielding</a:t>
            </a:r>
          </a:p>
        </p:txBody>
      </p:sp>
      <p:sp>
        <p:nvSpPr>
          <p:cNvPr id="35" name="Freeform: Shape 34">
            <a:extLst>
              <a:ext uri="{FF2B5EF4-FFF2-40B4-BE49-F238E27FC236}">
                <a16:creationId xmlns:a16="http://schemas.microsoft.com/office/drawing/2014/main" id="{B412205A-88F5-79A8-895A-5CFE743FF2C2}"/>
              </a:ext>
            </a:extLst>
          </p:cNvPr>
          <p:cNvSpPr/>
          <p:nvPr/>
        </p:nvSpPr>
        <p:spPr>
          <a:xfrm>
            <a:off x="0" y="1357089"/>
            <a:ext cx="4417350" cy="396000"/>
          </a:xfrm>
          <a:custGeom>
            <a:avLst/>
            <a:gdLst>
              <a:gd name="connsiteX0" fmla="*/ 0 w 4417350"/>
              <a:gd name="connsiteY0" fmla="*/ 0 h 396000"/>
              <a:gd name="connsiteX1" fmla="*/ 4294969 w 4417350"/>
              <a:gd name="connsiteY1" fmla="*/ 0 h 396000"/>
              <a:gd name="connsiteX2" fmla="*/ 4417350 w 4417350"/>
              <a:gd name="connsiteY2" fmla="*/ 396000 h 396000"/>
              <a:gd name="connsiteX3" fmla="*/ 0 w 4417350"/>
              <a:gd name="connsiteY3" fmla="*/ 396000 h 396000"/>
              <a:gd name="connsiteX4" fmla="*/ 0 w 441735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7350" h="396000">
                <a:moveTo>
                  <a:pt x="0" y="0"/>
                </a:moveTo>
                <a:lnTo>
                  <a:pt x="4294969" y="0"/>
                </a:lnTo>
                <a:lnTo>
                  <a:pt x="441735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ST physics basis</a:t>
            </a:r>
          </a:p>
        </p:txBody>
      </p:sp>
      <p:sp>
        <p:nvSpPr>
          <p:cNvPr id="66" name="Freeform: Shape 65">
            <a:extLst>
              <a:ext uri="{FF2B5EF4-FFF2-40B4-BE49-F238E27FC236}">
                <a16:creationId xmlns:a16="http://schemas.microsoft.com/office/drawing/2014/main" id="{BA9BBF85-A1C5-9698-9B34-259DE3196160}"/>
              </a:ext>
            </a:extLst>
          </p:cNvPr>
          <p:cNvSpPr/>
          <p:nvPr/>
        </p:nvSpPr>
        <p:spPr>
          <a:xfrm>
            <a:off x="0" y="5353485"/>
            <a:ext cx="4550199" cy="396000"/>
          </a:xfrm>
          <a:custGeom>
            <a:avLst/>
            <a:gdLst>
              <a:gd name="connsiteX0" fmla="*/ 0 w 4550199"/>
              <a:gd name="connsiteY0" fmla="*/ 0 h 396000"/>
              <a:gd name="connsiteX1" fmla="*/ 4550199 w 4550199"/>
              <a:gd name="connsiteY1" fmla="*/ 0 h 396000"/>
              <a:gd name="connsiteX2" fmla="*/ 4427818 w 4550199"/>
              <a:gd name="connsiteY2" fmla="*/ 396000 h 396000"/>
              <a:gd name="connsiteX3" fmla="*/ 0 w 4550199"/>
              <a:gd name="connsiteY3" fmla="*/ 396000 h 396000"/>
              <a:gd name="connsiteX4" fmla="*/ 0 w 455019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0199" h="396000">
                <a:moveTo>
                  <a:pt x="0" y="0"/>
                </a:moveTo>
                <a:lnTo>
                  <a:pt x="4550199" y="0"/>
                </a:lnTo>
                <a:lnTo>
                  <a:pt x="442781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Tokamak maintenance strategy</a:t>
            </a:r>
          </a:p>
        </p:txBody>
      </p:sp>
      <p:sp>
        <p:nvSpPr>
          <p:cNvPr id="63" name="Freeform: Shape 62">
            <a:extLst>
              <a:ext uri="{FF2B5EF4-FFF2-40B4-BE49-F238E27FC236}">
                <a16:creationId xmlns:a16="http://schemas.microsoft.com/office/drawing/2014/main" id="{CCF2352A-73C4-C33C-79AD-C8A3B2BED5E5}"/>
              </a:ext>
            </a:extLst>
          </p:cNvPr>
          <p:cNvSpPr/>
          <p:nvPr/>
        </p:nvSpPr>
        <p:spPr>
          <a:xfrm>
            <a:off x="0" y="4909441"/>
            <a:ext cx="4687428" cy="396000"/>
          </a:xfrm>
          <a:custGeom>
            <a:avLst/>
            <a:gdLst>
              <a:gd name="connsiteX0" fmla="*/ 0 w 4687428"/>
              <a:gd name="connsiteY0" fmla="*/ 0 h 396000"/>
              <a:gd name="connsiteX1" fmla="*/ 4687428 w 4687428"/>
              <a:gd name="connsiteY1" fmla="*/ 0 h 396000"/>
              <a:gd name="connsiteX2" fmla="*/ 4565047 w 4687428"/>
              <a:gd name="connsiteY2" fmla="*/ 396000 h 396000"/>
              <a:gd name="connsiteX3" fmla="*/ 0 w 4687428"/>
              <a:gd name="connsiteY3" fmla="*/ 396000 h 396000"/>
              <a:gd name="connsiteX4" fmla="*/ 0 w 468742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7428" h="396000">
                <a:moveTo>
                  <a:pt x="0" y="0"/>
                </a:moveTo>
                <a:lnTo>
                  <a:pt x="4687428" y="0"/>
                </a:lnTo>
                <a:lnTo>
                  <a:pt x="456504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Fusion compatible diagnostic systems</a:t>
            </a:r>
          </a:p>
        </p:txBody>
      </p:sp>
      <p:sp>
        <p:nvSpPr>
          <p:cNvPr id="60" name="Freeform: Shape 59">
            <a:extLst>
              <a:ext uri="{FF2B5EF4-FFF2-40B4-BE49-F238E27FC236}">
                <a16:creationId xmlns:a16="http://schemas.microsoft.com/office/drawing/2014/main" id="{F661BBCD-7F08-91F2-EAEC-7A7CAD7C7975}"/>
              </a:ext>
            </a:extLst>
          </p:cNvPr>
          <p:cNvSpPr/>
          <p:nvPr/>
        </p:nvSpPr>
        <p:spPr>
          <a:xfrm>
            <a:off x="0" y="4465397"/>
            <a:ext cx="4824658" cy="396000"/>
          </a:xfrm>
          <a:custGeom>
            <a:avLst/>
            <a:gdLst>
              <a:gd name="connsiteX0" fmla="*/ 0 w 4824658"/>
              <a:gd name="connsiteY0" fmla="*/ 0 h 396000"/>
              <a:gd name="connsiteX1" fmla="*/ 4824658 w 4824658"/>
              <a:gd name="connsiteY1" fmla="*/ 0 h 396000"/>
              <a:gd name="connsiteX2" fmla="*/ 4702276 w 4824658"/>
              <a:gd name="connsiteY2" fmla="*/ 396000 h 396000"/>
              <a:gd name="connsiteX3" fmla="*/ 0 w 4824658"/>
              <a:gd name="connsiteY3" fmla="*/ 396000 h 396000"/>
              <a:gd name="connsiteX4" fmla="*/ 0 w 482465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4658" h="396000">
                <a:moveTo>
                  <a:pt x="0" y="0"/>
                </a:moveTo>
                <a:lnTo>
                  <a:pt x="4824658" y="0"/>
                </a:lnTo>
                <a:lnTo>
                  <a:pt x="4702276"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Fusion relevant materials</a:t>
            </a:r>
          </a:p>
        </p:txBody>
      </p:sp>
      <p:sp>
        <p:nvSpPr>
          <p:cNvPr id="54" name="Freeform: Shape 53">
            <a:extLst>
              <a:ext uri="{FF2B5EF4-FFF2-40B4-BE49-F238E27FC236}">
                <a16:creationId xmlns:a16="http://schemas.microsoft.com/office/drawing/2014/main" id="{13E88205-DC05-E06E-F117-7834B18B01D2}"/>
              </a:ext>
            </a:extLst>
          </p:cNvPr>
          <p:cNvSpPr/>
          <p:nvPr/>
        </p:nvSpPr>
        <p:spPr>
          <a:xfrm>
            <a:off x="0" y="4021353"/>
            <a:ext cx="4961887" cy="396000"/>
          </a:xfrm>
          <a:custGeom>
            <a:avLst/>
            <a:gdLst>
              <a:gd name="connsiteX0" fmla="*/ 0 w 4961887"/>
              <a:gd name="connsiteY0" fmla="*/ 0 h 396000"/>
              <a:gd name="connsiteX1" fmla="*/ 4961887 w 4961887"/>
              <a:gd name="connsiteY1" fmla="*/ 0 h 396000"/>
              <a:gd name="connsiteX2" fmla="*/ 4839505 w 4961887"/>
              <a:gd name="connsiteY2" fmla="*/ 396000 h 396000"/>
              <a:gd name="connsiteX3" fmla="*/ 0 w 4961887"/>
              <a:gd name="connsiteY3" fmla="*/ 396000 h 396000"/>
              <a:gd name="connsiteX4" fmla="*/ 0 w 496188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1887" h="396000">
                <a:moveTo>
                  <a:pt x="0" y="0"/>
                </a:moveTo>
                <a:lnTo>
                  <a:pt x="4961887" y="0"/>
                </a:lnTo>
                <a:lnTo>
                  <a:pt x="4839505"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Deuterium-Tritium fuel cycle</a:t>
            </a:r>
          </a:p>
        </p:txBody>
      </p:sp>
      <p:sp>
        <p:nvSpPr>
          <p:cNvPr id="51" name="Freeform: Shape 50">
            <a:extLst>
              <a:ext uri="{FF2B5EF4-FFF2-40B4-BE49-F238E27FC236}">
                <a16:creationId xmlns:a16="http://schemas.microsoft.com/office/drawing/2014/main" id="{94A69458-8DE2-B08C-6B98-FB83A311E98D}"/>
              </a:ext>
            </a:extLst>
          </p:cNvPr>
          <p:cNvSpPr/>
          <p:nvPr/>
        </p:nvSpPr>
        <p:spPr>
          <a:xfrm>
            <a:off x="0" y="3577309"/>
            <a:ext cx="5040115" cy="396000"/>
          </a:xfrm>
          <a:custGeom>
            <a:avLst/>
            <a:gdLst>
              <a:gd name="connsiteX0" fmla="*/ 0 w 5040115"/>
              <a:gd name="connsiteY0" fmla="*/ 0 h 396000"/>
              <a:gd name="connsiteX1" fmla="*/ 4981115 w 5040115"/>
              <a:gd name="connsiteY1" fmla="*/ 0 h 396000"/>
              <a:gd name="connsiteX2" fmla="*/ 5040115 w 5040115"/>
              <a:gd name="connsiteY2" fmla="*/ 190912 h 396000"/>
              <a:gd name="connsiteX3" fmla="*/ 4976734 w 5040115"/>
              <a:gd name="connsiteY3" fmla="*/ 396000 h 396000"/>
              <a:gd name="connsiteX4" fmla="*/ 0 w 5040115"/>
              <a:gd name="connsiteY4" fmla="*/ 396000 h 396000"/>
              <a:gd name="connsiteX5" fmla="*/ 0 w 5040115"/>
              <a:gd name="connsiteY5"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115" h="396000">
                <a:moveTo>
                  <a:pt x="0" y="0"/>
                </a:moveTo>
                <a:lnTo>
                  <a:pt x="4981115" y="0"/>
                </a:lnTo>
                <a:lnTo>
                  <a:pt x="5040115" y="190912"/>
                </a:lnTo>
                <a:lnTo>
                  <a:pt x="4976734"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HTS magnet technology</a:t>
            </a:r>
          </a:p>
        </p:txBody>
      </p:sp>
      <p:sp>
        <p:nvSpPr>
          <p:cNvPr id="48" name="Freeform: Shape 47">
            <a:extLst>
              <a:ext uri="{FF2B5EF4-FFF2-40B4-BE49-F238E27FC236}">
                <a16:creationId xmlns:a16="http://schemas.microsoft.com/office/drawing/2014/main" id="{11115C53-9A56-5514-9ABF-05D814ED1535}"/>
              </a:ext>
            </a:extLst>
          </p:cNvPr>
          <p:cNvSpPr/>
          <p:nvPr/>
        </p:nvSpPr>
        <p:spPr>
          <a:xfrm>
            <a:off x="0" y="3133265"/>
            <a:ext cx="4966267" cy="396000"/>
          </a:xfrm>
          <a:custGeom>
            <a:avLst/>
            <a:gdLst>
              <a:gd name="connsiteX0" fmla="*/ 0 w 4966267"/>
              <a:gd name="connsiteY0" fmla="*/ 0 h 396000"/>
              <a:gd name="connsiteX1" fmla="*/ 4843886 w 4966267"/>
              <a:gd name="connsiteY1" fmla="*/ 0 h 396000"/>
              <a:gd name="connsiteX2" fmla="*/ 4966267 w 4966267"/>
              <a:gd name="connsiteY2" fmla="*/ 396000 h 396000"/>
              <a:gd name="connsiteX3" fmla="*/ 0 w 4966267"/>
              <a:gd name="connsiteY3" fmla="*/ 396000 h 396000"/>
              <a:gd name="connsiteX4" fmla="*/ 0 w 4966267"/>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267" h="396000">
                <a:moveTo>
                  <a:pt x="0" y="0"/>
                </a:moveTo>
                <a:lnTo>
                  <a:pt x="4843886" y="0"/>
                </a:lnTo>
                <a:lnTo>
                  <a:pt x="4966267"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Tritium breeding blankets</a:t>
            </a:r>
          </a:p>
        </p:txBody>
      </p:sp>
      <p:sp>
        <p:nvSpPr>
          <p:cNvPr id="45" name="Freeform: Shape 44">
            <a:extLst>
              <a:ext uri="{FF2B5EF4-FFF2-40B4-BE49-F238E27FC236}">
                <a16:creationId xmlns:a16="http://schemas.microsoft.com/office/drawing/2014/main" id="{7557911E-A269-AB0D-72C8-E78EC0BDEFAF}"/>
              </a:ext>
            </a:extLst>
          </p:cNvPr>
          <p:cNvSpPr/>
          <p:nvPr/>
        </p:nvSpPr>
        <p:spPr>
          <a:xfrm>
            <a:off x="0" y="2689221"/>
            <a:ext cx="4829038" cy="396000"/>
          </a:xfrm>
          <a:custGeom>
            <a:avLst/>
            <a:gdLst>
              <a:gd name="connsiteX0" fmla="*/ 0 w 4829038"/>
              <a:gd name="connsiteY0" fmla="*/ 0 h 396000"/>
              <a:gd name="connsiteX1" fmla="*/ 4706657 w 4829038"/>
              <a:gd name="connsiteY1" fmla="*/ 0 h 396000"/>
              <a:gd name="connsiteX2" fmla="*/ 4829038 w 4829038"/>
              <a:gd name="connsiteY2" fmla="*/ 396000 h 396000"/>
              <a:gd name="connsiteX3" fmla="*/ 0 w 4829038"/>
              <a:gd name="connsiteY3" fmla="*/ 396000 h 396000"/>
              <a:gd name="connsiteX4" fmla="*/ 0 w 4829038"/>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9038" h="396000">
                <a:moveTo>
                  <a:pt x="0" y="0"/>
                </a:moveTo>
                <a:lnTo>
                  <a:pt x="4706657" y="0"/>
                </a:lnTo>
                <a:lnTo>
                  <a:pt x="4829038"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t>Plasma facing components</a:t>
            </a:r>
          </a:p>
        </p:txBody>
      </p:sp>
      <p:sp>
        <p:nvSpPr>
          <p:cNvPr id="42" name="Freeform: Shape 41">
            <a:extLst>
              <a:ext uri="{FF2B5EF4-FFF2-40B4-BE49-F238E27FC236}">
                <a16:creationId xmlns:a16="http://schemas.microsoft.com/office/drawing/2014/main" id="{B7034446-BE08-B242-C106-714552101026}"/>
              </a:ext>
            </a:extLst>
          </p:cNvPr>
          <p:cNvSpPr/>
          <p:nvPr/>
        </p:nvSpPr>
        <p:spPr>
          <a:xfrm>
            <a:off x="0" y="2245177"/>
            <a:ext cx="4691809" cy="396000"/>
          </a:xfrm>
          <a:custGeom>
            <a:avLst/>
            <a:gdLst>
              <a:gd name="connsiteX0" fmla="*/ 0 w 4691809"/>
              <a:gd name="connsiteY0" fmla="*/ 0 h 396000"/>
              <a:gd name="connsiteX1" fmla="*/ 4569428 w 4691809"/>
              <a:gd name="connsiteY1" fmla="*/ 0 h 396000"/>
              <a:gd name="connsiteX2" fmla="*/ 4691809 w 4691809"/>
              <a:gd name="connsiteY2" fmla="*/ 396000 h 396000"/>
              <a:gd name="connsiteX3" fmla="*/ 0 w 4691809"/>
              <a:gd name="connsiteY3" fmla="*/ 396000 h 396000"/>
              <a:gd name="connsiteX4" fmla="*/ 0 w 4691809"/>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809" h="396000">
                <a:moveTo>
                  <a:pt x="0" y="0"/>
                </a:moveTo>
                <a:lnTo>
                  <a:pt x="4569428" y="0"/>
                </a:lnTo>
                <a:lnTo>
                  <a:pt x="4691809"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RF plasma start-up and ramp-up</a:t>
            </a:r>
          </a:p>
        </p:txBody>
      </p:sp>
      <p:sp>
        <p:nvSpPr>
          <p:cNvPr id="39" name="Freeform: Shape 38">
            <a:extLst>
              <a:ext uri="{FF2B5EF4-FFF2-40B4-BE49-F238E27FC236}">
                <a16:creationId xmlns:a16="http://schemas.microsoft.com/office/drawing/2014/main" id="{CFC932D2-2268-C23B-C7F4-2B06BA690C42}"/>
              </a:ext>
            </a:extLst>
          </p:cNvPr>
          <p:cNvSpPr/>
          <p:nvPr/>
        </p:nvSpPr>
        <p:spPr>
          <a:xfrm>
            <a:off x="0" y="1801133"/>
            <a:ext cx="4554580" cy="396000"/>
          </a:xfrm>
          <a:custGeom>
            <a:avLst/>
            <a:gdLst>
              <a:gd name="connsiteX0" fmla="*/ 0 w 4554580"/>
              <a:gd name="connsiteY0" fmla="*/ 0 h 396000"/>
              <a:gd name="connsiteX1" fmla="*/ 4432198 w 4554580"/>
              <a:gd name="connsiteY1" fmla="*/ 0 h 396000"/>
              <a:gd name="connsiteX2" fmla="*/ 4554580 w 4554580"/>
              <a:gd name="connsiteY2" fmla="*/ 396000 h 396000"/>
              <a:gd name="connsiteX3" fmla="*/ 0 w 4554580"/>
              <a:gd name="connsiteY3" fmla="*/ 396000 h 396000"/>
              <a:gd name="connsiteX4" fmla="*/ 0 w 4554580"/>
              <a:gd name="connsiteY4" fmla="*/ 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4580" h="396000">
                <a:moveTo>
                  <a:pt x="0" y="0"/>
                </a:moveTo>
                <a:lnTo>
                  <a:pt x="4432198" y="0"/>
                </a:lnTo>
                <a:lnTo>
                  <a:pt x="4554580" y="396000"/>
                </a:lnTo>
                <a:lnTo>
                  <a:pt x="0" y="3960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4000" rIns="0" rtlCol="0" anchor="ctr">
            <a:noAutofit/>
          </a:bodyPr>
          <a:lstStyle/>
          <a:p>
            <a:r>
              <a:rPr lang="en-GB" sz="1500" dirty="0">
                <a:solidFill>
                  <a:schemeClr val="bg1"/>
                </a:solidFill>
              </a:rPr>
              <a:t>Burning plasma scenarios and control</a:t>
            </a:r>
          </a:p>
        </p:txBody>
      </p:sp>
      <p:sp>
        <p:nvSpPr>
          <p:cNvPr id="147" name="TextBox 146">
            <a:extLst>
              <a:ext uri="{FF2B5EF4-FFF2-40B4-BE49-F238E27FC236}">
                <a16:creationId xmlns:a16="http://schemas.microsoft.com/office/drawing/2014/main" id="{0216A95B-9C42-FE12-ADBF-0A225E387738}"/>
              </a:ext>
            </a:extLst>
          </p:cNvPr>
          <p:cNvSpPr txBox="1"/>
          <p:nvPr/>
        </p:nvSpPr>
        <p:spPr>
          <a:xfrm rot="16200000">
            <a:off x="-2138448" y="3572245"/>
            <a:ext cx="4972183" cy="400110"/>
          </a:xfrm>
          <a:prstGeom prst="rect">
            <a:avLst/>
          </a:prstGeom>
          <a:solidFill>
            <a:schemeClr val="bg1"/>
          </a:solid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i="0" u="none" strike="noStrike" kern="0" cap="none" spc="0" normalizeH="0" baseline="0" noProof="0" dirty="0">
                <a:ln>
                  <a:noFill/>
                </a:ln>
                <a:solidFill>
                  <a:schemeClr val="tx2"/>
                </a:solidFill>
                <a:effectLst/>
                <a:uLnTx/>
                <a:uFillTx/>
                <a:latin typeface="Gotham Rounded Medium" panose="02000000000000000000" pitchFamily="2" charset="0"/>
              </a:rPr>
              <a:t>Technology challenges</a:t>
            </a:r>
          </a:p>
        </p:txBody>
      </p:sp>
    </p:spTree>
    <p:extLst>
      <p:ext uri="{BB962C8B-B14F-4D97-AF65-F5344CB8AC3E}">
        <p14:creationId xmlns:p14="http://schemas.microsoft.com/office/powerpoint/2010/main" val="3170642468"/>
      </p:ext>
    </p:extLst>
  </p:cSld>
  <p:clrMapOvr>
    <a:masterClrMapping/>
  </p:clrMapOvr>
</p:sld>
</file>

<file path=ppt/theme/theme1.xml><?xml version="1.0" encoding="utf-8"?>
<a:theme xmlns:a="http://schemas.openxmlformats.org/drawingml/2006/main" name="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sd02" id="{CEF0EC25-03D9-DF45-8B24-B0DE57BF3F45}" vid="{7ACE7645-7537-984E-9649-C4E605C5BD5F}"/>
    </a:ext>
  </a:extLst>
</a:theme>
</file>

<file path=ppt/theme/theme2.xml><?xml version="1.0" encoding="utf-8"?>
<a:theme xmlns:a="http://schemas.openxmlformats.org/drawingml/2006/main" name="1_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Tokamak Energy master PPT template_sd02" id="{CEF0EC25-03D9-DF45-8B24-B0DE57BF3F45}" vid="{7ACE7645-7537-984E-9649-C4E605C5BD5F}"/>
    </a:ext>
  </a:extLst>
</a:theme>
</file>

<file path=ppt/theme/theme3.xml><?xml version="1.0" encoding="utf-8"?>
<a:theme xmlns:a="http://schemas.openxmlformats.org/drawingml/2006/main" name="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Bright Space - Tokamak Energy">
      <a:dk1>
        <a:sysClr val="windowText" lastClr="000000"/>
      </a:dk1>
      <a:lt1>
        <a:sysClr val="window" lastClr="FFFFFF"/>
      </a:lt1>
      <a:dk2>
        <a:srgbClr val="2A373F"/>
      </a:dk2>
      <a:lt2>
        <a:srgbClr val="4B5D6B"/>
      </a:lt2>
      <a:accent1>
        <a:srgbClr val="E74B1C"/>
      </a:accent1>
      <a:accent2>
        <a:srgbClr val="F08323"/>
      </a:accent2>
      <a:accent3>
        <a:srgbClr val="FBBF14"/>
      </a:accent3>
      <a:accent4>
        <a:srgbClr val="AE3570"/>
      </a:accent4>
      <a:accent5>
        <a:srgbClr val="3789C5"/>
      </a:accent5>
      <a:accent6>
        <a:srgbClr val="ACE3E5"/>
      </a:accent6>
      <a:hlink>
        <a:srgbClr val="0563C1"/>
      </a:hlink>
      <a:folHlink>
        <a:srgbClr val="954F72"/>
      </a:folHlink>
    </a:clrScheme>
    <a:fontScheme name="Bright Space - Tokamak Energy">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D97DD410536948BFB310498F23EDEF" ma:contentTypeVersion="17" ma:contentTypeDescription="Create a new document." ma:contentTypeScope="" ma:versionID="13d753561f602a6d3ba20ad12a86cfc3">
  <xsd:schema xmlns:xsd="http://www.w3.org/2001/XMLSchema" xmlns:xs="http://www.w3.org/2001/XMLSchema" xmlns:p="http://schemas.microsoft.com/office/2006/metadata/properties" xmlns:ns3="3623a0a9-c147-4d5c-b924-ec09c27235cd" xmlns:ns4="70737a09-8b08-447e-b181-51e288bb668e" targetNamespace="http://schemas.microsoft.com/office/2006/metadata/properties" ma:root="true" ma:fieldsID="7ffc3f1f0e1ff3ffcd24fb767b9aec87" ns3:_="" ns4:_="">
    <xsd:import namespace="3623a0a9-c147-4d5c-b924-ec09c27235cd"/>
    <xsd:import namespace="70737a09-8b08-447e-b181-51e288bb66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_activity" minOccurs="0"/>
                <xsd:element ref="ns4:MediaServiceObjectDetectorVersions" minOccurs="0"/>
                <xsd:element ref="ns4:MediaLengthInSeconds" minOccurs="0"/>
                <xsd:element ref="ns4:MediaServiceSystem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3a0a9-c147-4d5c-b924-ec09c27235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737a09-8b08-447e-b181-51e288bb66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0737a09-8b08-447e-b181-51e288bb668e" xsi:nil="true"/>
  </documentManagement>
</p:properties>
</file>

<file path=customXml/itemProps1.xml><?xml version="1.0" encoding="utf-8"?>
<ds:datastoreItem xmlns:ds="http://schemas.openxmlformats.org/officeDocument/2006/customXml" ds:itemID="{AAE3B966-5436-4959-B31C-7E3835C4C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3a0a9-c147-4d5c-b924-ec09c27235cd"/>
    <ds:schemaRef ds:uri="70737a09-8b08-447e-b181-51e288bb66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55EBF-B146-4048-B97A-12F66FF0346B}">
  <ds:schemaRefs>
    <ds:schemaRef ds:uri="http://schemas.microsoft.com/sharepoint/v3/contenttype/forms"/>
  </ds:schemaRefs>
</ds:datastoreItem>
</file>

<file path=customXml/itemProps3.xml><?xml version="1.0" encoding="utf-8"?>
<ds:datastoreItem xmlns:ds="http://schemas.openxmlformats.org/officeDocument/2006/customXml" ds:itemID="{3ABA6081-EF85-4B17-A493-F2FE89D4B726}">
  <ds:schemaRefs>
    <ds:schemaRef ds:uri="http://schemas.microsoft.com/office/2006/documentManagement/types"/>
    <ds:schemaRef ds:uri="http://schemas.microsoft.com/office/2006/metadata/properties"/>
    <ds:schemaRef ds:uri="http://purl.org/dc/dcmitype/"/>
    <ds:schemaRef ds:uri="3623a0a9-c147-4d5c-b924-ec09c27235cd"/>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70737a09-8b08-447e-b181-51e288bb668e"/>
  </ds:schemaRefs>
</ds:datastoreItem>
</file>

<file path=docProps/app.xml><?xml version="1.0" encoding="utf-8"?>
<Properties xmlns="http://schemas.openxmlformats.org/officeDocument/2006/extended-properties" xmlns:vt="http://schemas.openxmlformats.org/officeDocument/2006/docPropsVTypes">
  <Template>Tokamak Energy master PPT template_sd02</Template>
  <TotalTime>11198</TotalTime>
  <Words>3117</Words>
  <Application>Microsoft Office PowerPoint</Application>
  <PresentationFormat>Widescreen</PresentationFormat>
  <Paragraphs>327</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Gotham Rounded Bold</vt:lpstr>
      <vt:lpstr>Gotham Rounded</vt:lpstr>
      <vt:lpstr>Tahoma</vt:lpstr>
      <vt:lpstr>Gotham Rounded Medium</vt:lpstr>
      <vt:lpstr>Arial</vt:lpstr>
      <vt:lpstr>Cambria Math</vt:lpstr>
      <vt:lpstr>Office Theme</vt:lpstr>
      <vt:lpstr>1_Office Theme</vt:lpstr>
      <vt:lpstr>PowerPoint Presentation</vt:lpstr>
      <vt:lpstr>Our Technology Advantage</vt:lpstr>
      <vt:lpstr>About Tokamak Energy</vt:lpstr>
      <vt:lpstr>A Prime Example of Global Collaboration in Action</vt:lpstr>
      <vt:lpstr>Record of Achievement</vt:lpstr>
      <vt:lpstr>IP Generation and Protection  </vt:lpstr>
      <vt:lpstr>Continuing to lead…</vt:lpstr>
      <vt:lpstr>Introducing Tokamak Energy Inc.’s New Leadership</vt:lpstr>
      <vt:lpstr>The Path to a Pilot Plant</vt:lpstr>
      <vt:lpstr>The Path to a Pilot Plant</vt:lpstr>
      <vt:lpstr>The Path to a Pilot Plant</vt:lpstr>
      <vt:lpstr>ST40: Expanding the high field ST physics basis </vt:lpstr>
      <vt:lpstr>The Path to a Pilot Plant</vt:lpstr>
      <vt:lpstr>HTS Magnet Achievements at Tokamak Energy</vt:lpstr>
      <vt:lpstr>PowerPoint Presentation</vt:lpstr>
      <vt:lpstr>The Path to a Pilot Plant</vt:lpstr>
      <vt:lpstr>STEP Consortium</vt:lpstr>
      <vt:lpstr>PowerPoint Presentation</vt:lpstr>
    </vt:vector>
  </TitlesOfParts>
  <Company>Tokamak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Jacqui Reid</dc:creator>
  <cp:lastModifiedBy>Jack Astbury</cp:lastModifiedBy>
  <cp:revision>149</cp:revision>
  <dcterms:created xsi:type="dcterms:W3CDTF">2022-09-25T15:18:09Z</dcterms:created>
  <dcterms:modified xsi:type="dcterms:W3CDTF">2023-12-17T19:59:14Z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0x010100E0D97DD410536948BFB310498F23EDEF</vt:lpwstr>
  </property>
</Properties>
</file>