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  <p:sldMasterId id="2147483688" r:id="rId6"/>
    <p:sldMasterId id="2147483694" r:id="rId7"/>
    <p:sldMasterId id="2147483698" r:id="rId8"/>
    <p:sldMasterId id="2147483705" r:id="rId9"/>
    <p:sldMasterId id="2147483721" r:id="rId10"/>
    <p:sldMasterId id="2147483730" r:id="rId11"/>
    <p:sldMasterId id="2147483735" r:id="rId12"/>
    <p:sldMasterId id="2147483739" r:id="rId13"/>
    <p:sldMasterId id="2147483743" r:id="rId14"/>
    <p:sldMasterId id="2147483745" r:id="rId15"/>
    <p:sldMasterId id="2147483759" r:id="rId16"/>
    <p:sldMasterId id="2147483774" r:id="rId17"/>
    <p:sldMasterId id="2147483792" r:id="rId18"/>
    <p:sldMasterId id="2147483806" r:id="rId19"/>
  </p:sldMasterIdLst>
  <p:notesMasterIdLst>
    <p:notesMasterId r:id="rId33"/>
  </p:notesMasterIdLst>
  <p:handoutMasterIdLst>
    <p:handoutMasterId r:id="rId34"/>
  </p:handoutMasterIdLst>
  <p:sldIdLst>
    <p:sldId id="5813" r:id="rId20"/>
    <p:sldId id="105192" r:id="rId21"/>
    <p:sldId id="105163" r:id="rId22"/>
    <p:sldId id="105189" r:id="rId23"/>
    <p:sldId id="105191" r:id="rId24"/>
    <p:sldId id="105199" r:id="rId25"/>
    <p:sldId id="105142" r:id="rId26"/>
    <p:sldId id="105195" r:id="rId27"/>
    <p:sldId id="105197" r:id="rId28"/>
    <p:sldId id="105198" r:id="rId29"/>
    <p:sldId id="105194" r:id="rId30"/>
    <p:sldId id="105200" r:id="rId31"/>
    <p:sldId id="105183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479B01-C8DD-DCD0-251A-2A63C31D9DAE}" name="Holly Flynn" initials="HF" userId="S::holly.flynn@srnl.doe.gov::dc75e100-693a-4356-ab63-c626f96c873d" providerId="AD"/>
  <p188:author id="{6E140D02-8E05-B70A-5B93-944039E303EB}" name="Jose Cortes-Concepcion" initials="JCC" userId="S::Jose.Cortes-Concepcion@srnl.doe.gov::861a75ce-9af0-45e5-8ee1-44d5a76eda4c" providerId="AD"/>
  <p188:author id="{84F10515-FB63-AF53-13EF-18A32039111D}" name="Dave Babineau" initials="DB" userId="S::dave.babineau@srnl.doe.gov::af387b11-a61e-4d9c-82ce-b60871754e9d" providerId="AD"/>
  <p188:author id="{78439D44-4226-167D-5BB2-9EC50794E33B}" name="Brenda Garcia-Diaz" initials="BGD" userId="S::Brenda.Garcia-Diaz@srnl.doe.gov::6bf817f6-12e5-4a78-932f-3a8d6b19d761" providerId="AD"/>
  <p188:author id="{02C9BFCD-811A-D2BD-4B99-4BE05A2EDFB2}" name="Holly Flynn" initials="HF" userId="S::Holly.Flynn@srnl.doe.gov::dc75e100-693a-4356-ab63-c626f96c873d" providerId="AD"/>
  <p188:author id="{6175D3DC-E6DF-64B9-090A-52A8E2EFED34}" name="Dave Babineau" initials="DB" userId="S::Dave.Babineau@srnl.doe.gov::af387b11-a61e-4d9c-82ce-b60871754e9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Korinko" initials="PK" lastIdx="3" clrIdx="0">
    <p:extLst>
      <p:ext uri="{19B8F6BF-5375-455C-9EA6-DF929625EA0E}">
        <p15:presenceInfo xmlns:p15="http://schemas.microsoft.com/office/powerpoint/2012/main" userId="S-1-5-21-1438870363-1312713665-1640847306-20188" providerId="AD"/>
      </p:ext>
    </p:extLst>
  </p:cmAuthor>
  <p:cmAuthor id="2" name="David" initials="D" lastIdx="5" clrIdx="1">
    <p:extLst>
      <p:ext uri="{19B8F6BF-5375-455C-9EA6-DF929625EA0E}">
        <p15:presenceInfo xmlns:p15="http://schemas.microsoft.com/office/powerpoint/2012/main" userId="S::Dave.Babineau@srnl.doe.gov::af387b11-a61e-4d9c-82ce-b60871754e9d" providerId="AD"/>
      </p:ext>
    </p:extLst>
  </p:cmAuthor>
  <p:cmAuthor id="3" name="Brenda Garcia-Diaz" initials="BG" lastIdx="2" clrIdx="2">
    <p:extLst>
      <p:ext uri="{19B8F6BF-5375-455C-9EA6-DF929625EA0E}">
        <p15:presenceInfo xmlns:p15="http://schemas.microsoft.com/office/powerpoint/2012/main" userId="S::Brenda.Garcia-Diaz@srnl.doe.gov::6bf817f6-12e5-4a78-932f-3a8d6b19d7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6E0C"/>
    <a:srgbClr val="0000FF"/>
    <a:srgbClr val="002D5B"/>
    <a:srgbClr val="497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A19C2F-232B-4305-AC3E-61228A606D72}" v="10" dt="2023-12-19T13:21:15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2" y="4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328D41-2460-49B4-8305-6D548FDE4D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9C576-1F42-415E-AD7B-B3ACE6F500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D4788099-2416-4BFD-B552-2D4635572C6C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AE480-B637-4820-AE4D-3745A8A327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FF303-887F-494A-82C1-0CA70C96A8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11E96F14-343A-4252-8775-3F36A35CC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09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9D2DB436-2DDF-4326-B18B-E3EEC957FC1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06400" y="4560571"/>
            <a:ext cx="6502400" cy="4320540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1EBEADF4-6A08-437C-862C-5A4A9EDF5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6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4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2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4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19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13"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65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43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8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-- The efforts for System Modeling, Process Control, &amp; Simulation</a:t>
            </a:r>
          </a:p>
          <a:p>
            <a:r>
              <a:rPr lang="en-US" dirty="0"/>
              <a:t>-- SRNL actively works in the areas of Automation Modeling, using Machine Learning/Artificial Intelligence to tackle materials, cyber-physical inspection, and material inspection</a:t>
            </a:r>
          </a:p>
          <a:p>
            <a:r>
              <a:rPr lang="en-US" dirty="0"/>
              <a:t>-- Efforts in automation also include supply chain optimization for the movement of tritium through </a:t>
            </a:r>
            <a:r>
              <a:rPr lang="en-US"/>
              <a:t>our facilit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90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EADF4-6A08-437C-862C-5A4A9EDF52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64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4BE707-C53A-4B3F-B6CC-051038204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40119" y="6287273"/>
            <a:ext cx="98154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8DAF-FCF6-4335-A104-23AA2040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1EB03-14F4-4BFB-B3BB-EB25BD6EC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-24384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/>
              <a:t>Headlines should be in Arial Narrow bold 20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7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/>
              <a:t>Headlines should be in Arial Narrow bold 20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3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2256"/>
            <a:ext cx="10972800" cy="4906889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5419" y="6476999"/>
            <a:ext cx="512260" cy="274320"/>
          </a:xfrm>
          <a:prstGeom prst="rect">
            <a:avLst/>
          </a:prstGeom>
        </p:spPr>
        <p:txBody>
          <a:bodyPr/>
          <a:lstStyle/>
          <a:p>
            <a:fld id="{F621BA9E-024D-DE4D-A8C8-2AC39C798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330200"/>
            <a:ext cx="10972800" cy="584200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09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>
                <a:solidFill>
                  <a:srgbClr val="FFFFFF"/>
                </a:solidFill>
              </a:rPr>
              <a:pPr algn="ctr"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19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69"/>
          <p:cNvSpPr txBox="1">
            <a:spLocks noGrp="1"/>
          </p:cNvSpPr>
          <p:nvPr>
            <p:ph type="body" idx="1"/>
          </p:nvPr>
        </p:nvSpPr>
        <p:spPr>
          <a:xfrm>
            <a:off x="461146" y="1512916"/>
            <a:ext cx="11279159" cy="437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882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1081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914400"/>
            <a:ext cx="11074400" cy="5105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532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56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8DAF-FCF6-4335-A104-23AA2040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1EB03-14F4-4BFB-B3BB-EB25BD6EC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2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1"/>
            <a:ext cx="5384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068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2800" y="1143001"/>
            <a:ext cx="5276851" cy="2551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92852" y="1143001"/>
            <a:ext cx="5276849" cy="2551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812801" y="3846513"/>
            <a:ext cx="10756900" cy="2171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18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066801"/>
            <a:ext cx="5276851" cy="49514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2852" y="1066801"/>
            <a:ext cx="5276849" cy="49514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4525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1" y="150813"/>
            <a:ext cx="11410949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939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8DAF-FCF6-4335-A104-23AA2040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1EB03-14F4-4BFB-B3BB-EB25BD6EC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-24384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/>
              <a:t>Headlines should be in Arial Narrow bold 20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6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9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/>
              <a:t>Headlines should be in Arial Narrow bold 20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8DAF-FCF6-4335-A104-23AA2040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Headlines should be in Arial Narrow bold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1EB03-14F4-4BFB-B3BB-EB25BD6EC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58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-24384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 dirty="0"/>
              <a:t>Headlines should be in Arial Narrow bold 2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56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9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 dirty="0"/>
              <a:t>Headlines should be in Arial Narrow bold 20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0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4800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/>
              <a:t>Headlines should be in Arial Narrow bold 2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37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8DAF-FCF6-4335-A104-23AA2040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Headlines should be in Arial Narrow bold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1EB03-14F4-4BFB-B3BB-EB25BD6EC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688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-24384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 dirty="0"/>
              <a:t>Headlines should be in Arial Narrow bold 2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Aft>
                <a:spcPts val="0"/>
              </a:spcAft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18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16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15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14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  <a:p>
            <a:pPr lvl="0"/>
            <a:r>
              <a:rPr lang="en-US" dirty="0"/>
              <a:t>Space before</a:t>
            </a:r>
          </a:p>
        </p:txBody>
      </p:sp>
    </p:spTree>
    <p:extLst>
      <p:ext uri="{BB962C8B-B14F-4D97-AF65-F5344CB8AC3E}">
        <p14:creationId xmlns:p14="http://schemas.microsoft.com/office/powerpoint/2010/main" val="1664601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9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 dirty="0"/>
              <a:t>Headlines should be in Arial Narrow bold 20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37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E8325-186D-44A3-BDD8-F1913BC7F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9803"/>
            <a:ext cx="10515600" cy="354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Sub-Section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CD733C-AB0B-45B7-8F0D-1DEC63A7A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43203"/>
            <a:ext cx="10515600" cy="354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0"/>
            </a:lvl1pPr>
          </a:lstStyle>
          <a:p>
            <a:pPr lvl="0"/>
            <a:r>
              <a:rPr lang="en-US"/>
              <a:t>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51459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533B7D-E9AF-4F6D-912B-951492CF7D39}"/>
              </a:ext>
            </a:extLst>
          </p:cNvPr>
          <p:cNvSpPr/>
          <p:nvPr userDrawn="1"/>
        </p:nvSpPr>
        <p:spPr>
          <a:xfrm>
            <a:off x="0" y="6143440"/>
            <a:ext cx="12210699" cy="714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57B5A-19B7-4347-AF26-38E79919BCD4}"/>
              </a:ext>
            </a:extLst>
          </p:cNvPr>
          <p:cNvSpPr txBox="1"/>
          <p:nvPr userDrawn="1"/>
        </p:nvSpPr>
        <p:spPr>
          <a:xfrm>
            <a:off x="18700" y="6369914"/>
            <a:ext cx="1219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0" dirty="0">
                <a:solidFill>
                  <a:schemeClr val="bg2">
                    <a:lumMod val="50000"/>
                  </a:schemeClr>
                </a:solidFill>
              </a:rPr>
              <a:t>Managed and operated by Battelle Savannah River Alliance, LLC for the U. S. Department of Energy.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0D358-1975-42C1-8982-5850985CF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-1" r="2425" b="92494"/>
          <a:stretch/>
        </p:blipFill>
        <p:spPr>
          <a:xfrm>
            <a:off x="8398672" y="834748"/>
            <a:ext cx="2971800" cy="380999"/>
          </a:xfrm>
          <a:prstGeom prst="rect">
            <a:avLst/>
          </a:prstGeom>
        </p:spPr>
      </p:pic>
      <p:pic>
        <p:nvPicPr>
          <p:cNvPr id="8" name="Picture 2" descr="U.S. Department of Energy Office of Science">
            <a:extLst>
              <a:ext uri="{FF2B5EF4-FFF2-40B4-BE49-F238E27FC236}">
                <a16:creationId xmlns:a16="http://schemas.microsoft.com/office/drawing/2014/main" id="{C26C82A7-F433-40DE-942E-6786683E3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6"/>
          <a:stretch/>
        </p:blipFill>
        <p:spPr bwMode="auto">
          <a:xfrm>
            <a:off x="152400" y="6272188"/>
            <a:ext cx="1771362" cy="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ACF2195-6440-4040-B53C-1C8EC6FF3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673"/>
            <a:ext cx="12191998" cy="332509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A1BC4108-786B-4F1B-9A69-1FCA98403D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" y="539277"/>
            <a:ext cx="5572007" cy="97194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CB65F24-FD51-4CE5-B519-ED1D52538A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092" y="6237066"/>
            <a:ext cx="961508" cy="50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83484-A852-4EB5-B15F-BA75D2688B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6093"/>
            <a:ext cx="9144000" cy="1412908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1EB1C-73AF-42F8-AD4B-3E6711DEB0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22690"/>
            <a:ext cx="9144000" cy="5734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6" name="Presenter 1">
            <a:extLst>
              <a:ext uri="{FF2B5EF4-FFF2-40B4-BE49-F238E27FC236}">
                <a16:creationId xmlns:a16="http://schemas.microsoft.com/office/drawing/2014/main" id="{DA3FF19F-41EA-43FA-B536-CD0B401071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441825"/>
            <a:ext cx="9144000" cy="5127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ED6DDB-653D-4FC4-8542-EEBD8B916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992" y="5457237"/>
            <a:ext cx="11038953" cy="4111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Title and Date of Event</a:t>
            </a:r>
          </a:p>
        </p:txBody>
      </p:sp>
    </p:spTree>
    <p:extLst>
      <p:ext uri="{BB962C8B-B14F-4D97-AF65-F5344CB8AC3E}">
        <p14:creationId xmlns:p14="http://schemas.microsoft.com/office/powerpoint/2010/main" val="1648044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E9D-8E92-429C-A892-598403AD0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822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6C7D-59A6-4E27-A15D-DC9CA7CB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47" y="1079500"/>
            <a:ext cx="11817102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A8D0-EB9F-4D4E-B538-68C9EA2A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7356-34BD-4657-AE65-D45A6403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36FADD-8CC5-4C95-99A8-2EDC2A9358A8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2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7E4DF2DE-C99F-4D0F-9B54-170C4ABE1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538"/>
            <a:ext cx="12192000" cy="3325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1355E8-B6B8-4B8C-A9AD-235918F68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9322" y="741755"/>
            <a:ext cx="633812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32E4-2620-4AE7-B2F8-01E73ECA76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09322" y="4066846"/>
            <a:ext cx="6338128" cy="11700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EF6FE-340E-479E-B302-2867C660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9322" y="6285633"/>
            <a:ext cx="581841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E28AC-0676-44CF-B913-0F0EE410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B690C8-2001-46FF-94A2-51001123C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109" y="599538"/>
            <a:ext cx="4209104" cy="5218166"/>
          </a:xfrm>
          <a:prstGeom prst="round2Diag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B3E3B-9900-430D-BF54-19CC32D1C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6" y="6249757"/>
            <a:ext cx="3787398" cy="4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09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0AE6-64F5-432E-B59E-99DC2B6A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FF330-A65D-4B4D-8ED5-BCDFF6674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8644"/>
            <a:ext cx="5181600" cy="4687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3214E-CD5C-4167-AFAD-EADC9278D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6842"/>
            <a:ext cx="5181600" cy="4699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E11F7-3849-40B1-809C-2A2C8310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02827-9B3E-4553-9D79-D90199BC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2F745-9B3F-4C96-919B-AD632799384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583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5E9A-F5EA-4166-8270-7F5E2585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1182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CAC6-3388-488D-855A-7A8D86129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051221"/>
            <a:ext cx="5157787" cy="3875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3F732-E913-4623-BF7C-BCB4CCE39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98" y="111182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3C37D-5A5C-465A-86AA-63E30EC11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98" y="2061591"/>
            <a:ext cx="5183188" cy="38647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DEC59-FB7A-4298-8790-0E1B7E3E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41E7C-4333-460F-86CD-6AF09426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C6ED13-F7CF-47CC-8B77-E6BC182DD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77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95277B-B1C9-4A24-9D2B-B0A259B4792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100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F768-9856-4DDD-A2D2-409AE0B0B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F58B7-A526-4930-8869-D13A29AE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1AC59-70EC-4F5E-BB88-F6A54F04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98828B-9D12-42B5-9005-BF8F549EA315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88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9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/>
              <a:t>Headlines should be in Arial Narrow bold 20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3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34A84-5E0C-4516-926F-685A9C79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B67FF-2EC8-4492-BC22-39795DCE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51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571C-AF03-40F6-A8A7-655E250AF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80B9D-17B0-448D-83F2-C2E0C741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854B7-6F2A-4159-A34E-4B2528095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67F5F-82EE-4752-820B-CDC173D3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70FE9-EE22-4935-AF65-E190FAF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56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A669-69CC-4B77-9E63-C68EE1252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19C55-F3E2-43F6-9078-B363E5C94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31819-6A74-4CF0-BF92-584E50FC8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BF64A-E2C6-4B78-80A2-9431C3EE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C8FF-9E5D-48EB-844C-BEFB6248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54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647F-33A2-43FB-8BFD-752DCA85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C3F79-3944-41F3-AB84-E7919D6A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4F32A-7D8A-4558-96AA-3BD0E77D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DB47E-9EAE-4CB5-A0FA-2A7630A5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7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28BE4-B111-4E1A-A4FB-8D0AC435A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33CF6-BD90-42F2-B065-45906E163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FBE9-E911-4D3D-9C89-1022C7AC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9ABE-C52F-4B3B-9F80-3AEAC99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18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-24384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 dirty="0"/>
              <a:t>Headlines should be in Arial Narrow bold 2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09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403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533B7D-E9AF-4F6D-912B-951492CF7D39}"/>
              </a:ext>
            </a:extLst>
          </p:cNvPr>
          <p:cNvSpPr/>
          <p:nvPr userDrawn="1"/>
        </p:nvSpPr>
        <p:spPr>
          <a:xfrm>
            <a:off x="0" y="6143440"/>
            <a:ext cx="12210699" cy="714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57B5A-19B7-4347-AF26-38E79919BCD4}"/>
              </a:ext>
            </a:extLst>
          </p:cNvPr>
          <p:cNvSpPr txBox="1"/>
          <p:nvPr userDrawn="1"/>
        </p:nvSpPr>
        <p:spPr>
          <a:xfrm>
            <a:off x="18700" y="6369914"/>
            <a:ext cx="1219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0" dirty="0">
                <a:solidFill>
                  <a:schemeClr val="bg2">
                    <a:lumMod val="50000"/>
                  </a:schemeClr>
                </a:solidFill>
              </a:rPr>
              <a:t>Managed and operated by Battelle Savannah River Alliance, LLC for the U. S. Department of Energy.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0D358-1975-42C1-8982-5850985CF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-1" r="2425" b="92494"/>
          <a:stretch/>
        </p:blipFill>
        <p:spPr>
          <a:xfrm>
            <a:off x="8398672" y="834748"/>
            <a:ext cx="2971800" cy="380999"/>
          </a:xfrm>
          <a:prstGeom prst="rect">
            <a:avLst/>
          </a:prstGeom>
        </p:spPr>
      </p:pic>
      <p:pic>
        <p:nvPicPr>
          <p:cNvPr id="8" name="Picture 2" descr="U.S. Department of Energy Office of Science">
            <a:extLst>
              <a:ext uri="{FF2B5EF4-FFF2-40B4-BE49-F238E27FC236}">
                <a16:creationId xmlns:a16="http://schemas.microsoft.com/office/drawing/2014/main" id="{C26C82A7-F433-40DE-942E-6786683E3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6"/>
          <a:stretch/>
        </p:blipFill>
        <p:spPr bwMode="auto">
          <a:xfrm>
            <a:off x="152400" y="6272188"/>
            <a:ext cx="1771362" cy="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ACF2195-6440-4040-B53C-1C8EC6FF3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673"/>
            <a:ext cx="12191998" cy="332509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A1BC4108-786B-4F1B-9A69-1FCA98403D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" y="539277"/>
            <a:ext cx="5572007" cy="97194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CB65F24-FD51-4CE5-B519-ED1D52538A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092" y="6237066"/>
            <a:ext cx="961508" cy="50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83484-A852-4EB5-B15F-BA75D2688B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6093"/>
            <a:ext cx="9144000" cy="1412908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1EB1C-73AF-42F8-AD4B-3E6711DEB0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22690"/>
            <a:ext cx="9144000" cy="5734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6" name="Presenter 1">
            <a:extLst>
              <a:ext uri="{FF2B5EF4-FFF2-40B4-BE49-F238E27FC236}">
                <a16:creationId xmlns:a16="http://schemas.microsoft.com/office/drawing/2014/main" id="{DA3FF19F-41EA-43FA-B536-CD0B401071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441825"/>
            <a:ext cx="9144000" cy="5127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ED6DDB-653D-4FC4-8542-EEBD8B916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992" y="5457237"/>
            <a:ext cx="11038953" cy="4111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Title and Date of Event</a:t>
            </a:r>
          </a:p>
        </p:txBody>
      </p:sp>
    </p:spTree>
    <p:extLst>
      <p:ext uri="{BB962C8B-B14F-4D97-AF65-F5344CB8AC3E}">
        <p14:creationId xmlns:p14="http://schemas.microsoft.com/office/powerpoint/2010/main" val="10027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E9D-8E92-429C-A892-598403AD0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822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6C7D-59A6-4E27-A15D-DC9CA7CB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47" y="1079500"/>
            <a:ext cx="11817102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A8D0-EB9F-4D4E-B538-68C9EA2A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7356-34BD-4657-AE65-D45A6403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36FADD-8CC5-4C95-99A8-2EDC2A9358A8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949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7E4DF2DE-C99F-4D0F-9B54-170C4ABE1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538"/>
            <a:ext cx="12192000" cy="3325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1355E8-B6B8-4B8C-A9AD-235918F68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9322" y="741755"/>
            <a:ext cx="633812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32E4-2620-4AE7-B2F8-01E73ECA76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09322" y="4066846"/>
            <a:ext cx="6338128" cy="11700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EF6FE-340E-479E-B302-2867C660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9322" y="6285633"/>
            <a:ext cx="581841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E28AC-0676-44CF-B913-0F0EE410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B690C8-2001-46FF-94A2-51001123C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109" y="599538"/>
            <a:ext cx="4209104" cy="5218166"/>
          </a:xfrm>
          <a:prstGeom prst="round2Diag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B3E3B-9900-430D-BF54-19CC32D1C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6" y="6249757"/>
            <a:ext cx="3787398" cy="4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E8325-186D-44A3-BDD8-F1913BC7F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9803"/>
            <a:ext cx="10515600" cy="354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Sub-Section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CD733C-AB0B-45B7-8F0D-1DEC63A7A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43203"/>
            <a:ext cx="10515600" cy="354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0"/>
            </a:lvl1pPr>
          </a:lstStyle>
          <a:p>
            <a:pPr lvl="0"/>
            <a:r>
              <a:rPr lang="en-US"/>
              <a:t>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195573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0AE6-64F5-432E-B59E-99DC2B6A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FF330-A65D-4B4D-8ED5-BCDFF6674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8644"/>
            <a:ext cx="5181600" cy="4687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3214E-CD5C-4167-AFAD-EADC9278D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6842"/>
            <a:ext cx="5181600" cy="4699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E11F7-3849-40B1-809C-2A2C8310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02827-9B3E-4553-9D79-D90199BC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2F745-9B3F-4C96-919B-AD632799384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232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5E9A-F5EA-4166-8270-7F5E2585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1182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CAC6-3388-488D-855A-7A8D86129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051221"/>
            <a:ext cx="5157787" cy="3875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3F732-E913-4623-BF7C-BCB4CCE39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98" y="111182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3C37D-5A5C-465A-86AA-63E30EC11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98" y="2061591"/>
            <a:ext cx="5183188" cy="38647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DEC59-FB7A-4298-8790-0E1B7E3E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41E7C-4333-460F-86CD-6AF09426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C6ED13-F7CF-47CC-8B77-E6BC182DD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77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95277B-B1C9-4A24-9D2B-B0A259B4792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343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F768-9856-4DDD-A2D2-409AE0B0B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F58B7-A526-4930-8869-D13A29AE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1AC59-70EC-4F5E-BB88-F6A54F04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98828B-9D12-42B5-9005-BF8F549EA315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533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34A84-5E0C-4516-926F-685A9C79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B67FF-2EC8-4492-BC22-39795DCE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42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571C-AF03-40F6-A8A7-655E250AF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80B9D-17B0-448D-83F2-C2E0C741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854B7-6F2A-4159-A34E-4B2528095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67F5F-82EE-4752-820B-CDC173D3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70FE9-EE22-4935-AF65-E190FAF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21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A669-69CC-4B77-9E63-C68EE1252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19C55-F3E2-43F6-9078-B363E5C94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31819-6A74-4CF0-BF92-584E50FC8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BF64A-E2C6-4B78-80A2-9431C3EE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C8FF-9E5D-48EB-844C-BEFB6248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0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647F-33A2-43FB-8BFD-752DCA85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C3F79-3944-41F3-AB84-E7919D6A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4F32A-7D8A-4558-96AA-3BD0E77D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DB47E-9EAE-4CB5-A0FA-2A7630A5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17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28BE4-B111-4E1A-A4FB-8D0AC435A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33CF6-BD90-42F2-B065-45906E163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FBE9-E911-4D3D-9C89-1022C7AC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9ABE-C52F-4B3B-9F80-3AEAC99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52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344" y="420624"/>
            <a:ext cx="11256264" cy="531738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6344" y="1481328"/>
            <a:ext cx="11256264" cy="4636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905256"/>
            <a:ext cx="11256264" cy="44849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BCBB05-A1CF-4C74-AD60-B01FB446E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6344" y="6487164"/>
            <a:ext cx="557784" cy="2062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47A9008A-481B-4F65-A514-1AA65EA0FD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24285F0-3585-45EE-AE52-F2101DAEC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7169" y="6485126"/>
            <a:ext cx="3451097" cy="210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Data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56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2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E8325-186D-44A3-BDD8-F1913BC7F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9801"/>
            <a:ext cx="10515600" cy="354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Sub-Section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2CD733C-AB0B-45B7-8F0D-1DEC63A7A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743201"/>
            <a:ext cx="10515600" cy="354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0"/>
            </a:lvl1pPr>
          </a:lstStyle>
          <a:p>
            <a:pPr lvl="0"/>
            <a:r>
              <a:rPr lang="en-US"/>
              <a:t>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641757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38101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 dirty="0"/>
              <a:t>Headlines should be in Arial Narrow bold 20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26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I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9CDD62-69AA-834D-9156-A9E76CA4ADAD}"/>
              </a:ext>
            </a:extLst>
          </p:cNvPr>
          <p:cNvGrpSpPr/>
          <p:nvPr userDrawn="1"/>
        </p:nvGrpSpPr>
        <p:grpSpPr>
          <a:xfrm>
            <a:off x="0" y="-201883"/>
            <a:ext cx="12248687" cy="7059883"/>
            <a:chOff x="0" y="-151412"/>
            <a:chExt cx="9186515" cy="529491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3928548-9548-8142-9542-36BDCEA5C8AB}"/>
                </a:ext>
              </a:extLst>
            </p:cNvPr>
            <p:cNvSpPr/>
            <p:nvPr userDrawn="1"/>
          </p:nvSpPr>
          <p:spPr>
            <a:xfrm>
              <a:off x="0" y="-151412"/>
              <a:ext cx="9160933" cy="529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" name="Picture 8" descr="title.jpg">
              <a:extLst>
                <a:ext uri="{FF2B5EF4-FFF2-40B4-BE49-F238E27FC236}">
                  <a16:creationId xmlns:a16="http://schemas.microsoft.com/office/drawing/2014/main" id="{A9F86FCE-FD19-354F-8644-7994198F52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1798" r="-265" b="-426"/>
            <a:stretch/>
          </p:blipFill>
          <p:spPr>
            <a:xfrm>
              <a:off x="5715000" y="-151412"/>
              <a:ext cx="3471515" cy="52949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9F01E5-2C25-FC43-BA35-610BFD1467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1" b="21764"/>
            <a:stretch/>
          </p:blipFill>
          <p:spPr>
            <a:xfrm>
              <a:off x="553695" y="3919406"/>
              <a:ext cx="1648438" cy="939593"/>
            </a:xfrm>
            <a:prstGeom prst="rect">
              <a:avLst/>
            </a:prstGeom>
          </p:spPr>
        </p:pic>
      </p:grpSp>
      <p:sp>
        <p:nvSpPr>
          <p:cNvPr id="21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727560" y="2172364"/>
            <a:ext cx="6078777" cy="337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1" b="1"/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728423" y="2583166"/>
            <a:ext cx="6078777" cy="3848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1" b="0" i="1"/>
            </a:lvl1pPr>
          </a:lstStyle>
          <a:p>
            <a:pPr lvl="0"/>
            <a:r>
              <a:rPr lang="en-US"/>
              <a:t>US ITER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38264" y="4111530"/>
            <a:ext cx="4256617" cy="336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1" i="1">
                <a:latin typeface="+mn-lt"/>
              </a:defRPr>
            </a:lvl1pPr>
          </a:lstStyle>
          <a:p>
            <a:pPr lvl="0"/>
            <a:r>
              <a:rPr lang="en-US"/>
              <a:t>Event/place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27561" y="807303"/>
            <a:ext cx="5958377" cy="5944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32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34989" y="4448289"/>
            <a:ext cx="4256617" cy="337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1" i="1">
                <a:latin typeface="+mn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27561" y="1401771"/>
            <a:ext cx="5958377" cy="31255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8258F43E-DE4C-B341-8873-0A79A80779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840" y="2969797"/>
            <a:ext cx="6078777" cy="3848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1" b="0" i="1"/>
            </a:lvl1pPr>
          </a:lstStyle>
          <a:p>
            <a:pPr lvl="0"/>
            <a:r>
              <a:rPr lang="en-US"/>
              <a:t>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3569607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6F7B56-AFD8-B547-878E-12A7FA7518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0292" y="1295400"/>
            <a:ext cx="10972800" cy="4068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607783-CF7D-EA43-9535-D04114C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6" y="355703"/>
            <a:ext cx="9020313" cy="609600"/>
          </a:xfrm>
          <a:prstGeom prst="rect">
            <a:avLst/>
          </a:prstGeom>
        </p:spPr>
        <p:txBody>
          <a:bodyPr/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60875BD-2708-7940-BE2C-4387A5A41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73600" y="6477000"/>
            <a:ext cx="28448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34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0956" y="1319025"/>
            <a:ext cx="8534400" cy="60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83F95A-47E2-6B4C-81FD-D5DB20DB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6" y="355703"/>
            <a:ext cx="9020313" cy="609600"/>
          </a:xfrm>
          <a:prstGeom prst="rect">
            <a:avLst/>
          </a:prstGeom>
        </p:spPr>
        <p:txBody>
          <a:bodyPr/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42D59D-E1B6-5341-B8AA-0B4E34307AA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50956" y="2128735"/>
            <a:ext cx="10972800" cy="40687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D7C691-0848-A040-9CA9-D22EB1E38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73600" y="6477000"/>
            <a:ext cx="28448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98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ADAB64B-2125-A942-A5BA-CBAF056C3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7EF2B1B-B204-3C48-87F1-88FA3377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DD2251F-B0CC-9C44-A119-ABE1BD224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5BA1B8-9110-7148-A07E-43F493153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019F5B-AFA2-A046-AE9E-4ABFEE97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6" y="355703"/>
            <a:ext cx="9020313" cy="609600"/>
          </a:xfrm>
          <a:prstGeom prst="rect">
            <a:avLst/>
          </a:prstGeom>
        </p:spPr>
        <p:txBody>
          <a:bodyPr/>
          <a:lstStyle>
            <a:lvl1pPr algn="l"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99CA122-7543-8C4F-9F58-B2585C9EE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673600" y="6477000"/>
            <a:ext cx="28448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41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78992"/>
          </a:xfrm>
          <a:prstGeom prst="rect">
            <a:avLst/>
          </a:prstGeom>
          <a:gradFill flip="none" rotWithShape="1">
            <a:gsLst>
              <a:gs pos="24000">
                <a:schemeClr val="bg1"/>
              </a:gs>
              <a:gs pos="48000">
                <a:schemeClr val="tx2"/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7160"/>
            <a:ext cx="8737600" cy="838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28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http://ience.energy.gov/fes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75559"/>
            <a:ext cx="2844800" cy="365125"/>
          </a:xfrm>
        </p:spPr>
        <p:txBody>
          <a:bodyPr anchor="b"/>
          <a:lstStyle>
            <a:lvl1pPr algn="l">
              <a:defRPr/>
            </a:lvl1pPr>
          </a:lstStyle>
          <a:p>
            <a:fld id="{98A5979B-D312-4A4B-AEC5-BE0A0306C1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70" y="87717"/>
            <a:ext cx="2721263" cy="82572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1088136"/>
            <a:ext cx="12192000" cy="0"/>
          </a:xfrm>
          <a:prstGeom prst="line">
            <a:avLst/>
          </a:prstGeom>
          <a:ln w="44450" cap="flat" cmpd="sng">
            <a:gradFill flip="none" rotWithShape="1">
              <a:gsLst>
                <a:gs pos="47000">
                  <a:schemeClr val="tx2">
                    <a:lumMod val="75000"/>
                  </a:schemeClr>
                </a:gs>
                <a:gs pos="69000">
                  <a:srgbClr val="007005"/>
                </a:gs>
              </a:gsLst>
              <a:lin ang="10800000" scaled="1"/>
              <a:tileRect/>
            </a:gradFill>
            <a:bevel/>
          </a:ln>
          <a:effectLst/>
          <a:scene3d>
            <a:camera prst="orthographicFront">
              <a:rot lat="0" lon="0" rev="0"/>
            </a:camera>
            <a:lightRig rig="threePt" dir="t"/>
          </a:scene3d>
          <a:sp3d prstMaterial="matte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7213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533B7D-E9AF-4F6D-912B-951492CF7D39}"/>
              </a:ext>
            </a:extLst>
          </p:cNvPr>
          <p:cNvSpPr/>
          <p:nvPr userDrawn="1"/>
        </p:nvSpPr>
        <p:spPr>
          <a:xfrm>
            <a:off x="0" y="6143440"/>
            <a:ext cx="12210699" cy="714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57B5A-19B7-4347-AF26-38E79919BCD4}"/>
              </a:ext>
            </a:extLst>
          </p:cNvPr>
          <p:cNvSpPr txBox="1"/>
          <p:nvPr userDrawn="1"/>
        </p:nvSpPr>
        <p:spPr>
          <a:xfrm>
            <a:off x="18700" y="6369914"/>
            <a:ext cx="1219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0" dirty="0">
                <a:solidFill>
                  <a:schemeClr val="bg2">
                    <a:lumMod val="50000"/>
                  </a:schemeClr>
                </a:solidFill>
              </a:rPr>
              <a:t>Managed and operated by Battelle Savannah River Alliance, LLC for the U. S. Department of Energy.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0D358-1975-42C1-8982-5850985CF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-1" r="2425" b="92494"/>
          <a:stretch/>
        </p:blipFill>
        <p:spPr>
          <a:xfrm>
            <a:off x="8398672" y="834748"/>
            <a:ext cx="2971800" cy="380999"/>
          </a:xfrm>
          <a:prstGeom prst="rect">
            <a:avLst/>
          </a:prstGeom>
        </p:spPr>
      </p:pic>
      <p:pic>
        <p:nvPicPr>
          <p:cNvPr id="8" name="Picture 2" descr="U.S. Department of Energy Office of Science">
            <a:extLst>
              <a:ext uri="{FF2B5EF4-FFF2-40B4-BE49-F238E27FC236}">
                <a16:creationId xmlns:a16="http://schemas.microsoft.com/office/drawing/2014/main" id="{C26C82A7-F433-40DE-942E-6786683E3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6"/>
          <a:stretch/>
        </p:blipFill>
        <p:spPr bwMode="auto">
          <a:xfrm>
            <a:off x="152400" y="6272188"/>
            <a:ext cx="1771362" cy="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ACF2195-6440-4040-B53C-1C8EC6FF3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673"/>
            <a:ext cx="12191998" cy="332509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A1BC4108-786B-4F1B-9A69-1FCA98403D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" y="539277"/>
            <a:ext cx="5572007" cy="97194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CB65F24-FD51-4CE5-B519-ED1D52538A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092" y="6237066"/>
            <a:ext cx="961508" cy="50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83484-A852-4EB5-B15F-BA75D2688B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6093"/>
            <a:ext cx="9144000" cy="1412908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1EB1C-73AF-42F8-AD4B-3E6711DEB0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22690"/>
            <a:ext cx="9144000" cy="5734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6" name="Presenter 1">
            <a:extLst>
              <a:ext uri="{FF2B5EF4-FFF2-40B4-BE49-F238E27FC236}">
                <a16:creationId xmlns:a16="http://schemas.microsoft.com/office/drawing/2014/main" id="{DA3FF19F-41EA-43FA-B536-CD0B401071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441825"/>
            <a:ext cx="9144000" cy="5127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ED6DDB-653D-4FC4-8542-EEBD8B916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992" y="5457237"/>
            <a:ext cx="11038953" cy="4111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Title and Date of Event</a:t>
            </a:r>
          </a:p>
        </p:txBody>
      </p:sp>
    </p:spTree>
    <p:extLst>
      <p:ext uri="{BB962C8B-B14F-4D97-AF65-F5344CB8AC3E}">
        <p14:creationId xmlns:p14="http://schemas.microsoft.com/office/powerpoint/2010/main" val="270104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E9D-8E92-429C-A892-598403AD0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822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6C7D-59A6-4E27-A15D-DC9CA7CB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47" y="1079500"/>
            <a:ext cx="11817102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A8D0-EB9F-4D4E-B538-68C9EA2A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7356-34BD-4657-AE65-D45A6403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20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7E4DF2DE-C99F-4D0F-9B54-170C4ABE1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538"/>
            <a:ext cx="12192000" cy="3325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1355E8-B6B8-4B8C-A9AD-235918F68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9322" y="741755"/>
            <a:ext cx="633812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32E4-2620-4AE7-B2F8-01E73ECA76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09322" y="4066846"/>
            <a:ext cx="6338128" cy="11700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EF6FE-340E-479E-B302-2867C660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9322" y="6285633"/>
            <a:ext cx="581841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E28AC-0676-44CF-B913-0F0EE410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B690C8-2001-46FF-94A2-51001123C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109" y="599538"/>
            <a:ext cx="4209104" cy="5218166"/>
          </a:xfrm>
          <a:prstGeom prst="round2Diag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B3E3B-9900-430D-BF54-19CC32D1C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6" y="6249757"/>
            <a:ext cx="3787398" cy="4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20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0AE6-64F5-432E-B59E-99DC2B6A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FF330-A65D-4B4D-8ED5-BCDFF6674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78644"/>
            <a:ext cx="5181600" cy="4687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3214E-CD5C-4167-AFAD-EADC9278D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66842"/>
            <a:ext cx="5181600" cy="46991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E11F7-3849-40B1-809C-2A2C8310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02827-9B3E-4553-9D79-D90199BC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2F745-9B3F-4C96-919B-AD632799384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95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8DAF-FCF6-4335-A104-23AA20401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1EB03-14F4-4BFB-B3BB-EB25BD6ECE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91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5E9A-F5EA-4166-8270-7F5E2585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1182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CAC6-3388-488D-855A-7A8D86129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051221"/>
            <a:ext cx="5157787" cy="3875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3F732-E913-4623-BF7C-BCB4CCE39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8498" y="111182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3C37D-5A5C-465A-86AA-63E30EC11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8498" y="2061591"/>
            <a:ext cx="5183188" cy="38647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DEC59-FB7A-4298-8790-0E1B7E3E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41E7C-4333-460F-86CD-6AF09426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C6ED13-F7CF-47CC-8B77-E6BC182DD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77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95277B-B1C9-4A24-9D2B-B0A259B4792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8755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881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F768-9856-4DDD-A2D2-409AE0B0B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F58B7-A526-4930-8869-D13A29AE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1AC59-70EC-4F5E-BB88-F6A54F04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2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34A84-5E0C-4516-926F-685A9C79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B67FF-2EC8-4492-BC22-39795DCE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305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571C-AF03-40F6-A8A7-655E250AF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80B9D-17B0-448D-83F2-C2E0C741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854B7-6F2A-4159-A34E-4B2528095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67F5F-82EE-4752-820B-CDC173D3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70FE9-EE22-4935-AF65-E190FAF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30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A669-69CC-4B77-9E63-C68EE1252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19C55-F3E2-43F6-9078-B363E5C94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31819-6A74-4CF0-BF92-584E50FC8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BF64A-E2C6-4B78-80A2-9431C3EE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C8FF-9E5D-48EB-844C-BEFB6248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524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647F-33A2-43FB-8BFD-752DCA85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C3F79-3944-41F3-AB84-E7919D6A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4F32A-7D8A-4558-96AA-3BD0E77D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DB47E-9EAE-4CB5-A0FA-2A7630A5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424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28BE4-B111-4E1A-A4FB-8D0AC435A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33CF6-BD90-42F2-B065-45906E163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FBE9-E911-4D3D-9C89-1022C7AC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9ABE-C52F-4B3B-9F80-3AEAC99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8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5338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4800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/>
              <a:t>Headlines should be in Arial Narrow bold 2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712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533B7D-E9AF-4F6D-912B-951492CF7D39}"/>
              </a:ext>
            </a:extLst>
          </p:cNvPr>
          <p:cNvSpPr/>
          <p:nvPr userDrawn="1"/>
        </p:nvSpPr>
        <p:spPr>
          <a:xfrm>
            <a:off x="0" y="6143440"/>
            <a:ext cx="12210699" cy="714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57B5A-19B7-4347-AF26-38E79919BCD4}"/>
              </a:ext>
            </a:extLst>
          </p:cNvPr>
          <p:cNvSpPr txBox="1"/>
          <p:nvPr userDrawn="1"/>
        </p:nvSpPr>
        <p:spPr>
          <a:xfrm>
            <a:off x="18700" y="6369914"/>
            <a:ext cx="1219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0" dirty="0">
                <a:solidFill>
                  <a:schemeClr val="bg2">
                    <a:lumMod val="50000"/>
                  </a:schemeClr>
                </a:solidFill>
              </a:rPr>
              <a:t>Managed and operated by Battelle Savannah River Alliance, LLC for the U. S. Department of Energy.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0D358-1975-42C1-8982-5850985CF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-1" r="2425" b="92494"/>
          <a:stretch/>
        </p:blipFill>
        <p:spPr>
          <a:xfrm>
            <a:off x="8398672" y="834748"/>
            <a:ext cx="2971800" cy="380999"/>
          </a:xfrm>
          <a:prstGeom prst="rect">
            <a:avLst/>
          </a:prstGeom>
        </p:spPr>
      </p:pic>
      <p:pic>
        <p:nvPicPr>
          <p:cNvPr id="8" name="Picture 2" descr="U.S. Department of Energy Office of Science">
            <a:extLst>
              <a:ext uri="{FF2B5EF4-FFF2-40B4-BE49-F238E27FC236}">
                <a16:creationId xmlns:a16="http://schemas.microsoft.com/office/drawing/2014/main" id="{C26C82A7-F433-40DE-942E-6786683E3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6"/>
          <a:stretch/>
        </p:blipFill>
        <p:spPr bwMode="auto">
          <a:xfrm>
            <a:off x="152400" y="6272188"/>
            <a:ext cx="1771362" cy="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ACF2195-6440-4040-B53C-1C8EC6FF3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673"/>
            <a:ext cx="12191998" cy="332509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A1BC4108-786B-4F1B-9A69-1FCA98403D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" y="539277"/>
            <a:ext cx="5572007" cy="97194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CB65F24-FD51-4CE5-B519-ED1D52538A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092" y="6237066"/>
            <a:ext cx="961508" cy="500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83484-A852-4EB5-B15F-BA75D2688B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16093"/>
            <a:ext cx="9144000" cy="1412908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1EB1C-73AF-42F8-AD4B-3E6711DEB0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3622690"/>
            <a:ext cx="9144000" cy="57345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6" name="Presenter 1">
            <a:extLst>
              <a:ext uri="{FF2B5EF4-FFF2-40B4-BE49-F238E27FC236}">
                <a16:creationId xmlns:a16="http://schemas.microsoft.com/office/drawing/2014/main" id="{DA3FF19F-41EA-43FA-B536-CD0B401071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441825"/>
            <a:ext cx="9144000" cy="5127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ED6DDB-653D-4FC4-8542-EEBD8B916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992" y="5457237"/>
            <a:ext cx="11038953" cy="4111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Title and Date of Event</a:t>
            </a:r>
          </a:p>
        </p:txBody>
      </p:sp>
    </p:spTree>
    <p:extLst>
      <p:ext uri="{BB962C8B-B14F-4D97-AF65-F5344CB8AC3E}">
        <p14:creationId xmlns:p14="http://schemas.microsoft.com/office/powerpoint/2010/main" val="116474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4800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/>
              <a:t>Headlines should be in Arial Narrow bold 2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3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3E9D-8E92-429C-A892-598403AD0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8223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6C7D-59A6-4E27-A15D-DC9CA7CB9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47" y="1079500"/>
            <a:ext cx="11817102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EA8D0-EB9F-4D4E-B538-68C9EA2A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77356-34BD-4657-AE65-D45A6403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6691BF-3343-4B97-AB83-AA5263EFA4E0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4400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7725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7E4DF2DE-C99F-4D0F-9B54-170C4ABE1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538"/>
            <a:ext cx="12192000" cy="3325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1355E8-B6B8-4B8C-A9AD-235918F68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9322" y="741755"/>
            <a:ext cx="6338128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A32E4-2620-4AE7-B2F8-01E73ECA76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09322" y="4066846"/>
            <a:ext cx="6338128" cy="11700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EF6FE-340E-479E-B302-2867C660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09322" y="6285633"/>
            <a:ext cx="581841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E28AC-0676-44CF-B913-0F0EE410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B690C8-2001-46FF-94A2-51001123C6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0109" y="599538"/>
            <a:ext cx="4209104" cy="5218166"/>
          </a:xfrm>
          <a:prstGeom prst="round2Diag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B3E3B-9900-430D-BF54-19CC32D1C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6" y="6249757"/>
            <a:ext cx="3787398" cy="4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195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0AE6-64F5-432E-B59E-99DC2B6A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FF330-A65D-4B4D-8ED5-BCDFF6674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247" y="1130378"/>
            <a:ext cx="5426573" cy="47867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3214E-CD5C-4167-AFAD-EADC9278D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181" y="1130379"/>
            <a:ext cx="5426573" cy="4786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E11F7-3849-40B1-809C-2A2C8310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02827-9B3E-4553-9D79-D90199BC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0171B7-1A9F-46D2-ADD1-442C6CF7EB90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4400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48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D5E9A-F5EA-4166-8270-7F5E2585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347" y="1174842"/>
            <a:ext cx="536278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CAC6-3388-488D-855A-7A8D86129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347" y="1998753"/>
            <a:ext cx="5362785" cy="3812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3F732-E913-4623-BF7C-BCB4CCE39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9756" y="1174842"/>
            <a:ext cx="5442947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3C37D-5A5C-465A-86AA-63E30EC11E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9757" y="1998754"/>
            <a:ext cx="5442946" cy="38125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DEC59-FB7A-4298-8790-0E1B7E3E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41E7C-4333-460F-86CD-6AF09426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5A8376-A712-4757-B941-AFB9D2C60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47" y="136525"/>
            <a:ext cx="11817102" cy="7778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1A7388-87BF-4479-B0D5-D48B263B8654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4400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219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F768-9856-4DDD-A2D2-409AE0B0B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F58B7-A526-4930-8869-D13A29AE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1AC59-70EC-4F5E-BB88-F6A54F04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BE577-CC04-449B-9742-BCFC7657D14C}"/>
              </a:ext>
            </a:extLst>
          </p:cNvPr>
          <p:cNvCxnSpPr>
            <a:cxnSpLocks/>
          </p:cNvCxnSpPr>
          <p:nvPr userDrawn="1"/>
        </p:nvCxnSpPr>
        <p:spPr>
          <a:xfrm>
            <a:off x="209947" y="914400"/>
            <a:ext cx="1181710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7286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34A84-5E0C-4516-926F-685A9C79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B67FF-2EC8-4492-BC22-39795DCE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769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571C-AF03-40F6-A8A7-655E250AF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80B9D-17B0-448D-83F2-C2E0C741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854B7-6F2A-4159-A34E-4B2528095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67F5F-82EE-4752-820B-CDC173D3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70FE9-EE22-4935-AF65-E190FAF0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6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A669-69CC-4B77-9E63-C68EE1252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19C55-F3E2-43F6-9078-B363E5C94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31819-6A74-4CF0-BF92-584E50FC8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BF64A-E2C6-4B78-80A2-9431C3EE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5C8FF-9E5D-48EB-844C-BEFB62483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59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647F-33A2-43FB-8BFD-752DCA85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C3F79-3944-41F3-AB84-E7919D6A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4F32A-7D8A-4558-96AA-3BD0E77D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DB47E-9EAE-4CB5-A0FA-2A7630A5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593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28BE4-B111-4E1A-A4FB-8D0AC435A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33CF6-BD90-42F2-B065-45906E163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5FBE9-E911-4D3D-9C89-1022C7AC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9ABE-C52F-4B3B-9F80-3AEAC999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9F8F0-F16D-45E6-BC4E-43B3DAF0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8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9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/>
              <a:t>Headlines should be in Arial Narrow bold 20 </a:t>
            </a:r>
            <a:r>
              <a:rPr lang="en-US" sz="2000" err="1"/>
              <a:t>pt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This is an example of Bullet Level 1: Arial Narrow bold 20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This is an example of Bullet Level 2: Arial Narrow plain 18 </a:t>
            </a:r>
            <a:r>
              <a:rPr lang="en-US" err="1"/>
              <a:t>pt</a:t>
            </a:r>
            <a:endParaRPr lang="en-US"/>
          </a:p>
          <a:p>
            <a:pPr lvl="2"/>
            <a:r>
              <a:rPr lang="en-US"/>
              <a:t>This is an example of Bullet Level 3: Arial Narrow italic 16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This is an example of Bullet Level 4: Arial Narrow plain 15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/>
              <a:t>This is an example of Bullet Level 5: Arial Narrow italic 12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033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3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26379"/>
            <a:ext cx="11684000" cy="571499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/>
            </a:lvl1pPr>
          </a:lstStyle>
          <a:p>
            <a:pPr algn="l"/>
            <a:r>
              <a:rPr lang="en-US" sz="2000" dirty="0"/>
              <a:t>Headlines should be in Arial Narrow bold 20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D270A0-059C-4541-8F28-12B2084A7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762000"/>
            <a:ext cx="11684000" cy="5334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262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Messaging -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120900"/>
            <a:ext cx="7421039" cy="83820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Key Messaging Slide One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042217"/>
            <a:ext cx="4997165" cy="83820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4800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4143906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0"/>
            <a:ext cx="4279652" cy="2265941"/>
          </a:xfrm>
        </p:spPr>
        <p:txBody>
          <a:bodyPr/>
          <a:lstStyle/>
          <a:p>
            <a:r>
              <a:rPr lang="en-US" dirty="0"/>
              <a:t>Data Slide: </a:t>
            </a:r>
            <a:br>
              <a:rPr lang="en-US" dirty="0"/>
            </a:br>
            <a:r>
              <a:rPr lang="en-US" dirty="0"/>
              <a:t>Keep Title Concise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437114" y="556685"/>
            <a:ext cx="6359071" cy="1709257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667"/>
            </a:lvl1pPr>
          </a:lstStyle>
          <a:p>
            <a:pPr lvl="0"/>
            <a:r>
              <a:rPr lang="en-US"/>
              <a:t>Summary or description text about the slide, charts, data go here.</a:t>
            </a:r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624418" y="2774774"/>
            <a:ext cx="2511385" cy="19148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2" hasCustomPrompt="1"/>
          </p:nvPr>
        </p:nvSpPr>
        <p:spPr>
          <a:xfrm>
            <a:off x="9284800" y="2774774"/>
            <a:ext cx="2511385" cy="19148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6354569" y="2774774"/>
            <a:ext cx="2511385" cy="19148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3490746" y="2774774"/>
            <a:ext cx="2511385" cy="19148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Insert Chart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4417" y="4798484"/>
            <a:ext cx="2510367" cy="355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aseline="0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491765" y="4798484"/>
            <a:ext cx="2510367" cy="355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aseline="0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355587" y="4798484"/>
            <a:ext cx="2510367" cy="355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aseline="0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284799" y="4798484"/>
            <a:ext cx="2510367" cy="3556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aseline="0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624417" y="6233413"/>
            <a:ext cx="2510367" cy="27359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333" baseline="0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Data citation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948936" y="6454019"/>
            <a:ext cx="303936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dirty="0"/>
              <a:t>NREL</a:t>
            </a:r>
            <a:r>
              <a:rPr lang="en-US" sz="1067" baseline="0" dirty="0"/>
              <a:t>    </a:t>
            </a:r>
            <a:r>
              <a:rPr lang="en-US" sz="1067" dirty="0"/>
              <a:t>|    </a:t>
            </a:r>
            <a:fld id="{BFD71CF8-5198-8441-A7C0-DC22FD64CBE4}" type="slidenum">
              <a:rPr lang="en-US" sz="1067"/>
              <a:pPr marL="0" marR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3456151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3811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2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0B7E-3316-4DC3-8060-6C63BED38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000" y="-24384"/>
            <a:ext cx="11684000" cy="5714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400"/>
            </a:lvl1pPr>
          </a:lstStyle>
          <a:p>
            <a:pPr algn="l"/>
            <a:r>
              <a:rPr lang="en-US" sz="2000" dirty="0"/>
              <a:t>Headlines should be in Arial Narrow bold 20 </a:t>
            </a:r>
            <a:r>
              <a:rPr lang="en-US" sz="2000" dirty="0" err="1"/>
              <a:t>pt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D5EE28-AFB1-4F9B-B185-1EBB00490E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5A380-5FAE-47AE-A24C-3E22362F109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54000" y="838200"/>
            <a:ext cx="11684000" cy="5257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This is an example of Bullet Level 1: Arial Narrow bold 20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This is an example of Bullet Level 2: Arial Narrow plain 18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This is an example of Bullet Level 3: Arial Narrow italic 16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This is an example of Bullet Level 4: Arial Narrow plain 15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This is an example of Bullet Level 5: Arial Narrow italic 12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73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411162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2117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22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13.jpe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DEA7A-7370-42A1-982F-83A8C4D49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/>
        </p:blipFill>
        <p:spPr>
          <a:xfrm>
            <a:off x="609600" y="442133"/>
            <a:ext cx="3581400" cy="1919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B807D-CD53-4915-A6F0-2D2CE070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8" t="-1" r="2425" b="92494"/>
          <a:stretch/>
        </p:blipFill>
        <p:spPr>
          <a:xfrm>
            <a:off x="9067800" y="533403"/>
            <a:ext cx="2971800" cy="380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7D763-47AC-48BA-AEB0-C460D17A7D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12192000" cy="2590800"/>
          </a:xfrm>
          <a:prstGeom prst="rect">
            <a:avLst/>
          </a:prstGeom>
        </p:spPr>
      </p:pic>
      <p:pic>
        <p:nvPicPr>
          <p:cNvPr id="5" name="Picture 2" descr="U.S. Department of Energy Office of Science">
            <a:extLst>
              <a:ext uri="{FF2B5EF4-FFF2-40B4-BE49-F238E27FC236}">
                <a16:creationId xmlns:a16="http://schemas.microsoft.com/office/drawing/2014/main" id="{E9D4AF86-5BD0-45E5-AA88-C6D8A479B27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66"/>
          <a:stretch/>
        </p:blipFill>
        <p:spPr bwMode="auto">
          <a:xfrm>
            <a:off x="183945" y="6378617"/>
            <a:ext cx="1771362" cy="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27BC6A-60F2-49D9-A050-F1A9A1264BB5}"/>
              </a:ext>
            </a:extLst>
          </p:cNvPr>
          <p:cNvSpPr txBox="1"/>
          <p:nvPr userDrawn="1"/>
        </p:nvSpPr>
        <p:spPr>
          <a:xfrm>
            <a:off x="0" y="6524231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rgbClr val="002D5B"/>
                </a:solidFill>
              </a:rPr>
              <a:t>Managed and operated by Battelle Savannah River Alliance, LLC for the U. S. Department of Energy.</a:t>
            </a:r>
          </a:p>
        </p:txBody>
      </p:sp>
    </p:spTree>
    <p:extLst>
      <p:ext uri="{BB962C8B-B14F-4D97-AF65-F5344CB8AC3E}">
        <p14:creationId xmlns:p14="http://schemas.microsoft.com/office/powerpoint/2010/main" val="394149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5C161B-A28B-4E32-952F-EB1DB137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-20311" y="6237861"/>
            <a:ext cx="12232622" cy="620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4" y="588266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6054D-1905-4DDC-9520-9E015EF7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" y="3"/>
            <a:ext cx="11582400" cy="58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Headlines should be in Arial Narrow bold 20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B1DF0A-F090-4F30-B9F2-07E0DDCFC1A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6" y="6474273"/>
            <a:ext cx="2089151" cy="232803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C8E1F5-8995-4112-9ED4-E0A35FFF47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CF4CB7A-D383-48C8-B645-1580C545A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5" b="38725"/>
          <a:stretch/>
        </p:blipFill>
        <p:spPr>
          <a:xfrm>
            <a:off x="1266421" y="2"/>
            <a:ext cx="10925579" cy="647699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ECD7C12-E4F1-49DB-AA81-DD229E8479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77002"/>
            <a:ext cx="1828800" cy="385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976B22-7C99-477F-9CDE-D4DCEBEE1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0" y="6237861"/>
            <a:ext cx="12212310" cy="620137"/>
          </a:xfrm>
          <a:prstGeom prst="rect">
            <a:avLst/>
          </a:prstGeom>
        </p:spPr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C245A3A-BE61-46BB-98E5-9E7623001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2DE81-A0A0-4224-9E70-144291F408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4" y="6460203"/>
            <a:ext cx="2089151" cy="232803"/>
          </a:xfrm>
          <a:prstGeom prst="rect">
            <a:avLst/>
          </a:prstGeom>
          <a:noFill/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8B42405-1C5B-48BC-BBD5-EA513B1E14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58AA3FE-4041-4BB1-825F-84E542B66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8" b="20482"/>
          <a:stretch/>
        </p:blipFill>
        <p:spPr>
          <a:xfrm>
            <a:off x="0" y="6098417"/>
            <a:ext cx="12192000" cy="75511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4FA1C-52FF-41FE-958F-B54063D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7" y="136525"/>
            <a:ext cx="11817102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18524-1A72-439F-B290-92C8929C8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947" y="1104075"/>
            <a:ext cx="11817102" cy="4816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342A3-5A9B-4759-BB0F-6B53C14DA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6186" y="6310364"/>
            <a:ext cx="6002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CBA9D-986E-449E-8A4C-13944011B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096" y="6288093"/>
            <a:ext cx="777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1A34B2-A16A-4FB0-96D1-06264348E79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3" y="6294288"/>
            <a:ext cx="3512200" cy="3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58AA3FE-4041-4BB1-825F-84E542B66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8" b="20482"/>
          <a:stretch/>
        </p:blipFill>
        <p:spPr>
          <a:xfrm>
            <a:off x="0" y="6098417"/>
            <a:ext cx="12192000" cy="75511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4FA1C-52FF-41FE-958F-B54063D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7" y="136525"/>
            <a:ext cx="11817102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18524-1A72-439F-B290-92C8929C8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947" y="1104075"/>
            <a:ext cx="11817102" cy="4816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342A3-5A9B-4759-BB0F-6B53C14DA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6186" y="6310364"/>
            <a:ext cx="6002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CBA9D-986E-449E-8A4C-13944011B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096" y="6288093"/>
            <a:ext cx="777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1A34B2-A16A-4FB0-96D1-06264348E79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3" y="6294288"/>
            <a:ext cx="3512200" cy="3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85D20-E978-DD4F-9300-47FB0E67E5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43" y="5"/>
            <a:ext cx="12201833" cy="1162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E2AC7-5189-0E48-AD63-F56101362E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66400" y="127729"/>
            <a:ext cx="1219200" cy="88827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19ABC5-F918-234F-8AD7-66777A26E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70904"/>
            <a:ext cx="28448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ORNL Director’s Review</a:t>
            </a:r>
          </a:p>
          <a:p>
            <a:r>
              <a:rPr lang="en-US"/>
              <a:t>October 5-7, 2021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A41BEC-252C-BB47-9448-8568310A0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73600" y="6477000"/>
            <a:ext cx="28448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8274E5B4-D27C-9346-BCE7-FA7EB5913382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2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p:hf hdr="0"/>
  <p:txStyles>
    <p:titleStyle>
      <a:lvl1pPr algn="l" defTabSz="457166" rtl="0" eaLnBrk="1" latinLnBrk="0" hangingPunct="1"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874" indent="-342874" algn="l" defTabSz="45716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895" indent="-285730" algn="l" defTabSz="45716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2914" indent="-228584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080" indent="-228584" algn="l" defTabSz="457166" rtl="0" eaLnBrk="1" latinLnBrk="0" hangingPunct="1">
        <a:spcBef>
          <a:spcPct val="20000"/>
        </a:spcBef>
        <a:buFont typeface="Arial"/>
        <a:buChar char="–"/>
        <a:defRPr sz="1801" kern="1200">
          <a:solidFill>
            <a:schemeClr val="tx1"/>
          </a:solidFill>
          <a:latin typeface="Arial"/>
          <a:ea typeface="+mn-ea"/>
          <a:cs typeface="Arial"/>
        </a:defRPr>
      </a:lvl4pPr>
      <a:lvl5pPr marL="2057246" indent="-228584" algn="l" defTabSz="457166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412" indent="-228584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8" indent="-228584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8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58AA3FE-4041-4BB1-825F-84E542B66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8" b="20482"/>
          <a:stretch/>
        </p:blipFill>
        <p:spPr>
          <a:xfrm>
            <a:off x="0" y="6098417"/>
            <a:ext cx="12192000" cy="75511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4FA1C-52FF-41FE-958F-B54063D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7" y="136525"/>
            <a:ext cx="11817102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18524-1A72-439F-B290-92C8929C8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947" y="1104075"/>
            <a:ext cx="11817102" cy="4816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342A3-5A9B-4759-BB0F-6B53C14DA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6186" y="6310364"/>
            <a:ext cx="6002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CBA9D-986E-449E-8A4C-13944011B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096" y="6288093"/>
            <a:ext cx="777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1A34B2-A16A-4FB0-96D1-06264348E79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3" y="6294288"/>
            <a:ext cx="3512200" cy="3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4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58AA3FE-4041-4BB1-825F-84E542B66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8" b="20482"/>
          <a:stretch/>
        </p:blipFill>
        <p:spPr>
          <a:xfrm>
            <a:off x="0" y="6098417"/>
            <a:ext cx="12192000" cy="75511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4FA1C-52FF-41FE-958F-B54063D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7" y="136525"/>
            <a:ext cx="11817102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18524-1A72-439F-B290-92C8929C8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947" y="1104075"/>
            <a:ext cx="11817102" cy="4816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342A3-5A9B-4759-BB0F-6B53C14DA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36186" y="6310364"/>
            <a:ext cx="6002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CBA9D-986E-449E-8A4C-13944011B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6096" y="6288093"/>
            <a:ext cx="777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B9F8F0-F16D-45E6-BC4E-43B3DAF03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1A34B2-A16A-4FB0-96D1-06264348E79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3" y="6294288"/>
            <a:ext cx="3512200" cy="3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7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5C161B-A28B-4E32-952F-EB1DB137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-20311" y="6237861"/>
            <a:ext cx="12232622" cy="620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4" y="588266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6054D-1905-4DDC-9520-9E015EF7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" y="3"/>
            <a:ext cx="11582400" cy="58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B1DF0A-F090-4F30-B9F2-07E0DDCFC1A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6" y="6474273"/>
            <a:ext cx="2089151" cy="232803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C8E1F5-8995-4112-9ED4-E0A35FFF47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8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6" r:id="rId2"/>
    <p:sldLayoutId id="2147483685" r:id="rId3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CF4CB7A-D383-48C8-B645-1580C545A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5" b="38725"/>
          <a:stretch/>
        </p:blipFill>
        <p:spPr>
          <a:xfrm>
            <a:off x="1266421" y="2"/>
            <a:ext cx="10925579" cy="647699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ECD7C12-E4F1-49DB-AA81-DD229E8479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77002"/>
            <a:ext cx="1828800" cy="385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976B22-7C99-477F-9CDE-D4DCEBEE1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0" y="6237861"/>
            <a:ext cx="12212310" cy="620137"/>
          </a:xfrm>
          <a:prstGeom prst="rect">
            <a:avLst/>
          </a:prstGeom>
        </p:spPr>
      </p:pic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C245A3A-BE61-46BB-98E5-9E7623001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62DE81-A0A0-4224-9E70-144291F408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4" y="6460203"/>
            <a:ext cx="2089151" cy="232803"/>
          </a:xfrm>
          <a:prstGeom prst="rect">
            <a:avLst/>
          </a:prstGeom>
          <a:noFill/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8B42405-1C5B-48BC-BBD5-EA513B1E14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CCF4CB7A-D383-48C8-B645-1580C545A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5" b="38725"/>
          <a:stretch/>
        </p:blipFill>
        <p:spPr>
          <a:xfrm>
            <a:off x="1266422" y="0"/>
            <a:ext cx="10925578" cy="6476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1FE5D-CFDF-4B4D-AA82-3B9CCDE16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-1" y="6237861"/>
            <a:ext cx="12212311" cy="620137"/>
          </a:xfrm>
          <a:prstGeom prst="rect">
            <a:avLst/>
          </a:prstGeom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8785BBE5-7A6A-4576-BB19-AD428F3D0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255B49-1148-40ED-B6A4-7E485B79E6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4" y="6460203"/>
            <a:ext cx="2089151" cy="232803"/>
          </a:xfrm>
          <a:prstGeom prst="rect">
            <a:avLst/>
          </a:prstGeom>
          <a:noFill/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0866641-C73B-4D42-8CDF-1A254A4D85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8" indent="-218678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78" indent="-208756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78" indent="-149225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78" indent="-159147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78" indent="-178991" algn="l" defTabSz="914400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5C161B-A28B-4E32-952F-EB1DB137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-20311" y="6237861"/>
            <a:ext cx="12232622" cy="620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4" y="588266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6054D-1905-4DDC-9520-9E015EF7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" y="3"/>
            <a:ext cx="11582400" cy="58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B1DF0A-F090-4F30-B9F2-07E0DDCFC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6" y="6474273"/>
            <a:ext cx="2089151" cy="232803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C8E1F5-8995-4112-9ED4-E0A35FFF476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3" r:id="rId4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3" y="588264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6054D-1905-4DDC-9520-9E015EF7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" y="1"/>
            <a:ext cx="11582400" cy="58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A87DD-3DE9-43B3-AB64-571FBE05E83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374"/>
            <a:ext cx="12192000" cy="67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8" indent="-218678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78" indent="-208756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78" indent="-149225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78" indent="-159147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78" indent="-178991" algn="l" defTabSz="914400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51009"/>
            <a:ext cx="12197487" cy="506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3" y="588266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553200"/>
            <a:ext cx="508000" cy="304800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sz="11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3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7" r:id="rId5"/>
    <p:sldLayoutId id="2147483728" r:id="rId6"/>
    <p:sldLayoutId id="2147483729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8" indent="-218678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78" indent="-208756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78" indent="-149225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78" indent="-159147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78" indent="-178991" algn="l" defTabSz="914400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5C161B-A28B-4E32-952F-EB1DB137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-20311" y="6237861"/>
            <a:ext cx="12232622" cy="620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4" y="588266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6054D-1905-4DDC-9520-9E015EF7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" y="3"/>
            <a:ext cx="11582400" cy="58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Headlines should be in Arial Narrow bold 20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B1DF0A-F090-4F30-B9F2-07E0DDCFC1A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6" y="6474273"/>
            <a:ext cx="2089151" cy="232803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C8E1F5-8995-4112-9ED4-E0A35FFF47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35C161B-A28B-4E32-952F-EB1DB137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5222"/>
          <a:stretch/>
        </p:blipFill>
        <p:spPr>
          <a:xfrm>
            <a:off x="-20311" y="6237861"/>
            <a:ext cx="12232622" cy="620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4" y="588266"/>
            <a:ext cx="11606157" cy="22189"/>
          </a:xfrm>
          <a:prstGeom prst="rect">
            <a:avLst/>
          </a:prstGeom>
        </p:spPr>
      </p:pic>
      <p:sp>
        <p:nvSpPr>
          <p:cNvPr id="6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379200" y="6440656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 sz="1051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algn="ctr"/>
            <a:fld id="{5A65EF76-EBBD-428C-9EC4-3B8033C9CDEE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36054D-1905-4DDC-9520-9E015EF7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11" y="3"/>
            <a:ext cx="11582400" cy="588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Headlines should be in Arial Narrow bold 20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B1DF0A-F090-4F30-B9F2-07E0DDCFC1A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46" y="6474273"/>
            <a:ext cx="2089151" cy="232803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C8E1F5-8995-4112-9ED4-E0A35FFF47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84044"/>
            <a:ext cx="1828800" cy="3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218673" indent="-218673" algn="l" defTabSz="914377" rtl="0" eaLnBrk="1" latinLnBrk="0" hangingPunct="1">
        <a:spcBef>
          <a:spcPct val="20000"/>
        </a:spcBef>
        <a:buFont typeface="Arial" pitchFamily="34" charset="0"/>
        <a:buChar char="•"/>
        <a:defRPr sz="2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47267" indent="-208751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75862" indent="-149222" algn="l" defTabSz="914377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904456" indent="-159143" algn="l" defTabSz="91437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33050" indent="-178986" algn="l" defTabSz="914377" rtl="0" eaLnBrk="1" latinLnBrk="0" hangingPunct="1">
        <a:spcBef>
          <a:spcPct val="20000"/>
        </a:spcBef>
        <a:buFont typeface="Arial" pitchFamily="34" charset="0"/>
        <a:buChar char="»"/>
        <a:defRPr sz="1200" i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5AD964-96F1-460F-BCB0-4793BA353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991" y="1958458"/>
            <a:ext cx="11193875" cy="1412908"/>
          </a:xfrm>
        </p:spPr>
        <p:txBody>
          <a:bodyPr>
            <a:normAutofit/>
          </a:bodyPr>
          <a:lstStyle/>
          <a:p>
            <a:r>
              <a:rPr lang="en-US" sz="4000" dirty="0"/>
              <a:t>SRNL Support for Current and Future Fusion Pilot Plants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512427-746E-439C-906B-D2526D5DC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575" y="3614449"/>
            <a:ext cx="9144000" cy="573455"/>
          </a:xfrm>
        </p:spPr>
        <p:txBody>
          <a:bodyPr>
            <a:normAutofit/>
          </a:bodyPr>
          <a:lstStyle/>
          <a:p>
            <a:r>
              <a:rPr lang="en-US" dirty="0"/>
              <a:t>Fusion Power Associates 44th Annual Meeting  - December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A478C8-8CC0-4144-9B48-31DD22A7A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575" y="4309807"/>
            <a:ext cx="10869370" cy="756715"/>
          </a:xfrm>
        </p:spPr>
        <p:txBody>
          <a:bodyPr>
            <a:noAutofit/>
          </a:bodyPr>
          <a:lstStyle/>
          <a:p>
            <a:r>
              <a:rPr lang="en-US" dirty="0"/>
              <a:t>Dave Babineau and Brenda L. Garcia-Diaz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E6E91C-B08B-46F9-93BE-FCEFB8067F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FPA Meeting, Dec 20, 2023, Washington, DC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950EE-0AF7-2468-E613-D4872A83FDBE}"/>
              </a:ext>
            </a:extLst>
          </p:cNvPr>
          <p:cNvSpPr txBox="1"/>
          <p:nvPr/>
        </p:nvSpPr>
        <p:spPr>
          <a:xfrm>
            <a:off x="9140113" y="4732371"/>
            <a:ext cx="235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SRNL-RP-2023-01474</a:t>
            </a:r>
          </a:p>
        </p:txBody>
      </p:sp>
    </p:spTree>
    <p:extLst>
      <p:ext uri="{BB962C8B-B14F-4D97-AF65-F5344CB8AC3E}">
        <p14:creationId xmlns:p14="http://schemas.microsoft.com/office/powerpoint/2010/main" val="1760540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63C12BF-7F53-53E7-987B-3A6C61B3E282}"/>
              </a:ext>
            </a:extLst>
          </p:cNvPr>
          <p:cNvGrpSpPr/>
          <p:nvPr/>
        </p:nvGrpSpPr>
        <p:grpSpPr>
          <a:xfrm>
            <a:off x="618395" y="2836492"/>
            <a:ext cx="2594707" cy="2393149"/>
            <a:chOff x="3048269" y="3633191"/>
            <a:chExt cx="2594707" cy="2393149"/>
          </a:xfrm>
        </p:grpSpPr>
        <p:pic>
          <p:nvPicPr>
            <p:cNvPr id="45" name="Picture 18" descr="Laptop SVG 2 Computer Svg Laptop Clipart Laptop Files for - Etsy">
              <a:extLst>
                <a:ext uri="{FF2B5EF4-FFF2-40B4-BE49-F238E27FC236}">
                  <a16:creationId xmlns:a16="http://schemas.microsoft.com/office/drawing/2014/main" id="{D501778E-516A-7F59-B715-96860D92E7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8" t="5550" r="19612" b="7228"/>
            <a:stretch/>
          </p:blipFill>
          <p:spPr bwMode="auto">
            <a:xfrm>
              <a:off x="3048269" y="3633191"/>
              <a:ext cx="2594707" cy="2393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D50DBB-6EFF-F418-A708-78D920981D78}"/>
                </a:ext>
              </a:extLst>
            </p:cNvPr>
            <p:cNvSpPr txBox="1"/>
            <p:nvPr/>
          </p:nvSpPr>
          <p:spPr>
            <a:xfrm rot="19998151">
              <a:off x="3189303" y="4371117"/>
              <a:ext cx="1392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System Model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3DB66E-E526-499D-B958-EECE269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The Development of a Real-Time Accountancy Open Framework for Fusion Energy*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A6A1F-F3C1-4499-8FB2-494E8F6B9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314C22-BF82-4059-E642-F699F6FBC29C}"/>
              </a:ext>
            </a:extLst>
          </p:cNvPr>
          <p:cNvGrpSpPr/>
          <p:nvPr/>
        </p:nvGrpSpPr>
        <p:grpSpPr>
          <a:xfrm>
            <a:off x="8272493" y="1086394"/>
            <a:ext cx="3804194" cy="1627290"/>
            <a:chOff x="8304676" y="1457705"/>
            <a:chExt cx="3804194" cy="1627290"/>
          </a:xfrm>
        </p:grpSpPr>
        <p:sp>
          <p:nvSpPr>
            <p:cNvPr id="24" name="Content Placeholder 6">
              <a:extLst>
                <a:ext uri="{FF2B5EF4-FFF2-40B4-BE49-F238E27FC236}">
                  <a16:creationId xmlns:a16="http://schemas.microsoft.com/office/drawing/2014/main" id="{E49F51EF-39D9-F812-8698-C99A0202BFBB}"/>
                </a:ext>
              </a:extLst>
            </p:cNvPr>
            <p:cNvSpPr txBox="1">
              <a:spLocks/>
            </p:cNvSpPr>
            <p:nvPr/>
          </p:nvSpPr>
          <p:spPr>
            <a:xfrm>
              <a:off x="8304676" y="1458206"/>
              <a:ext cx="3804194" cy="1626789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The successful completion of this project would support the development of and provide an implementation example of real-time tritium accountancy for a continuously operating Commercial Fusion Devices and similar plants.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ADFC2A-B278-D0F7-AEE7-113812EA1D53}"/>
                </a:ext>
              </a:extLst>
            </p:cNvPr>
            <p:cNvSpPr txBox="1"/>
            <p:nvPr/>
          </p:nvSpPr>
          <p:spPr>
            <a:xfrm>
              <a:off x="9284922" y="1457705"/>
              <a:ext cx="21783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Research Impact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83AA8B-AD5A-9C60-6AA9-8DB5579A75F1}"/>
              </a:ext>
            </a:extLst>
          </p:cNvPr>
          <p:cNvSpPr txBox="1"/>
          <p:nvPr/>
        </p:nvSpPr>
        <p:spPr>
          <a:xfrm>
            <a:off x="5978730" y="5819027"/>
            <a:ext cx="625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*Research to be performed as part of an SC Early Career Award from Dr. Holly Flynn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C438C-D4C3-300E-9A89-4907825F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636" y="1041083"/>
            <a:ext cx="3314205" cy="20138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A23A6E-0CB3-1B9C-3F6C-4742AA06BCDD}"/>
              </a:ext>
            </a:extLst>
          </p:cNvPr>
          <p:cNvGrpSpPr/>
          <p:nvPr/>
        </p:nvGrpSpPr>
        <p:grpSpPr>
          <a:xfrm>
            <a:off x="212117" y="1086394"/>
            <a:ext cx="3706622" cy="1848192"/>
            <a:chOff x="212117" y="1460471"/>
            <a:chExt cx="3706622" cy="18481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463919-04E5-6C03-871F-7F18EF05A490}"/>
                </a:ext>
              </a:extLst>
            </p:cNvPr>
            <p:cNvGrpSpPr/>
            <p:nvPr/>
          </p:nvGrpSpPr>
          <p:grpSpPr>
            <a:xfrm>
              <a:off x="807318" y="1460471"/>
              <a:ext cx="2612256" cy="977018"/>
              <a:chOff x="4772006" y="702916"/>
              <a:chExt cx="2821916" cy="10951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1F8498-435D-5E0D-10AD-FC2BA12352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5709" t="20720" b="41103"/>
              <a:stretch/>
            </p:blipFill>
            <p:spPr>
              <a:xfrm>
                <a:off x="4772006" y="702916"/>
                <a:ext cx="2821916" cy="93933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ED739E-D0A3-59BD-2B31-AB1220C85996}"/>
                  </a:ext>
                </a:extLst>
              </p:cNvPr>
              <p:cNvSpPr/>
              <p:nvPr/>
            </p:nvSpPr>
            <p:spPr>
              <a:xfrm>
                <a:off x="5729809" y="1490278"/>
                <a:ext cx="186411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DB5829-A008-7613-26BC-C7EFB3048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0335" r="50000"/>
            <a:stretch/>
          </p:blipFill>
          <p:spPr>
            <a:xfrm>
              <a:off x="212117" y="2331644"/>
              <a:ext cx="1901329" cy="97701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C9A50E-D05C-D2B8-EF37-F5FD5B4DD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846" t="53946"/>
            <a:stretch/>
          </p:blipFill>
          <p:spPr>
            <a:xfrm>
              <a:off x="2017410" y="1883090"/>
              <a:ext cx="1901329" cy="11088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832592-7738-D3B5-7A98-05564EF81085}"/>
              </a:ext>
            </a:extLst>
          </p:cNvPr>
          <p:cNvSpPr/>
          <p:nvPr/>
        </p:nvSpPr>
        <p:spPr>
          <a:xfrm>
            <a:off x="254000" y="609192"/>
            <a:ext cx="3483034" cy="41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Sensor Measurements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A91663-67B4-46EE-B9DD-44AADFBA8A67}"/>
              </a:ext>
            </a:extLst>
          </p:cNvPr>
          <p:cNvSpPr/>
          <p:nvPr/>
        </p:nvSpPr>
        <p:spPr>
          <a:xfrm>
            <a:off x="4340326" y="603088"/>
            <a:ext cx="3483034" cy="41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FFFFFF"/>
                </a:solidFill>
                <a:latin typeface="Calibri"/>
                <a:cs typeface="Calibri"/>
              </a:rPr>
              <a:t>AI/ML </a:t>
            </a:r>
            <a:r>
              <a:rPr lang="en-US" sz="1600" b="1" dirty="0">
                <a:solidFill>
                  <a:srgbClr val="FFFFFF"/>
                </a:solidFill>
                <a:latin typeface="Calibri"/>
                <a:cs typeface="Calibri"/>
              </a:rPr>
              <a:t>Advanced Algorithms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1182A7-4908-565A-CDF6-739A8AAE4661}"/>
              </a:ext>
            </a:extLst>
          </p:cNvPr>
          <p:cNvCxnSpPr>
            <a:cxnSpLocks/>
          </p:cNvCxnSpPr>
          <p:nvPr/>
        </p:nvCxnSpPr>
        <p:spPr>
          <a:xfrm flipH="1">
            <a:off x="2259966" y="2765851"/>
            <a:ext cx="296800" cy="951148"/>
          </a:xfrm>
          <a:prstGeom prst="straightConnector1">
            <a:avLst/>
          </a:prstGeom>
          <a:ln w="28575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602050-2305-BB7D-FBDA-3AF7A963AF81}"/>
              </a:ext>
            </a:extLst>
          </p:cNvPr>
          <p:cNvCxnSpPr>
            <a:cxnSpLocks/>
          </p:cNvCxnSpPr>
          <p:nvPr/>
        </p:nvCxnSpPr>
        <p:spPr>
          <a:xfrm flipH="1">
            <a:off x="2432893" y="2934586"/>
            <a:ext cx="2550639" cy="868492"/>
          </a:xfrm>
          <a:prstGeom prst="straightConnector1">
            <a:avLst/>
          </a:prstGeom>
          <a:ln w="28575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985ADAD-DC32-70F1-8C06-E6E19696FE0F}"/>
              </a:ext>
            </a:extLst>
          </p:cNvPr>
          <p:cNvSpPr txBox="1"/>
          <p:nvPr/>
        </p:nvSpPr>
        <p:spPr>
          <a:xfrm>
            <a:off x="4519" y="5158323"/>
            <a:ext cx="38985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 Narrow"/>
                <a:ea typeface="MS Mincho"/>
              </a:rPr>
              <a:t>Couple </a:t>
            </a:r>
            <a:r>
              <a:rPr lang="en-US" sz="1600" dirty="0">
                <a:solidFill>
                  <a:srgbClr val="FFD24F">
                    <a:lumMod val="50000"/>
                  </a:srgbClr>
                </a:solidFill>
                <a:latin typeface="Arial Narrow"/>
                <a:ea typeface="MS Mincho"/>
              </a:rPr>
              <a:t>sensor measurements and computational modeling with advanced AI/ML algorithms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 Narrow"/>
                <a:ea typeface="MS Mincho"/>
              </a:rPr>
              <a:t>to develop a real-time tritium accountancy framework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2F4AE5-5B60-52FE-4A60-D9F8124F533D}"/>
              </a:ext>
            </a:extLst>
          </p:cNvPr>
          <p:cNvSpPr txBox="1"/>
          <p:nvPr/>
        </p:nvSpPr>
        <p:spPr>
          <a:xfrm>
            <a:off x="6026727" y="6146826"/>
            <a:ext cx="5099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1.) Flynn, H. B., and George Larsen. "Investigating the application of Kalman Filters for real-time accountancy in fusion fuel cycles." 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Fusion Engineering and Design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 176 (2022): 113037.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0074322-69AB-70A8-300A-917A9BBD9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7870" r="1807"/>
          <a:stretch/>
        </p:blipFill>
        <p:spPr bwMode="auto">
          <a:xfrm>
            <a:off x="8288968" y="2929024"/>
            <a:ext cx="3898513" cy="2879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0F31378-3634-9537-FEA0-D5D27242C190}"/>
              </a:ext>
            </a:extLst>
          </p:cNvPr>
          <p:cNvCxnSpPr>
            <a:cxnSpLocks/>
          </p:cNvCxnSpPr>
          <p:nvPr/>
        </p:nvCxnSpPr>
        <p:spPr>
          <a:xfrm>
            <a:off x="3238041" y="4522121"/>
            <a:ext cx="4833617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1" name="Content Placeholder 3">
            <a:extLst>
              <a:ext uri="{FF2B5EF4-FFF2-40B4-BE49-F238E27FC236}">
                <a16:creationId xmlns:a16="http://schemas.microsoft.com/office/drawing/2014/main" id="{9FC14541-75EF-74E3-0B33-B35CC3BEDE34}"/>
              </a:ext>
            </a:extLst>
          </p:cNvPr>
          <p:cNvSpPr txBox="1">
            <a:spLocks/>
          </p:cNvSpPr>
          <p:nvPr/>
        </p:nvSpPr>
        <p:spPr>
          <a:xfrm>
            <a:off x="3429721" y="3976631"/>
            <a:ext cx="4590958" cy="10373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440" indent="-218440"/>
            <a:r>
              <a:rPr lang="en-US" sz="1600" b="0" dirty="0">
                <a:latin typeface="Arial Narrow"/>
              </a:rPr>
              <a:t>Demonstrated Proof-of-Concept capability of the Kalman Filter (KF) for real-time accountancy *</a:t>
            </a:r>
            <a:endParaRPr lang="en-US" sz="1600" b="0" dirty="0">
              <a:solidFill>
                <a:schemeClr val="accent4">
                  <a:lumMod val="50000"/>
                </a:schemeClr>
              </a:solidFill>
            </a:endParaRPr>
          </a:p>
          <a:p>
            <a:pPr marL="447040" lvl="1" indent="-208280"/>
            <a:r>
              <a:rPr lang="en-US" sz="1400" dirty="0">
                <a:solidFill>
                  <a:schemeClr val="accent4">
                    <a:lumMod val="50000"/>
                  </a:schemeClr>
                </a:solidFill>
                <a:latin typeface="Arial Narrow"/>
                <a:ea typeface="MS Mincho"/>
              </a:rPr>
              <a:t>Simulated sensor error was reduced from 60% to near 0.001%</a:t>
            </a:r>
            <a:endParaRPr lang="en-US" sz="1600" b="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66E-E526-499D-B958-EECE269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/>
              <a:t>HyPOR</a:t>
            </a:r>
            <a:r>
              <a:rPr lang="en-US" sz="2400" b="1" dirty="0"/>
              <a:t> Loop Development for Pump Oil Detritiation (ARPA-E/FES GAMOW Project)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A6A1F-F3C1-4499-8FB2-494E8F6B9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ED0F1-D0F5-3D1F-18B7-C55C6B8D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808493"/>
            <a:ext cx="4692248" cy="2493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D44FF-1B63-07D7-29DD-8D73084CC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70" y="3680950"/>
            <a:ext cx="3895471" cy="251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3691F-EF1F-89C7-135D-6E4ED7442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813" y="4671680"/>
            <a:ext cx="2124165" cy="855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F703B-772A-EFBB-C5B3-AD5202562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964" y="878059"/>
            <a:ext cx="2776494" cy="2354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641428-3099-17AE-BE8F-559B4C755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362" y="808493"/>
            <a:ext cx="3816415" cy="2366178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5A103EB8-A398-FBEE-8B63-003360A3F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448" y="2975201"/>
            <a:ext cx="4263241" cy="37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NMR spectra of mineral oil before and after removal of oxidized species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C123F-492A-A47C-382F-8C5FF4FE6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1678" y="3617562"/>
            <a:ext cx="5828469" cy="2264228"/>
          </a:xfrm>
          <a:prstGeom prst="rect">
            <a:avLst/>
          </a:prstGeom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A18B5CAA-73AF-7AB5-E150-3205FBFC7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248" y="5694391"/>
            <a:ext cx="3736876" cy="37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Diffuse reflectance FTIR spectra of silica gel before and after the removal of oxidized mineral oil species.</a:t>
            </a:r>
            <a:endParaRPr lang="en-US" sz="1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A254E383-CF3F-2A77-41D6-A044E3D04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525" y="5684865"/>
            <a:ext cx="3313713" cy="37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Silica gel before and after EM </a:t>
            </a:r>
            <a:r>
              <a:rPr lang="en-US" sz="11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thermocatalytic</a:t>
            </a:r>
            <a:r>
              <a:rPr lang="en-US" sz="11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digestion of oxidized mineral oil species.</a:t>
            </a:r>
            <a:endParaRPr lang="en-US" sz="11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F91B0-4F12-231D-BCC3-912C0E0ED00F}"/>
              </a:ext>
            </a:extLst>
          </p:cNvPr>
          <p:cNvSpPr txBox="1"/>
          <p:nvPr/>
        </p:nvSpPr>
        <p:spPr>
          <a:xfrm>
            <a:off x="6736702" y="460561"/>
            <a:ext cx="363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Oxidized Oil Adsorption by Silica Gel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614CA2-144E-2673-1638-EF22507EB6B6}"/>
              </a:ext>
            </a:extLst>
          </p:cNvPr>
          <p:cNvSpPr txBox="1"/>
          <p:nvPr/>
        </p:nvSpPr>
        <p:spPr>
          <a:xfrm>
            <a:off x="876607" y="450758"/>
            <a:ext cx="3447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/>
              <a:t>HyPOR</a:t>
            </a:r>
            <a:r>
              <a:rPr lang="en-US" b="1" u="sng" dirty="0"/>
              <a:t> Loop in a Fusion Fuel Cycle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E77CF1-F2D3-D403-DC16-8E14B6827D34}"/>
              </a:ext>
            </a:extLst>
          </p:cNvPr>
          <p:cNvSpPr txBox="1"/>
          <p:nvPr/>
        </p:nvSpPr>
        <p:spPr>
          <a:xfrm>
            <a:off x="1158488" y="3349999"/>
            <a:ext cx="243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Isotopic Exchange in Oil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443B0-B5CF-E377-0814-B1BB6629D65F}"/>
              </a:ext>
            </a:extLst>
          </p:cNvPr>
          <p:cNvSpPr txBox="1"/>
          <p:nvPr/>
        </p:nvSpPr>
        <p:spPr>
          <a:xfrm>
            <a:off x="7246585" y="3311618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Regeneration of Silica Gel</a:t>
            </a:r>
          </a:p>
        </p:txBody>
      </p:sp>
    </p:spTree>
    <p:extLst>
      <p:ext uri="{BB962C8B-B14F-4D97-AF65-F5344CB8AC3E}">
        <p14:creationId xmlns:p14="http://schemas.microsoft.com/office/powerpoint/2010/main" val="32622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BAA8E7E-86F3-0E66-61B2-20B7BA9B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7" b="1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5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F07580-9685-CD1A-757F-4A4428FB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B4C6-494B-D600-DEF9-111F891B60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SRNL is working to enable a fusion pilot plant through all of the activities discussed here and many others not discussed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757158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D7D4-8460-462D-AF1B-52709D40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556" y="3655471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tx1"/>
                </a:solidFill>
                <a:latin typeface="+mj-lt"/>
              </a:rPr>
              <a:t>Questions?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B6F4C97-22A0-6A74-49F6-838B35837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9" b="2719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BAB8D5-3D33-47F9-B1BA-FEAFBEFB9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24242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24242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99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7236" y="17509"/>
            <a:ext cx="11286931" cy="411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Fuel Cycle Support and Timelines to Fusion Plants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5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3A969F-1F51-6835-BB96-D18E5C4A2ABA}"/>
              </a:ext>
            </a:extLst>
          </p:cNvPr>
          <p:cNvGrpSpPr>
            <a:grpSpLocks noChangeAspect="1"/>
          </p:cNvGrpSpPr>
          <p:nvPr/>
        </p:nvGrpSpPr>
        <p:grpSpPr>
          <a:xfrm>
            <a:off x="1048419" y="614242"/>
            <a:ext cx="11143581" cy="832031"/>
            <a:chOff x="1219199" y="2978265"/>
            <a:chExt cx="9438641" cy="704735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302FD36-632A-2FA2-957E-C66B13EA9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5" t="84644" r="265" b="12473"/>
            <a:stretch/>
          </p:blipFill>
          <p:spPr>
            <a:xfrm>
              <a:off x="1219199" y="2978265"/>
              <a:ext cx="9438641" cy="110375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9272BE1-298B-C45C-74F0-F88DB24D0A9A}"/>
                </a:ext>
              </a:extLst>
            </p:cNvPr>
            <p:cNvSpPr/>
            <p:nvPr/>
          </p:nvSpPr>
          <p:spPr>
            <a:xfrm>
              <a:off x="2888673" y="2999509"/>
              <a:ext cx="394854" cy="1177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3D39D30-7681-3A2E-3811-0549479F7962}"/>
                </a:ext>
              </a:extLst>
            </p:cNvPr>
            <p:cNvSpPr/>
            <p:nvPr/>
          </p:nvSpPr>
          <p:spPr>
            <a:xfrm>
              <a:off x="8271164" y="2999509"/>
              <a:ext cx="394854" cy="11776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8346029-9167-ADA0-BE35-3DA964CFF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3" t="1581" r="475" b="83450"/>
            <a:stretch/>
          </p:blipFill>
          <p:spPr>
            <a:xfrm>
              <a:off x="1219199" y="3109884"/>
              <a:ext cx="9414933" cy="573116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DCC05C-CB67-349D-A04F-4B6E780AB9D7}"/>
              </a:ext>
            </a:extLst>
          </p:cNvPr>
          <p:cNvSpPr txBox="1"/>
          <p:nvPr/>
        </p:nvSpPr>
        <p:spPr>
          <a:xfrm>
            <a:off x="255449" y="1236400"/>
            <a:ext cx="93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NASEM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1C112-1DA5-BD1C-B26A-C21E4F65DD3E}"/>
              </a:ext>
            </a:extLst>
          </p:cNvPr>
          <p:cNvSpPr txBox="1"/>
          <p:nvPr/>
        </p:nvSpPr>
        <p:spPr>
          <a:xfrm>
            <a:off x="2810933" y="1446288"/>
            <a:ext cx="1041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Fuel Cycle TRL 5-6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499EF-DE61-6A04-1DFB-F70713B36F3C}"/>
              </a:ext>
            </a:extLst>
          </p:cNvPr>
          <p:cNvSpPr txBox="1"/>
          <p:nvPr/>
        </p:nvSpPr>
        <p:spPr>
          <a:xfrm>
            <a:off x="4021667" y="1446287"/>
            <a:ext cx="1041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Fuel Cycle TRL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C165D5-A93E-C411-F9D9-3103E806360F}"/>
              </a:ext>
            </a:extLst>
          </p:cNvPr>
          <p:cNvSpPr txBox="1"/>
          <p:nvPr/>
        </p:nvSpPr>
        <p:spPr>
          <a:xfrm>
            <a:off x="5320002" y="1446286"/>
            <a:ext cx="1041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Fuel Cycle TRL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FCB5-26E4-933C-FAC6-F8F2CD52C596}"/>
              </a:ext>
            </a:extLst>
          </p:cNvPr>
          <p:cNvSpPr txBox="1"/>
          <p:nvPr/>
        </p:nvSpPr>
        <p:spPr>
          <a:xfrm>
            <a:off x="1227667" y="1446288"/>
            <a:ext cx="1583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Define Fuel Cycle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Reqs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&amp; Demo.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6CCE29-3D9A-0572-9D9A-9923286AA629}"/>
              </a:ext>
            </a:extLst>
          </p:cNvPr>
          <p:cNvCxnSpPr/>
          <p:nvPr/>
        </p:nvCxnSpPr>
        <p:spPr>
          <a:xfrm flipV="1">
            <a:off x="1236134" y="1428442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4FB1DA-4A81-6535-F247-DFEC4D4364B1}"/>
              </a:ext>
            </a:extLst>
          </p:cNvPr>
          <p:cNvCxnSpPr/>
          <p:nvPr/>
        </p:nvCxnSpPr>
        <p:spPr>
          <a:xfrm flipV="1">
            <a:off x="2810933" y="1437817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2621E6-625C-B0CF-FAC6-CB8AF59596F2}"/>
              </a:ext>
            </a:extLst>
          </p:cNvPr>
          <p:cNvCxnSpPr/>
          <p:nvPr/>
        </p:nvCxnSpPr>
        <p:spPr>
          <a:xfrm flipV="1">
            <a:off x="3810000" y="1462142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0B934A-2864-C02F-99B3-1C27E004A059}"/>
              </a:ext>
            </a:extLst>
          </p:cNvPr>
          <p:cNvCxnSpPr/>
          <p:nvPr/>
        </p:nvCxnSpPr>
        <p:spPr>
          <a:xfrm flipV="1">
            <a:off x="5300134" y="1442450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8C16F61-3CBD-C7F9-17FC-F1A7EACDEA79}"/>
              </a:ext>
            </a:extLst>
          </p:cNvPr>
          <p:cNvSpPr txBox="1"/>
          <p:nvPr/>
        </p:nvSpPr>
        <p:spPr>
          <a:xfrm>
            <a:off x="6664823" y="1480074"/>
            <a:ext cx="57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</a:t>
            </a:r>
            <a:r>
              <a:rPr kumimoji="0" lang="en-US" sz="1200" b="1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&gt;1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CFF63E-0548-5AD1-A8F5-35218D0691C8}"/>
              </a:ext>
            </a:extLst>
          </p:cNvPr>
          <p:cNvSpPr txBox="1"/>
          <p:nvPr/>
        </p:nvSpPr>
        <p:spPr>
          <a:xfrm>
            <a:off x="7437887" y="1424092"/>
            <a:ext cx="80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50 MW &amp; &gt;3hr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1A96F5-593A-3548-81DD-6B948FE757FA}"/>
              </a:ext>
            </a:extLst>
          </p:cNvPr>
          <p:cNvSpPr txBox="1"/>
          <p:nvPr/>
        </p:nvSpPr>
        <p:spPr>
          <a:xfrm>
            <a:off x="8434173" y="1496452"/>
            <a:ext cx="724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TBR &gt;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36A907-B0E4-FAB0-37D0-50A50471F758}"/>
              </a:ext>
            </a:extLst>
          </p:cNvPr>
          <p:cNvSpPr txBox="1"/>
          <p:nvPr/>
        </p:nvSpPr>
        <p:spPr>
          <a:xfrm>
            <a:off x="10083956" y="1457721"/>
            <a:ext cx="184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Materials Durability Testing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E9C118-FD70-FE69-F74D-CF616FE89F35}"/>
              </a:ext>
            </a:extLst>
          </p:cNvPr>
          <p:cNvCxnSpPr/>
          <p:nvPr/>
        </p:nvCxnSpPr>
        <p:spPr>
          <a:xfrm flipV="1">
            <a:off x="6375406" y="1459385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D820F9-B879-AD19-67A5-60FBA7230FB7}"/>
              </a:ext>
            </a:extLst>
          </p:cNvPr>
          <p:cNvCxnSpPr/>
          <p:nvPr/>
        </p:nvCxnSpPr>
        <p:spPr>
          <a:xfrm flipV="1">
            <a:off x="8221139" y="1436922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CEEBAA-3E52-6845-8CFA-925C3CC76D36}"/>
              </a:ext>
            </a:extLst>
          </p:cNvPr>
          <p:cNvSpPr txBox="1"/>
          <p:nvPr/>
        </p:nvSpPr>
        <p:spPr>
          <a:xfrm>
            <a:off x="9217485" y="1421066"/>
            <a:ext cx="86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50 MW &amp; Env. Cycle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9D5A52-CF5E-4FD8-0FF0-47C3514E66FB}"/>
              </a:ext>
            </a:extLst>
          </p:cNvPr>
          <p:cNvCxnSpPr/>
          <p:nvPr/>
        </p:nvCxnSpPr>
        <p:spPr>
          <a:xfrm flipV="1">
            <a:off x="10075339" y="1436922"/>
            <a:ext cx="0" cy="445809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dashDot"/>
            <a:miter lim="800000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7C341F-3AE4-031D-94CF-25AE638AA77D}"/>
              </a:ext>
            </a:extLst>
          </p:cNvPr>
          <p:cNvSpPr txBox="1"/>
          <p:nvPr/>
        </p:nvSpPr>
        <p:spPr>
          <a:xfrm>
            <a:off x="255449" y="1994800"/>
            <a:ext cx="93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ITER</a:t>
            </a: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812F493B-1F92-7FF3-ACD3-027B41AFB726}"/>
              </a:ext>
            </a:extLst>
          </p:cNvPr>
          <p:cNvSpPr/>
          <p:nvPr/>
        </p:nvSpPr>
        <p:spPr>
          <a:xfrm rot="10800000">
            <a:off x="2750771" y="2050865"/>
            <a:ext cx="186270" cy="210548"/>
          </a:xfrm>
          <a:prstGeom prst="triangl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84C654-CFAC-57E5-7E10-228913227EA1}"/>
              </a:ext>
            </a:extLst>
          </p:cNvPr>
          <p:cNvSpPr txBox="1"/>
          <p:nvPr/>
        </p:nvSpPr>
        <p:spPr>
          <a:xfrm>
            <a:off x="2917163" y="1937839"/>
            <a:ext cx="68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First Plasma</a:t>
            </a: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C128711-DD1C-E9FB-A797-E3F55CEC1E75}"/>
              </a:ext>
            </a:extLst>
          </p:cNvPr>
          <p:cNvSpPr/>
          <p:nvPr/>
        </p:nvSpPr>
        <p:spPr>
          <a:xfrm rot="10800000">
            <a:off x="4323548" y="2062333"/>
            <a:ext cx="186270" cy="210548"/>
          </a:xfrm>
          <a:prstGeom prst="triangl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E0D7D7-9F79-6093-830F-BEFF0FED3710}"/>
              </a:ext>
            </a:extLst>
          </p:cNvPr>
          <p:cNvSpPr txBox="1"/>
          <p:nvPr/>
        </p:nvSpPr>
        <p:spPr>
          <a:xfrm>
            <a:off x="4426105" y="1937839"/>
            <a:ext cx="75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TEP Delivery</a:t>
            </a: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849FCF09-2EDF-44CF-0640-87F37CC84BF7}"/>
              </a:ext>
            </a:extLst>
          </p:cNvPr>
          <p:cNvSpPr/>
          <p:nvPr/>
        </p:nvSpPr>
        <p:spPr>
          <a:xfrm rot="10800000">
            <a:off x="6342351" y="2062333"/>
            <a:ext cx="186270" cy="210548"/>
          </a:xfrm>
          <a:prstGeom prst="triangl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EC5BDB-403A-92F8-6431-DC2956F6FE21}"/>
              </a:ext>
            </a:extLst>
          </p:cNvPr>
          <p:cNvSpPr txBox="1"/>
          <p:nvPr/>
        </p:nvSpPr>
        <p:spPr>
          <a:xfrm>
            <a:off x="6482200" y="1937839"/>
            <a:ext cx="75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D-T Ops Start</a:t>
            </a: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4D1F8348-4C56-29DB-390A-CF43CF9D04F2}"/>
              </a:ext>
            </a:extLst>
          </p:cNvPr>
          <p:cNvSpPr/>
          <p:nvPr/>
        </p:nvSpPr>
        <p:spPr>
          <a:xfrm rot="10800000">
            <a:off x="7338165" y="2061825"/>
            <a:ext cx="186270" cy="210548"/>
          </a:xfrm>
          <a:prstGeom prst="triangl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F12322-4941-9608-CA00-79E9D59D82AD}"/>
              </a:ext>
            </a:extLst>
          </p:cNvPr>
          <p:cNvSpPr txBox="1"/>
          <p:nvPr/>
        </p:nvSpPr>
        <p:spPr>
          <a:xfrm>
            <a:off x="7463689" y="1918660"/>
            <a:ext cx="55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Long Burn 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A071D905-E6E7-7BF5-212E-F460834C9411}"/>
              </a:ext>
            </a:extLst>
          </p:cNvPr>
          <p:cNvSpPr/>
          <p:nvPr/>
        </p:nvSpPr>
        <p:spPr>
          <a:xfrm rot="10800000">
            <a:off x="8116765" y="2059546"/>
            <a:ext cx="186270" cy="210548"/>
          </a:xfrm>
          <a:prstGeom prst="triangle">
            <a:avLst/>
          </a:pr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C6FC5A-8703-1BB3-1175-356E68FDB684}"/>
              </a:ext>
            </a:extLst>
          </p:cNvPr>
          <p:cNvSpPr txBox="1"/>
          <p:nvPr/>
        </p:nvSpPr>
        <p:spPr>
          <a:xfrm>
            <a:off x="8124097" y="2017639"/>
            <a:ext cx="8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Q=10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7147FF4-DBD2-F5AB-79CD-E5E7FD56614C}"/>
              </a:ext>
            </a:extLst>
          </p:cNvPr>
          <p:cNvSpPr txBox="1"/>
          <p:nvPr/>
        </p:nvSpPr>
        <p:spPr>
          <a:xfrm>
            <a:off x="130629" y="2518976"/>
            <a:ext cx="106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Milestone Program</a:t>
            </a: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EA21E410-22E5-7607-66E2-C21A939ED777}"/>
              </a:ext>
            </a:extLst>
          </p:cNvPr>
          <p:cNvSpPr/>
          <p:nvPr/>
        </p:nvSpPr>
        <p:spPr>
          <a:xfrm rot="10800000">
            <a:off x="2750771" y="2680795"/>
            <a:ext cx="186270" cy="210548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4809FA2-2DA3-EABC-6357-B6CC55FB8BEF}"/>
              </a:ext>
            </a:extLst>
          </p:cNvPr>
          <p:cNvSpPr txBox="1"/>
          <p:nvPr/>
        </p:nvSpPr>
        <p:spPr>
          <a:xfrm>
            <a:off x="2843905" y="2485648"/>
            <a:ext cx="110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Conceptual Design Completion</a:t>
            </a: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E9BF0085-E850-79BF-A9D8-29D8903A137E}"/>
              </a:ext>
            </a:extLst>
          </p:cNvPr>
          <p:cNvSpPr/>
          <p:nvPr/>
        </p:nvSpPr>
        <p:spPr>
          <a:xfrm rot="10800000">
            <a:off x="4021667" y="2680111"/>
            <a:ext cx="186270" cy="210548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A3F9CBD-A0F1-A60A-D9AF-78FD0D305A0D}"/>
              </a:ext>
            </a:extLst>
          </p:cNvPr>
          <p:cNvSpPr txBox="1"/>
          <p:nvPr/>
        </p:nvSpPr>
        <p:spPr>
          <a:xfrm>
            <a:off x="4215498" y="2555236"/>
            <a:ext cx="110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Fuel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Cycl</a:t>
            </a:r>
            <a:r>
              <a:rPr lang="en-US" sz="1200" b="1" kern="0" dirty="0">
                <a:solidFill>
                  <a:schemeClr val="tx2"/>
                </a:solidFill>
              </a:rPr>
              <a:t>e Design Lock-in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FC0048B-032C-B20A-15F1-9EBA444C7338}"/>
              </a:ext>
            </a:extLst>
          </p:cNvPr>
          <p:cNvCxnSpPr/>
          <p:nvPr/>
        </p:nvCxnSpPr>
        <p:spPr>
          <a:xfrm flipV="1">
            <a:off x="5300134" y="2592489"/>
            <a:ext cx="0" cy="445809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dashDot"/>
            <a:miter lim="800000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BCB11E1-3606-6316-4BDF-5EB37B0EAE03}"/>
              </a:ext>
            </a:extLst>
          </p:cNvPr>
          <p:cNvCxnSpPr/>
          <p:nvPr/>
        </p:nvCxnSpPr>
        <p:spPr>
          <a:xfrm flipV="1">
            <a:off x="6381733" y="2592489"/>
            <a:ext cx="0" cy="445809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dashDot"/>
            <a:miter lim="800000"/>
          </a:ln>
          <a:effectLst/>
        </p:spPr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073BCD9-D73A-7A20-D99D-C9EA463F8ABC}"/>
              </a:ext>
            </a:extLst>
          </p:cNvPr>
          <p:cNvSpPr txBox="1"/>
          <p:nvPr/>
        </p:nvSpPr>
        <p:spPr>
          <a:xfrm>
            <a:off x="5270902" y="2554416"/>
            <a:ext cx="110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FPP Tech Maturation</a:t>
            </a: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E145C662-E489-EC3D-9EAA-3DAE23646B2D}"/>
              </a:ext>
            </a:extLst>
          </p:cNvPr>
          <p:cNvSpPr/>
          <p:nvPr/>
        </p:nvSpPr>
        <p:spPr>
          <a:xfrm rot="10800000">
            <a:off x="6475745" y="2680111"/>
            <a:ext cx="186270" cy="210548"/>
          </a:xfrm>
          <a:prstGeom prst="triangle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1BD8214-5A72-1E80-9E70-0DEEB2C2E9D6}"/>
              </a:ext>
            </a:extLst>
          </p:cNvPr>
          <p:cNvSpPr txBox="1"/>
          <p:nvPr/>
        </p:nvSpPr>
        <p:spPr>
          <a:xfrm>
            <a:off x="6528621" y="2561126"/>
            <a:ext cx="935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FPP Operation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8CFA330-A0FC-452B-45D1-AB2ADE35F0C8}"/>
              </a:ext>
            </a:extLst>
          </p:cNvPr>
          <p:cNvSpPr txBox="1"/>
          <p:nvPr/>
        </p:nvSpPr>
        <p:spPr>
          <a:xfrm>
            <a:off x="130629" y="3141612"/>
            <a:ext cx="106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Fuel Cycle R&amp;D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B386952-2C5E-046F-F63A-3454EDF05DDA}"/>
              </a:ext>
            </a:extLst>
          </p:cNvPr>
          <p:cNvCxnSpPr/>
          <p:nvPr/>
        </p:nvCxnSpPr>
        <p:spPr>
          <a:xfrm flipV="1">
            <a:off x="4114802" y="3141612"/>
            <a:ext cx="0" cy="445809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Dot"/>
            <a:miter lim="800000"/>
          </a:ln>
          <a:effectLst/>
        </p:spPr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746AB1FF-CD8D-52BD-E690-5EC9EA66E3A0}"/>
              </a:ext>
            </a:extLst>
          </p:cNvPr>
          <p:cNvSpPr txBox="1"/>
          <p:nvPr/>
        </p:nvSpPr>
        <p:spPr>
          <a:xfrm>
            <a:off x="4712707" y="3238395"/>
            <a:ext cx="2920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FOAK &amp; Next Gen Tech Development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999FEEE-B89C-9C8A-06B8-B48D111ED29A}"/>
              </a:ext>
            </a:extLst>
          </p:cNvPr>
          <p:cNvCxnSpPr/>
          <p:nvPr/>
        </p:nvCxnSpPr>
        <p:spPr>
          <a:xfrm flipV="1">
            <a:off x="2797466" y="3164666"/>
            <a:ext cx="0" cy="445809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Dot"/>
            <a:miter lim="800000"/>
          </a:ln>
          <a:effectLst/>
        </p:spPr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5D953032-6881-CAB5-39A5-16CB831D2C15}"/>
              </a:ext>
            </a:extLst>
          </p:cNvPr>
          <p:cNvSpPr txBox="1"/>
          <p:nvPr/>
        </p:nvSpPr>
        <p:spPr>
          <a:xfrm>
            <a:off x="2883927" y="3177551"/>
            <a:ext cx="110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FPP Tech Development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FADFABC-1142-0E58-CCA6-57FC4906C16E}"/>
              </a:ext>
            </a:extLst>
          </p:cNvPr>
          <p:cNvCxnSpPr/>
          <p:nvPr/>
        </p:nvCxnSpPr>
        <p:spPr>
          <a:xfrm flipV="1">
            <a:off x="10083956" y="3128032"/>
            <a:ext cx="0" cy="445809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Dot"/>
            <a:miter lim="800000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E91B22F-5B15-959C-EF11-2E402882ADA3}"/>
              </a:ext>
            </a:extLst>
          </p:cNvPr>
          <p:cNvSpPr txBox="1"/>
          <p:nvPr/>
        </p:nvSpPr>
        <p:spPr>
          <a:xfrm>
            <a:off x="10250350" y="3120103"/>
            <a:ext cx="172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Next Gen Tech Development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0709E2C-AE53-A74B-0B57-2DE11A466A28}"/>
              </a:ext>
            </a:extLst>
          </p:cNvPr>
          <p:cNvCxnSpPr/>
          <p:nvPr/>
        </p:nvCxnSpPr>
        <p:spPr>
          <a:xfrm flipV="1">
            <a:off x="8231457" y="3128033"/>
            <a:ext cx="0" cy="445809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dashDot"/>
            <a:miter lim="800000"/>
          </a:ln>
          <a:effectLst/>
        </p:spPr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3D0FDA9-A4B7-1662-4BE0-C6E434B9DB9F}"/>
              </a:ext>
            </a:extLst>
          </p:cNvPr>
          <p:cNvSpPr txBox="1"/>
          <p:nvPr/>
        </p:nvSpPr>
        <p:spPr>
          <a:xfrm>
            <a:off x="8295896" y="3218494"/>
            <a:ext cx="1723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FOAK Tech Maturation</a:t>
            </a:r>
          </a:p>
        </p:txBody>
      </p:sp>
      <p:sp>
        <p:nvSpPr>
          <p:cNvPr id="110" name="Content Placeholder 5">
            <a:extLst>
              <a:ext uri="{FF2B5EF4-FFF2-40B4-BE49-F238E27FC236}">
                <a16:creationId xmlns:a16="http://schemas.microsoft.com/office/drawing/2014/main" id="{8DF506B9-FF91-5D43-D649-608CCD72685F}"/>
              </a:ext>
            </a:extLst>
          </p:cNvPr>
          <p:cNvSpPr txBox="1">
            <a:spLocks/>
          </p:cNvSpPr>
          <p:nvPr/>
        </p:nvSpPr>
        <p:spPr>
          <a:xfrm>
            <a:off x="130629" y="3726904"/>
            <a:ext cx="12039600" cy="2095387"/>
          </a:xfrm>
          <a:prstGeom prst="rect">
            <a:avLst/>
          </a:prstGeom>
        </p:spPr>
        <p:txBody>
          <a:bodyPr/>
          <a:lstStyle>
            <a:lvl1pPr marL="218678" indent="-21867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78" indent="-208756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78" indent="-1492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78" indent="-159147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78" indent="-178991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678" marR="0" lvl="0" indent="-21867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SRNL is focusing in the short term on FPP design activities</a:t>
            </a:r>
            <a:r>
              <a:rPr lang="en-US" sz="2000" dirty="0">
                <a:solidFill>
                  <a:srgbClr val="000000"/>
                </a:solidFill>
              </a:rPr>
              <a:t> because of the decadal vision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457200" marR="0" lvl="1" indent="-2238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Working with DOE and companies through PPP programs to help advance technologies</a:t>
            </a:r>
          </a:p>
          <a:p>
            <a:pPr marL="457200" marR="0" lvl="1" indent="-2238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After lock-in of FPP fuel cycle designs, will shift to technology maturation and research for future fuel cycles</a:t>
            </a:r>
          </a:p>
          <a:p>
            <a:pPr marL="218678" marR="0" lvl="0" indent="-21867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SRNL is also looking ahead to the long term to understand the needs to get to FOAK and Next Gen devices</a:t>
            </a:r>
          </a:p>
          <a:p>
            <a:pPr marL="457200" marR="0" lvl="1" indent="-2238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SRNL is collaborating on community planning through the Fuel Cycle &amp; Blanket workshop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and other workshops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(Fusion Materials, IFE BRN)</a:t>
            </a:r>
            <a:endParaRPr lang="en-US" sz="1800" dirty="0">
              <a:solidFill>
                <a:srgbClr val="000000"/>
              </a:solidFill>
              <a:latin typeface="Arial Narrow"/>
            </a:endParaRPr>
          </a:p>
          <a:p>
            <a:pPr marL="457200" marR="0" lvl="1" indent="-2238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SRNL is </a:t>
            </a:r>
            <a:r>
              <a:rPr lang="en-US" sz="1800" dirty="0">
                <a:solidFill>
                  <a:srgbClr val="000000"/>
                </a:solidFill>
                <a:latin typeface="Arial Narrow"/>
              </a:rPr>
              <a:t>researching advanced fuel cycle technologies through multiple programs with FES, ARPA-E, and leveraging NNSA programs</a:t>
            </a:r>
          </a:p>
          <a:p>
            <a:pPr marL="457200" marR="0" lvl="1" indent="-22383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SRNL is planning research facilities that can support fuel </a:t>
            </a:r>
            <a:r>
              <a:rPr lang="en-US" sz="1800" dirty="0">
                <a:solidFill>
                  <a:srgbClr val="000000"/>
                </a:solidFill>
                <a:latin typeface="Arial Narrow"/>
              </a:rPr>
              <a:t>cycle research for the next 30 years or more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2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C07C-974D-4761-8B84-8452C344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1" y="30977"/>
            <a:ext cx="11672673" cy="411163"/>
          </a:xfrm>
        </p:spPr>
        <p:txBody>
          <a:bodyPr>
            <a:noAutofit/>
          </a:bodyPr>
          <a:lstStyle/>
          <a:p>
            <a:r>
              <a:rPr lang="en-US" sz="2400" b="1" dirty="0"/>
              <a:t>Six Fuel Cycle Research Topics </a:t>
            </a:r>
            <a:r>
              <a:rPr lang="en-US" sz="2400" dirty="0"/>
              <a:t>(Based on FESAC, NASEM, Decadal Vision, FC/B Workshops)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FCFCB-99AB-4E38-8B5B-6E301E91DC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35925-3AD6-42A3-86DF-E16D5C1A6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12" y="3389873"/>
            <a:ext cx="11895497" cy="2293067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en-US" b="1" u="sng" dirty="0">
                <a:solidFill>
                  <a:srgbClr val="000000"/>
                </a:solidFill>
                <a:latin typeface="+mj-lt"/>
              </a:rPr>
              <a:t>Tritium Confinement to Reduce Emissions and Tritium Effects on Materials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+mj-lt"/>
              </a:rPr>
              <a:t>– Develop advanced tritium wetted materials and confinement barriers; understand and mitigate tritium retention and permeation; and improve tritium removal and recovery from secondary/tertiary confinements and effluent streams</a:t>
            </a:r>
            <a:endParaRPr lang="en-US" sz="1400" b="0" dirty="0">
              <a:latin typeface="+mj-lt"/>
            </a:endParaRPr>
          </a:p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en-US" b="1" u="sng" dirty="0">
                <a:solidFill>
                  <a:srgbClr val="000000"/>
                </a:solidFill>
                <a:latin typeface="+mj-lt"/>
              </a:rPr>
              <a:t>Tritium Accountability and Tritium Analytical/Diagnostic Capabilities</a:t>
            </a:r>
            <a:r>
              <a:rPr lang="en-US" b="0" dirty="0">
                <a:solidFill>
                  <a:srgbClr val="000000"/>
                </a:solidFill>
                <a:latin typeface="+mj-lt"/>
              </a:rPr>
              <a:t> – Develop rapid, high-accuracy/precise accountability measurement instruments and techniques to measure tritium and account for it in different parts of the system</a:t>
            </a:r>
            <a:endParaRPr lang="en-US" dirty="0">
              <a:latin typeface="+mj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Fusion Waste, Regulation, Non-Proliferation, Community Engagement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– </a:t>
            </a:r>
            <a:r>
              <a:rPr lang="en-US" dirty="0">
                <a:solidFill>
                  <a:srgbClr val="000000"/>
                </a:solidFill>
                <a:latin typeface="Arial Narrow"/>
              </a:rPr>
              <a:t>Support the development of regulations for fusion related to tritium, non-proliferation, and waste.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Improve material selection and tritium decontamination to support waste disposal and the safety basis.</a:t>
            </a:r>
            <a:endParaRPr lang="en-US" dirty="0">
              <a:latin typeface="+mj-lt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57186D1-A5A0-4D26-879B-94CEB0B4640F}"/>
              </a:ext>
            </a:extLst>
          </p:cNvPr>
          <p:cNvSpPr txBox="1">
            <a:spLocks/>
          </p:cNvSpPr>
          <p:nvPr/>
        </p:nvSpPr>
        <p:spPr>
          <a:xfrm>
            <a:off x="142914" y="462291"/>
            <a:ext cx="7709160" cy="2966709"/>
          </a:xfrm>
          <a:prstGeom prst="rect">
            <a:avLst/>
          </a:prstGeom>
        </p:spPr>
        <p:txBody>
          <a:bodyPr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668" marR="0" lvl="0" indent="-21866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Process Modeling, Process Control, &amp; Simulation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– Define models to advance &amp; optimize system design, monitor operation, control the process and simulate performance during normal and off-normal operation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Inventory Reduction &amp; Improved Process Technologies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Improve tritium processing (including development methods of internal recycling) to reduce the inventory needed and lower the radioactive source term.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218668" marR="0" lvl="0" indent="-218668" algn="l" defTabSz="91435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Isotope Supply, Tritium Breeding, and Tritium Extraction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– Define tritium/isotope supply source and processing, ensure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breeding ratio can be achieved, and minimize captive inventory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3E1675A-6C02-087A-5373-E90286DDE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210" y="589900"/>
            <a:ext cx="4410790" cy="26723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D3A498-AC7A-F153-3400-92DEE42C4B72}"/>
              </a:ext>
            </a:extLst>
          </p:cNvPr>
          <p:cNvSpPr/>
          <p:nvPr/>
        </p:nvSpPr>
        <p:spPr>
          <a:xfrm>
            <a:off x="187011" y="5042184"/>
            <a:ext cx="11760872" cy="998693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1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4388" y="94459"/>
            <a:ext cx="11353800" cy="411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2023 Fuel Cycle &amp;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Blanke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t Workshops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648A2E1-C983-46F7-AAE8-6AF80AFB2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7" y="505621"/>
            <a:ext cx="4723746" cy="5670370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en-US" b="0" dirty="0"/>
              <a:t>Conducted workshops with community on fuel cycle and blanket needs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Virtual Workshops – May 2 and 4, 2023</a:t>
            </a:r>
          </a:p>
          <a:p>
            <a:pPr lvl="1">
              <a:spcBef>
                <a:spcPts val="300"/>
              </a:spcBef>
            </a:pPr>
            <a:r>
              <a:rPr lang="en-US" b="0" dirty="0"/>
              <a:t>In-person Workshops @ EPRI </a:t>
            </a:r>
            <a:br>
              <a:rPr lang="en-US" b="0" dirty="0"/>
            </a:br>
            <a:r>
              <a:rPr lang="en-US" b="0" dirty="0"/>
              <a:t>– May 22-25, 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SRNL co-hosted workshop with community members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Industry:  Commonwealth Fusion Systems,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Fusion, Type One Energy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Education: MIT</a:t>
            </a:r>
          </a:p>
          <a:p>
            <a:pPr>
              <a:spcBef>
                <a:spcPts val="300"/>
              </a:spcBef>
            </a:pPr>
            <a:r>
              <a:rPr lang="en-US" b="0" dirty="0"/>
              <a:t>Workshops were similar to FPNS, IFE, and </a:t>
            </a:r>
            <a:r>
              <a:rPr lang="en-US" dirty="0"/>
              <a:t>Materials</a:t>
            </a:r>
            <a:r>
              <a:rPr lang="en-US" b="0" dirty="0"/>
              <a:t> workshops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Defined infrastructure needs for the fuel cycle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Defined critical technology needs to be addressed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Identified enduring scientific missions for facilities after fusion pilot plant operation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Creating research objectives to guide technology development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Drafting a roadmap for fuel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ycle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blanket technology 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C2714-40C9-4A6D-B9B5-2F76247B7DCA}"/>
              </a:ext>
            </a:extLst>
          </p:cNvPr>
          <p:cNvSpPr txBox="1"/>
          <p:nvPr/>
        </p:nvSpPr>
        <p:spPr>
          <a:xfrm>
            <a:off x="7548511" y="5428943"/>
            <a:ext cx="3577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block diagram of an FPP-class tritium handling system (utilizing the ARC power plant being developed by CFS as an example to start discussion).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EB30A4-C955-716C-7698-2CC6B8247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64" y="223065"/>
            <a:ext cx="3454234" cy="2592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EA56D4-0911-0EC2-20E7-36753E3F9BA4}"/>
              </a:ext>
            </a:extLst>
          </p:cNvPr>
          <p:cNvSpPr txBox="1"/>
          <p:nvPr/>
        </p:nvSpPr>
        <p:spPr>
          <a:xfrm>
            <a:off x="9115726" y="1350740"/>
            <a:ext cx="2678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In-person Fuel Cycle and Blanket Workshops held at EPRI in Charlotte.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99822-D40E-2C17-62F8-962E493C2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281" y="3000459"/>
            <a:ext cx="3896343" cy="242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17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66E-E526-499D-B958-EECE269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Summary of Tritium R&amp;D Facility and Technology Needs for Fusion (work in progress)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A6A1F-F3C1-4499-8FB2-494E8F6B9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BCB523-1324-90D9-B219-E351004A8117}"/>
              </a:ext>
            </a:extLst>
          </p:cNvPr>
          <p:cNvSpPr txBox="1">
            <a:spLocks/>
          </p:cNvSpPr>
          <p:nvPr/>
        </p:nvSpPr>
        <p:spPr>
          <a:xfrm>
            <a:off x="254000" y="721789"/>
            <a:ext cx="11430000" cy="3078324"/>
          </a:xfrm>
          <a:prstGeom prst="rect">
            <a:avLst/>
          </a:prstGeom>
          <a:ln>
            <a:noFill/>
          </a:ln>
        </p:spPr>
        <p:txBody>
          <a:bodyPr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Initial Estimated Size and Tritium Testing Capacity of a Tritium R&amp;D Facility Needed for Fusion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(still in discussion among workshop team members)</a:t>
            </a: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Inventory</a:t>
            </a:r>
            <a:r>
              <a:rPr lang="en-US" sz="1600" dirty="0">
                <a:solidFill>
                  <a:srgbClr val="7030A0"/>
                </a:solidFill>
              </a:rPr>
              <a:t>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Space Needs: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Sufficient tritium and space needed to work on multiple components and systems simultaneously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Timeframe: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Likely needed by 2028 or 2029 to support the “Bold Decadal Vision for Fusion Commercialization”, but can assist past that time as well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Testing Scale: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Allow for Full Scale (up to 10 - 100 SLPM) that would be typical for fusion pilot plant facilities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Key Space Features:</a:t>
            </a:r>
          </a:p>
          <a:p>
            <a:pPr marL="690563" marR="0" lvl="1" indent="-23336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Flexibility to allow testing of multiple technologies or subsystems that can be moved in and out.</a:t>
            </a:r>
          </a:p>
          <a:p>
            <a:pPr marL="690563" marR="0" lvl="1" indent="-23336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Ability to divide and partition tritium inventory between tests on different components or subsystems.</a:t>
            </a:r>
          </a:p>
          <a:p>
            <a:pPr marL="690563" marR="0" lvl="1" indent="-23336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Access for companies and researchers that are participating in the Milestone Program or other DOE programs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Inventory, facility size and scale of testing could be limited if budget or delivery time dictates</a:t>
            </a:r>
          </a:p>
          <a:p>
            <a:pPr marL="447267" marR="0" lvl="1" indent="-20875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May limit effectiveness or scope of testing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447267" marR="0" lvl="1" indent="-20875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Technologies and Testing Needs Summary</a:t>
            </a:r>
          </a:p>
          <a:p>
            <a:pPr marL="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1DDBC-7813-A196-C26B-1C9CA3CDEE68}"/>
              </a:ext>
            </a:extLst>
          </p:cNvPr>
          <p:cNvSpPr txBox="1">
            <a:spLocks/>
          </p:cNvSpPr>
          <p:nvPr/>
        </p:nvSpPr>
        <p:spPr>
          <a:xfrm>
            <a:off x="254000" y="3891659"/>
            <a:ext cx="11430000" cy="2145029"/>
          </a:xfrm>
          <a:prstGeom prst="rect">
            <a:avLst/>
          </a:prstGeom>
          <a:ln>
            <a:noFill/>
          </a:ln>
        </p:spPr>
        <p:txBody>
          <a:bodyPr numCol="2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Pellet Fueling (MFE) and Target Fueling (IFE)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Vacuum Pumping Solutions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Direct Internal Recycling Solutions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Isotope Separation Systems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Water Detritiation and Waste Detritiation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Recycling, Regeneration, and Reuse of Tritiated Materials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Accountancy Systems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Permeation Barriers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Extraction from All Blanket Types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Tritium Properties in Blanket and Other Materials</a:t>
            </a:r>
          </a:p>
          <a:p>
            <a:pPr marL="218673" marR="0" lvl="0" indent="-218673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2FF8-B933-B51B-DC51-D66375DEB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6" y="355703"/>
            <a:ext cx="9845669" cy="609600"/>
          </a:xfrm>
        </p:spPr>
        <p:txBody>
          <a:bodyPr/>
          <a:lstStyle/>
          <a:p>
            <a:r>
              <a:rPr lang="en-US" dirty="0"/>
              <a:t>ITER Tokamak Exhaust Processing (TEP)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3EA88-39F6-7BB0-2A7D-15A9AF97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409" y="1218161"/>
            <a:ext cx="5826149" cy="24263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74A88-0345-7730-BFC6-7E74508471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970" y="1218161"/>
            <a:ext cx="7053983" cy="5379720"/>
          </a:xfrm>
        </p:spPr>
        <p:txBody>
          <a:bodyPr/>
          <a:lstStyle/>
          <a:p>
            <a:r>
              <a:rPr lang="en-US" sz="2400" dirty="0"/>
              <a:t>SRNL is leading the design, qualification, manufacture, factory acceptance testing and delivery of the TEP System</a:t>
            </a:r>
          </a:p>
          <a:p>
            <a:r>
              <a:rPr lang="en-US" sz="2400" dirty="0"/>
              <a:t>Status of Design</a:t>
            </a:r>
          </a:p>
          <a:p>
            <a:pPr lvl="1"/>
            <a:r>
              <a:rPr lang="en-US" sz="2000" dirty="0"/>
              <a:t>TEP Final Design is subdivided into 2 parts</a:t>
            </a:r>
          </a:p>
          <a:p>
            <a:pPr lvl="2"/>
            <a:r>
              <a:rPr lang="en-US" dirty="0"/>
              <a:t>Design Phase 1 completed in September 2022</a:t>
            </a:r>
          </a:p>
          <a:p>
            <a:pPr lvl="2"/>
            <a:r>
              <a:rPr lang="en-US" dirty="0"/>
              <a:t>Design Phase 2 scheduled to conclude in FY2025,  with Final Design Review closed at the end of FY2025</a:t>
            </a:r>
          </a:p>
          <a:p>
            <a:pPr lvl="2"/>
            <a:r>
              <a:rPr lang="en-US" dirty="0"/>
              <a:t>Prototype procurements for ITER scale chemical process components ongoing</a:t>
            </a:r>
          </a:p>
          <a:p>
            <a:pPr lvl="3"/>
            <a:r>
              <a:rPr lang="en-US" dirty="0"/>
              <a:t>diffuser, palladium membrane reactor, catalyst beds, </a:t>
            </a:r>
            <a:r>
              <a:rPr lang="en-US" dirty="0" err="1"/>
              <a:t>cryo</a:t>
            </a:r>
            <a:r>
              <a:rPr lang="en-US" dirty="0"/>
              <a:t> and ambient sieve beds w/ jacket</a:t>
            </a:r>
          </a:p>
          <a:p>
            <a:r>
              <a:rPr lang="en-US" sz="2400" dirty="0"/>
              <a:t>Status of Procurement</a:t>
            </a:r>
          </a:p>
          <a:p>
            <a:pPr lvl="1"/>
            <a:r>
              <a:rPr lang="en-US" sz="2000" dirty="0"/>
              <a:t>Procurement baseline estimate is complete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FB332-7020-6C23-270B-6114B42F8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172" y="3704660"/>
            <a:ext cx="1329043" cy="2908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13B7B0-083E-E429-1058-B9759C717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223" y="3826591"/>
            <a:ext cx="1377815" cy="2771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17784-0BF9-FC89-8FE8-1C5C1B483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435" y="3826591"/>
            <a:ext cx="1158340" cy="2786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542C8B-447A-0981-60A2-7CC05ECD7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6045543"/>
            <a:ext cx="1058588" cy="55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5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C07C-974D-4761-8B84-8452C344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44" y="94034"/>
            <a:ext cx="11430000" cy="41116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SRNL Support for Milestone Awardees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2898EB-BD93-058E-B478-0DD3ADA3D532}"/>
              </a:ext>
            </a:extLst>
          </p:cNvPr>
          <p:cNvSpPr txBox="1"/>
          <p:nvPr/>
        </p:nvSpPr>
        <p:spPr>
          <a:xfrm>
            <a:off x="118344" y="895586"/>
            <a:ext cx="36769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</a:rPr>
              <a:t>SRNL is working with commercial companies through Public-Private Partnerships including the Milestone Program to help develop solutions for the fuel cycle, blanket, and materials.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D1887048-9288-0E9C-30FD-29DD51094555}"/>
              </a:ext>
            </a:extLst>
          </p:cNvPr>
          <p:cNvSpPr>
            <a:spLocks/>
          </p:cNvSpPr>
          <p:nvPr/>
        </p:nvSpPr>
        <p:spPr bwMode="auto">
          <a:xfrm>
            <a:off x="199732" y="662452"/>
            <a:ext cx="4176400" cy="23313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522288" marR="0" lvl="0" indent="-522288" algn="l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005288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Lato Bold" charset="0"/>
              </a:rPr>
              <a:t>Fusion Pilot Plant Support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288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Lato Bold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9E2AD1-8A33-6969-1CDF-0B8547C2A1C1}"/>
              </a:ext>
            </a:extLst>
          </p:cNvPr>
          <p:cNvGrpSpPr/>
          <p:nvPr/>
        </p:nvGrpSpPr>
        <p:grpSpPr>
          <a:xfrm>
            <a:off x="4026413" y="94034"/>
            <a:ext cx="7965855" cy="5701560"/>
            <a:chOff x="3992241" y="315960"/>
            <a:chExt cx="7965855" cy="57015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F3313A1-E2C0-2071-147E-79AD2E0F3344}"/>
                </a:ext>
              </a:extLst>
            </p:cNvPr>
            <p:cNvGrpSpPr/>
            <p:nvPr/>
          </p:nvGrpSpPr>
          <p:grpSpPr>
            <a:xfrm>
              <a:off x="3992241" y="315960"/>
              <a:ext cx="7965855" cy="5701560"/>
              <a:chOff x="3609678" y="698515"/>
              <a:chExt cx="7965855" cy="5701560"/>
            </a:xfrm>
            <a:solidFill>
              <a:schemeClr val="bg1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40676F5-339F-E6B0-9CFF-0E17B316D60D}"/>
                  </a:ext>
                </a:extLst>
              </p:cNvPr>
              <p:cNvSpPr/>
              <p:nvPr/>
            </p:nvSpPr>
            <p:spPr>
              <a:xfrm>
                <a:off x="3609678" y="1146474"/>
                <a:ext cx="7965855" cy="5253601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7728F0F-71A1-B269-DF27-CE4E13BD93FB}"/>
                  </a:ext>
                </a:extLst>
              </p:cNvPr>
              <p:cNvGrpSpPr/>
              <p:nvPr/>
            </p:nvGrpSpPr>
            <p:grpSpPr>
              <a:xfrm>
                <a:off x="6768307" y="4303378"/>
                <a:ext cx="3806574" cy="1712431"/>
                <a:chOff x="4285976" y="3831087"/>
                <a:chExt cx="3806574" cy="1712431"/>
              </a:xfrm>
              <a:grpFill/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D04159B-FDDC-F428-5B6A-1FB3BD01A3AD}"/>
                    </a:ext>
                  </a:extLst>
                </p:cNvPr>
                <p:cNvSpPr txBox="1"/>
                <p:nvPr/>
              </p:nvSpPr>
              <p:spPr>
                <a:xfrm>
                  <a:off x="6582370" y="4199878"/>
                  <a:ext cx="1510180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Isotope Separation</a:t>
                  </a:r>
                  <a:b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(TCAP, 2D Sieving)</a:t>
                  </a:r>
                </a:p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Hydride Beds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A36C812-BC11-6601-C161-4460250CC64E}"/>
                    </a:ext>
                  </a:extLst>
                </p:cNvPr>
                <p:cNvSpPr txBox="1"/>
                <p:nvPr/>
              </p:nvSpPr>
              <p:spPr>
                <a:xfrm>
                  <a:off x="4285976" y="5081853"/>
                  <a:ext cx="11180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Permeators</a:t>
                  </a:r>
                </a:p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PMRs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B420DC5-56A0-EC48-3444-296D24775A3D}"/>
                    </a:ext>
                  </a:extLst>
                </p:cNvPr>
                <p:cNvSpPr txBox="1"/>
                <p:nvPr/>
              </p:nvSpPr>
              <p:spPr>
                <a:xfrm>
                  <a:off x="4338941" y="3831087"/>
                  <a:ext cx="142707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HyPOR Loop</a:t>
                  </a:r>
                </a:p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Vacuum/</a:t>
                  </a:r>
                  <a:b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</a:b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Cryopumps</a:t>
                  </a:r>
                </a:p>
                <a:p>
                  <a:pPr marL="182880" marR="0" lvl="0" indent="-18288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6F51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Mol. Sieves Beds</a:t>
                  </a: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ECBCE6-20E8-3053-2B24-D54E8B101D12}"/>
                  </a:ext>
                </a:extLst>
              </p:cNvPr>
              <p:cNvSpPr txBox="1"/>
              <p:nvPr/>
            </p:nvSpPr>
            <p:spPr>
              <a:xfrm>
                <a:off x="6315816" y="698515"/>
                <a:ext cx="4931353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Modeling/Simulation/Accountancy &amp; Materials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4170A0-A4C4-C8EE-12E0-427B2AB4E241}"/>
                  </a:ext>
                </a:extLst>
              </p:cNvPr>
              <p:cNvSpPr txBox="1"/>
              <p:nvPr/>
            </p:nvSpPr>
            <p:spPr>
              <a:xfrm>
                <a:off x="4249415" y="5162237"/>
                <a:ext cx="16971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F5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Electrochemical Extraction</a:t>
                </a:r>
              </a:p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F5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Redox Control / Tritium Extraction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B960DE-E01A-316B-062E-1E9C8F66CC0E}"/>
                  </a:ext>
                </a:extLst>
              </p:cNvPr>
              <p:cNvSpPr txBox="1"/>
              <p:nvPr/>
            </p:nvSpPr>
            <p:spPr>
              <a:xfrm>
                <a:off x="9590088" y="1217716"/>
                <a:ext cx="188563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F5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Waste Disposal</a:t>
                </a:r>
              </a:p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F5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Regulation</a:t>
                </a:r>
              </a:p>
              <a:p>
                <a:pPr marL="182880" marR="0" lvl="0" indent="-18288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6F5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Community Engagement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1929FF-8E3B-1140-35BE-631C82F5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6029" y="1053495"/>
              <a:ext cx="7622681" cy="47510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A2E59A3-EF50-F18A-F8CB-FF2BF0008EA0}"/>
              </a:ext>
            </a:extLst>
          </p:cNvPr>
          <p:cNvSpPr txBox="1"/>
          <p:nvPr/>
        </p:nvSpPr>
        <p:spPr>
          <a:xfrm>
            <a:off x="6604954" y="5786416"/>
            <a:ext cx="252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Fusion Energy Fuel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4FDE4-8320-B337-C12E-7675C2E855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AA660-5F2A-7BD5-E34B-226EAB799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311" y="4076526"/>
            <a:ext cx="1847877" cy="315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9D4113-D30E-0D8A-83B8-A1278B4CF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1" y="3941379"/>
            <a:ext cx="1961665" cy="475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5D58-A1FD-AB04-206265055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642" y="4515979"/>
            <a:ext cx="1838936" cy="616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186C56-0274-DBB7-BAE1-58EEF766E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21" y="4576225"/>
            <a:ext cx="1770379" cy="474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1CAA06-96AA-FB43-E373-DD647274B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046" y="5276351"/>
            <a:ext cx="1775928" cy="345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66404B-86C7-B579-90F1-7173B2A474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46" t="28520" r="21847" b="29241"/>
          <a:stretch/>
        </p:blipFill>
        <p:spPr>
          <a:xfrm>
            <a:off x="54199" y="5132117"/>
            <a:ext cx="1961666" cy="738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2A7FE4-0F3A-9082-A0F8-DC3DA9D37EAF}"/>
              </a:ext>
            </a:extLst>
          </p:cNvPr>
          <p:cNvSpPr txBox="1"/>
          <p:nvPr/>
        </p:nvSpPr>
        <p:spPr>
          <a:xfrm>
            <a:off x="199732" y="2311121"/>
            <a:ext cx="3676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SRNL was part of proposals from 6 of 8 Milestone Awardees and has had discussions on supporting pilot plant efforts from other fusion companies both inside and outside the milestone program</a:t>
            </a:r>
          </a:p>
        </p:txBody>
      </p:sp>
    </p:spTree>
    <p:extLst>
      <p:ext uri="{BB962C8B-B14F-4D97-AF65-F5344CB8AC3E}">
        <p14:creationId xmlns:p14="http://schemas.microsoft.com/office/powerpoint/2010/main" val="206700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66E-E526-499D-B958-EECE2698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0710"/>
            <a:ext cx="11684000" cy="571499"/>
          </a:xfrm>
        </p:spPr>
        <p:txBody>
          <a:bodyPr>
            <a:normAutofit/>
          </a:bodyPr>
          <a:lstStyle/>
          <a:p>
            <a:r>
              <a:rPr lang="en-US" sz="2400" b="1" dirty="0"/>
              <a:t>Partnering with Industry through INFUSE CRADA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EA6A1F-F3C1-4499-8FB2-494E8F6B9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BE615C4-1FF9-CE23-A6F6-4C2693F59647}"/>
              </a:ext>
            </a:extLst>
          </p:cNvPr>
          <p:cNvSpPr txBox="1">
            <a:spLocks/>
          </p:cNvSpPr>
          <p:nvPr/>
        </p:nvSpPr>
        <p:spPr>
          <a:xfrm>
            <a:off x="8333097" y="681710"/>
            <a:ext cx="3162385" cy="4126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Fuel Cycle and Tritium Plant Model for Fusion Pilot Plant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DCCAC24-BBE6-4C52-BA57-B77D5A57CBAE}"/>
              </a:ext>
            </a:extLst>
          </p:cNvPr>
          <p:cNvSpPr txBox="1">
            <a:spLocks/>
          </p:cNvSpPr>
          <p:nvPr/>
        </p:nvSpPr>
        <p:spPr>
          <a:xfrm>
            <a:off x="8126096" y="1285951"/>
            <a:ext cx="4048103" cy="20720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Develop reduced and detailed models form a fusion pilot plant fuel cycle that can be utilized for integration into overall fusion pilot plant models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  <a:sym typeface="Arial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4AE19D-45A1-C649-5F3A-25156D4F9B93}"/>
              </a:ext>
            </a:extLst>
          </p:cNvPr>
          <p:cNvSpPr txBox="1">
            <a:spLocks/>
          </p:cNvSpPr>
          <p:nvPr/>
        </p:nvSpPr>
        <p:spPr>
          <a:xfrm>
            <a:off x="2533009" y="1268063"/>
            <a:ext cx="3563408" cy="20720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"/>
                <a:sym typeface="Arial"/>
              </a:rPr>
              <a:t>Demonstrate corrosion mitigation using redox control coupled with electrochemical potential measurements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022D15-73CC-FB13-B8EA-E21AFB2B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9" y="1359131"/>
            <a:ext cx="2392491" cy="18538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B6E74-BFFF-9BB5-CB4B-83A421739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76" b="26605"/>
          <a:stretch/>
        </p:blipFill>
        <p:spPr>
          <a:xfrm>
            <a:off x="119859" y="618475"/>
            <a:ext cx="2392491" cy="647730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C206C31-C0CE-4C6B-30E5-8F38F7C62288}"/>
              </a:ext>
            </a:extLst>
          </p:cNvPr>
          <p:cNvSpPr txBox="1">
            <a:spLocks/>
          </p:cNvSpPr>
          <p:nvPr/>
        </p:nvSpPr>
        <p:spPr>
          <a:xfrm>
            <a:off x="2698668" y="638221"/>
            <a:ext cx="3162385" cy="64773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Active Redox Control of Molten Salts For Fusion Blankets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155A55-3C54-325B-B56B-6123994D3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2" t="2867" r="4261" b="2231"/>
          <a:stretch/>
        </p:blipFill>
        <p:spPr>
          <a:xfrm>
            <a:off x="6219830" y="1398632"/>
            <a:ext cx="1800654" cy="1996751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8002321A-3086-DE04-7B21-E1AB0AACD2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36457" r="6292" b="37376"/>
          <a:stretch/>
        </p:blipFill>
        <p:spPr>
          <a:xfrm>
            <a:off x="5907116" y="624076"/>
            <a:ext cx="2426082" cy="717746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6A28B44E-BBDD-AF16-28AD-5F40EDBD3D4C}"/>
              </a:ext>
            </a:extLst>
          </p:cNvPr>
          <p:cNvSpPr txBox="1">
            <a:spLocks/>
          </p:cNvSpPr>
          <p:nvPr/>
        </p:nvSpPr>
        <p:spPr>
          <a:xfrm>
            <a:off x="9240606" y="3435353"/>
            <a:ext cx="3068097" cy="41266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Tritium Fuel Cycle Modelling and Optimization to Enable Fusion Pilot Plant Development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3616999-2C2B-49CB-E174-B8671F19D13C}"/>
              </a:ext>
            </a:extLst>
          </p:cNvPr>
          <p:cNvSpPr txBox="1">
            <a:spLocks/>
          </p:cNvSpPr>
          <p:nvPr/>
        </p:nvSpPr>
        <p:spPr>
          <a:xfrm>
            <a:off x="9375112" y="4401141"/>
            <a:ext cx="2799086" cy="17153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800" b="0" dirty="0">
                <a:solidFill>
                  <a:srgbClr val="000000"/>
                </a:solidFill>
                <a:latin typeface="Arial Narrow"/>
                <a:sym typeface="Arial"/>
              </a:rPr>
              <a:t>Q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uantify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 and streamline tritium processing in </a:t>
            </a:r>
            <a:r>
              <a:rPr lang="en-US" sz="1800" b="0" dirty="0">
                <a:solidFill>
                  <a:srgbClr val="000000"/>
                </a:solidFill>
                <a:latin typeface="Arial Narrow"/>
                <a:sym typeface="Arial"/>
              </a:rPr>
              <a:t>a commercial pilot plant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to enable fusion pilot plant development to deliver clean, safe, and on-demand fusion power at industrial scale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F45271C-BECF-B094-6606-1C1F3F1A1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4958" y="3683948"/>
            <a:ext cx="1920797" cy="4363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B2F08C-7FD0-2F44-5A16-941CCD8D2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545" y="4401140"/>
            <a:ext cx="1834210" cy="12360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822C0D-CB11-3C53-B8CC-E83334E65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5791" y="83976"/>
            <a:ext cx="1573576" cy="40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2E789-B23F-0B35-80B1-2588FA817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217" t="14281" r="17101" b="14252"/>
          <a:stretch/>
        </p:blipFill>
        <p:spPr>
          <a:xfrm>
            <a:off x="3618178" y="3697684"/>
            <a:ext cx="1346480" cy="544573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0C61F7A-913C-6528-E7C1-405FAB00EAB6}"/>
              </a:ext>
            </a:extLst>
          </p:cNvPr>
          <p:cNvSpPr txBox="1">
            <a:spLocks/>
          </p:cNvSpPr>
          <p:nvPr/>
        </p:nvSpPr>
        <p:spPr>
          <a:xfrm>
            <a:off x="4927043" y="3649971"/>
            <a:ext cx="2283064" cy="35601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Efficient Tritium Extraction From Liquid Lithium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5356E30-0419-936D-F9B4-4CF2D5B2A39C}"/>
              </a:ext>
            </a:extLst>
          </p:cNvPr>
          <p:cNvSpPr txBox="1">
            <a:spLocks/>
          </p:cNvSpPr>
          <p:nvPr/>
        </p:nvSpPr>
        <p:spPr>
          <a:xfrm>
            <a:off x="5032294" y="4446237"/>
            <a:ext cx="2283064" cy="15863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Advance the Direct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 Electrolysis concept by adapting it for use with lithium blanket systems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Stellarex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 design and improve methods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DAED9C-2B22-35A3-5EE6-47A9EA92A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90" y="3500333"/>
            <a:ext cx="900807" cy="900807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D27FF16-71CF-5A4A-29A3-627E52A83E2F}"/>
              </a:ext>
            </a:extLst>
          </p:cNvPr>
          <p:cNvSpPr txBox="1">
            <a:spLocks/>
          </p:cNvSpPr>
          <p:nvPr/>
        </p:nvSpPr>
        <p:spPr>
          <a:xfrm>
            <a:off x="1128067" y="3733885"/>
            <a:ext cx="2612499" cy="3864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Arial Narrow"/>
                <a:sym typeface="Arial"/>
              </a:rPr>
              <a:t>Li Compatibility of Electrode Materials for Electrolysis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  <a:sym typeface="Arial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F00061B-3447-342F-DB2F-6EE4ECFB3432}"/>
              </a:ext>
            </a:extLst>
          </p:cNvPr>
          <p:cNvSpPr txBox="1">
            <a:spLocks/>
          </p:cNvSpPr>
          <p:nvPr/>
        </p:nvSpPr>
        <p:spPr>
          <a:xfrm>
            <a:off x="1279033" y="4599812"/>
            <a:ext cx="2490112" cy="15167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Quantify and improve mechanical durability of electrodes for Direct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LiT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"/>
              </a:rPr>
              <a:t> E</a:t>
            </a:r>
            <a:r>
              <a:rPr lang="en-US" sz="1800" b="0" dirty="0" err="1">
                <a:solidFill>
                  <a:srgbClr val="000000"/>
                </a:solidFill>
                <a:latin typeface="Arial Narrow"/>
                <a:sym typeface="Arial"/>
              </a:rPr>
              <a:t>lectrolysis</a:t>
            </a:r>
            <a:r>
              <a:rPr lang="en-US" sz="1800" b="0" dirty="0">
                <a:solidFill>
                  <a:srgbClr val="000000"/>
                </a:solidFill>
                <a:latin typeface="Arial Narrow"/>
                <a:sym typeface="Arial"/>
              </a:rPr>
              <a:t> and adapt technology to UNITY Loop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2B47B5-AB80-52E3-51CB-D3368289D4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926" t="24725" r="10339" b="19620"/>
          <a:stretch/>
        </p:blipFill>
        <p:spPr>
          <a:xfrm>
            <a:off x="24626" y="4852636"/>
            <a:ext cx="1260052" cy="620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CE4C1-3713-61BA-5DCD-D4763B1F45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8634" y="4636013"/>
            <a:ext cx="1396023" cy="8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F499-96B1-4F2D-8D8A-EC3EDA677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Arial Narrow"/>
              </a:rPr>
              <a:t>System Modeling, Process Control, &amp; Simulation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B15C1-19F5-4083-88E6-454E8446B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5EF76-EBBD-428C-9EC4-3B8033C9CDEE}" type="slidenum">
              <a:rPr kumimoji="0" lang="en-US" sz="1051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5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E0F26CD-E582-046A-4B2F-8707E559D87E}"/>
              </a:ext>
            </a:extLst>
          </p:cNvPr>
          <p:cNvSpPr/>
          <p:nvPr/>
        </p:nvSpPr>
        <p:spPr>
          <a:xfrm>
            <a:off x="143443" y="746872"/>
            <a:ext cx="5776962" cy="41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Fuel Cycle Discrete-Time Model RHINO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1">
            <a:extLst>
              <a:ext uri="{FF2B5EF4-FFF2-40B4-BE49-F238E27FC236}">
                <a16:creationId xmlns:a16="http://schemas.microsoft.com/office/drawing/2014/main" id="{5FA6E1AA-F8BB-C002-9223-C42FAA2E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7911"/>
            <a:ext cx="2842966" cy="248755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3DC59CA-546E-2A13-4D97-3F571745AF06}"/>
              </a:ext>
            </a:extLst>
          </p:cNvPr>
          <p:cNvSpPr/>
          <p:nvPr/>
        </p:nvSpPr>
        <p:spPr>
          <a:xfrm>
            <a:off x="191476" y="4380172"/>
            <a:ext cx="5842000" cy="1077218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Mincho"/>
                <a:cs typeface="+mn-cs"/>
              </a:rPr>
              <a:t>Reduced Hydrogen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Mincho"/>
                <a:cs typeface="+mn-cs"/>
              </a:rPr>
              <a:t>INventory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Mincho"/>
                <a:cs typeface="+mn-cs"/>
              </a:rPr>
              <a:t> &amp; Optimization (RHINO) Model is a discrete-time model based on processing times to calculate inventory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Mincho"/>
                <a:cs typeface="+mn-cs"/>
              </a:rPr>
              <a:t>RHINO has been shown to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D24F">
                    <a:lumMod val="50000"/>
                  </a:srgbClr>
                </a:solidFill>
                <a:effectLst/>
                <a:uLnTx/>
                <a:uFillTx/>
                <a:latin typeface="Arial Narrow"/>
                <a:ea typeface="MS Mincho"/>
                <a:cs typeface="+mn-cs"/>
              </a:rPr>
              <a:t>inventory reduction studies and real-time accountancy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DB04801-E465-CD9B-1B07-3883607C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9316" y="1316334"/>
            <a:ext cx="4330108" cy="30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03F08EF-599C-7C69-602D-AF5DA8094FD2}"/>
              </a:ext>
            </a:extLst>
          </p:cNvPr>
          <p:cNvSpPr/>
          <p:nvPr/>
        </p:nvSpPr>
        <p:spPr>
          <a:xfrm>
            <a:off x="6301052" y="746872"/>
            <a:ext cx="5779008" cy="419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Fuel Cycle Simulations using ASPEN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0003F19E-B770-C728-A946-5871CF7FE89C}"/>
              </a:ext>
            </a:extLst>
          </p:cNvPr>
          <p:cNvSpPr txBox="1">
            <a:spLocks/>
          </p:cNvSpPr>
          <p:nvPr/>
        </p:nvSpPr>
        <p:spPr>
          <a:xfrm>
            <a:off x="6185598" y="4366438"/>
            <a:ext cx="5890948" cy="107721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440" marR="0" lvl="0" indent="-21844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Fuel Cycle throughputs and compositions determine system requirements</a:t>
            </a:r>
          </a:p>
          <a:p>
            <a:pPr marL="218446" marR="0" lvl="0" indent="-208280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System design uses engineering models requiring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D24F">
                    <a:lumMod val="50000"/>
                  </a:srgb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bulk material properties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like viscosity, heats of adsorption/vaporization, interaction parameters,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120175-66E2-8CF0-3785-72E36D54E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4"/>
          <a:stretch/>
        </p:blipFill>
        <p:spPr>
          <a:xfrm>
            <a:off x="3028348" y="1686471"/>
            <a:ext cx="2958561" cy="257899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80ACB3-A143-3D96-DFF5-E222EFB6250B}"/>
              </a:ext>
            </a:extLst>
          </p:cNvPr>
          <p:cNvSpPr txBox="1"/>
          <p:nvPr/>
        </p:nvSpPr>
        <p:spPr>
          <a:xfrm>
            <a:off x="632584" y="1362275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Inventory per Subsystem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A78E4C-42D3-B9E3-184B-85818E48A8EA}"/>
              </a:ext>
            </a:extLst>
          </p:cNvPr>
          <p:cNvSpPr txBox="1"/>
          <p:nvPr/>
        </p:nvSpPr>
        <p:spPr>
          <a:xfrm>
            <a:off x="3862098" y="1363530"/>
            <a:ext cx="129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Required TBR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7DB7B0-FA51-5808-09A9-CC706D2716F9}"/>
              </a:ext>
            </a:extLst>
          </p:cNvPr>
          <p:cNvSpPr txBox="1"/>
          <p:nvPr/>
        </p:nvSpPr>
        <p:spPr>
          <a:xfrm>
            <a:off x="7803052" y="1154164"/>
            <a:ext cx="277500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Inertial Fusion Engine Aspen Plus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®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fuel cycle simulation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681FD0B-B6D3-5EF4-639D-3B3BF77DA66B}"/>
              </a:ext>
            </a:extLst>
          </p:cNvPr>
          <p:cNvSpPr txBox="1">
            <a:spLocks/>
          </p:cNvSpPr>
          <p:nvPr/>
        </p:nvSpPr>
        <p:spPr>
          <a:xfrm>
            <a:off x="234237" y="5539296"/>
            <a:ext cx="11845823" cy="7512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18673" indent="-218673" algn="l" defTabSz="914377" rtl="0" eaLnBrk="1" latinLnBrk="0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47267" indent="-208751" algn="l" defTabSz="914377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675862" indent="-149222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904456" indent="-159143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33050" indent="-178986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i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8440" marR="0" lvl="0" indent="-218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dirty="0">
                <a:solidFill>
                  <a:srgbClr val="000000"/>
                </a:solidFill>
                <a:latin typeface="Arial Narrow"/>
                <a:ea typeface="MS Mincho"/>
              </a:rPr>
              <a:t>Start-Up-Inventory = Required-For-Fueling + Process-losses + In-Process-Active-Inventory + Operation-Inefficiencies + Buffer</a:t>
            </a:r>
            <a:endParaRPr lang="en-US"/>
          </a:p>
          <a:p>
            <a:pPr marL="218440" marR="0" lvl="0" indent="-218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MS Mincho"/>
                <a:cs typeface="+mn-cs"/>
              </a:rPr>
              <a:t>Start-Up-Inventory is device specific and varies </a:t>
            </a:r>
            <a:r>
              <a:rPr lang="en-US" sz="1600" b="0" dirty="0">
                <a:solidFill>
                  <a:srgbClr val="000000"/>
                </a:solidFill>
                <a:latin typeface="Arial Narrow"/>
                <a:ea typeface="MS Mincho"/>
              </a:rPr>
              <a:t>significantly</a:t>
            </a:r>
            <a:r>
              <a:rPr lang="en-US" sz="1600" b="0">
                <a:solidFill>
                  <a:srgbClr val="000000"/>
                </a:solidFill>
                <a:latin typeface="Arial Narrow"/>
                <a:ea typeface="MS Mincho"/>
              </a:rPr>
              <a:t> depending on </a:t>
            </a:r>
            <a:r>
              <a:rPr lang="en-US" sz="1600" b="0" dirty="0">
                <a:solidFill>
                  <a:srgbClr val="000000"/>
                </a:solidFill>
                <a:latin typeface="Arial Narrow"/>
                <a:ea typeface="MS Mincho"/>
              </a:rPr>
              <a:t>burn,</a:t>
            </a:r>
            <a:r>
              <a:rPr lang="en-US" sz="1600" b="0">
                <a:solidFill>
                  <a:srgbClr val="000000"/>
                </a:solidFill>
                <a:latin typeface="Arial Narrow"/>
                <a:ea typeface="MS Mincho"/>
              </a:rPr>
              <a:t> fueling </a:t>
            </a:r>
            <a:r>
              <a:rPr lang="en-US" sz="1600" b="0" dirty="0">
                <a:solidFill>
                  <a:srgbClr val="000000"/>
                </a:solidFill>
                <a:latin typeface="Arial Narrow"/>
                <a:ea typeface="MS Mincho"/>
              </a:rPr>
              <a:t>efficiency, and </a:t>
            </a:r>
            <a:r>
              <a:rPr lang="en-US" sz="1600" b="0">
                <a:solidFill>
                  <a:srgbClr val="000000"/>
                </a:solidFill>
                <a:latin typeface="Arial Narrow"/>
                <a:ea typeface="MS Mincho"/>
              </a:rPr>
              <a:t>recycling efficiency.</a:t>
            </a:r>
            <a:endParaRPr lang="en-US" sz="1600" b="0" u="none" strike="noStrike" kern="1200" cap="none" spc="0" normalizeH="0" baseline="0" noProof="0">
              <a:ln>
                <a:noFill/>
              </a:ln>
              <a:solidFill>
                <a:srgbClr val="FFD24F">
                  <a:lumMod val="50000"/>
                </a:srgbClr>
              </a:solidFill>
              <a:effectLst/>
              <a:uLnTx/>
              <a:uFillTx/>
              <a:latin typeface="Arial Narrow"/>
              <a:ea typeface="MS Mincho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976B8F7-7326-6CD8-1195-1E95C764E153}"/>
              </a:ext>
            </a:extLst>
          </p:cNvPr>
          <p:cNvSpPr/>
          <p:nvPr/>
        </p:nvSpPr>
        <p:spPr>
          <a:xfrm>
            <a:off x="1918297" y="5443656"/>
            <a:ext cx="1849338" cy="571095"/>
          </a:xfrm>
          <a:prstGeom prst="ellipse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5A5D20-8811-3233-B53A-9A058A9D3B2D}"/>
              </a:ext>
            </a:extLst>
          </p:cNvPr>
          <p:cNvSpPr/>
          <p:nvPr/>
        </p:nvSpPr>
        <p:spPr>
          <a:xfrm>
            <a:off x="5133231" y="5394684"/>
            <a:ext cx="2115294" cy="639118"/>
          </a:xfrm>
          <a:prstGeom prst="ellipse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42810"/>
      </p:ext>
    </p:extLst>
  </p:cSld>
  <p:clrMapOvr>
    <a:masterClrMapping/>
  </p:clrMapOvr>
</p:sld>
</file>

<file path=ppt/theme/theme1.xml><?xml version="1.0" encoding="utf-8"?>
<a:theme xmlns:a="http://schemas.openxmlformats.org/drawingml/2006/main" name="1 - SRNL Title Slide">
  <a:themeElements>
    <a:clrScheme name="Custom 1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9B0"/>
      </a:accent1>
      <a:accent2>
        <a:srgbClr val="8FD2FF"/>
      </a:accent2>
      <a:accent3>
        <a:srgbClr val="F3901D"/>
      </a:accent3>
      <a:accent4>
        <a:srgbClr val="006F51"/>
      </a:accent4>
      <a:accent5>
        <a:srgbClr val="9DF5D3"/>
      </a:accent5>
      <a:accent6>
        <a:srgbClr val="FEF064"/>
      </a:accent6>
      <a:hlink>
        <a:srgbClr val="4DC9FF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2 - Titled SRNL Slides">
  <a:themeElements>
    <a:clrScheme name="BSRA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9B0"/>
      </a:accent1>
      <a:accent2>
        <a:srgbClr val="8FD2FF"/>
      </a:accent2>
      <a:accent3>
        <a:srgbClr val="006F51"/>
      </a:accent3>
      <a:accent4>
        <a:srgbClr val="9DF5D3"/>
      </a:accent4>
      <a:accent5>
        <a:srgbClr val="FEF064"/>
      </a:accent5>
      <a:accent6>
        <a:srgbClr val="FEF7B0"/>
      </a:accent6>
      <a:hlink>
        <a:srgbClr val="4DC9FF"/>
      </a:hlink>
      <a:folHlink>
        <a:srgbClr val="4DC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3 - Untitled SRNL Slides">
  <a:themeElements>
    <a:clrScheme name="Custom 14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F51"/>
      </a:accent1>
      <a:accent2>
        <a:srgbClr val="F9CA91"/>
      </a:accent2>
      <a:accent3>
        <a:srgbClr val="FEF064"/>
      </a:accent3>
      <a:accent4>
        <a:srgbClr val="FEF7B0"/>
      </a:accent4>
      <a:accent5>
        <a:srgbClr val="905107"/>
      </a:accent5>
      <a:accent6>
        <a:srgbClr val="9DF5D3"/>
      </a:accent6>
      <a:hlink>
        <a:srgbClr val="4DC9FF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SRNL Theme 2022">
      <a:dk1>
        <a:srgbClr val="3F3F3F"/>
      </a:dk1>
      <a:lt1>
        <a:srgbClr val="FFFFFF"/>
      </a:lt1>
      <a:dk2>
        <a:srgbClr val="005288"/>
      </a:dk2>
      <a:lt2>
        <a:srgbClr val="D8D8D8"/>
      </a:lt2>
      <a:accent1>
        <a:srgbClr val="006F51"/>
      </a:accent1>
      <a:accent2>
        <a:srgbClr val="8CC0E8"/>
      </a:accent2>
      <a:accent3>
        <a:srgbClr val="93D3C3"/>
      </a:accent3>
      <a:accent4>
        <a:srgbClr val="FFD24F"/>
      </a:accent4>
      <a:accent5>
        <a:srgbClr val="FFF0C9"/>
      </a:accent5>
      <a:accent6>
        <a:srgbClr val="EE3424"/>
      </a:accent6>
      <a:hlink>
        <a:srgbClr val="0069D7"/>
      </a:hlink>
      <a:folHlink>
        <a:srgbClr val="7F7F7F"/>
      </a:folHlink>
    </a:clrScheme>
    <a:fontScheme name="SRNL Bran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NL Tritium R&amp;D Needs and Perspectives.potx" id="{D78BB4BD-E458-49D2-AEF8-DB83EC1C033D}" vid="{BE36CCF6-1522-4971-9053-916D9FC792F8}"/>
    </a:ext>
  </a:extLst>
</a:theme>
</file>

<file path=ppt/theme/theme13.xml><?xml version="1.0" encoding="utf-8"?>
<a:theme xmlns:a="http://schemas.openxmlformats.org/drawingml/2006/main" name="3_Office Theme">
  <a:themeElements>
    <a:clrScheme name="SRNL Theme 2022">
      <a:dk1>
        <a:srgbClr val="3F3F3F"/>
      </a:dk1>
      <a:lt1>
        <a:srgbClr val="FFFFFF"/>
      </a:lt1>
      <a:dk2>
        <a:srgbClr val="005288"/>
      </a:dk2>
      <a:lt2>
        <a:srgbClr val="D8D8D8"/>
      </a:lt2>
      <a:accent1>
        <a:srgbClr val="006F51"/>
      </a:accent1>
      <a:accent2>
        <a:srgbClr val="8CC0E8"/>
      </a:accent2>
      <a:accent3>
        <a:srgbClr val="93D3C3"/>
      </a:accent3>
      <a:accent4>
        <a:srgbClr val="FFD24F"/>
      </a:accent4>
      <a:accent5>
        <a:srgbClr val="FFF0C9"/>
      </a:accent5>
      <a:accent6>
        <a:srgbClr val="EE3424"/>
      </a:accent6>
      <a:hlink>
        <a:srgbClr val="0069D7"/>
      </a:hlink>
      <a:folHlink>
        <a:srgbClr val="7F7F7F"/>
      </a:folHlink>
    </a:clrScheme>
    <a:fontScheme name="SRNL Bran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7 IC Meeting Slide Deck" id="{91438025-4DF0-4B28-8275-3CDAAFA11382}" vid="{BD127B9C-4E82-449C-B4B2-1FEA9D477B68}"/>
    </a:ext>
  </a:extLst>
</a:theme>
</file>

<file path=ppt/theme/theme14.xml><?xml version="1.0" encoding="utf-8"?>
<a:theme xmlns:a="http://schemas.openxmlformats.org/drawingml/2006/main" name="Lehman Master 0423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192024" indent="-192024">
          <a:spcBef>
            <a:spcPts val="1200"/>
          </a:spcBef>
          <a:buFont typeface="Arial" panose="020B0604020202020204" pitchFamily="34" charset="0"/>
          <a:buChar char="•"/>
          <a:defRPr sz="1600" dirty="0"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PA WBS Input Guidance  -  Read-Only" id="{2D23A301-8383-45DB-9939-F8C97BE064C8}" vid="{5034FE61-7088-42A4-9C7E-A35D1ABAF81D}"/>
    </a:ext>
  </a:extLst>
</a:theme>
</file>

<file path=ppt/theme/theme15.xml><?xml version="1.0" encoding="utf-8"?>
<a:theme xmlns:a="http://schemas.openxmlformats.org/drawingml/2006/main" name="4_Office Theme">
  <a:themeElements>
    <a:clrScheme name="SRNL Theme 2022">
      <a:dk1>
        <a:srgbClr val="3F3F3F"/>
      </a:dk1>
      <a:lt1>
        <a:srgbClr val="FFFFFF"/>
      </a:lt1>
      <a:dk2>
        <a:srgbClr val="005288"/>
      </a:dk2>
      <a:lt2>
        <a:srgbClr val="D8D8D8"/>
      </a:lt2>
      <a:accent1>
        <a:srgbClr val="006F51"/>
      </a:accent1>
      <a:accent2>
        <a:srgbClr val="8CC0E8"/>
      </a:accent2>
      <a:accent3>
        <a:srgbClr val="93D3C3"/>
      </a:accent3>
      <a:accent4>
        <a:srgbClr val="FFD24F"/>
      </a:accent4>
      <a:accent5>
        <a:srgbClr val="FFF0C9"/>
      </a:accent5>
      <a:accent6>
        <a:srgbClr val="EE3424"/>
      </a:accent6>
      <a:hlink>
        <a:srgbClr val="0069D7"/>
      </a:hlink>
      <a:folHlink>
        <a:srgbClr val="7F7F7F"/>
      </a:folHlink>
    </a:clrScheme>
    <a:fontScheme name="SRNL Bran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nl_primary_wide_presentation_template_2022  -  Read-Only" id="{2E4CA1DA-C7A4-4DAD-BE53-2F8EBE4C53AF}" vid="{DEC42984-69B1-43AA-AC1E-EF9F491D9603}"/>
    </a:ext>
  </a:extLst>
</a:theme>
</file>

<file path=ppt/theme/theme16.xml><?xml version="1.0" encoding="utf-8"?>
<a:theme xmlns:a="http://schemas.openxmlformats.org/drawingml/2006/main" name="5_Office Theme">
  <a:themeElements>
    <a:clrScheme name="SRNL Theme 2022">
      <a:dk1>
        <a:srgbClr val="3F3F3F"/>
      </a:dk1>
      <a:lt1>
        <a:srgbClr val="FFFFFF"/>
      </a:lt1>
      <a:dk2>
        <a:srgbClr val="005288"/>
      </a:dk2>
      <a:lt2>
        <a:srgbClr val="D8D8D8"/>
      </a:lt2>
      <a:accent1>
        <a:srgbClr val="006F51"/>
      </a:accent1>
      <a:accent2>
        <a:srgbClr val="8CC0E8"/>
      </a:accent2>
      <a:accent3>
        <a:srgbClr val="93D3C3"/>
      </a:accent3>
      <a:accent4>
        <a:srgbClr val="FFD24F"/>
      </a:accent4>
      <a:accent5>
        <a:srgbClr val="FFF0C9"/>
      </a:accent5>
      <a:accent6>
        <a:srgbClr val="EE3424"/>
      </a:accent6>
      <a:hlink>
        <a:srgbClr val="0069D7"/>
      </a:hlink>
      <a:folHlink>
        <a:srgbClr val="7F7F7F"/>
      </a:folHlink>
    </a:clrScheme>
    <a:fontScheme name="SRNL Bran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8A3F8E-3464-4344-8C51-2EB6A7A38721}" vid="{1E4636EA-A379-4496-B8BA-AFB22388C040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 - Titled SRNL Slides">
  <a:themeElements>
    <a:clrScheme name="BSRA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9B0"/>
      </a:accent1>
      <a:accent2>
        <a:srgbClr val="8FD2FF"/>
      </a:accent2>
      <a:accent3>
        <a:srgbClr val="006F51"/>
      </a:accent3>
      <a:accent4>
        <a:srgbClr val="9DF5D3"/>
      </a:accent4>
      <a:accent5>
        <a:srgbClr val="FEF064"/>
      </a:accent5>
      <a:accent6>
        <a:srgbClr val="FEF7B0"/>
      </a:accent6>
      <a:hlink>
        <a:srgbClr val="4DC9FF"/>
      </a:hlink>
      <a:folHlink>
        <a:srgbClr val="4DC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 - Untitled SRNL Slides">
  <a:themeElements>
    <a:clrScheme name="SRNL 2013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F3901D"/>
      </a:accent1>
      <a:accent2>
        <a:srgbClr val="F9CA91"/>
      </a:accent2>
      <a:accent3>
        <a:srgbClr val="FEF064"/>
      </a:accent3>
      <a:accent4>
        <a:srgbClr val="FEF7B0"/>
      </a:accent4>
      <a:accent5>
        <a:srgbClr val="006F51"/>
      </a:accent5>
      <a:accent6>
        <a:srgbClr val="9DF5D3"/>
      </a:accent6>
      <a:hlink>
        <a:srgbClr val="4DC9FF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3 - Untitled SRNL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2 - Titled SRNL Slides">
  <a:themeElements>
    <a:clrScheme name="BSRA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9B0"/>
      </a:accent1>
      <a:accent2>
        <a:srgbClr val="8FD2FF"/>
      </a:accent2>
      <a:accent3>
        <a:srgbClr val="006F51"/>
      </a:accent3>
      <a:accent4>
        <a:srgbClr val="9DF5D3"/>
      </a:accent4>
      <a:accent5>
        <a:srgbClr val="FEF064"/>
      </a:accent5>
      <a:accent6>
        <a:srgbClr val="FEF7B0"/>
      </a:accent6>
      <a:hlink>
        <a:srgbClr val="4DC9FF"/>
      </a:hlink>
      <a:folHlink>
        <a:srgbClr val="4DC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2 - Titled SRNL Slides">
  <a:themeElements>
    <a:clrScheme name="SRNL 2013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F3901D"/>
      </a:accent1>
      <a:accent2>
        <a:srgbClr val="F9CA91"/>
      </a:accent2>
      <a:accent3>
        <a:srgbClr val="FEF064"/>
      </a:accent3>
      <a:accent4>
        <a:srgbClr val="FEF7B0"/>
      </a:accent4>
      <a:accent5>
        <a:srgbClr val="006F51"/>
      </a:accent5>
      <a:accent6>
        <a:srgbClr val="9DF5D3"/>
      </a:accent6>
      <a:hlink>
        <a:srgbClr val="4DC9FF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SRNL 2013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F3901D"/>
      </a:accent1>
      <a:accent2>
        <a:srgbClr val="F9CA91"/>
      </a:accent2>
      <a:accent3>
        <a:srgbClr val="FEF064"/>
      </a:accent3>
      <a:accent4>
        <a:srgbClr val="FEF7B0"/>
      </a:accent4>
      <a:accent5>
        <a:srgbClr val="006F51"/>
      </a:accent5>
      <a:accent6>
        <a:srgbClr val="9DF5D3"/>
      </a:accent6>
      <a:hlink>
        <a:srgbClr val="4DC9FF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2 - Titled SRNL Slides">
  <a:themeElements>
    <a:clrScheme name="Custom 17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F51"/>
      </a:accent1>
      <a:accent2>
        <a:srgbClr val="F9CA91"/>
      </a:accent2>
      <a:accent3>
        <a:srgbClr val="FEF064"/>
      </a:accent3>
      <a:accent4>
        <a:srgbClr val="FEF7B0"/>
      </a:accent4>
      <a:accent5>
        <a:srgbClr val="905107"/>
      </a:accent5>
      <a:accent6>
        <a:srgbClr val="9DF5D3"/>
      </a:accent6>
      <a:hlink>
        <a:srgbClr val="4DC9FF"/>
      </a:hlink>
      <a:folHlink>
        <a:srgbClr val="EE34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2 - Titled SRNL Slides">
  <a:themeElements>
    <a:clrScheme name="BSRA">
      <a:dk1>
        <a:srgbClr val="000000"/>
      </a:dk1>
      <a:lt1>
        <a:srgbClr val="FFFFFF"/>
      </a:lt1>
      <a:dk2>
        <a:srgbClr val="0069B0"/>
      </a:dk2>
      <a:lt2>
        <a:srgbClr val="8FD2FF"/>
      </a:lt2>
      <a:accent1>
        <a:srgbClr val="0069B0"/>
      </a:accent1>
      <a:accent2>
        <a:srgbClr val="8FD2FF"/>
      </a:accent2>
      <a:accent3>
        <a:srgbClr val="006F51"/>
      </a:accent3>
      <a:accent4>
        <a:srgbClr val="9DF5D3"/>
      </a:accent4>
      <a:accent5>
        <a:srgbClr val="FEF064"/>
      </a:accent5>
      <a:accent6>
        <a:srgbClr val="FEF7B0"/>
      </a:accent6>
      <a:hlink>
        <a:srgbClr val="4DC9FF"/>
      </a:hlink>
      <a:folHlink>
        <a:srgbClr val="4DC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3BC63BCDB97C4280D523ED33845604" ma:contentTypeVersion="14" ma:contentTypeDescription="Create a new document." ma:contentTypeScope="" ma:versionID="a34ff05ccb9975cd1ad5ed856481fad2">
  <xsd:schema xmlns:xsd="http://www.w3.org/2001/XMLSchema" xmlns:xs="http://www.w3.org/2001/XMLSchema" xmlns:p="http://schemas.microsoft.com/office/2006/metadata/properties" xmlns:ns2="376ef47d-881c-4a05-a869-d8451accc0aa" xmlns:ns3="722043a5-9adb-407f-b0a8-7f43ff4d8c17" targetNamespace="http://schemas.microsoft.com/office/2006/metadata/properties" ma:root="true" ma:fieldsID="64a2b67cbeef0fbdcc7914958b1911a6" ns2:_="" ns3:_="">
    <xsd:import namespace="376ef47d-881c-4a05-a869-d8451accc0aa"/>
    <xsd:import namespace="722043a5-9adb-407f-b0a8-7f43ff4d8c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6ef47d-881c-4a05-a869-d8451accc0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5c9a6b8-1531-419f-88ac-e33f35f60b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043a5-9adb-407f-b0a8-7f43ff4d8c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5d36b05b-eef3-4ed4-a306-ebf8fabe1e30}" ma:internalName="TaxCatchAll" ma:showField="CatchAllData" ma:web="722043a5-9adb-407f-b0a8-7f43ff4d8c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22043a5-9adb-407f-b0a8-7f43ff4d8c17">
      <UserInfo>
        <DisplayName>Dave Babineau</DisplayName>
        <AccountId>30</AccountId>
        <AccountType/>
      </UserInfo>
      <UserInfo>
        <DisplayName>Robert Allgood</DisplayName>
        <AccountId>65</AccountId>
        <AccountType/>
      </UserInfo>
      <UserInfo>
        <DisplayName>George Larsen</DisplayName>
        <AccountId>14</AccountId>
        <AccountType/>
      </UserInfo>
      <UserInfo>
        <DisplayName>Robert Sindelar</DisplayName>
        <AccountId>41</AccountId>
        <AccountType/>
      </UserInfo>
      <UserInfo>
        <DisplayName>Luke Olson</DisplayName>
        <AccountId>255</AccountId>
        <AccountType/>
      </UserInfo>
      <UserInfo>
        <DisplayName>Jose Cortes-Concepcion</DisplayName>
        <AccountId>22</AccountId>
        <AccountType/>
      </UserInfo>
      <UserInfo>
        <DisplayName>Brenda Garcia-Diaz</DisplayName>
        <AccountId>12</AccountId>
        <AccountType/>
      </UserInfo>
      <UserInfo>
        <DisplayName>Kristine Zeigler</DisplayName>
        <AccountId>80</AccountId>
        <AccountType/>
      </UserInfo>
      <UserInfo>
        <DisplayName>Caleb Gustafson</DisplayName>
        <AccountId>254</AccountId>
        <AccountType/>
      </UserInfo>
      <UserInfo>
        <DisplayName>Bradley Bohr</DisplayName>
        <AccountId>269</AccountId>
        <AccountType/>
      </UserInfo>
      <UserInfo>
        <DisplayName>Holly Flynn</DisplayName>
        <AccountId>11</AccountId>
        <AccountType/>
      </UserInfo>
    </SharedWithUsers>
    <lcf76f155ced4ddcb4097134ff3c332f xmlns="376ef47d-881c-4a05-a869-d8451accc0aa">
      <Terms xmlns="http://schemas.microsoft.com/office/infopath/2007/PartnerControls"/>
    </lcf76f155ced4ddcb4097134ff3c332f>
    <TaxCatchAll xmlns="722043a5-9adb-407f-b0a8-7f43ff4d8c17" xsi:nil="true"/>
  </documentManagement>
</p:properties>
</file>

<file path=customXml/itemProps1.xml><?xml version="1.0" encoding="utf-8"?>
<ds:datastoreItem xmlns:ds="http://schemas.openxmlformats.org/officeDocument/2006/customXml" ds:itemID="{1A82115A-A6CC-499C-90D1-C172CD3E3EF6}">
  <ds:schemaRefs>
    <ds:schemaRef ds:uri="376ef47d-881c-4a05-a869-d8451accc0aa"/>
    <ds:schemaRef ds:uri="722043a5-9adb-407f-b0a8-7f43ff4d8c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15E403-EB6C-47D1-93F4-E55C6A0FB9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8E9F4E-6F24-403E-BC1F-B3CD2319751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376ef47d-881c-4a05-a869-d8451accc0aa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722043a5-9adb-407f-b0a8-7f43ff4d8c17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b7e405a-526e-4709-8c3e-1d38ddf560d9}" enabled="0" method="" siteId="{5b7e405a-526e-4709-8c3e-1d38ddf560d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21715</TotalTime>
  <Words>1714</Words>
  <Application>Microsoft Office PowerPoint</Application>
  <PresentationFormat>Widescreen</PresentationFormat>
  <Paragraphs>182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Arial</vt:lpstr>
      <vt:lpstr>Arial Narrow</vt:lpstr>
      <vt:lpstr>Calibri</vt:lpstr>
      <vt:lpstr>Trebuchet MS</vt:lpstr>
      <vt:lpstr>Wingdings</vt:lpstr>
      <vt:lpstr>1 - SRNL Title Slide</vt:lpstr>
      <vt:lpstr>2 - Titled SRNL Slides</vt:lpstr>
      <vt:lpstr>3 - Untitled SRNL Slides</vt:lpstr>
      <vt:lpstr>2_3 - Untitled SRNL Slides</vt:lpstr>
      <vt:lpstr>1_2 - Titled SRNL Slides</vt:lpstr>
      <vt:lpstr>2_2 - Titled SRNL Slides</vt:lpstr>
      <vt:lpstr>2_Office Theme</vt:lpstr>
      <vt:lpstr>5_2 - Titled SRNL Slides</vt:lpstr>
      <vt:lpstr>6_2 - Titled SRNL Slides</vt:lpstr>
      <vt:lpstr>7_2 - Titled SRNL Slides</vt:lpstr>
      <vt:lpstr>1_3 - Untitled SRNL Slides</vt:lpstr>
      <vt:lpstr>Office Theme</vt:lpstr>
      <vt:lpstr>3_Office Theme</vt:lpstr>
      <vt:lpstr>Lehman Master 042313</vt:lpstr>
      <vt:lpstr>4_Office Theme</vt:lpstr>
      <vt:lpstr>5_Office Theme</vt:lpstr>
      <vt:lpstr>SRNL Support for Current and Future Fusion Pilot Plants</vt:lpstr>
      <vt:lpstr>PowerPoint Presentation</vt:lpstr>
      <vt:lpstr>Six Fuel Cycle Research Topics (Based on FESAC, NASEM, Decadal Vision, FC/B Workshops)</vt:lpstr>
      <vt:lpstr>PowerPoint Presentation</vt:lpstr>
      <vt:lpstr>Summary of Tritium R&amp;D Facility and Technology Needs for Fusion (work in progress)</vt:lpstr>
      <vt:lpstr>ITER Tokamak Exhaust Processing (TEP) System</vt:lpstr>
      <vt:lpstr>SRNL Support for Milestone Awardees</vt:lpstr>
      <vt:lpstr>Partnering with Industry through INFUSE CRADA projects</vt:lpstr>
      <vt:lpstr>System Modeling, Process Control, &amp; Simulation</vt:lpstr>
      <vt:lpstr>The Development of a Real-Time Accountancy Open Framework for Fusion Energy*</vt:lpstr>
      <vt:lpstr>HyPOR Loop Development for Pump Oil Detritiation (ARPA-E/FES GAMOW Project)</vt:lpstr>
      <vt:lpstr>Summary </vt:lpstr>
      <vt:lpstr>Questions?</vt:lpstr>
    </vt:vector>
  </TitlesOfParts>
  <Company>SRS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PETTY, KATHY R</dc:creator>
  <cp:lastModifiedBy>Dave Babineau</cp:lastModifiedBy>
  <cp:revision>43</cp:revision>
  <cp:lastPrinted>2021-08-30T16:28:47Z</cp:lastPrinted>
  <dcterms:created xsi:type="dcterms:W3CDTF">2013-02-27T19:43:20Z</dcterms:created>
  <dcterms:modified xsi:type="dcterms:W3CDTF">2023-12-19T18:27:27Z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0x010100103BC63BCDB97C4280D523ED33845604</vt:lpwstr>
  </property>
  <property fmtid="{D5CDD505-2E9C-101B-9397-08002B2CF9AE}" pid="3" name="MediaServiceImageTags">
    <vt:lpwstr/>
  </property>
</Properties>
</file>