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44" r:id="rId6"/>
    <p:sldId id="2739" r:id="rId7"/>
    <p:sldId id="2747" r:id="rId8"/>
    <p:sldId id="2748" r:id="rId9"/>
    <p:sldId id="1846" r:id="rId10"/>
    <p:sldId id="2749" r:id="rId11"/>
    <p:sldId id="1843" r:id="rId12"/>
    <p:sldId id="2735" r:id="rId13"/>
    <p:sldId id="2672" r:id="rId14"/>
    <p:sldId id="2750" r:id="rId15"/>
    <p:sldId id="1845" r:id="rId16"/>
    <p:sldId id="1877" r:id="rId17"/>
    <p:sldId id="1879" r:id="rId18"/>
    <p:sldId id="1854" r:id="rId19"/>
    <p:sldId id="2711" r:id="rId20"/>
  </p:sldIdLst>
  <p:sldSz cx="9144000" cy="5143500" type="screen16x9"/>
  <p:notesSz cx="6858000" cy="9144000"/>
  <p:defaultTextStyle>
    <a:defPPr>
      <a:defRPr lang="fr-FR"/>
    </a:defPPr>
    <a:lvl1pPr marL="0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20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40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460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280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01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919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738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558" algn="l" defTabSz="685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152E9"/>
    <a:srgbClr val="F7F7F7"/>
    <a:srgbClr val="102992"/>
    <a:srgbClr val="FFEFF0"/>
    <a:srgbClr val="CBCC08"/>
    <a:srgbClr val="CC0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8" autoAdjust="0"/>
    <p:restoredTop sz="90679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144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18.12.23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18/12/2023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87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092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8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 Lithium management and possibly Li-6 enrichment, large-scale deployment of microwave heating and current drive systems from plug to plasma, fabrication of blanket, 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78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46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16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58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48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89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+ theory and numerical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06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58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01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6" y="1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7" y="786540"/>
            <a:ext cx="2738437" cy="2338387"/>
          </a:xfrm>
          <a:solidFill>
            <a:schemeClr val="accent1"/>
          </a:solidFill>
        </p:spPr>
        <p:txBody>
          <a:bodyPr lIns="215949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4"/>
            <a:ext cx="1828800" cy="1568450"/>
          </a:xfrm>
          <a:solidFill>
            <a:schemeClr val="tx1"/>
          </a:solidFill>
        </p:spPr>
        <p:txBody>
          <a:bodyPr lIns="8998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820" indent="0" algn="ctr">
              <a:buNone/>
              <a:defRPr sz="1500"/>
            </a:lvl2pPr>
            <a:lvl3pPr marL="685640" indent="0" algn="ctr">
              <a:buNone/>
              <a:defRPr sz="1400"/>
            </a:lvl3pPr>
            <a:lvl4pPr marL="1028460" indent="0" algn="ctr">
              <a:buNone/>
              <a:defRPr sz="1200"/>
            </a:lvl4pPr>
            <a:lvl5pPr marL="1371280" indent="0" algn="ctr">
              <a:buNone/>
              <a:defRPr sz="1200"/>
            </a:lvl5pPr>
            <a:lvl6pPr marL="1714101" indent="0" algn="ctr">
              <a:buNone/>
              <a:defRPr sz="1200"/>
            </a:lvl6pPr>
            <a:lvl7pPr marL="2056919" indent="0" algn="ctr">
              <a:buNone/>
              <a:defRPr sz="1200"/>
            </a:lvl7pPr>
            <a:lvl8pPr marL="2399738" indent="0" algn="ctr">
              <a:buNone/>
              <a:defRPr sz="1200"/>
            </a:lvl8pPr>
            <a:lvl9pPr marL="2742558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8" y="4579270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84" y="4591428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9" y="80286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1" y="4683130"/>
            <a:ext cx="1828800" cy="460375"/>
          </a:xfrm>
          <a:solidFill>
            <a:schemeClr val="bg1"/>
          </a:solidFill>
        </p:spPr>
        <p:txBody>
          <a:bodyPr lIns="8998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7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7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7" y="2571755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80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7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93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676456" cy="20110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7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6" y="459939"/>
            <a:ext cx="7812087" cy="46835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7" y="786540"/>
            <a:ext cx="2738437" cy="2338387"/>
          </a:xfrm>
          <a:solidFill>
            <a:schemeClr val="accent1"/>
          </a:solidFill>
        </p:spPr>
        <p:txBody>
          <a:bodyPr lIns="215949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4"/>
            <a:ext cx="1828800" cy="1568450"/>
          </a:xfrm>
          <a:solidFill>
            <a:schemeClr val="tx1"/>
          </a:solidFill>
        </p:spPr>
        <p:txBody>
          <a:bodyPr lIns="8998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820" indent="0" algn="ctr">
              <a:buNone/>
              <a:defRPr sz="1500"/>
            </a:lvl2pPr>
            <a:lvl3pPr marL="685640" indent="0" algn="ctr">
              <a:buNone/>
              <a:defRPr sz="1400"/>
            </a:lvl3pPr>
            <a:lvl4pPr marL="1028460" indent="0" algn="ctr">
              <a:buNone/>
              <a:defRPr sz="1200"/>
            </a:lvl4pPr>
            <a:lvl5pPr marL="1371280" indent="0" algn="ctr">
              <a:buNone/>
              <a:defRPr sz="1200"/>
            </a:lvl5pPr>
            <a:lvl6pPr marL="1714101" indent="0" algn="ctr">
              <a:buNone/>
              <a:defRPr sz="1200"/>
            </a:lvl6pPr>
            <a:lvl7pPr marL="2056919" indent="0" algn="ctr">
              <a:buNone/>
              <a:defRPr sz="1200"/>
            </a:lvl7pPr>
            <a:lvl8pPr marL="2399738" indent="0" algn="ctr">
              <a:buNone/>
              <a:defRPr sz="1200"/>
            </a:lvl8pPr>
            <a:lvl9pPr marL="2742558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8" y="4579270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84" y="4591428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9" y="80286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1" y="4683130"/>
            <a:ext cx="1828800" cy="460375"/>
          </a:xfrm>
          <a:solidFill>
            <a:schemeClr val="bg1"/>
          </a:solidFill>
        </p:spPr>
        <p:txBody>
          <a:bodyPr lIns="8998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89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80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8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80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8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80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8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7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7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9" y="131037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7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7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8" y="131037"/>
            <a:ext cx="3667125" cy="1072753"/>
          </a:xfrm>
          <a:prstGeom prst="rect">
            <a:avLst/>
          </a:prstGeom>
        </p:spPr>
        <p:txBody>
          <a:bodyPr vert="horz" lIns="179959" tIns="0" rIns="71985" bIns="4679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80" y="1563688"/>
            <a:ext cx="7726363" cy="3386772"/>
          </a:xfrm>
          <a:prstGeom prst="rect">
            <a:avLst/>
          </a:prstGeom>
        </p:spPr>
        <p:txBody>
          <a:bodyPr vert="horz" lIns="179959" tIns="45710" rIns="91420" bIns="4571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3"/>
            <a:ext cx="3341052" cy="91152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5"/>
            <a:ext cx="3543260" cy="512762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A.Fasoli | Fusion Power Associates | December 2023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4"/>
            <a:ext cx="512762" cy="163552"/>
          </a:xfrm>
          <a:prstGeom prst="rect">
            <a:avLst/>
          </a:prstGeom>
        </p:spPr>
        <p:txBody>
          <a:bodyPr vert="horz" lIns="89980" tIns="0" rIns="8998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4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8" y="4897710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81" r:id="rId4"/>
    <p:sldLayoutId id="2147483673" r:id="rId5"/>
    <p:sldLayoutId id="2147483662" r:id="rId6"/>
    <p:sldLayoutId id="2147483674" r:id="rId7"/>
    <p:sldLayoutId id="2147483675" r:id="rId8"/>
    <p:sldLayoutId id="2147483682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683" r:id="rId17"/>
  </p:sldLayoutIdLst>
  <p:hf sldNum="0" hdr="0" dt="0"/>
  <p:txStyles>
    <p:titleStyle>
      <a:lvl1pPr algn="l" defTabSz="68564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11" indent="-171411" algn="l" defTabSz="68564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232" indent="-171411" algn="l" defTabSz="68564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050" indent="-171411" algn="l" defTabSz="68564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869" indent="-171411" algn="l" defTabSz="6856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89" indent="-171411" algn="l" defTabSz="6856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09" indent="-171411" algn="l" defTabSz="6856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29" indent="-171411" algn="l" defTabSz="6856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50" indent="-171411" algn="l" defTabSz="6856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70" indent="-171411" algn="l" defTabSz="6856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0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0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0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80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01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19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38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58" algn="l" defTabSz="6856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/>
          <p:cNvPicPr>
            <a:picLocks noChangeAspect="1"/>
          </p:cNvPicPr>
          <p:nvPr/>
        </p:nvPicPr>
        <p:blipFill>
          <a:blip r:embed="rId3" cstate="print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568" y="0"/>
            <a:ext cx="7875432" cy="5143500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nvitationENG.jpg"/>
          <p:cNvPicPr>
            <a:picLocks noChangeAspect="1"/>
          </p:cNvPicPr>
          <p:nvPr/>
        </p:nvPicPr>
        <p:blipFill rotWithShape="1">
          <a:blip r:embed="rId4" cstate="print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22012" y="2238792"/>
            <a:ext cx="1952498" cy="3723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Google Shape;159;p22">
            <a:extLst>
              <a:ext uri="{FF2B5EF4-FFF2-40B4-BE49-F238E27FC236}">
                <a16:creationId xmlns:a16="http://schemas.microsoft.com/office/drawing/2014/main" id="{2654E160-D9C2-784A-CE82-98997E7ED1E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8568" y="2094792"/>
            <a:ext cx="4151472" cy="170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fr-CH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A </a:t>
            </a:r>
            <a:r>
              <a:rPr lang="fr-CH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revised</a:t>
            </a:r>
            <a:r>
              <a:rPr lang="fr-CH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 Roadmap </a:t>
            </a:r>
            <a:r>
              <a:rPr lang="fr-CH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towards</a:t>
            </a:r>
            <a:r>
              <a:rPr lang="fr-CH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 DEMO and FPP</a:t>
            </a:r>
          </a:p>
        </p:txBody>
      </p:sp>
      <p:sp>
        <p:nvSpPr>
          <p:cNvPr id="4" name="Google Shape;160;p22">
            <a:extLst>
              <a:ext uri="{FF2B5EF4-FFF2-40B4-BE49-F238E27FC236}">
                <a16:creationId xmlns:a16="http://schemas.microsoft.com/office/drawing/2014/main" id="{6FBB8184-0297-02B4-781D-719090CA00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45957" y="3238572"/>
            <a:ext cx="3328369" cy="127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fr-CH" sz="1800" b="1" dirty="0"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Ambrogio </a:t>
            </a:r>
            <a:r>
              <a:rPr lang="fr-CH" sz="1800" b="1" dirty="0" err="1"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Fasoli</a:t>
            </a:r>
            <a:endParaRPr sz="1600" b="1" dirty="0">
              <a:ln w="3175"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60"/>
              <a:buNone/>
            </a:pPr>
            <a:r>
              <a:rPr lang="fr-CH" sz="1800" b="1" dirty="0"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EPFL - Swiss Plasma Center</a:t>
            </a:r>
          </a:p>
        </p:txBody>
      </p:sp>
      <p:pic>
        <p:nvPicPr>
          <p:cNvPr id="2" name="Image 1" descr="EUROfusion-LOGO-WEB_003399.png">
            <a:extLst>
              <a:ext uri="{FF2B5EF4-FFF2-40B4-BE49-F238E27FC236}">
                <a16:creationId xmlns:a16="http://schemas.microsoft.com/office/drawing/2014/main" id="{B8EB8B58-0937-605A-6D78-8FBA637740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561421" y="1947283"/>
            <a:ext cx="1999618" cy="5829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7BC86-150F-0C2D-144E-406F1BB097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4" t="3233" r="1686" b="2481"/>
          <a:stretch/>
        </p:blipFill>
        <p:spPr>
          <a:xfrm>
            <a:off x="4066871" y="-1645"/>
            <a:ext cx="5467827" cy="29511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ashion accessory, ring, fashion&#10;&#10;Description automatically generated">
            <a:extLst>
              <a:ext uri="{FF2B5EF4-FFF2-40B4-BE49-F238E27FC236}">
                <a16:creationId xmlns:a16="http://schemas.microsoft.com/office/drawing/2014/main" id="{6897578A-050F-49AE-1B24-5F6A958938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53" r="43073" b="10352"/>
          <a:stretch/>
        </p:blipFill>
        <p:spPr>
          <a:xfrm>
            <a:off x="6000750" y="819151"/>
            <a:ext cx="3143250" cy="43243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Definition of the DEMO step: high level goals</a:t>
            </a:r>
            <a:endParaRPr lang="en-DE" sz="2400" dirty="0">
              <a:solidFill>
                <a:srgbClr val="0033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FA8-C0D5-58D1-4E88-32E2F25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90" y="819150"/>
            <a:ext cx="8817310" cy="3810417"/>
          </a:xfrm>
          <a:gradFill>
            <a:gsLst>
              <a:gs pos="50000">
                <a:schemeClr val="bg1">
                  <a:alpha val="66000"/>
                </a:schemeClr>
              </a:gs>
              <a:gs pos="100000">
                <a:schemeClr val="bg1">
                  <a:alpha val="58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n-lt"/>
              </a:rPr>
              <a:t>Demonstration of performance of key technologies with tolerable failure rates to achieve adequate levels of availability, and integration</a:t>
            </a:r>
          </a:p>
          <a:p>
            <a:pPr marL="0" indent="0">
              <a:buNone/>
            </a:pPr>
            <a:endParaRPr lang="en-US" sz="400" dirty="0">
              <a:latin typeface="+mn-lt"/>
            </a:endParaRP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Net electricity output to grid ~ 300-500MW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Self-sufficient fuel cycle: supply T for itself &amp; to start a new plant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Robust plasma operation scenario and power-exhaust system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Demonstration of intrinsic safety and tolerable impact of waste 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Maintenance systems that ensure plant availability and accessibility</a:t>
            </a:r>
          </a:p>
          <a:p>
            <a:pPr marL="457200" lvl="1" indent="0">
              <a:buNone/>
            </a:pPr>
            <a:endParaRPr lang="en-US" sz="1000" dirty="0">
              <a:latin typeface="+mn-lt"/>
            </a:endParaRPr>
          </a:p>
          <a:p>
            <a:pPr marL="0" indent="0">
              <a:buNone/>
            </a:pPr>
            <a:r>
              <a:rPr lang="en-US" sz="2200" dirty="0">
                <a:latin typeface="+mn-lt"/>
              </a:rPr>
              <a:t>Tokamak configuration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1000" dirty="0">
              <a:latin typeface="+mn-lt"/>
            </a:endParaRPr>
          </a:p>
          <a:p>
            <a:pPr marL="0" indent="0">
              <a:buNone/>
            </a:pPr>
            <a:r>
              <a:rPr lang="en-US" sz="2200" dirty="0">
                <a:latin typeface="+mn-lt"/>
              </a:rPr>
              <a:t>Target: start operations / commissioning ~20 years after kick off</a:t>
            </a:r>
          </a:p>
        </p:txBody>
      </p:sp>
    </p:spTree>
    <p:extLst>
      <p:ext uri="{BB962C8B-B14F-4D97-AF65-F5344CB8AC3E}">
        <p14:creationId xmlns:p14="http://schemas.microsoft.com/office/powerpoint/2010/main" val="79918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Gaps to be addressed</a:t>
            </a:r>
            <a:endParaRPr lang="en-DE" sz="2400" dirty="0">
              <a:solidFill>
                <a:srgbClr val="00339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19C634-A980-5BA0-9FFB-11D28B172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294" y="766140"/>
            <a:ext cx="2326569" cy="2503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0C4C69-1941-EDFB-9A91-E02C199FFF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56" y="766140"/>
            <a:ext cx="3659971" cy="1660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038AF-7A16-E75A-3A56-C2D0016BC7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11" y="2568684"/>
            <a:ext cx="3446940" cy="1828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7A024F-5E4D-52DD-A8A6-7610667BF1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622" y="3183624"/>
            <a:ext cx="2419405" cy="1485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793038-21FE-DDED-3043-4F03DD0360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021" y="766140"/>
            <a:ext cx="2422601" cy="1736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E7944-B6F0-B0B6-71E4-D493A41FFB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944" y="2426852"/>
            <a:ext cx="2728157" cy="211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153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A more synergetic approach to DEMO and ITER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AFA7A-F27B-2357-4632-AC8F69641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9"/>
          <a:stretch/>
        </p:blipFill>
        <p:spPr>
          <a:xfrm>
            <a:off x="224511" y="710313"/>
            <a:ext cx="8577583" cy="4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579A9B7F-6A0E-80B2-F14F-8F062FF7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072" y="562724"/>
            <a:ext cx="2555776" cy="25557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FA8-C0D5-58D1-4E88-32E2F25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56522"/>
            <a:ext cx="489654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Dedicated test facilities to qualify technologies for FPPs that will be different from DEMO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Investigations to increase attractiveness of FPPs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dirty="0">
                <a:latin typeface="+mn-lt"/>
              </a:rPr>
              <a:t>Stellarator FPP design studies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dirty="0">
                <a:latin typeface="+mn-lt"/>
              </a:rPr>
              <a:t>HTS magnets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dirty="0">
                <a:latin typeface="+mn-lt"/>
              </a:rPr>
              <a:t>Advanced structural materials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dirty="0">
                <a:latin typeface="+mn-lt"/>
              </a:rPr>
              <a:t>Alternatives to water as primary coolant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Measures to accelerate the FPP program beyond DEMO</a:t>
            </a:r>
          </a:p>
        </p:txBody>
      </p:sp>
      <p:pic>
        <p:nvPicPr>
          <p:cNvPr id="2" name="Picture 1" descr="A picture containing art, cartoon, creativity&#10;&#10;Description automatically generated">
            <a:extLst>
              <a:ext uri="{FF2B5EF4-FFF2-40B4-BE49-F238E27FC236}">
                <a16:creationId xmlns:a16="http://schemas.microsoft.com/office/drawing/2014/main" id="{677DD8A1-D549-DAB2-4659-F0F4C6BF3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712" y="2561843"/>
            <a:ext cx="2735947" cy="2347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51D0A-B854-1F2E-CAEF-1A2F67A7787B}"/>
              </a:ext>
            </a:extLst>
          </p:cNvPr>
          <p:cNvSpPr txBox="1"/>
          <p:nvPr/>
        </p:nvSpPr>
        <p:spPr>
          <a:xfrm>
            <a:off x="7341723" y="2360739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ITER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FE665-FAF8-0F55-78CF-F71276BFBF7C}"/>
              </a:ext>
            </a:extLst>
          </p:cNvPr>
          <p:cNvSpPr txBox="1"/>
          <p:nvPr/>
        </p:nvSpPr>
        <p:spPr>
          <a:xfrm>
            <a:off x="7989795" y="3644383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IPP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2903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Public-Private Partnerships </a:t>
            </a:r>
          </a:p>
        </p:txBody>
      </p:sp>
      <p:pic>
        <p:nvPicPr>
          <p:cNvPr id="5" name="Picture 4" descr="A picture containing sky, outdoor, plane, air&#10;&#10;Description automatically generated">
            <a:extLst>
              <a:ext uri="{FF2B5EF4-FFF2-40B4-BE49-F238E27FC236}">
                <a16:creationId xmlns:a16="http://schemas.microsoft.com/office/drawing/2014/main" id="{B94BE068-A0A6-0267-373B-2C596F742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676" y="517135"/>
            <a:ext cx="2887218" cy="41044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07526C-D640-8EAF-C630-594A421B6017}"/>
              </a:ext>
            </a:extLst>
          </p:cNvPr>
          <p:cNvSpPr txBox="1">
            <a:spLocks/>
          </p:cNvSpPr>
          <p:nvPr/>
        </p:nvSpPr>
        <p:spPr>
          <a:xfrm>
            <a:off x="323528" y="699542"/>
            <a:ext cx="6120680" cy="4104456"/>
          </a:xfrm>
          <a:prstGeom prst="rect">
            <a:avLst/>
          </a:prstGeom>
          <a:gradFill flip="none" rotWithShape="1">
            <a:gsLst>
              <a:gs pos="4000">
                <a:schemeClr val="bg1">
                  <a:alpha val="57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n-lt"/>
              </a:rPr>
              <a:t>DEMO will be built within an industrial framework, utilizing fully industrial practices</a:t>
            </a:r>
          </a:p>
          <a:p>
            <a:pPr marL="0" indent="0">
              <a:buNone/>
            </a:pP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Private efforts, though not necessarily extensible to FPPs, are characterized by risk-tolerance, technology focus, agility and speed</a:t>
            </a:r>
          </a:p>
          <a:p>
            <a:pPr marL="0" indent="0">
              <a:buNone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n</a:t>
            </a:r>
            <a:r>
              <a:rPr lang="en-US" sz="2000" dirty="0">
                <a:latin typeface="+mn-lt"/>
              </a:rPr>
              <a:t>eed to combine industrial and entrepreneurial approaches with the extensive know-how, and the ambitious yet realistic vision of public-funded European fusion program</a:t>
            </a:r>
          </a:p>
          <a:p>
            <a:pPr marL="1028458" lvl="3" indent="0">
              <a:buFont typeface="Arial" panose="020B0604020202020204" pitchFamily="34" charset="0"/>
              <a:buNone/>
            </a:pPr>
            <a:endParaRPr lang="en-US" sz="800" dirty="0">
              <a:latin typeface="+mn-lt"/>
            </a:endParaRPr>
          </a:p>
          <a:p>
            <a:pPr marL="1028458" lvl="3" indent="0">
              <a:buFont typeface="Arial" panose="020B0604020202020204" pitchFamily="34" charset="0"/>
              <a:buNone/>
            </a:pPr>
            <a:endParaRPr lang="en-US" sz="800" dirty="0">
              <a:latin typeface="+mn-lt"/>
            </a:endParaRPr>
          </a:p>
          <a:p>
            <a:pPr marL="1028458" lvl="3" indent="0">
              <a:buFont typeface="Arial" panose="020B0604020202020204" pitchFamily="34" charset="0"/>
              <a:buNone/>
            </a:pPr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42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FA8-C0D5-58D1-4E88-32E2F25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699542"/>
            <a:ext cx="5023667" cy="4209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Collaborative approach involving joint leadership, a combination of public and private-owned IP, agile procurement processes similar to those of the private sector, yet compatible with EU industry development</a:t>
            </a:r>
          </a:p>
          <a:p>
            <a:pPr marL="457200" lvl="1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A key issue is how to develop capability and capacity in supply chains, especially in areas that are not stimulated by ITER procurement</a:t>
            </a:r>
          </a:p>
          <a:p>
            <a:pPr marL="0" indent="0">
              <a:buNone/>
            </a:pPr>
            <a:endParaRPr lang="en-US" sz="800" dirty="0">
              <a:latin typeface="+mn-lt"/>
            </a:endParaRPr>
          </a:p>
          <a:p>
            <a:pPr marL="457200" lvl="1" indent="0">
              <a:buNone/>
            </a:pPr>
            <a:r>
              <a:rPr lang="en-US" sz="1600" dirty="0">
                <a:latin typeface="+mn-lt"/>
                <a:sym typeface="Wingdings" pitchFamily="2" charset="2"/>
              </a:rPr>
              <a:t>Technology challenges program, within PPPs, e.g. on blankets and related T system, materials, superconducting magnets - crucial design and cost drivers for DEMO and FPPs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A.Fasoli</a:t>
            </a:r>
            <a:r>
              <a:rPr lang="en-GB" dirty="0"/>
              <a:t> | Fusion Power Associates | December 2023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Public-Private Partnerships </a:t>
            </a:r>
          </a:p>
        </p:txBody>
      </p:sp>
      <p:pic>
        <p:nvPicPr>
          <p:cNvPr id="5" name="Picture 4" descr="A picture containing sky, person, finger, nail&#10;&#10;Description automatically generated">
            <a:extLst>
              <a:ext uri="{FF2B5EF4-FFF2-40B4-BE49-F238E27FC236}">
                <a16:creationId xmlns:a16="http://schemas.microsoft.com/office/drawing/2014/main" id="{AAE07C0C-8348-EC6E-854D-796368B4C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006473"/>
            <a:ext cx="3851920" cy="31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0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Proposed revised approach to the Roadmap</a:t>
            </a:r>
            <a:endParaRPr lang="en-DE" sz="2400" dirty="0">
              <a:solidFill>
                <a:srgbClr val="00339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D59C0-F061-5E00-0ED1-5A31971E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7" y="457200"/>
            <a:ext cx="8024400" cy="4503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62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DB73-B3FC-3184-BC1B-D7520BBD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kern="1200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2400" b="0" kern="1200" dirty="0" err="1">
                <a:solidFill>
                  <a:srgbClr val="003399"/>
                </a:solidFill>
                <a:latin typeface="+mn-lt"/>
                <a:ea typeface="+mn-ea"/>
                <a:cs typeface="+mn-cs"/>
              </a:rPr>
              <a:t>EUROfusion</a:t>
            </a:r>
            <a:r>
              <a:rPr lang="en-GB" sz="2400" b="0" kern="1200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 Consortium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AE775-383F-F716-722A-A6EF2457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FF3DA58-5CEB-32BE-17D0-FACD3620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70" y="500453"/>
            <a:ext cx="5920230" cy="4408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E4088-7235-9B6D-6DA7-A48D857C4290}"/>
              </a:ext>
            </a:extLst>
          </p:cNvPr>
          <p:cNvSpPr txBox="1"/>
          <p:nvPr/>
        </p:nvSpPr>
        <p:spPr>
          <a:xfrm>
            <a:off x="107506" y="1674550"/>
            <a:ext cx="868831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en-US" sz="1800" b="1" dirty="0"/>
              <a:t>29</a:t>
            </a:r>
          </a:p>
          <a:p>
            <a:pPr algn="r">
              <a:spcAft>
                <a:spcPts val="100"/>
              </a:spcAft>
            </a:pPr>
            <a:endParaRPr lang="en-US" sz="1800" b="1" dirty="0"/>
          </a:p>
          <a:p>
            <a:pPr algn="r">
              <a:spcAft>
                <a:spcPts val="100"/>
              </a:spcAft>
            </a:pPr>
            <a:r>
              <a:rPr lang="en-US" sz="1800" b="1" dirty="0"/>
              <a:t>31</a:t>
            </a:r>
          </a:p>
          <a:p>
            <a:pPr algn="r">
              <a:spcAft>
                <a:spcPts val="100"/>
              </a:spcAft>
            </a:pPr>
            <a:endParaRPr lang="en-US" sz="1800" b="1" dirty="0"/>
          </a:p>
          <a:p>
            <a:pPr algn="r">
              <a:spcAft>
                <a:spcPts val="100"/>
              </a:spcAft>
            </a:pPr>
            <a:r>
              <a:rPr lang="en-US" sz="1800" b="1" dirty="0"/>
              <a:t>164</a:t>
            </a:r>
          </a:p>
          <a:p>
            <a:pPr algn="r">
              <a:spcAft>
                <a:spcPts val="100"/>
              </a:spcAft>
            </a:pPr>
            <a:endParaRPr lang="en-US" sz="1800" b="1" dirty="0"/>
          </a:p>
          <a:p>
            <a:pPr algn="r">
              <a:spcAft>
                <a:spcPts val="100"/>
              </a:spcAft>
            </a:pPr>
            <a:r>
              <a:rPr lang="en-US" sz="1800" b="1" dirty="0"/>
              <a:t>800</a:t>
            </a:r>
          </a:p>
          <a:p>
            <a:pPr algn="r">
              <a:spcAft>
                <a:spcPts val="100"/>
              </a:spcAft>
            </a:pPr>
            <a:endParaRPr lang="en-US" sz="1800" b="1" dirty="0"/>
          </a:p>
          <a:p>
            <a:pPr algn="r">
              <a:spcAft>
                <a:spcPts val="100"/>
              </a:spcAft>
            </a:pPr>
            <a:r>
              <a:rPr lang="en-US" sz="1800" b="1" dirty="0"/>
              <a:t>4000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BACC7-2344-1689-594A-592B1ABA9071}"/>
              </a:ext>
            </a:extLst>
          </p:cNvPr>
          <p:cNvSpPr txBox="1"/>
          <p:nvPr/>
        </p:nvSpPr>
        <p:spPr>
          <a:xfrm>
            <a:off x="1035584" y="1674551"/>
            <a:ext cx="23339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800" dirty="0"/>
              <a:t>Countries</a:t>
            </a:r>
            <a:endParaRPr lang="en-GB" sz="1800" dirty="0"/>
          </a:p>
          <a:p>
            <a:pPr>
              <a:spcAft>
                <a:spcPts val="2400"/>
              </a:spcAft>
            </a:pPr>
            <a:r>
              <a:rPr lang="en-US" sz="1800" dirty="0"/>
              <a:t>Research Institutions</a:t>
            </a:r>
          </a:p>
          <a:p>
            <a:pPr>
              <a:spcAft>
                <a:spcPts val="2400"/>
              </a:spcAft>
            </a:pPr>
            <a:r>
              <a:rPr lang="en-US" sz="1800" dirty="0"/>
              <a:t>Universities</a:t>
            </a:r>
          </a:p>
          <a:p>
            <a:pPr>
              <a:spcAft>
                <a:spcPts val="2400"/>
              </a:spcAft>
            </a:pPr>
            <a:r>
              <a:rPr lang="en-US" sz="1800" dirty="0"/>
              <a:t>MSc &amp; PhD students</a:t>
            </a:r>
          </a:p>
          <a:p>
            <a:pPr>
              <a:spcAft>
                <a:spcPts val="2400"/>
              </a:spcAft>
            </a:pPr>
            <a:r>
              <a:rPr lang="en-US" sz="1800" dirty="0"/>
              <a:t>Fusion Researchers &amp; Support 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9D229-3F55-EB37-C3D2-946F05DBD8A8}"/>
              </a:ext>
            </a:extLst>
          </p:cNvPr>
          <p:cNvSpPr txBox="1"/>
          <p:nvPr/>
        </p:nvSpPr>
        <p:spPr>
          <a:xfrm>
            <a:off x="323531" y="80678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EUROfusion integrates R&amp;D in </a:t>
            </a:r>
          </a:p>
          <a:p>
            <a:r>
              <a:rPr lang="en-US" sz="1800" dirty="0"/>
              <a:t>fusion science and technology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9022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Background"/>
          <p:cNvGrpSpPr/>
          <p:nvPr/>
        </p:nvGrpSpPr>
        <p:grpSpPr>
          <a:xfrm>
            <a:off x="415010" y="791234"/>
            <a:ext cx="6040040" cy="3777717"/>
            <a:chOff x="222839" y="1054977"/>
            <a:chExt cx="8053387" cy="5036956"/>
          </a:xfrm>
        </p:grpSpPr>
        <p:pic>
          <p:nvPicPr>
            <p:cNvPr id="2064" name="Backgr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39" y="1054977"/>
              <a:ext cx="8053387" cy="502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Short-term"/>
            <p:cNvSpPr txBox="1"/>
            <p:nvPr/>
          </p:nvSpPr>
          <p:spPr>
            <a:xfrm>
              <a:off x="841234" y="1104741"/>
              <a:ext cx="145808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Short-term</a:t>
              </a:r>
              <a:endPara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Medium-term"/>
            <p:cNvSpPr txBox="1"/>
            <p:nvPr/>
          </p:nvSpPr>
          <p:spPr>
            <a:xfrm>
              <a:off x="2986196" y="1095872"/>
              <a:ext cx="185016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Medium-term</a:t>
              </a:r>
              <a:endPara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Long-term"/>
            <p:cNvSpPr txBox="1"/>
            <p:nvPr/>
          </p:nvSpPr>
          <p:spPr>
            <a:xfrm>
              <a:off x="5555569" y="1095872"/>
              <a:ext cx="139277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Long-term</a:t>
              </a:r>
              <a:endPara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Milestone"/>
            <p:cNvSpPr txBox="1"/>
            <p:nvPr/>
          </p:nvSpPr>
          <p:spPr>
            <a:xfrm>
              <a:off x="500639" y="5814937"/>
              <a:ext cx="72498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9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Milestone</a:t>
              </a:r>
              <a:endParaRPr lang="en-GB" sz="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Punkt Legende"/>
            <p:cNvSpPr>
              <a:spLocks/>
            </p:cNvSpPr>
            <p:nvPr/>
          </p:nvSpPr>
          <p:spPr bwMode="auto">
            <a:xfrm>
              <a:off x="350838" y="5895975"/>
              <a:ext cx="104775" cy="133350"/>
            </a:xfrm>
            <a:custGeom>
              <a:avLst/>
              <a:gdLst>
                <a:gd name="T0" fmla="*/ 64 w 126"/>
                <a:gd name="T1" fmla="*/ 160 h 160"/>
                <a:gd name="T2" fmla="*/ 64 w 126"/>
                <a:gd name="T3" fmla="*/ 160 h 160"/>
                <a:gd name="T4" fmla="*/ 0 w 126"/>
                <a:gd name="T5" fmla="*/ 80 h 160"/>
                <a:gd name="T6" fmla="*/ 64 w 126"/>
                <a:gd name="T7" fmla="*/ 0 h 160"/>
                <a:gd name="T8" fmla="*/ 126 w 126"/>
                <a:gd name="T9" fmla="*/ 80 h 160"/>
                <a:gd name="T10" fmla="*/ 64 w 126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60">
                  <a:moveTo>
                    <a:pt x="64" y="160"/>
                  </a:moveTo>
                  <a:lnTo>
                    <a:pt x="64" y="160"/>
                  </a:lnTo>
                  <a:lnTo>
                    <a:pt x="0" y="80"/>
                  </a:lnTo>
                  <a:lnTo>
                    <a:pt x="64" y="0"/>
                  </a:lnTo>
                  <a:lnTo>
                    <a:pt x="126" y="80"/>
                  </a:lnTo>
                  <a:lnTo>
                    <a:pt x="64" y="160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grpSp>
        <p:nvGrpSpPr>
          <p:cNvPr id="54" name="PFEIL LOWER COST"/>
          <p:cNvGrpSpPr/>
          <p:nvPr/>
        </p:nvGrpSpPr>
        <p:grpSpPr>
          <a:xfrm>
            <a:off x="413538" y="4173431"/>
            <a:ext cx="5620121" cy="207747"/>
            <a:chOff x="220878" y="5564574"/>
            <a:chExt cx="7493494" cy="276996"/>
          </a:xfrm>
        </p:grpSpPr>
        <p:pic>
          <p:nvPicPr>
            <p:cNvPr id="8" name="Pfeil Lower cost" descr="Lower_Cost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8" y="5564574"/>
              <a:ext cx="7493494" cy="274688"/>
            </a:xfrm>
            <a:prstGeom prst="rect">
              <a:avLst/>
            </a:prstGeom>
          </p:spPr>
        </p:pic>
        <p:sp>
          <p:nvSpPr>
            <p:cNvPr id="46" name="Lower cost"/>
            <p:cNvSpPr txBox="1"/>
            <p:nvPr/>
          </p:nvSpPr>
          <p:spPr>
            <a:xfrm>
              <a:off x="286433" y="5564574"/>
              <a:ext cx="5102249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r>
                <a:rPr lang="en-US" sz="900" dirty="0">
                  <a:latin typeface="Arial Black" panose="020B0A04020102020204" pitchFamily="34" charset="0"/>
                </a:rPr>
                <a:t>Lower cost through concept improvements and innovations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</p:grpSp>
      <p:sp>
        <p:nvSpPr>
          <p:cNvPr id="44" name="Text Fusion Power Plants"/>
          <p:cNvSpPr txBox="1"/>
          <p:nvPr/>
        </p:nvSpPr>
        <p:spPr>
          <a:xfrm rot="16200000">
            <a:off x="4727894" y="2342866"/>
            <a:ext cx="3829764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hangingPunct="0"/>
            <a:r>
              <a:rPr lang="en-US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Fusion Power Plants</a:t>
            </a:r>
            <a:endParaRPr lang="en-GB"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11009" y="1709739"/>
            <a:ext cx="5011340" cy="28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grpSp>
        <p:nvGrpSpPr>
          <p:cNvPr id="53" name="PFEIL STELLARATOR"/>
          <p:cNvGrpSpPr/>
          <p:nvPr/>
        </p:nvGrpSpPr>
        <p:grpSpPr>
          <a:xfrm>
            <a:off x="413539" y="2026936"/>
            <a:ext cx="5710768" cy="1994543"/>
            <a:chOff x="220878" y="2702580"/>
            <a:chExt cx="7614357" cy="2659390"/>
          </a:xfrm>
        </p:grpSpPr>
        <p:pic>
          <p:nvPicPr>
            <p:cNvPr id="11" name="Pfeil Stellarator" descr="Stellarator_as_fusion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8" y="2702580"/>
              <a:ext cx="7614357" cy="2658982"/>
            </a:xfrm>
            <a:prstGeom prst="rect">
              <a:avLst/>
            </a:prstGeom>
          </p:spPr>
        </p:pic>
        <p:sp>
          <p:nvSpPr>
            <p:cNvPr id="45" name="Stellerator"/>
            <p:cNvSpPr txBox="1"/>
            <p:nvPr/>
          </p:nvSpPr>
          <p:spPr>
            <a:xfrm>
              <a:off x="295311" y="5084974"/>
              <a:ext cx="2375007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r>
                <a:rPr lang="en-GB" sz="900" dirty="0" err="1">
                  <a:latin typeface="Arial Black" panose="020B0A04020102020204" pitchFamily="34" charset="0"/>
                </a:rPr>
                <a:t>Stellarator</a:t>
              </a:r>
              <a:r>
                <a:rPr lang="en-GB" sz="900" dirty="0">
                  <a:latin typeface="Arial Black" panose="020B0A04020102020204" pitchFamily="34" charset="0"/>
                </a:rPr>
                <a:t> as fusion plant?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16" name="Punkt Stellarator"/>
            <p:cNvSpPr>
              <a:spLocks/>
            </p:cNvSpPr>
            <p:nvPr/>
          </p:nvSpPr>
          <p:spPr bwMode="auto">
            <a:xfrm>
              <a:off x="3241675" y="5119688"/>
              <a:ext cx="157162" cy="196850"/>
            </a:xfrm>
            <a:custGeom>
              <a:avLst/>
              <a:gdLst>
                <a:gd name="T0" fmla="*/ 96 w 189"/>
                <a:gd name="T1" fmla="*/ 238 h 238"/>
                <a:gd name="T2" fmla="*/ 96 w 189"/>
                <a:gd name="T3" fmla="*/ 238 h 238"/>
                <a:gd name="T4" fmla="*/ 0 w 189"/>
                <a:gd name="T5" fmla="*/ 120 h 238"/>
                <a:gd name="T6" fmla="*/ 96 w 189"/>
                <a:gd name="T7" fmla="*/ 0 h 238"/>
                <a:gd name="T8" fmla="*/ 189 w 189"/>
                <a:gd name="T9" fmla="*/ 120 h 238"/>
                <a:gd name="T10" fmla="*/ 96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6" y="238"/>
                  </a:moveTo>
                  <a:lnTo>
                    <a:pt x="96" y="238"/>
                  </a:lnTo>
                  <a:lnTo>
                    <a:pt x="0" y="120"/>
                  </a:lnTo>
                  <a:lnTo>
                    <a:pt x="96" y="0"/>
                  </a:lnTo>
                  <a:lnTo>
                    <a:pt x="189" y="120"/>
                  </a:lnTo>
                  <a:lnTo>
                    <a:pt x="96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grpSp>
        <p:nvGrpSpPr>
          <p:cNvPr id="52" name="PFEIL MATERIAL"/>
          <p:cNvGrpSpPr/>
          <p:nvPr/>
        </p:nvGrpSpPr>
        <p:grpSpPr>
          <a:xfrm>
            <a:off x="413539" y="3132012"/>
            <a:ext cx="5801414" cy="543883"/>
            <a:chOff x="220878" y="4176015"/>
            <a:chExt cx="7735219" cy="725177"/>
          </a:xfrm>
        </p:grpSpPr>
        <p:pic>
          <p:nvPicPr>
            <p:cNvPr id="9" name="Pfeil Material" descr="Material_Research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8" y="4176015"/>
              <a:ext cx="7735219" cy="725177"/>
            </a:xfrm>
            <a:prstGeom prst="rect">
              <a:avLst/>
            </a:prstGeom>
          </p:spPr>
        </p:pic>
        <p:sp>
          <p:nvSpPr>
            <p:cNvPr id="36" name="Material"/>
            <p:cNvSpPr txBox="1"/>
            <p:nvPr/>
          </p:nvSpPr>
          <p:spPr>
            <a:xfrm>
              <a:off x="294731" y="4624195"/>
              <a:ext cx="3529168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r>
                <a:rPr lang="en-GB" sz="900" dirty="0">
                  <a:latin typeface="Arial Black" panose="020B0A04020102020204" pitchFamily="34" charset="0"/>
                </a:rPr>
                <a:t>Material research facilities IFMIF/DONES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</p:grpSp>
      <p:grpSp>
        <p:nvGrpSpPr>
          <p:cNvPr id="50" name="PFEIL ORANGE"/>
          <p:cNvGrpSpPr/>
          <p:nvPr/>
        </p:nvGrpSpPr>
        <p:grpSpPr>
          <a:xfrm>
            <a:off x="805563" y="2386295"/>
            <a:ext cx="5575097" cy="745712"/>
            <a:chOff x="743576" y="3181727"/>
            <a:chExt cx="7433463" cy="994282"/>
          </a:xfrm>
        </p:grpSpPr>
        <p:pic>
          <p:nvPicPr>
            <p:cNvPr id="2" name="oranger Pfeil" descr="DEMO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6" y="3226117"/>
              <a:ext cx="7433463" cy="949892"/>
            </a:xfrm>
            <a:prstGeom prst="rect">
              <a:avLst/>
            </a:prstGeom>
          </p:spPr>
        </p:pic>
        <p:sp>
          <p:nvSpPr>
            <p:cNvPr id="37" name="DEMO"/>
            <p:cNvSpPr txBox="1"/>
            <p:nvPr/>
          </p:nvSpPr>
          <p:spPr>
            <a:xfrm>
              <a:off x="5554510" y="3577955"/>
              <a:ext cx="680099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b">
              <a:spAutoFit/>
            </a:bodyPr>
            <a:lstStyle/>
            <a:p>
              <a:pPr hangingPunct="0"/>
              <a:r>
                <a:rPr lang="en-US" sz="105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DEMO</a:t>
              </a:r>
              <a:endParaRPr lang="en-GB" sz="105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41" name="Consitent"/>
            <p:cNvSpPr txBox="1"/>
            <p:nvPr/>
          </p:nvSpPr>
          <p:spPr>
            <a:xfrm>
              <a:off x="2882399" y="3188794"/>
              <a:ext cx="998563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Consistent</a:t>
              </a:r>
            </a:p>
            <a:p>
              <a:pPr algn="ctr" hangingPunct="0"/>
              <a:r>
                <a:rPr lang="en-US" sz="900" dirty="0">
                  <a:latin typeface="Arial Black" panose="020B0A04020102020204" pitchFamily="34" charset="0"/>
                </a:rPr>
                <a:t>c</a:t>
              </a:r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oncept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42" name="Commence"/>
            <p:cNvSpPr txBox="1"/>
            <p:nvPr/>
          </p:nvSpPr>
          <p:spPr>
            <a:xfrm>
              <a:off x="4171503" y="3181727"/>
              <a:ext cx="116099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Commence</a:t>
              </a:r>
            </a:p>
            <a:p>
              <a:pPr algn="ctr" hangingPunct="0"/>
              <a:r>
                <a:rPr lang="en-US" sz="900" dirty="0">
                  <a:latin typeface="Arial Black" panose="020B0A04020102020204" pitchFamily="34" charset="0"/>
                </a:rPr>
                <a:t>construction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43" name="Electricity"/>
            <p:cNvSpPr txBox="1"/>
            <p:nvPr/>
          </p:nvSpPr>
          <p:spPr>
            <a:xfrm>
              <a:off x="6475015" y="3184312"/>
              <a:ext cx="998563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Electricity</a:t>
              </a:r>
            </a:p>
            <a:p>
              <a:pPr algn="ctr" hangingPunct="0"/>
              <a:r>
                <a:rPr lang="en-US" sz="900" dirty="0">
                  <a:latin typeface="Arial Black" panose="020B0A04020102020204" pitchFamily="34" charset="0"/>
                </a:rPr>
                <a:t>production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13" name="Punkt Consistent"/>
            <p:cNvSpPr>
              <a:spLocks/>
            </p:cNvSpPr>
            <p:nvPr/>
          </p:nvSpPr>
          <p:spPr bwMode="auto">
            <a:xfrm>
              <a:off x="3241675" y="3568700"/>
              <a:ext cx="157162" cy="198438"/>
            </a:xfrm>
            <a:custGeom>
              <a:avLst/>
              <a:gdLst>
                <a:gd name="T0" fmla="*/ 96 w 189"/>
                <a:gd name="T1" fmla="*/ 238 h 238"/>
                <a:gd name="T2" fmla="*/ 96 w 189"/>
                <a:gd name="T3" fmla="*/ 238 h 238"/>
                <a:gd name="T4" fmla="*/ 0 w 189"/>
                <a:gd name="T5" fmla="*/ 119 h 238"/>
                <a:gd name="T6" fmla="*/ 96 w 189"/>
                <a:gd name="T7" fmla="*/ 0 h 238"/>
                <a:gd name="T8" fmla="*/ 189 w 189"/>
                <a:gd name="T9" fmla="*/ 119 h 238"/>
                <a:gd name="T10" fmla="*/ 96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6" y="238"/>
                  </a:moveTo>
                  <a:lnTo>
                    <a:pt x="96" y="238"/>
                  </a:lnTo>
                  <a:lnTo>
                    <a:pt x="0" y="119"/>
                  </a:lnTo>
                  <a:lnTo>
                    <a:pt x="96" y="0"/>
                  </a:lnTo>
                  <a:lnTo>
                    <a:pt x="189" y="119"/>
                  </a:lnTo>
                  <a:lnTo>
                    <a:pt x="96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25" name="Punkt Commence"/>
            <p:cNvSpPr>
              <a:spLocks/>
            </p:cNvSpPr>
            <p:nvPr/>
          </p:nvSpPr>
          <p:spPr bwMode="auto">
            <a:xfrm>
              <a:off x="4579938" y="3568700"/>
              <a:ext cx="157162" cy="198438"/>
            </a:xfrm>
            <a:custGeom>
              <a:avLst/>
              <a:gdLst>
                <a:gd name="T0" fmla="*/ 97 w 189"/>
                <a:gd name="T1" fmla="*/ 238 h 238"/>
                <a:gd name="T2" fmla="*/ 97 w 189"/>
                <a:gd name="T3" fmla="*/ 238 h 238"/>
                <a:gd name="T4" fmla="*/ 0 w 189"/>
                <a:gd name="T5" fmla="*/ 119 h 238"/>
                <a:gd name="T6" fmla="*/ 97 w 189"/>
                <a:gd name="T7" fmla="*/ 0 h 238"/>
                <a:gd name="T8" fmla="*/ 189 w 189"/>
                <a:gd name="T9" fmla="*/ 119 h 238"/>
                <a:gd name="T10" fmla="*/ 97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7" y="238"/>
                  </a:moveTo>
                  <a:lnTo>
                    <a:pt x="97" y="238"/>
                  </a:lnTo>
                  <a:lnTo>
                    <a:pt x="0" y="119"/>
                  </a:lnTo>
                  <a:lnTo>
                    <a:pt x="97" y="0"/>
                  </a:lnTo>
                  <a:lnTo>
                    <a:pt x="189" y="119"/>
                  </a:lnTo>
                  <a:lnTo>
                    <a:pt x="97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0" name="Punkt Electricity"/>
            <p:cNvSpPr>
              <a:spLocks/>
            </p:cNvSpPr>
            <p:nvPr/>
          </p:nvSpPr>
          <p:spPr bwMode="auto">
            <a:xfrm>
              <a:off x="6877050" y="3568700"/>
              <a:ext cx="157162" cy="198438"/>
            </a:xfrm>
            <a:custGeom>
              <a:avLst/>
              <a:gdLst>
                <a:gd name="T0" fmla="*/ 96 w 189"/>
                <a:gd name="T1" fmla="*/ 238 h 238"/>
                <a:gd name="T2" fmla="*/ 96 w 189"/>
                <a:gd name="T3" fmla="*/ 238 h 238"/>
                <a:gd name="T4" fmla="*/ 0 w 189"/>
                <a:gd name="T5" fmla="*/ 119 h 238"/>
                <a:gd name="T6" fmla="*/ 96 w 189"/>
                <a:gd name="T7" fmla="*/ 0 h 238"/>
                <a:gd name="T8" fmla="*/ 189 w 189"/>
                <a:gd name="T9" fmla="*/ 119 h 238"/>
                <a:gd name="T10" fmla="*/ 96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6" y="238"/>
                  </a:moveTo>
                  <a:lnTo>
                    <a:pt x="96" y="238"/>
                  </a:lnTo>
                  <a:lnTo>
                    <a:pt x="0" y="119"/>
                  </a:lnTo>
                  <a:lnTo>
                    <a:pt x="96" y="0"/>
                  </a:lnTo>
                  <a:lnTo>
                    <a:pt x="189" y="119"/>
                  </a:lnTo>
                  <a:lnTo>
                    <a:pt x="96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grpSp>
        <p:nvGrpSpPr>
          <p:cNvPr id="32" name="PFEIL GRUEN"/>
          <p:cNvGrpSpPr/>
          <p:nvPr/>
        </p:nvGrpSpPr>
        <p:grpSpPr>
          <a:xfrm>
            <a:off x="413539" y="1315345"/>
            <a:ext cx="4649447" cy="1104244"/>
            <a:chOff x="220879" y="1753792"/>
            <a:chExt cx="6199262" cy="1472325"/>
          </a:xfrm>
        </p:grpSpPr>
        <p:pic>
          <p:nvPicPr>
            <p:cNvPr id="6" name="Gruener Pfeil" descr="ITER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9" y="1753792"/>
              <a:ext cx="6199262" cy="1472325"/>
            </a:xfrm>
            <a:prstGeom prst="rect">
              <a:avLst/>
            </a:prstGeom>
          </p:spPr>
        </p:pic>
        <p:sp>
          <p:nvSpPr>
            <p:cNvPr id="33" name="ITER"/>
            <p:cNvSpPr txBox="1"/>
            <p:nvPr/>
          </p:nvSpPr>
          <p:spPr>
            <a:xfrm>
              <a:off x="4838624" y="2054887"/>
              <a:ext cx="56254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ctr">
              <a:spAutoFit/>
            </a:bodyPr>
            <a:lstStyle/>
            <a:p>
              <a:pPr hangingPunct="0"/>
              <a:r>
                <a:rPr lang="en-US" sz="105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ITER</a:t>
              </a:r>
              <a:endParaRPr lang="en-GB" sz="105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39" name="First"/>
            <p:cNvSpPr txBox="1"/>
            <p:nvPr/>
          </p:nvSpPr>
          <p:spPr>
            <a:xfrm>
              <a:off x="2129027" y="2427691"/>
              <a:ext cx="1135351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First plasma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40" name="Full"/>
            <p:cNvSpPr txBox="1"/>
            <p:nvPr/>
          </p:nvSpPr>
          <p:spPr>
            <a:xfrm>
              <a:off x="3266516" y="2423836"/>
              <a:ext cx="1520072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Full performance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10" name="Punkt First"/>
            <p:cNvSpPr>
              <a:spLocks/>
            </p:cNvSpPr>
            <p:nvPr/>
          </p:nvSpPr>
          <p:spPr bwMode="auto">
            <a:xfrm>
              <a:off x="2576513" y="2281238"/>
              <a:ext cx="157162" cy="196850"/>
            </a:xfrm>
            <a:custGeom>
              <a:avLst/>
              <a:gdLst>
                <a:gd name="T0" fmla="*/ 96 w 189"/>
                <a:gd name="T1" fmla="*/ 238 h 238"/>
                <a:gd name="T2" fmla="*/ 96 w 189"/>
                <a:gd name="T3" fmla="*/ 238 h 238"/>
                <a:gd name="T4" fmla="*/ 0 w 189"/>
                <a:gd name="T5" fmla="*/ 119 h 238"/>
                <a:gd name="T6" fmla="*/ 96 w 189"/>
                <a:gd name="T7" fmla="*/ 0 h 238"/>
                <a:gd name="T8" fmla="*/ 189 w 189"/>
                <a:gd name="T9" fmla="*/ 119 h 238"/>
                <a:gd name="T10" fmla="*/ 96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6" y="238"/>
                  </a:moveTo>
                  <a:lnTo>
                    <a:pt x="96" y="238"/>
                  </a:lnTo>
                  <a:lnTo>
                    <a:pt x="0" y="119"/>
                  </a:lnTo>
                  <a:lnTo>
                    <a:pt x="96" y="0"/>
                  </a:lnTo>
                  <a:lnTo>
                    <a:pt x="189" y="119"/>
                  </a:lnTo>
                  <a:lnTo>
                    <a:pt x="96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1" name="Punkt Full"/>
            <p:cNvSpPr>
              <a:spLocks/>
            </p:cNvSpPr>
            <p:nvPr/>
          </p:nvSpPr>
          <p:spPr bwMode="auto">
            <a:xfrm>
              <a:off x="3905250" y="2281238"/>
              <a:ext cx="157162" cy="196850"/>
            </a:xfrm>
            <a:custGeom>
              <a:avLst/>
              <a:gdLst>
                <a:gd name="T0" fmla="*/ 97 w 189"/>
                <a:gd name="T1" fmla="*/ 238 h 238"/>
                <a:gd name="T2" fmla="*/ 97 w 189"/>
                <a:gd name="T3" fmla="*/ 238 h 238"/>
                <a:gd name="T4" fmla="*/ 0 w 189"/>
                <a:gd name="T5" fmla="*/ 119 h 238"/>
                <a:gd name="T6" fmla="*/ 97 w 189"/>
                <a:gd name="T7" fmla="*/ 0 h 238"/>
                <a:gd name="T8" fmla="*/ 189 w 189"/>
                <a:gd name="T9" fmla="*/ 119 h 238"/>
                <a:gd name="T10" fmla="*/ 97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7" y="238"/>
                  </a:moveTo>
                  <a:lnTo>
                    <a:pt x="97" y="238"/>
                  </a:lnTo>
                  <a:lnTo>
                    <a:pt x="0" y="119"/>
                  </a:lnTo>
                  <a:lnTo>
                    <a:pt x="97" y="0"/>
                  </a:lnTo>
                  <a:lnTo>
                    <a:pt x="189" y="119"/>
                  </a:lnTo>
                  <a:lnTo>
                    <a:pt x="97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grpSp>
        <p:nvGrpSpPr>
          <p:cNvPr id="47" name="KLAMMER ROT"/>
          <p:cNvGrpSpPr/>
          <p:nvPr/>
        </p:nvGrpSpPr>
        <p:grpSpPr>
          <a:xfrm>
            <a:off x="415596" y="1315345"/>
            <a:ext cx="3856435" cy="1823552"/>
            <a:chOff x="223620" y="1753792"/>
            <a:chExt cx="5141913" cy="2431403"/>
          </a:xfrm>
        </p:grpSpPr>
        <p:grpSp>
          <p:nvGrpSpPr>
            <p:cNvPr id="29" name="Klammer rot"/>
            <p:cNvGrpSpPr/>
            <p:nvPr/>
          </p:nvGrpSpPr>
          <p:grpSpPr>
            <a:xfrm>
              <a:off x="223620" y="1753792"/>
              <a:ext cx="5141913" cy="2431403"/>
              <a:chOff x="232585" y="1753792"/>
              <a:chExt cx="5141913" cy="2431403"/>
            </a:xfrm>
          </p:grpSpPr>
          <p:sp>
            <p:nvSpPr>
              <p:cNvPr id="5" name="Klammer box"/>
              <p:cNvSpPr>
                <a:spLocks/>
              </p:cNvSpPr>
              <p:nvPr/>
            </p:nvSpPr>
            <p:spPr bwMode="auto">
              <a:xfrm>
                <a:off x="232585" y="1759823"/>
                <a:ext cx="1382713" cy="2422525"/>
              </a:xfrm>
              <a:custGeom>
                <a:avLst/>
                <a:gdLst>
                  <a:gd name="T0" fmla="*/ 0 w 1664"/>
                  <a:gd name="T1" fmla="*/ 0 h 2909"/>
                  <a:gd name="T2" fmla="*/ 0 w 1664"/>
                  <a:gd name="T3" fmla="*/ 0 h 2909"/>
                  <a:gd name="T4" fmla="*/ 1664 w 1664"/>
                  <a:gd name="T5" fmla="*/ 0 h 2909"/>
                  <a:gd name="T6" fmla="*/ 1664 w 1664"/>
                  <a:gd name="T7" fmla="*/ 2909 h 2909"/>
                  <a:gd name="T8" fmla="*/ 0 w 1664"/>
                  <a:gd name="T9" fmla="*/ 2909 h 2909"/>
                  <a:gd name="T10" fmla="*/ 0 w 1664"/>
                  <a:gd name="T11" fmla="*/ 0 h 2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4" h="2909">
                    <a:moveTo>
                      <a:pt x="0" y="0"/>
                    </a:moveTo>
                    <a:lnTo>
                      <a:pt x="0" y="0"/>
                    </a:lnTo>
                    <a:lnTo>
                      <a:pt x="1664" y="0"/>
                    </a:lnTo>
                    <a:lnTo>
                      <a:pt x="1664" y="2909"/>
                    </a:lnTo>
                    <a:lnTo>
                      <a:pt x="0" y="29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32585" y="1753792"/>
                <a:ext cx="2370138" cy="365125"/>
              </a:xfrm>
              <a:custGeom>
                <a:avLst/>
                <a:gdLst>
                  <a:gd name="T0" fmla="*/ 2762 w 2852"/>
                  <a:gd name="T1" fmla="*/ 438 h 438"/>
                  <a:gd name="T2" fmla="*/ 2762 w 2852"/>
                  <a:gd name="T3" fmla="*/ 438 h 438"/>
                  <a:gd name="T4" fmla="*/ 2672 w 2852"/>
                  <a:gd name="T5" fmla="*/ 349 h 438"/>
                  <a:gd name="T6" fmla="*/ 2672 w 2852"/>
                  <a:gd name="T7" fmla="*/ 179 h 438"/>
                  <a:gd name="T8" fmla="*/ 0 w 2852"/>
                  <a:gd name="T9" fmla="*/ 179 h 438"/>
                  <a:gd name="T10" fmla="*/ 0 w 2852"/>
                  <a:gd name="T11" fmla="*/ 0 h 438"/>
                  <a:gd name="T12" fmla="*/ 2694 w 2852"/>
                  <a:gd name="T13" fmla="*/ 0 h 438"/>
                  <a:gd name="T14" fmla="*/ 2852 w 2852"/>
                  <a:gd name="T15" fmla="*/ 157 h 438"/>
                  <a:gd name="T16" fmla="*/ 2852 w 2852"/>
                  <a:gd name="T17" fmla="*/ 349 h 438"/>
                  <a:gd name="T18" fmla="*/ 2762 w 2852"/>
                  <a:gd name="T1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2" h="438">
                    <a:moveTo>
                      <a:pt x="2762" y="438"/>
                    </a:moveTo>
                    <a:lnTo>
                      <a:pt x="2762" y="438"/>
                    </a:lnTo>
                    <a:lnTo>
                      <a:pt x="2672" y="349"/>
                    </a:lnTo>
                    <a:lnTo>
                      <a:pt x="2672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2694" y="0"/>
                    </a:lnTo>
                    <a:cubicBezTo>
                      <a:pt x="2781" y="0"/>
                      <a:pt x="2852" y="70"/>
                      <a:pt x="2852" y="157"/>
                    </a:cubicBezTo>
                    <a:lnTo>
                      <a:pt x="2852" y="349"/>
                    </a:lnTo>
                    <a:lnTo>
                      <a:pt x="2762" y="438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2167748" y="1753792"/>
                <a:ext cx="1062038" cy="365125"/>
              </a:xfrm>
              <a:custGeom>
                <a:avLst/>
                <a:gdLst>
                  <a:gd name="T0" fmla="*/ 1188 w 1278"/>
                  <a:gd name="T1" fmla="*/ 438 h 438"/>
                  <a:gd name="T2" fmla="*/ 1188 w 1278"/>
                  <a:gd name="T3" fmla="*/ 438 h 438"/>
                  <a:gd name="T4" fmla="*/ 1098 w 1278"/>
                  <a:gd name="T5" fmla="*/ 349 h 438"/>
                  <a:gd name="T6" fmla="*/ 1098 w 1278"/>
                  <a:gd name="T7" fmla="*/ 179 h 438"/>
                  <a:gd name="T8" fmla="*/ 0 w 1278"/>
                  <a:gd name="T9" fmla="*/ 179 h 438"/>
                  <a:gd name="T10" fmla="*/ 0 w 1278"/>
                  <a:gd name="T11" fmla="*/ 0 h 438"/>
                  <a:gd name="T12" fmla="*/ 1120 w 1278"/>
                  <a:gd name="T13" fmla="*/ 0 h 438"/>
                  <a:gd name="T14" fmla="*/ 1278 w 1278"/>
                  <a:gd name="T15" fmla="*/ 157 h 438"/>
                  <a:gd name="T16" fmla="*/ 1278 w 1278"/>
                  <a:gd name="T17" fmla="*/ 349 h 438"/>
                  <a:gd name="T18" fmla="*/ 1188 w 1278"/>
                  <a:gd name="T1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8">
                    <a:moveTo>
                      <a:pt x="1188" y="438"/>
                    </a:moveTo>
                    <a:lnTo>
                      <a:pt x="1188" y="438"/>
                    </a:lnTo>
                    <a:lnTo>
                      <a:pt x="1098" y="349"/>
                    </a:lnTo>
                    <a:lnTo>
                      <a:pt x="1098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1120" y="0"/>
                    </a:lnTo>
                    <a:cubicBezTo>
                      <a:pt x="1207" y="0"/>
                      <a:pt x="1278" y="70"/>
                      <a:pt x="1278" y="157"/>
                    </a:cubicBezTo>
                    <a:lnTo>
                      <a:pt x="1278" y="349"/>
                    </a:lnTo>
                    <a:lnTo>
                      <a:pt x="1188" y="438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801160" y="1753792"/>
                <a:ext cx="1062038" cy="365125"/>
              </a:xfrm>
              <a:custGeom>
                <a:avLst/>
                <a:gdLst>
                  <a:gd name="T0" fmla="*/ 1188 w 1278"/>
                  <a:gd name="T1" fmla="*/ 438 h 438"/>
                  <a:gd name="T2" fmla="*/ 1188 w 1278"/>
                  <a:gd name="T3" fmla="*/ 438 h 438"/>
                  <a:gd name="T4" fmla="*/ 1098 w 1278"/>
                  <a:gd name="T5" fmla="*/ 349 h 438"/>
                  <a:gd name="T6" fmla="*/ 1098 w 1278"/>
                  <a:gd name="T7" fmla="*/ 179 h 438"/>
                  <a:gd name="T8" fmla="*/ 0 w 1278"/>
                  <a:gd name="T9" fmla="*/ 179 h 438"/>
                  <a:gd name="T10" fmla="*/ 0 w 1278"/>
                  <a:gd name="T11" fmla="*/ 0 h 438"/>
                  <a:gd name="T12" fmla="*/ 1120 w 1278"/>
                  <a:gd name="T13" fmla="*/ 0 h 438"/>
                  <a:gd name="T14" fmla="*/ 1278 w 1278"/>
                  <a:gd name="T15" fmla="*/ 157 h 438"/>
                  <a:gd name="T16" fmla="*/ 1278 w 1278"/>
                  <a:gd name="T17" fmla="*/ 349 h 438"/>
                  <a:gd name="T18" fmla="*/ 1188 w 1278"/>
                  <a:gd name="T1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8">
                    <a:moveTo>
                      <a:pt x="1188" y="438"/>
                    </a:moveTo>
                    <a:lnTo>
                      <a:pt x="1188" y="438"/>
                    </a:lnTo>
                    <a:lnTo>
                      <a:pt x="1098" y="349"/>
                    </a:lnTo>
                    <a:lnTo>
                      <a:pt x="1098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1120" y="0"/>
                    </a:lnTo>
                    <a:cubicBezTo>
                      <a:pt x="1207" y="0"/>
                      <a:pt x="1278" y="70"/>
                      <a:pt x="1278" y="157"/>
                    </a:cubicBezTo>
                    <a:lnTo>
                      <a:pt x="1278" y="349"/>
                    </a:lnTo>
                    <a:lnTo>
                      <a:pt x="1188" y="438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3432985" y="1753792"/>
                <a:ext cx="1060450" cy="365125"/>
              </a:xfrm>
              <a:custGeom>
                <a:avLst/>
                <a:gdLst>
                  <a:gd name="T0" fmla="*/ 1188 w 1278"/>
                  <a:gd name="T1" fmla="*/ 438 h 438"/>
                  <a:gd name="T2" fmla="*/ 1188 w 1278"/>
                  <a:gd name="T3" fmla="*/ 438 h 438"/>
                  <a:gd name="T4" fmla="*/ 1098 w 1278"/>
                  <a:gd name="T5" fmla="*/ 349 h 438"/>
                  <a:gd name="T6" fmla="*/ 1098 w 1278"/>
                  <a:gd name="T7" fmla="*/ 179 h 438"/>
                  <a:gd name="T8" fmla="*/ 0 w 1278"/>
                  <a:gd name="T9" fmla="*/ 179 h 438"/>
                  <a:gd name="T10" fmla="*/ 0 w 1278"/>
                  <a:gd name="T11" fmla="*/ 0 h 438"/>
                  <a:gd name="T12" fmla="*/ 1120 w 1278"/>
                  <a:gd name="T13" fmla="*/ 0 h 438"/>
                  <a:gd name="T14" fmla="*/ 1278 w 1278"/>
                  <a:gd name="T15" fmla="*/ 157 h 438"/>
                  <a:gd name="T16" fmla="*/ 1278 w 1278"/>
                  <a:gd name="T17" fmla="*/ 349 h 438"/>
                  <a:gd name="T18" fmla="*/ 1188 w 1278"/>
                  <a:gd name="T1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8">
                    <a:moveTo>
                      <a:pt x="1188" y="438"/>
                    </a:moveTo>
                    <a:lnTo>
                      <a:pt x="1188" y="438"/>
                    </a:lnTo>
                    <a:lnTo>
                      <a:pt x="1098" y="349"/>
                    </a:lnTo>
                    <a:lnTo>
                      <a:pt x="1098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1120" y="0"/>
                    </a:lnTo>
                    <a:cubicBezTo>
                      <a:pt x="1207" y="0"/>
                      <a:pt x="1278" y="70"/>
                      <a:pt x="1278" y="157"/>
                    </a:cubicBezTo>
                    <a:lnTo>
                      <a:pt x="1278" y="349"/>
                    </a:lnTo>
                    <a:lnTo>
                      <a:pt x="1188" y="438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3912410" y="1753792"/>
                <a:ext cx="1462088" cy="149225"/>
              </a:xfrm>
              <a:custGeom>
                <a:avLst/>
                <a:gdLst>
                  <a:gd name="T0" fmla="*/ 0 w 1761"/>
                  <a:gd name="T1" fmla="*/ 179 h 179"/>
                  <a:gd name="T2" fmla="*/ 0 w 1761"/>
                  <a:gd name="T3" fmla="*/ 179 h 179"/>
                  <a:gd name="T4" fmla="*/ 1672 w 1761"/>
                  <a:gd name="T5" fmla="*/ 179 h 179"/>
                  <a:gd name="T6" fmla="*/ 1761 w 1761"/>
                  <a:gd name="T7" fmla="*/ 89 h 179"/>
                  <a:gd name="T8" fmla="*/ 1672 w 1761"/>
                  <a:gd name="T9" fmla="*/ 0 h 179"/>
                  <a:gd name="T10" fmla="*/ 0 w 1761"/>
                  <a:gd name="T1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1" h="179">
                    <a:moveTo>
                      <a:pt x="0" y="179"/>
                    </a:moveTo>
                    <a:lnTo>
                      <a:pt x="0" y="179"/>
                    </a:lnTo>
                    <a:lnTo>
                      <a:pt x="1672" y="179"/>
                    </a:lnTo>
                    <a:lnTo>
                      <a:pt x="1761" y="89"/>
                    </a:lnTo>
                    <a:lnTo>
                      <a:pt x="16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32585" y="3820070"/>
                <a:ext cx="2370138" cy="365125"/>
              </a:xfrm>
              <a:custGeom>
                <a:avLst/>
                <a:gdLst>
                  <a:gd name="T0" fmla="*/ 2762 w 2852"/>
                  <a:gd name="T1" fmla="*/ 0 h 439"/>
                  <a:gd name="T2" fmla="*/ 2762 w 2852"/>
                  <a:gd name="T3" fmla="*/ 0 h 439"/>
                  <a:gd name="T4" fmla="*/ 2672 w 2852"/>
                  <a:gd name="T5" fmla="*/ 89 h 439"/>
                  <a:gd name="T6" fmla="*/ 2672 w 2852"/>
                  <a:gd name="T7" fmla="*/ 259 h 439"/>
                  <a:gd name="T8" fmla="*/ 0 w 2852"/>
                  <a:gd name="T9" fmla="*/ 259 h 439"/>
                  <a:gd name="T10" fmla="*/ 0 w 2852"/>
                  <a:gd name="T11" fmla="*/ 439 h 439"/>
                  <a:gd name="T12" fmla="*/ 2694 w 2852"/>
                  <a:gd name="T13" fmla="*/ 439 h 439"/>
                  <a:gd name="T14" fmla="*/ 2852 w 2852"/>
                  <a:gd name="T15" fmla="*/ 281 h 439"/>
                  <a:gd name="T16" fmla="*/ 2852 w 2852"/>
                  <a:gd name="T17" fmla="*/ 89 h 439"/>
                  <a:gd name="T18" fmla="*/ 2762 w 2852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2" h="439">
                    <a:moveTo>
                      <a:pt x="2762" y="0"/>
                    </a:moveTo>
                    <a:lnTo>
                      <a:pt x="2762" y="0"/>
                    </a:lnTo>
                    <a:lnTo>
                      <a:pt x="2672" y="89"/>
                    </a:lnTo>
                    <a:lnTo>
                      <a:pt x="2672" y="259"/>
                    </a:lnTo>
                    <a:lnTo>
                      <a:pt x="0" y="259"/>
                    </a:lnTo>
                    <a:lnTo>
                      <a:pt x="0" y="439"/>
                    </a:lnTo>
                    <a:lnTo>
                      <a:pt x="2694" y="439"/>
                    </a:lnTo>
                    <a:cubicBezTo>
                      <a:pt x="2781" y="439"/>
                      <a:pt x="2852" y="368"/>
                      <a:pt x="2852" y="281"/>
                    </a:cubicBezTo>
                    <a:lnTo>
                      <a:pt x="2852" y="89"/>
                    </a:ln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167748" y="3820070"/>
                <a:ext cx="1062038" cy="365125"/>
              </a:xfrm>
              <a:custGeom>
                <a:avLst/>
                <a:gdLst>
                  <a:gd name="T0" fmla="*/ 1188 w 1278"/>
                  <a:gd name="T1" fmla="*/ 0 h 439"/>
                  <a:gd name="T2" fmla="*/ 1188 w 1278"/>
                  <a:gd name="T3" fmla="*/ 0 h 439"/>
                  <a:gd name="T4" fmla="*/ 1098 w 1278"/>
                  <a:gd name="T5" fmla="*/ 89 h 439"/>
                  <a:gd name="T6" fmla="*/ 1098 w 1278"/>
                  <a:gd name="T7" fmla="*/ 259 h 439"/>
                  <a:gd name="T8" fmla="*/ 0 w 1278"/>
                  <a:gd name="T9" fmla="*/ 259 h 439"/>
                  <a:gd name="T10" fmla="*/ 0 w 1278"/>
                  <a:gd name="T11" fmla="*/ 439 h 439"/>
                  <a:gd name="T12" fmla="*/ 1120 w 1278"/>
                  <a:gd name="T13" fmla="*/ 439 h 439"/>
                  <a:gd name="T14" fmla="*/ 1278 w 1278"/>
                  <a:gd name="T15" fmla="*/ 281 h 439"/>
                  <a:gd name="T16" fmla="*/ 1278 w 1278"/>
                  <a:gd name="T17" fmla="*/ 89 h 439"/>
                  <a:gd name="T18" fmla="*/ 1188 w 1278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9">
                    <a:moveTo>
                      <a:pt x="1188" y="0"/>
                    </a:moveTo>
                    <a:lnTo>
                      <a:pt x="1188" y="0"/>
                    </a:lnTo>
                    <a:lnTo>
                      <a:pt x="1098" y="89"/>
                    </a:lnTo>
                    <a:lnTo>
                      <a:pt x="1098" y="259"/>
                    </a:lnTo>
                    <a:lnTo>
                      <a:pt x="0" y="259"/>
                    </a:lnTo>
                    <a:lnTo>
                      <a:pt x="0" y="439"/>
                    </a:lnTo>
                    <a:lnTo>
                      <a:pt x="1120" y="439"/>
                    </a:lnTo>
                    <a:cubicBezTo>
                      <a:pt x="1207" y="439"/>
                      <a:pt x="1278" y="368"/>
                      <a:pt x="1278" y="281"/>
                    </a:cubicBezTo>
                    <a:lnTo>
                      <a:pt x="1278" y="89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801160" y="3820070"/>
                <a:ext cx="1062038" cy="365125"/>
              </a:xfrm>
              <a:custGeom>
                <a:avLst/>
                <a:gdLst>
                  <a:gd name="T0" fmla="*/ 1188 w 1278"/>
                  <a:gd name="T1" fmla="*/ 0 h 439"/>
                  <a:gd name="T2" fmla="*/ 1188 w 1278"/>
                  <a:gd name="T3" fmla="*/ 0 h 439"/>
                  <a:gd name="T4" fmla="*/ 1098 w 1278"/>
                  <a:gd name="T5" fmla="*/ 89 h 439"/>
                  <a:gd name="T6" fmla="*/ 1098 w 1278"/>
                  <a:gd name="T7" fmla="*/ 259 h 439"/>
                  <a:gd name="T8" fmla="*/ 0 w 1278"/>
                  <a:gd name="T9" fmla="*/ 259 h 439"/>
                  <a:gd name="T10" fmla="*/ 0 w 1278"/>
                  <a:gd name="T11" fmla="*/ 439 h 439"/>
                  <a:gd name="T12" fmla="*/ 1120 w 1278"/>
                  <a:gd name="T13" fmla="*/ 439 h 439"/>
                  <a:gd name="T14" fmla="*/ 1278 w 1278"/>
                  <a:gd name="T15" fmla="*/ 281 h 439"/>
                  <a:gd name="T16" fmla="*/ 1278 w 1278"/>
                  <a:gd name="T17" fmla="*/ 89 h 439"/>
                  <a:gd name="T18" fmla="*/ 1188 w 1278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9">
                    <a:moveTo>
                      <a:pt x="1188" y="0"/>
                    </a:moveTo>
                    <a:lnTo>
                      <a:pt x="1188" y="0"/>
                    </a:lnTo>
                    <a:lnTo>
                      <a:pt x="1098" y="89"/>
                    </a:lnTo>
                    <a:lnTo>
                      <a:pt x="1098" y="259"/>
                    </a:lnTo>
                    <a:lnTo>
                      <a:pt x="0" y="259"/>
                    </a:lnTo>
                    <a:lnTo>
                      <a:pt x="0" y="439"/>
                    </a:lnTo>
                    <a:lnTo>
                      <a:pt x="1120" y="439"/>
                    </a:lnTo>
                    <a:cubicBezTo>
                      <a:pt x="1207" y="439"/>
                      <a:pt x="1278" y="368"/>
                      <a:pt x="1278" y="281"/>
                    </a:cubicBezTo>
                    <a:lnTo>
                      <a:pt x="1278" y="89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432985" y="3820070"/>
                <a:ext cx="1060450" cy="365125"/>
              </a:xfrm>
              <a:custGeom>
                <a:avLst/>
                <a:gdLst>
                  <a:gd name="T0" fmla="*/ 1188 w 1278"/>
                  <a:gd name="T1" fmla="*/ 0 h 439"/>
                  <a:gd name="T2" fmla="*/ 1188 w 1278"/>
                  <a:gd name="T3" fmla="*/ 0 h 439"/>
                  <a:gd name="T4" fmla="*/ 1098 w 1278"/>
                  <a:gd name="T5" fmla="*/ 89 h 439"/>
                  <a:gd name="T6" fmla="*/ 1098 w 1278"/>
                  <a:gd name="T7" fmla="*/ 259 h 439"/>
                  <a:gd name="T8" fmla="*/ 0 w 1278"/>
                  <a:gd name="T9" fmla="*/ 259 h 439"/>
                  <a:gd name="T10" fmla="*/ 0 w 1278"/>
                  <a:gd name="T11" fmla="*/ 439 h 439"/>
                  <a:gd name="T12" fmla="*/ 1120 w 1278"/>
                  <a:gd name="T13" fmla="*/ 439 h 439"/>
                  <a:gd name="T14" fmla="*/ 1278 w 1278"/>
                  <a:gd name="T15" fmla="*/ 281 h 439"/>
                  <a:gd name="T16" fmla="*/ 1278 w 1278"/>
                  <a:gd name="T17" fmla="*/ 89 h 439"/>
                  <a:gd name="T18" fmla="*/ 1188 w 1278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9">
                    <a:moveTo>
                      <a:pt x="1188" y="0"/>
                    </a:moveTo>
                    <a:lnTo>
                      <a:pt x="1188" y="0"/>
                    </a:lnTo>
                    <a:lnTo>
                      <a:pt x="1098" y="89"/>
                    </a:lnTo>
                    <a:lnTo>
                      <a:pt x="1098" y="259"/>
                    </a:lnTo>
                    <a:lnTo>
                      <a:pt x="0" y="259"/>
                    </a:lnTo>
                    <a:lnTo>
                      <a:pt x="0" y="439"/>
                    </a:lnTo>
                    <a:lnTo>
                      <a:pt x="1120" y="439"/>
                    </a:lnTo>
                    <a:cubicBezTo>
                      <a:pt x="1207" y="439"/>
                      <a:pt x="1278" y="368"/>
                      <a:pt x="1278" y="281"/>
                    </a:cubicBezTo>
                    <a:lnTo>
                      <a:pt x="1278" y="89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912410" y="4035970"/>
                <a:ext cx="1462088" cy="149225"/>
              </a:xfrm>
              <a:custGeom>
                <a:avLst/>
                <a:gdLst>
                  <a:gd name="T0" fmla="*/ 0 w 1761"/>
                  <a:gd name="T1" fmla="*/ 180 h 180"/>
                  <a:gd name="T2" fmla="*/ 0 w 1761"/>
                  <a:gd name="T3" fmla="*/ 180 h 180"/>
                  <a:gd name="T4" fmla="*/ 1672 w 1761"/>
                  <a:gd name="T5" fmla="*/ 180 h 180"/>
                  <a:gd name="T6" fmla="*/ 1761 w 1761"/>
                  <a:gd name="T7" fmla="*/ 90 h 180"/>
                  <a:gd name="T8" fmla="*/ 1672 w 1761"/>
                  <a:gd name="T9" fmla="*/ 0 h 180"/>
                  <a:gd name="T10" fmla="*/ 0 w 1761"/>
                  <a:gd name="T1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1" h="180">
                    <a:moveTo>
                      <a:pt x="0" y="180"/>
                    </a:moveTo>
                    <a:lnTo>
                      <a:pt x="0" y="180"/>
                    </a:lnTo>
                    <a:lnTo>
                      <a:pt x="1672" y="180"/>
                    </a:lnTo>
                    <a:lnTo>
                      <a:pt x="1761" y="90"/>
                    </a:lnTo>
                    <a:lnTo>
                      <a:pt x="16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</p:grpSp>
        <p:sp>
          <p:nvSpPr>
            <p:cNvPr id="35" name="Text Research (freeform?)"/>
            <p:cNvSpPr>
              <a:spLocks/>
            </p:cNvSpPr>
            <p:nvPr/>
          </p:nvSpPr>
          <p:spPr bwMode="auto">
            <a:xfrm>
              <a:off x="294731" y="2118917"/>
              <a:ext cx="1321006" cy="1634326"/>
            </a:xfrm>
            <a:custGeom>
              <a:avLst/>
              <a:gdLst>
                <a:gd name="T0" fmla="*/ 0 w 1664"/>
                <a:gd name="T1" fmla="*/ 0 h 2909"/>
                <a:gd name="T2" fmla="*/ 0 w 1664"/>
                <a:gd name="T3" fmla="*/ 0 h 2909"/>
                <a:gd name="T4" fmla="*/ 1664 w 1664"/>
                <a:gd name="T5" fmla="*/ 0 h 2909"/>
                <a:gd name="T6" fmla="*/ 1664 w 1664"/>
                <a:gd name="T7" fmla="*/ 2909 h 2909"/>
                <a:gd name="T8" fmla="*/ 0 w 1664"/>
                <a:gd name="T9" fmla="*/ 2909 h 2909"/>
                <a:gd name="T10" fmla="*/ 0 w 1664"/>
                <a:gd name="T11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4" h="2909">
                  <a:moveTo>
                    <a:pt x="0" y="0"/>
                  </a:moveTo>
                  <a:lnTo>
                    <a:pt x="0" y="0"/>
                  </a:lnTo>
                  <a:lnTo>
                    <a:pt x="1664" y="0"/>
                  </a:lnTo>
                  <a:lnTo>
                    <a:pt x="1664" y="2909"/>
                  </a:lnTo>
                  <a:lnTo>
                    <a:pt x="0" y="29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125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Research on present and planned facilities, analysis and modelling</a:t>
              </a:r>
              <a:endParaRPr lang="en-GB" sz="9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solidFill>
                  <a:srgbClr val="102992"/>
                </a:solidFill>
              </a:rPr>
              <a:t>R&amp;D program follows European Fusion Roadmap</a:t>
            </a:r>
            <a:endParaRPr lang="en-GB" sz="2400" b="0" dirty="0">
              <a:solidFill>
                <a:srgbClr val="10299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/>
              <a:t>A.Fasoli | Fusion Power Associates | December 2023 </a:t>
            </a:r>
            <a:endParaRPr lang="en-GB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2" y="819612"/>
            <a:ext cx="1244293" cy="176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EB78D6B-E605-B1D3-3540-C9ADF29A3F3D}"/>
              </a:ext>
            </a:extLst>
          </p:cNvPr>
          <p:cNvSpPr txBox="1"/>
          <p:nvPr/>
        </p:nvSpPr>
        <p:spPr>
          <a:xfrm>
            <a:off x="7075820" y="4625379"/>
            <a:ext cx="19880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Resource allocation in H2020 </a:t>
            </a:r>
            <a:endParaRPr lang="en-GB" sz="105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46F82B1-C634-09A4-4D77-0B6F0EE8DF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39" t="9030" r="13636" b="7599"/>
          <a:stretch/>
        </p:blipFill>
        <p:spPr>
          <a:xfrm>
            <a:off x="6957520" y="2875748"/>
            <a:ext cx="203708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Background"/>
          <p:cNvGrpSpPr/>
          <p:nvPr/>
        </p:nvGrpSpPr>
        <p:grpSpPr>
          <a:xfrm>
            <a:off x="415010" y="791234"/>
            <a:ext cx="6040040" cy="3777717"/>
            <a:chOff x="222839" y="1054977"/>
            <a:chExt cx="8053387" cy="5036956"/>
          </a:xfrm>
        </p:grpSpPr>
        <p:pic>
          <p:nvPicPr>
            <p:cNvPr id="2064" name="Backgr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39" y="1054977"/>
              <a:ext cx="8053387" cy="502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Short-term"/>
            <p:cNvSpPr txBox="1"/>
            <p:nvPr/>
          </p:nvSpPr>
          <p:spPr>
            <a:xfrm>
              <a:off x="841234" y="1104741"/>
              <a:ext cx="145808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Short-term</a:t>
              </a:r>
              <a:endPara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Medium-term"/>
            <p:cNvSpPr txBox="1"/>
            <p:nvPr/>
          </p:nvSpPr>
          <p:spPr>
            <a:xfrm>
              <a:off x="2986196" y="1095872"/>
              <a:ext cx="185016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Medium-term</a:t>
              </a:r>
              <a:endPara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Long-term"/>
            <p:cNvSpPr txBox="1"/>
            <p:nvPr/>
          </p:nvSpPr>
          <p:spPr>
            <a:xfrm>
              <a:off x="5555569" y="1095872"/>
              <a:ext cx="139277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Long-term</a:t>
              </a:r>
              <a:endPara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Milestone"/>
            <p:cNvSpPr txBox="1"/>
            <p:nvPr/>
          </p:nvSpPr>
          <p:spPr>
            <a:xfrm>
              <a:off x="500639" y="5814937"/>
              <a:ext cx="72498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9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Milestone</a:t>
              </a:r>
              <a:endParaRPr lang="en-GB" sz="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Punkt Legende"/>
            <p:cNvSpPr>
              <a:spLocks/>
            </p:cNvSpPr>
            <p:nvPr/>
          </p:nvSpPr>
          <p:spPr bwMode="auto">
            <a:xfrm>
              <a:off x="350838" y="5895975"/>
              <a:ext cx="104775" cy="133350"/>
            </a:xfrm>
            <a:custGeom>
              <a:avLst/>
              <a:gdLst>
                <a:gd name="T0" fmla="*/ 64 w 126"/>
                <a:gd name="T1" fmla="*/ 160 h 160"/>
                <a:gd name="T2" fmla="*/ 64 w 126"/>
                <a:gd name="T3" fmla="*/ 160 h 160"/>
                <a:gd name="T4" fmla="*/ 0 w 126"/>
                <a:gd name="T5" fmla="*/ 80 h 160"/>
                <a:gd name="T6" fmla="*/ 64 w 126"/>
                <a:gd name="T7" fmla="*/ 0 h 160"/>
                <a:gd name="T8" fmla="*/ 126 w 126"/>
                <a:gd name="T9" fmla="*/ 80 h 160"/>
                <a:gd name="T10" fmla="*/ 64 w 126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60">
                  <a:moveTo>
                    <a:pt x="64" y="160"/>
                  </a:moveTo>
                  <a:lnTo>
                    <a:pt x="64" y="160"/>
                  </a:lnTo>
                  <a:lnTo>
                    <a:pt x="0" y="80"/>
                  </a:lnTo>
                  <a:lnTo>
                    <a:pt x="64" y="0"/>
                  </a:lnTo>
                  <a:lnTo>
                    <a:pt x="126" y="80"/>
                  </a:lnTo>
                  <a:lnTo>
                    <a:pt x="64" y="160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grpSp>
        <p:nvGrpSpPr>
          <p:cNvPr id="54" name="PFEIL LOWER COST"/>
          <p:cNvGrpSpPr/>
          <p:nvPr/>
        </p:nvGrpSpPr>
        <p:grpSpPr>
          <a:xfrm>
            <a:off x="413538" y="4173431"/>
            <a:ext cx="5620121" cy="207747"/>
            <a:chOff x="220878" y="5564574"/>
            <a:chExt cx="7493494" cy="276996"/>
          </a:xfrm>
        </p:grpSpPr>
        <p:pic>
          <p:nvPicPr>
            <p:cNvPr id="8" name="Pfeil Lower cost" descr="Lower_Cost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8" y="5564574"/>
              <a:ext cx="7493494" cy="274688"/>
            </a:xfrm>
            <a:prstGeom prst="rect">
              <a:avLst/>
            </a:prstGeom>
          </p:spPr>
        </p:pic>
        <p:sp>
          <p:nvSpPr>
            <p:cNvPr id="46" name="Lower cost"/>
            <p:cNvSpPr txBox="1"/>
            <p:nvPr/>
          </p:nvSpPr>
          <p:spPr>
            <a:xfrm>
              <a:off x="286433" y="5564574"/>
              <a:ext cx="5102249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r>
                <a:rPr lang="en-US" sz="900" dirty="0">
                  <a:latin typeface="Arial Black" panose="020B0A04020102020204" pitchFamily="34" charset="0"/>
                </a:rPr>
                <a:t>Lower cost through concept improvements and innovations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</p:grp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11009" y="1709739"/>
            <a:ext cx="5011340" cy="28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grpSp>
        <p:nvGrpSpPr>
          <p:cNvPr id="53" name="PFEIL STELLARATOR"/>
          <p:cNvGrpSpPr/>
          <p:nvPr/>
        </p:nvGrpSpPr>
        <p:grpSpPr>
          <a:xfrm>
            <a:off x="413539" y="2026936"/>
            <a:ext cx="5710768" cy="1994543"/>
            <a:chOff x="220878" y="2702580"/>
            <a:chExt cx="7614357" cy="2659390"/>
          </a:xfrm>
        </p:grpSpPr>
        <p:pic>
          <p:nvPicPr>
            <p:cNvPr id="11" name="Pfeil Stellarator" descr="Stellarator_as_fusion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8" y="2702580"/>
              <a:ext cx="7614357" cy="2658982"/>
            </a:xfrm>
            <a:prstGeom prst="rect">
              <a:avLst/>
            </a:prstGeom>
          </p:spPr>
        </p:pic>
        <p:sp>
          <p:nvSpPr>
            <p:cNvPr id="45" name="Stellerator"/>
            <p:cNvSpPr txBox="1"/>
            <p:nvPr/>
          </p:nvSpPr>
          <p:spPr>
            <a:xfrm>
              <a:off x="295311" y="5084974"/>
              <a:ext cx="2375007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r>
                <a:rPr lang="en-GB" sz="900" dirty="0" err="1">
                  <a:latin typeface="Arial Black" panose="020B0A04020102020204" pitchFamily="34" charset="0"/>
                </a:rPr>
                <a:t>Stellarator</a:t>
              </a:r>
              <a:r>
                <a:rPr lang="en-GB" sz="900" dirty="0">
                  <a:latin typeface="Arial Black" panose="020B0A04020102020204" pitchFamily="34" charset="0"/>
                </a:rPr>
                <a:t> as fusion plant?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16" name="Punkt Stellarator"/>
            <p:cNvSpPr>
              <a:spLocks/>
            </p:cNvSpPr>
            <p:nvPr/>
          </p:nvSpPr>
          <p:spPr bwMode="auto">
            <a:xfrm>
              <a:off x="3241675" y="5119688"/>
              <a:ext cx="157162" cy="196850"/>
            </a:xfrm>
            <a:custGeom>
              <a:avLst/>
              <a:gdLst>
                <a:gd name="T0" fmla="*/ 96 w 189"/>
                <a:gd name="T1" fmla="*/ 238 h 238"/>
                <a:gd name="T2" fmla="*/ 96 w 189"/>
                <a:gd name="T3" fmla="*/ 238 h 238"/>
                <a:gd name="T4" fmla="*/ 0 w 189"/>
                <a:gd name="T5" fmla="*/ 120 h 238"/>
                <a:gd name="T6" fmla="*/ 96 w 189"/>
                <a:gd name="T7" fmla="*/ 0 h 238"/>
                <a:gd name="T8" fmla="*/ 189 w 189"/>
                <a:gd name="T9" fmla="*/ 120 h 238"/>
                <a:gd name="T10" fmla="*/ 96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6" y="238"/>
                  </a:moveTo>
                  <a:lnTo>
                    <a:pt x="96" y="238"/>
                  </a:lnTo>
                  <a:lnTo>
                    <a:pt x="0" y="120"/>
                  </a:lnTo>
                  <a:lnTo>
                    <a:pt x="96" y="0"/>
                  </a:lnTo>
                  <a:lnTo>
                    <a:pt x="189" y="120"/>
                  </a:lnTo>
                  <a:lnTo>
                    <a:pt x="96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grpSp>
        <p:nvGrpSpPr>
          <p:cNvPr id="52" name="PFEIL MATERIAL"/>
          <p:cNvGrpSpPr/>
          <p:nvPr/>
        </p:nvGrpSpPr>
        <p:grpSpPr>
          <a:xfrm>
            <a:off x="413539" y="3132012"/>
            <a:ext cx="5801414" cy="543883"/>
            <a:chOff x="220878" y="4176015"/>
            <a:chExt cx="7735219" cy="725177"/>
          </a:xfrm>
        </p:grpSpPr>
        <p:pic>
          <p:nvPicPr>
            <p:cNvPr id="9" name="Pfeil Material" descr="Material_Research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8" y="4176015"/>
              <a:ext cx="7735219" cy="725177"/>
            </a:xfrm>
            <a:prstGeom prst="rect">
              <a:avLst/>
            </a:prstGeom>
          </p:spPr>
        </p:pic>
        <p:sp>
          <p:nvSpPr>
            <p:cNvPr id="36" name="Material"/>
            <p:cNvSpPr txBox="1"/>
            <p:nvPr/>
          </p:nvSpPr>
          <p:spPr>
            <a:xfrm>
              <a:off x="294731" y="4624195"/>
              <a:ext cx="3529168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r>
                <a:rPr lang="en-GB" sz="900" dirty="0">
                  <a:latin typeface="Arial Black" panose="020B0A04020102020204" pitchFamily="34" charset="0"/>
                </a:rPr>
                <a:t>Material research facilities IFMIF/DONES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</p:grpSp>
      <p:grpSp>
        <p:nvGrpSpPr>
          <p:cNvPr id="50" name="PFEIL ORANGE"/>
          <p:cNvGrpSpPr/>
          <p:nvPr/>
        </p:nvGrpSpPr>
        <p:grpSpPr>
          <a:xfrm>
            <a:off x="805563" y="2386295"/>
            <a:ext cx="5575097" cy="745712"/>
            <a:chOff x="743576" y="3181727"/>
            <a:chExt cx="7433463" cy="994282"/>
          </a:xfrm>
        </p:grpSpPr>
        <p:pic>
          <p:nvPicPr>
            <p:cNvPr id="2" name="oranger Pfeil" descr="DEMO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6" y="3226117"/>
              <a:ext cx="7433463" cy="949892"/>
            </a:xfrm>
            <a:prstGeom prst="rect">
              <a:avLst/>
            </a:prstGeom>
          </p:spPr>
        </p:pic>
        <p:sp>
          <p:nvSpPr>
            <p:cNvPr id="37" name="DEMO"/>
            <p:cNvSpPr txBox="1"/>
            <p:nvPr/>
          </p:nvSpPr>
          <p:spPr>
            <a:xfrm>
              <a:off x="5554510" y="3577955"/>
              <a:ext cx="680099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b">
              <a:spAutoFit/>
            </a:bodyPr>
            <a:lstStyle/>
            <a:p>
              <a:pPr hangingPunct="0"/>
              <a:r>
                <a:rPr lang="en-US" sz="105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DEMO</a:t>
              </a:r>
              <a:endParaRPr lang="en-GB" sz="105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41" name="Consitent"/>
            <p:cNvSpPr txBox="1"/>
            <p:nvPr/>
          </p:nvSpPr>
          <p:spPr>
            <a:xfrm>
              <a:off x="2882399" y="3188794"/>
              <a:ext cx="998563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Consistent</a:t>
              </a:r>
            </a:p>
            <a:p>
              <a:pPr algn="ctr" hangingPunct="0"/>
              <a:r>
                <a:rPr lang="en-US" sz="900" dirty="0">
                  <a:latin typeface="Arial Black" panose="020B0A04020102020204" pitchFamily="34" charset="0"/>
                </a:rPr>
                <a:t>c</a:t>
              </a:r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oncept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42" name="Commence"/>
            <p:cNvSpPr txBox="1"/>
            <p:nvPr/>
          </p:nvSpPr>
          <p:spPr>
            <a:xfrm>
              <a:off x="4171503" y="3181727"/>
              <a:ext cx="116099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Commence</a:t>
              </a:r>
            </a:p>
            <a:p>
              <a:pPr algn="ctr" hangingPunct="0"/>
              <a:r>
                <a:rPr lang="en-US" sz="900" dirty="0">
                  <a:latin typeface="Arial Black" panose="020B0A04020102020204" pitchFamily="34" charset="0"/>
                </a:rPr>
                <a:t>construction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43" name="Electricity"/>
            <p:cNvSpPr txBox="1"/>
            <p:nvPr/>
          </p:nvSpPr>
          <p:spPr>
            <a:xfrm>
              <a:off x="6475015" y="3184312"/>
              <a:ext cx="998563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algn="ctr"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Electricity</a:t>
              </a:r>
            </a:p>
            <a:p>
              <a:pPr algn="ctr" hangingPunct="0"/>
              <a:r>
                <a:rPr lang="en-US" sz="900" dirty="0">
                  <a:latin typeface="Arial Black" panose="020B0A04020102020204" pitchFamily="34" charset="0"/>
                </a:rPr>
                <a:t>production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13" name="Punkt Consistent"/>
            <p:cNvSpPr>
              <a:spLocks/>
            </p:cNvSpPr>
            <p:nvPr/>
          </p:nvSpPr>
          <p:spPr bwMode="auto">
            <a:xfrm>
              <a:off x="3241675" y="3568700"/>
              <a:ext cx="157162" cy="198438"/>
            </a:xfrm>
            <a:custGeom>
              <a:avLst/>
              <a:gdLst>
                <a:gd name="T0" fmla="*/ 96 w 189"/>
                <a:gd name="T1" fmla="*/ 238 h 238"/>
                <a:gd name="T2" fmla="*/ 96 w 189"/>
                <a:gd name="T3" fmla="*/ 238 h 238"/>
                <a:gd name="T4" fmla="*/ 0 w 189"/>
                <a:gd name="T5" fmla="*/ 119 h 238"/>
                <a:gd name="T6" fmla="*/ 96 w 189"/>
                <a:gd name="T7" fmla="*/ 0 h 238"/>
                <a:gd name="T8" fmla="*/ 189 w 189"/>
                <a:gd name="T9" fmla="*/ 119 h 238"/>
                <a:gd name="T10" fmla="*/ 96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6" y="238"/>
                  </a:moveTo>
                  <a:lnTo>
                    <a:pt x="96" y="238"/>
                  </a:lnTo>
                  <a:lnTo>
                    <a:pt x="0" y="119"/>
                  </a:lnTo>
                  <a:lnTo>
                    <a:pt x="96" y="0"/>
                  </a:lnTo>
                  <a:lnTo>
                    <a:pt x="189" y="119"/>
                  </a:lnTo>
                  <a:lnTo>
                    <a:pt x="96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25" name="Punkt Commence"/>
            <p:cNvSpPr>
              <a:spLocks/>
            </p:cNvSpPr>
            <p:nvPr/>
          </p:nvSpPr>
          <p:spPr bwMode="auto">
            <a:xfrm>
              <a:off x="4579938" y="3568700"/>
              <a:ext cx="157162" cy="198438"/>
            </a:xfrm>
            <a:custGeom>
              <a:avLst/>
              <a:gdLst>
                <a:gd name="T0" fmla="*/ 97 w 189"/>
                <a:gd name="T1" fmla="*/ 238 h 238"/>
                <a:gd name="T2" fmla="*/ 97 w 189"/>
                <a:gd name="T3" fmla="*/ 238 h 238"/>
                <a:gd name="T4" fmla="*/ 0 w 189"/>
                <a:gd name="T5" fmla="*/ 119 h 238"/>
                <a:gd name="T6" fmla="*/ 97 w 189"/>
                <a:gd name="T7" fmla="*/ 0 h 238"/>
                <a:gd name="T8" fmla="*/ 189 w 189"/>
                <a:gd name="T9" fmla="*/ 119 h 238"/>
                <a:gd name="T10" fmla="*/ 97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7" y="238"/>
                  </a:moveTo>
                  <a:lnTo>
                    <a:pt x="97" y="238"/>
                  </a:lnTo>
                  <a:lnTo>
                    <a:pt x="0" y="119"/>
                  </a:lnTo>
                  <a:lnTo>
                    <a:pt x="97" y="0"/>
                  </a:lnTo>
                  <a:lnTo>
                    <a:pt x="189" y="119"/>
                  </a:lnTo>
                  <a:lnTo>
                    <a:pt x="97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0" name="Punkt Electricity"/>
            <p:cNvSpPr>
              <a:spLocks/>
            </p:cNvSpPr>
            <p:nvPr/>
          </p:nvSpPr>
          <p:spPr bwMode="auto">
            <a:xfrm>
              <a:off x="6877050" y="3568700"/>
              <a:ext cx="157162" cy="198438"/>
            </a:xfrm>
            <a:custGeom>
              <a:avLst/>
              <a:gdLst>
                <a:gd name="T0" fmla="*/ 96 w 189"/>
                <a:gd name="T1" fmla="*/ 238 h 238"/>
                <a:gd name="T2" fmla="*/ 96 w 189"/>
                <a:gd name="T3" fmla="*/ 238 h 238"/>
                <a:gd name="T4" fmla="*/ 0 w 189"/>
                <a:gd name="T5" fmla="*/ 119 h 238"/>
                <a:gd name="T6" fmla="*/ 96 w 189"/>
                <a:gd name="T7" fmla="*/ 0 h 238"/>
                <a:gd name="T8" fmla="*/ 189 w 189"/>
                <a:gd name="T9" fmla="*/ 119 h 238"/>
                <a:gd name="T10" fmla="*/ 96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6" y="238"/>
                  </a:moveTo>
                  <a:lnTo>
                    <a:pt x="96" y="238"/>
                  </a:lnTo>
                  <a:lnTo>
                    <a:pt x="0" y="119"/>
                  </a:lnTo>
                  <a:lnTo>
                    <a:pt x="96" y="0"/>
                  </a:lnTo>
                  <a:lnTo>
                    <a:pt x="189" y="119"/>
                  </a:lnTo>
                  <a:lnTo>
                    <a:pt x="96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grpSp>
        <p:nvGrpSpPr>
          <p:cNvPr id="32" name="PFEIL GRUEN"/>
          <p:cNvGrpSpPr/>
          <p:nvPr/>
        </p:nvGrpSpPr>
        <p:grpSpPr>
          <a:xfrm>
            <a:off x="413539" y="1315345"/>
            <a:ext cx="4649447" cy="1104244"/>
            <a:chOff x="220879" y="1753792"/>
            <a:chExt cx="6199262" cy="1472325"/>
          </a:xfrm>
        </p:grpSpPr>
        <p:pic>
          <p:nvPicPr>
            <p:cNvPr id="6" name="Gruener Pfeil" descr="ITER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79" y="1753792"/>
              <a:ext cx="6199262" cy="1472325"/>
            </a:xfrm>
            <a:prstGeom prst="rect">
              <a:avLst/>
            </a:prstGeom>
          </p:spPr>
        </p:pic>
        <p:sp>
          <p:nvSpPr>
            <p:cNvPr id="33" name="ITER"/>
            <p:cNvSpPr txBox="1"/>
            <p:nvPr/>
          </p:nvSpPr>
          <p:spPr>
            <a:xfrm>
              <a:off x="4838624" y="2054887"/>
              <a:ext cx="56254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ctr">
              <a:spAutoFit/>
            </a:bodyPr>
            <a:lstStyle/>
            <a:p>
              <a:pPr hangingPunct="0"/>
              <a:r>
                <a:rPr lang="en-US" sz="105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ITER</a:t>
              </a:r>
              <a:endParaRPr lang="en-GB" sz="105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39" name="First"/>
            <p:cNvSpPr txBox="1"/>
            <p:nvPr/>
          </p:nvSpPr>
          <p:spPr>
            <a:xfrm>
              <a:off x="2129027" y="2427691"/>
              <a:ext cx="1135351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First plasma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40" name="Full"/>
            <p:cNvSpPr txBox="1"/>
            <p:nvPr/>
          </p:nvSpPr>
          <p:spPr>
            <a:xfrm>
              <a:off x="3266516" y="2423836"/>
              <a:ext cx="1520072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hangingPunct="0"/>
              <a:r>
                <a:rPr lang="en-US" sz="900" dirty="0">
                  <a:solidFill>
                    <a:srgbClr val="000000"/>
                  </a:solidFill>
                  <a:latin typeface="Arial Black" panose="020B0A04020102020204" pitchFamily="34" charset="0"/>
                  <a:sym typeface="Calibri"/>
                </a:rPr>
                <a:t>Full performance</a:t>
              </a:r>
              <a:endParaRPr lang="en-GB" sz="900" dirty="0">
                <a:solidFill>
                  <a:srgbClr val="000000"/>
                </a:solidFill>
                <a:latin typeface="Arial Black" panose="020B0A04020102020204" pitchFamily="34" charset="0"/>
                <a:sym typeface="Calibri"/>
              </a:endParaRPr>
            </a:p>
          </p:txBody>
        </p:sp>
        <p:sp>
          <p:nvSpPr>
            <p:cNvPr id="10" name="Punkt First"/>
            <p:cNvSpPr>
              <a:spLocks/>
            </p:cNvSpPr>
            <p:nvPr/>
          </p:nvSpPr>
          <p:spPr bwMode="auto">
            <a:xfrm>
              <a:off x="2576513" y="2281238"/>
              <a:ext cx="157162" cy="196850"/>
            </a:xfrm>
            <a:custGeom>
              <a:avLst/>
              <a:gdLst>
                <a:gd name="T0" fmla="*/ 96 w 189"/>
                <a:gd name="T1" fmla="*/ 238 h 238"/>
                <a:gd name="T2" fmla="*/ 96 w 189"/>
                <a:gd name="T3" fmla="*/ 238 h 238"/>
                <a:gd name="T4" fmla="*/ 0 w 189"/>
                <a:gd name="T5" fmla="*/ 119 h 238"/>
                <a:gd name="T6" fmla="*/ 96 w 189"/>
                <a:gd name="T7" fmla="*/ 0 h 238"/>
                <a:gd name="T8" fmla="*/ 189 w 189"/>
                <a:gd name="T9" fmla="*/ 119 h 238"/>
                <a:gd name="T10" fmla="*/ 96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6" y="238"/>
                  </a:moveTo>
                  <a:lnTo>
                    <a:pt x="96" y="238"/>
                  </a:lnTo>
                  <a:lnTo>
                    <a:pt x="0" y="119"/>
                  </a:lnTo>
                  <a:lnTo>
                    <a:pt x="96" y="0"/>
                  </a:lnTo>
                  <a:lnTo>
                    <a:pt x="189" y="119"/>
                  </a:lnTo>
                  <a:lnTo>
                    <a:pt x="96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  <p:sp>
          <p:nvSpPr>
            <p:cNvPr id="31" name="Punkt Full"/>
            <p:cNvSpPr>
              <a:spLocks/>
            </p:cNvSpPr>
            <p:nvPr/>
          </p:nvSpPr>
          <p:spPr bwMode="auto">
            <a:xfrm>
              <a:off x="3905250" y="2281238"/>
              <a:ext cx="157162" cy="196850"/>
            </a:xfrm>
            <a:custGeom>
              <a:avLst/>
              <a:gdLst>
                <a:gd name="T0" fmla="*/ 97 w 189"/>
                <a:gd name="T1" fmla="*/ 238 h 238"/>
                <a:gd name="T2" fmla="*/ 97 w 189"/>
                <a:gd name="T3" fmla="*/ 238 h 238"/>
                <a:gd name="T4" fmla="*/ 0 w 189"/>
                <a:gd name="T5" fmla="*/ 119 h 238"/>
                <a:gd name="T6" fmla="*/ 97 w 189"/>
                <a:gd name="T7" fmla="*/ 0 h 238"/>
                <a:gd name="T8" fmla="*/ 189 w 189"/>
                <a:gd name="T9" fmla="*/ 119 h 238"/>
                <a:gd name="T10" fmla="*/ 97 w 189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38">
                  <a:moveTo>
                    <a:pt x="97" y="238"/>
                  </a:moveTo>
                  <a:lnTo>
                    <a:pt x="97" y="238"/>
                  </a:lnTo>
                  <a:lnTo>
                    <a:pt x="0" y="119"/>
                  </a:lnTo>
                  <a:lnTo>
                    <a:pt x="97" y="0"/>
                  </a:lnTo>
                  <a:lnTo>
                    <a:pt x="189" y="119"/>
                  </a:lnTo>
                  <a:lnTo>
                    <a:pt x="97" y="238"/>
                  </a:lnTo>
                  <a:close/>
                </a:path>
              </a:pathLst>
            </a:custGeom>
            <a:solidFill>
              <a:srgbClr val="05060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/>
            </a:p>
          </p:txBody>
        </p:sp>
      </p:grpSp>
      <p:grpSp>
        <p:nvGrpSpPr>
          <p:cNvPr id="47" name="KLAMMER ROT"/>
          <p:cNvGrpSpPr/>
          <p:nvPr/>
        </p:nvGrpSpPr>
        <p:grpSpPr>
          <a:xfrm>
            <a:off x="415596" y="1315345"/>
            <a:ext cx="3856435" cy="1823552"/>
            <a:chOff x="223620" y="1753792"/>
            <a:chExt cx="5141913" cy="2431403"/>
          </a:xfrm>
        </p:grpSpPr>
        <p:grpSp>
          <p:nvGrpSpPr>
            <p:cNvPr id="29" name="Klammer rot"/>
            <p:cNvGrpSpPr/>
            <p:nvPr/>
          </p:nvGrpSpPr>
          <p:grpSpPr>
            <a:xfrm>
              <a:off x="223620" y="1753792"/>
              <a:ext cx="5141913" cy="2431403"/>
              <a:chOff x="232585" y="1753792"/>
              <a:chExt cx="5141913" cy="2431403"/>
            </a:xfrm>
          </p:grpSpPr>
          <p:sp>
            <p:nvSpPr>
              <p:cNvPr id="5" name="Klammer box"/>
              <p:cNvSpPr>
                <a:spLocks/>
              </p:cNvSpPr>
              <p:nvPr/>
            </p:nvSpPr>
            <p:spPr bwMode="auto">
              <a:xfrm>
                <a:off x="232585" y="1759823"/>
                <a:ext cx="1382713" cy="2422525"/>
              </a:xfrm>
              <a:custGeom>
                <a:avLst/>
                <a:gdLst>
                  <a:gd name="T0" fmla="*/ 0 w 1664"/>
                  <a:gd name="T1" fmla="*/ 0 h 2909"/>
                  <a:gd name="T2" fmla="*/ 0 w 1664"/>
                  <a:gd name="T3" fmla="*/ 0 h 2909"/>
                  <a:gd name="T4" fmla="*/ 1664 w 1664"/>
                  <a:gd name="T5" fmla="*/ 0 h 2909"/>
                  <a:gd name="T6" fmla="*/ 1664 w 1664"/>
                  <a:gd name="T7" fmla="*/ 2909 h 2909"/>
                  <a:gd name="T8" fmla="*/ 0 w 1664"/>
                  <a:gd name="T9" fmla="*/ 2909 h 2909"/>
                  <a:gd name="T10" fmla="*/ 0 w 1664"/>
                  <a:gd name="T11" fmla="*/ 0 h 2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4" h="2909">
                    <a:moveTo>
                      <a:pt x="0" y="0"/>
                    </a:moveTo>
                    <a:lnTo>
                      <a:pt x="0" y="0"/>
                    </a:lnTo>
                    <a:lnTo>
                      <a:pt x="1664" y="0"/>
                    </a:lnTo>
                    <a:lnTo>
                      <a:pt x="1664" y="2909"/>
                    </a:lnTo>
                    <a:lnTo>
                      <a:pt x="0" y="29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32585" y="1753792"/>
                <a:ext cx="2370138" cy="365125"/>
              </a:xfrm>
              <a:custGeom>
                <a:avLst/>
                <a:gdLst>
                  <a:gd name="T0" fmla="*/ 2762 w 2852"/>
                  <a:gd name="T1" fmla="*/ 438 h 438"/>
                  <a:gd name="T2" fmla="*/ 2762 w 2852"/>
                  <a:gd name="T3" fmla="*/ 438 h 438"/>
                  <a:gd name="T4" fmla="*/ 2672 w 2852"/>
                  <a:gd name="T5" fmla="*/ 349 h 438"/>
                  <a:gd name="T6" fmla="*/ 2672 w 2852"/>
                  <a:gd name="T7" fmla="*/ 179 h 438"/>
                  <a:gd name="T8" fmla="*/ 0 w 2852"/>
                  <a:gd name="T9" fmla="*/ 179 h 438"/>
                  <a:gd name="T10" fmla="*/ 0 w 2852"/>
                  <a:gd name="T11" fmla="*/ 0 h 438"/>
                  <a:gd name="T12" fmla="*/ 2694 w 2852"/>
                  <a:gd name="T13" fmla="*/ 0 h 438"/>
                  <a:gd name="T14" fmla="*/ 2852 w 2852"/>
                  <a:gd name="T15" fmla="*/ 157 h 438"/>
                  <a:gd name="T16" fmla="*/ 2852 w 2852"/>
                  <a:gd name="T17" fmla="*/ 349 h 438"/>
                  <a:gd name="T18" fmla="*/ 2762 w 2852"/>
                  <a:gd name="T1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2" h="438">
                    <a:moveTo>
                      <a:pt x="2762" y="438"/>
                    </a:moveTo>
                    <a:lnTo>
                      <a:pt x="2762" y="438"/>
                    </a:lnTo>
                    <a:lnTo>
                      <a:pt x="2672" y="349"/>
                    </a:lnTo>
                    <a:lnTo>
                      <a:pt x="2672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2694" y="0"/>
                    </a:lnTo>
                    <a:cubicBezTo>
                      <a:pt x="2781" y="0"/>
                      <a:pt x="2852" y="70"/>
                      <a:pt x="2852" y="157"/>
                    </a:cubicBezTo>
                    <a:lnTo>
                      <a:pt x="2852" y="349"/>
                    </a:lnTo>
                    <a:lnTo>
                      <a:pt x="2762" y="438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2167748" y="1753792"/>
                <a:ext cx="1062038" cy="365125"/>
              </a:xfrm>
              <a:custGeom>
                <a:avLst/>
                <a:gdLst>
                  <a:gd name="T0" fmla="*/ 1188 w 1278"/>
                  <a:gd name="T1" fmla="*/ 438 h 438"/>
                  <a:gd name="T2" fmla="*/ 1188 w 1278"/>
                  <a:gd name="T3" fmla="*/ 438 h 438"/>
                  <a:gd name="T4" fmla="*/ 1098 w 1278"/>
                  <a:gd name="T5" fmla="*/ 349 h 438"/>
                  <a:gd name="T6" fmla="*/ 1098 w 1278"/>
                  <a:gd name="T7" fmla="*/ 179 h 438"/>
                  <a:gd name="T8" fmla="*/ 0 w 1278"/>
                  <a:gd name="T9" fmla="*/ 179 h 438"/>
                  <a:gd name="T10" fmla="*/ 0 w 1278"/>
                  <a:gd name="T11" fmla="*/ 0 h 438"/>
                  <a:gd name="T12" fmla="*/ 1120 w 1278"/>
                  <a:gd name="T13" fmla="*/ 0 h 438"/>
                  <a:gd name="T14" fmla="*/ 1278 w 1278"/>
                  <a:gd name="T15" fmla="*/ 157 h 438"/>
                  <a:gd name="T16" fmla="*/ 1278 w 1278"/>
                  <a:gd name="T17" fmla="*/ 349 h 438"/>
                  <a:gd name="T18" fmla="*/ 1188 w 1278"/>
                  <a:gd name="T1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8">
                    <a:moveTo>
                      <a:pt x="1188" y="438"/>
                    </a:moveTo>
                    <a:lnTo>
                      <a:pt x="1188" y="438"/>
                    </a:lnTo>
                    <a:lnTo>
                      <a:pt x="1098" y="349"/>
                    </a:lnTo>
                    <a:lnTo>
                      <a:pt x="1098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1120" y="0"/>
                    </a:lnTo>
                    <a:cubicBezTo>
                      <a:pt x="1207" y="0"/>
                      <a:pt x="1278" y="70"/>
                      <a:pt x="1278" y="157"/>
                    </a:cubicBezTo>
                    <a:lnTo>
                      <a:pt x="1278" y="349"/>
                    </a:lnTo>
                    <a:lnTo>
                      <a:pt x="1188" y="438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801160" y="1753792"/>
                <a:ext cx="1062038" cy="365125"/>
              </a:xfrm>
              <a:custGeom>
                <a:avLst/>
                <a:gdLst>
                  <a:gd name="T0" fmla="*/ 1188 w 1278"/>
                  <a:gd name="T1" fmla="*/ 438 h 438"/>
                  <a:gd name="T2" fmla="*/ 1188 w 1278"/>
                  <a:gd name="T3" fmla="*/ 438 h 438"/>
                  <a:gd name="T4" fmla="*/ 1098 w 1278"/>
                  <a:gd name="T5" fmla="*/ 349 h 438"/>
                  <a:gd name="T6" fmla="*/ 1098 w 1278"/>
                  <a:gd name="T7" fmla="*/ 179 h 438"/>
                  <a:gd name="T8" fmla="*/ 0 w 1278"/>
                  <a:gd name="T9" fmla="*/ 179 h 438"/>
                  <a:gd name="T10" fmla="*/ 0 w 1278"/>
                  <a:gd name="T11" fmla="*/ 0 h 438"/>
                  <a:gd name="T12" fmla="*/ 1120 w 1278"/>
                  <a:gd name="T13" fmla="*/ 0 h 438"/>
                  <a:gd name="T14" fmla="*/ 1278 w 1278"/>
                  <a:gd name="T15" fmla="*/ 157 h 438"/>
                  <a:gd name="T16" fmla="*/ 1278 w 1278"/>
                  <a:gd name="T17" fmla="*/ 349 h 438"/>
                  <a:gd name="T18" fmla="*/ 1188 w 1278"/>
                  <a:gd name="T1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8">
                    <a:moveTo>
                      <a:pt x="1188" y="438"/>
                    </a:moveTo>
                    <a:lnTo>
                      <a:pt x="1188" y="438"/>
                    </a:lnTo>
                    <a:lnTo>
                      <a:pt x="1098" y="349"/>
                    </a:lnTo>
                    <a:lnTo>
                      <a:pt x="1098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1120" y="0"/>
                    </a:lnTo>
                    <a:cubicBezTo>
                      <a:pt x="1207" y="0"/>
                      <a:pt x="1278" y="70"/>
                      <a:pt x="1278" y="157"/>
                    </a:cubicBezTo>
                    <a:lnTo>
                      <a:pt x="1278" y="349"/>
                    </a:lnTo>
                    <a:lnTo>
                      <a:pt x="1188" y="438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3432985" y="1753792"/>
                <a:ext cx="1060450" cy="365125"/>
              </a:xfrm>
              <a:custGeom>
                <a:avLst/>
                <a:gdLst>
                  <a:gd name="T0" fmla="*/ 1188 w 1278"/>
                  <a:gd name="T1" fmla="*/ 438 h 438"/>
                  <a:gd name="T2" fmla="*/ 1188 w 1278"/>
                  <a:gd name="T3" fmla="*/ 438 h 438"/>
                  <a:gd name="T4" fmla="*/ 1098 w 1278"/>
                  <a:gd name="T5" fmla="*/ 349 h 438"/>
                  <a:gd name="T6" fmla="*/ 1098 w 1278"/>
                  <a:gd name="T7" fmla="*/ 179 h 438"/>
                  <a:gd name="T8" fmla="*/ 0 w 1278"/>
                  <a:gd name="T9" fmla="*/ 179 h 438"/>
                  <a:gd name="T10" fmla="*/ 0 w 1278"/>
                  <a:gd name="T11" fmla="*/ 0 h 438"/>
                  <a:gd name="T12" fmla="*/ 1120 w 1278"/>
                  <a:gd name="T13" fmla="*/ 0 h 438"/>
                  <a:gd name="T14" fmla="*/ 1278 w 1278"/>
                  <a:gd name="T15" fmla="*/ 157 h 438"/>
                  <a:gd name="T16" fmla="*/ 1278 w 1278"/>
                  <a:gd name="T17" fmla="*/ 349 h 438"/>
                  <a:gd name="T18" fmla="*/ 1188 w 1278"/>
                  <a:gd name="T1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8">
                    <a:moveTo>
                      <a:pt x="1188" y="438"/>
                    </a:moveTo>
                    <a:lnTo>
                      <a:pt x="1188" y="438"/>
                    </a:lnTo>
                    <a:lnTo>
                      <a:pt x="1098" y="349"/>
                    </a:lnTo>
                    <a:lnTo>
                      <a:pt x="1098" y="179"/>
                    </a:lnTo>
                    <a:lnTo>
                      <a:pt x="0" y="179"/>
                    </a:lnTo>
                    <a:lnTo>
                      <a:pt x="0" y="0"/>
                    </a:lnTo>
                    <a:lnTo>
                      <a:pt x="1120" y="0"/>
                    </a:lnTo>
                    <a:cubicBezTo>
                      <a:pt x="1207" y="0"/>
                      <a:pt x="1278" y="70"/>
                      <a:pt x="1278" y="157"/>
                    </a:cubicBezTo>
                    <a:lnTo>
                      <a:pt x="1278" y="349"/>
                    </a:lnTo>
                    <a:lnTo>
                      <a:pt x="1188" y="438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3912410" y="1753792"/>
                <a:ext cx="1462088" cy="149225"/>
              </a:xfrm>
              <a:custGeom>
                <a:avLst/>
                <a:gdLst>
                  <a:gd name="T0" fmla="*/ 0 w 1761"/>
                  <a:gd name="T1" fmla="*/ 179 h 179"/>
                  <a:gd name="T2" fmla="*/ 0 w 1761"/>
                  <a:gd name="T3" fmla="*/ 179 h 179"/>
                  <a:gd name="T4" fmla="*/ 1672 w 1761"/>
                  <a:gd name="T5" fmla="*/ 179 h 179"/>
                  <a:gd name="T6" fmla="*/ 1761 w 1761"/>
                  <a:gd name="T7" fmla="*/ 89 h 179"/>
                  <a:gd name="T8" fmla="*/ 1672 w 1761"/>
                  <a:gd name="T9" fmla="*/ 0 h 179"/>
                  <a:gd name="T10" fmla="*/ 0 w 1761"/>
                  <a:gd name="T1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1" h="179">
                    <a:moveTo>
                      <a:pt x="0" y="179"/>
                    </a:moveTo>
                    <a:lnTo>
                      <a:pt x="0" y="179"/>
                    </a:lnTo>
                    <a:lnTo>
                      <a:pt x="1672" y="179"/>
                    </a:lnTo>
                    <a:lnTo>
                      <a:pt x="1761" y="89"/>
                    </a:lnTo>
                    <a:lnTo>
                      <a:pt x="16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32585" y="3820070"/>
                <a:ext cx="2370138" cy="365125"/>
              </a:xfrm>
              <a:custGeom>
                <a:avLst/>
                <a:gdLst>
                  <a:gd name="T0" fmla="*/ 2762 w 2852"/>
                  <a:gd name="T1" fmla="*/ 0 h 439"/>
                  <a:gd name="T2" fmla="*/ 2762 w 2852"/>
                  <a:gd name="T3" fmla="*/ 0 h 439"/>
                  <a:gd name="T4" fmla="*/ 2672 w 2852"/>
                  <a:gd name="T5" fmla="*/ 89 h 439"/>
                  <a:gd name="T6" fmla="*/ 2672 w 2852"/>
                  <a:gd name="T7" fmla="*/ 259 h 439"/>
                  <a:gd name="T8" fmla="*/ 0 w 2852"/>
                  <a:gd name="T9" fmla="*/ 259 h 439"/>
                  <a:gd name="T10" fmla="*/ 0 w 2852"/>
                  <a:gd name="T11" fmla="*/ 439 h 439"/>
                  <a:gd name="T12" fmla="*/ 2694 w 2852"/>
                  <a:gd name="T13" fmla="*/ 439 h 439"/>
                  <a:gd name="T14" fmla="*/ 2852 w 2852"/>
                  <a:gd name="T15" fmla="*/ 281 h 439"/>
                  <a:gd name="T16" fmla="*/ 2852 w 2852"/>
                  <a:gd name="T17" fmla="*/ 89 h 439"/>
                  <a:gd name="T18" fmla="*/ 2762 w 2852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2" h="439">
                    <a:moveTo>
                      <a:pt x="2762" y="0"/>
                    </a:moveTo>
                    <a:lnTo>
                      <a:pt x="2762" y="0"/>
                    </a:lnTo>
                    <a:lnTo>
                      <a:pt x="2672" y="89"/>
                    </a:lnTo>
                    <a:lnTo>
                      <a:pt x="2672" y="259"/>
                    </a:lnTo>
                    <a:lnTo>
                      <a:pt x="0" y="259"/>
                    </a:lnTo>
                    <a:lnTo>
                      <a:pt x="0" y="439"/>
                    </a:lnTo>
                    <a:lnTo>
                      <a:pt x="2694" y="439"/>
                    </a:lnTo>
                    <a:cubicBezTo>
                      <a:pt x="2781" y="439"/>
                      <a:pt x="2852" y="368"/>
                      <a:pt x="2852" y="281"/>
                    </a:cubicBezTo>
                    <a:lnTo>
                      <a:pt x="2852" y="89"/>
                    </a:lnTo>
                    <a:lnTo>
                      <a:pt x="2762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167748" y="3820070"/>
                <a:ext cx="1062038" cy="365125"/>
              </a:xfrm>
              <a:custGeom>
                <a:avLst/>
                <a:gdLst>
                  <a:gd name="T0" fmla="*/ 1188 w 1278"/>
                  <a:gd name="T1" fmla="*/ 0 h 439"/>
                  <a:gd name="T2" fmla="*/ 1188 w 1278"/>
                  <a:gd name="T3" fmla="*/ 0 h 439"/>
                  <a:gd name="T4" fmla="*/ 1098 w 1278"/>
                  <a:gd name="T5" fmla="*/ 89 h 439"/>
                  <a:gd name="T6" fmla="*/ 1098 w 1278"/>
                  <a:gd name="T7" fmla="*/ 259 h 439"/>
                  <a:gd name="T8" fmla="*/ 0 w 1278"/>
                  <a:gd name="T9" fmla="*/ 259 h 439"/>
                  <a:gd name="T10" fmla="*/ 0 w 1278"/>
                  <a:gd name="T11" fmla="*/ 439 h 439"/>
                  <a:gd name="T12" fmla="*/ 1120 w 1278"/>
                  <a:gd name="T13" fmla="*/ 439 h 439"/>
                  <a:gd name="T14" fmla="*/ 1278 w 1278"/>
                  <a:gd name="T15" fmla="*/ 281 h 439"/>
                  <a:gd name="T16" fmla="*/ 1278 w 1278"/>
                  <a:gd name="T17" fmla="*/ 89 h 439"/>
                  <a:gd name="T18" fmla="*/ 1188 w 1278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9">
                    <a:moveTo>
                      <a:pt x="1188" y="0"/>
                    </a:moveTo>
                    <a:lnTo>
                      <a:pt x="1188" y="0"/>
                    </a:lnTo>
                    <a:lnTo>
                      <a:pt x="1098" y="89"/>
                    </a:lnTo>
                    <a:lnTo>
                      <a:pt x="1098" y="259"/>
                    </a:lnTo>
                    <a:lnTo>
                      <a:pt x="0" y="259"/>
                    </a:lnTo>
                    <a:lnTo>
                      <a:pt x="0" y="439"/>
                    </a:lnTo>
                    <a:lnTo>
                      <a:pt x="1120" y="439"/>
                    </a:lnTo>
                    <a:cubicBezTo>
                      <a:pt x="1207" y="439"/>
                      <a:pt x="1278" y="368"/>
                      <a:pt x="1278" y="281"/>
                    </a:cubicBezTo>
                    <a:lnTo>
                      <a:pt x="1278" y="89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801160" y="3820070"/>
                <a:ext cx="1062038" cy="365125"/>
              </a:xfrm>
              <a:custGeom>
                <a:avLst/>
                <a:gdLst>
                  <a:gd name="T0" fmla="*/ 1188 w 1278"/>
                  <a:gd name="T1" fmla="*/ 0 h 439"/>
                  <a:gd name="T2" fmla="*/ 1188 w 1278"/>
                  <a:gd name="T3" fmla="*/ 0 h 439"/>
                  <a:gd name="T4" fmla="*/ 1098 w 1278"/>
                  <a:gd name="T5" fmla="*/ 89 h 439"/>
                  <a:gd name="T6" fmla="*/ 1098 w 1278"/>
                  <a:gd name="T7" fmla="*/ 259 h 439"/>
                  <a:gd name="T8" fmla="*/ 0 w 1278"/>
                  <a:gd name="T9" fmla="*/ 259 h 439"/>
                  <a:gd name="T10" fmla="*/ 0 w 1278"/>
                  <a:gd name="T11" fmla="*/ 439 h 439"/>
                  <a:gd name="T12" fmla="*/ 1120 w 1278"/>
                  <a:gd name="T13" fmla="*/ 439 h 439"/>
                  <a:gd name="T14" fmla="*/ 1278 w 1278"/>
                  <a:gd name="T15" fmla="*/ 281 h 439"/>
                  <a:gd name="T16" fmla="*/ 1278 w 1278"/>
                  <a:gd name="T17" fmla="*/ 89 h 439"/>
                  <a:gd name="T18" fmla="*/ 1188 w 1278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9">
                    <a:moveTo>
                      <a:pt x="1188" y="0"/>
                    </a:moveTo>
                    <a:lnTo>
                      <a:pt x="1188" y="0"/>
                    </a:lnTo>
                    <a:lnTo>
                      <a:pt x="1098" y="89"/>
                    </a:lnTo>
                    <a:lnTo>
                      <a:pt x="1098" y="259"/>
                    </a:lnTo>
                    <a:lnTo>
                      <a:pt x="0" y="259"/>
                    </a:lnTo>
                    <a:lnTo>
                      <a:pt x="0" y="439"/>
                    </a:lnTo>
                    <a:lnTo>
                      <a:pt x="1120" y="439"/>
                    </a:lnTo>
                    <a:cubicBezTo>
                      <a:pt x="1207" y="439"/>
                      <a:pt x="1278" y="368"/>
                      <a:pt x="1278" y="281"/>
                    </a:cubicBezTo>
                    <a:lnTo>
                      <a:pt x="1278" y="89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3432985" y="3820070"/>
                <a:ext cx="1060450" cy="365125"/>
              </a:xfrm>
              <a:custGeom>
                <a:avLst/>
                <a:gdLst>
                  <a:gd name="T0" fmla="*/ 1188 w 1278"/>
                  <a:gd name="T1" fmla="*/ 0 h 439"/>
                  <a:gd name="T2" fmla="*/ 1188 w 1278"/>
                  <a:gd name="T3" fmla="*/ 0 h 439"/>
                  <a:gd name="T4" fmla="*/ 1098 w 1278"/>
                  <a:gd name="T5" fmla="*/ 89 h 439"/>
                  <a:gd name="T6" fmla="*/ 1098 w 1278"/>
                  <a:gd name="T7" fmla="*/ 259 h 439"/>
                  <a:gd name="T8" fmla="*/ 0 w 1278"/>
                  <a:gd name="T9" fmla="*/ 259 h 439"/>
                  <a:gd name="T10" fmla="*/ 0 w 1278"/>
                  <a:gd name="T11" fmla="*/ 439 h 439"/>
                  <a:gd name="T12" fmla="*/ 1120 w 1278"/>
                  <a:gd name="T13" fmla="*/ 439 h 439"/>
                  <a:gd name="T14" fmla="*/ 1278 w 1278"/>
                  <a:gd name="T15" fmla="*/ 281 h 439"/>
                  <a:gd name="T16" fmla="*/ 1278 w 1278"/>
                  <a:gd name="T17" fmla="*/ 89 h 439"/>
                  <a:gd name="T18" fmla="*/ 1188 w 1278"/>
                  <a:gd name="T1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8" h="439">
                    <a:moveTo>
                      <a:pt x="1188" y="0"/>
                    </a:moveTo>
                    <a:lnTo>
                      <a:pt x="1188" y="0"/>
                    </a:lnTo>
                    <a:lnTo>
                      <a:pt x="1098" y="89"/>
                    </a:lnTo>
                    <a:lnTo>
                      <a:pt x="1098" y="259"/>
                    </a:lnTo>
                    <a:lnTo>
                      <a:pt x="0" y="259"/>
                    </a:lnTo>
                    <a:lnTo>
                      <a:pt x="0" y="439"/>
                    </a:lnTo>
                    <a:lnTo>
                      <a:pt x="1120" y="439"/>
                    </a:lnTo>
                    <a:cubicBezTo>
                      <a:pt x="1207" y="439"/>
                      <a:pt x="1278" y="368"/>
                      <a:pt x="1278" y="281"/>
                    </a:cubicBezTo>
                    <a:lnTo>
                      <a:pt x="1278" y="89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3912410" y="4035970"/>
                <a:ext cx="1462088" cy="149225"/>
              </a:xfrm>
              <a:custGeom>
                <a:avLst/>
                <a:gdLst>
                  <a:gd name="T0" fmla="*/ 0 w 1761"/>
                  <a:gd name="T1" fmla="*/ 180 h 180"/>
                  <a:gd name="T2" fmla="*/ 0 w 1761"/>
                  <a:gd name="T3" fmla="*/ 180 h 180"/>
                  <a:gd name="T4" fmla="*/ 1672 w 1761"/>
                  <a:gd name="T5" fmla="*/ 180 h 180"/>
                  <a:gd name="T6" fmla="*/ 1761 w 1761"/>
                  <a:gd name="T7" fmla="*/ 90 h 180"/>
                  <a:gd name="T8" fmla="*/ 1672 w 1761"/>
                  <a:gd name="T9" fmla="*/ 0 h 180"/>
                  <a:gd name="T10" fmla="*/ 0 w 1761"/>
                  <a:gd name="T1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1" h="180">
                    <a:moveTo>
                      <a:pt x="0" y="180"/>
                    </a:moveTo>
                    <a:lnTo>
                      <a:pt x="0" y="180"/>
                    </a:lnTo>
                    <a:lnTo>
                      <a:pt x="1672" y="180"/>
                    </a:lnTo>
                    <a:lnTo>
                      <a:pt x="1761" y="90"/>
                    </a:lnTo>
                    <a:lnTo>
                      <a:pt x="16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4465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</p:grpSp>
        <p:sp>
          <p:nvSpPr>
            <p:cNvPr id="35" name="Text Research (freeform?)"/>
            <p:cNvSpPr>
              <a:spLocks/>
            </p:cNvSpPr>
            <p:nvPr/>
          </p:nvSpPr>
          <p:spPr bwMode="auto">
            <a:xfrm>
              <a:off x="294731" y="2118917"/>
              <a:ext cx="1321006" cy="1634326"/>
            </a:xfrm>
            <a:custGeom>
              <a:avLst/>
              <a:gdLst>
                <a:gd name="T0" fmla="*/ 0 w 1664"/>
                <a:gd name="T1" fmla="*/ 0 h 2909"/>
                <a:gd name="T2" fmla="*/ 0 w 1664"/>
                <a:gd name="T3" fmla="*/ 0 h 2909"/>
                <a:gd name="T4" fmla="*/ 1664 w 1664"/>
                <a:gd name="T5" fmla="*/ 0 h 2909"/>
                <a:gd name="T6" fmla="*/ 1664 w 1664"/>
                <a:gd name="T7" fmla="*/ 2909 h 2909"/>
                <a:gd name="T8" fmla="*/ 0 w 1664"/>
                <a:gd name="T9" fmla="*/ 2909 h 2909"/>
                <a:gd name="T10" fmla="*/ 0 w 1664"/>
                <a:gd name="T11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4" h="2909">
                  <a:moveTo>
                    <a:pt x="0" y="0"/>
                  </a:moveTo>
                  <a:lnTo>
                    <a:pt x="0" y="0"/>
                  </a:lnTo>
                  <a:lnTo>
                    <a:pt x="1664" y="0"/>
                  </a:lnTo>
                  <a:lnTo>
                    <a:pt x="1664" y="2909"/>
                  </a:lnTo>
                  <a:lnTo>
                    <a:pt x="0" y="29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125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Research on present and planned facilities, analysis and modelling</a:t>
              </a:r>
              <a:endParaRPr lang="en-GB" sz="9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solidFill>
                  <a:srgbClr val="102992"/>
                </a:solidFill>
              </a:rPr>
              <a:t>R&amp;D program follows European Fusion Roadmap</a:t>
            </a:r>
            <a:endParaRPr lang="en-GB" sz="2400" b="0" dirty="0">
              <a:solidFill>
                <a:srgbClr val="10299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l-NL"/>
              <a:t>A.Fasoli | Fusion Power Associates | December 2023 </a:t>
            </a:r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9866727-38FE-09D9-AB18-B5B907E494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5" t="7180" r="11667" b="9202"/>
          <a:stretch/>
        </p:blipFill>
        <p:spPr>
          <a:xfrm>
            <a:off x="6914774" y="2869133"/>
            <a:ext cx="2140420" cy="180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EB78D6B-E605-B1D3-3540-C9ADF29A3F3D}"/>
              </a:ext>
            </a:extLst>
          </p:cNvPr>
          <p:cNvSpPr txBox="1"/>
          <p:nvPr/>
        </p:nvSpPr>
        <p:spPr>
          <a:xfrm>
            <a:off x="7075820" y="4625379"/>
            <a:ext cx="18213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Present resource allocation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EBAF0F-C04D-BAE0-DE13-DE77A1477E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2" y="819612"/>
            <a:ext cx="1244293" cy="176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 Fusion Power Plants">
            <a:extLst>
              <a:ext uri="{FF2B5EF4-FFF2-40B4-BE49-F238E27FC236}">
                <a16:creationId xmlns:a16="http://schemas.microsoft.com/office/drawing/2014/main" id="{B35C9CF6-9955-BEBF-7E78-97C5BBD01730}"/>
              </a:ext>
            </a:extLst>
          </p:cNvPr>
          <p:cNvSpPr txBox="1"/>
          <p:nvPr/>
        </p:nvSpPr>
        <p:spPr>
          <a:xfrm rot="16200000">
            <a:off x="4727894" y="2342866"/>
            <a:ext cx="3829764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hangingPunct="0"/>
            <a:r>
              <a:rPr lang="en-US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Fusion Power Plants</a:t>
            </a:r>
            <a:endParaRPr lang="en-GB"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58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FA8-C0D5-58D1-4E88-32E2F25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52" y="765726"/>
            <a:ext cx="4680520" cy="405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Interest in fusion has grown enormously </a:t>
            </a:r>
            <a:r>
              <a:rPr lang="en-US" dirty="0">
                <a:latin typeface="+mn-lt"/>
              </a:rPr>
              <a:t>thanks to</a:t>
            </a:r>
          </a:p>
          <a:p>
            <a:pPr lvl="2"/>
            <a:endParaRPr lang="en-US" sz="1050" dirty="0">
              <a:latin typeface="+mn-lt"/>
            </a:endParaRP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Public fusion research successes at JET, NIF, W7-X and Medium-Sized Tokamaks, ITER assembly</a:t>
            </a:r>
          </a:p>
          <a:p>
            <a:pPr marL="1714098" lvl="5" indent="0">
              <a:buNone/>
            </a:pPr>
            <a:endParaRPr lang="en-US" sz="1050" dirty="0">
              <a:latin typeface="+mn-lt"/>
            </a:endParaRPr>
          </a:p>
          <a:p>
            <a:pPr marL="457200" lvl="1" indent="0">
              <a:buNone/>
            </a:pPr>
            <a:r>
              <a:rPr lang="en-US" sz="1800" dirty="0">
                <a:latin typeface="+mn-lt"/>
              </a:rPr>
              <a:t>Realization that baseload electricity power plants are essential for energy transition &amp; security</a:t>
            </a:r>
          </a:p>
          <a:p>
            <a:pPr marL="457200" lvl="1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Industries and private investors are now part of the fusion effort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Why the revision ?</a:t>
            </a:r>
            <a:endParaRPr lang="en-DE" sz="2400" dirty="0">
              <a:solidFill>
                <a:srgbClr val="003399"/>
              </a:solidFill>
            </a:endParaRPr>
          </a:p>
        </p:txBody>
      </p:sp>
      <p:pic>
        <p:nvPicPr>
          <p:cNvPr id="9" name="Picture 8" descr="A person standing at a podium&#10;&#10;Description automatically generated">
            <a:extLst>
              <a:ext uri="{FF2B5EF4-FFF2-40B4-BE49-F238E27FC236}">
                <a16:creationId xmlns:a16="http://schemas.microsoft.com/office/drawing/2014/main" id="{C500122D-A7CA-2C1A-C036-9197E91B87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7" y="744431"/>
            <a:ext cx="2323010" cy="1306694"/>
          </a:xfrm>
          <a:prstGeom prst="rect">
            <a:avLst/>
          </a:prstGeom>
        </p:spPr>
      </p:pic>
      <p:pic>
        <p:nvPicPr>
          <p:cNvPr id="17" name="Picture 16" descr="A group of people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99753C42-9B9C-55AC-F898-F566CFDAFA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536" y="746658"/>
            <a:ext cx="1595970" cy="1304468"/>
          </a:xfrm>
          <a:prstGeom prst="rect">
            <a:avLst/>
          </a:prstGeom>
        </p:spPr>
      </p:pic>
      <p:pic>
        <p:nvPicPr>
          <p:cNvPr id="21" name="Picture 20" descr="A picture containing circle, graphics, green, screenshot&#10;&#10;Description automatically generated">
            <a:extLst>
              <a:ext uri="{FF2B5EF4-FFF2-40B4-BE49-F238E27FC236}">
                <a16:creationId xmlns:a16="http://schemas.microsoft.com/office/drawing/2014/main" id="{F87856C3-5BE0-3712-BFA0-CE9EB0BA7F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543458"/>
            <a:ext cx="2257222" cy="1254012"/>
          </a:xfrm>
          <a:prstGeom prst="rect">
            <a:avLst/>
          </a:prstGeom>
        </p:spPr>
      </p:pic>
      <p:pic>
        <p:nvPicPr>
          <p:cNvPr id="23" name="Picture 22" descr="A person and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3CDFAD99-718E-DC74-5F61-90FF11D5C7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87" y="3540312"/>
            <a:ext cx="1881019" cy="1254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1C7EE1-54C9-32D6-12EF-141CBE696E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075554"/>
            <a:ext cx="3815450" cy="14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FA8-C0D5-58D1-4E88-32E2F25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82" y="771550"/>
            <a:ext cx="3590461" cy="4338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We must maintain European leadership and technological competitiveness and our attractiveness for the young talents, hence proceed rapidly to demonstrating the commercial feasibility of fusion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Why the revision?</a:t>
            </a:r>
            <a:endParaRPr lang="en-DE" sz="2400" dirty="0">
              <a:solidFill>
                <a:srgbClr val="003399"/>
              </a:solidFill>
            </a:endParaRPr>
          </a:p>
        </p:txBody>
      </p:sp>
      <p:pic>
        <p:nvPicPr>
          <p:cNvPr id="9" name="Picture 8" descr="A picture containing text, screenshot, violet, purple&#10;&#10;Description automatically generated">
            <a:extLst>
              <a:ext uri="{FF2B5EF4-FFF2-40B4-BE49-F238E27FC236}">
                <a16:creationId xmlns:a16="http://schemas.microsoft.com/office/drawing/2014/main" id="{18A581BD-AC4B-45EB-048D-2C2DAABFA0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347" y="987958"/>
            <a:ext cx="3008171" cy="1692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90203-E595-6021-2F42-FF5F402CB3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88" y="2906947"/>
            <a:ext cx="1789368" cy="1692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09F8E5-2C74-2CAF-9E57-D88233C732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657" y="987958"/>
            <a:ext cx="1577862" cy="1692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A picture containing screenshot, urban design&#10;&#10;Description automatically generated">
            <a:extLst>
              <a:ext uri="{FF2B5EF4-FFF2-40B4-BE49-F238E27FC236}">
                <a16:creationId xmlns:a16="http://schemas.microsoft.com/office/drawing/2014/main" id="{DF413DB1-D1BE-DAB8-7135-B740BEA037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906947"/>
            <a:ext cx="3008171" cy="1692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9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FA8-C0D5-58D1-4E88-32E2F25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78" y="898325"/>
            <a:ext cx="3435571" cy="2748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The Roadmap contains all the linked elements of a reactor-oriented program but is based on a sequential JET-ITER-DEMO approach and on assumptions that are no longer valid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Why the revision?</a:t>
            </a:r>
            <a:endParaRPr lang="en-DE" sz="2400" dirty="0">
              <a:solidFill>
                <a:srgbClr val="003399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B7745BC-0C55-AEA1-5541-9A79537247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5586" y="1131590"/>
            <a:ext cx="5004336" cy="2748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AC2B252-B02D-8F33-2B3A-E142640658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586" y="2991888"/>
            <a:ext cx="2804996" cy="17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FA8-C0D5-58D1-4E88-32E2F25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80" y="713284"/>
            <a:ext cx="3518515" cy="4410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n-lt"/>
              </a:rPr>
              <a:t>Delays have impacted ITER… </a:t>
            </a:r>
          </a:p>
          <a:p>
            <a:pPr marL="457200" lvl="1" indent="0">
              <a:buNone/>
            </a:pPr>
            <a:r>
              <a:rPr lang="en-GB" dirty="0">
                <a:latin typeface="+mn-lt"/>
              </a:rPr>
              <a:t>…and JT-60SA, IFMIF-DONES and DTT</a:t>
            </a:r>
          </a:p>
          <a:p>
            <a:pPr marL="914400" lvl="2" indent="0">
              <a:buNone/>
            </a:pPr>
            <a:endParaRPr lang="en-GB" dirty="0">
              <a:latin typeface="+mn-lt"/>
            </a:endParaRPr>
          </a:p>
          <a:p>
            <a:pPr marL="914400" lvl="2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Unique and valuable lessons learned from every stage of the ITER project can and must be integrated into the Roadmap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Why the revision?</a:t>
            </a:r>
            <a:endParaRPr lang="en-DE" sz="2400" dirty="0">
              <a:solidFill>
                <a:srgbClr val="003399"/>
              </a:solidFill>
            </a:endParaRPr>
          </a:p>
        </p:txBody>
      </p:sp>
      <p:pic>
        <p:nvPicPr>
          <p:cNvPr id="10" name="Picture 9" descr="A picture containing screenshot, indoor, factory&#10;&#10;Description automatically generated">
            <a:extLst>
              <a:ext uri="{FF2B5EF4-FFF2-40B4-BE49-F238E27FC236}">
                <a16:creationId xmlns:a16="http://schemas.microsoft.com/office/drawing/2014/main" id="{736E31D9-A7E1-30D8-077B-EEB93CBB06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369" y="666347"/>
            <a:ext cx="5091938" cy="38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del of a power plant&#10;&#10;Description automatically generated with low confidence">
            <a:extLst>
              <a:ext uri="{FF2B5EF4-FFF2-40B4-BE49-F238E27FC236}">
                <a16:creationId xmlns:a16="http://schemas.microsoft.com/office/drawing/2014/main" id="{1248960E-81E4-7C6F-BEBF-42D03760DA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870" b="6615"/>
          <a:stretch/>
        </p:blipFill>
        <p:spPr>
          <a:xfrm>
            <a:off x="4560027" y="515427"/>
            <a:ext cx="4583974" cy="46280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FA8-C0D5-58D1-4E88-32E2F25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5260" y="820315"/>
            <a:ext cx="4735286" cy="3056359"/>
          </a:xfrm>
          <a:gradFill>
            <a:gsLst>
              <a:gs pos="50000">
                <a:schemeClr val="bg1"/>
              </a:gs>
              <a:gs pos="100000">
                <a:schemeClr val="bg1">
                  <a:alpha val="18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200" dirty="0">
                <a:latin typeface="+mn-lt"/>
              </a:rPr>
              <a:t>Definition of the DEMO step</a:t>
            </a:r>
          </a:p>
          <a:p>
            <a:pPr marL="457200" lvl="1" indent="0">
              <a:buNone/>
            </a:pPr>
            <a:endParaRPr lang="en-US" sz="800" dirty="0">
              <a:latin typeface="+mn-lt"/>
            </a:endParaRPr>
          </a:p>
          <a:p>
            <a:pPr marL="457200" lvl="1" indent="0">
              <a:buNone/>
            </a:pPr>
            <a:r>
              <a:rPr lang="en-US" sz="2200" dirty="0">
                <a:latin typeface="+mn-lt"/>
              </a:rPr>
              <a:t>Focus R&amp;D on remaining gaps</a:t>
            </a:r>
          </a:p>
          <a:p>
            <a:pPr marL="457200" lvl="1" indent="0">
              <a:buNone/>
            </a:pPr>
            <a:endParaRPr lang="en-US" sz="800" dirty="0">
              <a:latin typeface="+mn-lt"/>
            </a:endParaRPr>
          </a:p>
          <a:p>
            <a:pPr marL="457200" lvl="1" indent="0">
              <a:buNone/>
            </a:pPr>
            <a:r>
              <a:rPr lang="en-US" sz="2200" dirty="0">
                <a:latin typeface="+mn-lt"/>
              </a:rPr>
              <a:t>Parallelization of ITER and DEMO activities</a:t>
            </a:r>
          </a:p>
          <a:p>
            <a:pPr marL="457200" lvl="1" indent="0">
              <a:buNone/>
            </a:pPr>
            <a:endParaRPr lang="en-US" sz="800" dirty="0">
              <a:latin typeface="+mn-lt"/>
            </a:endParaRPr>
          </a:p>
          <a:p>
            <a:pPr marL="457200" lvl="1" indent="0">
              <a:buNone/>
            </a:pPr>
            <a:r>
              <a:rPr lang="en-US" sz="2200" dirty="0">
                <a:latin typeface="+mn-lt"/>
              </a:rPr>
              <a:t>Measures to accelerate the DEMO and FPP programs</a:t>
            </a:r>
          </a:p>
          <a:p>
            <a:pPr marL="457200" lvl="1" indent="0">
              <a:buNone/>
            </a:pPr>
            <a:endParaRPr lang="en-US" sz="900" dirty="0">
              <a:latin typeface="+mn-lt"/>
            </a:endParaRPr>
          </a:p>
          <a:p>
            <a:pPr marL="457200" lvl="1" indent="0">
              <a:buNone/>
            </a:pPr>
            <a:r>
              <a:rPr lang="en-US" sz="2200" dirty="0">
                <a:latin typeface="+mn-lt"/>
              </a:rPr>
              <a:t>Public-Private-Partnerships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E0C8-9E17-857C-2CDD-A4DDAA6F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A.Fasoli | Fusion Power Associates | December 2023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7729-2E1A-72E9-0D02-5338F5F28D85}"/>
              </a:ext>
            </a:extLst>
          </p:cNvPr>
          <p:cNvSpPr txBox="1"/>
          <p:nvPr/>
        </p:nvSpPr>
        <p:spPr>
          <a:xfrm>
            <a:off x="323528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Main elements of the ongoing Roadmap revision</a:t>
            </a:r>
            <a:endParaRPr lang="en-DE" sz="2400" dirty="0">
              <a:solidFill>
                <a:srgbClr val="0033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99FF0-1733-3969-BD54-1C8C8D8EE8AD}"/>
              </a:ext>
            </a:extLst>
          </p:cNvPr>
          <p:cNvSpPr txBox="1"/>
          <p:nvPr/>
        </p:nvSpPr>
        <p:spPr>
          <a:xfrm>
            <a:off x="352711" y="4085725"/>
            <a:ext cx="6499303" cy="769441"/>
          </a:xfrm>
          <a:prstGeom prst="rect">
            <a:avLst/>
          </a:prstGeom>
          <a:gradFill>
            <a:gsLst>
              <a:gs pos="45000">
                <a:schemeClr val="bg1">
                  <a:alpha val="73000"/>
                </a:schemeClr>
              </a:gs>
              <a:gs pos="100000">
                <a:schemeClr val="bg1">
                  <a:alpha val="18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+mn-lt"/>
              </a:rPr>
              <a:t>These points are in addition to the specific activities for the ITER project, which remain central</a:t>
            </a:r>
          </a:p>
        </p:txBody>
      </p:sp>
    </p:spTree>
    <p:extLst>
      <p:ext uri="{BB962C8B-B14F-4D97-AF65-F5344CB8AC3E}">
        <p14:creationId xmlns:p14="http://schemas.microsoft.com/office/powerpoint/2010/main" val="2995644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FL Document" ma:contentTypeID="0x0101009E359B892F0745A488A3BA50FA95E220008D12AA6DD8705844A8F440FB2627C65C" ma:contentTypeVersion="2" ma:contentTypeDescription="Base Content Type for all EPFL documents" ma:contentTypeScope="" ma:versionID="243fe3aa2b7702eb0a8fc0aba44d7aac">
  <xsd:schema xmlns:xsd="http://www.w3.org/2001/XMLSchema" xmlns:xs="http://www.w3.org/2001/XMLSchema" xmlns:p="http://schemas.microsoft.com/office/2006/metadata/properties" xmlns:ns2="366578e5-d8fa-4ca3-80b4-96d4f4020af2" xmlns:ns3="505a1229-fefc-4964-aa43-a843a2e4cec8" targetNamespace="http://schemas.microsoft.com/office/2006/metadata/properties" ma:root="true" ma:fieldsID="874849853f62a370529474de8c246750" ns2:_="" ns3:_="">
    <xsd:import namespace="366578e5-d8fa-4ca3-80b4-96d4f4020af2"/>
    <xsd:import namespace="505a1229-fefc-4964-aa43-a843a2e4cec8"/>
    <xsd:element name="properties">
      <xsd:complexType>
        <xsd:sequence>
          <xsd:element name="documentManagement">
            <xsd:complexType>
              <xsd:all>
                <xsd:element ref="ns2:EPFLAuthor" minOccurs="0"/>
                <xsd:element ref="ns2:EPFLUsageTaxHTField0" minOccurs="0"/>
                <xsd:element ref="ns2:a822da24a7be47f7b2b8d6471b611ec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578e5-d8fa-4ca3-80b4-96d4f4020af2" elementFormDefault="qualified">
    <xsd:import namespace="http://schemas.microsoft.com/office/2006/documentManagement/types"/>
    <xsd:import namespace="http://schemas.microsoft.com/office/infopath/2007/PartnerControls"/>
    <xsd:element name="EPFLAuthor" ma:index="8" nillable="true" ma:displayName="Author" ma:internalName="EPFL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FLUsageTaxHTField0" ma:index="10" nillable="true" ma:displayName="EPFLUsage_0" ma:hidden="true" ma:internalName="EPFLUsageTaxHTField0">
      <xsd:simpleType>
        <xsd:restriction base="dms:Note"/>
      </xsd:simpleType>
    </xsd:element>
    <xsd:element name="a822da24a7be47f7b2b8d6471b611ecd" ma:index="11" nillable="true" ma:taxonomy="true" ma:internalName="a822da24a7be47f7b2b8d6471b611ecd" ma:taxonomyFieldName="EPFLUsage" ma:displayName="Usage" ma:default="1;#Public|bed90794-060d-40e3-8efd-fc84c2f09e8f" ma:fieldId="{a822da24-a7be-47f7-b2b8-d6471b611ecd}" ma:sspId="4f2e420a-9f6b-4a85-b7a0-ff810e6e8c0b" ma:termSetId="4b8e3540-9bf8-418b-ab3b-31a19bad253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a1229-fefc-4964-aa43-a843a2e4ce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93f37c08-bd19-42a9-9d3a-635e83ef494a}" ma:internalName="TaxCatchAll" ma:showField="CatchAllData" ma:web="505a1229-fefc-4964-aa43-a843a2e4ce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FLAuthor xmlns="366578e5-d8fa-4ca3-80b4-96d4f4020af2">
      <UserInfo>
        <DisplayName/>
        <AccountId xsi:nil="true"/>
        <AccountType/>
      </UserInfo>
    </EPFLAuthor>
    <a822da24a7be47f7b2b8d6471b611ecd xmlns="366578e5-d8fa-4ca3-80b4-96d4f4020a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bed90794-060d-40e3-8efd-fc84c2f09e8f</TermId>
        </TermInfo>
      </Terms>
    </a822da24a7be47f7b2b8d6471b611ecd>
    <EPFLUsageTaxHTField0 xmlns="366578e5-d8fa-4ca3-80b4-96d4f4020af2" xsi:nil="true"/>
    <TaxCatchAll xmlns="505a1229-fefc-4964-aa43-a843a2e4cec8">
      <Value>1</Value>
    </TaxCatchAll>
  </documentManagement>
</p:properties>
</file>

<file path=customXml/itemProps1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3F701F-4DB5-423A-8196-014F59782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578e5-d8fa-4ca3-80b4-96d4f4020af2"/>
    <ds:schemaRef ds:uri="505a1229-fefc-4964-aa43-a843a2e4c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A7CB31-E4DC-4063-BDCD-36DC5F1DA1C8}">
  <ds:schemaRefs>
    <ds:schemaRef ds:uri="366578e5-d8fa-4ca3-80b4-96d4f4020af2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505a1229-fefc-4964-aa43-a843a2e4cec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27593</TotalTime>
  <Words>857</Words>
  <Application>Microsoft Macintosh PowerPoint</Application>
  <PresentationFormat>On-screen Show (16:9)</PresentationFormat>
  <Paragraphs>156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Franklin Gothic Demi Cond</vt:lpstr>
      <vt:lpstr>Libre Franklin</vt:lpstr>
      <vt:lpstr>Times New Roman</vt:lpstr>
      <vt:lpstr>Wingdings</vt:lpstr>
      <vt:lpstr>Thème Office</vt:lpstr>
      <vt:lpstr>A revised Roadmap towards DEMO and FPP</vt:lpstr>
      <vt:lpstr>The EUROfusion Consortium</vt:lpstr>
      <vt:lpstr>R&amp;D program follows European Fusion Roadmap</vt:lpstr>
      <vt:lpstr>R&amp;D program follows European Fusion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Microsoft Office User</cp:lastModifiedBy>
  <cp:revision>1105</cp:revision>
  <cp:lastPrinted>2023-09-05T07:39:19Z</cp:lastPrinted>
  <dcterms:created xsi:type="dcterms:W3CDTF">2019-04-02T06:24:35Z</dcterms:created>
  <dcterms:modified xsi:type="dcterms:W3CDTF">2023-12-18T18:03:56Z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0x0101009E359B892F0745A488A3BA50FA95E220008D12AA6DD8705844A8F440FB2627C65C</vt:lpwstr>
  </property>
  <property fmtid="{D5CDD505-2E9C-101B-9397-08002B2CF9AE}" pid="3" name="EPFLUsage">
    <vt:lpwstr>1;#Public|bed90794-060d-40e3-8efd-fc84c2f09e8f</vt:lpwstr>
  </property>
</Properties>
</file>