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eg"/>
  <Override PartName="/ppt/notesSlides/notesSlide2.xml" ContentType="application/vnd.openxmlformats-officedocument.presentationml.notesSlide+xml"/>
  <Override PartName="/ppt/media/image19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3" r:id="rId1"/>
  </p:sldMasterIdLst>
  <p:notesMasterIdLst>
    <p:notesMasterId r:id="rId14"/>
  </p:notesMasterIdLst>
  <p:sldIdLst>
    <p:sldId id="311" r:id="rId2"/>
    <p:sldId id="334" r:id="rId3"/>
    <p:sldId id="1842" r:id="rId4"/>
    <p:sldId id="407" r:id="rId5"/>
    <p:sldId id="1817" r:id="rId6"/>
    <p:sldId id="336" r:id="rId7"/>
    <p:sldId id="371" r:id="rId8"/>
    <p:sldId id="406" r:id="rId9"/>
    <p:sldId id="1835" r:id="rId10"/>
    <p:sldId id="1839" r:id="rId11"/>
    <p:sldId id="1841" r:id="rId12"/>
    <p:sldId id="1840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Slab" pitchFamily="2" charset="0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C7C9F"/>
    <a:srgbClr val="009193"/>
    <a:srgbClr val="000000"/>
    <a:srgbClr val="44525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91"/>
    <p:restoredTop sz="96000"/>
  </p:normalViewPr>
  <p:slideViewPr>
    <p:cSldViewPr snapToGrid="0" snapToObjects="1">
      <p:cViewPr varScale="1">
        <p:scale>
          <a:sx n="144" d="100"/>
          <a:sy n="144" d="100"/>
        </p:scale>
        <p:origin x="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6854-B4F0-024D-ACE9-C26F23D6BC6E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C13E-113E-CE42-AE0F-CE20F729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5363ae40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5363ae402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5363ae402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Glib statement – wanted now.  </a:t>
            </a:r>
          </a:p>
          <a:p>
            <a:pPr>
              <a:buFontTx/>
              <a:buNone/>
            </a:pPr>
            <a:r>
              <a:rPr lang="en-US" dirty="0"/>
              <a:t>Required late century – transition technologies.</a:t>
            </a:r>
          </a:p>
          <a:p>
            <a:pPr>
              <a:buFontTx/>
              <a:buNone/>
            </a:pPr>
            <a:r>
              <a:rPr lang="en-US" dirty="0"/>
              <a:t>National Climate assessment. 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05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Glib statement – wanted now.  </a:t>
            </a:r>
          </a:p>
          <a:p>
            <a:pPr>
              <a:buFontTx/>
              <a:buNone/>
            </a:pPr>
            <a:r>
              <a:rPr lang="en-US" dirty="0"/>
              <a:t>Required late century – transition technologies.</a:t>
            </a:r>
          </a:p>
          <a:p>
            <a:pPr>
              <a:buFontTx/>
              <a:buNone/>
            </a:pPr>
            <a:r>
              <a:rPr lang="en-US" dirty="0"/>
              <a:t>National Climate assessment. 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2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Glib statement – wanted now.  </a:t>
            </a:r>
          </a:p>
          <a:p>
            <a:pPr>
              <a:buFontTx/>
              <a:buNone/>
            </a:pPr>
            <a:r>
              <a:rPr lang="en-US" dirty="0"/>
              <a:t>Required late century – transition technologies.</a:t>
            </a:r>
          </a:p>
          <a:p>
            <a:pPr>
              <a:buFontTx/>
              <a:buNone/>
            </a:pPr>
            <a:r>
              <a:rPr lang="en-US" dirty="0"/>
              <a:t>National Climate assessment. 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678956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85616"/>
            <a:ext cx="8276897" cy="1592502"/>
          </a:xfrm>
        </p:spPr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836683"/>
            <a:ext cx="8621486" cy="1481785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84250"/>
            <a:ext cx="8276897" cy="1967024"/>
          </a:xfrm>
        </p:spPr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7A0AF-7553-DE4D-BBF0-D25A72BF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95"/>
            <a:ext cx="2041451" cy="6926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1269-93EC-974A-80C6-270BFB6FA1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0A3DEC07-7D1A-AB46-A666-3EB2A9D4F5EA}" type="datetime1">
              <a:rPr lang="en-US" smtClean="0"/>
              <a:t>12/19/23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5899587-0424-3A41-B6B4-F522DA4048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" y="4905027"/>
            <a:ext cx="746957" cy="1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8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1390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078670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rgbClr val="0070C0"/>
              </a:buClr>
              <a:defRPr>
                <a:solidFill>
                  <a:srgbClr val="0070C0"/>
                </a:solidFill>
              </a:defRPr>
            </a:lvl2pPr>
            <a:lvl3pPr>
              <a:buClr>
                <a:srgbClr val="C00000"/>
              </a:buClr>
              <a:defRPr/>
            </a:lvl3pPr>
            <a:lvl4pPr>
              <a:buClr>
                <a:schemeClr val="bg2">
                  <a:lumMod val="50000"/>
                </a:schemeClr>
              </a:buClr>
              <a:defRPr/>
            </a:lvl4pPr>
            <a:lvl5pPr>
              <a:buClr>
                <a:schemeClr val="bg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A7F76-8E26-4D4B-B958-D2E7D50DD3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5880AF92-3E73-874F-A63B-86EE5628BB18}" type="datetime1">
              <a:rPr lang="en-US" smtClean="0"/>
              <a:t>12/19/23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5FE9B-7F3E-1E47-ABAE-59EF208B7B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FY24 BPM – NSTX-U Research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9D2FD2F-6132-784C-B7EA-DDADBB8A46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" y="4905027"/>
            <a:ext cx="746957" cy="1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581AB4-0644-9D45-976B-025525600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1_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190500" y="971551"/>
            <a:ext cx="8420100" cy="38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marL="1828800" lvl="3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marL="2286000" lvl="4" indent="-2921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1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08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276897" cy="54391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516" y="0"/>
            <a:ext cx="680483" cy="531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445256"/>
                </a:solidFill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552892"/>
            <a:ext cx="8420099" cy="426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84E82-5C41-9D4A-B4DD-5033D1F2B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9566" y="4819650"/>
            <a:ext cx="1393934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6F71FEA-224C-5048-BDB3-EC4E3B58F819}" type="datetime1">
              <a:rPr lang="en-US" smtClean="0"/>
              <a:t>12/19/23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939804-53A9-1745-ADB9-FB2BFCE57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" y="4905027"/>
            <a:ext cx="746957" cy="1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4" r:id="rId3"/>
    <p:sldLayoutId id="2147483668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1pPr>
      <a:lvl2pPr marL="458788" indent="-231775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600" kern="1200">
          <a:solidFill>
            <a:srgbClr val="0033CC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2pPr>
      <a:lvl3pPr marL="687388" indent="-228600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400" kern="1200">
          <a:solidFill>
            <a:srgbClr val="C00000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3pPr>
      <a:lvl4pPr marL="914400" indent="-227013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4pPr>
      <a:lvl5pPr marL="1141413" indent="-227013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36" userDrawn="1">
          <p15:clr>
            <a:srgbClr val="F26B43"/>
          </p15:clr>
        </p15:guide>
        <p15:guide id="2" pos="120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pos="56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DE3AC49E-FD69-3213-6B77-DC6B42E0E6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6467" y="0"/>
            <a:ext cx="2801333" cy="18458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470F7D-D10E-D545-91EA-1D0E2A02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29" y="2501805"/>
            <a:ext cx="9024471" cy="1967024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to a Pilot Plant</a:t>
            </a:r>
            <a:br>
              <a:rPr lang="en-US" dirty="0"/>
            </a:br>
            <a:r>
              <a:rPr lang="en-US" sz="2200" b="0" dirty="0"/>
              <a:t>Steve Cowley Princeton Plasma Physics Lab</a:t>
            </a:r>
            <a:br>
              <a:rPr lang="en-US" dirty="0"/>
            </a:br>
            <a:br>
              <a:rPr lang="en-US" sz="2400" dirty="0"/>
            </a:br>
            <a:r>
              <a:rPr lang="en-US" sz="2400" u="sng" dirty="0">
                <a:solidFill>
                  <a:schemeClr val="tx1"/>
                </a:solidFill>
              </a:rPr>
              <a:t>NASEM: </a:t>
            </a:r>
            <a:r>
              <a:rPr lang="en-US" sz="2400" i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Bringing Fusion to the U.S. Grid.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“the Department of Energy and the private sector should produce net electricity in a fusion plant in the United States in the 2035-2040 timeframe.”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bringing fusion">
            <a:extLst>
              <a:ext uri="{FF2B5EF4-FFF2-40B4-BE49-F238E27FC236}">
                <a16:creationId xmlns:a16="http://schemas.microsoft.com/office/drawing/2014/main" id="{894D821E-B5F7-F238-8583-34097DDA1CE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658" y="4114800"/>
            <a:ext cx="736435" cy="105251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owering the future">
            <a:extLst>
              <a:ext uri="{FF2B5EF4-FFF2-40B4-BE49-F238E27FC236}">
                <a16:creationId xmlns:a16="http://schemas.microsoft.com/office/drawing/2014/main" id="{DADBE312-3B2F-0C75-7B51-1F49A91AA54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7093" y="4114800"/>
            <a:ext cx="615609" cy="1052514"/>
          </a:xfrm>
          <a:prstGeom prst="rect">
            <a:avLst/>
          </a:prstGeom>
          <a:noFill/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B9C0DBD9-2803-86F7-91F9-871256215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drawing of a coil with wires&#10;&#10;Description automatically generated with medium confidence">
            <a:extLst>
              <a:ext uri="{FF2B5EF4-FFF2-40B4-BE49-F238E27FC236}">
                <a16:creationId xmlns:a16="http://schemas.microsoft.com/office/drawing/2014/main" id="{4D806C3D-6D07-2D8C-F426-6E50A2BB73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126"/>
          <a:stretch/>
        </p:blipFill>
        <p:spPr>
          <a:xfrm>
            <a:off x="5210735" y="114299"/>
            <a:ext cx="3791062" cy="1711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0BCE1-9B75-3C9C-EF34-8811A2F37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07" y="1064979"/>
            <a:ext cx="4950173" cy="373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F2CC-128F-FC61-1CA1-B9C41436D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for low power density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7DC922-2EB6-84BC-6DF6-A54617CE8B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82126F2-7511-D726-1D8D-CB7B8F0BC51F}"/>
              </a:ext>
            </a:extLst>
          </p:cNvPr>
          <p:cNvGraphicFramePr>
            <a:graphicFrameLocks noGrp="1"/>
          </p:cNvGraphicFramePr>
          <p:nvPr/>
        </p:nvGraphicFramePr>
        <p:xfrm>
          <a:off x="153748" y="812318"/>
          <a:ext cx="8990251" cy="4260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531">
                  <a:extLst>
                    <a:ext uri="{9D8B030D-6E8A-4147-A177-3AD203B41FA5}">
                      <a16:colId xmlns:a16="http://schemas.microsoft.com/office/drawing/2014/main" val="2711063783"/>
                    </a:ext>
                  </a:extLst>
                </a:gridCol>
                <a:gridCol w="1372025">
                  <a:extLst>
                    <a:ext uri="{9D8B030D-6E8A-4147-A177-3AD203B41FA5}">
                      <a16:colId xmlns:a16="http://schemas.microsoft.com/office/drawing/2014/main" val="3057960933"/>
                    </a:ext>
                  </a:extLst>
                </a:gridCol>
                <a:gridCol w="1406324">
                  <a:extLst>
                    <a:ext uri="{9D8B030D-6E8A-4147-A177-3AD203B41FA5}">
                      <a16:colId xmlns:a16="http://schemas.microsoft.com/office/drawing/2014/main" val="2076190086"/>
                    </a:ext>
                  </a:extLst>
                </a:gridCol>
                <a:gridCol w="1291989">
                  <a:extLst>
                    <a:ext uri="{9D8B030D-6E8A-4147-A177-3AD203B41FA5}">
                      <a16:colId xmlns:a16="http://schemas.microsoft.com/office/drawing/2014/main" val="3803155447"/>
                    </a:ext>
                  </a:extLst>
                </a:gridCol>
                <a:gridCol w="1791252">
                  <a:extLst>
                    <a:ext uri="{9D8B030D-6E8A-4147-A177-3AD203B41FA5}">
                      <a16:colId xmlns:a16="http://schemas.microsoft.com/office/drawing/2014/main" val="591128089"/>
                    </a:ext>
                  </a:extLst>
                </a:gridCol>
                <a:gridCol w="1499130">
                  <a:extLst>
                    <a:ext uri="{9D8B030D-6E8A-4147-A177-3AD203B41FA5}">
                      <a16:colId xmlns:a16="http://schemas.microsoft.com/office/drawing/2014/main" val="2504763749"/>
                    </a:ext>
                  </a:extLst>
                </a:gridCol>
              </a:tblGrid>
              <a:tr h="41503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Tokamak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lt1"/>
                        </a:solidFill>
                      </a:endParaRP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KEY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PARAMETERS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DIVERTOR HEAT LOAD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RADIATIVE FRACTION</a:t>
                      </a:r>
                      <a:endParaRPr lang="en-US" sz="900" dirty="0"/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WALL LIFETIME</a:t>
                      </a:r>
                      <a:endParaRPr lang="en-US" sz="1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AVERAGE CURRENT DENSITY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668728"/>
                  </a:ext>
                </a:extLst>
              </a:tr>
              <a:tr h="109100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/>
                        <a:t>EU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B=5.9T</a:t>
                      </a:r>
                    </a:p>
                    <a:p>
                      <a:r>
                        <a:rPr lang="en-US" sz="1600" dirty="0"/>
                        <a:t>R= 9m</a:t>
                      </a:r>
                    </a:p>
                    <a:p>
                      <a:r>
                        <a:rPr lang="en-US" sz="1600" dirty="0"/>
                        <a:t>BR</a:t>
                      </a:r>
                      <a:r>
                        <a:rPr lang="en-US" sz="1600" baseline="30000" dirty="0"/>
                        <a:t>3/4</a:t>
                      </a:r>
                      <a:r>
                        <a:rPr lang="en-US" sz="1600" baseline="0" dirty="0"/>
                        <a:t>=30</a:t>
                      </a:r>
                    </a:p>
                    <a:p>
                      <a:r>
                        <a:rPr lang="en-US" sz="1600" baseline="0" dirty="0"/>
                        <a:t>H=1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1100" dirty="0"/>
                        <a:t>P</a:t>
                      </a:r>
                      <a:r>
                        <a:rPr lang="en-US" sz="1100" baseline="-25000" dirty="0"/>
                        <a:t>D</a:t>
                      </a:r>
                    </a:p>
                    <a:p>
                      <a:r>
                        <a:rPr lang="en-US" sz="1100" dirty="0"/>
                        <a:t>&gt;100MW/m</a:t>
                      </a:r>
                      <a:r>
                        <a:rPr lang="en-US" sz="1100" baseline="30000" dirty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  <a:p>
                      <a:endParaRPr lang="en-US" sz="1100" dirty="0"/>
                    </a:p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1400" dirty="0"/>
                        <a:t>1-2 FULL POWER YEARS TO</a:t>
                      </a:r>
                    </a:p>
                    <a:p>
                      <a:r>
                        <a:rPr lang="en-US" sz="1400" dirty="0"/>
                        <a:t>20DPA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3.37MA/m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220955"/>
                  </a:ext>
                </a:extLst>
              </a:tr>
              <a:tr h="109100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/>
                        <a:t>HIGH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B=12.5T</a:t>
                      </a:r>
                    </a:p>
                    <a:p>
                      <a:r>
                        <a:rPr lang="en-US" sz="1600" dirty="0"/>
                        <a:t>R=3.2m</a:t>
                      </a:r>
                    </a:p>
                    <a:p>
                      <a:r>
                        <a:rPr lang="en-US" sz="1600" dirty="0"/>
                        <a:t>BR</a:t>
                      </a:r>
                      <a:r>
                        <a:rPr lang="en-US" sz="1600" baseline="30000" dirty="0"/>
                        <a:t>3/4</a:t>
                      </a:r>
                      <a:r>
                        <a:rPr lang="en-US" sz="1600" baseline="0" dirty="0"/>
                        <a:t>=30</a:t>
                      </a:r>
                    </a:p>
                    <a:p>
                      <a:r>
                        <a:rPr lang="en-US" sz="1600" baseline="0" dirty="0"/>
                        <a:t>H=1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1100" dirty="0"/>
                        <a:t> </a:t>
                      </a:r>
                      <a:r>
                        <a:rPr lang="en-US" sz="1400" dirty="0"/>
                        <a:t>~5.7 P</a:t>
                      </a:r>
                      <a:r>
                        <a:rPr lang="en-US" sz="1400" baseline="-25000" dirty="0"/>
                        <a:t>D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  <a:p>
                      <a:endParaRPr lang="en-US" sz="1100" dirty="0"/>
                    </a:p>
                    <a:p>
                      <a:r>
                        <a:rPr lang="en-US" sz="1400" dirty="0"/>
                        <a:t>2(</a:t>
                      </a:r>
                      <a:r>
                        <a:rPr lang="en-US" sz="1400" dirty="0" err="1"/>
                        <a:t>f</a:t>
                      </a:r>
                      <a:r>
                        <a:rPr lang="en-US" sz="1400" baseline="-25000" dirty="0" err="1"/>
                        <a:t>GW</a:t>
                      </a:r>
                      <a:r>
                        <a:rPr lang="en-US" sz="1400" baseline="0" dirty="0"/>
                        <a:t>)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r>
                        <a:rPr lang="en-US" sz="1400" dirty="0"/>
                        <a:t>1.5-3 FULL POWER </a:t>
                      </a:r>
                      <a:r>
                        <a:rPr lang="en-US" sz="1400" b="1" u="sng" dirty="0"/>
                        <a:t>MONTHS</a:t>
                      </a:r>
                      <a:r>
                        <a:rPr lang="en-US" sz="1400" dirty="0"/>
                        <a:t> TO</a:t>
                      </a:r>
                    </a:p>
                    <a:p>
                      <a:r>
                        <a:rPr lang="en-US" sz="1400" dirty="0"/>
                        <a:t>20DPA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53MA/m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118496"/>
                  </a:ext>
                </a:extLst>
              </a:tr>
              <a:tr h="109100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/>
                        <a:t>LOW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B=3T</a:t>
                      </a:r>
                    </a:p>
                    <a:p>
                      <a:r>
                        <a:rPr lang="en-US" sz="1600" dirty="0"/>
                        <a:t>R=21m</a:t>
                      </a:r>
                    </a:p>
                    <a:p>
                      <a:r>
                        <a:rPr lang="en-US" sz="1600" dirty="0"/>
                        <a:t>BR</a:t>
                      </a:r>
                      <a:r>
                        <a:rPr lang="en-US" sz="1600" baseline="30000" dirty="0"/>
                        <a:t>3/4</a:t>
                      </a:r>
                      <a:r>
                        <a:rPr lang="en-US" sz="1600" baseline="0" dirty="0"/>
                        <a:t>=30</a:t>
                      </a:r>
                    </a:p>
                    <a:p>
                      <a:r>
                        <a:rPr lang="en-US" sz="1600" baseline="0" dirty="0"/>
                        <a:t>H=1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r>
                        <a:rPr lang="en-US" sz="1100" dirty="0"/>
                        <a:t> </a:t>
                      </a:r>
                      <a:r>
                        <a:rPr lang="en-US" sz="1400" dirty="0"/>
                        <a:t>~0.2 P</a:t>
                      </a:r>
                      <a:r>
                        <a:rPr lang="en-US" sz="1400" baseline="-25000" dirty="0"/>
                        <a:t>D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0.5(</a:t>
                      </a:r>
                      <a:r>
                        <a:rPr lang="en-US" sz="1400" dirty="0" err="1"/>
                        <a:t>f</a:t>
                      </a:r>
                      <a:r>
                        <a:rPr lang="en-US" sz="1400" baseline="-25000" dirty="0" err="1"/>
                        <a:t>GW</a:t>
                      </a:r>
                      <a:r>
                        <a:rPr lang="en-US" sz="1400" baseline="0" dirty="0"/>
                        <a:t>)</a:t>
                      </a:r>
                      <a:r>
                        <a:rPr lang="en-US" sz="1400" baseline="30000" dirty="0"/>
                        <a:t>2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STELLARATOR?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r>
                        <a:rPr lang="en-US" sz="1400" dirty="0"/>
                        <a:t>6-12 FULL POWER YEARS TO</a:t>
                      </a:r>
                    </a:p>
                    <a:p>
                      <a:r>
                        <a:rPr lang="en-US" sz="1400" dirty="0"/>
                        <a:t>20DPA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0.6MA/m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61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251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885F-7E82-540C-6FA6-0632BB404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Early Fusion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393F8-43B3-0B9B-7C4A-1316C60A5E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619932"/>
            <a:ext cx="8420100" cy="4199717"/>
          </a:xfrm>
        </p:spPr>
        <p:txBody>
          <a:bodyPr/>
          <a:lstStyle/>
          <a:p>
            <a:r>
              <a:rPr lang="en-US" b="1" dirty="0"/>
              <a:t>If we want fusion soon we need to get to a Pilot Plant soon.</a:t>
            </a:r>
          </a:p>
          <a:p>
            <a:pPr marL="0" indent="0">
              <a:buNone/>
            </a:pPr>
            <a:endParaRPr lang="en-US" b="1" dirty="0"/>
          </a:p>
          <a:p>
            <a:pPr lvl="1"/>
            <a:r>
              <a:rPr lang="en-US" dirty="0"/>
              <a:t>Need innovation to get to a low-cost solution.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Need to focus on high maintainability and low engineering risk. </a:t>
            </a:r>
          </a:p>
        </p:txBody>
      </p:sp>
    </p:spTree>
    <p:extLst>
      <p:ext uri="{BB962C8B-B14F-4D97-AF65-F5344CB8AC3E}">
        <p14:creationId xmlns:p14="http://schemas.microsoft.com/office/powerpoint/2010/main" val="2043065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03117-21F5-B54A-9252-52E75A0CC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Maintenance. How easy is it to replace the wall and blanket?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3C7EF-6C61-3805-C86F-B2A91164D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9" y="586056"/>
            <a:ext cx="2590838" cy="1457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51D99-22E0-AE47-9B27-E9350D334BD9}"/>
              </a:ext>
            </a:extLst>
          </p:cNvPr>
          <p:cNvSpPr txBox="1"/>
          <p:nvPr/>
        </p:nvSpPr>
        <p:spPr>
          <a:xfrm>
            <a:off x="3825551" y="893968"/>
            <a:ext cx="50758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may have to replace the wall and blanket components after they have been damaged by radiation and plasma. We may have to consider these components </a:t>
            </a:r>
            <a:r>
              <a:rPr lang="en-US" b="1" dirty="0"/>
              <a:t>consumables. </a:t>
            </a:r>
            <a:endParaRPr lang="en-US" dirty="0"/>
          </a:p>
          <a:p>
            <a:endParaRPr lang="en-US" dirty="0"/>
          </a:p>
          <a:p>
            <a:r>
              <a:rPr lang="en-US" dirty="0"/>
              <a:t>Unfortunately, it is hard to get inside the coils and cryostat. One measure of the space and accessibility  for replacement is the average current density through the hole in the middle.</a:t>
            </a:r>
          </a:p>
          <a:p>
            <a:r>
              <a:rPr lang="en-US" dirty="0"/>
              <a:t>Small current density is good – lots of space!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ABBE5E-F8B6-573A-3F8D-1D73D44B7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978080"/>
            <a:ext cx="77724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695E3-9780-5195-E867-3E554A94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671" y="1985736"/>
            <a:ext cx="1580373" cy="202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7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885F-7E82-540C-6FA6-0632BB404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Two simple propositions today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393F8-43B3-0B9B-7C4A-1316C60A5E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619932"/>
            <a:ext cx="8420100" cy="4199717"/>
          </a:xfrm>
        </p:spPr>
        <p:txBody>
          <a:bodyPr/>
          <a:lstStyle/>
          <a:p>
            <a:r>
              <a:rPr lang="en-US" b="1" dirty="0"/>
              <a:t>Uncomfortable truth: </a:t>
            </a:r>
            <a:r>
              <a:rPr lang="en-US" dirty="0"/>
              <a:t>We do not know enough plasma physics to deliver fusion. Confinement innovation is needed. The better the plasma performance the easier the engineering. 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We cannot sell a fusion plant without thorough lifetime testing of the nuclear components (blankets etc.) with realistic neutron fluxes and fluences (FNSF mission).  </a:t>
            </a:r>
          </a:p>
          <a:p>
            <a:pPr lvl="1"/>
            <a:r>
              <a:rPr lang="en-US" dirty="0"/>
              <a:t>Early delivery of fusion requires this be done in a/the Pilot Plant along with the net electricity mission.</a:t>
            </a:r>
          </a:p>
          <a:p>
            <a:pPr lvl="1"/>
            <a:r>
              <a:rPr lang="en-US" dirty="0"/>
              <a:t>Pilot Plant must therefore be designed to be highly maintainable and flexible. </a:t>
            </a:r>
          </a:p>
          <a:p>
            <a:pPr lvl="1"/>
            <a:r>
              <a:rPr lang="en-US" dirty="0"/>
              <a:t>I would argue that a Pilot Plant needs to be a low-risk robust machine that does not require engineering miracles. </a:t>
            </a:r>
          </a:p>
        </p:txBody>
      </p:sp>
    </p:spTree>
    <p:extLst>
      <p:ext uri="{BB962C8B-B14F-4D97-AF65-F5344CB8AC3E}">
        <p14:creationId xmlns:p14="http://schemas.microsoft.com/office/powerpoint/2010/main" val="387195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363ae4029_0_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45700" tIns="45700" rIns="91425" bIns="4570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34" name="Google Shape;134;g25363ae4029_0_0"/>
          <p:cNvSpPr txBox="1">
            <a:spLocks noGrp="1"/>
          </p:cNvSpPr>
          <p:nvPr>
            <p:ph type="title"/>
          </p:nvPr>
        </p:nvSpPr>
        <p:spPr>
          <a:xfrm>
            <a:off x="190500" y="151454"/>
            <a:ext cx="8763000" cy="384701"/>
          </a:xfrm>
          <a:prstGeom prst="rect">
            <a:avLst/>
          </a:prstGeom>
        </p:spPr>
        <p:txBody>
          <a:bodyPr spcFirstLastPara="1" wrap="square" lIns="91425" tIns="45700" rIns="91425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We need innovation if we want commercial fusion</a:t>
            </a:r>
          </a:p>
        </p:txBody>
      </p:sp>
      <p:pic>
        <p:nvPicPr>
          <p:cNvPr id="136" name="Google Shape;136;g25363ae402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00" y="3122250"/>
            <a:ext cx="1639950" cy="1647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g25363ae4029_0_0"/>
          <p:cNvGrpSpPr/>
          <p:nvPr/>
        </p:nvGrpSpPr>
        <p:grpSpPr>
          <a:xfrm>
            <a:off x="286676" y="936006"/>
            <a:ext cx="8570648" cy="1879164"/>
            <a:chOff x="38100" y="936025"/>
            <a:chExt cx="8884263" cy="1947926"/>
          </a:xfrm>
        </p:grpSpPr>
        <p:grpSp>
          <p:nvGrpSpPr>
            <p:cNvPr id="138" name="Google Shape;138;g25363ae4029_0_0"/>
            <p:cNvGrpSpPr/>
            <p:nvPr/>
          </p:nvGrpSpPr>
          <p:grpSpPr>
            <a:xfrm>
              <a:off x="38100" y="950750"/>
              <a:ext cx="2739650" cy="1933199"/>
              <a:chOff x="38100" y="1080850"/>
              <a:chExt cx="2739650" cy="1933199"/>
            </a:xfrm>
          </p:grpSpPr>
          <p:pic>
            <p:nvPicPr>
              <p:cNvPr id="139" name="Google Shape;139;g25363ae4029_0_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8100" y="1080850"/>
                <a:ext cx="2739650" cy="1933199"/>
              </a:xfrm>
              <a:prstGeom prst="rect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40" name="Google Shape;140;g25363ae4029_0_0"/>
              <p:cNvSpPr txBox="1"/>
              <p:nvPr/>
            </p:nvSpPr>
            <p:spPr>
              <a:xfrm>
                <a:off x="38125" y="2517200"/>
                <a:ext cx="2739600" cy="351000"/>
              </a:xfrm>
              <a:prstGeom prst="rect">
                <a:avLst/>
              </a:prstGeom>
              <a:solidFill>
                <a:srgbClr val="FFFFFF">
                  <a:alpha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>
                    <a:latin typeface="Roboto"/>
                    <a:ea typeface="Roboto"/>
                    <a:cs typeface="Roboto"/>
                    <a:sym typeface="Roboto"/>
                  </a:rPr>
                  <a:t>TFTR – fusion conditions 1994</a:t>
                </a:r>
                <a:endParaRPr sz="10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41" name="Google Shape;141;g25363ae4029_0_0"/>
            <p:cNvGrpSpPr/>
            <p:nvPr/>
          </p:nvGrpSpPr>
          <p:grpSpPr>
            <a:xfrm>
              <a:off x="3310081" y="950750"/>
              <a:ext cx="2657151" cy="1933201"/>
              <a:chOff x="3280250" y="1080850"/>
              <a:chExt cx="2657151" cy="1933201"/>
            </a:xfrm>
          </p:grpSpPr>
          <p:pic>
            <p:nvPicPr>
              <p:cNvPr id="142" name="Google Shape;142;g25363ae4029_0_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280250" y="1080850"/>
                <a:ext cx="2657151" cy="1933201"/>
              </a:xfrm>
              <a:prstGeom prst="rect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43" name="Google Shape;143;g25363ae4029_0_0"/>
              <p:cNvSpPr txBox="1"/>
              <p:nvPr/>
            </p:nvSpPr>
            <p:spPr>
              <a:xfrm>
                <a:off x="3280275" y="2517200"/>
                <a:ext cx="2657100" cy="351000"/>
              </a:xfrm>
              <a:prstGeom prst="rect">
                <a:avLst/>
              </a:prstGeom>
              <a:solidFill>
                <a:srgbClr val="FFFFFF">
                  <a:alpha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>
                    <a:latin typeface="Roboto"/>
                    <a:ea typeface="Roboto"/>
                    <a:cs typeface="Roboto"/>
                    <a:sym typeface="Roboto"/>
                  </a:rPr>
                  <a:t>ITER – fusion burn 2035?</a:t>
                </a:r>
                <a:endParaRPr sz="10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44" name="Google Shape;144;g25363ae4029_0_0"/>
            <p:cNvGrpSpPr/>
            <p:nvPr/>
          </p:nvGrpSpPr>
          <p:grpSpPr>
            <a:xfrm>
              <a:off x="6499563" y="936025"/>
              <a:ext cx="2422800" cy="1947926"/>
              <a:chOff x="6499563" y="1066125"/>
              <a:chExt cx="2422800" cy="1947926"/>
            </a:xfrm>
          </p:grpSpPr>
          <p:pic>
            <p:nvPicPr>
              <p:cNvPr id="145" name="Google Shape;145;g25363ae4029_0_0"/>
              <p:cNvPicPr preferRelativeResize="0"/>
              <p:nvPr/>
            </p:nvPicPr>
            <p:blipFill rotWithShape="1">
              <a:blip r:embed="rId6">
                <a:alphaModFix/>
              </a:blip>
              <a:srcRect l="4084" t="4404" r="4732" b="4413"/>
              <a:stretch/>
            </p:blipFill>
            <p:spPr>
              <a:xfrm>
                <a:off x="6499564" y="1066125"/>
                <a:ext cx="2422786" cy="1947926"/>
              </a:xfrm>
              <a:prstGeom prst="rect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46" name="Google Shape;146;g25363ae4029_0_0"/>
              <p:cNvSpPr txBox="1"/>
              <p:nvPr/>
            </p:nvSpPr>
            <p:spPr>
              <a:xfrm>
                <a:off x="6499563" y="2517200"/>
                <a:ext cx="2422800" cy="351000"/>
              </a:xfrm>
              <a:prstGeom prst="rect">
                <a:avLst/>
              </a:prstGeom>
              <a:solidFill>
                <a:srgbClr val="FFFFFF">
                  <a:alpha val="8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>
                    <a:latin typeface="Roboto"/>
                    <a:ea typeface="Roboto"/>
                    <a:cs typeface="Roboto"/>
                    <a:sym typeface="Roboto"/>
                  </a:rPr>
                  <a:t>DEMO – fusion electricity 2045?</a:t>
                </a:r>
                <a:endParaRPr sz="10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47" name="Google Shape;147;g25363ae4029_0_0"/>
            <p:cNvSpPr/>
            <p:nvPr/>
          </p:nvSpPr>
          <p:spPr>
            <a:xfrm>
              <a:off x="2777750" y="1736300"/>
              <a:ext cx="532500" cy="362100"/>
            </a:xfrm>
            <a:prstGeom prst="rightArrow">
              <a:avLst>
                <a:gd name="adj1" fmla="val 50000"/>
                <a:gd name="adj2" fmla="val 7242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g25363ae4029_0_0"/>
            <p:cNvSpPr/>
            <p:nvPr/>
          </p:nvSpPr>
          <p:spPr>
            <a:xfrm>
              <a:off x="5967225" y="1736300"/>
              <a:ext cx="532500" cy="362100"/>
            </a:xfrm>
            <a:prstGeom prst="rightArrow">
              <a:avLst>
                <a:gd name="adj1" fmla="val 50000"/>
                <a:gd name="adj2" fmla="val 7242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g25363ae4029_0_0"/>
          <p:cNvSpPr txBox="1"/>
          <p:nvPr/>
        </p:nvSpPr>
        <p:spPr>
          <a:xfrm>
            <a:off x="188494" y="477007"/>
            <a:ext cx="8420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rPr>
              <a:t>| First the “main line” fusion is possible but ….</a:t>
            </a:r>
            <a:endParaRPr sz="1800">
              <a:solidFill>
                <a:srgbClr val="869BA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51" name="Google Shape;151;g25363ae4029_0_0"/>
          <p:cNvSpPr txBox="1"/>
          <p:nvPr/>
        </p:nvSpPr>
        <p:spPr>
          <a:xfrm>
            <a:off x="2174987" y="2988425"/>
            <a:ext cx="619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Roboto Slab"/>
                <a:ea typeface="Roboto Slab"/>
                <a:cs typeface="Roboto Slab"/>
                <a:sym typeface="Roboto Slab"/>
              </a:rPr>
              <a:t>The EU DEMO is the logical conclusion of the conventional tokamak line. Unfortunately:</a:t>
            </a:r>
            <a:endParaRPr sz="1500" b="1" u="sng"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52" name="Google Shape;152;g25363ae4029_0_0"/>
          <p:cNvGrpSpPr/>
          <p:nvPr/>
        </p:nvGrpSpPr>
        <p:grpSpPr>
          <a:xfrm>
            <a:off x="2174462" y="3598840"/>
            <a:ext cx="6198484" cy="369300"/>
            <a:chOff x="-782514" y="2589454"/>
            <a:chExt cx="2885700" cy="369300"/>
          </a:xfrm>
        </p:grpSpPr>
        <p:sp>
          <p:nvSpPr>
            <p:cNvPr id="153" name="Google Shape;153;g25363ae4029_0_0"/>
            <p:cNvSpPr txBox="1"/>
            <p:nvPr/>
          </p:nvSpPr>
          <p:spPr>
            <a:xfrm>
              <a:off x="-782514" y="2589454"/>
              <a:ext cx="2885700" cy="369300"/>
            </a:xfrm>
            <a:prstGeom prst="rect">
              <a:avLst/>
            </a:prstGeom>
            <a:solidFill>
              <a:srgbClr val="D6DDDF"/>
            </a:solidFill>
            <a:ln>
              <a:noFill/>
            </a:ln>
          </p:spPr>
          <p:txBody>
            <a:bodyPr spcFirstLastPara="1" wrap="square" lIns="274300" tIns="91425" rIns="91425" bIns="91425" anchor="ctr" anchorCtr="0">
              <a:spAutoFit/>
            </a:bodyPr>
            <a:lstStyle/>
            <a:p>
              <a:pPr marL="18288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200" b="1" dirty="0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It is technically challenged – particularly power handling is not “solved.”</a:t>
              </a:r>
              <a:endParaRPr sz="1200" b="1" dirty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54" name="Google Shape;154;g25363ae4029_0_0"/>
            <p:cNvSpPr/>
            <p:nvPr/>
          </p:nvSpPr>
          <p:spPr>
            <a:xfrm>
              <a:off x="-782270" y="2589454"/>
              <a:ext cx="137400" cy="36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1</a:t>
              </a:r>
              <a:endPara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grpSp>
        <p:nvGrpSpPr>
          <p:cNvPr id="155" name="Google Shape;155;g25363ae4029_0_0"/>
          <p:cNvGrpSpPr/>
          <p:nvPr/>
        </p:nvGrpSpPr>
        <p:grpSpPr>
          <a:xfrm>
            <a:off x="2174462" y="4041874"/>
            <a:ext cx="6198484" cy="369302"/>
            <a:chOff x="-782514" y="2589453"/>
            <a:chExt cx="2885700" cy="369302"/>
          </a:xfrm>
        </p:grpSpPr>
        <p:sp>
          <p:nvSpPr>
            <p:cNvPr id="156" name="Google Shape;156;g25363ae4029_0_0"/>
            <p:cNvSpPr txBox="1"/>
            <p:nvPr/>
          </p:nvSpPr>
          <p:spPr>
            <a:xfrm>
              <a:off x="-782514" y="2589453"/>
              <a:ext cx="2885700" cy="369302"/>
            </a:xfrm>
            <a:prstGeom prst="rect">
              <a:avLst/>
            </a:prstGeom>
            <a:solidFill>
              <a:srgbClr val="D6DDDF"/>
            </a:solidFill>
            <a:ln>
              <a:noFill/>
            </a:ln>
          </p:spPr>
          <p:txBody>
            <a:bodyPr spcFirstLastPara="1" wrap="square" lIns="274300" tIns="91425" rIns="91425" bIns="91425" anchor="ctr" anchorCtr="0">
              <a:spAutoFit/>
            </a:bodyPr>
            <a:lstStyle/>
            <a:p>
              <a:pPr marL="18288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200" b="1" dirty="0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It is very large and estimated to be very expensive.</a:t>
              </a:r>
            </a:p>
          </p:txBody>
        </p:sp>
        <p:sp>
          <p:nvSpPr>
            <p:cNvPr id="157" name="Google Shape;157;g25363ae4029_0_0"/>
            <p:cNvSpPr/>
            <p:nvPr/>
          </p:nvSpPr>
          <p:spPr>
            <a:xfrm>
              <a:off x="-782270" y="2589454"/>
              <a:ext cx="137400" cy="36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2</a:t>
              </a:r>
              <a:endParaRPr sz="1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885F-7E82-540C-6FA6-0632BB404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The Standard Model of the Tokamak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393F8-43B3-0B9B-7C4A-1316C60A5E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619932"/>
            <a:ext cx="8420100" cy="4199717"/>
          </a:xfrm>
        </p:spPr>
        <p:txBody>
          <a:bodyPr/>
          <a:lstStyle/>
          <a:p>
            <a:r>
              <a:rPr lang="en-US" b="1" dirty="0"/>
              <a:t>Ignition (sustained burn) requires (gyro-Bohm ~“ITER scaling”):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“H” is the confinement enhancement fudge factor.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Total power output – essentially independent of size when ignited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2D0A5-779E-ADB3-29A7-7C7CC6F37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52" y="2080189"/>
            <a:ext cx="4076700" cy="43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D30FB3-69E2-667C-0B70-BDF9699F530A}"/>
              </a:ext>
            </a:extLst>
          </p:cNvPr>
          <p:cNvSpPr txBox="1"/>
          <p:nvPr/>
        </p:nvSpPr>
        <p:spPr>
          <a:xfrm>
            <a:off x="306675" y="1466893"/>
            <a:ext cx="8303925" cy="230832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SELF SIMILAR SCALING AT CONSTANT GAIN, ”H” AND SHAPE</a:t>
            </a:r>
          </a:p>
          <a:p>
            <a:pPr algn="ctr">
              <a:lnSpc>
                <a:spcPct val="150000"/>
              </a:lnSpc>
            </a:pPr>
            <a:r>
              <a:rPr lang="en-US" b="1" dirty="0"/>
              <a:t>ITER: </a:t>
            </a:r>
            <a:r>
              <a:rPr lang="en-US" dirty="0"/>
              <a:t>R= 6.2m, B = 5.3T    BR</a:t>
            </a:r>
            <a:r>
              <a:rPr lang="en-US" baseline="30000" dirty="0"/>
              <a:t>3/4 </a:t>
            </a:r>
            <a:r>
              <a:rPr lang="en-US" dirty="0"/>
              <a:t>= 20.8 </a:t>
            </a:r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>
              <a:lnSpc>
                <a:spcPct val="150000"/>
              </a:lnSpc>
            </a:pPr>
            <a:r>
              <a:rPr lang="en-US" b="1" dirty="0"/>
              <a:t>MIT + COMMONWEALTH FUSION SYSTEMS</a:t>
            </a:r>
          </a:p>
          <a:p>
            <a:pPr algn="ctr">
              <a:lnSpc>
                <a:spcPct val="150000"/>
              </a:lnSpc>
            </a:pPr>
            <a:r>
              <a:rPr lang="en-US" b="1" dirty="0"/>
              <a:t>SPARC: </a:t>
            </a:r>
            <a:r>
              <a:rPr lang="en-US" dirty="0"/>
              <a:t>R = 1.78m B = 12.5T  BR</a:t>
            </a:r>
            <a:r>
              <a:rPr lang="en-US" baseline="30000" dirty="0"/>
              <a:t>3/4 </a:t>
            </a:r>
            <a:r>
              <a:rPr lang="en-US" dirty="0"/>
              <a:t>= 19.2  </a:t>
            </a: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3A72D-DA5E-A9B1-F599-92DC2927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738" y="4450036"/>
            <a:ext cx="4461239" cy="589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A9F64-7AC9-8236-42EC-CA19634BE932}"/>
              </a:ext>
            </a:extLst>
          </p:cNvPr>
          <p:cNvSpPr txBox="1"/>
          <p:nvPr/>
        </p:nvSpPr>
        <p:spPr>
          <a:xfrm>
            <a:off x="6993524" y="42039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47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03117-21F5-B54A-9252-52E75A0CC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central problem --  Plasma Exhaust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D4E389-4D52-47BA-BF91-71F73551E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34" y="731080"/>
            <a:ext cx="4586256" cy="4139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6B164-4629-BEE1-DE04-9CACB5FD9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836" y="2314497"/>
            <a:ext cx="3538456" cy="8079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2D05C0-51C8-7AA3-056C-3B41390C0B4B}"/>
              </a:ext>
            </a:extLst>
          </p:cNvPr>
          <p:cNvSpPr txBox="1"/>
          <p:nvPr/>
        </p:nvSpPr>
        <p:spPr>
          <a:xfrm>
            <a:off x="4615196" y="1892551"/>
            <a:ext cx="452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per unit area of divertor = heat load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589527-5E1D-62CD-111F-476F183E4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838" y="1302595"/>
            <a:ext cx="3121890" cy="5156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828769-EE9D-998A-8842-71122696D995}"/>
              </a:ext>
            </a:extLst>
          </p:cNvPr>
          <p:cNvSpPr txBox="1"/>
          <p:nvPr/>
        </p:nvSpPr>
        <p:spPr>
          <a:xfrm>
            <a:off x="4879667" y="656264"/>
            <a:ext cx="379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plasma edge plasma flows along </a:t>
            </a:r>
          </a:p>
          <a:p>
            <a:r>
              <a:rPr lang="en-US" dirty="0" err="1"/>
              <a:t>Scrapeoff</a:t>
            </a:r>
            <a:r>
              <a:rPr lang="en-US" dirty="0"/>
              <a:t> layer to divertor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28ADC-B166-5453-8DC6-6C3556A7A108}"/>
              </a:ext>
            </a:extLst>
          </p:cNvPr>
          <p:cNvSpPr txBox="1"/>
          <p:nvPr/>
        </p:nvSpPr>
        <p:spPr>
          <a:xfrm>
            <a:off x="5175079" y="3242864"/>
            <a:ext cx="3869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Radiation is proportional to plasma </a:t>
            </a:r>
          </a:p>
          <a:p>
            <a:r>
              <a:rPr lang="en-US" dirty="0"/>
              <a:t>Density squared.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FAFE2-7696-2EE2-57E3-81B595B7D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705" y="4009649"/>
            <a:ext cx="3799785" cy="632073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BFA44A6A-F9D1-DDA7-5B50-C1D64A2ECA7A}"/>
              </a:ext>
            </a:extLst>
          </p:cNvPr>
          <p:cNvSpPr/>
          <p:nvPr/>
        </p:nvSpPr>
        <p:spPr>
          <a:xfrm rot="699302">
            <a:off x="3052550" y="1293497"/>
            <a:ext cx="72788" cy="94026"/>
          </a:xfrm>
          <a:prstGeom prst="rtTriangle">
            <a:avLst/>
          </a:prstGeom>
          <a:solidFill>
            <a:srgbClr val="FF4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E339E180-8D85-8057-3402-DCE89FC59EC2}"/>
              </a:ext>
            </a:extLst>
          </p:cNvPr>
          <p:cNvSpPr/>
          <p:nvPr/>
        </p:nvSpPr>
        <p:spPr>
          <a:xfrm rot="11820995">
            <a:off x="2939522" y="1383285"/>
            <a:ext cx="72788" cy="94026"/>
          </a:xfrm>
          <a:prstGeom prst="rtTriangle">
            <a:avLst/>
          </a:prstGeom>
          <a:solidFill>
            <a:srgbClr val="FF4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7749DF-DA96-72F7-BEF6-5118FBD6E805}"/>
              </a:ext>
            </a:extLst>
          </p:cNvPr>
          <p:cNvCxnSpPr>
            <a:stCxn id="14" idx="1"/>
          </p:cNvCxnSpPr>
          <p:nvPr/>
        </p:nvCxnSpPr>
        <p:spPr>
          <a:xfrm flipH="1">
            <a:off x="3803176" y="979430"/>
            <a:ext cx="1076491" cy="792667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CEC234C-8784-1657-2E82-DA124F82198D}"/>
              </a:ext>
            </a:extLst>
          </p:cNvPr>
          <p:cNvSpPr txBox="1"/>
          <p:nvPr/>
        </p:nvSpPr>
        <p:spPr>
          <a:xfrm>
            <a:off x="6702641" y="4758430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STELLARATOR?</a:t>
            </a:r>
          </a:p>
        </p:txBody>
      </p:sp>
    </p:spTree>
    <p:extLst>
      <p:ext uri="{BB962C8B-B14F-4D97-AF65-F5344CB8AC3E}">
        <p14:creationId xmlns:p14="http://schemas.microsoft.com/office/powerpoint/2010/main" val="3959432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ABA6-B207-0A4D-A329-D1A3DB4A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463517" cy="543910"/>
          </a:xfrm>
        </p:spPr>
        <p:txBody>
          <a:bodyPr>
            <a:normAutofit/>
          </a:bodyPr>
          <a:lstStyle/>
          <a:p>
            <a:pPr marL="6350">
              <a:spcBef>
                <a:spcPts val="400"/>
              </a:spcBef>
              <a:buSzPts val="1900"/>
            </a:pPr>
            <a:r>
              <a:rPr lang="en-US" dirty="0"/>
              <a:t>NSTX-U will study confinement trends at Fusion conditions</a:t>
            </a:r>
          </a:p>
        </p:txBody>
      </p:sp>
      <p:pic>
        <p:nvPicPr>
          <p:cNvPr id="11" name="Google Shape;186;p17">
            <a:extLst>
              <a:ext uri="{FF2B5EF4-FFF2-40B4-BE49-F238E27FC236}">
                <a16:creationId xmlns:a16="http://schemas.microsoft.com/office/drawing/2014/main" id="{D0D1F203-E716-144E-8BEA-1B714878957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0511" y="729327"/>
            <a:ext cx="4179198" cy="40987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2935BD-1A3B-8563-E410-C32953AA1A4C}"/>
              </a:ext>
            </a:extLst>
          </p:cNvPr>
          <p:cNvSpPr txBox="1"/>
          <p:nvPr/>
        </p:nvSpPr>
        <p:spPr>
          <a:xfrm>
            <a:off x="5663307" y="826339"/>
            <a:ext cx="30812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Enhancement is roughly </a:t>
            </a:r>
          </a:p>
          <a:p>
            <a:r>
              <a:rPr lang="en-US" dirty="0"/>
              <a:t>equivalent to H=2.  If this </a:t>
            </a:r>
          </a:p>
          <a:p>
            <a:r>
              <a:rPr lang="en-US" dirty="0"/>
              <a:t>is correct then the ST is a </a:t>
            </a:r>
          </a:p>
          <a:p>
            <a:r>
              <a:rPr lang="en-US" b="1" dirty="0"/>
              <a:t>Low-cost route to a Pilot</a:t>
            </a:r>
          </a:p>
          <a:p>
            <a:r>
              <a:rPr lang="en-US" b="1" dirty="0"/>
              <a:t>Plant.</a:t>
            </a:r>
            <a:r>
              <a:rPr lang="en-US" dirty="0"/>
              <a:t> </a:t>
            </a:r>
          </a:p>
        </p:txBody>
      </p:sp>
      <p:pic>
        <p:nvPicPr>
          <p:cNvPr id="4" name="Google Shape;308;p1">
            <a:extLst>
              <a:ext uri="{FF2B5EF4-FFF2-40B4-BE49-F238E27FC236}">
                <a16:creationId xmlns:a16="http://schemas.microsoft.com/office/drawing/2014/main" id="{EE009B64-62A3-3F76-6871-61DE87F73A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63"/>
          <a:stretch/>
        </p:blipFill>
        <p:spPr>
          <a:xfrm>
            <a:off x="6438684" y="2408942"/>
            <a:ext cx="1951784" cy="26244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50DC90-D53C-7ADB-D343-7C9B441FD8D4}"/>
              </a:ext>
            </a:extLst>
          </p:cNvPr>
          <p:cNvSpPr txBox="1"/>
          <p:nvPr/>
        </p:nvSpPr>
        <p:spPr>
          <a:xfrm>
            <a:off x="6424839" y="3462867"/>
            <a:ext cx="1667444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85% Complete</a:t>
            </a:r>
          </a:p>
        </p:txBody>
      </p:sp>
    </p:spTree>
    <p:extLst>
      <p:ext uri="{BB962C8B-B14F-4D97-AF65-F5344CB8AC3E}">
        <p14:creationId xmlns:p14="http://schemas.microsoft.com/office/powerpoint/2010/main" val="3751463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220F-B59A-0854-AD1F-82F05C6D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NSTX-U will pivot toward heat and particle flux control with liquid Li PFCs after fulfilling the core physics mission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2A097-9321-E10F-46A3-C126BC27A2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5171497" cy="4309992"/>
          </a:xfrm>
        </p:spPr>
        <p:txBody>
          <a:bodyPr anchor="t">
            <a:normAutofit/>
          </a:bodyPr>
          <a:lstStyle/>
          <a:p>
            <a:r>
              <a:rPr lang="en-US" dirty="0"/>
              <a:t>NSTX-U can purposefully achieve q</a:t>
            </a:r>
            <a:r>
              <a:rPr lang="en-US" baseline="-25000" dirty="0"/>
              <a:t>⊥</a:t>
            </a:r>
            <a:r>
              <a:rPr lang="en-US" dirty="0"/>
              <a:t> ~100 MW/m</a:t>
            </a:r>
            <a:r>
              <a:rPr lang="en-US" baseline="30000" dirty="0"/>
              <a:t>2</a:t>
            </a:r>
            <a:r>
              <a:rPr lang="en-US" dirty="0"/>
              <a:t> for future PFC tests</a:t>
            </a:r>
          </a:p>
          <a:p>
            <a:pPr marL="227013" lvl="1" indent="0">
              <a:buNone/>
            </a:pPr>
            <a:endParaRPr lang="en-US" dirty="0"/>
          </a:p>
          <a:p>
            <a:r>
              <a:rPr lang="en-US" dirty="0"/>
              <a:t>R&amp;D ongoing to develop a Lithium Vapor Box</a:t>
            </a:r>
          </a:p>
          <a:p>
            <a:pPr lvl="1"/>
            <a:r>
              <a:rPr lang="en-US" dirty="0"/>
              <a:t>Heat flux of ~ 92 MW/m</a:t>
            </a:r>
            <a:r>
              <a:rPr lang="en-US" baseline="30000" dirty="0"/>
              <a:t>2</a:t>
            </a:r>
            <a:r>
              <a:rPr lang="en-US" dirty="0"/>
              <a:t> can be reduced to 7 MW/m</a:t>
            </a:r>
            <a:r>
              <a:rPr lang="en-US" baseline="30000" dirty="0"/>
              <a:t>2</a:t>
            </a:r>
            <a:r>
              <a:rPr lang="en-US" dirty="0"/>
              <a:t> with low core contamination</a:t>
            </a:r>
            <a:endParaRPr lang="en-US" baseline="30000" dirty="0"/>
          </a:p>
          <a:p>
            <a:pPr lvl="1"/>
            <a:r>
              <a:rPr lang="en-US" dirty="0"/>
              <a:t>Synergistic with R&amp;D for Private Companies through Milestone-based Program</a:t>
            </a:r>
          </a:p>
          <a:p>
            <a:pPr lvl="1"/>
            <a:endParaRPr lang="en-US" dirty="0"/>
          </a:p>
          <a:p>
            <a:r>
              <a:rPr lang="en-US" dirty="0"/>
              <a:t>Li PFCs also reduce recycling and increase </a:t>
            </a:r>
            <a:r>
              <a:rPr lang="en-US" dirty="0" err="1">
                <a:latin typeface="Symbol" pitchFamily="2" charset="2"/>
              </a:rPr>
              <a:t>t</a:t>
            </a:r>
            <a:r>
              <a:rPr lang="en-US" baseline="-25000" dirty="0" err="1"/>
              <a:t>E</a:t>
            </a:r>
            <a:endParaRPr lang="en-US" dirty="0"/>
          </a:p>
          <a:p>
            <a:pPr lvl="1"/>
            <a:r>
              <a:rPr lang="en-US" dirty="0"/>
              <a:t>Attractive core-edge integrated design for STs!</a:t>
            </a:r>
          </a:p>
          <a:p>
            <a:pPr lvl="1"/>
            <a:r>
              <a:rPr lang="en-US" dirty="0"/>
              <a:t>NSTX-U data needed to extend to lower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/>
              <a:t>*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66C2ED-E2CB-0BE1-9BEE-F8D853E7DA0F}"/>
              </a:ext>
            </a:extLst>
          </p:cNvPr>
          <p:cNvCxnSpPr>
            <a:cxnSpLocks/>
          </p:cNvCxnSpPr>
          <p:nvPr/>
        </p:nvCxnSpPr>
        <p:spPr>
          <a:xfrm>
            <a:off x="5063920" y="1771599"/>
            <a:ext cx="1220766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71825B0-4EEF-78BE-D29B-38B733FF9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49" r="60866"/>
          <a:stretch/>
        </p:blipFill>
        <p:spPr>
          <a:xfrm>
            <a:off x="4927723" y="576508"/>
            <a:ext cx="4105264" cy="3109103"/>
          </a:xfrm>
          <a:prstGeom prst="rect">
            <a:avLst/>
          </a:prstGeom>
        </p:spPr>
      </p:pic>
      <p:sp>
        <p:nvSpPr>
          <p:cNvPr id="12" name="Google Shape;49;p5">
            <a:extLst>
              <a:ext uri="{FF2B5EF4-FFF2-40B4-BE49-F238E27FC236}">
                <a16:creationId xmlns:a16="http://schemas.microsoft.com/office/drawing/2014/main" id="{33B856AE-08E0-5AB4-6DE8-E1861878B9A2}"/>
              </a:ext>
            </a:extLst>
          </p:cNvPr>
          <p:cNvSpPr txBox="1"/>
          <p:nvPr/>
        </p:nvSpPr>
        <p:spPr>
          <a:xfrm>
            <a:off x="7785698" y="872678"/>
            <a:ext cx="1087004" cy="353913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err="1"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" sz="1100" baseline="-25000" dirty="0" err="1">
                <a:latin typeface="Calibri"/>
                <a:ea typeface="Calibri"/>
                <a:cs typeface="Calibri"/>
                <a:sym typeface="Calibri"/>
              </a:rPr>
              <a:t>peak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=7 MW/m</a:t>
            </a:r>
            <a:r>
              <a:rPr lang="en" sz="1100" baseline="300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sz="1100" baseline="30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9;p5">
            <a:extLst>
              <a:ext uri="{FF2B5EF4-FFF2-40B4-BE49-F238E27FC236}">
                <a16:creationId xmlns:a16="http://schemas.microsoft.com/office/drawing/2014/main" id="{63CF1EE3-3A97-09B7-75E3-7A97DCB497F7}"/>
              </a:ext>
            </a:extLst>
          </p:cNvPr>
          <p:cNvSpPr txBox="1"/>
          <p:nvPr/>
        </p:nvSpPr>
        <p:spPr>
          <a:xfrm>
            <a:off x="5999809" y="271956"/>
            <a:ext cx="1073592" cy="461635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" sz="900" baseline="-25000" dirty="0" err="1">
                <a:latin typeface="Calibri"/>
                <a:ea typeface="Calibri"/>
                <a:cs typeface="Calibri"/>
                <a:sym typeface="Calibri"/>
              </a:rPr>
              <a:t>peak</a:t>
            </a:r>
            <a:r>
              <a:rPr lang="en" sz="900" baseline="-25000" dirty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= 92 MW/m</a:t>
            </a:r>
            <a:r>
              <a:rPr lang="en" sz="900" baseline="30000" dirty="0">
                <a:latin typeface="Calibri"/>
                <a:ea typeface="Calibri"/>
                <a:cs typeface="Calibri"/>
                <a:sym typeface="Calibri"/>
              </a:rPr>
              <a:t>2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(No Li, no gas puff)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00BB0F-730E-FCA4-C79D-A18C0F2D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63" y="3708836"/>
            <a:ext cx="3778876" cy="1365360"/>
          </a:xfrm>
          <a:prstGeom prst="rect">
            <a:avLst/>
          </a:prstGeom>
        </p:spPr>
      </p:pic>
      <p:sp>
        <p:nvSpPr>
          <p:cNvPr id="20" name="Google Shape;49;p5">
            <a:extLst>
              <a:ext uri="{FF2B5EF4-FFF2-40B4-BE49-F238E27FC236}">
                <a16:creationId xmlns:a16="http://schemas.microsoft.com/office/drawing/2014/main" id="{C81CBE70-612D-603C-C49F-1EDEC0B0BB64}"/>
              </a:ext>
            </a:extLst>
          </p:cNvPr>
          <p:cNvSpPr txBox="1"/>
          <p:nvPr/>
        </p:nvSpPr>
        <p:spPr>
          <a:xfrm>
            <a:off x="7731846" y="4093252"/>
            <a:ext cx="119470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Normalized </a:t>
            </a:r>
            <a:r>
              <a:rPr lang="en-US" sz="1400" dirty="0">
                <a:latin typeface="Symbol" pitchFamily="2" charset="2"/>
                <a:ea typeface="Calibri"/>
                <a:cs typeface="Calibri"/>
                <a:sym typeface="Calibri"/>
              </a:rPr>
              <a:t>t</a:t>
            </a:r>
            <a:r>
              <a:rPr lang="en" sz="1400" baseline="-250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(NSTX data)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419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1A6E-421C-F1C3-32D5-BA729EB5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0" u="none" strike="noStrike" dirty="0">
                <a:effectLst/>
                <a:cs typeface="Roboto" panose="02000000000000000000" pitchFamily="2" charset="0"/>
              </a:rPr>
              <a:t>Bold decadal vision (BDV): STs make attractive pilot plants and NSTX-U is an essential step.</a:t>
            </a:r>
            <a:endParaRPr lang="en-US" dirty="0">
              <a:cs typeface="Roboto" panose="02000000000000000000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F05B3-46A1-DA50-CF3D-60A706B6B8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498" y="740979"/>
            <a:ext cx="5892029" cy="4078670"/>
          </a:xfrm>
        </p:spPr>
        <p:txBody>
          <a:bodyPr>
            <a:normAutofit fontScale="92500" lnSpcReduction="20000"/>
          </a:bodyPr>
          <a:lstStyle/>
          <a:p>
            <a:pPr rtl="0" fontAlgn="base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Spherical Tokamak for Energy Production (STEP) – UKAEA</a:t>
            </a:r>
          </a:p>
          <a:p>
            <a:pPr lvl="1" fontAlgn="base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FF0000"/>
                </a:solidFill>
                <a:effectLst/>
                <a:cs typeface="Roboto" panose="02000000000000000000" pitchFamily="2" charset="0"/>
              </a:rPr>
              <a:t>Need confinement and stability results from NSTX-U.</a:t>
            </a:r>
          </a:p>
          <a:p>
            <a:pPr marL="0" indent="0" rtl="0" fontAlgn="base">
              <a:spcBef>
                <a:spcPts val="36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rtl="0" fontAlgn="base">
              <a:spcBef>
                <a:spcPts val="36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76C5E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ST-HTS - Tokamak Energy, Ltd</a:t>
            </a:r>
            <a:endParaRPr lang="en-US" sz="1800" b="0" i="0" u="none" strike="noStrike" dirty="0">
              <a:solidFill>
                <a:srgbClr val="76C5EF"/>
              </a:solidFill>
              <a:effectLst/>
              <a:cs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ST-E1 - Tokamak Energy, Ltd</a:t>
            </a: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cs typeface="Roboto" panose="02000000000000000000" pitchFamily="2" charset="0"/>
              </a:rPr>
              <a:t>Part of the Milestone program. </a:t>
            </a: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FF0000"/>
                </a:solidFill>
                <a:effectLst/>
                <a:cs typeface="Roboto" panose="02000000000000000000" pitchFamily="2" charset="0"/>
              </a:rPr>
              <a:t>Need core-edge integration with liquid Li PFCs from NSTX-U.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76C5EF"/>
              </a:solidFill>
              <a:effectLst/>
              <a:latin typeface="Arial" panose="020B060402020202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76C5EF"/>
              </a:solidFill>
              <a:latin typeface="Arial" panose="020B060402020202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76C5E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ST Advanced Reactor (STAR) led by PPPL - understand reactor potential of low-A / ST</a:t>
            </a:r>
          </a:p>
          <a:p>
            <a:pPr lvl="1" fontAlgn="base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Roboto" panose="02000000000000000000" pitchFamily="2" charset="0"/>
              </a:rPr>
              <a:t>Menard (2016, 2019, 2022) found attractive A~2 operating point for compact, steady-state Pilot Plant, </a:t>
            </a:r>
          </a:p>
          <a:p>
            <a:pPr lvl="2" fontAlgn="base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cs typeface="Roboto" panose="02000000000000000000" pitchFamily="2" charset="0"/>
              </a:rPr>
              <a:t>Need NSTX-U data to determine if projections hold.</a:t>
            </a:r>
            <a:endParaRPr lang="en-US" b="0" i="0" u="none" strike="noStrike" dirty="0">
              <a:solidFill>
                <a:srgbClr val="FF0000"/>
              </a:solidFill>
              <a:effectLst/>
              <a:cs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7DE576C-B5DC-267B-BAD7-60801A2F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3" y="580831"/>
            <a:ext cx="2479726" cy="139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626ACA8-C96F-75E0-F552-1D8AB6FA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20" y="2081939"/>
            <a:ext cx="1572248" cy="154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2BFAE58-CD09-D91F-90B1-E20F26AD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46" y="3422875"/>
            <a:ext cx="1976670" cy="172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25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03117-21F5-B54A-9252-52E75A0CC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Wall Loading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DF2F8-4A6F-2F42-A8FA-6FF813CA5320}"/>
              </a:ext>
            </a:extLst>
          </p:cNvPr>
          <p:cNvSpPr txBox="1"/>
          <p:nvPr/>
        </p:nvSpPr>
        <p:spPr>
          <a:xfrm>
            <a:off x="205657" y="957311"/>
            <a:ext cx="474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Neutron Flux (from scaling EU DEMO)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3D953-56EA-64D9-5716-726267D0A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74" y="2013098"/>
            <a:ext cx="5821324" cy="1034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40D5A-3610-12F1-6D84-2732D2B6337F}"/>
              </a:ext>
            </a:extLst>
          </p:cNvPr>
          <p:cNvSpPr txBox="1"/>
          <p:nvPr/>
        </p:nvSpPr>
        <p:spPr>
          <a:xfrm>
            <a:off x="1357017" y="3413707"/>
            <a:ext cx="71577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of thumb 1MW/m</a:t>
            </a:r>
            <a:r>
              <a:rPr lang="en-US" baseline="30000" dirty="0"/>
              <a:t>2</a:t>
            </a:r>
            <a:r>
              <a:rPr lang="en-US" dirty="0"/>
              <a:t> for a full power year =&gt; 10DPA</a:t>
            </a:r>
          </a:p>
          <a:p>
            <a:r>
              <a:rPr lang="en-US" dirty="0">
                <a:solidFill>
                  <a:srgbClr val="FF0000"/>
                </a:solidFill>
              </a:rPr>
              <a:t>How much DPA before material must be replaced?  </a:t>
            </a:r>
          </a:p>
          <a:p>
            <a:r>
              <a:rPr lang="en-US" dirty="0">
                <a:solidFill>
                  <a:srgbClr val="FF0000"/>
                </a:solidFill>
              </a:rPr>
              <a:t>20DPA makes material scientists nervous. We need DONES to know.</a:t>
            </a:r>
          </a:p>
          <a:p>
            <a:r>
              <a:rPr lang="en-US" dirty="0"/>
              <a:t>EU Demo wall lifetime (to 20 DPA) could be 1 full power year</a:t>
            </a:r>
          </a:p>
          <a:p>
            <a:r>
              <a:rPr lang="en-US" dirty="0"/>
              <a:t>High Field devices will be a few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B77DE-09A5-3991-D21B-63101A544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519" y="2099389"/>
            <a:ext cx="3328661" cy="682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3F72A-D787-B34E-8DB6-40D2F0FF91D4}"/>
              </a:ext>
            </a:extLst>
          </p:cNvPr>
          <p:cNvSpPr txBox="1"/>
          <p:nvPr/>
        </p:nvSpPr>
        <p:spPr>
          <a:xfrm>
            <a:off x="7652886" y="1547204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Field in tesla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9051FD-8628-57E5-E9C8-4DB3C6EFEB0A}"/>
              </a:ext>
            </a:extLst>
          </p:cNvPr>
          <p:cNvCxnSpPr>
            <a:cxnSpLocks/>
          </p:cNvCxnSpPr>
          <p:nvPr/>
        </p:nvCxnSpPr>
        <p:spPr>
          <a:xfrm>
            <a:off x="8398443" y="1843708"/>
            <a:ext cx="0" cy="2556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29623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157357</TotalTime>
  <Words>995</Words>
  <Application>Microsoft Macintosh PowerPoint</Application>
  <PresentationFormat>On-screen Show (16:9)</PresentationFormat>
  <Paragraphs>179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Roboto</vt:lpstr>
      <vt:lpstr>Calibri</vt:lpstr>
      <vt:lpstr>Symbol</vt:lpstr>
      <vt:lpstr>Arial</vt:lpstr>
      <vt:lpstr>Times New Roman</vt:lpstr>
      <vt:lpstr>Georgia</vt:lpstr>
      <vt:lpstr>Roboto Slab</vt:lpstr>
      <vt:lpstr>Default Theme</vt:lpstr>
      <vt:lpstr>Getting to a Pilot Plant Steve Cowley Princeton Plasma Physics Lab  NASEM: Bringing Fusion to the U.S. Grid. “the Department of Energy and the private sector should produce net electricity in a fusion plant in the United States in the 2035-2040 timeframe.”  </vt:lpstr>
      <vt:lpstr>Two simple propositions today</vt:lpstr>
      <vt:lpstr>We need innovation if we want commercial fusion</vt:lpstr>
      <vt:lpstr>The Standard Model of the Tokamak</vt:lpstr>
      <vt:lpstr>A central problem --  Plasma Exhaust </vt:lpstr>
      <vt:lpstr>NSTX-U will study confinement trends at Fusion conditions</vt:lpstr>
      <vt:lpstr>NSTX-U will pivot toward heat and particle flux control with liquid Li PFCs after fulfilling the core physics mission </vt:lpstr>
      <vt:lpstr>Bold decadal vision (BDV): STs make attractive pilot plants and NSTX-U is an essential step.</vt:lpstr>
      <vt:lpstr>Neutron Wall Loading</vt:lpstr>
      <vt:lpstr>The case for low power density </vt:lpstr>
      <vt:lpstr>Early Fusion</vt:lpstr>
      <vt:lpstr>Maintenance. How easy is it to replace the wall and blanket?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Steven Cowley</cp:lastModifiedBy>
  <cp:revision>746</cp:revision>
  <cp:lastPrinted>2023-02-16T13:14:54Z</cp:lastPrinted>
  <dcterms:created xsi:type="dcterms:W3CDTF">2020-06-11T16:38:14Z</dcterms:created>
  <dcterms:modified xsi:type="dcterms:W3CDTF">2023-12-19T23:12:44Z</dcterms:modified>
</cp:coreProperties>
</file>