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20"/>
  </p:notesMasterIdLst>
  <p:sldIdLst>
    <p:sldId id="2076138105" r:id="rId5"/>
    <p:sldId id="2076138100" r:id="rId6"/>
    <p:sldId id="2076138137" r:id="rId7"/>
    <p:sldId id="2076138106" r:id="rId8"/>
    <p:sldId id="2076138107" r:id="rId9"/>
    <p:sldId id="2076138128" r:id="rId10"/>
    <p:sldId id="2076138150" r:id="rId11"/>
    <p:sldId id="2076138140" r:id="rId12"/>
    <p:sldId id="2076138153" r:id="rId13"/>
    <p:sldId id="2076138148" r:id="rId14"/>
    <p:sldId id="2076138151" r:id="rId15"/>
    <p:sldId id="2076138136" r:id="rId16"/>
    <p:sldId id="2076138152" r:id="rId17"/>
    <p:sldId id="2076138139" r:id="rId18"/>
    <p:sldId id="2076138110" r:id="rId19"/>
  </p:sldIdLst>
  <p:sldSz cx="12192000" cy="6858000"/>
  <p:notesSz cx="6858000" cy="9144000"/>
  <p:embeddedFontLst>
    <p:embeddedFont>
      <p:font typeface="Barlow" pitchFamily="2" charset="77"/>
      <p:regular r:id="rId21"/>
      <p:bold r:id="rId22"/>
      <p:italic r:id="rId23"/>
      <p:boldItalic r:id="rId24"/>
    </p:embeddedFont>
    <p:embeddedFont>
      <p:font typeface="Barlow Medium" panose="020F0502020204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Geometris-Bold" panose="02000803000000000000" pitchFamily="2" charset="77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pos="665">
          <p15:clr>
            <a:srgbClr val="A4A3A4"/>
          </p15:clr>
        </p15:guide>
        <p15:guide id="3" pos="590">
          <p15:clr>
            <a:srgbClr val="A4A3A4"/>
          </p15:clr>
        </p15:guide>
        <p15:guide id="4" pos="523">
          <p15:clr>
            <a:srgbClr val="A4A3A4"/>
          </p15:clr>
        </p15:guide>
        <p15:guide id="5" pos="438">
          <p15:clr>
            <a:srgbClr val="A4A3A4"/>
          </p15:clr>
        </p15:guide>
        <p15:guide id="6" pos="363">
          <p15:clr>
            <a:srgbClr val="A4A3A4"/>
          </p15:clr>
        </p15:guide>
        <p15:guide id="7" orient="horz" pos="629">
          <p15:clr>
            <a:srgbClr val="FBAE40"/>
          </p15:clr>
        </p15:guide>
        <p15:guide id="8" orient="horz" pos="754">
          <p15:clr>
            <a:srgbClr val="A4A3A4"/>
          </p15:clr>
        </p15:guide>
        <p15:guide id="9" orient="horz" pos="828">
          <p15:clr>
            <a:srgbClr val="A4A3A4"/>
          </p15:clr>
        </p15:guide>
        <p15:guide id="10" orient="horz" pos="856">
          <p15:clr>
            <a:srgbClr val="A4A3A4"/>
          </p15:clr>
        </p15:guide>
        <p15:guide id="11" orient="horz" pos="4144">
          <p15:clr>
            <a:srgbClr val="A4A3A4"/>
          </p15:clr>
        </p15:guide>
        <p15:guide id="12" orient="horz" pos="3974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1" roundtripDataSignature="AMtx7mjS/qqGHFLuME0BIgeeEh9ewtsF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F280"/>
    <a:srgbClr val="FFA5B3"/>
    <a:srgbClr val="97FEAD"/>
    <a:srgbClr val="47FE81"/>
    <a:srgbClr val="3BF373"/>
    <a:srgbClr val="CEEDFE"/>
    <a:srgbClr val="FF98A4"/>
    <a:srgbClr val="00C700"/>
    <a:srgbClr val="00D407"/>
    <a:srgbClr val="00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90"/>
    <p:restoredTop sz="96534"/>
  </p:normalViewPr>
  <p:slideViewPr>
    <p:cSldViewPr snapToGrid="0">
      <p:cViewPr varScale="1">
        <p:scale>
          <a:sx n="122" d="100"/>
          <a:sy n="122" d="100"/>
        </p:scale>
        <p:origin x="232" y="504"/>
      </p:cViewPr>
      <p:guideLst>
        <p:guide orient="horz" pos="572"/>
        <p:guide pos="665"/>
        <p:guide pos="590"/>
        <p:guide pos="523"/>
        <p:guide pos="438"/>
        <p:guide pos="363"/>
        <p:guide orient="horz" pos="629"/>
        <p:guide orient="horz" pos="754"/>
        <p:guide orient="horz" pos="828"/>
        <p:guide orient="horz" pos="856"/>
        <p:guide orient="horz" pos="4144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11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1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11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14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11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" panose="00000500000000000000" pitchFamily="2" charset="0"/>
                <a:ea typeface="Barlow" panose="00000500000000000000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de-DE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" panose="00000500000000000000" pitchFamily="2" charset="0"/>
                <a:ea typeface="Barlow" panose="00000500000000000000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de-DE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" panose="00000500000000000000" pitchFamily="2" charset="0"/>
                <a:ea typeface="Barlow" panose="00000500000000000000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de-DE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Barlow" panose="00000500000000000000" pitchFamily="2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Barlow" panose="00000500000000000000" pitchFamily="2" charset="0"/>
        <a:ea typeface="Barlow" panose="00000500000000000000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>
              <a:latin typeface="Barlow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E8B4-2919-4A4E-A798-80B0D1135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67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 company based in Austin with a subsidiary in Germany based in Darmstadt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941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Those investments led to a break through achievement last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5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091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focus on the first, how to produce high gain, in a robust, repeatable manner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6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6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focus on the first, how to produce high gain, in a robust, repeatable manner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7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44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 has been extensively studied for 20 years, but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10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448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 has been extensively studied for 20 years, but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49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>
            <a:spLocks noGrp="1"/>
          </p:cNvSpPr>
          <p:nvPr>
            <p:ph type="title"/>
          </p:nvPr>
        </p:nvSpPr>
        <p:spPr>
          <a:xfrm>
            <a:off x="803275" y="378001"/>
            <a:ext cx="10585450" cy="47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sz="44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Medium"/>
              <a:buNone/>
              <a:defRPr sz="18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1"/>
          </p:nvPr>
        </p:nvSpPr>
        <p:spPr>
          <a:xfrm>
            <a:off x="803275" y="1440000"/>
            <a:ext cx="3240000" cy="474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4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.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2"/>
          </p:nvPr>
        </p:nvSpPr>
        <p:spPr>
          <a:xfrm>
            <a:off x="4476838" y="1440000"/>
            <a:ext cx="3240000" cy="474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4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ubTitle" idx="3"/>
          </p:nvPr>
        </p:nvSpPr>
        <p:spPr>
          <a:xfrm>
            <a:off x="803275" y="821005"/>
            <a:ext cx="10585450" cy="40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None/>
              <a:defRPr sz="11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R="0"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Medium"/>
              <a:buNone/>
              <a:defRPr sz="2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Medium"/>
              <a:buNone/>
              <a:defRPr sz="16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4"/>
          </p:nvPr>
        </p:nvSpPr>
        <p:spPr>
          <a:xfrm>
            <a:off x="8148725" y="1440000"/>
            <a:ext cx="3240000" cy="474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4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2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2984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•"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pic>
        <p:nvPicPr>
          <p:cNvPr id="28" name="Google Shape;2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6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2547">
          <p15:clr>
            <a:srgbClr val="FBAE40"/>
          </p15:clr>
        </p15:guide>
        <p15:guide id="5" pos="2819">
          <p15:clr>
            <a:srgbClr val="FBAE40"/>
          </p15:clr>
        </p15:guide>
        <p15:guide id="6" pos="4861">
          <p15:clr>
            <a:srgbClr val="FBAE40"/>
          </p15:clr>
        </p15:guide>
        <p15:guide id="7" pos="513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ed Energy">
  <p:cSld name="3 columns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g1247479edd2_2_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g1247479edd2_2_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6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2547">
          <p15:clr>
            <a:srgbClr val="FBAE40"/>
          </p15:clr>
        </p15:guide>
        <p15:guide id="5" pos="2819">
          <p15:clr>
            <a:srgbClr val="FBAE40"/>
          </p15:clr>
        </p15:guide>
        <p15:guide id="6" pos="4861">
          <p15:clr>
            <a:srgbClr val="FBAE40"/>
          </p15:clr>
        </p15:guide>
        <p15:guide id="7" pos="513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27">
            <a:extLst>
              <a:ext uri="{FF2B5EF4-FFF2-40B4-BE49-F238E27FC236}">
                <a16:creationId xmlns:a16="http://schemas.microsoft.com/office/drawing/2014/main" id="{E1AE04AC-A675-4FB8-BEEB-85F503FF2652}"/>
              </a:ext>
            </a:extLst>
          </p:cNvPr>
          <p:cNvSpPr txBox="1">
            <a:spLocks/>
          </p:cNvSpPr>
          <p:nvPr userDrawn="1"/>
        </p:nvSpPr>
        <p:spPr>
          <a:xfrm>
            <a:off x="803275" y="378001"/>
            <a:ext cx="10585450" cy="47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1D"/>
              </a:buClr>
              <a:buSzPts val="1800"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j-ea"/>
              <a:cs typeface="+mj-cs"/>
            </a:endParaRPr>
          </a:p>
        </p:txBody>
      </p:sp>
      <p:sp>
        <p:nvSpPr>
          <p:cNvPr id="7" name="Google Shape;15;p27">
            <a:extLst>
              <a:ext uri="{FF2B5EF4-FFF2-40B4-BE49-F238E27FC236}">
                <a16:creationId xmlns:a16="http://schemas.microsoft.com/office/drawing/2014/main" id="{DEEC4065-5710-4470-97E3-DEB2F8F14FAF}"/>
              </a:ext>
            </a:extLst>
          </p:cNvPr>
          <p:cNvSpPr txBox="1">
            <a:spLocks/>
          </p:cNvSpPr>
          <p:nvPr userDrawn="1"/>
        </p:nvSpPr>
        <p:spPr>
          <a:xfrm>
            <a:off x="809340" y="1438545"/>
            <a:ext cx="5113338" cy="4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400" lvl="1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298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ts val="1100"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Google Shape;17;p27">
            <a:extLst>
              <a:ext uri="{FF2B5EF4-FFF2-40B4-BE49-F238E27FC236}">
                <a16:creationId xmlns:a16="http://schemas.microsoft.com/office/drawing/2014/main" id="{A3A3B335-4FD0-476B-A916-9E82ECAD70AE}"/>
              </a:ext>
            </a:extLst>
          </p:cNvPr>
          <p:cNvSpPr txBox="1">
            <a:spLocks/>
          </p:cNvSpPr>
          <p:nvPr userDrawn="1"/>
        </p:nvSpPr>
        <p:spPr>
          <a:xfrm>
            <a:off x="803275" y="821005"/>
            <a:ext cx="10585450" cy="40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ts val="1100"/>
              <a:buFont typeface="Arial" panose="020B0604020202020204" pitchFamily="34" charset="0"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pic>
        <p:nvPicPr>
          <p:cNvPr id="9" name="Google Shape;14;g1192a6dc79e_0_10">
            <a:extLst>
              <a:ext uri="{FF2B5EF4-FFF2-40B4-BE49-F238E27FC236}">
                <a16:creationId xmlns:a16="http://schemas.microsoft.com/office/drawing/2014/main" id="{0C86DA68-386A-4B90-8E55-F99BC65AAB1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1356" y="0"/>
            <a:ext cx="206502" cy="686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;g1192a6dc79e_0_10">
            <a:extLst>
              <a:ext uri="{FF2B5EF4-FFF2-40B4-BE49-F238E27FC236}">
                <a16:creationId xmlns:a16="http://schemas.microsoft.com/office/drawing/2014/main" id="{63BC5BA4-66A6-486D-9AC5-D3392C5CBD0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416275" y="234675"/>
            <a:ext cx="1475749" cy="51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843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27">
            <a:extLst>
              <a:ext uri="{FF2B5EF4-FFF2-40B4-BE49-F238E27FC236}">
                <a16:creationId xmlns:a16="http://schemas.microsoft.com/office/drawing/2014/main" id="{E1AE04AC-A675-4FB8-BEEB-85F503FF2652}"/>
              </a:ext>
            </a:extLst>
          </p:cNvPr>
          <p:cNvSpPr txBox="1">
            <a:spLocks/>
          </p:cNvSpPr>
          <p:nvPr userDrawn="1"/>
        </p:nvSpPr>
        <p:spPr>
          <a:xfrm>
            <a:off x="803275" y="378001"/>
            <a:ext cx="10585450" cy="47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1D"/>
              </a:buClr>
              <a:buSzPts val="1800"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j-ea"/>
              <a:cs typeface="+mj-cs"/>
            </a:endParaRPr>
          </a:p>
        </p:txBody>
      </p:sp>
      <p:sp>
        <p:nvSpPr>
          <p:cNvPr id="7" name="Google Shape;15;p27">
            <a:extLst>
              <a:ext uri="{FF2B5EF4-FFF2-40B4-BE49-F238E27FC236}">
                <a16:creationId xmlns:a16="http://schemas.microsoft.com/office/drawing/2014/main" id="{DEEC4065-5710-4470-97E3-DEB2F8F14FAF}"/>
              </a:ext>
            </a:extLst>
          </p:cNvPr>
          <p:cNvSpPr txBox="1">
            <a:spLocks/>
          </p:cNvSpPr>
          <p:nvPr userDrawn="1"/>
        </p:nvSpPr>
        <p:spPr>
          <a:xfrm>
            <a:off x="809340" y="1438545"/>
            <a:ext cx="5113338" cy="4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400" lvl="1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298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298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ts val="1100"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Google Shape;17;p27">
            <a:extLst>
              <a:ext uri="{FF2B5EF4-FFF2-40B4-BE49-F238E27FC236}">
                <a16:creationId xmlns:a16="http://schemas.microsoft.com/office/drawing/2014/main" id="{A3A3B335-4FD0-476B-A916-9E82ECAD70AE}"/>
              </a:ext>
            </a:extLst>
          </p:cNvPr>
          <p:cNvSpPr txBox="1">
            <a:spLocks/>
          </p:cNvSpPr>
          <p:nvPr userDrawn="1"/>
        </p:nvSpPr>
        <p:spPr>
          <a:xfrm>
            <a:off x="803275" y="821005"/>
            <a:ext cx="10585450" cy="40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ts val="1100"/>
              <a:buFont typeface="Arial" panose="020B0604020202020204" pitchFamily="34" charset="0"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151D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391598-A134-7A7B-5EB3-3D54182C1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5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  <a:latin typeface="Barlow" panose="00000500000000000000" pitchFamily="2" charset="0"/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7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A53D01B-93B0-04A3-2459-6CD47D7EB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" y="271592"/>
            <a:ext cx="3347258" cy="11759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BE7BD6-20D0-D831-FC7F-ED3DB9D638B2}"/>
              </a:ext>
            </a:extLst>
          </p:cNvPr>
          <p:cNvSpPr/>
          <p:nvPr/>
        </p:nvSpPr>
        <p:spPr>
          <a:xfrm>
            <a:off x="4800600" y="2286000"/>
            <a:ext cx="662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sym typeface="Arial"/>
              </a:rPr>
              <a:t>Focused Energy roadmap for Inertial Fusion Energy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472ADF-D66E-2DE5-DFAF-FCE08FA0F81E}"/>
              </a:ext>
            </a:extLst>
          </p:cNvPr>
          <p:cNvSpPr/>
          <p:nvPr/>
        </p:nvSpPr>
        <p:spPr>
          <a:xfrm>
            <a:off x="4315690" y="3962400"/>
            <a:ext cx="7114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sym typeface="Arial"/>
              </a:rPr>
              <a:t>Pravesh Patel, Scientific Director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26050-A804-D92F-CA93-3B8792062171}"/>
              </a:ext>
            </a:extLst>
          </p:cNvPr>
          <p:cNvSpPr txBox="1"/>
          <p:nvPr/>
        </p:nvSpPr>
        <p:spPr>
          <a:xfrm>
            <a:off x="2590800" y="5265003"/>
            <a:ext cx="883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sym typeface="Arial"/>
              </a:rPr>
              <a:t>43rd Annual Meeting, Fusion Power Associates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>
                <a:solidFill>
                  <a:prstClr val="white"/>
                </a:solidFill>
                <a:latin typeface="Barlow" pitchFamily="2" charset="77"/>
                <a:ea typeface="+mn-ea"/>
              </a:rPr>
              <a:t>December 7-8, 2022</a:t>
            </a:r>
            <a:endParaRPr kumimoji="0" lang="de-DE" sz="2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itchFamily="2" charset="77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237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299439"/>
            <a:ext cx="967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C</a:t>
            </a: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onventional method for ignition is central hot-spot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800" b="1" u="none" strike="noStrike" cap="none">
              <a:solidFill>
                <a:schemeClr val="dk1"/>
              </a:solidFill>
              <a:latin typeface="Geometris-Bold" panose="02000603000000000000" pitchFamily="2" charset="77"/>
              <a:ea typeface="Bebas Neue"/>
              <a:cs typeface="Bebas Neue"/>
              <a:sym typeface="Bebas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3E13E-03BD-AE94-5629-7E02CB15BDD3}"/>
              </a:ext>
            </a:extLst>
          </p:cNvPr>
          <p:cNvSpPr txBox="1"/>
          <p:nvPr/>
        </p:nvSpPr>
        <p:spPr>
          <a:xfrm>
            <a:off x="722559" y="882709"/>
            <a:ext cx="32544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Barlow" pitchFamily="2" charset="77"/>
              </a:rPr>
              <a:t>Central hot-spot ignition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169A158-24BC-8C88-328F-30EA3E6E182B}"/>
              </a:ext>
            </a:extLst>
          </p:cNvPr>
          <p:cNvSpPr>
            <a:spLocks noChangeAspect="1"/>
          </p:cNvSpPr>
          <p:nvPr/>
        </p:nvSpPr>
        <p:spPr bwMode="auto">
          <a:xfrm>
            <a:off x="1105971" y="1499981"/>
            <a:ext cx="2186125" cy="2186125"/>
          </a:xfrm>
          <a:prstGeom prst="ellipse">
            <a:avLst/>
          </a:prstGeom>
          <a:solidFill>
            <a:srgbClr val="7DBEFF"/>
          </a:solidFill>
          <a:ln w="3175" cmpd="sng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C2AFA1-5115-8DE2-F04F-E79B13CBB3FC}"/>
              </a:ext>
            </a:extLst>
          </p:cNvPr>
          <p:cNvSpPr>
            <a:spLocks noChangeAspect="1"/>
          </p:cNvSpPr>
          <p:nvPr/>
        </p:nvSpPr>
        <p:spPr bwMode="auto">
          <a:xfrm>
            <a:off x="1684712" y="2078722"/>
            <a:ext cx="1028643" cy="1028643"/>
          </a:xfrm>
          <a:prstGeom prst="ellipse">
            <a:avLst/>
          </a:prstGeom>
          <a:solidFill>
            <a:srgbClr val="B9E0FF"/>
          </a:solidFill>
          <a:ln w="3175" cmpd="sng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50DBE-9CE9-8A5D-67A1-020B44194953}"/>
              </a:ext>
            </a:extLst>
          </p:cNvPr>
          <p:cNvSpPr txBox="1"/>
          <p:nvPr/>
        </p:nvSpPr>
        <p:spPr>
          <a:xfrm>
            <a:off x="2640276" y="2059785"/>
            <a:ext cx="610188" cy="399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>
                <a:latin typeface="Barlow" pitchFamily="2" charset="77"/>
              </a:rPr>
              <a:t>fuel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DCDD3-79BA-ADF1-835D-5F8783F59E31}"/>
              </a:ext>
            </a:extLst>
          </p:cNvPr>
          <p:cNvSpPr txBox="1"/>
          <p:nvPr/>
        </p:nvSpPr>
        <p:spPr>
          <a:xfrm>
            <a:off x="1870257" y="2270037"/>
            <a:ext cx="657552" cy="647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>
                <a:latin typeface="Barlow" pitchFamily="2" charset="77"/>
              </a:rPr>
              <a:t>hot</a:t>
            </a:r>
          </a:p>
          <a:p>
            <a:pPr algn="ctr">
              <a:lnSpc>
                <a:spcPct val="95000"/>
              </a:lnSpc>
            </a:pPr>
            <a:r>
              <a:rPr lang="en-US" sz="1900">
                <a:latin typeface="Barlow" pitchFamily="2" charset="77"/>
              </a:rPr>
              <a:t>spot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5570C2-B518-F4AD-D4BF-52E4C1BC9392}"/>
              </a:ext>
            </a:extLst>
          </p:cNvPr>
          <p:cNvSpPr txBox="1"/>
          <p:nvPr/>
        </p:nvSpPr>
        <p:spPr>
          <a:xfrm>
            <a:off x="3671501" y="1862724"/>
            <a:ext cx="2111623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 rIns="45720" rtlCol="0">
            <a:spAutoFit/>
          </a:bodyPr>
          <a:lstStyle/>
          <a:p>
            <a:r>
              <a:rPr lang="en-US" sz="1800">
                <a:latin typeface="Barlow" pitchFamily="2" charset="77"/>
              </a:rPr>
              <a:t>Thin shell, high convergence, high vel. implosion to simultaneously achieve high </a:t>
            </a:r>
            <a:r>
              <a:rPr lang="en-US" sz="1800">
                <a:latin typeface="Symbol" pitchFamily="2" charset="2"/>
              </a:rPr>
              <a:t>r</a:t>
            </a:r>
            <a:r>
              <a:rPr lang="en-US" sz="1800">
                <a:latin typeface="Barlow" pitchFamily="2" charset="77"/>
              </a:rPr>
              <a:t>R &amp; 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685193E-85CE-C6C5-6623-8A838466AE2C}"/>
                  </a:ext>
                </a:extLst>
              </p:cNvPr>
              <p:cNvSpPr txBox="1"/>
              <p:nvPr/>
            </p:nvSpPr>
            <p:spPr>
              <a:xfrm>
                <a:off x="722559" y="4086952"/>
                <a:ext cx="5060565" cy="226215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Spherical symmetry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high tolerance on laser power balance and pointing</a:t>
                </a:r>
              </a:p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Hydrodynamic instablity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high tolerance on target quality</a:t>
                </a:r>
              </a:p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Low implosion efficiency (2 MJ laser energy to create 5 kJ hot spot)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challenging to extrapolate to high gain</a:t>
                </a: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685193E-85CE-C6C5-6623-8A838466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9" y="4086952"/>
                <a:ext cx="5060565" cy="2262151"/>
              </a:xfrm>
              <a:prstGeom prst="rect">
                <a:avLst/>
              </a:prstGeom>
              <a:blipFill>
                <a:blip r:embed="rId3"/>
                <a:stretch>
                  <a:fillRect l="-748" t="-1111" r="-1247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46CF74B4-E43D-067F-A443-9D4DAC7EB318}"/>
              </a:ext>
            </a:extLst>
          </p:cNvPr>
          <p:cNvSpPr/>
          <p:nvPr/>
        </p:nvSpPr>
        <p:spPr>
          <a:xfrm rot="5400000">
            <a:off x="2011232" y="1469133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6B57A08-29CD-8ED8-DEAD-2671780CAA9D}"/>
              </a:ext>
            </a:extLst>
          </p:cNvPr>
          <p:cNvSpPr/>
          <p:nvPr/>
        </p:nvSpPr>
        <p:spPr>
          <a:xfrm rot="16200000">
            <a:off x="2011232" y="3453135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0961A39-EA07-130F-8922-BE280B811B21}"/>
              </a:ext>
            </a:extLst>
          </p:cNvPr>
          <p:cNvSpPr/>
          <p:nvPr/>
        </p:nvSpPr>
        <p:spPr>
          <a:xfrm rot="10800000">
            <a:off x="3017537" y="2448221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D1EE6B0-4268-1D91-4C44-760C4BA87B7C}"/>
              </a:ext>
            </a:extLst>
          </p:cNvPr>
          <p:cNvSpPr/>
          <p:nvPr/>
        </p:nvSpPr>
        <p:spPr>
          <a:xfrm>
            <a:off x="1014773" y="2456567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3613E19-4553-9162-9ED4-6BDC7A381E5C}"/>
              </a:ext>
            </a:extLst>
          </p:cNvPr>
          <p:cNvSpPr/>
          <p:nvPr/>
        </p:nvSpPr>
        <p:spPr>
          <a:xfrm rot="8100000">
            <a:off x="2724892" y="1783263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ADC1038A-F607-A8F4-2FA4-1A01304A5306}"/>
              </a:ext>
            </a:extLst>
          </p:cNvPr>
          <p:cNvSpPr/>
          <p:nvPr/>
        </p:nvSpPr>
        <p:spPr>
          <a:xfrm rot="2700000">
            <a:off x="1326774" y="1706612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6C3D08C-245E-086B-8FCC-241176197D54}"/>
              </a:ext>
            </a:extLst>
          </p:cNvPr>
          <p:cNvSpPr/>
          <p:nvPr/>
        </p:nvSpPr>
        <p:spPr>
          <a:xfrm rot="13500000" flipV="1">
            <a:off x="2677543" y="3224474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48FB9DD-0C56-4A34-092C-06330A22C08B}"/>
              </a:ext>
            </a:extLst>
          </p:cNvPr>
          <p:cNvSpPr/>
          <p:nvPr/>
        </p:nvSpPr>
        <p:spPr>
          <a:xfrm rot="18900000" flipV="1">
            <a:off x="1279425" y="3147823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3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299439"/>
            <a:ext cx="967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But you don’t need to ignite from the center…</a:t>
            </a:r>
            <a:endParaRPr lang="en-US" sz="2800" b="1" u="none" strike="noStrike" cap="none">
              <a:solidFill>
                <a:schemeClr val="dk1"/>
              </a:solidFill>
              <a:latin typeface="Geometris-Bold" panose="02000603000000000000" pitchFamily="2" charset="77"/>
              <a:ea typeface="Bebas Neue"/>
              <a:cs typeface="Bebas Neue"/>
              <a:sym typeface="Bebas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800" b="1" u="none" strike="noStrike" cap="none">
              <a:solidFill>
                <a:schemeClr val="dk1"/>
              </a:solidFill>
              <a:latin typeface="Geometris-Bold" panose="02000603000000000000" pitchFamily="2" charset="77"/>
              <a:ea typeface="Bebas Neue"/>
              <a:cs typeface="Bebas Neue"/>
              <a:sym typeface="Bebas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F215F-AFD9-1F64-7E0A-085DA8249624}"/>
              </a:ext>
            </a:extLst>
          </p:cNvPr>
          <p:cNvSpPr txBox="1"/>
          <p:nvPr/>
        </p:nvSpPr>
        <p:spPr>
          <a:xfrm>
            <a:off x="9082149" y="6536198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>
                <a:latin typeface="Barlow" pitchFamily="2" charset="77"/>
              </a:rPr>
              <a:t>M. Tabak et al., Phys. Plasmas 1, 1626 (1994)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3E13E-03BD-AE94-5629-7E02CB15BDD3}"/>
              </a:ext>
            </a:extLst>
          </p:cNvPr>
          <p:cNvSpPr txBox="1"/>
          <p:nvPr/>
        </p:nvSpPr>
        <p:spPr>
          <a:xfrm>
            <a:off x="722559" y="882709"/>
            <a:ext cx="32544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Barlow" pitchFamily="2" charset="77"/>
              </a:rPr>
              <a:t>Central hot-spot ignition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3BE2DF-2C26-FD92-54BC-1AA718E2844F}"/>
              </a:ext>
            </a:extLst>
          </p:cNvPr>
          <p:cNvSpPr txBox="1"/>
          <p:nvPr/>
        </p:nvSpPr>
        <p:spPr>
          <a:xfrm>
            <a:off x="6292167" y="882709"/>
            <a:ext cx="26003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Barlow" pitchFamily="2" charset="77"/>
              </a:rPr>
              <a:t>Proton fast ignition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6B2AC3-6914-4ACF-A35E-D2FACAD10415}"/>
              </a:ext>
            </a:extLst>
          </p:cNvPr>
          <p:cNvSpPr>
            <a:spLocks noChangeAspect="1"/>
          </p:cNvSpPr>
          <p:nvPr/>
        </p:nvSpPr>
        <p:spPr bwMode="auto">
          <a:xfrm>
            <a:off x="7043878" y="1531510"/>
            <a:ext cx="2186125" cy="1970453"/>
          </a:xfrm>
          <a:prstGeom prst="ellipse">
            <a:avLst/>
          </a:prstGeom>
          <a:solidFill>
            <a:srgbClr val="7DBEFF"/>
          </a:solidFill>
          <a:ln w="3175" cmpd="sng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59B39-B84F-0534-09D8-FDCCC0D0E177}"/>
              </a:ext>
            </a:extLst>
          </p:cNvPr>
          <p:cNvSpPr txBox="1"/>
          <p:nvPr/>
        </p:nvSpPr>
        <p:spPr>
          <a:xfrm>
            <a:off x="6271493" y="2928577"/>
            <a:ext cx="1545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latin typeface="Barlow" pitchFamily="2" charset="77"/>
              </a:rPr>
              <a:t>Laser-generated proton beam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169A158-24BC-8C88-328F-30EA3E6E182B}"/>
              </a:ext>
            </a:extLst>
          </p:cNvPr>
          <p:cNvSpPr>
            <a:spLocks noChangeAspect="1"/>
          </p:cNvSpPr>
          <p:nvPr/>
        </p:nvSpPr>
        <p:spPr bwMode="auto">
          <a:xfrm>
            <a:off x="1105971" y="1499981"/>
            <a:ext cx="2186125" cy="2186125"/>
          </a:xfrm>
          <a:prstGeom prst="ellipse">
            <a:avLst/>
          </a:prstGeom>
          <a:solidFill>
            <a:srgbClr val="7DBEFF"/>
          </a:solidFill>
          <a:ln w="3175" cmpd="sng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C2AFA1-5115-8DE2-F04F-E79B13CBB3FC}"/>
              </a:ext>
            </a:extLst>
          </p:cNvPr>
          <p:cNvSpPr>
            <a:spLocks noChangeAspect="1"/>
          </p:cNvSpPr>
          <p:nvPr/>
        </p:nvSpPr>
        <p:spPr bwMode="auto">
          <a:xfrm>
            <a:off x="1684712" y="2078722"/>
            <a:ext cx="1028643" cy="1028643"/>
          </a:xfrm>
          <a:prstGeom prst="ellipse">
            <a:avLst/>
          </a:prstGeom>
          <a:solidFill>
            <a:srgbClr val="B9E0FF"/>
          </a:solidFill>
          <a:ln w="3175" cmpd="sng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50DBE-9CE9-8A5D-67A1-020B44194953}"/>
              </a:ext>
            </a:extLst>
          </p:cNvPr>
          <p:cNvSpPr txBox="1"/>
          <p:nvPr/>
        </p:nvSpPr>
        <p:spPr>
          <a:xfrm>
            <a:off x="2640276" y="2059785"/>
            <a:ext cx="610188" cy="399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>
                <a:latin typeface="Barlow" pitchFamily="2" charset="77"/>
              </a:rPr>
              <a:t>fuel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DCDD3-79BA-ADF1-835D-5F8783F59E31}"/>
              </a:ext>
            </a:extLst>
          </p:cNvPr>
          <p:cNvSpPr txBox="1"/>
          <p:nvPr/>
        </p:nvSpPr>
        <p:spPr>
          <a:xfrm>
            <a:off x="1870257" y="2270037"/>
            <a:ext cx="657552" cy="647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>
                <a:latin typeface="Barlow" pitchFamily="2" charset="77"/>
              </a:rPr>
              <a:t>hot</a:t>
            </a:r>
          </a:p>
          <a:p>
            <a:pPr algn="ctr">
              <a:lnSpc>
                <a:spcPct val="95000"/>
              </a:lnSpc>
            </a:pPr>
            <a:r>
              <a:rPr lang="en-US" sz="1900">
                <a:latin typeface="Barlow" pitchFamily="2" charset="77"/>
              </a:rPr>
              <a:t>spot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9183F4-098B-A236-3542-1E8C5D0ACDA0}"/>
              </a:ext>
            </a:extLst>
          </p:cNvPr>
          <p:cNvSpPr>
            <a:spLocks noChangeAspect="1"/>
          </p:cNvSpPr>
          <p:nvPr/>
        </p:nvSpPr>
        <p:spPr bwMode="auto">
          <a:xfrm>
            <a:off x="7650851" y="2751883"/>
            <a:ext cx="966716" cy="745599"/>
          </a:xfrm>
          <a:prstGeom prst="ellipse">
            <a:avLst/>
          </a:prstGeom>
          <a:solidFill>
            <a:srgbClr val="B9E0FF"/>
          </a:solidFill>
          <a:ln w="3175" cmpd="sng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DD9664-3E8A-CF34-EEB8-B5FD91D45063}"/>
              </a:ext>
            </a:extLst>
          </p:cNvPr>
          <p:cNvSpPr txBox="1"/>
          <p:nvPr/>
        </p:nvSpPr>
        <p:spPr>
          <a:xfrm>
            <a:off x="7784841" y="2746096"/>
            <a:ext cx="657552" cy="647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>
                <a:latin typeface="Barlow" pitchFamily="2" charset="77"/>
              </a:rPr>
              <a:t>hot</a:t>
            </a:r>
          </a:p>
          <a:p>
            <a:pPr algn="ctr">
              <a:lnSpc>
                <a:spcPct val="95000"/>
              </a:lnSpc>
            </a:pPr>
            <a:r>
              <a:rPr lang="en-US" sz="1900">
                <a:latin typeface="Barlow" pitchFamily="2" charset="77"/>
              </a:rPr>
              <a:t>spot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5570C2-B518-F4AD-D4BF-52E4C1BC9392}"/>
              </a:ext>
            </a:extLst>
          </p:cNvPr>
          <p:cNvSpPr txBox="1"/>
          <p:nvPr/>
        </p:nvSpPr>
        <p:spPr>
          <a:xfrm>
            <a:off x="3671501" y="1862724"/>
            <a:ext cx="2111623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 rIns="45720" rtlCol="0">
            <a:spAutoFit/>
          </a:bodyPr>
          <a:lstStyle/>
          <a:p>
            <a:r>
              <a:rPr lang="en-US" sz="1800">
                <a:latin typeface="Barlow" pitchFamily="2" charset="77"/>
              </a:rPr>
              <a:t>Thin shell, high convergence, high vel. implosion to simultaneously achieve high </a:t>
            </a:r>
            <a:r>
              <a:rPr lang="en-US" sz="1800">
                <a:latin typeface="Symbol" pitchFamily="2" charset="2"/>
              </a:rPr>
              <a:t>r</a:t>
            </a:r>
            <a:r>
              <a:rPr lang="en-US" sz="1800">
                <a:latin typeface="Barlow" pitchFamily="2" charset="77"/>
              </a:rPr>
              <a:t>R &amp; 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3431AD-72C8-9903-BE43-301C4E9FA235}"/>
              </a:ext>
            </a:extLst>
          </p:cNvPr>
          <p:cNvSpPr txBox="1"/>
          <p:nvPr/>
        </p:nvSpPr>
        <p:spPr>
          <a:xfrm>
            <a:off x="9386772" y="1810171"/>
            <a:ext cx="196596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 rIns="45720" rtlCol="0">
            <a:spAutoFit/>
          </a:bodyPr>
          <a:lstStyle/>
          <a:p>
            <a:r>
              <a:rPr lang="en-US" sz="1800">
                <a:latin typeface="Barlow" pitchFamily="2" charset="77"/>
              </a:rPr>
              <a:t>High mass, thick shell at low conv. for high </a:t>
            </a:r>
            <a:r>
              <a:rPr lang="en-US" sz="1800">
                <a:latin typeface="Symbol" pitchFamily="2" charset="2"/>
              </a:rPr>
              <a:t>r</a:t>
            </a:r>
            <a:r>
              <a:rPr lang="en-US" sz="1800">
                <a:latin typeface="Barlow" pitchFamily="2" charset="77"/>
              </a:rPr>
              <a:t>R</a:t>
            </a:r>
          </a:p>
          <a:p>
            <a:r>
              <a:rPr lang="en-US" sz="1800">
                <a:latin typeface="Barlow" pitchFamily="2" charset="77"/>
              </a:rPr>
              <a:t>External heat source for high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89753-8128-1D57-6990-1607D4673E1B}"/>
              </a:ext>
            </a:extLst>
          </p:cNvPr>
          <p:cNvSpPr txBox="1"/>
          <p:nvPr/>
        </p:nvSpPr>
        <p:spPr>
          <a:xfrm>
            <a:off x="7820108" y="1978993"/>
            <a:ext cx="58701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900">
                <a:latin typeface="Barlow" pitchFamily="2" charset="77"/>
              </a:rPr>
              <a:t>fuel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685193E-85CE-C6C5-6623-8A838466AE2C}"/>
                  </a:ext>
                </a:extLst>
              </p:cNvPr>
              <p:cNvSpPr txBox="1"/>
              <p:nvPr/>
            </p:nvSpPr>
            <p:spPr>
              <a:xfrm>
                <a:off x="722559" y="4086952"/>
                <a:ext cx="5060565" cy="226215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Spherical symmetry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high tolerance on laser power balance and pointing</a:t>
                </a:r>
              </a:p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Hydrodynamic instablity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high tolerance on target quality</a:t>
                </a:r>
              </a:p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Low implosion efficiency (2 MJ laser energy to create 5 kJ hot spot)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challenging to extrapolate to high gain</a:t>
                </a: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685193E-85CE-C6C5-6623-8A838466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9" y="4086952"/>
                <a:ext cx="5060565" cy="2262151"/>
              </a:xfrm>
              <a:prstGeom prst="rect">
                <a:avLst/>
              </a:prstGeom>
              <a:blipFill>
                <a:blip r:embed="rId3"/>
                <a:stretch>
                  <a:fillRect l="-748" t="-1111" r="-1247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58902943-F967-AE08-64F6-D1CF5C8FC964}"/>
              </a:ext>
            </a:extLst>
          </p:cNvPr>
          <p:cNvGrpSpPr/>
          <p:nvPr/>
        </p:nvGrpSpPr>
        <p:grpSpPr>
          <a:xfrm rot="16200000">
            <a:off x="7954059" y="3404533"/>
            <a:ext cx="365760" cy="291015"/>
            <a:chOff x="6672325" y="2751867"/>
            <a:chExt cx="365760" cy="29101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E8BE508-0185-72D0-8482-2FA6484A5276}"/>
                </a:ext>
              </a:extLst>
            </p:cNvPr>
            <p:cNvCxnSpPr>
              <a:cxnSpLocks/>
            </p:cNvCxnSpPr>
            <p:nvPr/>
          </p:nvCxnSpPr>
          <p:spPr>
            <a:xfrm>
              <a:off x="6672325" y="2894644"/>
              <a:ext cx="36576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1033A74-7D9D-A3CA-7215-FEFD1D28637E}"/>
                </a:ext>
              </a:extLst>
            </p:cNvPr>
            <p:cNvCxnSpPr>
              <a:cxnSpLocks/>
            </p:cNvCxnSpPr>
            <p:nvPr/>
          </p:nvCxnSpPr>
          <p:spPr>
            <a:xfrm>
              <a:off x="6672325" y="3042882"/>
              <a:ext cx="36576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0D6BB07-055E-C722-233A-E75E0451EC94}"/>
                </a:ext>
              </a:extLst>
            </p:cNvPr>
            <p:cNvCxnSpPr>
              <a:cxnSpLocks/>
            </p:cNvCxnSpPr>
            <p:nvPr/>
          </p:nvCxnSpPr>
          <p:spPr>
            <a:xfrm>
              <a:off x="6672325" y="2751867"/>
              <a:ext cx="36576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BE20F12-FE3B-C2FF-A018-79F434AE8F0C}"/>
                  </a:ext>
                </a:extLst>
              </p:cNvPr>
              <p:cNvSpPr txBox="1"/>
              <p:nvPr/>
            </p:nvSpPr>
            <p:spPr>
              <a:xfrm>
                <a:off x="6292167" y="4086952"/>
                <a:ext cx="5060565" cy="22621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High spherical symmetry not required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</a:t>
                </a:r>
                <a:r>
                  <a:rPr lang="en-US" sz="1800" b="1">
                    <a:latin typeface="Barlow" pitchFamily="2" charset="77"/>
                  </a:rPr>
                  <a:t>fewer beams, relaxed laser requirements</a:t>
                </a:r>
              </a:p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Far better hydro-stability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</a:t>
                </a:r>
                <a:r>
                  <a:rPr lang="en-US" sz="1800" b="1">
                    <a:latin typeface="Barlow" pitchFamily="2" charset="77"/>
                  </a:rPr>
                  <a:t>relaxed target quality requirements</a:t>
                </a:r>
              </a:p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High fuel mass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</a:t>
                </a:r>
                <a:r>
                  <a:rPr lang="en-US" sz="1800" b="1">
                    <a:latin typeface="Barlow" pitchFamily="2" charset="77"/>
                  </a:rPr>
                  <a:t>high gain</a:t>
                </a:r>
              </a:p>
              <a:p>
                <a:pPr marL="290513" indent="-29051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Barlow" pitchFamily="2" charset="77"/>
                  </a:rPr>
                  <a:t>Proton ignition energy is independent of fuel mass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>
                    <a:latin typeface="Barlow" pitchFamily="2" charset="77"/>
                  </a:rPr>
                  <a:t> </a:t>
                </a:r>
                <a:r>
                  <a:rPr lang="en-US" sz="1800" b="1">
                    <a:latin typeface="Barlow" pitchFamily="2" charset="77"/>
                  </a:rPr>
                  <a:t>add more fuel to increase gain</a:t>
                </a: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BE20F12-FE3B-C2FF-A018-79F434AE8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167" y="4086952"/>
                <a:ext cx="5060565" cy="2262158"/>
              </a:xfrm>
              <a:prstGeom prst="rect">
                <a:avLst/>
              </a:prstGeom>
              <a:blipFill>
                <a:blip r:embed="rId4"/>
                <a:stretch>
                  <a:fillRect l="-499" t="-1111" b="-2778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46CF74B4-E43D-067F-A443-9D4DAC7EB318}"/>
              </a:ext>
            </a:extLst>
          </p:cNvPr>
          <p:cNvSpPr/>
          <p:nvPr/>
        </p:nvSpPr>
        <p:spPr>
          <a:xfrm rot="5400000">
            <a:off x="2011232" y="1469133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6B57A08-29CD-8ED8-DEAD-2671780CAA9D}"/>
              </a:ext>
            </a:extLst>
          </p:cNvPr>
          <p:cNvSpPr/>
          <p:nvPr/>
        </p:nvSpPr>
        <p:spPr>
          <a:xfrm rot="16200000">
            <a:off x="2011232" y="3453135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0961A39-EA07-130F-8922-BE280B811B21}"/>
              </a:ext>
            </a:extLst>
          </p:cNvPr>
          <p:cNvSpPr/>
          <p:nvPr/>
        </p:nvSpPr>
        <p:spPr>
          <a:xfrm rot="10800000">
            <a:off x="3017537" y="2448221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D1EE6B0-4268-1D91-4C44-760C4BA87B7C}"/>
              </a:ext>
            </a:extLst>
          </p:cNvPr>
          <p:cNvSpPr/>
          <p:nvPr/>
        </p:nvSpPr>
        <p:spPr>
          <a:xfrm>
            <a:off x="1014773" y="2456567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3613E19-4553-9162-9ED4-6BDC7A381E5C}"/>
              </a:ext>
            </a:extLst>
          </p:cNvPr>
          <p:cNvSpPr/>
          <p:nvPr/>
        </p:nvSpPr>
        <p:spPr>
          <a:xfrm rot="8100000">
            <a:off x="2724892" y="1783263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ADC1038A-F607-A8F4-2FA4-1A01304A5306}"/>
              </a:ext>
            </a:extLst>
          </p:cNvPr>
          <p:cNvSpPr/>
          <p:nvPr/>
        </p:nvSpPr>
        <p:spPr>
          <a:xfrm rot="2700000">
            <a:off x="1326774" y="1706612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6C3D08C-245E-086B-8FCC-241176197D54}"/>
              </a:ext>
            </a:extLst>
          </p:cNvPr>
          <p:cNvSpPr/>
          <p:nvPr/>
        </p:nvSpPr>
        <p:spPr>
          <a:xfrm rot="13500000" flipV="1">
            <a:off x="2677543" y="3224474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48FB9DD-0C56-4A34-092C-06330A22C08B}"/>
              </a:ext>
            </a:extLst>
          </p:cNvPr>
          <p:cNvSpPr/>
          <p:nvPr/>
        </p:nvSpPr>
        <p:spPr>
          <a:xfrm rot="18900000" flipV="1">
            <a:off x="1279425" y="3147823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4D4A543-7D9B-E16C-F576-862197F5E347}"/>
              </a:ext>
            </a:extLst>
          </p:cNvPr>
          <p:cNvSpPr/>
          <p:nvPr/>
        </p:nvSpPr>
        <p:spPr>
          <a:xfrm rot="5400000">
            <a:off x="7943240" y="1444287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7C23541-004D-E266-9617-FBA74F125B72}"/>
              </a:ext>
            </a:extLst>
          </p:cNvPr>
          <p:cNvSpPr/>
          <p:nvPr/>
        </p:nvSpPr>
        <p:spPr>
          <a:xfrm rot="10800000">
            <a:off x="8949545" y="2423375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D38BEAEE-3008-6E43-D40F-6DB6DE2A06D1}"/>
              </a:ext>
            </a:extLst>
          </p:cNvPr>
          <p:cNvSpPr/>
          <p:nvPr/>
        </p:nvSpPr>
        <p:spPr>
          <a:xfrm>
            <a:off x="6946781" y="2431721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9C7C6923-F40C-28C5-AE37-B9FE7AA5EE65}"/>
              </a:ext>
            </a:extLst>
          </p:cNvPr>
          <p:cNvSpPr/>
          <p:nvPr/>
        </p:nvSpPr>
        <p:spPr>
          <a:xfrm rot="8100000">
            <a:off x="8656900" y="1758417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8F9CA6C8-952B-0407-E26D-881D5DF46E98}"/>
              </a:ext>
            </a:extLst>
          </p:cNvPr>
          <p:cNvSpPr/>
          <p:nvPr/>
        </p:nvSpPr>
        <p:spPr>
          <a:xfrm rot="2700000">
            <a:off x="7258782" y="1681766"/>
            <a:ext cx="365758" cy="289642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559435-AE52-6FE3-14E8-22861D4B54DB}"/>
              </a:ext>
            </a:extLst>
          </p:cNvPr>
          <p:cNvSpPr/>
          <p:nvPr/>
        </p:nvSpPr>
        <p:spPr>
          <a:xfrm>
            <a:off x="609600" y="882709"/>
            <a:ext cx="5391807" cy="5780850"/>
          </a:xfrm>
          <a:prstGeom prst="rect">
            <a:avLst/>
          </a:prstGeom>
          <a:solidFill>
            <a:schemeClr val="bg1">
              <a:alpha val="798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8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188933"/>
            <a:ext cx="967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Our most important milestone on the path to an FPP is to demonstrate scientific energy gain through PFI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68D8E-F691-8FA4-797A-6D23CCCB1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66"/>
          <a:stretch/>
        </p:blipFill>
        <p:spPr>
          <a:xfrm>
            <a:off x="538657" y="1608082"/>
            <a:ext cx="7070829" cy="4372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0280D8-9206-7141-86DF-A93697B6D747}"/>
              </a:ext>
            </a:extLst>
          </p:cNvPr>
          <p:cNvSpPr txBox="1"/>
          <p:nvPr/>
        </p:nvSpPr>
        <p:spPr>
          <a:xfrm>
            <a:off x="738355" y="1608081"/>
            <a:ext cx="177362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Barlow" pitchFamily="2" charset="77"/>
              </a:rPr>
              <a:t>Super-NOVA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14E087-9619-4C2C-9958-918FFDB50347}"/>
              </a:ext>
            </a:extLst>
          </p:cNvPr>
          <p:cNvSpPr txBox="1"/>
          <p:nvPr/>
        </p:nvSpPr>
        <p:spPr>
          <a:xfrm>
            <a:off x="5135042" y="1545021"/>
            <a:ext cx="2379860" cy="642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700">
                <a:latin typeface="Barlow" pitchFamily="2" charset="77"/>
              </a:rPr>
              <a:t>400-600 kJ 2</a:t>
            </a:r>
            <a:r>
              <a:rPr lang="en-US" sz="1700">
                <a:latin typeface="Symbol" pitchFamily="2" charset="2"/>
              </a:rPr>
              <a:t>w</a:t>
            </a:r>
            <a:r>
              <a:rPr lang="en-US" sz="1700">
                <a:latin typeface="Barlow" pitchFamily="2" charset="77"/>
              </a:rPr>
              <a:t> LP laser (100 beams, 25 quads)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D5EDC-8649-7596-3752-67A3C331A373}"/>
              </a:ext>
            </a:extLst>
          </p:cNvPr>
          <p:cNvSpPr txBox="1"/>
          <p:nvPr/>
        </p:nvSpPr>
        <p:spPr>
          <a:xfrm>
            <a:off x="5103511" y="5750706"/>
            <a:ext cx="2011432" cy="642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latin typeface="Barlow" pitchFamily="2" charset="77"/>
              </a:rPr>
              <a:t>150 kJ 1</a:t>
            </a:r>
            <a:r>
              <a:rPr lang="en-US" sz="1800">
                <a:latin typeface="Symbol" pitchFamily="2" charset="2"/>
              </a:rPr>
              <a:t>w</a:t>
            </a:r>
            <a:r>
              <a:rPr lang="en-US" sz="1800">
                <a:latin typeface="Barlow" pitchFamily="2" charset="77"/>
              </a:rPr>
              <a:t> SP laser (100 beams)</a:t>
            </a:r>
          </a:p>
        </p:txBody>
      </p:sp>
    </p:spTree>
    <p:extLst>
      <p:ext uri="{BB962C8B-B14F-4D97-AF65-F5344CB8AC3E}">
        <p14:creationId xmlns:p14="http://schemas.microsoft.com/office/powerpoint/2010/main" val="3704044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188933"/>
            <a:ext cx="967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Our most important milestone on the path to an FPP is to demonstrate scientific energy gain through PFI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68D8E-F691-8FA4-797A-6D23CCCB1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66"/>
          <a:stretch/>
        </p:blipFill>
        <p:spPr>
          <a:xfrm>
            <a:off x="538657" y="1608082"/>
            <a:ext cx="7070829" cy="4372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0280D8-9206-7141-86DF-A93697B6D747}"/>
              </a:ext>
            </a:extLst>
          </p:cNvPr>
          <p:cNvSpPr txBox="1"/>
          <p:nvPr/>
        </p:nvSpPr>
        <p:spPr>
          <a:xfrm>
            <a:off x="738355" y="1608081"/>
            <a:ext cx="177362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Barlow" pitchFamily="2" charset="77"/>
              </a:rPr>
              <a:t>Super-NOVA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14E087-9619-4C2C-9958-918FFDB50347}"/>
              </a:ext>
            </a:extLst>
          </p:cNvPr>
          <p:cNvSpPr txBox="1"/>
          <p:nvPr/>
        </p:nvSpPr>
        <p:spPr>
          <a:xfrm>
            <a:off x="5135042" y="1545021"/>
            <a:ext cx="2379860" cy="642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700">
                <a:latin typeface="Barlow" pitchFamily="2" charset="77"/>
              </a:rPr>
              <a:t>400-600 kJ 2</a:t>
            </a:r>
            <a:r>
              <a:rPr lang="en-US" sz="1700">
                <a:latin typeface="Symbol" pitchFamily="2" charset="2"/>
              </a:rPr>
              <a:t>w</a:t>
            </a:r>
            <a:r>
              <a:rPr lang="en-US" sz="1700">
                <a:latin typeface="Barlow" pitchFamily="2" charset="77"/>
              </a:rPr>
              <a:t> LP laser (100 beams, 25 quads)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D5EDC-8649-7596-3752-67A3C331A373}"/>
              </a:ext>
            </a:extLst>
          </p:cNvPr>
          <p:cNvSpPr txBox="1"/>
          <p:nvPr/>
        </p:nvSpPr>
        <p:spPr>
          <a:xfrm>
            <a:off x="5103511" y="5750706"/>
            <a:ext cx="2011432" cy="642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latin typeface="Barlow" pitchFamily="2" charset="77"/>
              </a:rPr>
              <a:t>150 kJ 1</a:t>
            </a:r>
            <a:r>
              <a:rPr lang="en-US" sz="1800">
                <a:latin typeface="Symbol" pitchFamily="2" charset="2"/>
              </a:rPr>
              <a:t>w</a:t>
            </a:r>
            <a:r>
              <a:rPr lang="en-US" sz="1800">
                <a:latin typeface="Barlow" pitchFamily="2" charset="77"/>
              </a:rPr>
              <a:t> SP laser (100 beams)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C40CC-9D4A-0829-3F68-0BE2D70429AD}"/>
              </a:ext>
            </a:extLst>
          </p:cNvPr>
          <p:cNvSpPr txBox="1"/>
          <p:nvPr/>
        </p:nvSpPr>
        <p:spPr>
          <a:xfrm>
            <a:off x="7781016" y="1526827"/>
            <a:ext cx="3980791" cy="4758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1900" b="1">
                <a:latin typeface="Barlow" pitchFamily="2" charset="77"/>
              </a:rPr>
              <a:t>Key technology advancements</a:t>
            </a:r>
          </a:p>
          <a:p>
            <a:pPr marL="290513" indent="-2905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latin typeface="Barlow" pitchFamily="2" charset="77"/>
              </a:rPr>
              <a:t>Liquid-cooled amplifiers capable of firing one shot every 3 minutes</a:t>
            </a:r>
          </a:p>
          <a:p>
            <a:pPr marL="290513" indent="-2905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latin typeface="Barlow" pitchFamily="2" charset="77"/>
              </a:rPr>
              <a:t>DT wetted foam targets</a:t>
            </a:r>
          </a:p>
          <a:p>
            <a:pPr marL="290513" indent="-2905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latin typeface="Barlow" pitchFamily="2" charset="77"/>
              </a:rPr>
              <a:t>Automated robotic target assembly, delivery, insertion</a:t>
            </a:r>
          </a:p>
          <a:p>
            <a:pPr marL="290513" indent="-2905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latin typeface="Barlow" pitchFamily="2" charset="77"/>
              </a:rPr>
              <a:t>Automated data analysis, interpretation, and feedback to optimize performance</a:t>
            </a:r>
          </a:p>
          <a:p>
            <a:pPr marL="290513" indent="-2905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latin typeface="Barlow" pitchFamily="2" charset="77"/>
              </a:rPr>
              <a:t>Super-NOVA will be a NIF-like ignition facility capable of </a:t>
            </a:r>
            <a:r>
              <a:rPr lang="en-US" sz="1900" i="1">
                <a:latin typeface="Barlow" pitchFamily="2" charset="77"/>
              </a:rPr>
              <a:t>&gt;100 experiments a day</a:t>
            </a:r>
            <a:r>
              <a:rPr lang="en-US" sz="1900">
                <a:latin typeface="Barlow" pitchFamily="2" charset="77"/>
              </a:rPr>
              <a:t> — will vastly accelerate rate of progress in target design &amp; optimization</a:t>
            </a:r>
          </a:p>
        </p:txBody>
      </p:sp>
    </p:spTree>
    <p:extLst>
      <p:ext uri="{BB962C8B-B14F-4D97-AF65-F5344CB8AC3E}">
        <p14:creationId xmlns:p14="http://schemas.microsoft.com/office/powerpoint/2010/main" val="1029126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188933"/>
            <a:ext cx="967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We believe this is the right facility as a stepping stone to an IFE fusion power plant</a:t>
            </a:r>
            <a:endParaRPr lang="en-US" sz="2800" b="1" u="none" strike="noStrike" cap="none">
              <a:solidFill>
                <a:schemeClr val="dk1"/>
              </a:solidFill>
              <a:latin typeface="Geometris-Bold" panose="02000603000000000000" pitchFamily="2" charset="77"/>
              <a:ea typeface="Bebas Neue"/>
              <a:cs typeface="Bebas Neue"/>
              <a:sym typeface="Bebas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7D3EC-DB6A-18AD-B1D5-384D56B9C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2" r="8307" b="21652"/>
          <a:stretch/>
        </p:blipFill>
        <p:spPr>
          <a:xfrm>
            <a:off x="4193628" y="1426035"/>
            <a:ext cx="3888831" cy="2699286"/>
          </a:xfrm>
          <a:prstGeom prst="rect">
            <a:avLst/>
          </a:prstGeom>
        </p:spPr>
      </p:pic>
      <p:pic>
        <p:nvPicPr>
          <p:cNvPr id="7" name="Picture 6" descr="Screen Shot 2014-10-13 at 10.46.00 AM.png">
            <a:extLst>
              <a:ext uri="{FF2B5EF4-FFF2-40B4-BE49-F238E27FC236}">
                <a16:creationId xmlns:a16="http://schemas.microsoft.com/office/drawing/2014/main" id="{9E86CDE7-4DFF-F2FD-FB36-82CBF9F0B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3" t="25001" r="20926" b="34942"/>
          <a:stretch/>
        </p:blipFill>
        <p:spPr>
          <a:xfrm>
            <a:off x="546539" y="1542359"/>
            <a:ext cx="3489434" cy="25799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3E38F5-D19F-D750-61D4-0D525995A01A}"/>
              </a:ext>
            </a:extLst>
          </p:cNvPr>
          <p:cNvSpPr/>
          <p:nvPr/>
        </p:nvSpPr>
        <p:spPr>
          <a:xfrm>
            <a:off x="8303174" y="1542359"/>
            <a:ext cx="3426373" cy="2579903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200" b="1">
                <a:solidFill>
                  <a:schemeClr val="bg1"/>
                </a:solidFill>
              </a:rPr>
              <a:t>IFE</a:t>
            </a:r>
          </a:p>
          <a:p>
            <a:pPr algn="ctr">
              <a:lnSpc>
                <a:spcPct val="120000"/>
              </a:lnSpc>
            </a:pPr>
            <a:r>
              <a:rPr lang="en-US" sz="2200" b="1">
                <a:solidFill>
                  <a:schemeClr val="bg1"/>
                </a:solidFill>
              </a:rPr>
              <a:t>Fusion Power Plant (QUASAR)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A99316-3114-BD78-8515-292F0D6A2F83}"/>
              </a:ext>
            </a:extLst>
          </p:cNvPr>
          <p:cNvSpPr txBox="1"/>
          <p:nvPr/>
        </p:nvSpPr>
        <p:spPr>
          <a:xfrm>
            <a:off x="609600" y="1608084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91782"/>
                    </a:prstClr>
                  </a:outerShdw>
                </a:effectLst>
                <a:latin typeface="Barlow" pitchFamily="2" charset="77"/>
              </a:rPr>
              <a:t>National Ignition Facility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A580090-637C-5937-3EB6-1A675B9BD390}"/>
              </a:ext>
            </a:extLst>
          </p:cNvPr>
          <p:cNvSpPr/>
          <p:nvPr/>
        </p:nvSpPr>
        <p:spPr>
          <a:xfrm>
            <a:off x="546540" y="4382814"/>
            <a:ext cx="11309129" cy="704195"/>
          </a:xfrm>
          <a:prstGeom prst="rightArrow">
            <a:avLst>
              <a:gd name="adj1" fmla="val 63333"/>
              <a:gd name="adj2" fmla="val 6574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CFB06-1DF5-C389-357E-5850CF437AAB}"/>
              </a:ext>
            </a:extLst>
          </p:cNvPr>
          <p:cNvSpPr txBox="1"/>
          <p:nvPr/>
        </p:nvSpPr>
        <p:spPr>
          <a:xfrm>
            <a:off x="1386799" y="4534856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1-2 shots a 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27CA4-D078-C0B1-FCE8-9C31601729D4}"/>
              </a:ext>
            </a:extLst>
          </p:cNvPr>
          <p:cNvSpPr txBox="1"/>
          <p:nvPr/>
        </p:nvSpPr>
        <p:spPr>
          <a:xfrm>
            <a:off x="5251129" y="4534856"/>
            <a:ext cx="190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100 shots a 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0A5769-64E2-00EA-8B28-98EEF439685C}"/>
              </a:ext>
            </a:extLst>
          </p:cNvPr>
          <p:cNvSpPr txBox="1"/>
          <p:nvPr/>
        </p:nvSpPr>
        <p:spPr>
          <a:xfrm>
            <a:off x="9587674" y="4534856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10 Hz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9A5472A-705A-DADF-A977-EA29A368A107}"/>
              </a:ext>
            </a:extLst>
          </p:cNvPr>
          <p:cNvSpPr/>
          <p:nvPr/>
        </p:nvSpPr>
        <p:spPr>
          <a:xfrm>
            <a:off x="546540" y="4992404"/>
            <a:ext cx="11309129" cy="704195"/>
          </a:xfrm>
          <a:prstGeom prst="rightArrow">
            <a:avLst>
              <a:gd name="adj1" fmla="val 63333"/>
              <a:gd name="adj2" fmla="val 6574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154BF-265D-037A-D5E0-A87B14EB365C}"/>
              </a:ext>
            </a:extLst>
          </p:cNvPr>
          <p:cNvSpPr txBox="1"/>
          <p:nvPr/>
        </p:nvSpPr>
        <p:spPr>
          <a:xfrm>
            <a:off x="1303443" y="5144446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DT beta layering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0D5AA0-F99E-87E7-6251-8BA9DF0624C8}"/>
              </a:ext>
            </a:extLst>
          </p:cNvPr>
          <p:cNvSpPr txBox="1"/>
          <p:nvPr/>
        </p:nvSpPr>
        <p:spPr>
          <a:xfrm>
            <a:off x="5608933" y="5144446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DT foam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BB71AC16-18DD-9E2F-BC5B-450A00754E2C}"/>
              </a:ext>
            </a:extLst>
          </p:cNvPr>
          <p:cNvSpPr/>
          <p:nvPr/>
        </p:nvSpPr>
        <p:spPr>
          <a:xfrm>
            <a:off x="546539" y="5591793"/>
            <a:ext cx="11309129" cy="704195"/>
          </a:xfrm>
          <a:prstGeom prst="rightArrow">
            <a:avLst>
              <a:gd name="adj1" fmla="val 63333"/>
              <a:gd name="adj2" fmla="val 6574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EA28A7-900C-1D8D-7009-F3ADDAF4548E}"/>
              </a:ext>
            </a:extLst>
          </p:cNvPr>
          <p:cNvSpPr txBox="1"/>
          <p:nvPr/>
        </p:nvSpPr>
        <p:spPr>
          <a:xfrm>
            <a:off x="1382791" y="5743835"/>
            <a:ext cx="186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Manual targets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5C0A53-7B92-EA4F-8699-B963E635BD93}"/>
              </a:ext>
            </a:extLst>
          </p:cNvPr>
          <p:cNvSpPr txBox="1"/>
          <p:nvPr/>
        </p:nvSpPr>
        <p:spPr>
          <a:xfrm>
            <a:off x="4626591" y="5743835"/>
            <a:ext cx="3248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Automated target systems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3F4BD3-4120-BB87-73DE-FC221845C650}"/>
              </a:ext>
            </a:extLst>
          </p:cNvPr>
          <p:cNvSpPr txBox="1"/>
          <p:nvPr/>
        </p:nvSpPr>
        <p:spPr>
          <a:xfrm>
            <a:off x="8334395" y="5743835"/>
            <a:ext cx="3248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Automated target injection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8CABBF-156D-F058-28B9-324FB93E0885}"/>
              </a:ext>
            </a:extLst>
          </p:cNvPr>
          <p:cNvSpPr txBox="1"/>
          <p:nvPr/>
        </p:nvSpPr>
        <p:spPr>
          <a:xfrm>
            <a:off x="9369198" y="5134245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Barlow" pitchFamily="2" charset="77"/>
              </a:rPr>
              <a:t>DT foam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DF1786-BD64-0ED6-594A-2216BF95E922}"/>
              </a:ext>
            </a:extLst>
          </p:cNvPr>
          <p:cNvSpPr/>
          <p:nvPr/>
        </p:nvSpPr>
        <p:spPr>
          <a:xfrm>
            <a:off x="4193628" y="4319754"/>
            <a:ext cx="3888831" cy="203900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2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1A25D-7C54-6C34-5E5F-89A9B87BB2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511D6-9A7C-FFA1-9482-D389203FD59F}"/>
              </a:ext>
            </a:extLst>
          </p:cNvPr>
          <p:cNvSpPr txBox="1"/>
          <p:nvPr/>
        </p:nvSpPr>
        <p:spPr>
          <a:xfrm>
            <a:off x="3186389" y="4291239"/>
            <a:ext cx="58192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Barlow" pitchFamily="2" charset="77"/>
              </a:rPr>
              <a:t>pravesh.patel@focused-energy.world</a:t>
            </a:r>
          </a:p>
        </p:txBody>
      </p:sp>
    </p:spTree>
    <p:extLst>
      <p:ext uri="{BB962C8B-B14F-4D97-AF65-F5344CB8AC3E}">
        <p14:creationId xmlns:p14="http://schemas.microsoft.com/office/powerpoint/2010/main" val="21170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188933"/>
            <a:ext cx="967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Focused Energy was founded in July 2021 with the goal to develop an IFE fusion pilot plant by the late 2030’s</a:t>
            </a:r>
            <a:endParaRPr lang="en-US" sz="2800" b="1" u="none" strike="noStrike" cap="none">
              <a:solidFill>
                <a:schemeClr val="dk1"/>
              </a:solidFill>
              <a:latin typeface="Geometris-Bold" panose="02000603000000000000" pitchFamily="2" charset="77"/>
              <a:ea typeface="Bebas Neue"/>
              <a:cs typeface="Bebas Neue"/>
              <a:sym typeface="Bebas Neue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FE7C54-26A8-FD06-15EA-DDFE71D57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5051" b="19192"/>
          <a:stretch/>
        </p:blipFill>
        <p:spPr bwMode="auto">
          <a:xfrm>
            <a:off x="3717534" y="1752600"/>
            <a:ext cx="6856021" cy="34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002848-6FAD-A9EF-7BF6-EC231C558CD5}"/>
              </a:ext>
            </a:extLst>
          </p:cNvPr>
          <p:cNvCxnSpPr>
            <a:cxnSpLocks/>
          </p:cNvCxnSpPr>
          <p:nvPr/>
        </p:nvCxnSpPr>
        <p:spPr>
          <a:xfrm flipH="1" flipV="1">
            <a:off x="4508109" y="3046792"/>
            <a:ext cx="587784" cy="291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325CE95-D3FD-1578-CAF4-E6CEA2644654}"/>
              </a:ext>
            </a:extLst>
          </p:cNvPr>
          <p:cNvSpPr/>
          <p:nvPr/>
        </p:nvSpPr>
        <p:spPr>
          <a:xfrm>
            <a:off x="5053927" y="329278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E379FF-11F3-404C-F647-7CA58E5F3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52" y="1597628"/>
            <a:ext cx="4087423" cy="253660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402A8C9-6A62-9D66-500A-4B40F9DF0F09}"/>
              </a:ext>
            </a:extLst>
          </p:cNvPr>
          <p:cNvCxnSpPr>
            <a:cxnSpLocks/>
          </p:cNvCxnSpPr>
          <p:nvPr/>
        </p:nvCxnSpPr>
        <p:spPr>
          <a:xfrm flipH="1">
            <a:off x="7113794" y="2826447"/>
            <a:ext cx="568325" cy="174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9E5951-7736-2F57-61DC-2079D0D4FE99}"/>
              </a:ext>
            </a:extLst>
          </p:cNvPr>
          <p:cNvSpPr/>
          <p:nvPr/>
        </p:nvSpPr>
        <p:spPr>
          <a:xfrm>
            <a:off x="7068709" y="2955352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C16CE-8F31-0554-D225-04BF2B00A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966" y="1597628"/>
            <a:ext cx="4099444" cy="2536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D5D4B-A536-C281-7F72-53C3D354520E}"/>
              </a:ext>
            </a:extLst>
          </p:cNvPr>
          <p:cNvSpPr txBox="1"/>
          <p:nvPr/>
        </p:nvSpPr>
        <p:spPr>
          <a:xfrm>
            <a:off x="1295403" y="5378669"/>
            <a:ext cx="95512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FE is a U.S. company based in Austin, TX, with a subsidary in Darmstadt, Germany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We have grown to a team of 50 employees in the first 15 months</a:t>
            </a:r>
          </a:p>
        </p:txBody>
      </p:sp>
    </p:spTree>
    <p:extLst>
      <p:ext uri="{BB962C8B-B14F-4D97-AF65-F5344CB8AC3E}">
        <p14:creationId xmlns:p14="http://schemas.microsoft.com/office/powerpoint/2010/main" val="384234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7C8251-141A-E675-01C6-FD73FDC10B4B}"/>
              </a:ext>
            </a:extLst>
          </p:cNvPr>
          <p:cNvCxnSpPr>
            <a:cxnSpLocks/>
          </p:cNvCxnSpPr>
          <p:nvPr/>
        </p:nvCxnSpPr>
        <p:spPr>
          <a:xfrm>
            <a:off x="8382000" y="3200400"/>
            <a:ext cx="206024" cy="2198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138DB7B-C0D6-6FEB-2D5F-E7495BD31064}"/>
              </a:ext>
            </a:extLst>
          </p:cNvPr>
          <p:cNvSpPr txBox="1"/>
          <p:nvPr/>
        </p:nvSpPr>
        <p:spPr>
          <a:xfrm>
            <a:off x="1616998" y="5712093"/>
            <a:ext cx="8907690" cy="768851"/>
          </a:xfrm>
          <a:prstGeom prst="rect">
            <a:avLst/>
          </a:prstGeom>
          <a:noFill/>
          <a:ln>
            <a:noFill/>
          </a:ln>
        </p:spPr>
        <p:txBody>
          <a:bodyPr wrap="square" lIns="137160" tIns="64008" rIns="137160" bIns="82296" rtlCol="0" anchor="b">
            <a:noAutofit/>
          </a:bodyPr>
          <a:lstStyle/>
          <a:p>
            <a:pPr algn="ctr"/>
            <a:r>
              <a:rPr lang="en-US" sz="2000">
                <a:latin typeface="Barlow" pitchFamily="2" charset="77"/>
              </a:rPr>
              <a:t>In IFE, a high-power laser is used to compress and ignite tiny pellets of DT fuel at the center of a reaction chamber at repetition rates of ~10 Hz</a:t>
            </a:r>
          </a:p>
        </p:txBody>
      </p:sp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619820"/>
            <a:ext cx="967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Our approach is based on laser-driven IFE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BAD243-D18C-A1DB-3F2C-42D50B4C7EA8}"/>
              </a:ext>
            </a:extLst>
          </p:cNvPr>
          <p:cNvGrpSpPr>
            <a:grpSpLocks noChangeAspect="1"/>
          </p:cNvGrpSpPr>
          <p:nvPr/>
        </p:nvGrpSpPr>
        <p:grpSpPr>
          <a:xfrm>
            <a:off x="2968455" y="1398315"/>
            <a:ext cx="6089020" cy="4114800"/>
            <a:chOff x="2989003" y="2302435"/>
            <a:chExt cx="5953708" cy="4023360"/>
          </a:xfrm>
        </p:grpSpPr>
        <p:pic>
          <p:nvPicPr>
            <p:cNvPr id="11" name="Picture 2" descr="img">
              <a:extLst>
                <a:ext uri="{FF2B5EF4-FFF2-40B4-BE49-F238E27FC236}">
                  <a16:creationId xmlns:a16="http://schemas.microsoft.com/office/drawing/2014/main" id="{D177C1AE-9199-1FB0-E9C5-59AE642B9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003" y="2302435"/>
              <a:ext cx="3638719" cy="402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A48F4D-D776-6168-9C96-12A4002C4DA0}"/>
                </a:ext>
              </a:extLst>
            </p:cNvPr>
            <p:cNvSpPr txBox="1"/>
            <p:nvPr/>
          </p:nvSpPr>
          <p:spPr>
            <a:xfrm>
              <a:off x="5082526" y="6007541"/>
              <a:ext cx="15616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Illustration: Chris Philpot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11F41AD-16AC-A9FF-4223-6546A0F84318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4804011" y="2872109"/>
              <a:ext cx="2266541" cy="1441686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4C0F49-23D8-83FF-BB0B-7DD1EB72F7EE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V="1">
              <a:off x="4802920" y="4173372"/>
              <a:ext cx="3043105" cy="13802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Fusion_microcapsule.jpg">
              <a:extLst>
                <a:ext uri="{FF2B5EF4-FFF2-40B4-BE49-F238E27FC236}">
                  <a16:creationId xmlns:a16="http://schemas.microsoft.com/office/drawing/2014/main" id="{C57A0EDB-9350-5796-48B0-F4E8EFF69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7000"/>
                      </a14:imgEffect>
                      <a14:imgEffect>
                        <a14:brightnessContrast bright="11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4462" b="5659"/>
            <a:stretch/>
          </p:blipFill>
          <p:spPr>
            <a:xfrm>
              <a:off x="6749340" y="2648847"/>
              <a:ext cx="2193371" cy="1524525"/>
            </a:xfrm>
            <a:prstGeom prst="ellipse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BA6056C-A423-B35F-7351-6CC702D5111D}"/>
              </a:ext>
            </a:extLst>
          </p:cNvPr>
          <p:cNvSpPr txBox="1"/>
          <p:nvPr/>
        </p:nvSpPr>
        <p:spPr>
          <a:xfrm>
            <a:off x="8834893" y="3235574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Barlow" pitchFamily="2" charset="77"/>
              </a:rPr>
              <a:t>DT fuel pellet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CA8231-24B7-12F4-B707-0940B0F4909C}"/>
              </a:ext>
            </a:extLst>
          </p:cNvPr>
          <p:cNvCxnSpPr>
            <a:stCxn id="28" idx="1"/>
          </p:cNvCxnSpPr>
          <p:nvPr/>
        </p:nvCxnSpPr>
        <p:spPr>
          <a:xfrm flipH="1">
            <a:off x="8588024" y="3420240"/>
            <a:ext cx="24686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31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188933"/>
            <a:ext cx="967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IFE has a number of features that make it attractive  for a fusion pilot plant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EE6A10A-C150-4757-9C74-D0D5B0BA4B4D}"/>
              </a:ext>
            </a:extLst>
          </p:cNvPr>
          <p:cNvSpPr/>
          <p:nvPr/>
        </p:nvSpPr>
        <p:spPr>
          <a:xfrm>
            <a:off x="4696146" y="1819385"/>
            <a:ext cx="6595154" cy="3286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137160" tIns="137160" rIns="137160" bIns="91440" rtlCol="0">
            <a:noAutofit/>
          </a:bodyPr>
          <a:lstStyle/>
          <a:p>
            <a:pPr marL="354013" indent="-231775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prstClr val="black"/>
                </a:solidFill>
                <a:latin typeface="Barlow" pitchFamily="2" charset="77"/>
                <a:ea typeface="+mn-ea"/>
                <a:cs typeface="+mn-cs"/>
              </a:rPr>
              <a:t>No active plasma confinement needed</a:t>
            </a:r>
          </a:p>
          <a:p>
            <a:pPr marL="354013" indent="-231775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prstClr val="black"/>
                </a:solidFill>
                <a:latin typeface="Barlow" pitchFamily="2" charset="77"/>
                <a:ea typeface="+mn-ea"/>
                <a:cs typeface="+mn-cs"/>
              </a:rPr>
              <a:t>No active shutdown mechanism needed</a:t>
            </a:r>
          </a:p>
          <a:p>
            <a:pPr marL="354013" indent="-231775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prstClr val="black"/>
                </a:solidFill>
                <a:latin typeface="Barlow" pitchFamily="2" charset="77"/>
                <a:ea typeface="+mn-ea"/>
                <a:cs typeface="+mn-cs"/>
              </a:rPr>
              <a:t>First wall material challenges are simplified by large physical distance between the plasma and wall</a:t>
            </a:r>
          </a:p>
          <a:p>
            <a:pPr marL="354013" indent="-231775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prstClr val="black"/>
                </a:solidFill>
                <a:latin typeface="Barlow" pitchFamily="2" charset="77"/>
                <a:ea typeface="+mn-ea"/>
                <a:cs typeface="+mn-cs"/>
              </a:rPr>
              <a:t>Low tritium start-up and on-site inventory, and possibility of T-lean fuel</a:t>
            </a:r>
          </a:p>
          <a:p>
            <a:pPr marL="354013" indent="-231775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prstClr val="black"/>
                </a:solidFill>
                <a:latin typeface="Barlow" pitchFamily="2" charset="77"/>
                <a:ea typeface="+mn-ea"/>
                <a:cs typeface="+mn-cs"/>
              </a:rPr>
              <a:t>Highly modular system (separated laser beams, separated targets) is good for RAMI, and upgradability</a:t>
            </a:r>
          </a:p>
        </p:txBody>
      </p:sp>
      <p:pic>
        <p:nvPicPr>
          <p:cNvPr id="1026" name="Picture 2" descr="img">
            <a:extLst>
              <a:ext uri="{FF2B5EF4-FFF2-40B4-BE49-F238E27FC236}">
                <a16:creationId xmlns:a16="http://schemas.microsoft.com/office/drawing/2014/main" id="{35194CAA-143C-6467-BE07-2AB99871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22" y="1511379"/>
            <a:ext cx="3595001" cy="39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4">
            <a:extLst>
              <a:ext uri="{FF2B5EF4-FFF2-40B4-BE49-F238E27FC236}">
                <a16:creationId xmlns:a16="http://schemas.microsoft.com/office/drawing/2014/main" id="{AE920B8B-4F7E-0D67-6FFF-43C15013E2A0}"/>
              </a:ext>
            </a:extLst>
          </p:cNvPr>
          <p:cNvSpPr/>
          <p:nvPr/>
        </p:nvSpPr>
        <p:spPr>
          <a:xfrm>
            <a:off x="1308670" y="5634519"/>
            <a:ext cx="9574660" cy="838200"/>
          </a:xfrm>
          <a:prstGeom prst="rect">
            <a:avLst/>
          </a:prstGeom>
          <a:noFill/>
          <a:ln>
            <a:noFill/>
          </a:ln>
        </p:spPr>
        <p:txBody>
          <a:bodyPr vert="horz" lIns="137160" tIns="91440" rIns="137160" bIns="91440" rtlCol="0">
            <a:noAutofit/>
          </a:bodyPr>
          <a:lstStyle/>
          <a:p>
            <a:pPr algn="ctr">
              <a:spcBef>
                <a:spcPts val="1000"/>
              </a:spcBef>
              <a:buClrTx/>
            </a:pPr>
            <a:r>
              <a:rPr lang="en-US" sz="2000" kern="1200">
                <a:solidFill>
                  <a:prstClr val="black"/>
                </a:solidFill>
                <a:latin typeface="Barlow" pitchFamily="2" charset="77"/>
                <a:ea typeface="+mn-ea"/>
                <a:cs typeface="+mn-cs"/>
              </a:rPr>
              <a:t>Laser-driven IFE also leverages multi-billion-dollar investments by DOE over 50 years in inertial confinement fusion science and laser technology</a:t>
            </a:r>
          </a:p>
        </p:txBody>
      </p:sp>
    </p:spTree>
    <p:extLst>
      <p:ext uri="{BB962C8B-B14F-4D97-AF65-F5344CB8AC3E}">
        <p14:creationId xmlns:p14="http://schemas.microsoft.com/office/powerpoint/2010/main" val="23811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188933"/>
            <a:ext cx="967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These investments led, in 2021, to the </a:t>
            </a:r>
            <a:r>
              <a:rPr lang="en-US" sz="2800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first laboratory demonstration of ignition, and a Lawson parameter&gt;1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9E05B-3EC1-85D3-2BEF-A939E8B0F417}"/>
              </a:ext>
            </a:extLst>
          </p:cNvPr>
          <p:cNvSpPr txBox="1"/>
          <p:nvPr/>
        </p:nvSpPr>
        <p:spPr>
          <a:xfrm>
            <a:off x="7770463" y="5927334"/>
            <a:ext cx="3781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Barlow" pitchFamily="2" charset="77"/>
              </a:rPr>
              <a:t>A. Zylstra et al., Nature 601, 542 (2022)</a:t>
            </a:r>
          </a:p>
          <a:p>
            <a:pPr algn="r"/>
            <a:r>
              <a:rPr lang="en-US">
                <a:latin typeface="Barlow" pitchFamily="2" charset="77"/>
              </a:rPr>
              <a:t>H. Abu-Shawareb et al., PRL 129, 075001 (2022)</a:t>
            </a:r>
          </a:p>
          <a:p>
            <a:pPr algn="r"/>
            <a:r>
              <a:rPr lang="en-US">
                <a:latin typeface="Barlow" pitchFamily="2" charset="77"/>
              </a:rPr>
              <a:t>P. Patel et al., Phys. Plasmas 27, 050901  (2020)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6FC538-3622-3796-87BE-DA21C0F5AF95}"/>
              </a:ext>
            </a:extLst>
          </p:cNvPr>
          <p:cNvSpPr/>
          <p:nvPr/>
        </p:nvSpPr>
        <p:spPr bwMode="auto">
          <a:xfrm>
            <a:off x="752948" y="1477119"/>
            <a:ext cx="10713009" cy="42044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133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A96A72-2F32-91E6-969F-9777669F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81656" y="1330504"/>
            <a:ext cx="4245112" cy="4245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CFF9B-0557-56E8-DB42-96B83296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857" y="1416228"/>
            <a:ext cx="7104888" cy="40599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60B09C-4811-D404-CD89-CF39B6B44715}"/>
              </a:ext>
            </a:extLst>
          </p:cNvPr>
          <p:cNvSpPr txBox="1"/>
          <p:nvPr/>
        </p:nvSpPr>
        <p:spPr>
          <a:xfrm>
            <a:off x="5921580" y="184786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31A99"/>
                </a:solidFill>
              </a:rPr>
              <a:t>1.38 MJ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1F9EBB-324F-8A55-908D-6E25B6E09107}"/>
              </a:ext>
            </a:extLst>
          </p:cNvPr>
          <p:cNvSpPr txBox="1"/>
          <p:nvPr/>
        </p:nvSpPr>
        <p:spPr>
          <a:xfrm>
            <a:off x="10194393" y="198665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31A99"/>
                </a:solidFill>
              </a:rPr>
              <a:t>1.38 MJ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B5CDFB-A10F-0B94-378A-4094E8A22FC6}"/>
                  </a:ext>
                </a:extLst>
              </p:cNvPr>
              <p:cNvSpPr/>
              <p:nvPr/>
            </p:nvSpPr>
            <p:spPr>
              <a:xfrm>
                <a:off x="10440022" y="3483857"/>
                <a:ext cx="648170" cy="4007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sz="1000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000" b="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100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B5CDFB-A10F-0B94-378A-4094E8A22F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0022" y="3483857"/>
                <a:ext cx="648170" cy="4007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1D82AB2-12AA-DB8D-15DC-6199AB81227B}"/>
                  </a:ext>
                </a:extLst>
              </p:cNvPr>
              <p:cNvSpPr/>
              <p:nvPr/>
            </p:nvSpPr>
            <p:spPr>
              <a:xfrm>
                <a:off x="10492496" y="3093312"/>
                <a:ext cx="687432" cy="400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000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1000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00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100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1D82AB2-12AA-DB8D-15DC-6199AB812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2496" y="3093312"/>
                <a:ext cx="687432" cy="4007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384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619820"/>
            <a:ext cx="95883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An IFE-based FPP has several key S&amp;T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ADAE0-CABF-5005-903F-69BAF615A890}"/>
              </a:ext>
            </a:extLst>
          </p:cNvPr>
          <p:cNvSpPr txBox="1"/>
          <p:nvPr/>
        </p:nvSpPr>
        <p:spPr>
          <a:xfrm>
            <a:off x="1253875" y="1767006"/>
            <a:ext cx="9684250" cy="351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Target design with a gain, G&gt;100, demonstrating robust, repeatable performance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Diode-pumped laser system operating at 10 Hz with high efficiency, and low production and maintenance costs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Target mass manufacturing and automated assembly and delivery at low cost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Target injection system operating at 10 Hz in a reactor environment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Reactor chamber, first wall, and plasma facing components design compatible with pulsed neutron, ion, and x-ray source spectrum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Tritium fuel cycle and minimization of on-site inventory</a:t>
            </a:r>
          </a:p>
        </p:txBody>
      </p:sp>
    </p:spTree>
    <p:extLst>
      <p:ext uri="{BB962C8B-B14F-4D97-AF65-F5344CB8AC3E}">
        <p14:creationId xmlns:p14="http://schemas.microsoft.com/office/powerpoint/2010/main" val="4031895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619820"/>
            <a:ext cx="95883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An IFE-based FPP has several key S&amp;T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ADAE0-CABF-5005-903F-69BAF615A890}"/>
              </a:ext>
            </a:extLst>
          </p:cNvPr>
          <p:cNvSpPr txBox="1"/>
          <p:nvPr/>
        </p:nvSpPr>
        <p:spPr>
          <a:xfrm>
            <a:off x="1253875" y="1767006"/>
            <a:ext cx="9684250" cy="351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latin typeface="Barlow" pitchFamily="2" charset="77"/>
              </a:rPr>
              <a:t>Target design with a gain, G&gt;100, demonstrating robust, repeatable performance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Diode-pumped laser system operating at 10 Hz with high efficiency, and low production and maintenance costs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Target mass manufacturing and automated assembly and delivery at low cost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Target injection system operating at 10 Hz in a reactor environment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Reactor chamber, first wall, and plasma facing components design compatible with pulsed neutron, ion, and x-ray source spectrum</a:t>
            </a:r>
          </a:p>
          <a:p>
            <a:pPr marL="342900" indent="-3429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Barlow" pitchFamily="2" charset="77"/>
              </a:rPr>
              <a:t>Tritium fuel cycle and minimization of on-site inventory</a:t>
            </a:r>
          </a:p>
        </p:txBody>
      </p:sp>
    </p:spTree>
    <p:extLst>
      <p:ext uri="{BB962C8B-B14F-4D97-AF65-F5344CB8AC3E}">
        <p14:creationId xmlns:p14="http://schemas.microsoft.com/office/powerpoint/2010/main" val="314237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188933"/>
            <a:ext cx="958835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The mechanism by which ICF can achieve high fusion gain is </a:t>
            </a:r>
            <a:r>
              <a:rPr lang="en-US" sz="2800" b="1" i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hot-spot ignition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ED8097-4E4B-B91C-D59D-7E616D39B41D}"/>
              </a:ext>
            </a:extLst>
          </p:cNvPr>
          <p:cNvSpPr>
            <a:spLocks noChangeAspect="1"/>
          </p:cNvSpPr>
          <p:nvPr/>
        </p:nvSpPr>
        <p:spPr bwMode="auto">
          <a:xfrm>
            <a:off x="1219200" y="2808888"/>
            <a:ext cx="2103120" cy="2103120"/>
          </a:xfrm>
          <a:prstGeom prst="ellipse">
            <a:avLst/>
          </a:prstGeom>
          <a:solidFill>
            <a:srgbClr val="7DBEFF"/>
          </a:solidFill>
          <a:ln w="3175" cmpd="sng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5FAF3-6A79-CA5A-4B06-1FDBD6727F2F}"/>
              </a:ext>
            </a:extLst>
          </p:cNvPr>
          <p:cNvSpPr txBox="1"/>
          <p:nvPr/>
        </p:nvSpPr>
        <p:spPr>
          <a:xfrm>
            <a:off x="1730388" y="3612362"/>
            <a:ext cx="1080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Barlow" pitchFamily="2" charset="77"/>
              </a:rPr>
              <a:t>(T, </a:t>
            </a:r>
            <a:r>
              <a:rPr lang="en-US" sz="2200">
                <a:latin typeface="Symbol" pitchFamily="2" charset="2"/>
              </a:rPr>
              <a:t>r</a:t>
            </a:r>
            <a:r>
              <a:rPr lang="en-US" sz="2200">
                <a:latin typeface="Barlow" pitchFamily="2" charset="77"/>
              </a:rPr>
              <a:t>, 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6BFD6-C9AB-CDEC-C596-CF57F3B83B20}"/>
              </a:ext>
            </a:extLst>
          </p:cNvPr>
          <p:cNvSpPr txBox="1"/>
          <p:nvPr/>
        </p:nvSpPr>
        <p:spPr>
          <a:xfrm>
            <a:off x="3657600" y="1406925"/>
            <a:ext cx="663267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latin typeface="Barlow" pitchFamily="2" charset="77"/>
              </a:rPr>
              <a:t>For ignition and efficient burn you need:</a:t>
            </a:r>
          </a:p>
          <a:p>
            <a:pPr marL="571500" indent="-280988">
              <a:buFont typeface="Arial" panose="020B0604020202020204" pitchFamily="34" charset="0"/>
              <a:buChar char="•"/>
              <a:tabLst>
                <a:tab pos="2341563" algn="l"/>
              </a:tabLst>
            </a:pPr>
            <a:r>
              <a:rPr lang="en-US" sz="2000">
                <a:latin typeface="Barlow" pitchFamily="2" charset="77"/>
              </a:rPr>
              <a:t>T &gt; 5 keV 	(fusion power &gt; radiation loss)</a:t>
            </a:r>
          </a:p>
          <a:p>
            <a:pPr marL="571500" indent="-280988">
              <a:buFont typeface="Arial" panose="020B0604020202020204" pitchFamily="34" charset="0"/>
              <a:buChar char="•"/>
              <a:tabLst>
                <a:tab pos="2341563" algn="l"/>
              </a:tabLst>
            </a:pPr>
            <a:r>
              <a:rPr lang="en-US" sz="2000">
                <a:latin typeface="Symbol" pitchFamily="2" charset="2"/>
              </a:rPr>
              <a:t>r</a:t>
            </a:r>
            <a:r>
              <a:rPr lang="en-US" sz="2000">
                <a:latin typeface="Barlow" pitchFamily="2" charset="77"/>
              </a:rPr>
              <a:t>R &gt; 2-3 g/cm</a:t>
            </a:r>
            <a:r>
              <a:rPr lang="en-US" sz="2000" baseline="30000">
                <a:latin typeface="Barlow" pitchFamily="2" charset="77"/>
              </a:rPr>
              <a:t>2</a:t>
            </a:r>
            <a:r>
              <a:rPr lang="en-US" sz="2000">
                <a:latin typeface="Barlow" pitchFamily="2" charset="77"/>
              </a:rPr>
              <a:t>	(burn-up fraction of &gt;20-30%)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2C9D2-D67F-EBC7-9A9D-57F14CC1F2EC}"/>
              </a:ext>
            </a:extLst>
          </p:cNvPr>
          <p:cNvSpPr txBox="1"/>
          <p:nvPr/>
        </p:nvSpPr>
        <p:spPr>
          <a:xfrm>
            <a:off x="1749623" y="2335961"/>
            <a:ext cx="10422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Barlow" pitchFamily="2" charset="77"/>
              </a:rPr>
              <a:t>DT fuel</a:t>
            </a:r>
          </a:p>
        </p:txBody>
      </p:sp>
    </p:spTree>
    <p:extLst>
      <p:ext uri="{BB962C8B-B14F-4D97-AF65-F5344CB8AC3E}">
        <p14:creationId xmlns:p14="http://schemas.microsoft.com/office/powerpoint/2010/main" val="300754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3">
            <a:extLst>
              <a:ext uri="{FF2B5EF4-FFF2-40B4-BE49-F238E27FC236}">
                <a16:creationId xmlns:a16="http://schemas.microsoft.com/office/drawing/2014/main" id="{A85333CF-4BCB-4465-9E32-E5CF02038CA2}"/>
              </a:ext>
            </a:extLst>
          </p:cNvPr>
          <p:cNvSpPr txBox="1"/>
          <p:nvPr/>
        </p:nvSpPr>
        <p:spPr>
          <a:xfrm>
            <a:off x="685800" y="188933"/>
            <a:ext cx="958835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The mechanism by which ICF can achieve high fusion gain is </a:t>
            </a:r>
            <a:r>
              <a:rPr lang="en-US" sz="2800" b="1" i="1" u="none" strike="noStrike" cap="none">
                <a:solidFill>
                  <a:schemeClr val="dk1"/>
                </a:solidFill>
                <a:latin typeface="Geometris-Bold" panose="02000603000000000000" pitchFamily="2" charset="77"/>
                <a:ea typeface="Bebas Neue"/>
                <a:cs typeface="Bebas Neue"/>
                <a:sym typeface="Bebas Neue"/>
              </a:rPr>
              <a:t>hot-spot ignition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ED8097-4E4B-B91C-D59D-7E616D39B41D}"/>
              </a:ext>
            </a:extLst>
          </p:cNvPr>
          <p:cNvSpPr>
            <a:spLocks noChangeAspect="1"/>
          </p:cNvSpPr>
          <p:nvPr/>
        </p:nvSpPr>
        <p:spPr bwMode="auto">
          <a:xfrm>
            <a:off x="1219200" y="2808888"/>
            <a:ext cx="2103120" cy="2103120"/>
          </a:xfrm>
          <a:prstGeom prst="ellipse">
            <a:avLst/>
          </a:prstGeom>
          <a:solidFill>
            <a:srgbClr val="7DBEFF"/>
          </a:solidFill>
          <a:ln w="3175" cmpd="sng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5FAF3-6A79-CA5A-4B06-1FDBD6727F2F}"/>
              </a:ext>
            </a:extLst>
          </p:cNvPr>
          <p:cNvSpPr txBox="1"/>
          <p:nvPr/>
        </p:nvSpPr>
        <p:spPr>
          <a:xfrm>
            <a:off x="1730388" y="3612362"/>
            <a:ext cx="1080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Barlow" pitchFamily="2" charset="77"/>
              </a:rPr>
              <a:t>(T, </a:t>
            </a:r>
            <a:r>
              <a:rPr lang="en-US" sz="2200">
                <a:latin typeface="Symbol" pitchFamily="2" charset="2"/>
              </a:rPr>
              <a:t>r</a:t>
            </a:r>
            <a:r>
              <a:rPr lang="en-US" sz="2200">
                <a:latin typeface="Barlow" pitchFamily="2" charset="77"/>
              </a:rPr>
              <a:t>, 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6BFD6-C9AB-CDEC-C596-CF57F3B83B20}"/>
              </a:ext>
            </a:extLst>
          </p:cNvPr>
          <p:cNvSpPr txBox="1"/>
          <p:nvPr/>
        </p:nvSpPr>
        <p:spPr>
          <a:xfrm>
            <a:off x="3657600" y="1406925"/>
            <a:ext cx="663267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latin typeface="Barlow" pitchFamily="2" charset="77"/>
              </a:rPr>
              <a:t>For ignition and efficient burn you need:</a:t>
            </a:r>
          </a:p>
          <a:p>
            <a:pPr marL="571500" indent="-280988">
              <a:buFont typeface="Arial" panose="020B0604020202020204" pitchFamily="34" charset="0"/>
              <a:buChar char="•"/>
              <a:tabLst>
                <a:tab pos="2341563" algn="l"/>
              </a:tabLst>
            </a:pPr>
            <a:r>
              <a:rPr lang="en-US" sz="2000">
                <a:latin typeface="Barlow" pitchFamily="2" charset="77"/>
              </a:rPr>
              <a:t>T &gt; 5 keV 	(fusion power &gt; radiation loss)</a:t>
            </a:r>
          </a:p>
          <a:p>
            <a:pPr marL="571500" indent="-280988">
              <a:buFont typeface="Arial" panose="020B0604020202020204" pitchFamily="34" charset="0"/>
              <a:buChar char="•"/>
              <a:tabLst>
                <a:tab pos="2341563" algn="l"/>
              </a:tabLst>
            </a:pPr>
            <a:r>
              <a:rPr lang="en-US" sz="2000">
                <a:latin typeface="Symbol" pitchFamily="2" charset="2"/>
              </a:rPr>
              <a:t>r</a:t>
            </a:r>
            <a:r>
              <a:rPr lang="en-US" sz="2000">
                <a:latin typeface="Barlow" pitchFamily="2" charset="77"/>
              </a:rPr>
              <a:t>R &gt; 2-3 g/cm</a:t>
            </a:r>
            <a:r>
              <a:rPr lang="en-US" sz="2000" baseline="30000">
                <a:latin typeface="Barlow" pitchFamily="2" charset="77"/>
              </a:rPr>
              <a:t>2</a:t>
            </a:r>
            <a:r>
              <a:rPr lang="en-US" sz="2000">
                <a:latin typeface="Barlow" pitchFamily="2" charset="77"/>
              </a:rPr>
              <a:t>	(burn-up fraction of &gt;20-30%)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3402D0-A35F-4824-3B9B-F78238D46537}"/>
              </a:ext>
            </a:extLst>
          </p:cNvPr>
          <p:cNvSpPr txBox="1"/>
          <p:nvPr/>
        </p:nvSpPr>
        <p:spPr>
          <a:xfrm>
            <a:off x="3657600" y="2693280"/>
            <a:ext cx="76962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latin typeface="Barlow" pitchFamily="2" charset="77"/>
              </a:rPr>
              <a:t>If you take 200 µg DT:</a:t>
            </a:r>
          </a:p>
          <a:p>
            <a:pPr marL="571500" indent="-280988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12963" algn="l"/>
              </a:tabLst>
            </a:pPr>
            <a:r>
              <a:rPr lang="en-US" sz="2000">
                <a:latin typeface="Barlow" pitchFamily="2" charset="77"/>
              </a:rPr>
              <a:t>Heating it to 5 keV would require 120 kJ energy</a:t>
            </a:r>
          </a:p>
          <a:p>
            <a:pPr marL="571500" indent="-280988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12963" algn="l"/>
              </a:tabLst>
            </a:pPr>
            <a:r>
              <a:rPr lang="en-US" sz="2000">
                <a:latin typeface="Barlow" pitchFamily="2" charset="77"/>
              </a:rPr>
              <a:t>But, you only need to heat a small region of fuel (</a:t>
            </a:r>
            <a:r>
              <a:rPr lang="en-US" sz="2000">
                <a:latin typeface="Symbol" pitchFamily="2" charset="2"/>
              </a:rPr>
              <a:t>r</a:t>
            </a:r>
            <a:r>
              <a:rPr lang="en-US" sz="2000">
                <a:latin typeface="Barlow" pitchFamily="2" charset="77"/>
              </a:rPr>
              <a:t>R~0.3 g/cm</a:t>
            </a:r>
            <a:r>
              <a:rPr lang="en-US" sz="2000" baseline="30000">
                <a:latin typeface="Barlow" pitchFamily="2" charset="77"/>
              </a:rPr>
              <a:t>2</a:t>
            </a:r>
            <a:r>
              <a:rPr lang="en-US" sz="2000">
                <a:latin typeface="Barlow" pitchFamily="2" charset="77"/>
              </a:rPr>
              <a:t>), corresponding to ~10 µg, or 5 kJ energy</a:t>
            </a:r>
          </a:p>
          <a:p>
            <a:pPr marL="571500" indent="-280988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12963" algn="l"/>
              </a:tabLst>
            </a:pPr>
            <a:r>
              <a:rPr lang="en-US" sz="2000">
                <a:latin typeface="Barlow" pitchFamily="2" charset="77"/>
              </a:rPr>
              <a:t>Alpha-heating will then bootstrap the temperature in this region to &gt;20 keV, launching a propagating burnwave into the rest of the fuel.</a:t>
            </a:r>
          </a:p>
          <a:p>
            <a:pPr marL="571500" indent="-280988"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2112963" algn="l"/>
              </a:tabLst>
            </a:pPr>
            <a:r>
              <a:rPr lang="en-US" sz="2000">
                <a:latin typeface="Barlow" pitchFamily="2" charset="77"/>
              </a:rPr>
              <a:t>Hence, the term </a:t>
            </a:r>
            <a:r>
              <a:rPr lang="en-US" sz="2000" i="1">
                <a:latin typeface="Barlow" pitchFamily="2" charset="77"/>
              </a:rPr>
              <a:t>hot-spot ignition—</a:t>
            </a:r>
            <a:r>
              <a:rPr lang="en-US" sz="2000">
                <a:latin typeface="Barlow" pitchFamily="2" charset="77"/>
              </a:rPr>
              <a:t>from just 5 kJ of energy in the hot spot you can produce 10’s of MJ of fusion energy</a:t>
            </a:r>
            <a:endParaRPr lang="en-US" sz="2000" i="1">
              <a:latin typeface="Barlow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2C9D2-D67F-EBC7-9A9D-57F14CC1F2EC}"/>
              </a:ext>
            </a:extLst>
          </p:cNvPr>
          <p:cNvSpPr txBox="1"/>
          <p:nvPr/>
        </p:nvSpPr>
        <p:spPr>
          <a:xfrm>
            <a:off x="1749623" y="2335961"/>
            <a:ext cx="10422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Barlow" pitchFamily="2" charset="77"/>
              </a:rPr>
              <a:t>DT fuel</a:t>
            </a:r>
          </a:p>
        </p:txBody>
      </p:sp>
    </p:spTree>
    <p:extLst>
      <p:ext uri="{BB962C8B-B14F-4D97-AF65-F5344CB8AC3E}">
        <p14:creationId xmlns:p14="http://schemas.microsoft.com/office/powerpoint/2010/main" val="2511384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0099FF"/>
      </a:dk2>
      <a:lt2>
        <a:srgbClr val="E7E6E6"/>
      </a:lt2>
      <a:accent1>
        <a:srgbClr val="00FF7D"/>
      </a:accent1>
      <a:accent2>
        <a:srgbClr val="002AD4"/>
      </a:accent2>
      <a:accent3>
        <a:srgbClr val="00D48E"/>
      </a:accent3>
      <a:accent4>
        <a:srgbClr val="00AAA0"/>
      </a:accent4>
      <a:accent5>
        <a:srgbClr val="007FB1"/>
      </a:accent5>
      <a:accent6>
        <a:srgbClr val="0055C3"/>
      </a:accent6>
      <a:hlink>
        <a:srgbClr val="09347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5104869EEA104BA6CFE7597EC12AB0" ma:contentTypeVersion="2" ma:contentTypeDescription="Ein neues Dokument erstellen." ma:contentTypeScope="" ma:versionID="af7415693c3153c42d31fa1eab7181b9">
  <xsd:schema xmlns:xsd="http://www.w3.org/2001/XMLSchema" xmlns:xs="http://www.w3.org/2001/XMLSchema" xmlns:p="http://schemas.microsoft.com/office/2006/metadata/properties" xmlns:ns2="e9faea56-5bb1-4948-8ce8-29cf46832d45" targetNamespace="http://schemas.microsoft.com/office/2006/metadata/properties" ma:root="true" ma:fieldsID="bb8f905e8213f62d52f28e223c7ebb17" ns2:_="">
    <xsd:import namespace="e9faea56-5bb1-4948-8ce8-29cf46832d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aea56-5bb1-4948-8ce8-29cf46832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09182D-2B5A-49FD-ACA4-754874C2D4B1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9faea56-5bb1-4948-8ce8-29cf46832d45"/>
  </ds:schemaRefs>
</ds:datastoreItem>
</file>

<file path=customXml/itemProps2.xml><?xml version="1.0" encoding="utf-8"?>
<ds:datastoreItem xmlns:ds="http://schemas.openxmlformats.org/officeDocument/2006/customXml" ds:itemID="{E8AAC173-738D-498F-8E3D-1B1AE6559CBB}">
  <ds:schemaRefs>
    <ds:schemaRef ds:uri="e9faea56-5bb1-4948-8ce8-29cf46832d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8383E5B-58CA-49E2-9AB5-674886379E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6680</TotalTime>
  <Words>1201</Words>
  <Application>Microsoft Macintosh PowerPoint</Application>
  <PresentationFormat>Widescreen</PresentationFormat>
  <Paragraphs>129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Symbol</vt:lpstr>
      <vt:lpstr>Barlow Medium</vt:lpstr>
      <vt:lpstr>Barlow</vt:lpstr>
      <vt:lpstr>Arial</vt:lpstr>
      <vt:lpstr>Geometris-Bold</vt:lpstr>
      <vt:lpstr>Calibri</vt:lpstr>
      <vt:lpstr>Cambria Math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Jeremias Clausing</dc:creator>
  <cp:lastModifiedBy>Pravesh Patel</cp:lastModifiedBy>
  <cp:revision>304</cp:revision>
  <dcterms:modified xsi:type="dcterms:W3CDTF">2022-12-07T19:53:14Z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0x010100135104869EEA104BA6CFE7597EC12AB0</vt:lpwstr>
  </property>
  <property fmtid="{D5CDD505-2E9C-101B-9397-08002B2CF9AE}" pid="3" name="xd_Signature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_SharedFileIndex">
    <vt:lpwstr/>
  </property>
  <property fmtid="{D5CDD505-2E9C-101B-9397-08002B2CF9AE}" pid="10" name="_SourceUrl">
    <vt:lpwstr/>
  </property>
</Properties>
</file>