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71" r:id="rId5"/>
  </p:sldMasterIdLst>
  <p:notesMasterIdLst>
    <p:notesMasterId r:id="rId20"/>
  </p:notesMasterIdLst>
  <p:sldIdLst>
    <p:sldId id="4316" r:id="rId6"/>
    <p:sldId id="894" r:id="rId7"/>
    <p:sldId id="4266" r:id="rId8"/>
    <p:sldId id="4273" r:id="rId9"/>
    <p:sldId id="4275" r:id="rId10"/>
    <p:sldId id="4643" r:id="rId11"/>
    <p:sldId id="3279" r:id="rId12"/>
    <p:sldId id="3281" r:id="rId13"/>
    <p:sldId id="4315" r:id="rId14"/>
    <p:sldId id="4314" r:id="rId15"/>
    <p:sldId id="4268" r:id="rId16"/>
    <p:sldId id="3284" r:id="rId17"/>
    <p:sldId id="3275" r:id="rId18"/>
    <p:sldId id="4640" r:id="rId1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CA1424A-397F-27E3-8008-FE51BD601AED}" name="Stone, Terri" initials="ST" userId="S::terri.stone@nnsa.doe.gov::79fc5ee7-30a7-487b-aa03-0374c10167a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tsangi, Ann" initials="SA" lastIdx="1" clrIdx="0">
    <p:extLst>
      <p:ext uri="{19B8F6BF-5375-455C-9EA6-DF929625EA0E}">
        <p15:presenceInfo xmlns:p15="http://schemas.microsoft.com/office/powerpoint/2012/main" userId="S-1-5-21-2844929807-1687724802-988633214-158232" providerId="AD"/>
      </p:ext>
    </p:extLst>
  </p:cmAuthor>
  <p:cmAuthor id="2" name="Njema Frazier" initials="NF" lastIdx="1" clrIdx="1">
    <p:extLst>
      <p:ext uri="{19B8F6BF-5375-455C-9EA6-DF929625EA0E}">
        <p15:presenceInfo xmlns:p15="http://schemas.microsoft.com/office/powerpoint/2012/main" userId="dea85094744b9235" providerId="Windows Live"/>
      </p:ext>
    </p:extLst>
  </p:cmAuthor>
  <p:cmAuthor id="3" name="Calkins, Samantha" initials="CS" lastIdx="7" clrIdx="2">
    <p:extLst>
      <p:ext uri="{19B8F6BF-5375-455C-9EA6-DF929625EA0E}">
        <p15:presenceInfo xmlns:p15="http://schemas.microsoft.com/office/powerpoint/2012/main" userId="S::samantha.calkins@nnsa.doe.gov::b06e4b1d-0390-4372-b72d-63ec2c0062f5" providerId="AD"/>
      </p:ext>
    </p:extLst>
  </p:cmAuthor>
  <p:cmAuthor id="4" name="Davis, Paul" initials="DP" lastIdx="1" clrIdx="3">
    <p:extLst>
      <p:ext uri="{19B8F6BF-5375-455C-9EA6-DF929625EA0E}">
        <p15:presenceInfo xmlns:p15="http://schemas.microsoft.com/office/powerpoint/2012/main" userId="S::paul.davis@nnsa.doe.gov::1338c53f-365f-4262-811e-015fdb94af3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DCE1EF"/>
    <a:srgbClr val="A1B8E1"/>
    <a:srgbClr val="4472C4"/>
    <a:srgbClr val="6A859C"/>
    <a:srgbClr val="193C85"/>
    <a:srgbClr val="E6ECF1"/>
    <a:srgbClr val="C2CEDE"/>
    <a:srgbClr val="C5CDE6"/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98CA31-C936-4F90-9BA1-10E746F1BEBC}" v="2" dt="2022-11-30T15:51:27.4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96" autoAdjust="0"/>
    <p:restoredTop sz="93891" autoAdjust="0"/>
  </p:normalViewPr>
  <p:slideViewPr>
    <p:cSldViewPr snapToGrid="0">
      <p:cViewPr varScale="1">
        <p:scale>
          <a:sx n="114" d="100"/>
          <a:sy n="114" d="100"/>
        </p:scale>
        <p:origin x="696" y="84"/>
      </p:cViewPr>
      <p:guideLst/>
    </p:cSldViewPr>
  </p:slideViewPr>
  <p:outlineViewPr>
    <p:cViewPr>
      <p:scale>
        <a:sx n="33" d="100"/>
        <a:sy n="33" d="100"/>
      </p:scale>
      <p:origin x="0" y="-16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5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FD6F8D-1E27-42B1-B34D-D0D0B8A5455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8D8BBB-4281-4364-8A67-9372BC31E0E8}">
      <dgm:prSet phldrT="[Text]" custT="1"/>
      <dgm:spPr>
        <a:ln w="76200">
          <a:solidFill>
            <a:schemeClr val="bg1">
              <a:lumMod val="8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/>
            <a:t>Maintain the safety, security, and effectiveness of the nation’s nuclear deterrent</a:t>
          </a:r>
          <a:endParaRPr lang="en-US" sz="1800" dirty="0"/>
        </a:p>
      </dgm:t>
    </dgm:pt>
    <dgm:pt modelId="{1C973427-2DCB-4B0B-948E-03A67C250731}" type="parTrans" cxnId="{AC346F9A-00B7-4642-8C08-431B42C7E7A7}">
      <dgm:prSet/>
      <dgm:spPr/>
      <dgm:t>
        <a:bodyPr/>
        <a:lstStyle/>
        <a:p>
          <a:endParaRPr lang="en-US" sz="1800"/>
        </a:p>
      </dgm:t>
    </dgm:pt>
    <dgm:pt modelId="{0F812FA6-302D-48E2-9A11-8FB1D605BAE8}" type="sibTrans" cxnId="{AC346F9A-00B7-4642-8C08-431B42C7E7A7}">
      <dgm:prSet/>
      <dgm:spPr/>
      <dgm:t>
        <a:bodyPr/>
        <a:lstStyle/>
        <a:p>
          <a:endParaRPr lang="en-US" sz="1800"/>
        </a:p>
      </dgm:t>
    </dgm:pt>
    <dgm:pt modelId="{EFC2E3E1-3848-4AB7-AFAC-78632E26E0D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i="1" u="none" strike="noStrike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Reduce global nuclear security threats and strengthen the nuclear enterprise</a:t>
          </a:r>
        </a:p>
      </dgm:t>
    </dgm:pt>
    <dgm:pt modelId="{A2376015-617D-4A42-AA41-C793FE4D2F32}" type="parTrans" cxnId="{C6872B4F-8954-42D2-A7F1-6B8A43FEEF46}">
      <dgm:prSet/>
      <dgm:spPr/>
      <dgm:t>
        <a:bodyPr/>
        <a:lstStyle/>
        <a:p>
          <a:endParaRPr lang="en-US" sz="1800"/>
        </a:p>
      </dgm:t>
    </dgm:pt>
    <dgm:pt modelId="{B6858E28-46AA-4126-AD00-EA4C4C7DE40D}" type="sibTrans" cxnId="{C6872B4F-8954-42D2-A7F1-6B8A43FEEF46}">
      <dgm:prSet/>
      <dgm:spPr/>
      <dgm:t>
        <a:bodyPr/>
        <a:lstStyle/>
        <a:p>
          <a:endParaRPr lang="en-US" sz="1800"/>
        </a:p>
      </dgm:t>
    </dgm:pt>
    <dgm:pt modelId="{F26D7A23-B877-4F3E-AB0F-C248E8917A9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i="1" u="none" strike="noStrike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Provide safe and effective integrated nuclear propulsion systems for the U.S. Navy</a:t>
          </a:r>
          <a:endParaRPr lang="en-US" sz="1800" b="0" i="1" dirty="0">
            <a:solidFill>
              <a:schemeClr val="bg1"/>
            </a:solidFill>
          </a:endParaRPr>
        </a:p>
      </dgm:t>
    </dgm:pt>
    <dgm:pt modelId="{44D22007-6D5A-4B3A-BEE9-73D456C7A33B}" type="parTrans" cxnId="{4BEBB029-F23F-402B-87BE-30101AA6453C}">
      <dgm:prSet/>
      <dgm:spPr/>
      <dgm:t>
        <a:bodyPr/>
        <a:lstStyle/>
        <a:p>
          <a:endParaRPr lang="en-US" sz="1800"/>
        </a:p>
      </dgm:t>
    </dgm:pt>
    <dgm:pt modelId="{2DCD0948-6E13-4DE8-B3A0-9259A3A6323A}" type="sibTrans" cxnId="{4BEBB029-F23F-402B-87BE-30101AA6453C}">
      <dgm:prSet/>
      <dgm:spPr/>
      <dgm:t>
        <a:bodyPr/>
        <a:lstStyle/>
        <a:p>
          <a:endParaRPr lang="en-US" sz="1800"/>
        </a:p>
      </dgm:t>
    </dgm:pt>
    <dgm:pt modelId="{6971F548-F5C4-41E9-A949-9943A249493D}">
      <dgm:prSet custT="1"/>
      <dgm:spPr>
        <a:ln w="76200">
          <a:solidFill>
            <a:schemeClr val="bg1">
              <a:lumMod val="8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/>
            <a:t>Strengthen key science, technology, and engineering capabilities </a:t>
          </a:r>
        </a:p>
      </dgm:t>
    </dgm:pt>
    <dgm:pt modelId="{23C6A5AA-408A-41E8-84A8-EEA6684BA9D6}" type="parTrans" cxnId="{B1A1C2B9-E873-4723-A063-6D5FF903391E}">
      <dgm:prSet/>
      <dgm:spPr/>
      <dgm:t>
        <a:bodyPr/>
        <a:lstStyle/>
        <a:p>
          <a:endParaRPr lang="en-US" sz="1800"/>
        </a:p>
      </dgm:t>
    </dgm:pt>
    <dgm:pt modelId="{0CA68048-5788-4B6E-8D24-9A22ABD262D6}" type="sibTrans" cxnId="{B1A1C2B9-E873-4723-A063-6D5FF903391E}">
      <dgm:prSet/>
      <dgm:spPr/>
      <dgm:t>
        <a:bodyPr/>
        <a:lstStyle/>
        <a:p>
          <a:endParaRPr lang="en-US" sz="1800"/>
        </a:p>
      </dgm:t>
    </dgm:pt>
    <dgm:pt modelId="{5C03A919-2403-412B-AEED-E3215D3671C9}">
      <dgm:prSet custT="1"/>
      <dgm:spPr>
        <a:solidFill>
          <a:srgbClr val="4472C4"/>
        </a:solidFill>
        <a:ln w="76200">
          <a:solidFill>
            <a:schemeClr val="bg1">
              <a:lumMod val="8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/>
            <a:t>Modernize the national security infrastructure</a:t>
          </a:r>
        </a:p>
      </dgm:t>
    </dgm:pt>
    <dgm:pt modelId="{07FFE243-09C2-46D2-8744-0423E51C321C}" type="parTrans" cxnId="{C0F02DB9-943A-4C0B-8F75-55BCE2817802}">
      <dgm:prSet/>
      <dgm:spPr/>
      <dgm:t>
        <a:bodyPr/>
        <a:lstStyle/>
        <a:p>
          <a:endParaRPr lang="en-US" sz="1800"/>
        </a:p>
      </dgm:t>
    </dgm:pt>
    <dgm:pt modelId="{43052E4B-17D6-4F7F-8F04-C775AC9D031E}" type="sibTrans" cxnId="{C0F02DB9-943A-4C0B-8F75-55BCE2817802}">
      <dgm:prSet/>
      <dgm:spPr/>
      <dgm:t>
        <a:bodyPr/>
        <a:lstStyle/>
        <a:p>
          <a:endParaRPr lang="en-US" sz="1800"/>
        </a:p>
      </dgm:t>
    </dgm:pt>
    <dgm:pt modelId="{03307ABD-E878-44DA-BCE9-397147A31D00}" type="pres">
      <dgm:prSet presAssocID="{D6FD6F8D-1E27-42B1-B34D-D0D0B8A54556}" presName="Name0" presStyleCnt="0">
        <dgm:presLayoutVars>
          <dgm:chMax val="7"/>
          <dgm:chPref val="7"/>
          <dgm:dir/>
        </dgm:presLayoutVars>
      </dgm:prSet>
      <dgm:spPr/>
    </dgm:pt>
    <dgm:pt modelId="{0A8B7584-EDCA-49DC-9E2E-C95BCC0C7B8F}" type="pres">
      <dgm:prSet presAssocID="{D6FD6F8D-1E27-42B1-B34D-D0D0B8A54556}" presName="Name1" presStyleCnt="0"/>
      <dgm:spPr/>
    </dgm:pt>
    <dgm:pt modelId="{8A3F4991-F892-4C2C-AC0A-AD1460C21FD6}" type="pres">
      <dgm:prSet presAssocID="{D6FD6F8D-1E27-42B1-B34D-D0D0B8A54556}" presName="cycle" presStyleCnt="0"/>
      <dgm:spPr/>
    </dgm:pt>
    <dgm:pt modelId="{A9F0D84E-F4AE-4489-B199-B020F93D5CB0}" type="pres">
      <dgm:prSet presAssocID="{D6FD6F8D-1E27-42B1-B34D-D0D0B8A54556}" presName="srcNode" presStyleLbl="node1" presStyleIdx="0" presStyleCnt="5"/>
      <dgm:spPr/>
    </dgm:pt>
    <dgm:pt modelId="{BCD098F5-B943-4B54-826E-82B9BC43C3A3}" type="pres">
      <dgm:prSet presAssocID="{D6FD6F8D-1E27-42B1-B34D-D0D0B8A54556}" presName="conn" presStyleLbl="parChTrans1D2" presStyleIdx="0" presStyleCnt="1"/>
      <dgm:spPr/>
    </dgm:pt>
    <dgm:pt modelId="{2662930A-ECCB-43B5-A9C3-3C86FE5030A9}" type="pres">
      <dgm:prSet presAssocID="{D6FD6F8D-1E27-42B1-B34D-D0D0B8A54556}" presName="extraNode" presStyleLbl="node1" presStyleIdx="0" presStyleCnt="5"/>
      <dgm:spPr/>
    </dgm:pt>
    <dgm:pt modelId="{EB4E95C9-EE8D-4663-B437-4E777CCAF968}" type="pres">
      <dgm:prSet presAssocID="{D6FD6F8D-1E27-42B1-B34D-D0D0B8A54556}" presName="dstNode" presStyleLbl="node1" presStyleIdx="0" presStyleCnt="5"/>
      <dgm:spPr/>
    </dgm:pt>
    <dgm:pt modelId="{99A42D02-B1E8-401A-8E6B-9541BC681ABE}" type="pres">
      <dgm:prSet presAssocID="{7D8D8BBB-4281-4364-8A67-9372BC31E0E8}" presName="text_1" presStyleLbl="node1" presStyleIdx="0" presStyleCnt="5">
        <dgm:presLayoutVars>
          <dgm:bulletEnabled val="1"/>
        </dgm:presLayoutVars>
      </dgm:prSet>
      <dgm:spPr/>
    </dgm:pt>
    <dgm:pt modelId="{FEC8A913-9340-4993-B184-8F7D425CD6A0}" type="pres">
      <dgm:prSet presAssocID="{7D8D8BBB-4281-4364-8A67-9372BC31E0E8}" presName="accent_1" presStyleCnt="0"/>
      <dgm:spPr/>
    </dgm:pt>
    <dgm:pt modelId="{2BDEE8AD-174B-45C6-946D-5D25115E40BD}" type="pres">
      <dgm:prSet presAssocID="{7D8D8BBB-4281-4364-8A67-9372BC31E0E8}" presName="accentRepeatNode" presStyleLbl="solidFgAcc1" presStyleIdx="0" presStyleCnt="5"/>
      <dgm:spPr>
        <a:solidFill>
          <a:srgbClr val="4472C4"/>
        </a:solidFill>
        <a:effectLst/>
      </dgm:spPr>
    </dgm:pt>
    <dgm:pt modelId="{2BBCFB92-370E-40C5-B5EC-EBFC83E1CB3B}" type="pres">
      <dgm:prSet presAssocID="{EFC2E3E1-3848-4AB7-AFAC-78632E26E0D9}" presName="text_2" presStyleLbl="node1" presStyleIdx="1" presStyleCnt="5">
        <dgm:presLayoutVars>
          <dgm:bulletEnabled val="1"/>
        </dgm:presLayoutVars>
      </dgm:prSet>
      <dgm:spPr/>
    </dgm:pt>
    <dgm:pt modelId="{C8493221-EC2C-4A98-83FA-2997D8BB111C}" type="pres">
      <dgm:prSet presAssocID="{EFC2E3E1-3848-4AB7-AFAC-78632E26E0D9}" presName="accent_2" presStyleCnt="0"/>
      <dgm:spPr/>
    </dgm:pt>
    <dgm:pt modelId="{03442074-A783-4218-AD2E-D9E79B41114E}" type="pres">
      <dgm:prSet presAssocID="{EFC2E3E1-3848-4AB7-AFAC-78632E26E0D9}" presName="accentRepeatNode" presStyleLbl="solidFgAcc1" presStyleIdx="1" presStyleCnt="5"/>
      <dgm:spPr/>
    </dgm:pt>
    <dgm:pt modelId="{613A8590-C1FD-40DB-AB31-7F2D25C8CDF4}" type="pres">
      <dgm:prSet presAssocID="{F26D7A23-B877-4F3E-AB0F-C248E8917A9D}" presName="text_3" presStyleLbl="node1" presStyleIdx="2" presStyleCnt="5">
        <dgm:presLayoutVars>
          <dgm:bulletEnabled val="1"/>
        </dgm:presLayoutVars>
      </dgm:prSet>
      <dgm:spPr/>
    </dgm:pt>
    <dgm:pt modelId="{6A412F40-792F-4926-AF7C-773572F380EA}" type="pres">
      <dgm:prSet presAssocID="{F26D7A23-B877-4F3E-AB0F-C248E8917A9D}" presName="accent_3" presStyleCnt="0"/>
      <dgm:spPr/>
    </dgm:pt>
    <dgm:pt modelId="{527D193A-6DF5-43CF-B807-8E91D3BDC553}" type="pres">
      <dgm:prSet presAssocID="{F26D7A23-B877-4F3E-AB0F-C248E8917A9D}" presName="accentRepeatNode" presStyleLbl="solidFgAcc1" presStyleIdx="2" presStyleCnt="5"/>
      <dgm:spPr/>
    </dgm:pt>
    <dgm:pt modelId="{98AE7F12-B625-4904-99A7-93753A036C78}" type="pres">
      <dgm:prSet presAssocID="{6971F548-F5C4-41E9-A949-9943A249493D}" presName="text_4" presStyleLbl="node1" presStyleIdx="3" presStyleCnt="5">
        <dgm:presLayoutVars>
          <dgm:bulletEnabled val="1"/>
        </dgm:presLayoutVars>
      </dgm:prSet>
      <dgm:spPr/>
    </dgm:pt>
    <dgm:pt modelId="{4E0D191B-595B-436F-A837-C6368CA32000}" type="pres">
      <dgm:prSet presAssocID="{6971F548-F5C4-41E9-A949-9943A249493D}" presName="accent_4" presStyleCnt="0"/>
      <dgm:spPr/>
    </dgm:pt>
    <dgm:pt modelId="{CC518292-903A-4D6B-8FF8-5BEAF95158B2}" type="pres">
      <dgm:prSet presAssocID="{6971F548-F5C4-41E9-A949-9943A249493D}" presName="accentRepeatNode" presStyleLbl="solidFgAcc1" presStyleIdx="3" presStyleCnt="5"/>
      <dgm:spPr>
        <a:solidFill>
          <a:srgbClr val="4472C4"/>
        </a:solidFill>
      </dgm:spPr>
    </dgm:pt>
    <dgm:pt modelId="{8EC9236E-A427-4FDE-B94C-30EC07F64994}" type="pres">
      <dgm:prSet presAssocID="{5C03A919-2403-412B-AEED-E3215D3671C9}" presName="text_5" presStyleLbl="node1" presStyleIdx="4" presStyleCnt="5">
        <dgm:presLayoutVars>
          <dgm:bulletEnabled val="1"/>
        </dgm:presLayoutVars>
      </dgm:prSet>
      <dgm:spPr/>
    </dgm:pt>
    <dgm:pt modelId="{8C42600D-6FAC-497B-BC07-00ED92CE8BFE}" type="pres">
      <dgm:prSet presAssocID="{5C03A919-2403-412B-AEED-E3215D3671C9}" presName="accent_5" presStyleCnt="0"/>
      <dgm:spPr/>
    </dgm:pt>
    <dgm:pt modelId="{17C80040-5EBA-4ABC-A5F2-3A22EF28B196}" type="pres">
      <dgm:prSet presAssocID="{5C03A919-2403-412B-AEED-E3215D3671C9}" presName="accentRepeatNode" presStyleLbl="solidFgAcc1" presStyleIdx="4" presStyleCnt="5"/>
      <dgm:spPr>
        <a:solidFill>
          <a:srgbClr val="4472C4"/>
        </a:solidFill>
      </dgm:spPr>
    </dgm:pt>
  </dgm:ptLst>
  <dgm:cxnLst>
    <dgm:cxn modelId="{C00A3C08-7DA9-4058-9053-D89121122D5E}" type="presOf" srcId="{0F812FA6-302D-48E2-9A11-8FB1D605BAE8}" destId="{BCD098F5-B943-4B54-826E-82B9BC43C3A3}" srcOrd="0" destOrd="0" presId="urn:microsoft.com/office/officeart/2008/layout/VerticalCurvedList"/>
    <dgm:cxn modelId="{4BEBB029-F23F-402B-87BE-30101AA6453C}" srcId="{D6FD6F8D-1E27-42B1-B34D-D0D0B8A54556}" destId="{F26D7A23-B877-4F3E-AB0F-C248E8917A9D}" srcOrd="2" destOrd="0" parTransId="{44D22007-6D5A-4B3A-BEE9-73D456C7A33B}" sibTransId="{2DCD0948-6E13-4DE8-B3A0-9259A3A6323A}"/>
    <dgm:cxn modelId="{00200D34-2322-4FE6-94A2-CF157675D00E}" type="presOf" srcId="{7D8D8BBB-4281-4364-8A67-9372BC31E0E8}" destId="{99A42D02-B1E8-401A-8E6B-9541BC681ABE}" srcOrd="0" destOrd="0" presId="urn:microsoft.com/office/officeart/2008/layout/VerticalCurvedList"/>
    <dgm:cxn modelId="{C6872B4F-8954-42D2-A7F1-6B8A43FEEF46}" srcId="{D6FD6F8D-1E27-42B1-B34D-D0D0B8A54556}" destId="{EFC2E3E1-3848-4AB7-AFAC-78632E26E0D9}" srcOrd="1" destOrd="0" parTransId="{A2376015-617D-4A42-AA41-C793FE4D2F32}" sibTransId="{B6858E28-46AA-4126-AD00-EA4C4C7DE40D}"/>
    <dgm:cxn modelId="{112B6050-3F7C-4AB7-B9C3-D67B6051C117}" type="presOf" srcId="{5C03A919-2403-412B-AEED-E3215D3671C9}" destId="{8EC9236E-A427-4FDE-B94C-30EC07F64994}" srcOrd="0" destOrd="0" presId="urn:microsoft.com/office/officeart/2008/layout/VerticalCurvedList"/>
    <dgm:cxn modelId="{34BE8F53-3DEC-4166-B092-FA0E6D48BF29}" type="presOf" srcId="{D6FD6F8D-1E27-42B1-B34D-D0D0B8A54556}" destId="{03307ABD-E878-44DA-BCE9-397147A31D00}" srcOrd="0" destOrd="0" presId="urn:microsoft.com/office/officeart/2008/layout/VerticalCurvedList"/>
    <dgm:cxn modelId="{364F738B-D4F3-4590-9B95-B28D231DEBE2}" type="presOf" srcId="{6971F548-F5C4-41E9-A949-9943A249493D}" destId="{98AE7F12-B625-4904-99A7-93753A036C78}" srcOrd="0" destOrd="0" presId="urn:microsoft.com/office/officeart/2008/layout/VerticalCurvedList"/>
    <dgm:cxn modelId="{AC346F9A-00B7-4642-8C08-431B42C7E7A7}" srcId="{D6FD6F8D-1E27-42B1-B34D-D0D0B8A54556}" destId="{7D8D8BBB-4281-4364-8A67-9372BC31E0E8}" srcOrd="0" destOrd="0" parTransId="{1C973427-2DCB-4B0B-948E-03A67C250731}" sibTransId="{0F812FA6-302D-48E2-9A11-8FB1D605BAE8}"/>
    <dgm:cxn modelId="{0F3FEBAF-6CCF-470C-8C17-002C49572DD7}" type="presOf" srcId="{EFC2E3E1-3848-4AB7-AFAC-78632E26E0D9}" destId="{2BBCFB92-370E-40C5-B5EC-EBFC83E1CB3B}" srcOrd="0" destOrd="0" presId="urn:microsoft.com/office/officeart/2008/layout/VerticalCurvedList"/>
    <dgm:cxn modelId="{C0F02DB9-943A-4C0B-8F75-55BCE2817802}" srcId="{D6FD6F8D-1E27-42B1-B34D-D0D0B8A54556}" destId="{5C03A919-2403-412B-AEED-E3215D3671C9}" srcOrd="4" destOrd="0" parTransId="{07FFE243-09C2-46D2-8744-0423E51C321C}" sibTransId="{43052E4B-17D6-4F7F-8F04-C775AC9D031E}"/>
    <dgm:cxn modelId="{B1A1C2B9-E873-4723-A063-6D5FF903391E}" srcId="{D6FD6F8D-1E27-42B1-B34D-D0D0B8A54556}" destId="{6971F548-F5C4-41E9-A949-9943A249493D}" srcOrd="3" destOrd="0" parTransId="{23C6A5AA-408A-41E8-84A8-EEA6684BA9D6}" sibTransId="{0CA68048-5788-4B6E-8D24-9A22ABD262D6}"/>
    <dgm:cxn modelId="{6BCCAFD0-F292-4B39-B164-4646744A5784}" type="presOf" srcId="{F26D7A23-B877-4F3E-AB0F-C248E8917A9D}" destId="{613A8590-C1FD-40DB-AB31-7F2D25C8CDF4}" srcOrd="0" destOrd="0" presId="urn:microsoft.com/office/officeart/2008/layout/VerticalCurvedList"/>
    <dgm:cxn modelId="{CBCA36FC-A0B3-42E1-87F9-7F2055C7D730}" type="presParOf" srcId="{03307ABD-E878-44DA-BCE9-397147A31D00}" destId="{0A8B7584-EDCA-49DC-9E2E-C95BCC0C7B8F}" srcOrd="0" destOrd="0" presId="urn:microsoft.com/office/officeart/2008/layout/VerticalCurvedList"/>
    <dgm:cxn modelId="{FED649AD-33CE-49CD-B709-6E2FB8844F70}" type="presParOf" srcId="{0A8B7584-EDCA-49DC-9E2E-C95BCC0C7B8F}" destId="{8A3F4991-F892-4C2C-AC0A-AD1460C21FD6}" srcOrd="0" destOrd="0" presId="urn:microsoft.com/office/officeart/2008/layout/VerticalCurvedList"/>
    <dgm:cxn modelId="{82397580-23BB-44A4-81FD-F547B05347A7}" type="presParOf" srcId="{8A3F4991-F892-4C2C-AC0A-AD1460C21FD6}" destId="{A9F0D84E-F4AE-4489-B199-B020F93D5CB0}" srcOrd="0" destOrd="0" presId="urn:microsoft.com/office/officeart/2008/layout/VerticalCurvedList"/>
    <dgm:cxn modelId="{67A19EFC-4EDD-4AAD-88AC-472179826ED5}" type="presParOf" srcId="{8A3F4991-F892-4C2C-AC0A-AD1460C21FD6}" destId="{BCD098F5-B943-4B54-826E-82B9BC43C3A3}" srcOrd="1" destOrd="0" presId="urn:microsoft.com/office/officeart/2008/layout/VerticalCurvedList"/>
    <dgm:cxn modelId="{3ED73C86-7CAB-4E67-9D2D-5DEBC5C96EA6}" type="presParOf" srcId="{8A3F4991-F892-4C2C-AC0A-AD1460C21FD6}" destId="{2662930A-ECCB-43B5-A9C3-3C86FE5030A9}" srcOrd="2" destOrd="0" presId="urn:microsoft.com/office/officeart/2008/layout/VerticalCurvedList"/>
    <dgm:cxn modelId="{ACDD26B0-AEA6-4FC8-8386-083E4BFB7697}" type="presParOf" srcId="{8A3F4991-F892-4C2C-AC0A-AD1460C21FD6}" destId="{EB4E95C9-EE8D-4663-B437-4E777CCAF968}" srcOrd="3" destOrd="0" presId="urn:microsoft.com/office/officeart/2008/layout/VerticalCurvedList"/>
    <dgm:cxn modelId="{0FB5A0CD-B7D8-443B-AA65-A339D7985CC9}" type="presParOf" srcId="{0A8B7584-EDCA-49DC-9E2E-C95BCC0C7B8F}" destId="{99A42D02-B1E8-401A-8E6B-9541BC681ABE}" srcOrd="1" destOrd="0" presId="urn:microsoft.com/office/officeart/2008/layout/VerticalCurvedList"/>
    <dgm:cxn modelId="{67A85566-F997-473A-B7CB-34B10ED490B5}" type="presParOf" srcId="{0A8B7584-EDCA-49DC-9E2E-C95BCC0C7B8F}" destId="{FEC8A913-9340-4993-B184-8F7D425CD6A0}" srcOrd="2" destOrd="0" presId="urn:microsoft.com/office/officeart/2008/layout/VerticalCurvedList"/>
    <dgm:cxn modelId="{11EF93CA-6817-463D-B8A5-2F8B23221695}" type="presParOf" srcId="{FEC8A913-9340-4993-B184-8F7D425CD6A0}" destId="{2BDEE8AD-174B-45C6-946D-5D25115E40BD}" srcOrd="0" destOrd="0" presId="urn:microsoft.com/office/officeart/2008/layout/VerticalCurvedList"/>
    <dgm:cxn modelId="{D4D826DF-5F94-410F-AC6F-197FB5409DA8}" type="presParOf" srcId="{0A8B7584-EDCA-49DC-9E2E-C95BCC0C7B8F}" destId="{2BBCFB92-370E-40C5-B5EC-EBFC83E1CB3B}" srcOrd="3" destOrd="0" presId="urn:microsoft.com/office/officeart/2008/layout/VerticalCurvedList"/>
    <dgm:cxn modelId="{0A536845-BEC6-45FD-A97B-B4F15B2D51B3}" type="presParOf" srcId="{0A8B7584-EDCA-49DC-9E2E-C95BCC0C7B8F}" destId="{C8493221-EC2C-4A98-83FA-2997D8BB111C}" srcOrd="4" destOrd="0" presId="urn:microsoft.com/office/officeart/2008/layout/VerticalCurvedList"/>
    <dgm:cxn modelId="{9C8A4090-9CF5-4FEF-A57B-CBF6FE5BFD2F}" type="presParOf" srcId="{C8493221-EC2C-4A98-83FA-2997D8BB111C}" destId="{03442074-A783-4218-AD2E-D9E79B41114E}" srcOrd="0" destOrd="0" presId="urn:microsoft.com/office/officeart/2008/layout/VerticalCurvedList"/>
    <dgm:cxn modelId="{2E0690DC-95F7-428D-805C-95543451AC15}" type="presParOf" srcId="{0A8B7584-EDCA-49DC-9E2E-C95BCC0C7B8F}" destId="{613A8590-C1FD-40DB-AB31-7F2D25C8CDF4}" srcOrd="5" destOrd="0" presId="urn:microsoft.com/office/officeart/2008/layout/VerticalCurvedList"/>
    <dgm:cxn modelId="{CF047C08-4A48-42CB-8C77-45ED308E6843}" type="presParOf" srcId="{0A8B7584-EDCA-49DC-9E2E-C95BCC0C7B8F}" destId="{6A412F40-792F-4926-AF7C-773572F380EA}" srcOrd="6" destOrd="0" presId="urn:microsoft.com/office/officeart/2008/layout/VerticalCurvedList"/>
    <dgm:cxn modelId="{0E30F2B8-F7A3-42FE-9B65-CD65316852C4}" type="presParOf" srcId="{6A412F40-792F-4926-AF7C-773572F380EA}" destId="{527D193A-6DF5-43CF-B807-8E91D3BDC553}" srcOrd="0" destOrd="0" presId="urn:microsoft.com/office/officeart/2008/layout/VerticalCurvedList"/>
    <dgm:cxn modelId="{EE88A7CA-F091-4481-BE6A-74F954D2ABBA}" type="presParOf" srcId="{0A8B7584-EDCA-49DC-9E2E-C95BCC0C7B8F}" destId="{98AE7F12-B625-4904-99A7-93753A036C78}" srcOrd="7" destOrd="0" presId="urn:microsoft.com/office/officeart/2008/layout/VerticalCurvedList"/>
    <dgm:cxn modelId="{B274D8CC-0788-4128-A0D6-D27F0A108E80}" type="presParOf" srcId="{0A8B7584-EDCA-49DC-9E2E-C95BCC0C7B8F}" destId="{4E0D191B-595B-436F-A837-C6368CA32000}" srcOrd="8" destOrd="0" presId="urn:microsoft.com/office/officeart/2008/layout/VerticalCurvedList"/>
    <dgm:cxn modelId="{1B8600E0-C688-4D44-B914-26007AC32D95}" type="presParOf" srcId="{4E0D191B-595B-436F-A837-C6368CA32000}" destId="{CC518292-903A-4D6B-8FF8-5BEAF95158B2}" srcOrd="0" destOrd="0" presId="urn:microsoft.com/office/officeart/2008/layout/VerticalCurvedList"/>
    <dgm:cxn modelId="{7A832444-D5DA-4027-B19D-3E888B0C1187}" type="presParOf" srcId="{0A8B7584-EDCA-49DC-9E2E-C95BCC0C7B8F}" destId="{8EC9236E-A427-4FDE-B94C-30EC07F64994}" srcOrd="9" destOrd="0" presId="urn:microsoft.com/office/officeart/2008/layout/VerticalCurvedList"/>
    <dgm:cxn modelId="{9A1D1065-BA76-4308-9157-A04A3307B62A}" type="presParOf" srcId="{0A8B7584-EDCA-49DC-9E2E-C95BCC0C7B8F}" destId="{8C42600D-6FAC-497B-BC07-00ED92CE8BFE}" srcOrd="10" destOrd="0" presId="urn:microsoft.com/office/officeart/2008/layout/VerticalCurvedList"/>
    <dgm:cxn modelId="{61F83A73-6707-48BA-B079-051059F5C53A}" type="presParOf" srcId="{8C42600D-6FAC-497B-BC07-00ED92CE8BFE}" destId="{17C80040-5EBA-4ABC-A5F2-3A22EF28B196}" srcOrd="0" destOrd="0" presId="urn:microsoft.com/office/officeart/2008/layout/VerticalCurvedList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D1AF67-AE44-4E6A-AA35-33A90B010AD0}" type="doc">
      <dgm:prSet loTypeId="urn:microsoft.com/office/officeart/2005/8/layout/venn3" loCatId="relationship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65D57147-D2F2-4E69-A662-60630F56F476}">
      <dgm:prSet phldrT="[Text]" custT="1"/>
      <dgm:spPr>
        <a:solidFill>
          <a:srgbClr val="A1B8E1">
            <a:alpha val="50000"/>
          </a:srgbClr>
        </a:solidFill>
        <a:ln w="38100">
          <a:solidFill>
            <a:srgbClr val="A1B8E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1" dirty="0"/>
            <a:t>Science</a:t>
          </a:r>
        </a:p>
      </dgm:t>
    </dgm:pt>
    <dgm:pt modelId="{55B46963-361D-437B-BA8D-5D860EA2D4D9}" type="parTrans" cxnId="{DAE2B517-4602-4762-AB37-5D17E0D48AA4}">
      <dgm:prSet/>
      <dgm:spPr/>
      <dgm:t>
        <a:bodyPr/>
        <a:lstStyle/>
        <a:p>
          <a:endParaRPr lang="en-US" sz="1600" b="1"/>
        </a:p>
      </dgm:t>
    </dgm:pt>
    <dgm:pt modelId="{4045046C-5F72-4EDF-9DB7-686039134770}" type="sibTrans" cxnId="{DAE2B517-4602-4762-AB37-5D17E0D48AA4}">
      <dgm:prSet/>
      <dgm:spPr/>
      <dgm:t>
        <a:bodyPr/>
        <a:lstStyle/>
        <a:p>
          <a:endParaRPr lang="en-US" sz="1600" b="1"/>
        </a:p>
      </dgm:t>
    </dgm:pt>
    <dgm:pt modelId="{3D2DA341-1E84-469B-ACDE-CB5B7456DD7B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0" i="1" dirty="0"/>
            <a:t>Computer Simulation</a:t>
          </a:r>
        </a:p>
      </dgm:t>
    </dgm:pt>
    <dgm:pt modelId="{B9101763-794F-46C4-8F07-F1B9067726AD}" type="parTrans" cxnId="{FD594868-F818-42B2-94F8-A266699F415C}">
      <dgm:prSet/>
      <dgm:spPr/>
      <dgm:t>
        <a:bodyPr/>
        <a:lstStyle/>
        <a:p>
          <a:endParaRPr lang="en-US" sz="1600" b="1"/>
        </a:p>
      </dgm:t>
    </dgm:pt>
    <dgm:pt modelId="{BDC8231F-A4B8-482B-9C1B-467DD0A22607}" type="sibTrans" cxnId="{FD594868-F818-42B2-94F8-A266699F415C}">
      <dgm:prSet/>
      <dgm:spPr/>
      <dgm:t>
        <a:bodyPr/>
        <a:lstStyle/>
        <a:p>
          <a:endParaRPr lang="en-US" sz="1600" b="1"/>
        </a:p>
      </dgm:t>
    </dgm:pt>
    <dgm:pt modelId="{72EA0C9D-5F62-4037-868E-0FD0E94D6CA1}">
      <dgm:prSet phldrT="[Text]" custT="1"/>
      <dgm:spPr>
        <a:solidFill>
          <a:srgbClr val="A1B8E1">
            <a:alpha val="50000"/>
          </a:srgbClr>
        </a:solidFill>
        <a:ln w="38100">
          <a:solidFill>
            <a:srgbClr val="A1B8E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1" dirty="0">
              <a:latin typeface="+mn-lt"/>
            </a:rPr>
            <a:t>Inertial Confinement Fusion</a:t>
          </a:r>
        </a:p>
      </dgm:t>
    </dgm:pt>
    <dgm:pt modelId="{C39E9C0C-2F05-4F8B-BB48-EF6DB3C77F12}" type="parTrans" cxnId="{93450BF2-912A-4E35-98B2-46271A6AB982}">
      <dgm:prSet/>
      <dgm:spPr/>
      <dgm:t>
        <a:bodyPr/>
        <a:lstStyle/>
        <a:p>
          <a:endParaRPr lang="en-US" sz="1600" b="1"/>
        </a:p>
      </dgm:t>
    </dgm:pt>
    <dgm:pt modelId="{E474F7DB-CA5A-4B74-BBD8-1318F2AD340A}" type="sibTrans" cxnId="{93450BF2-912A-4E35-98B2-46271A6AB982}">
      <dgm:prSet/>
      <dgm:spPr/>
      <dgm:t>
        <a:bodyPr/>
        <a:lstStyle/>
        <a:p>
          <a:endParaRPr lang="en-US" sz="1600" b="1"/>
        </a:p>
      </dgm:t>
    </dgm:pt>
    <dgm:pt modelId="{A0C7C301-7734-4A73-9FFB-8C1B8E3E5EC3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0" i="1" dirty="0"/>
            <a:t>Technology Maturation</a:t>
          </a:r>
        </a:p>
      </dgm:t>
    </dgm:pt>
    <dgm:pt modelId="{07611356-D165-4366-919E-B11F175C7DDF}" type="parTrans" cxnId="{7ED11B51-B8DB-4AE2-8069-14774CCBA5BB}">
      <dgm:prSet/>
      <dgm:spPr/>
      <dgm:t>
        <a:bodyPr/>
        <a:lstStyle/>
        <a:p>
          <a:endParaRPr lang="en-US" sz="1600" b="1"/>
        </a:p>
      </dgm:t>
    </dgm:pt>
    <dgm:pt modelId="{1BD6F3E4-C396-4AF7-81F8-740F43C0673F}" type="sibTrans" cxnId="{7ED11B51-B8DB-4AE2-8069-14774CCBA5BB}">
      <dgm:prSet/>
      <dgm:spPr/>
      <dgm:t>
        <a:bodyPr/>
        <a:lstStyle/>
        <a:p>
          <a:endParaRPr lang="en-US" sz="1600" b="1"/>
        </a:p>
      </dgm:t>
    </dgm:pt>
    <dgm:pt modelId="{BA1C251F-0613-43C4-ADCE-C39275572ECB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0" i="1" dirty="0"/>
            <a:t>Engineering</a:t>
          </a:r>
        </a:p>
      </dgm:t>
    </dgm:pt>
    <dgm:pt modelId="{C2394CA6-F98A-468B-AADE-4B2667D3DB92}" type="parTrans" cxnId="{7181F24F-96FE-473E-9375-B229A31D0FA3}">
      <dgm:prSet/>
      <dgm:spPr/>
      <dgm:t>
        <a:bodyPr/>
        <a:lstStyle/>
        <a:p>
          <a:endParaRPr lang="en-US" sz="1600" b="1"/>
        </a:p>
      </dgm:t>
    </dgm:pt>
    <dgm:pt modelId="{7B7E8DD7-D460-4CB8-9200-A4D6D6685FD7}" type="sibTrans" cxnId="{7181F24F-96FE-473E-9375-B229A31D0FA3}">
      <dgm:prSet/>
      <dgm:spPr/>
      <dgm:t>
        <a:bodyPr/>
        <a:lstStyle/>
        <a:p>
          <a:endParaRPr lang="en-US" sz="1600" b="1"/>
        </a:p>
      </dgm:t>
    </dgm:pt>
    <dgm:pt modelId="{79620EFC-BE73-4728-8DFC-887ECE1BBC58}" type="pres">
      <dgm:prSet presAssocID="{AFD1AF67-AE44-4E6A-AA35-33A90B010AD0}" presName="Name0" presStyleCnt="0">
        <dgm:presLayoutVars>
          <dgm:dir/>
          <dgm:resizeHandles val="exact"/>
        </dgm:presLayoutVars>
      </dgm:prSet>
      <dgm:spPr/>
    </dgm:pt>
    <dgm:pt modelId="{53B9241B-B8B2-4339-8E5D-E5909F824B28}" type="pres">
      <dgm:prSet presAssocID="{65D57147-D2F2-4E69-A662-60630F56F476}" presName="Name5" presStyleLbl="vennNode1" presStyleIdx="0" presStyleCnt="5">
        <dgm:presLayoutVars>
          <dgm:bulletEnabled val="1"/>
        </dgm:presLayoutVars>
      </dgm:prSet>
      <dgm:spPr/>
    </dgm:pt>
    <dgm:pt modelId="{CE9CB29B-4BC5-4492-A0BD-28B5D853515B}" type="pres">
      <dgm:prSet presAssocID="{4045046C-5F72-4EDF-9DB7-686039134770}" presName="space" presStyleCnt="0"/>
      <dgm:spPr/>
    </dgm:pt>
    <dgm:pt modelId="{72513884-9D15-48E7-9B3F-FA07046E9733}" type="pres">
      <dgm:prSet presAssocID="{BA1C251F-0613-43C4-ADCE-C39275572ECB}" presName="Name5" presStyleLbl="vennNode1" presStyleIdx="1" presStyleCnt="5">
        <dgm:presLayoutVars>
          <dgm:bulletEnabled val="1"/>
        </dgm:presLayoutVars>
      </dgm:prSet>
      <dgm:spPr/>
    </dgm:pt>
    <dgm:pt modelId="{D8A5A45E-E799-47CC-A725-D34F80E37200}" type="pres">
      <dgm:prSet presAssocID="{7B7E8DD7-D460-4CB8-9200-A4D6D6685FD7}" presName="space" presStyleCnt="0"/>
      <dgm:spPr/>
    </dgm:pt>
    <dgm:pt modelId="{983757FD-CA1E-4B93-8802-69F7FE08AF19}" type="pres">
      <dgm:prSet presAssocID="{A0C7C301-7734-4A73-9FFB-8C1B8E3E5EC3}" presName="Name5" presStyleLbl="vennNode1" presStyleIdx="2" presStyleCnt="5">
        <dgm:presLayoutVars>
          <dgm:bulletEnabled val="1"/>
        </dgm:presLayoutVars>
      </dgm:prSet>
      <dgm:spPr/>
    </dgm:pt>
    <dgm:pt modelId="{BC27AA37-F476-4DDC-9B8B-4BB8297200BF}" type="pres">
      <dgm:prSet presAssocID="{1BD6F3E4-C396-4AF7-81F8-740F43C0673F}" presName="space" presStyleCnt="0"/>
      <dgm:spPr/>
    </dgm:pt>
    <dgm:pt modelId="{1094B74C-4B3B-4DDD-A363-173013C7F1F9}" type="pres">
      <dgm:prSet presAssocID="{3D2DA341-1E84-469B-ACDE-CB5B7456DD7B}" presName="Name5" presStyleLbl="vennNode1" presStyleIdx="3" presStyleCnt="5">
        <dgm:presLayoutVars>
          <dgm:bulletEnabled val="1"/>
        </dgm:presLayoutVars>
      </dgm:prSet>
      <dgm:spPr/>
    </dgm:pt>
    <dgm:pt modelId="{23C0C796-3EE4-407D-A3E2-5F52528B9371}" type="pres">
      <dgm:prSet presAssocID="{BDC8231F-A4B8-482B-9C1B-467DD0A22607}" presName="space" presStyleCnt="0"/>
      <dgm:spPr/>
    </dgm:pt>
    <dgm:pt modelId="{2E802E5B-8B4F-451B-9249-562F34C69F42}" type="pres">
      <dgm:prSet presAssocID="{72EA0C9D-5F62-4037-868E-0FD0E94D6CA1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3150530F-FC80-4481-955C-79713C24868A}" type="presOf" srcId="{72EA0C9D-5F62-4037-868E-0FD0E94D6CA1}" destId="{2E802E5B-8B4F-451B-9249-562F34C69F42}" srcOrd="0" destOrd="0" presId="urn:microsoft.com/office/officeart/2005/8/layout/venn3"/>
    <dgm:cxn modelId="{DAE2B517-4602-4762-AB37-5D17E0D48AA4}" srcId="{AFD1AF67-AE44-4E6A-AA35-33A90B010AD0}" destId="{65D57147-D2F2-4E69-A662-60630F56F476}" srcOrd="0" destOrd="0" parTransId="{55B46963-361D-437B-BA8D-5D860EA2D4D9}" sibTransId="{4045046C-5F72-4EDF-9DB7-686039134770}"/>
    <dgm:cxn modelId="{FD594868-F818-42B2-94F8-A266699F415C}" srcId="{AFD1AF67-AE44-4E6A-AA35-33A90B010AD0}" destId="{3D2DA341-1E84-469B-ACDE-CB5B7456DD7B}" srcOrd="3" destOrd="0" parTransId="{B9101763-794F-46C4-8F07-F1B9067726AD}" sibTransId="{BDC8231F-A4B8-482B-9C1B-467DD0A22607}"/>
    <dgm:cxn modelId="{7B0E564F-EF4A-4D80-A826-8B1A47E76B71}" type="presOf" srcId="{BA1C251F-0613-43C4-ADCE-C39275572ECB}" destId="{72513884-9D15-48E7-9B3F-FA07046E9733}" srcOrd="0" destOrd="0" presId="urn:microsoft.com/office/officeart/2005/8/layout/venn3"/>
    <dgm:cxn modelId="{7181F24F-96FE-473E-9375-B229A31D0FA3}" srcId="{AFD1AF67-AE44-4E6A-AA35-33A90B010AD0}" destId="{BA1C251F-0613-43C4-ADCE-C39275572ECB}" srcOrd="1" destOrd="0" parTransId="{C2394CA6-F98A-468B-AADE-4B2667D3DB92}" sibTransId="{7B7E8DD7-D460-4CB8-9200-A4D6D6685FD7}"/>
    <dgm:cxn modelId="{7ED11B51-B8DB-4AE2-8069-14774CCBA5BB}" srcId="{AFD1AF67-AE44-4E6A-AA35-33A90B010AD0}" destId="{A0C7C301-7734-4A73-9FFB-8C1B8E3E5EC3}" srcOrd="2" destOrd="0" parTransId="{07611356-D165-4366-919E-B11F175C7DDF}" sibTransId="{1BD6F3E4-C396-4AF7-81F8-740F43C0673F}"/>
    <dgm:cxn modelId="{3CA9E1A1-2E1F-49B1-BF46-14BFC4DEEC92}" type="presOf" srcId="{3D2DA341-1E84-469B-ACDE-CB5B7456DD7B}" destId="{1094B74C-4B3B-4DDD-A363-173013C7F1F9}" srcOrd="0" destOrd="0" presId="urn:microsoft.com/office/officeart/2005/8/layout/venn3"/>
    <dgm:cxn modelId="{26080EB0-9B45-4E19-82B4-EE324BB6139E}" type="presOf" srcId="{AFD1AF67-AE44-4E6A-AA35-33A90B010AD0}" destId="{79620EFC-BE73-4728-8DFC-887ECE1BBC58}" srcOrd="0" destOrd="0" presId="urn:microsoft.com/office/officeart/2005/8/layout/venn3"/>
    <dgm:cxn modelId="{E03B35E9-BB17-4B1A-8E13-CC6AA0E4EC09}" type="presOf" srcId="{A0C7C301-7734-4A73-9FFB-8C1B8E3E5EC3}" destId="{983757FD-CA1E-4B93-8802-69F7FE08AF19}" srcOrd="0" destOrd="0" presId="urn:microsoft.com/office/officeart/2005/8/layout/venn3"/>
    <dgm:cxn modelId="{93450BF2-912A-4E35-98B2-46271A6AB982}" srcId="{AFD1AF67-AE44-4E6A-AA35-33A90B010AD0}" destId="{72EA0C9D-5F62-4037-868E-0FD0E94D6CA1}" srcOrd="4" destOrd="0" parTransId="{C39E9C0C-2F05-4F8B-BB48-EF6DB3C77F12}" sibTransId="{E474F7DB-CA5A-4B74-BBD8-1318F2AD340A}"/>
    <dgm:cxn modelId="{AFEF55FA-C9CC-4C0E-BF53-ED0DF2AE4053}" type="presOf" srcId="{65D57147-D2F2-4E69-A662-60630F56F476}" destId="{53B9241B-B8B2-4339-8E5D-E5909F824B28}" srcOrd="0" destOrd="0" presId="urn:microsoft.com/office/officeart/2005/8/layout/venn3"/>
    <dgm:cxn modelId="{E3450DEA-CCA2-479E-8A10-BF8BE7D31AD0}" type="presParOf" srcId="{79620EFC-BE73-4728-8DFC-887ECE1BBC58}" destId="{53B9241B-B8B2-4339-8E5D-E5909F824B28}" srcOrd="0" destOrd="0" presId="urn:microsoft.com/office/officeart/2005/8/layout/venn3"/>
    <dgm:cxn modelId="{5019ADCC-7E82-4801-A174-EEFABC7FE577}" type="presParOf" srcId="{79620EFC-BE73-4728-8DFC-887ECE1BBC58}" destId="{CE9CB29B-4BC5-4492-A0BD-28B5D853515B}" srcOrd="1" destOrd="0" presId="urn:microsoft.com/office/officeart/2005/8/layout/venn3"/>
    <dgm:cxn modelId="{59E0915B-0C59-4C16-8F2B-BCA9D4DF85DE}" type="presParOf" srcId="{79620EFC-BE73-4728-8DFC-887ECE1BBC58}" destId="{72513884-9D15-48E7-9B3F-FA07046E9733}" srcOrd="2" destOrd="0" presId="urn:microsoft.com/office/officeart/2005/8/layout/venn3"/>
    <dgm:cxn modelId="{974C17A9-8C24-4DDF-B0DE-86A65A5AE4FB}" type="presParOf" srcId="{79620EFC-BE73-4728-8DFC-887ECE1BBC58}" destId="{D8A5A45E-E799-47CC-A725-D34F80E37200}" srcOrd="3" destOrd="0" presId="urn:microsoft.com/office/officeart/2005/8/layout/venn3"/>
    <dgm:cxn modelId="{A91D9577-C828-4A32-AAB0-4DEF7AA29412}" type="presParOf" srcId="{79620EFC-BE73-4728-8DFC-887ECE1BBC58}" destId="{983757FD-CA1E-4B93-8802-69F7FE08AF19}" srcOrd="4" destOrd="0" presId="urn:microsoft.com/office/officeart/2005/8/layout/venn3"/>
    <dgm:cxn modelId="{FE6BBDB5-7DE4-4AD6-B888-24F72CEEAD8D}" type="presParOf" srcId="{79620EFC-BE73-4728-8DFC-887ECE1BBC58}" destId="{BC27AA37-F476-4DDC-9B8B-4BB8297200BF}" srcOrd="5" destOrd="0" presId="urn:microsoft.com/office/officeart/2005/8/layout/venn3"/>
    <dgm:cxn modelId="{24D10CF2-ACD7-4029-842C-6BA2DB5C5615}" type="presParOf" srcId="{79620EFC-BE73-4728-8DFC-887ECE1BBC58}" destId="{1094B74C-4B3B-4DDD-A363-173013C7F1F9}" srcOrd="6" destOrd="0" presId="urn:microsoft.com/office/officeart/2005/8/layout/venn3"/>
    <dgm:cxn modelId="{28B1F080-CE14-4104-AFD2-89736C885E81}" type="presParOf" srcId="{79620EFC-BE73-4728-8DFC-887ECE1BBC58}" destId="{23C0C796-3EE4-407D-A3E2-5F52528B9371}" srcOrd="7" destOrd="0" presId="urn:microsoft.com/office/officeart/2005/8/layout/venn3"/>
    <dgm:cxn modelId="{FF17513D-30F3-475D-AB9A-6F5F6DBB1661}" type="presParOf" srcId="{79620EFC-BE73-4728-8DFC-887ECE1BBC58}" destId="{2E802E5B-8B4F-451B-9249-562F34C69F42}" srcOrd="8" destOrd="0" presId="urn:microsoft.com/office/officeart/2005/8/layout/venn3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098F5-B943-4B54-826E-82B9BC43C3A3}">
      <dsp:nvSpPr>
        <dsp:cNvPr id="0" name=""/>
        <dsp:cNvSpPr/>
      </dsp:nvSpPr>
      <dsp:spPr>
        <a:xfrm>
          <a:off x="-4606725" y="-706291"/>
          <a:ext cx="5487534" cy="5487534"/>
        </a:xfrm>
        <a:prstGeom prst="blockArc">
          <a:avLst>
            <a:gd name="adj1" fmla="val 18900000"/>
            <a:gd name="adj2" fmla="val 2700000"/>
            <a:gd name="adj3" fmla="val 39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42D02-B1E8-401A-8E6B-9541BC681ABE}">
      <dsp:nvSpPr>
        <dsp:cNvPr id="0" name=""/>
        <dsp:cNvSpPr/>
      </dsp:nvSpPr>
      <dsp:spPr>
        <a:xfrm>
          <a:off x="385550" y="254602"/>
          <a:ext cx="8495163" cy="5095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44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Maintain the safety, security, and effectiveness of the nation’s nuclear deterrent</a:t>
          </a:r>
          <a:endParaRPr lang="en-US" sz="1800" kern="1200" dirty="0"/>
        </a:p>
      </dsp:txBody>
      <dsp:txXfrm>
        <a:off x="385550" y="254602"/>
        <a:ext cx="8495163" cy="509531"/>
      </dsp:txXfrm>
    </dsp:sp>
    <dsp:sp modelId="{2BDEE8AD-174B-45C6-946D-5D25115E40BD}">
      <dsp:nvSpPr>
        <dsp:cNvPr id="0" name=""/>
        <dsp:cNvSpPr/>
      </dsp:nvSpPr>
      <dsp:spPr>
        <a:xfrm>
          <a:off x="67092" y="190911"/>
          <a:ext cx="636914" cy="636914"/>
        </a:xfrm>
        <a:prstGeom prst="ellipse">
          <a:avLst/>
        </a:prstGeom>
        <a:solidFill>
          <a:srgbClr val="4472C4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CFB92-370E-40C5-B5EC-EBFC83E1CB3B}">
      <dsp:nvSpPr>
        <dsp:cNvPr id="0" name=""/>
        <dsp:cNvSpPr/>
      </dsp:nvSpPr>
      <dsp:spPr>
        <a:xfrm>
          <a:off x="750665" y="1018656"/>
          <a:ext cx="8130047" cy="5095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44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1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Reduce global nuclear security threats and strengthen the nuclear enterprise</a:t>
          </a:r>
        </a:p>
      </dsp:txBody>
      <dsp:txXfrm>
        <a:off x="750665" y="1018656"/>
        <a:ext cx="8130047" cy="509531"/>
      </dsp:txXfrm>
    </dsp:sp>
    <dsp:sp modelId="{03442074-A783-4218-AD2E-D9E79B41114E}">
      <dsp:nvSpPr>
        <dsp:cNvPr id="0" name=""/>
        <dsp:cNvSpPr/>
      </dsp:nvSpPr>
      <dsp:spPr>
        <a:xfrm>
          <a:off x="432208" y="954964"/>
          <a:ext cx="636914" cy="636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A8590-C1FD-40DB-AB31-7F2D25C8CDF4}">
      <dsp:nvSpPr>
        <dsp:cNvPr id="0" name=""/>
        <dsp:cNvSpPr/>
      </dsp:nvSpPr>
      <dsp:spPr>
        <a:xfrm>
          <a:off x="862726" y="1782709"/>
          <a:ext cx="8017986" cy="5095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44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1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Provide safe and effective integrated nuclear propulsion systems for the U.S. Navy</a:t>
          </a:r>
          <a:endParaRPr lang="en-US" sz="1800" b="0" i="1" kern="1200" dirty="0">
            <a:solidFill>
              <a:schemeClr val="bg1"/>
            </a:solidFill>
          </a:endParaRPr>
        </a:p>
      </dsp:txBody>
      <dsp:txXfrm>
        <a:off x="862726" y="1782709"/>
        <a:ext cx="8017986" cy="509531"/>
      </dsp:txXfrm>
    </dsp:sp>
    <dsp:sp modelId="{527D193A-6DF5-43CF-B807-8E91D3BDC553}">
      <dsp:nvSpPr>
        <dsp:cNvPr id="0" name=""/>
        <dsp:cNvSpPr/>
      </dsp:nvSpPr>
      <dsp:spPr>
        <a:xfrm>
          <a:off x="544269" y="1719018"/>
          <a:ext cx="636914" cy="636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AE7F12-B625-4904-99A7-93753A036C78}">
      <dsp:nvSpPr>
        <dsp:cNvPr id="0" name=""/>
        <dsp:cNvSpPr/>
      </dsp:nvSpPr>
      <dsp:spPr>
        <a:xfrm>
          <a:off x="750665" y="2546762"/>
          <a:ext cx="8130047" cy="5095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44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Strengthen key science, technology, and engineering capabilities </a:t>
          </a:r>
        </a:p>
      </dsp:txBody>
      <dsp:txXfrm>
        <a:off x="750665" y="2546762"/>
        <a:ext cx="8130047" cy="509531"/>
      </dsp:txXfrm>
    </dsp:sp>
    <dsp:sp modelId="{CC518292-903A-4D6B-8FF8-5BEAF95158B2}">
      <dsp:nvSpPr>
        <dsp:cNvPr id="0" name=""/>
        <dsp:cNvSpPr/>
      </dsp:nvSpPr>
      <dsp:spPr>
        <a:xfrm>
          <a:off x="432208" y="2483071"/>
          <a:ext cx="636914" cy="636914"/>
        </a:xfrm>
        <a:prstGeom prst="ellipse">
          <a:avLst/>
        </a:prstGeom>
        <a:solidFill>
          <a:srgbClr val="4472C4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9236E-A427-4FDE-B94C-30EC07F64994}">
      <dsp:nvSpPr>
        <dsp:cNvPr id="0" name=""/>
        <dsp:cNvSpPr/>
      </dsp:nvSpPr>
      <dsp:spPr>
        <a:xfrm>
          <a:off x="385550" y="3310816"/>
          <a:ext cx="8495163" cy="509531"/>
        </a:xfrm>
        <a:prstGeom prst="rect">
          <a:avLst/>
        </a:prstGeom>
        <a:solidFill>
          <a:srgbClr val="4472C4"/>
        </a:solidFill>
        <a:ln w="762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44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Modernize the national security infrastructure</a:t>
          </a:r>
        </a:p>
      </dsp:txBody>
      <dsp:txXfrm>
        <a:off x="385550" y="3310816"/>
        <a:ext cx="8495163" cy="509531"/>
      </dsp:txXfrm>
    </dsp:sp>
    <dsp:sp modelId="{17C80040-5EBA-4ABC-A5F2-3A22EF28B196}">
      <dsp:nvSpPr>
        <dsp:cNvPr id="0" name=""/>
        <dsp:cNvSpPr/>
      </dsp:nvSpPr>
      <dsp:spPr>
        <a:xfrm>
          <a:off x="67092" y="3247124"/>
          <a:ext cx="636914" cy="636914"/>
        </a:xfrm>
        <a:prstGeom prst="ellipse">
          <a:avLst/>
        </a:prstGeom>
        <a:solidFill>
          <a:srgbClr val="4472C4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9241B-B8B2-4339-8E5D-E5909F824B28}">
      <dsp:nvSpPr>
        <dsp:cNvPr id="0" name=""/>
        <dsp:cNvSpPr/>
      </dsp:nvSpPr>
      <dsp:spPr>
        <a:xfrm>
          <a:off x="1160" y="637610"/>
          <a:ext cx="2263826" cy="2263826"/>
        </a:xfrm>
        <a:prstGeom prst="ellipse">
          <a:avLst/>
        </a:prstGeom>
        <a:solidFill>
          <a:srgbClr val="A1B8E1">
            <a:alpha val="50000"/>
          </a:srgbClr>
        </a:solidFill>
        <a:ln w="38100" cap="flat" cmpd="sng" algn="ctr">
          <a:solidFill>
            <a:srgbClr val="A1B8E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4586" tIns="20320" rIns="124586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Science</a:t>
          </a:r>
        </a:p>
      </dsp:txBody>
      <dsp:txXfrm>
        <a:off x="332690" y="969140"/>
        <a:ext cx="1600766" cy="1600766"/>
      </dsp:txXfrm>
    </dsp:sp>
    <dsp:sp modelId="{72513884-9D15-48E7-9B3F-FA07046E9733}">
      <dsp:nvSpPr>
        <dsp:cNvPr id="0" name=""/>
        <dsp:cNvSpPr/>
      </dsp:nvSpPr>
      <dsp:spPr>
        <a:xfrm>
          <a:off x="1812221" y="637610"/>
          <a:ext cx="2263826" cy="2263826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105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4586" tIns="20320" rIns="124586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1" kern="1200" dirty="0"/>
            <a:t>Engineering</a:t>
          </a:r>
        </a:p>
      </dsp:txBody>
      <dsp:txXfrm>
        <a:off x="2143751" y="969140"/>
        <a:ext cx="1600766" cy="1600766"/>
      </dsp:txXfrm>
    </dsp:sp>
    <dsp:sp modelId="{983757FD-CA1E-4B93-8802-69F7FE08AF19}">
      <dsp:nvSpPr>
        <dsp:cNvPr id="0" name=""/>
        <dsp:cNvSpPr/>
      </dsp:nvSpPr>
      <dsp:spPr>
        <a:xfrm>
          <a:off x="3623282" y="637610"/>
          <a:ext cx="2263826" cy="2263826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2105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4586" tIns="20320" rIns="124586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1" kern="1200" dirty="0"/>
            <a:t>Technology Maturation</a:t>
          </a:r>
        </a:p>
      </dsp:txBody>
      <dsp:txXfrm>
        <a:off x="3954812" y="969140"/>
        <a:ext cx="1600766" cy="1600766"/>
      </dsp:txXfrm>
    </dsp:sp>
    <dsp:sp modelId="{1094B74C-4B3B-4DDD-A363-173013C7F1F9}">
      <dsp:nvSpPr>
        <dsp:cNvPr id="0" name=""/>
        <dsp:cNvSpPr/>
      </dsp:nvSpPr>
      <dsp:spPr>
        <a:xfrm>
          <a:off x="5434343" y="637610"/>
          <a:ext cx="2263826" cy="2263826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2105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4586" tIns="20320" rIns="124586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1" kern="1200" dirty="0"/>
            <a:t>Computer Simulation</a:t>
          </a:r>
        </a:p>
      </dsp:txBody>
      <dsp:txXfrm>
        <a:off x="5765873" y="969140"/>
        <a:ext cx="1600766" cy="1600766"/>
      </dsp:txXfrm>
    </dsp:sp>
    <dsp:sp modelId="{2E802E5B-8B4F-451B-9249-562F34C69F42}">
      <dsp:nvSpPr>
        <dsp:cNvPr id="0" name=""/>
        <dsp:cNvSpPr/>
      </dsp:nvSpPr>
      <dsp:spPr>
        <a:xfrm>
          <a:off x="7245404" y="637610"/>
          <a:ext cx="2263826" cy="2263826"/>
        </a:xfrm>
        <a:prstGeom prst="ellipse">
          <a:avLst/>
        </a:prstGeom>
        <a:solidFill>
          <a:srgbClr val="A1B8E1">
            <a:alpha val="50000"/>
          </a:srgbClr>
        </a:solidFill>
        <a:ln w="38100" cap="flat" cmpd="sng" algn="ctr">
          <a:solidFill>
            <a:srgbClr val="A1B8E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4586" tIns="20320" rIns="124586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</a:rPr>
            <a:t>Inertial Confinement Fusion</a:t>
          </a:r>
        </a:p>
      </dsp:txBody>
      <dsp:txXfrm>
        <a:off x="7576934" y="969140"/>
        <a:ext cx="1600766" cy="1600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81DD77E-BCED-458E-A621-4D133C19F523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D9F77E1-DC44-4B81-AC7C-548AD1F26C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684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F77E1-DC44-4B81-AC7C-548AD1F26C9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28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out the role of big DOE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9F77E1-DC44-4B81-AC7C-548AD1F26C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554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OES provides the data needed for the NNSA national security mission described previously.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F77E1-DC44-4B81-AC7C-548AD1F26C9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074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of the three NNSA science and engineering national labs are actively working on ICF, as are partners at LLE and GA.  </a:t>
            </a:r>
          </a:p>
          <a:p>
            <a:endParaRPr lang="en-US" dirty="0"/>
          </a:p>
          <a:p>
            <a:r>
              <a:rPr lang="en-US" dirty="0"/>
              <a:t>This is a priority activity for the NNSA.  We intentionally approach it using different techniques, because each has its own unique benefits and  challenges.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AC4BC-246C-402E-9F35-1CAD701252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77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I’m not just being optimistic saying that we’re closer than ever before.  We have the data to prove it.</a:t>
            </a:r>
          </a:p>
          <a:p>
            <a:endParaRPr lang="en-US" dirty="0"/>
          </a:p>
          <a:p>
            <a:r>
              <a:rPr lang="en-US" dirty="0"/>
              <a:t>We’ll hear more about this from the scientists involved in this shot, so I won’t go into any technical detail here, beyond to say that is a great success made possible by years of hard work and perseverance.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AC4BC-246C-402E-9F35-1CAD701252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0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endParaRPr lang="en-US" dirty="0"/>
          </a:p>
          <a:p>
            <a:r>
              <a:rPr lang="en-US" dirty="0"/>
              <a:t>Highlight that national security is the NNSA mission (from https://</a:t>
            </a:r>
            <a:r>
              <a:rPr lang="en-US" dirty="0" err="1"/>
              <a:t>www.energy.gov</a:t>
            </a:r>
            <a:r>
              <a:rPr lang="en-US" dirty="0"/>
              <a:t>/</a:t>
            </a:r>
            <a:r>
              <a:rPr lang="en-US" dirty="0" err="1"/>
              <a:t>nnsa</a:t>
            </a:r>
            <a:r>
              <a:rPr lang="en-US" dirty="0"/>
              <a:t>/about-</a:t>
            </a:r>
            <a:r>
              <a:rPr lang="en-US" dirty="0" err="1"/>
              <a:t>nnsa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FAC4BC-246C-402E-9F35-1CAD70125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074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endParaRPr lang="en-US" dirty="0"/>
          </a:p>
          <a:p>
            <a:r>
              <a:rPr lang="en-US" dirty="0"/>
              <a:t>Highlight that national security is the NNSA mission (from https://</a:t>
            </a:r>
            <a:r>
              <a:rPr lang="en-US" dirty="0" err="1"/>
              <a:t>www.energy.gov</a:t>
            </a:r>
            <a:r>
              <a:rPr lang="en-US" dirty="0"/>
              <a:t>/</a:t>
            </a:r>
            <a:r>
              <a:rPr lang="en-US" dirty="0" err="1"/>
              <a:t>nnsa</a:t>
            </a:r>
            <a:r>
              <a:rPr lang="en-US" dirty="0"/>
              <a:t>/about-</a:t>
            </a:r>
            <a:r>
              <a:rPr lang="en-US" dirty="0" err="1"/>
              <a:t>nnsa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FAC4BC-246C-402E-9F35-1CAD70125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197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-2" y="-86199"/>
            <a:ext cx="12192001" cy="12359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2000">
                <a:srgbClr val="2F76B3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scene3d>
            <a:camera prst="orthographicFront"/>
            <a:lightRig rig="freezing" dir="t"/>
          </a:scene3d>
          <a:sp3d extrusionH="152400" prstMaterial="metal">
            <a:bevelT w="50800" h="133350"/>
            <a:contourClr>
              <a:srgbClr val="7FB2D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049" y="5964640"/>
            <a:ext cx="682471" cy="6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6185" y="6018292"/>
            <a:ext cx="1105772" cy="56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917817" y="6332035"/>
            <a:ext cx="789276" cy="2358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A797E-2ADE-4901-BCDE-A8E6619F2DA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F76B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F76B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5" r="22317" b="84518"/>
          <a:stretch/>
        </p:blipFill>
        <p:spPr>
          <a:xfrm>
            <a:off x="-25400" y="-82460"/>
            <a:ext cx="12242800" cy="12322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TextBox 14"/>
          <p:cNvSpPr txBox="1"/>
          <p:nvPr userDrawn="1"/>
        </p:nvSpPr>
        <p:spPr>
          <a:xfrm>
            <a:off x="3934683" y="6345747"/>
            <a:ext cx="59020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6">
                    <a:lumMod val="75000"/>
                  </a:schemeClr>
                </a:solidFill>
              </a:rPr>
              <a:t>Office of Experimental Sciences  </a:t>
            </a:r>
            <a:r>
              <a:rPr lang="en-US" sz="900" dirty="0">
                <a:solidFill>
                  <a:schemeClr val="bg2">
                    <a:lumMod val="50000"/>
                  </a:schemeClr>
                </a:solidFill>
              </a:rPr>
              <a:t>|</a:t>
            </a:r>
            <a:r>
              <a:rPr lang="en-US" sz="900" dirty="0"/>
              <a:t>  </a:t>
            </a:r>
            <a:r>
              <a:rPr lang="en-US" sz="900" dirty="0">
                <a:solidFill>
                  <a:srgbClr val="2F76B3"/>
                </a:solidFill>
              </a:rPr>
              <a:t>Office of Research, Development, Test, and Evaluation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-21387" y="995218"/>
            <a:ext cx="5974080" cy="0"/>
          </a:xfrm>
          <a:prstGeom prst="line">
            <a:avLst/>
          </a:prstGeom>
          <a:noFill/>
          <a:ln w="539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bevel/>
          </a:ln>
          <a:effectLst/>
        </p:spPr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919" y="99311"/>
            <a:ext cx="921294" cy="921687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5993" y="141526"/>
            <a:ext cx="9602712" cy="7667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FontTx/>
              <a:buNone/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5358E638-4AE3-4DCF-AFD3-E1272A8E95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171" y="1226740"/>
            <a:ext cx="10620224" cy="46634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  <a:defRPr sz="2400" b="0">
                <a:solidFill>
                  <a:schemeClr val="accent5">
                    <a:lumMod val="50000"/>
                  </a:schemeClr>
                </a:solidFill>
              </a:defRPr>
            </a:lvl1pPr>
            <a:lvl2pPr marL="576263" indent="-233363">
              <a:spcBef>
                <a:spcPts val="0"/>
              </a:spcBef>
              <a:spcAft>
                <a:spcPts val="900"/>
              </a:spcAft>
              <a:buSzPct val="88000"/>
              <a:buFont typeface="Calibri" panose="020F0502020204030204" pitchFamily="34" charset="0"/>
              <a:buChar char="□"/>
              <a:defRPr sz="2400" b="0">
                <a:solidFill>
                  <a:srgbClr val="2F76B3"/>
                </a:solidFill>
              </a:defRPr>
            </a:lvl2pPr>
            <a:lvl3pPr marL="914400" indent="-228600">
              <a:spcBef>
                <a:spcPts val="0"/>
              </a:spcBef>
              <a:spcAft>
                <a:spcPts val="900"/>
              </a:spcAft>
              <a:buFont typeface="Symbol" panose="05050102010706020507" pitchFamily="18" charset="2"/>
              <a:buChar char="-"/>
              <a:defRPr sz="2200" b="0">
                <a:solidFill>
                  <a:schemeClr val="accent6">
                    <a:lumMod val="75000"/>
                  </a:schemeClr>
                </a:solidFill>
              </a:defRPr>
            </a:lvl3pPr>
            <a:lvl4pPr marL="1262063" indent="-233363">
              <a:spcBef>
                <a:spcPts val="0"/>
              </a:spcBef>
              <a:spcAft>
                <a:spcPts val="900"/>
              </a:spcAft>
              <a:buFont typeface="Symbol" panose="05050102010706020507" pitchFamily="18" charset="2"/>
              <a:buChar char="-"/>
              <a:defRPr sz="2200">
                <a:solidFill>
                  <a:schemeClr val="bg2">
                    <a:lumMod val="50000"/>
                  </a:schemeClr>
                </a:solidFill>
              </a:defRPr>
            </a:lvl4pPr>
            <a:lvl5pPr marL="1600200" indent="-228600">
              <a:spcBef>
                <a:spcPts val="0"/>
              </a:spcBef>
              <a:spcAft>
                <a:spcPts val="900"/>
              </a:spcAft>
              <a:buFont typeface="Symbol" panose="05050102010706020507" pitchFamily="18" charset="2"/>
              <a:buChar char="-"/>
              <a:defRPr sz="2200">
                <a:solidFill>
                  <a:srgbClr val="2F76B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0512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9790-0584-43B6-8AFE-1D18B315F1DF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67CD-D469-46DB-92C6-FD2FA046F5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38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9790-0584-43B6-8AFE-1D18B315F1DF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67CD-D469-46DB-92C6-FD2FA046F5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456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9790-0584-43B6-8AFE-1D18B315F1DF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67CD-D469-46DB-92C6-FD2FA046F5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248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9790-0584-43B6-8AFE-1D18B315F1DF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67CD-D469-46DB-92C6-FD2FA046F5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54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9790-0584-43B6-8AFE-1D18B315F1DF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67CD-D469-46DB-92C6-FD2FA046F5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164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9790-0584-43B6-8AFE-1D18B315F1DF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67CD-D469-46DB-92C6-FD2FA046F5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52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9790-0584-43B6-8AFE-1D18B315F1DF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67CD-D469-46DB-92C6-FD2FA046F5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614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9790-0584-43B6-8AFE-1D18B315F1DF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67CD-D469-46DB-92C6-FD2FA046F5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019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9790-0584-43B6-8AFE-1D18B315F1DF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67CD-D469-46DB-92C6-FD2FA046F5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51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-2" y="-86199"/>
            <a:ext cx="12192001" cy="12359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2000">
                <a:srgbClr val="2F76B3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scene3d>
            <a:camera prst="orthographicFront"/>
            <a:lightRig rig="freezing" dir="t"/>
          </a:scene3d>
          <a:sp3d extrusionH="152400" prstMaterial="metal">
            <a:bevelT w="50800" h="133350"/>
            <a:contourClr>
              <a:srgbClr val="7FB2D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pic>
        <p:nvPicPr>
          <p:cNvPr id="9" name="Picture 9" descr="DOE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875" y="6069091"/>
            <a:ext cx="771084" cy="5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9466" y="6186590"/>
            <a:ext cx="1195901" cy="44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917817" y="6332035"/>
            <a:ext cx="789276" cy="2358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A797E-2ADE-4901-BCDE-A8E6619F2DA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F76B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F76B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5" r="22317" b="84518"/>
          <a:stretch/>
        </p:blipFill>
        <p:spPr>
          <a:xfrm>
            <a:off x="-25400" y="-82460"/>
            <a:ext cx="12242800" cy="12322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TextBox 14"/>
          <p:cNvSpPr txBox="1"/>
          <p:nvPr userDrawn="1"/>
        </p:nvSpPr>
        <p:spPr>
          <a:xfrm>
            <a:off x="3934683" y="6345747"/>
            <a:ext cx="59020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6">
                    <a:lumMod val="75000"/>
                  </a:schemeClr>
                </a:solidFill>
              </a:rPr>
              <a:t>Office of Experimental Sciences  </a:t>
            </a:r>
            <a:r>
              <a:rPr lang="en-US" sz="900" dirty="0">
                <a:solidFill>
                  <a:schemeClr val="bg2">
                    <a:lumMod val="50000"/>
                  </a:schemeClr>
                </a:solidFill>
              </a:rPr>
              <a:t>|</a:t>
            </a:r>
            <a:r>
              <a:rPr lang="en-US" sz="900" dirty="0"/>
              <a:t>  </a:t>
            </a:r>
            <a:r>
              <a:rPr lang="en-US" sz="900" dirty="0">
                <a:solidFill>
                  <a:srgbClr val="2F76B3"/>
                </a:solidFill>
              </a:rPr>
              <a:t>Office of Research, Development, Test, and Evaluation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-21387" y="995218"/>
            <a:ext cx="5974080" cy="0"/>
          </a:xfrm>
          <a:prstGeom prst="line">
            <a:avLst/>
          </a:prstGeom>
          <a:noFill/>
          <a:ln w="539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bevel/>
          </a:ln>
          <a:effectLst/>
        </p:spPr>
      </p:cxn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5993" y="141526"/>
            <a:ext cx="9602712" cy="7667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FontTx/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681567" y="1216312"/>
            <a:ext cx="10620224" cy="469821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100" b="0">
                <a:solidFill>
                  <a:schemeClr val="accent5">
                    <a:lumMod val="50000"/>
                  </a:schemeClr>
                </a:solidFill>
              </a:defRPr>
            </a:lvl1pPr>
            <a:lvl2pPr marL="576263" indent="-233363">
              <a:spcBef>
                <a:spcPts val="0"/>
              </a:spcBef>
              <a:spcAft>
                <a:spcPts val="600"/>
              </a:spcAft>
              <a:buSzPct val="88000"/>
              <a:buFont typeface="Calibri" panose="020F0502020204030204" pitchFamily="34" charset="0"/>
              <a:buChar char="□"/>
              <a:defRPr sz="2000" b="0">
                <a:solidFill>
                  <a:srgbClr val="2F76B3"/>
                </a:solidFill>
              </a:defRPr>
            </a:lvl2pPr>
            <a:lvl3pPr marL="914400" indent="-2286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b="0">
                <a:solidFill>
                  <a:schemeClr val="accent6">
                    <a:lumMod val="75000"/>
                  </a:schemeClr>
                </a:solidFill>
              </a:defRPr>
            </a:lvl3pPr>
            <a:lvl4pPr marL="1262063" indent="-233363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600200" indent="-2286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>
                <a:solidFill>
                  <a:srgbClr val="2F76B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2B5B34-6CB4-447F-9C6F-8A988B1C7F0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919" y="99311"/>
            <a:ext cx="921294" cy="921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6812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-2" y="-86199"/>
            <a:ext cx="12192001" cy="12359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2000">
                <a:srgbClr val="2F76B3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scene3d>
            <a:camera prst="orthographicFront"/>
            <a:lightRig rig="freezing" dir="t"/>
          </a:scene3d>
          <a:sp3d extrusionH="152400" prstMaterial="metal">
            <a:bevelT w="50800" h="133350"/>
            <a:contourClr>
              <a:srgbClr val="7FB2D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049" y="5964640"/>
            <a:ext cx="682471" cy="6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6185" y="6018292"/>
            <a:ext cx="1105772" cy="56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917817" y="6332035"/>
            <a:ext cx="789276" cy="2358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A797E-2ADE-4901-BCDE-A8E6619F2DA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F76B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F76B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5" r="22317" b="84518"/>
          <a:stretch/>
        </p:blipFill>
        <p:spPr>
          <a:xfrm>
            <a:off x="-25400" y="-82460"/>
            <a:ext cx="12242800" cy="12322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TextBox 14"/>
          <p:cNvSpPr txBox="1"/>
          <p:nvPr userDrawn="1"/>
        </p:nvSpPr>
        <p:spPr>
          <a:xfrm>
            <a:off x="3934683" y="6345747"/>
            <a:ext cx="59020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6">
                    <a:lumMod val="75000"/>
                  </a:schemeClr>
                </a:solidFill>
              </a:rPr>
              <a:t>Office of Experimental Sciences  </a:t>
            </a:r>
            <a:r>
              <a:rPr lang="en-US" sz="900" dirty="0">
                <a:solidFill>
                  <a:schemeClr val="bg2">
                    <a:lumMod val="50000"/>
                  </a:schemeClr>
                </a:solidFill>
              </a:rPr>
              <a:t>|</a:t>
            </a:r>
            <a:r>
              <a:rPr lang="en-US" sz="900" dirty="0"/>
              <a:t>  </a:t>
            </a:r>
            <a:r>
              <a:rPr lang="en-US" sz="900" dirty="0">
                <a:solidFill>
                  <a:srgbClr val="2F76B3"/>
                </a:solidFill>
              </a:rPr>
              <a:t>Office of Research, Development, Test, and Evaluation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-21387" y="995218"/>
            <a:ext cx="5974080" cy="0"/>
          </a:xfrm>
          <a:prstGeom prst="line">
            <a:avLst/>
          </a:prstGeom>
          <a:noFill/>
          <a:ln w="539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bevel/>
          </a:ln>
          <a:effectLst/>
        </p:spPr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919" y="99311"/>
            <a:ext cx="921294" cy="921687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5993" y="141526"/>
            <a:ext cx="9602712" cy="7667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FontTx/>
              <a:buNone/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CA297A2-C82C-4782-91DF-C10974FC3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465" y="1226512"/>
            <a:ext cx="10570771" cy="4931979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4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4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4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07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-2" y="-86199"/>
            <a:ext cx="12192001" cy="12359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2000">
                <a:srgbClr val="2F76B3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scene3d>
            <a:camera prst="orthographicFront"/>
            <a:lightRig rig="freezing" dir="t"/>
          </a:scene3d>
          <a:sp3d extrusionH="152400" prstMaterial="metal">
            <a:bevelT w="50800" h="133350"/>
            <a:contourClr>
              <a:srgbClr val="7FB2D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pic>
        <p:nvPicPr>
          <p:cNvPr id="9" name="Picture 9" descr="DOE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875" y="6069091"/>
            <a:ext cx="771084" cy="5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9466" y="6186590"/>
            <a:ext cx="1195901" cy="44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917817" y="6332035"/>
            <a:ext cx="789276" cy="2358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A797E-2ADE-4901-BCDE-A8E6619F2DA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F76B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F76B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5" r="22317" b="84518"/>
          <a:stretch/>
        </p:blipFill>
        <p:spPr>
          <a:xfrm>
            <a:off x="-25400" y="-82460"/>
            <a:ext cx="12242800" cy="12322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TextBox 14"/>
          <p:cNvSpPr txBox="1"/>
          <p:nvPr userDrawn="1"/>
        </p:nvSpPr>
        <p:spPr>
          <a:xfrm>
            <a:off x="4263868" y="6400614"/>
            <a:ext cx="37340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2F76B3"/>
                </a:solidFill>
              </a:rPr>
              <a:t>Office of Research, Development, Test, and Evaluation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-21387" y="995218"/>
            <a:ext cx="5974080" cy="0"/>
          </a:xfrm>
          <a:prstGeom prst="line">
            <a:avLst/>
          </a:prstGeom>
          <a:noFill/>
          <a:ln w="539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bevel/>
          </a:ln>
          <a:effectLst/>
        </p:spPr>
      </p:cxn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5993" y="141526"/>
            <a:ext cx="9602712" cy="7667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FontTx/>
              <a:buNone/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681567" y="1216312"/>
            <a:ext cx="10620224" cy="469821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100" b="0">
                <a:solidFill>
                  <a:schemeClr val="accent5">
                    <a:lumMod val="50000"/>
                  </a:schemeClr>
                </a:solidFill>
              </a:defRPr>
            </a:lvl1pPr>
            <a:lvl2pPr marL="576263" indent="-233363">
              <a:spcBef>
                <a:spcPts val="0"/>
              </a:spcBef>
              <a:spcAft>
                <a:spcPts val="600"/>
              </a:spcAft>
              <a:buSzPct val="88000"/>
              <a:buFont typeface="Calibri" panose="020F0502020204030204" pitchFamily="34" charset="0"/>
              <a:buChar char="□"/>
              <a:defRPr sz="2000" b="0">
                <a:solidFill>
                  <a:srgbClr val="2F76B3"/>
                </a:solidFill>
              </a:defRPr>
            </a:lvl2pPr>
            <a:lvl3pPr marL="914400" indent="-2286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b="0">
                <a:solidFill>
                  <a:schemeClr val="accent6">
                    <a:lumMod val="75000"/>
                  </a:schemeClr>
                </a:solidFill>
              </a:defRPr>
            </a:lvl3pPr>
            <a:lvl4pPr marL="1262063" indent="-233363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600200" indent="-2286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>
                <a:solidFill>
                  <a:srgbClr val="2F76B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228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72"/>
          <a:stretch/>
        </p:blipFill>
        <p:spPr>
          <a:xfrm>
            <a:off x="2395869" y="4233395"/>
            <a:ext cx="7361504" cy="2603341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</p:spPr>
      </p:pic>
      <p:sp>
        <p:nvSpPr>
          <p:cNvPr id="7" name="Rectangle 6"/>
          <p:cNvSpPr/>
          <p:nvPr userDrawn="1"/>
        </p:nvSpPr>
        <p:spPr>
          <a:xfrm rot="10800000">
            <a:off x="0" y="3162474"/>
            <a:ext cx="12237333" cy="36955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30000"/>
                  <a:lumOff val="70000"/>
                  <a:alpha val="40000"/>
                </a:schemeClr>
              </a:gs>
              <a:gs pos="62000">
                <a:srgbClr val="2F76B3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scene3d>
            <a:camera prst="orthographicFront"/>
            <a:lightRig rig="freezing" dir="t"/>
          </a:scene3d>
          <a:sp3d extrusionH="152400" prstMaterial="metal">
            <a:bevelT w="50800" h="133350"/>
            <a:contourClr>
              <a:srgbClr val="7FB2D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5" r="22317" b="60582"/>
          <a:stretch/>
        </p:blipFill>
        <p:spPr>
          <a:xfrm>
            <a:off x="-25400" y="3175089"/>
            <a:ext cx="12242800" cy="37019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20" name="Straight Connector 19"/>
          <p:cNvCxnSpPr/>
          <p:nvPr userDrawn="1"/>
        </p:nvCxnSpPr>
        <p:spPr>
          <a:xfrm flipH="1">
            <a:off x="-76805" y="4355112"/>
            <a:ext cx="5974080" cy="0"/>
          </a:xfrm>
          <a:prstGeom prst="line">
            <a:avLst/>
          </a:prstGeom>
          <a:noFill/>
          <a:ln w="539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bevel/>
          </a:ln>
          <a:effectLst/>
        </p:spPr>
      </p:cxnSp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620184" y="2320921"/>
            <a:ext cx="10739664" cy="9017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>
                <a:solidFill>
                  <a:srgbClr val="2F76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1"/>
          </p:nvPr>
        </p:nvSpPr>
        <p:spPr>
          <a:xfrm>
            <a:off x="640891" y="3269432"/>
            <a:ext cx="10718957" cy="9255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620184" y="4630284"/>
            <a:ext cx="4663016" cy="5365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445" y="5623560"/>
            <a:ext cx="1800921" cy="914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156" y="5503333"/>
            <a:ext cx="1034186" cy="103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64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878C1-87BF-4968-9C28-36335DFF2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906266-6C20-4A46-9420-F7B64F9A9D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702CD-E7BC-405C-9296-DEC67AC91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B994-E072-4D7E-8780-26232271F26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FECA9-AB22-4A5B-9CBA-935DD9318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73851-EF7B-4BF0-A89A-857B84FAE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7722-695E-4701-BE50-021BBE182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3C4B1-D145-4AAC-AFD4-3E115AA72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BD2DC-BC78-4E5D-8B91-DD8BCCD2A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C15B3-70FA-4DD7-B61F-F3D0CFE17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B994-E072-4D7E-8780-26232271F26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0DB7E-164F-4778-9352-7B8B15076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2BBC6-58DD-433C-B38D-37AA7AFF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7722-695E-4701-BE50-021BBE182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409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368F7-A0A6-49E4-A485-DFFE5400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90394-2E77-4371-9F1D-D72E8D4A4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FB26A-4E22-470E-9B20-2C8A26224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B994-E072-4D7E-8780-26232271F26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4FFFC-5CFD-4418-B559-A280806EA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AB8EE-0312-4E65-9C85-C65BD7B91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7722-695E-4701-BE50-021BBE182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60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E041-C159-4852-AF1D-E3384F663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D5BD3-AADE-44FC-926C-8319AE4C91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6C8271-9BAE-4A97-ABB3-BC6BA2729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216A7-AC83-40B3-84CD-D7EE0C371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B994-E072-4D7E-8780-26232271F26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8F8C1-E889-4A32-A9DD-1AAAE420D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5FE08-5F92-436B-94BA-2214BBDB4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7722-695E-4701-BE50-021BBE182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36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FE4FC-860B-4405-9001-439A683C9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D3AA3-B175-4ECE-9F07-84229B74E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3710B-D1DA-4193-AC62-A3D3ED837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1EB9D2-7813-4387-825D-1273E4659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5CF876-3005-49D1-A9B0-605EB1D0F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78F303-611D-4C1F-9D1E-6C14D8DF7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B994-E072-4D7E-8780-26232271F26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E9CBDB-DAA1-442F-B02C-1269864E0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18C402-977D-416C-8A78-0A1CE825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7722-695E-4701-BE50-021BBE182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124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0EFE-B9A8-42ED-A26D-988906AC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F6618-FF9A-4DDF-9897-6DC310B7B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B994-E072-4D7E-8780-26232271F26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4596B5-C0CC-4BCC-B37C-DC5F38F47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4242F-16FA-4D22-B0A2-58597D87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7722-695E-4701-BE50-021BBE182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36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937BCF-65AA-49F8-A4AA-7FB28586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B994-E072-4D7E-8780-26232271F26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18E407-886E-4DAA-89C1-463B0C650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83A07-9FCC-408A-9199-BC9E910C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7722-695E-4701-BE50-021BBE182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571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2113E-04A1-4476-A7F7-D4C8C75B3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757E7-2D00-4F15-8D96-ED20D18C3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E8652-DFBF-48F5-82B7-15AE3F1A8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6497C-1CEE-4354-BA0C-DA74C2342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B994-E072-4D7E-8780-26232271F26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C2B44-C17E-4347-B957-02251C1FB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77F6F-16AF-459C-BE30-B6B5049F1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7722-695E-4701-BE50-021BBE182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3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-2" y="-86199"/>
            <a:ext cx="12192001" cy="12359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2000">
                <a:srgbClr val="2F76B3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scene3d>
            <a:camera prst="orthographicFront"/>
            <a:lightRig rig="freezing" dir="t"/>
          </a:scene3d>
          <a:sp3d extrusionH="152400" prstMaterial="metal">
            <a:bevelT w="50800" h="133350"/>
            <a:contourClr>
              <a:srgbClr val="7FB2D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049" y="5964640"/>
            <a:ext cx="682471" cy="6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6185" y="6018292"/>
            <a:ext cx="1105772" cy="56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917817" y="6332035"/>
            <a:ext cx="789276" cy="2358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A797E-2ADE-4901-BCDE-A8E6619F2DA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F76B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F76B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5" r="22317" b="84518"/>
          <a:stretch/>
        </p:blipFill>
        <p:spPr>
          <a:xfrm>
            <a:off x="-25400" y="-82460"/>
            <a:ext cx="12242800" cy="12322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TextBox 14"/>
          <p:cNvSpPr txBox="1"/>
          <p:nvPr userDrawn="1"/>
        </p:nvSpPr>
        <p:spPr>
          <a:xfrm>
            <a:off x="3934683" y="6345747"/>
            <a:ext cx="59020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6">
                    <a:lumMod val="75000"/>
                  </a:schemeClr>
                </a:solidFill>
              </a:rPr>
              <a:t>Office of Experimental Sciences  </a:t>
            </a:r>
            <a:r>
              <a:rPr lang="en-US" sz="900" dirty="0">
                <a:solidFill>
                  <a:schemeClr val="bg2">
                    <a:lumMod val="50000"/>
                  </a:schemeClr>
                </a:solidFill>
              </a:rPr>
              <a:t>|</a:t>
            </a:r>
            <a:r>
              <a:rPr lang="en-US" sz="900" dirty="0"/>
              <a:t>  </a:t>
            </a:r>
            <a:r>
              <a:rPr lang="en-US" sz="900" dirty="0">
                <a:solidFill>
                  <a:srgbClr val="2F76B3"/>
                </a:solidFill>
              </a:rPr>
              <a:t>Office of Research, Development, Test, and Evaluation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-21387" y="995218"/>
            <a:ext cx="5974080" cy="0"/>
          </a:xfrm>
          <a:prstGeom prst="line">
            <a:avLst/>
          </a:prstGeom>
          <a:noFill/>
          <a:ln w="539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bevel/>
          </a:ln>
          <a:effectLst/>
        </p:spPr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919" y="99311"/>
            <a:ext cx="921294" cy="921687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5993" y="141526"/>
            <a:ext cx="9602712" cy="7667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FontTx/>
              <a:buNone/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115E22D-AF48-4D24-85B5-F29022A92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3647" y="1228879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A8065E97-76E2-460D-BB6D-99809633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647" y="2131447"/>
            <a:ext cx="5157787" cy="3684588"/>
          </a:xfrm>
        </p:spPr>
        <p:txBody>
          <a:bodyPr>
            <a:normAutofit/>
          </a:bodyPr>
          <a:lstStyle>
            <a:lvl1pPr>
              <a:buFont typeface="Wingdings" panose="05000000000000000000" pitchFamily="2" charset="2"/>
              <a:buChar char="§"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buFont typeface="Wingdings" panose="05000000000000000000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buFont typeface="Wingdings" panose="05000000000000000000" pitchFamily="2" charset="2"/>
              <a:buChar char="§"/>
              <a:defRPr sz="18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buFont typeface="Wingdings" panose="05000000000000000000" pitchFamily="2" charset="2"/>
              <a:buChar char="§"/>
              <a:defRPr sz="16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buFont typeface="Wingdings" panose="05000000000000000000" pitchFamily="2" charset="2"/>
              <a:buChar char="§"/>
              <a:defRPr sz="16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49988F7-B6A2-4A68-B866-AAE5DDB4C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46059" y="1228879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190D84B5-5B40-49E8-9DDC-B95AF61AFD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46059" y="2131447"/>
            <a:ext cx="5183188" cy="3684588"/>
          </a:xfrm>
        </p:spPr>
        <p:txBody>
          <a:bodyPr>
            <a:normAutofit/>
          </a:bodyPr>
          <a:lstStyle>
            <a:lvl1pPr>
              <a:buFont typeface="Wingdings" panose="05000000000000000000" pitchFamily="2" charset="2"/>
              <a:buChar char="§"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buFont typeface="Wingdings" panose="05000000000000000000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buFont typeface="Wingdings" panose="05000000000000000000" pitchFamily="2" charset="2"/>
              <a:buChar char="§"/>
              <a:defRPr sz="18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buFont typeface="Wingdings" panose="05000000000000000000" pitchFamily="2" charset="2"/>
              <a:buChar char="§"/>
              <a:defRPr sz="16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buFont typeface="Wingdings" panose="05000000000000000000" pitchFamily="2" charset="2"/>
              <a:buChar char="§"/>
              <a:defRPr sz="16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9548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3E50D-5D8C-45F9-9440-D4019BC9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DC76B0-A69E-40EF-B40F-9A762BADB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B15C13-7624-4F74-915F-82D3C3A76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E1063-5BA6-4ADA-A9DF-94CBE1AAC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B994-E072-4D7E-8780-26232271F26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3C9DB5-760E-4E29-B7A9-BB757D59C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166F4-039C-41C1-915C-E7DB314CF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7722-695E-4701-BE50-021BBE182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844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4881-259B-4488-8084-7DDD0DF31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7B6F43-DBF0-4562-81CE-20BCB0393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39546-5D54-470E-8B29-196F2D18A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B994-E072-4D7E-8780-26232271F26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4DB48-6102-4ACE-944C-136F8C90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63DB5-DC45-4F67-9CB7-583F2AA0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7722-695E-4701-BE50-021BBE182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728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7104CA-1B75-4E0F-8EA8-4FDBDDEB52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D88030-6853-4FD0-A824-C31606529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7F609-255A-42AD-AB6C-82301BDA7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B994-E072-4D7E-8780-26232271F26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9A31C-9036-46AB-B310-5A89569D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BE8CD-B7B3-426C-8BCF-7A339DCD9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7722-695E-4701-BE50-021BBE182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429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5869" y="4233395"/>
            <a:ext cx="7361504" cy="2603341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</p:spPr>
      </p:pic>
      <p:sp>
        <p:nvSpPr>
          <p:cNvPr id="7" name="Rectangle 6"/>
          <p:cNvSpPr/>
          <p:nvPr userDrawn="1"/>
        </p:nvSpPr>
        <p:spPr>
          <a:xfrm rot="10800000">
            <a:off x="0" y="3162474"/>
            <a:ext cx="12237333" cy="36955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30000"/>
                  <a:lumOff val="70000"/>
                  <a:alpha val="40000"/>
                </a:schemeClr>
              </a:gs>
              <a:gs pos="62000">
                <a:srgbClr val="2F76B3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scene3d>
            <a:camera prst="orthographicFront"/>
            <a:lightRig rig="freezing" dir="t"/>
          </a:scene3d>
          <a:sp3d extrusionH="152400" prstMaterial="metal">
            <a:bevelT w="50800" h="133350"/>
            <a:contourClr>
              <a:srgbClr val="7FB2D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400" y="3175089"/>
            <a:ext cx="12242800" cy="37019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20" name="Straight Connector 19"/>
          <p:cNvCxnSpPr/>
          <p:nvPr userDrawn="1"/>
        </p:nvCxnSpPr>
        <p:spPr>
          <a:xfrm flipH="1">
            <a:off x="-76805" y="4355112"/>
            <a:ext cx="5974080" cy="0"/>
          </a:xfrm>
          <a:prstGeom prst="line">
            <a:avLst/>
          </a:prstGeom>
          <a:noFill/>
          <a:ln w="539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bevel/>
          </a:ln>
          <a:effectLst/>
        </p:spPr>
      </p:cxnSp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620184" y="2320921"/>
            <a:ext cx="10739664" cy="9017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>
                <a:solidFill>
                  <a:srgbClr val="2F76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1"/>
          </p:nvPr>
        </p:nvSpPr>
        <p:spPr>
          <a:xfrm>
            <a:off x="640891" y="3269432"/>
            <a:ext cx="10718957" cy="9255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620184" y="4630284"/>
            <a:ext cx="4663016" cy="5365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8445" y="5623560"/>
            <a:ext cx="1800921" cy="914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156" y="5503333"/>
            <a:ext cx="1034186" cy="103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735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-2" y="-86199"/>
            <a:ext cx="12192001" cy="12359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2000">
                <a:srgbClr val="2F76B3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scene3d>
            <a:camera prst="orthographicFront"/>
            <a:lightRig rig="freezing" dir="t"/>
          </a:scene3d>
          <a:sp3d extrusionH="152400" prstMaterial="metal">
            <a:bevelT w="50800" h="133350"/>
            <a:contourClr>
              <a:srgbClr val="7FB2D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9049" y="5964640"/>
            <a:ext cx="682471" cy="6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66185" y="6018292"/>
            <a:ext cx="1105772" cy="56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917817" y="6332035"/>
            <a:ext cx="789276" cy="2358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A797E-2ADE-4901-BCDE-A8E6619F2DA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F76B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F76B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400" y="-82460"/>
            <a:ext cx="12242800" cy="12322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TextBox 14"/>
          <p:cNvSpPr txBox="1"/>
          <p:nvPr userDrawn="1"/>
        </p:nvSpPr>
        <p:spPr>
          <a:xfrm>
            <a:off x="3934683" y="6345747"/>
            <a:ext cx="59020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6">
                    <a:lumMod val="75000"/>
                  </a:schemeClr>
                </a:solidFill>
              </a:rPr>
              <a:t>Office of Experimental Sciences  </a:t>
            </a:r>
            <a:r>
              <a:rPr lang="en-US" sz="900" dirty="0">
                <a:solidFill>
                  <a:schemeClr val="bg2">
                    <a:lumMod val="50000"/>
                  </a:schemeClr>
                </a:solidFill>
              </a:rPr>
              <a:t>|</a:t>
            </a:r>
            <a:r>
              <a:rPr lang="en-US" sz="900" dirty="0"/>
              <a:t>  </a:t>
            </a:r>
            <a:r>
              <a:rPr lang="en-US" sz="900" dirty="0">
                <a:solidFill>
                  <a:srgbClr val="2F76B3"/>
                </a:solidFill>
              </a:rPr>
              <a:t>Office of Research, Development, Test, and Evaluation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-21387" y="995218"/>
            <a:ext cx="5974080" cy="0"/>
          </a:xfrm>
          <a:prstGeom prst="line">
            <a:avLst/>
          </a:prstGeom>
          <a:noFill/>
          <a:ln w="539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bevel/>
          </a:ln>
          <a:effectLst/>
        </p:spPr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7919" y="99311"/>
            <a:ext cx="921294" cy="921687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5993" y="141526"/>
            <a:ext cx="9602712" cy="7667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FontTx/>
              <a:buNone/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CA297A2-C82C-4782-91DF-C10974FC3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465" y="1226512"/>
            <a:ext cx="10570771" cy="4931979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4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4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4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9857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-2" y="-86199"/>
            <a:ext cx="12192001" cy="12359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2000">
                <a:srgbClr val="2F76B3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scene3d>
            <a:camera prst="orthographicFront"/>
            <a:lightRig rig="freezing" dir="t"/>
          </a:scene3d>
          <a:sp3d extrusionH="152400" prstMaterial="metal">
            <a:bevelT w="50800" h="133350"/>
            <a:contourClr>
              <a:srgbClr val="7FB2D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9049" y="5964640"/>
            <a:ext cx="682471" cy="6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66185" y="6018292"/>
            <a:ext cx="1105772" cy="56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917817" y="6332035"/>
            <a:ext cx="789276" cy="2358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A797E-2ADE-4901-BCDE-A8E6619F2DA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F76B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F76B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400" y="-82460"/>
            <a:ext cx="12242800" cy="12322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TextBox 14"/>
          <p:cNvSpPr txBox="1"/>
          <p:nvPr userDrawn="1"/>
        </p:nvSpPr>
        <p:spPr>
          <a:xfrm>
            <a:off x="3934683" y="6345747"/>
            <a:ext cx="59020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6">
                    <a:lumMod val="75000"/>
                  </a:schemeClr>
                </a:solidFill>
              </a:rPr>
              <a:t>Office of Experimental Sciences  </a:t>
            </a:r>
            <a:r>
              <a:rPr lang="en-US" sz="900" dirty="0">
                <a:solidFill>
                  <a:schemeClr val="bg2">
                    <a:lumMod val="50000"/>
                  </a:schemeClr>
                </a:solidFill>
              </a:rPr>
              <a:t>|</a:t>
            </a:r>
            <a:r>
              <a:rPr lang="en-US" sz="900" dirty="0"/>
              <a:t>  </a:t>
            </a:r>
            <a:r>
              <a:rPr lang="en-US" sz="900" dirty="0">
                <a:solidFill>
                  <a:srgbClr val="2F76B3"/>
                </a:solidFill>
              </a:rPr>
              <a:t>Office of Research, Development, Test, and Evaluation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-21387" y="995218"/>
            <a:ext cx="5974080" cy="0"/>
          </a:xfrm>
          <a:prstGeom prst="line">
            <a:avLst/>
          </a:prstGeom>
          <a:noFill/>
          <a:ln w="539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bevel/>
          </a:ln>
          <a:effectLst/>
        </p:spPr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7919" y="99311"/>
            <a:ext cx="921294" cy="921687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5993" y="141526"/>
            <a:ext cx="9602712" cy="7667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FontTx/>
              <a:buNone/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33700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036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-2" y="-86199"/>
            <a:ext cx="12192001" cy="12359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2000">
                <a:srgbClr val="2F76B3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scene3d>
            <a:camera prst="orthographicFront"/>
            <a:lightRig rig="freezing" dir="t"/>
          </a:scene3d>
          <a:sp3d extrusionH="152400" prstMaterial="metal">
            <a:bevelT w="50800" h="133350"/>
            <a:contourClr>
              <a:srgbClr val="7FB2D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049" y="5964640"/>
            <a:ext cx="682471" cy="6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6185" y="6018292"/>
            <a:ext cx="1105772" cy="56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917817" y="6332035"/>
            <a:ext cx="789276" cy="2358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A797E-2ADE-4901-BCDE-A8E6619F2DA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F76B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F76B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5" r="22317" b="84518"/>
          <a:stretch/>
        </p:blipFill>
        <p:spPr>
          <a:xfrm>
            <a:off x="-25400" y="-82460"/>
            <a:ext cx="12242800" cy="12322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TextBox 14"/>
          <p:cNvSpPr txBox="1"/>
          <p:nvPr userDrawn="1"/>
        </p:nvSpPr>
        <p:spPr>
          <a:xfrm>
            <a:off x="3934683" y="6345747"/>
            <a:ext cx="59020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6">
                    <a:lumMod val="75000"/>
                  </a:schemeClr>
                </a:solidFill>
              </a:rPr>
              <a:t>Office of Experimental Sciences  </a:t>
            </a:r>
            <a:r>
              <a:rPr lang="en-US" sz="900" dirty="0">
                <a:solidFill>
                  <a:schemeClr val="bg2">
                    <a:lumMod val="50000"/>
                  </a:schemeClr>
                </a:solidFill>
              </a:rPr>
              <a:t>|</a:t>
            </a:r>
            <a:r>
              <a:rPr lang="en-US" sz="900" dirty="0"/>
              <a:t>  </a:t>
            </a:r>
            <a:r>
              <a:rPr lang="en-US" sz="900" dirty="0">
                <a:solidFill>
                  <a:srgbClr val="2F76B3"/>
                </a:solidFill>
              </a:rPr>
              <a:t>Office of Research, Development, Test, and Evaluation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-21387" y="995218"/>
            <a:ext cx="5974080" cy="0"/>
          </a:xfrm>
          <a:prstGeom prst="line">
            <a:avLst/>
          </a:prstGeom>
          <a:noFill/>
          <a:ln w="539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bevel/>
          </a:ln>
          <a:effectLst/>
        </p:spPr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919" y="99311"/>
            <a:ext cx="921294" cy="921687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5993" y="141526"/>
            <a:ext cx="9602712" cy="7667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FontTx/>
              <a:buNone/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FEDA97D-BCE7-49C2-B2CB-B34781C75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6390" y="1235691"/>
            <a:ext cx="5181600" cy="4663440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  <a:defRPr sz="240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  <a:defRPr sz="2400">
                <a:solidFill>
                  <a:schemeClr val="accent5">
                    <a:lumMod val="50000"/>
                  </a:schemeClr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  <a:defRPr sz="2400">
                <a:solidFill>
                  <a:schemeClr val="accent5">
                    <a:lumMod val="50000"/>
                  </a:schemeClr>
                </a:solidFill>
                <a:latin typeface="+mn-lt"/>
              </a:defRPr>
            </a:lvl3pPr>
            <a:lvl4pPr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  <a:defRPr sz="2400">
                <a:solidFill>
                  <a:schemeClr val="accent5">
                    <a:lumMod val="50000"/>
                  </a:schemeClr>
                </a:solidFill>
                <a:latin typeface="+mn-lt"/>
              </a:defRPr>
            </a:lvl4pPr>
            <a:lvl5pPr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  <a:defRPr sz="2400">
                <a:solidFill>
                  <a:schemeClr val="accent5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1CD0309-FFEC-4FAE-82BE-594BAAC65EB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95993" y="1225494"/>
            <a:ext cx="5181600" cy="4663440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  <a:defRPr sz="240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  <a:defRPr sz="2400">
                <a:solidFill>
                  <a:schemeClr val="accent5">
                    <a:lumMod val="50000"/>
                  </a:schemeClr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  <a:defRPr sz="2400">
                <a:solidFill>
                  <a:schemeClr val="accent5">
                    <a:lumMod val="50000"/>
                  </a:schemeClr>
                </a:solidFill>
                <a:latin typeface="+mn-lt"/>
              </a:defRPr>
            </a:lvl3pPr>
            <a:lvl4pPr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  <a:defRPr sz="2400">
                <a:solidFill>
                  <a:schemeClr val="accent5">
                    <a:lumMod val="50000"/>
                  </a:schemeClr>
                </a:solidFill>
                <a:latin typeface="+mn-lt"/>
              </a:defRPr>
            </a:lvl4pPr>
            <a:lvl5pPr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  <a:defRPr sz="2400">
                <a:solidFill>
                  <a:schemeClr val="accent5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962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941918" y="4395788"/>
            <a:ext cx="10418233" cy="0"/>
          </a:xfrm>
          <a:prstGeom prst="line">
            <a:avLst/>
          </a:prstGeom>
          <a:ln w="28575">
            <a:solidFill>
              <a:srgbClr val="00499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8" descr="DOE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41918" y="3048001"/>
            <a:ext cx="1286054" cy="12860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26016" y="3195638"/>
            <a:ext cx="2086266" cy="10669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3833" y="6486526"/>
            <a:ext cx="10972800" cy="225425"/>
          </a:xfrm>
          <a:prstGeom prst="rect">
            <a:avLst/>
          </a:prstGeom>
          <a:solidFill>
            <a:srgbClr val="004990"/>
          </a:solidFill>
        </p:spPr>
        <p:txBody>
          <a:bodyPr lIns="27432" tIns="27432" rIns="27432" bIns="2743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spc="180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NATIONAL NUCLEAR SECURITY ADMINISTRATION OFFICE OF DEFENSE PROGRAMS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142133" y="6480175"/>
            <a:ext cx="812800" cy="268288"/>
          </a:xfrm>
        </p:spPr>
        <p:txBody>
          <a:bodyPr/>
          <a:lstStyle>
            <a:lvl1pPr>
              <a:defRPr sz="1000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1D9578C0-57B1-4439-967D-5AF4DDAB64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83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620184" y="1016000"/>
            <a:ext cx="10972800" cy="0"/>
          </a:xfrm>
          <a:prstGeom prst="line">
            <a:avLst/>
          </a:prstGeom>
          <a:ln w="19050">
            <a:solidFill>
              <a:srgbClr val="00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9" descr="DO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834" y="176214"/>
            <a:ext cx="802217" cy="802217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5192" y="306389"/>
            <a:ext cx="1184621" cy="586076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3833" y="6486526"/>
            <a:ext cx="10972800" cy="225425"/>
          </a:xfrm>
          <a:prstGeom prst="rect">
            <a:avLst/>
          </a:prstGeom>
          <a:solidFill>
            <a:srgbClr val="004990"/>
          </a:solidFill>
        </p:spPr>
        <p:txBody>
          <a:bodyPr lIns="27432" tIns="27432" rIns="27432" bIns="27432">
            <a:spAutoFit/>
          </a:bodyPr>
          <a:lstStyle/>
          <a:p>
            <a:pPr algn="ctr">
              <a:defRPr/>
            </a:pPr>
            <a:r>
              <a:rPr lang="en-US" sz="1100" b="1" spc="180" dirty="0">
                <a:solidFill>
                  <a:prstClr val="white">
                    <a:lumMod val="85000"/>
                  </a:prstClr>
                </a:solidFill>
                <a:cs typeface="Arial" charset="0"/>
              </a:rPr>
              <a:t>NATIONAL NUCLEAR SECURITY ADMINISTRATION OFFICE OF DEFENSE PROGRAMS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64304"/>
            <a:ext cx="8229600" cy="826296"/>
          </a:xfrm>
        </p:spPr>
        <p:txBody>
          <a:bodyPr>
            <a:normAutofit/>
          </a:bodyPr>
          <a:lstStyle>
            <a:lvl1pPr algn="r">
              <a:lnSpc>
                <a:spcPct val="85000"/>
              </a:lnSpc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142133" y="6480175"/>
            <a:ext cx="812800" cy="268288"/>
          </a:xfrm>
        </p:spPr>
        <p:txBody>
          <a:bodyPr/>
          <a:lstStyle>
            <a:lvl1pPr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DBCF987A-0EBB-43E4-BA5E-047C5DD49FAA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91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O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5685" y="262467"/>
            <a:ext cx="1355040" cy="13550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18270" y="262467"/>
            <a:ext cx="2659139" cy="13533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613833" y="6376455"/>
            <a:ext cx="10972800" cy="168508"/>
          </a:xfrm>
          <a:prstGeom prst="rect">
            <a:avLst/>
          </a:prstGeom>
          <a:solidFill>
            <a:srgbClr val="004990"/>
          </a:solidFill>
        </p:spPr>
        <p:txBody>
          <a:bodyPr lIns="20574" tIns="20574" rIns="20574" bIns="2057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" b="1" spc="135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NATIONAL NUCLEAR SECURITY ADMINISTRATION OFFICE OF DEFENSE PROGRAMS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F1B0EBD-DBCA-4746-A861-F99BFF7A6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D17289C-5292-40B4-9686-4F785D43F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751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9790-0584-43B6-8AFE-1D18B315F1DF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67CD-D469-46DB-92C6-FD2FA046F5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5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9790-0584-43B6-8AFE-1D18B315F1DF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67CD-D469-46DB-92C6-FD2FA046F5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2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D9790-0584-43B6-8AFE-1D18B315F1DF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067CD-D469-46DB-92C6-FD2FA046F5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80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2" r:id="rId2"/>
    <p:sldLayoutId id="2147483727" r:id="rId3"/>
    <p:sldLayoutId id="2147483728" r:id="rId4"/>
    <p:sldLayoutId id="2147483663" r:id="rId5"/>
    <p:sldLayoutId id="2147483703" r:id="rId6"/>
    <p:sldLayoutId id="2147483729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33" r:id="rId19"/>
    <p:sldLayoutId id="2147483735" r:id="rId20"/>
    <p:sldLayoutId id="214748373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BFBD0C-7C27-4305-99BA-508A0202F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80D37-3D78-4905-A100-49A80D269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FAE22-D23F-4ECB-B924-2E5E28115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0B994-E072-4D7E-8780-26232271F26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48795-9D3E-443C-A5AE-EB829DEAA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FB2F4-47AA-42F9-B7A6-E15D57A4D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D7722-695E-4701-BE50-021BBE182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5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rah.nelson@nnsa.doe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10" Type="http://schemas.openxmlformats.org/officeDocument/2006/relationships/image" Target="../media/image27.jp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>
          <a:xfrm>
            <a:off x="488104" y="1524000"/>
            <a:ext cx="10718957" cy="1214051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FUSION POWER ASSOCIATES</a:t>
            </a:r>
          </a:p>
          <a:p>
            <a:r>
              <a:rPr lang="en-US" sz="3200" dirty="0">
                <a:effectLst/>
              </a:rPr>
              <a:t>43</a:t>
            </a:r>
            <a:r>
              <a:rPr lang="en-US" sz="3200" baseline="30000" dirty="0">
                <a:effectLst/>
              </a:rPr>
              <a:t>RD</a:t>
            </a:r>
            <a:r>
              <a:rPr lang="en-US" sz="3200" dirty="0">
                <a:effectLst/>
              </a:rPr>
              <a:t> Annual Meeting and Symposium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Office of Experimental Sciences, Defense Programs</a:t>
            </a:r>
          </a:p>
          <a:p>
            <a:r>
              <a:rPr lang="en-US" dirty="0"/>
              <a:t>National Nuclear Security Administration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20184" y="4570799"/>
            <a:ext cx="8304360" cy="1416555"/>
          </a:xfrm>
        </p:spPr>
        <p:txBody>
          <a:bodyPr>
            <a:normAutofit/>
          </a:bodyPr>
          <a:lstStyle/>
          <a:p>
            <a:r>
              <a:rPr lang="en-US" i="1" dirty="0"/>
              <a:t>Dr. Sarah L. Nelson* </a:t>
            </a:r>
            <a:r>
              <a:rPr lang="en-US" sz="1800" i="1" dirty="0"/>
              <a:t>(Presented by Dr. Jeffrey Quintenz)</a:t>
            </a:r>
          </a:p>
          <a:p>
            <a:r>
              <a:rPr lang="en-US" b="0" i="1" dirty="0"/>
              <a:t>Director, Office of Experimental Sciences (OES)</a:t>
            </a:r>
          </a:p>
          <a:p>
            <a:r>
              <a:rPr lang="en-US" b="0" i="1" dirty="0"/>
              <a:t>December 7, 2022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E32744-4847-5A35-C4D4-8C1172A4E1C5}"/>
              </a:ext>
            </a:extLst>
          </p:cNvPr>
          <p:cNvSpPr txBox="1"/>
          <p:nvPr/>
        </p:nvSpPr>
        <p:spPr>
          <a:xfrm>
            <a:off x="1654896" y="6069821"/>
            <a:ext cx="4529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>
                <a:solidFill>
                  <a:srgbClr val="F6F6F6"/>
                </a:solidFill>
              </a:rPr>
              <a:t>*</a:t>
            </a:r>
            <a:r>
              <a:rPr lang="en-US" sz="1800" u="sng" dirty="0">
                <a:solidFill>
                  <a:srgbClr val="F6F6F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800" i="1" dirty="0">
                <a:solidFill>
                  <a:srgbClr val="F6F6F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sarah.nelson@nnsa.doe.gov</a:t>
            </a:r>
            <a:r>
              <a:rPr lang="en-US" sz="1800" i="1" dirty="0">
                <a:solidFill>
                  <a:srgbClr val="F6F6F6"/>
                </a:solidFill>
              </a:rPr>
              <a:t>, </a:t>
            </a:r>
            <a:r>
              <a:rPr lang="en-US" sz="1800" dirty="0">
                <a:solidFill>
                  <a:srgbClr val="F6F6F6"/>
                </a:solidFill>
              </a:rPr>
              <a:t>(202) 586-8833</a:t>
            </a:r>
            <a:endParaRPr lang="en-US" sz="1800" b="0" i="1" dirty="0">
              <a:solidFill>
                <a:srgbClr val="F6F6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086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337D94-B4DC-784E-BB51-7B826D749303}"/>
              </a:ext>
            </a:extLst>
          </p:cNvPr>
          <p:cNvSpPr/>
          <p:nvPr/>
        </p:nvSpPr>
        <p:spPr>
          <a:xfrm>
            <a:off x="386080" y="5862320"/>
            <a:ext cx="247904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2DF71A-0FA8-4AC7-9EF1-2F566ED33B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Pursuit of Inertial Fusion Energy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D130B0-CBED-B14B-953A-311FA2076631}"/>
              </a:ext>
            </a:extLst>
          </p:cNvPr>
          <p:cNvSpPr/>
          <p:nvPr/>
        </p:nvSpPr>
        <p:spPr>
          <a:xfrm>
            <a:off x="568683" y="1668038"/>
            <a:ext cx="5029782" cy="3044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Through the DOE “cross-cut teams” activities we are identifying places where our existing efforts, including diagnostic development and simulation and modeling, can contribute to the IFE effort.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C5F1D5-6DF2-E07B-CE95-66366BC4A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356979"/>
            <a:ext cx="5425362" cy="3666850"/>
          </a:xfrm>
          <a:prstGeom prst="rect">
            <a:avLst/>
          </a:prstGeom>
          <a:effectLst>
            <a:outerShdw blurRad="50800" dist="112476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4401E9-CD72-45E4-44C5-62D9072349E8}"/>
              </a:ext>
            </a:extLst>
          </p:cNvPr>
          <p:cNvSpPr txBox="1"/>
          <p:nvPr/>
        </p:nvSpPr>
        <p:spPr>
          <a:xfrm>
            <a:off x="6196305" y="5143500"/>
            <a:ext cx="53250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hardened gated x-ray detector (HGXD) is a fundamental diagnostic to measure x-ray emissions from the core of an ICF capsule. The HGXD is hardened against radiation damage for use in high-yield experiments. Credit: NIF; James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Pryatel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65C070-1A0A-4A17-CDBD-3EE251B5A73A}"/>
              </a:ext>
            </a:extLst>
          </p:cNvPr>
          <p:cNvSpPr txBox="1"/>
          <p:nvPr/>
        </p:nvSpPr>
        <p:spPr>
          <a:xfrm>
            <a:off x="485485" y="4661991"/>
            <a:ext cx="519617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However: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NNSA does not have a mission (or funding) to pursue energy production.</a:t>
            </a:r>
          </a:p>
        </p:txBody>
      </p:sp>
    </p:spTree>
    <p:extLst>
      <p:ext uri="{BB962C8B-B14F-4D97-AF65-F5344CB8AC3E}">
        <p14:creationId xmlns:p14="http://schemas.microsoft.com/office/powerpoint/2010/main" val="693586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A234A6-2B1B-4136-AD4E-28DEB878B599}"/>
              </a:ext>
            </a:extLst>
          </p:cNvPr>
          <p:cNvSpPr/>
          <p:nvPr/>
        </p:nvSpPr>
        <p:spPr>
          <a:xfrm>
            <a:off x="1497330" y="2297430"/>
            <a:ext cx="870137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60914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DA45D-2EA2-488E-88EC-6EE0DCEB3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553924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0B055A-933B-438D-A11C-683829E44B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Some of the different needs of SSP vs IFE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4AB27B-1B4E-4D4B-8B19-20FDE43A6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933" y="1426464"/>
            <a:ext cx="9600764" cy="417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38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94AD8-6842-EC8B-8593-D3CEE323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/>
              <a:t>The “more stable design” path has produced two additional experiments yielding over a megajoule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DB2661-F378-F473-FD22-625A6A518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23" b="4843"/>
          <a:stretch/>
        </p:blipFill>
        <p:spPr>
          <a:xfrm>
            <a:off x="960120" y="1598168"/>
            <a:ext cx="4420722" cy="4302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B167DA-9E8C-638C-930D-BA76BD2287C3}"/>
              </a:ext>
            </a:extLst>
          </p:cNvPr>
          <p:cNvSpPr txBox="1"/>
          <p:nvPr/>
        </p:nvSpPr>
        <p:spPr>
          <a:xfrm>
            <a:off x="1059116" y="1773677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N210808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BA172F-D37F-A1BE-0435-95240C2EA17A}"/>
              </a:ext>
            </a:extLst>
          </p:cNvPr>
          <p:cNvSpPr txBox="1"/>
          <p:nvPr/>
        </p:nvSpPr>
        <p:spPr>
          <a:xfrm>
            <a:off x="1517478" y="3550991"/>
            <a:ext cx="779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Repeats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CB7EBF-8C0C-7CBA-68FF-B1B214F8B68F}"/>
              </a:ext>
            </a:extLst>
          </p:cNvPr>
          <p:cNvSpPr txBox="1"/>
          <p:nvPr/>
        </p:nvSpPr>
        <p:spPr>
          <a:xfrm>
            <a:off x="4204250" y="2184464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N220919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F21D45-2A0B-98F1-1F12-794C6D2BB8A3}"/>
              </a:ext>
            </a:extLst>
          </p:cNvPr>
          <p:cNvSpPr txBox="1"/>
          <p:nvPr/>
        </p:nvSpPr>
        <p:spPr>
          <a:xfrm>
            <a:off x="4852396" y="2662675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N221107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551F6C-78E5-8879-7A25-6EEA83A6C62B}"/>
              </a:ext>
            </a:extLst>
          </p:cNvPr>
          <p:cNvSpPr txBox="1"/>
          <p:nvPr/>
        </p:nvSpPr>
        <p:spPr>
          <a:xfrm>
            <a:off x="605642" y="5633939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0.0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221D72-8089-8A15-D49F-0BDD6DFD02AF}"/>
              </a:ext>
            </a:extLst>
          </p:cNvPr>
          <p:cNvSpPr txBox="1"/>
          <p:nvPr/>
        </p:nvSpPr>
        <p:spPr>
          <a:xfrm>
            <a:off x="605642" y="4279524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CF108A-224E-284C-8CBF-28B3DD1A00BA}"/>
              </a:ext>
            </a:extLst>
          </p:cNvPr>
          <p:cNvSpPr txBox="1"/>
          <p:nvPr/>
        </p:nvSpPr>
        <p:spPr>
          <a:xfrm>
            <a:off x="598849" y="2881327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1.0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2E4136-5615-5EBC-F8AD-6E94E2BA4DAC}"/>
              </a:ext>
            </a:extLst>
          </p:cNvPr>
          <p:cNvSpPr txBox="1"/>
          <p:nvPr/>
        </p:nvSpPr>
        <p:spPr>
          <a:xfrm>
            <a:off x="605642" y="1516646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1.5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86A385-1754-2468-E0F3-F7703B086059}"/>
              </a:ext>
            </a:extLst>
          </p:cNvPr>
          <p:cNvSpPr txBox="1"/>
          <p:nvPr/>
        </p:nvSpPr>
        <p:spPr>
          <a:xfrm rot="16200000">
            <a:off x="-703652" y="3563338"/>
            <a:ext cx="220143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Fusion energy [MJ]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437BDA-E647-536D-3F37-A491859E086E}"/>
              </a:ext>
            </a:extLst>
          </p:cNvPr>
          <p:cNvSpPr txBox="1"/>
          <p:nvPr/>
        </p:nvSpPr>
        <p:spPr>
          <a:xfrm>
            <a:off x="858706" y="580321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Aug.</a:t>
            </a:r>
          </a:p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F67157-20B0-F2AC-1E0E-B0CB3529BBF5}"/>
              </a:ext>
            </a:extLst>
          </p:cNvPr>
          <p:cNvSpPr txBox="1"/>
          <p:nvPr/>
        </p:nvSpPr>
        <p:spPr>
          <a:xfrm>
            <a:off x="2143497" y="582698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Jan.</a:t>
            </a:r>
          </a:p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FCEA81-29EA-0B0A-5792-9910EA7592E6}"/>
              </a:ext>
            </a:extLst>
          </p:cNvPr>
          <p:cNvSpPr txBox="1"/>
          <p:nvPr/>
        </p:nvSpPr>
        <p:spPr>
          <a:xfrm>
            <a:off x="4630007" y="5799992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Oct.</a:t>
            </a:r>
          </a:p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C94995-7EE6-BA5E-1951-427FD5F0EF57}"/>
              </a:ext>
            </a:extLst>
          </p:cNvPr>
          <p:cNvSpPr txBox="1"/>
          <p:nvPr/>
        </p:nvSpPr>
        <p:spPr>
          <a:xfrm>
            <a:off x="5742113" y="1927565"/>
            <a:ext cx="62270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1.35MJ yield: </a:t>
            </a:r>
            <a:r>
              <a:rPr lang="en-US" sz="1800" dirty="0"/>
              <a:t>1.9MJ of laser energy and standard thickness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1.2MJ yield: </a:t>
            </a:r>
            <a:r>
              <a:rPr lang="en-US" sz="1800" dirty="0"/>
              <a:t>2.05 MJ of laser energy and +6</a:t>
            </a:r>
            <a:r>
              <a:rPr lang="en-US" sz="1800" dirty="0">
                <a:latin typeface="Symbol" pitchFamily="2" charset="2"/>
              </a:rPr>
              <a:t>m</a:t>
            </a:r>
            <a:r>
              <a:rPr lang="en-US" sz="1800" dirty="0"/>
              <a:t>m thicker capsule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Higher laser energy and thicker targets provide a path to increased energy and less sensitivity to capsule fuel mix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1.0MJ yield: </a:t>
            </a:r>
            <a:r>
              <a:rPr lang="en-US" dirty="0"/>
              <a:t>1.9MJ of laser energy and a denser capsule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Denser capsule increases dwell time at highest pressures</a:t>
            </a:r>
          </a:p>
        </p:txBody>
      </p:sp>
      <p:sp>
        <p:nvSpPr>
          <p:cNvPr id="17" name="Straight Connector 16">
            <a:extLst>
              <a:ext uri="{FF2B5EF4-FFF2-40B4-BE49-F238E27FC236}">
                <a16:creationId xmlns:a16="http://schemas.microsoft.com/office/drawing/2014/main" id="{5FE11998-C725-F7E1-CF01-F8E2770BFFAD}"/>
              </a:ext>
            </a:extLst>
          </p:cNvPr>
          <p:cNvSpPr/>
          <p:nvPr/>
        </p:nvSpPr>
        <p:spPr>
          <a:xfrm rot="16200000" flipH="1">
            <a:off x="3169832" y="938772"/>
            <a:ext cx="45719" cy="4221657"/>
          </a:xfrm>
          <a:prstGeom prst="lineInv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1" b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2A857A-4951-94F5-C8E3-1A7B39C3F8D1}"/>
              </a:ext>
            </a:extLst>
          </p:cNvPr>
          <p:cNvSpPr txBox="1"/>
          <p:nvPr/>
        </p:nvSpPr>
        <p:spPr>
          <a:xfrm>
            <a:off x="5828455" y="5633939"/>
            <a:ext cx="6054379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first experiment with higher quality target capsules is scheduled for February, 2023 </a:t>
            </a:r>
          </a:p>
        </p:txBody>
      </p:sp>
    </p:spTree>
    <p:extLst>
      <p:ext uri="{BB962C8B-B14F-4D97-AF65-F5344CB8AC3E}">
        <p14:creationId xmlns:p14="http://schemas.microsoft.com/office/powerpoint/2010/main" val="311925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64C3467-EFF1-4004-AD31-990B8D8734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The NNSA Mission</a:t>
            </a:r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7CCBD75-70C0-4CD8-BDDA-0148B4D5027A}"/>
              </a:ext>
            </a:extLst>
          </p:cNvPr>
          <p:cNvGraphicFramePr/>
          <p:nvPr/>
        </p:nvGraphicFramePr>
        <p:xfrm>
          <a:off x="3099978" y="1604185"/>
          <a:ext cx="8936073" cy="4074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5FC8E56F-3A84-406D-9CC7-E47E8471BDE1}"/>
              </a:ext>
            </a:extLst>
          </p:cNvPr>
          <p:cNvGrpSpPr/>
          <p:nvPr/>
        </p:nvGrpSpPr>
        <p:grpSpPr>
          <a:xfrm>
            <a:off x="295351" y="1958796"/>
            <a:ext cx="3308423" cy="3251164"/>
            <a:chOff x="518636" y="1724870"/>
            <a:chExt cx="3308423" cy="32511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6E284D-031F-4C21-88C5-F43F0E911465}"/>
                </a:ext>
              </a:extLst>
            </p:cNvPr>
            <p:cNvSpPr txBox="1"/>
            <p:nvPr/>
          </p:nvSpPr>
          <p:spPr>
            <a:xfrm rot="18275724">
              <a:off x="550804" y="1692702"/>
              <a:ext cx="3244087" cy="3308423"/>
            </a:xfrm>
            <a:prstGeom prst="rect">
              <a:avLst/>
            </a:prstGeom>
            <a:noFill/>
          </p:spPr>
          <p:txBody>
            <a:bodyPr wrap="square" rtlCol="0">
              <a:prstTxWarp prst="textCircle">
                <a:avLst>
                  <a:gd name="adj" fmla="val 14201451"/>
                </a:avLst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DOE Mission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8D111E4-A694-42D4-9338-AE5FFF4991CE}"/>
                </a:ext>
              </a:extLst>
            </p:cNvPr>
            <p:cNvGrpSpPr/>
            <p:nvPr/>
          </p:nvGrpSpPr>
          <p:grpSpPr>
            <a:xfrm>
              <a:off x="637957" y="1786266"/>
              <a:ext cx="3147237" cy="3189768"/>
              <a:chOff x="-978195" y="3030279"/>
              <a:chExt cx="3147237" cy="3189768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1D92D14A-5FA1-470B-A3E2-4E37FCD48A78}"/>
                  </a:ext>
                </a:extLst>
              </p:cNvPr>
              <p:cNvSpPr/>
              <p:nvPr/>
            </p:nvSpPr>
            <p:spPr>
              <a:xfrm>
                <a:off x="-978195" y="3030279"/>
                <a:ext cx="3147237" cy="31897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F63045B-67A4-4469-8757-C284A198EAA2}"/>
                  </a:ext>
                </a:extLst>
              </p:cNvPr>
              <p:cNvSpPr/>
              <p:nvPr/>
            </p:nvSpPr>
            <p:spPr>
              <a:xfrm>
                <a:off x="-792714" y="3609501"/>
                <a:ext cx="2776275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 ensure America’s security and prosperity by addressing its energy, environmental, and nuclear challenges through transformative science and technology solutions</a:t>
                </a: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AA13D61-48DF-43AC-8A11-143D244C22F0}"/>
              </a:ext>
            </a:extLst>
          </p:cNvPr>
          <p:cNvSpPr txBox="1"/>
          <p:nvPr/>
        </p:nvSpPr>
        <p:spPr>
          <a:xfrm>
            <a:off x="3040913" y="1318717"/>
            <a:ext cx="2144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NNSA Priorities</a:t>
            </a:r>
          </a:p>
        </p:txBody>
      </p:sp>
    </p:spTree>
    <p:extLst>
      <p:ext uri="{BB962C8B-B14F-4D97-AF65-F5344CB8AC3E}">
        <p14:creationId xmlns:p14="http://schemas.microsoft.com/office/powerpoint/2010/main" val="3017799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403A72A-DBFD-428E-9026-808F20519325}"/>
              </a:ext>
            </a:extLst>
          </p:cNvPr>
          <p:cNvSpPr txBox="1"/>
          <p:nvPr/>
        </p:nvSpPr>
        <p:spPr>
          <a:xfrm rot="18053077">
            <a:off x="883912" y="1279223"/>
            <a:ext cx="3244087" cy="3308423"/>
          </a:xfrm>
          <a:prstGeom prst="rect">
            <a:avLst/>
          </a:prstGeom>
          <a:noFill/>
        </p:spPr>
        <p:txBody>
          <a:bodyPr wrap="square" rtlCol="0">
            <a:prstTxWarp prst="textCircle">
              <a:avLst>
                <a:gd name="adj" fmla="val 14201451"/>
              </a:avLst>
            </a:prstTxWarp>
            <a:spAutoFit/>
          </a:bodyPr>
          <a:lstStyle/>
          <a:p>
            <a:r>
              <a:rPr lang="en-US" sz="2800" b="1" dirty="0"/>
              <a:t>RDT&amp;E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F0FBA8-4023-4B64-BBB0-9343D803BB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5993" y="141526"/>
            <a:ext cx="9602712" cy="766763"/>
          </a:xfrm>
        </p:spPr>
        <p:txBody>
          <a:bodyPr>
            <a:normAutofit fontScale="92500"/>
          </a:bodyPr>
          <a:lstStyle/>
          <a:p>
            <a:r>
              <a:rPr lang="en-US" altLang="en-US" dirty="0"/>
              <a:t>The NNSA Office of Experimental Science delivers  the </a:t>
            </a:r>
            <a:r>
              <a:rPr lang="en-US" dirty="0"/>
              <a:t>world-class scientific data, facilities, and expertise required support the modern nuclear stockpile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FCD28956-B434-4532-82F6-9AD455A5A88A}"/>
              </a:ext>
            </a:extLst>
          </p:cNvPr>
          <p:cNvGraphicFramePr/>
          <p:nvPr/>
        </p:nvGraphicFramePr>
        <p:xfrm>
          <a:off x="1150812" y="908289"/>
          <a:ext cx="9510392" cy="3539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Arrow: Right 11">
            <a:extLst>
              <a:ext uri="{FF2B5EF4-FFF2-40B4-BE49-F238E27FC236}">
                <a16:creationId xmlns:a16="http://schemas.microsoft.com/office/drawing/2014/main" id="{D9508C17-2E43-4346-9F12-DB2DB18C2568}"/>
              </a:ext>
            </a:extLst>
          </p:cNvPr>
          <p:cNvSpPr/>
          <p:nvPr/>
        </p:nvSpPr>
        <p:spPr>
          <a:xfrm>
            <a:off x="657247" y="2743526"/>
            <a:ext cx="10671048" cy="1139195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For maintaining the effectiveness of the nuclear weapons stockpile, providing a technical basis for the annual assessment, developing modernization options, and quantifying the effects of aging on the stockpile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FCADEB9-7FED-4A85-A022-25E3B17FBAB7}"/>
              </a:ext>
            </a:extLst>
          </p:cNvPr>
          <p:cNvGrpSpPr/>
          <p:nvPr/>
        </p:nvGrpSpPr>
        <p:grpSpPr>
          <a:xfrm>
            <a:off x="2592608" y="4130388"/>
            <a:ext cx="9275953" cy="1361162"/>
            <a:chOff x="2647507" y="5433237"/>
            <a:chExt cx="9275953" cy="136116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AB918D3-AD46-44BF-B3DA-9F7FB0FD66E9}"/>
                </a:ext>
              </a:extLst>
            </p:cNvPr>
            <p:cNvSpPr/>
            <p:nvPr/>
          </p:nvSpPr>
          <p:spPr>
            <a:xfrm>
              <a:off x="2647507" y="5433237"/>
              <a:ext cx="9275953" cy="1345798"/>
            </a:xfrm>
            <a:prstGeom prst="rect">
              <a:avLst/>
            </a:prstGeom>
            <a:solidFill>
              <a:srgbClr val="A1B8E1"/>
            </a:solidFill>
            <a:ln w="28575">
              <a:solidFill>
                <a:srgbClr val="A1B8E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27D1200-1B25-4B75-A89F-E7A549D4F9FC}"/>
                </a:ext>
              </a:extLst>
            </p:cNvPr>
            <p:cNvSpPr txBox="1"/>
            <p:nvPr/>
          </p:nvSpPr>
          <p:spPr>
            <a:xfrm>
              <a:off x="2647507" y="5639841"/>
              <a:ext cx="14514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Office of </a:t>
              </a:r>
            </a:p>
            <a:p>
              <a:r>
                <a:rPr lang="en-US" b="1" dirty="0"/>
                <a:t>Experimental</a:t>
              </a:r>
            </a:p>
            <a:p>
              <a:r>
                <a:rPr lang="en-US" b="1" dirty="0"/>
                <a:t>Sciences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99996B0-B6CE-4829-B279-BAD32F749C69}"/>
                </a:ext>
              </a:extLst>
            </p:cNvPr>
            <p:cNvSpPr/>
            <p:nvPr/>
          </p:nvSpPr>
          <p:spPr>
            <a:xfrm>
              <a:off x="4088361" y="5463265"/>
              <a:ext cx="7824465" cy="13311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/>
                <a:t>VISION: </a:t>
              </a:r>
              <a:r>
                <a:rPr lang="en-US" sz="1400" dirty="0"/>
                <a:t>A world-class scientific enterprise for stockpile stewardship that creates and applies 21</a:t>
              </a:r>
              <a:r>
                <a:rPr lang="en-US" sz="1400" baseline="30000" dirty="0"/>
                <a:t>st</a:t>
              </a:r>
              <a:r>
                <a:rPr lang="en-US" sz="1400" dirty="0"/>
                <a:t> century science capabilities to anticipate and address existing and emergent stockpile needs, and thwart unforeseen threats</a:t>
              </a:r>
            </a:p>
            <a:p>
              <a:endParaRPr lang="en-US" sz="800" dirty="0"/>
            </a:p>
            <a:p>
              <a:pPr lvl="0">
                <a:defRPr/>
              </a:pPr>
              <a:r>
                <a:rPr lang="en-US" sz="1400" b="1" dirty="0"/>
                <a:t>MISSION: </a:t>
              </a:r>
              <a:r>
                <a:rPr lang="en-US" sz="1400" dirty="0"/>
                <a:t>Ensure a resilient US nuclear deterrence posture by delivering world-class data, facilities, and expertise required to undergird the effectiveness and responsiveness of the modern stockpile</a:t>
              </a: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2B6FD05-84A7-4CC4-A98C-47DB455B37D2}"/>
              </a:ext>
            </a:extLst>
          </p:cNvPr>
          <p:cNvCxnSpPr>
            <a:cxnSpLocks/>
          </p:cNvCxnSpPr>
          <p:nvPr/>
        </p:nvCxnSpPr>
        <p:spPr>
          <a:xfrm>
            <a:off x="2309711" y="3813888"/>
            <a:ext cx="282895" cy="316500"/>
          </a:xfrm>
          <a:prstGeom prst="straightConnector1">
            <a:avLst/>
          </a:prstGeom>
          <a:ln w="38100">
            <a:solidFill>
              <a:srgbClr val="A1B8E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6BE3E1C-02BE-4647-BD0A-C03370346839}"/>
              </a:ext>
            </a:extLst>
          </p:cNvPr>
          <p:cNvCxnSpPr>
            <a:cxnSpLocks/>
          </p:cNvCxnSpPr>
          <p:nvPr/>
        </p:nvCxnSpPr>
        <p:spPr>
          <a:xfrm flipH="1">
            <a:off x="9396192" y="3813888"/>
            <a:ext cx="151945" cy="316500"/>
          </a:xfrm>
          <a:prstGeom prst="straightConnector1">
            <a:avLst/>
          </a:prstGeom>
          <a:ln w="38100">
            <a:solidFill>
              <a:srgbClr val="A1B8E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386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07B202-43D7-429B-967A-CF994A9A34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Achieving a burning plasma is a priority for the NNSA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6739F9-31F4-DB48-AE86-E98D9FED0F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727" y="1376277"/>
            <a:ext cx="3319843" cy="2396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AD86441-2745-6A47-AC5F-99E037D7F9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4894" y="1361775"/>
            <a:ext cx="3325592" cy="2327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34C2A7-298E-9343-A3ED-8007347640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4417" y="2425905"/>
            <a:ext cx="1164838" cy="1438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D495166-313E-E942-8824-3F83D3DAE99A}"/>
              </a:ext>
            </a:extLst>
          </p:cNvPr>
          <p:cNvSpPr txBox="1">
            <a:spLocks/>
          </p:cNvSpPr>
          <p:nvPr/>
        </p:nvSpPr>
        <p:spPr>
          <a:xfrm>
            <a:off x="478829" y="1269505"/>
            <a:ext cx="1606547" cy="1601523"/>
          </a:xfrm>
          <a:prstGeom prst="rect">
            <a:avLst/>
          </a:prstGeom>
        </p:spPr>
        <p:txBody>
          <a:bodyPr>
            <a:noAutofit/>
          </a:bodyPr>
          <a:lstStyle>
            <a:lvl1pPr marL="230188" indent="-22225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0375" indent="-2301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89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514350">
              <a:lnSpc>
                <a:spcPct val="110000"/>
              </a:lnSpc>
              <a:buNone/>
            </a:pPr>
            <a:r>
              <a:rPr lang="en-US" sz="2000" i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NIF, Laser Indirect Drive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7C0795D-9299-A441-A8B1-BADB191FB34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7075" y="2457976"/>
            <a:ext cx="695586" cy="1592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1AB3CB8-BA47-AB4B-A6BC-F0D46B4C23FF}"/>
              </a:ext>
            </a:extLst>
          </p:cNvPr>
          <p:cNvSpPr txBox="1">
            <a:spLocks/>
          </p:cNvSpPr>
          <p:nvPr/>
        </p:nvSpPr>
        <p:spPr>
          <a:xfrm>
            <a:off x="9700279" y="1269248"/>
            <a:ext cx="1865117" cy="854692"/>
          </a:xfrm>
          <a:prstGeom prst="rect">
            <a:avLst/>
          </a:prstGeom>
        </p:spPr>
        <p:txBody>
          <a:bodyPr>
            <a:noAutofit/>
          </a:bodyPr>
          <a:lstStyle>
            <a:lvl1pPr marL="230188" indent="-22225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0375" indent="-2301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89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4350">
              <a:lnSpc>
                <a:spcPct val="110000"/>
              </a:lnSpc>
              <a:buNone/>
            </a:pPr>
            <a:r>
              <a:rPr lang="en-US" sz="2000" i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Z, Magnetic Direct Drive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5D61C44-1A68-CA44-9C35-0C11EAB1BDB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15" y="4262756"/>
            <a:ext cx="3053070" cy="2225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A96F5BD-8CB4-6F41-833B-875617124F71}"/>
              </a:ext>
            </a:extLst>
          </p:cNvPr>
          <p:cNvSpPr txBox="1">
            <a:spLocks/>
          </p:cNvSpPr>
          <p:nvPr/>
        </p:nvSpPr>
        <p:spPr>
          <a:xfrm>
            <a:off x="451708" y="4228248"/>
            <a:ext cx="1882516" cy="851824"/>
          </a:xfrm>
          <a:prstGeom prst="rect">
            <a:avLst/>
          </a:prstGeom>
        </p:spPr>
        <p:txBody>
          <a:bodyPr>
            <a:noAutofit/>
          </a:bodyPr>
          <a:lstStyle>
            <a:lvl1pPr marL="230188" indent="-22225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0375" indent="-2301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89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514350">
              <a:lnSpc>
                <a:spcPct val="110000"/>
              </a:lnSpc>
              <a:buNone/>
            </a:pPr>
            <a:r>
              <a:rPr lang="en-US" sz="2000" i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Omega, Laser Direct Drive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86241E5-7EB2-7C42-B80C-B838000B469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784" y="5358708"/>
            <a:ext cx="1112220" cy="1204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DCBF142-037D-C743-A1C2-1DB61F935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85227" y="4237356"/>
            <a:ext cx="2403382" cy="2225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003B435-102F-B540-93B6-60F2B72BF45D}"/>
              </a:ext>
            </a:extLst>
          </p:cNvPr>
          <p:cNvSpPr txBox="1">
            <a:spLocks/>
          </p:cNvSpPr>
          <p:nvPr/>
        </p:nvSpPr>
        <p:spPr>
          <a:xfrm>
            <a:off x="8817110" y="4493138"/>
            <a:ext cx="2777328" cy="637186"/>
          </a:xfrm>
          <a:prstGeom prst="rect">
            <a:avLst/>
          </a:prstGeom>
        </p:spPr>
        <p:txBody>
          <a:bodyPr>
            <a:noAutofit/>
          </a:bodyPr>
          <a:lstStyle>
            <a:lvl1pPr marL="230188" indent="-22225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0375" indent="-2301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89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4350">
              <a:lnSpc>
                <a:spcPct val="110000"/>
              </a:lnSpc>
              <a:buNone/>
            </a:pPr>
            <a:r>
              <a:rPr lang="en-US" sz="2000" i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LANL, HED and ICF  physics investigations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1CFD26C-EE93-6B48-B546-0DEC2A796B5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1033" y="5370003"/>
            <a:ext cx="1605580" cy="1167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82C1AA8-F20A-A945-BEB7-65E11871EB0E}"/>
              </a:ext>
            </a:extLst>
          </p:cNvPr>
          <p:cNvSpPr txBox="1"/>
          <p:nvPr/>
        </p:nvSpPr>
        <p:spPr>
          <a:xfrm>
            <a:off x="10094519" y="5630294"/>
            <a:ext cx="1499919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200" spc="-5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sz="1800" dirty="0"/>
              <a:t>General Atomics, Targets</a:t>
            </a:r>
          </a:p>
        </p:txBody>
      </p:sp>
    </p:spTree>
    <p:extLst>
      <p:ext uri="{BB962C8B-B14F-4D97-AF65-F5344CB8AC3E}">
        <p14:creationId xmlns:p14="http://schemas.microsoft.com/office/powerpoint/2010/main" val="25791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FDD7B8-A006-44AC-A422-138A559663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1703" y="141526"/>
            <a:ext cx="9602712" cy="76676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NIF August 8, 2021 experiment – a major leap forward </a:t>
            </a:r>
          </a:p>
          <a:p>
            <a:r>
              <a:rPr lang="en-US" sz="2800"/>
              <a:t>-  increased </a:t>
            </a:r>
            <a:r>
              <a:rPr lang="en-US" sz="2800" dirty="0"/>
              <a:t>interest in Inertial Fusion Energy (IFE)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2F5EAC-6C2E-0043-B9E9-CF1760CD325E}"/>
              </a:ext>
            </a:extLst>
          </p:cNvPr>
          <p:cNvGrpSpPr/>
          <p:nvPr/>
        </p:nvGrpSpPr>
        <p:grpSpPr>
          <a:xfrm>
            <a:off x="1940996" y="1391234"/>
            <a:ext cx="9082890" cy="4399966"/>
            <a:chOff x="2665709" y="1285875"/>
            <a:chExt cx="7828009" cy="47978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4E9E5EE-0DD2-413B-884C-7F44BE0CC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5709" y="1285875"/>
              <a:ext cx="7828009" cy="479781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2FD4EA3-4893-43CB-B234-3D17A72430C7}"/>
                </a:ext>
              </a:extLst>
            </p:cNvPr>
            <p:cNvSpPr txBox="1"/>
            <p:nvPr/>
          </p:nvSpPr>
          <p:spPr>
            <a:xfrm>
              <a:off x="3899094" y="4499994"/>
              <a:ext cx="8809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NIC</a:t>
              </a:r>
              <a:endParaRPr lang="en-US" dirty="0">
                <a:effectLst/>
              </a:endParaRPr>
            </a:p>
            <a:p>
              <a:r>
                <a:rPr lang="en-US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(2.5 kJ)</a:t>
              </a:r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B0106A0-01B7-4B5D-A5D8-D923A9FED3C3}"/>
                </a:ext>
              </a:extLst>
            </p:cNvPr>
            <p:cNvSpPr txBox="1"/>
            <p:nvPr/>
          </p:nvSpPr>
          <p:spPr>
            <a:xfrm>
              <a:off x="5136879" y="4360195"/>
              <a:ext cx="10869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High-foot</a:t>
              </a:r>
            </a:p>
            <a:p>
              <a:pPr algn="ctr"/>
              <a:r>
                <a:rPr lang="en-US" b="1" dirty="0"/>
                <a:t>(25 kJ)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6B622CC-9C68-4972-A74E-A0CA7E3826D3}"/>
                </a:ext>
              </a:extLst>
            </p:cNvPr>
            <p:cNvSpPr txBox="1"/>
            <p:nvPr/>
          </p:nvSpPr>
          <p:spPr>
            <a:xfrm>
              <a:off x="7075157" y="4360194"/>
              <a:ext cx="9332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HDC/BF</a:t>
              </a:r>
            </a:p>
            <a:p>
              <a:pPr algn="ctr"/>
              <a:r>
                <a:rPr lang="en-US" b="1" dirty="0"/>
                <a:t>(55 kJ)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B036F6-4B6D-4EA8-A782-6F8A704C7314}"/>
                </a:ext>
              </a:extLst>
            </p:cNvPr>
            <p:cNvSpPr txBox="1"/>
            <p:nvPr/>
          </p:nvSpPr>
          <p:spPr>
            <a:xfrm>
              <a:off x="4839297" y="4057568"/>
              <a:ext cx="15007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Improved stability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D54F48-3E34-46A3-928F-86E79EE201C1}"/>
                </a:ext>
              </a:extLst>
            </p:cNvPr>
            <p:cNvSpPr txBox="1"/>
            <p:nvPr/>
          </p:nvSpPr>
          <p:spPr>
            <a:xfrm>
              <a:off x="8793984" y="3903679"/>
              <a:ext cx="12135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HyE</a:t>
              </a:r>
              <a:r>
                <a:rPr lang="en-US" b="1" dirty="0"/>
                <a:t>/</a:t>
              </a:r>
              <a:r>
                <a:rPr lang="en-US" b="1" dirty="0" err="1"/>
                <a:t>Iraum</a:t>
              </a:r>
              <a:endParaRPr lang="en-US" b="1" dirty="0"/>
            </a:p>
            <a:p>
              <a:r>
                <a:rPr lang="en-US" b="1" dirty="0"/>
                <a:t>(100+ kJ)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819524D-8D6B-49B3-8E98-F99E8FE739E0}"/>
                </a:ext>
              </a:extLst>
            </p:cNvPr>
            <p:cNvSpPr txBox="1"/>
            <p:nvPr/>
          </p:nvSpPr>
          <p:spPr>
            <a:xfrm>
              <a:off x="6714834" y="3426625"/>
              <a:ext cx="165391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Reduced LPI</a:t>
              </a:r>
            </a:p>
            <a:p>
              <a:pPr algn="ctr"/>
              <a:r>
                <a:rPr lang="en-US" sz="1400" dirty="0"/>
                <a:t>Reduced fill tube</a:t>
              </a:r>
            </a:p>
            <a:p>
              <a:pPr algn="ctr"/>
              <a:r>
                <a:rPr lang="en-US" sz="1400" dirty="0"/>
                <a:t>Diamond ablator</a:t>
              </a:r>
            </a:p>
            <a:p>
              <a:pPr algn="ctr"/>
              <a:r>
                <a:rPr lang="en-US" sz="1400" dirty="0"/>
                <a:t>Improved symmetry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6D90EF-18F6-4C09-856F-5C0D45DC0677}"/>
                </a:ext>
              </a:extLst>
            </p:cNvPr>
            <p:cNvSpPr txBox="1"/>
            <p:nvPr/>
          </p:nvSpPr>
          <p:spPr>
            <a:xfrm>
              <a:off x="8625059" y="2734127"/>
              <a:ext cx="1551386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Increased coupling</a:t>
              </a:r>
            </a:p>
            <a:p>
              <a:pPr algn="ctr"/>
              <a:r>
                <a:rPr lang="en-US" sz="1400" dirty="0"/>
                <a:t>and compression</a:t>
              </a:r>
            </a:p>
            <a:p>
              <a:pPr algn="ctr"/>
              <a:r>
                <a:rPr lang="en-US" sz="1400" dirty="0"/>
                <a:t>Understanding</a:t>
              </a:r>
            </a:p>
            <a:p>
              <a:pPr algn="ctr"/>
              <a:r>
                <a:rPr lang="en-US" sz="1400" dirty="0"/>
                <a:t>degradations</a:t>
              </a:r>
            </a:p>
            <a:p>
              <a:pPr algn="ctr"/>
              <a:r>
                <a:rPr lang="en-US" sz="1400" dirty="0"/>
                <a:t>Better targets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7A3D22-EC73-4B1D-A72F-D02869096FC6}"/>
                </a:ext>
              </a:extLst>
            </p:cNvPr>
            <p:cNvSpPr txBox="1"/>
            <p:nvPr/>
          </p:nvSpPr>
          <p:spPr>
            <a:xfrm>
              <a:off x="8008426" y="1603675"/>
              <a:ext cx="22501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/>
                <a:t>HyE</a:t>
              </a:r>
              <a:r>
                <a:rPr lang="en-US" b="1" dirty="0"/>
                <a:t>/</a:t>
              </a:r>
              <a:r>
                <a:rPr lang="en-US" b="1" dirty="0" err="1"/>
                <a:t>Iraum</a:t>
              </a:r>
              <a:r>
                <a:rPr lang="en-US" b="1" dirty="0"/>
                <a:t> (1.35 MJ)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5FAB661-C322-633E-AE21-33D73DFA369D}"/>
              </a:ext>
            </a:extLst>
          </p:cNvPr>
          <p:cNvSpPr txBox="1"/>
          <p:nvPr/>
        </p:nvSpPr>
        <p:spPr>
          <a:xfrm>
            <a:off x="1419283" y="3024063"/>
            <a:ext cx="184731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265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0E0E9-B81C-B030-A029-AA06262E7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42" y="331752"/>
            <a:ext cx="11244982" cy="925548"/>
          </a:xfrm>
        </p:spPr>
        <p:txBody>
          <a:bodyPr anchor="ctr">
            <a:noAutofit/>
          </a:bodyPr>
          <a:lstStyle/>
          <a:p>
            <a:r>
              <a:rPr lang="en-US" sz="3200" dirty="0"/>
              <a:t>On August 8, 2021, we entered a new performance and physics regime putting us on the threshold of ignition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8238C5-CF27-2D1D-5BE9-AE9012F24807}"/>
              </a:ext>
            </a:extLst>
          </p:cNvPr>
          <p:cNvSpPr txBox="1"/>
          <p:nvPr/>
        </p:nvSpPr>
        <p:spPr>
          <a:xfrm>
            <a:off x="6553762" y="1518857"/>
            <a:ext cx="54223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Achieving such yields required a concerted long-term effort to improve our: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Target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Laser 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Diagnostic capabilities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Design</a:t>
            </a:r>
          </a:p>
          <a:p>
            <a:endParaRPr lang="en-US" dirty="0"/>
          </a:p>
          <a:p>
            <a:r>
              <a:rPr lang="en-US" dirty="0"/>
              <a:t>Repeat attempts had yields in the 0.4-0.8MJ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Applying our wide suite of diagnostics, we have improved our understanding of this new regime</a:t>
            </a:r>
          </a:p>
          <a:p>
            <a:endParaRPr lang="en-US" dirty="0"/>
          </a:p>
          <a:p>
            <a:r>
              <a:rPr lang="en-US" dirty="0"/>
              <a:t>Improved understanding has led design refinements that have achieved 1.2MJ and 1.0MJ yields in 2 recent experiments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AEE6BC-3E71-BC8E-D410-4681453B85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54"/>
          <a:stretch/>
        </p:blipFill>
        <p:spPr>
          <a:xfrm>
            <a:off x="741928" y="2055065"/>
            <a:ext cx="5811834" cy="37218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EBD8FC-B9AB-6E73-EDE0-EB3B56E33637}"/>
              </a:ext>
            </a:extLst>
          </p:cNvPr>
          <p:cNvSpPr txBox="1"/>
          <p:nvPr/>
        </p:nvSpPr>
        <p:spPr>
          <a:xfrm>
            <a:off x="5135500" y="2143206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N210808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A9D723-D51C-3585-FD4B-799F3484A697}"/>
              </a:ext>
            </a:extLst>
          </p:cNvPr>
          <p:cNvSpPr txBox="1"/>
          <p:nvPr/>
        </p:nvSpPr>
        <p:spPr>
          <a:xfrm>
            <a:off x="5670242" y="251017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N220919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522B83-CC72-EB85-0C36-FB221C6E09B8}"/>
              </a:ext>
            </a:extLst>
          </p:cNvPr>
          <p:cNvSpPr txBox="1"/>
          <p:nvPr/>
        </p:nvSpPr>
        <p:spPr>
          <a:xfrm>
            <a:off x="5703490" y="3357227"/>
            <a:ext cx="85151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N221107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DF3630-1F9C-5BC4-EFEE-805CDACD9659}"/>
              </a:ext>
            </a:extLst>
          </p:cNvPr>
          <p:cNvSpPr txBox="1"/>
          <p:nvPr/>
        </p:nvSpPr>
        <p:spPr>
          <a:xfrm>
            <a:off x="421329" y="5267786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0.0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7F688F-76D0-C9BF-1CEE-DD2EB61FD426}"/>
              </a:ext>
            </a:extLst>
          </p:cNvPr>
          <p:cNvSpPr txBox="1"/>
          <p:nvPr/>
        </p:nvSpPr>
        <p:spPr>
          <a:xfrm>
            <a:off x="421329" y="3950283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0.6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5301DC-BF9F-99B6-2B7F-2E8612547D42}"/>
              </a:ext>
            </a:extLst>
          </p:cNvPr>
          <p:cNvSpPr txBox="1"/>
          <p:nvPr/>
        </p:nvSpPr>
        <p:spPr>
          <a:xfrm>
            <a:off x="421329" y="3071949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1.0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346B8C-6C87-06E3-2AA2-E5F06FC1983E}"/>
              </a:ext>
            </a:extLst>
          </p:cNvPr>
          <p:cNvSpPr txBox="1"/>
          <p:nvPr/>
        </p:nvSpPr>
        <p:spPr>
          <a:xfrm>
            <a:off x="421329" y="2193615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1.4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469FDE-AC46-A9A9-84C8-5F9F71C5973E}"/>
              </a:ext>
            </a:extLst>
          </p:cNvPr>
          <p:cNvSpPr txBox="1"/>
          <p:nvPr/>
        </p:nvSpPr>
        <p:spPr>
          <a:xfrm rot="16200000">
            <a:off x="-780021" y="3505534"/>
            <a:ext cx="220143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Fusion energy [MJ]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D3EF6B-A326-3EDE-F3FF-F47DE84799DF}"/>
              </a:ext>
            </a:extLst>
          </p:cNvPr>
          <p:cNvSpPr txBox="1"/>
          <p:nvPr/>
        </p:nvSpPr>
        <p:spPr>
          <a:xfrm>
            <a:off x="421329" y="2632782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1.2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5C62B6-A879-16B1-F0C5-0B8D4A4CB837}"/>
              </a:ext>
            </a:extLst>
          </p:cNvPr>
          <p:cNvSpPr txBox="1"/>
          <p:nvPr/>
        </p:nvSpPr>
        <p:spPr>
          <a:xfrm>
            <a:off x="421329" y="3511116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0.8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8B7B1B-3300-A830-743A-4851E8E5607D}"/>
              </a:ext>
            </a:extLst>
          </p:cNvPr>
          <p:cNvSpPr txBox="1"/>
          <p:nvPr/>
        </p:nvSpPr>
        <p:spPr>
          <a:xfrm>
            <a:off x="421329" y="4389450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0.4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CE4599-4724-86D8-11D1-ECABCDF16B62}"/>
              </a:ext>
            </a:extLst>
          </p:cNvPr>
          <p:cNvSpPr txBox="1"/>
          <p:nvPr/>
        </p:nvSpPr>
        <p:spPr>
          <a:xfrm>
            <a:off x="421329" y="4828617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0.2</a:t>
            </a:r>
          </a:p>
        </p:txBody>
      </p:sp>
    </p:spTree>
    <p:extLst>
      <p:ext uri="{BB962C8B-B14F-4D97-AF65-F5344CB8AC3E}">
        <p14:creationId xmlns:p14="http://schemas.microsoft.com/office/powerpoint/2010/main" val="1517981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E11B96-FE8F-42E4-B95B-1B1A4C923F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NNSA ICF program benefits IFE development while maintaining the primacy of its Stockpile Stewardship mission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8933DD-76DE-462B-866F-040FF3F37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93" y="1383588"/>
            <a:ext cx="10570771" cy="3766224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a typeface="Calibri" panose="020F0502020204030204" pitchFamily="34" charset="0"/>
              </a:rPr>
              <a:t>The fusion output goal for the ICF program is high yield (&gt;100 megajoules)</a:t>
            </a: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a typeface="Calibri" panose="020F0502020204030204" pitchFamily="34" charset="0"/>
              </a:rPr>
              <a:t>Inertial Fusion Energy (IFE) requires net energy gain and high-repetition rate in addition to high yield</a:t>
            </a: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a typeface="Calibri" panose="020F0502020204030204" pitchFamily="34" charset="0"/>
              </a:rPr>
              <a:t>NNSA supports OFES research into IFE in areas of dual benefit</a:t>
            </a: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ea typeface="Times New Roman" panose="02020603050405020304" pitchFamily="18" charset="0"/>
              </a:rPr>
              <a:t>Workforces for both ICF and IFE programs have complementary and often overlapping expertise requirements</a:t>
            </a: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ea typeface="Times New Roman" panose="02020603050405020304" pitchFamily="18" charset="0"/>
              </a:rPr>
              <a:t>There are areas of potential sensitivity or concern including export control and non-proliferation</a:t>
            </a:r>
            <a:endParaRPr lang="en-US" sz="24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050DFF-DFAB-6BE8-BC58-7F8E875717F2}"/>
              </a:ext>
            </a:extLst>
          </p:cNvPr>
          <p:cNvSpPr txBox="1"/>
          <p:nvPr/>
        </p:nvSpPr>
        <p:spPr>
          <a:xfrm>
            <a:off x="3754173" y="5463961"/>
            <a:ext cx="4683654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  <a:t>Achieving the ICF goal is on the path to IFE</a:t>
            </a:r>
          </a:p>
        </p:txBody>
      </p:sp>
    </p:spTree>
    <p:extLst>
      <p:ext uri="{BB962C8B-B14F-4D97-AF65-F5344CB8AC3E}">
        <p14:creationId xmlns:p14="http://schemas.microsoft.com/office/powerpoint/2010/main" val="211757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B0EDC2-E78E-4B91-888D-5DD1F4223BCE}"/>
              </a:ext>
            </a:extLst>
          </p:cNvPr>
          <p:cNvSpPr/>
          <p:nvPr/>
        </p:nvSpPr>
        <p:spPr>
          <a:xfrm>
            <a:off x="-149290" y="1184210"/>
            <a:ext cx="12548554" cy="57894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736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70529A-FB05-4738-91C4-59E1D8BD61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While there are clear differences in the mission, there are some technologies are of interest to both stewardship and IFE priorities</a:t>
            </a:r>
          </a:p>
        </p:txBody>
      </p:sp>
      <p:sp>
        <p:nvSpPr>
          <p:cNvPr id="4" name="Pentagon 18">
            <a:extLst>
              <a:ext uri="{FF2B5EF4-FFF2-40B4-BE49-F238E27FC236}">
                <a16:creationId xmlns:a16="http://schemas.microsoft.com/office/drawing/2014/main" id="{B7A2C4AD-B2F3-4CFC-8910-B3D42A06A413}"/>
              </a:ext>
            </a:extLst>
          </p:cNvPr>
          <p:cNvSpPr/>
          <p:nvPr/>
        </p:nvSpPr>
        <p:spPr>
          <a:xfrm>
            <a:off x="5858634" y="1588440"/>
            <a:ext cx="5468454" cy="31184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Pentagon 19">
            <a:extLst>
              <a:ext uri="{FF2B5EF4-FFF2-40B4-BE49-F238E27FC236}">
                <a16:creationId xmlns:a16="http://schemas.microsoft.com/office/drawing/2014/main" id="{648CEEA7-94F5-43D8-98CE-983D46072AA6}"/>
              </a:ext>
            </a:extLst>
          </p:cNvPr>
          <p:cNvSpPr/>
          <p:nvPr/>
        </p:nvSpPr>
        <p:spPr>
          <a:xfrm rot="10800000">
            <a:off x="636104" y="1587501"/>
            <a:ext cx="5027562" cy="31315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D6F1EB-8B35-4344-95FD-F2A92D8247BB}"/>
              </a:ext>
            </a:extLst>
          </p:cNvPr>
          <p:cNvSpPr txBox="1"/>
          <p:nvPr/>
        </p:nvSpPr>
        <p:spPr>
          <a:xfrm>
            <a:off x="748313" y="1564190"/>
            <a:ext cx="3567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Stockpile Science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DCEE3F-5B0E-4749-A988-668F83E7538B}"/>
              </a:ext>
            </a:extLst>
          </p:cNvPr>
          <p:cNvSpPr txBox="1"/>
          <p:nvPr/>
        </p:nvSpPr>
        <p:spPr>
          <a:xfrm>
            <a:off x="9355252" y="1558825"/>
            <a:ext cx="1936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Fusion Energy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D022F6-9EC6-4566-828A-17BC2D4C1964}"/>
              </a:ext>
            </a:extLst>
          </p:cNvPr>
          <p:cNvSpPr/>
          <p:nvPr/>
        </p:nvSpPr>
        <p:spPr>
          <a:xfrm>
            <a:off x="3626225" y="2203431"/>
            <a:ext cx="20374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432FF"/>
                </a:solidFill>
              </a:rPr>
              <a:t>Precision laser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u="sng" dirty="0">
                <a:solidFill>
                  <a:srgbClr val="0432FF"/>
                </a:solidFill>
              </a:rPr>
              <a:t>&amp; current </a:t>
            </a:r>
            <a:r>
              <a:rPr lang="en-US" sz="1600" dirty="0">
                <a:solidFill>
                  <a:srgbClr val="0432FF"/>
                </a:solidFill>
              </a:rPr>
              <a:t>delivery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655B07-F99D-4C17-AC54-716C5FF4A5CF}"/>
              </a:ext>
            </a:extLst>
          </p:cNvPr>
          <p:cNvSpPr/>
          <p:nvPr/>
        </p:nvSpPr>
        <p:spPr>
          <a:xfrm>
            <a:off x="4417167" y="2900497"/>
            <a:ext cx="27538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9300"/>
                </a:solidFill>
              </a:rPr>
              <a:t>Technology: High rep-rate lasers,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u="sng" dirty="0"/>
              <a:t>&amp; pulsed power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50E822-D33A-4336-9673-99B679B2AD68}"/>
              </a:ext>
            </a:extLst>
          </p:cNvPr>
          <p:cNvSpPr/>
          <p:nvPr/>
        </p:nvSpPr>
        <p:spPr>
          <a:xfrm>
            <a:off x="9556254" y="2175610"/>
            <a:ext cx="2123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High efficiency drivers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C19DD1-192D-4AF3-B8D0-75DA541FED37}"/>
              </a:ext>
            </a:extLst>
          </p:cNvPr>
          <p:cNvSpPr/>
          <p:nvPr/>
        </p:nvSpPr>
        <p:spPr>
          <a:xfrm>
            <a:off x="666455" y="3299958"/>
            <a:ext cx="19866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Static target alignment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AF5706-8586-4D95-BE37-462B84D461B1}"/>
              </a:ext>
            </a:extLst>
          </p:cNvPr>
          <p:cNvSpPr/>
          <p:nvPr/>
        </p:nvSpPr>
        <p:spPr>
          <a:xfrm>
            <a:off x="7654415" y="3412436"/>
            <a:ext cx="3153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Engaging and tracking moving targets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B3669F-A25E-4070-B975-8ABC917CABAA}"/>
              </a:ext>
            </a:extLst>
          </p:cNvPr>
          <p:cNvSpPr/>
          <p:nvPr/>
        </p:nvSpPr>
        <p:spPr>
          <a:xfrm>
            <a:off x="4866777" y="4784398"/>
            <a:ext cx="20804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432FF"/>
                </a:solidFill>
              </a:rPr>
              <a:t>Target physics modeling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F5B82B-DD62-4D50-BF9D-68454E026060}"/>
              </a:ext>
            </a:extLst>
          </p:cNvPr>
          <p:cNvSpPr/>
          <p:nvPr/>
        </p:nvSpPr>
        <p:spPr>
          <a:xfrm>
            <a:off x="3149885" y="4517029"/>
            <a:ext cx="2236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gradFill>
                  <a:gsLst>
                    <a:gs pos="67000">
                      <a:srgbClr val="FF9300"/>
                    </a:gs>
                    <a:gs pos="61000">
                      <a:srgbClr val="1E3CE5"/>
                    </a:gs>
                    <a:gs pos="0">
                      <a:srgbClr val="0432FF"/>
                    </a:gs>
                    <a:gs pos="100000">
                      <a:srgbClr val="FF9300"/>
                    </a:gs>
                  </a:gsLst>
                  <a:lin ang="5400000" scaled="1"/>
                </a:gradFill>
              </a:rPr>
              <a:t>Target Physics Diagnostics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CF6D6D-26CB-4BEC-ABDC-8257B665C05C}"/>
              </a:ext>
            </a:extLst>
          </p:cNvPr>
          <p:cNvSpPr/>
          <p:nvPr/>
        </p:nvSpPr>
        <p:spPr>
          <a:xfrm>
            <a:off x="5149064" y="3911344"/>
            <a:ext cx="15385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432FF"/>
                </a:solidFill>
              </a:rPr>
              <a:t>Target metrology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3861F1-34BB-45EA-98A7-3B61BE85ED32}"/>
              </a:ext>
            </a:extLst>
          </p:cNvPr>
          <p:cNvSpPr/>
          <p:nvPr/>
        </p:nvSpPr>
        <p:spPr>
          <a:xfrm>
            <a:off x="9440516" y="3911344"/>
            <a:ext cx="23342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Target mass production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2CA956-76E0-4E2D-89EA-2634538908B6}"/>
              </a:ext>
            </a:extLst>
          </p:cNvPr>
          <p:cNvSpPr/>
          <p:nvPr/>
        </p:nvSpPr>
        <p:spPr>
          <a:xfrm>
            <a:off x="653689" y="4094959"/>
            <a:ext cx="308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Target fabrication with SSP materials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314585-7738-4BF4-AF7C-D1CC587035C5}"/>
              </a:ext>
            </a:extLst>
          </p:cNvPr>
          <p:cNvSpPr/>
          <p:nvPr/>
        </p:nvSpPr>
        <p:spPr>
          <a:xfrm>
            <a:off x="7685432" y="4542416"/>
            <a:ext cx="33601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Tritium processing </a:t>
            </a:r>
            <a:r>
              <a:rPr lang="en-US" sz="1600" u="sng" dirty="0"/>
              <a:t>&amp; breeding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87A1E7-F07D-4D81-A41C-B45240A25239}"/>
              </a:ext>
            </a:extLst>
          </p:cNvPr>
          <p:cNvSpPr/>
          <p:nvPr/>
        </p:nvSpPr>
        <p:spPr>
          <a:xfrm>
            <a:off x="7699863" y="4902626"/>
            <a:ext cx="39015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Chamber hardening </a:t>
            </a:r>
            <a:r>
              <a:rPr lang="en-US" sz="1600" u="sng" dirty="0"/>
              <a:t>for radiation and shock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3C502E-DE5B-43F5-83A0-E97958BD5EB0}"/>
              </a:ext>
            </a:extLst>
          </p:cNvPr>
          <p:cNvSpPr/>
          <p:nvPr/>
        </p:nvSpPr>
        <p:spPr>
          <a:xfrm>
            <a:off x="9843049" y="5381629"/>
            <a:ext cx="14840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Economics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C5B5CF-FA4A-42A6-AA89-E657479340B5}"/>
              </a:ext>
            </a:extLst>
          </p:cNvPr>
          <p:cNvSpPr/>
          <p:nvPr/>
        </p:nvSpPr>
        <p:spPr>
          <a:xfrm>
            <a:off x="9784814" y="5814570"/>
            <a:ext cx="19899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Systems engineering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253D43-5667-4E9C-95A5-79ECAAD6977D}"/>
              </a:ext>
            </a:extLst>
          </p:cNvPr>
          <p:cNvSpPr/>
          <p:nvPr/>
        </p:nvSpPr>
        <p:spPr>
          <a:xfrm>
            <a:off x="7670999" y="2809266"/>
            <a:ext cx="39303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Final optics </a:t>
            </a:r>
            <a:r>
              <a:rPr lang="en-US" sz="1600" u="sng" dirty="0"/>
              <a:t>&amp; recyclable transmission lines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A62F432-A38F-4F76-8AE7-33CDDCACB55B}"/>
              </a:ext>
            </a:extLst>
          </p:cNvPr>
          <p:cNvSpPr/>
          <p:nvPr/>
        </p:nvSpPr>
        <p:spPr>
          <a:xfrm>
            <a:off x="232537" y="5245183"/>
            <a:ext cx="1981853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</a:rPr>
              <a:t>DOE-NNSA funded</a:t>
            </a:r>
          </a:p>
          <a:p>
            <a:r>
              <a:rPr lang="en-US" sz="1400" dirty="0">
                <a:solidFill>
                  <a:srgbClr val="FF9300"/>
                </a:solidFill>
              </a:rPr>
              <a:t>DOE-SC / ARPA-E funded</a:t>
            </a:r>
          </a:p>
          <a:p>
            <a:r>
              <a:rPr lang="en-US" sz="1400" dirty="0"/>
              <a:t>Not currently funded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59A444F-C2B1-489C-8AD5-F64B22614BB4}"/>
              </a:ext>
            </a:extLst>
          </p:cNvPr>
          <p:cNvSpPr/>
          <p:nvPr/>
        </p:nvSpPr>
        <p:spPr>
          <a:xfrm>
            <a:off x="4109793" y="5498856"/>
            <a:ext cx="35446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gradFill>
                  <a:gsLst>
                    <a:gs pos="53000">
                      <a:srgbClr val="FF9300"/>
                    </a:gs>
                    <a:gs pos="48000">
                      <a:srgbClr val="1E3CE5"/>
                    </a:gs>
                    <a:gs pos="0">
                      <a:srgbClr val="0432FF"/>
                    </a:gs>
                    <a:gs pos="100000">
                      <a:srgbClr val="FF9300"/>
                    </a:gs>
                  </a:gsLst>
                  <a:lin ang="5400000" scaled="1"/>
                </a:gradFill>
              </a:rPr>
              <a:t>Machine Learning &amp; Cognitive Simulations</a:t>
            </a:r>
          </a:p>
        </p:txBody>
      </p:sp>
    </p:spTree>
    <p:extLst>
      <p:ext uri="{BB962C8B-B14F-4D97-AF65-F5344CB8AC3E}">
        <p14:creationId xmlns:p14="http://schemas.microsoft.com/office/powerpoint/2010/main" val="1263895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337D94-B4DC-784E-BB51-7B826D749303}"/>
              </a:ext>
            </a:extLst>
          </p:cNvPr>
          <p:cNvSpPr/>
          <p:nvPr/>
        </p:nvSpPr>
        <p:spPr>
          <a:xfrm>
            <a:off x="386080" y="5862320"/>
            <a:ext cx="247904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2DF71A-0FA8-4AC7-9EF1-2F566ED33B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Pursuit of Inertial Fusion Energy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D130B0-CBED-B14B-953A-311FA2076631}"/>
              </a:ext>
            </a:extLst>
          </p:cNvPr>
          <p:cNvSpPr/>
          <p:nvPr/>
        </p:nvSpPr>
        <p:spPr>
          <a:xfrm>
            <a:off x="237544" y="1280779"/>
            <a:ext cx="5325058" cy="449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NNSA is part of the Department of Energy effort to realize the promise of Inertial Fusion Energy.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long-standing inertial confinement fusion (ICF) mission of the NNSA means we have significant expertise in many of the technical aspects of IFE, including: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Diagnostics,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Modeling and simulation,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 fabrication,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 others…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38BA7B-96CB-BC6D-AF36-5E777AD30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3768" y="1440448"/>
            <a:ext cx="5993527" cy="3341102"/>
          </a:xfrm>
          <a:prstGeom prst="rect">
            <a:avLst/>
          </a:prstGeom>
          <a:effectLst>
            <a:outerShdw blurRad="50800" dist="112476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9E56D7-3C14-8FD9-D1B4-3450189671D6}"/>
              </a:ext>
            </a:extLst>
          </p:cNvPr>
          <p:cNvSpPr txBox="1"/>
          <p:nvPr/>
        </p:nvSpPr>
        <p:spPr>
          <a:xfrm>
            <a:off x="6334125" y="4962525"/>
            <a:ext cx="53250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Members of the NNSA participated in the White House Summit on Developing a Bold Decadal Vision for Commercial Fusion Energy (March 2022) and continue to work with the DOE “cross-cut teams.”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940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gram_x002f_Weapon_x0020_Type-OES xmlns="bbd33595-c961-4ac9-b32a-b61b0c4018eb" xsi:nil="true"/>
    <Office_x002f_Organization-OES xmlns="bbd33595-c961-4ac9-b32a-b61b0c4018eb" xsi:nil="true"/>
    <Process_x002f_Program_x002f_Project-OES xmlns="bbd33595-c961-4ac9-b32a-b61b0c4018eb" xsi:nil="true"/>
    <Item_x0020_Type-OES xmlns="bbd33595-c961-4ac9-b32a-b61b0c4018eb" xsi:nil="true"/>
    <Classification-OES xmlns="bbd33595-c961-4ac9-b32a-b61b0c4018eb">UNCLASSIFIED</Classification-OES>
    <Record-OES xmlns="bbd33595-c961-4ac9-b32a-b61b0c4018eb">true</Record-OES>
    <Reporting_x0020_Period-OES xmlns="bbd33595-c961-4ac9-b32a-b61b0c4018eb" xsi:nil="true"/>
    <Date_x0020__x0028_MM-DD-YYYY_x0029_-OES xmlns="bbd33595-c961-4ac9-b32a-b61b0c4018eb" xsi:nil="true"/>
    <Site-OES xmlns="bbd33595-c961-4ac9-b32a-b61b0c4018eb"/>
    <Explanation_x0020__x0028_replaces_x0020_Notes_x0026_Descript_x0029_-OES xmlns="bbd33595-c961-4ac9-b32a-b61b0c4018eb" xsi:nil="true"/>
    <Record_x0020_ID xmlns="bbd33595-c961-4ac9-b32a-b61b0c4018eb" xsi:nil="true"/>
    <Title_x0020__x0028_replaces_x0020_Doc_x0020_Name_x0029_-OES xmlns="bbd33595-c961-4ac9-b32a-b61b0c4018eb" xsi:nil="true"/>
    <Category-3-OES xmlns="bbd33595-c961-4ac9-b32a-b61b0c4018eb" xsi:nil="true"/>
    <Author_x0020__x0028_Last_x002c__x0020_First_x0029_-OES xmlns="bbd33595-c961-4ac9-b32a-b61b0c4018eb" xsi:nil="true"/>
    <Year-OES xmlns="bbd33595-c961-4ac9-b32a-b61b0c4018eb" xsi:nil="true"/>
    <Date_x0020_Range_x0020__x0028_MM_x002f_DD_x002f_YYYY_x0020_-_x0020_MM_x002f_DD_x002f_YYYY_x0029_-OES xmlns="bbd33595-c961-4ac9-b32a-b61b0c4018eb" xsi:nil="true"/>
    <Areas-OES xmlns="bbd33595-c961-4ac9-b32a-b61b0c4018eb" xsi:nil="true"/>
    <Status-OES xmlns="bbd33595-c961-4ac9-b32a-b61b0c4018eb" xsi:nil="true"/>
    <Archive-OES xmlns="bbd33595-c961-4ac9-b32a-b61b0c4018eb">No</Archive-OE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850038370B9C4F9E83E39414ECB895" ma:contentTypeVersion="20" ma:contentTypeDescription="Create a new document." ma:contentTypeScope="" ma:versionID="68735e8e9a8ab3e9d7a34718885b374e">
  <xsd:schema xmlns:xsd="http://www.w3.org/2001/XMLSchema" xmlns:xs="http://www.w3.org/2001/XMLSchema" xmlns:p="http://schemas.microsoft.com/office/2006/metadata/properties" xmlns:ns2="bbd33595-c961-4ac9-b32a-b61b0c4018eb" targetNamespace="http://schemas.microsoft.com/office/2006/metadata/properties" ma:root="true" ma:fieldsID="f6b03b3798662abaf750fef0e1c722df" ns2:_="">
    <xsd:import namespace="bbd33595-c961-4ac9-b32a-b61b0c4018e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Archive-OES" minOccurs="0"/>
                <xsd:element ref="ns2:Author_x0020__x0028_Last_x002c__x0020_First_x0029_-OES" minOccurs="0"/>
                <xsd:element ref="ns2:Category-3-OES" minOccurs="0"/>
                <xsd:element ref="ns2:Classification-OES" minOccurs="0"/>
                <xsd:element ref="ns2:Date_x0020__x0028_MM-DD-YYYY_x0029_-OES" minOccurs="0"/>
                <xsd:element ref="ns2:Date_x0020_Range_x0020__x0028_MM_x002f_DD_x002f_YYYY_x0020_-_x0020_MM_x002f_DD_x002f_YYYY_x0029_-OES" minOccurs="0"/>
                <xsd:element ref="ns2:Explanation_x0020__x0028_replaces_x0020_Notes_x0026_Descript_x0029_-OES" minOccurs="0"/>
                <xsd:element ref="ns2:Item_x0020_Type-OES" minOccurs="0"/>
                <xsd:element ref="ns2:Office_x002f_Organization-OES" minOccurs="0"/>
                <xsd:element ref="ns2:Process_x002f_Program_x002f_Project-OES" minOccurs="0"/>
                <xsd:element ref="ns2:Program_x002f_Weapon_x0020_Type-OES" minOccurs="0"/>
                <xsd:element ref="ns2:Areas-OES" minOccurs="0"/>
                <xsd:element ref="ns2:Record_x0020_ID" minOccurs="0"/>
                <xsd:element ref="ns2:Record-OES" minOccurs="0"/>
                <xsd:element ref="ns2:Reporting_x0020_Period-OES" minOccurs="0"/>
                <xsd:element ref="ns2:Site-OES" minOccurs="0"/>
                <xsd:element ref="ns2:Status-OES" minOccurs="0"/>
                <xsd:element ref="ns2:Title_x0020__x0028_replaces_x0020_Doc_x0020_Name_x0029_-OES" minOccurs="0"/>
                <xsd:element ref="ns2:Year-O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33595-c961-4ac9-b32a-b61b0c4018e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rchive-OES" ma:index="9" nillable="true" ma:displayName="Archive-OES" ma:default="No" ma:format="Dropdown" ma:internalName="Archive_x002d_OES">
      <xsd:simpleType>
        <xsd:restriction base="dms:Choice">
          <xsd:enumeration value="No"/>
          <xsd:enumeration value="Yes"/>
        </xsd:restriction>
      </xsd:simpleType>
    </xsd:element>
    <xsd:element name="Author_x0020__x0028_Last_x002c__x0020_First_x0029_-OES" ma:index="10" nillable="true" ma:displayName="Author (Last, First)-OES" ma:description="Document Owner (as opposed to person who uploads the file into SharePoint)" ma:internalName="Author_x0020__x0028_Last_x002C__x0020_First_x0029__x002d_OES">
      <xsd:simpleType>
        <xsd:restriction base="dms:Text">
          <xsd:maxLength value="255"/>
        </xsd:restriction>
      </xsd:simpleType>
    </xsd:element>
    <xsd:element name="Category-3-OES" ma:index="11" nillable="true" ma:displayName="Category-OES" ma:format="Dropdown" ma:internalName="Category_x002d_3_x002d_OES">
      <xsd:simpleType>
        <xsd:restriction base="dms:Choice">
          <xsd:enumeration value="Audit/Assessment/Survey"/>
          <xsd:enumeration value="Authorization Basis"/>
          <xsd:enumeration value="Database Operations"/>
          <xsd:enumeration value="Improvement Initiatives"/>
          <xsd:enumeration value="Information Mgmt"/>
          <xsd:enumeration value="Integration Activities"/>
          <xsd:enumeration value="Milestone"/>
          <xsd:enumeration value="Military Liaison"/>
          <xsd:enumeration value="Modernization"/>
          <xsd:enumeration value="Other"/>
          <xsd:enumeration value="Performance"/>
          <xsd:enumeration value="Policy Stewardship"/>
          <xsd:enumeration value="Program Documentation"/>
          <xsd:enumeration value="Qualification/Certification"/>
          <xsd:enumeration value="Strategic Partnership Programs"/>
          <xsd:enumeration value="Summit/Workshop"/>
          <xsd:enumeration value="Tech Basis Studies"/>
          <xsd:enumeration value="Training"/>
          <xsd:enumeration value="Working Group"/>
        </xsd:restriction>
      </xsd:simpleType>
    </xsd:element>
    <xsd:element name="Classification-OES" ma:index="12" nillable="true" ma:displayName="Classification/Access Rights-OES" ma:default="UNCLASSIFIED" ma:format="Dropdown" ma:internalName="Classification_x002d_OES">
      <xsd:simpleType>
        <xsd:restriction base="dms:Choice">
          <xsd:enumeration value="EMBARGOED"/>
          <xsd:enumeration value="UNCLASSIFIED"/>
          <xsd:enumeration value="UNCLASSIFIED OUO"/>
          <xsd:enumeration value="UNCLASSIFIED PII"/>
          <xsd:enumeration value="UNCLASSIFIED PROPRIETARY"/>
          <xsd:enumeration value="UNCLASSIFIED UCNI"/>
        </xsd:restriction>
      </xsd:simpleType>
    </xsd:element>
    <xsd:element name="Date_x0020__x0028_MM-DD-YYYY_x0029_-OES" ma:index="13" nillable="true" ma:displayName="Date (MM/DD/YYYY)-OES" ma:internalName="Date_x0020__x0028_MM_x002d_DD_x002d_YYYY_x0029__x002d_OES">
      <xsd:simpleType>
        <xsd:restriction base="dms:Text">
          <xsd:maxLength value="255"/>
        </xsd:restriction>
      </xsd:simpleType>
    </xsd:element>
    <xsd:element name="Date_x0020_Range_x0020__x0028_MM_x002f_DD_x002f_YYYY_x0020_-_x0020_MM_x002f_DD_x002f_YYYY_x0029_-OES" ma:index="14" nillable="true" ma:displayName="Date Range (MM/DD/YYYY - MM/DD/YYYY)-OES" ma:description="For use with folders, notebooks, etc." ma:internalName="Date_x0020_Range_x0020__x0028_MM_x002F_DD_x002F_YYYY_x0020__x002d__x0020_MM_x002F_DD_x002F_YYYY_x0029__x002d_OES">
      <xsd:simpleType>
        <xsd:restriction base="dms:Text">
          <xsd:maxLength value="255"/>
        </xsd:restriction>
      </xsd:simpleType>
    </xsd:element>
    <xsd:element name="Explanation_x0020__x0028_replaces_x0020_Notes_x0026_Descript_x0029_-OES" ma:index="15" nillable="true" ma:displayName="Explanation/Description (replaces Descrip. &amp; Notes)-OES" ma:description="May include notes and description information" ma:internalName="Explanation_x0020__x0028_replaces_x0020_Notes_x0026_Descript_x0029__x002d_OES">
      <xsd:simpleType>
        <xsd:restriction base="dms:Note">
          <xsd:maxLength value="255"/>
        </xsd:restriction>
      </xsd:simpleType>
    </xsd:element>
    <xsd:element name="Item_x0020_Type-OES" ma:index="16" nillable="true" ma:displayName="Item Type-OES" ma:format="Dropdown" ma:internalName="Item_x0020_Type_x002d_OES">
      <xsd:simpleType>
        <xsd:restriction base="dms:Choice">
          <xsd:enumeration value="Acquisition Document"/>
          <xsd:enumeration value="Actions/Tasking"/>
          <xsd:enumeration value="Agenda"/>
          <xsd:enumeration value="Attendee List"/>
          <xsd:enumeration value="Briefing/Presentation"/>
          <xsd:enumeration value="Certificate"/>
          <xsd:enumeration value="Chart /Graph"/>
          <xsd:enumeration value="External/Interagency Agreement"/>
          <xsd:enumeration value="Goals/Framework"/>
          <xsd:enumeration value="Guidance"/>
          <xsd:enumeration value="Issue Paper"/>
          <xsd:enumeration value="Meeting Minutes"/>
          <xsd:enumeration value="Memo"/>
          <xsd:enumeration value="Narrative"/>
          <xsd:enumeration value="Other"/>
          <xsd:enumeration value="Photo"/>
          <xsd:enumeration value="Plan"/>
          <xsd:enumeration value="Points of Contact"/>
          <xsd:enumeration value="Policy"/>
          <xsd:enumeration value="Publication"/>
          <xsd:enumeration value="Report"/>
          <xsd:enumeration value="Request"/>
          <xsd:enumeration value="Schedule"/>
          <xsd:enumeration value="Strategy"/>
          <xsd:enumeration value="Template/Form"/>
          <xsd:enumeration value="Worksheet"/>
        </xsd:restriction>
      </xsd:simpleType>
    </xsd:element>
    <xsd:element name="Office_x002f_Organization-OES" ma:index="17" nillable="true" ma:displayName="Office/Organization-OES" ma:format="Dropdown" ma:internalName="Office_x002F_Organization_x002d_OES">
      <xsd:simpleType>
        <xsd:restriction base="dms:Choice">
          <xsd:enumeration value="None"/>
          <xsd:enumeration value="NA10"/>
          <xsd:enumeration value="NA11"/>
          <xsd:enumeration value="NA113"/>
          <xsd:enumeration value="NA114"/>
          <xsd:enumeration value="NA115"/>
          <xsd:enumeration value="NA12"/>
          <xsd:enumeration value="NA121"/>
          <xsd:enumeration value="NA122"/>
          <xsd:enumeration value="NA125"/>
          <xsd:enumeration value="NA18"/>
          <xsd:enumeration value="NA19"/>
          <xsd:enumeration value="Other"/>
        </xsd:restriction>
      </xsd:simpleType>
    </xsd:element>
    <xsd:element name="Process_x002f_Program_x002f_Project-OES" ma:index="18" nillable="true" ma:displayName="Process/Program/Project-OES" ma:format="Dropdown" ma:internalName="Process_x002F_Program_x002F_Project_x002d_OES">
      <xsd:simpleType>
        <xsd:restriction base="dms:Choice">
          <xsd:enumeration value="Travel"/>
          <xsd:enumeration value="Organization"/>
          <xsd:enumeration value="US/UK Visit Request"/>
          <xsd:enumeration value="Visit Requests - 5631.20"/>
          <xsd:enumeration value="Critical Decision (CD)"/>
          <xsd:enumeration value="Drivers and Requirements"/>
          <xsd:enumeration value="Employee Orientation &amp; Development"/>
          <xsd:enumeration value="Final Audit/Investigation Report"/>
          <xsd:enumeration value="Implementation Plan"/>
          <xsd:enumeration value="Internal Process/Procedure Level"/>
          <xsd:enumeration value="Milestone Reporting"/>
          <xsd:enumeration value="Mission and Scope"/>
          <xsd:enumeration value="Other"/>
          <xsd:enumeration value="Performance Evaluation"/>
          <xsd:enumeration value="Program Review"/>
          <xsd:enumeration value="Program/Project Plan"/>
          <xsd:enumeration value="Records Management"/>
          <xsd:enumeration value="Roadmaps"/>
          <xsd:enumeration value="Site Brief"/>
          <xsd:enumeration value="Stewardship Capability Delivery Schedule (SCDS)"/>
          <xsd:enumeration value="Strategic Plan"/>
          <xsd:enumeration value="Study"/>
        </xsd:restriction>
      </xsd:simpleType>
    </xsd:element>
    <xsd:element name="Program_x002f_Weapon_x0020_Type-OES" ma:index="19" nillable="true" ma:displayName="Program/Weapon Type(replaces Program)-OES" ma:format="Dropdown" ma:internalName="Program_x002F_Weapon_x0020_Type_x002d_OES">
      <xsd:simpleType>
        <xsd:restriction base="dms:Choice">
          <xsd:enumeration value="***ASSESSMENT SCIENCE (AS)***"/>
          <xsd:enumeration value="AS: Primary Assessment Technologies"/>
          <xsd:enumeration value="AS: Dynamic Materials Properties"/>
          <xsd:enumeration value="AS: Advanced Diagnostics"/>
          <xsd:enumeration value="AS: Secondary Assessment Technologies"/>
          <xsd:enumeration value="AS: Enhanced Capabilities for Subcritical Experiments"/>
          <xsd:enumeration value="AS: Hydrodynamic and Subcritical Execution Support"/>
          <xsd:enumeration value="ACADEMIC PROGRAMS (AP)"/>
          <xsd:enumeration value="AP: Stewardship Science Academic Alliance (SSAA)"/>
          <xsd:enumeration value="AP: Minority Serving Institution Partnership Program (MSIPP) includes Tribal Education Partnership Program (TEPP)"/>
          <xsd:enumeration value="AP: Joint Program in High Energy Density Laboratory Plasmas (JPHEDLP)"/>
          <xsd:enumeration value="AP: Computational Science Graduate Fellowships (CSGF)"/>
          <xsd:enumeration value="AP: Predictive Science Academic Alliance Program (PSAAP)"/>
          <xsd:enumeration value="***ICF IGNITION AND HIGH YIELD***"/>
          <xsd:enumeration value="ICF: Diagnostics, Cryogenics and Experimental Support"/>
          <xsd:enumeration value="ICF: Pulsed Power Inertial Confinement Fusion"/>
          <xsd:enumeration value="ICF: Joint Program in High Energy Density Laboratory Plasmas"/>
          <xsd:enumeration value="ICF: Facility Operations and Target Production"/>
          <xsd:enumeration value="ICF: Ignition and Other Stockpile Programs"/>
          <xsd:enumeration value="Joint Munitions Program (JMP)"/>
          <xsd:enumeration value="Joint Test Assembly (JTA)"/>
          <xsd:enumeration value="Multi Program"/>
          <xsd:enumeration value="Multi Weapon Systems"/>
          <xsd:enumeration value="Other"/>
        </xsd:restriction>
      </xsd:simpleType>
    </xsd:element>
    <xsd:element name="Areas-OES" ma:index="20" nillable="true" ma:displayName="Quad/Area-OES" ma:format="Dropdown" ma:internalName="Areas_x002d_OES">
      <xsd:simpleType>
        <xsd:restriction base="dms:Choice">
          <xsd:enumeration value="Administration"/>
          <xsd:enumeration value="Budget"/>
          <xsd:enumeration value="Management/Oversight"/>
          <xsd:enumeration value="Personnel Management"/>
          <xsd:enumeration value="Policy and Need to Know"/>
          <xsd:enumeration value="General Program Management"/>
        </xsd:restriction>
      </xsd:simpleType>
    </xsd:element>
    <xsd:element name="Record_x0020_ID" ma:index="21" nillable="true" ma:displayName="Record ID-OES" ma:description="DOE/NNSA, Lab, etc. publication or control number" ma:internalName="Record_x0020_ID">
      <xsd:simpleType>
        <xsd:restriction base="dms:Text">
          <xsd:maxLength value="255"/>
        </xsd:restriction>
      </xsd:simpleType>
    </xsd:element>
    <xsd:element name="Record-OES" ma:index="22" nillable="true" ma:displayName="Record-OES" ma:default="1" ma:internalName="Record_x002d_OES">
      <xsd:simpleType>
        <xsd:restriction base="dms:Boolean"/>
      </xsd:simpleType>
    </xsd:element>
    <xsd:element name="Reporting_x0020_Period-OES" ma:index="23" nillable="true" ma:displayName="Reporting Period-OES" ma:format="Dropdown" ma:internalName="Reporting_x0020_Period_x002d_OES">
      <xsd:simpleType>
        <xsd:restriction base="dms:Choice">
          <xsd:enumeration value="FYNSP"/>
          <xsd:enumeration value="Monthly"/>
          <xsd:enumeration value="Other"/>
          <xsd:enumeration value="Prep"/>
          <xsd:enumeration value="QTR 1"/>
          <xsd:enumeration value="QTR 2"/>
          <xsd:enumeration value="QTR 3"/>
          <xsd:enumeration value="QTR 4"/>
          <xsd:enumeration value="Quarterly"/>
          <xsd:enumeration value="Weekly"/>
          <xsd:enumeration value="Yearly"/>
        </xsd:restriction>
      </xsd:simpleType>
    </xsd:element>
    <xsd:element name="Site-OES" ma:index="24" nillable="true" ma:displayName="Site/Geographic-OES" ma:internalName="Site_x002d_O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Q-FOR"/>
                    <xsd:enumeration value="HQ-GTN"/>
                    <xsd:enumeration value="HQ-ABQ"/>
                    <xsd:enumeration value="Air Force"/>
                    <xsd:enumeration value="Army"/>
                    <xsd:enumeration value="CNS"/>
                    <xsd:enumeration value="DNFSB"/>
                    <xsd:enumeration value="DoD"/>
                    <xsd:enumeration value="FO"/>
                    <xsd:enumeration value="GSA"/>
                    <xsd:enumeration value="Marines"/>
                    <xsd:enumeration value="Navy"/>
                    <xsd:enumeration value="IG"/>
                    <xsd:enumeration value="JASON"/>
                    <xsd:enumeration value="KCNSC"/>
                    <xsd:enumeration value="LANL"/>
                    <xsd:enumeration value="LLNL"/>
                    <xsd:enumeration value="Multi-Site"/>
                    <xsd:enumeration value="Navy"/>
                    <xsd:enumeration value="NETL"/>
                    <xsd:enumeration value="NNSS"/>
                    <xsd:enumeration value="NS"/>
                    <xsd:enumeration value="***OTHER SITES***"/>
                    <xsd:enumeration value="PX"/>
                    <xsd:enumeration value="SNL-CA"/>
                    <xsd:enumeration value="SNL-NM"/>
                    <xsd:enumeration value="SRS"/>
                    <xsd:enumeration value="Y12"/>
                    <xsd:enumeration value="Ames Laboratory"/>
                    <xsd:enumeration value="ANL"/>
                    <xsd:enumeration value="BNL"/>
                    <xsd:enumeration value="FNAL"/>
                    <xsd:enumeration value="INL"/>
                    <xsd:enumeration value="LBNL"/>
                    <xsd:enumeration value="ORNL"/>
                    <xsd:enumeration value="PNNL"/>
                    <xsd:enumeration value="PPPL"/>
                    <xsd:enumeration value="SRNL"/>
                    <xsd:enumeration value="SLAC National Accelerator Laboratory"/>
                    <xsd:enumeration value="Thomas Jefferson National Accelerator Facility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Status-OES" ma:index="25" nillable="true" ma:displayName="Status-OES" ma:format="Dropdown" ma:internalName="Status_x002d_OES">
      <xsd:simpleType>
        <xsd:restriction base="dms:Choice">
          <xsd:enumeration value="Issued - Internal"/>
          <xsd:enumeration value="Review/Comment"/>
          <xsd:enumeration value="Working"/>
          <xsd:enumeration value="Archived"/>
        </xsd:restriction>
      </xsd:simpleType>
    </xsd:element>
    <xsd:element name="Title_x0020__x0028_replaces_x0020_Doc_x0020_Name_x0029_-OES" ma:index="26" nillable="true" ma:displayName="Title (replaces Doc Name)-OES" ma:description="Exact title of publication" ma:internalName="Title_x0020__x0028_replaces_x0020_Doc_x0020_Name_x0029__x002d_OES">
      <xsd:simpleType>
        <xsd:restriction base="dms:Note">
          <xsd:maxLength value="255"/>
        </xsd:restriction>
      </xsd:simpleType>
    </xsd:element>
    <xsd:element name="Year-OES" ma:index="27" nillable="true" ma:displayName="Year (FY or CY)-OES" ma:format="Dropdown" ma:internalName="Year_x002d_OES">
      <xsd:simpleType>
        <xsd:restriction base="dms:Choice">
          <xsd:enumeration value="2015"/>
          <xsd:enumeration value="FY 2015"/>
          <xsd:enumeration value="2016"/>
          <xsd:enumeration value="FY 2016"/>
          <xsd:enumeration value="2017"/>
          <xsd:enumeration value="FY 2017"/>
          <xsd:enumeration value="2018"/>
          <xsd:enumeration value="FY 2018"/>
          <xsd:enumeration value="2019"/>
          <xsd:enumeration value="FY 2019"/>
          <xsd:enumeration value="2020"/>
          <xsd:enumeration value="FY 2020"/>
          <xsd:enumeration value="2021"/>
          <xsd:enumeration value="FY 2021"/>
          <xsd:enumeration value="2022"/>
          <xsd:enumeration value="FY 2022"/>
          <xsd:enumeration value="2023"/>
          <xsd:enumeration value="FY 2023"/>
          <xsd:enumeration value="2024"/>
          <xsd:enumeration value="FY 2024"/>
          <xsd:enumeration value="2025"/>
          <xsd:enumeration value="FY 2025"/>
          <xsd:enumeration value="2026"/>
          <xsd:enumeration value="FY 2026"/>
          <xsd:enumeration value="2027"/>
          <xsd:enumeration value="FY 2027"/>
          <xsd:enumeration value="2028"/>
          <xsd:enumeration value="FY 2028"/>
          <xsd:enumeration value="2029"/>
          <xsd:enumeration value="FY 2029"/>
          <xsd:enumeration value="2030"/>
          <xsd:enumeration value="FY 2030"/>
          <xsd:enumeration value="2031"/>
          <xsd:enumeration value="FY 2031"/>
          <xsd:enumeration value="2032"/>
          <xsd:enumeration value="FY 2032"/>
          <xsd:enumeration value="2033"/>
          <xsd:enumeration value="FY 2033"/>
          <xsd:enumeration value="2034"/>
          <xsd:enumeration value="FY 2034"/>
          <xsd:enumeration value="2035"/>
          <xsd:enumeration value="FY 2035"/>
          <xsd:enumeration value="2036"/>
          <xsd:enumeration value="FY 2036"/>
          <xsd:enumeration value="2037"/>
          <xsd:enumeration value="FY 2037"/>
          <xsd:enumeration value="2038"/>
          <xsd:enumeration value="FY 2038"/>
          <xsd:enumeration value="2039"/>
          <xsd:enumeration value="FY 2039"/>
          <xsd:enumeration value="2040"/>
          <xsd:enumeration value="FY 204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4193CF-33EF-46F0-8954-6E51B74FE6E1}">
  <ds:schemaRefs>
    <ds:schemaRef ds:uri="http://schemas.microsoft.com/office/2006/metadata/properties"/>
    <ds:schemaRef ds:uri="http://schemas.microsoft.com/office/infopath/2007/PartnerControls"/>
    <ds:schemaRef ds:uri="bbd33595-c961-4ac9-b32a-b61b0c4018eb"/>
  </ds:schemaRefs>
</ds:datastoreItem>
</file>

<file path=customXml/itemProps2.xml><?xml version="1.0" encoding="utf-8"?>
<ds:datastoreItem xmlns:ds="http://schemas.openxmlformats.org/officeDocument/2006/customXml" ds:itemID="{BEE89075-1E23-41D9-A011-65B2C16F75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d33595-c961-4ac9-b32a-b61b0c4018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D90FAD-97DD-4F62-AFEF-40DB45E61B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4618</TotalTime>
  <Words>1187</Words>
  <Application>Microsoft Office PowerPoint</Application>
  <PresentationFormat>Widescreen</PresentationFormat>
  <Paragraphs>173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 August 8, 2021, we entered a new performance and physics regime putting us on the threshold of ignition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“more stable design” path has produced two additional experiments yielding over a megajoule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samantha.calkins@nnsa.doe.gov</dc:creator>
  <cp:lastModifiedBy>Quintenz, Jeffrey (CONTR)</cp:lastModifiedBy>
  <cp:revision>291</cp:revision>
  <cp:lastPrinted>2020-11-08T22:15:47Z</cp:lastPrinted>
  <dcterms:created xsi:type="dcterms:W3CDTF">2020-11-08T22:06:17Z</dcterms:created>
  <dcterms:modified xsi:type="dcterms:W3CDTF">2022-11-30T17:03:07Z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0x01010059850038370B9C4F9E83E39414ECB895</vt:lpwstr>
  </property>
</Properties>
</file>