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swald" panose="020B0604020202020204" charset="0"/>
      <p:regular r:id="rId26"/>
      <p:bold r:id="rId27"/>
    </p:embeddedFont>
    <p:embeddedFont>
      <p:font typeface="Average" panose="020B0604020202020204" charset="0"/>
      <p:regular r:id="rId28"/>
    </p:embeddedFont>
    <p:embeddedFont>
      <p:font typeface="Arial Black" panose="020B0A04020102020204" pitchFamily="3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450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85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5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18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65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66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249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187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113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87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91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2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161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567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472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41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51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09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60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2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3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42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The Strategic Dimensions of the Fusion Energy Challenge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56413" y="3858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s"/>
              <a:t>Dr. Florentino PORTERO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151975"/>
            <a:ext cx="8520600" cy="54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The Paddle Steamer “Britannia” (1840)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701275"/>
            <a:ext cx="8520600" cy="42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 descr="Resultado de imagen de first paddle steam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75" y="701274"/>
            <a:ext cx="7696749" cy="4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233800"/>
            <a:ext cx="8520600" cy="455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 descr="Resultado de imagen de first industrial revolution productivity increase numb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75" y="467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16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Manchester (1870)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689600"/>
            <a:ext cx="8520600" cy="427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 descr="Resultado de imagen de manchester 19th centu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62" y="689600"/>
            <a:ext cx="72793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90950"/>
            <a:ext cx="8520600" cy="48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 descr="Resultado de imagen de alumbrado electrico siglo XIX par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75" y="0"/>
            <a:ext cx="68536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9350"/>
            <a:ext cx="8520600" cy="48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/>
              <a:t>1907</a:t>
            </a:r>
          </a:p>
        </p:txBody>
      </p:sp>
      <p:pic>
        <p:nvPicPr>
          <p:cNvPr id="149" name="Shape 149" descr="Resultado de imagen de electric tramway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25" y="-17900"/>
            <a:ext cx="6806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143200"/>
            <a:ext cx="8520600" cy="5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/>
              <a:t>California’s first offshore oil wells (Summerland Field before 1906)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2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475" y="1152462"/>
            <a:ext cx="60960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90950"/>
            <a:ext cx="8520600" cy="465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62" name="Shape 162" descr="Resultado de imagen de bell teleph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50" y="727350"/>
            <a:ext cx="77089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67075"/>
            <a:ext cx="8520600" cy="47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/>
              <a:t> A Ford T </a:t>
            </a:r>
          </a:p>
          <a:p>
            <a:pPr lvl="0">
              <a:spcBef>
                <a:spcPts val="0"/>
              </a:spcBef>
              <a:buNone/>
            </a:pPr>
            <a:r>
              <a:rPr lang="es" sz="2400"/>
              <a:t>factory</a:t>
            </a:r>
          </a:p>
        </p:txBody>
      </p:sp>
      <p:pic>
        <p:nvPicPr>
          <p:cNvPr id="168" name="Shape 168" descr="Resultado de imagen de ford T fab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700" y="107400"/>
            <a:ext cx="65506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07400"/>
            <a:ext cx="8520600" cy="490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IBM PC 51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912" y="-12000"/>
            <a:ext cx="7104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93525"/>
            <a:ext cx="8520600" cy="50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 descr="Resultado de imagen de first industrial revolution productivity increase numb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800" y="93525"/>
            <a:ext cx="5584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00450"/>
            <a:ext cx="8520600" cy="5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Neolithic Revolution (10000 BC-....)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853350"/>
            <a:ext cx="8520600" cy="402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  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r">
              <a:spcBef>
                <a:spcPts val="0"/>
              </a:spcBef>
              <a:buNone/>
            </a:pPr>
            <a:r>
              <a:rPr lang="es"/>
              <a:t>Egyptian ceramic pot (3400 BC)  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                                                                                                       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50" y="853350"/>
            <a:ext cx="40640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8600"/>
            <a:ext cx="8520600" cy="47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 descr="Resultado de imagen de first industrial revolution productivity increase numb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925" y="663512"/>
            <a:ext cx="5612450" cy="38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42550"/>
            <a:ext cx="8520600" cy="47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 descr="Resultado de imagen de acelerador de hadron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00" y="831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42550"/>
            <a:ext cx="8520600" cy="479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 descr="Resultado de imagen de iter proj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800" y="-27337"/>
            <a:ext cx="9144000" cy="513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consumption of energy is increasing, therefore clean sources of energies are required to keep the progress  </a:t>
            </a:r>
          </a:p>
          <a:p>
            <a:r>
              <a:rPr lang="en-GB" dirty="0"/>
              <a:t>Realization of fusion as energy source would imply a new revolution for the mankind and could fulfil part of </a:t>
            </a:r>
            <a:r>
              <a:rPr lang="en-GB" dirty="0" smtClean="0"/>
              <a:t>those </a:t>
            </a:r>
            <a:r>
              <a:rPr lang="en-GB" dirty="0"/>
              <a:t>needs</a:t>
            </a:r>
          </a:p>
          <a:p>
            <a:r>
              <a:rPr lang="en-GB" dirty="0"/>
              <a:t>It is an obligation of governments and society to provide the necessary tools to researcher and engineers to achieve Fusion as a source of energy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You</a:t>
            </a:r>
            <a:r>
              <a:rPr lang="en-GB" dirty="0">
                <a:latin typeface="Arial Black" panose="020B0A04020102020204" pitchFamily="34" charset="0"/>
              </a:rPr>
              <a:t>, as Fusion experts, have the opportunity of transform the history of the mankind </a:t>
            </a:r>
            <a:r>
              <a:rPr lang="en-GB" dirty="0" smtClean="0">
                <a:latin typeface="Arial Black" panose="020B0A04020102020204" pitchFamily="34" charset="0"/>
              </a:rPr>
              <a:t>towards </a:t>
            </a:r>
            <a:r>
              <a:rPr lang="en-GB" dirty="0">
                <a:latin typeface="Arial Black" panose="020B0A04020102020204" pitchFamily="34" charset="0"/>
              </a:rPr>
              <a:t>a new era!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9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28325"/>
            <a:ext cx="8520600" cy="64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Code of Hammurabi (1754 BC)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877225"/>
            <a:ext cx="8520600" cy="41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Resultado de imagen de Código de Hammurab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725" y="0"/>
            <a:ext cx="34043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Resultado de imagen de Código de Hammurab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27225"/>
            <a:ext cx="5765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78175"/>
            <a:ext cx="8520600" cy="47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Petra (capital of the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Nabataeans since 312 BC)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Treasury, 1st c 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</a:t>
            </a:r>
          </a:p>
        </p:txBody>
      </p:sp>
      <p:pic>
        <p:nvPicPr>
          <p:cNvPr id="81" name="Shape 81" descr="Resultado de imagen de petra el tesor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849" y="0"/>
            <a:ext cx="38607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168250"/>
            <a:ext cx="8520600" cy="54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Wind Power. </a:t>
            </a:r>
            <a:r>
              <a:rPr lang="es" sz="2400"/>
              <a:t>Bayeux Tapestry (1070 A.D.)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709150"/>
            <a:ext cx="8520600" cy="421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 descr="Resultado de imagen de tapiz de bayeu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9150"/>
            <a:ext cx="7857324" cy="47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187025"/>
            <a:ext cx="8520600" cy="53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Animal Power (</a:t>
            </a:r>
            <a:r>
              <a:rPr lang="es" sz="1800"/>
              <a:t>Ciclo dei mesi. Maestro Wenceslao, c. 1400. Trento</a:t>
            </a:r>
            <a:r>
              <a:rPr lang="es" sz="2400"/>
              <a:t>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724775"/>
            <a:ext cx="8520600" cy="429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24775"/>
            <a:ext cx="8114324" cy="46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87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Water power (</a:t>
            </a:r>
            <a:r>
              <a:rPr lang="es" sz="2400"/>
              <a:t>Noria of Hama, Syria, Ayyubid period XII-XIII c)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900125"/>
            <a:ext cx="8520600" cy="402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 descr="Resultado de imagen de noria hidraulica ha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25" y="900125"/>
            <a:ext cx="722630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87025"/>
            <a:ext cx="8520600" cy="71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/>
              <a:t>England’s shift to coal as its primary energy source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75" y="900125"/>
            <a:ext cx="6638925" cy="411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70150"/>
            <a:ext cx="8520600" cy="6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Watt’s Steam Engine (1774)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689575"/>
            <a:ext cx="8520600" cy="42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 descr="Resultado de imagen de james watt steam en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25" y="619425"/>
            <a:ext cx="64992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</Words>
  <Application>Microsoft Office PowerPoint</Application>
  <PresentationFormat>On-screen Show (16:9)</PresentationFormat>
  <Paragraphs>42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Oswald</vt:lpstr>
      <vt:lpstr>Average</vt:lpstr>
      <vt:lpstr>Arial Black</vt:lpstr>
      <vt:lpstr>slate</vt:lpstr>
      <vt:lpstr>The Strategic Dimensions of the Fusion Energy Challenge</vt:lpstr>
      <vt:lpstr>Neolithic Revolution (10000 BC-....)</vt:lpstr>
      <vt:lpstr>Code of Hammurabi (1754 BC)</vt:lpstr>
      <vt:lpstr>PowerPoint Presentation</vt:lpstr>
      <vt:lpstr>Wind Power. Bayeux Tapestry (1070 A.D.)</vt:lpstr>
      <vt:lpstr>Animal Power (Ciclo dei mesi. Maestro Wenceslao, c. 1400. Trento)</vt:lpstr>
      <vt:lpstr>Water power (Noria of Hama, Syria, Ayyubid period XII-XIII c)</vt:lpstr>
      <vt:lpstr>England’s shift to coal as its primary energy source</vt:lpstr>
      <vt:lpstr>Watt’s Steam Engine (1774) </vt:lpstr>
      <vt:lpstr>The Paddle Steamer “Britannia” (1840)</vt:lpstr>
      <vt:lpstr>PowerPoint Presentation</vt:lpstr>
      <vt:lpstr>Manchester (1870)</vt:lpstr>
      <vt:lpstr>PowerPoint Presentation</vt:lpstr>
      <vt:lpstr>PowerPoint Presentation</vt:lpstr>
      <vt:lpstr>California’s first offshore oil wells (Summerland Field before 1906)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Strategic Dimensions of the Fusion Energy Challenge</dc:title>
  <dc:creator>Florentino Portero</dc:creator>
  <cp:lastModifiedBy>GONZALEZ DE VICENTE, Sehila Maria</cp:lastModifiedBy>
  <cp:revision>2</cp:revision>
  <dcterms:modified xsi:type="dcterms:W3CDTF">2016-10-16T22:52:46Z</dcterms:modified>
</cp:coreProperties>
</file>