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422" r:id="rId2"/>
    <p:sldId id="645" r:id="rId3"/>
    <p:sldId id="649" r:id="rId4"/>
    <p:sldId id="726" r:id="rId5"/>
    <p:sldId id="734" r:id="rId6"/>
    <p:sldId id="648" r:id="rId7"/>
    <p:sldId id="727" r:id="rId8"/>
    <p:sldId id="743" r:id="rId9"/>
    <p:sldId id="739" r:id="rId10"/>
    <p:sldId id="353" r:id="rId11"/>
    <p:sldId id="740" r:id="rId12"/>
    <p:sldId id="733" r:id="rId13"/>
    <p:sldId id="745" r:id="rId14"/>
    <p:sldId id="741" r:id="rId15"/>
    <p:sldId id="744" r:id="rId16"/>
    <p:sldId id="750" r:id="rId17"/>
    <p:sldId id="693" r:id="rId18"/>
    <p:sldId id="735" r:id="rId19"/>
    <p:sldId id="746" r:id="rId20"/>
    <p:sldId id="736" r:id="rId21"/>
    <p:sldId id="737" r:id="rId22"/>
    <p:sldId id="747" r:id="rId23"/>
    <p:sldId id="705" r:id="rId24"/>
    <p:sldId id="707" r:id="rId25"/>
    <p:sldId id="710" r:id="rId26"/>
    <p:sldId id="711" r:id="rId27"/>
    <p:sldId id="712" r:id="rId28"/>
    <p:sldId id="713" r:id="rId29"/>
    <p:sldId id="714" r:id="rId30"/>
    <p:sldId id="749" r:id="rId31"/>
    <p:sldId id="723" r:id="rId32"/>
    <p:sldId id="724" r:id="rId33"/>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A44A"/>
    <a:srgbClr val="00FF00"/>
    <a:srgbClr val="5BFFA5"/>
    <a:srgbClr val="FFFF66"/>
    <a:srgbClr val="D8FA6A"/>
    <a:srgbClr val="D4BEF4"/>
    <a:srgbClr val="FF99FF"/>
    <a:srgbClr val="EE8E00"/>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4" autoAdjust="0"/>
    <p:restoredTop sz="95027" autoAdjust="0"/>
  </p:normalViewPr>
  <p:slideViewPr>
    <p:cSldViewPr>
      <p:cViewPr>
        <p:scale>
          <a:sx n="70" d="100"/>
          <a:sy n="70" d="100"/>
        </p:scale>
        <p:origin x="-1518" y="-96"/>
      </p:cViewPr>
      <p:guideLst>
        <p:guide orient="horz" pos="2160"/>
        <p:guide pos="2880"/>
      </p:guideLst>
    </p:cSldViewPr>
  </p:slideViewPr>
  <p:outlineViewPr>
    <p:cViewPr>
      <p:scale>
        <a:sx n="33" d="100"/>
        <a:sy n="33" d="100"/>
      </p:scale>
      <p:origin x="0" y="920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2994" y="-9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2BEE8D14-1680-424B-83BE-8CF45F6B837F}" type="datetimeFigureOut">
              <a:rPr lang="en-GB" smtClean="0"/>
              <a:t>18/10/2016</a:t>
            </a:fld>
            <a:endParaRPr lang="en-GB"/>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7598AD56-3D63-4657-B4B7-62A0821E4C06}" type="slidenum">
              <a:rPr lang="en-GB" smtClean="0"/>
              <a:t>‹#›</a:t>
            </a:fld>
            <a:endParaRPr lang="en-GB"/>
          </a:p>
        </p:txBody>
      </p:sp>
    </p:spTree>
    <p:extLst>
      <p:ext uri="{BB962C8B-B14F-4D97-AF65-F5344CB8AC3E}">
        <p14:creationId xmlns:p14="http://schemas.microsoft.com/office/powerpoint/2010/main" val="207238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1B515B7-1845-4FE4-B742-C22B7D972988}" type="datetimeFigureOut">
              <a:rPr lang="en-GB" smtClean="0"/>
              <a:t>18/10/2016</a:t>
            </a:fld>
            <a:endParaRPr lang="en-GB"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E6B9611-48F0-4AB3-B59B-4E8CF4AFA5E0}" type="slidenum">
              <a:rPr lang="en-GB" smtClean="0"/>
              <a:t>‹#›</a:t>
            </a:fld>
            <a:endParaRPr lang="en-GB" dirty="0"/>
          </a:p>
        </p:txBody>
      </p:sp>
    </p:spTree>
    <p:extLst>
      <p:ext uri="{BB962C8B-B14F-4D97-AF65-F5344CB8AC3E}">
        <p14:creationId xmlns:p14="http://schemas.microsoft.com/office/powerpoint/2010/main" val="1129572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IFMIF will generate a neutron flux with a broad peak at 14 MeV by Li(</a:t>
            </a:r>
            <a:r>
              <a:rPr lang="en-US" dirty="0" err="1"/>
              <a:t>d,xn</a:t>
            </a:r>
            <a:r>
              <a:rPr lang="en-US" dirty="0"/>
              <a:t>) nuclear reactions thanks to two parallel deuteron accelerators colliding in a liquid Li screen with a footprint of 20 cm x 5 cm. The energy of the beam (40 MeV) and the current of the parallel accelerators (2 x 125 mA) have been tuned to maximize the neutrons flux (10</a:t>
            </a:r>
            <a:r>
              <a:rPr lang="en-US" baseline="30000" dirty="0"/>
              <a:t>18</a:t>
            </a:r>
            <a:r>
              <a:rPr lang="en-US" dirty="0"/>
              <a:t> m</a:t>
            </a:r>
            <a:r>
              <a:rPr lang="en-US" baseline="30000" dirty="0"/>
              <a:t>-2</a:t>
            </a:r>
            <a:r>
              <a:rPr lang="en-US" dirty="0"/>
              <a:t>s</a:t>
            </a:r>
            <a:r>
              <a:rPr lang="en-US" baseline="30000" dirty="0"/>
              <a:t>-1</a:t>
            </a:r>
            <a:r>
              <a:rPr lang="en-US" dirty="0"/>
              <a:t>) to get irradiation conditions comparable to those in the first wall of a fusion reactor in a volume of 0.5 l that will house around small 1000 specimens</a:t>
            </a:r>
          </a:p>
        </p:txBody>
      </p:sp>
      <p:sp>
        <p:nvSpPr>
          <p:cNvPr id="4" name="Slide Number Placeholder 3"/>
          <p:cNvSpPr>
            <a:spLocks noGrp="1"/>
          </p:cNvSpPr>
          <p:nvPr>
            <p:ph type="sldNum" sz="quarter" idx="10"/>
          </p:nvPr>
        </p:nvSpPr>
        <p:spPr/>
        <p:txBody>
          <a:bodyPr/>
          <a:lstStyle/>
          <a:p>
            <a:fld id="{5E6B9611-48F0-4AB3-B59B-4E8CF4AFA5E0}" type="slidenum">
              <a:rPr lang="en-GB" smtClean="0"/>
              <a:t>10</a:t>
            </a:fld>
            <a:endParaRPr lang="en-GB" dirty="0"/>
          </a:p>
        </p:txBody>
      </p:sp>
    </p:spTree>
    <p:extLst>
      <p:ext uri="{BB962C8B-B14F-4D97-AF65-F5344CB8AC3E}">
        <p14:creationId xmlns:p14="http://schemas.microsoft.com/office/powerpoint/2010/main" val="297026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900" dirty="0">
                <a:latin typeface="Arial" pitchFamily="34" charset="0"/>
                <a:cs typeface="Arial" pitchFamily="34" charset="0"/>
              </a:rPr>
              <a:t>The purpose of the </a:t>
            </a:r>
            <a:r>
              <a:rPr lang="en-US" sz="900" b="1" dirty="0">
                <a:latin typeface="Arial" pitchFamily="34" charset="0"/>
                <a:cs typeface="Arial" pitchFamily="34" charset="0"/>
              </a:rPr>
              <a:t>Creep Fatigue Test Module (CFTM) </a:t>
            </a:r>
            <a:r>
              <a:rPr lang="en-US" sz="900" dirty="0">
                <a:latin typeface="Arial" pitchFamily="34" charset="0"/>
                <a:cs typeface="Arial" pitchFamily="34" charset="0"/>
              </a:rPr>
              <a:t>in IFMIF is to perform creep fatigue experiments under intense neutron </a:t>
            </a:r>
            <a:r>
              <a:rPr lang="en-US" sz="900" dirty="0" smtClean="0">
                <a:latin typeface="Arial" pitchFamily="34" charset="0"/>
                <a:cs typeface="Arial" pitchFamily="34" charset="0"/>
              </a:rPr>
              <a:t>irradiation. </a:t>
            </a:r>
            <a:r>
              <a:rPr lang="en-US" sz="900" dirty="0">
                <a:latin typeface="Arial" pitchFamily="34" charset="0"/>
                <a:cs typeface="Arial" pitchFamily="34" charset="0"/>
              </a:rPr>
              <a:t>A CFTM prototype has been built and extensively tested at </a:t>
            </a:r>
            <a:r>
              <a:rPr lang="en-US" sz="900" dirty="0" err="1" smtClean="0">
                <a:latin typeface="Arial" pitchFamily="34" charset="0"/>
                <a:cs typeface="Arial" pitchFamily="34" charset="0"/>
              </a:rPr>
              <a:t>Villigen</a:t>
            </a:r>
            <a:r>
              <a:rPr lang="en-US" sz="900" dirty="0" smtClean="0">
                <a:latin typeface="Arial" pitchFamily="34" charset="0"/>
                <a:cs typeface="Arial" pitchFamily="34" charset="0"/>
              </a:rPr>
              <a:t>. </a:t>
            </a:r>
            <a:r>
              <a:rPr lang="en-US" sz="900" dirty="0">
                <a:latin typeface="Arial" pitchFamily="34" charset="0"/>
                <a:cs typeface="Arial" pitchFamily="34" charset="0"/>
              </a:rPr>
              <a:t>The final CFTM will consist of three parallel load controlled single testing machines (STM), mounted on a frame. The three testing machines will operate independently with +/-12.5 </a:t>
            </a:r>
            <a:r>
              <a:rPr lang="en-US" sz="900" dirty="0" err="1">
                <a:latin typeface="Arial" pitchFamily="34" charset="0"/>
                <a:cs typeface="Arial" pitchFamily="34" charset="0"/>
              </a:rPr>
              <a:t>kN</a:t>
            </a:r>
            <a:r>
              <a:rPr lang="en-US" sz="900" dirty="0">
                <a:latin typeface="Arial" pitchFamily="34" charset="0"/>
                <a:cs typeface="Arial" pitchFamily="34" charset="0"/>
              </a:rPr>
              <a:t> load with controlled speed ranging between 1 </a:t>
            </a:r>
            <a:r>
              <a:rPr lang="en-US" sz="900" dirty="0" err="1">
                <a:latin typeface="Arial" pitchFamily="34" charset="0"/>
                <a:cs typeface="Arial" pitchFamily="34" charset="0"/>
              </a:rPr>
              <a:t>μm</a:t>
            </a:r>
            <a:r>
              <a:rPr lang="en-US" sz="900" dirty="0">
                <a:latin typeface="Arial" pitchFamily="34" charset="0"/>
                <a:cs typeface="Arial" pitchFamily="34" charset="0"/>
              </a:rPr>
              <a:t>/s and 80 </a:t>
            </a:r>
            <a:r>
              <a:rPr lang="en-US" sz="900" dirty="0" err="1">
                <a:latin typeface="Arial" pitchFamily="34" charset="0"/>
                <a:cs typeface="Arial" pitchFamily="34" charset="0"/>
              </a:rPr>
              <a:t>μm</a:t>
            </a:r>
            <a:r>
              <a:rPr lang="en-US" sz="900" dirty="0">
                <a:latin typeface="Arial" pitchFamily="34" charset="0"/>
                <a:cs typeface="Arial" pitchFamily="34" charset="0"/>
              </a:rPr>
              <a:t>/s. The complete CFTM will be installed in the medium flux area of IFMIF test cell and will be exposed to intense radiation fields, including both neutron and gamma fields. The heat absorbed by the different parts of the module will be extracted by means of a helium gas (coolant) passing through independent cooling channels. </a:t>
            </a:r>
          </a:p>
          <a:p>
            <a:pPr algn="just"/>
            <a:endParaRPr lang="en-US" sz="900" dirty="0" smtClean="0">
              <a:latin typeface="Arial" pitchFamily="34" charset="0"/>
              <a:cs typeface="Arial" pitchFamily="34" charset="0"/>
            </a:endParaRPr>
          </a:p>
          <a:p>
            <a:r>
              <a:rPr lang="en-US" sz="900" dirty="0">
                <a:latin typeface="Arial" pitchFamily="34" charset="0"/>
                <a:cs typeface="Arial" pitchFamily="34" charset="0"/>
              </a:rPr>
              <a:t>Due to the limited irradiation volume available in the test modules</a:t>
            </a:r>
            <a:r>
              <a:rPr lang="en-US" sz="900" b="1" dirty="0">
                <a:latin typeface="Arial" pitchFamily="34" charset="0"/>
                <a:cs typeface="Arial" pitchFamily="34" charset="0"/>
              </a:rPr>
              <a:t>, small specimen test technique (SSTT)</a:t>
            </a:r>
            <a:r>
              <a:rPr lang="en-US" sz="900" dirty="0">
                <a:latin typeface="Arial" pitchFamily="34" charset="0"/>
                <a:cs typeface="Arial" pitchFamily="34" charset="0"/>
              </a:rPr>
              <a:t> is being developed under IFMIF/EVEDA frame by various Japanese universities (College of Hachinohe, Kyoto University and Tohoku University) and institutions (NIFS) under the coordination of JAEA </a:t>
            </a:r>
            <a:r>
              <a:rPr lang="en-US" sz="900" dirty="0" smtClean="0">
                <a:latin typeface="Arial" pitchFamily="34" charset="0"/>
                <a:cs typeface="Arial" pitchFamily="34" charset="0"/>
              </a:rPr>
              <a:t>. </a:t>
            </a:r>
            <a:r>
              <a:rPr lang="en-US" sz="900" dirty="0">
                <a:latin typeface="Arial" pitchFamily="34" charset="0"/>
                <a:cs typeface="Arial" pitchFamily="34" charset="0"/>
              </a:rPr>
              <a:t>The understanding fracture mechanics of irradiated specimens as well as fatigue behavior in the irradiated materials of the first wall in the fusion reactor vessel is essential. </a:t>
            </a:r>
            <a:endParaRPr lang="en-US" sz="900" dirty="0" smtClean="0">
              <a:latin typeface="Arial" pitchFamily="34" charset="0"/>
              <a:cs typeface="Arial" pitchFamily="34" charset="0"/>
            </a:endParaRPr>
          </a:p>
          <a:p>
            <a:endParaRPr lang="en-US" sz="900" dirty="0" smtClean="0">
              <a:latin typeface="Arial" pitchFamily="34" charset="0"/>
              <a:cs typeface="Arial" pitchFamily="34" charset="0"/>
            </a:endParaRPr>
          </a:p>
          <a:p>
            <a:r>
              <a:rPr lang="en-US" sz="900" dirty="0" smtClean="0">
                <a:latin typeface="Arial" pitchFamily="34" charset="0"/>
                <a:cs typeface="Arial" pitchFamily="34" charset="0"/>
              </a:rPr>
              <a:t>Two </a:t>
            </a:r>
            <a:r>
              <a:rPr lang="en-US" sz="900" dirty="0">
                <a:latin typeface="Arial" pitchFamily="34" charset="0"/>
                <a:cs typeface="Arial" pitchFamily="34" charset="0"/>
              </a:rPr>
              <a:t>types of</a:t>
            </a:r>
            <a:r>
              <a:rPr lang="en-US" sz="900" b="1" dirty="0">
                <a:latin typeface="Arial" pitchFamily="34" charset="0"/>
                <a:cs typeface="Arial" pitchFamily="34" charset="0"/>
              </a:rPr>
              <a:t> fatigue</a:t>
            </a:r>
            <a:r>
              <a:rPr lang="en-US" sz="900" dirty="0">
                <a:latin typeface="Arial" pitchFamily="34" charset="0"/>
                <a:cs typeface="Arial" pitchFamily="34" charset="0"/>
              </a:rPr>
              <a:t> specimens were tested with a perfect match for the round bar type in the range of interest </a:t>
            </a:r>
            <a:r>
              <a:rPr lang="en-US" sz="900" dirty="0" smtClean="0">
                <a:latin typeface="Arial" pitchFamily="34" charset="0"/>
                <a:cs typeface="Arial" pitchFamily="34" charset="0"/>
              </a:rPr>
              <a:t>. Further </a:t>
            </a:r>
            <a:r>
              <a:rPr lang="en-US" sz="900" dirty="0">
                <a:latin typeface="Arial" pitchFamily="34" charset="0"/>
                <a:cs typeface="Arial" pitchFamily="34" charset="0"/>
              </a:rPr>
              <a:t>tests are needed to understand a slight deviation from the expected hysteresis </a:t>
            </a:r>
            <a:r>
              <a:rPr lang="en-US" sz="900" dirty="0" err="1">
                <a:latin typeface="Arial" pitchFamily="34" charset="0"/>
                <a:cs typeface="Arial" pitchFamily="34" charset="0"/>
              </a:rPr>
              <a:t>behaviour</a:t>
            </a:r>
            <a:r>
              <a:rPr lang="en-US" sz="900" dirty="0">
                <a:latin typeface="Arial" pitchFamily="34" charset="0"/>
                <a:cs typeface="Arial" pitchFamily="34" charset="0"/>
              </a:rPr>
              <a:t>.</a:t>
            </a:r>
          </a:p>
          <a:p>
            <a:r>
              <a:rPr lang="en-US" sz="900" dirty="0">
                <a:latin typeface="Arial" pitchFamily="34" charset="0"/>
                <a:cs typeface="Arial" pitchFamily="34" charset="0"/>
              </a:rPr>
              <a:t> </a:t>
            </a:r>
          </a:p>
          <a:p>
            <a:r>
              <a:rPr lang="en-US" sz="900" b="1" dirty="0">
                <a:latin typeface="Arial" pitchFamily="34" charset="0"/>
                <a:cs typeface="Arial" pitchFamily="34" charset="0"/>
              </a:rPr>
              <a:t>Transition fracture toughness </a:t>
            </a:r>
            <a:r>
              <a:rPr lang="en-US" sz="900" dirty="0">
                <a:latin typeface="Arial" pitchFamily="34" charset="0"/>
                <a:cs typeface="Arial" pitchFamily="34" charset="0"/>
              </a:rPr>
              <a:t>has been measured with ¼CT-specimens aiming at the definition of Master Curve (MC) following ASTM E1921 ‘Determination of Reference Temperature, To, for </a:t>
            </a:r>
            <a:r>
              <a:rPr lang="en-US" sz="900" dirty="0" err="1">
                <a:latin typeface="Arial" pitchFamily="34" charset="0"/>
                <a:cs typeface="Arial" pitchFamily="34" charset="0"/>
              </a:rPr>
              <a:t>Ferritic</a:t>
            </a:r>
            <a:r>
              <a:rPr lang="en-US" sz="900" dirty="0">
                <a:latin typeface="Arial" pitchFamily="34" charset="0"/>
                <a:cs typeface="Arial" pitchFamily="34" charset="0"/>
              </a:rPr>
              <a:t> Steels in the Transition Range’. Results indicate that the correlation developed for </a:t>
            </a:r>
            <a:r>
              <a:rPr lang="en-US" sz="900" dirty="0" err="1">
                <a:latin typeface="Arial" pitchFamily="34" charset="0"/>
                <a:cs typeface="Arial" pitchFamily="34" charset="0"/>
              </a:rPr>
              <a:t>ferritic</a:t>
            </a:r>
            <a:r>
              <a:rPr lang="en-US" sz="900" dirty="0">
                <a:latin typeface="Arial" pitchFamily="34" charset="0"/>
                <a:cs typeface="Arial" pitchFamily="34" charset="0"/>
              </a:rPr>
              <a:t> steels cannot be exactly </a:t>
            </a:r>
            <a:r>
              <a:rPr lang="en-US" sz="900" dirty="0" smtClean="0">
                <a:latin typeface="Arial" pitchFamily="34" charset="0"/>
                <a:cs typeface="Arial" pitchFamily="34" charset="0"/>
              </a:rPr>
              <a:t>applied. A </a:t>
            </a:r>
            <a:r>
              <a:rPr lang="en-US" sz="900" dirty="0">
                <a:latin typeface="Arial" pitchFamily="34" charset="0"/>
                <a:cs typeface="Arial" pitchFamily="34" charset="0"/>
              </a:rPr>
              <a:t>new correlation has been proposed, but further tests are needed to statistically secure it. </a:t>
            </a:r>
            <a:endParaRPr lang="en-US" sz="900" dirty="0" smtClean="0">
              <a:latin typeface="Arial" pitchFamily="34" charset="0"/>
              <a:cs typeface="Arial" pitchFamily="34" charset="0"/>
            </a:endParaRPr>
          </a:p>
          <a:p>
            <a:r>
              <a:rPr lang="en-US" sz="900" dirty="0" smtClean="0">
                <a:latin typeface="Arial" pitchFamily="34" charset="0"/>
                <a:cs typeface="Arial" pitchFamily="34" charset="0"/>
              </a:rPr>
              <a:t>It </a:t>
            </a:r>
            <a:r>
              <a:rPr lang="en-US" sz="900" dirty="0">
                <a:latin typeface="Arial" pitchFamily="34" charset="0"/>
                <a:cs typeface="Arial" pitchFamily="34" charset="0"/>
              </a:rPr>
              <a:t>is to be noted that </a:t>
            </a:r>
            <a:r>
              <a:rPr lang="en-US" sz="900" b="1" dirty="0" err="1">
                <a:latin typeface="Arial" pitchFamily="34" charset="0"/>
                <a:cs typeface="Arial" pitchFamily="34" charset="0"/>
              </a:rPr>
              <a:t>Charpy</a:t>
            </a:r>
            <a:r>
              <a:rPr lang="en-US" sz="900" b="1" dirty="0">
                <a:latin typeface="Arial" pitchFamily="34" charset="0"/>
                <a:cs typeface="Arial" pitchFamily="34" charset="0"/>
              </a:rPr>
              <a:t> tests </a:t>
            </a:r>
            <a:r>
              <a:rPr lang="en-US" sz="900" dirty="0">
                <a:latin typeface="Arial" pitchFamily="34" charset="0"/>
                <a:cs typeface="Arial" pitchFamily="34" charset="0"/>
              </a:rPr>
              <a:t>for miniaturized specimens is already covered by ASTM E1253 ‘Reconstitution of Irradiated </a:t>
            </a:r>
            <a:r>
              <a:rPr lang="en-US" sz="900" dirty="0" err="1">
                <a:latin typeface="Arial" pitchFamily="34" charset="0"/>
                <a:cs typeface="Arial" pitchFamily="34" charset="0"/>
              </a:rPr>
              <a:t>Charpy</a:t>
            </a:r>
            <a:r>
              <a:rPr lang="en-US" sz="900" dirty="0">
                <a:latin typeface="Arial" pitchFamily="34" charset="0"/>
                <a:cs typeface="Arial" pitchFamily="34" charset="0"/>
              </a:rPr>
              <a:t>-Sized Specimens’.</a:t>
            </a:r>
          </a:p>
          <a:p>
            <a:r>
              <a:rPr lang="en-US" sz="900" dirty="0">
                <a:latin typeface="Arial" pitchFamily="34" charset="0"/>
                <a:cs typeface="Arial" pitchFamily="34" charset="0"/>
              </a:rPr>
              <a:t> </a:t>
            </a:r>
          </a:p>
          <a:p>
            <a:r>
              <a:rPr lang="en-US" sz="900" dirty="0">
                <a:latin typeface="Arial" pitchFamily="34" charset="0"/>
                <a:cs typeface="Arial" pitchFamily="34" charset="0"/>
              </a:rPr>
              <a:t>The </a:t>
            </a:r>
            <a:r>
              <a:rPr lang="en-US" sz="900" b="1" dirty="0">
                <a:latin typeface="Arial" pitchFamily="34" charset="0"/>
                <a:cs typeface="Arial" pitchFamily="34" charset="0"/>
              </a:rPr>
              <a:t>crack growth rate </a:t>
            </a:r>
            <a:r>
              <a:rPr lang="en-US" sz="900" dirty="0">
                <a:latin typeface="Arial" pitchFamily="34" charset="0"/>
                <a:cs typeface="Arial" pitchFamily="34" charset="0"/>
              </a:rPr>
              <a:t>through environmental assisted cracking and stress corrosion cracking has been assessed for RAFM by Hachinohe College with no significant difference observed with the data accumulated with austenitic steels.</a:t>
            </a:r>
          </a:p>
          <a:p>
            <a:pPr algn="just"/>
            <a:endParaRPr lang="en-US" sz="900" dirty="0">
              <a:latin typeface="Arial" pitchFamily="34" charset="0"/>
              <a:cs typeface="Arial" pitchFamily="34" charset="0"/>
            </a:endParaRPr>
          </a:p>
          <a:p>
            <a:pPr algn="just"/>
            <a:endParaRPr lang="en-US" sz="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E6B9611-48F0-4AB3-B59B-4E8CF4AFA5E0}" type="slidenum">
              <a:rPr lang="en-GB" smtClean="0"/>
              <a:t>28</a:t>
            </a:fld>
            <a:endParaRPr lang="en-GB" dirty="0"/>
          </a:p>
        </p:txBody>
      </p:sp>
    </p:spTree>
    <p:extLst>
      <p:ext uri="{BB962C8B-B14F-4D97-AF65-F5344CB8AC3E}">
        <p14:creationId xmlns:p14="http://schemas.microsoft.com/office/powerpoint/2010/main" val="20966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8936268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8158402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165571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p:cNvSpPr/>
          <p:nvPr userDrawn="1"/>
        </p:nvSpPr>
        <p:spPr>
          <a:xfrm>
            <a:off x="0" y="6305797"/>
            <a:ext cx="9144000" cy="579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0"/>
            <a:ext cx="9144000" cy="6926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lvl1pPr marL="0" indent="0" algn="ctr">
              <a:buFontTx/>
              <a:buNone/>
              <a:defRPr>
                <a:solidFill>
                  <a:srgbClr val="002060"/>
                </a:solidFill>
              </a:defRPr>
            </a:lvl1pPr>
            <a:lvl2pPr marL="457200" indent="0" algn="ctr">
              <a:buFontTx/>
              <a:buNone/>
              <a:defRPr>
                <a:solidFill>
                  <a:schemeClr val="tx1"/>
                </a:solidFill>
              </a:defRPr>
            </a:lvl2pPr>
            <a:lvl3pPr marL="1143000" indent="-228600">
              <a:buFontTx/>
              <a:buBlip>
                <a:blip r:embed="rId2"/>
              </a:buBlip>
              <a:defRPr/>
            </a:lvl3pPr>
          </a:lstStyle>
          <a:p>
            <a:pPr lvl="0"/>
            <a:r>
              <a:rPr lang="en-US" dirty="0" smtClean="0"/>
              <a:t>Click to edit Master text styles</a:t>
            </a:r>
          </a:p>
          <a:p>
            <a:pPr lvl="1"/>
            <a:r>
              <a:rPr lang="en-US" dirty="0" smtClean="0"/>
              <a:t>Second level</a:t>
            </a:r>
          </a:p>
        </p:txBody>
      </p:sp>
      <p:sp>
        <p:nvSpPr>
          <p:cNvPr id="12" name="Rectangle 11"/>
          <p:cNvSpPr/>
          <p:nvPr userDrawn="1"/>
        </p:nvSpPr>
        <p:spPr>
          <a:xfrm>
            <a:off x="8453064" y="6402814"/>
            <a:ext cx="425116" cy="338554"/>
          </a:xfrm>
          <a:prstGeom prst="rect">
            <a:avLst/>
          </a:prstGeom>
        </p:spPr>
        <p:txBody>
          <a:bodyPr wrap="none">
            <a:spAutoFit/>
          </a:bodyPr>
          <a:lstStyle/>
          <a:p>
            <a:fld id="{7EBF430C-C0B6-4172-B972-8EEC760DEA7F}" type="slidenum">
              <a:rPr lang="en-GB" sz="1600" smtClean="0">
                <a:solidFill>
                  <a:schemeClr val="bg1"/>
                </a:solidFill>
              </a:rPr>
              <a:pPr/>
              <a:t>‹#›</a:t>
            </a:fld>
            <a:endParaRPr lang="en-US" sz="1600" dirty="0">
              <a:solidFill>
                <a:schemeClr val="bg1"/>
              </a:solidFill>
            </a:endParaRPr>
          </a:p>
        </p:txBody>
      </p:sp>
      <p:pic>
        <p:nvPicPr>
          <p:cNvPr id="10" name="Picture 9" descr="ifmif-logo-large2"/>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19672" cy="764704"/>
          </a:xfrm>
          <a:prstGeom prst="rect">
            <a:avLst/>
          </a:prstGeom>
          <a:noFill/>
          <a:ln w="9525">
            <a:noFill/>
            <a:miter lim="800000"/>
            <a:headEnd/>
            <a:tailEnd/>
          </a:ln>
        </p:spPr>
      </p:pic>
      <p:sp>
        <p:nvSpPr>
          <p:cNvPr id="14" name="TextBox 13"/>
          <p:cNvSpPr txBox="1"/>
          <p:nvPr userDrawn="1"/>
        </p:nvSpPr>
        <p:spPr>
          <a:xfrm>
            <a:off x="35496" y="6381328"/>
            <a:ext cx="1702004" cy="369332"/>
          </a:xfrm>
          <a:prstGeom prst="rect">
            <a:avLst/>
          </a:prstGeom>
          <a:noFill/>
        </p:spPr>
        <p:txBody>
          <a:bodyPr wrap="none" rtlCol="0">
            <a:spAutoFit/>
          </a:bodyPr>
          <a:lstStyle/>
          <a:p>
            <a:r>
              <a:rPr lang="en-US" baseline="0" dirty="0" smtClean="0">
                <a:solidFill>
                  <a:schemeClr val="bg1"/>
                </a:solidFill>
              </a:rPr>
              <a:t>J. Knaster et al. </a:t>
            </a:r>
            <a:endParaRPr lang="en-US" dirty="0">
              <a:solidFill>
                <a:schemeClr val="bg1"/>
              </a:solidFill>
            </a:endParaRPr>
          </a:p>
        </p:txBody>
      </p:sp>
      <p:sp>
        <p:nvSpPr>
          <p:cNvPr id="8" name="TextBox 7"/>
          <p:cNvSpPr txBox="1"/>
          <p:nvPr userDrawn="1"/>
        </p:nvSpPr>
        <p:spPr>
          <a:xfrm>
            <a:off x="3020009" y="6272424"/>
            <a:ext cx="3103991" cy="646331"/>
          </a:xfrm>
          <a:prstGeom prst="rect">
            <a:avLst/>
          </a:prstGeom>
          <a:noFill/>
        </p:spPr>
        <p:txBody>
          <a:bodyPr wrap="none" rtlCol="0">
            <a:spAutoFit/>
          </a:bodyPr>
          <a:lstStyle/>
          <a:p>
            <a:pPr algn="ctr"/>
            <a:r>
              <a:rPr lang="en-US" dirty="0" smtClean="0">
                <a:solidFill>
                  <a:schemeClr val="bg1"/>
                </a:solidFill>
              </a:rPr>
              <a:t>IAEA</a:t>
            </a:r>
            <a:r>
              <a:rPr lang="en-US" baseline="0" dirty="0" smtClean="0">
                <a:solidFill>
                  <a:schemeClr val="bg1"/>
                </a:solidFill>
              </a:rPr>
              <a:t> Fusion Energy Conference</a:t>
            </a:r>
            <a:endParaRPr lang="en-US" dirty="0" smtClean="0">
              <a:solidFill>
                <a:schemeClr val="bg1"/>
              </a:solidFill>
            </a:endParaRPr>
          </a:p>
          <a:p>
            <a:pPr algn="ctr"/>
            <a:r>
              <a:rPr lang="en-US" dirty="0" smtClean="0">
                <a:solidFill>
                  <a:schemeClr val="bg1"/>
                </a:solidFill>
              </a:rPr>
              <a:t>October 2016</a:t>
            </a:r>
            <a:endParaRPr lang="en-US" dirty="0">
              <a:solidFill>
                <a:schemeClr val="bg1"/>
              </a:solidFill>
            </a:endParaRPr>
          </a:p>
        </p:txBody>
      </p:sp>
      <p:pic>
        <p:nvPicPr>
          <p:cNvPr id="11" name="Picture 10"/>
          <p:cNvPicPr>
            <a:picLocks noChangeAspect="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21557" y="798395"/>
            <a:ext cx="9122443" cy="5397690"/>
          </a:xfrm>
          <a:prstGeom prst="rect">
            <a:avLst/>
          </a:prstGeom>
        </p:spPr>
      </p:pic>
    </p:spTree>
    <p:extLst>
      <p:ext uri="{BB962C8B-B14F-4D97-AF65-F5344CB8AC3E}">
        <p14:creationId xmlns:p14="http://schemas.microsoft.com/office/powerpoint/2010/main" val="3126915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0390311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6240764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5100668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4878622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4644870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8176829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F10D0-1D49-4030-8B04-1FCAAB2A013C}" type="datetimeFigureOut">
              <a:rPr lang="en-GB" smtClean="0"/>
              <a:pPr/>
              <a:t>18/10/2016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7093880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F10D0-1D49-4030-8B04-1FCAAB2A013C}" type="datetimeFigureOut">
              <a:rPr lang="en-GB" smtClean="0"/>
              <a:pPr/>
              <a:t>18/10/2016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37742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wdp"/><Relationship Id="rId7" Type="http://schemas.openxmlformats.org/officeDocument/2006/relationships/image" Target="../media/image68.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6.jpeg"/><Relationship Id="rId5" Type="http://schemas.microsoft.com/office/2007/relationships/hdphoto" Target="../media/hdphoto6.wdp"/><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12"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81.png"/><Relationship Id="rId5" Type="http://schemas.openxmlformats.org/officeDocument/2006/relationships/image" Target="../media/image79.emf"/><Relationship Id="rId10" Type="http://schemas.openxmlformats.org/officeDocument/2006/relationships/image" Target="../media/image80.png"/><Relationship Id="rId4" Type="http://schemas.openxmlformats.org/officeDocument/2006/relationships/image" Target="../media/image78.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0.png"/><Relationship Id="rId7" Type="http://schemas.openxmlformats.org/officeDocument/2006/relationships/image" Target="../media/image24.emf"/><Relationship Id="rId12" Type="http://schemas.openxmlformats.org/officeDocument/2006/relationships/image" Target="../media/image86.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85.png"/><Relationship Id="rId5" Type="http://schemas.openxmlformats.org/officeDocument/2006/relationships/image" Target="../media/image41.png"/><Relationship Id="rId10" Type="http://schemas.openxmlformats.org/officeDocument/2006/relationships/image" Target="../media/image84.png"/><Relationship Id="rId4" Type="http://schemas.openxmlformats.org/officeDocument/2006/relationships/image" Target="../media/image47.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google.es/url?sa=i&amp;rct=j&amp;q=&amp;esrc=s&amp;source=images&amp;cd=&amp;cad=rja&amp;uact=8&amp;ved=0ahUKEwjEqI-K98TMAhXCnpQKHagmDNkQjRwIBw&amp;url=http://euanmearns.com/global-energy-trends-bp-statistical-review-2015/&amp;psig=AFQjCNFcTT7v_2PljgoQlnJG-NBX0BGjrg&amp;ust=1462606222503834" TargetMode="External"/><Relationship Id="rId7"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eg"/><Relationship Id="rId7" Type="http://schemas.openxmlformats.org/officeDocument/2006/relationships/image" Target="../media/image82.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91.jpeg"/><Relationship Id="rId10" Type="http://schemas.openxmlformats.org/officeDocument/2006/relationships/image" Target="../media/image94.png"/><Relationship Id="rId4" Type="http://schemas.openxmlformats.org/officeDocument/2006/relationships/image" Target="../media/image90.jpe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03.jpe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8.png"/><Relationship Id="rId7" Type="http://schemas.openxmlformats.org/officeDocument/2006/relationships/image" Target="../media/image105.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emf"/><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CAcQjRxqFQoTCLuD5rzimMkCFcEclAodctECCA&amp;url=http://www-fusion-magnetique.cea.fr/gb/cea/next/couvertures/blk.htm&amp;bvm=bv.107763241,d.dGo&amp;psig=AFQjCNEfUJZrAGZ8qO80uZPiptY3VsKSjg&amp;ust=1447894513533493" TargetMode="External"/><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5.gif"/></Relationships>
</file>

<file path=ppt/slides/_rels/slide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5.png"/><Relationship Id="rId3" Type="http://schemas.openxmlformats.org/officeDocument/2006/relationships/image" Target="../media/image24.emf"/><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4.png"/><Relationship Id="rId2" Type="http://schemas.openxmlformats.org/officeDocument/2006/relationships/image" Target="../media/image23.png"/><Relationship Id="rId16" Type="http://schemas.openxmlformats.org/officeDocument/2006/relationships/image" Target="../media/image37.gif"/><Relationship Id="rId20" Type="http://schemas.openxmlformats.org/officeDocument/2006/relationships/image" Target="../media/image41.png"/><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hyperlink" Target="http://www.google.es/url?sa=i&amp;rct=j&amp;q=&amp;source=imgres&amp;cd=&amp;cad=rja&amp;uact=8&amp;ved=0ahUKEwj4u7uxy5LMAhXDlZQKHSOZBvsQjRwIBw&amp;url=http://www.guiadealemania.com/bandera-de-alemania/&amp;psig=AFQjCNEAJUaiN0sC5YQaTfxcWLNXMjGttw&amp;ust=1460876552759221" TargetMode="External"/><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3.png"/><Relationship Id="rId28" Type="http://schemas.openxmlformats.org/officeDocument/2006/relationships/image" Target="../media/image47.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www.banderas-mundo.es/belgica" TargetMode="External"/><Relationship Id="rId27" Type="http://schemas.openxmlformats.org/officeDocument/2006/relationships/image" Target="../media/image46.png"/><Relationship Id="rId30"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2.wmf"/><Relationship Id="rId10" Type="http://schemas.openxmlformats.org/officeDocument/2006/relationships/image" Target="../media/image55.jpeg"/><Relationship Id="rId4" Type="http://schemas.openxmlformats.org/officeDocument/2006/relationships/image" Target="../media/image24.emf"/><Relationship Id="rId9" Type="http://schemas.openxmlformats.org/officeDocument/2006/relationships/hyperlink" Target="https://www.google.co.jp/imgres?imgurl=http://www.bull.com/sites/default/files/styles/fiche_offre/public/assets/images/Bull%20Curie%20Supercomputer_620_Courtesy%20of%20CEA-Cadam.jpg?itok%3DPtP3k2Hr&amp;imgrefurl=http://www.bull.com/bullx-supercomputers&amp;docid=3glYWl2SPirk6M&amp;tbnid=nr_zPr6utX9nUM:&amp;w=620&amp;h=350&amp;bih=629&amp;biw=1366&amp;ved=0ahUKEwjz97nPtNnPAhUT9GMKHe6oCZYQxiAIAygB&amp;iact=c&amp;ictx=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47" y="1008112"/>
            <a:ext cx="9194160" cy="5877272"/>
          </a:xfrm>
          <a:prstGeom prst="rect">
            <a:avLst/>
          </a:prstGeom>
          <a:gradFill flip="none" rotWithShape="1">
            <a:gsLst>
              <a:gs pos="0">
                <a:schemeClr val="tx2"/>
              </a:gs>
              <a:gs pos="48000">
                <a:schemeClr val="tx2">
                  <a:lumMod val="40000"/>
                  <a:lumOff val="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9643" y="2046085"/>
            <a:ext cx="8448367" cy="3497614"/>
          </a:xfrm>
          <a:prstGeom prst="rect">
            <a:avLst/>
          </a:prstGeom>
          <a:noFill/>
          <a:ln>
            <a:noFill/>
          </a:ln>
        </p:spPr>
      </p:pic>
      <p:sp>
        <p:nvSpPr>
          <p:cNvPr id="18" name="TextBox 17"/>
          <p:cNvSpPr txBox="1"/>
          <p:nvPr/>
        </p:nvSpPr>
        <p:spPr>
          <a:xfrm>
            <a:off x="2065962" y="5462972"/>
            <a:ext cx="716369" cy="323165"/>
          </a:xfrm>
          <a:prstGeom prst="rect">
            <a:avLst/>
          </a:prstGeom>
          <a:noFill/>
        </p:spPr>
        <p:txBody>
          <a:bodyPr wrap="square" rtlCol="0">
            <a:spAutoFit/>
          </a:bodyPr>
          <a:lstStyle/>
          <a:p>
            <a:r>
              <a:rPr lang="en-US" sz="1500" b="1" dirty="0" smtClean="0">
                <a:solidFill>
                  <a:schemeClr val="bg1"/>
                </a:solidFill>
              </a:rPr>
              <a:t>RFQ</a:t>
            </a:r>
            <a:endParaRPr lang="en-US" sz="1500" b="1" dirty="0">
              <a:solidFill>
                <a:schemeClr val="bg1"/>
              </a:solidFill>
            </a:endParaRPr>
          </a:p>
        </p:txBody>
      </p:sp>
      <p:sp>
        <p:nvSpPr>
          <p:cNvPr id="19" name="TextBox 18"/>
          <p:cNvSpPr txBox="1"/>
          <p:nvPr/>
        </p:nvSpPr>
        <p:spPr>
          <a:xfrm>
            <a:off x="2418178" y="5375243"/>
            <a:ext cx="1160836" cy="323165"/>
          </a:xfrm>
          <a:prstGeom prst="rect">
            <a:avLst/>
          </a:prstGeom>
          <a:noFill/>
        </p:spPr>
        <p:txBody>
          <a:bodyPr wrap="square" rtlCol="0">
            <a:spAutoFit/>
          </a:bodyPr>
          <a:lstStyle/>
          <a:p>
            <a:r>
              <a:rPr lang="en-US" sz="1500" b="1" dirty="0" smtClean="0">
                <a:solidFill>
                  <a:schemeClr val="bg1"/>
                </a:solidFill>
              </a:rPr>
              <a:t>SRF Linac</a:t>
            </a:r>
            <a:endParaRPr lang="en-US" sz="1500" b="1" dirty="0">
              <a:solidFill>
                <a:schemeClr val="bg1"/>
              </a:solidFill>
            </a:endParaRPr>
          </a:p>
        </p:txBody>
      </p:sp>
      <p:sp>
        <p:nvSpPr>
          <p:cNvPr id="20" name="TextBox 19"/>
          <p:cNvSpPr txBox="1"/>
          <p:nvPr/>
        </p:nvSpPr>
        <p:spPr>
          <a:xfrm>
            <a:off x="1331595" y="5535072"/>
            <a:ext cx="914400" cy="323165"/>
          </a:xfrm>
          <a:prstGeom prst="rect">
            <a:avLst/>
          </a:prstGeom>
          <a:noFill/>
        </p:spPr>
        <p:txBody>
          <a:bodyPr wrap="square" rtlCol="0">
            <a:spAutoFit/>
          </a:bodyPr>
          <a:lstStyle/>
          <a:p>
            <a:r>
              <a:rPr lang="en-US" sz="1500" b="1" dirty="0" smtClean="0">
                <a:solidFill>
                  <a:schemeClr val="bg1"/>
                </a:solidFill>
              </a:rPr>
              <a:t>Injector</a:t>
            </a:r>
            <a:endParaRPr lang="en-US" sz="1500" b="1" dirty="0">
              <a:solidFill>
                <a:schemeClr val="bg1"/>
              </a:solidFill>
            </a:endParaRPr>
          </a:p>
        </p:txBody>
      </p:sp>
      <p:sp>
        <p:nvSpPr>
          <p:cNvPr id="21" name="TextBox 20"/>
          <p:cNvSpPr txBox="1"/>
          <p:nvPr/>
        </p:nvSpPr>
        <p:spPr>
          <a:xfrm>
            <a:off x="4304042" y="5462265"/>
            <a:ext cx="749745" cy="323165"/>
          </a:xfrm>
          <a:prstGeom prst="rect">
            <a:avLst/>
          </a:prstGeom>
          <a:noFill/>
        </p:spPr>
        <p:txBody>
          <a:bodyPr wrap="square" rtlCol="0">
            <a:spAutoFit/>
          </a:bodyPr>
          <a:lstStyle/>
          <a:p>
            <a:r>
              <a:rPr lang="en-US" sz="1500" b="1" dirty="0" smtClean="0">
                <a:solidFill>
                  <a:schemeClr val="bg1"/>
                </a:solidFill>
              </a:rPr>
              <a:t>Li Loop</a:t>
            </a:r>
          </a:p>
        </p:txBody>
      </p:sp>
      <p:cxnSp>
        <p:nvCxnSpPr>
          <p:cNvPr id="22" name="Straight Connector 21"/>
          <p:cNvCxnSpPr/>
          <p:nvPr/>
        </p:nvCxnSpPr>
        <p:spPr>
          <a:xfrm>
            <a:off x="2667000" y="551199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245995" y="4749990"/>
            <a:ext cx="367665" cy="762000"/>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847975" y="4689030"/>
            <a:ext cx="321945" cy="708662"/>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84020" y="4772850"/>
            <a:ext cx="403860" cy="824865"/>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88830" y="5046559"/>
            <a:ext cx="1162717" cy="323165"/>
          </a:xfrm>
          <a:prstGeom prst="rect">
            <a:avLst/>
          </a:prstGeom>
          <a:noFill/>
        </p:spPr>
        <p:txBody>
          <a:bodyPr wrap="square" rtlCol="0">
            <a:spAutoFit/>
          </a:bodyPr>
          <a:lstStyle/>
          <a:p>
            <a:r>
              <a:rPr lang="en-US" sz="1500" b="1" dirty="0" smtClean="0">
                <a:solidFill>
                  <a:schemeClr val="bg1"/>
                </a:solidFill>
              </a:rPr>
              <a:t>Beam Dump</a:t>
            </a:r>
            <a:endParaRPr lang="en-US" sz="1500" b="1" dirty="0">
              <a:solidFill>
                <a:schemeClr val="bg1"/>
              </a:solidFill>
            </a:endParaRPr>
          </a:p>
        </p:txBody>
      </p:sp>
      <p:cxnSp>
        <p:nvCxnSpPr>
          <p:cNvPr id="27" name="Straight Arrow Connector 26"/>
          <p:cNvCxnSpPr/>
          <p:nvPr/>
        </p:nvCxnSpPr>
        <p:spPr>
          <a:xfrm flipV="1">
            <a:off x="3905250" y="4574730"/>
            <a:ext cx="232410" cy="556260"/>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0"/>
          </p:cNvCxnSpPr>
          <p:nvPr/>
        </p:nvCxnSpPr>
        <p:spPr>
          <a:xfrm flipV="1">
            <a:off x="4678915" y="4993567"/>
            <a:ext cx="249969" cy="468698"/>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53200" y="4978590"/>
            <a:ext cx="1523999" cy="553998"/>
          </a:xfrm>
          <a:prstGeom prst="rect">
            <a:avLst/>
          </a:prstGeom>
          <a:noFill/>
        </p:spPr>
        <p:txBody>
          <a:bodyPr wrap="square" rtlCol="0">
            <a:spAutoFit/>
          </a:bodyPr>
          <a:lstStyle/>
          <a:p>
            <a:r>
              <a:rPr lang="en-US" sz="1500" b="1" dirty="0" smtClean="0">
                <a:solidFill>
                  <a:schemeClr val="bg1"/>
                </a:solidFill>
              </a:rPr>
              <a:t>Post Irradiation Examination</a:t>
            </a:r>
          </a:p>
        </p:txBody>
      </p:sp>
      <p:cxnSp>
        <p:nvCxnSpPr>
          <p:cNvPr id="30" name="Straight Arrow Connector 29"/>
          <p:cNvCxnSpPr/>
          <p:nvPr/>
        </p:nvCxnSpPr>
        <p:spPr>
          <a:xfrm flipV="1">
            <a:off x="6896100" y="4626165"/>
            <a:ext cx="152400" cy="438150"/>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003480" y="2408133"/>
            <a:ext cx="1367468" cy="323165"/>
          </a:xfrm>
          <a:prstGeom prst="rect">
            <a:avLst/>
          </a:prstGeom>
          <a:noFill/>
        </p:spPr>
        <p:txBody>
          <a:bodyPr wrap="square" rtlCol="0">
            <a:spAutoFit/>
          </a:bodyPr>
          <a:lstStyle/>
          <a:p>
            <a:r>
              <a:rPr lang="en-US" sz="1500" b="1" dirty="0" smtClean="0"/>
              <a:t>Nuclear HVAC</a:t>
            </a:r>
            <a:endParaRPr lang="en-US" sz="1500" b="1" dirty="0"/>
          </a:p>
        </p:txBody>
      </p:sp>
      <p:cxnSp>
        <p:nvCxnSpPr>
          <p:cNvPr id="32" name="Straight Arrow Connector 31"/>
          <p:cNvCxnSpPr/>
          <p:nvPr/>
        </p:nvCxnSpPr>
        <p:spPr>
          <a:xfrm flipH="1">
            <a:off x="5972176" y="2654490"/>
            <a:ext cx="323849" cy="4191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28800" y="2531007"/>
            <a:ext cx="1532123" cy="323165"/>
          </a:xfrm>
          <a:prstGeom prst="rect">
            <a:avLst/>
          </a:prstGeom>
          <a:noFill/>
        </p:spPr>
        <p:txBody>
          <a:bodyPr wrap="square" rtlCol="0">
            <a:spAutoFit/>
          </a:bodyPr>
          <a:lstStyle/>
          <a:p>
            <a:r>
              <a:rPr lang="en-US" sz="1500" b="1" dirty="0" smtClean="0"/>
              <a:t>Industrial HVAC</a:t>
            </a:r>
            <a:endParaRPr lang="en-US" sz="1500" b="1" dirty="0"/>
          </a:p>
        </p:txBody>
      </p:sp>
      <p:cxnSp>
        <p:nvCxnSpPr>
          <p:cNvPr id="34" name="Straight Arrow Connector 33"/>
          <p:cNvCxnSpPr/>
          <p:nvPr/>
        </p:nvCxnSpPr>
        <p:spPr>
          <a:xfrm>
            <a:off x="2381250" y="2778315"/>
            <a:ext cx="463550" cy="41592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04800" y="2540190"/>
            <a:ext cx="1532123" cy="553998"/>
          </a:xfrm>
          <a:prstGeom prst="rect">
            <a:avLst/>
          </a:prstGeom>
          <a:noFill/>
        </p:spPr>
        <p:txBody>
          <a:bodyPr wrap="square" rtlCol="0">
            <a:spAutoFit/>
          </a:bodyPr>
          <a:lstStyle/>
          <a:p>
            <a:r>
              <a:rPr lang="en-US" sz="1500" b="1" dirty="0" smtClean="0"/>
              <a:t>Electric Power Supply</a:t>
            </a:r>
            <a:endParaRPr lang="en-US" sz="1500" b="1" dirty="0"/>
          </a:p>
        </p:txBody>
      </p:sp>
      <p:cxnSp>
        <p:nvCxnSpPr>
          <p:cNvPr id="36" name="Straight Arrow Connector 35"/>
          <p:cNvCxnSpPr/>
          <p:nvPr/>
        </p:nvCxnSpPr>
        <p:spPr>
          <a:xfrm>
            <a:off x="1047750" y="2997390"/>
            <a:ext cx="895350" cy="7429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262060" y="5425143"/>
            <a:ext cx="902145" cy="323165"/>
          </a:xfrm>
          <a:prstGeom prst="rect">
            <a:avLst/>
          </a:prstGeom>
          <a:noFill/>
        </p:spPr>
        <p:txBody>
          <a:bodyPr wrap="square" rtlCol="0">
            <a:spAutoFit/>
          </a:bodyPr>
          <a:lstStyle/>
          <a:p>
            <a:r>
              <a:rPr lang="en-US" sz="1500" b="1" dirty="0" smtClean="0">
                <a:solidFill>
                  <a:schemeClr val="bg1"/>
                </a:solidFill>
              </a:rPr>
              <a:t>Test Cell</a:t>
            </a:r>
            <a:endParaRPr lang="en-US" sz="1500" b="1" dirty="0">
              <a:solidFill>
                <a:schemeClr val="bg1"/>
              </a:solidFill>
            </a:endParaRPr>
          </a:p>
        </p:txBody>
      </p:sp>
      <p:cxnSp>
        <p:nvCxnSpPr>
          <p:cNvPr id="38" name="Straight Arrow Connector 37"/>
          <p:cNvCxnSpPr>
            <a:stCxn id="37" idx="0"/>
          </p:cNvCxnSpPr>
          <p:nvPr/>
        </p:nvCxnSpPr>
        <p:spPr>
          <a:xfrm flipH="1" flipV="1">
            <a:off x="5343525" y="4207066"/>
            <a:ext cx="369608" cy="1218077"/>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0764" y="5179304"/>
            <a:ext cx="1223262" cy="323165"/>
          </a:xfrm>
          <a:prstGeom prst="rect">
            <a:avLst/>
          </a:prstGeom>
          <a:noFill/>
        </p:spPr>
        <p:txBody>
          <a:bodyPr wrap="square" rtlCol="0">
            <a:spAutoFit/>
          </a:bodyPr>
          <a:lstStyle/>
          <a:p>
            <a:r>
              <a:rPr lang="en-US" sz="1500" b="1" dirty="0" smtClean="0">
                <a:solidFill>
                  <a:schemeClr val="bg1"/>
                </a:solidFill>
              </a:rPr>
              <a:t>RF Modules</a:t>
            </a:r>
            <a:endParaRPr lang="en-US" sz="1500" b="1" dirty="0">
              <a:solidFill>
                <a:schemeClr val="bg1"/>
              </a:solidFill>
            </a:endParaRPr>
          </a:p>
        </p:txBody>
      </p:sp>
      <p:cxnSp>
        <p:nvCxnSpPr>
          <p:cNvPr id="40" name="Straight Arrow Connector 39"/>
          <p:cNvCxnSpPr/>
          <p:nvPr/>
        </p:nvCxnSpPr>
        <p:spPr>
          <a:xfrm flipV="1">
            <a:off x="1331595" y="4095940"/>
            <a:ext cx="916305" cy="1159649"/>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724275" y="2854515"/>
            <a:ext cx="1054545" cy="323165"/>
          </a:xfrm>
          <a:prstGeom prst="rect">
            <a:avLst/>
          </a:prstGeom>
          <a:noFill/>
        </p:spPr>
        <p:txBody>
          <a:bodyPr wrap="square" rtlCol="0">
            <a:spAutoFit/>
          </a:bodyPr>
          <a:lstStyle/>
          <a:p>
            <a:r>
              <a:rPr lang="en-US" sz="1500" b="1" dirty="0" smtClean="0"/>
              <a:t>Access Cell</a:t>
            </a:r>
            <a:endParaRPr lang="en-US" sz="1500" b="1" dirty="0"/>
          </a:p>
        </p:txBody>
      </p:sp>
      <p:cxnSp>
        <p:nvCxnSpPr>
          <p:cNvPr id="42" name="Straight Arrow Connector 41"/>
          <p:cNvCxnSpPr/>
          <p:nvPr/>
        </p:nvCxnSpPr>
        <p:spPr>
          <a:xfrm>
            <a:off x="4695825" y="2987865"/>
            <a:ext cx="361950" cy="3429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286626" y="2778657"/>
            <a:ext cx="1571624" cy="553998"/>
          </a:xfrm>
          <a:prstGeom prst="rect">
            <a:avLst/>
          </a:prstGeom>
          <a:noFill/>
        </p:spPr>
        <p:txBody>
          <a:bodyPr wrap="square" rtlCol="0">
            <a:spAutoFit/>
          </a:bodyPr>
          <a:lstStyle/>
          <a:p>
            <a:r>
              <a:rPr lang="en-US" sz="1500" b="1" dirty="0" smtClean="0"/>
              <a:t>PIE Detritiation Process</a:t>
            </a:r>
            <a:endParaRPr lang="en-US" sz="1500" b="1" dirty="0"/>
          </a:p>
        </p:txBody>
      </p:sp>
      <p:cxnSp>
        <p:nvCxnSpPr>
          <p:cNvPr id="44" name="Straight Arrow Connector 43"/>
          <p:cNvCxnSpPr/>
          <p:nvPr/>
        </p:nvCxnSpPr>
        <p:spPr>
          <a:xfrm>
            <a:off x="7848600" y="3264090"/>
            <a:ext cx="228600" cy="4762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28384" y="5086947"/>
            <a:ext cx="876300" cy="323165"/>
          </a:xfrm>
          <a:prstGeom prst="rect">
            <a:avLst/>
          </a:prstGeom>
          <a:noFill/>
        </p:spPr>
        <p:txBody>
          <a:bodyPr wrap="square" rtlCol="0">
            <a:spAutoFit/>
          </a:bodyPr>
          <a:lstStyle/>
          <a:p>
            <a:r>
              <a:rPr lang="en-US" sz="1500" b="1" dirty="0" smtClean="0">
                <a:solidFill>
                  <a:schemeClr val="bg1"/>
                </a:solidFill>
              </a:rPr>
              <a:t>Wally</a:t>
            </a:r>
          </a:p>
        </p:txBody>
      </p:sp>
      <p:cxnSp>
        <p:nvCxnSpPr>
          <p:cNvPr id="46" name="Straight Arrow Connector 45"/>
          <p:cNvCxnSpPr/>
          <p:nvPr/>
        </p:nvCxnSpPr>
        <p:spPr>
          <a:xfrm flipH="1" flipV="1">
            <a:off x="7757160" y="4589970"/>
            <a:ext cx="548640" cy="521971"/>
          </a:xfrm>
          <a:prstGeom prst="straightConnector1">
            <a:avLst/>
          </a:prstGeom>
          <a:ln w="285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4763" y="3125978"/>
            <a:ext cx="690563" cy="221456"/>
          </a:xfrm>
          <a:custGeom>
            <a:avLst/>
            <a:gdLst>
              <a:gd name="connsiteX0" fmla="*/ 0 w 690563"/>
              <a:gd name="connsiteY0" fmla="*/ 0 h 221456"/>
              <a:gd name="connsiteX1" fmla="*/ 690563 w 690563"/>
              <a:gd name="connsiteY1" fmla="*/ 204787 h 221456"/>
              <a:gd name="connsiteX2" fmla="*/ 614363 w 690563"/>
              <a:gd name="connsiteY2" fmla="*/ 221456 h 221456"/>
              <a:gd name="connsiteX3" fmla="*/ 7144 w 690563"/>
              <a:gd name="connsiteY3" fmla="*/ 66675 h 221456"/>
              <a:gd name="connsiteX4" fmla="*/ 0 w 690563"/>
              <a:gd name="connsiteY4" fmla="*/ 0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3" h="221456">
                <a:moveTo>
                  <a:pt x="0" y="0"/>
                </a:moveTo>
                <a:lnTo>
                  <a:pt x="690563" y="204787"/>
                </a:lnTo>
                <a:lnTo>
                  <a:pt x="614363" y="221456"/>
                </a:lnTo>
                <a:lnTo>
                  <a:pt x="7144" y="66675"/>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p:cNvSpPr>
            <a:spLocks noGrp="1"/>
          </p:cNvSpPr>
          <p:nvPr>
            <p:ph type="sldNum" sz="quarter" idx="12"/>
          </p:nvPr>
        </p:nvSpPr>
        <p:spPr>
          <a:xfrm>
            <a:off x="6553200" y="6356350"/>
            <a:ext cx="2133600" cy="365125"/>
          </a:xfrm>
        </p:spPr>
        <p:txBody>
          <a:bodyPr/>
          <a:lstStyle/>
          <a:p>
            <a:fld id="{7EBF430C-C0B6-4172-B972-8EEC760DEA7F}" type="slidenum">
              <a:rPr lang="en-GB" smtClean="0"/>
              <a:pPr/>
              <a:t>1</a:t>
            </a:fld>
            <a:endParaRPr lang="en-GB" dirty="0"/>
          </a:p>
        </p:txBody>
      </p:sp>
      <p:sp>
        <p:nvSpPr>
          <p:cNvPr id="7" name="Rectangle 6"/>
          <p:cNvSpPr/>
          <p:nvPr/>
        </p:nvSpPr>
        <p:spPr>
          <a:xfrm>
            <a:off x="-108520" y="44624"/>
            <a:ext cx="9396536" cy="1231106"/>
          </a:xfrm>
          <a:prstGeom prst="rect">
            <a:avLst/>
          </a:prstGeom>
        </p:spPr>
        <p:txBody>
          <a:bodyPr wrap="square">
            <a:spAutoFit/>
          </a:bodyPr>
          <a:lstStyle/>
          <a:p>
            <a:pPr algn="ct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IFMIF</a:t>
            </a:r>
          </a:p>
          <a:p>
            <a:pPr algn="ctr"/>
            <a:r>
              <a:rPr lang="en-US" sz="3400" b="1" dirty="0">
                <a:solidFill>
                  <a:srgbClr val="0070C0"/>
                </a:solidFill>
                <a:latin typeface="Comic Sans MS" panose="030F0702030302020204" pitchFamily="66" charset="0"/>
              </a:rPr>
              <a:t>the </a:t>
            </a:r>
            <a:r>
              <a:rPr lang="en-US" sz="3400" b="1" dirty="0" smtClean="0">
                <a:solidFill>
                  <a:srgbClr val="0070C0"/>
                </a:solidFill>
                <a:latin typeface="Comic Sans MS" panose="030F0702030302020204" pitchFamily="66" charset="0"/>
              </a:rPr>
              <a:t>neutron </a:t>
            </a:r>
            <a:r>
              <a:rPr lang="en-US" sz="3400" b="1" dirty="0">
                <a:solidFill>
                  <a:srgbClr val="0070C0"/>
                </a:solidFill>
                <a:latin typeface="Comic Sans MS" panose="030F0702030302020204" pitchFamily="66" charset="0"/>
              </a:rPr>
              <a:t>s</a:t>
            </a:r>
            <a:r>
              <a:rPr lang="en-US" sz="3400" b="1" dirty="0" smtClean="0">
                <a:solidFill>
                  <a:srgbClr val="0070C0"/>
                </a:solidFill>
                <a:latin typeface="Comic Sans MS" panose="030F0702030302020204" pitchFamily="66" charset="0"/>
              </a:rPr>
              <a:t>ource </a:t>
            </a:r>
            <a:r>
              <a:rPr lang="en-US" sz="3400" b="1" dirty="0">
                <a:solidFill>
                  <a:srgbClr val="0070C0"/>
                </a:solidFill>
                <a:latin typeface="Comic Sans MS" panose="030F0702030302020204" pitchFamily="66" charset="0"/>
              </a:rPr>
              <a:t>for the Fusion </a:t>
            </a:r>
            <a:r>
              <a:rPr lang="en-US" sz="3400" b="1" dirty="0" smtClean="0">
                <a:solidFill>
                  <a:srgbClr val="0070C0"/>
                </a:solidFill>
                <a:latin typeface="Comic Sans MS" panose="030F0702030302020204" pitchFamily="66" charset="0"/>
              </a:rPr>
              <a:t>Program</a:t>
            </a:r>
            <a:endParaRPr lang="en-GB" sz="3400" b="1" dirty="0" smtClean="0">
              <a:solidFill>
                <a:srgbClr val="0070C0"/>
              </a:solidFill>
              <a:latin typeface="Comic Sans MS" panose="030F0702030302020204" pitchFamily="66" charset="0"/>
            </a:endParaRPr>
          </a:p>
        </p:txBody>
      </p:sp>
      <p:sp>
        <p:nvSpPr>
          <p:cNvPr id="8" name="TextBox 7"/>
          <p:cNvSpPr txBox="1"/>
          <p:nvPr/>
        </p:nvSpPr>
        <p:spPr>
          <a:xfrm>
            <a:off x="6516216" y="5805264"/>
            <a:ext cx="2635658" cy="923330"/>
          </a:xfrm>
          <a:prstGeom prst="rect">
            <a:avLst/>
          </a:prstGeom>
          <a:noFill/>
        </p:spPr>
        <p:txBody>
          <a:bodyPr wrap="none" rtlCol="0">
            <a:spAutoFit/>
          </a:bodyPr>
          <a:lstStyle/>
          <a:p>
            <a:pPr algn="ctr"/>
            <a:r>
              <a:rPr lang="en-GB" b="1" dirty="0" smtClean="0">
                <a:solidFill>
                  <a:srgbClr val="FFFF00"/>
                </a:solidFill>
                <a:latin typeface="Agency FB" pitchFamily="34" charset="0"/>
              </a:rPr>
              <a:t>IAEA Fusion Energy Conference</a:t>
            </a:r>
          </a:p>
          <a:p>
            <a:pPr algn="ctr"/>
            <a:r>
              <a:rPr lang="en-GB" b="1" dirty="0" smtClean="0">
                <a:solidFill>
                  <a:srgbClr val="FFFF00"/>
                </a:solidFill>
                <a:latin typeface="Agency FB" pitchFamily="34" charset="0"/>
              </a:rPr>
              <a:t>Kyoto</a:t>
            </a:r>
          </a:p>
          <a:p>
            <a:pPr algn="ctr"/>
            <a:r>
              <a:rPr lang="en-GB" b="1" dirty="0" smtClean="0">
                <a:solidFill>
                  <a:srgbClr val="FFFF00"/>
                </a:solidFill>
                <a:latin typeface="Agency FB" pitchFamily="34" charset="0"/>
              </a:rPr>
              <a:t>October 2016</a:t>
            </a:r>
          </a:p>
        </p:txBody>
      </p:sp>
      <p:sp>
        <p:nvSpPr>
          <p:cNvPr id="2" name="TextBox 1"/>
          <p:cNvSpPr txBox="1"/>
          <p:nvPr/>
        </p:nvSpPr>
        <p:spPr>
          <a:xfrm>
            <a:off x="2627784" y="1412776"/>
            <a:ext cx="4129657" cy="584775"/>
          </a:xfrm>
          <a:prstGeom prst="rect">
            <a:avLst/>
          </a:prstGeom>
          <a:noFill/>
        </p:spPr>
        <p:txBody>
          <a:bodyPr wrap="none" rtlCol="0">
            <a:spAutoFit/>
          </a:bodyPr>
          <a:lstStyle/>
          <a:p>
            <a:pPr algn="ctr"/>
            <a:r>
              <a:rPr lang="en-US" sz="1600" b="1" dirty="0" smtClean="0">
                <a:solidFill>
                  <a:schemeClr val="accent5">
                    <a:lumMod val="75000"/>
                  </a:schemeClr>
                </a:solidFill>
                <a:latin typeface="Comic Sans MS" panose="030F0702030302020204" pitchFamily="66" charset="0"/>
              </a:rPr>
              <a:t>J. Knaster, R. </a:t>
            </a:r>
            <a:r>
              <a:rPr lang="en-US" sz="1600" b="1" dirty="0" err="1" smtClean="0">
                <a:solidFill>
                  <a:schemeClr val="accent5">
                    <a:lumMod val="75000"/>
                  </a:schemeClr>
                </a:solidFill>
                <a:latin typeface="Comic Sans MS" panose="030F0702030302020204" pitchFamily="66" charset="0"/>
              </a:rPr>
              <a:t>Heidinger</a:t>
            </a:r>
            <a:r>
              <a:rPr lang="en-US" sz="1600" b="1" dirty="0" smtClean="0">
                <a:solidFill>
                  <a:schemeClr val="accent5">
                    <a:lumMod val="75000"/>
                  </a:schemeClr>
                </a:solidFill>
                <a:latin typeface="Comic Sans MS" panose="030F0702030302020204" pitchFamily="66" charset="0"/>
              </a:rPr>
              <a:t> and S. O’hira</a:t>
            </a:r>
          </a:p>
          <a:p>
            <a:pPr algn="ctr"/>
            <a:r>
              <a:rPr lang="en-US" sz="1600" b="1" dirty="0">
                <a:solidFill>
                  <a:schemeClr val="accent5">
                    <a:lumMod val="75000"/>
                  </a:schemeClr>
                </a:solidFill>
                <a:latin typeface="Comic Sans MS" panose="030F0702030302020204" pitchFamily="66" charset="0"/>
              </a:rPr>
              <a:t>o</a:t>
            </a:r>
            <a:r>
              <a:rPr lang="en-US" sz="1600" b="1" dirty="0" smtClean="0">
                <a:solidFill>
                  <a:schemeClr val="accent5">
                    <a:lumMod val="75000"/>
                  </a:schemeClr>
                </a:solidFill>
                <a:latin typeface="Comic Sans MS" panose="030F0702030302020204" pitchFamily="66" charset="0"/>
              </a:rPr>
              <a:t>n behalf of IFMIF/EVEDA team</a:t>
            </a:r>
            <a:endParaRPr lang="es-ES" sz="1600" b="1" dirty="0">
              <a:solidFill>
                <a:schemeClr val="accent5">
                  <a:lumMod val="75000"/>
                </a:schemeClr>
              </a:solidFill>
              <a:latin typeface="Comic Sans MS" panose="030F0702030302020204" pitchFamily="66" charset="0"/>
            </a:endParaRPr>
          </a:p>
        </p:txBody>
      </p:sp>
      <p:sp>
        <p:nvSpPr>
          <p:cNvPr id="48" name="Rectangle 47"/>
          <p:cNvSpPr/>
          <p:nvPr/>
        </p:nvSpPr>
        <p:spPr>
          <a:xfrm>
            <a:off x="-3395" y="5525988"/>
            <a:ext cx="990600" cy="4953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latin typeface="Comic Sans MS" panose="030F0702030302020204" pitchFamily="66" charset="0"/>
            </a:endParaRPr>
          </a:p>
        </p:txBody>
      </p:sp>
      <p:sp>
        <p:nvSpPr>
          <p:cNvPr id="49" name="Rectangle 48"/>
          <p:cNvSpPr/>
          <p:nvPr/>
        </p:nvSpPr>
        <p:spPr>
          <a:xfrm rot="21127926">
            <a:off x="360201" y="5822463"/>
            <a:ext cx="435415" cy="1501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latin typeface="Comic Sans MS" panose="030F0702030302020204" pitchFamily="66" charset="0"/>
            </a:endParaRPr>
          </a:p>
        </p:txBody>
      </p:sp>
      <p:sp>
        <p:nvSpPr>
          <p:cNvPr id="50" name="TextBox 49"/>
          <p:cNvSpPr txBox="1"/>
          <p:nvPr/>
        </p:nvSpPr>
        <p:spPr>
          <a:xfrm>
            <a:off x="251520" y="5888305"/>
            <a:ext cx="392206" cy="276999"/>
          </a:xfrm>
          <a:prstGeom prst="rect">
            <a:avLst/>
          </a:prstGeom>
          <a:noFill/>
          <a:ln w="28575">
            <a:noFill/>
          </a:ln>
        </p:spPr>
        <p:txBody>
          <a:bodyPr wrap="square" rtlCol="0">
            <a:spAutoFit/>
          </a:bodyPr>
          <a:lstStyle/>
          <a:p>
            <a:r>
              <a:rPr lang="en-US" sz="1200" b="1" dirty="0" smtClean="0">
                <a:solidFill>
                  <a:schemeClr val="bg1"/>
                </a:solidFill>
                <a:latin typeface="Comic Sans MS" panose="030F0702030302020204" pitchFamily="66" charset="0"/>
              </a:rPr>
              <a:t>0</a:t>
            </a:r>
            <a:endParaRPr lang="en-US" sz="1200" b="1" dirty="0">
              <a:solidFill>
                <a:schemeClr val="bg1"/>
              </a:solidFill>
              <a:latin typeface="Comic Sans MS" panose="030F0702030302020204" pitchFamily="66" charset="0"/>
            </a:endParaRPr>
          </a:p>
        </p:txBody>
      </p:sp>
      <p:sp>
        <p:nvSpPr>
          <p:cNvPr id="51" name="TextBox 50"/>
          <p:cNvSpPr txBox="1"/>
          <p:nvPr/>
        </p:nvSpPr>
        <p:spPr>
          <a:xfrm>
            <a:off x="722167" y="5888305"/>
            <a:ext cx="784412" cy="276999"/>
          </a:xfrm>
          <a:prstGeom prst="rect">
            <a:avLst/>
          </a:prstGeom>
          <a:noFill/>
          <a:ln w="28575">
            <a:noFill/>
          </a:ln>
        </p:spPr>
        <p:txBody>
          <a:bodyPr wrap="square" rtlCol="0">
            <a:spAutoFit/>
          </a:bodyPr>
          <a:lstStyle/>
          <a:p>
            <a:r>
              <a:rPr lang="en-US" sz="1200" b="1" dirty="0" smtClean="0">
                <a:solidFill>
                  <a:schemeClr val="bg1"/>
                </a:solidFill>
                <a:latin typeface="Comic Sans MS" panose="030F0702030302020204" pitchFamily="66" charset="0"/>
              </a:rPr>
              <a:t>10m</a:t>
            </a:r>
            <a:endParaRPr lang="en-US" sz="1200" b="1" dirty="0">
              <a:solidFill>
                <a:schemeClr val="bg1"/>
              </a:solidFill>
              <a:latin typeface="Comic Sans MS" panose="030F0702030302020204" pitchFamily="66" charset="0"/>
            </a:endParaRPr>
          </a:p>
        </p:txBody>
      </p:sp>
      <p:cxnSp>
        <p:nvCxnSpPr>
          <p:cNvPr id="52" name="Straight Connector 51"/>
          <p:cNvCxnSpPr/>
          <p:nvPr/>
        </p:nvCxnSpPr>
        <p:spPr>
          <a:xfrm>
            <a:off x="408403" y="5872704"/>
            <a:ext cx="47064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08403" y="5767929"/>
            <a:ext cx="0" cy="1143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9244" y="5767929"/>
            <a:ext cx="0" cy="104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7189" y="5809204"/>
            <a:ext cx="0" cy="539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189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595422" y="6309320"/>
            <a:ext cx="3356513" cy="548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p:cNvSpPr txBox="1"/>
          <p:nvPr/>
        </p:nvSpPr>
        <p:spPr>
          <a:xfrm>
            <a:off x="6588224" y="44624"/>
            <a:ext cx="2426883" cy="584775"/>
          </a:xfrm>
          <a:prstGeom prst="rect">
            <a:avLst/>
          </a:prstGeom>
          <a:noFill/>
        </p:spPr>
        <p:txBody>
          <a:bodyPr wrap="none" rtlCol="0">
            <a:spAutoFit/>
          </a:bodyPr>
          <a:lstStyle/>
          <a:p>
            <a:r>
              <a:rPr lang="en-GB" sz="2800" dirty="0" smtClean="0">
                <a:solidFill>
                  <a:schemeClr val="bg1"/>
                </a:solidFill>
              </a:rPr>
              <a:t>IFMIF</a:t>
            </a:r>
            <a:r>
              <a:rPr lang="en-GB" sz="3200" dirty="0" smtClean="0">
                <a:solidFill>
                  <a:schemeClr val="bg1"/>
                </a:solidFill>
              </a:rPr>
              <a:t> concept</a:t>
            </a:r>
            <a:endParaRPr lang="en-GB" sz="3200" dirty="0">
              <a:solidFill>
                <a:schemeClr val="bg1"/>
              </a:solidFill>
            </a:endParaRPr>
          </a:p>
        </p:txBody>
      </p:sp>
      <p:sp>
        <p:nvSpPr>
          <p:cNvPr id="2" name="Rectangle 1"/>
          <p:cNvSpPr/>
          <p:nvPr/>
        </p:nvSpPr>
        <p:spPr>
          <a:xfrm>
            <a:off x="377633" y="5661248"/>
            <a:ext cx="3330271" cy="430887"/>
          </a:xfrm>
          <a:prstGeom prst="rect">
            <a:avLst/>
          </a:prstGeom>
        </p:spPr>
        <p:txBody>
          <a:bodyPr wrap="none">
            <a:spAutoFit/>
          </a:bodyPr>
          <a:lstStyle/>
          <a:p>
            <a:pPr algn="ctr">
              <a:spcBef>
                <a:spcPct val="20000"/>
              </a:spcBef>
            </a:pPr>
            <a:r>
              <a:rPr lang="en-GB" sz="2200" dirty="0"/>
              <a:t>Availability of facility </a:t>
            </a:r>
            <a:r>
              <a:rPr lang="en-GB" sz="2200" dirty="0">
                <a:solidFill>
                  <a:srgbClr val="0070C0"/>
                </a:solidFill>
              </a:rPr>
              <a:t>&gt;70%</a:t>
            </a:r>
          </a:p>
        </p:txBody>
      </p:sp>
      <p:sp>
        <p:nvSpPr>
          <p:cNvPr id="4" name="Content Placeholder 1"/>
          <p:cNvSpPr>
            <a:spLocks noGrp="1"/>
          </p:cNvSpPr>
          <p:nvPr>
            <p:ph idx="1"/>
          </p:nvPr>
        </p:nvSpPr>
        <p:spPr>
          <a:xfrm>
            <a:off x="-108520" y="2869182"/>
            <a:ext cx="4392488" cy="2576042"/>
          </a:xfrm>
        </p:spPr>
        <p:txBody>
          <a:bodyPr>
            <a:noAutofit/>
          </a:bodyPr>
          <a:lstStyle/>
          <a:p>
            <a:r>
              <a:rPr lang="en-GB" sz="2000" dirty="0" smtClean="0"/>
              <a:t>A flux of neutrons of ~</a:t>
            </a:r>
            <a:r>
              <a:rPr lang="en-GB" sz="2000" dirty="0" smtClean="0">
                <a:solidFill>
                  <a:srgbClr val="0070C0"/>
                </a:solidFill>
              </a:rPr>
              <a:t>10</a:t>
            </a:r>
            <a:r>
              <a:rPr lang="en-GB" sz="2000" baseline="30000" dirty="0" smtClean="0">
                <a:solidFill>
                  <a:srgbClr val="0070C0"/>
                </a:solidFill>
              </a:rPr>
              <a:t>18</a:t>
            </a:r>
            <a:r>
              <a:rPr lang="en-GB" sz="2000" dirty="0" smtClean="0">
                <a:solidFill>
                  <a:srgbClr val="0070C0"/>
                </a:solidFill>
              </a:rPr>
              <a:t> m</a:t>
            </a:r>
            <a:r>
              <a:rPr lang="en-GB" sz="2000" baseline="30000" dirty="0" smtClean="0">
                <a:solidFill>
                  <a:srgbClr val="0070C0"/>
                </a:solidFill>
              </a:rPr>
              <a:t>-2</a:t>
            </a:r>
            <a:r>
              <a:rPr lang="en-GB" sz="2000" dirty="0" smtClean="0">
                <a:solidFill>
                  <a:srgbClr val="0070C0"/>
                </a:solidFill>
              </a:rPr>
              <a:t>s</a:t>
            </a:r>
            <a:r>
              <a:rPr lang="en-GB" sz="2000" baseline="30000" dirty="0" smtClean="0">
                <a:solidFill>
                  <a:srgbClr val="0070C0"/>
                </a:solidFill>
              </a:rPr>
              <a:t>-1</a:t>
            </a:r>
            <a:r>
              <a:rPr lang="en-GB" sz="2000" dirty="0" smtClean="0">
                <a:solidFill>
                  <a:srgbClr val="0070C0"/>
                </a:solidFill>
              </a:rPr>
              <a:t> </a:t>
            </a:r>
          </a:p>
          <a:p>
            <a:r>
              <a:rPr lang="en-GB" sz="2000" dirty="0" smtClean="0"/>
              <a:t>is generated in the forward direction</a:t>
            </a:r>
          </a:p>
          <a:p>
            <a:r>
              <a:rPr lang="en-GB" sz="2000" dirty="0" smtClean="0"/>
              <a:t>with a broad peak at </a:t>
            </a:r>
          </a:p>
          <a:p>
            <a:r>
              <a:rPr lang="en-GB" sz="2000" dirty="0" smtClean="0">
                <a:solidFill>
                  <a:srgbClr val="0070C0"/>
                </a:solidFill>
              </a:rPr>
              <a:t>14 MeV</a:t>
            </a:r>
            <a:endParaRPr lang="en-GB" sz="2000" baseline="30000" dirty="0">
              <a:solidFill>
                <a:srgbClr val="0070C0"/>
              </a:solidFill>
            </a:endParaRPr>
          </a:p>
        </p:txBody>
      </p:sp>
      <p:pic>
        <p:nvPicPr>
          <p:cNvPr id="1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88" y="92148"/>
            <a:ext cx="4961268" cy="2760788"/>
          </a:xfrm>
          <a:prstGeom prst="rect">
            <a:avLst/>
          </a:prstGeom>
          <a:solidFill>
            <a:schemeClr val="bg1"/>
          </a:solidFill>
          <a:ln w="38100">
            <a:solidFill>
              <a:srgbClr val="00A44A"/>
            </a:solidFill>
            <a:miter lim="800000"/>
            <a:headEnd/>
            <a:tailEnd/>
          </a:ln>
          <a:effectLst/>
          <a:extLst/>
        </p:spPr>
      </p:pic>
      <p:sp>
        <p:nvSpPr>
          <p:cNvPr id="7" name="TextBox 6"/>
          <p:cNvSpPr txBox="1"/>
          <p:nvPr/>
        </p:nvSpPr>
        <p:spPr>
          <a:xfrm>
            <a:off x="4211960" y="1124744"/>
            <a:ext cx="5544616" cy="2754373"/>
          </a:xfrm>
          <a:prstGeom prst="rect">
            <a:avLst/>
          </a:prstGeom>
        </p:spPr>
        <p:txBody>
          <a:bodyPr vert="horz" lIns="91440" tIns="45720" rIns="91440" bIns="45720" rtlCol="0">
            <a:noAutofit/>
          </a:bodyPr>
          <a:lstStyle>
            <a:lvl1pPr indent="0" algn="ctr">
              <a:spcBef>
                <a:spcPct val="20000"/>
              </a:spcBef>
              <a:buFontTx/>
              <a:buNone/>
              <a:defRPr sz="2000" b="1">
                <a:solidFill>
                  <a:srgbClr val="002060"/>
                </a:solidFill>
              </a:defRPr>
            </a:lvl1pPr>
            <a:lvl2pPr indent="0" algn="ctr">
              <a:spcBef>
                <a:spcPct val="20000"/>
              </a:spcBef>
              <a:buFontTx/>
              <a:buNone/>
              <a:defRPr sz="2800"/>
            </a:lvl2pPr>
            <a:lvl3pPr marL="1143000" indent="-228600">
              <a:spcBef>
                <a:spcPct val="20000"/>
              </a:spcBef>
              <a:buFontTx/>
              <a:buBlip>
                <a:blip r:embed="rId4"/>
              </a:buBlip>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sz="2200" b="0" dirty="0" smtClean="0"/>
              <a:t>Two concurrent</a:t>
            </a:r>
          </a:p>
          <a:p>
            <a:r>
              <a:rPr lang="en-GB" sz="2200" b="0" dirty="0" smtClean="0">
                <a:solidFill>
                  <a:srgbClr val="0070C0"/>
                </a:solidFill>
              </a:rPr>
              <a:t>125 mA CW</a:t>
            </a:r>
            <a:r>
              <a:rPr lang="en-GB" sz="2200" b="0" dirty="0" smtClean="0"/>
              <a:t> deuterons beam </a:t>
            </a:r>
          </a:p>
          <a:p>
            <a:r>
              <a:rPr lang="en-GB" sz="2200" b="0" dirty="0" smtClean="0"/>
              <a:t>at </a:t>
            </a:r>
            <a:r>
              <a:rPr lang="en-GB" sz="2200" b="0" dirty="0">
                <a:solidFill>
                  <a:srgbClr val="0070C0"/>
                </a:solidFill>
              </a:rPr>
              <a:t>40 MeV </a:t>
            </a:r>
            <a:endParaRPr lang="en-GB" sz="2200" b="0" dirty="0" smtClean="0">
              <a:solidFill>
                <a:srgbClr val="0070C0"/>
              </a:solidFill>
            </a:endParaRPr>
          </a:p>
          <a:p>
            <a:r>
              <a:rPr lang="en-GB" sz="2200" b="0" dirty="0"/>
              <a:t>i</a:t>
            </a:r>
            <a:r>
              <a:rPr lang="en-GB" sz="2200" b="0" dirty="0" smtClean="0"/>
              <a:t>mpact with </a:t>
            </a:r>
          </a:p>
          <a:p>
            <a:r>
              <a:rPr lang="en-GB" sz="2200" b="0" dirty="0" smtClean="0"/>
              <a:t>a beam footprint of </a:t>
            </a:r>
            <a:r>
              <a:rPr lang="en-GB" sz="2200" b="0" dirty="0" smtClean="0">
                <a:solidFill>
                  <a:srgbClr val="0070C0"/>
                </a:solidFill>
              </a:rPr>
              <a:t>200 x 50 mm</a:t>
            </a:r>
            <a:r>
              <a:rPr lang="en-GB" sz="2200" b="0" baseline="30000" dirty="0" smtClean="0">
                <a:solidFill>
                  <a:srgbClr val="0070C0"/>
                </a:solidFill>
              </a:rPr>
              <a:t>2</a:t>
            </a:r>
            <a:r>
              <a:rPr lang="en-GB" sz="2200" b="0" dirty="0" smtClean="0">
                <a:solidFill>
                  <a:srgbClr val="0070C0"/>
                </a:solidFill>
              </a:rPr>
              <a:t> </a:t>
            </a:r>
          </a:p>
          <a:p>
            <a:r>
              <a:rPr lang="en-GB" sz="2200" b="0" dirty="0" smtClean="0"/>
              <a:t>on </a:t>
            </a:r>
            <a:r>
              <a:rPr lang="en-GB" sz="2200" b="0" dirty="0"/>
              <a:t>a liquid </a:t>
            </a:r>
            <a:r>
              <a:rPr lang="en-GB" sz="2200" b="0" dirty="0">
                <a:solidFill>
                  <a:srgbClr val="0070C0"/>
                </a:solidFill>
              </a:rPr>
              <a:t>Li </a:t>
            </a:r>
            <a:r>
              <a:rPr lang="en-GB" sz="2200" b="0" dirty="0" smtClean="0">
                <a:solidFill>
                  <a:srgbClr val="0070C0"/>
                </a:solidFill>
              </a:rPr>
              <a:t>screen</a:t>
            </a:r>
          </a:p>
          <a:p>
            <a:r>
              <a:rPr lang="en-GB" sz="2200" b="0" dirty="0" smtClean="0"/>
              <a:t>flowing </a:t>
            </a:r>
            <a:r>
              <a:rPr lang="en-GB" sz="2200" b="0" dirty="0"/>
              <a:t>at </a:t>
            </a:r>
            <a:r>
              <a:rPr lang="en-GB" sz="2200" b="0" dirty="0">
                <a:solidFill>
                  <a:srgbClr val="0070C0"/>
                </a:solidFill>
              </a:rPr>
              <a:t>15 m/s</a:t>
            </a:r>
          </a:p>
        </p:txBody>
      </p:sp>
      <p:sp>
        <p:nvSpPr>
          <p:cNvPr id="13" name="Rectangle 84"/>
          <p:cNvSpPr>
            <a:spLocks noChangeArrowheads="1"/>
          </p:cNvSpPr>
          <p:nvPr/>
        </p:nvSpPr>
        <p:spPr bwMode="auto">
          <a:xfrm>
            <a:off x="689114" y="4314002"/>
            <a:ext cx="2836419" cy="1231106"/>
          </a:xfrm>
          <a:prstGeom prst="rect">
            <a:avLst/>
          </a:prstGeom>
          <a:noFill/>
          <a:ln w="9525">
            <a:noFill/>
            <a:miter lim="800000"/>
            <a:headEnd/>
            <a:tailEnd/>
          </a:ln>
        </p:spPr>
        <p:txBody>
          <a:bodyPr wrap="none" lIns="0" tIns="0" rIns="0" bIns="0">
            <a:spAutoFit/>
          </a:bodyPr>
          <a:lstStyle/>
          <a:p>
            <a:pPr algn="ctr" defTabSz="360000">
              <a:tabLst>
                <a:tab pos="2160000" algn="r"/>
              </a:tabLst>
            </a:pPr>
            <a:r>
              <a:rPr lang="en-US" altLang="ja-JP" sz="2000" dirty="0">
                <a:solidFill>
                  <a:srgbClr val="002060"/>
                </a:solidFill>
              </a:rPr>
              <a:t>a</a:t>
            </a:r>
            <a:r>
              <a:rPr lang="en-US" altLang="ja-JP" sz="2000" dirty="0" smtClean="0">
                <a:solidFill>
                  <a:srgbClr val="002060"/>
                </a:solidFill>
              </a:rPr>
              <a:t>nd irradiate three regions</a:t>
            </a:r>
          </a:p>
          <a:p>
            <a:pPr algn="ctr" defTabSz="360000">
              <a:tabLst>
                <a:tab pos="2160000" algn="r"/>
              </a:tabLst>
            </a:pPr>
            <a:r>
              <a:rPr lang="en-US" altLang="ja-JP" sz="2000" dirty="0" smtClean="0">
                <a:solidFill>
                  <a:srgbClr val="0070C0"/>
                </a:solidFill>
              </a:rPr>
              <a:t>&gt;20 </a:t>
            </a:r>
            <a:r>
              <a:rPr lang="en-US" altLang="ja-JP" sz="2000" dirty="0" err="1" smtClean="0">
                <a:solidFill>
                  <a:srgbClr val="0070C0"/>
                </a:solidFill>
              </a:rPr>
              <a:t>dpa</a:t>
            </a:r>
            <a:r>
              <a:rPr lang="en-US" altLang="ja-JP" sz="2000" dirty="0" smtClean="0">
                <a:solidFill>
                  <a:srgbClr val="0070C0"/>
                </a:solidFill>
              </a:rPr>
              <a:t>/y in </a:t>
            </a:r>
            <a:r>
              <a:rPr lang="en-US" altLang="ja-JP" sz="2000" dirty="0">
                <a:solidFill>
                  <a:srgbClr val="0070C0"/>
                </a:solidFill>
              </a:rPr>
              <a:t>0.5 </a:t>
            </a:r>
            <a:r>
              <a:rPr lang="en-US" altLang="ja-JP" sz="2000" dirty="0" smtClean="0">
                <a:solidFill>
                  <a:srgbClr val="0070C0"/>
                </a:solidFill>
              </a:rPr>
              <a:t>liters</a:t>
            </a:r>
          </a:p>
          <a:p>
            <a:pPr algn="ctr" defTabSz="360000">
              <a:tabLst>
                <a:tab pos="2160000" algn="r"/>
              </a:tabLst>
            </a:pPr>
            <a:r>
              <a:rPr lang="en-US" altLang="ja-JP" sz="2000" dirty="0" smtClean="0">
                <a:solidFill>
                  <a:srgbClr val="0070C0"/>
                </a:solidFill>
              </a:rPr>
              <a:t>&gt;1 </a:t>
            </a:r>
            <a:r>
              <a:rPr lang="en-US" altLang="ja-JP" sz="2000" dirty="0" err="1" smtClean="0">
                <a:solidFill>
                  <a:srgbClr val="0070C0"/>
                </a:solidFill>
              </a:rPr>
              <a:t>dpa</a:t>
            </a:r>
            <a:r>
              <a:rPr lang="en-US" altLang="ja-JP" sz="2000" dirty="0" smtClean="0">
                <a:solidFill>
                  <a:srgbClr val="0070C0"/>
                </a:solidFill>
              </a:rPr>
              <a:t>/y in 6 liters</a:t>
            </a:r>
          </a:p>
          <a:p>
            <a:pPr algn="ctr" defTabSz="360000">
              <a:tabLst>
                <a:tab pos="2160000" algn="r"/>
              </a:tabLst>
            </a:pPr>
            <a:r>
              <a:rPr lang="en-US" altLang="ja-JP" sz="2000" dirty="0" smtClean="0">
                <a:solidFill>
                  <a:srgbClr val="0070C0"/>
                </a:solidFill>
              </a:rPr>
              <a:t>&lt;1 </a:t>
            </a:r>
            <a:r>
              <a:rPr lang="en-US" altLang="ja-JP" sz="2000" dirty="0" err="1" smtClean="0">
                <a:solidFill>
                  <a:srgbClr val="0070C0"/>
                </a:solidFill>
              </a:rPr>
              <a:t>dpa</a:t>
            </a:r>
            <a:r>
              <a:rPr lang="en-US" altLang="ja-JP" sz="2000" dirty="0" smtClean="0">
                <a:solidFill>
                  <a:srgbClr val="0070C0"/>
                </a:solidFill>
              </a:rPr>
              <a:t>/y</a:t>
            </a:r>
            <a:r>
              <a:rPr lang="en-US" altLang="ja-JP" sz="2000" dirty="0">
                <a:solidFill>
                  <a:srgbClr val="0070C0"/>
                </a:solidFill>
              </a:rPr>
              <a:t> </a:t>
            </a:r>
            <a:r>
              <a:rPr lang="en-US" altLang="ja-JP" sz="2000" dirty="0" smtClean="0">
                <a:solidFill>
                  <a:srgbClr val="0070C0"/>
                </a:solidFill>
              </a:rPr>
              <a:t>in </a:t>
            </a:r>
            <a:r>
              <a:rPr lang="en-US" altLang="ja-JP" sz="2000" dirty="0">
                <a:solidFill>
                  <a:srgbClr val="0070C0"/>
                </a:solidFill>
              </a:rPr>
              <a:t>8 </a:t>
            </a:r>
            <a:r>
              <a:rPr lang="en-US" altLang="ja-JP" sz="2000" dirty="0" smtClean="0">
                <a:solidFill>
                  <a:srgbClr val="0070C0"/>
                </a:solidFill>
              </a:rPr>
              <a:t>liters</a:t>
            </a:r>
          </a:p>
        </p:txBody>
      </p:sp>
      <p:pic>
        <p:nvPicPr>
          <p:cNvPr id="12"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080" y="4077072"/>
            <a:ext cx="3750578" cy="2680076"/>
          </a:xfrm>
          <a:prstGeom prst="rect">
            <a:avLst/>
          </a:prstGeom>
          <a:solidFill>
            <a:schemeClr val="bg1"/>
          </a:solidFill>
          <a:ln w="38100">
            <a:solidFill>
              <a:srgbClr val="00A44A"/>
            </a:solidFill>
            <a:miter lim="800000"/>
            <a:headEnd/>
            <a:tailEnd/>
          </a:ln>
          <a:effectLst/>
          <a:extLst/>
        </p:spPr>
      </p:pic>
      <p:sp>
        <p:nvSpPr>
          <p:cNvPr id="5" name="TextBox 4"/>
          <p:cNvSpPr txBox="1"/>
          <p:nvPr/>
        </p:nvSpPr>
        <p:spPr>
          <a:xfrm>
            <a:off x="8172400" y="4797152"/>
            <a:ext cx="679994" cy="276999"/>
          </a:xfrm>
          <a:prstGeom prst="rect">
            <a:avLst/>
          </a:prstGeom>
          <a:noFill/>
          <a:ln>
            <a:noFill/>
          </a:ln>
        </p:spPr>
        <p:txBody>
          <a:bodyPr wrap="none" rtlCol="0">
            <a:spAutoFit/>
          </a:bodyPr>
          <a:lstStyle/>
          <a:p>
            <a:r>
              <a:rPr lang="en-US" sz="1200" b="1" dirty="0" smtClean="0">
                <a:solidFill>
                  <a:srgbClr val="0070C0"/>
                </a:solidFill>
              </a:rPr>
              <a:t>14 MeV</a:t>
            </a:r>
            <a:endParaRPr lang="es-ES" sz="1200" b="1" dirty="0">
              <a:solidFill>
                <a:srgbClr val="0070C0"/>
              </a:solidFill>
            </a:endParaRPr>
          </a:p>
        </p:txBody>
      </p:sp>
      <p:cxnSp>
        <p:nvCxnSpPr>
          <p:cNvPr id="8" name="Straight Connector 7"/>
          <p:cNvCxnSpPr/>
          <p:nvPr/>
        </p:nvCxnSpPr>
        <p:spPr>
          <a:xfrm>
            <a:off x="8604448" y="6105783"/>
            <a:ext cx="0" cy="27554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58056" y="6336615"/>
            <a:ext cx="756938" cy="276999"/>
          </a:xfrm>
          <a:prstGeom prst="rect">
            <a:avLst/>
          </a:prstGeom>
          <a:noFill/>
          <a:ln>
            <a:noFill/>
          </a:ln>
        </p:spPr>
        <p:txBody>
          <a:bodyPr wrap="none" rtlCol="0">
            <a:spAutoFit/>
          </a:bodyPr>
          <a:lstStyle>
            <a:defPPr>
              <a:defRPr lang="en-US"/>
            </a:defPPr>
            <a:lvl1pPr>
              <a:defRPr sz="1200" b="1">
                <a:solidFill>
                  <a:schemeClr val="tx2">
                    <a:lumMod val="75000"/>
                  </a:schemeClr>
                </a:solidFill>
              </a:defRPr>
            </a:lvl1pPr>
          </a:lstStyle>
          <a:p>
            <a:r>
              <a:rPr lang="en-US" dirty="0">
                <a:solidFill>
                  <a:srgbClr val="0070C0"/>
                </a:solidFill>
              </a:rPr>
              <a:t>~40 MeV</a:t>
            </a:r>
            <a:endParaRPr lang="es-ES" dirty="0">
              <a:solidFill>
                <a:srgbClr val="0070C0"/>
              </a:solidFill>
            </a:endParaRPr>
          </a:p>
        </p:txBody>
      </p:sp>
    </p:spTree>
    <p:extLst>
      <p:ext uri="{BB962C8B-B14F-4D97-AF65-F5344CB8AC3E}">
        <p14:creationId xmlns:p14="http://schemas.microsoft.com/office/powerpoint/2010/main" val="405437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0135" y="6309320"/>
            <a:ext cx="2891800" cy="548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ontent Placeholder 2"/>
          <p:cNvSpPr>
            <a:spLocks noGrp="1"/>
          </p:cNvSpPr>
          <p:nvPr>
            <p:ph idx="1"/>
          </p:nvPr>
        </p:nvSpPr>
        <p:spPr>
          <a:xfrm>
            <a:off x="1166936" y="682336"/>
            <a:ext cx="8229600" cy="2016224"/>
          </a:xfrm>
        </p:spPr>
        <p:txBody>
          <a:bodyPr>
            <a:normAutofit fontScale="92500" lnSpcReduction="20000"/>
          </a:bodyPr>
          <a:lstStyle/>
          <a:p>
            <a:pPr marL="0" indent="0" algn="ctr">
              <a:buNone/>
            </a:pPr>
            <a:r>
              <a:rPr lang="en-US" sz="3400" dirty="0" smtClean="0">
                <a:latin typeface="+mj-lt"/>
              </a:rPr>
              <a:t>Engineering Design Activities – </a:t>
            </a:r>
            <a:r>
              <a:rPr lang="en-US" sz="3400" b="1" dirty="0" smtClean="0">
                <a:solidFill>
                  <a:srgbClr val="00B050"/>
                </a:solidFill>
                <a:latin typeface="+mj-lt"/>
              </a:rPr>
              <a:t>EDA phase</a:t>
            </a:r>
          </a:p>
          <a:p>
            <a:pPr marL="0" indent="0" algn="ctr">
              <a:buNone/>
            </a:pPr>
            <a:endParaRPr lang="en-US" sz="3400" dirty="0" smtClean="0">
              <a:latin typeface="+mj-lt"/>
            </a:endParaRPr>
          </a:p>
          <a:p>
            <a:pPr marL="0" indent="0" algn="ctr">
              <a:buNone/>
            </a:pPr>
            <a:endParaRPr lang="en-US" sz="3400" dirty="0" smtClean="0">
              <a:latin typeface="+mj-lt"/>
            </a:endParaRPr>
          </a:p>
          <a:p>
            <a:pPr marL="0" indent="0" algn="ctr">
              <a:buNone/>
            </a:pPr>
            <a:r>
              <a:rPr lang="en-US" sz="3400" dirty="0" smtClean="0">
                <a:latin typeface="+mj-lt"/>
              </a:rPr>
              <a:t>Validation Activities – </a:t>
            </a:r>
            <a:r>
              <a:rPr lang="en-US" sz="3400" b="1" dirty="0" smtClean="0">
                <a:solidFill>
                  <a:srgbClr val="00B050"/>
                </a:solidFill>
                <a:latin typeface="+mj-lt"/>
              </a:rPr>
              <a:t>EVA phase</a:t>
            </a:r>
          </a:p>
        </p:txBody>
      </p:sp>
      <p:sp>
        <p:nvSpPr>
          <p:cNvPr id="8" name="TextBox 7"/>
          <p:cNvSpPr txBox="1"/>
          <p:nvPr/>
        </p:nvSpPr>
        <p:spPr>
          <a:xfrm>
            <a:off x="2601788" y="-99392"/>
            <a:ext cx="6578724" cy="769441"/>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dirty="0"/>
              <a:t>EVEDA = EDA + EVA Phases </a:t>
            </a:r>
          </a:p>
        </p:txBody>
      </p:sp>
      <p:sp>
        <p:nvSpPr>
          <p:cNvPr id="35" name="Rectangle 34"/>
          <p:cNvSpPr/>
          <p:nvPr/>
        </p:nvSpPr>
        <p:spPr>
          <a:xfrm>
            <a:off x="1596831" y="1052736"/>
            <a:ext cx="7511673" cy="707886"/>
          </a:xfrm>
          <a:prstGeom prst="rect">
            <a:avLst/>
          </a:prstGeom>
          <a:noFill/>
        </p:spPr>
        <p:txBody>
          <a:bodyPr wrap="none" lIns="91440" tIns="45720" rIns="91440" bIns="45720">
            <a:spAutoFit/>
          </a:bodyPr>
          <a:lstStyle/>
          <a:p>
            <a:pPr algn="ctr"/>
            <a:r>
              <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Successfully delivered on </a:t>
            </a:r>
            <a:r>
              <a:rPr lang="en-US"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schedule</a:t>
            </a:r>
            <a:endPar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41588" b="2635"/>
          <a:stretch/>
        </p:blipFill>
        <p:spPr bwMode="auto">
          <a:xfrm>
            <a:off x="93266" y="764704"/>
            <a:ext cx="1382390" cy="1968805"/>
          </a:xfrm>
          <a:prstGeom prst="rect">
            <a:avLst/>
          </a:prstGeom>
          <a:ln>
            <a:noFill/>
          </a:ln>
          <a:effectLst>
            <a:glow rad="101600">
              <a:schemeClr val="accent2">
                <a:satMod val="175000"/>
                <a:alpha val="40000"/>
              </a:schemeClr>
            </a:glow>
            <a:outerShdw blurRad="190500" algn="tl" rotWithShape="0">
              <a:srgbClr val="000000">
                <a:alpha val="70000"/>
              </a:srgbClr>
            </a:outerShdw>
          </a:effectLst>
          <a:extLst/>
        </p:spPr>
      </p:pic>
      <p:sp>
        <p:nvSpPr>
          <p:cNvPr id="16" name="Rectangle 15"/>
          <p:cNvSpPr/>
          <p:nvPr/>
        </p:nvSpPr>
        <p:spPr>
          <a:xfrm>
            <a:off x="5148064" y="6237312"/>
            <a:ext cx="3888432" cy="523220"/>
          </a:xfrm>
          <a:prstGeom prst="rect">
            <a:avLst/>
          </a:prstGeom>
          <a:solidFill>
            <a:schemeClr val="bg1"/>
          </a:solidFill>
          <a:ln w="38100">
            <a:solidFill>
              <a:srgbClr val="FFC000"/>
            </a:solidFill>
          </a:ln>
        </p:spPr>
        <p:txBody>
          <a:bodyPr wrap="square">
            <a:spAutoFit/>
          </a:bodyPr>
          <a:lstStyle/>
          <a:p>
            <a:pPr algn="just"/>
            <a:r>
              <a:rPr lang="en-GB" sz="1400" b="1" dirty="0" smtClean="0"/>
              <a:t>J. Knaster et al</a:t>
            </a:r>
            <a:r>
              <a:rPr lang="en-GB" sz="1400" dirty="0" smtClean="0"/>
              <a:t>., </a:t>
            </a:r>
            <a:r>
              <a:rPr lang="en-GB" sz="1400" dirty="0"/>
              <a:t> </a:t>
            </a:r>
            <a:r>
              <a:rPr lang="en-GB" sz="1400" i="1" dirty="0" smtClean="0"/>
              <a:t>IFMIF: overview of the validation activities, </a:t>
            </a:r>
            <a:r>
              <a:rPr lang="en-GB" sz="1400" b="1" dirty="0" smtClean="0"/>
              <a:t>Nuclear Fusion 53 </a:t>
            </a:r>
            <a:r>
              <a:rPr lang="en-GB" sz="1400" b="1" dirty="0" smtClean="0">
                <a:solidFill>
                  <a:srgbClr val="FF0000"/>
                </a:solidFill>
              </a:rPr>
              <a:t>(2013)</a:t>
            </a:r>
            <a:r>
              <a:rPr lang="en-GB" sz="1400" b="1" dirty="0" smtClean="0"/>
              <a:t> </a:t>
            </a:r>
            <a:r>
              <a:rPr lang="en-GB" sz="1400" b="1" dirty="0" smtClean="0"/>
              <a:t>116001</a:t>
            </a:r>
            <a:endParaRPr lang="en-GB" sz="1400" dirty="0"/>
          </a:p>
        </p:txBody>
      </p:sp>
      <p:grpSp>
        <p:nvGrpSpPr>
          <p:cNvPr id="7" name="Group 6"/>
          <p:cNvGrpSpPr/>
          <p:nvPr/>
        </p:nvGrpSpPr>
        <p:grpSpPr>
          <a:xfrm>
            <a:off x="-114549" y="2348880"/>
            <a:ext cx="8863013" cy="4052139"/>
            <a:chOff x="715317" y="2305378"/>
            <a:chExt cx="8863013" cy="4052139"/>
          </a:xfrm>
        </p:grpSpPr>
        <p:grpSp>
          <p:nvGrpSpPr>
            <p:cNvPr id="67" name="Group 66"/>
            <p:cNvGrpSpPr/>
            <p:nvPr/>
          </p:nvGrpSpPr>
          <p:grpSpPr>
            <a:xfrm>
              <a:off x="5562600" y="5825930"/>
              <a:ext cx="1219200" cy="531587"/>
              <a:chOff x="5638800" y="5057445"/>
              <a:chExt cx="1219200" cy="531587"/>
            </a:xfrm>
            <a:noFill/>
          </p:grpSpPr>
          <p:sp>
            <p:nvSpPr>
              <p:cNvPr id="69" name="Rectangle 68"/>
              <p:cNvSpPr/>
              <p:nvPr/>
            </p:nvSpPr>
            <p:spPr>
              <a:xfrm rot="21127926">
                <a:off x="5799483" y="5057445"/>
                <a:ext cx="422975" cy="150107"/>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638800" y="5219700"/>
                <a:ext cx="381000" cy="369332"/>
              </a:xfrm>
              <a:prstGeom prst="rect">
                <a:avLst/>
              </a:prstGeom>
              <a:grpFill/>
              <a:ln w="28575">
                <a:noFill/>
              </a:ln>
            </p:spPr>
            <p:txBody>
              <a:bodyPr wrap="square" rtlCol="0">
                <a:spAutoFit/>
              </a:bodyPr>
              <a:lstStyle/>
              <a:p>
                <a:r>
                  <a:rPr lang="en-US" dirty="0" smtClean="0"/>
                  <a:t>0</a:t>
                </a:r>
                <a:endParaRPr lang="en-US" dirty="0"/>
              </a:p>
            </p:txBody>
          </p:sp>
          <p:sp>
            <p:nvSpPr>
              <p:cNvPr id="71" name="TextBox 70"/>
              <p:cNvSpPr txBox="1"/>
              <p:nvPr/>
            </p:nvSpPr>
            <p:spPr>
              <a:xfrm>
                <a:off x="6096000" y="5219700"/>
                <a:ext cx="762000" cy="369332"/>
              </a:xfrm>
              <a:prstGeom prst="rect">
                <a:avLst/>
              </a:prstGeom>
              <a:grpFill/>
              <a:ln w="28575">
                <a:noFill/>
              </a:ln>
            </p:spPr>
            <p:txBody>
              <a:bodyPr wrap="square" rtlCol="0">
                <a:spAutoFit/>
              </a:bodyPr>
              <a:lstStyle/>
              <a:p>
                <a:r>
                  <a:rPr lang="en-US" dirty="0" smtClean="0"/>
                  <a:t>10m</a:t>
                </a:r>
                <a:endParaRPr lang="en-US" dirty="0"/>
              </a:p>
            </p:txBody>
          </p:sp>
          <p:cxnSp>
            <p:nvCxnSpPr>
              <p:cNvPr id="72" name="Straight Connector 71"/>
              <p:cNvCxnSpPr/>
              <p:nvPr/>
            </p:nvCxnSpPr>
            <p:spPr>
              <a:xfrm>
                <a:off x="5791200" y="5286375"/>
                <a:ext cx="4572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91200" y="5181600"/>
                <a:ext cx="0" cy="1143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238875" y="5181600"/>
                <a:ext cx="0" cy="1047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13450" y="5222875"/>
                <a:ext cx="0" cy="539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6" name="Picture 6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92185" y="2305378"/>
              <a:ext cx="8448367" cy="3497614"/>
            </a:xfrm>
            <a:prstGeom prst="rect">
              <a:avLst/>
            </a:prstGeom>
            <a:noFill/>
            <a:ln>
              <a:noFill/>
            </a:ln>
          </p:spPr>
        </p:pic>
        <p:sp>
          <p:nvSpPr>
            <p:cNvPr id="78" name="TextBox 77"/>
            <p:cNvSpPr txBox="1"/>
            <p:nvPr/>
          </p:nvSpPr>
          <p:spPr>
            <a:xfrm>
              <a:off x="2786042" y="5763495"/>
              <a:ext cx="716369" cy="323165"/>
            </a:xfrm>
            <a:prstGeom prst="rect">
              <a:avLst/>
            </a:prstGeom>
            <a:noFill/>
          </p:spPr>
          <p:txBody>
            <a:bodyPr wrap="square" rtlCol="0">
              <a:spAutoFit/>
            </a:bodyPr>
            <a:lstStyle/>
            <a:p>
              <a:r>
                <a:rPr lang="en-US" sz="1500" b="1" dirty="0" smtClean="0"/>
                <a:t>RFQ</a:t>
              </a:r>
              <a:endParaRPr lang="en-US" sz="1500" b="1" dirty="0"/>
            </a:p>
          </p:txBody>
        </p:sp>
        <p:sp>
          <p:nvSpPr>
            <p:cNvPr id="79" name="TextBox 78"/>
            <p:cNvSpPr txBox="1"/>
            <p:nvPr/>
          </p:nvSpPr>
          <p:spPr>
            <a:xfrm>
              <a:off x="3138258" y="5675766"/>
              <a:ext cx="1160836" cy="323165"/>
            </a:xfrm>
            <a:prstGeom prst="rect">
              <a:avLst/>
            </a:prstGeom>
            <a:noFill/>
          </p:spPr>
          <p:txBody>
            <a:bodyPr wrap="square" rtlCol="0">
              <a:spAutoFit/>
            </a:bodyPr>
            <a:lstStyle/>
            <a:p>
              <a:r>
                <a:rPr lang="en-US" sz="1500" b="1" dirty="0" smtClean="0"/>
                <a:t>SRF Linac</a:t>
              </a:r>
              <a:endParaRPr lang="en-US" sz="1500" b="1" dirty="0"/>
            </a:p>
          </p:txBody>
        </p:sp>
        <p:sp>
          <p:nvSpPr>
            <p:cNvPr id="80" name="TextBox 79"/>
            <p:cNvSpPr txBox="1"/>
            <p:nvPr/>
          </p:nvSpPr>
          <p:spPr>
            <a:xfrm>
              <a:off x="2051675" y="5835595"/>
              <a:ext cx="914400" cy="323165"/>
            </a:xfrm>
            <a:prstGeom prst="rect">
              <a:avLst/>
            </a:prstGeom>
            <a:noFill/>
          </p:spPr>
          <p:txBody>
            <a:bodyPr wrap="square" rtlCol="0">
              <a:spAutoFit/>
            </a:bodyPr>
            <a:lstStyle/>
            <a:p>
              <a:r>
                <a:rPr lang="en-US" sz="1500" b="1" dirty="0" smtClean="0"/>
                <a:t>Injector</a:t>
              </a:r>
              <a:endParaRPr lang="en-US" sz="1500" b="1" dirty="0"/>
            </a:p>
          </p:txBody>
        </p:sp>
        <p:sp>
          <p:nvSpPr>
            <p:cNvPr id="81" name="TextBox 80"/>
            <p:cNvSpPr txBox="1"/>
            <p:nvPr/>
          </p:nvSpPr>
          <p:spPr>
            <a:xfrm>
              <a:off x="5387330" y="5622698"/>
              <a:ext cx="749745" cy="323165"/>
            </a:xfrm>
            <a:prstGeom prst="rect">
              <a:avLst/>
            </a:prstGeom>
            <a:noFill/>
          </p:spPr>
          <p:txBody>
            <a:bodyPr wrap="square" rtlCol="0">
              <a:spAutoFit/>
            </a:bodyPr>
            <a:lstStyle/>
            <a:p>
              <a:r>
                <a:rPr lang="en-US" sz="1500" b="1" dirty="0" smtClean="0"/>
                <a:t>Li Loop</a:t>
              </a:r>
            </a:p>
          </p:txBody>
        </p:sp>
        <p:cxnSp>
          <p:nvCxnSpPr>
            <p:cNvPr id="82" name="Straight Connector 81"/>
            <p:cNvCxnSpPr/>
            <p:nvPr/>
          </p:nvCxnSpPr>
          <p:spPr>
            <a:xfrm>
              <a:off x="3387080" y="581251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2966075" y="5050513"/>
              <a:ext cx="367665" cy="7620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3568055" y="4989553"/>
              <a:ext cx="321945" cy="708662"/>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2404100" y="5073373"/>
              <a:ext cx="403860" cy="82486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808910" y="5347082"/>
              <a:ext cx="1162717" cy="323165"/>
            </a:xfrm>
            <a:prstGeom prst="rect">
              <a:avLst/>
            </a:prstGeom>
            <a:solidFill>
              <a:schemeClr val="accent5">
                <a:lumMod val="20000"/>
                <a:lumOff val="80000"/>
              </a:schemeClr>
            </a:solidFill>
          </p:spPr>
          <p:txBody>
            <a:bodyPr wrap="square" rtlCol="0">
              <a:spAutoFit/>
            </a:bodyPr>
            <a:lstStyle/>
            <a:p>
              <a:r>
                <a:rPr lang="en-US" sz="1500" b="1" dirty="0" smtClean="0"/>
                <a:t>Beam Dump</a:t>
              </a:r>
              <a:endParaRPr lang="en-US" sz="1500" b="1" dirty="0"/>
            </a:p>
          </p:txBody>
        </p:sp>
        <p:cxnSp>
          <p:nvCxnSpPr>
            <p:cNvPr id="87" name="Straight Arrow Connector 86"/>
            <p:cNvCxnSpPr/>
            <p:nvPr/>
          </p:nvCxnSpPr>
          <p:spPr>
            <a:xfrm flipV="1">
              <a:off x="4625330" y="4875253"/>
              <a:ext cx="232410" cy="55626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5739755" y="5279114"/>
              <a:ext cx="152400" cy="37147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273280" y="5279113"/>
              <a:ext cx="1523999" cy="553998"/>
            </a:xfrm>
            <a:prstGeom prst="rect">
              <a:avLst/>
            </a:prstGeom>
            <a:noFill/>
          </p:spPr>
          <p:txBody>
            <a:bodyPr wrap="square" rtlCol="0">
              <a:spAutoFit/>
            </a:bodyPr>
            <a:lstStyle/>
            <a:p>
              <a:r>
                <a:rPr lang="en-US" sz="1500" b="1" dirty="0" smtClean="0"/>
                <a:t>Post Irradiation Examination</a:t>
              </a:r>
            </a:p>
          </p:txBody>
        </p:sp>
        <p:cxnSp>
          <p:nvCxnSpPr>
            <p:cNvPr id="90" name="Straight Arrow Connector 89"/>
            <p:cNvCxnSpPr/>
            <p:nvPr/>
          </p:nvCxnSpPr>
          <p:spPr>
            <a:xfrm flipV="1">
              <a:off x="7616180" y="4926688"/>
              <a:ext cx="152400" cy="4381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723560" y="2708656"/>
              <a:ext cx="1367468" cy="323165"/>
            </a:xfrm>
            <a:prstGeom prst="rect">
              <a:avLst/>
            </a:prstGeom>
            <a:noFill/>
          </p:spPr>
          <p:txBody>
            <a:bodyPr wrap="square" rtlCol="0">
              <a:spAutoFit/>
            </a:bodyPr>
            <a:lstStyle/>
            <a:p>
              <a:r>
                <a:rPr lang="en-US" sz="1500" b="1" dirty="0" smtClean="0"/>
                <a:t>Nuclear HVAC</a:t>
              </a:r>
              <a:endParaRPr lang="en-US" sz="1500" b="1" dirty="0"/>
            </a:p>
          </p:txBody>
        </p:sp>
        <p:cxnSp>
          <p:nvCxnSpPr>
            <p:cNvPr id="92" name="Straight Arrow Connector 91"/>
            <p:cNvCxnSpPr/>
            <p:nvPr/>
          </p:nvCxnSpPr>
          <p:spPr>
            <a:xfrm flipH="1">
              <a:off x="6692256" y="2955013"/>
              <a:ext cx="323849" cy="4191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548880" y="2831530"/>
              <a:ext cx="1532123" cy="323165"/>
            </a:xfrm>
            <a:prstGeom prst="rect">
              <a:avLst/>
            </a:prstGeom>
            <a:noFill/>
          </p:spPr>
          <p:txBody>
            <a:bodyPr wrap="square" rtlCol="0">
              <a:spAutoFit/>
            </a:bodyPr>
            <a:lstStyle/>
            <a:p>
              <a:r>
                <a:rPr lang="en-US" sz="1500" b="1" dirty="0" smtClean="0"/>
                <a:t>Industrial HVAC</a:t>
              </a:r>
              <a:endParaRPr lang="en-US" sz="1500" b="1" dirty="0"/>
            </a:p>
          </p:txBody>
        </p:sp>
        <p:cxnSp>
          <p:nvCxnSpPr>
            <p:cNvPr id="94" name="Straight Arrow Connector 93"/>
            <p:cNvCxnSpPr/>
            <p:nvPr/>
          </p:nvCxnSpPr>
          <p:spPr>
            <a:xfrm>
              <a:off x="3101330" y="3078838"/>
              <a:ext cx="463550" cy="41592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024880" y="2840713"/>
              <a:ext cx="1532123" cy="553998"/>
            </a:xfrm>
            <a:prstGeom prst="rect">
              <a:avLst/>
            </a:prstGeom>
            <a:noFill/>
          </p:spPr>
          <p:txBody>
            <a:bodyPr wrap="square" rtlCol="0">
              <a:spAutoFit/>
            </a:bodyPr>
            <a:lstStyle/>
            <a:p>
              <a:r>
                <a:rPr lang="en-US" sz="1500" b="1" dirty="0" smtClean="0"/>
                <a:t>Electric Power Supply</a:t>
              </a:r>
              <a:endParaRPr lang="en-US" sz="1500" b="1" dirty="0"/>
            </a:p>
          </p:txBody>
        </p:sp>
        <p:cxnSp>
          <p:nvCxnSpPr>
            <p:cNvPr id="96" name="Straight Arrow Connector 95"/>
            <p:cNvCxnSpPr/>
            <p:nvPr/>
          </p:nvCxnSpPr>
          <p:spPr>
            <a:xfrm>
              <a:off x="1767830" y="3297913"/>
              <a:ext cx="895350" cy="7429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294935" y="4355530"/>
              <a:ext cx="902145" cy="323165"/>
            </a:xfrm>
            <a:prstGeom prst="rect">
              <a:avLst/>
            </a:prstGeom>
            <a:noFill/>
          </p:spPr>
          <p:txBody>
            <a:bodyPr wrap="square" rtlCol="0">
              <a:spAutoFit/>
            </a:bodyPr>
            <a:lstStyle/>
            <a:p>
              <a:r>
                <a:rPr lang="en-US" sz="1500" b="1" dirty="0" smtClean="0"/>
                <a:t>Test Cell</a:t>
              </a:r>
              <a:endParaRPr lang="en-US" sz="1500" b="1" dirty="0"/>
            </a:p>
          </p:txBody>
        </p:sp>
        <p:cxnSp>
          <p:nvCxnSpPr>
            <p:cNvPr id="98" name="Straight Arrow Connector 97"/>
            <p:cNvCxnSpPr/>
            <p:nvPr/>
          </p:nvCxnSpPr>
          <p:spPr>
            <a:xfrm flipH="1" flipV="1">
              <a:off x="6063605" y="4507589"/>
              <a:ext cx="323850" cy="2857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220844" y="5003573"/>
              <a:ext cx="1223262" cy="323165"/>
            </a:xfrm>
            <a:prstGeom prst="rect">
              <a:avLst/>
            </a:prstGeom>
            <a:noFill/>
          </p:spPr>
          <p:txBody>
            <a:bodyPr wrap="square" rtlCol="0">
              <a:spAutoFit/>
            </a:bodyPr>
            <a:lstStyle/>
            <a:p>
              <a:r>
                <a:rPr lang="en-US" sz="1500" b="1" dirty="0" smtClean="0"/>
                <a:t>RF Modules</a:t>
              </a:r>
              <a:endParaRPr lang="en-US" sz="1500" b="1" dirty="0"/>
            </a:p>
          </p:txBody>
        </p:sp>
        <p:cxnSp>
          <p:nvCxnSpPr>
            <p:cNvPr id="100" name="Straight Arrow Connector 99"/>
            <p:cNvCxnSpPr/>
            <p:nvPr/>
          </p:nvCxnSpPr>
          <p:spPr>
            <a:xfrm flipV="1">
              <a:off x="2186930" y="4396463"/>
              <a:ext cx="781050" cy="739776"/>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444355" y="3155038"/>
              <a:ext cx="1054545" cy="323165"/>
            </a:xfrm>
            <a:prstGeom prst="rect">
              <a:avLst/>
            </a:prstGeom>
            <a:noFill/>
          </p:spPr>
          <p:txBody>
            <a:bodyPr wrap="square" rtlCol="0">
              <a:spAutoFit/>
            </a:bodyPr>
            <a:lstStyle/>
            <a:p>
              <a:r>
                <a:rPr lang="en-US" sz="1500" b="1" dirty="0" smtClean="0"/>
                <a:t>Access Cell</a:t>
              </a:r>
              <a:endParaRPr lang="en-US" sz="1500" b="1" dirty="0"/>
            </a:p>
          </p:txBody>
        </p:sp>
        <p:cxnSp>
          <p:nvCxnSpPr>
            <p:cNvPr id="102" name="Straight Arrow Connector 101"/>
            <p:cNvCxnSpPr/>
            <p:nvPr/>
          </p:nvCxnSpPr>
          <p:spPr>
            <a:xfrm>
              <a:off x="5415905" y="3288388"/>
              <a:ext cx="361950" cy="3429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006706" y="3079180"/>
              <a:ext cx="1571624" cy="553998"/>
            </a:xfrm>
            <a:prstGeom prst="rect">
              <a:avLst/>
            </a:prstGeom>
            <a:noFill/>
          </p:spPr>
          <p:txBody>
            <a:bodyPr wrap="square" rtlCol="0">
              <a:spAutoFit/>
            </a:bodyPr>
            <a:lstStyle/>
            <a:p>
              <a:r>
                <a:rPr lang="en-US" sz="1500" b="1" dirty="0" smtClean="0"/>
                <a:t>PIE Detritiation Process</a:t>
              </a:r>
              <a:endParaRPr lang="en-US" sz="1500" b="1" dirty="0"/>
            </a:p>
          </p:txBody>
        </p:sp>
        <p:cxnSp>
          <p:nvCxnSpPr>
            <p:cNvPr id="104" name="Straight Arrow Connector 103"/>
            <p:cNvCxnSpPr/>
            <p:nvPr/>
          </p:nvCxnSpPr>
          <p:spPr>
            <a:xfrm>
              <a:off x="8568680" y="3564613"/>
              <a:ext cx="228600" cy="4762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682981" y="5326738"/>
              <a:ext cx="876300" cy="323165"/>
            </a:xfrm>
            <a:prstGeom prst="rect">
              <a:avLst/>
            </a:prstGeom>
            <a:noFill/>
          </p:spPr>
          <p:txBody>
            <a:bodyPr wrap="square" rtlCol="0">
              <a:spAutoFit/>
            </a:bodyPr>
            <a:lstStyle/>
            <a:p>
              <a:r>
                <a:rPr lang="en-US" sz="1500" b="1" dirty="0" smtClean="0"/>
                <a:t>Human</a:t>
              </a:r>
            </a:p>
          </p:txBody>
        </p:sp>
        <p:cxnSp>
          <p:nvCxnSpPr>
            <p:cNvPr id="106" name="Straight Arrow Connector 105"/>
            <p:cNvCxnSpPr/>
            <p:nvPr/>
          </p:nvCxnSpPr>
          <p:spPr>
            <a:xfrm flipH="1" flipV="1">
              <a:off x="8477240" y="4890493"/>
              <a:ext cx="548640" cy="521971"/>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7" name="Freeform 106"/>
            <p:cNvSpPr/>
            <p:nvPr/>
          </p:nvSpPr>
          <p:spPr>
            <a:xfrm>
              <a:off x="715317" y="3426501"/>
              <a:ext cx="690563" cy="221456"/>
            </a:xfrm>
            <a:custGeom>
              <a:avLst/>
              <a:gdLst>
                <a:gd name="connsiteX0" fmla="*/ 0 w 690563"/>
                <a:gd name="connsiteY0" fmla="*/ 0 h 221456"/>
                <a:gd name="connsiteX1" fmla="*/ 690563 w 690563"/>
                <a:gd name="connsiteY1" fmla="*/ 204787 h 221456"/>
                <a:gd name="connsiteX2" fmla="*/ 614363 w 690563"/>
                <a:gd name="connsiteY2" fmla="*/ 221456 h 221456"/>
                <a:gd name="connsiteX3" fmla="*/ 7144 w 690563"/>
                <a:gd name="connsiteY3" fmla="*/ 66675 h 221456"/>
                <a:gd name="connsiteX4" fmla="*/ 0 w 690563"/>
                <a:gd name="connsiteY4" fmla="*/ 0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3" h="221456">
                  <a:moveTo>
                    <a:pt x="0" y="0"/>
                  </a:moveTo>
                  <a:lnTo>
                    <a:pt x="690563" y="204787"/>
                  </a:lnTo>
                  <a:lnTo>
                    <a:pt x="614363" y="221456"/>
                  </a:lnTo>
                  <a:lnTo>
                    <a:pt x="7144" y="66675"/>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Rounded Rectangle 203"/>
          <p:cNvSpPr/>
          <p:nvPr/>
        </p:nvSpPr>
        <p:spPr>
          <a:xfrm>
            <a:off x="879350" y="2796992"/>
            <a:ext cx="3444875"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5" name="Rounded Rectangle 204"/>
          <p:cNvSpPr/>
          <p:nvPr/>
        </p:nvSpPr>
        <p:spPr>
          <a:xfrm>
            <a:off x="5508104" y="2780928"/>
            <a:ext cx="2660848"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093" y="3137418"/>
            <a:ext cx="7333307" cy="259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4324225" y="1700808"/>
            <a:ext cx="4690862" cy="646331"/>
          </a:xfrm>
          <a:prstGeom prst="rect">
            <a:avLst/>
          </a:prstGeom>
          <a:noFill/>
          <a:ln w="57150">
            <a:solidFill>
              <a:srgbClr val="FFC000"/>
            </a:solidFill>
          </a:ln>
        </p:spPr>
        <p:txBody>
          <a:bodyPr wrap="square">
            <a:spAutoFit/>
          </a:bodyPr>
          <a:lstStyle/>
          <a:p>
            <a:pPr algn="just"/>
            <a:r>
              <a:rPr lang="en-GB" sz="1200" b="1" dirty="0" smtClean="0"/>
              <a:t>J. Knaster et al</a:t>
            </a:r>
            <a:r>
              <a:rPr lang="en-GB" sz="1200" i="1" dirty="0" smtClean="0"/>
              <a:t>,</a:t>
            </a:r>
            <a:r>
              <a:rPr lang="en-GB" sz="1200" dirty="0" smtClean="0"/>
              <a:t> </a:t>
            </a:r>
            <a:r>
              <a:rPr lang="en-US" sz="1200" i="1" dirty="0"/>
              <a:t>The accomplishment of the </a:t>
            </a:r>
            <a:r>
              <a:rPr lang="en-US" sz="1200" i="1" dirty="0" smtClean="0"/>
              <a:t>Engineering Design </a:t>
            </a:r>
            <a:r>
              <a:rPr lang="en-US" sz="1200" i="1" dirty="0"/>
              <a:t>Activities of IFMIF/EVEDA: </a:t>
            </a:r>
            <a:r>
              <a:rPr lang="en-US" sz="1200" i="1" dirty="0" smtClean="0"/>
              <a:t>The European–Japanese </a:t>
            </a:r>
            <a:r>
              <a:rPr lang="en-US" sz="1200" i="1" dirty="0"/>
              <a:t>project towards </a:t>
            </a:r>
            <a:r>
              <a:rPr lang="en-US" sz="1200" i="1" dirty="0" smtClean="0"/>
              <a:t>a Li(</a:t>
            </a:r>
            <a:r>
              <a:rPr lang="en-US" sz="1200" i="1" dirty="0" err="1" smtClean="0"/>
              <a:t>d,xn</a:t>
            </a:r>
            <a:r>
              <a:rPr lang="en-US" sz="1200" i="1" dirty="0"/>
              <a:t>) fusion relevant neutron </a:t>
            </a:r>
            <a:r>
              <a:rPr lang="en-US" sz="1200" i="1" dirty="0" smtClean="0"/>
              <a:t>source, </a:t>
            </a:r>
            <a:r>
              <a:rPr lang="en-GB" sz="1200" b="1" dirty="0" smtClean="0"/>
              <a:t>Nuclear Fusion 55 </a:t>
            </a:r>
            <a:r>
              <a:rPr lang="en-GB" sz="1200" b="1" dirty="0" smtClean="0">
                <a:solidFill>
                  <a:srgbClr val="FF0000"/>
                </a:solidFill>
              </a:rPr>
              <a:t>(2015)</a:t>
            </a:r>
            <a:r>
              <a:rPr lang="en-GB" sz="1200" b="1" dirty="0"/>
              <a:t> </a:t>
            </a:r>
            <a:r>
              <a:rPr lang="en-GB" sz="1200" b="1" dirty="0" smtClean="0"/>
              <a:t>086003                             </a:t>
            </a:r>
            <a:endParaRPr lang="en-GB" sz="1200" dirty="0"/>
          </a:p>
        </p:txBody>
      </p:sp>
    </p:spTree>
    <p:extLst>
      <p:ext uri="{BB962C8B-B14F-4D97-AF65-F5344CB8AC3E}">
        <p14:creationId xmlns:p14="http://schemas.microsoft.com/office/powerpoint/2010/main" val="376356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circle(in)">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31" presetClass="exit" presetSubtype="0" fill="hold" nodeType="withEffect">
                                  <p:stCondLst>
                                    <p:cond delay="0"/>
                                  </p:stCondLst>
                                  <p:childTnLst>
                                    <p:anim calcmode="lin" valueType="num">
                                      <p:cBhvr>
                                        <p:cTn id="23" dur="1000"/>
                                        <p:tgtEl>
                                          <p:spTgt spid="7"/>
                                        </p:tgtEl>
                                        <p:attrNameLst>
                                          <p:attrName>ppt_w</p:attrName>
                                        </p:attrNameLst>
                                      </p:cBhvr>
                                      <p:tavLst>
                                        <p:tav tm="0">
                                          <p:val>
                                            <p:strVal val="ppt_w"/>
                                          </p:val>
                                        </p:tav>
                                        <p:tav tm="100000">
                                          <p:val>
                                            <p:fltVal val="0"/>
                                          </p:val>
                                        </p:tav>
                                      </p:tavLst>
                                    </p:anim>
                                    <p:anim calcmode="lin" valueType="num">
                                      <p:cBhvr>
                                        <p:cTn id="24" dur="1000"/>
                                        <p:tgtEl>
                                          <p:spTgt spid="7"/>
                                        </p:tgtEl>
                                        <p:attrNameLst>
                                          <p:attrName>ppt_h</p:attrName>
                                        </p:attrNameLst>
                                      </p:cBhvr>
                                      <p:tavLst>
                                        <p:tav tm="0">
                                          <p:val>
                                            <p:strVal val="ppt_h"/>
                                          </p:val>
                                        </p:tav>
                                        <p:tav tm="100000">
                                          <p:val>
                                            <p:fltVal val="0"/>
                                          </p:val>
                                        </p:tav>
                                      </p:tavLst>
                                    </p:anim>
                                    <p:anim calcmode="lin" valueType="num">
                                      <p:cBhvr>
                                        <p:cTn id="25" dur="1000"/>
                                        <p:tgtEl>
                                          <p:spTgt spid="7"/>
                                        </p:tgtEl>
                                        <p:attrNameLst>
                                          <p:attrName>style.rotation</p:attrName>
                                        </p:attrNameLst>
                                      </p:cBhvr>
                                      <p:tavLst>
                                        <p:tav tm="0">
                                          <p:val>
                                            <p:fltVal val="0"/>
                                          </p:val>
                                        </p:tav>
                                        <p:tav tm="100000">
                                          <p:val>
                                            <p:fltVal val="90"/>
                                          </p:val>
                                        </p:tav>
                                      </p:tavLst>
                                    </p:anim>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31" presetClass="exit" presetSubtype="0" fill="hold" grpId="1" nodeType="withEffect">
                                  <p:stCondLst>
                                    <p:cond delay="0"/>
                                  </p:stCondLst>
                                  <p:childTnLst>
                                    <p:anim calcmode="lin" valueType="num">
                                      <p:cBhvr>
                                        <p:cTn id="29" dur="1000"/>
                                        <p:tgtEl>
                                          <p:spTgt spid="51"/>
                                        </p:tgtEl>
                                        <p:attrNameLst>
                                          <p:attrName>ppt_w</p:attrName>
                                        </p:attrNameLst>
                                      </p:cBhvr>
                                      <p:tavLst>
                                        <p:tav tm="0">
                                          <p:val>
                                            <p:strVal val="ppt_w"/>
                                          </p:val>
                                        </p:tav>
                                        <p:tav tm="100000">
                                          <p:val>
                                            <p:fltVal val="0"/>
                                          </p:val>
                                        </p:tav>
                                      </p:tavLst>
                                    </p:anim>
                                    <p:anim calcmode="lin" valueType="num">
                                      <p:cBhvr>
                                        <p:cTn id="30" dur="1000"/>
                                        <p:tgtEl>
                                          <p:spTgt spid="51"/>
                                        </p:tgtEl>
                                        <p:attrNameLst>
                                          <p:attrName>ppt_h</p:attrName>
                                        </p:attrNameLst>
                                      </p:cBhvr>
                                      <p:tavLst>
                                        <p:tav tm="0">
                                          <p:val>
                                            <p:strVal val="ppt_h"/>
                                          </p:val>
                                        </p:tav>
                                        <p:tav tm="100000">
                                          <p:val>
                                            <p:fltVal val="0"/>
                                          </p:val>
                                        </p:tav>
                                      </p:tavLst>
                                    </p:anim>
                                    <p:anim calcmode="lin" valueType="num">
                                      <p:cBhvr>
                                        <p:cTn id="31" dur="1000"/>
                                        <p:tgtEl>
                                          <p:spTgt spid="51"/>
                                        </p:tgtEl>
                                        <p:attrNameLst>
                                          <p:attrName>style.rotation</p:attrName>
                                        </p:attrNameLst>
                                      </p:cBhvr>
                                      <p:tavLst>
                                        <p:tav tm="0">
                                          <p:val>
                                            <p:fltVal val="0"/>
                                          </p:val>
                                        </p:tav>
                                        <p:tav tm="100000">
                                          <p:val>
                                            <p:fltVal val="90"/>
                                          </p:val>
                                        </p:tav>
                                      </p:tavLst>
                                    </p:anim>
                                    <p:animEffect transition="out" filter="fade">
                                      <p:cBhvr>
                                        <p:cTn id="32" dur="1000"/>
                                        <p:tgtEl>
                                          <p:spTgt spid="51"/>
                                        </p:tgtEl>
                                      </p:cBhvr>
                                    </p:animEffect>
                                    <p:set>
                                      <p:cBhvr>
                                        <p:cTn id="33" dur="1" fill="hold">
                                          <p:stCondLst>
                                            <p:cond delay="999"/>
                                          </p:stCondLst>
                                        </p:cTn>
                                        <p:tgtEl>
                                          <p:spTgt spid="51"/>
                                        </p:tgtEl>
                                        <p:attrNameLst>
                                          <p:attrName>style.visibility</p:attrName>
                                        </p:attrNameLst>
                                      </p:cBhvr>
                                      <p:to>
                                        <p:strVal val="hidden"/>
                                      </p:to>
                                    </p:set>
                                  </p:childTnLst>
                                </p:cTn>
                              </p:par>
                              <p:par>
                                <p:cTn id="34" presetID="6" presetClass="entr" presetSubtype="16" fill="hold" nodeType="with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circle(in)">
                                      <p:cBhvr>
                                        <p:cTn id="36" dur="20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1000"/>
                                        <p:tgtEl>
                                          <p:spTgt spid="204"/>
                                        </p:tgtEl>
                                      </p:cBhvr>
                                    </p:animEffect>
                                    <p:anim calcmode="lin" valueType="num">
                                      <p:cBhvr>
                                        <p:cTn id="42" dur="1000" fill="hold"/>
                                        <p:tgtEl>
                                          <p:spTgt spid="204"/>
                                        </p:tgtEl>
                                        <p:attrNameLst>
                                          <p:attrName>ppt_x</p:attrName>
                                        </p:attrNameLst>
                                      </p:cBhvr>
                                      <p:tavLst>
                                        <p:tav tm="0">
                                          <p:val>
                                            <p:strVal val="#ppt_x"/>
                                          </p:val>
                                        </p:tav>
                                        <p:tav tm="100000">
                                          <p:val>
                                            <p:strVal val="#ppt_x"/>
                                          </p:val>
                                        </p:tav>
                                      </p:tavLst>
                                    </p:anim>
                                    <p:anim calcmode="lin" valueType="num">
                                      <p:cBhvr>
                                        <p:cTn id="43" dur="1000" fill="hold"/>
                                        <p:tgtEl>
                                          <p:spTgt spid="20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5"/>
                                        </p:tgtEl>
                                        <p:attrNameLst>
                                          <p:attrName>style.visibility</p:attrName>
                                        </p:attrNameLst>
                                      </p:cBhvr>
                                      <p:to>
                                        <p:strVal val="visible"/>
                                      </p:to>
                                    </p:set>
                                    <p:animEffect transition="in" filter="fade">
                                      <p:cBhvr>
                                        <p:cTn id="46" dur="1000"/>
                                        <p:tgtEl>
                                          <p:spTgt spid="205"/>
                                        </p:tgtEl>
                                      </p:cBhvr>
                                    </p:animEffect>
                                    <p:anim calcmode="lin" valueType="num">
                                      <p:cBhvr>
                                        <p:cTn id="47" dur="1000" fill="hold"/>
                                        <p:tgtEl>
                                          <p:spTgt spid="205"/>
                                        </p:tgtEl>
                                        <p:attrNameLst>
                                          <p:attrName>ppt_x</p:attrName>
                                        </p:attrNameLst>
                                      </p:cBhvr>
                                      <p:tavLst>
                                        <p:tav tm="0">
                                          <p:val>
                                            <p:strVal val="#ppt_x"/>
                                          </p:val>
                                        </p:tav>
                                        <p:tav tm="100000">
                                          <p:val>
                                            <p:strVal val="#ppt_x"/>
                                          </p:val>
                                        </p:tav>
                                      </p:tavLst>
                                    </p:anim>
                                    <p:anim calcmode="lin" valueType="num">
                                      <p:cBhvr>
                                        <p:cTn id="48"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6" grpId="0" animBg="1"/>
      <p:bldP spid="204" grpId="0" animBg="1"/>
      <p:bldP spid="205" grpId="0" animBg="1"/>
      <p:bldP spid="51" grpId="0" animBg="1"/>
      <p:bldP spid="5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a:spLocks noGrp="1"/>
          </p:cNvSpPr>
          <p:nvPr>
            <p:ph idx="1"/>
          </p:nvPr>
        </p:nvSpPr>
        <p:spPr>
          <a:xfrm>
            <a:off x="251520" y="692696"/>
            <a:ext cx="8712968" cy="2016223"/>
          </a:xfrm>
        </p:spPr>
        <p:txBody>
          <a:bodyPr>
            <a:normAutofit fontScale="62500" lnSpcReduction="20000"/>
          </a:bodyPr>
          <a:lstStyle/>
          <a:p>
            <a:r>
              <a:rPr lang="en-GB" sz="3300" dirty="0" smtClean="0"/>
              <a:t>It </a:t>
            </a:r>
            <a:r>
              <a:rPr lang="en-GB" sz="3300" dirty="0"/>
              <a:t>includes </a:t>
            </a:r>
            <a:endParaRPr lang="en-GB" sz="3300" dirty="0" smtClean="0"/>
          </a:p>
          <a:p>
            <a:r>
              <a:rPr lang="en-GB" sz="3300" dirty="0" smtClean="0"/>
              <a:t>&gt;</a:t>
            </a:r>
            <a:r>
              <a:rPr lang="en-GB" sz="3300" dirty="0"/>
              <a:t>100 </a:t>
            </a:r>
            <a:r>
              <a:rPr lang="en-GB" sz="3300" dirty="0" smtClean="0"/>
              <a:t>technical reports</a:t>
            </a:r>
            <a:endParaRPr lang="en-GB" sz="3300" dirty="0"/>
          </a:p>
          <a:p>
            <a:r>
              <a:rPr lang="en-GB" sz="3300" i="1" dirty="0" smtClean="0">
                <a:solidFill>
                  <a:srgbClr val="0070C0"/>
                </a:solidFill>
              </a:rPr>
              <a:t>interfaces </a:t>
            </a:r>
            <a:r>
              <a:rPr lang="en-GB" sz="3300" i="1" dirty="0">
                <a:solidFill>
                  <a:srgbClr val="0070C0"/>
                </a:solidFill>
              </a:rPr>
              <a:t>with </a:t>
            </a:r>
            <a:r>
              <a:rPr lang="en-GB" sz="3300" i="1" dirty="0" smtClean="0">
                <a:solidFill>
                  <a:srgbClr val="0070C0"/>
                </a:solidFill>
              </a:rPr>
              <a:t>thorough 3D models, </a:t>
            </a:r>
            <a:r>
              <a:rPr lang="en-GB" sz="3300" i="1" dirty="0">
                <a:solidFill>
                  <a:srgbClr val="0070C0"/>
                </a:solidFill>
              </a:rPr>
              <a:t>licensing scenarios, </a:t>
            </a:r>
            <a:endParaRPr lang="en-GB" sz="3300" i="1" dirty="0" smtClean="0">
              <a:solidFill>
                <a:srgbClr val="0070C0"/>
              </a:solidFill>
            </a:endParaRPr>
          </a:p>
          <a:p>
            <a:r>
              <a:rPr lang="en-GB" sz="3300" i="1" dirty="0" smtClean="0">
                <a:solidFill>
                  <a:srgbClr val="0070C0"/>
                </a:solidFill>
              </a:rPr>
              <a:t>RAMI </a:t>
            </a:r>
            <a:r>
              <a:rPr lang="en-GB" sz="3300" i="1" dirty="0">
                <a:solidFill>
                  <a:srgbClr val="0070C0"/>
                </a:solidFill>
              </a:rPr>
              <a:t>analysis, nuclear safety </a:t>
            </a:r>
            <a:r>
              <a:rPr lang="en-GB" sz="3300" i="1" dirty="0" smtClean="0">
                <a:solidFill>
                  <a:srgbClr val="0070C0"/>
                </a:solidFill>
              </a:rPr>
              <a:t>studies, </a:t>
            </a:r>
            <a:r>
              <a:rPr lang="en-GB" sz="3300" i="1" dirty="0">
                <a:solidFill>
                  <a:srgbClr val="0070C0"/>
                </a:solidFill>
              </a:rPr>
              <a:t>beam </a:t>
            </a:r>
            <a:r>
              <a:rPr lang="en-GB" sz="3300" i="1" dirty="0" smtClean="0">
                <a:solidFill>
                  <a:srgbClr val="0070C0"/>
                </a:solidFill>
              </a:rPr>
              <a:t>dynamics,</a:t>
            </a:r>
          </a:p>
          <a:p>
            <a:r>
              <a:rPr lang="en-GB" sz="3300" i="1" dirty="0" smtClean="0">
                <a:solidFill>
                  <a:srgbClr val="0070C0"/>
                </a:solidFill>
              </a:rPr>
              <a:t>35 </a:t>
            </a:r>
            <a:r>
              <a:rPr lang="en-GB" sz="3300" i="1" dirty="0">
                <a:solidFill>
                  <a:srgbClr val="0070C0"/>
                </a:solidFill>
              </a:rPr>
              <a:t>Detail Design Description documents of all </a:t>
            </a:r>
            <a:r>
              <a:rPr lang="en-GB" sz="3300" i="1" dirty="0" smtClean="0">
                <a:solidFill>
                  <a:srgbClr val="0070C0"/>
                </a:solidFill>
              </a:rPr>
              <a:t>sub-systems</a:t>
            </a:r>
          </a:p>
          <a:p>
            <a:r>
              <a:rPr lang="en-GB" sz="3300" i="1" dirty="0">
                <a:solidFill>
                  <a:srgbClr val="0070C0"/>
                </a:solidFill>
              </a:rPr>
              <a:t>a</a:t>
            </a:r>
            <a:r>
              <a:rPr lang="en-GB" sz="3300" i="1" dirty="0" smtClean="0">
                <a:solidFill>
                  <a:srgbClr val="0070C0"/>
                </a:solidFill>
              </a:rPr>
              <a:t>nd </a:t>
            </a:r>
            <a:r>
              <a:rPr lang="en-GB" sz="3300" i="1" dirty="0" err="1" smtClean="0">
                <a:solidFill>
                  <a:srgbClr val="0070C0"/>
                </a:solidFill>
              </a:rPr>
              <a:t>cost&amp;schedule</a:t>
            </a:r>
            <a:endParaRPr lang="en-GB" sz="4800" dirty="0" smtClean="0"/>
          </a:p>
        </p:txBody>
      </p:sp>
      <p:sp>
        <p:nvSpPr>
          <p:cNvPr id="9" name="TextBox 8"/>
          <p:cNvSpPr txBox="1"/>
          <p:nvPr/>
        </p:nvSpPr>
        <p:spPr>
          <a:xfrm>
            <a:off x="1832720" y="35913"/>
            <a:ext cx="7244291" cy="584775"/>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sz="3200" dirty="0"/>
              <a:t>Engineering Design Activities (EDA) Phase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36912"/>
            <a:ext cx="6072764" cy="35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44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54994" y="6318913"/>
            <a:ext cx="3557786" cy="513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 name="Group 2"/>
          <p:cNvGrpSpPr/>
          <p:nvPr/>
        </p:nvGrpSpPr>
        <p:grpSpPr>
          <a:xfrm>
            <a:off x="35484" y="682674"/>
            <a:ext cx="3024348" cy="1810222"/>
            <a:chOff x="107504" y="1125219"/>
            <a:chExt cx="8933004" cy="4244210"/>
          </a:xfrm>
          <a:noFill/>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1125219"/>
              <a:ext cx="8933004" cy="424421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clrChange>
                <a:clrFrom>
                  <a:srgbClr val="FFFFFF"/>
                </a:clrFrom>
                <a:clrTo>
                  <a:srgbClr val="FFFFFF">
                    <a:alpha val="0"/>
                  </a:srgbClr>
                </a:clrTo>
              </a:clrChange>
            </a:blip>
            <a:srcRect l="67879" t="85615" r="10736" b="11987"/>
            <a:stretch/>
          </p:blipFill>
          <p:spPr bwMode="auto">
            <a:xfrm>
              <a:off x="5394635" y="5186494"/>
              <a:ext cx="2201701" cy="144016"/>
            </a:xfrm>
            <a:prstGeom prst="rect">
              <a:avLst/>
            </a:prstGeom>
            <a:grpFill/>
            <a:ln w="9525">
              <a:noFill/>
              <a:miter lim="800000"/>
              <a:headEnd/>
              <a:tailEnd/>
            </a:ln>
          </p:spPr>
        </p:pic>
        <p:pic>
          <p:nvPicPr>
            <p:cNvPr id="6" name="Picture 2"/>
            <p:cNvPicPr>
              <a:picLocks noChangeAspect="1" noChangeArrowheads="1"/>
            </p:cNvPicPr>
            <p:nvPr/>
          </p:nvPicPr>
          <p:blipFill rotWithShape="1">
            <a:blip r:embed="rId3" cstate="print">
              <a:clrChange>
                <a:clrFrom>
                  <a:srgbClr val="FFFFFF"/>
                </a:clrFrom>
                <a:clrTo>
                  <a:srgbClr val="FFFFFF">
                    <a:alpha val="0"/>
                  </a:srgbClr>
                </a:clrTo>
              </a:clrChange>
            </a:blip>
            <a:srcRect l="67879" t="80818" r="10736" b="14385"/>
            <a:stretch/>
          </p:blipFill>
          <p:spPr bwMode="auto">
            <a:xfrm>
              <a:off x="5436096" y="4869160"/>
              <a:ext cx="2425682" cy="317334"/>
            </a:xfrm>
            <a:prstGeom prst="rect">
              <a:avLst/>
            </a:prstGeom>
            <a:grpFill/>
            <a:ln w="9525">
              <a:noFill/>
              <a:miter lim="800000"/>
              <a:headEnd/>
              <a:tailEnd/>
            </a:ln>
          </p:spPr>
        </p:pic>
      </p:grpSp>
      <p:sp>
        <p:nvSpPr>
          <p:cNvPr id="7" name="Oval 6"/>
          <p:cNvSpPr/>
          <p:nvPr/>
        </p:nvSpPr>
        <p:spPr>
          <a:xfrm rot="20871675">
            <a:off x="385518" y="1684487"/>
            <a:ext cx="1277629" cy="4072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rved Right Arrow 7"/>
          <p:cNvSpPr/>
          <p:nvPr/>
        </p:nvSpPr>
        <p:spPr>
          <a:xfrm rot="17730940">
            <a:off x="1737001" y="1984061"/>
            <a:ext cx="888275" cy="3029794"/>
          </a:xfrm>
          <a:prstGeom prst="curvedRightArrow">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0" name="Picture 9" descr="IFMIF-8.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547658" y="2516105"/>
            <a:ext cx="7128792" cy="2623871"/>
          </a:xfrm>
          <a:prstGeom prst="rect">
            <a:avLst/>
          </a:prstGeom>
        </p:spPr>
      </p:pic>
      <p:sp>
        <p:nvSpPr>
          <p:cNvPr id="11" name="Rectangle 82"/>
          <p:cNvSpPr>
            <a:spLocks noChangeArrowheads="1"/>
          </p:cNvSpPr>
          <p:nvPr/>
        </p:nvSpPr>
        <p:spPr bwMode="auto">
          <a:xfrm>
            <a:off x="4021938" y="1196752"/>
            <a:ext cx="4769191" cy="1200329"/>
          </a:xfrm>
          <a:prstGeom prst="rect">
            <a:avLst/>
          </a:prstGeom>
          <a:noFill/>
          <a:ln w="9525">
            <a:noFill/>
            <a:miter lim="800000"/>
            <a:headEnd/>
            <a:tailEnd/>
          </a:ln>
        </p:spPr>
        <p:txBody>
          <a:bodyPr wrap="none" lIns="0" tIns="0" rIns="0" bIns="0">
            <a:spAutoFit/>
          </a:bodyPr>
          <a:lstStyle/>
          <a:p>
            <a:pPr algn="ctr"/>
            <a:r>
              <a:rPr lang="en-US" altLang="ja-JP" sz="2600" b="1" i="1" dirty="0" smtClean="0">
                <a:solidFill>
                  <a:schemeClr val="tx2">
                    <a:lumMod val="60000"/>
                    <a:lumOff val="40000"/>
                  </a:schemeClr>
                </a:solidFill>
              </a:rPr>
              <a:t>Deuteron beams 2 x 125 mA in CW</a:t>
            </a:r>
          </a:p>
          <a:p>
            <a:pPr algn="ctr"/>
            <a:r>
              <a:rPr lang="en-US" altLang="ja-JP" sz="2600" b="1" i="1" dirty="0" smtClean="0">
                <a:solidFill>
                  <a:schemeClr val="tx2">
                    <a:lumMod val="60000"/>
                    <a:lumOff val="40000"/>
                  </a:schemeClr>
                </a:solidFill>
              </a:rPr>
              <a:t>40 MeV energy</a:t>
            </a:r>
          </a:p>
          <a:p>
            <a:pPr algn="ctr"/>
            <a:r>
              <a:rPr lang="en-US" altLang="ja-JP" sz="2600" b="1" i="1" dirty="0" smtClean="0">
                <a:solidFill>
                  <a:schemeClr val="tx2">
                    <a:lumMod val="60000"/>
                    <a:lumOff val="40000"/>
                  </a:schemeClr>
                </a:solidFill>
              </a:rPr>
              <a:t>2 x 5 MW beam power</a:t>
            </a:r>
          </a:p>
        </p:txBody>
      </p:sp>
      <p:sp>
        <p:nvSpPr>
          <p:cNvPr id="13" name="Rectangle 12"/>
          <p:cNvSpPr/>
          <p:nvPr/>
        </p:nvSpPr>
        <p:spPr>
          <a:xfrm>
            <a:off x="247366" y="5522761"/>
            <a:ext cx="2807628" cy="523220"/>
          </a:xfrm>
          <a:prstGeom prst="rect">
            <a:avLst/>
          </a:prstGeom>
          <a:noFill/>
          <a:ln w="38100">
            <a:solidFill>
              <a:srgbClr val="FFC000"/>
            </a:solidFill>
          </a:ln>
        </p:spPr>
        <p:txBody>
          <a:bodyPr wrap="square">
            <a:spAutoFit/>
          </a:bodyPr>
          <a:lstStyle/>
          <a:p>
            <a:pPr algn="ctr"/>
            <a:r>
              <a:rPr lang="en-GB" sz="1400" b="1" dirty="0" smtClean="0"/>
              <a:t>J. WEI  et </a:t>
            </a:r>
            <a:r>
              <a:rPr lang="en-GB" sz="1400" b="1" dirty="0"/>
              <a:t>al</a:t>
            </a:r>
            <a:r>
              <a:rPr lang="en-GB" sz="1400" dirty="0"/>
              <a:t>., </a:t>
            </a:r>
            <a:r>
              <a:rPr lang="en-GB" sz="1400" i="1" dirty="0" smtClean="0"/>
              <a:t>The very high intensity future, </a:t>
            </a:r>
            <a:r>
              <a:rPr lang="en-GB" sz="1400" b="1" i="1" dirty="0" smtClean="0">
                <a:solidFill>
                  <a:srgbClr val="FF0000"/>
                </a:solidFill>
              </a:rPr>
              <a:t>IPAC 2014</a:t>
            </a:r>
            <a:r>
              <a:rPr lang="en-GB" sz="1400" b="1" i="1" dirty="0" smtClean="0"/>
              <a:t>, </a:t>
            </a:r>
            <a:r>
              <a:rPr lang="en-GB" sz="1400" b="1" i="1" dirty="0" err="1" smtClean="0"/>
              <a:t>Dresde</a:t>
            </a:r>
            <a:endParaRPr lang="en-GB" sz="14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077072"/>
            <a:ext cx="2799479" cy="2715912"/>
          </a:xfrm>
          <a:prstGeom prst="rect">
            <a:avLst/>
          </a:prstGeom>
          <a:solidFill>
            <a:srgbClr val="00A44A"/>
          </a:solidFill>
          <a:ln w="38100">
            <a:solidFill>
              <a:srgbClr val="00A44A"/>
            </a:solidFill>
          </a:ln>
        </p:spPr>
      </p:pic>
      <p:sp>
        <p:nvSpPr>
          <p:cNvPr id="16" name="TextBox 15"/>
          <p:cNvSpPr txBox="1"/>
          <p:nvPr/>
        </p:nvSpPr>
        <p:spPr>
          <a:xfrm>
            <a:off x="1675904" y="-76745"/>
            <a:ext cx="7597273" cy="769441"/>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dirty="0"/>
              <a:t>EVA </a:t>
            </a:r>
            <a:r>
              <a:rPr lang="en-GB" dirty="0" smtClean="0"/>
              <a:t>Phase – Accelerator Facility</a:t>
            </a:r>
            <a:endParaRPr lang="en-GB" dirty="0"/>
          </a:p>
        </p:txBody>
      </p:sp>
    </p:spTree>
    <p:extLst>
      <p:ext uri="{BB962C8B-B14F-4D97-AF65-F5344CB8AC3E}">
        <p14:creationId xmlns:p14="http://schemas.microsoft.com/office/powerpoint/2010/main" val="48031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s-ES" dirty="0"/>
          </a:p>
        </p:txBody>
      </p:sp>
      <p:sp>
        <p:nvSpPr>
          <p:cNvPr id="3" name="Oval 66"/>
          <p:cNvSpPr>
            <a:spLocks noChangeArrowheads="1"/>
          </p:cNvSpPr>
          <p:nvPr/>
        </p:nvSpPr>
        <p:spPr bwMode="auto">
          <a:xfrm>
            <a:off x="6515662" y="3700648"/>
            <a:ext cx="2232802" cy="1440000"/>
          </a:xfrm>
          <a:prstGeom prst="ellipse">
            <a:avLst/>
          </a:prstGeom>
          <a:gradFill flip="none" rotWithShape="1">
            <a:gsLst>
              <a:gs pos="0">
                <a:schemeClr val="bg2">
                  <a:lumMod val="25000"/>
                </a:schemeClr>
              </a:gs>
              <a:gs pos="47000">
                <a:srgbClr val="FFFF00"/>
              </a:gs>
              <a:gs pos="100000">
                <a:schemeClr val="bg1"/>
              </a:gs>
            </a:gsLst>
            <a:lin ang="0" scaled="1"/>
            <a:tileRect/>
          </a:gradFill>
          <a:ln w="38100">
            <a:solidFill>
              <a:srgbClr val="C00000"/>
            </a:solidFill>
            <a:round/>
            <a:headEnd/>
            <a:tailEnd/>
          </a:ln>
        </p:spPr>
        <p:txBody>
          <a:bodyPr lIns="74295" tIns="8890" rIns="74295" bIns="8890"/>
          <a:lstStyle/>
          <a:p>
            <a:endParaRPr lang="en-US"/>
          </a:p>
        </p:txBody>
      </p:sp>
      <p:sp>
        <p:nvSpPr>
          <p:cNvPr id="4" name="Flowchart: Process 3"/>
          <p:cNvSpPr/>
          <p:nvPr/>
        </p:nvSpPr>
        <p:spPr>
          <a:xfrm>
            <a:off x="6499330" y="4357980"/>
            <a:ext cx="432048" cy="182545"/>
          </a:xfrm>
          <a:prstGeom prst="flowChartProcess">
            <a:avLst/>
          </a:pr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575"/>
                      </a14:imgEffect>
                    </a14:imgLayer>
                  </a14:imgProps>
                </a:ext>
              </a:extLst>
            </a:blip>
            <a:tile tx="0" ty="0" sx="100000" sy="100000" flip="none" algn="tl"/>
          </a:blipFill>
          <a:ln>
            <a:noFill/>
          </a:ln>
          <a:scene3d>
            <a:camera prst="isometricOffAxis1Left"/>
            <a:lightRig rig="morning" dir="t"/>
          </a:scene3d>
          <a:sp3d extrusionH="12700" contourW="12700" prstMaterial="matte">
            <a:extrusionClr>
              <a:schemeClr val="bg2">
                <a:lumMod val="75000"/>
              </a:schemeClr>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810400" y="4075512"/>
            <a:ext cx="1290883" cy="693216"/>
          </a:xfrm>
          <a:prstGeom prst="roundRect">
            <a:avLst/>
          </a:prstGeom>
          <a:gradFill flip="none" rotWithShape="1">
            <a:gsLst>
              <a:gs pos="0">
                <a:srgbClr val="FFFF00"/>
              </a:gs>
              <a:gs pos="100000">
                <a:schemeClr val="accent2">
                  <a:lumMod val="60000"/>
                  <a:lumOff val="40000"/>
                </a:schemeClr>
              </a:gs>
              <a:gs pos="32000">
                <a:srgbClr val="FFCC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AutoShape 71"/>
          <p:cNvSpPr>
            <a:spLocks noChangeArrowheads="1"/>
          </p:cNvSpPr>
          <p:nvPr/>
        </p:nvSpPr>
        <p:spPr bwMode="auto">
          <a:xfrm>
            <a:off x="7944964" y="3880648"/>
            <a:ext cx="602564" cy="1080000"/>
          </a:xfrm>
          <a:prstGeom prst="flowChartDelay">
            <a:avLst/>
          </a:prstGeom>
          <a:solidFill>
            <a:srgbClr val="FFC000"/>
          </a:solidFill>
          <a:ln w="9525">
            <a:noFill/>
            <a:miter lim="800000"/>
            <a:headEnd/>
            <a:tailEnd/>
          </a:ln>
        </p:spPr>
        <p:txBody>
          <a:bodyPr lIns="74295" tIns="8890" rIns="74295" bIns="8890" anchor="ctr" anchorCtr="1"/>
          <a:lstStyle/>
          <a:p>
            <a:r>
              <a:rPr lang="en-US" b="1" dirty="0" smtClean="0"/>
              <a:t>L</a:t>
            </a:r>
            <a:endParaRPr lang="en-US" b="1" dirty="0"/>
          </a:p>
        </p:txBody>
      </p:sp>
      <p:sp>
        <p:nvSpPr>
          <p:cNvPr id="7" name="AutoShape 72"/>
          <p:cNvSpPr>
            <a:spLocks noChangeArrowheads="1"/>
          </p:cNvSpPr>
          <p:nvPr/>
        </p:nvSpPr>
        <p:spPr bwMode="auto">
          <a:xfrm>
            <a:off x="7554664" y="4026120"/>
            <a:ext cx="416863" cy="792000"/>
          </a:xfrm>
          <a:prstGeom prst="flowChartDelay">
            <a:avLst/>
          </a:prstGeom>
          <a:solidFill>
            <a:schemeClr val="accent2">
              <a:lumMod val="60000"/>
              <a:lumOff val="40000"/>
            </a:schemeClr>
          </a:solidFill>
          <a:ln w="9525">
            <a:noFill/>
            <a:miter lim="800000"/>
            <a:headEnd/>
            <a:tailEnd/>
          </a:ln>
        </p:spPr>
        <p:txBody>
          <a:bodyPr lIns="74295" tIns="8890" rIns="74295" bIns="8890" anchor="ctr" anchorCtr="1"/>
          <a:lstStyle/>
          <a:p>
            <a:r>
              <a:rPr lang="en-US" b="1" dirty="0" smtClean="0"/>
              <a:t>M</a:t>
            </a:r>
            <a:endParaRPr lang="en-US" b="1" dirty="0"/>
          </a:p>
        </p:txBody>
      </p:sp>
      <p:sp>
        <p:nvSpPr>
          <p:cNvPr id="8" name="AutoShape 73"/>
          <p:cNvSpPr>
            <a:spLocks noChangeArrowheads="1"/>
          </p:cNvSpPr>
          <p:nvPr/>
        </p:nvSpPr>
        <p:spPr bwMode="auto">
          <a:xfrm>
            <a:off x="7308304" y="4168648"/>
            <a:ext cx="252398" cy="504000"/>
          </a:xfrm>
          <a:prstGeom prst="flowChartDelay">
            <a:avLst/>
          </a:prstGeom>
          <a:solidFill>
            <a:srgbClr val="FF0000"/>
          </a:solidFill>
          <a:ln w="9525">
            <a:noFill/>
            <a:miter lim="800000"/>
            <a:headEnd/>
            <a:tailEnd/>
          </a:ln>
        </p:spPr>
        <p:txBody>
          <a:bodyPr lIns="74295" tIns="8890" rIns="74295" bIns="8890" anchor="ctr" anchorCtr="1"/>
          <a:lstStyle/>
          <a:p>
            <a:r>
              <a:rPr lang="en-US" b="1" dirty="0" smtClean="0">
                <a:solidFill>
                  <a:schemeClr val="bg1"/>
                </a:solidFill>
              </a:rPr>
              <a:t>H</a:t>
            </a:r>
            <a:endParaRPr lang="en-US" b="1" dirty="0">
              <a:solidFill>
                <a:schemeClr val="bg1"/>
              </a:solidFill>
            </a:endParaRPr>
          </a:p>
        </p:txBody>
      </p:sp>
      <p:sp>
        <p:nvSpPr>
          <p:cNvPr id="9" name="Rectangle 74"/>
          <p:cNvSpPr>
            <a:spLocks noChangeArrowheads="1"/>
          </p:cNvSpPr>
          <p:nvPr/>
        </p:nvSpPr>
        <p:spPr bwMode="auto">
          <a:xfrm>
            <a:off x="2384254" y="3208205"/>
            <a:ext cx="2025426" cy="615553"/>
          </a:xfrm>
          <a:prstGeom prst="rect">
            <a:avLst/>
          </a:prstGeom>
          <a:noFill/>
          <a:ln w="9525">
            <a:noFill/>
            <a:miter lim="800000"/>
            <a:headEnd/>
            <a:tailEnd/>
          </a:ln>
        </p:spPr>
        <p:txBody>
          <a:bodyPr wrap="none" lIns="0" tIns="0" rIns="0" bIns="0">
            <a:spAutoFit/>
          </a:bodyPr>
          <a:lstStyle/>
          <a:p>
            <a:pPr algn="ctr">
              <a:spcAft>
                <a:spcPts val="1000"/>
              </a:spcAft>
            </a:pPr>
            <a:r>
              <a:rPr lang="en-US" altLang="ja-JP" sz="2000" b="1" dirty="0" smtClean="0">
                <a:solidFill>
                  <a:srgbClr val="FF0000"/>
                </a:solidFill>
              </a:rPr>
              <a:t>D</a:t>
            </a:r>
            <a:r>
              <a:rPr lang="en-US" altLang="ja-JP" sz="2000" b="1" baseline="30000" dirty="0" smtClean="0">
                <a:solidFill>
                  <a:srgbClr val="FF0000"/>
                </a:solidFill>
              </a:rPr>
              <a:t>+</a:t>
            </a:r>
            <a:r>
              <a:rPr lang="en-US" altLang="ja-JP" sz="2000" b="1" dirty="0" smtClean="0">
                <a:solidFill>
                  <a:srgbClr val="FF0000"/>
                </a:solidFill>
              </a:rPr>
              <a:t> Accelerator</a:t>
            </a:r>
            <a:br>
              <a:rPr lang="en-US" altLang="ja-JP" sz="2000" b="1" dirty="0" smtClean="0">
                <a:solidFill>
                  <a:srgbClr val="FF0000"/>
                </a:solidFill>
              </a:rPr>
            </a:br>
            <a:r>
              <a:rPr lang="en-US" altLang="ja-JP" sz="1600" i="1" dirty="0" smtClean="0">
                <a:solidFill>
                  <a:srgbClr val="FF0000"/>
                </a:solidFill>
              </a:rPr>
              <a:t>incident current 125 m</a:t>
            </a:r>
            <a:r>
              <a:rPr lang="en-US" altLang="ja-JP" sz="2000" i="1" dirty="0" smtClean="0">
                <a:solidFill>
                  <a:srgbClr val="FF0000"/>
                </a:solidFill>
              </a:rPr>
              <a:t>A</a:t>
            </a:r>
            <a:endParaRPr lang="en-US" sz="2000" i="1" dirty="0">
              <a:solidFill>
                <a:srgbClr val="FF0000"/>
              </a:solidFill>
            </a:endParaRPr>
          </a:p>
        </p:txBody>
      </p:sp>
      <p:sp>
        <p:nvSpPr>
          <p:cNvPr id="11" name="Rectangle 80"/>
          <p:cNvSpPr>
            <a:spLocks noChangeArrowheads="1"/>
          </p:cNvSpPr>
          <p:nvPr/>
        </p:nvSpPr>
        <p:spPr bwMode="auto">
          <a:xfrm>
            <a:off x="1260000" y="4780648"/>
            <a:ext cx="4852739" cy="215444"/>
          </a:xfrm>
          <a:prstGeom prst="rect">
            <a:avLst/>
          </a:prstGeom>
          <a:noFill/>
          <a:ln w="9525">
            <a:noFill/>
            <a:miter lim="800000"/>
            <a:headEnd/>
            <a:tailEnd/>
          </a:ln>
        </p:spPr>
        <p:txBody>
          <a:bodyPr wrap="none" lIns="0" tIns="0" rIns="0" bIns="0">
            <a:spAutoFit/>
          </a:bodyPr>
          <a:lstStyle/>
          <a:p>
            <a:pPr>
              <a:spcAft>
                <a:spcPts val="1000"/>
              </a:spcAft>
            </a:pPr>
            <a:r>
              <a:rPr lang="en-US" altLang="ja-JP" sz="1400" i="1" dirty="0" smtClean="0"/>
              <a:t> 100 keV                           5 MeV                 9         14.5      26      40 MeV</a:t>
            </a:r>
            <a:endParaRPr lang="en-US" sz="1400" dirty="0"/>
          </a:p>
        </p:txBody>
      </p:sp>
      <p:grpSp>
        <p:nvGrpSpPr>
          <p:cNvPr id="12" name="Groupe 111"/>
          <p:cNvGrpSpPr/>
          <p:nvPr/>
        </p:nvGrpSpPr>
        <p:grpSpPr>
          <a:xfrm>
            <a:off x="5760000" y="3889488"/>
            <a:ext cx="500938" cy="792008"/>
            <a:chOff x="5760000" y="2124000"/>
            <a:chExt cx="333719" cy="540000"/>
          </a:xfrm>
          <a:solidFill>
            <a:srgbClr val="008000"/>
          </a:solidFill>
        </p:grpSpPr>
        <p:sp>
          <p:nvSpPr>
            <p:cNvPr id="13" name="Rectangle 76"/>
            <p:cNvSpPr>
              <a:spLocks noChangeArrowheads="1"/>
            </p:cNvSpPr>
            <p:nvPr/>
          </p:nvSpPr>
          <p:spPr bwMode="auto">
            <a:xfrm>
              <a:off x="5760000" y="2124000"/>
              <a:ext cx="65" cy="307777"/>
            </a:xfrm>
            <a:prstGeom prst="rect">
              <a:avLst/>
            </a:prstGeom>
            <a:grpFill/>
            <a:ln w="9525">
              <a:noFill/>
              <a:miter lim="800000"/>
              <a:headEnd/>
              <a:tailEnd/>
            </a:ln>
          </p:spPr>
          <p:txBody>
            <a:bodyPr wrap="none" lIns="0" tIns="0" rIns="0" bIns="0">
              <a:spAutoFit/>
            </a:bodyPr>
            <a:lstStyle/>
            <a:p>
              <a:pPr>
                <a:spcAft>
                  <a:spcPts val="1000"/>
                </a:spcAft>
              </a:pPr>
              <a:endParaRPr lang="en-US" sz="2000" dirty="0"/>
            </a:p>
          </p:txBody>
        </p:sp>
        <p:grpSp>
          <p:nvGrpSpPr>
            <p:cNvPr id="14" name="Groupe 91"/>
            <p:cNvGrpSpPr/>
            <p:nvPr/>
          </p:nvGrpSpPr>
          <p:grpSpPr>
            <a:xfrm>
              <a:off x="5760000" y="2328112"/>
              <a:ext cx="333719" cy="335888"/>
              <a:chOff x="5616000" y="2328112"/>
              <a:chExt cx="333719" cy="335888"/>
            </a:xfrm>
            <a:grpFill/>
          </p:grpSpPr>
          <p:sp>
            <p:nvSpPr>
              <p:cNvPr id="15" name="Rectangle 111"/>
              <p:cNvSpPr>
                <a:spLocks noChangeArrowheads="1"/>
              </p:cNvSpPr>
              <p:nvPr/>
            </p:nvSpPr>
            <p:spPr bwMode="auto">
              <a:xfrm>
                <a:off x="5616000" y="2328112"/>
                <a:ext cx="45719" cy="335888"/>
              </a:xfrm>
              <a:prstGeom prst="rect">
                <a:avLst/>
              </a:prstGeom>
              <a:grpFill/>
              <a:ln w="9525">
                <a:noFill/>
                <a:miter lim="800000"/>
                <a:headEnd/>
                <a:tailEnd/>
              </a:ln>
            </p:spPr>
            <p:txBody>
              <a:bodyPr lIns="74295" tIns="8890" rIns="74295" bIns="8890"/>
              <a:lstStyle/>
              <a:p>
                <a:endParaRPr lang="en-US" sz="2000"/>
              </a:p>
            </p:txBody>
          </p:sp>
          <p:sp>
            <p:nvSpPr>
              <p:cNvPr id="16" name="Rectangle 112"/>
              <p:cNvSpPr>
                <a:spLocks noChangeArrowheads="1"/>
              </p:cNvSpPr>
              <p:nvPr/>
            </p:nvSpPr>
            <p:spPr bwMode="auto">
              <a:xfrm>
                <a:off x="5760000" y="2328112"/>
                <a:ext cx="45719" cy="335888"/>
              </a:xfrm>
              <a:prstGeom prst="rect">
                <a:avLst/>
              </a:prstGeom>
              <a:grpFill/>
              <a:ln w="9525">
                <a:noFill/>
                <a:miter lim="800000"/>
                <a:headEnd/>
                <a:tailEnd/>
              </a:ln>
            </p:spPr>
            <p:txBody>
              <a:bodyPr lIns="74295" tIns="8890" rIns="74295" bIns="8890"/>
              <a:lstStyle/>
              <a:p>
                <a:endParaRPr lang="en-US" sz="2000"/>
              </a:p>
            </p:txBody>
          </p:sp>
          <p:sp>
            <p:nvSpPr>
              <p:cNvPr id="17" name="Rectangle 113"/>
              <p:cNvSpPr>
                <a:spLocks noChangeArrowheads="1"/>
              </p:cNvSpPr>
              <p:nvPr/>
            </p:nvSpPr>
            <p:spPr bwMode="auto">
              <a:xfrm>
                <a:off x="5904000" y="2328112"/>
                <a:ext cx="45719" cy="335888"/>
              </a:xfrm>
              <a:prstGeom prst="rect">
                <a:avLst/>
              </a:prstGeom>
              <a:grpFill/>
              <a:ln w="9525">
                <a:noFill/>
                <a:miter lim="800000"/>
                <a:headEnd/>
                <a:tailEnd/>
              </a:ln>
            </p:spPr>
            <p:txBody>
              <a:bodyPr lIns="74295" tIns="8890" rIns="74295" bIns="8890"/>
              <a:lstStyle/>
              <a:p>
                <a:endParaRPr lang="en-US" sz="2000"/>
              </a:p>
            </p:txBody>
          </p:sp>
        </p:grpSp>
      </p:grpSp>
      <p:sp>
        <p:nvSpPr>
          <p:cNvPr id="18" name="Rectangle 69"/>
          <p:cNvSpPr>
            <a:spLocks noChangeArrowheads="1"/>
          </p:cNvSpPr>
          <p:nvPr/>
        </p:nvSpPr>
        <p:spPr bwMode="auto">
          <a:xfrm>
            <a:off x="1152000" y="4312648"/>
            <a:ext cx="216000" cy="216000"/>
          </a:xfrm>
          <a:prstGeom prst="rect">
            <a:avLst/>
          </a:prstGeom>
          <a:solidFill>
            <a:srgbClr val="99FF99"/>
          </a:solidFill>
          <a:ln w="9525">
            <a:noFill/>
            <a:miter lim="800000"/>
            <a:headEnd/>
            <a:tailEnd/>
          </a:ln>
        </p:spPr>
        <p:txBody>
          <a:bodyPr lIns="74295" tIns="8890" rIns="74295" bIns="8890"/>
          <a:lstStyle/>
          <a:p>
            <a:endParaRPr lang="en-US" sz="2000"/>
          </a:p>
        </p:txBody>
      </p:sp>
      <p:grpSp>
        <p:nvGrpSpPr>
          <p:cNvPr id="19" name="Groupe 105"/>
          <p:cNvGrpSpPr/>
          <p:nvPr/>
        </p:nvGrpSpPr>
        <p:grpSpPr>
          <a:xfrm>
            <a:off x="1368000" y="3988648"/>
            <a:ext cx="323433" cy="612000"/>
            <a:chOff x="1368000" y="2088000"/>
            <a:chExt cx="323433" cy="612000"/>
          </a:xfrm>
          <a:solidFill>
            <a:srgbClr val="99FF99"/>
          </a:solidFill>
        </p:grpSpPr>
        <p:sp>
          <p:nvSpPr>
            <p:cNvPr id="20" name="Rectangle 87"/>
            <p:cNvSpPr>
              <a:spLocks noChangeArrowheads="1"/>
            </p:cNvSpPr>
            <p:nvPr/>
          </p:nvSpPr>
          <p:spPr bwMode="auto">
            <a:xfrm>
              <a:off x="1368000" y="2088000"/>
              <a:ext cx="65" cy="369332"/>
            </a:xfrm>
            <a:prstGeom prst="rect">
              <a:avLst/>
            </a:prstGeom>
            <a:grpFill/>
            <a:ln w="9525">
              <a:noFill/>
              <a:miter lim="800000"/>
              <a:headEnd/>
              <a:tailEnd/>
            </a:ln>
          </p:spPr>
          <p:txBody>
            <a:bodyPr wrap="none" lIns="0" tIns="0" rIns="0" bIns="0">
              <a:spAutoFit/>
            </a:bodyPr>
            <a:lstStyle/>
            <a:p>
              <a:pPr>
                <a:spcAft>
                  <a:spcPts val="1000"/>
                </a:spcAft>
              </a:pPr>
              <a:endParaRPr lang="en-US" sz="2400" dirty="0"/>
            </a:p>
          </p:txBody>
        </p:sp>
        <p:sp>
          <p:nvSpPr>
            <p:cNvPr id="21" name="Rectangle 89"/>
            <p:cNvSpPr>
              <a:spLocks noChangeArrowheads="1"/>
            </p:cNvSpPr>
            <p:nvPr/>
          </p:nvSpPr>
          <p:spPr bwMode="auto">
            <a:xfrm>
              <a:off x="1440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2" name="Rectangle 90"/>
            <p:cNvSpPr>
              <a:spLocks noChangeArrowheads="1"/>
            </p:cNvSpPr>
            <p:nvPr/>
          </p:nvSpPr>
          <p:spPr bwMode="auto">
            <a:xfrm>
              <a:off x="1620000" y="2340000"/>
              <a:ext cx="71433" cy="360000"/>
            </a:xfrm>
            <a:prstGeom prst="rect">
              <a:avLst/>
            </a:prstGeom>
            <a:grpFill/>
            <a:ln w="9525">
              <a:noFill/>
              <a:miter lim="800000"/>
              <a:headEnd/>
              <a:tailEnd/>
            </a:ln>
          </p:spPr>
          <p:txBody>
            <a:bodyPr lIns="74295" tIns="8890" rIns="74295" bIns="8890"/>
            <a:lstStyle/>
            <a:p>
              <a:endParaRPr lang="en-US" sz="2000"/>
            </a:p>
          </p:txBody>
        </p:sp>
      </p:grpSp>
      <p:grpSp>
        <p:nvGrpSpPr>
          <p:cNvPr id="23" name="Groupe 106"/>
          <p:cNvGrpSpPr/>
          <p:nvPr/>
        </p:nvGrpSpPr>
        <p:grpSpPr>
          <a:xfrm>
            <a:off x="3168000" y="3916648"/>
            <a:ext cx="468000" cy="720000"/>
            <a:chOff x="3168000" y="2016000"/>
            <a:chExt cx="468000" cy="720000"/>
          </a:xfrm>
          <a:solidFill>
            <a:srgbClr val="33CC33"/>
          </a:solidFill>
        </p:grpSpPr>
        <p:sp>
          <p:nvSpPr>
            <p:cNvPr id="24" name="Rectangle 120"/>
            <p:cNvSpPr>
              <a:spLocks noChangeArrowheads="1"/>
            </p:cNvSpPr>
            <p:nvPr/>
          </p:nvSpPr>
          <p:spPr bwMode="auto">
            <a:xfrm>
              <a:off x="3240000" y="2016000"/>
              <a:ext cx="65" cy="307777"/>
            </a:xfrm>
            <a:prstGeom prst="rect">
              <a:avLst/>
            </a:prstGeom>
            <a:grpFill/>
            <a:ln w="9525">
              <a:noFill/>
              <a:miter lim="800000"/>
              <a:headEnd/>
              <a:tailEnd/>
            </a:ln>
          </p:spPr>
          <p:txBody>
            <a:bodyPr wrap="none" lIns="0" tIns="0" rIns="0" bIns="0">
              <a:spAutoFit/>
            </a:bodyPr>
            <a:lstStyle/>
            <a:p>
              <a:pPr>
                <a:spcAft>
                  <a:spcPts val="1000"/>
                </a:spcAft>
              </a:pPr>
              <a:endParaRPr lang="en-US" sz="2000" dirty="0"/>
            </a:p>
          </p:txBody>
        </p:sp>
        <p:sp>
          <p:nvSpPr>
            <p:cNvPr id="25" name="Rectangle 93"/>
            <p:cNvSpPr>
              <a:spLocks noChangeArrowheads="1"/>
            </p:cNvSpPr>
            <p:nvPr/>
          </p:nvSpPr>
          <p:spPr bwMode="auto">
            <a:xfrm>
              <a:off x="3168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6" name="Rectangle 94"/>
            <p:cNvSpPr>
              <a:spLocks noChangeArrowheads="1"/>
            </p:cNvSpPr>
            <p:nvPr/>
          </p:nvSpPr>
          <p:spPr bwMode="auto">
            <a:xfrm>
              <a:off x="3420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7" name="AutoShape 95"/>
            <p:cNvSpPr>
              <a:spLocks noChangeArrowheads="1"/>
            </p:cNvSpPr>
            <p:nvPr/>
          </p:nvSpPr>
          <p:spPr bwMode="auto">
            <a:xfrm>
              <a:off x="3276000" y="2304000"/>
              <a:ext cx="108000" cy="432000"/>
            </a:xfrm>
            <a:prstGeom prst="flowChartCollate">
              <a:avLst/>
            </a:prstGeom>
            <a:grpFill/>
            <a:ln w="9525">
              <a:noFill/>
              <a:miter lim="800000"/>
              <a:headEnd/>
              <a:tailEnd/>
            </a:ln>
          </p:spPr>
          <p:txBody>
            <a:bodyPr lIns="74295" tIns="8890" rIns="74295" bIns="8890"/>
            <a:lstStyle/>
            <a:p>
              <a:endParaRPr lang="en-US" sz="2000"/>
            </a:p>
          </p:txBody>
        </p:sp>
        <p:sp>
          <p:nvSpPr>
            <p:cNvPr id="28" name="AutoShape 96"/>
            <p:cNvSpPr>
              <a:spLocks noChangeArrowheads="1"/>
            </p:cNvSpPr>
            <p:nvPr/>
          </p:nvSpPr>
          <p:spPr bwMode="auto">
            <a:xfrm>
              <a:off x="3528000" y="2304000"/>
              <a:ext cx="108000" cy="432000"/>
            </a:xfrm>
            <a:prstGeom prst="flowChartCollate">
              <a:avLst/>
            </a:prstGeom>
            <a:grpFill/>
            <a:ln w="9525">
              <a:noFill/>
              <a:miter lim="800000"/>
              <a:headEnd/>
              <a:tailEnd/>
            </a:ln>
          </p:spPr>
          <p:txBody>
            <a:bodyPr lIns="74295" tIns="8890" rIns="74295" bIns="8890"/>
            <a:lstStyle/>
            <a:p>
              <a:endParaRPr lang="en-US" sz="2000"/>
            </a:p>
          </p:txBody>
        </p:sp>
      </p:grpSp>
      <p:grpSp>
        <p:nvGrpSpPr>
          <p:cNvPr id="29" name="Groupe 109"/>
          <p:cNvGrpSpPr/>
          <p:nvPr/>
        </p:nvGrpSpPr>
        <p:grpSpPr>
          <a:xfrm>
            <a:off x="2124096" y="4969648"/>
            <a:ext cx="3312000" cy="360000"/>
            <a:chOff x="2088000" y="3168000"/>
            <a:chExt cx="3312000" cy="360000"/>
          </a:xfrm>
        </p:grpSpPr>
        <p:sp>
          <p:nvSpPr>
            <p:cNvPr id="30" name="AutoShape 121"/>
            <p:cNvSpPr>
              <a:spLocks noChangeArrowheads="1"/>
            </p:cNvSpPr>
            <p:nvPr/>
          </p:nvSpPr>
          <p:spPr bwMode="auto">
            <a:xfrm>
              <a:off x="4320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1" name="AutoShape 122"/>
            <p:cNvSpPr>
              <a:spLocks noChangeArrowheads="1"/>
            </p:cNvSpPr>
            <p:nvPr/>
          </p:nvSpPr>
          <p:spPr bwMode="auto">
            <a:xfrm>
              <a:off x="478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2" name="AutoShape 123"/>
            <p:cNvSpPr>
              <a:spLocks noChangeArrowheads="1"/>
            </p:cNvSpPr>
            <p:nvPr/>
          </p:nvSpPr>
          <p:spPr bwMode="auto">
            <a:xfrm>
              <a:off x="5256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3" name="AutoShape 118"/>
            <p:cNvSpPr>
              <a:spLocks noChangeArrowheads="1"/>
            </p:cNvSpPr>
            <p:nvPr/>
          </p:nvSpPr>
          <p:spPr bwMode="auto">
            <a:xfrm>
              <a:off x="334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4" name="AutoShape 119"/>
            <p:cNvSpPr>
              <a:spLocks noChangeArrowheads="1"/>
            </p:cNvSpPr>
            <p:nvPr/>
          </p:nvSpPr>
          <p:spPr bwMode="auto">
            <a:xfrm>
              <a:off x="3852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5" name="AutoShape 115"/>
            <p:cNvSpPr>
              <a:spLocks noChangeArrowheads="1"/>
            </p:cNvSpPr>
            <p:nvPr/>
          </p:nvSpPr>
          <p:spPr bwMode="auto">
            <a:xfrm>
              <a:off x="208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r>
                <a:rPr lang="en-US" sz="2000" dirty="0" smtClean="0"/>
                <a:t>              </a:t>
              </a:r>
              <a:endParaRPr lang="en-US" sz="2000" dirty="0"/>
            </a:p>
          </p:txBody>
        </p:sp>
        <p:sp>
          <p:nvSpPr>
            <p:cNvPr id="36" name="AutoShape 116"/>
            <p:cNvSpPr>
              <a:spLocks noChangeArrowheads="1"/>
            </p:cNvSpPr>
            <p:nvPr/>
          </p:nvSpPr>
          <p:spPr bwMode="auto">
            <a:xfrm>
              <a:off x="226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r>
                <a:rPr lang="en-US" dirty="0" smtClean="0"/>
                <a:t>   </a:t>
              </a:r>
              <a:endParaRPr lang="en-US" dirty="0"/>
            </a:p>
          </p:txBody>
        </p:sp>
        <p:sp>
          <p:nvSpPr>
            <p:cNvPr id="37" name="AutoShape 117"/>
            <p:cNvSpPr>
              <a:spLocks noChangeArrowheads="1"/>
            </p:cNvSpPr>
            <p:nvPr/>
          </p:nvSpPr>
          <p:spPr bwMode="auto">
            <a:xfrm>
              <a:off x="244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38" name="AutoShape 124"/>
            <p:cNvSpPr>
              <a:spLocks noChangeArrowheads="1"/>
            </p:cNvSpPr>
            <p:nvPr/>
          </p:nvSpPr>
          <p:spPr bwMode="auto">
            <a:xfrm>
              <a:off x="262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grpSp>
      <p:grpSp>
        <p:nvGrpSpPr>
          <p:cNvPr id="39" name="Group 38"/>
          <p:cNvGrpSpPr/>
          <p:nvPr/>
        </p:nvGrpSpPr>
        <p:grpSpPr>
          <a:xfrm>
            <a:off x="3708000" y="4096648"/>
            <a:ext cx="1836000" cy="648000"/>
            <a:chOff x="3708000" y="2196000"/>
            <a:chExt cx="1836000" cy="648000"/>
          </a:xfrm>
          <a:gradFill flip="none" rotWithShape="1">
            <a:gsLst>
              <a:gs pos="0">
                <a:srgbClr val="FF0000"/>
              </a:gs>
              <a:gs pos="100000">
                <a:schemeClr val="accent2">
                  <a:lumMod val="40000"/>
                  <a:lumOff val="60000"/>
                </a:schemeClr>
              </a:gs>
              <a:gs pos="100000">
                <a:srgbClr val="FF0000"/>
              </a:gs>
              <a:gs pos="100000">
                <a:schemeClr val="accent1">
                  <a:tint val="23500"/>
                  <a:satMod val="160000"/>
                </a:schemeClr>
              </a:gs>
            </a:gsLst>
            <a:lin ang="10800000" scaled="1"/>
            <a:tileRect/>
          </a:gradFill>
        </p:grpSpPr>
        <p:sp>
          <p:nvSpPr>
            <p:cNvPr id="40" name="AutoShape 99"/>
            <p:cNvSpPr>
              <a:spLocks noChangeArrowheads="1"/>
            </p:cNvSpPr>
            <p:nvPr/>
          </p:nvSpPr>
          <p:spPr bwMode="auto">
            <a:xfrm>
              <a:off x="4176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AutoShape 100"/>
            <p:cNvSpPr>
              <a:spLocks noChangeArrowheads="1"/>
            </p:cNvSpPr>
            <p:nvPr/>
          </p:nvSpPr>
          <p:spPr bwMode="auto">
            <a:xfrm>
              <a:off x="4644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2" name="AutoShape 101"/>
            <p:cNvSpPr>
              <a:spLocks noChangeArrowheads="1"/>
            </p:cNvSpPr>
            <p:nvPr/>
          </p:nvSpPr>
          <p:spPr bwMode="auto">
            <a:xfrm>
              <a:off x="5112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3" name="AutoShape 98"/>
            <p:cNvSpPr>
              <a:spLocks noChangeArrowheads="1"/>
            </p:cNvSpPr>
            <p:nvPr/>
          </p:nvSpPr>
          <p:spPr bwMode="auto">
            <a:xfrm>
              <a:off x="3708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cxnSp>
        <p:nvCxnSpPr>
          <p:cNvPr id="45" name="Connecteur droit 68"/>
          <p:cNvCxnSpPr/>
          <p:nvPr/>
        </p:nvCxnSpPr>
        <p:spPr>
          <a:xfrm>
            <a:off x="288000" y="4420649"/>
            <a:ext cx="6427354" cy="1105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372" y="4082730"/>
            <a:ext cx="527517" cy="338554"/>
          </a:xfrm>
          <a:prstGeom prst="rect">
            <a:avLst/>
          </a:prstGeom>
          <a:noFill/>
        </p:spPr>
        <p:txBody>
          <a:bodyPr wrap="none" rtlCol="0">
            <a:spAutoFit/>
          </a:bodyPr>
          <a:lstStyle/>
          <a:p>
            <a:r>
              <a:rPr lang="en-GB" sz="1600" i="1" dirty="0" smtClean="0">
                <a:solidFill>
                  <a:schemeClr val="bg1"/>
                </a:solidFill>
              </a:rPr>
              <a:t>RFQ</a:t>
            </a:r>
            <a:endParaRPr lang="en-GB" sz="1600" i="1" dirty="0">
              <a:solidFill>
                <a:schemeClr val="bg1"/>
              </a:solidFill>
            </a:endParaRPr>
          </a:p>
        </p:txBody>
      </p:sp>
      <p:sp>
        <p:nvSpPr>
          <p:cNvPr id="47" name="Isosceles Triangle 46"/>
          <p:cNvSpPr/>
          <p:nvPr/>
        </p:nvSpPr>
        <p:spPr>
          <a:xfrm rot="5400000">
            <a:off x="-735" y="4024603"/>
            <a:ext cx="1188567" cy="792088"/>
          </a:xfrm>
          <a:prstGeom prst="triangle">
            <a:avLst/>
          </a:prstGeom>
          <a:gradFill flip="none" rotWithShape="1">
            <a:gsLst>
              <a:gs pos="0">
                <a:srgbClr val="FFFF00"/>
              </a:gs>
              <a:gs pos="50000">
                <a:srgbClr val="FFFFFF">
                  <a:shade val="67500"/>
                  <a:satMod val="115000"/>
                </a:srgbClr>
              </a:gs>
              <a:gs pos="100000">
                <a:srgbClr val="FFFF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Terminator 47"/>
          <p:cNvSpPr/>
          <p:nvPr/>
        </p:nvSpPr>
        <p:spPr>
          <a:xfrm>
            <a:off x="863432" y="4397787"/>
            <a:ext cx="180176" cy="4571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39716" y="4158356"/>
            <a:ext cx="669349" cy="523220"/>
          </a:xfrm>
          <a:prstGeom prst="rect">
            <a:avLst/>
          </a:prstGeom>
          <a:noFill/>
        </p:spPr>
        <p:txBody>
          <a:bodyPr wrap="none" rtlCol="0">
            <a:spAutoFit/>
          </a:bodyPr>
          <a:lstStyle/>
          <a:p>
            <a:pPr algn="ctr"/>
            <a:r>
              <a:rPr lang="en-GB" sz="1400" dirty="0" smtClean="0"/>
              <a:t>Ion </a:t>
            </a:r>
          </a:p>
          <a:p>
            <a:pPr algn="ctr"/>
            <a:r>
              <a:rPr lang="en-GB" sz="1400" dirty="0" smtClean="0"/>
              <a:t>source</a:t>
            </a:r>
            <a:endParaRPr lang="en-GB" sz="1400" dirty="0"/>
          </a:p>
        </p:txBody>
      </p:sp>
      <p:sp>
        <p:nvSpPr>
          <p:cNvPr id="50" name="TextBox 49"/>
          <p:cNvSpPr txBox="1"/>
          <p:nvPr/>
        </p:nvSpPr>
        <p:spPr>
          <a:xfrm>
            <a:off x="1184683" y="3889488"/>
            <a:ext cx="579005" cy="338554"/>
          </a:xfrm>
          <a:prstGeom prst="rect">
            <a:avLst/>
          </a:prstGeom>
          <a:noFill/>
        </p:spPr>
        <p:txBody>
          <a:bodyPr wrap="none" rtlCol="0">
            <a:spAutoFit/>
          </a:bodyPr>
          <a:lstStyle/>
          <a:p>
            <a:r>
              <a:rPr lang="en-GB" sz="1600" b="1" i="1" dirty="0" smtClean="0"/>
              <a:t>LEBT</a:t>
            </a:r>
            <a:endParaRPr lang="en-GB" sz="1600" b="1" i="1" dirty="0"/>
          </a:p>
        </p:txBody>
      </p:sp>
      <p:sp>
        <p:nvSpPr>
          <p:cNvPr id="51" name="TextBox 50"/>
          <p:cNvSpPr txBox="1"/>
          <p:nvPr/>
        </p:nvSpPr>
        <p:spPr>
          <a:xfrm>
            <a:off x="3059832" y="3889488"/>
            <a:ext cx="675313" cy="338554"/>
          </a:xfrm>
          <a:prstGeom prst="rect">
            <a:avLst/>
          </a:prstGeom>
          <a:noFill/>
        </p:spPr>
        <p:txBody>
          <a:bodyPr wrap="none" rtlCol="0">
            <a:spAutoFit/>
          </a:bodyPr>
          <a:lstStyle/>
          <a:p>
            <a:r>
              <a:rPr lang="en-GB" sz="1600" b="1" i="1" dirty="0"/>
              <a:t>M</a:t>
            </a:r>
            <a:r>
              <a:rPr lang="en-GB" sz="1600" b="1" i="1" dirty="0" smtClean="0"/>
              <a:t>EBT</a:t>
            </a:r>
            <a:endParaRPr lang="en-GB" sz="1600" b="1" i="1" dirty="0"/>
          </a:p>
        </p:txBody>
      </p:sp>
      <p:sp>
        <p:nvSpPr>
          <p:cNvPr id="52" name="TextBox 51"/>
          <p:cNvSpPr txBox="1"/>
          <p:nvPr/>
        </p:nvSpPr>
        <p:spPr>
          <a:xfrm>
            <a:off x="5751837" y="3889488"/>
            <a:ext cx="620363" cy="338554"/>
          </a:xfrm>
          <a:prstGeom prst="rect">
            <a:avLst/>
          </a:prstGeom>
          <a:noFill/>
        </p:spPr>
        <p:txBody>
          <a:bodyPr wrap="none" rtlCol="0">
            <a:spAutoFit/>
          </a:bodyPr>
          <a:lstStyle/>
          <a:p>
            <a:r>
              <a:rPr lang="en-GB" sz="1600" b="1" i="1" dirty="0"/>
              <a:t>H</a:t>
            </a:r>
            <a:r>
              <a:rPr lang="en-GB" sz="1600" b="1" i="1" dirty="0" smtClean="0"/>
              <a:t>EBT</a:t>
            </a:r>
            <a:endParaRPr lang="en-GB" sz="1600" b="1" i="1" dirty="0"/>
          </a:p>
        </p:txBody>
      </p:sp>
      <p:sp>
        <p:nvSpPr>
          <p:cNvPr id="53" name="TextBox 52"/>
          <p:cNvSpPr txBox="1"/>
          <p:nvPr/>
        </p:nvSpPr>
        <p:spPr>
          <a:xfrm>
            <a:off x="3760772" y="4096801"/>
            <a:ext cx="1614224" cy="584775"/>
          </a:xfrm>
          <a:prstGeom prst="rect">
            <a:avLst/>
          </a:prstGeom>
          <a:noFill/>
        </p:spPr>
        <p:txBody>
          <a:bodyPr wrap="none" rtlCol="0">
            <a:spAutoFit/>
          </a:bodyPr>
          <a:lstStyle/>
          <a:p>
            <a:pPr algn="ctr"/>
            <a:r>
              <a:rPr lang="en-GB" sz="1600" b="1" i="1" dirty="0" smtClean="0">
                <a:solidFill>
                  <a:schemeClr val="bg1">
                    <a:lumMod val="85000"/>
                  </a:schemeClr>
                </a:solidFill>
              </a:rPr>
              <a:t>Superconducting</a:t>
            </a:r>
          </a:p>
          <a:p>
            <a:pPr algn="ctr"/>
            <a:r>
              <a:rPr lang="en-GB" sz="1600" b="1" i="1" dirty="0" smtClean="0">
                <a:solidFill>
                  <a:schemeClr val="bg1">
                    <a:lumMod val="85000"/>
                  </a:schemeClr>
                </a:solidFill>
              </a:rPr>
              <a:t>cavities</a:t>
            </a:r>
            <a:endParaRPr lang="en-GB" sz="1600" b="1" i="1" dirty="0">
              <a:solidFill>
                <a:schemeClr val="bg1">
                  <a:lumMod val="85000"/>
                </a:schemeClr>
              </a:solidFill>
            </a:endParaRPr>
          </a:p>
        </p:txBody>
      </p:sp>
      <p:sp>
        <p:nvSpPr>
          <p:cNvPr id="54" name="Flowchart: Terminator 53"/>
          <p:cNvSpPr/>
          <p:nvPr/>
        </p:nvSpPr>
        <p:spPr>
          <a:xfrm>
            <a:off x="1763553" y="5536380"/>
            <a:ext cx="3888567" cy="369332"/>
          </a:xfrm>
          <a:prstGeom prst="flowChartTerminator">
            <a:avLst/>
          </a:prstGeom>
          <a:gradFill flip="none" rotWithShape="1">
            <a:gsLst>
              <a:gs pos="0">
                <a:srgbClr val="FFC000"/>
              </a:gs>
              <a:gs pos="50000">
                <a:srgbClr val="FF0000">
                  <a:tint val="44500"/>
                  <a:satMod val="160000"/>
                </a:srgbClr>
              </a:gs>
              <a:gs pos="100000">
                <a:srgbClr val="FF0000"/>
              </a:gs>
            </a:gsLst>
            <a:lin ang="0" scaled="1"/>
            <a:tileRect/>
          </a:gradFill>
          <a:ln w="889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3222011" y="5505602"/>
            <a:ext cx="1151277" cy="400110"/>
          </a:xfrm>
          <a:prstGeom prst="rect">
            <a:avLst/>
          </a:prstGeom>
          <a:noFill/>
        </p:spPr>
        <p:txBody>
          <a:bodyPr wrap="none" rtlCol="0">
            <a:spAutoFit/>
          </a:bodyPr>
          <a:lstStyle/>
          <a:p>
            <a:r>
              <a:rPr lang="en-GB" sz="2000" i="1" dirty="0" smtClean="0">
                <a:solidFill>
                  <a:schemeClr val="bg1"/>
                </a:solidFill>
              </a:rPr>
              <a:t>RF Power</a:t>
            </a:r>
            <a:endParaRPr lang="en-GB" sz="2000" i="1" dirty="0">
              <a:solidFill>
                <a:schemeClr val="bg1"/>
              </a:solidFill>
            </a:endParaRPr>
          </a:p>
        </p:txBody>
      </p:sp>
      <p:sp>
        <p:nvSpPr>
          <p:cNvPr id="56" name="Flowchart: Process 55"/>
          <p:cNvSpPr/>
          <p:nvPr/>
        </p:nvSpPr>
        <p:spPr>
          <a:xfrm>
            <a:off x="6876256" y="4389188"/>
            <a:ext cx="432048" cy="134161"/>
          </a:xfrm>
          <a:prstGeom prst="flowChartProcess">
            <a:avLst/>
          </a:prstGeom>
          <a:blipFill dpi="0" rotWithShape="1">
            <a:blip r:embed="rId4">
              <a:biLevel thresh="50000"/>
            </a:blip>
            <a:srcRect/>
            <a:tile tx="0" ty="0" sx="100000" sy="100000" flip="none" algn="tl"/>
          </a:blipFill>
          <a:ln>
            <a:noFill/>
          </a:ln>
          <a:effectLst>
            <a:glow rad="203200">
              <a:schemeClr val="tx1">
                <a:alpha val="40000"/>
              </a:schemeClr>
            </a:glow>
            <a:softEdge rad="127000"/>
          </a:effectLst>
          <a:scene3d>
            <a:camera prst="isometricOffAxis1Left"/>
            <a:lightRig rig="threePt" dir="t"/>
          </a:scene3d>
          <a:sp3d extrusionH="12700">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utoShape 224"/>
          <p:cNvSpPr>
            <a:spLocks noChangeAspect="1" noChangeArrowheads="1"/>
          </p:cNvSpPr>
          <p:nvPr/>
        </p:nvSpPr>
        <p:spPr bwMode="auto">
          <a:xfrm rot="5400000">
            <a:off x="5577863" y="3927888"/>
            <a:ext cx="1768840" cy="971961"/>
          </a:xfrm>
          <a:custGeom>
            <a:avLst/>
            <a:gdLst>
              <a:gd name="T0" fmla="*/ 680 w 21600"/>
              <a:gd name="T1" fmla="*/ 0 h 21600"/>
              <a:gd name="T2" fmla="*/ 221 w 21600"/>
              <a:gd name="T3" fmla="*/ 269 h 21600"/>
              <a:gd name="T4" fmla="*/ 680 w 21600"/>
              <a:gd name="T5" fmla="*/ 128 h 21600"/>
              <a:gd name="T6" fmla="*/ 1139 w 21600"/>
              <a:gd name="T7" fmla="*/ 269 h 21600"/>
              <a:gd name="T8" fmla="*/ 0 60000 65536"/>
              <a:gd name="T9" fmla="*/ 0 60000 65536"/>
              <a:gd name="T10" fmla="*/ 0 60000 65536"/>
              <a:gd name="T11" fmla="*/ 0 60000 65536"/>
              <a:gd name="T12" fmla="*/ 1366 w 21600"/>
              <a:gd name="T13" fmla="*/ 0 h 21600"/>
              <a:gd name="T14" fmla="*/ 20234 w 21600"/>
              <a:gd name="T15" fmla="*/ 6528 h 21600"/>
            </a:gdLst>
            <a:ahLst/>
            <a:cxnLst>
              <a:cxn ang="T8">
                <a:pos x="T0" y="T1"/>
              </a:cxn>
              <a:cxn ang="T9">
                <a:pos x="T2" y="T3"/>
              </a:cxn>
              <a:cxn ang="T10">
                <a:pos x="T4" y="T5"/>
              </a:cxn>
              <a:cxn ang="T11">
                <a:pos x="T6" y="T7"/>
              </a:cxn>
            </a:cxnLst>
            <a:rect l="T12" t="T13" r="T14" b="T15"/>
            <a:pathLst>
              <a:path w="21600" h="21600">
                <a:moveTo>
                  <a:pt x="4264" y="4946"/>
                </a:moveTo>
                <a:cubicBezTo>
                  <a:pt x="5928" y="3087"/>
                  <a:pt x="8305" y="2025"/>
                  <a:pt x="10800" y="2026"/>
                </a:cubicBezTo>
                <a:cubicBezTo>
                  <a:pt x="13294" y="2026"/>
                  <a:pt x="15671" y="3087"/>
                  <a:pt x="17335" y="4946"/>
                </a:cubicBezTo>
                <a:lnTo>
                  <a:pt x="18844" y="3594"/>
                </a:lnTo>
                <a:cubicBezTo>
                  <a:pt x="16796" y="1307"/>
                  <a:pt x="13870" y="-1"/>
                  <a:pt x="10799" y="0"/>
                </a:cubicBezTo>
                <a:cubicBezTo>
                  <a:pt x="7729" y="0"/>
                  <a:pt x="4803" y="1307"/>
                  <a:pt x="2755" y="3594"/>
                </a:cubicBezTo>
                <a:close/>
              </a:path>
            </a:pathLst>
          </a:custGeom>
          <a:gradFill flip="none" rotWithShape="1">
            <a:gsLst>
              <a:gs pos="0">
                <a:schemeClr val="bg1"/>
              </a:gs>
              <a:gs pos="50000">
                <a:schemeClr val="accent1"/>
              </a:gs>
              <a:gs pos="100000">
                <a:schemeClr val="bg1"/>
              </a:gs>
            </a:gsLst>
            <a:lin ang="0" scaled="1"/>
            <a:tileRect/>
          </a:gradFill>
          <a:ln w="0">
            <a:noFill/>
            <a:headEnd/>
            <a:tailEnd/>
          </a:ln>
          <a:effectLst/>
        </p:spPr>
        <p:style>
          <a:lnRef idx="1">
            <a:schemeClr val="accent2"/>
          </a:lnRef>
          <a:fillRef idx="3">
            <a:schemeClr val="accent2"/>
          </a:fillRef>
          <a:effectRef idx="2">
            <a:schemeClr val="accent2"/>
          </a:effectRef>
          <a:fontRef idx="minor">
            <a:schemeClr val="lt1"/>
          </a:fontRef>
        </p:style>
        <p:txBody>
          <a:bodyPr wrap="none" anchor="ctr"/>
          <a:lstStyle/>
          <a:p>
            <a:endParaRPr kumimoji="0" lang="en-GB" altLang="ja-JP"/>
          </a:p>
        </p:txBody>
      </p:sp>
      <p:sp>
        <p:nvSpPr>
          <p:cNvPr id="87" name="TextBox 86"/>
          <p:cNvSpPr txBox="1"/>
          <p:nvPr/>
        </p:nvSpPr>
        <p:spPr>
          <a:xfrm>
            <a:off x="2682130" y="-99392"/>
            <a:ext cx="6498382" cy="769441"/>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dirty="0"/>
              <a:t>EVA </a:t>
            </a:r>
            <a:r>
              <a:rPr lang="en-GB" dirty="0" smtClean="0"/>
              <a:t>Phase – Target Facility </a:t>
            </a:r>
            <a:endParaRPr lang="en-GB" dirty="0"/>
          </a:p>
        </p:txBody>
      </p:sp>
      <p:pic>
        <p:nvPicPr>
          <p:cNvPr id="93" name="Picture 40" descr="LF-1.jpg"/>
          <p:cNvPicPr/>
          <p:nvPr/>
        </p:nvPicPr>
        <p:blipFill>
          <a:blip r:embed="rId5" cstate="print">
            <a:clrChange>
              <a:clrFrom>
                <a:srgbClr val="FFFFFF"/>
              </a:clrFrom>
              <a:clrTo>
                <a:srgbClr val="FFFFFF">
                  <a:alpha val="0"/>
                </a:srgbClr>
              </a:clrTo>
            </a:clrChange>
          </a:blip>
          <a:srcRect l="4212" t="6241" r="8424" b="21570"/>
          <a:stretch>
            <a:fillRect/>
          </a:stretch>
        </p:blipFill>
        <p:spPr>
          <a:xfrm>
            <a:off x="2843808" y="619310"/>
            <a:ext cx="3717024" cy="2304256"/>
          </a:xfrm>
          <a:prstGeom prst="rect">
            <a:avLst/>
          </a:prstGeom>
          <a:noFill/>
        </p:spPr>
      </p:pic>
      <p:grpSp>
        <p:nvGrpSpPr>
          <p:cNvPr id="86" name="Group 85"/>
          <p:cNvGrpSpPr/>
          <p:nvPr/>
        </p:nvGrpSpPr>
        <p:grpSpPr>
          <a:xfrm>
            <a:off x="35484" y="682674"/>
            <a:ext cx="2628612" cy="1521623"/>
            <a:chOff x="107504" y="1125219"/>
            <a:chExt cx="8933004" cy="4244210"/>
          </a:xfrm>
        </p:grpSpPr>
        <p:pic>
          <p:nvPicPr>
            <p:cNvPr id="9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125219"/>
              <a:ext cx="8933004" cy="424421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97" name="Picture 2"/>
            <p:cNvPicPr>
              <a:picLocks noChangeAspect="1" noChangeArrowheads="1"/>
            </p:cNvPicPr>
            <p:nvPr/>
          </p:nvPicPr>
          <p:blipFill rotWithShape="1">
            <a:blip r:embed="rId7" cstate="print"/>
            <a:srcRect l="67879" t="85615" r="10736" b="11987"/>
            <a:stretch/>
          </p:blipFill>
          <p:spPr bwMode="auto">
            <a:xfrm>
              <a:off x="5394635" y="5186494"/>
              <a:ext cx="2201701" cy="144016"/>
            </a:xfrm>
            <a:prstGeom prst="rect">
              <a:avLst/>
            </a:prstGeom>
            <a:solidFill>
              <a:schemeClr val="accent1"/>
            </a:solidFill>
            <a:ln w="9525">
              <a:noFill/>
              <a:miter lim="800000"/>
              <a:headEnd/>
              <a:tailEnd/>
            </a:ln>
          </p:spPr>
        </p:pic>
        <p:pic>
          <p:nvPicPr>
            <p:cNvPr id="98" name="Picture 2"/>
            <p:cNvPicPr>
              <a:picLocks noChangeAspect="1" noChangeArrowheads="1"/>
            </p:cNvPicPr>
            <p:nvPr/>
          </p:nvPicPr>
          <p:blipFill rotWithShape="1">
            <a:blip r:embed="rId7" cstate="print"/>
            <a:srcRect l="67879" t="80818" r="10736" b="14385"/>
            <a:stretch/>
          </p:blipFill>
          <p:spPr bwMode="auto">
            <a:xfrm>
              <a:off x="5436096" y="4869160"/>
              <a:ext cx="2425682" cy="317334"/>
            </a:xfrm>
            <a:prstGeom prst="rect">
              <a:avLst/>
            </a:prstGeom>
            <a:solidFill>
              <a:schemeClr val="accent1"/>
            </a:solidFill>
            <a:ln w="9525">
              <a:noFill/>
              <a:miter lim="800000"/>
              <a:headEnd/>
              <a:tailEnd/>
            </a:ln>
          </p:spPr>
        </p:pic>
      </p:grpSp>
      <p:sp>
        <p:nvSpPr>
          <p:cNvPr id="44" name="Rectangle 82"/>
          <p:cNvSpPr>
            <a:spLocks noChangeArrowheads="1"/>
          </p:cNvSpPr>
          <p:nvPr/>
        </p:nvSpPr>
        <p:spPr bwMode="auto">
          <a:xfrm>
            <a:off x="6636673" y="2060848"/>
            <a:ext cx="2471831" cy="1354217"/>
          </a:xfrm>
          <a:prstGeom prst="rect">
            <a:avLst/>
          </a:prstGeom>
          <a:noFill/>
          <a:ln w="9525">
            <a:noFill/>
            <a:miter lim="800000"/>
            <a:headEnd/>
            <a:tailEnd/>
          </a:ln>
        </p:spPr>
        <p:txBody>
          <a:bodyPr wrap="none" lIns="0" tIns="0" rIns="0" bIns="0">
            <a:spAutoFit/>
          </a:bodyPr>
          <a:lstStyle/>
          <a:p>
            <a:pPr algn="ctr"/>
            <a:r>
              <a:rPr lang="en-US" altLang="ja-JP" sz="2200" b="1" i="1" dirty="0" smtClean="0">
                <a:solidFill>
                  <a:schemeClr val="tx2">
                    <a:lumMod val="60000"/>
                    <a:lumOff val="40000"/>
                  </a:schemeClr>
                </a:solidFill>
              </a:rPr>
              <a:t>Lithium jet </a:t>
            </a:r>
          </a:p>
          <a:p>
            <a:pPr algn="ctr"/>
            <a:r>
              <a:rPr lang="en-US" altLang="ja-JP" sz="2200" b="1" i="1" dirty="0" smtClean="0">
                <a:solidFill>
                  <a:schemeClr val="tx2">
                    <a:lumMod val="60000"/>
                    <a:lumOff val="40000"/>
                  </a:schemeClr>
                </a:solidFill>
              </a:rPr>
              <a:t>at 250 C</a:t>
            </a:r>
          </a:p>
          <a:p>
            <a:pPr algn="ctr"/>
            <a:r>
              <a:rPr lang="en-US" altLang="ja-JP" sz="2200" b="1" i="1" dirty="0">
                <a:solidFill>
                  <a:schemeClr val="tx2">
                    <a:lumMod val="60000"/>
                    <a:lumOff val="40000"/>
                  </a:schemeClr>
                </a:solidFill>
              </a:rPr>
              <a:t>Flow speed 15 m/s</a:t>
            </a:r>
            <a:endParaRPr lang="en-US" sz="2200" b="1" dirty="0">
              <a:solidFill>
                <a:schemeClr val="tx2">
                  <a:lumMod val="60000"/>
                  <a:lumOff val="40000"/>
                </a:schemeClr>
              </a:solidFill>
            </a:endParaRPr>
          </a:p>
          <a:p>
            <a:pPr algn="ctr"/>
            <a:r>
              <a:rPr lang="en-US" altLang="ja-JP" sz="2200" b="1" i="1" dirty="0" smtClean="0">
                <a:solidFill>
                  <a:schemeClr val="tx2">
                    <a:lumMod val="60000"/>
                    <a:lumOff val="40000"/>
                  </a:schemeClr>
                </a:solidFill>
              </a:rPr>
              <a:t>Thickness 25±1 mm </a:t>
            </a:r>
          </a:p>
        </p:txBody>
      </p:sp>
      <p:sp>
        <p:nvSpPr>
          <p:cNvPr id="10" name="Oval 9"/>
          <p:cNvSpPr/>
          <p:nvPr/>
        </p:nvSpPr>
        <p:spPr>
          <a:xfrm>
            <a:off x="1349791" y="1484784"/>
            <a:ext cx="460610"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ounded Rectangle 58"/>
          <p:cNvSpPr/>
          <p:nvPr/>
        </p:nvSpPr>
        <p:spPr>
          <a:xfrm>
            <a:off x="1368000" y="1988840"/>
            <a:ext cx="252000" cy="929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Curved Right Arrow 59"/>
          <p:cNvSpPr/>
          <p:nvPr/>
        </p:nvSpPr>
        <p:spPr>
          <a:xfrm rot="17116828">
            <a:off x="2520637" y="1412919"/>
            <a:ext cx="403768" cy="2480130"/>
          </a:xfrm>
          <a:prstGeom prst="curvedRightArrow">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4" name="Right Arrow 93"/>
          <p:cNvSpPr/>
          <p:nvPr/>
        </p:nvSpPr>
        <p:spPr>
          <a:xfrm rot="3417462">
            <a:off x="6319715" y="3452839"/>
            <a:ext cx="568440" cy="248496"/>
          </a:xfrm>
          <a:prstGeom prst="rightArrow">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ight Arrow 94"/>
          <p:cNvSpPr/>
          <p:nvPr/>
        </p:nvSpPr>
        <p:spPr>
          <a:xfrm rot="7531777">
            <a:off x="6266947" y="5111110"/>
            <a:ext cx="568440" cy="248496"/>
          </a:xfrm>
          <a:prstGeom prst="rightArrow">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4280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0" autoRev="1" fill="remove"/>
                                        <p:tgtEl>
                                          <p:spTgt spid="57"/>
                                        </p:tgtEl>
                                        <p:attrNameLst>
                                          <p:attrName>style.color</p:attrName>
                                        </p:attrNameLst>
                                      </p:cBhvr>
                                      <p:to>
                                        <a:srgbClr val="92CDDC"/>
                                      </p:to>
                                    </p:animClr>
                                    <p:animClr clrSpc="rgb" dir="cw">
                                      <p:cBhvr>
                                        <p:cTn id="7" dur="2500" autoRev="1" fill="remove"/>
                                        <p:tgtEl>
                                          <p:spTgt spid="57"/>
                                        </p:tgtEl>
                                        <p:attrNameLst>
                                          <p:attrName>fillcolor</p:attrName>
                                        </p:attrNameLst>
                                      </p:cBhvr>
                                      <p:to>
                                        <a:srgbClr val="92CDDC"/>
                                      </p:to>
                                    </p:animClr>
                                    <p:set>
                                      <p:cBhvr>
                                        <p:cTn id="8" dur="2500" autoRev="1" fill="remove"/>
                                        <p:tgtEl>
                                          <p:spTgt spid="57"/>
                                        </p:tgtEl>
                                        <p:attrNameLst>
                                          <p:attrName>fill.type</p:attrName>
                                        </p:attrNameLst>
                                      </p:cBhvr>
                                      <p:to>
                                        <p:strVal val="solid"/>
                                      </p:to>
                                    </p:set>
                                    <p:set>
                                      <p:cBhvr>
                                        <p:cTn id="9" dur="2500" autoRev="1" fill="remove"/>
                                        <p:tgtEl>
                                          <p:spTgt spid="57"/>
                                        </p:tgtEl>
                                        <p:attrNameLst>
                                          <p:attrName>fill.on</p:attrName>
                                        </p:attrNameLst>
                                      </p:cBhvr>
                                      <p:to>
                                        <p:strVal val="true"/>
                                      </p:to>
                                    </p:set>
                                  </p:childTnLst>
                                </p:cTn>
                              </p:par>
                              <p:par>
                                <p:cTn id="10" presetID="6" presetClass="entr" presetSubtype="16" fill="hold" grpId="0"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circle(in)">
                                      <p:cBhvr>
                                        <p:cTn id="12" dur="2000"/>
                                        <p:tgtEl>
                                          <p:spTgt spid="9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circle(in)">
                                      <p:cBhvr>
                                        <p:cTn id="15"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94" grpId="0" animBg="1"/>
      <p:bldP spid="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52387" y="645689"/>
            <a:ext cx="9122443" cy="5600731"/>
          </a:xfrm>
          <a:prstGeom prst="rect">
            <a:avLst/>
          </a:prstGeom>
        </p:spPr>
      </p:pic>
      <p:sp>
        <p:nvSpPr>
          <p:cNvPr id="66" name="TextBox 65"/>
          <p:cNvSpPr txBox="1"/>
          <p:nvPr/>
        </p:nvSpPr>
        <p:spPr>
          <a:xfrm>
            <a:off x="1547664" y="-76745"/>
            <a:ext cx="5385705" cy="707886"/>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sz="4000" dirty="0"/>
              <a:t>EVA </a:t>
            </a:r>
            <a:r>
              <a:rPr lang="en-GB" sz="4000" dirty="0" smtClean="0"/>
              <a:t>Phase – Test facility</a:t>
            </a:r>
            <a:endParaRPr lang="en-GB" sz="4000" dirty="0"/>
          </a:p>
        </p:txBody>
      </p:sp>
      <p:grpSp>
        <p:nvGrpSpPr>
          <p:cNvPr id="180" name="Group 179"/>
          <p:cNvGrpSpPr/>
          <p:nvPr/>
        </p:nvGrpSpPr>
        <p:grpSpPr>
          <a:xfrm>
            <a:off x="6469039" y="3907153"/>
            <a:ext cx="2320119" cy="1514902"/>
            <a:chOff x="6469039" y="1746913"/>
            <a:chExt cx="2320119" cy="1514902"/>
          </a:xfrm>
        </p:grpSpPr>
        <p:sp>
          <p:nvSpPr>
            <p:cNvPr id="181" name="Oval 66"/>
            <p:cNvSpPr>
              <a:spLocks noChangeArrowheads="1"/>
            </p:cNvSpPr>
            <p:nvPr/>
          </p:nvSpPr>
          <p:spPr bwMode="auto">
            <a:xfrm>
              <a:off x="6515662" y="1800000"/>
              <a:ext cx="2232802" cy="1440000"/>
            </a:xfrm>
            <a:prstGeom prst="ellipse">
              <a:avLst/>
            </a:prstGeom>
            <a:gradFill flip="none" rotWithShape="1">
              <a:gsLst>
                <a:gs pos="0">
                  <a:schemeClr val="bg2">
                    <a:lumMod val="25000"/>
                  </a:schemeClr>
                </a:gs>
                <a:gs pos="47000">
                  <a:srgbClr val="FFFF00"/>
                </a:gs>
                <a:gs pos="100000">
                  <a:schemeClr val="bg1"/>
                </a:gs>
              </a:gsLst>
              <a:lin ang="0" scaled="1"/>
              <a:tileRect/>
            </a:gradFill>
            <a:ln w="28575">
              <a:solidFill>
                <a:srgbClr val="C00000"/>
              </a:solidFill>
              <a:prstDash val="solid"/>
              <a:round/>
              <a:headEnd/>
              <a:tailEnd/>
            </a:ln>
          </p:spPr>
          <p:txBody>
            <a:bodyPr lIns="74295" tIns="8890" rIns="74295" bIns="8890"/>
            <a:lstStyle/>
            <a:p>
              <a:endParaRPr lang="en-US"/>
            </a:p>
          </p:txBody>
        </p:sp>
        <p:sp>
          <p:nvSpPr>
            <p:cNvPr id="182" name="Oval 66"/>
            <p:cNvSpPr>
              <a:spLocks noChangeArrowheads="1"/>
            </p:cNvSpPr>
            <p:nvPr/>
          </p:nvSpPr>
          <p:spPr bwMode="auto">
            <a:xfrm>
              <a:off x="6469039" y="1746913"/>
              <a:ext cx="2320119" cy="1514902"/>
            </a:xfrm>
            <a:prstGeom prst="ellipse">
              <a:avLst/>
            </a:prstGeom>
            <a:noFill/>
            <a:ln w="76200">
              <a:solidFill>
                <a:schemeClr val="accent2">
                  <a:lumMod val="60000"/>
                  <a:lumOff val="40000"/>
                </a:schemeClr>
              </a:solidFill>
              <a:prstDash val="dash"/>
              <a:round/>
              <a:headEnd/>
              <a:tailEnd/>
            </a:ln>
          </p:spPr>
          <p:txBody>
            <a:bodyPr lIns="74295" tIns="8890" rIns="74295" bIns="8890"/>
            <a:lstStyle/>
            <a:p>
              <a:endParaRPr lang="en-US"/>
            </a:p>
          </p:txBody>
        </p:sp>
      </p:grpSp>
      <p:sp>
        <p:nvSpPr>
          <p:cNvPr id="183" name="Flowchart: Process 182"/>
          <p:cNvSpPr/>
          <p:nvPr/>
        </p:nvSpPr>
        <p:spPr>
          <a:xfrm>
            <a:off x="6499330" y="4617572"/>
            <a:ext cx="432048" cy="182545"/>
          </a:xfrm>
          <a:prstGeom prst="flowChartProcess">
            <a:avLst/>
          </a:prstGeom>
          <a:blipFill>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575"/>
                      </a14:imgEffect>
                    </a14:imgLayer>
                  </a14:imgProps>
                </a:ext>
              </a:extLst>
            </a:blip>
            <a:tile tx="0" ty="0" sx="100000" sy="100000" flip="none" algn="tl"/>
          </a:blipFill>
          <a:ln>
            <a:noFill/>
          </a:ln>
          <a:scene3d>
            <a:camera prst="isometricOffAxis1Left"/>
            <a:lightRig rig="morning" dir="t"/>
          </a:scene3d>
          <a:sp3d extrusionH="12700" contourW="12700" prstMaterial="matte">
            <a:extrusionClr>
              <a:schemeClr val="bg2">
                <a:lumMod val="75000"/>
              </a:schemeClr>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ounded Rectangle 183"/>
          <p:cNvSpPr/>
          <p:nvPr/>
        </p:nvSpPr>
        <p:spPr>
          <a:xfrm>
            <a:off x="1810400" y="4335104"/>
            <a:ext cx="1290883" cy="693216"/>
          </a:xfrm>
          <a:prstGeom prst="roundRect">
            <a:avLst/>
          </a:prstGeom>
          <a:gradFill flip="none" rotWithShape="1">
            <a:gsLst>
              <a:gs pos="0">
                <a:srgbClr val="FFFF00"/>
              </a:gs>
              <a:gs pos="100000">
                <a:schemeClr val="accent2">
                  <a:lumMod val="60000"/>
                  <a:lumOff val="40000"/>
                </a:schemeClr>
              </a:gs>
              <a:gs pos="32000">
                <a:srgbClr val="FFCC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5" name="AutoShape 71"/>
          <p:cNvSpPr>
            <a:spLocks noChangeArrowheads="1"/>
          </p:cNvSpPr>
          <p:nvPr/>
        </p:nvSpPr>
        <p:spPr bwMode="auto">
          <a:xfrm>
            <a:off x="7944964" y="4140240"/>
            <a:ext cx="602564" cy="1080000"/>
          </a:xfrm>
          <a:prstGeom prst="flowChartDelay">
            <a:avLst/>
          </a:prstGeom>
          <a:solidFill>
            <a:srgbClr val="FFC000"/>
          </a:solidFill>
          <a:ln w="9525">
            <a:noFill/>
            <a:miter lim="800000"/>
            <a:headEnd/>
            <a:tailEnd/>
          </a:ln>
        </p:spPr>
        <p:txBody>
          <a:bodyPr lIns="74295" tIns="8890" rIns="74295" bIns="8890" anchor="ctr" anchorCtr="1"/>
          <a:lstStyle/>
          <a:p>
            <a:r>
              <a:rPr lang="en-US" b="1" dirty="0" smtClean="0"/>
              <a:t>L</a:t>
            </a:r>
            <a:endParaRPr lang="en-US" b="1" dirty="0"/>
          </a:p>
        </p:txBody>
      </p:sp>
      <p:sp>
        <p:nvSpPr>
          <p:cNvPr id="186" name="AutoShape 72"/>
          <p:cNvSpPr>
            <a:spLocks noChangeArrowheads="1"/>
          </p:cNvSpPr>
          <p:nvPr/>
        </p:nvSpPr>
        <p:spPr bwMode="auto">
          <a:xfrm>
            <a:off x="7554664" y="4285712"/>
            <a:ext cx="416863" cy="792000"/>
          </a:xfrm>
          <a:prstGeom prst="flowChartDelay">
            <a:avLst/>
          </a:prstGeom>
          <a:solidFill>
            <a:schemeClr val="accent2">
              <a:lumMod val="60000"/>
              <a:lumOff val="40000"/>
            </a:schemeClr>
          </a:solidFill>
          <a:ln w="9525">
            <a:noFill/>
            <a:miter lim="800000"/>
            <a:headEnd/>
            <a:tailEnd/>
          </a:ln>
        </p:spPr>
        <p:txBody>
          <a:bodyPr lIns="74295" tIns="8890" rIns="74295" bIns="8890" anchor="ctr" anchorCtr="1"/>
          <a:lstStyle/>
          <a:p>
            <a:r>
              <a:rPr lang="en-US" b="1" dirty="0" smtClean="0"/>
              <a:t>M</a:t>
            </a:r>
            <a:endParaRPr lang="en-US" b="1" dirty="0"/>
          </a:p>
        </p:txBody>
      </p:sp>
      <p:sp>
        <p:nvSpPr>
          <p:cNvPr id="187" name="AutoShape 73"/>
          <p:cNvSpPr>
            <a:spLocks noChangeArrowheads="1"/>
          </p:cNvSpPr>
          <p:nvPr/>
        </p:nvSpPr>
        <p:spPr bwMode="auto">
          <a:xfrm>
            <a:off x="7308304" y="4428240"/>
            <a:ext cx="252398" cy="504000"/>
          </a:xfrm>
          <a:prstGeom prst="flowChartDelay">
            <a:avLst/>
          </a:prstGeom>
          <a:solidFill>
            <a:srgbClr val="FF0000"/>
          </a:solidFill>
          <a:ln w="9525">
            <a:noFill/>
            <a:miter lim="800000"/>
            <a:headEnd/>
            <a:tailEnd/>
          </a:ln>
        </p:spPr>
        <p:txBody>
          <a:bodyPr lIns="74295" tIns="8890" rIns="74295" bIns="8890" anchor="ctr" anchorCtr="1"/>
          <a:lstStyle/>
          <a:p>
            <a:r>
              <a:rPr lang="en-US" b="1" dirty="0" smtClean="0">
                <a:solidFill>
                  <a:schemeClr val="bg1"/>
                </a:solidFill>
              </a:rPr>
              <a:t>H</a:t>
            </a:r>
            <a:endParaRPr lang="en-US" b="1" dirty="0">
              <a:solidFill>
                <a:schemeClr val="bg1"/>
              </a:solidFill>
            </a:endParaRPr>
          </a:p>
        </p:txBody>
      </p:sp>
      <p:sp>
        <p:nvSpPr>
          <p:cNvPr id="188" name="Rectangle 75"/>
          <p:cNvSpPr>
            <a:spLocks noChangeArrowheads="1"/>
          </p:cNvSpPr>
          <p:nvPr/>
        </p:nvSpPr>
        <p:spPr bwMode="auto">
          <a:xfrm rot="904301">
            <a:off x="7841231" y="3703348"/>
            <a:ext cx="780598" cy="276999"/>
          </a:xfrm>
          <a:prstGeom prst="rect">
            <a:avLst/>
          </a:prstGeom>
          <a:noFill/>
          <a:ln w="9525">
            <a:noFill/>
            <a:miter lim="800000"/>
            <a:headEnd/>
            <a:tailEnd/>
          </a:ln>
        </p:spPr>
        <p:txBody>
          <a:bodyPr wrap="none" lIns="0" tIns="0" rIns="0" bIns="0">
            <a:spAutoFit/>
          </a:bodyPr>
          <a:lstStyle/>
          <a:p>
            <a:pPr>
              <a:spcAft>
                <a:spcPts val="1000"/>
              </a:spcAft>
            </a:pPr>
            <a:r>
              <a:rPr lang="en-US" altLang="ja-JP" b="1" dirty="0">
                <a:solidFill>
                  <a:srgbClr val="C00000"/>
                </a:solidFill>
              </a:rPr>
              <a:t>Test Cell</a:t>
            </a:r>
            <a:endParaRPr lang="en-US" sz="2800" b="1" dirty="0">
              <a:solidFill>
                <a:srgbClr val="C00000"/>
              </a:solidFill>
            </a:endParaRPr>
          </a:p>
        </p:txBody>
      </p:sp>
      <p:sp>
        <p:nvSpPr>
          <p:cNvPr id="189" name="Rectangle 80"/>
          <p:cNvSpPr>
            <a:spLocks noChangeArrowheads="1"/>
          </p:cNvSpPr>
          <p:nvPr/>
        </p:nvSpPr>
        <p:spPr bwMode="auto">
          <a:xfrm>
            <a:off x="1260000" y="5040240"/>
            <a:ext cx="4852739" cy="215444"/>
          </a:xfrm>
          <a:prstGeom prst="rect">
            <a:avLst/>
          </a:prstGeom>
          <a:noFill/>
          <a:ln w="9525">
            <a:noFill/>
            <a:miter lim="800000"/>
            <a:headEnd/>
            <a:tailEnd/>
          </a:ln>
        </p:spPr>
        <p:txBody>
          <a:bodyPr wrap="none" lIns="0" tIns="0" rIns="0" bIns="0">
            <a:spAutoFit/>
          </a:bodyPr>
          <a:lstStyle/>
          <a:p>
            <a:pPr>
              <a:spcAft>
                <a:spcPts val="1000"/>
              </a:spcAft>
            </a:pPr>
            <a:r>
              <a:rPr lang="en-US" altLang="ja-JP" sz="1400" i="1" dirty="0" smtClean="0"/>
              <a:t> 100 keV                           5 MeV                 9         14.5      26      40 MeV</a:t>
            </a:r>
            <a:endParaRPr lang="en-US" sz="1400" dirty="0"/>
          </a:p>
        </p:txBody>
      </p:sp>
      <p:grpSp>
        <p:nvGrpSpPr>
          <p:cNvPr id="190" name="Groupe 111"/>
          <p:cNvGrpSpPr/>
          <p:nvPr/>
        </p:nvGrpSpPr>
        <p:grpSpPr>
          <a:xfrm>
            <a:off x="5760000" y="4149080"/>
            <a:ext cx="500938" cy="792008"/>
            <a:chOff x="5760000" y="2124000"/>
            <a:chExt cx="333719" cy="540000"/>
          </a:xfrm>
          <a:solidFill>
            <a:srgbClr val="008000"/>
          </a:solidFill>
        </p:grpSpPr>
        <p:sp>
          <p:nvSpPr>
            <p:cNvPr id="191" name="Rectangle 76"/>
            <p:cNvSpPr>
              <a:spLocks noChangeArrowheads="1"/>
            </p:cNvSpPr>
            <p:nvPr/>
          </p:nvSpPr>
          <p:spPr bwMode="auto">
            <a:xfrm>
              <a:off x="5760000" y="2124000"/>
              <a:ext cx="65" cy="307777"/>
            </a:xfrm>
            <a:prstGeom prst="rect">
              <a:avLst/>
            </a:prstGeom>
            <a:grpFill/>
            <a:ln w="9525">
              <a:noFill/>
              <a:miter lim="800000"/>
              <a:headEnd/>
              <a:tailEnd/>
            </a:ln>
          </p:spPr>
          <p:txBody>
            <a:bodyPr wrap="none" lIns="0" tIns="0" rIns="0" bIns="0">
              <a:spAutoFit/>
            </a:bodyPr>
            <a:lstStyle/>
            <a:p>
              <a:pPr>
                <a:spcAft>
                  <a:spcPts val="1000"/>
                </a:spcAft>
              </a:pPr>
              <a:endParaRPr lang="en-US" sz="2000" dirty="0"/>
            </a:p>
          </p:txBody>
        </p:sp>
        <p:grpSp>
          <p:nvGrpSpPr>
            <p:cNvPr id="192" name="Groupe 91"/>
            <p:cNvGrpSpPr/>
            <p:nvPr/>
          </p:nvGrpSpPr>
          <p:grpSpPr>
            <a:xfrm>
              <a:off x="5760000" y="2328112"/>
              <a:ext cx="333719" cy="335888"/>
              <a:chOff x="5616000" y="2328112"/>
              <a:chExt cx="333719" cy="335888"/>
            </a:xfrm>
            <a:grpFill/>
          </p:grpSpPr>
          <p:sp>
            <p:nvSpPr>
              <p:cNvPr id="193" name="Rectangle 111"/>
              <p:cNvSpPr>
                <a:spLocks noChangeArrowheads="1"/>
              </p:cNvSpPr>
              <p:nvPr/>
            </p:nvSpPr>
            <p:spPr bwMode="auto">
              <a:xfrm>
                <a:off x="5616000" y="2328112"/>
                <a:ext cx="45719" cy="335888"/>
              </a:xfrm>
              <a:prstGeom prst="rect">
                <a:avLst/>
              </a:prstGeom>
              <a:grpFill/>
              <a:ln w="9525">
                <a:noFill/>
                <a:miter lim="800000"/>
                <a:headEnd/>
                <a:tailEnd/>
              </a:ln>
            </p:spPr>
            <p:txBody>
              <a:bodyPr lIns="74295" tIns="8890" rIns="74295" bIns="8890"/>
              <a:lstStyle/>
              <a:p>
                <a:endParaRPr lang="en-US" sz="2000"/>
              </a:p>
            </p:txBody>
          </p:sp>
          <p:sp>
            <p:nvSpPr>
              <p:cNvPr id="194" name="Rectangle 112"/>
              <p:cNvSpPr>
                <a:spLocks noChangeArrowheads="1"/>
              </p:cNvSpPr>
              <p:nvPr/>
            </p:nvSpPr>
            <p:spPr bwMode="auto">
              <a:xfrm>
                <a:off x="5760000" y="2328112"/>
                <a:ext cx="45719" cy="335888"/>
              </a:xfrm>
              <a:prstGeom prst="rect">
                <a:avLst/>
              </a:prstGeom>
              <a:grpFill/>
              <a:ln w="9525">
                <a:noFill/>
                <a:miter lim="800000"/>
                <a:headEnd/>
                <a:tailEnd/>
              </a:ln>
            </p:spPr>
            <p:txBody>
              <a:bodyPr lIns="74295" tIns="8890" rIns="74295" bIns="8890"/>
              <a:lstStyle/>
              <a:p>
                <a:endParaRPr lang="en-US" sz="2000"/>
              </a:p>
            </p:txBody>
          </p:sp>
          <p:sp>
            <p:nvSpPr>
              <p:cNvPr id="195" name="Rectangle 113"/>
              <p:cNvSpPr>
                <a:spLocks noChangeArrowheads="1"/>
              </p:cNvSpPr>
              <p:nvPr/>
            </p:nvSpPr>
            <p:spPr bwMode="auto">
              <a:xfrm>
                <a:off x="5904000" y="2328112"/>
                <a:ext cx="45719" cy="335888"/>
              </a:xfrm>
              <a:prstGeom prst="rect">
                <a:avLst/>
              </a:prstGeom>
              <a:grpFill/>
              <a:ln w="9525">
                <a:noFill/>
                <a:miter lim="800000"/>
                <a:headEnd/>
                <a:tailEnd/>
              </a:ln>
            </p:spPr>
            <p:txBody>
              <a:bodyPr lIns="74295" tIns="8890" rIns="74295" bIns="8890"/>
              <a:lstStyle/>
              <a:p>
                <a:endParaRPr lang="en-US" sz="2000"/>
              </a:p>
            </p:txBody>
          </p:sp>
        </p:grpSp>
      </p:grpSp>
      <p:sp>
        <p:nvSpPr>
          <p:cNvPr id="196" name="Rectangle 69"/>
          <p:cNvSpPr>
            <a:spLocks noChangeArrowheads="1"/>
          </p:cNvSpPr>
          <p:nvPr/>
        </p:nvSpPr>
        <p:spPr bwMode="auto">
          <a:xfrm>
            <a:off x="1152000" y="4572240"/>
            <a:ext cx="216000" cy="216000"/>
          </a:xfrm>
          <a:prstGeom prst="rect">
            <a:avLst/>
          </a:prstGeom>
          <a:solidFill>
            <a:srgbClr val="99FF99"/>
          </a:solidFill>
          <a:ln w="9525">
            <a:noFill/>
            <a:miter lim="800000"/>
            <a:headEnd/>
            <a:tailEnd/>
          </a:ln>
        </p:spPr>
        <p:txBody>
          <a:bodyPr lIns="74295" tIns="8890" rIns="74295" bIns="8890"/>
          <a:lstStyle/>
          <a:p>
            <a:endParaRPr lang="en-US" sz="2000"/>
          </a:p>
        </p:txBody>
      </p:sp>
      <p:grpSp>
        <p:nvGrpSpPr>
          <p:cNvPr id="197" name="Groupe 105"/>
          <p:cNvGrpSpPr/>
          <p:nvPr/>
        </p:nvGrpSpPr>
        <p:grpSpPr>
          <a:xfrm>
            <a:off x="1368000" y="4248240"/>
            <a:ext cx="323433" cy="612000"/>
            <a:chOff x="1368000" y="2088000"/>
            <a:chExt cx="323433" cy="612000"/>
          </a:xfrm>
          <a:solidFill>
            <a:srgbClr val="99FF99"/>
          </a:solidFill>
        </p:grpSpPr>
        <p:sp>
          <p:nvSpPr>
            <p:cNvPr id="198" name="Rectangle 87"/>
            <p:cNvSpPr>
              <a:spLocks noChangeArrowheads="1"/>
            </p:cNvSpPr>
            <p:nvPr/>
          </p:nvSpPr>
          <p:spPr bwMode="auto">
            <a:xfrm>
              <a:off x="1368000" y="2088000"/>
              <a:ext cx="65" cy="369332"/>
            </a:xfrm>
            <a:prstGeom prst="rect">
              <a:avLst/>
            </a:prstGeom>
            <a:grpFill/>
            <a:ln w="9525">
              <a:noFill/>
              <a:miter lim="800000"/>
              <a:headEnd/>
              <a:tailEnd/>
            </a:ln>
          </p:spPr>
          <p:txBody>
            <a:bodyPr wrap="none" lIns="0" tIns="0" rIns="0" bIns="0">
              <a:spAutoFit/>
            </a:bodyPr>
            <a:lstStyle/>
            <a:p>
              <a:pPr>
                <a:spcAft>
                  <a:spcPts val="1000"/>
                </a:spcAft>
              </a:pPr>
              <a:endParaRPr lang="en-US" sz="2400" dirty="0"/>
            </a:p>
          </p:txBody>
        </p:sp>
        <p:sp>
          <p:nvSpPr>
            <p:cNvPr id="199" name="Rectangle 89"/>
            <p:cNvSpPr>
              <a:spLocks noChangeArrowheads="1"/>
            </p:cNvSpPr>
            <p:nvPr/>
          </p:nvSpPr>
          <p:spPr bwMode="auto">
            <a:xfrm>
              <a:off x="1440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00" name="Rectangle 90"/>
            <p:cNvSpPr>
              <a:spLocks noChangeArrowheads="1"/>
            </p:cNvSpPr>
            <p:nvPr/>
          </p:nvSpPr>
          <p:spPr bwMode="auto">
            <a:xfrm>
              <a:off x="1620000" y="2340000"/>
              <a:ext cx="71433" cy="360000"/>
            </a:xfrm>
            <a:prstGeom prst="rect">
              <a:avLst/>
            </a:prstGeom>
            <a:grpFill/>
            <a:ln w="9525">
              <a:noFill/>
              <a:miter lim="800000"/>
              <a:headEnd/>
              <a:tailEnd/>
            </a:ln>
          </p:spPr>
          <p:txBody>
            <a:bodyPr lIns="74295" tIns="8890" rIns="74295" bIns="8890"/>
            <a:lstStyle/>
            <a:p>
              <a:endParaRPr lang="en-US" sz="2000"/>
            </a:p>
          </p:txBody>
        </p:sp>
      </p:grpSp>
      <p:grpSp>
        <p:nvGrpSpPr>
          <p:cNvPr id="201" name="Groupe 106"/>
          <p:cNvGrpSpPr/>
          <p:nvPr/>
        </p:nvGrpSpPr>
        <p:grpSpPr>
          <a:xfrm>
            <a:off x="3168000" y="4176240"/>
            <a:ext cx="468000" cy="720000"/>
            <a:chOff x="3168000" y="2016000"/>
            <a:chExt cx="468000" cy="720000"/>
          </a:xfrm>
          <a:solidFill>
            <a:srgbClr val="33CC33"/>
          </a:solidFill>
        </p:grpSpPr>
        <p:sp>
          <p:nvSpPr>
            <p:cNvPr id="202" name="Rectangle 120"/>
            <p:cNvSpPr>
              <a:spLocks noChangeArrowheads="1"/>
            </p:cNvSpPr>
            <p:nvPr/>
          </p:nvSpPr>
          <p:spPr bwMode="auto">
            <a:xfrm>
              <a:off x="3240000" y="2016000"/>
              <a:ext cx="65" cy="307777"/>
            </a:xfrm>
            <a:prstGeom prst="rect">
              <a:avLst/>
            </a:prstGeom>
            <a:grpFill/>
            <a:ln w="9525">
              <a:noFill/>
              <a:miter lim="800000"/>
              <a:headEnd/>
              <a:tailEnd/>
            </a:ln>
          </p:spPr>
          <p:txBody>
            <a:bodyPr wrap="none" lIns="0" tIns="0" rIns="0" bIns="0">
              <a:spAutoFit/>
            </a:bodyPr>
            <a:lstStyle/>
            <a:p>
              <a:pPr>
                <a:spcAft>
                  <a:spcPts val="1000"/>
                </a:spcAft>
              </a:pPr>
              <a:endParaRPr lang="en-US" sz="2000" dirty="0"/>
            </a:p>
          </p:txBody>
        </p:sp>
        <p:sp>
          <p:nvSpPr>
            <p:cNvPr id="203" name="Rectangle 93"/>
            <p:cNvSpPr>
              <a:spLocks noChangeArrowheads="1"/>
            </p:cNvSpPr>
            <p:nvPr/>
          </p:nvSpPr>
          <p:spPr bwMode="auto">
            <a:xfrm>
              <a:off x="3168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04" name="Rectangle 94"/>
            <p:cNvSpPr>
              <a:spLocks noChangeArrowheads="1"/>
            </p:cNvSpPr>
            <p:nvPr/>
          </p:nvSpPr>
          <p:spPr bwMode="auto">
            <a:xfrm>
              <a:off x="3420000" y="2340000"/>
              <a:ext cx="71433" cy="360000"/>
            </a:xfrm>
            <a:prstGeom prst="rect">
              <a:avLst/>
            </a:prstGeom>
            <a:grpFill/>
            <a:ln w="9525">
              <a:noFill/>
              <a:miter lim="800000"/>
              <a:headEnd/>
              <a:tailEnd/>
            </a:ln>
          </p:spPr>
          <p:txBody>
            <a:bodyPr lIns="74295" tIns="8890" rIns="74295" bIns="8890"/>
            <a:lstStyle/>
            <a:p>
              <a:endParaRPr lang="en-US" sz="2000"/>
            </a:p>
          </p:txBody>
        </p:sp>
        <p:sp>
          <p:nvSpPr>
            <p:cNvPr id="205" name="AutoShape 95"/>
            <p:cNvSpPr>
              <a:spLocks noChangeArrowheads="1"/>
            </p:cNvSpPr>
            <p:nvPr/>
          </p:nvSpPr>
          <p:spPr bwMode="auto">
            <a:xfrm>
              <a:off x="3276000" y="2304000"/>
              <a:ext cx="108000" cy="432000"/>
            </a:xfrm>
            <a:prstGeom prst="flowChartCollate">
              <a:avLst/>
            </a:prstGeom>
            <a:grpFill/>
            <a:ln w="9525">
              <a:noFill/>
              <a:miter lim="800000"/>
              <a:headEnd/>
              <a:tailEnd/>
            </a:ln>
          </p:spPr>
          <p:txBody>
            <a:bodyPr lIns="74295" tIns="8890" rIns="74295" bIns="8890"/>
            <a:lstStyle/>
            <a:p>
              <a:endParaRPr lang="en-US" sz="2000"/>
            </a:p>
          </p:txBody>
        </p:sp>
        <p:sp>
          <p:nvSpPr>
            <p:cNvPr id="206" name="AutoShape 96"/>
            <p:cNvSpPr>
              <a:spLocks noChangeArrowheads="1"/>
            </p:cNvSpPr>
            <p:nvPr/>
          </p:nvSpPr>
          <p:spPr bwMode="auto">
            <a:xfrm>
              <a:off x="3528000" y="2304000"/>
              <a:ext cx="108000" cy="432000"/>
            </a:xfrm>
            <a:prstGeom prst="flowChartCollate">
              <a:avLst/>
            </a:prstGeom>
            <a:grpFill/>
            <a:ln w="9525">
              <a:noFill/>
              <a:miter lim="800000"/>
              <a:headEnd/>
              <a:tailEnd/>
            </a:ln>
          </p:spPr>
          <p:txBody>
            <a:bodyPr lIns="74295" tIns="8890" rIns="74295" bIns="8890"/>
            <a:lstStyle/>
            <a:p>
              <a:endParaRPr lang="en-US" sz="2000"/>
            </a:p>
          </p:txBody>
        </p:sp>
      </p:grpSp>
      <p:grpSp>
        <p:nvGrpSpPr>
          <p:cNvPr id="207" name="Groupe 109"/>
          <p:cNvGrpSpPr/>
          <p:nvPr/>
        </p:nvGrpSpPr>
        <p:grpSpPr>
          <a:xfrm>
            <a:off x="2124096" y="5229240"/>
            <a:ext cx="3312000" cy="360000"/>
            <a:chOff x="2088000" y="3168000"/>
            <a:chExt cx="3312000" cy="360000"/>
          </a:xfrm>
        </p:grpSpPr>
        <p:sp>
          <p:nvSpPr>
            <p:cNvPr id="208" name="AutoShape 121"/>
            <p:cNvSpPr>
              <a:spLocks noChangeArrowheads="1"/>
            </p:cNvSpPr>
            <p:nvPr/>
          </p:nvSpPr>
          <p:spPr bwMode="auto">
            <a:xfrm>
              <a:off x="4320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09" name="AutoShape 122"/>
            <p:cNvSpPr>
              <a:spLocks noChangeArrowheads="1"/>
            </p:cNvSpPr>
            <p:nvPr/>
          </p:nvSpPr>
          <p:spPr bwMode="auto">
            <a:xfrm>
              <a:off x="478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10" name="AutoShape 123"/>
            <p:cNvSpPr>
              <a:spLocks noChangeArrowheads="1"/>
            </p:cNvSpPr>
            <p:nvPr/>
          </p:nvSpPr>
          <p:spPr bwMode="auto">
            <a:xfrm>
              <a:off x="5256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11" name="AutoShape 118"/>
            <p:cNvSpPr>
              <a:spLocks noChangeArrowheads="1"/>
            </p:cNvSpPr>
            <p:nvPr/>
          </p:nvSpPr>
          <p:spPr bwMode="auto">
            <a:xfrm>
              <a:off x="334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12" name="AutoShape 119"/>
            <p:cNvSpPr>
              <a:spLocks noChangeArrowheads="1"/>
            </p:cNvSpPr>
            <p:nvPr/>
          </p:nvSpPr>
          <p:spPr bwMode="auto">
            <a:xfrm>
              <a:off x="3852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13" name="AutoShape 115"/>
            <p:cNvSpPr>
              <a:spLocks noChangeArrowheads="1"/>
            </p:cNvSpPr>
            <p:nvPr/>
          </p:nvSpPr>
          <p:spPr bwMode="auto">
            <a:xfrm>
              <a:off x="208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r>
                <a:rPr lang="en-US" sz="2000" dirty="0" smtClean="0"/>
                <a:t>              </a:t>
              </a:r>
              <a:endParaRPr lang="en-US" sz="2000" dirty="0"/>
            </a:p>
          </p:txBody>
        </p:sp>
        <p:sp>
          <p:nvSpPr>
            <p:cNvPr id="214" name="AutoShape 116"/>
            <p:cNvSpPr>
              <a:spLocks noChangeArrowheads="1"/>
            </p:cNvSpPr>
            <p:nvPr/>
          </p:nvSpPr>
          <p:spPr bwMode="auto">
            <a:xfrm>
              <a:off x="226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r>
                <a:rPr lang="en-US" dirty="0" smtClean="0"/>
                <a:t>   </a:t>
              </a:r>
              <a:endParaRPr lang="en-US" dirty="0"/>
            </a:p>
          </p:txBody>
        </p:sp>
        <p:sp>
          <p:nvSpPr>
            <p:cNvPr id="215" name="AutoShape 117"/>
            <p:cNvSpPr>
              <a:spLocks noChangeArrowheads="1"/>
            </p:cNvSpPr>
            <p:nvPr/>
          </p:nvSpPr>
          <p:spPr bwMode="auto">
            <a:xfrm>
              <a:off x="244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sp>
          <p:nvSpPr>
            <p:cNvPr id="216" name="AutoShape 124"/>
            <p:cNvSpPr>
              <a:spLocks noChangeArrowheads="1"/>
            </p:cNvSpPr>
            <p:nvPr/>
          </p:nvSpPr>
          <p:spPr bwMode="auto">
            <a:xfrm>
              <a:off x="2628000" y="3168000"/>
              <a:ext cx="144000" cy="360000"/>
            </a:xfrm>
            <a:prstGeom prst="upArrow">
              <a:avLst>
                <a:gd name="adj1" fmla="val 50000"/>
                <a:gd name="adj2" fmla="val 61713"/>
              </a:avLst>
            </a:prstGeom>
            <a:solidFill>
              <a:srgbClr val="FF0000"/>
            </a:solidFill>
            <a:ln w="38100">
              <a:solidFill>
                <a:srgbClr val="FFCC00"/>
              </a:solidFill>
              <a:miter lim="800000"/>
              <a:headEnd/>
              <a:tailEnd/>
            </a:ln>
          </p:spPr>
          <p:txBody>
            <a:bodyPr lIns="74295" tIns="8890" rIns="74295" bIns="8890"/>
            <a:lstStyle/>
            <a:p>
              <a:endParaRPr lang="en-US" sz="2000"/>
            </a:p>
          </p:txBody>
        </p:sp>
      </p:grpSp>
      <p:grpSp>
        <p:nvGrpSpPr>
          <p:cNvPr id="217" name="Group 216"/>
          <p:cNvGrpSpPr/>
          <p:nvPr/>
        </p:nvGrpSpPr>
        <p:grpSpPr>
          <a:xfrm>
            <a:off x="3708000" y="4356240"/>
            <a:ext cx="1836000" cy="648000"/>
            <a:chOff x="3708000" y="2196000"/>
            <a:chExt cx="1836000" cy="648000"/>
          </a:xfrm>
          <a:gradFill flip="none" rotWithShape="1">
            <a:gsLst>
              <a:gs pos="0">
                <a:srgbClr val="FF0000"/>
              </a:gs>
              <a:gs pos="100000">
                <a:schemeClr val="accent2">
                  <a:lumMod val="40000"/>
                  <a:lumOff val="60000"/>
                </a:schemeClr>
              </a:gs>
              <a:gs pos="100000">
                <a:srgbClr val="FF0000"/>
              </a:gs>
              <a:gs pos="100000">
                <a:schemeClr val="accent1">
                  <a:tint val="23500"/>
                  <a:satMod val="160000"/>
                </a:schemeClr>
              </a:gs>
            </a:gsLst>
            <a:lin ang="10800000" scaled="1"/>
            <a:tileRect/>
          </a:gradFill>
        </p:grpSpPr>
        <p:sp>
          <p:nvSpPr>
            <p:cNvPr id="218" name="AutoShape 99"/>
            <p:cNvSpPr>
              <a:spLocks noChangeArrowheads="1"/>
            </p:cNvSpPr>
            <p:nvPr/>
          </p:nvSpPr>
          <p:spPr bwMode="auto">
            <a:xfrm>
              <a:off x="4176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9" name="AutoShape 100"/>
            <p:cNvSpPr>
              <a:spLocks noChangeArrowheads="1"/>
            </p:cNvSpPr>
            <p:nvPr/>
          </p:nvSpPr>
          <p:spPr bwMode="auto">
            <a:xfrm>
              <a:off x="4644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0" name="AutoShape 101"/>
            <p:cNvSpPr>
              <a:spLocks noChangeArrowheads="1"/>
            </p:cNvSpPr>
            <p:nvPr/>
          </p:nvSpPr>
          <p:spPr bwMode="auto">
            <a:xfrm>
              <a:off x="5112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1" name="AutoShape 98"/>
            <p:cNvSpPr>
              <a:spLocks noChangeArrowheads="1"/>
            </p:cNvSpPr>
            <p:nvPr/>
          </p:nvSpPr>
          <p:spPr bwMode="auto">
            <a:xfrm>
              <a:off x="3708000" y="2196000"/>
              <a:ext cx="432000" cy="648000"/>
            </a:xfrm>
            <a:prstGeom prst="roundRect">
              <a:avLst>
                <a:gd name="adj" fmla="val 236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cxnSp>
        <p:nvCxnSpPr>
          <p:cNvPr id="222" name="Connecteur droit 68"/>
          <p:cNvCxnSpPr/>
          <p:nvPr/>
        </p:nvCxnSpPr>
        <p:spPr>
          <a:xfrm>
            <a:off x="288000" y="4680241"/>
            <a:ext cx="6427354" cy="1105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2171372" y="4342322"/>
            <a:ext cx="527517" cy="338554"/>
          </a:xfrm>
          <a:prstGeom prst="rect">
            <a:avLst/>
          </a:prstGeom>
          <a:noFill/>
        </p:spPr>
        <p:txBody>
          <a:bodyPr wrap="none" rtlCol="0">
            <a:spAutoFit/>
          </a:bodyPr>
          <a:lstStyle/>
          <a:p>
            <a:r>
              <a:rPr lang="en-GB" sz="1600" i="1" dirty="0" smtClean="0">
                <a:solidFill>
                  <a:schemeClr val="bg1"/>
                </a:solidFill>
              </a:rPr>
              <a:t>RFQ</a:t>
            </a:r>
            <a:endParaRPr lang="en-GB" sz="1600" i="1" dirty="0">
              <a:solidFill>
                <a:schemeClr val="bg1"/>
              </a:solidFill>
            </a:endParaRPr>
          </a:p>
        </p:txBody>
      </p:sp>
      <p:sp>
        <p:nvSpPr>
          <p:cNvPr id="224" name="Isosceles Triangle 223"/>
          <p:cNvSpPr/>
          <p:nvPr/>
        </p:nvSpPr>
        <p:spPr>
          <a:xfrm rot="5400000">
            <a:off x="-735" y="4284195"/>
            <a:ext cx="1188567" cy="792088"/>
          </a:xfrm>
          <a:prstGeom prst="triangle">
            <a:avLst/>
          </a:prstGeom>
          <a:gradFill flip="none" rotWithShape="1">
            <a:gsLst>
              <a:gs pos="0">
                <a:srgbClr val="FFFF00"/>
              </a:gs>
              <a:gs pos="50000">
                <a:srgbClr val="FFFFFF">
                  <a:shade val="67500"/>
                  <a:satMod val="115000"/>
                </a:srgbClr>
              </a:gs>
              <a:gs pos="100000">
                <a:srgbClr val="FFFF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lowchart: Terminator 224"/>
          <p:cNvSpPr/>
          <p:nvPr/>
        </p:nvSpPr>
        <p:spPr>
          <a:xfrm>
            <a:off x="863432" y="4657379"/>
            <a:ext cx="180176" cy="4571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TextBox 225"/>
          <p:cNvSpPr txBox="1"/>
          <p:nvPr/>
        </p:nvSpPr>
        <p:spPr>
          <a:xfrm>
            <a:off x="139716" y="4417948"/>
            <a:ext cx="669349" cy="523220"/>
          </a:xfrm>
          <a:prstGeom prst="rect">
            <a:avLst/>
          </a:prstGeom>
          <a:noFill/>
        </p:spPr>
        <p:txBody>
          <a:bodyPr wrap="none" rtlCol="0">
            <a:spAutoFit/>
          </a:bodyPr>
          <a:lstStyle/>
          <a:p>
            <a:pPr algn="ctr"/>
            <a:r>
              <a:rPr lang="en-GB" sz="1400" dirty="0" smtClean="0"/>
              <a:t>Ion </a:t>
            </a:r>
          </a:p>
          <a:p>
            <a:pPr algn="ctr"/>
            <a:r>
              <a:rPr lang="en-GB" sz="1400" dirty="0" smtClean="0"/>
              <a:t>source</a:t>
            </a:r>
            <a:endParaRPr lang="en-GB" sz="1400" dirty="0"/>
          </a:p>
        </p:txBody>
      </p:sp>
      <p:sp>
        <p:nvSpPr>
          <p:cNvPr id="227" name="TextBox 226"/>
          <p:cNvSpPr txBox="1"/>
          <p:nvPr/>
        </p:nvSpPr>
        <p:spPr>
          <a:xfrm>
            <a:off x="1184683" y="4149080"/>
            <a:ext cx="579005" cy="338554"/>
          </a:xfrm>
          <a:prstGeom prst="rect">
            <a:avLst/>
          </a:prstGeom>
          <a:noFill/>
        </p:spPr>
        <p:txBody>
          <a:bodyPr wrap="none" rtlCol="0">
            <a:spAutoFit/>
          </a:bodyPr>
          <a:lstStyle/>
          <a:p>
            <a:r>
              <a:rPr lang="en-GB" sz="1600" b="1" i="1" dirty="0" smtClean="0"/>
              <a:t>LEBT</a:t>
            </a:r>
            <a:endParaRPr lang="en-GB" sz="1600" b="1" i="1" dirty="0"/>
          </a:p>
        </p:txBody>
      </p:sp>
      <p:sp>
        <p:nvSpPr>
          <p:cNvPr id="228" name="TextBox 227"/>
          <p:cNvSpPr txBox="1"/>
          <p:nvPr/>
        </p:nvSpPr>
        <p:spPr>
          <a:xfrm>
            <a:off x="3059832" y="4149080"/>
            <a:ext cx="675313" cy="338554"/>
          </a:xfrm>
          <a:prstGeom prst="rect">
            <a:avLst/>
          </a:prstGeom>
          <a:noFill/>
        </p:spPr>
        <p:txBody>
          <a:bodyPr wrap="none" rtlCol="0">
            <a:spAutoFit/>
          </a:bodyPr>
          <a:lstStyle/>
          <a:p>
            <a:r>
              <a:rPr lang="en-GB" sz="1600" b="1" i="1" dirty="0"/>
              <a:t>M</a:t>
            </a:r>
            <a:r>
              <a:rPr lang="en-GB" sz="1600" b="1" i="1" dirty="0" smtClean="0"/>
              <a:t>EBT</a:t>
            </a:r>
            <a:endParaRPr lang="en-GB" sz="1600" b="1" i="1" dirty="0"/>
          </a:p>
        </p:txBody>
      </p:sp>
      <p:sp>
        <p:nvSpPr>
          <p:cNvPr id="229" name="TextBox 228"/>
          <p:cNvSpPr txBox="1"/>
          <p:nvPr/>
        </p:nvSpPr>
        <p:spPr>
          <a:xfrm>
            <a:off x="5751837" y="4149080"/>
            <a:ext cx="620363" cy="338554"/>
          </a:xfrm>
          <a:prstGeom prst="rect">
            <a:avLst/>
          </a:prstGeom>
          <a:noFill/>
        </p:spPr>
        <p:txBody>
          <a:bodyPr wrap="none" rtlCol="0">
            <a:spAutoFit/>
          </a:bodyPr>
          <a:lstStyle/>
          <a:p>
            <a:r>
              <a:rPr lang="en-GB" sz="1600" b="1" i="1" dirty="0"/>
              <a:t>H</a:t>
            </a:r>
            <a:r>
              <a:rPr lang="en-GB" sz="1600" b="1" i="1" dirty="0" smtClean="0"/>
              <a:t>EBT</a:t>
            </a:r>
            <a:endParaRPr lang="en-GB" sz="1600" b="1" i="1" dirty="0"/>
          </a:p>
        </p:txBody>
      </p:sp>
      <p:sp>
        <p:nvSpPr>
          <p:cNvPr id="230" name="TextBox 229"/>
          <p:cNvSpPr txBox="1"/>
          <p:nvPr/>
        </p:nvSpPr>
        <p:spPr>
          <a:xfrm>
            <a:off x="3760772" y="4356393"/>
            <a:ext cx="1614224" cy="584775"/>
          </a:xfrm>
          <a:prstGeom prst="rect">
            <a:avLst/>
          </a:prstGeom>
          <a:noFill/>
        </p:spPr>
        <p:txBody>
          <a:bodyPr wrap="none" rtlCol="0">
            <a:spAutoFit/>
          </a:bodyPr>
          <a:lstStyle/>
          <a:p>
            <a:pPr algn="ctr"/>
            <a:r>
              <a:rPr lang="en-GB" sz="1600" b="1" i="1" dirty="0" smtClean="0">
                <a:solidFill>
                  <a:schemeClr val="bg1">
                    <a:lumMod val="85000"/>
                  </a:schemeClr>
                </a:solidFill>
              </a:rPr>
              <a:t>Superconducting</a:t>
            </a:r>
          </a:p>
          <a:p>
            <a:pPr algn="ctr"/>
            <a:r>
              <a:rPr lang="en-GB" sz="1600" b="1" i="1" dirty="0" smtClean="0">
                <a:solidFill>
                  <a:schemeClr val="bg1">
                    <a:lumMod val="85000"/>
                  </a:schemeClr>
                </a:solidFill>
              </a:rPr>
              <a:t>cavities</a:t>
            </a:r>
            <a:endParaRPr lang="en-GB" sz="1600" b="1" i="1" dirty="0">
              <a:solidFill>
                <a:schemeClr val="bg1">
                  <a:lumMod val="85000"/>
                </a:schemeClr>
              </a:solidFill>
            </a:endParaRPr>
          </a:p>
        </p:txBody>
      </p:sp>
      <p:sp>
        <p:nvSpPr>
          <p:cNvPr id="231" name="Flowchart: Terminator 230"/>
          <p:cNvSpPr/>
          <p:nvPr/>
        </p:nvSpPr>
        <p:spPr>
          <a:xfrm>
            <a:off x="1763553" y="5795972"/>
            <a:ext cx="3888567" cy="369332"/>
          </a:xfrm>
          <a:prstGeom prst="flowChartTerminator">
            <a:avLst/>
          </a:prstGeom>
          <a:gradFill flip="none" rotWithShape="1">
            <a:gsLst>
              <a:gs pos="0">
                <a:srgbClr val="FFC000"/>
              </a:gs>
              <a:gs pos="50000">
                <a:srgbClr val="FF0000">
                  <a:tint val="44500"/>
                  <a:satMod val="160000"/>
                </a:srgbClr>
              </a:gs>
              <a:gs pos="100000">
                <a:srgbClr val="FF0000"/>
              </a:gs>
            </a:gsLst>
            <a:lin ang="0" scaled="1"/>
            <a:tileRect/>
          </a:gradFill>
          <a:ln w="889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3222011" y="5765194"/>
            <a:ext cx="1151277" cy="400110"/>
          </a:xfrm>
          <a:prstGeom prst="rect">
            <a:avLst/>
          </a:prstGeom>
          <a:noFill/>
        </p:spPr>
        <p:txBody>
          <a:bodyPr wrap="none" rtlCol="0">
            <a:spAutoFit/>
          </a:bodyPr>
          <a:lstStyle/>
          <a:p>
            <a:r>
              <a:rPr lang="en-GB" sz="2000" i="1" dirty="0" smtClean="0">
                <a:solidFill>
                  <a:schemeClr val="bg1"/>
                </a:solidFill>
              </a:rPr>
              <a:t>RF Power</a:t>
            </a:r>
            <a:endParaRPr lang="en-GB" sz="2000" i="1" dirty="0">
              <a:solidFill>
                <a:schemeClr val="bg1"/>
              </a:solidFill>
            </a:endParaRPr>
          </a:p>
        </p:txBody>
      </p:sp>
      <p:sp>
        <p:nvSpPr>
          <p:cNvPr id="233" name="Flowchart: Process 232"/>
          <p:cNvSpPr/>
          <p:nvPr/>
        </p:nvSpPr>
        <p:spPr>
          <a:xfrm>
            <a:off x="6876256" y="4648780"/>
            <a:ext cx="432048" cy="134161"/>
          </a:xfrm>
          <a:prstGeom prst="flowChartProcess">
            <a:avLst/>
          </a:prstGeom>
          <a:blipFill dpi="0" rotWithShape="1">
            <a:blip r:embed="rId6">
              <a:biLevel thresh="50000"/>
            </a:blip>
            <a:srcRect/>
            <a:tile tx="0" ty="0" sx="100000" sy="100000" flip="none" algn="tl"/>
          </a:blipFill>
          <a:ln>
            <a:noFill/>
          </a:ln>
          <a:effectLst>
            <a:glow rad="203200">
              <a:schemeClr val="tx1">
                <a:alpha val="40000"/>
              </a:schemeClr>
            </a:glow>
            <a:softEdge rad="127000"/>
          </a:effectLst>
          <a:scene3d>
            <a:camera prst="isometricOffAxis1Left"/>
            <a:lightRig rig="threePt" dir="t"/>
          </a:scene3d>
          <a:sp3d extrusionH="12700">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AutoShape 224"/>
          <p:cNvSpPr>
            <a:spLocks noChangeAspect="1" noChangeArrowheads="1"/>
          </p:cNvSpPr>
          <p:nvPr/>
        </p:nvSpPr>
        <p:spPr bwMode="auto">
          <a:xfrm rot="5400000">
            <a:off x="5577863" y="4187480"/>
            <a:ext cx="1768840" cy="971961"/>
          </a:xfrm>
          <a:custGeom>
            <a:avLst/>
            <a:gdLst>
              <a:gd name="T0" fmla="*/ 680 w 21600"/>
              <a:gd name="T1" fmla="*/ 0 h 21600"/>
              <a:gd name="T2" fmla="*/ 221 w 21600"/>
              <a:gd name="T3" fmla="*/ 269 h 21600"/>
              <a:gd name="T4" fmla="*/ 680 w 21600"/>
              <a:gd name="T5" fmla="*/ 128 h 21600"/>
              <a:gd name="T6" fmla="*/ 1139 w 21600"/>
              <a:gd name="T7" fmla="*/ 269 h 21600"/>
              <a:gd name="T8" fmla="*/ 0 60000 65536"/>
              <a:gd name="T9" fmla="*/ 0 60000 65536"/>
              <a:gd name="T10" fmla="*/ 0 60000 65536"/>
              <a:gd name="T11" fmla="*/ 0 60000 65536"/>
              <a:gd name="T12" fmla="*/ 1366 w 21600"/>
              <a:gd name="T13" fmla="*/ 0 h 21600"/>
              <a:gd name="T14" fmla="*/ 20234 w 21600"/>
              <a:gd name="T15" fmla="*/ 6528 h 21600"/>
            </a:gdLst>
            <a:ahLst/>
            <a:cxnLst>
              <a:cxn ang="T8">
                <a:pos x="T0" y="T1"/>
              </a:cxn>
              <a:cxn ang="T9">
                <a:pos x="T2" y="T3"/>
              </a:cxn>
              <a:cxn ang="T10">
                <a:pos x="T4" y="T5"/>
              </a:cxn>
              <a:cxn ang="T11">
                <a:pos x="T6" y="T7"/>
              </a:cxn>
            </a:cxnLst>
            <a:rect l="T12" t="T13" r="T14" b="T15"/>
            <a:pathLst>
              <a:path w="21600" h="21600">
                <a:moveTo>
                  <a:pt x="4264" y="4946"/>
                </a:moveTo>
                <a:cubicBezTo>
                  <a:pt x="5928" y="3087"/>
                  <a:pt x="8305" y="2025"/>
                  <a:pt x="10800" y="2026"/>
                </a:cubicBezTo>
                <a:cubicBezTo>
                  <a:pt x="13294" y="2026"/>
                  <a:pt x="15671" y="3087"/>
                  <a:pt x="17335" y="4946"/>
                </a:cubicBezTo>
                <a:lnTo>
                  <a:pt x="18844" y="3594"/>
                </a:lnTo>
                <a:cubicBezTo>
                  <a:pt x="16796" y="1307"/>
                  <a:pt x="13870" y="-1"/>
                  <a:pt x="10799" y="0"/>
                </a:cubicBezTo>
                <a:cubicBezTo>
                  <a:pt x="7729" y="0"/>
                  <a:pt x="4803" y="1307"/>
                  <a:pt x="2755" y="3594"/>
                </a:cubicBezTo>
                <a:close/>
              </a:path>
            </a:pathLst>
          </a:custGeom>
          <a:gradFill flip="none" rotWithShape="1">
            <a:gsLst>
              <a:gs pos="0">
                <a:schemeClr val="bg1"/>
              </a:gs>
              <a:gs pos="50000">
                <a:schemeClr val="accent1"/>
              </a:gs>
              <a:gs pos="100000">
                <a:schemeClr val="bg1"/>
              </a:gs>
            </a:gsLst>
            <a:lin ang="0" scaled="1"/>
            <a:tileRect/>
          </a:gradFill>
          <a:ln w="0">
            <a:noFill/>
            <a:headEnd/>
            <a:tailEnd/>
          </a:ln>
          <a:effectLst/>
        </p:spPr>
        <p:style>
          <a:lnRef idx="1">
            <a:schemeClr val="accent2"/>
          </a:lnRef>
          <a:fillRef idx="3">
            <a:schemeClr val="accent2"/>
          </a:fillRef>
          <a:effectRef idx="2">
            <a:schemeClr val="accent2"/>
          </a:effectRef>
          <a:fontRef idx="minor">
            <a:schemeClr val="lt1"/>
          </a:fontRef>
        </p:style>
        <p:txBody>
          <a:bodyPr wrap="none" anchor="ctr"/>
          <a:lstStyle/>
          <a:p>
            <a:endParaRPr kumimoji="0" lang="en-GB" altLang="ja-JP"/>
          </a:p>
        </p:txBody>
      </p:sp>
      <p:pic>
        <p:nvPicPr>
          <p:cNvPr id="263" name="Picture 262"/>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4009" y="620688"/>
            <a:ext cx="3924663" cy="3406605"/>
          </a:xfrm>
          <a:prstGeom prst="rect">
            <a:avLst/>
          </a:prstGeom>
          <a:noFill/>
          <a:ln>
            <a:noFill/>
          </a:ln>
        </p:spPr>
      </p:pic>
      <p:grpSp>
        <p:nvGrpSpPr>
          <p:cNvPr id="86" name="Group 85"/>
          <p:cNvGrpSpPr/>
          <p:nvPr/>
        </p:nvGrpSpPr>
        <p:grpSpPr>
          <a:xfrm>
            <a:off x="179512" y="863644"/>
            <a:ext cx="2493161" cy="1351055"/>
            <a:chOff x="107504" y="1125219"/>
            <a:chExt cx="8933004" cy="4244210"/>
          </a:xfrm>
        </p:grpSpPr>
        <p:pic>
          <p:nvPicPr>
            <p:cNvPr id="8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1125219"/>
              <a:ext cx="8933004" cy="424421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88" name="Picture 2"/>
            <p:cNvPicPr>
              <a:picLocks noChangeAspect="1" noChangeArrowheads="1"/>
            </p:cNvPicPr>
            <p:nvPr/>
          </p:nvPicPr>
          <p:blipFill rotWithShape="1">
            <a:blip r:embed="rId9" cstate="print"/>
            <a:srcRect l="67879" t="85615" r="10736" b="11987"/>
            <a:stretch/>
          </p:blipFill>
          <p:spPr bwMode="auto">
            <a:xfrm>
              <a:off x="5394635" y="5186494"/>
              <a:ext cx="2201701" cy="144016"/>
            </a:xfrm>
            <a:prstGeom prst="rect">
              <a:avLst/>
            </a:prstGeom>
            <a:solidFill>
              <a:schemeClr val="accent1"/>
            </a:solidFill>
            <a:ln w="9525">
              <a:noFill/>
              <a:miter lim="800000"/>
              <a:headEnd/>
              <a:tailEnd/>
            </a:ln>
          </p:spPr>
        </p:pic>
        <p:pic>
          <p:nvPicPr>
            <p:cNvPr id="89" name="Picture 2"/>
            <p:cNvPicPr>
              <a:picLocks noChangeAspect="1" noChangeArrowheads="1"/>
            </p:cNvPicPr>
            <p:nvPr/>
          </p:nvPicPr>
          <p:blipFill rotWithShape="1">
            <a:blip r:embed="rId9" cstate="print"/>
            <a:srcRect l="67879" t="80818" r="10736" b="14385"/>
            <a:stretch/>
          </p:blipFill>
          <p:spPr bwMode="auto">
            <a:xfrm>
              <a:off x="5436096" y="4869160"/>
              <a:ext cx="2425682" cy="317334"/>
            </a:xfrm>
            <a:prstGeom prst="rect">
              <a:avLst/>
            </a:prstGeom>
            <a:solidFill>
              <a:schemeClr val="accent1"/>
            </a:solidFill>
            <a:ln w="9525">
              <a:noFill/>
              <a:miter lim="800000"/>
              <a:headEnd/>
              <a:tailEnd/>
            </a:ln>
          </p:spPr>
        </p:pic>
      </p:grpSp>
      <p:sp>
        <p:nvSpPr>
          <p:cNvPr id="2" name="Oval 1"/>
          <p:cNvSpPr/>
          <p:nvPr/>
        </p:nvSpPr>
        <p:spPr>
          <a:xfrm>
            <a:off x="1510120" y="1539171"/>
            <a:ext cx="179736" cy="1838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ounded Rectangle 2"/>
          <p:cNvSpPr/>
          <p:nvPr/>
        </p:nvSpPr>
        <p:spPr>
          <a:xfrm>
            <a:off x="1717909" y="1612087"/>
            <a:ext cx="238540" cy="869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rved Right Arrow 3"/>
          <p:cNvSpPr/>
          <p:nvPr/>
        </p:nvSpPr>
        <p:spPr>
          <a:xfrm rot="18324565">
            <a:off x="1974583" y="1503623"/>
            <a:ext cx="450532" cy="2170981"/>
          </a:xfrm>
          <a:prstGeom prst="curvedRightArrow">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9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0232" y="19735"/>
            <a:ext cx="2502011" cy="168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rved Right Arrow 4"/>
          <p:cNvSpPr/>
          <p:nvPr/>
        </p:nvSpPr>
        <p:spPr>
          <a:xfrm rot="15053794">
            <a:off x="6783471" y="579290"/>
            <a:ext cx="330692" cy="3073237"/>
          </a:xfrm>
          <a:prstGeom prst="curvedRightArrow">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2" name="Rectangle 82"/>
          <p:cNvSpPr>
            <a:spLocks noChangeArrowheads="1"/>
          </p:cNvSpPr>
          <p:nvPr/>
        </p:nvSpPr>
        <p:spPr bwMode="auto">
          <a:xfrm>
            <a:off x="6372200" y="2060848"/>
            <a:ext cx="2803652" cy="1692771"/>
          </a:xfrm>
          <a:prstGeom prst="rect">
            <a:avLst/>
          </a:prstGeom>
          <a:noFill/>
          <a:ln w="9525">
            <a:noFill/>
            <a:miter lim="800000"/>
            <a:headEnd/>
            <a:tailEnd/>
          </a:ln>
        </p:spPr>
        <p:txBody>
          <a:bodyPr wrap="none" lIns="0" tIns="0" rIns="0" bIns="0">
            <a:spAutoFit/>
          </a:bodyPr>
          <a:lstStyle/>
          <a:p>
            <a:pPr algn="ctr"/>
            <a:r>
              <a:rPr lang="en-US" altLang="ja-JP" sz="2200" b="1" dirty="0" smtClean="0">
                <a:solidFill>
                  <a:schemeClr val="tx2">
                    <a:lumMod val="60000"/>
                    <a:lumOff val="40000"/>
                  </a:schemeClr>
                </a:solidFill>
              </a:rPr>
              <a:t>HFTM</a:t>
            </a:r>
          </a:p>
          <a:p>
            <a:pPr algn="ctr"/>
            <a:r>
              <a:rPr lang="en-US" altLang="ja-JP" sz="2200" b="1" dirty="0" smtClean="0">
                <a:solidFill>
                  <a:schemeClr val="tx2">
                    <a:lumMod val="60000"/>
                    <a:lumOff val="40000"/>
                  </a:schemeClr>
                </a:solidFill>
              </a:rPr>
              <a:t>20 </a:t>
            </a:r>
            <a:r>
              <a:rPr lang="en-US" altLang="ja-JP" sz="2200" b="1" dirty="0" err="1" smtClean="0">
                <a:solidFill>
                  <a:schemeClr val="tx2">
                    <a:lumMod val="60000"/>
                    <a:lumOff val="40000"/>
                  </a:schemeClr>
                </a:solidFill>
              </a:rPr>
              <a:t>dpa</a:t>
            </a:r>
            <a:r>
              <a:rPr lang="en-US" altLang="ja-JP" sz="2200" b="1" dirty="0" smtClean="0">
                <a:solidFill>
                  <a:schemeClr val="tx2">
                    <a:lumMod val="60000"/>
                    <a:lumOff val="40000"/>
                  </a:schemeClr>
                </a:solidFill>
              </a:rPr>
              <a:t>/y in 500 cm</a:t>
            </a:r>
            <a:r>
              <a:rPr lang="en-US" altLang="ja-JP" sz="2200" b="1" baseline="30000" dirty="0" smtClean="0">
                <a:solidFill>
                  <a:schemeClr val="tx2">
                    <a:lumMod val="60000"/>
                    <a:lumOff val="40000"/>
                  </a:schemeClr>
                </a:solidFill>
              </a:rPr>
              <a:t>3</a:t>
            </a:r>
            <a:endParaRPr lang="en-US" altLang="ja-JP" sz="2200" b="1" dirty="0" smtClean="0">
              <a:solidFill>
                <a:schemeClr val="tx2">
                  <a:lumMod val="60000"/>
                  <a:lumOff val="40000"/>
                </a:schemeClr>
              </a:solidFill>
            </a:endParaRPr>
          </a:p>
          <a:p>
            <a:pPr algn="ctr"/>
            <a:r>
              <a:rPr lang="en-US" altLang="ja-JP" sz="2200" b="1" dirty="0" smtClean="0">
                <a:solidFill>
                  <a:schemeClr val="tx2">
                    <a:lumMod val="60000"/>
                    <a:lumOff val="40000"/>
                  </a:schemeClr>
                </a:solidFill>
              </a:rPr>
              <a:t>12 x 80 small specimens</a:t>
            </a:r>
          </a:p>
          <a:p>
            <a:pPr algn="ctr"/>
            <a:r>
              <a:rPr lang="en-US" altLang="ja-JP" sz="2200" b="1" dirty="0" smtClean="0">
                <a:solidFill>
                  <a:schemeClr val="tx2">
                    <a:lumMod val="60000"/>
                    <a:lumOff val="40000"/>
                  </a:schemeClr>
                </a:solidFill>
              </a:rPr>
              <a:t>independently cooled </a:t>
            </a:r>
          </a:p>
          <a:p>
            <a:pPr algn="ctr"/>
            <a:r>
              <a:rPr lang="en-US" altLang="ja-JP" sz="2200" b="1" dirty="0" smtClean="0">
                <a:solidFill>
                  <a:schemeClr val="tx2">
                    <a:lumMod val="60000"/>
                    <a:lumOff val="40000"/>
                  </a:schemeClr>
                </a:solidFill>
              </a:rPr>
              <a:t>within +/3% T</a:t>
            </a:r>
          </a:p>
        </p:txBody>
      </p:sp>
    </p:spTree>
    <p:extLst>
      <p:ext uri="{BB962C8B-B14F-4D97-AF65-F5344CB8AC3E}">
        <p14:creationId xmlns:p14="http://schemas.microsoft.com/office/powerpoint/2010/main" val="362038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 tmFilter="0, 0; .2, .5; .8, .5; 1, 0"/>
                                        <p:tgtEl>
                                          <p:spTgt spid="180"/>
                                        </p:tgtEl>
                                      </p:cBhvr>
                                    </p:animEffect>
                                    <p:animScale>
                                      <p:cBhvr>
                                        <p:cTn id="7" dur="1500" autoRev="1" fill="hold"/>
                                        <p:tgtEl>
                                          <p:spTgt spid="1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980728"/>
            <a:ext cx="8229600" cy="5112568"/>
          </a:xfrm>
        </p:spPr>
        <p:txBody>
          <a:bodyPr>
            <a:normAutofit fontScale="92500" lnSpcReduction="10000"/>
          </a:bodyPr>
          <a:lstStyle/>
          <a:p>
            <a:r>
              <a:rPr lang="en-US" dirty="0" smtClean="0"/>
              <a:t>The validation activities covered </a:t>
            </a:r>
          </a:p>
          <a:p>
            <a:r>
              <a:rPr lang="en-US" dirty="0" smtClean="0"/>
              <a:t>a very wide range</a:t>
            </a:r>
          </a:p>
          <a:p>
            <a:endParaRPr lang="en-US" dirty="0"/>
          </a:p>
          <a:p>
            <a:r>
              <a:rPr lang="en-US" dirty="0" smtClean="0"/>
              <a:t>There is no time to cover the </a:t>
            </a:r>
            <a:r>
              <a:rPr lang="en-US" dirty="0"/>
              <a:t>f</a:t>
            </a:r>
            <a:r>
              <a:rPr lang="en-US" dirty="0" smtClean="0"/>
              <a:t>ull scope </a:t>
            </a:r>
          </a:p>
          <a:p>
            <a:r>
              <a:rPr lang="en-US" dirty="0" smtClean="0"/>
              <a:t>in this talk</a:t>
            </a:r>
          </a:p>
          <a:p>
            <a:endParaRPr lang="en-US" dirty="0" smtClean="0"/>
          </a:p>
          <a:p>
            <a:endParaRPr lang="en-US" dirty="0"/>
          </a:p>
          <a:p>
            <a:r>
              <a:rPr lang="en-US" dirty="0" smtClean="0"/>
              <a:t>I will focus on identifying those historical main technological challenges </a:t>
            </a:r>
          </a:p>
          <a:p>
            <a:r>
              <a:rPr lang="en-US" dirty="0" smtClean="0"/>
              <a:t>and explain how EVEDA has addressed them</a:t>
            </a:r>
          </a:p>
          <a:p>
            <a:endParaRPr lang="en-US" dirty="0"/>
          </a:p>
          <a:p>
            <a:endParaRPr lang="es-ES" dirty="0"/>
          </a:p>
        </p:txBody>
      </p:sp>
      <p:sp>
        <p:nvSpPr>
          <p:cNvPr id="3" name="Rectangle 2"/>
          <p:cNvSpPr/>
          <p:nvPr/>
        </p:nvSpPr>
        <p:spPr>
          <a:xfrm>
            <a:off x="5632612" y="3501008"/>
            <a:ext cx="3384376" cy="923330"/>
          </a:xfrm>
          <a:prstGeom prst="rect">
            <a:avLst/>
          </a:prstGeom>
          <a:noFill/>
          <a:ln w="38100">
            <a:solidFill>
              <a:srgbClr val="FFC000"/>
            </a:solidFill>
          </a:ln>
        </p:spPr>
        <p:txBody>
          <a:bodyPr wrap="square">
            <a:spAutoFit/>
          </a:bodyPr>
          <a:lstStyle/>
          <a:p>
            <a:pPr algn="just"/>
            <a:r>
              <a:rPr lang="en-GB" b="1" dirty="0" smtClean="0"/>
              <a:t>J. Knaster et al</a:t>
            </a:r>
            <a:r>
              <a:rPr lang="en-GB" dirty="0" smtClean="0"/>
              <a:t>., </a:t>
            </a:r>
            <a:r>
              <a:rPr lang="en-GB" dirty="0"/>
              <a:t> </a:t>
            </a:r>
            <a:r>
              <a:rPr lang="en-GB" i="1" dirty="0" smtClean="0"/>
              <a:t>IFMIF: overview of the validation activities, </a:t>
            </a:r>
            <a:r>
              <a:rPr lang="en-GB" b="1" dirty="0" smtClean="0"/>
              <a:t>Nuclear Fusion 53 </a:t>
            </a:r>
            <a:r>
              <a:rPr lang="en-GB" b="1" dirty="0" smtClean="0">
                <a:solidFill>
                  <a:srgbClr val="FF0000"/>
                </a:solidFill>
              </a:rPr>
              <a:t>(2013)</a:t>
            </a:r>
            <a:r>
              <a:rPr lang="en-GB" b="1" dirty="0" smtClean="0"/>
              <a:t> </a:t>
            </a:r>
            <a:r>
              <a:rPr lang="en-GB" b="1" dirty="0" smtClean="0"/>
              <a:t>116001</a:t>
            </a:r>
            <a:endParaRPr lang="en-GB" dirty="0"/>
          </a:p>
        </p:txBody>
      </p:sp>
    </p:spTree>
    <p:extLst>
      <p:ext uri="{BB962C8B-B14F-4D97-AF65-F5344CB8AC3E}">
        <p14:creationId xmlns:p14="http://schemas.microsoft.com/office/powerpoint/2010/main" val="3900350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9672" y="6305550"/>
            <a:ext cx="5184576" cy="55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792"/>
          <a:stretch/>
        </p:blipFill>
        <p:spPr bwMode="auto">
          <a:xfrm>
            <a:off x="3275856" y="4573841"/>
            <a:ext cx="2736304" cy="2248911"/>
          </a:xfrm>
          <a:prstGeom prst="rect">
            <a:avLst/>
          </a:prstGeom>
          <a:noFill/>
          <a:ln w="38100">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idx="1"/>
          </p:nvPr>
        </p:nvSpPr>
        <p:spPr>
          <a:xfrm>
            <a:off x="251520" y="692696"/>
            <a:ext cx="8517632" cy="4093915"/>
          </a:xfrm>
        </p:spPr>
        <p:txBody>
          <a:bodyPr>
            <a:normAutofit fontScale="55000" lnSpcReduction="20000"/>
          </a:bodyPr>
          <a:lstStyle/>
          <a:p>
            <a:r>
              <a:rPr lang="en-US" b="1" dirty="0" smtClean="0"/>
              <a:t>1</a:t>
            </a:r>
            <a:r>
              <a:rPr lang="en-US" b="1" baseline="30000" dirty="0" smtClean="0"/>
              <a:t>st</a:t>
            </a:r>
            <a:r>
              <a:rPr lang="en-US" b="1" dirty="0"/>
              <a:t> </a:t>
            </a:r>
            <a:r>
              <a:rPr lang="en-US" b="1" dirty="0" smtClean="0"/>
              <a:t>concern:</a:t>
            </a:r>
            <a:r>
              <a:rPr lang="en-US" dirty="0" smtClean="0"/>
              <a:t> D</a:t>
            </a:r>
            <a:r>
              <a:rPr lang="en-US" baseline="30000" dirty="0" smtClean="0"/>
              <a:t>+</a:t>
            </a:r>
            <a:r>
              <a:rPr lang="en-US" dirty="0" smtClean="0"/>
              <a:t> accelerator of 125 mA CW at 40 MeV</a:t>
            </a:r>
          </a:p>
          <a:p>
            <a:r>
              <a:rPr lang="en-US" dirty="0" smtClean="0">
                <a:solidFill>
                  <a:srgbClr val="0070C0"/>
                </a:solidFill>
              </a:rPr>
              <a:t>D</a:t>
            </a:r>
            <a:r>
              <a:rPr lang="en-US" baseline="30000" dirty="0" smtClean="0">
                <a:solidFill>
                  <a:srgbClr val="0070C0"/>
                </a:solidFill>
              </a:rPr>
              <a:t>+</a:t>
            </a:r>
            <a:r>
              <a:rPr lang="en-US" dirty="0" smtClean="0">
                <a:solidFill>
                  <a:srgbClr val="0070C0"/>
                </a:solidFill>
              </a:rPr>
              <a:t> prototype accelerator of 125 mA CW at 9 MeV in </a:t>
            </a:r>
            <a:r>
              <a:rPr lang="en-US" dirty="0" err="1" smtClean="0">
                <a:solidFill>
                  <a:srgbClr val="0070C0"/>
                </a:solidFill>
              </a:rPr>
              <a:t>Rokkasho</a:t>
            </a:r>
            <a:endParaRPr lang="en-US" dirty="0" smtClean="0">
              <a:solidFill>
                <a:srgbClr val="0070C0"/>
              </a:solidFill>
            </a:endParaRPr>
          </a:p>
          <a:p>
            <a:endParaRPr lang="en-US" dirty="0" smtClean="0"/>
          </a:p>
          <a:p>
            <a:r>
              <a:rPr lang="en-US" b="1" dirty="0" smtClean="0"/>
              <a:t>2</a:t>
            </a:r>
            <a:r>
              <a:rPr lang="en-US" b="1" baseline="30000" dirty="0" smtClean="0"/>
              <a:t>nd</a:t>
            </a:r>
            <a:r>
              <a:rPr lang="en-US" b="1" dirty="0" smtClean="0"/>
              <a:t> concern:</a:t>
            </a:r>
            <a:r>
              <a:rPr lang="en-US" dirty="0" smtClean="0"/>
              <a:t> Stable flow of lithium at required performance</a:t>
            </a:r>
          </a:p>
          <a:p>
            <a:r>
              <a:rPr lang="en-US" dirty="0" smtClean="0">
                <a:solidFill>
                  <a:srgbClr val="0070C0"/>
                </a:solidFill>
              </a:rPr>
              <a:t>Full scale prototype of Li facility in </a:t>
            </a:r>
            <a:r>
              <a:rPr lang="en-US" dirty="0" err="1" smtClean="0">
                <a:solidFill>
                  <a:srgbClr val="0070C0"/>
                </a:solidFill>
              </a:rPr>
              <a:t>Oarai</a:t>
            </a:r>
            <a:endParaRPr lang="en-US" dirty="0" smtClean="0">
              <a:solidFill>
                <a:srgbClr val="0070C0"/>
              </a:solidFill>
            </a:endParaRPr>
          </a:p>
          <a:p>
            <a:endParaRPr lang="en-US" dirty="0" smtClean="0"/>
          </a:p>
          <a:p>
            <a:r>
              <a:rPr lang="en-US" b="1" dirty="0" smtClean="0"/>
              <a:t>3</a:t>
            </a:r>
            <a:r>
              <a:rPr lang="en-US" b="1" baseline="30000" dirty="0" smtClean="0"/>
              <a:t>rd</a:t>
            </a:r>
            <a:r>
              <a:rPr lang="en-US" b="1" dirty="0" smtClean="0"/>
              <a:t> concern:</a:t>
            </a:r>
            <a:r>
              <a:rPr lang="en-US" dirty="0" smtClean="0"/>
              <a:t> Irradiated capsules allowing independent cooling</a:t>
            </a:r>
          </a:p>
          <a:p>
            <a:r>
              <a:rPr lang="en-US" dirty="0" smtClean="0">
                <a:solidFill>
                  <a:srgbClr val="0070C0"/>
                </a:solidFill>
              </a:rPr>
              <a:t>High  Flux </a:t>
            </a:r>
            <a:r>
              <a:rPr lang="en-US" dirty="0">
                <a:solidFill>
                  <a:srgbClr val="0070C0"/>
                </a:solidFill>
              </a:rPr>
              <a:t>T</a:t>
            </a:r>
            <a:r>
              <a:rPr lang="en-US" dirty="0" smtClean="0">
                <a:solidFill>
                  <a:srgbClr val="0070C0"/>
                </a:solidFill>
              </a:rPr>
              <a:t>est Module prototype in KIT</a:t>
            </a:r>
          </a:p>
          <a:p>
            <a:endParaRPr lang="en-US" dirty="0" smtClean="0"/>
          </a:p>
          <a:p>
            <a:r>
              <a:rPr lang="en-US" b="1" dirty="0" smtClean="0"/>
              <a:t>4</a:t>
            </a:r>
            <a:r>
              <a:rPr lang="en-US" b="1" baseline="30000" dirty="0" smtClean="0"/>
              <a:t>th</a:t>
            </a:r>
            <a:r>
              <a:rPr lang="en-US" b="1" dirty="0" smtClean="0"/>
              <a:t> concern:</a:t>
            </a:r>
            <a:r>
              <a:rPr lang="en-US" dirty="0" smtClean="0"/>
              <a:t> Small Specimens Test Techniques</a:t>
            </a:r>
          </a:p>
          <a:p>
            <a:r>
              <a:rPr lang="en-US" dirty="0" smtClean="0">
                <a:solidFill>
                  <a:srgbClr val="0070C0"/>
                </a:solidFill>
              </a:rPr>
              <a:t>Shape validation for pending specimens in Japanese </a:t>
            </a:r>
            <a:r>
              <a:rPr lang="en-US" dirty="0" err="1" smtClean="0">
                <a:solidFill>
                  <a:srgbClr val="0070C0"/>
                </a:solidFill>
              </a:rPr>
              <a:t>Univers</a:t>
            </a:r>
            <a:r>
              <a:rPr lang="en-US" dirty="0" smtClean="0">
                <a:solidFill>
                  <a:srgbClr val="0070C0"/>
                </a:solidFill>
              </a:rPr>
              <a:t>.</a:t>
            </a:r>
          </a:p>
          <a:p>
            <a:endParaRPr lang="en-US" dirty="0" smtClean="0"/>
          </a:p>
          <a:p>
            <a:r>
              <a:rPr lang="en-US" b="1" dirty="0" smtClean="0"/>
              <a:t>5</a:t>
            </a:r>
            <a:r>
              <a:rPr lang="en-US" b="1" baseline="30000" dirty="0" smtClean="0"/>
              <a:t>th</a:t>
            </a:r>
            <a:r>
              <a:rPr lang="en-US" b="1" dirty="0" smtClean="0"/>
              <a:t> concern:</a:t>
            </a:r>
            <a:r>
              <a:rPr lang="en-US" dirty="0" smtClean="0"/>
              <a:t> 2 </a:t>
            </a:r>
            <a:r>
              <a:rPr lang="en-US" dirty="0"/>
              <a:t>x 5 MW beam vs target </a:t>
            </a:r>
            <a:r>
              <a:rPr lang="en-US" dirty="0" smtClean="0"/>
              <a:t>interaction</a:t>
            </a:r>
          </a:p>
          <a:p>
            <a:r>
              <a:rPr lang="en-US" dirty="0" smtClean="0">
                <a:solidFill>
                  <a:srgbClr val="0070C0"/>
                </a:solidFill>
              </a:rPr>
              <a:t>Suitable concave </a:t>
            </a:r>
            <a:r>
              <a:rPr lang="en-US" dirty="0" err="1" smtClean="0">
                <a:solidFill>
                  <a:srgbClr val="0070C0"/>
                </a:solidFill>
              </a:rPr>
              <a:t>backplate</a:t>
            </a:r>
            <a:r>
              <a:rPr lang="en-US" dirty="0" smtClean="0">
                <a:solidFill>
                  <a:srgbClr val="0070C0"/>
                </a:solidFill>
              </a:rPr>
              <a:t> design assessed</a:t>
            </a:r>
            <a:endParaRPr lang="en-US" dirty="0"/>
          </a:p>
          <a:p>
            <a:endParaRPr lang="es-ES" dirty="0"/>
          </a:p>
        </p:txBody>
      </p:sp>
      <p:sp>
        <p:nvSpPr>
          <p:cNvPr id="4" name="TextBox 3"/>
          <p:cNvSpPr txBox="1"/>
          <p:nvPr/>
        </p:nvSpPr>
        <p:spPr>
          <a:xfrm>
            <a:off x="1547664" y="-117396"/>
            <a:ext cx="7776864" cy="892552"/>
          </a:xfrm>
          <a:prstGeom prst="rect">
            <a:avLst/>
          </a:prstGeom>
          <a:noFill/>
        </p:spPr>
        <p:txBody>
          <a:bodyPr wrap="square" rtlCol="0">
            <a:spAutoFit/>
          </a:bodyPr>
          <a:lstStyle/>
          <a:p>
            <a:pPr algn="ctr"/>
            <a:r>
              <a:rPr lang="en-GB" sz="2600" dirty="0" smtClean="0">
                <a:solidFill>
                  <a:schemeClr val="bg1"/>
                </a:solidFill>
              </a:rPr>
              <a:t>Five major historical technical concerns addressed </a:t>
            </a:r>
          </a:p>
          <a:p>
            <a:pPr algn="ctr"/>
            <a:r>
              <a:rPr lang="en-GB" sz="2600" dirty="0" smtClean="0">
                <a:solidFill>
                  <a:schemeClr val="bg1"/>
                </a:solidFill>
              </a:rPr>
              <a:t>in IFMIF/EVEDA</a:t>
            </a:r>
            <a:endParaRPr lang="en-GB" sz="2600" dirty="0">
              <a:solidFill>
                <a:schemeClr val="bg1"/>
              </a:solidFill>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71" y="4315055"/>
            <a:ext cx="6398865" cy="25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4985" y="2129258"/>
            <a:ext cx="869974" cy="141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7541423" y="764704"/>
            <a:ext cx="1423065" cy="1897422"/>
            <a:chOff x="7541423" y="764704"/>
            <a:chExt cx="1423065" cy="1897422"/>
          </a:xfrm>
        </p:grpSpPr>
        <p:pic>
          <p:nvPicPr>
            <p:cNvPr id="9" name="Picture 2" descr="C:\Users\David\Desktop\20160418_LTM-9_Rokkasho\IMG_4006.jpeg"/>
            <p:cNvPicPr>
              <a:picLocks noChangeAspect="1" noChangeArrowheads="1"/>
            </p:cNvPicPr>
            <p:nvPr/>
          </p:nvPicPr>
          <p:blipFill>
            <a:blip r:embed="rId5" cstate="print"/>
            <a:srcRect/>
            <a:stretch>
              <a:fillRect/>
            </a:stretch>
          </p:blipFill>
          <p:spPr bwMode="auto">
            <a:xfrm>
              <a:off x="7541423" y="764704"/>
              <a:ext cx="1423065" cy="1897422"/>
            </a:xfrm>
            <a:prstGeom prst="rect">
              <a:avLst/>
            </a:prstGeom>
            <a:noFill/>
          </p:spPr>
        </p:pic>
        <p:sp>
          <p:nvSpPr>
            <p:cNvPr id="5" name="TextBox 4"/>
            <p:cNvSpPr txBox="1"/>
            <p:nvPr/>
          </p:nvSpPr>
          <p:spPr>
            <a:xfrm>
              <a:off x="7740352" y="2276872"/>
              <a:ext cx="1104341" cy="369332"/>
            </a:xfrm>
            <a:prstGeom prst="rect">
              <a:avLst/>
            </a:prstGeom>
            <a:noFill/>
          </p:spPr>
          <p:txBody>
            <a:bodyPr wrap="none" rtlCol="0">
              <a:spAutoFit/>
            </a:bodyPr>
            <a:lstStyle/>
            <a:p>
              <a:r>
                <a:rPr lang="en-US" b="1" dirty="0" err="1" smtClean="0">
                  <a:solidFill>
                    <a:schemeClr val="bg1"/>
                  </a:solidFill>
                </a:rPr>
                <a:t>Rokkasho</a:t>
              </a:r>
              <a:endParaRPr lang="es-ES" b="1" dirty="0">
                <a:solidFill>
                  <a:schemeClr val="bg1"/>
                </a:solidFill>
              </a:endParaRPr>
            </a:p>
          </p:txBody>
        </p:sp>
      </p:grpSp>
      <p:grpSp>
        <p:nvGrpSpPr>
          <p:cNvPr id="13" name="Group 12"/>
          <p:cNvGrpSpPr/>
          <p:nvPr/>
        </p:nvGrpSpPr>
        <p:grpSpPr>
          <a:xfrm>
            <a:off x="137233" y="1095586"/>
            <a:ext cx="1410431" cy="1642491"/>
            <a:chOff x="137233" y="1095586"/>
            <a:chExt cx="1410431" cy="1642491"/>
          </a:xfrm>
        </p:grpSpPr>
        <p:pic>
          <p:nvPicPr>
            <p:cNvPr id="8" name="Picture 7"/>
            <p:cNvPicPr/>
            <p:nvPr/>
          </p:nvPicPr>
          <p:blipFill rotWithShape="1">
            <a:blip r:embed="rId6" cstate="print"/>
            <a:srcRect l="10090" t="3698" r="10270"/>
            <a:stretch/>
          </p:blipFill>
          <p:spPr bwMode="auto">
            <a:xfrm>
              <a:off x="137233" y="1095586"/>
              <a:ext cx="1410431" cy="1642491"/>
            </a:xfrm>
            <a:prstGeom prst="rect">
              <a:avLst/>
            </a:prstGeom>
            <a:noFill/>
          </p:spPr>
        </p:pic>
        <p:sp>
          <p:nvSpPr>
            <p:cNvPr id="11" name="TextBox 10"/>
            <p:cNvSpPr txBox="1"/>
            <p:nvPr/>
          </p:nvSpPr>
          <p:spPr>
            <a:xfrm>
              <a:off x="395536" y="2348880"/>
              <a:ext cx="700576" cy="369332"/>
            </a:xfrm>
            <a:prstGeom prst="rect">
              <a:avLst/>
            </a:prstGeom>
            <a:noFill/>
          </p:spPr>
          <p:txBody>
            <a:bodyPr wrap="none" rtlCol="0">
              <a:spAutoFit/>
            </a:bodyPr>
            <a:lstStyle/>
            <a:p>
              <a:r>
                <a:rPr lang="en-US" b="1" dirty="0" err="1" smtClean="0">
                  <a:solidFill>
                    <a:schemeClr val="bg1"/>
                  </a:solidFill>
                </a:rPr>
                <a:t>Oarai</a:t>
              </a:r>
              <a:endParaRPr lang="es-ES" b="1" dirty="0">
                <a:solidFill>
                  <a:schemeClr val="bg1"/>
                </a:solidFill>
              </a:endParaRPr>
            </a:p>
          </p:txBody>
        </p:sp>
      </p:grpSp>
      <p:grpSp>
        <p:nvGrpSpPr>
          <p:cNvPr id="14" name="Group 13"/>
          <p:cNvGrpSpPr/>
          <p:nvPr/>
        </p:nvGrpSpPr>
        <p:grpSpPr>
          <a:xfrm>
            <a:off x="8028384" y="2129258"/>
            <a:ext cx="1115616" cy="1847980"/>
            <a:chOff x="8028384" y="2129258"/>
            <a:chExt cx="1115616" cy="1847980"/>
          </a:xfrm>
        </p:grpSpPr>
        <p:pic>
          <p:nvPicPr>
            <p:cNvPr id="6"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612"/>
            <a:stretch/>
          </p:blipFill>
          <p:spPr bwMode="auto">
            <a:xfrm>
              <a:off x="8028384" y="2129258"/>
              <a:ext cx="1064545" cy="184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048572" y="3541658"/>
              <a:ext cx="1095428" cy="369332"/>
            </a:xfrm>
            <a:prstGeom prst="rect">
              <a:avLst/>
            </a:prstGeom>
            <a:noFill/>
          </p:spPr>
          <p:txBody>
            <a:bodyPr wrap="none" rtlCol="0">
              <a:spAutoFit/>
            </a:bodyPr>
            <a:lstStyle/>
            <a:p>
              <a:r>
                <a:rPr lang="en-US" b="1" dirty="0" smtClean="0">
                  <a:solidFill>
                    <a:schemeClr val="bg1"/>
                  </a:solidFill>
                </a:rPr>
                <a:t>Karlsruhe</a:t>
              </a:r>
              <a:endParaRPr lang="es-ES" b="1" dirty="0">
                <a:solidFill>
                  <a:schemeClr val="bg1"/>
                </a:solidFill>
              </a:endParaRPr>
            </a:p>
          </p:txBody>
        </p:sp>
      </p:grpSp>
      <p:pic>
        <p:nvPicPr>
          <p:cNvPr id="17" name="Picture 16"/>
          <p:cNvPicPr/>
          <p:nvPr/>
        </p:nvPicPr>
        <p:blipFill rotWithShape="1">
          <a:blip r:embed="rId8"/>
          <a:srcRect l="1" r="64179" b="8563"/>
          <a:stretch/>
        </p:blipFill>
        <p:spPr>
          <a:xfrm>
            <a:off x="107505" y="2718212"/>
            <a:ext cx="1512167" cy="1497518"/>
          </a:xfrm>
          <a:prstGeom prst="rect">
            <a:avLst/>
          </a:prstGeom>
        </p:spPr>
      </p:pic>
    </p:spTree>
    <p:extLst>
      <p:ext uri="{BB962C8B-B14F-4D97-AF65-F5344CB8AC3E}">
        <p14:creationId xmlns:p14="http://schemas.microsoft.com/office/powerpoint/2010/main" val="42343370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 calcmode="lin" valueType="num">
                                      <p:cBhvr>
                                        <p:cTn id="18"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9"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0"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1" dur="1000"/>
                                        <p:tgtEl>
                                          <p:spTgt spid="2">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p:cTn id="29"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par>
                                <p:cTn id="36" presetID="6"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par>
                                <p:cTn id="39" presetID="31" presetClass="exit" presetSubtype="0" fill="hold" nodeType="withEffect">
                                  <p:stCondLst>
                                    <p:cond delay="0"/>
                                  </p:stCondLst>
                                  <p:childTnLst>
                                    <p:anim calcmode="lin" valueType="num">
                                      <p:cBhvr>
                                        <p:cTn id="40" dur="1000"/>
                                        <p:tgtEl>
                                          <p:spTgt spid="10"/>
                                        </p:tgtEl>
                                        <p:attrNameLst>
                                          <p:attrName>ppt_w</p:attrName>
                                        </p:attrNameLst>
                                      </p:cBhvr>
                                      <p:tavLst>
                                        <p:tav tm="0">
                                          <p:val>
                                            <p:strVal val="ppt_w"/>
                                          </p:val>
                                        </p:tav>
                                        <p:tav tm="100000">
                                          <p:val>
                                            <p:fltVal val="0"/>
                                          </p:val>
                                        </p:tav>
                                      </p:tavLst>
                                    </p:anim>
                                    <p:anim calcmode="lin" valueType="num">
                                      <p:cBhvr>
                                        <p:cTn id="41" dur="1000"/>
                                        <p:tgtEl>
                                          <p:spTgt spid="10"/>
                                        </p:tgtEl>
                                        <p:attrNameLst>
                                          <p:attrName>ppt_h</p:attrName>
                                        </p:attrNameLst>
                                      </p:cBhvr>
                                      <p:tavLst>
                                        <p:tav tm="0">
                                          <p:val>
                                            <p:strVal val="ppt_h"/>
                                          </p:val>
                                        </p:tav>
                                        <p:tav tm="100000">
                                          <p:val>
                                            <p:fltVal val="0"/>
                                          </p:val>
                                        </p:tav>
                                      </p:tavLst>
                                    </p:anim>
                                    <p:anim calcmode="lin" valueType="num">
                                      <p:cBhvr>
                                        <p:cTn id="42" dur="1000"/>
                                        <p:tgtEl>
                                          <p:spTgt spid="10"/>
                                        </p:tgtEl>
                                        <p:attrNameLst>
                                          <p:attrName>style.rotation</p:attrName>
                                        </p:attrNameLst>
                                      </p:cBhvr>
                                      <p:tavLst>
                                        <p:tav tm="0">
                                          <p:val>
                                            <p:fltVal val="0"/>
                                          </p:val>
                                        </p:tav>
                                        <p:tav tm="100000">
                                          <p:val>
                                            <p:fltVal val="90"/>
                                          </p:val>
                                        </p:tav>
                                      </p:tavLst>
                                    </p:anim>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50" dur="10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51" dur="1000" fill="hold"/>
                                        <p:tgtEl>
                                          <p:spTgt spid="2">
                                            <p:txEl>
                                              <p:pRg st="10" end="10"/>
                                            </p:txEl>
                                          </p:spTgt>
                                        </p:tgtEl>
                                        <p:attrNameLst>
                                          <p:attrName>style.rotation</p:attrName>
                                        </p:attrNameLst>
                                      </p:cBhvr>
                                      <p:tavLst>
                                        <p:tav tm="0">
                                          <p:val>
                                            <p:fltVal val="90"/>
                                          </p:val>
                                        </p:tav>
                                        <p:tav tm="100000">
                                          <p:val>
                                            <p:fltVal val="0"/>
                                          </p:val>
                                        </p:tav>
                                      </p:tavLst>
                                    </p:anim>
                                    <p:animEffect transition="in" filter="fade">
                                      <p:cBhvr>
                                        <p:cTn id="52" dur="1000"/>
                                        <p:tgtEl>
                                          <p:spTgt spid="2">
                                            <p:txEl>
                                              <p:pRg st="10" end="10"/>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par>
                                <p:cTn id="56" presetID="31" presetClass="exit" presetSubtype="0" fill="hold" nodeType="withEffect">
                                  <p:stCondLst>
                                    <p:cond delay="0"/>
                                  </p:stCondLst>
                                  <p:childTnLst>
                                    <p:anim calcmode="lin" valueType="num">
                                      <p:cBhvr>
                                        <p:cTn id="57" dur="1000"/>
                                        <p:tgtEl>
                                          <p:spTgt spid="13"/>
                                        </p:tgtEl>
                                        <p:attrNameLst>
                                          <p:attrName>ppt_w</p:attrName>
                                        </p:attrNameLst>
                                      </p:cBhvr>
                                      <p:tavLst>
                                        <p:tav tm="0">
                                          <p:val>
                                            <p:strVal val="ppt_w"/>
                                          </p:val>
                                        </p:tav>
                                        <p:tav tm="100000">
                                          <p:val>
                                            <p:fltVal val="0"/>
                                          </p:val>
                                        </p:tav>
                                      </p:tavLst>
                                    </p:anim>
                                    <p:anim calcmode="lin" valueType="num">
                                      <p:cBhvr>
                                        <p:cTn id="58" dur="1000"/>
                                        <p:tgtEl>
                                          <p:spTgt spid="13"/>
                                        </p:tgtEl>
                                        <p:attrNameLst>
                                          <p:attrName>ppt_h</p:attrName>
                                        </p:attrNameLst>
                                      </p:cBhvr>
                                      <p:tavLst>
                                        <p:tav tm="0">
                                          <p:val>
                                            <p:strVal val="ppt_h"/>
                                          </p:val>
                                        </p:tav>
                                        <p:tav tm="100000">
                                          <p:val>
                                            <p:fltVal val="0"/>
                                          </p:val>
                                        </p:tav>
                                      </p:tavLst>
                                    </p:anim>
                                    <p:anim calcmode="lin" valueType="num">
                                      <p:cBhvr>
                                        <p:cTn id="59" dur="1000"/>
                                        <p:tgtEl>
                                          <p:spTgt spid="13"/>
                                        </p:tgtEl>
                                        <p:attrNameLst>
                                          <p:attrName>style.rotation</p:attrName>
                                        </p:attrNameLst>
                                      </p:cBhvr>
                                      <p:tavLst>
                                        <p:tav tm="0">
                                          <p:val>
                                            <p:fltVal val="0"/>
                                          </p:val>
                                        </p:tav>
                                        <p:tav tm="100000">
                                          <p:val>
                                            <p:fltVal val="90"/>
                                          </p:val>
                                        </p:tav>
                                      </p:tavLst>
                                    </p:anim>
                                    <p:animEffect transition="out" filter="fade">
                                      <p:cBhvr>
                                        <p:cTn id="60" dur="1000"/>
                                        <p:tgtEl>
                                          <p:spTgt spid="13"/>
                                        </p:tgtEl>
                                      </p:cBhvr>
                                    </p:animEffect>
                                    <p:set>
                                      <p:cBhvr>
                                        <p:cTn id="61" dur="1" fill="hold">
                                          <p:stCondLst>
                                            <p:cond delay="9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2">
                                            <p:txEl>
                                              <p:pRg st="13" end="13"/>
                                            </p:txEl>
                                          </p:spTgt>
                                        </p:tgtEl>
                                        <p:attrNameLst>
                                          <p:attrName>style.visibility</p:attrName>
                                        </p:attrNameLst>
                                      </p:cBhvr>
                                      <p:to>
                                        <p:strVal val="visible"/>
                                      </p:to>
                                    </p:set>
                                    <p:anim calcmode="lin" valueType="num">
                                      <p:cBhvr>
                                        <p:cTn id="66" dur="10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67" dur="1000" fill="hold"/>
                                        <p:tgtEl>
                                          <p:spTgt spid="2">
                                            <p:txEl>
                                              <p:pRg st="13" end="13"/>
                                            </p:txEl>
                                          </p:spTgt>
                                        </p:tgtEl>
                                        <p:attrNameLst>
                                          <p:attrName>ppt_h</p:attrName>
                                        </p:attrNameLst>
                                      </p:cBhvr>
                                      <p:tavLst>
                                        <p:tav tm="0">
                                          <p:val>
                                            <p:fltVal val="0"/>
                                          </p:val>
                                        </p:tav>
                                        <p:tav tm="100000">
                                          <p:val>
                                            <p:strVal val="#ppt_h"/>
                                          </p:val>
                                        </p:tav>
                                      </p:tavLst>
                                    </p:anim>
                                    <p:anim calcmode="lin" valueType="num">
                                      <p:cBhvr>
                                        <p:cTn id="68" dur="1000" fill="hold"/>
                                        <p:tgtEl>
                                          <p:spTgt spid="2">
                                            <p:txEl>
                                              <p:pRg st="13" end="13"/>
                                            </p:txEl>
                                          </p:spTgt>
                                        </p:tgtEl>
                                        <p:attrNameLst>
                                          <p:attrName>style.rotation</p:attrName>
                                        </p:attrNameLst>
                                      </p:cBhvr>
                                      <p:tavLst>
                                        <p:tav tm="0">
                                          <p:val>
                                            <p:fltVal val="90"/>
                                          </p:val>
                                        </p:tav>
                                        <p:tav tm="100000">
                                          <p:val>
                                            <p:fltVal val="0"/>
                                          </p:val>
                                        </p:tav>
                                      </p:tavLst>
                                    </p:anim>
                                    <p:animEffect transition="in" filter="fade">
                                      <p:cBhvr>
                                        <p:cTn id="69" dur="1000"/>
                                        <p:tgtEl>
                                          <p:spTgt spid="2">
                                            <p:txEl>
                                              <p:pRg st="13" end="13"/>
                                            </p:txEl>
                                          </p:spTgt>
                                        </p:tgtEl>
                                      </p:cBhvr>
                                    </p:animEffect>
                                  </p:childTnLst>
                                </p:cTn>
                              </p:par>
                              <p:par>
                                <p:cTn id="70" presetID="45" presetClass="exit" presetSubtype="0" fill="hold" nodeType="withEffect">
                                  <p:stCondLst>
                                    <p:cond delay="0"/>
                                  </p:stCondLst>
                                  <p:childTnLst>
                                    <p:animEffect transition="out" filter="fade">
                                      <p:cBhvr>
                                        <p:cTn id="71" dur="2000"/>
                                        <p:tgtEl>
                                          <p:spTgt spid="2053"/>
                                        </p:tgtEl>
                                      </p:cBhvr>
                                    </p:animEffect>
                                    <p:anim calcmode="lin" valueType="num">
                                      <p:cBhvr>
                                        <p:cTn id="72" dur="2000"/>
                                        <p:tgtEl>
                                          <p:spTgt spid="20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2053"/>
                                        </p:tgtEl>
                                        <p:attrNameLst>
                                          <p:attrName>ppt_h</p:attrName>
                                        </p:attrNameLst>
                                      </p:cBhvr>
                                      <p:tavLst>
                                        <p:tav tm="0">
                                          <p:val>
                                            <p:strVal val="ppt_h"/>
                                          </p:val>
                                        </p:tav>
                                        <p:tav tm="100000">
                                          <p:val>
                                            <p:strVal val="ppt_h"/>
                                          </p:val>
                                        </p:tav>
                                      </p:tavLst>
                                    </p:anim>
                                    <p:set>
                                      <p:cBhvr>
                                        <p:cTn id="74" dur="1" fill="hold">
                                          <p:stCondLst>
                                            <p:cond delay="1999"/>
                                          </p:stCondLst>
                                        </p:cTn>
                                        <p:tgtEl>
                                          <p:spTgt spid="2053"/>
                                        </p:tgtEl>
                                        <p:attrNameLst>
                                          <p:attrName>style.visibility</p:attrName>
                                        </p:attrNameLst>
                                      </p:cBhvr>
                                      <p:to>
                                        <p:strVal val="hidden"/>
                                      </p:to>
                                    </p:set>
                                  </p:childTnLst>
                                </p:cTn>
                              </p:par>
                              <p:par>
                                <p:cTn id="75" presetID="6" presetClass="entr" presetSubtype="16" fill="hold" nodeType="with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circle(in)">
                                      <p:cBhvr>
                                        <p:cTn id="7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21557" y="798394"/>
            <a:ext cx="9122443" cy="5510925"/>
          </a:xfrm>
          <a:prstGeom prst="rect">
            <a:avLst/>
          </a:prstGeom>
        </p:spPr>
      </p:pic>
      <p:sp>
        <p:nvSpPr>
          <p:cNvPr id="21" name="Rounded Rectangle 20"/>
          <p:cNvSpPr/>
          <p:nvPr/>
        </p:nvSpPr>
        <p:spPr>
          <a:xfrm>
            <a:off x="5436096" y="3933056"/>
            <a:ext cx="657142" cy="79208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06" t="8599" b="14789"/>
          <a:stretch/>
        </p:blipFill>
        <p:spPr bwMode="auto">
          <a:xfrm>
            <a:off x="1253236" y="773707"/>
            <a:ext cx="7639244" cy="179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443560" y="2780928"/>
            <a:ext cx="3696391"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794778"/>
            <a:ext cx="8404746" cy="337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880435" y="44624"/>
            <a:ext cx="7228069" cy="584775"/>
          </a:xfrm>
          <a:prstGeom prst="rect">
            <a:avLst/>
          </a:prstGeom>
          <a:noFill/>
        </p:spPr>
        <p:txBody>
          <a:bodyPr wrap="none" rtlCol="0">
            <a:spAutoFit/>
          </a:bodyPr>
          <a:lstStyle>
            <a:defPPr>
              <a:defRPr lang="en-US"/>
            </a:defPPr>
            <a:lvl1pPr>
              <a:defRPr sz="3200">
                <a:solidFill>
                  <a:schemeClr val="bg1"/>
                </a:solidFill>
              </a:defRPr>
            </a:lvl1pPr>
          </a:lstStyle>
          <a:p>
            <a:r>
              <a:rPr lang="en-US" b="1" dirty="0">
                <a:solidFill>
                  <a:srgbClr val="FF0000"/>
                </a:solidFill>
              </a:rPr>
              <a:t>1st concern: </a:t>
            </a:r>
            <a:r>
              <a:rPr lang="en-US" dirty="0"/>
              <a:t>D+ accelerator of 125 mA </a:t>
            </a:r>
            <a:r>
              <a:rPr lang="en-US" dirty="0" smtClean="0"/>
              <a:t>CW</a:t>
            </a:r>
            <a:endParaRPr lang="en-US" dirty="0"/>
          </a:p>
        </p:txBody>
      </p:sp>
      <p:sp>
        <p:nvSpPr>
          <p:cNvPr id="2" name="Rectangle 1"/>
          <p:cNvSpPr/>
          <p:nvPr/>
        </p:nvSpPr>
        <p:spPr>
          <a:xfrm>
            <a:off x="5364088" y="5179224"/>
            <a:ext cx="2880320" cy="98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p:cNvSpPr/>
          <p:nvPr/>
        </p:nvSpPr>
        <p:spPr>
          <a:xfrm>
            <a:off x="5444726" y="2636912"/>
            <a:ext cx="2079602" cy="98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p:cNvPicPr>
            <a:picLocks noChangeAspect="1" noChangeArrowheads="1"/>
          </p:cNvPicPr>
          <p:nvPr/>
        </p:nvPicPr>
        <p:blipFill rotWithShape="1">
          <a:blip r:embed="rId6" cstate="print"/>
          <a:srcRect r="90290" b="22140"/>
          <a:stretch/>
        </p:blipFill>
        <p:spPr bwMode="auto">
          <a:xfrm>
            <a:off x="6804248" y="5287330"/>
            <a:ext cx="688391" cy="373730"/>
          </a:xfrm>
          <a:prstGeom prst="rect">
            <a:avLst/>
          </a:prstGeom>
          <a:noFill/>
          <a:ln w="9525">
            <a:noFill/>
            <a:miter lim="800000"/>
            <a:headEnd/>
            <a:tailEnd/>
          </a:ln>
          <a:effec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5597" y="5688246"/>
            <a:ext cx="774875" cy="405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7"/>
          <p:cNvPicPr>
            <a:picLocks noChangeAspect="1" noChangeArrowheads="1"/>
          </p:cNvPicPr>
          <p:nvPr/>
        </p:nvPicPr>
        <p:blipFill>
          <a:blip r:embed="rId8">
            <a:extLst>
              <a:ext uri="{28A0092B-C50C-407E-A947-70E740481C1C}">
                <a14:useLocalDpi xmlns:a14="http://schemas.microsoft.com/office/drawing/2010/main" val="0"/>
              </a:ext>
            </a:extLst>
          </a:blip>
          <a:srcRect l="14877" t="8025" r="10733" b="9090"/>
          <a:stretch>
            <a:fillRect/>
          </a:stretch>
        </p:blipFill>
        <p:spPr bwMode="auto">
          <a:xfrm>
            <a:off x="6626322" y="5728721"/>
            <a:ext cx="577038" cy="3645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7508" y="5733256"/>
            <a:ext cx="848089" cy="377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980728"/>
            <a:ext cx="1258678" cy="646331"/>
          </a:xfrm>
          <a:prstGeom prst="rect">
            <a:avLst/>
          </a:prstGeom>
          <a:noFill/>
        </p:spPr>
        <p:txBody>
          <a:bodyPr wrap="none" rtlCol="0">
            <a:spAutoFit/>
          </a:bodyPr>
          <a:lstStyle/>
          <a:p>
            <a:r>
              <a:rPr lang="en-US" sz="3600" b="1" dirty="0" smtClean="0">
                <a:solidFill>
                  <a:srgbClr val="0070C0"/>
                </a:solidFill>
              </a:rPr>
              <a:t>IFMIF</a:t>
            </a:r>
            <a:endParaRPr lang="es-ES" sz="3600" b="1" dirty="0">
              <a:solidFill>
                <a:srgbClr val="0070C0"/>
              </a:solidFill>
            </a:endParaRPr>
          </a:p>
        </p:txBody>
      </p:sp>
      <p:sp>
        <p:nvSpPr>
          <p:cNvPr id="17" name="TextBox 16"/>
          <p:cNvSpPr txBox="1"/>
          <p:nvPr/>
        </p:nvSpPr>
        <p:spPr>
          <a:xfrm>
            <a:off x="107504" y="1700808"/>
            <a:ext cx="1192058" cy="646331"/>
          </a:xfrm>
          <a:prstGeom prst="rect">
            <a:avLst/>
          </a:prstGeom>
          <a:noFill/>
        </p:spPr>
        <p:txBody>
          <a:bodyPr wrap="none" rtlCol="0">
            <a:spAutoFit/>
          </a:bodyPr>
          <a:lstStyle/>
          <a:p>
            <a:r>
              <a:rPr lang="en-US" sz="3600" b="1" dirty="0" err="1" smtClean="0">
                <a:solidFill>
                  <a:srgbClr val="0070C0"/>
                </a:solidFill>
              </a:rPr>
              <a:t>LIPAc</a:t>
            </a:r>
            <a:endParaRPr lang="es-ES" sz="3600" b="1" dirty="0">
              <a:solidFill>
                <a:srgbClr val="0070C0"/>
              </a:solidFill>
            </a:endParaRPr>
          </a:p>
        </p:txBody>
      </p:sp>
      <p:pic>
        <p:nvPicPr>
          <p:cNvPr id="19" name="Picture 18"/>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3">
                    <a14:imgEffect>
                      <a14:artisticPhotocopy trans="0" detail="0"/>
                    </a14:imgEffect>
                    <a14:imgEffect>
                      <a14:brightnessContrast bright="20000" contrast="-40000"/>
                    </a14:imgEffect>
                  </a14:imgLayer>
                </a14:imgProps>
              </a:ext>
              <a:ext uri="{28A0092B-C50C-407E-A947-70E740481C1C}">
                <a14:useLocalDpi xmlns:a14="http://schemas.microsoft.com/office/drawing/2010/main" val="0"/>
              </a:ext>
            </a:extLst>
          </a:blip>
          <a:srcRect l="48237" t="799" r="21299" b="63464"/>
          <a:stretch/>
        </p:blipFill>
        <p:spPr>
          <a:xfrm>
            <a:off x="6165246" y="1700809"/>
            <a:ext cx="2779052" cy="1929008"/>
          </a:xfrm>
          <a:prstGeom prst="rect">
            <a:avLst/>
          </a:prstGeom>
        </p:spPr>
      </p:pic>
      <p:sp>
        <p:nvSpPr>
          <p:cNvPr id="7" name="Rectangle 6"/>
          <p:cNvSpPr/>
          <p:nvPr/>
        </p:nvSpPr>
        <p:spPr>
          <a:xfrm>
            <a:off x="5137935" y="2504509"/>
            <a:ext cx="3402085" cy="1077218"/>
          </a:xfrm>
          <a:prstGeom prst="rect">
            <a:avLst/>
          </a:prstGeom>
          <a:noFill/>
        </p:spPr>
        <p:txBody>
          <a:bodyPr wrap="non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Small in size but</a:t>
            </a:r>
          </a:p>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big in performance</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 name="図 3" descr="QST_LOGO_YOKO.ps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344" y="5301208"/>
            <a:ext cx="817311" cy="308577"/>
          </a:xfrm>
          <a:prstGeom prst="rect">
            <a:avLst/>
          </a:prstGeom>
          <a:solidFill>
            <a:schemeClr val="bg1"/>
          </a:solidFill>
        </p:spPr>
      </p:pic>
      <p:pic>
        <p:nvPicPr>
          <p:cNvPr id="22" name="Picture 10" descr="Logo CEA 2012 © CE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7956" y="5754206"/>
            <a:ext cx="415674" cy="33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86824"/>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986" y="1968077"/>
            <a:ext cx="9153526" cy="4113411"/>
            <a:chOff x="107504" y="2364318"/>
            <a:chExt cx="9153526" cy="4113411"/>
          </a:xfrm>
        </p:grpSpPr>
        <p:pic>
          <p:nvPicPr>
            <p:cNvPr id="4"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05" y="2984142"/>
              <a:ext cx="8892299" cy="2677106"/>
            </a:xfrm>
            <a:prstGeom prst="rect">
              <a:avLst/>
            </a:prstGeom>
          </p:spPr>
        </p:pic>
        <p:sp>
          <p:nvSpPr>
            <p:cNvPr id="5" name="TextBox 3"/>
            <p:cNvSpPr txBox="1"/>
            <p:nvPr/>
          </p:nvSpPr>
          <p:spPr>
            <a:xfrm>
              <a:off x="643367" y="2364318"/>
              <a:ext cx="1440160" cy="584775"/>
            </a:xfrm>
            <a:prstGeom prst="rect">
              <a:avLst/>
            </a:prstGeom>
            <a:noFill/>
          </p:spPr>
          <p:txBody>
            <a:bodyPr wrap="square" rtlCol="0">
              <a:spAutoFit/>
            </a:bodyPr>
            <a:lstStyle/>
            <a:p>
              <a:pPr algn="ctr"/>
              <a:r>
                <a:rPr lang="en-GB" sz="1600" b="1" i="1" dirty="0"/>
                <a:t>Injector + LEBT</a:t>
              </a:r>
            </a:p>
            <a:p>
              <a:pPr algn="ctr"/>
              <a:r>
                <a:rPr lang="en-GB" sz="1600" i="1" dirty="0">
                  <a:solidFill>
                    <a:schemeClr val="tx1">
                      <a:lumMod val="50000"/>
                      <a:lumOff val="50000"/>
                    </a:schemeClr>
                  </a:solidFill>
                </a:rPr>
                <a:t>CEA </a:t>
              </a:r>
              <a:r>
                <a:rPr lang="en-GB" sz="1600" i="1" dirty="0" err="1">
                  <a:solidFill>
                    <a:schemeClr val="tx1">
                      <a:lumMod val="50000"/>
                      <a:lumOff val="50000"/>
                    </a:schemeClr>
                  </a:solidFill>
                </a:rPr>
                <a:t>Saclay</a:t>
              </a:r>
              <a:endParaRPr lang="en-GB" sz="1600" i="1" dirty="0">
                <a:solidFill>
                  <a:schemeClr val="tx1">
                    <a:lumMod val="50000"/>
                    <a:lumOff val="50000"/>
                  </a:schemeClr>
                </a:solidFill>
              </a:endParaRPr>
            </a:p>
          </p:txBody>
        </p:sp>
        <p:sp>
          <p:nvSpPr>
            <p:cNvPr id="6" name="TextBox 4"/>
            <p:cNvSpPr txBox="1"/>
            <p:nvPr/>
          </p:nvSpPr>
          <p:spPr>
            <a:xfrm>
              <a:off x="1897039" y="2766078"/>
              <a:ext cx="1440160" cy="830997"/>
            </a:xfrm>
            <a:prstGeom prst="rect">
              <a:avLst/>
            </a:prstGeom>
            <a:noFill/>
          </p:spPr>
          <p:txBody>
            <a:bodyPr wrap="square" rtlCol="0">
              <a:spAutoFit/>
            </a:bodyPr>
            <a:lstStyle/>
            <a:p>
              <a:pPr algn="ctr"/>
              <a:r>
                <a:rPr lang="en-GB" sz="1600" b="1" i="1" dirty="0"/>
                <a:t>RFQ</a:t>
              </a:r>
            </a:p>
            <a:p>
              <a:pPr algn="ctr"/>
              <a:r>
                <a:rPr lang="en-GB" sz="1600" i="1" dirty="0">
                  <a:solidFill>
                    <a:schemeClr val="tx1">
                      <a:lumMod val="50000"/>
                      <a:lumOff val="50000"/>
                    </a:schemeClr>
                  </a:solidFill>
                </a:rPr>
                <a:t>INFN </a:t>
              </a:r>
              <a:r>
                <a:rPr lang="en-GB" sz="1600" i="1" dirty="0" err="1">
                  <a:solidFill>
                    <a:schemeClr val="tx1">
                      <a:lumMod val="50000"/>
                      <a:lumOff val="50000"/>
                    </a:schemeClr>
                  </a:solidFill>
                </a:rPr>
                <a:t>Legnaro</a:t>
              </a:r>
              <a:endParaRPr lang="en-GB" sz="1600" i="1" dirty="0">
                <a:solidFill>
                  <a:schemeClr val="tx1">
                    <a:lumMod val="50000"/>
                    <a:lumOff val="50000"/>
                  </a:schemeClr>
                </a:solidFill>
              </a:endParaRPr>
            </a:p>
            <a:p>
              <a:pPr algn="ctr"/>
              <a:r>
                <a:rPr lang="en-GB" sz="1600" i="1" dirty="0" smtClean="0">
                  <a:solidFill>
                    <a:schemeClr val="tx1">
                      <a:lumMod val="50000"/>
                      <a:lumOff val="50000"/>
                    </a:schemeClr>
                  </a:solidFill>
                </a:rPr>
                <a:t>QST</a:t>
              </a:r>
              <a:endParaRPr lang="en-GB" sz="1600" i="1" dirty="0">
                <a:solidFill>
                  <a:schemeClr val="tx1">
                    <a:lumMod val="50000"/>
                    <a:lumOff val="50000"/>
                  </a:schemeClr>
                </a:solidFill>
              </a:endParaRPr>
            </a:p>
          </p:txBody>
        </p:sp>
        <p:sp>
          <p:nvSpPr>
            <p:cNvPr id="7" name="TextBox 5"/>
            <p:cNvSpPr txBox="1"/>
            <p:nvPr/>
          </p:nvSpPr>
          <p:spPr>
            <a:xfrm>
              <a:off x="3104956" y="3028423"/>
              <a:ext cx="1728192" cy="584775"/>
            </a:xfrm>
            <a:prstGeom prst="rect">
              <a:avLst/>
            </a:prstGeom>
            <a:noFill/>
          </p:spPr>
          <p:txBody>
            <a:bodyPr wrap="square" rtlCol="0">
              <a:spAutoFit/>
            </a:bodyPr>
            <a:lstStyle/>
            <a:p>
              <a:pPr algn="ctr"/>
              <a:r>
                <a:rPr lang="en-GB" sz="1600" b="1" i="1" dirty="0"/>
                <a:t>MEBT</a:t>
              </a:r>
              <a:endParaRPr lang="en-GB" sz="1600" b="1" i="1" dirty="0">
                <a:solidFill>
                  <a:schemeClr val="tx1">
                    <a:lumMod val="50000"/>
                    <a:lumOff val="50000"/>
                  </a:schemeClr>
                </a:solidFill>
              </a:endParaRPr>
            </a:p>
            <a:p>
              <a:pPr algn="ctr"/>
              <a:r>
                <a:rPr lang="en-GB" sz="1600" i="1" dirty="0">
                  <a:solidFill>
                    <a:schemeClr val="tx1">
                      <a:lumMod val="50000"/>
                      <a:lumOff val="50000"/>
                    </a:schemeClr>
                  </a:solidFill>
                </a:rPr>
                <a:t>CIEMAT Madrid</a:t>
              </a:r>
            </a:p>
          </p:txBody>
        </p:sp>
        <p:sp>
          <p:nvSpPr>
            <p:cNvPr id="8" name="TextBox 6"/>
            <p:cNvSpPr txBox="1"/>
            <p:nvPr/>
          </p:nvSpPr>
          <p:spPr>
            <a:xfrm>
              <a:off x="4466730" y="2952036"/>
              <a:ext cx="1656184" cy="830997"/>
            </a:xfrm>
            <a:prstGeom prst="rect">
              <a:avLst/>
            </a:prstGeom>
            <a:noFill/>
          </p:spPr>
          <p:txBody>
            <a:bodyPr wrap="square" rtlCol="0">
              <a:spAutoFit/>
            </a:bodyPr>
            <a:lstStyle/>
            <a:p>
              <a:pPr algn="ctr"/>
              <a:r>
                <a:rPr lang="en-GB" sz="1600" b="1" i="1" dirty="0"/>
                <a:t>SRF </a:t>
              </a:r>
              <a:r>
                <a:rPr lang="en-GB" sz="1600" b="1" i="1" dirty="0" err="1"/>
                <a:t>Linac</a:t>
              </a:r>
              <a:endParaRPr lang="en-GB" sz="1600" b="1" i="1" dirty="0"/>
            </a:p>
            <a:p>
              <a:pPr algn="ctr"/>
              <a:r>
                <a:rPr lang="en-GB" sz="1600" i="1" dirty="0">
                  <a:solidFill>
                    <a:schemeClr val="tx1">
                      <a:lumMod val="50000"/>
                      <a:lumOff val="50000"/>
                    </a:schemeClr>
                  </a:solidFill>
                </a:rPr>
                <a:t>CEA </a:t>
              </a:r>
              <a:r>
                <a:rPr lang="en-GB" sz="1600" i="1" dirty="0" err="1">
                  <a:solidFill>
                    <a:schemeClr val="tx1">
                      <a:lumMod val="50000"/>
                      <a:lumOff val="50000"/>
                    </a:schemeClr>
                  </a:solidFill>
                </a:rPr>
                <a:t>Saclay</a:t>
              </a:r>
              <a:endParaRPr lang="en-GB" sz="1600" i="1" dirty="0">
                <a:solidFill>
                  <a:schemeClr val="tx1">
                    <a:lumMod val="50000"/>
                    <a:lumOff val="50000"/>
                  </a:schemeClr>
                </a:solidFill>
              </a:endParaRPr>
            </a:p>
            <a:p>
              <a:pPr algn="ctr"/>
              <a:r>
                <a:rPr lang="en-GB" sz="1600" i="1" dirty="0">
                  <a:solidFill>
                    <a:schemeClr val="tx1">
                      <a:lumMod val="50000"/>
                      <a:lumOff val="50000"/>
                    </a:schemeClr>
                  </a:solidFill>
                </a:rPr>
                <a:t>CIEMAT Madrid</a:t>
              </a:r>
            </a:p>
          </p:txBody>
        </p:sp>
        <p:sp>
          <p:nvSpPr>
            <p:cNvPr id="9" name="TextBox 7"/>
            <p:cNvSpPr txBox="1"/>
            <p:nvPr/>
          </p:nvSpPr>
          <p:spPr>
            <a:xfrm>
              <a:off x="6012160" y="3564305"/>
              <a:ext cx="1656184" cy="584775"/>
            </a:xfrm>
            <a:prstGeom prst="rect">
              <a:avLst/>
            </a:prstGeom>
            <a:noFill/>
          </p:spPr>
          <p:txBody>
            <a:bodyPr wrap="square" rtlCol="0">
              <a:spAutoFit/>
            </a:bodyPr>
            <a:lstStyle/>
            <a:p>
              <a:pPr algn="ctr"/>
              <a:r>
                <a:rPr lang="en-GB" sz="1600" b="1" i="1" dirty="0"/>
                <a:t>HEBT</a:t>
              </a:r>
            </a:p>
            <a:p>
              <a:pPr algn="ctr"/>
              <a:r>
                <a:rPr lang="en-GB" sz="1600" i="1" dirty="0">
                  <a:solidFill>
                    <a:schemeClr val="tx1">
                      <a:lumMod val="50000"/>
                      <a:lumOff val="50000"/>
                    </a:schemeClr>
                  </a:solidFill>
                </a:rPr>
                <a:t>CIEMAT Madrid</a:t>
              </a:r>
            </a:p>
          </p:txBody>
        </p:sp>
        <p:sp>
          <p:nvSpPr>
            <p:cNvPr id="10" name="TextBox 8"/>
            <p:cNvSpPr txBox="1"/>
            <p:nvPr/>
          </p:nvSpPr>
          <p:spPr>
            <a:xfrm>
              <a:off x="7676854" y="3941767"/>
              <a:ext cx="1584176" cy="584775"/>
            </a:xfrm>
            <a:prstGeom prst="rect">
              <a:avLst/>
            </a:prstGeom>
            <a:noFill/>
          </p:spPr>
          <p:txBody>
            <a:bodyPr wrap="square" rtlCol="0">
              <a:spAutoFit/>
            </a:bodyPr>
            <a:lstStyle/>
            <a:p>
              <a:pPr algn="ctr"/>
              <a:r>
                <a:rPr lang="en-GB" sz="1600" b="1" i="1" dirty="0"/>
                <a:t>BD</a:t>
              </a:r>
            </a:p>
            <a:p>
              <a:pPr algn="ctr"/>
              <a:r>
                <a:rPr lang="en-GB" sz="1600" i="1" dirty="0">
                  <a:solidFill>
                    <a:schemeClr val="tx1">
                      <a:lumMod val="50000"/>
                      <a:lumOff val="50000"/>
                    </a:schemeClr>
                  </a:solidFill>
                </a:rPr>
                <a:t>CIEMAT Madrid</a:t>
              </a:r>
            </a:p>
          </p:txBody>
        </p:sp>
        <p:sp>
          <p:nvSpPr>
            <p:cNvPr id="11" name="TextBox 9"/>
            <p:cNvSpPr txBox="1"/>
            <p:nvPr/>
          </p:nvSpPr>
          <p:spPr>
            <a:xfrm>
              <a:off x="177237" y="4146178"/>
              <a:ext cx="1872208" cy="830997"/>
            </a:xfrm>
            <a:prstGeom prst="rect">
              <a:avLst/>
            </a:prstGeom>
            <a:noFill/>
          </p:spPr>
          <p:txBody>
            <a:bodyPr wrap="square" rtlCol="0">
              <a:spAutoFit/>
            </a:bodyPr>
            <a:lstStyle/>
            <a:p>
              <a:pPr algn="ctr"/>
              <a:r>
                <a:rPr lang="en-GB" sz="1600" b="1" i="1" dirty="0"/>
                <a:t>Diagnostics</a:t>
              </a:r>
            </a:p>
            <a:p>
              <a:pPr algn="ctr"/>
              <a:r>
                <a:rPr lang="en-GB" sz="1600" i="1" dirty="0">
                  <a:solidFill>
                    <a:schemeClr val="tx1">
                      <a:lumMod val="50000"/>
                      <a:lumOff val="50000"/>
                    </a:schemeClr>
                  </a:solidFill>
                </a:rPr>
                <a:t>CEA </a:t>
              </a:r>
              <a:r>
                <a:rPr lang="en-GB" sz="1600" i="1" dirty="0" err="1">
                  <a:solidFill>
                    <a:schemeClr val="tx1">
                      <a:lumMod val="50000"/>
                      <a:lumOff val="50000"/>
                    </a:schemeClr>
                  </a:solidFill>
                </a:rPr>
                <a:t>Saclay</a:t>
              </a:r>
              <a:endParaRPr lang="en-GB" sz="1600" i="1" dirty="0">
                <a:solidFill>
                  <a:schemeClr val="tx1">
                    <a:lumMod val="50000"/>
                    <a:lumOff val="50000"/>
                  </a:schemeClr>
                </a:solidFill>
              </a:endParaRPr>
            </a:p>
            <a:p>
              <a:pPr algn="ctr"/>
              <a:r>
                <a:rPr lang="en-GB" sz="1600" i="1" dirty="0">
                  <a:solidFill>
                    <a:schemeClr val="tx1">
                      <a:lumMod val="50000"/>
                      <a:lumOff val="50000"/>
                    </a:schemeClr>
                  </a:solidFill>
                </a:rPr>
                <a:t>CIEMAT Madrid</a:t>
              </a:r>
            </a:p>
          </p:txBody>
        </p:sp>
        <p:sp>
          <p:nvSpPr>
            <p:cNvPr id="12" name="TextBox 10"/>
            <p:cNvSpPr txBox="1"/>
            <p:nvPr/>
          </p:nvSpPr>
          <p:spPr>
            <a:xfrm>
              <a:off x="3212358" y="4794250"/>
              <a:ext cx="1872208" cy="1077218"/>
            </a:xfrm>
            <a:prstGeom prst="rect">
              <a:avLst/>
            </a:prstGeom>
            <a:noFill/>
          </p:spPr>
          <p:txBody>
            <a:bodyPr wrap="square" rtlCol="0">
              <a:spAutoFit/>
            </a:bodyPr>
            <a:lstStyle/>
            <a:p>
              <a:pPr algn="ctr"/>
              <a:r>
                <a:rPr lang="en-GB" sz="1600" b="1" i="1" dirty="0"/>
                <a:t>RF Power</a:t>
              </a:r>
            </a:p>
            <a:p>
              <a:pPr algn="ctr"/>
              <a:r>
                <a:rPr lang="en-GB" sz="1600" i="1" dirty="0">
                  <a:solidFill>
                    <a:schemeClr val="tx1">
                      <a:lumMod val="50000"/>
                      <a:lumOff val="50000"/>
                    </a:schemeClr>
                  </a:solidFill>
                </a:rPr>
                <a:t>CIEMAT Madrid</a:t>
              </a:r>
            </a:p>
            <a:p>
              <a:pPr algn="ctr"/>
              <a:r>
                <a:rPr lang="en-GB" sz="1600" i="1" dirty="0">
                  <a:solidFill>
                    <a:schemeClr val="tx1">
                      <a:lumMod val="50000"/>
                      <a:lumOff val="50000"/>
                    </a:schemeClr>
                  </a:solidFill>
                </a:rPr>
                <a:t>CEA </a:t>
              </a:r>
              <a:r>
                <a:rPr lang="en-GB" sz="1600" i="1" dirty="0" err="1">
                  <a:solidFill>
                    <a:schemeClr val="tx1">
                      <a:lumMod val="50000"/>
                      <a:lumOff val="50000"/>
                    </a:schemeClr>
                  </a:solidFill>
                </a:rPr>
                <a:t>Saclay</a:t>
              </a:r>
              <a:endParaRPr lang="en-GB" sz="1600" i="1" dirty="0">
                <a:solidFill>
                  <a:schemeClr val="tx1">
                    <a:lumMod val="50000"/>
                    <a:lumOff val="50000"/>
                  </a:schemeClr>
                </a:solidFill>
              </a:endParaRPr>
            </a:p>
            <a:p>
              <a:pPr algn="ctr"/>
              <a:r>
                <a:rPr lang="en-GB" sz="1600" i="1" dirty="0">
                  <a:solidFill>
                    <a:schemeClr val="tx1">
                      <a:lumMod val="50000"/>
                      <a:lumOff val="50000"/>
                    </a:schemeClr>
                  </a:solidFill>
                </a:rPr>
                <a:t>SCK </a:t>
              </a:r>
              <a:r>
                <a:rPr lang="en-GB" sz="1600" i="1" dirty="0" err="1">
                  <a:solidFill>
                    <a:schemeClr val="tx1">
                      <a:lumMod val="50000"/>
                      <a:lumOff val="50000"/>
                    </a:schemeClr>
                  </a:solidFill>
                </a:rPr>
                <a:t>Mol</a:t>
              </a:r>
              <a:endParaRPr lang="en-GB" sz="1600" i="1" dirty="0">
                <a:solidFill>
                  <a:schemeClr val="tx1">
                    <a:lumMod val="50000"/>
                    <a:lumOff val="50000"/>
                  </a:schemeClr>
                </a:solidFill>
              </a:endParaRPr>
            </a:p>
          </p:txBody>
        </p:sp>
        <p:cxnSp>
          <p:nvCxnSpPr>
            <p:cNvPr id="13" name="Straight Arrow Connector 11"/>
            <p:cNvCxnSpPr/>
            <p:nvPr/>
          </p:nvCxnSpPr>
          <p:spPr>
            <a:xfrm>
              <a:off x="260030" y="3907502"/>
              <a:ext cx="8573321" cy="1825754"/>
            </a:xfrm>
            <a:prstGeom prst="straightConnector1">
              <a:avLst/>
            </a:prstGeom>
            <a:ln>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2"/>
            <p:cNvSpPr txBox="1"/>
            <p:nvPr/>
          </p:nvSpPr>
          <p:spPr>
            <a:xfrm rot="657934">
              <a:off x="3953066" y="4497113"/>
              <a:ext cx="655949" cy="369332"/>
            </a:xfrm>
            <a:prstGeom prst="rect">
              <a:avLst/>
            </a:prstGeom>
            <a:noFill/>
          </p:spPr>
          <p:txBody>
            <a:bodyPr wrap="none" rtlCol="0">
              <a:spAutoFit/>
            </a:bodyPr>
            <a:lstStyle/>
            <a:p>
              <a:r>
                <a:rPr lang="en-GB" dirty="0">
                  <a:solidFill>
                    <a:schemeClr val="tx1">
                      <a:lumMod val="65000"/>
                      <a:lumOff val="35000"/>
                    </a:schemeClr>
                  </a:solidFill>
                </a:rPr>
                <a:t>36 m</a:t>
              </a:r>
            </a:p>
          </p:txBody>
        </p:sp>
        <p:sp>
          <p:nvSpPr>
            <p:cNvPr id="15" name="TextBox 61"/>
            <p:cNvSpPr txBox="1"/>
            <p:nvPr/>
          </p:nvSpPr>
          <p:spPr>
            <a:xfrm>
              <a:off x="1700190" y="4506218"/>
              <a:ext cx="1872208" cy="584775"/>
            </a:xfrm>
            <a:prstGeom prst="rect">
              <a:avLst/>
            </a:prstGeom>
            <a:noFill/>
          </p:spPr>
          <p:txBody>
            <a:bodyPr wrap="square" rtlCol="0">
              <a:spAutoFit/>
            </a:bodyPr>
            <a:lstStyle/>
            <a:p>
              <a:pPr algn="ctr"/>
              <a:r>
                <a:rPr lang="en-GB" sz="1600" b="1" i="1" dirty="0" err="1"/>
                <a:t>Cryoplant</a:t>
              </a:r>
              <a:endParaRPr lang="en-GB" sz="1600" b="1" i="1" dirty="0"/>
            </a:p>
            <a:p>
              <a:pPr algn="ctr"/>
              <a:r>
                <a:rPr lang="en-GB" sz="1600" i="1" dirty="0">
                  <a:solidFill>
                    <a:schemeClr val="tx1">
                      <a:lumMod val="50000"/>
                      <a:lumOff val="50000"/>
                    </a:schemeClr>
                  </a:solidFill>
                </a:rPr>
                <a:t>CEA </a:t>
              </a:r>
              <a:r>
                <a:rPr lang="en-GB" sz="1600" i="1" dirty="0" err="1">
                  <a:solidFill>
                    <a:schemeClr val="tx1">
                      <a:lumMod val="50000"/>
                      <a:lumOff val="50000"/>
                    </a:schemeClr>
                  </a:solidFill>
                </a:rPr>
                <a:t>Saclay</a:t>
              </a:r>
              <a:endParaRPr lang="en-GB" sz="1600" i="1" dirty="0">
                <a:solidFill>
                  <a:schemeClr val="tx1">
                    <a:lumMod val="50000"/>
                    <a:lumOff val="50000"/>
                  </a:schemeClr>
                </a:solidFill>
              </a:endParaRPr>
            </a:p>
          </p:txBody>
        </p:sp>
        <p:sp>
          <p:nvSpPr>
            <p:cNvPr id="16" name="TextBox 62"/>
            <p:cNvSpPr txBox="1"/>
            <p:nvPr/>
          </p:nvSpPr>
          <p:spPr>
            <a:xfrm>
              <a:off x="4868542" y="5154290"/>
              <a:ext cx="1872208" cy="1323439"/>
            </a:xfrm>
            <a:prstGeom prst="rect">
              <a:avLst/>
            </a:prstGeom>
            <a:noFill/>
          </p:spPr>
          <p:txBody>
            <a:bodyPr wrap="square" rtlCol="0">
              <a:spAutoFit/>
            </a:bodyPr>
            <a:lstStyle/>
            <a:p>
              <a:pPr algn="ctr"/>
              <a:r>
                <a:rPr lang="en-GB" sz="1600" b="1" i="1" dirty="0"/>
                <a:t>Building</a:t>
              </a:r>
            </a:p>
            <a:p>
              <a:pPr algn="ctr">
                <a:defRPr/>
              </a:pPr>
              <a:r>
                <a:rPr lang="en-US" altLang="ja-JP" sz="1600" b="1" i="1" dirty="0"/>
                <a:t>Auxiliary System</a:t>
              </a:r>
              <a:endParaRPr lang="en-GB" sz="1600" b="1" i="1" dirty="0"/>
            </a:p>
            <a:p>
              <a:pPr algn="ctr"/>
              <a:r>
                <a:rPr lang="en-GB" sz="1600" b="1" i="1" dirty="0"/>
                <a:t>Control system</a:t>
              </a:r>
            </a:p>
            <a:p>
              <a:pPr algn="ctr"/>
              <a:r>
                <a:rPr lang="en-GB" sz="1600" b="1" i="1" dirty="0"/>
                <a:t>Installation</a:t>
              </a:r>
            </a:p>
            <a:p>
              <a:pPr algn="ctr"/>
              <a:r>
                <a:rPr lang="en-GB" sz="1600" b="1" i="1" dirty="0" smtClean="0">
                  <a:solidFill>
                    <a:schemeClr val="tx1">
                      <a:lumMod val="50000"/>
                      <a:lumOff val="50000"/>
                    </a:schemeClr>
                  </a:solidFill>
                </a:rPr>
                <a:t>QST</a:t>
              </a:r>
              <a:endParaRPr lang="en-GB" sz="1600" b="1" i="1" dirty="0">
                <a:solidFill>
                  <a:schemeClr val="tx1">
                    <a:lumMod val="50000"/>
                    <a:lumOff val="50000"/>
                  </a:schemeClr>
                </a:solidFill>
              </a:endParaRPr>
            </a:p>
          </p:txBody>
        </p:sp>
        <p:pic>
          <p:nvPicPr>
            <p:cNvPr id="17" name="図 35" descr="フランス国旗.bmp"/>
            <p:cNvPicPr>
              <a:picLocks noChangeAspect="1"/>
            </p:cNvPicPr>
            <p:nvPr/>
          </p:nvPicPr>
          <p:blipFill>
            <a:blip r:embed="rId3" cstate="print"/>
            <a:srcRect/>
            <a:stretch>
              <a:fillRect/>
            </a:stretch>
          </p:blipFill>
          <p:spPr bwMode="auto">
            <a:xfrm>
              <a:off x="312174" y="2400124"/>
              <a:ext cx="360040" cy="229905"/>
            </a:xfrm>
            <a:prstGeom prst="rect">
              <a:avLst/>
            </a:prstGeom>
            <a:noFill/>
            <a:ln w="9525">
              <a:noFill/>
              <a:miter lim="800000"/>
              <a:headEnd/>
              <a:tailEnd/>
            </a:ln>
          </p:spPr>
        </p:pic>
        <p:pic>
          <p:nvPicPr>
            <p:cNvPr id="18" name="Picture 208" descr="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6640" y="3286605"/>
              <a:ext cx="360041" cy="280358"/>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図 37" descr="イタリア国旗.bmp"/>
            <p:cNvPicPr>
              <a:picLocks noChangeAspect="1"/>
            </p:cNvPicPr>
            <p:nvPr/>
          </p:nvPicPr>
          <p:blipFill>
            <a:blip r:embed="rId5" cstate="print"/>
            <a:srcRect/>
            <a:stretch>
              <a:fillRect/>
            </a:stretch>
          </p:blipFill>
          <p:spPr bwMode="auto">
            <a:xfrm>
              <a:off x="2896641" y="2765924"/>
              <a:ext cx="360040" cy="292073"/>
            </a:xfrm>
            <a:prstGeom prst="rect">
              <a:avLst/>
            </a:prstGeom>
            <a:noFill/>
            <a:ln w="9525">
              <a:noFill/>
              <a:miter lim="800000"/>
              <a:headEnd/>
              <a:tailEnd/>
            </a:ln>
          </p:spPr>
        </p:pic>
        <p:pic>
          <p:nvPicPr>
            <p:cNvPr id="20" name="図 38" descr="スペイン国旗.bmp"/>
            <p:cNvPicPr>
              <a:picLocks noChangeAspect="1"/>
            </p:cNvPicPr>
            <p:nvPr/>
          </p:nvPicPr>
          <p:blipFill>
            <a:blip r:embed="rId6" cstate="print"/>
            <a:srcRect/>
            <a:stretch>
              <a:fillRect/>
            </a:stretch>
          </p:blipFill>
          <p:spPr bwMode="auto">
            <a:xfrm>
              <a:off x="3753028" y="2884407"/>
              <a:ext cx="342378" cy="216024"/>
            </a:xfrm>
            <a:prstGeom prst="rect">
              <a:avLst/>
            </a:prstGeom>
            <a:noFill/>
            <a:ln w="9525">
              <a:noFill/>
              <a:miter lim="800000"/>
              <a:headEnd/>
              <a:tailEnd/>
            </a:ln>
          </p:spPr>
        </p:pic>
        <p:pic>
          <p:nvPicPr>
            <p:cNvPr id="21" name="図 39" descr="スペイン国旗.bmp"/>
            <p:cNvPicPr>
              <a:picLocks noChangeAspect="1"/>
            </p:cNvPicPr>
            <p:nvPr/>
          </p:nvPicPr>
          <p:blipFill>
            <a:blip r:embed="rId6" cstate="print"/>
            <a:srcRect/>
            <a:stretch>
              <a:fillRect/>
            </a:stretch>
          </p:blipFill>
          <p:spPr bwMode="auto">
            <a:xfrm>
              <a:off x="6651722" y="3401418"/>
              <a:ext cx="360040" cy="227168"/>
            </a:xfrm>
            <a:prstGeom prst="rect">
              <a:avLst/>
            </a:prstGeom>
            <a:noFill/>
            <a:ln w="9525">
              <a:noFill/>
              <a:miter lim="800000"/>
              <a:headEnd/>
              <a:tailEnd/>
            </a:ln>
          </p:spPr>
        </p:pic>
        <p:pic>
          <p:nvPicPr>
            <p:cNvPr id="22" name="図 40" descr="スペイン国旗.bmp"/>
            <p:cNvPicPr>
              <a:picLocks noChangeAspect="1"/>
            </p:cNvPicPr>
            <p:nvPr/>
          </p:nvPicPr>
          <p:blipFill>
            <a:blip r:embed="rId6" cstate="print"/>
            <a:srcRect/>
            <a:stretch>
              <a:fillRect/>
            </a:stretch>
          </p:blipFill>
          <p:spPr bwMode="auto">
            <a:xfrm>
              <a:off x="8316416" y="3778880"/>
              <a:ext cx="360040" cy="227168"/>
            </a:xfrm>
            <a:prstGeom prst="rect">
              <a:avLst/>
            </a:prstGeom>
            <a:noFill/>
            <a:ln w="9525">
              <a:noFill/>
              <a:miter lim="800000"/>
              <a:headEnd/>
              <a:tailEnd/>
            </a:ln>
          </p:spPr>
        </p:pic>
        <p:pic>
          <p:nvPicPr>
            <p:cNvPr id="23" name="図 41" descr="フランス国旗.bmp"/>
            <p:cNvPicPr>
              <a:picLocks noChangeAspect="1"/>
            </p:cNvPicPr>
            <p:nvPr/>
          </p:nvPicPr>
          <p:blipFill>
            <a:blip r:embed="rId3" cstate="print"/>
            <a:srcRect/>
            <a:stretch>
              <a:fillRect/>
            </a:stretch>
          </p:blipFill>
          <p:spPr bwMode="auto">
            <a:xfrm>
              <a:off x="5106292" y="2740432"/>
              <a:ext cx="432048" cy="275885"/>
            </a:xfrm>
            <a:prstGeom prst="rect">
              <a:avLst/>
            </a:prstGeom>
            <a:noFill/>
            <a:ln w="9525">
              <a:noFill/>
              <a:miter lim="800000"/>
              <a:headEnd/>
              <a:tailEnd/>
            </a:ln>
          </p:spPr>
        </p:pic>
        <p:pic>
          <p:nvPicPr>
            <p:cNvPr id="24" name="図 42" descr="フランス国旗.bmp"/>
            <p:cNvPicPr>
              <a:picLocks noChangeAspect="1"/>
            </p:cNvPicPr>
            <p:nvPr/>
          </p:nvPicPr>
          <p:blipFill>
            <a:blip r:embed="rId3" cstate="print"/>
            <a:srcRect/>
            <a:stretch>
              <a:fillRect/>
            </a:stretch>
          </p:blipFill>
          <p:spPr bwMode="auto">
            <a:xfrm>
              <a:off x="107504" y="4222073"/>
              <a:ext cx="360040" cy="229904"/>
            </a:xfrm>
            <a:prstGeom prst="rect">
              <a:avLst/>
            </a:prstGeom>
            <a:noFill/>
            <a:ln w="9525">
              <a:noFill/>
              <a:miter lim="800000"/>
              <a:headEnd/>
              <a:tailEnd/>
            </a:ln>
          </p:spPr>
        </p:pic>
        <p:pic>
          <p:nvPicPr>
            <p:cNvPr id="25" name="図 43" descr="スペイン国旗.bmp"/>
            <p:cNvPicPr>
              <a:picLocks noChangeAspect="1"/>
            </p:cNvPicPr>
            <p:nvPr/>
          </p:nvPicPr>
          <p:blipFill>
            <a:blip r:embed="rId6" cstate="print"/>
            <a:srcRect/>
            <a:stretch>
              <a:fillRect/>
            </a:stretch>
          </p:blipFill>
          <p:spPr bwMode="auto">
            <a:xfrm>
              <a:off x="107504" y="4510105"/>
              <a:ext cx="360040" cy="227168"/>
            </a:xfrm>
            <a:prstGeom prst="rect">
              <a:avLst/>
            </a:prstGeom>
            <a:noFill/>
            <a:ln w="9525">
              <a:noFill/>
              <a:miter lim="800000"/>
              <a:headEnd/>
              <a:tailEnd/>
            </a:ln>
          </p:spPr>
        </p:pic>
        <p:pic>
          <p:nvPicPr>
            <p:cNvPr id="26" name="図 44" descr="フランス国旗.bmp"/>
            <p:cNvPicPr>
              <a:picLocks noChangeAspect="1"/>
            </p:cNvPicPr>
            <p:nvPr/>
          </p:nvPicPr>
          <p:blipFill>
            <a:blip r:embed="rId3" cstate="print"/>
            <a:srcRect/>
            <a:stretch>
              <a:fillRect/>
            </a:stretch>
          </p:blipFill>
          <p:spPr bwMode="auto">
            <a:xfrm>
              <a:off x="1835696" y="4582113"/>
              <a:ext cx="360040" cy="229904"/>
            </a:xfrm>
            <a:prstGeom prst="rect">
              <a:avLst/>
            </a:prstGeom>
            <a:noFill/>
            <a:ln w="9525">
              <a:noFill/>
              <a:miter lim="800000"/>
              <a:headEnd/>
              <a:tailEnd/>
            </a:ln>
          </p:spPr>
        </p:pic>
        <p:pic>
          <p:nvPicPr>
            <p:cNvPr id="27" name="図 45" descr="スペイン国旗.bmp"/>
            <p:cNvPicPr>
              <a:picLocks noChangeAspect="1"/>
            </p:cNvPicPr>
            <p:nvPr/>
          </p:nvPicPr>
          <p:blipFill>
            <a:blip r:embed="rId6" cstate="print"/>
            <a:srcRect/>
            <a:stretch>
              <a:fillRect/>
            </a:stretch>
          </p:blipFill>
          <p:spPr bwMode="auto">
            <a:xfrm>
              <a:off x="3347864" y="4870145"/>
              <a:ext cx="342378" cy="216024"/>
            </a:xfrm>
            <a:prstGeom prst="rect">
              <a:avLst/>
            </a:prstGeom>
            <a:noFill/>
            <a:ln w="9525">
              <a:noFill/>
              <a:miter lim="800000"/>
              <a:headEnd/>
              <a:tailEnd/>
            </a:ln>
          </p:spPr>
        </p:pic>
        <p:pic>
          <p:nvPicPr>
            <p:cNvPr id="28" name="Picture 208" descr="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5158177"/>
              <a:ext cx="469386" cy="288032"/>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251520" y="5157191"/>
              <a:ext cx="3252564" cy="1273075"/>
              <a:chOff x="251520" y="5229199"/>
              <a:chExt cx="3252564" cy="1273075"/>
            </a:xfrm>
          </p:grpSpPr>
          <p:pic>
            <p:nvPicPr>
              <p:cNvPr id="30" name="Picture 29"/>
              <p:cNvPicPr>
                <a:picLocks noChangeAspect="1" noChangeArrowheads="1"/>
              </p:cNvPicPr>
              <p:nvPr/>
            </p:nvPicPr>
            <p:blipFill rotWithShape="1">
              <a:blip r:embed="rId7" cstate="print"/>
              <a:srcRect r="90290" b="22140"/>
              <a:stretch/>
            </p:blipFill>
            <p:spPr bwMode="auto">
              <a:xfrm>
                <a:off x="627364" y="5229199"/>
                <a:ext cx="1072826" cy="554031"/>
              </a:xfrm>
              <a:prstGeom prst="rect">
                <a:avLst/>
              </a:prstGeom>
              <a:noFill/>
              <a:ln w="9525">
                <a:noFill/>
                <a:miter lim="800000"/>
                <a:headEnd/>
                <a:tailEnd/>
              </a:ln>
              <a:effectLst/>
            </p:spPr>
          </p:pic>
          <p:pic>
            <p:nvPicPr>
              <p:cNvPr id="31" name="Picture 17"/>
              <p:cNvPicPr>
                <a:picLocks noChangeAspect="1" noChangeArrowheads="1"/>
              </p:cNvPicPr>
              <p:nvPr/>
            </p:nvPicPr>
            <p:blipFill>
              <a:blip r:embed="rId8">
                <a:extLst>
                  <a:ext uri="{28A0092B-C50C-407E-A947-70E740481C1C}">
                    <a14:useLocalDpi xmlns:a14="http://schemas.microsoft.com/office/drawing/2010/main" val="0"/>
                  </a:ext>
                </a:extLst>
              </a:blip>
              <a:srcRect l="14877" t="8025" r="10733" b="9090"/>
              <a:stretch>
                <a:fillRect/>
              </a:stretch>
            </p:blipFill>
            <p:spPr bwMode="auto">
              <a:xfrm>
                <a:off x="1835696" y="5797424"/>
                <a:ext cx="720725" cy="7048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374" y="5925962"/>
                <a:ext cx="989013" cy="4397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784" y="5883534"/>
                <a:ext cx="8763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0" descr="Logo CEA 2012 © CE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520" y="5949280"/>
                <a:ext cx="481348" cy="39266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5" name="TextBox 224"/>
          <p:cNvSpPr txBox="1"/>
          <p:nvPr/>
        </p:nvSpPr>
        <p:spPr>
          <a:xfrm>
            <a:off x="755576" y="670337"/>
            <a:ext cx="6726480" cy="1246495"/>
          </a:xfrm>
          <a:prstGeom prst="rect">
            <a:avLst/>
          </a:prstGeom>
          <a:noFill/>
        </p:spPr>
        <p:txBody>
          <a:bodyPr wrap="square" rtlCol="0">
            <a:spAutoFit/>
          </a:bodyPr>
          <a:lstStyle/>
          <a:p>
            <a:pPr algn="ctr"/>
            <a:r>
              <a:rPr lang="en-GB" sz="2500" dirty="0" smtClean="0">
                <a:solidFill>
                  <a:srgbClr val="002060"/>
                </a:solidFill>
              </a:rPr>
              <a:t>Equipment designed</a:t>
            </a:r>
          </a:p>
          <a:p>
            <a:pPr algn="ctr"/>
            <a:r>
              <a:rPr lang="en-GB" sz="2500" dirty="0" smtClean="0">
                <a:solidFill>
                  <a:srgbClr val="002060"/>
                </a:solidFill>
              </a:rPr>
              <a:t>and constructed in Europe</a:t>
            </a:r>
          </a:p>
          <a:p>
            <a:pPr algn="ctr"/>
            <a:r>
              <a:rPr lang="en-GB" sz="2500" dirty="0" smtClean="0">
                <a:solidFill>
                  <a:srgbClr val="002060"/>
                </a:solidFill>
              </a:rPr>
              <a:t>Installed and commissioned in </a:t>
            </a:r>
            <a:r>
              <a:rPr lang="en-GB" sz="2500" dirty="0" err="1" smtClean="0">
                <a:solidFill>
                  <a:srgbClr val="0070C0"/>
                </a:solidFill>
              </a:rPr>
              <a:t>Rokkasho</a:t>
            </a:r>
            <a:endParaRPr lang="en-GB" sz="2500" dirty="0" smtClean="0">
              <a:solidFill>
                <a:srgbClr val="0070C0"/>
              </a:solidFill>
            </a:endParaRPr>
          </a:p>
        </p:txBody>
      </p:sp>
      <p:grpSp>
        <p:nvGrpSpPr>
          <p:cNvPr id="228" name="Group 227"/>
          <p:cNvGrpSpPr/>
          <p:nvPr/>
        </p:nvGrpSpPr>
        <p:grpSpPr>
          <a:xfrm>
            <a:off x="5652120" y="44624"/>
            <a:ext cx="3524401" cy="3149078"/>
            <a:chOff x="3347864" y="2420888"/>
            <a:chExt cx="4783566" cy="3960440"/>
          </a:xfrm>
        </p:grpSpPr>
        <p:grpSp>
          <p:nvGrpSpPr>
            <p:cNvPr id="229" name="Group 2"/>
            <p:cNvGrpSpPr>
              <a:grpSpLocks/>
            </p:cNvGrpSpPr>
            <p:nvPr/>
          </p:nvGrpSpPr>
          <p:grpSpPr bwMode="auto">
            <a:xfrm rot="103454">
              <a:off x="3347864" y="2420888"/>
              <a:ext cx="4608512" cy="3960440"/>
              <a:chOff x="1200" y="432"/>
              <a:chExt cx="3120" cy="2658"/>
            </a:xfrm>
          </p:grpSpPr>
          <p:sp>
            <p:nvSpPr>
              <p:cNvPr id="234" name="Freeform 3"/>
              <p:cNvSpPr>
                <a:spLocks/>
              </p:cNvSpPr>
              <p:nvPr/>
            </p:nvSpPr>
            <p:spPr bwMode="auto">
              <a:xfrm>
                <a:off x="1200" y="2614"/>
                <a:ext cx="49" cy="25"/>
              </a:xfrm>
              <a:custGeom>
                <a:avLst/>
                <a:gdLst>
                  <a:gd name="T0" fmla="*/ 18 w 55"/>
                  <a:gd name="T1" fmla="*/ 3 h 32"/>
                  <a:gd name="T2" fmla="*/ 18 w 55"/>
                  <a:gd name="T3" fmla="*/ 2 h 32"/>
                  <a:gd name="T4" fmla="*/ 14 w 55"/>
                  <a:gd name="T5" fmla="*/ 2 h 32"/>
                  <a:gd name="T6" fmla="*/ 12 w 55"/>
                  <a:gd name="T7" fmla="*/ 2 h 32"/>
                  <a:gd name="T8" fmla="*/ 10 w 55"/>
                  <a:gd name="T9" fmla="*/ 0 h 32"/>
                  <a:gd name="T10" fmla="*/ 4 w 55"/>
                  <a:gd name="T11" fmla="*/ 0 h 32"/>
                  <a:gd name="T12" fmla="*/ 0 w 55"/>
                  <a:gd name="T13" fmla="*/ 2 h 32"/>
                  <a:gd name="T14" fmla="*/ 0 w 55"/>
                  <a:gd name="T15" fmla="*/ 2 h 32"/>
                  <a:gd name="T16" fmla="*/ 4 w 55"/>
                  <a:gd name="T17" fmla="*/ 2 h 32"/>
                  <a:gd name="T18" fmla="*/ 4 w 55"/>
                  <a:gd name="T19" fmla="*/ 2 h 32"/>
                  <a:gd name="T20" fmla="*/ 7 w 55"/>
                  <a:gd name="T21" fmla="*/ 2 h 32"/>
                  <a:gd name="T22" fmla="*/ 12 w 55"/>
                  <a:gd name="T23" fmla="*/ 3 h 32"/>
                  <a:gd name="T24" fmla="*/ 14 w 55"/>
                  <a:gd name="T25" fmla="*/ 3 h 32"/>
                  <a:gd name="T26" fmla="*/ 14 w 55"/>
                  <a:gd name="T27" fmla="*/ 2 h 32"/>
                  <a:gd name="T28" fmla="*/ 14 w 55"/>
                  <a:gd name="T29" fmla="*/ 2 h 32"/>
                  <a:gd name="T30" fmla="*/ 18 w 55"/>
                  <a:gd name="T31" fmla="*/ 3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32"/>
                  <a:gd name="T50" fmla="*/ 55 w 5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32">
                    <a:moveTo>
                      <a:pt x="55" y="32"/>
                    </a:moveTo>
                    <a:lnTo>
                      <a:pt x="55" y="16"/>
                    </a:lnTo>
                    <a:lnTo>
                      <a:pt x="47" y="8"/>
                    </a:lnTo>
                    <a:lnTo>
                      <a:pt x="39" y="8"/>
                    </a:lnTo>
                    <a:lnTo>
                      <a:pt x="31" y="0"/>
                    </a:lnTo>
                    <a:lnTo>
                      <a:pt x="16" y="0"/>
                    </a:lnTo>
                    <a:lnTo>
                      <a:pt x="0" y="8"/>
                    </a:lnTo>
                    <a:lnTo>
                      <a:pt x="0" y="16"/>
                    </a:lnTo>
                    <a:lnTo>
                      <a:pt x="8" y="24"/>
                    </a:lnTo>
                    <a:lnTo>
                      <a:pt x="16" y="24"/>
                    </a:lnTo>
                    <a:lnTo>
                      <a:pt x="23" y="24"/>
                    </a:lnTo>
                    <a:lnTo>
                      <a:pt x="39" y="32"/>
                    </a:lnTo>
                    <a:lnTo>
                      <a:pt x="47" y="32"/>
                    </a:lnTo>
                    <a:lnTo>
                      <a:pt x="47" y="24"/>
                    </a:lnTo>
                    <a:lnTo>
                      <a:pt x="47" y="16"/>
                    </a:lnTo>
                    <a:lnTo>
                      <a:pt x="55" y="32"/>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5" name="Freeform 4"/>
              <p:cNvSpPr>
                <a:spLocks/>
              </p:cNvSpPr>
              <p:nvPr/>
            </p:nvSpPr>
            <p:spPr bwMode="auto">
              <a:xfrm>
                <a:off x="1200" y="2614"/>
                <a:ext cx="49" cy="25"/>
              </a:xfrm>
              <a:custGeom>
                <a:avLst/>
                <a:gdLst>
                  <a:gd name="T0" fmla="*/ 18 w 55"/>
                  <a:gd name="T1" fmla="*/ 3 h 32"/>
                  <a:gd name="T2" fmla="*/ 18 w 55"/>
                  <a:gd name="T3" fmla="*/ 2 h 32"/>
                  <a:gd name="T4" fmla="*/ 14 w 55"/>
                  <a:gd name="T5" fmla="*/ 2 h 32"/>
                  <a:gd name="T6" fmla="*/ 12 w 55"/>
                  <a:gd name="T7" fmla="*/ 2 h 32"/>
                  <a:gd name="T8" fmla="*/ 10 w 55"/>
                  <a:gd name="T9" fmla="*/ 0 h 32"/>
                  <a:gd name="T10" fmla="*/ 4 w 55"/>
                  <a:gd name="T11" fmla="*/ 0 h 32"/>
                  <a:gd name="T12" fmla="*/ 0 w 55"/>
                  <a:gd name="T13" fmla="*/ 2 h 32"/>
                  <a:gd name="T14" fmla="*/ 0 w 55"/>
                  <a:gd name="T15" fmla="*/ 2 h 32"/>
                  <a:gd name="T16" fmla="*/ 4 w 55"/>
                  <a:gd name="T17" fmla="*/ 2 h 32"/>
                  <a:gd name="T18" fmla="*/ 4 w 55"/>
                  <a:gd name="T19" fmla="*/ 2 h 32"/>
                  <a:gd name="T20" fmla="*/ 7 w 55"/>
                  <a:gd name="T21" fmla="*/ 2 h 32"/>
                  <a:gd name="T22" fmla="*/ 12 w 55"/>
                  <a:gd name="T23" fmla="*/ 3 h 32"/>
                  <a:gd name="T24" fmla="*/ 14 w 55"/>
                  <a:gd name="T25" fmla="*/ 3 h 32"/>
                  <a:gd name="T26" fmla="*/ 14 w 55"/>
                  <a:gd name="T27" fmla="*/ 2 h 32"/>
                  <a:gd name="T28" fmla="*/ 14 w 55"/>
                  <a:gd name="T29" fmla="*/ 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32"/>
                  <a:gd name="T47" fmla="*/ 55 w 55"/>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32">
                    <a:moveTo>
                      <a:pt x="55" y="32"/>
                    </a:moveTo>
                    <a:lnTo>
                      <a:pt x="55" y="16"/>
                    </a:lnTo>
                    <a:lnTo>
                      <a:pt x="47" y="8"/>
                    </a:lnTo>
                    <a:lnTo>
                      <a:pt x="39" y="8"/>
                    </a:lnTo>
                    <a:lnTo>
                      <a:pt x="31" y="0"/>
                    </a:lnTo>
                    <a:lnTo>
                      <a:pt x="16" y="0"/>
                    </a:lnTo>
                    <a:lnTo>
                      <a:pt x="0" y="8"/>
                    </a:lnTo>
                    <a:lnTo>
                      <a:pt x="0" y="16"/>
                    </a:lnTo>
                    <a:lnTo>
                      <a:pt x="8" y="24"/>
                    </a:lnTo>
                    <a:lnTo>
                      <a:pt x="16" y="24"/>
                    </a:lnTo>
                    <a:lnTo>
                      <a:pt x="23" y="24"/>
                    </a:lnTo>
                    <a:lnTo>
                      <a:pt x="39" y="32"/>
                    </a:lnTo>
                    <a:lnTo>
                      <a:pt x="47" y="32"/>
                    </a:lnTo>
                    <a:lnTo>
                      <a:pt x="47" y="24"/>
                    </a:lnTo>
                    <a:lnTo>
                      <a:pt x="47" y="16"/>
                    </a:lnTo>
                  </a:path>
                </a:pathLst>
              </a:custGeom>
              <a:solidFill>
                <a:srgbClr val="33CC33"/>
              </a:solidFill>
              <a:ln w="12700">
                <a:solidFill>
                  <a:srgbClr val="000000"/>
                </a:solidFill>
                <a:round/>
                <a:headEnd/>
                <a:tailEnd/>
              </a:ln>
            </p:spPr>
            <p:txBody>
              <a:bodyPr/>
              <a:lstStyle/>
              <a:p>
                <a:endParaRPr lang="en-GB"/>
              </a:p>
            </p:txBody>
          </p:sp>
          <p:sp>
            <p:nvSpPr>
              <p:cNvPr id="236" name="Freeform 5"/>
              <p:cNvSpPr>
                <a:spLocks/>
              </p:cNvSpPr>
              <p:nvPr/>
            </p:nvSpPr>
            <p:spPr bwMode="auto">
              <a:xfrm>
                <a:off x="1263" y="2515"/>
                <a:ext cx="50" cy="74"/>
              </a:xfrm>
              <a:custGeom>
                <a:avLst/>
                <a:gdLst>
                  <a:gd name="T0" fmla="*/ 15 w 56"/>
                  <a:gd name="T1" fmla="*/ 0 h 96"/>
                  <a:gd name="T2" fmla="*/ 13 w 56"/>
                  <a:gd name="T3" fmla="*/ 2 h 96"/>
                  <a:gd name="T4" fmla="*/ 13 w 56"/>
                  <a:gd name="T5" fmla="*/ 2 h 96"/>
                  <a:gd name="T6" fmla="*/ 11 w 56"/>
                  <a:gd name="T7" fmla="*/ 2 h 96"/>
                  <a:gd name="T8" fmla="*/ 8 w 56"/>
                  <a:gd name="T9" fmla="*/ 2 h 96"/>
                  <a:gd name="T10" fmla="*/ 8 w 56"/>
                  <a:gd name="T11" fmla="*/ 2 h 96"/>
                  <a:gd name="T12" fmla="*/ 8 w 56"/>
                  <a:gd name="T13" fmla="*/ 2 h 96"/>
                  <a:gd name="T14" fmla="*/ 5 w 56"/>
                  <a:gd name="T15" fmla="*/ 4 h 96"/>
                  <a:gd name="T16" fmla="*/ 4 w 56"/>
                  <a:gd name="T17" fmla="*/ 6 h 96"/>
                  <a:gd name="T18" fmla="*/ 0 w 56"/>
                  <a:gd name="T19" fmla="*/ 7 h 96"/>
                  <a:gd name="T20" fmla="*/ 4 w 56"/>
                  <a:gd name="T21" fmla="*/ 7 h 96"/>
                  <a:gd name="T22" fmla="*/ 5 w 56"/>
                  <a:gd name="T23" fmla="*/ 7 h 96"/>
                  <a:gd name="T24" fmla="*/ 8 w 56"/>
                  <a:gd name="T25" fmla="*/ 7 h 96"/>
                  <a:gd name="T26" fmla="*/ 8 w 56"/>
                  <a:gd name="T27" fmla="*/ 6 h 96"/>
                  <a:gd name="T28" fmla="*/ 13 w 56"/>
                  <a:gd name="T29" fmla="*/ 5 h 96"/>
                  <a:gd name="T30" fmla="*/ 15 w 56"/>
                  <a:gd name="T31" fmla="*/ 5 h 96"/>
                  <a:gd name="T32" fmla="*/ 15 w 56"/>
                  <a:gd name="T33" fmla="*/ 4 h 96"/>
                  <a:gd name="T34" fmla="*/ 15 w 56"/>
                  <a:gd name="T35" fmla="*/ 2 h 96"/>
                  <a:gd name="T36" fmla="*/ 19 w 56"/>
                  <a:gd name="T37" fmla="*/ 2 h 96"/>
                  <a:gd name="T38" fmla="*/ 19 w 56"/>
                  <a:gd name="T39" fmla="*/ 2 h 96"/>
                  <a:gd name="T40" fmla="*/ 15 w 56"/>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96"/>
                  <a:gd name="T65" fmla="*/ 56 w 56"/>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96">
                    <a:moveTo>
                      <a:pt x="48" y="0"/>
                    </a:moveTo>
                    <a:lnTo>
                      <a:pt x="40" y="8"/>
                    </a:lnTo>
                    <a:lnTo>
                      <a:pt x="40" y="16"/>
                    </a:lnTo>
                    <a:lnTo>
                      <a:pt x="32" y="16"/>
                    </a:lnTo>
                    <a:lnTo>
                      <a:pt x="24" y="16"/>
                    </a:lnTo>
                    <a:lnTo>
                      <a:pt x="24" y="24"/>
                    </a:lnTo>
                    <a:lnTo>
                      <a:pt x="24" y="32"/>
                    </a:lnTo>
                    <a:lnTo>
                      <a:pt x="16" y="56"/>
                    </a:lnTo>
                    <a:lnTo>
                      <a:pt x="8" y="80"/>
                    </a:lnTo>
                    <a:lnTo>
                      <a:pt x="0" y="88"/>
                    </a:lnTo>
                    <a:lnTo>
                      <a:pt x="8" y="96"/>
                    </a:lnTo>
                    <a:lnTo>
                      <a:pt x="16" y="96"/>
                    </a:lnTo>
                    <a:lnTo>
                      <a:pt x="24" y="88"/>
                    </a:lnTo>
                    <a:lnTo>
                      <a:pt x="24" y="80"/>
                    </a:lnTo>
                    <a:lnTo>
                      <a:pt x="40" y="72"/>
                    </a:lnTo>
                    <a:lnTo>
                      <a:pt x="48" y="64"/>
                    </a:lnTo>
                    <a:lnTo>
                      <a:pt x="48" y="56"/>
                    </a:lnTo>
                    <a:lnTo>
                      <a:pt x="48" y="32"/>
                    </a:lnTo>
                    <a:lnTo>
                      <a:pt x="56" y="16"/>
                    </a:lnTo>
                    <a:lnTo>
                      <a:pt x="56" y="8"/>
                    </a:lnTo>
                    <a:lnTo>
                      <a:pt x="48"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7" name="Freeform 6"/>
              <p:cNvSpPr>
                <a:spLocks/>
              </p:cNvSpPr>
              <p:nvPr/>
            </p:nvSpPr>
            <p:spPr bwMode="auto">
              <a:xfrm>
                <a:off x="1263" y="2515"/>
                <a:ext cx="50" cy="74"/>
              </a:xfrm>
              <a:custGeom>
                <a:avLst/>
                <a:gdLst>
                  <a:gd name="T0" fmla="*/ 15 w 56"/>
                  <a:gd name="T1" fmla="*/ 0 h 96"/>
                  <a:gd name="T2" fmla="*/ 13 w 56"/>
                  <a:gd name="T3" fmla="*/ 2 h 96"/>
                  <a:gd name="T4" fmla="*/ 13 w 56"/>
                  <a:gd name="T5" fmla="*/ 2 h 96"/>
                  <a:gd name="T6" fmla="*/ 11 w 56"/>
                  <a:gd name="T7" fmla="*/ 2 h 96"/>
                  <a:gd name="T8" fmla="*/ 8 w 56"/>
                  <a:gd name="T9" fmla="*/ 2 h 96"/>
                  <a:gd name="T10" fmla="*/ 8 w 56"/>
                  <a:gd name="T11" fmla="*/ 2 h 96"/>
                  <a:gd name="T12" fmla="*/ 8 w 56"/>
                  <a:gd name="T13" fmla="*/ 2 h 96"/>
                  <a:gd name="T14" fmla="*/ 5 w 56"/>
                  <a:gd name="T15" fmla="*/ 4 h 96"/>
                  <a:gd name="T16" fmla="*/ 4 w 56"/>
                  <a:gd name="T17" fmla="*/ 6 h 96"/>
                  <a:gd name="T18" fmla="*/ 0 w 56"/>
                  <a:gd name="T19" fmla="*/ 7 h 96"/>
                  <a:gd name="T20" fmla="*/ 4 w 56"/>
                  <a:gd name="T21" fmla="*/ 7 h 96"/>
                  <a:gd name="T22" fmla="*/ 5 w 56"/>
                  <a:gd name="T23" fmla="*/ 7 h 96"/>
                  <a:gd name="T24" fmla="*/ 8 w 56"/>
                  <a:gd name="T25" fmla="*/ 7 h 96"/>
                  <a:gd name="T26" fmla="*/ 8 w 56"/>
                  <a:gd name="T27" fmla="*/ 6 h 96"/>
                  <a:gd name="T28" fmla="*/ 13 w 56"/>
                  <a:gd name="T29" fmla="*/ 5 h 96"/>
                  <a:gd name="T30" fmla="*/ 15 w 56"/>
                  <a:gd name="T31" fmla="*/ 5 h 96"/>
                  <a:gd name="T32" fmla="*/ 15 w 56"/>
                  <a:gd name="T33" fmla="*/ 4 h 96"/>
                  <a:gd name="T34" fmla="*/ 15 w 56"/>
                  <a:gd name="T35" fmla="*/ 2 h 96"/>
                  <a:gd name="T36" fmla="*/ 19 w 56"/>
                  <a:gd name="T37" fmla="*/ 2 h 96"/>
                  <a:gd name="T38" fmla="*/ 19 w 56"/>
                  <a:gd name="T39" fmla="*/ 2 h 96"/>
                  <a:gd name="T40" fmla="*/ 15 w 56"/>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96"/>
                  <a:gd name="T65" fmla="*/ 56 w 56"/>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96">
                    <a:moveTo>
                      <a:pt x="48" y="0"/>
                    </a:moveTo>
                    <a:lnTo>
                      <a:pt x="40" y="8"/>
                    </a:lnTo>
                    <a:lnTo>
                      <a:pt x="40" y="16"/>
                    </a:lnTo>
                    <a:lnTo>
                      <a:pt x="32" y="16"/>
                    </a:lnTo>
                    <a:lnTo>
                      <a:pt x="24" y="16"/>
                    </a:lnTo>
                    <a:lnTo>
                      <a:pt x="24" y="24"/>
                    </a:lnTo>
                    <a:lnTo>
                      <a:pt x="24" y="32"/>
                    </a:lnTo>
                    <a:lnTo>
                      <a:pt x="16" y="56"/>
                    </a:lnTo>
                    <a:lnTo>
                      <a:pt x="8" y="80"/>
                    </a:lnTo>
                    <a:lnTo>
                      <a:pt x="0" y="88"/>
                    </a:lnTo>
                    <a:lnTo>
                      <a:pt x="8" y="96"/>
                    </a:lnTo>
                    <a:lnTo>
                      <a:pt x="16" y="96"/>
                    </a:lnTo>
                    <a:lnTo>
                      <a:pt x="24" y="88"/>
                    </a:lnTo>
                    <a:lnTo>
                      <a:pt x="24" y="80"/>
                    </a:lnTo>
                    <a:lnTo>
                      <a:pt x="40" y="72"/>
                    </a:lnTo>
                    <a:lnTo>
                      <a:pt x="48" y="64"/>
                    </a:lnTo>
                    <a:lnTo>
                      <a:pt x="48" y="56"/>
                    </a:lnTo>
                    <a:lnTo>
                      <a:pt x="48" y="32"/>
                    </a:lnTo>
                    <a:lnTo>
                      <a:pt x="56" y="16"/>
                    </a:lnTo>
                    <a:lnTo>
                      <a:pt x="56" y="8"/>
                    </a:lnTo>
                    <a:lnTo>
                      <a:pt x="48" y="0"/>
                    </a:lnTo>
                  </a:path>
                </a:pathLst>
              </a:custGeom>
              <a:solidFill>
                <a:srgbClr val="33CC33"/>
              </a:solidFill>
              <a:ln w="12700">
                <a:solidFill>
                  <a:srgbClr val="000000"/>
                </a:solidFill>
                <a:round/>
                <a:headEnd/>
                <a:tailEnd/>
              </a:ln>
            </p:spPr>
            <p:txBody>
              <a:bodyPr/>
              <a:lstStyle/>
              <a:p>
                <a:endParaRPr lang="en-GB"/>
              </a:p>
            </p:txBody>
          </p:sp>
          <p:sp>
            <p:nvSpPr>
              <p:cNvPr id="238" name="Freeform 7"/>
              <p:cNvSpPr>
                <a:spLocks/>
              </p:cNvSpPr>
              <p:nvPr/>
            </p:nvSpPr>
            <p:spPr bwMode="auto">
              <a:xfrm>
                <a:off x="1342" y="2416"/>
                <a:ext cx="469" cy="532"/>
              </a:xfrm>
              <a:custGeom>
                <a:avLst/>
                <a:gdLst>
                  <a:gd name="T0" fmla="*/ 8 w 527"/>
                  <a:gd name="T1" fmla="*/ 8 h 686"/>
                  <a:gd name="T2" fmla="*/ 0 w 527"/>
                  <a:gd name="T3" fmla="*/ 12 h 686"/>
                  <a:gd name="T4" fmla="*/ 8 w 527"/>
                  <a:gd name="T5" fmla="*/ 10 h 686"/>
                  <a:gd name="T6" fmla="*/ 15 w 527"/>
                  <a:gd name="T7" fmla="*/ 10 h 686"/>
                  <a:gd name="T8" fmla="*/ 18 w 527"/>
                  <a:gd name="T9" fmla="*/ 12 h 686"/>
                  <a:gd name="T10" fmla="*/ 15 w 527"/>
                  <a:gd name="T11" fmla="*/ 15 h 686"/>
                  <a:gd name="T12" fmla="*/ 10 w 527"/>
                  <a:gd name="T13" fmla="*/ 17 h 686"/>
                  <a:gd name="T14" fmla="*/ 18 w 527"/>
                  <a:gd name="T15" fmla="*/ 19 h 686"/>
                  <a:gd name="T16" fmla="*/ 18 w 527"/>
                  <a:gd name="T17" fmla="*/ 23 h 686"/>
                  <a:gd name="T18" fmla="*/ 25 w 527"/>
                  <a:gd name="T19" fmla="*/ 23 h 686"/>
                  <a:gd name="T20" fmla="*/ 33 w 527"/>
                  <a:gd name="T21" fmla="*/ 20 h 686"/>
                  <a:gd name="T22" fmla="*/ 43 w 527"/>
                  <a:gd name="T23" fmla="*/ 20 h 686"/>
                  <a:gd name="T24" fmla="*/ 44 w 527"/>
                  <a:gd name="T25" fmla="*/ 24 h 686"/>
                  <a:gd name="T26" fmla="*/ 58 w 527"/>
                  <a:gd name="T27" fmla="*/ 22 h 686"/>
                  <a:gd name="T28" fmla="*/ 48 w 527"/>
                  <a:gd name="T29" fmla="*/ 19 h 686"/>
                  <a:gd name="T30" fmla="*/ 49 w 527"/>
                  <a:gd name="T31" fmla="*/ 13 h 686"/>
                  <a:gd name="T32" fmla="*/ 61 w 527"/>
                  <a:gd name="T33" fmla="*/ 16 h 686"/>
                  <a:gd name="T34" fmla="*/ 68 w 527"/>
                  <a:gd name="T35" fmla="*/ 20 h 686"/>
                  <a:gd name="T36" fmla="*/ 77 w 527"/>
                  <a:gd name="T37" fmla="*/ 22 h 686"/>
                  <a:gd name="T38" fmla="*/ 66 w 527"/>
                  <a:gd name="T39" fmla="*/ 24 h 686"/>
                  <a:gd name="T40" fmla="*/ 68 w 527"/>
                  <a:gd name="T41" fmla="*/ 28 h 686"/>
                  <a:gd name="T42" fmla="*/ 48 w 527"/>
                  <a:gd name="T43" fmla="*/ 33 h 686"/>
                  <a:gd name="T44" fmla="*/ 43 w 527"/>
                  <a:gd name="T45" fmla="*/ 34 h 686"/>
                  <a:gd name="T46" fmla="*/ 39 w 527"/>
                  <a:gd name="T47" fmla="*/ 38 h 686"/>
                  <a:gd name="T48" fmla="*/ 48 w 527"/>
                  <a:gd name="T49" fmla="*/ 43 h 686"/>
                  <a:gd name="T50" fmla="*/ 39 w 527"/>
                  <a:gd name="T51" fmla="*/ 47 h 686"/>
                  <a:gd name="T52" fmla="*/ 49 w 527"/>
                  <a:gd name="T53" fmla="*/ 51 h 686"/>
                  <a:gd name="T54" fmla="*/ 49 w 527"/>
                  <a:gd name="T55" fmla="*/ 49 h 686"/>
                  <a:gd name="T56" fmla="*/ 68 w 527"/>
                  <a:gd name="T57" fmla="*/ 43 h 686"/>
                  <a:gd name="T58" fmla="*/ 68 w 527"/>
                  <a:gd name="T59" fmla="*/ 46 h 686"/>
                  <a:gd name="T60" fmla="*/ 68 w 527"/>
                  <a:gd name="T61" fmla="*/ 53 h 686"/>
                  <a:gd name="T62" fmla="*/ 69 w 527"/>
                  <a:gd name="T63" fmla="*/ 53 h 686"/>
                  <a:gd name="T64" fmla="*/ 87 w 527"/>
                  <a:gd name="T65" fmla="*/ 49 h 686"/>
                  <a:gd name="T66" fmla="*/ 93 w 527"/>
                  <a:gd name="T67" fmla="*/ 50 h 686"/>
                  <a:gd name="T68" fmla="*/ 105 w 527"/>
                  <a:gd name="T69" fmla="*/ 46 h 686"/>
                  <a:gd name="T70" fmla="*/ 114 w 527"/>
                  <a:gd name="T71" fmla="*/ 40 h 686"/>
                  <a:gd name="T72" fmla="*/ 132 w 527"/>
                  <a:gd name="T73" fmla="*/ 32 h 686"/>
                  <a:gd name="T74" fmla="*/ 147 w 527"/>
                  <a:gd name="T75" fmla="*/ 26 h 686"/>
                  <a:gd name="T76" fmla="*/ 162 w 527"/>
                  <a:gd name="T77" fmla="*/ 22 h 686"/>
                  <a:gd name="T78" fmla="*/ 157 w 527"/>
                  <a:gd name="T79" fmla="*/ 20 h 686"/>
                  <a:gd name="T80" fmla="*/ 155 w 527"/>
                  <a:gd name="T81" fmla="*/ 17 h 686"/>
                  <a:gd name="T82" fmla="*/ 150 w 527"/>
                  <a:gd name="T83" fmla="*/ 16 h 686"/>
                  <a:gd name="T84" fmla="*/ 140 w 527"/>
                  <a:gd name="T85" fmla="*/ 13 h 686"/>
                  <a:gd name="T86" fmla="*/ 150 w 527"/>
                  <a:gd name="T87" fmla="*/ 12 h 686"/>
                  <a:gd name="T88" fmla="*/ 142 w 527"/>
                  <a:gd name="T89" fmla="*/ 6 h 686"/>
                  <a:gd name="T90" fmla="*/ 117 w 527"/>
                  <a:gd name="T91" fmla="*/ 7 h 686"/>
                  <a:gd name="T92" fmla="*/ 109 w 527"/>
                  <a:gd name="T93" fmla="*/ 7 h 686"/>
                  <a:gd name="T94" fmla="*/ 105 w 527"/>
                  <a:gd name="T95" fmla="*/ 2 h 686"/>
                  <a:gd name="T96" fmla="*/ 93 w 527"/>
                  <a:gd name="T97" fmla="*/ 2 h 686"/>
                  <a:gd name="T98" fmla="*/ 77 w 527"/>
                  <a:gd name="T99" fmla="*/ 0 h 686"/>
                  <a:gd name="T100" fmla="*/ 68 w 527"/>
                  <a:gd name="T101" fmla="*/ 4 h 686"/>
                  <a:gd name="T102" fmla="*/ 54 w 527"/>
                  <a:gd name="T103" fmla="*/ 4 h 686"/>
                  <a:gd name="T104" fmla="*/ 48 w 527"/>
                  <a:gd name="T105" fmla="*/ 7 h 686"/>
                  <a:gd name="T106" fmla="*/ 33 w 527"/>
                  <a:gd name="T107" fmla="*/ 6 h 686"/>
                  <a:gd name="T108" fmla="*/ 20 w 527"/>
                  <a:gd name="T109" fmla="*/ 7 h 6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7"/>
                  <a:gd name="T166" fmla="*/ 0 h 686"/>
                  <a:gd name="T167" fmla="*/ 527 w 527"/>
                  <a:gd name="T168" fmla="*/ 686 h 6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7" h="686">
                    <a:moveTo>
                      <a:pt x="48" y="96"/>
                    </a:moveTo>
                    <a:lnTo>
                      <a:pt x="40" y="96"/>
                    </a:lnTo>
                    <a:lnTo>
                      <a:pt x="32" y="96"/>
                    </a:lnTo>
                    <a:lnTo>
                      <a:pt x="24" y="96"/>
                    </a:lnTo>
                    <a:lnTo>
                      <a:pt x="24" y="104"/>
                    </a:lnTo>
                    <a:lnTo>
                      <a:pt x="16" y="112"/>
                    </a:lnTo>
                    <a:lnTo>
                      <a:pt x="16" y="119"/>
                    </a:lnTo>
                    <a:lnTo>
                      <a:pt x="8" y="127"/>
                    </a:lnTo>
                    <a:lnTo>
                      <a:pt x="0" y="135"/>
                    </a:lnTo>
                    <a:lnTo>
                      <a:pt x="0" y="151"/>
                    </a:lnTo>
                    <a:lnTo>
                      <a:pt x="0" y="159"/>
                    </a:lnTo>
                    <a:lnTo>
                      <a:pt x="8" y="159"/>
                    </a:lnTo>
                    <a:lnTo>
                      <a:pt x="16" y="151"/>
                    </a:lnTo>
                    <a:lnTo>
                      <a:pt x="24" y="143"/>
                    </a:lnTo>
                    <a:lnTo>
                      <a:pt x="24" y="135"/>
                    </a:lnTo>
                    <a:lnTo>
                      <a:pt x="32" y="135"/>
                    </a:lnTo>
                    <a:lnTo>
                      <a:pt x="32" y="127"/>
                    </a:lnTo>
                    <a:lnTo>
                      <a:pt x="32" y="119"/>
                    </a:lnTo>
                    <a:lnTo>
                      <a:pt x="40" y="119"/>
                    </a:lnTo>
                    <a:lnTo>
                      <a:pt x="48" y="127"/>
                    </a:lnTo>
                    <a:lnTo>
                      <a:pt x="56" y="127"/>
                    </a:lnTo>
                    <a:lnTo>
                      <a:pt x="56" y="119"/>
                    </a:lnTo>
                    <a:lnTo>
                      <a:pt x="56" y="127"/>
                    </a:lnTo>
                    <a:lnTo>
                      <a:pt x="64" y="135"/>
                    </a:lnTo>
                    <a:lnTo>
                      <a:pt x="56" y="143"/>
                    </a:lnTo>
                    <a:lnTo>
                      <a:pt x="48" y="151"/>
                    </a:lnTo>
                    <a:lnTo>
                      <a:pt x="48" y="159"/>
                    </a:lnTo>
                    <a:lnTo>
                      <a:pt x="48" y="167"/>
                    </a:lnTo>
                    <a:lnTo>
                      <a:pt x="48" y="175"/>
                    </a:lnTo>
                    <a:lnTo>
                      <a:pt x="48" y="183"/>
                    </a:lnTo>
                    <a:lnTo>
                      <a:pt x="48" y="191"/>
                    </a:lnTo>
                    <a:lnTo>
                      <a:pt x="48" y="199"/>
                    </a:lnTo>
                    <a:lnTo>
                      <a:pt x="48" y="207"/>
                    </a:lnTo>
                    <a:lnTo>
                      <a:pt x="40" y="215"/>
                    </a:lnTo>
                    <a:lnTo>
                      <a:pt x="32" y="215"/>
                    </a:lnTo>
                    <a:lnTo>
                      <a:pt x="40" y="215"/>
                    </a:lnTo>
                    <a:lnTo>
                      <a:pt x="40" y="223"/>
                    </a:lnTo>
                    <a:lnTo>
                      <a:pt x="48" y="231"/>
                    </a:lnTo>
                    <a:lnTo>
                      <a:pt x="56" y="223"/>
                    </a:lnTo>
                    <a:lnTo>
                      <a:pt x="56" y="239"/>
                    </a:lnTo>
                    <a:lnTo>
                      <a:pt x="56" y="255"/>
                    </a:lnTo>
                    <a:lnTo>
                      <a:pt x="64" y="263"/>
                    </a:lnTo>
                    <a:lnTo>
                      <a:pt x="72" y="271"/>
                    </a:lnTo>
                    <a:lnTo>
                      <a:pt x="64" y="279"/>
                    </a:lnTo>
                    <a:lnTo>
                      <a:pt x="56" y="295"/>
                    </a:lnTo>
                    <a:lnTo>
                      <a:pt x="56" y="303"/>
                    </a:lnTo>
                    <a:lnTo>
                      <a:pt x="56" y="311"/>
                    </a:lnTo>
                    <a:lnTo>
                      <a:pt x="72" y="303"/>
                    </a:lnTo>
                    <a:lnTo>
                      <a:pt x="72" y="295"/>
                    </a:lnTo>
                    <a:lnTo>
                      <a:pt x="80" y="295"/>
                    </a:lnTo>
                    <a:lnTo>
                      <a:pt x="88" y="287"/>
                    </a:lnTo>
                    <a:lnTo>
                      <a:pt x="96" y="279"/>
                    </a:lnTo>
                    <a:lnTo>
                      <a:pt x="96" y="271"/>
                    </a:lnTo>
                    <a:lnTo>
                      <a:pt x="96" y="263"/>
                    </a:lnTo>
                    <a:lnTo>
                      <a:pt x="104" y="263"/>
                    </a:lnTo>
                    <a:lnTo>
                      <a:pt x="112" y="255"/>
                    </a:lnTo>
                    <a:lnTo>
                      <a:pt x="120" y="255"/>
                    </a:lnTo>
                    <a:lnTo>
                      <a:pt x="128" y="255"/>
                    </a:lnTo>
                    <a:lnTo>
                      <a:pt x="136" y="255"/>
                    </a:lnTo>
                    <a:lnTo>
                      <a:pt x="136" y="263"/>
                    </a:lnTo>
                    <a:lnTo>
                      <a:pt x="144" y="279"/>
                    </a:lnTo>
                    <a:lnTo>
                      <a:pt x="136" y="295"/>
                    </a:lnTo>
                    <a:lnTo>
                      <a:pt x="128" y="303"/>
                    </a:lnTo>
                    <a:lnTo>
                      <a:pt x="136" y="303"/>
                    </a:lnTo>
                    <a:lnTo>
                      <a:pt x="144" y="303"/>
                    </a:lnTo>
                    <a:lnTo>
                      <a:pt x="152" y="303"/>
                    </a:lnTo>
                    <a:lnTo>
                      <a:pt x="160" y="295"/>
                    </a:lnTo>
                    <a:lnTo>
                      <a:pt x="168" y="287"/>
                    </a:lnTo>
                    <a:lnTo>
                      <a:pt x="176" y="287"/>
                    </a:lnTo>
                    <a:lnTo>
                      <a:pt x="184" y="271"/>
                    </a:lnTo>
                    <a:lnTo>
                      <a:pt x="184" y="263"/>
                    </a:lnTo>
                    <a:lnTo>
                      <a:pt x="184" y="247"/>
                    </a:lnTo>
                    <a:lnTo>
                      <a:pt x="168" y="239"/>
                    </a:lnTo>
                    <a:lnTo>
                      <a:pt x="160" y="239"/>
                    </a:lnTo>
                    <a:lnTo>
                      <a:pt x="152" y="239"/>
                    </a:lnTo>
                    <a:lnTo>
                      <a:pt x="144" y="239"/>
                    </a:lnTo>
                    <a:lnTo>
                      <a:pt x="144" y="231"/>
                    </a:lnTo>
                    <a:lnTo>
                      <a:pt x="152" y="231"/>
                    </a:lnTo>
                    <a:lnTo>
                      <a:pt x="160" y="199"/>
                    </a:lnTo>
                    <a:lnTo>
                      <a:pt x="160" y="175"/>
                    </a:lnTo>
                    <a:lnTo>
                      <a:pt x="168" y="167"/>
                    </a:lnTo>
                    <a:lnTo>
                      <a:pt x="176" y="175"/>
                    </a:lnTo>
                    <a:lnTo>
                      <a:pt x="184" y="183"/>
                    </a:lnTo>
                    <a:lnTo>
                      <a:pt x="184" y="191"/>
                    </a:lnTo>
                    <a:lnTo>
                      <a:pt x="192" y="207"/>
                    </a:lnTo>
                    <a:lnTo>
                      <a:pt x="208" y="231"/>
                    </a:lnTo>
                    <a:lnTo>
                      <a:pt x="208" y="239"/>
                    </a:lnTo>
                    <a:lnTo>
                      <a:pt x="208" y="247"/>
                    </a:lnTo>
                    <a:lnTo>
                      <a:pt x="208" y="255"/>
                    </a:lnTo>
                    <a:lnTo>
                      <a:pt x="216" y="255"/>
                    </a:lnTo>
                    <a:lnTo>
                      <a:pt x="223" y="255"/>
                    </a:lnTo>
                    <a:lnTo>
                      <a:pt x="231" y="263"/>
                    </a:lnTo>
                    <a:lnTo>
                      <a:pt x="239" y="263"/>
                    </a:lnTo>
                    <a:lnTo>
                      <a:pt x="247" y="271"/>
                    </a:lnTo>
                    <a:lnTo>
                      <a:pt x="247" y="287"/>
                    </a:lnTo>
                    <a:lnTo>
                      <a:pt x="247" y="295"/>
                    </a:lnTo>
                    <a:lnTo>
                      <a:pt x="239" y="295"/>
                    </a:lnTo>
                    <a:lnTo>
                      <a:pt x="223" y="303"/>
                    </a:lnTo>
                    <a:lnTo>
                      <a:pt x="216" y="311"/>
                    </a:lnTo>
                    <a:lnTo>
                      <a:pt x="208" y="311"/>
                    </a:lnTo>
                    <a:lnTo>
                      <a:pt x="216" y="319"/>
                    </a:lnTo>
                    <a:lnTo>
                      <a:pt x="216" y="327"/>
                    </a:lnTo>
                    <a:lnTo>
                      <a:pt x="223" y="335"/>
                    </a:lnTo>
                    <a:lnTo>
                      <a:pt x="223" y="343"/>
                    </a:lnTo>
                    <a:lnTo>
                      <a:pt x="216" y="351"/>
                    </a:lnTo>
                    <a:lnTo>
                      <a:pt x="208" y="367"/>
                    </a:lnTo>
                    <a:lnTo>
                      <a:pt x="200" y="375"/>
                    </a:lnTo>
                    <a:lnTo>
                      <a:pt x="192" y="399"/>
                    </a:lnTo>
                    <a:lnTo>
                      <a:pt x="176" y="423"/>
                    </a:lnTo>
                    <a:lnTo>
                      <a:pt x="152" y="423"/>
                    </a:lnTo>
                    <a:lnTo>
                      <a:pt x="144" y="415"/>
                    </a:lnTo>
                    <a:lnTo>
                      <a:pt x="136" y="407"/>
                    </a:lnTo>
                    <a:lnTo>
                      <a:pt x="136" y="415"/>
                    </a:lnTo>
                    <a:lnTo>
                      <a:pt x="136" y="423"/>
                    </a:lnTo>
                    <a:lnTo>
                      <a:pt x="136" y="431"/>
                    </a:lnTo>
                    <a:lnTo>
                      <a:pt x="136" y="439"/>
                    </a:lnTo>
                    <a:lnTo>
                      <a:pt x="136" y="455"/>
                    </a:lnTo>
                    <a:lnTo>
                      <a:pt x="128" y="471"/>
                    </a:lnTo>
                    <a:lnTo>
                      <a:pt x="120" y="479"/>
                    </a:lnTo>
                    <a:lnTo>
                      <a:pt x="128" y="487"/>
                    </a:lnTo>
                    <a:lnTo>
                      <a:pt x="136" y="495"/>
                    </a:lnTo>
                    <a:lnTo>
                      <a:pt x="144" y="511"/>
                    </a:lnTo>
                    <a:lnTo>
                      <a:pt x="152" y="519"/>
                    </a:lnTo>
                    <a:lnTo>
                      <a:pt x="152" y="535"/>
                    </a:lnTo>
                    <a:lnTo>
                      <a:pt x="152" y="551"/>
                    </a:lnTo>
                    <a:lnTo>
                      <a:pt x="144" y="559"/>
                    </a:lnTo>
                    <a:lnTo>
                      <a:pt x="144" y="575"/>
                    </a:lnTo>
                    <a:lnTo>
                      <a:pt x="144" y="591"/>
                    </a:lnTo>
                    <a:lnTo>
                      <a:pt x="136" y="599"/>
                    </a:lnTo>
                    <a:lnTo>
                      <a:pt x="128" y="599"/>
                    </a:lnTo>
                    <a:lnTo>
                      <a:pt x="120" y="599"/>
                    </a:lnTo>
                    <a:lnTo>
                      <a:pt x="120" y="607"/>
                    </a:lnTo>
                    <a:lnTo>
                      <a:pt x="128" y="615"/>
                    </a:lnTo>
                    <a:lnTo>
                      <a:pt x="144" y="631"/>
                    </a:lnTo>
                    <a:lnTo>
                      <a:pt x="160" y="647"/>
                    </a:lnTo>
                    <a:lnTo>
                      <a:pt x="176" y="654"/>
                    </a:lnTo>
                    <a:lnTo>
                      <a:pt x="184" y="654"/>
                    </a:lnTo>
                    <a:lnTo>
                      <a:pt x="184" y="647"/>
                    </a:lnTo>
                    <a:lnTo>
                      <a:pt x="176" y="639"/>
                    </a:lnTo>
                    <a:lnTo>
                      <a:pt x="160" y="615"/>
                    </a:lnTo>
                    <a:lnTo>
                      <a:pt x="160" y="591"/>
                    </a:lnTo>
                    <a:lnTo>
                      <a:pt x="168" y="575"/>
                    </a:lnTo>
                    <a:lnTo>
                      <a:pt x="184" y="551"/>
                    </a:lnTo>
                    <a:lnTo>
                      <a:pt x="200" y="535"/>
                    </a:lnTo>
                    <a:lnTo>
                      <a:pt x="216" y="543"/>
                    </a:lnTo>
                    <a:lnTo>
                      <a:pt x="223" y="559"/>
                    </a:lnTo>
                    <a:lnTo>
                      <a:pt x="216" y="567"/>
                    </a:lnTo>
                    <a:lnTo>
                      <a:pt x="208" y="567"/>
                    </a:lnTo>
                    <a:lnTo>
                      <a:pt x="208" y="575"/>
                    </a:lnTo>
                    <a:lnTo>
                      <a:pt x="216" y="583"/>
                    </a:lnTo>
                    <a:lnTo>
                      <a:pt x="231" y="607"/>
                    </a:lnTo>
                    <a:lnTo>
                      <a:pt x="231" y="623"/>
                    </a:lnTo>
                    <a:lnTo>
                      <a:pt x="231" y="639"/>
                    </a:lnTo>
                    <a:lnTo>
                      <a:pt x="223" y="654"/>
                    </a:lnTo>
                    <a:lnTo>
                      <a:pt x="216" y="670"/>
                    </a:lnTo>
                    <a:lnTo>
                      <a:pt x="216" y="678"/>
                    </a:lnTo>
                    <a:lnTo>
                      <a:pt x="208" y="686"/>
                    </a:lnTo>
                    <a:lnTo>
                      <a:pt x="200" y="686"/>
                    </a:lnTo>
                    <a:lnTo>
                      <a:pt x="208" y="686"/>
                    </a:lnTo>
                    <a:lnTo>
                      <a:pt x="223" y="670"/>
                    </a:lnTo>
                    <a:lnTo>
                      <a:pt x="247" y="662"/>
                    </a:lnTo>
                    <a:lnTo>
                      <a:pt x="255" y="662"/>
                    </a:lnTo>
                    <a:lnTo>
                      <a:pt x="271" y="662"/>
                    </a:lnTo>
                    <a:lnTo>
                      <a:pt x="279" y="639"/>
                    </a:lnTo>
                    <a:lnTo>
                      <a:pt x="279" y="615"/>
                    </a:lnTo>
                    <a:lnTo>
                      <a:pt x="287" y="607"/>
                    </a:lnTo>
                    <a:lnTo>
                      <a:pt x="287" y="599"/>
                    </a:lnTo>
                    <a:lnTo>
                      <a:pt x="295" y="607"/>
                    </a:lnTo>
                    <a:lnTo>
                      <a:pt x="303" y="615"/>
                    </a:lnTo>
                    <a:lnTo>
                      <a:pt x="303" y="631"/>
                    </a:lnTo>
                    <a:lnTo>
                      <a:pt x="303" y="639"/>
                    </a:lnTo>
                    <a:lnTo>
                      <a:pt x="311" y="639"/>
                    </a:lnTo>
                    <a:lnTo>
                      <a:pt x="319" y="631"/>
                    </a:lnTo>
                    <a:lnTo>
                      <a:pt x="327" y="607"/>
                    </a:lnTo>
                    <a:lnTo>
                      <a:pt x="343" y="583"/>
                    </a:lnTo>
                    <a:lnTo>
                      <a:pt x="359" y="559"/>
                    </a:lnTo>
                    <a:lnTo>
                      <a:pt x="367" y="551"/>
                    </a:lnTo>
                    <a:lnTo>
                      <a:pt x="367" y="543"/>
                    </a:lnTo>
                    <a:lnTo>
                      <a:pt x="359" y="535"/>
                    </a:lnTo>
                    <a:lnTo>
                      <a:pt x="367" y="511"/>
                    </a:lnTo>
                    <a:lnTo>
                      <a:pt x="367" y="487"/>
                    </a:lnTo>
                    <a:lnTo>
                      <a:pt x="375" y="463"/>
                    </a:lnTo>
                    <a:lnTo>
                      <a:pt x="383" y="447"/>
                    </a:lnTo>
                    <a:lnTo>
                      <a:pt x="407" y="431"/>
                    </a:lnTo>
                    <a:lnTo>
                      <a:pt x="423" y="407"/>
                    </a:lnTo>
                    <a:lnTo>
                      <a:pt x="423" y="399"/>
                    </a:lnTo>
                    <a:lnTo>
                      <a:pt x="423" y="383"/>
                    </a:lnTo>
                    <a:lnTo>
                      <a:pt x="431" y="359"/>
                    </a:lnTo>
                    <a:lnTo>
                      <a:pt x="447" y="335"/>
                    </a:lnTo>
                    <a:lnTo>
                      <a:pt x="471" y="319"/>
                    </a:lnTo>
                    <a:lnTo>
                      <a:pt x="487" y="303"/>
                    </a:lnTo>
                    <a:lnTo>
                      <a:pt x="511" y="287"/>
                    </a:lnTo>
                    <a:lnTo>
                      <a:pt x="519" y="271"/>
                    </a:lnTo>
                    <a:lnTo>
                      <a:pt x="527" y="271"/>
                    </a:lnTo>
                    <a:lnTo>
                      <a:pt x="519" y="271"/>
                    </a:lnTo>
                    <a:lnTo>
                      <a:pt x="511" y="271"/>
                    </a:lnTo>
                    <a:lnTo>
                      <a:pt x="495" y="271"/>
                    </a:lnTo>
                    <a:lnTo>
                      <a:pt x="487" y="263"/>
                    </a:lnTo>
                    <a:lnTo>
                      <a:pt x="495" y="255"/>
                    </a:lnTo>
                    <a:lnTo>
                      <a:pt x="503" y="247"/>
                    </a:lnTo>
                    <a:lnTo>
                      <a:pt x="503" y="239"/>
                    </a:lnTo>
                    <a:lnTo>
                      <a:pt x="503" y="231"/>
                    </a:lnTo>
                    <a:lnTo>
                      <a:pt x="503" y="223"/>
                    </a:lnTo>
                    <a:lnTo>
                      <a:pt x="503" y="215"/>
                    </a:lnTo>
                    <a:lnTo>
                      <a:pt x="495" y="215"/>
                    </a:lnTo>
                    <a:lnTo>
                      <a:pt x="503" y="207"/>
                    </a:lnTo>
                    <a:lnTo>
                      <a:pt x="503" y="199"/>
                    </a:lnTo>
                    <a:lnTo>
                      <a:pt x="503" y="191"/>
                    </a:lnTo>
                    <a:lnTo>
                      <a:pt x="495" y="191"/>
                    </a:lnTo>
                    <a:lnTo>
                      <a:pt x="479" y="191"/>
                    </a:lnTo>
                    <a:lnTo>
                      <a:pt x="471" y="191"/>
                    </a:lnTo>
                    <a:lnTo>
                      <a:pt x="463" y="183"/>
                    </a:lnTo>
                    <a:lnTo>
                      <a:pt x="455" y="183"/>
                    </a:lnTo>
                    <a:lnTo>
                      <a:pt x="447" y="183"/>
                    </a:lnTo>
                    <a:lnTo>
                      <a:pt x="447" y="175"/>
                    </a:lnTo>
                    <a:lnTo>
                      <a:pt x="455" y="175"/>
                    </a:lnTo>
                    <a:lnTo>
                      <a:pt x="463" y="167"/>
                    </a:lnTo>
                    <a:lnTo>
                      <a:pt x="471" y="159"/>
                    </a:lnTo>
                    <a:lnTo>
                      <a:pt x="479" y="151"/>
                    </a:lnTo>
                    <a:lnTo>
                      <a:pt x="479" y="143"/>
                    </a:lnTo>
                    <a:lnTo>
                      <a:pt x="479" y="135"/>
                    </a:lnTo>
                    <a:lnTo>
                      <a:pt x="471" y="127"/>
                    </a:lnTo>
                    <a:lnTo>
                      <a:pt x="463" y="104"/>
                    </a:lnTo>
                    <a:lnTo>
                      <a:pt x="463" y="88"/>
                    </a:lnTo>
                    <a:lnTo>
                      <a:pt x="455" y="80"/>
                    </a:lnTo>
                    <a:lnTo>
                      <a:pt x="447" y="88"/>
                    </a:lnTo>
                    <a:lnTo>
                      <a:pt x="439" y="96"/>
                    </a:lnTo>
                    <a:lnTo>
                      <a:pt x="407" y="96"/>
                    </a:lnTo>
                    <a:lnTo>
                      <a:pt x="383" y="96"/>
                    </a:lnTo>
                    <a:lnTo>
                      <a:pt x="375" y="96"/>
                    </a:lnTo>
                    <a:lnTo>
                      <a:pt x="375" y="88"/>
                    </a:lnTo>
                    <a:lnTo>
                      <a:pt x="375" y="96"/>
                    </a:lnTo>
                    <a:lnTo>
                      <a:pt x="367" y="96"/>
                    </a:lnTo>
                    <a:lnTo>
                      <a:pt x="359" y="96"/>
                    </a:lnTo>
                    <a:lnTo>
                      <a:pt x="351" y="88"/>
                    </a:lnTo>
                    <a:lnTo>
                      <a:pt x="343" y="72"/>
                    </a:lnTo>
                    <a:lnTo>
                      <a:pt x="335" y="56"/>
                    </a:lnTo>
                    <a:lnTo>
                      <a:pt x="343" y="40"/>
                    </a:lnTo>
                    <a:lnTo>
                      <a:pt x="343" y="32"/>
                    </a:lnTo>
                    <a:lnTo>
                      <a:pt x="343" y="24"/>
                    </a:lnTo>
                    <a:lnTo>
                      <a:pt x="335" y="24"/>
                    </a:lnTo>
                    <a:lnTo>
                      <a:pt x="327" y="24"/>
                    </a:lnTo>
                    <a:lnTo>
                      <a:pt x="319" y="24"/>
                    </a:lnTo>
                    <a:lnTo>
                      <a:pt x="311" y="24"/>
                    </a:lnTo>
                    <a:lnTo>
                      <a:pt x="303" y="16"/>
                    </a:lnTo>
                    <a:lnTo>
                      <a:pt x="287" y="8"/>
                    </a:lnTo>
                    <a:lnTo>
                      <a:pt x="287" y="0"/>
                    </a:lnTo>
                    <a:lnTo>
                      <a:pt x="279" y="0"/>
                    </a:lnTo>
                    <a:lnTo>
                      <a:pt x="255" y="0"/>
                    </a:lnTo>
                    <a:lnTo>
                      <a:pt x="247" y="0"/>
                    </a:lnTo>
                    <a:lnTo>
                      <a:pt x="239" y="16"/>
                    </a:lnTo>
                    <a:lnTo>
                      <a:pt x="223" y="32"/>
                    </a:lnTo>
                    <a:lnTo>
                      <a:pt x="223" y="40"/>
                    </a:lnTo>
                    <a:lnTo>
                      <a:pt x="223" y="48"/>
                    </a:lnTo>
                    <a:lnTo>
                      <a:pt x="216" y="56"/>
                    </a:lnTo>
                    <a:lnTo>
                      <a:pt x="208" y="56"/>
                    </a:lnTo>
                    <a:lnTo>
                      <a:pt x="208" y="64"/>
                    </a:lnTo>
                    <a:lnTo>
                      <a:pt x="192" y="64"/>
                    </a:lnTo>
                    <a:lnTo>
                      <a:pt x="184" y="56"/>
                    </a:lnTo>
                    <a:lnTo>
                      <a:pt x="176" y="56"/>
                    </a:lnTo>
                    <a:lnTo>
                      <a:pt x="168" y="64"/>
                    </a:lnTo>
                    <a:lnTo>
                      <a:pt x="160" y="64"/>
                    </a:lnTo>
                    <a:lnTo>
                      <a:pt x="168" y="72"/>
                    </a:lnTo>
                    <a:lnTo>
                      <a:pt x="160" y="80"/>
                    </a:lnTo>
                    <a:lnTo>
                      <a:pt x="152" y="88"/>
                    </a:lnTo>
                    <a:lnTo>
                      <a:pt x="136" y="88"/>
                    </a:lnTo>
                    <a:lnTo>
                      <a:pt x="128" y="72"/>
                    </a:lnTo>
                    <a:lnTo>
                      <a:pt x="112" y="72"/>
                    </a:lnTo>
                    <a:lnTo>
                      <a:pt x="104" y="72"/>
                    </a:lnTo>
                    <a:lnTo>
                      <a:pt x="104" y="80"/>
                    </a:lnTo>
                    <a:lnTo>
                      <a:pt x="96" y="80"/>
                    </a:lnTo>
                    <a:lnTo>
                      <a:pt x="96" y="88"/>
                    </a:lnTo>
                    <a:lnTo>
                      <a:pt x="88" y="88"/>
                    </a:lnTo>
                    <a:lnTo>
                      <a:pt x="72" y="88"/>
                    </a:lnTo>
                    <a:lnTo>
                      <a:pt x="64" y="88"/>
                    </a:lnTo>
                    <a:lnTo>
                      <a:pt x="56" y="88"/>
                    </a:lnTo>
                    <a:lnTo>
                      <a:pt x="48" y="96"/>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9" name="Freeform 8"/>
              <p:cNvSpPr>
                <a:spLocks/>
              </p:cNvSpPr>
              <p:nvPr/>
            </p:nvSpPr>
            <p:spPr bwMode="auto">
              <a:xfrm>
                <a:off x="1342" y="2416"/>
                <a:ext cx="469" cy="532"/>
              </a:xfrm>
              <a:custGeom>
                <a:avLst/>
                <a:gdLst>
                  <a:gd name="T0" fmla="*/ 8 w 527"/>
                  <a:gd name="T1" fmla="*/ 8 h 686"/>
                  <a:gd name="T2" fmla="*/ 0 w 527"/>
                  <a:gd name="T3" fmla="*/ 12 h 686"/>
                  <a:gd name="T4" fmla="*/ 8 w 527"/>
                  <a:gd name="T5" fmla="*/ 10 h 686"/>
                  <a:gd name="T6" fmla="*/ 15 w 527"/>
                  <a:gd name="T7" fmla="*/ 10 h 686"/>
                  <a:gd name="T8" fmla="*/ 18 w 527"/>
                  <a:gd name="T9" fmla="*/ 12 h 686"/>
                  <a:gd name="T10" fmla="*/ 15 w 527"/>
                  <a:gd name="T11" fmla="*/ 15 h 686"/>
                  <a:gd name="T12" fmla="*/ 10 w 527"/>
                  <a:gd name="T13" fmla="*/ 17 h 686"/>
                  <a:gd name="T14" fmla="*/ 18 w 527"/>
                  <a:gd name="T15" fmla="*/ 19 h 686"/>
                  <a:gd name="T16" fmla="*/ 18 w 527"/>
                  <a:gd name="T17" fmla="*/ 23 h 686"/>
                  <a:gd name="T18" fmla="*/ 25 w 527"/>
                  <a:gd name="T19" fmla="*/ 23 h 686"/>
                  <a:gd name="T20" fmla="*/ 33 w 527"/>
                  <a:gd name="T21" fmla="*/ 20 h 686"/>
                  <a:gd name="T22" fmla="*/ 43 w 527"/>
                  <a:gd name="T23" fmla="*/ 20 h 686"/>
                  <a:gd name="T24" fmla="*/ 44 w 527"/>
                  <a:gd name="T25" fmla="*/ 24 h 686"/>
                  <a:gd name="T26" fmla="*/ 58 w 527"/>
                  <a:gd name="T27" fmla="*/ 22 h 686"/>
                  <a:gd name="T28" fmla="*/ 48 w 527"/>
                  <a:gd name="T29" fmla="*/ 19 h 686"/>
                  <a:gd name="T30" fmla="*/ 49 w 527"/>
                  <a:gd name="T31" fmla="*/ 13 h 686"/>
                  <a:gd name="T32" fmla="*/ 61 w 527"/>
                  <a:gd name="T33" fmla="*/ 16 h 686"/>
                  <a:gd name="T34" fmla="*/ 68 w 527"/>
                  <a:gd name="T35" fmla="*/ 20 h 686"/>
                  <a:gd name="T36" fmla="*/ 77 w 527"/>
                  <a:gd name="T37" fmla="*/ 22 h 686"/>
                  <a:gd name="T38" fmla="*/ 66 w 527"/>
                  <a:gd name="T39" fmla="*/ 24 h 686"/>
                  <a:gd name="T40" fmla="*/ 68 w 527"/>
                  <a:gd name="T41" fmla="*/ 28 h 686"/>
                  <a:gd name="T42" fmla="*/ 48 w 527"/>
                  <a:gd name="T43" fmla="*/ 33 h 686"/>
                  <a:gd name="T44" fmla="*/ 43 w 527"/>
                  <a:gd name="T45" fmla="*/ 34 h 686"/>
                  <a:gd name="T46" fmla="*/ 39 w 527"/>
                  <a:gd name="T47" fmla="*/ 38 h 686"/>
                  <a:gd name="T48" fmla="*/ 48 w 527"/>
                  <a:gd name="T49" fmla="*/ 43 h 686"/>
                  <a:gd name="T50" fmla="*/ 39 w 527"/>
                  <a:gd name="T51" fmla="*/ 47 h 686"/>
                  <a:gd name="T52" fmla="*/ 49 w 527"/>
                  <a:gd name="T53" fmla="*/ 51 h 686"/>
                  <a:gd name="T54" fmla="*/ 49 w 527"/>
                  <a:gd name="T55" fmla="*/ 49 h 686"/>
                  <a:gd name="T56" fmla="*/ 68 w 527"/>
                  <a:gd name="T57" fmla="*/ 43 h 686"/>
                  <a:gd name="T58" fmla="*/ 68 w 527"/>
                  <a:gd name="T59" fmla="*/ 46 h 686"/>
                  <a:gd name="T60" fmla="*/ 68 w 527"/>
                  <a:gd name="T61" fmla="*/ 53 h 686"/>
                  <a:gd name="T62" fmla="*/ 69 w 527"/>
                  <a:gd name="T63" fmla="*/ 53 h 686"/>
                  <a:gd name="T64" fmla="*/ 87 w 527"/>
                  <a:gd name="T65" fmla="*/ 49 h 686"/>
                  <a:gd name="T66" fmla="*/ 93 w 527"/>
                  <a:gd name="T67" fmla="*/ 50 h 686"/>
                  <a:gd name="T68" fmla="*/ 105 w 527"/>
                  <a:gd name="T69" fmla="*/ 46 h 686"/>
                  <a:gd name="T70" fmla="*/ 114 w 527"/>
                  <a:gd name="T71" fmla="*/ 40 h 686"/>
                  <a:gd name="T72" fmla="*/ 132 w 527"/>
                  <a:gd name="T73" fmla="*/ 32 h 686"/>
                  <a:gd name="T74" fmla="*/ 147 w 527"/>
                  <a:gd name="T75" fmla="*/ 26 h 686"/>
                  <a:gd name="T76" fmla="*/ 162 w 527"/>
                  <a:gd name="T77" fmla="*/ 22 h 686"/>
                  <a:gd name="T78" fmla="*/ 157 w 527"/>
                  <a:gd name="T79" fmla="*/ 20 h 686"/>
                  <a:gd name="T80" fmla="*/ 155 w 527"/>
                  <a:gd name="T81" fmla="*/ 17 h 686"/>
                  <a:gd name="T82" fmla="*/ 150 w 527"/>
                  <a:gd name="T83" fmla="*/ 16 h 686"/>
                  <a:gd name="T84" fmla="*/ 140 w 527"/>
                  <a:gd name="T85" fmla="*/ 13 h 686"/>
                  <a:gd name="T86" fmla="*/ 150 w 527"/>
                  <a:gd name="T87" fmla="*/ 12 h 686"/>
                  <a:gd name="T88" fmla="*/ 142 w 527"/>
                  <a:gd name="T89" fmla="*/ 6 h 686"/>
                  <a:gd name="T90" fmla="*/ 117 w 527"/>
                  <a:gd name="T91" fmla="*/ 7 h 686"/>
                  <a:gd name="T92" fmla="*/ 109 w 527"/>
                  <a:gd name="T93" fmla="*/ 7 h 686"/>
                  <a:gd name="T94" fmla="*/ 105 w 527"/>
                  <a:gd name="T95" fmla="*/ 2 h 686"/>
                  <a:gd name="T96" fmla="*/ 93 w 527"/>
                  <a:gd name="T97" fmla="*/ 2 h 686"/>
                  <a:gd name="T98" fmla="*/ 77 w 527"/>
                  <a:gd name="T99" fmla="*/ 0 h 686"/>
                  <a:gd name="T100" fmla="*/ 68 w 527"/>
                  <a:gd name="T101" fmla="*/ 4 h 686"/>
                  <a:gd name="T102" fmla="*/ 54 w 527"/>
                  <a:gd name="T103" fmla="*/ 4 h 686"/>
                  <a:gd name="T104" fmla="*/ 48 w 527"/>
                  <a:gd name="T105" fmla="*/ 7 h 686"/>
                  <a:gd name="T106" fmla="*/ 33 w 527"/>
                  <a:gd name="T107" fmla="*/ 6 h 686"/>
                  <a:gd name="T108" fmla="*/ 20 w 527"/>
                  <a:gd name="T109" fmla="*/ 7 h 6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7"/>
                  <a:gd name="T166" fmla="*/ 0 h 686"/>
                  <a:gd name="T167" fmla="*/ 527 w 527"/>
                  <a:gd name="T168" fmla="*/ 686 h 6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7" h="686">
                    <a:moveTo>
                      <a:pt x="48" y="96"/>
                    </a:moveTo>
                    <a:lnTo>
                      <a:pt x="40" y="96"/>
                    </a:lnTo>
                    <a:lnTo>
                      <a:pt x="32" y="96"/>
                    </a:lnTo>
                    <a:lnTo>
                      <a:pt x="24" y="96"/>
                    </a:lnTo>
                    <a:lnTo>
                      <a:pt x="24" y="104"/>
                    </a:lnTo>
                    <a:lnTo>
                      <a:pt x="16" y="112"/>
                    </a:lnTo>
                    <a:lnTo>
                      <a:pt x="16" y="119"/>
                    </a:lnTo>
                    <a:lnTo>
                      <a:pt x="8" y="127"/>
                    </a:lnTo>
                    <a:lnTo>
                      <a:pt x="0" y="135"/>
                    </a:lnTo>
                    <a:lnTo>
                      <a:pt x="0" y="151"/>
                    </a:lnTo>
                    <a:lnTo>
                      <a:pt x="0" y="159"/>
                    </a:lnTo>
                    <a:lnTo>
                      <a:pt x="8" y="159"/>
                    </a:lnTo>
                    <a:lnTo>
                      <a:pt x="16" y="151"/>
                    </a:lnTo>
                    <a:lnTo>
                      <a:pt x="24" y="143"/>
                    </a:lnTo>
                    <a:lnTo>
                      <a:pt x="24" y="135"/>
                    </a:lnTo>
                    <a:lnTo>
                      <a:pt x="32" y="135"/>
                    </a:lnTo>
                    <a:lnTo>
                      <a:pt x="32" y="127"/>
                    </a:lnTo>
                    <a:lnTo>
                      <a:pt x="32" y="119"/>
                    </a:lnTo>
                    <a:lnTo>
                      <a:pt x="40" y="119"/>
                    </a:lnTo>
                    <a:lnTo>
                      <a:pt x="48" y="127"/>
                    </a:lnTo>
                    <a:lnTo>
                      <a:pt x="56" y="127"/>
                    </a:lnTo>
                    <a:lnTo>
                      <a:pt x="56" y="119"/>
                    </a:lnTo>
                    <a:lnTo>
                      <a:pt x="56" y="127"/>
                    </a:lnTo>
                    <a:lnTo>
                      <a:pt x="64" y="135"/>
                    </a:lnTo>
                    <a:lnTo>
                      <a:pt x="56" y="143"/>
                    </a:lnTo>
                    <a:lnTo>
                      <a:pt x="48" y="151"/>
                    </a:lnTo>
                    <a:lnTo>
                      <a:pt x="48" y="159"/>
                    </a:lnTo>
                    <a:lnTo>
                      <a:pt x="48" y="167"/>
                    </a:lnTo>
                    <a:lnTo>
                      <a:pt x="48" y="175"/>
                    </a:lnTo>
                    <a:lnTo>
                      <a:pt x="48" y="183"/>
                    </a:lnTo>
                    <a:lnTo>
                      <a:pt x="48" y="191"/>
                    </a:lnTo>
                    <a:lnTo>
                      <a:pt x="48" y="199"/>
                    </a:lnTo>
                    <a:lnTo>
                      <a:pt x="48" y="207"/>
                    </a:lnTo>
                    <a:lnTo>
                      <a:pt x="40" y="215"/>
                    </a:lnTo>
                    <a:lnTo>
                      <a:pt x="32" y="215"/>
                    </a:lnTo>
                    <a:lnTo>
                      <a:pt x="40" y="215"/>
                    </a:lnTo>
                    <a:lnTo>
                      <a:pt x="40" y="223"/>
                    </a:lnTo>
                    <a:lnTo>
                      <a:pt x="48" y="231"/>
                    </a:lnTo>
                    <a:lnTo>
                      <a:pt x="56" y="223"/>
                    </a:lnTo>
                    <a:lnTo>
                      <a:pt x="56" y="239"/>
                    </a:lnTo>
                    <a:lnTo>
                      <a:pt x="56" y="255"/>
                    </a:lnTo>
                    <a:lnTo>
                      <a:pt x="64" y="263"/>
                    </a:lnTo>
                    <a:lnTo>
                      <a:pt x="72" y="271"/>
                    </a:lnTo>
                    <a:lnTo>
                      <a:pt x="64" y="279"/>
                    </a:lnTo>
                    <a:lnTo>
                      <a:pt x="56" y="295"/>
                    </a:lnTo>
                    <a:lnTo>
                      <a:pt x="56" y="303"/>
                    </a:lnTo>
                    <a:lnTo>
                      <a:pt x="56" y="311"/>
                    </a:lnTo>
                    <a:lnTo>
                      <a:pt x="72" y="303"/>
                    </a:lnTo>
                    <a:lnTo>
                      <a:pt x="72" y="295"/>
                    </a:lnTo>
                    <a:lnTo>
                      <a:pt x="80" y="295"/>
                    </a:lnTo>
                    <a:lnTo>
                      <a:pt x="88" y="287"/>
                    </a:lnTo>
                    <a:lnTo>
                      <a:pt x="96" y="279"/>
                    </a:lnTo>
                    <a:lnTo>
                      <a:pt x="96" y="271"/>
                    </a:lnTo>
                    <a:lnTo>
                      <a:pt x="96" y="263"/>
                    </a:lnTo>
                    <a:lnTo>
                      <a:pt x="104" y="263"/>
                    </a:lnTo>
                    <a:lnTo>
                      <a:pt x="112" y="255"/>
                    </a:lnTo>
                    <a:lnTo>
                      <a:pt x="120" y="255"/>
                    </a:lnTo>
                    <a:lnTo>
                      <a:pt x="128" y="255"/>
                    </a:lnTo>
                    <a:lnTo>
                      <a:pt x="136" y="255"/>
                    </a:lnTo>
                    <a:lnTo>
                      <a:pt x="136" y="263"/>
                    </a:lnTo>
                    <a:lnTo>
                      <a:pt x="144" y="279"/>
                    </a:lnTo>
                    <a:lnTo>
                      <a:pt x="136" y="295"/>
                    </a:lnTo>
                    <a:lnTo>
                      <a:pt x="128" y="303"/>
                    </a:lnTo>
                    <a:lnTo>
                      <a:pt x="136" y="303"/>
                    </a:lnTo>
                    <a:lnTo>
                      <a:pt x="144" y="303"/>
                    </a:lnTo>
                    <a:lnTo>
                      <a:pt x="152" y="303"/>
                    </a:lnTo>
                    <a:lnTo>
                      <a:pt x="160" y="295"/>
                    </a:lnTo>
                    <a:lnTo>
                      <a:pt x="168" y="287"/>
                    </a:lnTo>
                    <a:lnTo>
                      <a:pt x="176" y="287"/>
                    </a:lnTo>
                    <a:lnTo>
                      <a:pt x="184" y="271"/>
                    </a:lnTo>
                    <a:lnTo>
                      <a:pt x="184" y="263"/>
                    </a:lnTo>
                    <a:lnTo>
                      <a:pt x="184" y="247"/>
                    </a:lnTo>
                    <a:lnTo>
                      <a:pt x="168" y="239"/>
                    </a:lnTo>
                    <a:lnTo>
                      <a:pt x="160" y="239"/>
                    </a:lnTo>
                    <a:lnTo>
                      <a:pt x="152" y="239"/>
                    </a:lnTo>
                    <a:lnTo>
                      <a:pt x="144" y="239"/>
                    </a:lnTo>
                    <a:lnTo>
                      <a:pt x="144" y="231"/>
                    </a:lnTo>
                    <a:lnTo>
                      <a:pt x="152" y="231"/>
                    </a:lnTo>
                    <a:lnTo>
                      <a:pt x="160" y="199"/>
                    </a:lnTo>
                    <a:lnTo>
                      <a:pt x="160" y="175"/>
                    </a:lnTo>
                    <a:lnTo>
                      <a:pt x="168" y="167"/>
                    </a:lnTo>
                    <a:lnTo>
                      <a:pt x="176" y="175"/>
                    </a:lnTo>
                    <a:lnTo>
                      <a:pt x="184" y="183"/>
                    </a:lnTo>
                    <a:lnTo>
                      <a:pt x="184" y="191"/>
                    </a:lnTo>
                    <a:lnTo>
                      <a:pt x="192" y="207"/>
                    </a:lnTo>
                    <a:lnTo>
                      <a:pt x="208" y="231"/>
                    </a:lnTo>
                    <a:lnTo>
                      <a:pt x="208" y="239"/>
                    </a:lnTo>
                    <a:lnTo>
                      <a:pt x="208" y="247"/>
                    </a:lnTo>
                    <a:lnTo>
                      <a:pt x="208" y="255"/>
                    </a:lnTo>
                    <a:lnTo>
                      <a:pt x="216" y="255"/>
                    </a:lnTo>
                    <a:lnTo>
                      <a:pt x="223" y="255"/>
                    </a:lnTo>
                    <a:lnTo>
                      <a:pt x="231" y="263"/>
                    </a:lnTo>
                    <a:lnTo>
                      <a:pt x="239" y="263"/>
                    </a:lnTo>
                    <a:lnTo>
                      <a:pt x="247" y="271"/>
                    </a:lnTo>
                    <a:lnTo>
                      <a:pt x="247" y="287"/>
                    </a:lnTo>
                    <a:lnTo>
                      <a:pt x="247" y="295"/>
                    </a:lnTo>
                    <a:lnTo>
                      <a:pt x="239" y="295"/>
                    </a:lnTo>
                    <a:lnTo>
                      <a:pt x="223" y="303"/>
                    </a:lnTo>
                    <a:lnTo>
                      <a:pt x="216" y="311"/>
                    </a:lnTo>
                    <a:lnTo>
                      <a:pt x="208" y="311"/>
                    </a:lnTo>
                    <a:lnTo>
                      <a:pt x="216" y="319"/>
                    </a:lnTo>
                    <a:lnTo>
                      <a:pt x="216" y="327"/>
                    </a:lnTo>
                    <a:lnTo>
                      <a:pt x="223" y="335"/>
                    </a:lnTo>
                    <a:lnTo>
                      <a:pt x="223" y="343"/>
                    </a:lnTo>
                    <a:lnTo>
                      <a:pt x="216" y="351"/>
                    </a:lnTo>
                    <a:lnTo>
                      <a:pt x="208" y="367"/>
                    </a:lnTo>
                    <a:lnTo>
                      <a:pt x="200" y="375"/>
                    </a:lnTo>
                    <a:lnTo>
                      <a:pt x="192" y="399"/>
                    </a:lnTo>
                    <a:lnTo>
                      <a:pt x="176" y="423"/>
                    </a:lnTo>
                    <a:lnTo>
                      <a:pt x="152" y="423"/>
                    </a:lnTo>
                    <a:lnTo>
                      <a:pt x="144" y="415"/>
                    </a:lnTo>
                    <a:lnTo>
                      <a:pt x="136" y="407"/>
                    </a:lnTo>
                    <a:lnTo>
                      <a:pt x="136" y="415"/>
                    </a:lnTo>
                    <a:lnTo>
                      <a:pt x="136" y="423"/>
                    </a:lnTo>
                    <a:lnTo>
                      <a:pt x="136" y="431"/>
                    </a:lnTo>
                    <a:lnTo>
                      <a:pt x="136" y="439"/>
                    </a:lnTo>
                    <a:lnTo>
                      <a:pt x="136" y="455"/>
                    </a:lnTo>
                    <a:lnTo>
                      <a:pt x="128" y="471"/>
                    </a:lnTo>
                    <a:lnTo>
                      <a:pt x="120" y="479"/>
                    </a:lnTo>
                    <a:lnTo>
                      <a:pt x="128" y="487"/>
                    </a:lnTo>
                    <a:lnTo>
                      <a:pt x="136" y="495"/>
                    </a:lnTo>
                    <a:lnTo>
                      <a:pt x="144" y="511"/>
                    </a:lnTo>
                    <a:lnTo>
                      <a:pt x="152" y="519"/>
                    </a:lnTo>
                    <a:lnTo>
                      <a:pt x="152" y="535"/>
                    </a:lnTo>
                    <a:lnTo>
                      <a:pt x="152" y="551"/>
                    </a:lnTo>
                    <a:lnTo>
                      <a:pt x="144" y="559"/>
                    </a:lnTo>
                    <a:lnTo>
                      <a:pt x="144" y="575"/>
                    </a:lnTo>
                    <a:lnTo>
                      <a:pt x="144" y="591"/>
                    </a:lnTo>
                    <a:lnTo>
                      <a:pt x="136" y="599"/>
                    </a:lnTo>
                    <a:lnTo>
                      <a:pt x="128" y="599"/>
                    </a:lnTo>
                    <a:lnTo>
                      <a:pt x="120" y="599"/>
                    </a:lnTo>
                    <a:lnTo>
                      <a:pt x="120" y="607"/>
                    </a:lnTo>
                    <a:lnTo>
                      <a:pt x="128" y="615"/>
                    </a:lnTo>
                    <a:lnTo>
                      <a:pt x="144" y="631"/>
                    </a:lnTo>
                    <a:lnTo>
                      <a:pt x="160" y="647"/>
                    </a:lnTo>
                    <a:lnTo>
                      <a:pt x="176" y="654"/>
                    </a:lnTo>
                    <a:lnTo>
                      <a:pt x="184" y="654"/>
                    </a:lnTo>
                    <a:lnTo>
                      <a:pt x="184" y="647"/>
                    </a:lnTo>
                    <a:lnTo>
                      <a:pt x="176" y="639"/>
                    </a:lnTo>
                    <a:lnTo>
                      <a:pt x="160" y="615"/>
                    </a:lnTo>
                    <a:lnTo>
                      <a:pt x="160" y="591"/>
                    </a:lnTo>
                    <a:lnTo>
                      <a:pt x="168" y="575"/>
                    </a:lnTo>
                    <a:lnTo>
                      <a:pt x="184" y="551"/>
                    </a:lnTo>
                    <a:lnTo>
                      <a:pt x="200" y="535"/>
                    </a:lnTo>
                    <a:lnTo>
                      <a:pt x="216" y="543"/>
                    </a:lnTo>
                    <a:lnTo>
                      <a:pt x="223" y="559"/>
                    </a:lnTo>
                    <a:lnTo>
                      <a:pt x="216" y="567"/>
                    </a:lnTo>
                    <a:lnTo>
                      <a:pt x="208" y="567"/>
                    </a:lnTo>
                    <a:lnTo>
                      <a:pt x="208" y="575"/>
                    </a:lnTo>
                    <a:lnTo>
                      <a:pt x="216" y="583"/>
                    </a:lnTo>
                    <a:lnTo>
                      <a:pt x="231" y="607"/>
                    </a:lnTo>
                    <a:lnTo>
                      <a:pt x="231" y="623"/>
                    </a:lnTo>
                    <a:lnTo>
                      <a:pt x="231" y="639"/>
                    </a:lnTo>
                    <a:lnTo>
                      <a:pt x="223" y="654"/>
                    </a:lnTo>
                    <a:lnTo>
                      <a:pt x="216" y="670"/>
                    </a:lnTo>
                    <a:lnTo>
                      <a:pt x="216" y="678"/>
                    </a:lnTo>
                    <a:lnTo>
                      <a:pt x="208" y="686"/>
                    </a:lnTo>
                    <a:lnTo>
                      <a:pt x="200" y="686"/>
                    </a:lnTo>
                    <a:lnTo>
                      <a:pt x="208" y="686"/>
                    </a:lnTo>
                    <a:lnTo>
                      <a:pt x="223" y="670"/>
                    </a:lnTo>
                    <a:lnTo>
                      <a:pt x="247" y="662"/>
                    </a:lnTo>
                    <a:lnTo>
                      <a:pt x="255" y="662"/>
                    </a:lnTo>
                    <a:lnTo>
                      <a:pt x="271" y="662"/>
                    </a:lnTo>
                    <a:lnTo>
                      <a:pt x="279" y="639"/>
                    </a:lnTo>
                    <a:lnTo>
                      <a:pt x="279" y="615"/>
                    </a:lnTo>
                    <a:lnTo>
                      <a:pt x="287" y="607"/>
                    </a:lnTo>
                    <a:lnTo>
                      <a:pt x="287" y="599"/>
                    </a:lnTo>
                    <a:lnTo>
                      <a:pt x="295" y="607"/>
                    </a:lnTo>
                    <a:lnTo>
                      <a:pt x="303" y="615"/>
                    </a:lnTo>
                    <a:lnTo>
                      <a:pt x="303" y="631"/>
                    </a:lnTo>
                    <a:lnTo>
                      <a:pt x="303" y="639"/>
                    </a:lnTo>
                    <a:lnTo>
                      <a:pt x="311" y="639"/>
                    </a:lnTo>
                    <a:lnTo>
                      <a:pt x="319" y="631"/>
                    </a:lnTo>
                    <a:lnTo>
                      <a:pt x="327" y="607"/>
                    </a:lnTo>
                    <a:lnTo>
                      <a:pt x="343" y="583"/>
                    </a:lnTo>
                    <a:lnTo>
                      <a:pt x="359" y="559"/>
                    </a:lnTo>
                    <a:lnTo>
                      <a:pt x="367" y="551"/>
                    </a:lnTo>
                    <a:lnTo>
                      <a:pt x="367" y="543"/>
                    </a:lnTo>
                    <a:lnTo>
                      <a:pt x="359" y="535"/>
                    </a:lnTo>
                    <a:lnTo>
                      <a:pt x="367" y="511"/>
                    </a:lnTo>
                    <a:lnTo>
                      <a:pt x="367" y="487"/>
                    </a:lnTo>
                    <a:lnTo>
                      <a:pt x="375" y="463"/>
                    </a:lnTo>
                    <a:lnTo>
                      <a:pt x="383" y="447"/>
                    </a:lnTo>
                    <a:lnTo>
                      <a:pt x="407" y="431"/>
                    </a:lnTo>
                    <a:lnTo>
                      <a:pt x="423" y="407"/>
                    </a:lnTo>
                    <a:lnTo>
                      <a:pt x="423" y="399"/>
                    </a:lnTo>
                    <a:lnTo>
                      <a:pt x="423" y="383"/>
                    </a:lnTo>
                    <a:lnTo>
                      <a:pt x="431" y="359"/>
                    </a:lnTo>
                    <a:lnTo>
                      <a:pt x="447" y="335"/>
                    </a:lnTo>
                    <a:lnTo>
                      <a:pt x="471" y="319"/>
                    </a:lnTo>
                    <a:lnTo>
                      <a:pt x="487" y="303"/>
                    </a:lnTo>
                    <a:lnTo>
                      <a:pt x="511" y="287"/>
                    </a:lnTo>
                    <a:lnTo>
                      <a:pt x="519" y="271"/>
                    </a:lnTo>
                    <a:lnTo>
                      <a:pt x="527" y="271"/>
                    </a:lnTo>
                    <a:lnTo>
                      <a:pt x="519" y="271"/>
                    </a:lnTo>
                    <a:lnTo>
                      <a:pt x="511" y="271"/>
                    </a:lnTo>
                    <a:lnTo>
                      <a:pt x="495" y="271"/>
                    </a:lnTo>
                    <a:lnTo>
                      <a:pt x="487" y="263"/>
                    </a:lnTo>
                    <a:lnTo>
                      <a:pt x="495" y="255"/>
                    </a:lnTo>
                    <a:lnTo>
                      <a:pt x="503" y="247"/>
                    </a:lnTo>
                    <a:lnTo>
                      <a:pt x="503" y="239"/>
                    </a:lnTo>
                    <a:lnTo>
                      <a:pt x="503" y="231"/>
                    </a:lnTo>
                    <a:lnTo>
                      <a:pt x="503" y="223"/>
                    </a:lnTo>
                    <a:lnTo>
                      <a:pt x="503" y="215"/>
                    </a:lnTo>
                    <a:lnTo>
                      <a:pt x="495" y="215"/>
                    </a:lnTo>
                    <a:lnTo>
                      <a:pt x="503" y="207"/>
                    </a:lnTo>
                    <a:lnTo>
                      <a:pt x="503" y="199"/>
                    </a:lnTo>
                    <a:lnTo>
                      <a:pt x="503" y="191"/>
                    </a:lnTo>
                    <a:lnTo>
                      <a:pt x="495" y="191"/>
                    </a:lnTo>
                    <a:lnTo>
                      <a:pt x="479" y="191"/>
                    </a:lnTo>
                    <a:lnTo>
                      <a:pt x="471" y="191"/>
                    </a:lnTo>
                    <a:lnTo>
                      <a:pt x="463" y="183"/>
                    </a:lnTo>
                    <a:lnTo>
                      <a:pt x="455" y="183"/>
                    </a:lnTo>
                    <a:lnTo>
                      <a:pt x="447" y="183"/>
                    </a:lnTo>
                    <a:lnTo>
                      <a:pt x="447" y="175"/>
                    </a:lnTo>
                    <a:lnTo>
                      <a:pt x="455" y="175"/>
                    </a:lnTo>
                    <a:lnTo>
                      <a:pt x="463" y="167"/>
                    </a:lnTo>
                    <a:lnTo>
                      <a:pt x="471" y="159"/>
                    </a:lnTo>
                    <a:lnTo>
                      <a:pt x="479" y="151"/>
                    </a:lnTo>
                    <a:lnTo>
                      <a:pt x="479" y="143"/>
                    </a:lnTo>
                    <a:lnTo>
                      <a:pt x="479" y="135"/>
                    </a:lnTo>
                    <a:lnTo>
                      <a:pt x="471" y="127"/>
                    </a:lnTo>
                    <a:lnTo>
                      <a:pt x="463" y="104"/>
                    </a:lnTo>
                    <a:lnTo>
                      <a:pt x="463" y="88"/>
                    </a:lnTo>
                    <a:lnTo>
                      <a:pt x="455" y="80"/>
                    </a:lnTo>
                    <a:lnTo>
                      <a:pt x="447" y="88"/>
                    </a:lnTo>
                    <a:lnTo>
                      <a:pt x="439" y="96"/>
                    </a:lnTo>
                    <a:lnTo>
                      <a:pt x="407" y="96"/>
                    </a:lnTo>
                    <a:lnTo>
                      <a:pt x="383" y="96"/>
                    </a:lnTo>
                    <a:lnTo>
                      <a:pt x="375" y="96"/>
                    </a:lnTo>
                    <a:lnTo>
                      <a:pt x="375" y="88"/>
                    </a:lnTo>
                    <a:lnTo>
                      <a:pt x="375" y="96"/>
                    </a:lnTo>
                    <a:lnTo>
                      <a:pt x="367" y="96"/>
                    </a:lnTo>
                    <a:lnTo>
                      <a:pt x="359" y="96"/>
                    </a:lnTo>
                    <a:lnTo>
                      <a:pt x="351" y="88"/>
                    </a:lnTo>
                    <a:lnTo>
                      <a:pt x="343" y="72"/>
                    </a:lnTo>
                    <a:lnTo>
                      <a:pt x="335" y="56"/>
                    </a:lnTo>
                    <a:lnTo>
                      <a:pt x="343" y="40"/>
                    </a:lnTo>
                    <a:lnTo>
                      <a:pt x="343" y="32"/>
                    </a:lnTo>
                    <a:lnTo>
                      <a:pt x="343" y="24"/>
                    </a:lnTo>
                    <a:lnTo>
                      <a:pt x="335" y="24"/>
                    </a:lnTo>
                    <a:lnTo>
                      <a:pt x="327" y="24"/>
                    </a:lnTo>
                    <a:lnTo>
                      <a:pt x="319" y="24"/>
                    </a:lnTo>
                    <a:lnTo>
                      <a:pt x="311" y="24"/>
                    </a:lnTo>
                    <a:lnTo>
                      <a:pt x="303" y="16"/>
                    </a:lnTo>
                    <a:lnTo>
                      <a:pt x="287" y="8"/>
                    </a:lnTo>
                    <a:lnTo>
                      <a:pt x="287" y="0"/>
                    </a:lnTo>
                    <a:lnTo>
                      <a:pt x="279" y="0"/>
                    </a:lnTo>
                    <a:lnTo>
                      <a:pt x="255" y="0"/>
                    </a:lnTo>
                    <a:lnTo>
                      <a:pt x="247" y="0"/>
                    </a:lnTo>
                    <a:lnTo>
                      <a:pt x="239" y="16"/>
                    </a:lnTo>
                    <a:lnTo>
                      <a:pt x="223" y="32"/>
                    </a:lnTo>
                    <a:lnTo>
                      <a:pt x="223" y="40"/>
                    </a:lnTo>
                    <a:lnTo>
                      <a:pt x="223" y="48"/>
                    </a:lnTo>
                    <a:lnTo>
                      <a:pt x="216" y="56"/>
                    </a:lnTo>
                    <a:lnTo>
                      <a:pt x="208" y="56"/>
                    </a:lnTo>
                    <a:lnTo>
                      <a:pt x="208" y="64"/>
                    </a:lnTo>
                    <a:lnTo>
                      <a:pt x="192" y="64"/>
                    </a:lnTo>
                    <a:lnTo>
                      <a:pt x="184" y="56"/>
                    </a:lnTo>
                    <a:lnTo>
                      <a:pt x="176" y="56"/>
                    </a:lnTo>
                    <a:lnTo>
                      <a:pt x="168" y="64"/>
                    </a:lnTo>
                    <a:lnTo>
                      <a:pt x="160" y="64"/>
                    </a:lnTo>
                    <a:lnTo>
                      <a:pt x="168" y="72"/>
                    </a:lnTo>
                    <a:lnTo>
                      <a:pt x="160" y="80"/>
                    </a:lnTo>
                    <a:lnTo>
                      <a:pt x="152" y="88"/>
                    </a:lnTo>
                    <a:lnTo>
                      <a:pt x="136" y="88"/>
                    </a:lnTo>
                    <a:lnTo>
                      <a:pt x="128" y="72"/>
                    </a:lnTo>
                    <a:lnTo>
                      <a:pt x="112" y="72"/>
                    </a:lnTo>
                    <a:lnTo>
                      <a:pt x="104" y="72"/>
                    </a:lnTo>
                    <a:lnTo>
                      <a:pt x="104" y="80"/>
                    </a:lnTo>
                    <a:lnTo>
                      <a:pt x="96" y="80"/>
                    </a:lnTo>
                    <a:lnTo>
                      <a:pt x="96" y="88"/>
                    </a:lnTo>
                    <a:lnTo>
                      <a:pt x="88" y="88"/>
                    </a:lnTo>
                    <a:lnTo>
                      <a:pt x="72" y="88"/>
                    </a:lnTo>
                    <a:lnTo>
                      <a:pt x="64" y="88"/>
                    </a:lnTo>
                    <a:lnTo>
                      <a:pt x="56" y="88"/>
                    </a:lnTo>
                    <a:lnTo>
                      <a:pt x="48" y="96"/>
                    </a:lnTo>
                  </a:path>
                </a:pathLst>
              </a:custGeom>
              <a:solidFill>
                <a:srgbClr val="33CC33"/>
              </a:solidFill>
              <a:ln w="12700">
                <a:solidFill>
                  <a:srgbClr val="000000"/>
                </a:solidFill>
                <a:round/>
                <a:headEnd/>
                <a:tailEnd/>
              </a:ln>
            </p:spPr>
            <p:txBody>
              <a:bodyPr/>
              <a:lstStyle/>
              <a:p>
                <a:endParaRPr lang="en-GB"/>
              </a:p>
            </p:txBody>
          </p:sp>
          <p:sp>
            <p:nvSpPr>
              <p:cNvPr id="240" name="Freeform 9"/>
              <p:cNvSpPr>
                <a:spLocks/>
              </p:cNvSpPr>
              <p:nvPr/>
            </p:nvSpPr>
            <p:spPr bwMode="auto">
              <a:xfrm>
                <a:off x="1399" y="2416"/>
                <a:ext cx="42" cy="31"/>
              </a:xfrm>
              <a:custGeom>
                <a:avLst/>
                <a:gdLst>
                  <a:gd name="T0" fmla="*/ 9 w 48"/>
                  <a:gd name="T1" fmla="*/ 2 h 40"/>
                  <a:gd name="T2" fmla="*/ 11 w 48"/>
                  <a:gd name="T3" fmla="*/ 2 h 40"/>
                  <a:gd name="T4" fmla="*/ 13 w 48"/>
                  <a:gd name="T5" fmla="*/ 2 h 40"/>
                  <a:gd name="T6" fmla="*/ 13 w 48"/>
                  <a:gd name="T7" fmla="*/ 2 h 40"/>
                  <a:gd name="T8" fmla="*/ 13 w 48"/>
                  <a:gd name="T9" fmla="*/ 2 h 40"/>
                  <a:gd name="T10" fmla="*/ 11 w 48"/>
                  <a:gd name="T11" fmla="*/ 2 h 40"/>
                  <a:gd name="T12" fmla="*/ 11 w 48"/>
                  <a:gd name="T13" fmla="*/ 0 h 40"/>
                  <a:gd name="T14" fmla="*/ 9 w 48"/>
                  <a:gd name="T15" fmla="*/ 0 h 40"/>
                  <a:gd name="T16" fmla="*/ 7 w 48"/>
                  <a:gd name="T17" fmla="*/ 0 h 40"/>
                  <a:gd name="T18" fmla="*/ 4 w 48"/>
                  <a:gd name="T19" fmla="*/ 0 h 40"/>
                  <a:gd name="T20" fmla="*/ 4 w 48"/>
                  <a:gd name="T21" fmla="*/ 2 h 40"/>
                  <a:gd name="T22" fmla="*/ 4 w 48"/>
                  <a:gd name="T23" fmla="*/ 2 h 40"/>
                  <a:gd name="T24" fmla="*/ 0 w 48"/>
                  <a:gd name="T25" fmla="*/ 2 h 40"/>
                  <a:gd name="T26" fmla="*/ 4 w 48"/>
                  <a:gd name="T27" fmla="*/ 2 h 40"/>
                  <a:gd name="T28" fmla="*/ 4 w 48"/>
                  <a:gd name="T29" fmla="*/ 3 h 40"/>
                  <a:gd name="T30" fmla="*/ 7 w 48"/>
                  <a:gd name="T31" fmla="*/ 3 h 40"/>
                  <a:gd name="T32" fmla="*/ 9 w 48"/>
                  <a:gd name="T33" fmla="*/ 3 h 40"/>
                  <a:gd name="T34" fmla="*/ 9 w 48"/>
                  <a:gd name="T35" fmla="*/ 2 h 40"/>
                  <a:gd name="T36" fmla="*/ 9 w 48"/>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0"/>
                  <a:gd name="T59" fmla="*/ 48 w 4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0">
                    <a:moveTo>
                      <a:pt x="32" y="24"/>
                    </a:moveTo>
                    <a:lnTo>
                      <a:pt x="40" y="24"/>
                    </a:lnTo>
                    <a:lnTo>
                      <a:pt x="48" y="24"/>
                    </a:lnTo>
                    <a:lnTo>
                      <a:pt x="48" y="16"/>
                    </a:lnTo>
                    <a:lnTo>
                      <a:pt x="48" y="8"/>
                    </a:lnTo>
                    <a:lnTo>
                      <a:pt x="40" y="8"/>
                    </a:lnTo>
                    <a:lnTo>
                      <a:pt x="40" y="0"/>
                    </a:lnTo>
                    <a:lnTo>
                      <a:pt x="32" y="0"/>
                    </a:lnTo>
                    <a:lnTo>
                      <a:pt x="24" y="0"/>
                    </a:lnTo>
                    <a:lnTo>
                      <a:pt x="16" y="0"/>
                    </a:lnTo>
                    <a:lnTo>
                      <a:pt x="16" y="8"/>
                    </a:lnTo>
                    <a:lnTo>
                      <a:pt x="8" y="8"/>
                    </a:lnTo>
                    <a:lnTo>
                      <a:pt x="0" y="16"/>
                    </a:lnTo>
                    <a:lnTo>
                      <a:pt x="8" y="32"/>
                    </a:lnTo>
                    <a:lnTo>
                      <a:pt x="16" y="40"/>
                    </a:lnTo>
                    <a:lnTo>
                      <a:pt x="24" y="40"/>
                    </a:lnTo>
                    <a:lnTo>
                      <a:pt x="32" y="40"/>
                    </a:lnTo>
                    <a:lnTo>
                      <a:pt x="32" y="32"/>
                    </a:lnTo>
                    <a:lnTo>
                      <a:pt x="32" y="24"/>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1" name="Freeform 10"/>
              <p:cNvSpPr>
                <a:spLocks/>
              </p:cNvSpPr>
              <p:nvPr/>
            </p:nvSpPr>
            <p:spPr bwMode="auto">
              <a:xfrm>
                <a:off x="1399" y="2416"/>
                <a:ext cx="42" cy="31"/>
              </a:xfrm>
              <a:custGeom>
                <a:avLst/>
                <a:gdLst>
                  <a:gd name="T0" fmla="*/ 9 w 48"/>
                  <a:gd name="T1" fmla="*/ 2 h 40"/>
                  <a:gd name="T2" fmla="*/ 11 w 48"/>
                  <a:gd name="T3" fmla="*/ 2 h 40"/>
                  <a:gd name="T4" fmla="*/ 13 w 48"/>
                  <a:gd name="T5" fmla="*/ 2 h 40"/>
                  <a:gd name="T6" fmla="*/ 13 w 48"/>
                  <a:gd name="T7" fmla="*/ 2 h 40"/>
                  <a:gd name="T8" fmla="*/ 13 w 48"/>
                  <a:gd name="T9" fmla="*/ 2 h 40"/>
                  <a:gd name="T10" fmla="*/ 11 w 48"/>
                  <a:gd name="T11" fmla="*/ 2 h 40"/>
                  <a:gd name="T12" fmla="*/ 11 w 48"/>
                  <a:gd name="T13" fmla="*/ 0 h 40"/>
                  <a:gd name="T14" fmla="*/ 9 w 48"/>
                  <a:gd name="T15" fmla="*/ 0 h 40"/>
                  <a:gd name="T16" fmla="*/ 7 w 48"/>
                  <a:gd name="T17" fmla="*/ 0 h 40"/>
                  <a:gd name="T18" fmla="*/ 4 w 48"/>
                  <a:gd name="T19" fmla="*/ 0 h 40"/>
                  <a:gd name="T20" fmla="*/ 4 w 48"/>
                  <a:gd name="T21" fmla="*/ 2 h 40"/>
                  <a:gd name="T22" fmla="*/ 4 w 48"/>
                  <a:gd name="T23" fmla="*/ 2 h 40"/>
                  <a:gd name="T24" fmla="*/ 0 w 48"/>
                  <a:gd name="T25" fmla="*/ 2 h 40"/>
                  <a:gd name="T26" fmla="*/ 4 w 48"/>
                  <a:gd name="T27" fmla="*/ 2 h 40"/>
                  <a:gd name="T28" fmla="*/ 4 w 48"/>
                  <a:gd name="T29" fmla="*/ 3 h 40"/>
                  <a:gd name="T30" fmla="*/ 7 w 48"/>
                  <a:gd name="T31" fmla="*/ 3 h 40"/>
                  <a:gd name="T32" fmla="*/ 9 w 48"/>
                  <a:gd name="T33" fmla="*/ 3 h 40"/>
                  <a:gd name="T34" fmla="*/ 9 w 48"/>
                  <a:gd name="T35" fmla="*/ 2 h 40"/>
                  <a:gd name="T36" fmla="*/ 9 w 48"/>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0"/>
                  <a:gd name="T59" fmla="*/ 48 w 4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0">
                    <a:moveTo>
                      <a:pt x="32" y="24"/>
                    </a:moveTo>
                    <a:lnTo>
                      <a:pt x="40" y="24"/>
                    </a:lnTo>
                    <a:lnTo>
                      <a:pt x="48" y="24"/>
                    </a:lnTo>
                    <a:lnTo>
                      <a:pt x="48" y="16"/>
                    </a:lnTo>
                    <a:lnTo>
                      <a:pt x="48" y="8"/>
                    </a:lnTo>
                    <a:lnTo>
                      <a:pt x="40" y="8"/>
                    </a:lnTo>
                    <a:lnTo>
                      <a:pt x="40" y="0"/>
                    </a:lnTo>
                    <a:lnTo>
                      <a:pt x="32" y="0"/>
                    </a:lnTo>
                    <a:lnTo>
                      <a:pt x="24" y="0"/>
                    </a:lnTo>
                    <a:lnTo>
                      <a:pt x="16" y="0"/>
                    </a:lnTo>
                    <a:lnTo>
                      <a:pt x="16" y="8"/>
                    </a:lnTo>
                    <a:lnTo>
                      <a:pt x="8" y="8"/>
                    </a:lnTo>
                    <a:lnTo>
                      <a:pt x="0" y="16"/>
                    </a:lnTo>
                    <a:lnTo>
                      <a:pt x="8" y="32"/>
                    </a:lnTo>
                    <a:lnTo>
                      <a:pt x="16" y="40"/>
                    </a:lnTo>
                    <a:lnTo>
                      <a:pt x="24" y="40"/>
                    </a:lnTo>
                    <a:lnTo>
                      <a:pt x="32" y="40"/>
                    </a:lnTo>
                    <a:lnTo>
                      <a:pt x="32" y="32"/>
                    </a:lnTo>
                    <a:lnTo>
                      <a:pt x="32" y="24"/>
                    </a:lnTo>
                  </a:path>
                </a:pathLst>
              </a:custGeom>
              <a:solidFill>
                <a:srgbClr val="33CC33"/>
              </a:solidFill>
              <a:ln w="12700">
                <a:solidFill>
                  <a:srgbClr val="000000"/>
                </a:solidFill>
                <a:round/>
                <a:headEnd/>
                <a:tailEnd/>
              </a:ln>
            </p:spPr>
            <p:txBody>
              <a:bodyPr/>
              <a:lstStyle/>
              <a:p>
                <a:endParaRPr lang="en-GB"/>
              </a:p>
            </p:txBody>
          </p:sp>
          <p:sp>
            <p:nvSpPr>
              <p:cNvPr id="242" name="Freeform 11"/>
              <p:cNvSpPr>
                <a:spLocks/>
              </p:cNvSpPr>
              <p:nvPr/>
            </p:nvSpPr>
            <p:spPr bwMode="auto">
              <a:xfrm>
                <a:off x="1456" y="3059"/>
                <a:ext cx="50" cy="31"/>
              </a:xfrm>
              <a:custGeom>
                <a:avLst/>
                <a:gdLst>
                  <a:gd name="T0" fmla="*/ 0 w 56"/>
                  <a:gd name="T1" fmla="*/ 2 h 40"/>
                  <a:gd name="T2" fmla="*/ 0 w 56"/>
                  <a:gd name="T3" fmla="*/ 2 h 40"/>
                  <a:gd name="T4" fmla="*/ 0 w 56"/>
                  <a:gd name="T5" fmla="*/ 2 h 40"/>
                  <a:gd name="T6" fmla="*/ 5 w 56"/>
                  <a:gd name="T7" fmla="*/ 0 h 40"/>
                  <a:gd name="T8" fmla="*/ 11 w 56"/>
                  <a:gd name="T9" fmla="*/ 0 h 40"/>
                  <a:gd name="T10" fmla="*/ 15 w 56"/>
                  <a:gd name="T11" fmla="*/ 0 h 40"/>
                  <a:gd name="T12" fmla="*/ 19 w 56"/>
                  <a:gd name="T13" fmla="*/ 0 h 40"/>
                  <a:gd name="T14" fmla="*/ 19 w 56"/>
                  <a:gd name="T15" fmla="*/ 2 h 40"/>
                  <a:gd name="T16" fmla="*/ 15 w 56"/>
                  <a:gd name="T17" fmla="*/ 2 h 40"/>
                  <a:gd name="T18" fmla="*/ 15 w 56"/>
                  <a:gd name="T19" fmla="*/ 2 h 40"/>
                  <a:gd name="T20" fmla="*/ 15 w 56"/>
                  <a:gd name="T21" fmla="*/ 2 h 40"/>
                  <a:gd name="T22" fmla="*/ 13 w 56"/>
                  <a:gd name="T23" fmla="*/ 3 h 40"/>
                  <a:gd name="T24" fmla="*/ 8 w 56"/>
                  <a:gd name="T25" fmla="*/ 3 h 40"/>
                  <a:gd name="T26" fmla="*/ 5 w 56"/>
                  <a:gd name="T27" fmla="*/ 3 h 40"/>
                  <a:gd name="T28" fmla="*/ 0 w 56"/>
                  <a:gd name="T29" fmla="*/ 2 h 40"/>
                  <a:gd name="T30" fmla="*/ 0 w 56"/>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0"/>
                  <a:gd name="T50" fmla="*/ 56 w 56"/>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0">
                    <a:moveTo>
                      <a:pt x="0" y="24"/>
                    </a:moveTo>
                    <a:lnTo>
                      <a:pt x="0" y="16"/>
                    </a:lnTo>
                    <a:lnTo>
                      <a:pt x="0" y="8"/>
                    </a:lnTo>
                    <a:lnTo>
                      <a:pt x="16" y="0"/>
                    </a:lnTo>
                    <a:lnTo>
                      <a:pt x="32" y="0"/>
                    </a:lnTo>
                    <a:lnTo>
                      <a:pt x="48" y="0"/>
                    </a:lnTo>
                    <a:lnTo>
                      <a:pt x="56" y="0"/>
                    </a:lnTo>
                    <a:lnTo>
                      <a:pt x="56" y="8"/>
                    </a:lnTo>
                    <a:lnTo>
                      <a:pt x="48" y="8"/>
                    </a:lnTo>
                    <a:lnTo>
                      <a:pt x="48" y="16"/>
                    </a:lnTo>
                    <a:lnTo>
                      <a:pt x="48" y="32"/>
                    </a:lnTo>
                    <a:lnTo>
                      <a:pt x="40" y="40"/>
                    </a:lnTo>
                    <a:lnTo>
                      <a:pt x="24" y="40"/>
                    </a:lnTo>
                    <a:lnTo>
                      <a:pt x="16" y="40"/>
                    </a:lnTo>
                    <a:lnTo>
                      <a:pt x="0" y="32"/>
                    </a:lnTo>
                    <a:lnTo>
                      <a:pt x="0" y="24"/>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3" name="Freeform 12"/>
              <p:cNvSpPr>
                <a:spLocks/>
              </p:cNvSpPr>
              <p:nvPr/>
            </p:nvSpPr>
            <p:spPr bwMode="auto">
              <a:xfrm>
                <a:off x="1456" y="3059"/>
                <a:ext cx="50" cy="31"/>
              </a:xfrm>
              <a:custGeom>
                <a:avLst/>
                <a:gdLst>
                  <a:gd name="T0" fmla="*/ 0 w 56"/>
                  <a:gd name="T1" fmla="*/ 2 h 40"/>
                  <a:gd name="T2" fmla="*/ 0 w 56"/>
                  <a:gd name="T3" fmla="*/ 2 h 40"/>
                  <a:gd name="T4" fmla="*/ 0 w 56"/>
                  <a:gd name="T5" fmla="*/ 2 h 40"/>
                  <a:gd name="T6" fmla="*/ 5 w 56"/>
                  <a:gd name="T7" fmla="*/ 0 h 40"/>
                  <a:gd name="T8" fmla="*/ 11 w 56"/>
                  <a:gd name="T9" fmla="*/ 0 h 40"/>
                  <a:gd name="T10" fmla="*/ 15 w 56"/>
                  <a:gd name="T11" fmla="*/ 0 h 40"/>
                  <a:gd name="T12" fmla="*/ 19 w 56"/>
                  <a:gd name="T13" fmla="*/ 0 h 40"/>
                  <a:gd name="T14" fmla="*/ 19 w 56"/>
                  <a:gd name="T15" fmla="*/ 2 h 40"/>
                  <a:gd name="T16" fmla="*/ 15 w 56"/>
                  <a:gd name="T17" fmla="*/ 2 h 40"/>
                  <a:gd name="T18" fmla="*/ 15 w 56"/>
                  <a:gd name="T19" fmla="*/ 2 h 40"/>
                  <a:gd name="T20" fmla="*/ 15 w 56"/>
                  <a:gd name="T21" fmla="*/ 2 h 40"/>
                  <a:gd name="T22" fmla="*/ 13 w 56"/>
                  <a:gd name="T23" fmla="*/ 3 h 40"/>
                  <a:gd name="T24" fmla="*/ 8 w 56"/>
                  <a:gd name="T25" fmla="*/ 3 h 40"/>
                  <a:gd name="T26" fmla="*/ 5 w 56"/>
                  <a:gd name="T27" fmla="*/ 3 h 40"/>
                  <a:gd name="T28" fmla="*/ 0 w 56"/>
                  <a:gd name="T29" fmla="*/ 2 h 40"/>
                  <a:gd name="T30" fmla="*/ 0 w 56"/>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0"/>
                  <a:gd name="T50" fmla="*/ 56 w 56"/>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0">
                    <a:moveTo>
                      <a:pt x="0" y="24"/>
                    </a:moveTo>
                    <a:lnTo>
                      <a:pt x="0" y="16"/>
                    </a:lnTo>
                    <a:lnTo>
                      <a:pt x="0" y="8"/>
                    </a:lnTo>
                    <a:lnTo>
                      <a:pt x="16" y="0"/>
                    </a:lnTo>
                    <a:lnTo>
                      <a:pt x="32" y="0"/>
                    </a:lnTo>
                    <a:lnTo>
                      <a:pt x="48" y="0"/>
                    </a:lnTo>
                    <a:lnTo>
                      <a:pt x="56" y="0"/>
                    </a:lnTo>
                    <a:lnTo>
                      <a:pt x="56" y="8"/>
                    </a:lnTo>
                    <a:lnTo>
                      <a:pt x="48" y="8"/>
                    </a:lnTo>
                    <a:lnTo>
                      <a:pt x="48" y="16"/>
                    </a:lnTo>
                    <a:lnTo>
                      <a:pt x="48" y="32"/>
                    </a:lnTo>
                    <a:lnTo>
                      <a:pt x="40" y="40"/>
                    </a:lnTo>
                    <a:lnTo>
                      <a:pt x="24" y="40"/>
                    </a:lnTo>
                    <a:lnTo>
                      <a:pt x="16" y="40"/>
                    </a:lnTo>
                    <a:lnTo>
                      <a:pt x="0" y="32"/>
                    </a:lnTo>
                    <a:lnTo>
                      <a:pt x="0" y="24"/>
                    </a:lnTo>
                  </a:path>
                </a:pathLst>
              </a:custGeom>
              <a:solidFill>
                <a:srgbClr val="33CC33"/>
              </a:solidFill>
              <a:ln w="12700">
                <a:solidFill>
                  <a:srgbClr val="000000"/>
                </a:solidFill>
                <a:round/>
                <a:headEnd/>
                <a:tailEnd/>
              </a:ln>
            </p:spPr>
            <p:txBody>
              <a:bodyPr/>
              <a:lstStyle/>
              <a:p>
                <a:endParaRPr lang="en-GB"/>
              </a:p>
            </p:txBody>
          </p:sp>
          <p:sp>
            <p:nvSpPr>
              <p:cNvPr id="244" name="Freeform 13"/>
              <p:cNvSpPr>
                <a:spLocks/>
              </p:cNvSpPr>
              <p:nvPr/>
            </p:nvSpPr>
            <p:spPr bwMode="auto">
              <a:xfrm>
                <a:off x="1540" y="3003"/>
                <a:ext cx="36" cy="75"/>
              </a:xfrm>
              <a:custGeom>
                <a:avLst/>
                <a:gdLst>
                  <a:gd name="T0" fmla="*/ 0 w 40"/>
                  <a:gd name="T1" fmla="*/ 6 h 96"/>
                  <a:gd name="T2" fmla="*/ 0 w 40"/>
                  <a:gd name="T3" fmla="*/ 5 h 96"/>
                  <a:gd name="T4" fmla="*/ 0 w 40"/>
                  <a:gd name="T5" fmla="*/ 5 h 96"/>
                  <a:gd name="T6" fmla="*/ 5 w 40"/>
                  <a:gd name="T7" fmla="*/ 5 h 96"/>
                  <a:gd name="T8" fmla="*/ 5 w 40"/>
                  <a:gd name="T9" fmla="*/ 3 h 96"/>
                  <a:gd name="T10" fmla="*/ 5 w 40"/>
                  <a:gd name="T11" fmla="*/ 2 h 96"/>
                  <a:gd name="T12" fmla="*/ 5 w 40"/>
                  <a:gd name="T13" fmla="*/ 2 h 96"/>
                  <a:gd name="T14" fmla="*/ 5 w 40"/>
                  <a:gd name="T15" fmla="*/ 2 h 96"/>
                  <a:gd name="T16" fmla="*/ 5 w 40"/>
                  <a:gd name="T17" fmla="*/ 0 h 96"/>
                  <a:gd name="T18" fmla="*/ 9 w 40"/>
                  <a:gd name="T19" fmla="*/ 0 h 96"/>
                  <a:gd name="T20" fmla="*/ 14 w 40"/>
                  <a:gd name="T21" fmla="*/ 2 h 96"/>
                  <a:gd name="T22" fmla="*/ 14 w 40"/>
                  <a:gd name="T23" fmla="*/ 2 h 96"/>
                  <a:gd name="T24" fmla="*/ 12 w 40"/>
                  <a:gd name="T25" fmla="*/ 3 h 96"/>
                  <a:gd name="T26" fmla="*/ 12 w 40"/>
                  <a:gd name="T27" fmla="*/ 4 h 96"/>
                  <a:gd name="T28" fmla="*/ 12 w 40"/>
                  <a:gd name="T29" fmla="*/ 5 h 96"/>
                  <a:gd name="T30" fmla="*/ 12 w 40"/>
                  <a:gd name="T31" fmla="*/ 5 h 96"/>
                  <a:gd name="T32" fmla="*/ 5 w 40"/>
                  <a:gd name="T33" fmla="*/ 7 h 96"/>
                  <a:gd name="T34" fmla="*/ 5 w 40"/>
                  <a:gd name="T35" fmla="*/ 8 h 96"/>
                  <a:gd name="T36" fmla="*/ 0 w 40"/>
                  <a:gd name="T37" fmla="*/ 8 h 96"/>
                  <a:gd name="T38" fmla="*/ 0 w 40"/>
                  <a:gd name="T39" fmla="*/ 8 h 96"/>
                  <a:gd name="T40" fmla="*/ 0 w 40"/>
                  <a:gd name="T41" fmla="*/ 6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96"/>
                  <a:gd name="T65" fmla="*/ 40 w 4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96">
                    <a:moveTo>
                      <a:pt x="0" y="72"/>
                    </a:moveTo>
                    <a:lnTo>
                      <a:pt x="0" y="64"/>
                    </a:lnTo>
                    <a:lnTo>
                      <a:pt x="0" y="56"/>
                    </a:lnTo>
                    <a:lnTo>
                      <a:pt x="8" y="56"/>
                    </a:lnTo>
                    <a:lnTo>
                      <a:pt x="16" y="40"/>
                    </a:lnTo>
                    <a:lnTo>
                      <a:pt x="16" y="24"/>
                    </a:lnTo>
                    <a:lnTo>
                      <a:pt x="16" y="16"/>
                    </a:lnTo>
                    <a:lnTo>
                      <a:pt x="16" y="8"/>
                    </a:lnTo>
                    <a:lnTo>
                      <a:pt x="16" y="0"/>
                    </a:lnTo>
                    <a:lnTo>
                      <a:pt x="24" y="0"/>
                    </a:lnTo>
                    <a:lnTo>
                      <a:pt x="40" y="8"/>
                    </a:lnTo>
                    <a:lnTo>
                      <a:pt x="40" y="24"/>
                    </a:lnTo>
                    <a:lnTo>
                      <a:pt x="32" y="40"/>
                    </a:lnTo>
                    <a:lnTo>
                      <a:pt x="32" y="48"/>
                    </a:lnTo>
                    <a:lnTo>
                      <a:pt x="32" y="56"/>
                    </a:lnTo>
                    <a:lnTo>
                      <a:pt x="32" y="64"/>
                    </a:lnTo>
                    <a:lnTo>
                      <a:pt x="16" y="80"/>
                    </a:lnTo>
                    <a:lnTo>
                      <a:pt x="8" y="96"/>
                    </a:lnTo>
                    <a:lnTo>
                      <a:pt x="0" y="96"/>
                    </a:lnTo>
                    <a:lnTo>
                      <a:pt x="0" y="88"/>
                    </a:lnTo>
                    <a:lnTo>
                      <a:pt x="0" y="72"/>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5" name="Freeform 14"/>
              <p:cNvSpPr>
                <a:spLocks/>
              </p:cNvSpPr>
              <p:nvPr/>
            </p:nvSpPr>
            <p:spPr bwMode="auto">
              <a:xfrm>
                <a:off x="1540" y="3003"/>
                <a:ext cx="36" cy="75"/>
              </a:xfrm>
              <a:custGeom>
                <a:avLst/>
                <a:gdLst>
                  <a:gd name="T0" fmla="*/ 0 w 40"/>
                  <a:gd name="T1" fmla="*/ 6 h 96"/>
                  <a:gd name="T2" fmla="*/ 0 w 40"/>
                  <a:gd name="T3" fmla="*/ 5 h 96"/>
                  <a:gd name="T4" fmla="*/ 0 w 40"/>
                  <a:gd name="T5" fmla="*/ 5 h 96"/>
                  <a:gd name="T6" fmla="*/ 5 w 40"/>
                  <a:gd name="T7" fmla="*/ 5 h 96"/>
                  <a:gd name="T8" fmla="*/ 5 w 40"/>
                  <a:gd name="T9" fmla="*/ 3 h 96"/>
                  <a:gd name="T10" fmla="*/ 5 w 40"/>
                  <a:gd name="T11" fmla="*/ 2 h 96"/>
                  <a:gd name="T12" fmla="*/ 5 w 40"/>
                  <a:gd name="T13" fmla="*/ 2 h 96"/>
                  <a:gd name="T14" fmla="*/ 5 w 40"/>
                  <a:gd name="T15" fmla="*/ 2 h 96"/>
                  <a:gd name="T16" fmla="*/ 5 w 40"/>
                  <a:gd name="T17" fmla="*/ 0 h 96"/>
                  <a:gd name="T18" fmla="*/ 9 w 40"/>
                  <a:gd name="T19" fmla="*/ 0 h 96"/>
                  <a:gd name="T20" fmla="*/ 14 w 40"/>
                  <a:gd name="T21" fmla="*/ 2 h 96"/>
                  <a:gd name="T22" fmla="*/ 14 w 40"/>
                  <a:gd name="T23" fmla="*/ 2 h 96"/>
                  <a:gd name="T24" fmla="*/ 12 w 40"/>
                  <a:gd name="T25" fmla="*/ 3 h 96"/>
                  <a:gd name="T26" fmla="*/ 12 w 40"/>
                  <a:gd name="T27" fmla="*/ 4 h 96"/>
                  <a:gd name="T28" fmla="*/ 12 w 40"/>
                  <a:gd name="T29" fmla="*/ 5 h 96"/>
                  <a:gd name="T30" fmla="*/ 12 w 40"/>
                  <a:gd name="T31" fmla="*/ 5 h 96"/>
                  <a:gd name="T32" fmla="*/ 5 w 40"/>
                  <a:gd name="T33" fmla="*/ 7 h 96"/>
                  <a:gd name="T34" fmla="*/ 5 w 40"/>
                  <a:gd name="T35" fmla="*/ 8 h 96"/>
                  <a:gd name="T36" fmla="*/ 0 w 40"/>
                  <a:gd name="T37" fmla="*/ 8 h 96"/>
                  <a:gd name="T38" fmla="*/ 0 w 40"/>
                  <a:gd name="T39" fmla="*/ 8 h 96"/>
                  <a:gd name="T40" fmla="*/ 0 w 40"/>
                  <a:gd name="T41" fmla="*/ 6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96"/>
                  <a:gd name="T65" fmla="*/ 40 w 4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96">
                    <a:moveTo>
                      <a:pt x="0" y="72"/>
                    </a:moveTo>
                    <a:lnTo>
                      <a:pt x="0" y="64"/>
                    </a:lnTo>
                    <a:lnTo>
                      <a:pt x="0" y="56"/>
                    </a:lnTo>
                    <a:lnTo>
                      <a:pt x="8" y="56"/>
                    </a:lnTo>
                    <a:lnTo>
                      <a:pt x="16" y="40"/>
                    </a:lnTo>
                    <a:lnTo>
                      <a:pt x="16" y="24"/>
                    </a:lnTo>
                    <a:lnTo>
                      <a:pt x="16" y="16"/>
                    </a:lnTo>
                    <a:lnTo>
                      <a:pt x="16" y="8"/>
                    </a:lnTo>
                    <a:lnTo>
                      <a:pt x="16" y="0"/>
                    </a:lnTo>
                    <a:lnTo>
                      <a:pt x="24" y="0"/>
                    </a:lnTo>
                    <a:lnTo>
                      <a:pt x="40" y="8"/>
                    </a:lnTo>
                    <a:lnTo>
                      <a:pt x="40" y="24"/>
                    </a:lnTo>
                    <a:lnTo>
                      <a:pt x="32" y="40"/>
                    </a:lnTo>
                    <a:lnTo>
                      <a:pt x="32" y="48"/>
                    </a:lnTo>
                    <a:lnTo>
                      <a:pt x="32" y="56"/>
                    </a:lnTo>
                    <a:lnTo>
                      <a:pt x="32" y="64"/>
                    </a:lnTo>
                    <a:lnTo>
                      <a:pt x="16" y="80"/>
                    </a:lnTo>
                    <a:lnTo>
                      <a:pt x="8" y="96"/>
                    </a:lnTo>
                    <a:lnTo>
                      <a:pt x="0" y="96"/>
                    </a:lnTo>
                    <a:lnTo>
                      <a:pt x="0" y="88"/>
                    </a:lnTo>
                    <a:lnTo>
                      <a:pt x="0" y="72"/>
                    </a:lnTo>
                  </a:path>
                </a:pathLst>
              </a:custGeom>
              <a:solidFill>
                <a:srgbClr val="33CC33"/>
              </a:solidFill>
              <a:ln w="12700">
                <a:solidFill>
                  <a:srgbClr val="000000"/>
                </a:solidFill>
                <a:round/>
                <a:headEnd/>
                <a:tailEnd/>
              </a:ln>
            </p:spPr>
            <p:txBody>
              <a:bodyPr/>
              <a:lstStyle/>
              <a:p>
                <a:endParaRPr lang="en-GB"/>
              </a:p>
            </p:txBody>
          </p:sp>
          <p:sp>
            <p:nvSpPr>
              <p:cNvPr id="246" name="Freeform 15"/>
              <p:cNvSpPr>
                <a:spLocks/>
              </p:cNvSpPr>
              <p:nvPr/>
            </p:nvSpPr>
            <p:spPr bwMode="auto">
              <a:xfrm>
                <a:off x="1413" y="2676"/>
                <a:ext cx="50" cy="49"/>
              </a:xfrm>
              <a:custGeom>
                <a:avLst/>
                <a:gdLst>
                  <a:gd name="T0" fmla="*/ 0 w 56"/>
                  <a:gd name="T1" fmla="*/ 4 h 64"/>
                  <a:gd name="T2" fmla="*/ 0 w 56"/>
                  <a:gd name="T3" fmla="*/ 3 h 64"/>
                  <a:gd name="T4" fmla="*/ 4 w 56"/>
                  <a:gd name="T5" fmla="*/ 3 h 64"/>
                  <a:gd name="T6" fmla="*/ 5 w 56"/>
                  <a:gd name="T7" fmla="*/ 2 h 64"/>
                  <a:gd name="T8" fmla="*/ 5 w 56"/>
                  <a:gd name="T9" fmla="*/ 2 h 64"/>
                  <a:gd name="T10" fmla="*/ 5 w 56"/>
                  <a:gd name="T11" fmla="*/ 2 h 64"/>
                  <a:gd name="T12" fmla="*/ 5 w 56"/>
                  <a:gd name="T13" fmla="*/ 2 h 64"/>
                  <a:gd name="T14" fmla="*/ 8 w 56"/>
                  <a:gd name="T15" fmla="*/ 0 h 64"/>
                  <a:gd name="T16" fmla="*/ 11 w 56"/>
                  <a:gd name="T17" fmla="*/ 0 h 64"/>
                  <a:gd name="T18" fmla="*/ 15 w 56"/>
                  <a:gd name="T19" fmla="*/ 2 h 64"/>
                  <a:gd name="T20" fmla="*/ 19 w 56"/>
                  <a:gd name="T21" fmla="*/ 2 h 64"/>
                  <a:gd name="T22" fmla="*/ 19 w 56"/>
                  <a:gd name="T23" fmla="*/ 3 h 64"/>
                  <a:gd name="T24" fmla="*/ 15 w 56"/>
                  <a:gd name="T25" fmla="*/ 3 h 64"/>
                  <a:gd name="T26" fmla="*/ 13 w 56"/>
                  <a:gd name="T27" fmla="*/ 3 h 64"/>
                  <a:gd name="T28" fmla="*/ 11 w 56"/>
                  <a:gd name="T29" fmla="*/ 3 h 64"/>
                  <a:gd name="T30" fmla="*/ 8 w 56"/>
                  <a:gd name="T31" fmla="*/ 5 h 64"/>
                  <a:gd name="T32" fmla="*/ 4 w 56"/>
                  <a:gd name="T33" fmla="*/ 5 h 64"/>
                  <a:gd name="T34" fmla="*/ 0 w 56"/>
                  <a:gd name="T35" fmla="*/ 5 h 64"/>
                  <a:gd name="T36" fmla="*/ 0 w 56"/>
                  <a:gd name="T37" fmla="*/ 4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64"/>
                  <a:gd name="T59" fmla="*/ 56 w 56"/>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64">
                    <a:moveTo>
                      <a:pt x="0" y="56"/>
                    </a:moveTo>
                    <a:lnTo>
                      <a:pt x="0" y="48"/>
                    </a:lnTo>
                    <a:lnTo>
                      <a:pt x="8" y="40"/>
                    </a:lnTo>
                    <a:lnTo>
                      <a:pt x="16" y="32"/>
                    </a:lnTo>
                    <a:lnTo>
                      <a:pt x="16" y="24"/>
                    </a:lnTo>
                    <a:lnTo>
                      <a:pt x="16" y="16"/>
                    </a:lnTo>
                    <a:lnTo>
                      <a:pt x="16" y="8"/>
                    </a:lnTo>
                    <a:lnTo>
                      <a:pt x="24" y="0"/>
                    </a:lnTo>
                    <a:lnTo>
                      <a:pt x="32" y="0"/>
                    </a:lnTo>
                    <a:lnTo>
                      <a:pt x="48" y="8"/>
                    </a:lnTo>
                    <a:lnTo>
                      <a:pt x="56" y="32"/>
                    </a:lnTo>
                    <a:lnTo>
                      <a:pt x="56" y="40"/>
                    </a:lnTo>
                    <a:lnTo>
                      <a:pt x="48" y="40"/>
                    </a:lnTo>
                    <a:lnTo>
                      <a:pt x="40" y="40"/>
                    </a:lnTo>
                    <a:lnTo>
                      <a:pt x="32" y="48"/>
                    </a:lnTo>
                    <a:lnTo>
                      <a:pt x="24" y="64"/>
                    </a:lnTo>
                    <a:lnTo>
                      <a:pt x="8" y="64"/>
                    </a:lnTo>
                    <a:lnTo>
                      <a:pt x="0" y="64"/>
                    </a:lnTo>
                    <a:lnTo>
                      <a:pt x="0" y="56"/>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7" name="Freeform 16"/>
              <p:cNvSpPr>
                <a:spLocks/>
              </p:cNvSpPr>
              <p:nvPr/>
            </p:nvSpPr>
            <p:spPr bwMode="auto">
              <a:xfrm>
                <a:off x="1413" y="2676"/>
                <a:ext cx="50" cy="49"/>
              </a:xfrm>
              <a:custGeom>
                <a:avLst/>
                <a:gdLst>
                  <a:gd name="T0" fmla="*/ 0 w 56"/>
                  <a:gd name="T1" fmla="*/ 4 h 64"/>
                  <a:gd name="T2" fmla="*/ 0 w 56"/>
                  <a:gd name="T3" fmla="*/ 3 h 64"/>
                  <a:gd name="T4" fmla="*/ 4 w 56"/>
                  <a:gd name="T5" fmla="*/ 3 h 64"/>
                  <a:gd name="T6" fmla="*/ 5 w 56"/>
                  <a:gd name="T7" fmla="*/ 2 h 64"/>
                  <a:gd name="T8" fmla="*/ 5 w 56"/>
                  <a:gd name="T9" fmla="*/ 2 h 64"/>
                  <a:gd name="T10" fmla="*/ 5 w 56"/>
                  <a:gd name="T11" fmla="*/ 2 h 64"/>
                  <a:gd name="T12" fmla="*/ 5 w 56"/>
                  <a:gd name="T13" fmla="*/ 2 h 64"/>
                  <a:gd name="T14" fmla="*/ 8 w 56"/>
                  <a:gd name="T15" fmla="*/ 0 h 64"/>
                  <a:gd name="T16" fmla="*/ 11 w 56"/>
                  <a:gd name="T17" fmla="*/ 0 h 64"/>
                  <a:gd name="T18" fmla="*/ 15 w 56"/>
                  <a:gd name="T19" fmla="*/ 2 h 64"/>
                  <a:gd name="T20" fmla="*/ 19 w 56"/>
                  <a:gd name="T21" fmla="*/ 2 h 64"/>
                  <a:gd name="T22" fmla="*/ 19 w 56"/>
                  <a:gd name="T23" fmla="*/ 3 h 64"/>
                  <a:gd name="T24" fmla="*/ 15 w 56"/>
                  <a:gd name="T25" fmla="*/ 3 h 64"/>
                  <a:gd name="T26" fmla="*/ 13 w 56"/>
                  <a:gd name="T27" fmla="*/ 3 h 64"/>
                  <a:gd name="T28" fmla="*/ 11 w 56"/>
                  <a:gd name="T29" fmla="*/ 3 h 64"/>
                  <a:gd name="T30" fmla="*/ 8 w 56"/>
                  <a:gd name="T31" fmla="*/ 5 h 64"/>
                  <a:gd name="T32" fmla="*/ 4 w 56"/>
                  <a:gd name="T33" fmla="*/ 5 h 64"/>
                  <a:gd name="T34" fmla="*/ 0 w 56"/>
                  <a:gd name="T35" fmla="*/ 5 h 64"/>
                  <a:gd name="T36" fmla="*/ 0 w 56"/>
                  <a:gd name="T37" fmla="*/ 4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64"/>
                  <a:gd name="T59" fmla="*/ 56 w 56"/>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64">
                    <a:moveTo>
                      <a:pt x="0" y="56"/>
                    </a:moveTo>
                    <a:lnTo>
                      <a:pt x="0" y="48"/>
                    </a:lnTo>
                    <a:lnTo>
                      <a:pt x="8" y="40"/>
                    </a:lnTo>
                    <a:lnTo>
                      <a:pt x="16" y="32"/>
                    </a:lnTo>
                    <a:lnTo>
                      <a:pt x="16" y="24"/>
                    </a:lnTo>
                    <a:lnTo>
                      <a:pt x="16" y="16"/>
                    </a:lnTo>
                    <a:lnTo>
                      <a:pt x="16" y="8"/>
                    </a:lnTo>
                    <a:lnTo>
                      <a:pt x="24" y="0"/>
                    </a:lnTo>
                    <a:lnTo>
                      <a:pt x="32" y="0"/>
                    </a:lnTo>
                    <a:lnTo>
                      <a:pt x="48" y="8"/>
                    </a:lnTo>
                    <a:lnTo>
                      <a:pt x="56" y="32"/>
                    </a:lnTo>
                    <a:lnTo>
                      <a:pt x="56" y="40"/>
                    </a:lnTo>
                    <a:lnTo>
                      <a:pt x="48" y="40"/>
                    </a:lnTo>
                    <a:lnTo>
                      <a:pt x="40" y="40"/>
                    </a:lnTo>
                    <a:lnTo>
                      <a:pt x="32" y="48"/>
                    </a:lnTo>
                    <a:lnTo>
                      <a:pt x="24" y="64"/>
                    </a:lnTo>
                    <a:lnTo>
                      <a:pt x="8" y="64"/>
                    </a:lnTo>
                    <a:lnTo>
                      <a:pt x="0" y="64"/>
                    </a:lnTo>
                    <a:lnTo>
                      <a:pt x="0" y="56"/>
                    </a:lnTo>
                  </a:path>
                </a:pathLst>
              </a:custGeom>
              <a:solidFill>
                <a:srgbClr val="33CC33"/>
              </a:solidFill>
              <a:ln w="12700">
                <a:solidFill>
                  <a:srgbClr val="000000"/>
                </a:solidFill>
                <a:round/>
                <a:headEnd/>
                <a:tailEnd/>
              </a:ln>
            </p:spPr>
            <p:txBody>
              <a:bodyPr/>
              <a:lstStyle/>
              <a:p>
                <a:endParaRPr lang="en-GB"/>
              </a:p>
            </p:txBody>
          </p:sp>
          <p:sp>
            <p:nvSpPr>
              <p:cNvPr id="248" name="Freeform 17"/>
              <p:cNvSpPr>
                <a:spLocks/>
              </p:cNvSpPr>
              <p:nvPr/>
            </p:nvSpPr>
            <p:spPr bwMode="auto">
              <a:xfrm>
                <a:off x="1477" y="2682"/>
                <a:ext cx="21" cy="12"/>
              </a:xfrm>
              <a:custGeom>
                <a:avLst/>
                <a:gdLst>
                  <a:gd name="T0" fmla="*/ 0 w 24"/>
                  <a:gd name="T1" fmla="*/ 2 h 16"/>
                  <a:gd name="T2" fmla="*/ 0 w 24"/>
                  <a:gd name="T3" fmla="*/ 2 h 16"/>
                  <a:gd name="T4" fmla="*/ 4 w 24"/>
                  <a:gd name="T5" fmla="*/ 0 h 16"/>
                  <a:gd name="T6" fmla="*/ 4 w 24"/>
                  <a:gd name="T7" fmla="*/ 0 h 16"/>
                  <a:gd name="T8" fmla="*/ 7 w 24"/>
                  <a:gd name="T9" fmla="*/ 0 h 16"/>
                  <a:gd name="T10" fmla="*/ 7 w 24"/>
                  <a:gd name="T11" fmla="*/ 2 h 16"/>
                  <a:gd name="T12" fmla="*/ 4 w 24"/>
                  <a:gd name="T13" fmla="*/ 2 h 16"/>
                  <a:gd name="T14" fmla="*/ 0 w 24"/>
                  <a:gd name="T15" fmla="*/ 2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0" y="16"/>
                    </a:moveTo>
                    <a:lnTo>
                      <a:pt x="0" y="8"/>
                    </a:lnTo>
                    <a:lnTo>
                      <a:pt x="8" y="0"/>
                    </a:lnTo>
                    <a:lnTo>
                      <a:pt x="16" y="0"/>
                    </a:lnTo>
                    <a:lnTo>
                      <a:pt x="24" y="0"/>
                    </a:lnTo>
                    <a:lnTo>
                      <a:pt x="24" y="8"/>
                    </a:lnTo>
                    <a:lnTo>
                      <a:pt x="8" y="16"/>
                    </a:lnTo>
                    <a:lnTo>
                      <a:pt x="0" y="16"/>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9" name="Freeform 18"/>
              <p:cNvSpPr>
                <a:spLocks/>
              </p:cNvSpPr>
              <p:nvPr/>
            </p:nvSpPr>
            <p:spPr bwMode="auto">
              <a:xfrm>
                <a:off x="1477" y="2682"/>
                <a:ext cx="21" cy="12"/>
              </a:xfrm>
              <a:custGeom>
                <a:avLst/>
                <a:gdLst>
                  <a:gd name="T0" fmla="*/ 0 w 24"/>
                  <a:gd name="T1" fmla="*/ 2 h 16"/>
                  <a:gd name="T2" fmla="*/ 0 w 24"/>
                  <a:gd name="T3" fmla="*/ 2 h 16"/>
                  <a:gd name="T4" fmla="*/ 4 w 24"/>
                  <a:gd name="T5" fmla="*/ 0 h 16"/>
                  <a:gd name="T6" fmla="*/ 4 w 24"/>
                  <a:gd name="T7" fmla="*/ 0 h 16"/>
                  <a:gd name="T8" fmla="*/ 7 w 24"/>
                  <a:gd name="T9" fmla="*/ 0 h 16"/>
                  <a:gd name="T10" fmla="*/ 7 w 24"/>
                  <a:gd name="T11" fmla="*/ 2 h 16"/>
                  <a:gd name="T12" fmla="*/ 4 w 24"/>
                  <a:gd name="T13" fmla="*/ 2 h 16"/>
                  <a:gd name="T14" fmla="*/ 0 w 24"/>
                  <a:gd name="T15" fmla="*/ 2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0" y="16"/>
                    </a:moveTo>
                    <a:lnTo>
                      <a:pt x="0" y="8"/>
                    </a:lnTo>
                    <a:lnTo>
                      <a:pt x="8" y="0"/>
                    </a:lnTo>
                    <a:lnTo>
                      <a:pt x="16" y="0"/>
                    </a:lnTo>
                    <a:lnTo>
                      <a:pt x="24" y="0"/>
                    </a:lnTo>
                    <a:lnTo>
                      <a:pt x="24" y="8"/>
                    </a:lnTo>
                    <a:lnTo>
                      <a:pt x="8" y="16"/>
                    </a:lnTo>
                    <a:lnTo>
                      <a:pt x="0" y="16"/>
                    </a:lnTo>
                  </a:path>
                </a:pathLst>
              </a:custGeom>
              <a:solidFill>
                <a:srgbClr val="33CC33"/>
              </a:solidFill>
              <a:ln w="12700">
                <a:solidFill>
                  <a:srgbClr val="000000"/>
                </a:solidFill>
                <a:round/>
                <a:headEnd/>
                <a:tailEnd/>
              </a:ln>
            </p:spPr>
            <p:txBody>
              <a:bodyPr/>
              <a:lstStyle/>
              <a:p>
                <a:endParaRPr lang="en-GB"/>
              </a:p>
            </p:txBody>
          </p:sp>
          <p:sp>
            <p:nvSpPr>
              <p:cNvPr id="250" name="Freeform 19"/>
              <p:cNvSpPr>
                <a:spLocks/>
              </p:cNvSpPr>
              <p:nvPr/>
            </p:nvSpPr>
            <p:spPr bwMode="auto">
              <a:xfrm>
                <a:off x="1804" y="2410"/>
                <a:ext cx="490" cy="266"/>
              </a:xfrm>
              <a:custGeom>
                <a:avLst/>
                <a:gdLst>
                  <a:gd name="T0" fmla="*/ 20 w 550"/>
                  <a:gd name="T1" fmla="*/ 16 h 343"/>
                  <a:gd name="T2" fmla="*/ 4 w 550"/>
                  <a:gd name="T3" fmla="*/ 16 h 343"/>
                  <a:gd name="T4" fmla="*/ 4 w 550"/>
                  <a:gd name="T5" fmla="*/ 15 h 343"/>
                  <a:gd name="T6" fmla="*/ 12 w 550"/>
                  <a:gd name="T7" fmla="*/ 13 h 343"/>
                  <a:gd name="T8" fmla="*/ 23 w 550"/>
                  <a:gd name="T9" fmla="*/ 12 h 343"/>
                  <a:gd name="T10" fmla="*/ 40 w 550"/>
                  <a:gd name="T11" fmla="*/ 10 h 343"/>
                  <a:gd name="T12" fmla="*/ 45 w 550"/>
                  <a:gd name="T13" fmla="*/ 7 h 343"/>
                  <a:gd name="T14" fmla="*/ 48 w 550"/>
                  <a:gd name="T15" fmla="*/ 6 h 343"/>
                  <a:gd name="T16" fmla="*/ 53 w 550"/>
                  <a:gd name="T17" fmla="*/ 4 h 343"/>
                  <a:gd name="T18" fmla="*/ 62 w 550"/>
                  <a:gd name="T19" fmla="*/ 2 h 343"/>
                  <a:gd name="T20" fmla="*/ 68 w 550"/>
                  <a:gd name="T21" fmla="*/ 4 h 343"/>
                  <a:gd name="T22" fmla="*/ 85 w 550"/>
                  <a:gd name="T23" fmla="*/ 5 h 343"/>
                  <a:gd name="T24" fmla="*/ 93 w 550"/>
                  <a:gd name="T25" fmla="*/ 5 h 343"/>
                  <a:gd name="T26" fmla="*/ 101 w 550"/>
                  <a:gd name="T27" fmla="*/ 5 h 343"/>
                  <a:gd name="T28" fmla="*/ 103 w 550"/>
                  <a:gd name="T29" fmla="*/ 4 h 343"/>
                  <a:gd name="T30" fmla="*/ 111 w 550"/>
                  <a:gd name="T31" fmla="*/ 2 h 343"/>
                  <a:gd name="T32" fmla="*/ 113 w 550"/>
                  <a:gd name="T33" fmla="*/ 2 h 343"/>
                  <a:gd name="T34" fmla="*/ 127 w 550"/>
                  <a:gd name="T35" fmla="*/ 0 h 343"/>
                  <a:gd name="T36" fmla="*/ 143 w 550"/>
                  <a:gd name="T37" fmla="*/ 2 h 343"/>
                  <a:gd name="T38" fmla="*/ 159 w 550"/>
                  <a:gd name="T39" fmla="*/ 2 h 343"/>
                  <a:gd name="T40" fmla="*/ 168 w 550"/>
                  <a:gd name="T41" fmla="*/ 4 h 343"/>
                  <a:gd name="T42" fmla="*/ 165 w 550"/>
                  <a:gd name="T43" fmla="*/ 6 h 343"/>
                  <a:gd name="T44" fmla="*/ 171 w 550"/>
                  <a:gd name="T45" fmla="*/ 9 h 343"/>
                  <a:gd name="T46" fmla="*/ 159 w 550"/>
                  <a:gd name="T47" fmla="*/ 12 h 343"/>
                  <a:gd name="T48" fmla="*/ 143 w 550"/>
                  <a:gd name="T49" fmla="*/ 16 h 343"/>
                  <a:gd name="T50" fmla="*/ 137 w 550"/>
                  <a:gd name="T51" fmla="*/ 16 h 343"/>
                  <a:gd name="T52" fmla="*/ 135 w 550"/>
                  <a:gd name="T53" fmla="*/ 19 h 343"/>
                  <a:gd name="T54" fmla="*/ 128 w 550"/>
                  <a:gd name="T55" fmla="*/ 18 h 343"/>
                  <a:gd name="T56" fmla="*/ 127 w 550"/>
                  <a:gd name="T57" fmla="*/ 16 h 343"/>
                  <a:gd name="T58" fmla="*/ 120 w 550"/>
                  <a:gd name="T59" fmla="*/ 13 h 343"/>
                  <a:gd name="T60" fmla="*/ 113 w 550"/>
                  <a:gd name="T61" fmla="*/ 15 h 343"/>
                  <a:gd name="T62" fmla="*/ 98 w 550"/>
                  <a:gd name="T63" fmla="*/ 16 h 343"/>
                  <a:gd name="T64" fmla="*/ 90 w 550"/>
                  <a:gd name="T65" fmla="*/ 16 h 343"/>
                  <a:gd name="T66" fmla="*/ 78 w 550"/>
                  <a:gd name="T67" fmla="*/ 17 h 343"/>
                  <a:gd name="T68" fmla="*/ 73 w 550"/>
                  <a:gd name="T69" fmla="*/ 20 h 343"/>
                  <a:gd name="T70" fmla="*/ 57 w 550"/>
                  <a:gd name="T71" fmla="*/ 22 h 343"/>
                  <a:gd name="T72" fmla="*/ 54 w 550"/>
                  <a:gd name="T73" fmla="*/ 26 h 343"/>
                  <a:gd name="T74" fmla="*/ 53 w 550"/>
                  <a:gd name="T75" fmla="*/ 26 h 343"/>
                  <a:gd name="T76" fmla="*/ 45 w 550"/>
                  <a:gd name="T77" fmla="*/ 26 h 343"/>
                  <a:gd name="T78" fmla="*/ 43 w 550"/>
                  <a:gd name="T79" fmla="*/ 26 h 343"/>
                  <a:gd name="T80" fmla="*/ 43 w 550"/>
                  <a:gd name="T81" fmla="*/ 23 h 343"/>
                  <a:gd name="T82" fmla="*/ 34 w 550"/>
                  <a:gd name="T83" fmla="*/ 22 h 343"/>
                  <a:gd name="T84" fmla="*/ 34 w 550"/>
                  <a:gd name="T85" fmla="*/ 20 h 343"/>
                  <a:gd name="T86" fmla="*/ 34 w 550"/>
                  <a:gd name="T87" fmla="*/ 17 h 343"/>
                  <a:gd name="T88" fmla="*/ 23 w 550"/>
                  <a:gd name="T89" fmla="*/ 15 h 3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0"/>
                  <a:gd name="T136" fmla="*/ 0 h 343"/>
                  <a:gd name="T137" fmla="*/ 550 w 550"/>
                  <a:gd name="T138" fmla="*/ 343 h 3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0" h="343">
                    <a:moveTo>
                      <a:pt x="71" y="183"/>
                    </a:moveTo>
                    <a:lnTo>
                      <a:pt x="63" y="183"/>
                    </a:lnTo>
                    <a:lnTo>
                      <a:pt x="63" y="191"/>
                    </a:lnTo>
                    <a:lnTo>
                      <a:pt x="48" y="191"/>
                    </a:lnTo>
                    <a:lnTo>
                      <a:pt x="24" y="191"/>
                    </a:lnTo>
                    <a:lnTo>
                      <a:pt x="8" y="199"/>
                    </a:lnTo>
                    <a:lnTo>
                      <a:pt x="0" y="199"/>
                    </a:lnTo>
                    <a:lnTo>
                      <a:pt x="0" y="191"/>
                    </a:lnTo>
                    <a:lnTo>
                      <a:pt x="8" y="183"/>
                    </a:lnTo>
                    <a:lnTo>
                      <a:pt x="16" y="183"/>
                    </a:lnTo>
                    <a:lnTo>
                      <a:pt x="32" y="183"/>
                    </a:lnTo>
                    <a:lnTo>
                      <a:pt x="40" y="175"/>
                    </a:lnTo>
                    <a:lnTo>
                      <a:pt x="48" y="175"/>
                    </a:lnTo>
                    <a:lnTo>
                      <a:pt x="63" y="167"/>
                    </a:lnTo>
                    <a:lnTo>
                      <a:pt x="71" y="151"/>
                    </a:lnTo>
                    <a:lnTo>
                      <a:pt x="79" y="143"/>
                    </a:lnTo>
                    <a:lnTo>
                      <a:pt x="95" y="143"/>
                    </a:lnTo>
                    <a:lnTo>
                      <a:pt x="127" y="127"/>
                    </a:lnTo>
                    <a:lnTo>
                      <a:pt x="135" y="120"/>
                    </a:lnTo>
                    <a:lnTo>
                      <a:pt x="135" y="112"/>
                    </a:lnTo>
                    <a:lnTo>
                      <a:pt x="143" y="96"/>
                    </a:lnTo>
                    <a:lnTo>
                      <a:pt x="143" y="88"/>
                    </a:lnTo>
                    <a:lnTo>
                      <a:pt x="143" y="80"/>
                    </a:lnTo>
                    <a:lnTo>
                      <a:pt x="151" y="80"/>
                    </a:lnTo>
                    <a:lnTo>
                      <a:pt x="159" y="64"/>
                    </a:lnTo>
                    <a:lnTo>
                      <a:pt x="159" y="56"/>
                    </a:lnTo>
                    <a:lnTo>
                      <a:pt x="167" y="48"/>
                    </a:lnTo>
                    <a:lnTo>
                      <a:pt x="175" y="48"/>
                    </a:lnTo>
                    <a:lnTo>
                      <a:pt x="191" y="40"/>
                    </a:lnTo>
                    <a:lnTo>
                      <a:pt x="199" y="32"/>
                    </a:lnTo>
                    <a:lnTo>
                      <a:pt x="199" y="24"/>
                    </a:lnTo>
                    <a:lnTo>
                      <a:pt x="207" y="32"/>
                    </a:lnTo>
                    <a:lnTo>
                      <a:pt x="215" y="56"/>
                    </a:lnTo>
                    <a:lnTo>
                      <a:pt x="231" y="72"/>
                    </a:lnTo>
                    <a:lnTo>
                      <a:pt x="255" y="72"/>
                    </a:lnTo>
                    <a:lnTo>
                      <a:pt x="271" y="72"/>
                    </a:lnTo>
                    <a:lnTo>
                      <a:pt x="279" y="72"/>
                    </a:lnTo>
                    <a:lnTo>
                      <a:pt x="287" y="72"/>
                    </a:lnTo>
                    <a:lnTo>
                      <a:pt x="295" y="72"/>
                    </a:lnTo>
                    <a:lnTo>
                      <a:pt x="303" y="72"/>
                    </a:lnTo>
                    <a:lnTo>
                      <a:pt x="311" y="72"/>
                    </a:lnTo>
                    <a:lnTo>
                      <a:pt x="319" y="72"/>
                    </a:lnTo>
                    <a:lnTo>
                      <a:pt x="319" y="64"/>
                    </a:lnTo>
                    <a:lnTo>
                      <a:pt x="319" y="56"/>
                    </a:lnTo>
                    <a:lnTo>
                      <a:pt x="327" y="56"/>
                    </a:lnTo>
                    <a:lnTo>
                      <a:pt x="335" y="48"/>
                    </a:lnTo>
                    <a:lnTo>
                      <a:pt x="343" y="40"/>
                    </a:lnTo>
                    <a:lnTo>
                      <a:pt x="351" y="24"/>
                    </a:lnTo>
                    <a:lnTo>
                      <a:pt x="351" y="8"/>
                    </a:lnTo>
                    <a:lnTo>
                      <a:pt x="351" y="0"/>
                    </a:lnTo>
                    <a:lnTo>
                      <a:pt x="359" y="8"/>
                    </a:lnTo>
                    <a:lnTo>
                      <a:pt x="367" y="8"/>
                    </a:lnTo>
                    <a:lnTo>
                      <a:pt x="383" y="8"/>
                    </a:lnTo>
                    <a:lnTo>
                      <a:pt x="399" y="0"/>
                    </a:lnTo>
                    <a:lnTo>
                      <a:pt x="422" y="0"/>
                    </a:lnTo>
                    <a:lnTo>
                      <a:pt x="446" y="8"/>
                    </a:lnTo>
                    <a:lnTo>
                      <a:pt x="454" y="8"/>
                    </a:lnTo>
                    <a:lnTo>
                      <a:pt x="470" y="16"/>
                    </a:lnTo>
                    <a:lnTo>
                      <a:pt x="494" y="32"/>
                    </a:lnTo>
                    <a:lnTo>
                      <a:pt x="502" y="32"/>
                    </a:lnTo>
                    <a:lnTo>
                      <a:pt x="518" y="40"/>
                    </a:lnTo>
                    <a:lnTo>
                      <a:pt x="534" y="40"/>
                    </a:lnTo>
                    <a:lnTo>
                      <a:pt x="534" y="48"/>
                    </a:lnTo>
                    <a:lnTo>
                      <a:pt x="534" y="56"/>
                    </a:lnTo>
                    <a:lnTo>
                      <a:pt x="526" y="72"/>
                    </a:lnTo>
                    <a:lnTo>
                      <a:pt x="526" y="80"/>
                    </a:lnTo>
                    <a:lnTo>
                      <a:pt x="526" y="88"/>
                    </a:lnTo>
                    <a:lnTo>
                      <a:pt x="534" y="96"/>
                    </a:lnTo>
                    <a:lnTo>
                      <a:pt x="542" y="112"/>
                    </a:lnTo>
                    <a:lnTo>
                      <a:pt x="550" y="120"/>
                    </a:lnTo>
                    <a:lnTo>
                      <a:pt x="534" y="127"/>
                    </a:lnTo>
                    <a:lnTo>
                      <a:pt x="502" y="151"/>
                    </a:lnTo>
                    <a:lnTo>
                      <a:pt x="470" y="167"/>
                    </a:lnTo>
                    <a:lnTo>
                      <a:pt x="462" y="183"/>
                    </a:lnTo>
                    <a:lnTo>
                      <a:pt x="454" y="191"/>
                    </a:lnTo>
                    <a:lnTo>
                      <a:pt x="454" y="199"/>
                    </a:lnTo>
                    <a:lnTo>
                      <a:pt x="446" y="207"/>
                    </a:lnTo>
                    <a:lnTo>
                      <a:pt x="438" y="207"/>
                    </a:lnTo>
                    <a:lnTo>
                      <a:pt x="438" y="215"/>
                    </a:lnTo>
                    <a:lnTo>
                      <a:pt x="438" y="223"/>
                    </a:lnTo>
                    <a:lnTo>
                      <a:pt x="430" y="239"/>
                    </a:lnTo>
                    <a:lnTo>
                      <a:pt x="422" y="239"/>
                    </a:lnTo>
                    <a:lnTo>
                      <a:pt x="414" y="239"/>
                    </a:lnTo>
                    <a:lnTo>
                      <a:pt x="407" y="231"/>
                    </a:lnTo>
                    <a:lnTo>
                      <a:pt x="407" y="223"/>
                    </a:lnTo>
                    <a:lnTo>
                      <a:pt x="407" y="215"/>
                    </a:lnTo>
                    <a:lnTo>
                      <a:pt x="399" y="199"/>
                    </a:lnTo>
                    <a:lnTo>
                      <a:pt x="391" y="183"/>
                    </a:lnTo>
                    <a:lnTo>
                      <a:pt x="383" y="183"/>
                    </a:lnTo>
                    <a:lnTo>
                      <a:pt x="383" y="175"/>
                    </a:lnTo>
                    <a:lnTo>
                      <a:pt x="375" y="183"/>
                    </a:lnTo>
                    <a:lnTo>
                      <a:pt x="367" y="183"/>
                    </a:lnTo>
                    <a:lnTo>
                      <a:pt x="359" y="183"/>
                    </a:lnTo>
                    <a:lnTo>
                      <a:pt x="343" y="183"/>
                    </a:lnTo>
                    <a:lnTo>
                      <a:pt x="327" y="183"/>
                    </a:lnTo>
                    <a:lnTo>
                      <a:pt x="311" y="191"/>
                    </a:lnTo>
                    <a:lnTo>
                      <a:pt x="303" y="191"/>
                    </a:lnTo>
                    <a:lnTo>
                      <a:pt x="295" y="183"/>
                    </a:lnTo>
                    <a:lnTo>
                      <a:pt x="287" y="191"/>
                    </a:lnTo>
                    <a:lnTo>
                      <a:pt x="263" y="207"/>
                    </a:lnTo>
                    <a:lnTo>
                      <a:pt x="247" y="215"/>
                    </a:lnTo>
                    <a:lnTo>
                      <a:pt x="247" y="223"/>
                    </a:lnTo>
                    <a:lnTo>
                      <a:pt x="239" y="239"/>
                    </a:lnTo>
                    <a:lnTo>
                      <a:pt x="231" y="247"/>
                    </a:lnTo>
                    <a:lnTo>
                      <a:pt x="231" y="255"/>
                    </a:lnTo>
                    <a:lnTo>
                      <a:pt x="215" y="271"/>
                    </a:lnTo>
                    <a:lnTo>
                      <a:pt x="191" y="279"/>
                    </a:lnTo>
                    <a:lnTo>
                      <a:pt x="183" y="287"/>
                    </a:lnTo>
                    <a:lnTo>
                      <a:pt x="183" y="303"/>
                    </a:lnTo>
                    <a:lnTo>
                      <a:pt x="175" y="311"/>
                    </a:lnTo>
                    <a:lnTo>
                      <a:pt x="175" y="319"/>
                    </a:lnTo>
                    <a:lnTo>
                      <a:pt x="175" y="327"/>
                    </a:lnTo>
                    <a:lnTo>
                      <a:pt x="175" y="335"/>
                    </a:lnTo>
                    <a:lnTo>
                      <a:pt x="167" y="343"/>
                    </a:lnTo>
                    <a:lnTo>
                      <a:pt x="159" y="343"/>
                    </a:lnTo>
                    <a:lnTo>
                      <a:pt x="151" y="335"/>
                    </a:lnTo>
                    <a:lnTo>
                      <a:pt x="143" y="327"/>
                    </a:lnTo>
                    <a:lnTo>
                      <a:pt x="135" y="327"/>
                    </a:lnTo>
                    <a:lnTo>
                      <a:pt x="127" y="327"/>
                    </a:lnTo>
                    <a:lnTo>
                      <a:pt x="135" y="327"/>
                    </a:lnTo>
                    <a:lnTo>
                      <a:pt x="143" y="319"/>
                    </a:lnTo>
                    <a:lnTo>
                      <a:pt x="143" y="303"/>
                    </a:lnTo>
                    <a:lnTo>
                      <a:pt x="135" y="295"/>
                    </a:lnTo>
                    <a:lnTo>
                      <a:pt x="127" y="287"/>
                    </a:lnTo>
                    <a:lnTo>
                      <a:pt x="119" y="287"/>
                    </a:lnTo>
                    <a:lnTo>
                      <a:pt x="111" y="287"/>
                    </a:lnTo>
                    <a:lnTo>
                      <a:pt x="103" y="279"/>
                    </a:lnTo>
                    <a:lnTo>
                      <a:pt x="103" y="271"/>
                    </a:lnTo>
                    <a:lnTo>
                      <a:pt x="111" y="263"/>
                    </a:lnTo>
                    <a:lnTo>
                      <a:pt x="119" y="247"/>
                    </a:lnTo>
                    <a:lnTo>
                      <a:pt x="119" y="231"/>
                    </a:lnTo>
                    <a:lnTo>
                      <a:pt x="111" y="215"/>
                    </a:lnTo>
                    <a:lnTo>
                      <a:pt x="95" y="199"/>
                    </a:lnTo>
                    <a:lnTo>
                      <a:pt x="79" y="183"/>
                    </a:lnTo>
                    <a:lnTo>
                      <a:pt x="71" y="183"/>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1" name="Freeform 20"/>
              <p:cNvSpPr>
                <a:spLocks/>
              </p:cNvSpPr>
              <p:nvPr/>
            </p:nvSpPr>
            <p:spPr bwMode="auto">
              <a:xfrm>
                <a:off x="1804" y="2410"/>
                <a:ext cx="490" cy="266"/>
              </a:xfrm>
              <a:custGeom>
                <a:avLst/>
                <a:gdLst>
                  <a:gd name="T0" fmla="*/ 20 w 550"/>
                  <a:gd name="T1" fmla="*/ 16 h 343"/>
                  <a:gd name="T2" fmla="*/ 4 w 550"/>
                  <a:gd name="T3" fmla="*/ 16 h 343"/>
                  <a:gd name="T4" fmla="*/ 4 w 550"/>
                  <a:gd name="T5" fmla="*/ 15 h 343"/>
                  <a:gd name="T6" fmla="*/ 12 w 550"/>
                  <a:gd name="T7" fmla="*/ 13 h 343"/>
                  <a:gd name="T8" fmla="*/ 23 w 550"/>
                  <a:gd name="T9" fmla="*/ 12 h 343"/>
                  <a:gd name="T10" fmla="*/ 40 w 550"/>
                  <a:gd name="T11" fmla="*/ 10 h 343"/>
                  <a:gd name="T12" fmla="*/ 45 w 550"/>
                  <a:gd name="T13" fmla="*/ 7 h 343"/>
                  <a:gd name="T14" fmla="*/ 48 w 550"/>
                  <a:gd name="T15" fmla="*/ 6 h 343"/>
                  <a:gd name="T16" fmla="*/ 53 w 550"/>
                  <a:gd name="T17" fmla="*/ 4 h 343"/>
                  <a:gd name="T18" fmla="*/ 62 w 550"/>
                  <a:gd name="T19" fmla="*/ 2 h 343"/>
                  <a:gd name="T20" fmla="*/ 68 w 550"/>
                  <a:gd name="T21" fmla="*/ 4 h 343"/>
                  <a:gd name="T22" fmla="*/ 85 w 550"/>
                  <a:gd name="T23" fmla="*/ 5 h 343"/>
                  <a:gd name="T24" fmla="*/ 93 w 550"/>
                  <a:gd name="T25" fmla="*/ 5 h 343"/>
                  <a:gd name="T26" fmla="*/ 101 w 550"/>
                  <a:gd name="T27" fmla="*/ 5 h 343"/>
                  <a:gd name="T28" fmla="*/ 103 w 550"/>
                  <a:gd name="T29" fmla="*/ 4 h 343"/>
                  <a:gd name="T30" fmla="*/ 111 w 550"/>
                  <a:gd name="T31" fmla="*/ 2 h 343"/>
                  <a:gd name="T32" fmla="*/ 113 w 550"/>
                  <a:gd name="T33" fmla="*/ 2 h 343"/>
                  <a:gd name="T34" fmla="*/ 127 w 550"/>
                  <a:gd name="T35" fmla="*/ 0 h 343"/>
                  <a:gd name="T36" fmla="*/ 143 w 550"/>
                  <a:gd name="T37" fmla="*/ 2 h 343"/>
                  <a:gd name="T38" fmla="*/ 159 w 550"/>
                  <a:gd name="T39" fmla="*/ 2 h 343"/>
                  <a:gd name="T40" fmla="*/ 168 w 550"/>
                  <a:gd name="T41" fmla="*/ 4 h 343"/>
                  <a:gd name="T42" fmla="*/ 165 w 550"/>
                  <a:gd name="T43" fmla="*/ 6 h 343"/>
                  <a:gd name="T44" fmla="*/ 171 w 550"/>
                  <a:gd name="T45" fmla="*/ 9 h 343"/>
                  <a:gd name="T46" fmla="*/ 159 w 550"/>
                  <a:gd name="T47" fmla="*/ 12 h 343"/>
                  <a:gd name="T48" fmla="*/ 143 w 550"/>
                  <a:gd name="T49" fmla="*/ 16 h 343"/>
                  <a:gd name="T50" fmla="*/ 137 w 550"/>
                  <a:gd name="T51" fmla="*/ 16 h 343"/>
                  <a:gd name="T52" fmla="*/ 135 w 550"/>
                  <a:gd name="T53" fmla="*/ 19 h 343"/>
                  <a:gd name="T54" fmla="*/ 128 w 550"/>
                  <a:gd name="T55" fmla="*/ 18 h 343"/>
                  <a:gd name="T56" fmla="*/ 127 w 550"/>
                  <a:gd name="T57" fmla="*/ 16 h 343"/>
                  <a:gd name="T58" fmla="*/ 120 w 550"/>
                  <a:gd name="T59" fmla="*/ 13 h 343"/>
                  <a:gd name="T60" fmla="*/ 113 w 550"/>
                  <a:gd name="T61" fmla="*/ 15 h 343"/>
                  <a:gd name="T62" fmla="*/ 98 w 550"/>
                  <a:gd name="T63" fmla="*/ 16 h 343"/>
                  <a:gd name="T64" fmla="*/ 90 w 550"/>
                  <a:gd name="T65" fmla="*/ 16 h 343"/>
                  <a:gd name="T66" fmla="*/ 78 w 550"/>
                  <a:gd name="T67" fmla="*/ 17 h 343"/>
                  <a:gd name="T68" fmla="*/ 73 w 550"/>
                  <a:gd name="T69" fmla="*/ 20 h 343"/>
                  <a:gd name="T70" fmla="*/ 57 w 550"/>
                  <a:gd name="T71" fmla="*/ 22 h 343"/>
                  <a:gd name="T72" fmla="*/ 54 w 550"/>
                  <a:gd name="T73" fmla="*/ 26 h 343"/>
                  <a:gd name="T74" fmla="*/ 53 w 550"/>
                  <a:gd name="T75" fmla="*/ 26 h 343"/>
                  <a:gd name="T76" fmla="*/ 45 w 550"/>
                  <a:gd name="T77" fmla="*/ 26 h 343"/>
                  <a:gd name="T78" fmla="*/ 43 w 550"/>
                  <a:gd name="T79" fmla="*/ 26 h 343"/>
                  <a:gd name="T80" fmla="*/ 43 w 550"/>
                  <a:gd name="T81" fmla="*/ 23 h 343"/>
                  <a:gd name="T82" fmla="*/ 34 w 550"/>
                  <a:gd name="T83" fmla="*/ 22 h 343"/>
                  <a:gd name="T84" fmla="*/ 34 w 550"/>
                  <a:gd name="T85" fmla="*/ 20 h 343"/>
                  <a:gd name="T86" fmla="*/ 34 w 550"/>
                  <a:gd name="T87" fmla="*/ 17 h 343"/>
                  <a:gd name="T88" fmla="*/ 23 w 550"/>
                  <a:gd name="T89" fmla="*/ 15 h 3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0"/>
                  <a:gd name="T136" fmla="*/ 0 h 343"/>
                  <a:gd name="T137" fmla="*/ 550 w 550"/>
                  <a:gd name="T138" fmla="*/ 343 h 3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0" h="343">
                    <a:moveTo>
                      <a:pt x="71" y="183"/>
                    </a:moveTo>
                    <a:lnTo>
                      <a:pt x="63" y="183"/>
                    </a:lnTo>
                    <a:lnTo>
                      <a:pt x="63" y="191"/>
                    </a:lnTo>
                    <a:lnTo>
                      <a:pt x="48" y="191"/>
                    </a:lnTo>
                    <a:lnTo>
                      <a:pt x="24" y="191"/>
                    </a:lnTo>
                    <a:lnTo>
                      <a:pt x="8" y="199"/>
                    </a:lnTo>
                    <a:lnTo>
                      <a:pt x="0" y="199"/>
                    </a:lnTo>
                    <a:lnTo>
                      <a:pt x="0" y="191"/>
                    </a:lnTo>
                    <a:lnTo>
                      <a:pt x="8" y="183"/>
                    </a:lnTo>
                    <a:lnTo>
                      <a:pt x="16" y="183"/>
                    </a:lnTo>
                    <a:lnTo>
                      <a:pt x="32" y="183"/>
                    </a:lnTo>
                    <a:lnTo>
                      <a:pt x="40" y="175"/>
                    </a:lnTo>
                    <a:lnTo>
                      <a:pt x="48" y="175"/>
                    </a:lnTo>
                    <a:lnTo>
                      <a:pt x="63" y="167"/>
                    </a:lnTo>
                    <a:lnTo>
                      <a:pt x="71" y="151"/>
                    </a:lnTo>
                    <a:lnTo>
                      <a:pt x="79" y="143"/>
                    </a:lnTo>
                    <a:lnTo>
                      <a:pt x="95" y="143"/>
                    </a:lnTo>
                    <a:lnTo>
                      <a:pt x="127" y="127"/>
                    </a:lnTo>
                    <a:lnTo>
                      <a:pt x="135" y="120"/>
                    </a:lnTo>
                    <a:lnTo>
                      <a:pt x="135" y="112"/>
                    </a:lnTo>
                    <a:lnTo>
                      <a:pt x="143" y="96"/>
                    </a:lnTo>
                    <a:lnTo>
                      <a:pt x="143" y="88"/>
                    </a:lnTo>
                    <a:lnTo>
                      <a:pt x="143" y="80"/>
                    </a:lnTo>
                    <a:lnTo>
                      <a:pt x="151" y="80"/>
                    </a:lnTo>
                    <a:lnTo>
                      <a:pt x="159" y="64"/>
                    </a:lnTo>
                    <a:lnTo>
                      <a:pt x="159" y="56"/>
                    </a:lnTo>
                    <a:lnTo>
                      <a:pt x="167" y="48"/>
                    </a:lnTo>
                    <a:lnTo>
                      <a:pt x="175" y="48"/>
                    </a:lnTo>
                    <a:lnTo>
                      <a:pt x="191" y="40"/>
                    </a:lnTo>
                    <a:lnTo>
                      <a:pt x="199" y="32"/>
                    </a:lnTo>
                    <a:lnTo>
                      <a:pt x="199" y="24"/>
                    </a:lnTo>
                    <a:lnTo>
                      <a:pt x="207" y="32"/>
                    </a:lnTo>
                    <a:lnTo>
                      <a:pt x="215" y="56"/>
                    </a:lnTo>
                    <a:lnTo>
                      <a:pt x="231" y="72"/>
                    </a:lnTo>
                    <a:lnTo>
                      <a:pt x="255" y="72"/>
                    </a:lnTo>
                    <a:lnTo>
                      <a:pt x="271" y="72"/>
                    </a:lnTo>
                    <a:lnTo>
                      <a:pt x="279" y="72"/>
                    </a:lnTo>
                    <a:lnTo>
                      <a:pt x="287" y="72"/>
                    </a:lnTo>
                    <a:lnTo>
                      <a:pt x="295" y="72"/>
                    </a:lnTo>
                    <a:lnTo>
                      <a:pt x="303" y="72"/>
                    </a:lnTo>
                    <a:lnTo>
                      <a:pt x="311" y="72"/>
                    </a:lnTo>
                    <a:lnTo>
                      <a:pt x="319" y="72"/>
                    </a:lnTo>
                    <a:lnTo>
                      <a:pt x="319" y="64"/>
                    </a:lnTo>
                    <a:lnTo>
                      <a:pt x="319" y="56"/>
                    </a:lnTo>
                    <a:lnTo>
                      <a:pt x="327" y="56"/>
                    </a:lnTo>
                    <a:lnTo>
                      <a:pt x="335" y="48"/>
                    </a:lnTo>
                    <a:lnTo>
                      <a:pt x="343" y="40"/>
                    </a:lnTo>
                    <a:lnTo>
                      <a:pt x="351" y="24"/>
                    </a:lnTo>
                    <a:lnTo>
                      <a:pt x="351" y="8"/>
                    </a:lnTo>
                    <a:lnTo>
                      <a:pt x="351" y="0"/>
                    </a:lnTo>
                    <a:lnTo>
                      <a:pt x="359" y="8"/>
                    </a:lnTo>
                    <a:lnTo>
                      <a:pt x="367" y="8"/>
                    </a:lnTo>
                    <a:lnTo>
                      <a:pt x="383" y="8"/>
                    </a:lnTo>
                    <a:lnTo>
                      <a:pt x="399" y="0"/>
                    </a:lnTo>
                    <a:lnTo>
                      <a:pt x="422" y="0"/>
                    </a:lnTo>
                    <a:lnTo>
                      <a:pt x="446" y="8"/>
                    </a:lnTo>
                    <a:lnTo>
                      <a:pt x="454" y="8"/>
                    </a:lnTo>
                    <a:lnTo>
                      <a:pt x="470" y="16"/>
                    </a:lnTo>
                    <a:lnTo>
                      <a:pt x="494" y="32"/>
                    </a:lnTo>
                    <a:lnTo>
                      <a:pt x="502" y="32"/>
                    </a:lnTo>
                    <a:lnTo>
                      <a:pt x="518" y="40"/>
                    </a:lnTo>
                    <a:lnTo>
                      <a:pt x="534" y="40"/>
                    </a:lnTo>
                    <a:lnTo>
                      <a:pt x="534" y="48"/>
                    </a:lnTo>
                    <a:lnTo>
                      <a:pt x="534" y="56"/>
                    </a:lnTo>
                    <a:lnTo>
                      <a:pt x="526" y="72"/>
                    </a:lnTo>
                    <a:lnTo>
                      <a:pt x="526" y="80"/>
                    </a:lnTo>
                    <a:lnTo>
                      <a:pt x="526" y="88"/>
                    </a:lnTo>
                    <a:lnTo>
                      <a:pt x="534" y="96"/>
                    </a:lnTo>
                    <a:lnTo>
                      <a:pt x="542" y="112"/>
                    </a:lnTo>
                    <a:lnTo>
                      <a:pt x="550" y="120"/>
                    </a:lnTo>
                    <a:lnTo>
                      <a:pt x="534" y="127"/>
                    </a:lnTo>
                    <a:lnTo>
                      <a:pt x="502" y="151"/>
                    </a:lnTo>
                    <a:lnTo>
                      <a:pt x="470" y="167"/>
                    </a:lnTo>
                    <a:lnTo>
                      <a:pt x="462" y="183"/>
                    </a:lnTo>
                    <a:lnTo>
                      <a:pt x="454" y="191"/>
                    </a:lnTo>
                    <a:lnTo>
                      <a:pt x="454" y="199"/>
                    </a:lnTo>
                    <a:lnTo>
                      <a:pt x="446" y="207"/>
                    </a:lnTo>
                    <a:lnTo>
                      <a:pt x="438" y="207"/>
                    </a:lnTo>
                    <a:lnTo>
                      <a:pt x="438" y="215"/>
                    </a:lnTo>
                    <a:lnTo>
                      <a:pt x="438" y="223"/>
                    </a:lnTo>
                    <a:lnTo>
                      <a:pt x="430" y="239"/>
                    </a:lnTo>
                    <a:lnTo>
                      <a:pt x="422" y="239"/>
                    </a:lnTo>
                    <a:lnTo>
                      <a:pt x="414" y="239"/>
                    </a:lnTo>
                    <a:lnTo>
                      <a:pt x="407" y="231"/>
                    </a:lnTo>
                    <a:lnTo>
                      <a:pt x="407" y="223"/>
                    </a:lnTo>
                    <a:lnTo>
                      <a:pt x="407" y="215"/>
                    </a:lnTo>
                    <a:lnTo>
                      <a:pt x="399" y="199"/>
                    </a:lnTo>
                    <a:lnTo>
                      <a:pt x="391" y="183"/>
                    </a:lnTo>
                    <a:lnTo>
                      <a:pt x="383" y="183"/>
                    </a:lnTo>
                    <a:lnTo>
                      <a:pt x="383" y="175"/>
                    </a:lnTo>
                    <a:lnTo>
                      <a:pt x="375" y="183"/>
                    </a:lnTo>
                    <a:lnTo>
                      <a:pt x="367" y="183"/>
                    </a:lnTo>
                    <a:lnTo>
                      <a:pt x="359" y="183"/>
                    </a:lnTo>
                    <a:lnTo>
                      <a:pt x="343" y="183"/>
                    </a:lnTo>
                    <a:lnTo>
                      <a:pt x="327" y="183"/>
                    </a:lnTo>
                    <a:lnTo>
                      <a:pt x="311" y="191"/>
                    </a:lnTo>
                    <a:lnTo>
                      <a:pt x="303" y="191"/>
                    </a:lnTo>
                    <a:lnTo>
                      <a:pt x="295" y="183"/>
                    </a:lnTo>
                    <a:lnTo>
                      <a:pt x="287" y="191"/>
                    </a:lnTo>
                    <a:lnTo>
                      <a:pt x="263" y="207"/>
                    </a:lnTo>
                    <a:lnTo>
                      <a:pt x="247" y="215"/>
                    </a:lnTo>
                    <a:lnTo>
                      <a:pt x="247" y="223"/>
                    </a:lnTo>
                    <a:lnTo>
                      <a:pt x="239" y="239"/>
                    </a:lnTo>
                    <a:lnTo>
                      <a:pt x="231" y="247"/>
                    </a:lnTo>
                    <a:lnTo>
                      <a:pt x="231" y="255"/>
                    </a:lnTo>
                    <a:lnTo>
                      <a:pt x="215" y="271"/>
                    </a:lnTo>
                    <a:lnTo>
                      <a:pt x="191" y="279"/>
                    </a:lnTo>
                    <a:lnTo>
                      <a:pt x="183" y="287"/>
                    </a:lnTo>
                    <a:lnTo>
                      <a:pt x="183" y="303"/>
                    </a:lnTo>
                    <a:lnTo>
                      <a:pt x="175" y="311"/>
                    </a:lnTo>
                    <a:lnTo>
                      <a:pt x="175" y="319"/>
                    </a:lnTo>
                    <a:lnTo>
                      <a:pt x="175" y="327"/>
                    </a:lnTo>
                    <a:lnTo>
                      <a:pt x="175" y="335"/>
                    </a:lnTo>
                    <a:lnTo>
                      <a:pt x="167" y="343"/>
                    </a:lnTo>
                    <a:lnTo>
                      <a:pt x="159" y="343"/>
                    </a:lnTo>
                    <a:lnTo>
                      <a:pt x="151" y="335"/>
                    </a:lnTo>
                    <a:lnTo>
                      <a:pt x="143" y="327"/>
                    </a:lnTo>
                    <a:lnTo>
                      <a:pt x="135" y="327"/>
                    </a:lnTo>
                    <a:lnTo>
                      <a:pt x="127" y="327"/>
                    </a:lnTo>
                    <a:lnTo>
                      <a:pt x="135" y="327"/>
                    </a:lnTo>
                    <a:lnTo>
                      <a:pt x="143" y="319"/>
                    </a:lnTo>
                    <a:lnTo>
                      <a:pt x="143" y="303"/>
                    </a:lnTo>
                    <a:lnTo>
                      <a:pt x="135" y="295"/>
                    </a:lnTo>
                    <a:lnTo>
                      <a:pt x="127" y="287"/>
                    </a:lnTo>
                    <a:lnTo>
                      <a:pt x="119" y="287"/>
                    </a:lnTo>
                    <a:lnTo>
                      <a:pt x="111" y="287"/>
                    </a:lnTo>
                    <a:lnTo>
                      <a:pt x="103" y="279"/>
                    </a:lnTo>
                    <a:lnTo>
                      <a:pt x="103" y="271"/>
                    </a:lnTo>
                    <a:lnTo>
                      <a:pt x="111" y="263"/>
                    </a:lnTo>
                    <a:lnTo>
                      <a:pt x="119" y="247"/>
                    </a:lnTo>
                    <a:lnTo>
                      <a:pt x="119" y="231"/>
                    </a:lnTo>
                    <a:lnTo>
                      <a:pt x="111" y="215"/>
                    </a:lnTo>
                    <a:lnTo>
                      <a:pt x="95" y="199"/>
                    </a:lnTo>
                    <a:lnTo>
                      <a:pt x="79" y="183"/>
                    </a:lnTo>
                    <a:lnTo>
                      <a:pt x="71" y="183"/>
                    </a:lnTo>
                  </a:path>
                </a:pathLst>
              </a:custGeom>
              <a:solidFill>
                <a:srgbClr val="33CC33"/>
              </a:solidFill>
              <a:ln w="12700">
                <a:solidFill>
                  <a:srgbClr val="000000"/>
                </a:solidFill>
                <a:round/>
                <a:headEnd/>
                <a:tailEnd/>
              </a:ln>
            </p:spPr>
            <p:txBody>
              <a:bodyPr/>
              <a:lstStyle/>
              <a:p>
                <a:endParaRPr lang="en-GB"/>
              </a:p>
            </p:txBody>
          </p:sp>
          <p:sp>
            <p:nvSpPr>
              <p:cNvPr id="252" name="Freeform 21"/>
              <p:cNvSpPr>
                <a:spLocks/>
              </p:cNvSpPr>
              <p:nvPr/>
            </p:nvSpPr>
            <p:spPr bwMode="auto">
              <a:xfrm>
                <a:off x="1335" y="2268"/>
                <a:ext cx="64" cy="93"/>
              </a:xfrm>
              <a:custGeom>
                <a:avLst/>
                <a:gdLst>
                  <a:gd name="T0" fmla="*/ 0 w 72"/>
                  <a:gd name="T1" fmla="*/ 9 h 120"/>
                  <a:gd name="T2" fmla="*/ 0 w 72"/>
                  <a:gd name="T3" fmla="*/ 8 h 120"/>
                  <a:gd name="T4" fmla="*/ 4 w 72"/>
                  <a:gd name="T5" fmla="*/ 7 h 120"/>
                  <a:gd name="T6" fmla="*/ 4 w 72"/>
                  <a:gd name="T7" fmla="*/ 6 h 120"/>
                  <a:gd name="T8" fmla="*/ 8 w 72"/>
                  <a:gd name="T9" fmla="*/ 4 h 120"/>
                  <a:gd name="T10" fmla="*/ 10 w 72"/>
                  <a:gd name="T11" fmla="*/ 3 h 120"/>
                  <a:gd name="T12" fmla="*/ 12 w 72"/>
                  <a:gd name="T13" fmla="*/ 2 h 120"/>
                  <a:gd name="T14" fmla="*/ 15 w 72"/>
                  <a:gd name="T15" fmla="*/ 2 h 120"/>
                  <a:gd name="T16" fmla="*/ 18 w 72"/>
                  <a:gd name="T17" fmla="*/ 0 h 120"/>
                  <a:gd name="T18" fmla="*/ 22 w 72"/>
                  <a:gd name="T19" fmla="*/ 0 h 120"/>
                  <a:gd name="T20" fmla="*/ 22 w 72"/>
                  <a:gd name="T21" fmla="*/ 2 h 120"/>
                  <a:gd name="T22" fmla="*/ 22 w 72"/>
                  <a:gd name="T23" fmla="*/ 2 h 120"/>
                  <a:gd name="T24" fmla="*/ 20 w 72"/>
                  <a:gd name="T25" fmla="*/ 4 h 120"/>
                  <a:gd name="T26" fmla="*/ 18 w 72"/>
                  <a:gd name="T27" fmla="*/ 4 h 120"/>
                  <a:gd name="T28" fmla="*/ 18 w 72"/>
                  <a:gd name="T29" fmla="*/ 5 h 120"/>
                  <a:gd name="T30" fmla="*/ 18 w 72"/>
                  <a:gd name="T31" fmla="*/ 6 h 120"/>
                  <a:gd name="T32" fmla="*/ 12 w 72"/>
                  <a:gd name="T33" fmla="*/ 7 h 120"/>
                  <a:gd name="T34" fmla="*/ 8 w 72"/>
                  <a:gd name="T35" fmla="*/ 9 h 120"/>
                  <a:gd name="T36" fmla="*/ 4 w 72"/>
                  <a:gd name="T37" fmla="*/ 9 h 120"/>
                  <a:gd name="T38" fmla="*/ 0 w 72"/>
                  <a:gd name="T39" fmla="*/ 9 h 120"/>
                  <a:gd name="T40" fmla="*/ 0 w 72"/>
                  <a:gd name="T41" fmla="*/ 9 h 120"/>
                  <a:gd name="T42" fmla="*/ 0 w 72"/>
                  <a:gd name="T43" fmla="*/ 8 h 120"/>
                  <a:gd name="T44" fmla="*/ 0 w 72"/>
                  <a:gd name="T45" fmla="*/ 9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20"/>
                  <a:gd name="T71" fmla="*/ 72 w 72"/>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20">
                    <a:moveTo>
                      <a:pt x="0" y="112"/>
                    </a:moveTo>
                    <a:lnTo>
                      <a:pt x="0" y="104"/>
                    </a:lnTo>
                    <a:lnTo>
                      <a:pt x="8" y="96"/>
                    </a:lnTo>
                    <a:lnTo>
                      <a:pt x="16" y="80"/>
                    </a:lnTo>
                    <a:lnTo>
                      <a:pt x="24" y="56"/>
                    </a:lnTo>
                    <a:lnTo>
                      <a:pt x="32" y="40"/>
                    </a:lnTo>
                    <a:lnTo>
                      <a:pt x="40" y="16"/>
                    </a:lnTo>
                    <a:lnTo>
                      <a:pt x="48" y="8"/>
                    </a:lnTo>
                    <a:lnTo>
                      <a:pt x="56" y="0"/>
                    </a:lnTo>
                    <a:lnTo>
                      <a:pt x="72" y="0"/>
                    </a:lnTo>
                    <a:lnTo>
                      <a:pt x="72" y="16"/>
                    </a:lnTo>
                    <a:lnTo>
                      <a:pt x="72" y="32"/>
                    </a:lnTo>
                    <a:lnTo>
                      <a:pt x="64" y="48"/>
                    </a:lnTo>
                    <a:lnTo>
                      <a:pt x="56" y="56"/>
                    </a:lnTo>
                    <a:lnTo>
                      <a:pt x="56" y="64"/>
                    </a:lnTo>
                    <a:lnTo>
                      <a:pt x="56" y="80"/>
                    </a:lnTo>
                    <a:lnTo>
                      <a:pt x="40" y="96"/>
                    </a:lnTo>
                    <a:lnTo>
                      <a:pt x="24" y="112"/>
                    </a:lnTo>
                    <a:lnTo>
                      <a:pt x="8" y="120"/>
                    </a:lnTo>
                    <a:lnTo>
                      <a:pt x="0" y="120"/>
                    </a:lnTo>
                    <a:lnTo>
                      <a:pt x="0" y="112"/>
                    </a:lnTo>
                    <a:lnTo>
                      <a:pt x="0" y="104"/>
                    </a:lnTo>
                    <a:lnTo>
                      <a:pt x="0" y="112"/>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3" name="Freeform 22"/>
              <p:cNvSpPr>
                <a:spLocks/>
              </p:cNvSpPr>
              <p:nvPr/>
            </p:nvSpPr>
            <p:spPr bwMode="auto">
              <a:xfrm>
                <a:off x="1335" y="2268"/>
                <a:ext cx="64" cy="93"/>
              </a:xfrm>
              <a:custGeom>
                <a:avLst/>
                <a:gdLst>
                  <a:gd name="T0" fmla="*/ 0 w 72"/>
                  <a:gd name="T1" fmla="*/ 9 h 120"/>
                  <a:gd name="T2" fmla="*/ 0 w 72"/>
                  <a:gd name="T3" fmla="*/ 8 h 120"/>
                  <a:gd name="T4" fmla="*/ 4 w 72"/>
                  <a:gd name="T5" fmla="*/ 7 h 120"/>
                  <a:gd name="T6" fmla="*/ 4 w 72"/>
                  <a:gd name="T7" fmla="*/ 6 h 120"/>
                  <a:gd name="T8" fmla="*/ 8 w 72"/>
                  <a:gd name="T9" fmla="*/ 4 h 120"/>
                  <a:gd name="T10" fmla="*/ 10 w 72"/>
                  <a:gd name="T11" fmla="*/ 3 h 120"/>
                  <a:gd name="T12" fmla="*/ 12 w 72"/>
                  <a:gd name="T13" fmla="*/ 2 h 120"/>
                  <a:gd name="T14" fmla="*/ 15 w 72"/>
                  <a:gd name="T15" fmla="*/ 2 h 120"/>
                  <a:gd name="T16" fmla="*/ 18 w 72"/>
                  <a:gd name="T17" fmla="*/ 0 h 120"/>
                  <a:gd name="T18" fmla="*/ 22 w 72"/>
                  <a:gd name="T19" fmla="*/ 0 h 120"/>
                  <a:gd name="T20" fmla="*/ 22 w 72"/>
                  <a:gd name="T21" fmla="*/ 2 h 120"/>
                  <a:gd name="T22" fmla="*/ 22 w 72"/>
                  <a:gd name="T23" fmla="*/ 2 h 120"/>
                  <a:gd name="T24" fmla="*/ 20 w 72"/>
                  <a:gd name="T25" fmla="*/ 4 h 120"/>
                  <a:gd name="T26" fmla="*/ 18 w 72"/>
                  <a:gd name="T27" fmla="*/ 4 h 120"/>
                  <a:gd name="T28" fmla="*/ 18 w 72"/>
                  <a:gd name="T29" fmla="*/ 5 h 120"/>
                  <a:gd name="T30" fmla="*/ 18 w 72"/>
                  <a:gd name="T31" fmla="*/ 6 h 120"/>
                  <a:gd name="T32" fmla="*/ 12 w 72"/>
                  <a:gd name="T33" fmla="*/ 7 h 120"/>
                  <a:gd name="T34" fmla="*/ 8 w 72"/>
                  <a:gd name="T35" fmla="*/ 9 h 120"/>
                  <a:gd name="T36" fmla="*/ 4 w 72"/>
                  <a:gd name="T37" fmla="*/ 9 h 120"/>
                  <a:gd name="T38" fmla="*/ 0 w 72"/>
                  <a:gd name="T39" fmla="*/ 9 h 120"/>
                  <a:gd name="T40" fmla="*/ 0 w 72"/>
                  <a:gd name="T41" fmla="*/ 9 h 120"/>
                  <a:gd name="T42" fmla="*/ 0 w 72"/>
                  <a:gd name="T43" fmla="*/ 8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
                  <a:gd name="T67" fmla="*/ 0 h 120"/>
                  <a:gd name="T68" fmla="*/ 72 w 7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 h="120">
                    <a:moveTo>
                      <a:pt x="0" y="112"/>
                    </a:moveTo>
                    <a:lnTo>
                      <a:pt x="0" y="104"/>
                    </a:lnTo>
                    <a:lnTo>
                      <a:pt x="8" y="96"/>
                    </a:lnTo>
                    <a:lnTo>
                      <a:pt x="16" y="80"/>
                    </a:lnTo>
                    <a:lnTo>
                      <a:pt x="24" y="56"/>
                    </a:lnTo>
                    <a:lnTo>
                      <a:pt x="32" y="40"/>
                    </a:lnTo>
                    <a:lnTo>
                      <a:pt x="40" y="16"/>
                    </a:lnTo>
                    <a:lnTo>
                      <a:pt x="48" y="8"/>
                    </a:lnTo>
                    <a:lnTo>
                      <a:pt x="56" y="0"/>
                    </a:lnTo>
                    <a:lnTo>
                      <a:pt x="72" y="0"/>
                    </a:lnTo>
                    <a:lnTo>
                      <a:pt x="72" y="16"/>
                    </a:lnTo>
                    <a:lnTo>
                      <a:pt x="72" y="32"/>
                    </a:lnTo>
                    <a:lnTo>
                      <a:pt x="64" y="48"/>
                    </a:lnTo>
                    <a:lnTo>
                      <a:pt x="56" y="56"/>
                    </a:lnTo>
                    <a:lnTo>
                      <a:pt x="56" y="64"/>
                    </a:lnTo>
                    <a:lnTo>
                      <a:pt x="56" y="80"/>
                    </a:lnTo>
                    <a:lnTo>
                      <a:pt x="40" y="96"/>
                    </a:lnTo>
                    <a:lnTo>
                      <a:pt x="24" y="112"/>
                    </a:lnTo>
                    <a:lnTo>
                      <a:pt x="8" y="120"/>
                    </a:lnTo>
                    <a:lnTo>
                      <a:pt x="0" y="120"/>
                    </a:lnTo>
                    <a:lnTo>
                      <a:pt x="0" y="112"/>
                    </a:lnTo>
                    <a:lnTo>
                      <a:pt x="0" y="104"/>
                    </a:lnTo>
                  </a:path>
                </a:pathLst>
              </a:custGeom>
              <a:solidFill>
                <a:srgbClr val="33CC33"/>
              </a:solidFill>
              <a:ln w="12700">
                <a:solidFill>
                  <a:srgbClr val="000000"/>
                </a:solidFill>
                <a:round/>
                <a:headEnd/>
                <a:tailEnd/>
              </a:ln>
            </p:spPr>
            <p:txBody>
              <a:bodyPr/>
              <a:lstStyle/>
              <a:p>
                <a:endParaRPr lang="en-GB"/>
              </a:p>
            </p:txBody>
          </p:sp>
          <p:sp>
            <p:nvSpPr>
              <p:cNvPr id="254" name="Freeform 23"/>
              <p:cNvSpPr>
                <a:spLocks/>
              </p:cNvSpPr>
              <p:nvPr/>
            </p:nvSpPr>
            <p:spPr bwMode="auto">
              <a:xfrm>
                <a:off x="1626" y="1816"/>
                <a:ext cx="1777" cy="779"/>
              </a:xfrm>
              <a:custGeom>
                <a:avLst/>
                <a:gdLst>
                  <a:gd name="T0" fmla="*/ 482 w 1995"/>
                  <a:gd name="T1" fmla="*/ 9 h 1006"/>
                  <a:gd name="T2" fmla="*/ 444 w 1995"/>
                  <a:gd name="T3" fmla="*/ 13 h 1006"/>
                  <a:gd name="T4" fmla="*/ 412 w 1995"/>
                  <a:gd name="T5" fmla="*/ 19 h 1006"/>
                  <a:gd name="T6" fmla="*/ 391 w 1995"/>
                  <a:gd name="T7" fmla="*/ 16 h 1006"/>
                  <a:gd name="T8" fmla="*/ 399 w 1995"/>
                  <a:gd name="T9" fmla="*/ 10 h 1006"/>
                  <a:gd name="T10" fmla="*/ 413 w 1995"/>
                  <a:gd name="T11" fmla="*/ 5 h 1006"/>
                  <a:gd name="T12" fmla="*/ 384 w 1995"/>
                  <a:gd name="T13" fmla="*/ 9 h 1006"/>
                  <a:gd name="T14" fmla="*/ 379 w 1995"/>
                  <a:gd name="T15" fmla="*/ 16 h 1006"/>
                  <a:gd name="T16" fmla="*/ 356 w 1995"/>
                  <a:gd name="T17" fmla="*/ 26 h 1006"/>
                  <a:gd name="T18" fmla="*/ 331 w 1995"/>
                  <a:gd name="T19" fmla="*/ 30 h 1006"/>
                  <a:gd name="T20" fmla="*/ 333 w 1995"/>
                  <a:gd name="T21" fmla="*/ 34 h 1006"/>
                  <a:gd name="T22" fmla="*/ 314 w 1995"/>
                  <a:gd name="T23" fmla="*/ 38 h 1006"/>
                  <a:gd name="T24" fmla="*/ 286 w 1995"/>
                  <a:gd name="T25" fmla="*/ 39 h 1006"/>
                  <a:gd name="T26" fmla="*/ 267 w 1995"/>
                  <a:gd name="T27" fmla="*/ 36 h 1006"/>
                  <a:gd name="T28" fmla="*/ 249 w 1995"/>
                  <a:gd name="T29" fmla="*/ 36 h 1006"/>
                  <a:gd name="T30" fmla="*/ 203 w 1995"/>
                  <a:gd name="T31" fmla="*/ 38 h 1006"/>
                  <a:gd name="T32" fmla="*/ 176 w 1995"/>
                  <a:gd name="T33" fmla="*/ 36 h 1006"/>
                  <a:gd name="T34" fmla="*/ 149 w 1995"/>
                  <a:gd name="T35" fmla="*/ 36 h 1006"/>
                  <a:gd name="T36" fmla="*/ 120 w 1995"/>
                  <a:gd name="T37" fmla="*/ 38 h 1006"/>
                  <a:gd name="T38" fmla="*/ 75 w 1995"/>
                  <a:gd name="T39" fmla="*/ 46 h 1006"/>
                  <a:gd name="T40" fmla="*/ 40 w 1995"/>
                  <a:gd name="T41" fmla="*/ 51 h 1006"/>
                  <a:gd name="T42" fmla="*/ 27 w 1995"/>
                  <a:gd name="T43" fmla="*/ 53 h 1006"/>
                  <a:gd name="T44" fmla="*/ 10 w 1995"/>
                  <a:gd name="T45" fmla="*/ 54 h 1006"/>
                  <a:gd name="T46" fmla="*/ 4 w 1995"/>
                  <a:gd name="T47" fmla="*/ 59 h 1006"/>
                  <a:gd name="T48" fmla="*/ 23 w 1995"/>
                  <a:gd name="T49" fmla="*/ 60 h 1006"/>
                  <a:gd name="T50" fmla="*/ 33 w 1995"/>
                  <a:gd name="T51" fmla="*/ 61 h 1006"/>
                  <a:gd name="T52" fmla="*/ 62 w 1995"/>
                  <a:gd name="T53" fmla="*/ 62 h 1006"/>
                  <a:gd name="T54" fmla="*/ 83 w 1995"/>
                  <a:gd name="T55" fmla="*/ 65 h 1006"/>
                  <a:gd name="T56" fmla="*/ 83 w 1995"/>
                  <a:gd name="T57" fmla="*/ 62 h 1006"/>
                  <a:gd name="T58" fmla="*/ 102 w 1995"/>
                  <a:gd name="T59" fmla="*/ 59 h 1006"/>
                  <a:gd name="T60" fmla="*/ 131 w 1995"/>
                  <a:gd name="T61" fmla="*/ 58 h 1006"/>
                  <a:gd name="T62" fmla="*/ 208 w 1995"/>
                  <a:gd name="T63" fmla="*/ 54 h 1006"/>
                  <a:gd name="T64" fmla="*/ 250 w 1995"/>
                  <a:gd name="T65" fmla="*/ 54 h 1006"/>
                  <a:gd name="T66" fmla="*/ 286 w 1995"/>
                  <a:gd name="T67" fmla="*/ 54 h 1006"/>
                  <a:gd name="T68" fmla="*/ 261 w 1995"/>
                  <a:gd name="T69" fmla="*/ 60 h 1006"/>
                  <a:gd name="T70" fmla="*/ 261 w 1995"/>
                  <a:gd name="T71" fmla="*/ 67 h 1006"/>
                  <a:gd name="T72" fmla="*/ 271 w 1995"/>
                  <a:gd name="T73" fmla="*/ 70 h 1006"/>
                  <a:gd name="T74" fmla="*/ 300 w 1995"/>
                  <a:gd name="T75" fmla="*/ 78 h 1006"/>
                  <a:gd name="T76" fmla="*/ 326 w 1995"/>
                  <a:gd name="T77" fmla="*/ 69 h 1006"/>
                  <a:gd name="T78" fmla="*/ 354 w 1995"/>
                  <a:gd name="T79" fmla="*/ 65 h 1006"/>
                  <a:gd name="T80" fmla="*/ 372 w 1995"/>
                  <a:gd name="T81" fmla="*/ 62 h 1006"/>
                  <a:gd name="T82" fmla="*/ 354 w 1995"/>
                  <a:gd name="T83" fmla="*/ 57 h 1006"/>
                  <a:gd name="T84" fmla="*/ 387 w 1995"/>
                  <a:gd name="T85" fmla="*/ 53 h 1006"/>
                  <a:gd name="T86" fmla="*/ 399 w 1995"/>
                  <a:gd name="T87" fmla="*/ 57 h 1006"/>
                  <a:gd name="T88" fmla="*/ 394 w 1995"/>
                  <a:gd name="T89" fmla="*/ 59 h 1006"/>
                  <a:gd name="T90" fmla="*/ 446 w 1995"/>
                  <a:gd name="T91" fmla="*/ 59 h 1006"/>
                  <a:gd name="T92" fmla="*/ 476 w 1995"/>
                  <a:gd name="T93" fmla="*/ 53 h 1006"/>
                  <a:gd name="T94" fmla="*/ 495 w 1995"/>
                  <a:gd name="T95" fmla="*/ 53 h 1006"/>
                  <a:gd name="T96" fmla="*/ 491 w 1995"/>
                  <a:gd name="T97" fmla="*/ 60 h 1006"/>
                  <a:gd name="T98" fmla="*/ 509 w 1995"/>
                  <a:gd name="T99" fmla="*/ 57 h 1006"/>
                  <a:gd name="T100" fmla="*/ 509 w 1995"/>
                  <a:gd name="T101" fmla="*/ 53 h 1006"/>
                  <a:gd name="T102" fmla="*/ 534 w 1995"/>
                  <a:gd name="T103" fmla="*/ 47 h 1006"/>
                  <a:gd name="T104" fmla="*/ 547 w 1995"/>
                  <a:gd name="T105" fmla="*/ 50 h 1006"/>
                  <a:gd name="T106" fmla="*/ 544 w 1995"/>
                  <a:gd name="T107" fmla="*/ 44 h 1006"/>
                  <a:gd name="T108" fmla="*/ 572 w 1995"/>
                  <a:gd name="T109" fmla="*/ 42 h 1006"/>
                  <a:gd name="T110" fmla="*/ 562 w 1995"/>
                  <a:gd name="T111" fmla="*/ 49 h 1006"/>
                  <a:gd name="T112" fmla="*/ 556 w 1995"/>
                  <a:gd name="T113" fmla="*/ 54 h 1006"/>
                  <a:gd name="T114" fmla="*/ 590 w 1995"/>
                  <a:gd name="T115" fmla="*/ 49 h 1006"/>
                  <a:gd name="T116" fmla="*/ 594 w 1995"/>
                  <a:gd name="T117" fmla="*/ 44 h 1006"/>
                  <a:gd name="T118" fmla="*/ 617 w 1995"/>
                  <a:gd name="T119" fmla="*/ 39 h 1006"/>
                  <a:gd name="T120" fmla="*/ 605 w 1995"/>
                  <a:gd name="T121" fmla="*/ 36 h 1006"/>
                  <a:gd name="T122" fmla="*/ 613 w 1995"/>
                  <a:gd name="T123" fmla="*/ 20 h 10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5"/>
                  <a:gd name="T187" fmla="*/ 0 h 1006"/>
                  <a:gd name="T188" fmla="*/ 1995 w 1995"/>
                  <a:gd name="T189" fmla="*/ 1006 h 10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5" h="1006">
                    <a:moveTo>
                      <a:pt x="1604" y="0"/>
                    </a:moveTo>
                    <a:lnTo>
                      <a:pt x="1588" y="40"/>
                    </a:lnTo>
                    <a:lnTo>
                      <a:pt x="1572" y="56"/>
                    </a:lnTo>
                    <a:lnTo>
                      <a:pt x="1564" y="72"/>
                    </a:lnTo>
                    <a:lnTo>
                      <a:pt x="1548" y="96"/>
                    </a:lnTo>
                    <a:lnTo>
                      <a:pt x="1532" y="120"/>
                    </a:lnTo>
                    <a:lnTo>
                      <a:pt x="1524" y="128"/>
                    </a:lnTo>
                    <a:lnTo>
                      <a:pt x="1508" y="144"/>
                    </a:lnTo>
                    <a:lnTo>
                      <a:pt x="1492" y="152"/>
                    </a:lnTo>
                    <a:lnTo>
                      <a:pt x="1460" y="152"/>
                    </a:lnTo>
                    <a:lnTo>
                      <a:pt x="1436" y="160"/>
                    </a:lnTo>
                    <a:lnTo>
                      <a:pt x="1412" y="176"/>
                    </a:lnTo>
                    <a:lnTo>
                      <a:pt x="1380" y="192"/>
                    </a:lnTo>
                    <a:lnTo>
                      <a:pt x="1348" y="200"/>
                    </a:lnTo>
                    <a:lnTo>
                      <a:pt x="1332" y="200"/>
                    </a:lnTo>
                    <a:lnTo>
                      <a:pt x="1332" y="208"/>
                    </a:lnTo>
                    <a:lnTo>
                      <a:pt x="1325" y="232"/>
                    </a:lnTo>
                    <a:lnTo>
                      <a:pt x="1309" y="248"/>
                    </a:lnTo>
                    <a:lnTo>
                      <a:pt x="1293" y="248"/>
                    </a:lnTo>
                    <a:lnTo>
                      <a:pt x="1285" y="240"/>
                    </a:lnTo>
                    <a:lnTo>
                      <a:pt x="1277" y="240"/>
                    </a:lnTo>
                    <a:lnTo>
                      <a:pt x="1261" y="224"/>
                    </a:lnTo>
                    <a:lnTo>
                      <a:pt x="1245" y="216"/>
                    </a:lnTo>
                    <a:lnTo>
                      <a:pt x="1245" y="208"/>
                    </a:lnTo>
                    <a:lnTo>
                      <a:pt x="1253" y="200"/>
                    </a:lnTo>
                    <a:lnTo>
                      <a:pt x="1253" y="176"/>
                    </a:lnTo>
                    <a:lnTo>
                      <a:pt x="1253" y="152"/>
                    </a:lnTo>
                    <a:lnTo>
                      <a:pt x="1253" y="144"/>
                    </a:lnTo>
                    <a:lnTo>
                      <a:pt x="1253" y="136"/>
                    </a:lnTo>
                    <a:lnTo>
                      <a:pt x="1269" y="128"/>
                    </a:lnTo>
                    <a:lnTo>
                      <a:pt x="1285" y="112"/>
                    </a:lnTo>
                    <a:lnTo>
                      <a:pt x="1301" y="104"/>
                    </a:lnTo>
                    <a:lnTo>
                      <a:pt x="1309" y="88"/>
                    </a:lnTo>
                    <a:lnTo>
                      <a:pt x="1325" y="80"/>
                    </a:lnTo>
                    <a:lnTo>
                      <a:pt x="1325" y="72"/>
                    </a:lnTo>
                    <a:lnTo>
                      <a:pt x="1317" y="64"/>
                    </a:lnTo>
                    <a:lnTo>
                      <a:pt x="1301" y="56"/>
                    </a:lnTo>
                    <a:lnTo>
                      <a:pt x="1293" y="64"/>
                    </a:lnTo>
                    <a:lnTo>
                      <a:pt x="1269" y="72"/>
                    </a:lnTo>
                    <a:lnTo>
                      <a:pt x="1245" y="80"/>
                    </a:lnTo>
                    <a:lnTo>
                      <a:pt x="1229" y="88"/>
                    </a:lnTo>
                    <a:lnTo>
                      <a:pt x="1221" y="112"/>
                    </a:lnTo>
                    <a:lnTo>
                      <a:pt x="1221" y="128"/>
                    </a:lnTo>
                    <a:lnTo>
                      <a:pt x="1213" y="136"/>
                    </a:lnTo>
                    <a:lnTo>
                      <a:pt x="1205" y="152"/>
                    </a:lnTo>
                    <a:lnTo>
                      <a:pt x="1197" y="168"/>
                    </a:lnTo>
                    <a:lnTo>
                      <a:pt x="1197" y="184"/>
                    </a:lnTo>
                    <a:lnTo>
                      <a:pt x="1205" y="208"/>
                    </a:lnTo>
                    <a:lnTo>
                      <a:pt x="1205" y="232"/>
                    </a:lnTo>
                    <a:lnTo>
                      <a:pt x="1205" y="248"/>
                    </a:lnTo>
                    <a:lnTo>
                      <a:pt x="1189" y="280"/>
                    </a:lnTo>
                    <a:lnTo>
                      <a:pt x="1165" y="304"/>
                    </a:lnTo>
                    <a:lnTo>
                      <a:pt x="1149" y="328"/>
                    </a:lnTo>
                    <a:lnTo>
                      <a:pt x="1133" y="336"/>
                    </a:lnTo>
                    <a:lnTo>
                      <a:pt x="1117" y="344"/>
                    </a:lnTo>
                    <a:lnTo>
                      <a:pt x="1109" y="344"/>
                    </a:lnTo>
                    <a:lnTo>
                      <a:pt x="1109" y="352"/>
                    </a:lnTo>
                    <a:lnTo>
                      <a:pt x="1101" y="352"/>
                    </a:lnTo>
                    <a:lnTo>
                      <a:pt x="1077" y="375"/>
                    </a:lnTo>
                    <a:lnTo>
                      <a:pt x="1053" y="391"/>
                    </a:lnTo>
                    <a:lnTo>
                      <a:pt x="1037" y="407"/>
                    </a:lnTo>
                    <a:lnTo>
                      <a:pt x="1029" y="415"/>
                    </a:lnTo>
                    <a:lnTo>
                      <a:pt x="1037" y="423"/>
                    </a:lnTo>
                    <a:lnTo>
                      <a:pt x="1053" y="431"/>
                    </a:lnTo>
                    <a:lnTo>
                      <a:pt x="1061" y="431"/>
                    </a:lnTo>
                    <a:lnTo>
                      <a:pt x="1061" y="439"/>
                    </a:lnTo>
                    <a:lnTo>
                      <a:pt x="1053" y="447"/>
                    </a:lnTo>
                    <a:lnTo>
                      <a:pt x="1037" y="463"/>
                    </a:lnTo>
                    <a:lnTo>
                      <a:pt x="1021" y="463"/>
                    </a:lnTo>
                    <a:lnTo>
                      <a:pt x="1013" y="463"/>
                    </a:lnTo>
                    <a:lnTo>
                      <a:pt x="1013" y="471"/>
                    </a:lnTo>
                    <a:lnTo>
                      <a:pt x="997" y="487"/>
                    </a:lnTo>
                    <a:lnTo>
                      <a:pt x="973" y="503"/>
                    </a:lnTo>
                    <a:lnTo>
                      <a:pt x="958" y="511"/>
                    </a:lnTo>
                    <a:lnTo>
                      <a:pt x="950" y="511"/>
                    </a:lnTo>
                    <a:lnTo>
                      <a:pt x="942" y="511"/>
                    </a:lnTo>
                    <a:lnTo>
                      <a:pt x="926" y="503"/>
                    </a:lnTo>
                    <a:lnTo>
                      <a:pt x="910" y="495"/>
                    </a:lnTo>
                    <a:lnTo>
                      <a:pt x="894" y="479"/>
                    </a:lnTo>
                    <a:lnTo>
                      <a:pt x="886" y="463"/>
                    </a:lnTo>
                    <a:lnTo>
                      <a:pt x="870" y="455"/>
                    </a:lnTo>
                    <a:lnTo>
                      <a:pt x="870" y="447"/>
                    </a:lnTo>
                    <a:lnTo>
                      <a:pt x="870" y="455"/>
                    </a:lnTo>
                    <a:lnTo>
                      <a:pt x="846" y="455"/>
                    </a:lnTo>
                    <a:lnTo>
                      <a:pt x="830" y="463"/>
                    </a:lnTo>
                    <a:lnTo>
                      <a:pt x="822" y="463"/>
                    </a:lnTo>
                    <a:lnTo>
                      <a:pt x="814" y="455"/>
                    </a:lnTo>
                    <a:lnTo>
                      <a:pt x="806" y="455"/>
                    </a:lnTo>
                    <a:lnTo>
                      <a:pt x="806" y="463"/>
                    </a:lnTo>
                    <a:lnTo>
                      <a:pt x="790" y="463"/>
                    </a:lnTo>
                    <a:lnTo>
                      <a:pt x="766" y="455"/>
                    </a:lnTo>
                    <a:lnTo>
                      <a:pt x="750" y="455"/>
                    </a:lnTo>
                    <a:lnTo>
                      <a:pt x="734" y="463"/>
                    </a:lnTo>
                    <a:lnTo>
                      <a:pt x="702" y="479"/>
                    </a:lnTo>
                    <a:lnTo>
                      <a:pt x="670" y="487"/>
                    </a:lnTo>
                    <a:lnTo>
                      <a:pt x="646" y="487"/>
                    </a:lnTo>
                    <a:lnTo>
                      <a:pt x="638" y="479"/>
                    </a:lnTo>
                    <a:lnTo>
                      <a:pt x="630" y="479"/>
                    </a:lnTo>
                    <a:lnTo>
                      <a:pt x="614" y="471"/>
                    </a:lnTo>
                    <a:lnTo>
                      <a:pt x="599" y="463"/>
                    </a:lnTo>
                    <a:lnTo>
                      <a:pt x="591" y="471"/>
                    </a:lnTo>
                    <a:lnTo>
                      <a:pt x="559" y="471"/>
                    </a:lnTo>
                    <a:lnTo>
                      <a:pt x="535" y="471"/>
                    </a:lnTo>
                    <a:lnTo>
                      <a:pt x="519" y="463"/>
                    </a:lnTo>
                    <a:lnTo>
                      <a:pt x="511" y="463"/>
                    </a:lnTo>
                    <a:lnTo>
                      <a:pt x="503" y="463"/>
                    </a:lnTo>
                    <a:lnTo>
                      <a:pt x="487" y="463"/>
                    </a:lnTo>
                    <a:lnTo>
                      <a:pt x="471" y="463"/>
                    </a:lnTo>
                    <a:lnTo>
                      <a:pt x="455" y="463"/>
                    </a:lnTo>
                    <a:lnTo>
                      <a:pt x="431" y="463"/>
                    </a:lnTo>
                    <a:lnTo>
                      <a:pt x="415" y="463"/>
                    </a:lnTo>
                    <a:lnTo>
                      <a:pt x="407" y="463"/>
                    </a:lnTo>
                    <a:lnTo>
                      <a:pt x="391" y="471"/>
                    </a:lnTo>
                    <a:lnTo>
                      <a:pt x="383" y="487"/>
                    </a:lnTo>
                    <a:lnTo>
                      <a:pt x="367" y="495"/>
                    </a:lnTo>
                    <a:lnTo>
                      <a:pt x="343" y="503"/>
                    </a:lnTo>
                    <a:lnTo>
                      <a:pt x="311" y="535"/>
                    </a:lnTo>
                    <a:lnTo>
                      <a:pt x="287" y="567"/>
                    </a:lnTo>
                    <a:lnTo>
                      <a:pt x="263" y="583"/>
                    </a:lnTo>
                    <a:lnTo>
                      <a:pt x="240" y="599"/>
                    </a:lnTo>
                    <a:lnTo>
                      <a:pt x="216" y="615"/>
                    </a:lnTo>
                    <a:lnTo>
                      <a:pt x="200" y="623"/>
                    </a:lnTo>
                    <a:lnTo>
                      <a:pt x="184" y="631"/>
                    </a:lnTo>
                    <a:lnTo>
                      <a:pt x="160" y="639"/>
                    </a:lnTo>
                    <a:lnTo>
                      <a:pt x="144" y="647"/>
                    </a:lnTo>
                    <a:lnTo>
                      <a:pt x="128" y="663"/>
                    </a:lnTo>
                    <a:lnTo>
                      <a:pt x="120" y="679"/>
                    </a:lnTo>
                    <a:lnTo>
                      <a:pt x="112" y="679"/>
                    </a:lnTo>
                    <a:lnTo>
                      <a:pt x="104" y="679"/>
                    </a:lnTo>
                    <a:lnTo>
                      <a:pt x="104" y="687"/>
                    </a:lnTo>
                    <a:lnTo>
                      <a:pt x="96" y="687"/>
                    </a:lnTo>
                    <a:lnTo>
                      <a:pt x="88" y="687"/>
                    </a:lnTo>
                    <a:lnTo>
                      <a:pt x="80" y="687"/>
                    </a:lnTo>
                    <a:lnTo>
                      <a:pt x="72" y="687"/>
                    </a:lnTo>
                    <a:lnTo>
                      <a:pt x="64" y="687"/>
                    </a:lnTo>
                    <a:lnTo>
                      <a:pt x="56" y="687"/>
                    </a:lnTo>
                    <a:lnTo>
                      <a:pt x="40" y="687"/>
                    </a:lnTo>
                    <a:lnTo>
                      <a:pt x="32" y="695"/>
                    </a:lnTo>
                    <a:lnTo>
                      <a:pt x="24" y="703"/>
                    </a:lnTo>
                    <a:lnTo>
                      <a:pt x="16" y="711"/>
                    </a:lnTo>
                    <a:lnTo>
                      <a:pt x="8" y="727"/>
                    </a:lnTo>
                    <a:lnTo>
                      <a:pt x="0" y="751"/>
                    </a:lnTo>
                    <a:lnTo>
                      <a:pt x="0" y="759"/>
                    </a:lnTo>
                    <a:lnTo>
                      <a:pt x="8" y="759"/>
                    </a:lnTo>
                    <a:lnTo>
                      <a:pt x="16" y="767"/>
                    </a:lnTo>
                    <a:lnTo>
                      <a:pt x="16" y="775"/>
                    </a:lnTo>
                    <a:lnTo>
                      <a:pt x="24" y="775"/>
                    </a:lnTo>
                    <a:lnTo>
                      <a:pt x="32" y="775"/>
                    </a:lnTo>
                    <a:lnTo>
                      <a:pt x="56" y="775"/>
                    </a:lnTo>
                    <a:lnTo>
                      <a:pt x="72" y="783"/>
                    </a:lnTo>
                    <a:lnTo>
                      <a:pt x="72" y="791"/>
                    </a:lnTo>
                    <a:lnTo>
                      <a:pt x="80" y="791"/>
                    </a:lnTo>
                    <a:lnTo>
                      <a:pt x="80" y="799"/>
                    </a:lnTo>
                    <a:lnTo>
                      <a:pt x="88" y="799"/>
                    </a:lnTo>
                    <a:lnTo>
                      <a:pt x="96" y="799"/>
                    </a:lnTo>
                    <a:lnTo>
                      <a:pt x="104" y="791"/>
                    </a:lnTo>
                    <a:lnTo>
                      <a:pt x="112" y="791"/>
                    </a:lnTo>
                    <a:lnTo>
                      <a:pt x="128" y="791"/>
                    </a:lnTo>
                    <a:lnTo>
                      <a:pt x="152" y="783"/>
                    </a:lnTo>
                    <a:lnTo>
                      <a:pt x="160" y="783"/>
                    </a:lnTo>
                    <a:lnTo>
                      <a:pt x="176" y="783"/>
                    </a:lnTo>
                    <a:lnTo>
                      <a:pt x="200" y="799"/>
                    </a:lnTo>
                    <a:lnTo>
                      <a:pt x="216" y="815"/>
                    </a:lnTo>
                    <a:lnTo>
                      <a:pt x="232" y="831"/>
                    </a:lnTo>
                    <a:lnTo>
                      <a:pt x="240" y="831"/>
                    </a:lnTo>
                    <a:lnTo>
                      <a:pt x="255" y="831"/>
                    </a:lnTo>
                    <a:lnTo>
                      <a:pt x="255" y="823"/>
                    </a:lnTo>
                    <a:lnTo>
                      <a:pt x="263" y="831"/>
                    </a:lnTo>
                    <a:lnTo>
                      <a:pt x="287" y="839"/>
                    </a:lnTo>
                    <a:lnTo>
                      <a:pt x="295" y="839"/>
                    </a:lnTo>
                    <a:lnTo>
                      <a:pt x="295" y="831"/>
                    </a:lnTo>
                    <a:lnTo>
                      <a:pt x="279" y="815"/>
                    </a:lnTo>
                    <a:lnTo>
                      <a:pt x="263" y="807"/>
                    </a:lnTo>
                    <a:lnTo>
                      <a:pt x="263" y="799"/>
                    </a:lnTo>
                    <a:lnTo>
                      <a:pt x="263" y="783"/>
                    </a:lnTo>
                    <a:lnTo>
                      <a:pt x="279" y="759"/>
                    </a:lnTo>
                    <a:lnTo>
                      <a:pt x="303" y="743"/>
                    </a:lnTo>
                    <a:lnTo>
                      <a:pt x="327" y="735"/>
                    </a:lnTo>
                    <a:lnTo>
                      <a:pt x="335" y="751"/>
                    </a:lnTo>
                    <a:lnTo>
                      <a:pt x="327" y="759"/>
                    </a:lnTo>
                    <a:lnTo>
                      <a:pt x="335" y="767"/>
                    </a:lnTo>
                    <a:lnTo>
                      <a:pt x="351" y="775"/>
                    </a:lnTo>
                    <a:lnTo>
                      <a:pt x="359" y="775"/>
                    </a:lnTo>
                    <a:lnTo>
                      <a:pt x="367" y="767"/>
                    </a:lnTo>
                    <a:lnTo>
                      <a:pt x="383" y="759"/>
                    </a:lnTo>
                    <a:lnTo>
                      <a:pt x="415" y="751"/>
                    </a:lnTo>
                    <a:lnTo>
                      <a:pt x="463" y="751"/>
                    </a:lnTo>
                    <a:lnTo>
                      <a:pt x="503" y="743"/>
                    </a:lnTo>
                    <a:lnTo>
                      <a:pt x="551" y="719"/>
                    </a:lnTo>
                    <a:lnTo>
                      <a:pt x="599" y="711"/>
                    </a:lnTo>
                    <a:lnTo>
                      <a:pt x="638" y="703"/>
                    </a:lnTo>
                    <a:lnTo>
                      <a:pt x="662" y="703"/>
                    </a:lnTo>
                    <a:lnTo>
                      <a:pt x="702" y="695"/>
                    </a:lnTo>
                    <a:lnTo>
                      <a:pt x="726" y="687"/>
                    </a:lnTo>
                    <a:lnTo>
                      <a:pt x="750" y="679"/>
                    </a:lnTo>
                    <a:lnTo>
                      <a:pt x="774" y="687"/>
                    </a:lnTo>
                    <a:lnTo>
                      <a:pt x="790" y="703"/>
                    </a:lnTo>
                    <a:lnTo>
                      <a:pt x="798" y="703"/>
                    </a:lnTo>
                    <a:lnTo>
                      <a:pt x="814" y="711"/>
                    </a:lnTo>
                    <a:lnTo>
                      <a:pt x="838" y="719"/>
                    </a:lnTo>
                    <a:lnTo>
                      <a:pt x="854" y="719"/>
                    </a:lnTo>
                    <a:lnTo>
                      <a:pt x="878" y="711"/>
                    </a:lnTo>
                    <a:lnTo>
                      <a:pt x="902" y="703"/>
                    </a:lnTo>
                    <a:lnTo>
                      <a:pt x="910" y="703"/>
                    </a:lnTo>
                    <a:lnTo>
                      <a:pt x="910" y="719"/>
                    </a:lnTo>
                    <a:lnTo>
                      <a:pt x="902" y="743"/>
                    </a:lnTo>
                    <a:lnTo>
                      <a:pt x="886" y="759"/>
                    </a:lnTo>
                    <a:lnTo>
                      <a:pt x="870" y="775"/>
                    </a:lnTo>
                    <a:lnTo>
                      <a:pt x="846" y="783"/>
                    </a:lnTo>
                    <a:lnTo>
                      <a:pt x="830" y="775"/>
                    </a:lnTo>
                    <a:lnTo>
                      <a:pt x="822" y="775"/>
                    </a:lnTo>
                    <a:lnTo>
                      <a:pt x="830" y="783"/>
                    </a:lnTo>
                    <a:lnTo>
                      <a:pt x="838" y="807"/>
                    </a:lnTo>
                    <a:lnTo>
                      <a:pt x="838" y="823"/>
                    </a:lnTo>
                    <a:lnTo>
                      <a:pt x="838" y="847"/>
                    </a:lnTo>
                    <a:lnTo>
                      <a:pt x="830" y="871"/>
                    </a:lnTo>
                    <a:lnTo>
                      <a:pt x="822" y="887"/>
                    </a:lnTo>
                    <a:lnTo>
                      <a:pt x="814" y="887"/>
                    </a:lnTo>
                    <a:lnTo>
                      <a:pt x="822" y="894"/>
                    </a:lnTo>
                    <a:lnTo>
                      <a:pt x="830" y="902"/>
                    </a:lnTo>
                    <a:lnTo>
                      <a:pt x="846" y="910"/>
                    </a:lnTo>
                    <a:lnTo>
                      <a:pt x="862" y="918"/>
                    </a:lnTo>
                    <a:lnTo>
                      <a:pt x="878" y="942"/>
                    </a:lnTo>
                    <a:lnTo>
                      <a:pt x="878" y="958"/>
                    </a:lnTo>
                    <a:lnTo>
                      <a:pt x="886" y="974"/>
                    </a:lnTo>
                    <a:lnTo>
                      <a:pt x="918" y="990"/>
                    </a:lnTo>
                    <a:lnTo>
                      <a:pt x="942" y="1006"/>
                    </a:lnTo>
                    <a:lnTo>
                      <a:pt x="950" y="1006"/>
                    </a:lnTo>
                    <a:lnTo>
                      <a:pt x="966" y="990"/>
                    </a:lnTo>
                    <a:lnTo>
                      <a:pt x="981" y="974"/>
                    </a:lnTo>
                    <a:lnTo>
                      <a:pt x="989" y="950"/>
                    </a:lnTo>
                    <a:lnTo>
                      <a:pt x="1005" y="926"/>
                    </a:lnTo>
                    <a:lnTo>
                      <a:pt x="1021" y="910"/>
                    </a:lnTo>
                    <a:lnTo>
                      <a:pt x="1037" y="894"/>
                    </a:lnTo>
                    <a:lnTo>
                      <a:pt x="1053" y="879"/>
                    </a:lnTo>
                    <a:lnTo>
                      <a:pt x="1061" y="863"/>
                    </a:lnTo>
                    <a:lnTo>
                      <a:pt x="1061" y="855"/>
                    </a:lnTo>
                    <a:lnTo>
                      <a:pt x="1069" y="847"/>
                    </a:lnTo>
                    <a:lnTo>
                      <a:pt x="1101" y="847"/>
                    </a:lnTo>
                    <a:lnTo>
                      <a:pt x="1125" y="839"/>
                    </a:lnTo>
                    <a:lnTo>
                      <a:pt x="1133" y="831"/>
                    </a:lnTo>
                    <a:lnTo>
                      <a:pt x="1149" y="831"/>
                    </a:lnTo>
                    <a:lnTo>
                      <a:pt x="1165" y="831"/>
                    </a:lnTo>
                    <a:lnTo>
                      <a:pt x="1181" y="831"/>
                    </a:lnTo>
                    <a:lnTo>
                      <a:pt x="1181" y="815"/>
                    </a:lnTo>
                    <a:lnTo>
                      <a:pt x="1181" y="799"/>
                    </a:lnTo>
                    <a:lnTo>
                      <a:pt x="1181" y="783"/>
                    </a:lnTo>
                    <a:lnTo>
                      <a:pt x="1165" y="775"/>
                    </a:lnTo>
                    <a:lnTo>
                      <a:pt x="1149" y="767"/>
                    </a:lnTo>
                    <a:lnTo>
                      <a:pt x="1133" y="759"/>
                    </a:lnTo>
                    <a:lnTo>
                      <a:pt x="1117" y="743"/>
                    </a:lnTo>
                    <a:lnTo>
                      <a:pt x="1125" y="719"/>
                    </a:lnTo>
                    <a:lnTo>
                      <a:pt x="1133" y="703"/>
                    </a:lnTo>
                    <a:lnTo>
                      <a:pt x="1149" y="695"/>
                    </a:lnTo>
                    <a:lnTo>
                      <a:pt x="1173" y="679"/>
                    </a:lnTo>
                    <a:lnTo>
                      <a:pt x="1197" y="671"/>
                    </a:lnTo>
                    <a:lnTo>
                      <a:pt x="1213" y="663"/>
                    </a:lnTo>
                    <a:lnTo>
                      <a:pt x="1229" y="679"/>
                    </a:lnTo>
                    <a:lnTo>
                      <a:pt x="1245" y="695"/>
                    </a:lnTo>
                    <a:lnTo>
                      <a:pt x="1253" y="703"/>
                    </a:lnTo>
                    <a:lnTo>
                      <a:pt x="1269" y="711"/>
                    </a:lnTo>
                    <a:lnTo>
                      <a:pt x="1277" y="727"/>
                    </a:lnTo>
                    <a:lnTo>
                      <a:pt x="1277" y="735"/>
                    </a:lnTo>
                    <a:lnTo>
                      <a:pt x="1269" y="743"/>
                    </a:lnTo>
                    <a:lnTo>
                      <a:pt x="1245" y="751"/>
                    </a:lnTo>
                    <a:lnTo>
                      <a:pt x="1229" y="751"/>
                    </a:lnTo>
                    <a:lnTo>
                      <a:pt x="1221" y="759"/>
                    </a:lnTo>
                    <a:lnTo>
                      <a:pt x="1229" y="767"/>
                    </a:lnTo>
                    <a:lnTo>
                      <a:pt x="1237" y="767"/>
                    </a:lnTo>
                    <a:lnTo>
                      <a:pt x="1253" y="759"/>
                    </a:lnTo>
                    <a:lnTo>
                      <a:pt x="1277" y="759"/>
                    </a:lnTo>
                    <a:lnTo>
                      <a:pt x="1301" y="751"/>
                    </a:lnTo>
                    <a:lnTo>
                      <a:pt x="1317" y="751"/>
                    </a:lnTo>
                    <a:lnTo>
                      <a:pt x="1364" y="751"/>
                    </a:lnTo>
                    <a:lnTo>
                      <a:pt x="1396" y="751"/>
                    </a:lnTo>
                    <a:lnTo>
                      <a:pt x="1420" y="759"/>
                    </a:lnTo>
                    <a:lnTo>
                      <a:pt x="1444" y="767"/>
                    </a:lnTo>
                    <a:lnTo>
                      <a:pt x="1452" y="759"/>
                    </a:lnTo>
                    <a:lnTo>
                      <a:pt x="1460" y="727"/>
                    </a:lnTo>
                    <a:lnTo>
                      <a:pt x="1476" y="711"/>
                    </a:lnTo>
                    <a:lnTo>
                      <a:pt x="1492" y="703"/>
                    </a:lnTo>
                    <a:lnTo>
                      <a:pt x="1516" y="679"/>
                    </a:lnTo>
                    <a:lnTo>
                      <a:pt x="1532" y="663"/>
                    </a:lnTo>
                    <a:lnTo>
                      <a:pt x="1548" y="655"/>
                    </a:lnTo>
                    <a:lnTo>
                      <a:pt x="1564" y="663"/>
                    </a:lnTo>
                    <a:lnTo>
                      <a:pt x="1572" y="671"/>
                    </a:lnTo>
                    <a:lnTo>
                      <a:pt x="1580" y="679"/>
                    </a:lnTo>
                    <a:lnTo>
                      <a:pt x="1572" y="687"/>
                    </a:lnTo>
                    <a:lnTo>
                      <a:pt x="1564" y="703"/>
                    </a:lnTo>
                    <a:lnTo>
                      <a:pt x="1556" y="735"/>
                    </a:lnTo>
                    <a:lnTo>
                      <a:pt x="1556" y="767"/>
                    </a:lnTo>
                    <a:lnTo>
                      <a:pt x="1556" y="775"/>
                    </a:lnTo>
                    <a:lnTo>
                      <a:pt x="1564" y="775"/>
                    </a:lnTo>
                    <a:lnTo>
                      <a:pt x="1564" y="783"/>
                    </a:lnTo>
                    <a:lnTo>
                      <a:pt x="1572" y="783"/>
                    </a:lnTo>
                    <a:lnTo>
                      <a:pt x="1580" y="767"/>
                    </a:lnTo>
                    <a:lnTo>
                      <a:pt x="1596" y="751"/>
                    </a:lnTo>
                    <a:lnTo>
                      <a:pt x="1604" y="743"/>
                    </a:lnTo>
                    <a:lnTo>
                      <a:pt x="1612" y="735"/>
                    </a:lnTo>
                    <a:lnTo>
                      <a:pt x="1620" y="727"/>
                    </a:lnTo>
                    <a:lnTo>
                      <a:pt x="1620" y="719"/>
                    </a:lnTo>
                    <a:lnTo>
                      <a:pt x="1628" y="719"/>
                    </a:lnTo>
                    <a:lnTo>
                      <a:pt x="1628" y="711"/>
                    </a:lnTo>
                    <a:lnTo>
                      <a:pt x="1628" y="703"/>
                    </a:lnTo>
                    <a:lnTo>
                      <a:pt x="1628" y="695"/>
                    </a:lnTo>
                    <a:lnTo>
                      <a:pt x="1620" y="687"/>
                    </a:lnTo>
                    <a:lnTo>
                      <a:pt x="1620" y="679"/>
                    </a:lnTo>
                    <a:lnTo>
                      <a:pt x="1620" y="663"/>
                    </a:lnTo>
                    <a:lnTo>
                      <a:pt x="1628" y="647"/>
                    </a:lnTo>
                    <a:lnTo>
                      <a:pt x="1652" y="623"/>
                    </a:lnTo>
                    <a:lnTo>
                      <a:pt x="1676" y="607"/>
                    </a:lnTo>
                    <a:lnTo>
                      <a:pt x="1699" y="615"/>
                    </a:lnTo>
                    <a:lnTo>
                      <a:pt x="1715" y="623"/>
                    </a:lnTo>
                    <a:lnTo>
                      <a:pt x="1723" y="631"/>
                    </a:lnTo>
                    <a:lnTo>
                      <a:pt x="1723" y="639"/>
                    </a:lnTo>
                    <a:lnTo>
                      <a:pt x="1723" y="647"/>
                    </a:lnTo>
                    <a:lnTo>
                      <a:pt x="1731" y="647"/>
                    </a:lnTo>
                    <a:lnTo>
                      <a:pt x="1739" y="647"/>
                    </a:lnTo>
                    <a:lnTo>
                      <a:pt x="1755" y="647"/>
                    </a:lnTo>
                    <a:lnTo>
                      <a:pt x="1747" y="631"/>
                    </a:lnTo>
                    <a:lnTo>
                      <a:pt x="1739" y="615"/>
                    </a:lnTo>
                    <a:lnTo>
                      <a:pt x="1739" y="607"/>
                    </a:lnTo>
                    <a:lnTo>
                      <a:pt x="1739" y="591"/>
                    </a:lnTo>
                    <a:lnTo>
                      <a:pt x="1731" y="575"/>
                    </a:lnTo>
                    <a:lnTo>
                      <a:pt x="1739" y="559"/>
                    </a:lnTo>
                    <a:lnTo>
                      <a:pt x="1755" y="543"/>
                    </a:lnTo>
                    <a:lnTo>
                      <a:pt x="1771" y="535"/>
                    </a:lnTo>
                    <a:lnTo>
                      <a:pt x="1795" y="527"/>
                    </a:lnTo>
                    <a:lnTo>
                      <a:pt x="1811" y="535"/>
                    </a:lnTo>
                    <a:lnTo>
                      <a:pt x="1819" y="543"/>
                    </a:lnTo>
                    <a:lnTo>
                      <a:pt x="1827" y="551"/>
                    </a:lnTo>
                    <a:lnTo>
                      <a:pt x="1827" y="567"/>
                    </a:lnTo>
                    <a:lnTo>
                      <a:pt x="1827" y="583"/>
                    </a:lnTo>
                    <a:lnTo>
                      <a:pt x="1819" y="591"/>
                    </a:lnTo>
                    <a:lnTo>
                      <a:pt x="1803" y="599"/>
                    </a:lnTo>
                    <a:lnTo>
                      <a:pt x="1787" y="623"/>
                    </a:lnTo>
                    <a:lnTo>
                      <a:pt x="1771" y="647"/>
                    </a:lnTo>
                    <a:lnTo>
                      <a:pt x="1763" y="663"/>
                    </a:lnTo>
                    <a:lnTo>
                      <a:pt x="1763" y="671"/>
                    </a:lnTo>
                    <a:lnTo>
                      <a:pt x="1763" y="679"/>
                    </a:lnTo>
                    <a:lnTo>
                      <a:pt x="1763" y="687"/>
                    </a:lnTo>
                    <a:lnTo>
                      <a:pt x="1771" y="703"/>
                    </a:lnTo>
                    <a:lnTo>
                      <a:pt x="1779" y="711"/>
                    </a:lnTo>
                    <a:lnTo>
                      <a:pt x="1795" y="703"/>
                    </a:lnTo>
                    <a:lnTo>
                      <a:pt x="1819" y="671"/>
                    </a:lnTo>
                    <a:lnTo>
                      <a:pt x="1851" y="647"/>
                    </a:lnTo>
                    <a:lnTo>
                      <a:pt x="1875" y="631"/>
                    </a:lnTo>
                    <a:lnTo>
                      <a:pt x="1875" y="623"/>
                    </a:lnTo>
                    <a:lnTo>
                      <a:pt x="1875" y="615"/>
                    </a:lnTo>
                    <a:lnTo>
                      <a:pt x="1875" y="599"/>
                    </a:lnTo>
                    <a:lnTo>
                      <a:pt x="1875" y="591"/>
                    </a:lnTo>
                    <a:lnTo>
                      <a:pt x="1883" y="583"/>
                    </a:lnTo>
                    <a:lnTo>
                      <a:pt x="1891" y="575"/>
                    </a:lnTo>
                    <a:lnTo>
                      <a:pt x="1891" y="567"/>
                    </a:lnTo>
                    <a:lnTo>
                      <a:pt x="1891" y="559"/>
                    </a:lnTo>
                    <a:lnTo>
                      <a:pt x="1899" y="551"/>
                    </a:lnTo>
                    <a:lnTo>
                      <a:pt x="1915" y="543"/>
                    </a:lnTo>
                    <a:lnTo>
                      <a:pt x="1939" y="527"/>
                    </a:lnTo>
                    <a:lnTo>
                      <a:pt x="1955" y="519"/>
                    </a:lnTo>
                    <a:lnTo>
                      <a:pt x="1963" y="511"/>
                    </a:lnTo>
                    <a:lnTo>
                      <a:pt x="1955" y="503"/>
                    </a:lnTo>
                    <a:lnTo>
                      <a:pt x="1931" y="487"/>
                    </a:lnTo>
                    <a:lnTo>
                      <a:pt x="1923" y="471"/>
                    </a:lnTo>
                    <a:lnTo>
                      <a:pt x="1931" y="463"/>
                    </a:lnTo>
                    <a:lnTo>
                      <a:pt x="1931" y="455"/>
                    </a:lnTo>
                    <a:lnTo>
                      <a:pt x="1923" y="455"/>
                    </a:lnTo>
                    <a:lnTo>
                      <a:pt x="1915" y="439"/>
                    </a:lnTo>
                    <a:lnTo>
                      <a:pt x="1915" y="415"/>
                    </a:lnTo>
                    <a:lnTo>
                      <a:pt x="1915" y="383"/>
                    </a:lnTo>
                    <a:lnTo>
                      <a:pt x="1923" y="336"/>
                    </a:lnTo>
                    <a:lnTo>
                      <a:pt x="1931" y="288"/>
                    </a:lnTo>
                    <a:lnTo>
                      <a:pt x="1947" y="264"/>
                    </a:lnTo>
                    <a:lnTo>
                      <a:pt x="1963" y="248"/>
                    </a:lnTo>
                    <a:lnTo>
                      <a:pt x="1979" y="232"/>
                    </a:lnTo>
                    <a:lnTo>
                      <a:pt x="1995" y="216"/>
                    </a:lnTo>
                    <a:lnTo>
                      <a:pt x="1995" y="208"/>
                    </a:lnTo>
                    <a:lnTo>
                      <a:pt x="1604"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5" name="Freeform 24"/>
              <p:cNvSpPr>
                <a:spLocks/>
              </p:cNvSpPr>
              <p:nvPr/>
            </p:nvSpPr>
            <p:spPr bwMode="auto">
              <a:xfrm>
                <a:off x="1626" y="1816"/>
                <a:ext cx="1777" cy="779"/>
              </a:xfrm>
              <a:custGeom>
                <a:avLst/>
                <a:gdLst>
                  <a:gd name="T0" fmla="*/ 482 w 1995"/>
                  <a:gd name="T1" fmla="*/ 9 h 1006"/>
                  <a:gd name="T2" fmla="*/ 444 w 1995"/>
                  <a:gd name="T3" fmla="*/ 13 h 1006"/>
                  <a:gd name="T4" fmla="*/ 412 w 1995"/>
                  <a:gd name="T5" fmla="*/ 19 h 1006"/>
                  <a:gd name="T6" fmla="*/ 391 w 1995"/>
                  <a:gd name="T7" fmla="*/ 16 h 1006"/>
                  <a:gd name="T8" fmla="*/ 399 w 1995"/>
                  <a:gd name="T9" fmla="*/ 10 h 1006"/>
                  <a:gd name="T10" fmla="*/ 413 w 1995"/>
                  <a:gd name="T11" fmla="*/ 5 h 1006"/>
                  <a:gd name="T12" fmla="*/ 384 w 1995"/>
                  <a:gd name="T13" fmla="*/ 9 h 1006"/>
                  <a:gd name="T14" fmla="*/ 379 w 1995"/>
                  <a:gd name="T15" fmla="*/ 16 h 1006"/>
                  <a:gd name="T16" fmla="*/ 356 w 1995"/>
                  <a:gd name="T17" fmla="*/ 26 h 1006"/>
                  <a:gd name="T18" fmla="*/ 331 w 1995"/>
                  <a:gd name="T19" fmla="*/ 30 h 1006"/>
                  <a:gd name="T20" fmla="*/ 333 w 1995"/>
                  <a:gd name="T21" fmla="*/ 34 h 1006"/>
                  <a:gd name="T22" fmla="*/ 314 w 1995"/>
                  <a:gd name="T23" fmla="*/ 38 h 1006"/>
                  <a:gd name="T24" fmla="*/ 286 w 1995"/>
                  <a:gd name="T25" fmla="*/ 39 h 1006"/>
                  <a:gd name="T26" fmla="*/ 267 w 1995"/>
                  <a:gd name="T27" fmla="*/ 36 h 1006"/>
                  <a:gd name="T28" fmla="*/ 249 w 1995"/>
                  <a:gd name="T29" fmla="*/ 36 h 1006"/>
                  <a:gd name="T30" fmla="*/ 203 w 1995"/>
                  <a:gd name="T31" fmla="*/ 38 h 1006"/>
                  <a:gd name="T32" fmla="*/ 176 w 1995"/>
                  <a:gd name="T33" fmla="*/ 36 h 1006"/>
                  <a:gd name="T34" fmla="*/ 149 w 1995"/>
                  <a:gd name="T35" fmla="*/ 36 h 1006"/>
                  <a:gd name="T36" fmla="*/ 120 w 1995"/>
                  <a:gd name="T37" fmla="*/ 38 h 1006"/>
                  <a:gd name="T38" fmla="*/ 75 w 1995"/>
                  <a:gd name="T39" fmla="*/ 46 h 1006"/>
                  <a:gd name="T40" fmla="*/ 40 w 1995"/>
                  <a:gd name="T41" fmla="*/ 51 h 1006"/>
                  <a:gd name="T42" fmla="*/ 27 w 1995"/>
                  <a:gd name="T43" fmla="*/ 53 h 1006"/>
                  <a:gd name="T44" fmla="*/ 10 w 1995"/>
                  <a:gd name="T45" fmla="*/ 54 h 1006"/>
                  <a:gd name="T46" fmla="*/ 4 w 1995"/>
                  <a:gd name="T47" fmla="*/ 59 h 1006"/>
                  <a:gd name="T48" fmla="*/ 23 w 1995"/>
                  <a:gd name="T49" fmla="*/ 60 h 1006"/>
                  <a:gd name="T50" fmla="*/ 33 w 1995"/>
                  <a:gd name="T51" fmla="*/ 61 h 1006"/>
                  <a:gd name="T52" fmla="*/ 62 w 1995"/>
                  <a:gd name="T53" fmla="*/ 62 h 1006"/>
                  <a:gd name="T54" fmla="*/ 83 w 1995"/>
                  <a:gd name="T55" fmla="*/ 65 h 1006"/>
                  <a:gd name="T56" fmla="*/ 83 w 1995"/>
                  <a:gd name="T57" fmla="*/ 62 h 1006"/>
                  <a:gd name="T58" fmla="*/ 102 w 1995"/>
                  <a:gd name="T59" fmla="*/ 59 h 1006"/>
                  <a:gd name="T60" fmla="*/ 131 w 1995"/>
                  <a:gd name="T61" fmla="*/ 58 h 1006"/>
                  <a:gd name="T62" fmla="*/ 208 w 1995"/>
                  <a:gd name="T63" fmla="*/ 54 h 1006"/>
                  <a:gd name="T64" fmla="*/ 250 w 1995"/>
                  <a:gd name="T65" fmla="*/ 54 h 1006"/>
                  <a:gd name="T66" fmla="*/ 286 w 1995"/>
                  <a:gd name="T67" fmla="*/ 54 h 1006"/>
                  <a:gd name="T68" fmla="*/ 261 w 1995"/>
                  <a:gd name="T69" fmla="*/ 60 h 1006"/>
                  <a:gd name="T70" fmla="*/ 261 w 1995"/>
                  <a:gd name="T71" fmla="*/ 67 h 1006"/>
                  <a:gd name="T72" fmla="*/ 271 w 1995"/>
                  <a:gd name="T73" fmla="*/ 70 h 1006"/>
                  <a:gd name="T74" fmla="*/ 300 w 1995"/>
                  <a:gd name="T75" fmla="*/ 78 h 1006"/>
                  <a:gd name="T76" fmla="*/ 326 w 1995"/>
                  <a:gd name="T77" fmla="*/ 69 h 1006"/>
                  <a:gd name="T78" fmla="*/ 354 w 1995"/>
                  <a:gd name="T79" fmla="*/ 65 h 1006"/>
                  <a:gd name="T80" fmla="*/ 372 w 1995"/>
                  <a:gd name="T81" fmla="*/ 62 h 1006"/>
                  <a:gd name="T82" fmla="*/ 354 w 1995"/>
                  <a:gd name="T83" fmla="*/ 57 h 1006"/>
                  <a:gd name="T84" fmla="*/ 387 w 1995"/>
                  <a:gd name="T85" fmla="*/ 53 h 1006"/>
                  <a:gd name="T86" fmla="*/ 399 w 1995"/>
                  <a:gd name="T87" fmla="*/ 57 h 1006"/>
                  <a:gd name="T88" fmla="*/ 394 w 1995"/>
                  <a:gd name="T89" fmla="*/ 59 h 1006"/>
                  <a:gd name="T90" fmla="*/ 446 w 1995"/>
                  <a:gd name="T91" fmla="*/ 59 h 1006"/>
                  <a:gd name="T92" fmla="*/ 476 w 1995"/>
                  <a:gd name="T93" fmla="*/ 53 h 1006"/>
                  <a:gd name="T94" fmla="*/ 495 w 1995"/>
                  <a:gd name="T95" fmla="*/ 53 h 1006"/>
                  <a:gd name="T96" fmla="*/ 491 w 1995"/>
                  <a:gd name="T97" fmla="*/ 60 h 1006"/>
                  <a:gd name="T98" fmla="*/ 509 w 1995"/>
                  <a:gd name="T99" fmla="*/ 57 h 1006"/>
                  <a:gd name="T100" fmla="*/ 509 w 1995"/>
                  <a:gd name="T101" fmla="*/ 53 h 1006"/>
                  <a:gd name="T102" fmla="*/ 534 w 1995"/>
                  <a:gd name="T103" fmla="*/ 47 h 1006"/>
                  <a:gd name="T104" fmla="*/ 547 w 1995"/>
                  <a:gd name="T105" fmla="*/ 50 h 1006"/>
                  <a:gd name="T106" fmla="*/ 544 w 1995"/>
                  <a:gd name="T107" fmla="*/ 44 h 1006"/>
                  <a:gd name="T108" fmla="*/ 572 w 1995"/>
                  <a:gd name="T109" fmla="*/ 42 h 1006"/>
                  <a:gd name="T110" fmla="*/ 562 w 1995"/>
                  <a:gd name="T111" fmla="*/ 49 h 1006"/>
                  <a:gd name="T112" fmla="*/ 556 w 1995"/>
                  <a:gd name="T113" fmla="*/ 54 h 1006"/>
                  <a:gd name="T114" fmla="*/ 590 w 1995"/>
                  <a:gd name="T115" fmla="*/ 49 h 1006"/>
                  <a:gd name="T116" fmla="*/ 594 w 1995"/>
                  <a:gd name="T117" fmla="*/ 44 h 1006"/>
                  <a:gd name="T118" fmla="*/ 617 w 1995"/>
                  <a:gd name="T119" fmla="*/ 39 h 1006"/>
                  <a:gd name="T120" fmla="*/ 605 w 1995"/>
                  <a:gd name="T121" fmla="*/ 36 h 1006"/>
                  <a:gd name="T122" fmla="*/ 613 w 1995"/>
                  <a:gd name="T123" fmla="*/ 20 h 10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5"/>
                  <a:gd name="T187" fmla="*/ 0 h 1006"/>
                  <a:gd name="T188" fmla="*/ 1995 w 1995"/>
                  <a:gd name="T189" fmla="*/ 1006 h 10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5" h="1006">
                    <a:moveTo>
                      <a:pt x="1604" y="0"/>
                    </a:moveTo>
                    <a:lnTo>
                      <a:pt x="1588" y="40"/>
                    </a:lnTo>
                    <a:lnTo>
                      <a:pt x="1572" y="56"/>
                    </a:lnTo>
                    <a:lnTo>
                      <a:pt x="1564" y="72"/>
                    </a:lnTo>
                    <a:lnTo>
                      <a:pt x="1548" y="96"/>
                    </a:lnTo>
                    <a:lnTo>
                      <a:pt x="1532" y="120"/>
                    </a:lnTo>
                    <a:lnTo>
                      <a:pt x="1524" y="128"/>
                    </a:lnTo>
                    <a:lnTo>
                      <a:pt x="1508" y="144"/>
                    </a:lnTo>
                    <a:lnTo>
                      <a:pt x="1492" y="152"/>
                    </a:lnTo>
                    <a:lnTo>
                      <a:pt x="1460" y="152"/>
                    </a:lnTo>
                    <a:lnTo>
                      <a:pt x="1436" y="160"/>
                    </a:lnTo>
                    <a:lnTo>
                      <a:pt x="1412" y="176"/>
                    </a:lnTo>
                    <a:lnTo>
                      <a:pt x="1380" y="192"/>
                    </a:lnTo>
                    <a:lnTo>
                      <a:pt x="1348" y="200"/>
                    </a:lnTo>
                    <a:lnTo>
                      <a:pt x="1332" y="200"/>
                    </a:lnTo>
                    <a:lnTo>
                      <a:pt x="1332" y="208"/>
                    </a:lnTo>
                    <a:lnTo>
                      <a:pt x="1325" y="232"/>
                    </a:lnTo>
                    <a:lnTo>
                      <a:pt x="1309" y="248"/>
                    </a:lnTo>
                    <a:lnTo>
                      <a:pt x="1293" y="248"/>
                    </a:lnTo>
                    <a:lnTo>
                      <a:pt x="1285" y="240"/>
                    </a:lnTo>
                    <a:lnTo>
                      <a:pt x="1277" y="240"/>
                    </a:lnTo>
                    <a:lnTo>
                      <a:pt x="1261" y="224"/>
                    </a:lnTo>
                    <a:lnTo>
                      <a:pt x="1245" y="216"/>
                    </a:lnTo>
                    <a:lnTo>
                      <a:pt x="1245" y="208"/>
                    </a:lnTo>
                    <a:lnTo>
                      <a:pt x="1253" y="200"/>
                    </a:lnTo>
                    <a:lnTo>
                      <a:pt x="1253" y="176"/>
                    </a:lnTo>
                    <a:lnTo>
                      <a:pt x="1253" y="152"/>
                    </a:lnTo>
                    <a:lnTo>
                      <a:pt x="1253" y="144"/>
                    </a:lnTo>
                    <a:lnTo>
                      <a:pt x="1253" y="136"/>
                    </a:lnTo>
                    <a:lnTo>
                      <a:pt x="1269" y="128"/>
                    </a:lnTo>
                    <a:lnTo>
                      <a:pt x="1285" y="112"/>
                    </a:lnTo>
                    <a:lnTo>
                      <a:pt x="1301" y="104"/>
                    </a:lnTo>
                    <a:lnTo>
                      <a:pt x="1309" y="88"/>
                    </a:lnTo>
                    <a:lnTo>
                      <a:pt x="1325" y="80"/>
                    </a:lnTo>
                    <a:lnTo>
                      <a:pt x="1325" y="72"/>
                    </a:lnTo>
                    <a:lnTo>
                      <a:pt x="1317" y="64"/>
                    </a:lnTo>
                    <a:lnTo>
                      <a:pt x="1301" y="56"/>
                    </a:lnTo>
                    <a:lnTo>
                      <a:pt x="1293" y="64"/>
                    </a:lnTo>
                    <a:lnTo>
                      <a:pt x="1269" y="72"/>
                    </a:lnTo>
                    <a:lnTo>
                      <a:pt x="1245" y="80"/>
                    </a:lnTo>
                    <a:lnTo>
                      <a:pt x="1229" y="88"/>
                    </a:lnTo>
                    <a:lnTo>
                      <a:pt x="1221" y="112"/>
                    </a:lnTo>
                    <a:lnTo>
                      <a:pt x="1221" y="128"/>
                    </a:lnTo>
                    <a:lnTo>
                      <a:pt x="1213" y="136"/>
                    </a:lnTo>
                    <a:lnTo>
                      <a:pt x="1205" y="152"/>
                    </a:lnTo>
                    <a:lnTo>
                      <a:pt x="1197" y="168"/>
                    </a:lnTo>
                    <a:lnTo>
                      <a:pt x="1197" y="184"/>
                    </a:lnTo>
                    <a:lnTo>
                      <a:pt x="1205" y="208"/>
                    </a:lnTo>
                    <a:lnTo>
                      <a:pt x="1205" y="232"/>
                    </a:lnTo>
                    <a:lnTo>
                      <a:pt x="1205" y="248"/>
                    </a:lnTo>
                    <a:lnTo>
                      <a:pt x="1189" y="280"/>
                    </a:lnTo>
                    <a:lnTo>
                      <a:pt x="1165" y="304"/>
                    </a:lnTo>
                    <a:lnTo>
                      <a:pt x="1149" y="328"/>
                    </a:lnTo>
                    <a:lnTo>
                      <a:pt x="1133" y="336"/>
                    </a:lnTo>
                    <a:lnTo>
                      <a:pt x="1117" y="344"/>
                    </a:lnTo>
                    <a:lnTo>
                      <a:pt x="1109" y="344"/>
                    </a:lnTo>
                    <a:lnTo>
                      <a:pt x="1109" y="352"/>
                    </a:lnTo>
                    <a:lnTo>
                      <a:pt x="1101" y="352"/>
                    </a:lnTo>
                    <a:lnTo>
                      <a:pt x="1077" y="375"/>
                    </a:lnTo>
                    <a:lnTo>
                      <a:pt x="1053" y="391"/>
                    </a:lnTo>
                    <a:lnTo>
                      <a:pt x="1037" y="407"/>
                    </a:lnTo>
                    <a:lnTo>
                      <a:pt x="1029" y="415"/>
                    </a:lnTo>
                    <a:lnTo>
                      <a:pt x="1037" y="423"/>
                    </a:lnTo>
                    <a:lnTo>
                      <a:pt x="1053" y="431"/>
                    </a:lnTo>
                    <a:lnTo>
                      <a:pt x="1061" y="431"/>
                    </a:lnTo>
                    <a:lnTo>
                      <a:pt x="1061" y="439"/>
                    </a:lnTo>
                    <a:lnTo>
                      <a:pt x="1053" y="447"/>
                    </a:lnTo>
                    <a:lnTo>
                      <a:pt x="1037" y="463"/>
                    </a:lnTo>
                    <a:lnTo>
                      <a:pt x="1021" y="463"/>
                    </a:lnTo>
                    <a:lnTo>
                      <a:pt x="1013" y="463"/>
                    </a:lnTo>
                    <a:lnTo>
                      <a:pt x="1013" y="471"/>
                    </a:lnTo>
                    <a:lnTo>
                      <a:pt x="997" y="487"/>
                    </a:lnTo>
                    <a:lnTo>
                      <a:pt x="973" y="503"/>
                    </a:lnTo>
                    <a:lnTo>
                      <a:pt x="958" y="511"/>
                    </a:lnTo>
                    <a:lnTo>
                      <a:pt x="950" y="511"/>
                    </a:lnTo>
                    <a:lnTo>
                      <a:pt x="942" y="511"/>
                    </a:lnTo>
                    <a:lnTo>
                      <a:pt x="926" y="503"/>
                    </a:lnTo>
                    <a:lnTo>
                      <a:pt x="910" y="495"/>
                    </a:lnTo>
                    <a:lnTo>
                      <a:pt x="894" y="479"/>
                    </a:lnTo>
                    <a:lnTo>
                      <a:pt x="886" y="463"/>
                    </a:lnTo>
                    <a:lnTo>
                      <a:pt x="870" y="455"/>
                    </a:lnTo>
                    <a:lnTo>
                      <a:pt x="870" y="447"/>
                    </a:lnTo>
                    <a:lnTo>
                      <a:pt x="870" y="455"/>
                    </a:lnTo>
                    <a:lnTo>
                      <a:pt x="846" y="455"/>
                    </a:lnTo>
                    <a:lnTo>
                      <a:pt x="830" y="463"/>
                    </a:lnTo>
                    <a:lnTo>
                      <a:pt x="822" y="463"/>
                    </a:lnTo>
                    <a:lnTo>
                      <a:pt x="814" y="455"/>
                    </a:lnTo>
                    <a:lnTo>
                      <a:pt x="806" y="455"/>
                    </a:lnTo>
                    <a:lnTo>
                      <a:pt x="806" y="463"/>
                    </a:lnTo>
                    <a:lnTo>
                      <a:pt x="790" y="463"/>
                    </a:lnTo>
                    <a:lnTo>
                      <a:pt x="766" y="455"/>
                    </a:lnTo>
                    <a:lnTo>
                      <a:pt x="750" y="455"/>
                    </a:lnTo>
                    <a:lnTo>
                      <a:pt x="734" y="463"/>
                    </a:lnTo>
                    <a:lnTo>
                      <a:pt x="702" y="479"/>
                    </a:lnTo>
                    <a:lnTo>
                      <a:pt x="670" y="487"/>
                    </a:lnTo>
                    <a:lnTo>
                      <a:pt x="646" y="487"/>
                    </a:lnTo>
                    <a:lnTo>
                      <a:pt x="638" y="479"/>
                    </a:lnTo>
                    <a:lnTo>
                      <a:pt x="630" y="479"/>
                    </a:lnTo>
                    <a:lnTo>
                      <a:pt x="614" y="471"/>
                    </a:lnTo>
                    <a:lnTo>
                      <a:pt x="599" y="463"/>
                    </a:lnTo>
                    <a:lnTo>
                      <a:pt x="591" y="471"/>
                    </a:lnTo>
                    <a:lnTo>
                      <a:pt x="559" y="471"/>
                    </a:lnTo>
                    <a:lnTo>
                      <a:pt x="535" y="471"/>
                    </a:lnTo>
                    <a:lnTo>
                      <a:pt x="519" y="463"/>
                    </a:lnTo>
                    <a:lnTo>
                      <a:pt x="511" y="463"/>
                    </a:lnTo>
                    <a:lnTo>
                      <a:pt x="503" y="463"/>
                    </a:lnTo>
                    <a:lnTo>
                      <a:pt x="487" y="463"/>
                    </a:lnTo>
                    <a:lnTo>
                      <a:pt x="471" y="463"/>
                    </a:lnTo>
                    <a:lnTo>
                      <a:pt x="455" y="463"/>
                    </a:lnTo>
                    <a:lnTo>
                      <a:pt x="431" y="463"/>
                    </a:lnTo>
                    <a:lnTo>
                      <a:pt x="415" y="463"/>
                    </a:lnTo>
                    <a:lnTo>
                      <a:pt x="407" y="463"/>
                    </a:lnTo>
                    <a:lnTo>
                      <a:pt x="391" y="471"/>
                    </a:lnTo>
                    <a:lnTo>
                      <a:pt x="383" y="487"/>
                    </a:lnTo>
                    <a:lnTo>
                      <a:pt x="367" y="495"/>
                    </a:lnTo>
                    <a:lnTo>
                      <a:pt x="343" y="503"/>
                    </a:lnTo>
                    <a:lnTo>
                      <a:pt x="311" y="535"/>
                    </a:lnTo>
                    <a:lnTo>
                      <a:pt x="287" y="567"/>
                    </a:lnTo>
                    <a:lnTo>
                      <a:pt x="263" y="583"/>
                    </a:lnTo>
                    <a:lnTo>
                      <a:pt x="240" y="599"/>
                    </a:lnTo>
                    <a:lnTo>
                      <a:pt x="216" y="615"/>
                    </a:lnTo>
                    <a:lnTo>
                      <a:pt x="200" y="623"/>
                    </a:lnTo>
                    <a:lnTo>
                      <a:pt x="184" y="631"/>
                    </a:lnTo>
                    <a:lnTo>
                      <a:pt x="160" y="639"/>
                    </a:lnTo>
                    <a:lnTo>
                      <a:pt x="144" y="647"/>
                    </a:lnTo>
                    <a:lnTo>
                      <a:pt x="128" y="663"/>
                    </a:lnTo>
                    <a:lnTo>
                      <a:pt x="120" y="679"/>
                    </a:lnTo>
                    <a:lnTo>
                      <a:pt x="112" y="679"/>
                    </a:lnTo>
                    <a:lnTo>
                      <a:pt x="104" y="679"/>
                    </a:lnTo>
                    <a:lnTo>
                      <a:pt x="104" y="687"/>
                    </a:lnTo>
                    <a:lnTo>
                      <a:pt x="96" y="687"/>
                    </a:lnTo>
                    <a:lnTo>
                      <a:pt x="88" y="687"/>
                    </a:lnTo>
                    <a:lnTo>
                      <a:pt x="80" y="687"/>
                    </a:lnTo>
                    <a:lnTo>
                      <a:pt x="72" y="687"/>
                    </a:lnTo>
                    <a:lnTo>
                      <a:pt x="64" y="687"/>
                    </a:lnTo>
                    <a:lnTo>
                      <a:pt x="56" y="687"/>
                    </a:lnTo>
                    <a:lnTo>
                      <a:pt x="40" y="687"/>
                    </a:lnTo>
                    <a:lnTo>
                      <a:pt x="32" y="695"/>
                    </a:lnTo>
                    <a:lnTo>
                      <a:pt x="24" y="703"/>
                    </a:lnTo>
                    <a:lnTo>
                      <a:pt x="16" y="711"/>
                    </a:lnTo>
                    <a:lnTo>
                      <a:pt x="8" y="727"/>
                    </a:lnTo>
                    <a:lnTo>
                      <a:pt x="0" y="751"/>
                    </a:lnTo>
                    <a:lnTo>
                      <a:pt x="0" y="759"/>
                    </a:lnTo>
                    <a:lnTo>
                      <a:pt x="8" y="759"/>
                    </a:lnTo>
                    <a:lnTo>
                      <a:pt x="16" y="767"/>
                    </a:lnTo>
                    <a:lnTo>
                      <a:pt x="16" y="775"/>
                    </a:lnTo>
                    <a:lnTo>
                      <a:pt x="24" y="775"/>
                    </a:lnTo>
                    <a:lnTo>
                      <a:pt x="32" y="775"/>
                    </a:lnTo>
                    <a:lnTo>
                      <a:pt x="56" y="775"/>
                    </a:lnTo>
                    <a:lnTo>
                      <a:pt x="72" y="783"/>
                    </a:lnTo>
                    <a:lnTo>
                      <a:pt x="72" y="791"/>
                    </a:lnTo>
                    <a:lnTo>
                      <a:pt x="80" y="791"/>
                    </a:lnTo>
                    <a:lnTo>
                      <a:pt x="80" y="799"/>
                    </a:lnTo>
                    <a:lnTo>
                      <a:pt x="88" y="799"/>
                    </a:lnTo>
                    <a:lnTo>
                      <a:pt x="96" y="799"/>
                    </a:lnTo>
                    <a:lnTo>
                      <a:pt x="104" y="791"/>
                    </a:lnTo>
                    <a:lnTo>
                      <a:pt x="112" y="791"/>
                    </a:lnTo>
                    <a:lnTo>
                      <a:pt x="128" y="791"/>
                    </a:lnTo>
                    <a:lnTo>
                      <a:pt x="152" y="783"/>
                    </a:lnTo>
                    <a:lnTo>
                      <a:pt x="160" y="783"/>
                    </a:lnTo>
                    <a:lnTo>
                      <a:pt x="176" y="783"/>
                    </a:lnTo>
                    <a:lnTo>
                      <a:pt x="200" y="799"/>
                    </a:lnTo>
                    <a:lnTo>
                      <a:pt x="216" y="815"/>
                    </a:lnTo>
                    <a:lnTo>
                      <a:pt x="232" y="831"/>
                    </a:lnTo>
                    <a:lnTo>
                      <a:pt x="240" y="831"/>
                    </a:lnTo>
                    <a:lnTo>
                      <a:pt x="255" y="831"/>
                    </a:lnTo>
                    <a:lnTo>
                      <a:pt x="255" y="823"/>
                    </a:lnTo>
                    <a:lnTo>
                      <a:pt x="263" y="831"/>
                    </a:lnTo>
                    <a:lnTo>
                      <a:pt x="287" y="839"/>
                    </a:lnTo>
                    <a:lnTo>
                      <a:pt x="295" y="839"/>
                    </a:lnTo>
                    <a:lnTo>
                      <a:pt x="295" y="831"/>
                    </a:lnTo>
                    <a:lnTo>
                      <a:pt x="279" y="815"/>
                    </a:lnTo>
                    <a:lnTo>
                      <a:pt x="263" y="807"/>
                    </a:lnTo>
                    <a:lnTo>
                      <a:pt x="263" y="799"/>
                    </a:lnTo>
                    <a:lnTo>
                      <a:pt x="263" y="783"/>
                    </a:lnTo>
                    <a:lnTo>
                      <a:pt x="279" y="759"/>
                    </a:lnTo>
                    <a:lnTo>
                      <a:pt x="303" y="743"/>
                    </a:lnTo>
                    <a:lnTo>
                      <a:pt x="327" y="735"/>
                    </a:lnTo>
                    <a:lnTo>
                      <a:pt x="335" y="751"/>
                    </a:lnTo>
                    <a:lnTo>
                      <a:pt x="327" y="759"/>
                    </a:lnTo>
                    <a:lnTo>
                      <a:pt x="335" y="767"/>
                    </a:lnTo>
                    <a:lnTo>
                      <a:pt x="351" y="775"/>
                    </a:lnTo>
                    <a:lnTo>
                      <a:pt x="359" y="775"/>
                    </a:lnTo>
                    <a:lnTo>
                      <a:pt x="367" y="767"/>
                    </a:lnTo>
                    <a:lnTo>
                      <a:pt x="383" y="759"/>
                    </a:lnTo>
                    <a:lnTo>
                      <a:pt x="415" y="751"/>
                    </a:lnTo>
                    <a:lnTo>
                      <a:pt x="463" y="751"/>
                    </a:lnTo>
                    <a:lnTo>
                      <a:pt x="503" y="743"/>
                    </a:lnTo>
                    <a:lnTo>
                      <a:pt x="551" y="719"/>
                    </a:lnTo>
                    <a:lnTo>
                      <a:pt x="599" y="711"/>
                    </a:lnTo>
                    <a:lnTo>
                      <a:pt x="638" y="703"/>
                    </a:lnTo>
                    <a:lnTo>
                      <a:pt x="662" y="703"/>
                    </a:lnTo>
                    <a:lnTo>
                      <a:pt x="702" y="695"/>
                    </a:lnTo>
                    <a:lnTo>
                      <a:pt x="726" y="687"/>
                    </a:lnTo>
                    <a:lnTo>
                      <a:pt x="750" y="679"/>
                    </a:lnTo>
                    <a:lnTo>
                      <a:pt x="774" y="687"/>
                    </a:lnTo>
                    <a:lnTo>
                      <a:pt x="790" y="703"/>
                    </a:lnTo>
                    <a:lnTo>
                      <a:pt x="798" y="703"/>
                    </a:lnTo>
                    <a:lnTo>
                      <a:pt x="814" y="711"/>
                    </a:lnTo>
                    <a:lnTo>
                      <a:pt x="838" y="719"/>
                    </a:lnTo>
                    <a:lnTo>
                      <a:pt x="854" y="719"/>
                    </a:lnTo>
                    <a:lnTo>
                      <a:pt x="878" y="711"/>
                    </a:lnTo>
                    <a:lnTo>
                      <a:pt x="902" y="703"/>
                    </a:lnTo>
                    <a:lnTo>
                      <a:pt x="910" y="703"/>
                    </a:lnTo>
                    <a:lnTo>
                      <a:pt x="910" y="719"/>
                    </a:lnTo>
                    <a:lnTo>
                      <a:pt x="902" y="743"/>
                    </a:lnTo>
                    <a:lnTo>
                      <a:pt x="886" y="759"/>
                    </a:lnTo>
                    <a:lnTo>
                      <a:pt x="870" y="775"/>
                    </a:lnTo>
                    <a:lnTo>
                      <a:pt x="846" y="783"/>
                    </a:lnTo>
                    <a:lnTo>
                      <a:pt x="830" y="775"/>
                    </a:lnTo>
                    <a:lnTo>
                      <a:pt x="822" y="775"/>
                    </a:lnTo>
                    <a:lnTo>
                      <a:pt x="830" y="783"/>
                    </a:lnTo>
                    <a:lnTo>
                      <a:pt x="838" y="807"/>
                    </a:lnTo>
                    <a:lnTo>
                      <a:pt x="838" y="823"/>
                    </a:lnTo>
                    <a:lnTo>
                      <a:pt x="838" y="847"/>
                    </a:lnTo>
                    <a:lnTo>
                      <a:pt x="830" y="871"/>
                    </a:lnTo>
                    <a:lnTo>
                      <a:pt x="822" y="887"/>
                    </a:lnTo>
                    <a:lnTo>
                      <a:pt x="814" y="887"/>
                    </a:lnTo>
                    <a:lnTo>
                      <a:pt x="822" y="894"/>
                    </a:lnTo>
                    <a:lnTo>
                      <a:pt x="830" y="902"/>
                    </a:lnTo>
                    <a:lnTo>
                      <a:pt x="846" y="910"/>
                    </a:lnTo>
                    <a:lnTo>
                      <a:pt x="862" y="918"/>
                    </a:lnTo>
                    <a:lnTo>
                      <a:pt x="878" y="942"/>
                    </a:lnTo>
                    <a:lnTo>
                      <a:pt x="878" y="958"/>
                    </a:lnTo>
                    <a:lnTo>
                      <a:pt x="886" y="974"/>
                    </a:lnTo>
                    <a:lnTo>
                      <a:pt x="918" y="990"/>
                    </a:lnTo>
                    <a:lnTo>
                      <a:pt x="942" y="1006"/>
                    </a:lnTo>
                    <a:lnTo>
                      <a:pt x="950" y="1006"/>
                    </a:lnTo>
                    <a:lnTo>
                      <a:pt x="966" y="990"/>
                    </a:lnTo>
                    <a:lnTo>
                      <a:pt x="981" y="974"/>
                    </a:lnTo>
                    <a:lnTo>
                      <a:pt x="989" y="950"/>
                    </a:lnTo>
                    <a:lnTo>
                      <a:pt x="1005" y="926"/>
                    </a:lnTo>
                    <a:lnTo>
                      <a:pt x="1021" y="910"/>
                    </a:lnTo>
                    <a:lnTo>
                      <a:pt x="1037" y="894"/>
                    </a:lnTo>
                    <a:lnTo>
                      <a:pt x="1053" y="879"/>
                    </a:lnTo>
                    <a:lnTo>
                      <a:pt x="1061" y="863"/>
                    </a:lnTo>
                    <a:lnTo>
                      <a:pt x="1061" y="855"/>
                    </a:lnTo>
                    <a:lnTo>
                      <a:pt x="1069" y="847"/>
                    </a:lnTo>
                    <a:lnTo>
                      <a:pt x="1101" y="847"/>
                    </a:lnTo>
                    <a:lnTo>
                      <a:pt x="1125" y="839"/>
                    </a:lnTo>
                    <a:lnTo>
                      <a:pt x="1133" y="831"/>
                    </a:lnTo>
                    <a:lnTo>
                      <a:pt x="1149" y="831"/>
                    </a:lnTo>
                    <a:lnTo>
                      <a:pt x="1165" y="831"/>
                    </a:lnTo>
                    <a:lnTo>
                      <a:pt x="1181" y="831"/>
                    </a:lnTo>
                    <a:lnTo>
                      <a:pt x="1181" y="815"/>
                    </a:lnTo>
                    <a:lnTo>
                      <a:pt x="1181" y="799"/>
                    </a:lnTo>
                    <a:lnTo>
                      <a:pt x="1181" y="783"/>
                    </a:lnTo>
                    <a:lnTo>
                      <a:pt x="1165" y="775"/>
                    </a:lnTo>
                    <a:lnTo>
                      <a:pt x="1149" y="767"/>
                    </a:lnTo>
                    <a:lnTo>
                      <a:pt x="1133" y="759"/>
                    </a:lnTo>
                    <a:lnTo>
                      <a:pt x="1117" y="743"/>
                    </a:lnTo>
                    <a:lnTo>
                      <a:pt x="1125" y="719"/>
                    </a:lnTo>
                    <a:lnTo>
                      <a:pt x="1133" y="703"/>
                    </a:lnTo>
                    <a:lnTo>
                      <a:pt x="1149" y="695"/>
                    </a:lnTo>
                    <a:lnTo>
                      <a:pt x="1173" y="679"/>
                    </a:lnTo>
                    <a:lnTo>
                      <a:pt x="1197" y="671"/>
                    </a:lnTo>
                    <a:lnTo>
                      <a:pt x="1213" y="663"/>
                    </a:lnTo>
                    <a:lnTo>
                      <a:pt x="1229" y="679"/>
                    </a:lnTo>
                    <a:lnTo>
                      <a:pt x="1245" y="695"/>
                    </a:lnTo>
                    <a:lnTo>
                      <a:pt x="1253" y="703"/>
                    </a:lnTo>
                    <a:lnTo>
                      <a:pt x="1269" y="711"/>
                    </a:lnTo>
                    <a:lnTo>
                      <a:pt x="1277" y="727"/>
                    </a:lnTo>
                    <a:lnTo>
                      <a:pt x="1277" y="735"/>
                    </a:lnTo>
                    <a:lnTo>
                      <a:pt x="1269" y="743"/>
                    </a:lnTo>
                    <a:lnTo>
                      <a:pt x="1245" y="751"/>
                    </a:lnTo>
                    <a:lnTo>
                      <a:pt x="1229" y="751"/>
                    </a:lnTo>
                    <a:lnTo>
                      <a:pt x="1221" y="759"/>
                    </a:lnTo>
                    <a:lnTo>
                      <a:pt x="1229" y="767"/>
                    </a:lnTo>
                    <a:lnTo>
                      <a:pt x="1237" y="767"/>
                    </a:lnTo>
                    <a:lnTo>
                      <a:pt x="1253" y="759"/>
                    </a:lnTo>
                    <a:lnTo>
                      <a:pt x="1277" y="759"/>
                    </a:lnTo>
                    <a:lnTo>
                      <a:pt x="1301" y="751"/>
                    </a:lnTo>
                    <a:lnTo>
                      <a:pt x="1317" y="751"/>
                    </a:lnTo>
                    <a:lnTo>
                      <a:pt x="1364" y="751"/>
                    </a:lnTo>
                    <a:lnTo>
                      <a:pt x="1396" y="751"/>
                    </a:lnTo>
                    <a:lnTo>
                      <a:pt x="1420" y="759"/>
                    </a:lnTo>
                    <a:lnTo>
                      <a:pt x="1444" y="767"/>
                    </a:lnTo>
                    <a:lnTo>
                      <a:pt x="1452" y="759"/>
                    </a:lnTo>
                    <a:lnTo>
                      <a:pt x="1460" y="727"/>
                    </a:lnTo>
                    <a:lnTo>
                      <a:pt x="1476" y="711"/>
                    </a:lnTo>
                    <a:lnTo>
                      <a:pt x="1492" y="703"/>
                    </a:lnTo>
                    <a:lnTo>
                      <a:pt x="1516" y="679"/>
                    </a:lnTo>
                    <a:lnTo>
                      <a:pt x="1532" y="663"/>
                    </a:lnTo>
                    <a:lnTo>
                      <a:pt x="1548" y="655"/>
                    </a:lnTo>
                    <a:lnTo>
                      <a:pt x="1564" y="663"/>
                    </a:lnTo>
                    <a:lnTo>
                      <a:pt x="1572" y="671"/>
                    </a:lnTo>
                    <a:lnTo>
                      <a:pt x="1580" y="679"/>
                    </a:lnTo>
                    <a:lnTo>
                      <a:pt x="1572" y="687"/>
                    </a:lnTo>
                    <a:lnTo>
                      <a:pt x="1564" y="703"/>
                    </a:lnTo>
                    <a:lnTo>
                      <a:pt x="1556" y="735"/>
                    </a:lnTo>
                    <a:lnTo>
                      <a:pt x="1556" y="767"/>
                    </a:lnTo>
                    <a:lnTo>
                      <a:pt x="1556" y="775"/>
                    </a:lnTo>
                    <a:lnTo>
                      <a:pt x="1564" y="775"/>
                    </a:lnTo>
                    <a:lnTo>
                      <a:pt x="1564" y="783"/>
                    </a:lnTo>
                    <a:lnTo>
                      <a:pt x="1572" y="783"/>
                    </a:lnTo>
                    <a:lnTo>
                      <a:pt x="1580" y="767"/>
                    </a:lnTo>
                    <a:lnTo>
                      <a:pt x="1596" y="751"/>
                    </a:lnTo>
                    <a:lnTo>
                      <a:pt x="1604" y="743"/>
                    </a:lnTo>
                    <a:lnTo>
                      <a:pt x="1612" y="735"/>
                    </a:lnTo>
                    <a:lnTo>
                      <a:pt x="1620" y="727"/>
                    </a:lnTo>
                    <a:lnTo>
                      <a:pt x="1620" y="719"/>
                    </a:lnTo>
                    <a:lnTo>
                      <a:pt x="1628" y="719"/>
                    </a:lnTo>
                    <a:lnTo>
                      <a:pt x="1628" y="711"/>
                    </a:lnTo>
                    <a:lnTo>
                      <a:pt x="1628" y="703"/>
                    </a:lnTo>
                    <a:lnTo>
                      <a:pt x="1628" y="695"/>
                    </a:lnTo>
                    <a:lnTo>
                      <a:pt x="1620" y="687"/>
                    </a:lnTo>
                    <a:lnTo>
                      <a:pt x="1620" y="679"/>
                    </a:lnTo>
                    <a:lnTo>
                      <a:pt x="1620" y="663"/>
                    </a:lnTo>
                    <a:lnTo>
                      <a:pt x="1628" y="647"/>
                    </a:lnTo>
                    <a:lnTo>
                      <a:pt x="1652" y="623"/>
                    </a:lnTo>
                    <a:lnTo>
                      <a:pt x="1676" y="607"/>
                    </a:lnTo>
                    <a:lnTo>
                      <a:pt x="1699" y="615"/>
                    </a:lnTo>
                    <a:lnTo>
                      <a:pt x="1715" y="623"/>
                    </a:lnTo>
                    <a:lnTo>
                      <a:pt x="1723" y="631"/>
                    </a:lnTo>
                    <a:lnTo>
                      <a:pt x="1723" y="639"/>
                    </a:lnTo>
                    <a:lnTo>
                      <a:pt x="1723" y="647"/>
                    </a:lnTo>
                    <a:lnTo>
                      <a:pt x="1731" y="647"/>
                    </a:lnTo>
                    <a:lnTo>
                      <a:pt x="1739" y="647"/>
                    </a:lnTo>
                    <a:lnTo>
                      <a:pt x="1755" y="647"/>
                    </a:lnTo>
                    <a:lnTo>
                      <a:pt x="1747" y="631"/>
                    </a:lnTo>
                    <a:lnTo>
                      <a:pt x="1739" y="615"/>
                    </a:lnTo>
                    <a:lnTo>
                      <a:pt x="1739" y="607"/>
                    </a:lnTo>
                    <a:lnTo>
                      <a:pt x="1739" y="591"/>
                    </a:lnTo>
                    <a:lnTo>
                      <a:pt x="1731" y="575"/>
                    </a:lnTo>
                    <a:lnTo>
                      <a:pt x="1739" y="559"/>
                    </a:lnTo>
                    <a:lnTo>
                      <a:pt x="1755" y="543"/>
                    </a:lnTo>
                    <a:lnTo>
                      <a:pt x="1771" y="535"/>
                    </a:lnTo>
                    <a:lnTo>
                      <a:pt x="1795" y="527"/>
                    </a:lnTo>
                    <a:lnTo>
                      <a:pt x="1811" y="535"/>
                    </a:lnTo>
                    <a:lnTo>
                      <a:pt x="1819" y="543"/>
                    </a:lnTo>
                    <a:lnTo>
                      <a:pt x="1827" y="551"/>
                    </a:lnTo>
                    <a:lnTo>
                      <a:pt x="1827" y="567"/>
                    </a:lnTo>
                    <a:lnTo>
                      <a:pt x="1827" y="583"/>
                    </a:lnTo>
                    <a:lnTo>
                      <a:pt x="1819" y="591"/>
                    </a:lnTo>
                    <a:lnTo>
                      <a:pt x="1803" y="599"/>
                    </a:lnTo>
                    <a:lnTo>
                      <a:pt x="1787" y="623"/>
                    </a:lnTo>
                    <a:lnTo>
                      <a:pt x="1771" y="647"/>
                    </a:lnTo>
                    <a:lnTo>
                      <a:pt x="1763" y="663"/>
                    </a:lnTo>
                    <a:lnTo>
                      <a:pt x="1763" y="671"/>
                    </a:lnTo>
                    <a:lnTo>
                      <a:pt x="1763" y="679"/>
                    </a:lnTo>
                    <a:lnTo>
                      <a:pt x="1763" y="687"/>
                    </a:lnTo>
                    <a:lnTo>
                      <a:pt x="1771" y="703"/>
                    </a:lnTo>
                    <a:lnTo>
                      <a:pt x="1779" y="711"/>
                    </a:lnTo>
                    <a:lnTo>
                      <a:pt x="1795" y="703"/>
                    </a:lnTo>
                    <a:lnTo>
                      <a:pt x="1819" y="671"/>
                    </a:lnTo>
                    <a:lnTo>
                      <a:pt x="1851" y="647"/>
                    </a:lnTo>
                    <a:lnTo>
                      <a:pt x="1875" y="631"/>
                    </a:lnTo>
                    <a:lnTo>
                      <a:pt x="1875" y="623"/>
                    </a:lnTo>
                    <a:lnTo>
                      <a:pt x="1875" y="615"/>
                    </a:lnTo>
                    <a:lnTo>
                      <a:pt x="1875" y="599"/>
                    </a:lnTo>
                    <a:lnTo>
                      <a:pt x="1875" y="591"/>
                    </a:lnTo>
                    <a:lnTo>
                      <a:pt x="1883" y="583"/>
                    </a:lnTo>
                    <a:lnTo>
                      <a:pt x="1891" y="575"/>
                    </a:lnTo>
                    <a:lnTo>
                      <a:pt x="1891" y="567"/>
                    </a:lnTo>
                    <a:lnTo>
                      <a:pt x="1891" y="559"/>
                    </a:lnTo>
                    <a:lnTo>
                      <a:pt x="1899" y="551"/>
                    </a:lnTo>
                    <a:lnTo>
                      <a:pt x="1915" y="543"/>
                    </a:lnTo>
                    <a:lnTo>
                      <a:pt x="1939" y="527"/>
                    </a:lnTo>
                    <a:lnTo>
                      <a:pt x="1955" y="519"/>
                    </a:lnTo>
                    <a:lnTo>
                      <a:pt x="1963" y="511"/>
                    </a:lnTo>
                    <a:lnTo>
                      <a:pt x="1955" y="503"/>
                    </a:lnTo>
                    <a:lnTo>
                      <a:pt x="1931" y="487"/>
                    </a:lnTo>
                    <a:lnTo>
                      <a:pt x="1923" y="471"/>
                    </a:lnTo>
                    <a:lnTo>
                      <a:pt x="1931" y="463"/>
                    </a:lnTo>
                    <a:lnTo>
                      <a:pt x="1931" y="455"/>
                    </a:lnTo>
                    <a:lnTo>
                      <a:pt x="1923" y="455"/>
                    </a:lnTo>
                    <a:lnTo>
                      <a:pt x="1915" y="439"/>
                    </a:lnTo>
                    <a:lnTo>
                      <a:pt x="1915" y="415"/>
                    </a:lnTo>
                    <a:lnTo>
                      <a:pt x="1915" y="383"/>
                    </a:lnTo>
                    <a:lnTo>
                      <a:pt x="1923" y="336"/>
                    </a:lnTo>
                    <a:lnTo>
                      <a:pt x="1931" y="288"/>
                    </a:lnTo>
                    <a:lnTo>
                      <a:pt x="1947" y="264"/>
                    </a:lnTo>
                    <a:lnTo>
                      <a:pt x="1963" y="248"/>
                    </a:lnTo>
                    <a:lnTo>
                      <a:pt x="1979" y="232"/>
                    </a:lnTo>
                    <a:lnTo>
                      <a:pt x="1995" y="216"/>
                    </a:lnTo>
                    <a:lnTo>
                      <a:pt x="1995" y="208"/>
                    </a:lnTo>
                  </a:path>
                </a:pathLst>
              </a:custGeom>
              <a:solidFill>
                <a:srgbClr val="33CC33"/>
              </a:solidFill>
              <a:ln w="12700">
                <a:solidFill>
                  <a:srgbClr val="000000"/>
                </a:solidFill>
                <a:round/>
                <a:headEnd/>
                <a:tailEnd/>
              </a:ln>
            </p:spPr>
            <p:txBody>
              <a:bodyPr/>
              <a:lstStyle/>
              <a:p>
                <a:endParaRPr lang="en-GB"/>
              </a:p>
            </p:txBody>
          </p:sp>
          <p:sp>
            <p:nvSpPr>
              <p:cNvPr id="256" name="Freeform 25"/>
              <p:cNvSpPr>
                <a:spLocks/>
              </p:cNvSpPr>
              <p:nvPr/>
            </p:nvSpPr>
            <p:spPr bwMode="auto">
              <a:xfrm>
                <a:off x="2216" y="2379"/>
                <a:ext cx="28" cy="19"/>
              </a:xfrm>
              <a:custGeom>
                <a:avLst/>
                <a:gdLst>
                  <a:gd name="T0" fmla="*/ 4 w 32"/>
                  <a:gd name="T1" fmla="*/ 2 h 24"/>
                  <a:gd name="T2" fmla="*/ 0 w 32"/>
                  <a:gd name="T3" fmla="*/ 2 h 24"/>
                  <a:gd name="T4" fmla="*/ 4 w 32"/>
                  <a:gd name="T5" fmla="*/ 0 h 24"/>
                  <a:gd name="T6" fmla="*/ 4 w 32"/>
                  <a:gd name="T7" fmla="*/ 0 h 24"/>
                  <a:gd name="T8" fmla="*/ 7 w 32"/>
                  <a:gd name="T9" fmla="*/ 2 h 24"/>
                  <a:gd name="T10" fmla="*/ 9 w 32"/>
                  <a:gd name="T11" fmla="*/ 2 h 24"/>
                  <a:gd name="T12" fmla="*/ 9 w 32"/>
                  <a:gd name="T13" fmla="*/ 2 h 24"/>
                  <a:gd name="T14" fmla="*/ 7 w 32"/>
                  <a:gd name="T15" fmla="*/ 2 h 24"/>
                  <a:gd name="T16" fmla="*/ 4 w 32"/>
                  <a:gd name="T17" fmla="*/ 2 h 24"/>
                  <a:gd name="T18" fmla="*/ 4 w 32"/>
                  <a:gd name="T19" fmla="*/ 2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
                  <a:gd name="T32" fmla="*/ 32 w 3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
                    <a:moveTo>
                      <a:pt x="8" y="16"/>
                    </a:moveTo>
                    <a:lnTo>
                      <a:pt x="0" y="8"/>
                    </a:lnTo>
                    <a:lnTo>
                      <a:pt x="8" y="0"/>
                    </a:lnTo>
                    <a:lnTo>
                      <a:pt x="16" y="0"/>
                    </a:lnTo>
                    <a:lnTo>
                      <a:pt x="24" y="8"/>
                    </a:lnTo>
                    <a:lnTo>
                      <a:pt x="32" y="16"/>
                    </a:lnTo>
                    <a:lnTo>
                      <a:pt x="32" y="24"/>
                    </a:lnTo>
                    <a:lnTo>
                      <a:pt x="24" y="24"/>
                    </a:lnTo>
                    <a:lnTo>
                      <a:pt x="8" y="24"/>
                    </a:lnTo>
                    <a:lnTo>
                      <a:pt x="8" y="16"/>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7" name="Freeform 26"/>
              <p:cNvSpPr>
                <a:spLocks/>
              </p:cNvSpPr>
              <p:nvPr/>
            </p:nvSpPr>
            <p:spPr bwMode="auto">
              <a:xfrm>
                <a:off x="2216" y="2379"/>
                <a:ext cx="28" cy="19"/>
              </a:xfrm>
              <a:custGeom>
                <a:avLst/>
                <a:gdLst>
                  <a:gd name="T0" fmla="*/ 4 w 32"/>
                  <a:gd name="T1" fmla="*/ 2 h 24"/>
                  <a:gd name="T2" fmla="*/ 0 w 32"/>
                  <a:gd name="T3" fmla="*/ 2 h 24"/>
                  <a:gd name="T4" fmla="*/ 4 w 32"/>
                  <a:gd name="T5" fmla="*/ 0 h 24"/>
                  <a:gd name="T6" fmla="*/ 4 w 32"/>
                  <a:gd name="T7" fmla="*/ 0 h 24"/>
                  <a:gd name="T8" fmla="*/ 7 w 32"/>
                  <a:gd name="T9" fmla="*/ 2 h 24"/>
                  <a:gd name="T10" fmla="*/ 9 w 32"/>
                  <a:gd name="T11" fmla="*/ 2 h 24"/>
                  <a:gd name="T12" fmla="*/ 9 w 32"/>
                  <a:gd name="T13" fmla="*/ 2 h 24"/>
                  <a:gd name="T14" fmla="*/ 7 w 32"/>
                  <a:gd name="T15" fmla="*/ 2 h 24"/>
                  <a:gd name="T16" fmla="*/ 4 w 32"/>
                  <a:gd name="T17" fmla="*/ 2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4"/>
                  <a:gd name="T29" fmla="*/ 32 w 3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4">
                    <a:moveTo>
                      <a:pt x="8" y="16"/>
                    </a:moveTo>
                    <a:lnTo>
                      <a:pt x="0" y="8"/>
                    </a:lnTo>
                    <a:lnTo>
                      <a:pt x="8" y="0"/>
                    </a:lnTo>
                    <a:lnTo>
                      <a:pt x="16" y="0"/>
                    </a:lnTo>
                    <a:lnTo>
                      <a:pt x="24" y="8"/>
                    </a:lnTo>
                    <a:lnTo>
                      <a:pt x="32" y="16"/>
                    </a:lnTo>
                    <a:lnTo>
                      <a:pt x="32" y="24"/>
                    </a:lnTo>
                    <a:lnTo>
                      <a:pt x="24" y="24"/>
                    </a:lnTo>
                    <a:lnTo>
                      <a:pt x="8" y="24"/>
                    </a:lnTo>
                  </a:path>
                </a:pathLst>
              </a:custGeom>
              <a:solidFill>
                <a:srgbClr val="33CC33"/>
              </a:solidFill>
              <a:ln w="12700">
                <a:solidFill>
                  <a:srgbClr val="000000"/>
                </a:solidFill>
                <a:round/>
                <a:headEnd/>
                <a:tailEnd/>
              </a:ln>
            </p:spPr>
            <p:txBody>
              <a:bodyPr/>
              <a:lstStyle/>
              <a:p>
                <a:endParaRPr lang="en-GB"/>
              </a:p>
            </p:txBody>
          </p:sp>
          <p:sp>
            <p:nvSpPr>
              <p:cNvPr id="258" name="Freeform 27"/>
              <p:cNvSpPr>
                <a:spLocks/>
              </p:cNvSpPr>
              <p:nvPr/>
            </p:nvSpPr>
            <p:spPr bwMode="auto">
              <a:xfrm>
                <a:off x="2301" y="2398"/>
                <a:ext cx="36" cy="62"/>
              </a:xfrm>
              <a:custGeom>
                <a:avLst/>
                <a:gdLst>
                  <a:gd name="T0" fmla="*/ 12 w 40"/>
                  <a:gd name="T1" fmla="*/ 0 h 80"/>
                  <a:gd name="T2" fmla="*/ 9 w 40"/>
                  <a:gd name="T3" fmla="*/ 0 h 80"/>
                  <a:gd name="T4" fmla="*/ 9 w 40"/>
                  <a:gd name="T5" fmla="*/ 2 h 80"/>
                  <a:gd name="T6" fmla="*/ 9 w 40"/>
                  <a:gd name="T7" fmla="*/ 2 h 80"/>
                  <a:gd name="T8" fmla="*/ 5 w 40"/>
                  <a:gd name="T9" fmla="*/ 2 h 80"/>
                  <a:gd name="T10" fmla="*/ 5 w 40"/>
                  <a:gd name="T11" fmla="*/ 2 h 80"/>
                  <a:gd name="T12" fmla="*/ 0 w 40"/>
                  <a:gd name="T13" fmla="*/ 4 h 80"/>
                  <a:gd name="T14" fmla="*/ 5 w 40"/>
                  <a:gd name="T15" fmla="*/ 5 h 80"/>
                  <a:gd name="T16" fmla="*/ 9 w 40"/>
                  <a:gd name="T17" fmla="*/ 6 h 80"/>
                  <a:gd name="T18" fmla="*/ 12 w 40"/>
                  <a:gd name="T19" fmla="*/ 6 h 80"/>
                  <a:gd name="T20" fmla="*/ 12 w 40"/>
                  <a:gd name="T21" fmla="*/ 5 h 80"/>
                  <a:gd name="T22" fmla="*/ 14 w 40"/>
                  <a:gd name="T23" fmla="*/ 4 h 80"/>
                  <a:gd name="T24" fmla="*/ 14 w 40"/>
                  <a:gd name="T25" fmla="*/ 3 h 80"/>
                  <a:gd name="T26" fmla="*/ 12 w 40"/>
                  <a:gd name="T27" fmla="*/ 2 h 80"/>
                  <a:gd name="T28" fmla="*/ 12 w 40"/>
                  <a:gd name="T29" fmla="*/ 2 h 80"/>
                  <a:gd name="T30" fmla="*/ 14 w 40"/>
                  <a:gd name="T31" fmla="*/ 2 h 80"/>
                  <a:gd name="T32" fmla="*/ 14 w 40"/>
                  <a:gd name="T33" fmla="*/ 0 h 80"/>
                  <a:gd name="T34" fmla="*/ 12 w 40"/>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80"/>
                  <a:gd name="T56" fmla="*/ 40 w 40"/>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80">
                    <a:moveTo>
                      <a:pt x="32" y="0"/>
                    </a:moveTo>
                    <a:lnTo>
                      <a:pt x="24" y="0"/>
                    </a:lnTo>
                    <a:lnTo>
                      <a:pt x="24" y="8"/>
                    </a:lnTo>
                    <a:lnTo>
                      <a:pt x="24" y="16"/>
                    </a:lnTo>
                    <a:lnTo>
                      <a:pt x="16" y="24"/>
                    </a:lnTo>
                    <a:lnTo>
                      <a:pt x="8" y="32"/>
                    </a:lnTo>
                    <a:lnTo>
                      <a:pt x="0" y="48"/>
                    </a:lnTo>
                    <a:lnTo>
                      <a:pt x="8" y="64"/>
                    </a:lnTo>
                    <a:lnTo>
                      <a:pt x="24" y="80"/>
                    </a:lnTo>
                    <a:lnTo>
                      <a:pt x="32" y="80"/>
                    </a:lnTo>
                    <a:lnTo>
                      <a:pt x="32" y="64"/>
                    </a:lnTo>
                    <a:lnTo>
                      <a:pt x="40" y="56"/>
                    </a:lnTo>
                    <a:lnTo>
                      <a:pt x="40" y="40"/>
                    </a:lnTo>
                    <a:lnTo>
                      <a:pt x="32" y="24"/>
                    </a:lnTo>
                    <a:lnTo>
                      <a:pt x="32" y="16"/>
                    </a:lnTo>
                    <a:lnTo>
                      <a:pt x="40" y="8"/>
                    </a:lnTo>
                    <a:lnTo>
                      <a:pt x="40" y="0"/>
                    </a:lnTo>
                    <a:lnTo>
                      <a:pt x="32"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9" name="Freeform 28"/>
              <p:cNvSpPr>
                <a:spLocks/>
              </p:cNvSpPr>
              <p:nvPr/>
            </p:nvSpPr>
            <p:spPr bwMode="auto">
              <a:xfrm>
                <a:off x="2301" y="2398"/>
                <a:ext cx="36" cy="62"/>
              </a:xfrm>
              <a:custGeom>
                <a:avLst/>
                <a:gdLst>
                  <a:gd name="T0" fmla="*/ 12 w 40"/>
                  <a:gd name="T1" fmla="*/ 0 h 80"/>
                  <a:gd name="T2" fmla="*/ 9 w 40"/>
                  <a:gd name="T3" fmla="*/ 0 h 80"/>
                  <a:gd name="T4" fmla="*/ 9 w 40"/>
                  <a:gd name="T5" fmla="*/ 2 h 80"/>
                  <a:gd name="T6" fmla="*/ 9 w 40"/>
                  <a:gd name="T7" fmla="*/ 2 h 80"/>
                  <a:gd name="T8" fmla="*/ 5 w 40"/>
                  <a:gd name="T9" fmla="*/ 2 h 80"/>
                  <a:gd name="T10" fmla="*/ 5 w 40"/>
                  <a:gd name="T11" fmla="*/ 2 h 80"/>
                  <a:gd name="T12" fmla="*/ 0 w 40"/>
                  <a:gd name="T13" fmla="*/ 4 h 80"/>
                  <a:gd name="T14" fmla="*/ 5 w 40"/>
                  <a:gd name="T15" fmla="*/ 5 h 80"/>
                  <a:gd name="T16" fmla="*/ 9 w 40"/>
                  <a:gd name="T17" fmla="*/ 6 h 80"/>
                  <a:gd name="T18" fmla="*/ 12 w 40"/>
                  <a:gd name="T19" fmla="*/ 6 h 80"/>
                  <a:gd name="T20" fmla="*/ 12 w 40"/>
                  <a:gd name="T21" fmla="*/ 5 h 80"/>
                  <a:gd name="T22" fmla="*/ 14 w 40"/>
                  <a:gd name="T23" fmla="*/ 4 h 80"/>
                  <a:gd name="T24" fmla="*/ 14 w 40"/>
                  <a:gd name="T25" fmla="*/ 3 h 80"/>
                  <a:gd name="T26" fmla="*/ 12 w 40"/>
                  <a:gd name="T27" fmla="*/ 2 h 80"/>
                  <a:gd name="T28" fmla="*/ 12 w 40"/>
                  <a:gd name="T29" fmla="*/ 2 h 80"/>
                  <a:gd name="T30" fmla="*/ 14 w 40"/>
                  <a:gd name="T31" fmla="*/ 2 h 80"/>
                  <a:gd name="T32" fmla="*/ 14 w 40"/>
                  <a:gd name="T33" fmla="*/ 0 h 80"/>
                  <a:gd name="T34" fmla="*/ 12 w 40"/>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80"/>
                  <a:gd name="T56" fmla="*/ 40 w 40"/>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80">
                    <a:moveTo>
                      <a:pt x="32" y="0"/>
                    </a:moveTo>
                    <a:lnTo>
                      <a:pt x="24" y="0"/>
                    </a:lnTo>
                    <a:lnTo>
                      <a:pt x="24" y="8"/>
                    </a:lnTo>
                    <a:lnTo>
                      <a:pt x="24" y="16"/>
                    </a:lnTo>
                    <a:lnTo>
                      <a:pt x="16" y="24"/>
                    </a:lnTo>
                    <a:lnTo>
                      <a:pt x="8" y="32"/>
                    </a:lnTo>
                    <a:lnTo>
                      <a:pt x="0" y="48"/>
                    </a:lnTo>
                    <a:lnTo>
                      <a:pt x="8" y="64"/>
                    </a:lnTo>
                    <a:lnTo>
                      <a:pt x="24" y="80"/>
                    </a:lnTo>
                    <a:lnTo>
                      <a:pt x="32" y="80"/>
                    </a:lnTo>
                    <a:lnTo>
                      <a:pt x="32" y="64"/>
                    </a:lnTo>
                    <a:lnTo>
                      <a:pt x="40" y="56"/>
                    </a:lnTo>
                    <a:lnTo>
                      <a:pt x="40" y="40"/>
                    </a:lnTo>
                    <a:lnTo>
                      <a:pt x="32" y="24"/>
                    </a:lnTo>
                    <a:lnTo>
                      <a:pt x="32" y="16"/>
                    </a:lnTo>
                    <a:lnTo>
                      <a:pt x="40" y="8"/>
                    </a:lnTo>
                    <a:lnTo>
                      <a:pt x="40" y="0"/>
                    </a:lnTo>
                    <a:lnTo>
                      <a:pt x="32" y="0"/>
                    </a:lnTo>
                  </a:path>
                </a:pathLst>
              </a:custGeom>
              <a:solidFill>
                <a:srgbClr val="33CC33"/>
              </a:solidFill>
              <a:ln w="12700">
                <a:solidFill>
                  <a:srgbClr val="000000"/>
                </a:solidFill>
                <a:round/>
                <a:headEnd/>
                <a:tailEnd/>
              </a:ln>
            </p:spPr>
            <p:txBody>
              <a:bodyPr/>
              <a:lstStyle/>
              <a:p>
                <a:endParaRPr lang="en-GB"/>
              </a:p>
            </p:txBody>
          </p:sp>
          <p:sp>
            <p:nvSpPr>
              <p:cNvPr id="260" name="Freeform 29"/>
              <p:cNvSpPr>
                <a:spLocks/>
              </p:cNvSpPr>
              <p:nvPr/>
            </p:nvSpPr>
            <p:spPr bwMode="auto">
              <a:xfrm>
                <a:off x="3048" y="1168"/>
                <a:ext cx="533" cy="816"/>
              </a:xfrm>
              <a:custGeom>
                <a:avLst/>
                <a:gdLst>
                  <a:gd name="T0" fmla="*/ 127 w 598"/>
                  <a:gd name="T1" fmla="*/ 81 h 1054"/>
                  <a:gd name="T2" fmla="*/ 132 w 598"/>
                  <a:gd name="T3" fmla="*/ 74 h 1054"/>
                  <a:gd name="T4" fmla="*/ 127 w 598"/>
                  <a:gd name="T5" fmla="*/ 66 h 1054"/>
                  <a:gd name="T6" fmla="*/ 132 w 598"/>
                  <a:gd name="T7" fmla="*/ 60 h 1054"/>
                  <a:gd name="T8" fmla="*/ 142 w 598"/>
                  <a:gd name="T9" fmla="*/ 58 h 1054"/>
                  <a:gd name="T10" fmla="*/ 162 w 598"/>
                  <a:gd name="T11" fmla="*/ 59 h 1054"/>
                  <a:gd name="T12" fmla="*/ 159 w 598"/>
                  <a:gd name="T13" fmla="*/ 54 h 1054"/>
                  <a:gd name="T14" fmla="*/ 166 w 598"/>
                  <a:gd name="T15" fmla="*/ 49 h 1054"/>
                  <a:gd name="T16" fmla="*/ 182 w 598"/>
                  <a:gd name="T17" fmla="*/ 44 h 1054"/>
                  <a:gd name="T18" fmla="*/ 186 w 598"/>
                  <a:gd name="T19" fmla="*/ 39 h 1054"/>
                  <a:gd name="T20" fmla="*/ 189 w 598"/>
                  <a:gd name="T21" fmla="*/ 38 h 1054"/>
                  <a:gd name="T22" fmla="*/ 186 w 598"/>
                  <a:gd name="T23" fmla="*/ 30 h 1054"/>
                  <a:gd name="T24" fmla="*/ 185 w 598"/>
                  <a:gd name="T25" fmla="*/ 26 h 1054"/>
                  <a:gd name="T26" fmla="*/ 177 w 598"/>
                  <a:gd name="T27" fmla="*/ 20 h 1054"/>
                  <a:gd name="T28" fmla="*/ 156 w 598"/>
                  <a:gd name="T29" fmla="*/ 12 h 1054"/>
                  <a:gd name="T30" fmla="*/ 156 w 598"/>
                  <a:gd name="T31" fmla="*/ 9 h 1054"/>
                  <a:gd name="T32" fmla="*/ 153 w 598"/>
                  <a:gd name="T33" fmla="*/ 4 h 1054"/>
                  <a:gd name="T34" fmla="*/ 156 w 598"/>
                  <a:gd name="T35" fmla="*/ 3 h 1054"/>
                  <a:gd name="T36" fmla="*/ 156 w 598"/>
                  <a:gd name="T37" fmla="*/ 2 h 1054"/>
                  <a:gd name="T38" fmla="*/ 144 w 598"/>
                  <a:gd name="T39" fmla="*/ 2 h 1054"/>
                  <a:gd name="T40" fmla="*/ 132 w 598"/>
                  <a:gd name="T41" fmla="*/ 0 h 1054"/>
                  <a:gd name="T42" fmla="*/ 121 w 598"/>
                  <a:gd name="T43" fmla="*/ 4 h 1054"/>
                  <a:gd name="T44" fmla="*/ 127 w 598"/>
                  <a:gd name="T45" fmla="*/ 5 h 1054"/>
                  <a:gd name="T46" fmla="*/ 138 w 598"/>
                  <a:gd name="T47" fmla="*/ 4 h 1054"/>
                  <a:gd name="T48" fmla="*/ 148 w 598"/>
                  <a:gd name="T49" fmla="*/ 5 h 1054"/>
                  <a:gd name="T50" fmla="*/ 146 w 598"/>
                  <a:gd name="T51" fmla="*/ 9 h 1054"/>
                  <a:gd name="T52" fmla="*/ 144 w 598"/>
                  <a:gd name="T53" fmla="*/ 12 h 1054"/>
                  <a:gd name="T54" fmla="*/ 132 w 598"/>
                  <a:gd name="T55" fmla="*/ 12 h 1054"/>
                  <a:gd name="T56" fmla="*/ 123 w 598"/>
                  <a:gd name="T57" fmla="*/ 12 h 1054"/>
                  <a:gd name="T58" fmla="*/ 111 w 598"/>
                  <a:gd name="T59" fmla="*/ 9 h 1054"/>
                  <a:gd name="T60" fmla="*/ 111 w 598"/>
                  <a:gd name="T61" fmla="*/ 7 h 1054"/>
                  <a:gd name="T62" fmla="*/ 101 w 598"/>
                  <a:gd name="T63" fmla="*/ 4 h 1054"/>
                  <a:gd name="T64" fmla="*/ 94 w 598"/>
                  <a:gd name="T65" fmla="*/ 7 h 1054"/>
                  <a:gd name="T66" fmla="*/ 94 w 598"/>
                  <a:gd name="T67" fmla="*/ 9 h 1054"/>
                  <a:gd name="T68" fmla="*/ 84 w 598"/>
                  <a:gd name="T69" fmla="*/ 12 h 1054"/>
                  <a:gd name="T70" fmla="*/ 73 w 598"/>
                  <a:gd name="T71" fmla="*/ 14 h 1054"/>
                  <a:gd name="T72" fmla="*/ 78 w 598"/>
                  <a:gd name="T73" fmla="*/ 20 h 1054"/>
                  <a:gd name="T74" fmla="*/ 78 w 598"/>
                  <a:gd name="T75" fmla="*/ 22 h 1054"/>
                  <a:gd name="T76" fmla="*/ 70 w 598"/>
                  <a:gd name="T77" fmla="*/ 26 h 1054"/>
                  <a:gd name="T78" fmla="*/ 58 w 598"/>
                  <a:gd name="T79" fmla="*/ 26 h 1054"/>
                  <a:gd name="T80" fmla="*/ 55 w 598"/>
                  <a:gd name="T81" fmla="*/ 29 h 1054"/>
                  <a:gd name="T82" fmla="*/ 65 w 598"/>
                  <a:gd name="T83" fmla="*/ 29 h 1054"/>
                  <a:gd name="T84" fmla="*/ 76 w 598"/>
                  <a:gd name="T85" fmla="*/ 31 h 1054"/>
                  <a:gd name="T86" fmla="*/ 70 w 598"/>
                  <a:gd name="T87" fmla="*/ 36 h 1054"/>
                  <a:gd name="T88" fmla="*/ 53 w 598"/>
                  <a:gd name="T89" fmla="*/ 49 h 1054"/>
                  <a:gd name="T90" fmla="*/ 37 w 598"/>
                  <a:gd name="T91" fmla="*/ 54 h 1054"/>
                  <a:gd name="T92" fmla="*/ 23 w 598"/>
                  <a:gd name="T93" fmla="*/ 63 h 1054"/>
                  <a:gd name="T94" fmla="*/ 15 w 598"/>
                  <a:gd name="T95" fmla="*/ 63 h 1054"/>
                  <a:gd name="T96" fmla="*/ 4 w 598"/>
                  <a:gd name="T97" fmla="*/ 65 h 10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8"/>
                  <a:gd name="T148" fmla="*/ 0 h 1054"/>
                  <a:gd name="T149" fmla="*/ 598 w 598"/>
                  <a:gd name="T150" fmla="*/ 1054 h 10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8" h="1054">
                    <a:moveTo>
                      <a:pt x="399" y="1054"/>
                    </a:moveTo>
                    <a:lnTo>
                      <a:pt x="399" y="1046"/>
                    </a:lnTo>
                    <a:lnTo>
                      <a:pt x="399" y="1038"/>
                    </a:lnTo>
                    <a:lnTo>
                      <a:pt x="407" y="1022"/>
                    </a:lnTo>
                    <a:lnTo>
                      <a:pt x="407" y="990"/>
                    </a:lnTo>
                    <a:lnTo>
                      <a:pt x="415" y="958"/>
                    </a:lnTo>
                    <a:lnTo>
                      <a:pt x="423" y="926"/>
                    </a:lnTo>
                    <a:lnTo>
                      <a:pt x="415" y="894"/>
                    </a:lnTo>
                    <a:lnTo>
                      <a:pt x="399" y="854"/>
                    </a:lnTo>
                    <a:lnTo>
                      <a:pt x="407" y="814"/>
                    </a:lnTo>
                    <a:lnTo>
                      <a:pt x="407" y="798"/>
                    </a:lnTo>
                    <a:lnTo>
                      <a:pt x="415" y="782"/>
                    </a:lnTo>
                    <a:lnTo>
                      <a:pt x="431" y="766"/>
                    </a:lnTo>
                    <a:lnTo>
                      <a:pt x="439" y="758"/>
                    </a:lnTo>
                    <a:lnTo>
                      <a:pt x="447" y="750"/>
                    </a:lnTo>
                    <a:lnTo>
                      <a:pt x="454" y="750"/>
                    </a:lnTo>
                    <a:lnTo>
                      <a:pt x="486" y="758"/>
                    </a:lnTo>
                    <a:lnTo>
                      <a:pt x="510" y="758"/>
                    </a:lnTo>
                    <a:lnTo>
                      <a:pt x="510" y="750"/>
                    </a:lnTo>
                    <a:lnTo>
                      <a:pt x="510" y="726"/>
                    </a:lnTo>
                    <a:lnTo>
                      <a:pt x="502" y="702"/>
                    </a:lnTo>
                    <a:lnTo>
                      <a:pt x="510" y="686"/>
                    </a:lnTo>
                    <a:lnTo>
                      <a:pt x="518" y="663"/>
                    </a:lnTo>
                    <a:lnTo>
                      <a:pt x="526" y="631"/>
                    </a:lnTo>
                    <a:lnTo>
                      <a:pt x="550" y="591"/>
                    </a:lnTo>
                    <a:lnTo>
                      <a:pt x="566" y="575"/>
                    </a:lnTo>
                    <a:lnTo>
                      <a:pt x="574" y="567"/>
                    </a:lnTo>
                    <a:lnTo>
                      <a:pt x="582" y="559"/>
                    </a:lnTo>
                    <a:lnTo>
                      <a:pt x="590" y="527"/>
                    </a:lnTo>
                    <a:lnTo>
                      <a:pt x="590" y="511"/>
                    </a:lnTo>
                    <a:lnTo>
                      <a:pt x="598" y="511"/>
                    </a:lnTo>
                    <a:lnTo>
                      <a:pt x="598" y="503"/>
                    </a:lnTo>
                    <a:lnTo>
                      <a:pt x="598" y="487"/>
                    </a:lnTo>
                    <a:lnTo>
                      <a:pt x="598" y="455"/>
                    </a:lnTo>
                    <a:lnTo>
                      <a:pt x="598" y="415"/>
                    </a:lnTo>
                    <a:lnTo>
                      <a:pt x="590" y="383"/>
                    </a:lnTo>
                    <a:lnTo>
                      <a:pt x="590" y="375"/>
                    </a:lnTo>
                    <a:lnTo>
                      <a:pt x="590" y="359"/>
                    </a:lnTo>
                    <a:lnTo>
                      <a:pt x="582" y="335"/>
                    </a:lnTo>
                    <a:lnTo>
                      <a:pt x="574" y="311"/>
                    </a:lnTo>
                    <a:lnTo>
                      <a:pt x="566" y="287"/>
                    </a:lnTo>
                    <a:lnTo>
                      <a:pt x="558" y="263"/>
                    </a:lnTo>
                    <a:lnTo>
                      <a:pt x="526" y="223"/>
                    </a:lnTo>
                    <a:lnTo>
                      <a:pt x="502" y="167"/>
                    </a:lnTo>
                    <a:lnTo>
                      <a:pt x="494" y="143"/>
                    </a:lnTo>
                    <a:lnTo>
                      <a:pt x="494" y="135"/>
                    </a:lnTo>
                    <a:lnTo>
                      <a:pt x="494" y="128"/>
                    </a:lnTo>
                    <a:lnTo>
                      <a:pt x="494" y="112"/>
                    </a:lnTo>
                    <a:lnTo>
                      <a:pt x="494" y="96"/>
                    </a:lnTo>
                    <a:lnTo>
                      <a:pt x="486" y="72"/>
                    </a:lnTo>
                    <a:lnTo>
                      <a:pt x="486" y="56"/>
                    </a:lnTo>
                    <a:lnTo>
                      <a:pt x="494" y="56"/>
                    </a:lnTo>
                    <a:lnTo>
                      <a:pt x="494" y="48"/>
                    </a:lnTo>
                    <a:lnTo>
                      <a:pt x="494" y="40"/>
                    </a:lnTo>
                    <a:lnTo>
                      <a:pt x="494" y="32"/>
                    </a:lnTo>
                    <a:lnTo>
                      <a:pt x="494" y="24"/>
                    </a:lnTo>
                    <a:lnTo>
                      <a:pt x="494" y="32"/>
                    </a:lnTo>
                    <a:lnTo>
                      <a:pt x="478" y="32"/>
                    </a:lnTo>
                    <a:lnTo>
                      <a:pt x="462" y="32"/>
                    </a:lnTo>
                    <a:lnTo>
                      <a:pt x="454" y="32"/>
                    </a:lnTo>
                    <a:lnTo>
                      <a:pt x="439" y="16"/>
                    </a:lnTo>
                    <a:lnTo>
                      <a:pt x="423" y="8"/>
                    </a:lnTo>
                    <a:lnTo>
                      <a:pt x="415" y="0"/>
                    </a:lnTo>
                    <a:lnTo>
                      <a:pt x="407" y="8"/>
                    </a:lnTo>
                    <a:lnTo>
                      <a:pt x="399" y="32"/>
                    </a:lnTo>
                    <a:lnTo>
                      <a:pt x="383" y="48"/>
                    </a:lnTo>
                    <a:lnTo>
                      <a:pt x="383" y="56"/>
                    </a:lnTo>
                    <a:lnTo>
                      <a:pt x="391" y="64"/>
                    </a:lnTo>
                    <a:lnTo>
                      <a:pt x="399" y="72"/>
                    </a:lnTo>
                    <a:lnTo>
                      <a:pt x="415" y="64"/>
                    </a:lnTo>
                    <a:lnTo>
                      <a:pt x="431" y="56"/>
                    </a:lnTo>
                    <a:lnTo>
                      <a:pt x="439" y="48"/>
                    </a:lnTo>
                    <a:lnTo>
                      <a:pt x="454" y="48"/>
                    </a:lnTo>
                    <a:lnTo>
                      <a:pt x="470" y="56"/>
                    </a:lnTo>
                    <a:lnTo>
                      <a:pt x="470" y="72"/>
                    </a:lnTo>
                    <a:lnTo>
                      <a:pt x="470" y="80"/>
                    </a:lnTo>
                    <a:lnTo>
                      <a:pt x="462" y="104"/>
                    </a:lnTo>
                    <a:lnTo>
                      <a:pt x="462" y="112"/>
                    </a:lnTo>
                    <a:lnTo>
                      <a:pt x="462" y="120"/>
                    </a:lnTo>
                    <a:lnTo>
                      <a:pt x="462" y="135"/>
                    </a:lnTo>
                    <a:lnTo>
                      <a:pt x="454" y="151"/>
                    </a:lnTo>
                    <a:lnTo>
                      <a:pt x="439" y="159"/>
                    </a:lnTo>
                    <a:lnTo>
                      <a:pt x="431" y="159"/>
                    </a:lnTo>
                    <a:lnTo>
                      <a:pt x="415" y="151"/>
                    </a:lnTo>
                    <a:lnTo>
                      <a:pt x="407" y="143"/>
                    </a:lnTo>
                    <a:lnTo>
                      <a:pt x="399" y="143"/>
                    </a:lnTo>
                    <a:lnTo>
                      <a:pt x="391" y="143"/>
                    </a:lnTo>
                    <a:lnTo>
                      <a:pt x="367" y="135"/>
                    </a:lnTo>
                    <a:lnTo>
                      <a:pt x="351" y="120"/>
                    </a:lnTo>
                    <a:lnTo>
                      <a:pt x="351" y="112"/>
                    </a:lnTo>
                    <a:lnTo>
                      <a:pt x="351" y="104"/>
                    </a:lnTo>
                    <a:lnTo>
                      <a:pt x="351" y="96"/>
                    </a:lnTo>
                    <a:lnTo>
                      <a:pt x="351" y="88"/>
                    </a:lnTo>
                    <a:lnTo>
                      <a:pt x="343" y="72"/>
                    </a:lnTo>
                    <a:lnTo>
                      <a:pt x="327" y="64"/>
                    </a:lnTo>
                    <a:lnTo>
                      <a:pt x="319" y="56"/>
                    </a:lnTo>
                    <a:lnTo>
                      <a:pt x="311" y="64"/>
                    </a:lnTo>
                    <a:lnTo>
                      <a:pt x="303" y="80"/>
                    </a:lnTo>
                    <a:lnTo>
                      <a:pt x="295" y="88"/>
                    </a:lnTo>
                    <a:lnTo>
                      <a:pt x="303" y="96"/>
                    </a:lnTo>
                    <a:lnTo>
                      <a:pt x="303" y="104"/>
                    </a:lnTo>
                    <a:lnTo>
                      <a:pt x="295" y="112"/>
                    </a:lnTo>
                    <a:lnTo>
                      <a:pt x="279" y="128"/>
                    </a:lnTo>
                    <a:lnTo>
                      <a:pt x="271" y="143"/>
                    </a:lnTo>
                    <a:lnTo>
                      <a:pt x="263" y="143"/>
                    </a:lnTo>
                    <a:lnTo>
                      <a:pt x="255" y="151"/>
                    </a:lnTo>
                    <a:lnTo>
                      <a:pt x="247" y="159"/>
                    </a:lnTo>
                    <a:lnTo>
                      <a:pt x="231" y="183"/>
                    </a:lnTo>
                    <a:lnTo>
                      <a:pt x="223" y="207"/>
                    </a:lnTo>
                    <a:lnTo>
                      <a:pt x="231" y="239"/>
                    </a:lnTo>
                    <a:lnTo>
                      <a:pt x="247" y="255"/>
                    </a:lnTo>
                    <a:lnTo>
                      <a:pt x="247" y="247"/>
                    </a:lnTo>
                    <a:lnTo>
                      <a:pt x="247" y="263"/>
                    </a:lnTo>
                    <a:lnTo>
                      <a:pt x="247" y="295"/>
                    </a:lnTo>
                    <a:lnTo>
                      <a:pt x="231" y="319"/>
                    </a:lnTo>
                    <a:lnTo>
                      <a:pt x="223" y="327"/>
                    </a:lnTo>
                    <a:lnTo>
                      <a:pt x="223" y="335"/>
                    </a:lnTo>
                    <a:lnTo>
                      <a:pt x="215" y="335"/>
                    </a:lnTo>
                    <a:lnTo>
                      <a:pt x="199" y="335"/>
                    </a:lnTo>
                    <a:lnTo>
                      <a:pt x="183" y="335"/>
                    </a:lnTo>
                    <a:lnTo>
                      <a:pt x="175" y="343"/>
                    </a:lnTo>
                    <a:lnTo>
                      <a:pt x="167" y="359"/>
                    </a:lnTo>
                    <a:lnTo>
                      <a:pt x="175" y="375"/>
                    </a:lnTo>
                    <a:lnTo>
                      <a:pt x="191" y="383"/>
                    </a:lnTo>
                    <a:lnTo>
                      <a:pt x="199" y="383"/>
                    </a:lnTo>
                    <a:lnTo>
                      <a:pt x="207" y="375"/>
                    </a:lnTo>
                    <a:lnTo>
                      <a:pt x="215" y="367"/>
                    </a:lnTo>
                    <a:lnTo>
                      <a:pt x="231" y="383"/>
                    </a:lnTo>
                    <a:lnTo>
                      <a:pt x="239" y="407"/>
                    </a:lnTo>
                    <a:lnTo>
                      <a:pt x="239" y="423"/>
                    </a:lnTo>
                    <a:lnTo>
                      <a:pt x="239" y="447"/>
                    </a:lnTo>
                    <a:lnTo>
                      <a:pt x="223" y="463"/>
                    </a:lnTo>
                    <a:lnTo>
                      <a:pt x="215" y="503"/>
                    </a:lnTo>
                    <a:lnTo>
                      <a:pt x="183" y="583"/>
                    </a:lnTo>
                    <a:lnTo>
                      <a:pt x="167" y="631"/>
                    </a:lnTo>
                    <a:lnTo>
                      <a:pt x="151" y="647"/>
                    </a:lnTo>
                    <a:lnTo>
                      <a:pt x="135" y="670"/>
                    </a:lnTo>
                    <a:lnTo>
                      <a:pt x="119" y="710"/>
                    </a:lnTo>
                    <a:lnTo>
                      <a:pt x="103" y="758"/>
                    </a:lnTo>
                    <a:lnTo>
                      <a:pt x="88" y="790"/>
                    </a:lnTo>
                    <a:lnTo>
                      <a:pt x="72" y="806"/>
                    </a:lnTo>
                    <a:lnTo>
                      <a:pt x="64" y="814"/>
                    </a:lnTo>
                    <a:lnTo>
                      <a:pt x="56" y="814"/>
                    </a:lnTo>
                    <a:lnTo>
                      <a:pt x="48" y="814"/>
                    </a:lnTo>
                    <a:lnTo>
                      <a:pt x="40" y="814"/>
                    </a:lnTo>
                    <a:lnTo>
                      <a:pt x="32" y="814"/>
                    </a:lnTo>
                    <a:lnTo>
                      <a:pt x="16" y="830"/>
                    </a:lnTo>
                    <a:lnTo>
                      <a:pt x="0" y="846"/>
                    </a:lnTo>
                    <a:lnTo>
                      <a:pt x="399" y="1054"/>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1" name="Freeform 30"/>
              <p:cNvSpPr>
                <a:spLocks/>
              </p:cNvSpPr>
              <p:nvPr/>
            </p:nvSpPr>
            <p:spPr bwMode="auto">
              <a:xfrm>
                <a:off x="3048" y="1168"/>
                <a:ext cx="533" cy="816"/>
              </a:xfrm>
              <a:custGeom>
                <a:avLst/>
                <a:gdLst>
                  <a:gd name="T0" fmla="*/ 127 w 598"/>
                  <a:gd name="T1" fmla="*/ 81 h 1054"/>
                  <a:gd name="T2" fmla="*/ 132 w 598"/>
                  <a:gd name="T3" fmla="*/ 74 h 1054"/>
                  <a:gd name="T4" fmla="*/ 127 w 598"/>
                  <a:gd name="T5" fmla="*/ 66 h 1054"/>
                  <a:gd name="T6" fmla="*/ 132 w 598"/>
                  <a:gd name="T7" fmla="*/ 60 h 1054"/>
                  <a:gd name="T8" fmla="*/ 142 w 598"/>
                  <a:gd name="T9" fmla="*/ 58 h 1054"/>
                  <a:gd name="T10" fmla="*/ 162 w 598"/>
                  <a:gd name="T11" fmla="*/ 59 h 1054"/>
                  <a:gd name="T12" fmla="*/ 159 w 598"/>
                  <a:gd name="T13" fmla="*/ 54 h 1054"/>
                  <a:gd name="T14" fmla="*/ 166 w 598"/>
                  <a:gd name="T15" fmla="*/ 49 h 1054"/>
                  <a:gd name="T16" fmla="*/ 182 w 598"/>
                  <a:gd name="T17" fmla="*/ 44 h 1054"/>
                  <a:gd name="T18" fmla="*/ 186 w 598"/>
                  <a:gd name="T19" fmla="*/ 39 h 1054"/>
                  <a:gd name="T20" fmla="*/ 189 w 598"/>
                  <a:gd name="T21" fmla="*/ 38 h 1054"/>
                  <a:gd name="T22" fmla="*/ 186 w 598"/>
                  <a:gd name="T23" fmla="*/ 30 h 1054"/>
                  <a:gd name="T24" fmla="*/ 185 w 598"/>
                  <a:gd name="T25" fmla="*/ 26 h 1054"/>
                  <a:gd name="T26" fmla="*/ 177 w 598"/>
                  <a:gd name="T27" fmla="*/ 20 h 1054"/>
                  <a:gd name="T28" fmla="*/ 156 w 598"/>
                  <a:gd name="T29" fmla="*/ 12 h 1054"/>
                  <a:gd name="T30" fmla="*/ 156 w 598"/>
                  <a:gd name="T31" fmla="*/ 9 h 1054"/>
                  <a:gd name="T32" fmla="*/ 153 w 598"/>
                  <a:gd name="T33" fmla="*/ 4 h 1054"/>
                  <a:gd name="T34" fmla="*/ 156 w 598"/>
                  <a:gd name="T35" fmla="*/ 3 h 1054"/>
                  <a:gd name="T36" fmla="*/ 156 w 598"/>
                  <a:gd name="T37" fmla="*/ 2 h 1054"/>
                  <a:gd name="T38" fmla="*/ 144 w 598"/>
                  <a:gd name="T39" fmla="*/ 2 h 1054"/>
                  <a:gd name="T40" fmla="*/ 132 w 598"/>
                  <a:gd name="T41" fmla="*/ 0 h 1054"/>
                  <a:gd name="T42" fmla="*/ 121 w 598"/>
                  <a:gd name="T43" fmla="*/ 4 h 1054"/>
                  <a:gd name="T44" fmla="*/ 127 w 598"/>
                  <a:gd name="T45" fmla="*/ 5 h 1054"/>
                  <a:gd name="T46" fmla="*/ 138 w 598"/>
                  <a:gd name="T47" fmla="*/ 4 h 1054"/>
                  <a:gd name="T48" fmla="*/ 148 w 598"/>
                  <a:gd name="T49" fmla="*/ 5 h 1054"/>
                  <a:gd name="T50" fmla="*/ 146 w 598"/>
                  <a:gd name="T51" fmla="*/ 9 h 1054"/>
                  <a:gd name="T52" fmla="*/ 144 w 598"/>
                  <a:gd name="T53" fmla="*/ 12 h 1054"/>
                  <a:gd name="T54" fmla="*/ 132 w 598"/>
                  <a:gd name="T55" fmla="*/ 12 h 1054"/>
                  <a:gd name="T56" fmla="*/ 123 w 598"/>
                  <a:gd name="T57" fmla="*/ 12 h 1054"/>
                  <a:gd name="T58" fmla="*/ 111 w 598"/>
                  <a:gd name="T59" fmla="*/ 9 h 1054"/>
                  <a:gd name="T60" fmla="*/ 111 w 598"/>
                  <a:gd name="T61" fmla="*/ 7 h 1054"/>
                  <a:gd name="T62" fmla="*/ 101 w 598"/>
                  <a:gd name="T63" fmla="*/ 4 h 1054"/>
                  <a:gd name="T64" fmla="*/ 94 w 598"/>
                  <a:gd name="T65" fmla="*/ 7 h 1054"/>
                  <a:gd name="T66" fmla="*/ 94 w 598"/>
                  <a:gd name="T67" fmla="*/ 9 h 1054"/>
                  <a:gd name="T68" fmla="*/ 84 w 598"/>
                  <a:gd name="T69" fmla="*/ 12 h 1054"/>
                  <a:gd name="T70" fmla="*/ 73 w 598"/>
                  <a:gd name="T71" fmla="*/ 14 h 1054"/>
                  <a:gd name="T72" fmla="*/ 78 w 598"/>
                  <a:gd name="T73" fmla="*/ 20 h 1054"/>
                  <a:gd name="T74" fmla="*/ 78 w 598"/>
                  <a:gd name="T75" fmla="*/ 22 h 1054"/>
                  <a:gd name="T76" fmla="*/ 70 w 598"/>
                  <a:gd name="T77" fmla="*/ 26 h 1054"/>
                  <a:gd name="T78" fmla="*/ 58 w 598"/>
                  <a:gd name="T79" fmla="*/ 26 h 1054"/>
                  <a:gd name="T80" fmla="*/ 55 w 598"/>
                  <a:gd name="T81" fmla="*/ 29 h 1054"/>
                  <a:gd name="T82" fmla="*/ 65 w 598"/>
                  <a:gd name="T83" fmla="*/ 29 h 1054"/>
                  <a:gd name="T84" fmla="*/ 76 w 598"/>
                  <a:gd name="T85" fmla="*/ 31 h 1054"/>
                  <a:gd name="T86" fmla="*/ 70 w 598"/>
                  <a:gd name="T87" fmla="*/ 36 h 1054"/>
                  <a:gd name="T88" fmla="*/ 53 w 598"/>
                  <a:gd name="T89" fmla="*/ 49 h 1054"/>
                  <a:gd name="T90" fmla="*/ 37 w 598"/>
                  <a:gd name="T91" fmla="*/ 54 h 1054"/>
                  <a:gd name="T92" fmla="*/ 23 w 598"/>
                  <a:gd name="T93" fmla="*/ 63 h 1054"/>
                  <a:gd name="T94" fmla="*/ 15 w 598"/>
                  <a:gd name="T95" fmla="*/ 63 h 1054"/>
                  <a:gd name="T96" fmla="*/ 4 w 598"/>
                  <a:gd name="T97" fmla="*/ 65 h 10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8"/>
                  <a:gd name="T148" fmla="*/ 0 h 1054"/>
                  <a:gd name="T149" fmla="*/ 598 w 598"/>
                  <a:gd name="T150" fmla="*/ 1054 h 10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8" h="1054">
                    <a:moveTo>
                      <a:pt x="399" y="1054"/>
                    </a:moveTo>
                    <a:lnTo>
                      <a:pt x="399" y="1046"/>
                    </a:lnTo>
                    <a:lnTo>
                      <a:pt x="399" y="1038"/>
                    </a:lnTo>
                    <a:lnTo>
                      <a:pt x="407" y="1022"/>
                    </a:lnTo>
                    <a:lnTo>
                      <a:pt x="407" y="990"/>
                    </a:lnTo>
                    <a:lnTo>
                      <a:pt x="415" y="958"/>
                    </a:lnTo>
                    <a:lnTo>
                      <a:pt x="423" y="926"/>
                    </a:lnTo>
                    <a:lnTo>
                      <a:pt x="415" y="894"/>
                    </a:lnTo>
                    <a:lnTo>
                      <a:pt x="399" y="854"/>
                    </a:lnTo>
                    <a:lnTo>
                      <a:pt x="407" y="814"/>
                    </a:lnTo>
                    <a:lnTo>
                      <a:pt x="407" y="798"/>
                    </a:lnTo>
                    <a:lnTo>
                      <a:pt x="415" y="782"/>
                    </a:lnTo>
                    <a:lnTo>
                      <a:pt x="431" y="766"/>
                    </a:lnTo>
                    <a:lnTo>
                      <a:pt x="439" y="758"/>
                    </a:lnTo>
                    <a:lnTo>
                      <a:pt x="447" y="750"/>
                    </a:lnTo>
                    <a:lnTo>
                      <a:pt x="454" y="750"/>
                    </a:lnTo>
                    <a:lnTo>
                      <a:pt x="486" y="758"/>
                    </a:lnTo>
                    <a:lnTo>
                      <a:pt x="510" y="758"/>
                    </a:lnTo>
                    <a:lnTo>
                      <a:pt x="510" y="750"/>
                    </a:lnTo>
                    <a:lnTo>
                      <a:pt x="510" y="726"/>
                    </a:lnTo>
                    <a:lnTo>
                      <a:pt x="502" y="702"/>
                    </a:lnTo>
                    <a:lnTo>
                      <a:pt x="510" y="686"/>
                    </a:lnTo>
                    <a:lnTo>
                      <a:pt x="518" y="663"/>
                    </a:lnTo>
                    <a:lnTo>
                      <a:pt x="526" y="631"/>
                    </a:lnTo>
                    <a:lnTo>
                      <a:pt x="550" y="591"/>
                    </a:lnTo>
                    <a:lnTo>
                      <a:pt x="566" y="575"/>
                    </a:lnTo>
                    <a:lnTo>
                      <a:pt x="574" y="567"/>
                    </a:lnTo>
                    <a:lnTo>
                      <a:pt x="582" y="559"/>
                    </a:lnTo>
                    <a:lnTo>
                      <a:pt x="590" y="527"/>
                    </a:lnTo>
                    <a:lnTo>
                      <a:pt x="590" y="511"/>
                    </a:lnTo>
                    <a:lnTo>
                      <a:pt x="598" y="511"/>
                    </a:lnTo>
                    <a:lnTo>
                      <a:pt x="598" y="503"/>
                    </a:lnTo>
                    <a:lnTo>
                      <a:pt x="598" y="487"/>
                    </a:lnTo>
                    <a:lnTo>
                      <a:pt x="598" y="455"/>
                    </a:lnTo>
                    <a:lnTo>
                      <a:pt x="598" y="415"/>
                    </a:lnTo>
                    <a:lnTo>
                      <a:pt x="590" y="383"/>
                    </a:lnTo>
                    <a:lnTo>
                      <a:pt x="590" y="375"/>
                    </a:lnTo>
                    <a:lnTo>
                      <a:pt x="590" y="359"/>
                    </a:lnTo>
                    <a:lnTo>
                      <a:pt x="582" y="335"/>
                    </a:lnTo>
                    <a:lnTo>
                      <a:pt x="574" y="311"/>
                    </a:lnTo>
                    <a:lnTo>
                      <a:pt x="566" y="287"/>
                    </a:lnTo>
                    <a:lnTo>
                      <a:pt x="558" y="263"/>
                    </a:lnTo>
                    <a:lnTo>
                      <a:pt x="526" y="223"/>
                    </a:lnTo>
                    <a:lnTo>
                      <a:pt x="502" y="167"/>
                    </a:lnTo>
                    <a:lnTo>
                      <a:pt x="494" y="143"/>
                    </a:lnTo>
                    <a:lnTo>
                      <a:pt x="494" y="135"/>
                    </a:lnTo>
                    <a:lnTo>
                      <a:pt x="494" y="128"/>
                    </a:lnTo>
                    <a:lnTo>
                      <a:pt x="494" y="112"/>
                    </a:lnTo>
                    <a:lnTo>
                      <a:pt x="494" y="96"/>
                    </a:lnTo>
                    <a:lnTo>
                      <a:pt x="486" y="72"/>
                    </a:lnTo>
                    <a:lnTo>
                      <a:pt x="486" y="56"/>
                    </a:lnTo>
                    <a:lnTo>
                      <a:pt x="494" y="56"/>
                    </a:lnTo>
                    <a:lnTo>
                      <a:pt x="494" y="48"/>
                    </a:lnTo>
                    <a:lnTo>
                      <a:pt x="494" y="40"/>
                    </a:lnTo>
                    <a:lnTo>
                      <a:pt x="494" y="32"/>
                    </a:lnTo>
                    <a:lnTo>
                      <a:pt x="494" y="24"/>
                    </a:lnTo>
                    <a:lnTo>
                      <a:pt x="494" y="32"/>
                    </a:lnTo>
                    <a:lnTo>
                      <a:pt x="478" y="32"/>
                    </a:lnTo>
                    <a:lnTo>
                      <a:pt x="462" y="32"/>
                    </a:lnTo>
                    <a:lnTo>
                      <a:pt x="454" y="32"/>
                    </a:lnTo>
                    <a:lnTo>
                      <a:pt x="439" y="16"/>
                    </a:lnTo>
                    <a:lnTo>
                      <a:pt x="423" y="8"/>
                    </a:lnTo>
                    <a:lnTo>
                      <a:pt x="415" y="0"/>
                    </a:lnTo>
                    <a:lnTo>
                      <a:pt x="407" y="8"/>
                    </a:lnTo>
                    <a:lnTo>
                      <a:pt x="399" y="32"/>
                    </a:lnTo>
                    <a:lnTo>
                      <a:pt x="383" y="48"/>
                    </a:lnTo>
                    <a:lnTo>
                      <a:pt x="383" y="56"/>
                    </a:lnTo>
                    <a:lnTo>
                      <a:pt x="391" y="64"/>
                    </a:lnTo>
                    <a:lnTo>
                      <a:pt x="399" y="72"/>
                    </a:lnTo>
                    <a:lnTo>
                      <a:pt x="415" y="64"/>
                    </a:lnTo>
                    <a:lnTo>
                      <a:pt x="431" y="56"/>
                    </a:lnTo>
                    <a:lnTo>
                      <a:pt x="439" y="48"/>
                    </a:lnTo>
                    <a:lnTo>
                      <a:pt x="454" y="48"/>
                    </a:lnTo>
                    <a:lnTo>
                      <a:pt x="470" y="56"/>
                    </a:lnTo>
                    <a:lnTo>
                      <a:pt x="470" y="72"/>
                    </a:lnTo>
                    <a:lnTo>
                      <a:pt x="470" y="80"/>
                    </a:lnTo>
                    <a:lnTo>
                      <a:pt x="462" y="104"/>
                    </a:lnTo>
                    <a:lnTo>
                      <a:pt x="462" y="112"/>
                    </a:lnTo>
                    <a:lnTo>
                      <a:pt x="462" y="120"/>
                    </a:lnTo>
                    <a:lnTo>
                      <a:pt x="462" y="135"/>
                    </a:lnTo>
                    <a:lnTo>
                      <a:pt x="454" y="151"/>
                    </a:lnTo>
                    <a:lnTo>
                      <a:pt x="439" y="159"/>
                    </a:lnTo>
                    <a:lnTo>
                      <a:pt x="431" y="159"/>
                    </a:lnTo>
                    <a:lnTo>
                      <a:pt x="415" y="151"/>
                    </a:lnTo>
                    <a:lnTo>
                      <a:pt x="407" y="143"/>
                    </a:lnTo>
                    <a:lnTo>
                      <a:pt x="399" y="143"/>
                    </a:lnTo>
                    <a:lnTo>
                      <a:pt x="391" y="143"/>
                    </a:lnTo>
                    <a:lnTo>
                      <a:pt x="367" y="135"/>
                    </a:lnTo>
                    <a:lnTo>
                      <a:pt x="351" y="120"/>
                    </a:lnTo>
                    <a:lnTo>
                      <a:pt x="351" y="112"/>
                    </a:lnTo>
                    <a:lnTo>
                      <a:pt x="351" y="104"/>
                    </a:lnTo>
                    <a:lnTo>
                      <a:pt x="351" y="96"/>
                    </a:lnTo>
                    <a:lnTo>
                      <a:pt x="351" y="88"/>
                    </a:lnTo>
                    <a:lnTo>
                      <a:pt x="343" y="72"/>
                    </a:lnTo>
                    <a:lnTo>
                      <a:pt x="327" y="64"/>
                    </a:lnTo>
                    <a:lnTo>
                      <a:pt x="319" y="56"/>
                    </a:lnTo>
                    <a:lnTo>
                      <a:pt x="311" y="64"/>
                    </a:lnTo>
                    <a:lnTo>
                      <a:pt x="303" y="80"/>
                    </a:lnTo>
                    <a:lnTo>
                      <a:pt x="295" y="88"/>
                    </a:lnTo>
                    <a:lnTo>
                      <a:pt x="303" y="96"/>
                    </a:lnTo>
                    <a:lnTo>
                      <a:pt x="303" y="104"/>
                    </a:lnTo>
                    <a:lnTo>
                      <a:pt x="295" y="112"/>
                    </a:lnTo>
                    <a:lnTo>
                      <a:pt x="279" y="128"/>
                    </a:lnTo>
                    <a:lnTo>
                      <a:pt x="271" y="143"/>
                    </a:lnTo>
                    <a:lnTo>
                      <a:pt x="263" y="143"/>
                    </a:lnTo>
                    <a:lnTo>
                      <a:pt x="255" y="151"/>
                    </a:lnTo>
                    <a:lnTo>
                      <a:pt x="247" y="159"/>
                    </a:lnTo>
                    <a:lnTo>
                      <a:pt x="231" y="183"/>
                    </a:lnTo>
                    <a:lnTo>
                      <a:pt x="223" y="207"/>
                    </a:lnTo>
                    <a:lnTo>
                      <a:pt x="231" y="239"/>
                    </a:lnTo>
                    <a:lnTo>
                      <a:pt x="247" y="255"/>
                    </a:lnTo>
                    <a:lnTo>
                      <a:pt x="247" y="247"/>
                    </a:lnTo>
                    <a:lnTo>
                      <a:pt x="247" y="263"/>
                    </a:lnTo>
                    <a:lnTo>
                      <a:pt x="247" y="295"/>
                    </a:lnTo>
                    <a:lnTo>
                      <a:pt x="231" y="319"/>
                    </a:lnTo>
                    <a:lnTo>
                      <a:pt x="223" y="327"/>
                    </a:lnTo>
                    <a:lnTo>
                      <a:pt x="223" y="335"/>
                    </a:lnTo>
                    <a:lnTo>
                      <a:pt x="215" y="335"/>
                    </a:lnTo>
                    <a:lnTo>
                      <a:pt x="199" y="335"/>
                    </a:lnTo>
                    <a:lnTo>
                      <a:pt x="183" y="335"/>
                    </a:lnTo>
                    <a:lnTo>
                      <a:pt x="175" y="343"/>
                    </a:lnTo>
                    <a:lnTo>
                      <a:pt x="167" y="359"/>
                    </a:lnTo>
                    <a:lnTo>
                      <a:pt x="175" y="375"/>
                    </a:lnTo>
                    <a:lnTo>
                      <a:pt x="191" y="383"/>
                    </a:lnTo>
                    <a:lnTo>
                      <a:pt x="199" y="383"/>
                    </a:lnTo>
                    <a:lnTo>
                      <a:pt x="207" y="375"/>
                    </a:lnTo>
                    <a:lnTo>
                      <a:pt x="215" y="367"/>
                    </a:lnTo>
                    <a:lnTo>
                      <a:pt x="231" y="383"/>
                    </a:lnTo>
                    <a:lnTo>
                      <a:pt x="239" y="407"/>
                    </a:lnTo>
                    <a:lnTo>
                      <a:pt x="239" y="423"/>
                    </a:lnTo>
                    <a:lnTo>
                      <a:pt x="239" y="447"/>
                    </a:lnTo>
                    <a:lnTo>
                      <a:pt x="223" y="463"/>
                    </a:lnTo>
                    <a:lnTo>
                      <a:pt x="215" y="503"/>
                    </a:lnTo>
                    <a:lnTo>
                      <a:pt x="183" y="583"/>
                    </a:lnTo>
                    <a:lnTo>
                      <a:pt x="167" y="631"/>
                    </a:lnTo>
                    <a:lnTo>
                      <a:pt x="151" y="647"/>
                    </a:lnTo>
                    <a:lnTo>
                      <a:pt x="135" y="670"/>
                    </a:lnTo>
                    <a:lnTo>
                      <a:pt x="119" y="710"/>
                    </a:lnTo>
                    <a:lnTo>
                      <a:pt x="103" y="758"/>
                    </a:lnTo>
                    <a:lnTo>
                      <a:pt x="88" y="790"/>
                    </a:lnTo>
                    <a:lnTo>
                      <a:pt x="72" y="806"/>
                    </a:lnTo>
                    <a:lnTo>
                      <a:pt x="64" y="814"/>
                    </a:lnTo>
                    <a:lnTo>
                      <a:pt x="56" y="814"/>
                    </a:lnTo>
                    <a:lnTo>
                      <a:pt x="48" y="814"/>
                    </a:lnTo>
                    <a:lnTo>
                      <a:pt x="40" y="814"/>
                    </a:lnTo>
                    <a:lnTo>
                      <a:pt x="32" y="814"/>
                    </a:lnTo>
                    <a:lnTo>
                      <a:pt x="16" y="830"/>
                    </a:lnTo>
                    <a:lnTo>
                      <a:pt x="0" y="846"/>
                    </a:lnTo>
                  </a:path>
                </a:pathLst>
              </a:custGeom>
              <a:solidFill>
                <a:srgbClr val="33CC33"/>
              </a:solidFill>
              <a:ln w="12700">
                <a:solidFill>
                  <a:srgbClr val="000000"/>
                </a:solidFill>
                <a:round/>
                <a:headEnd/>
                <a:tailEnd/>
              </a:ln>
            </p:spPr>
            <p:txBody>
              <a:bodyPr/>
              <a:lstStyle/>
              <a:p>
                <a:endParaRPr lang="en-GB"/>
              </a:p>
            </p:txBody>
          </p:sp>
          <p:sp>
            <p:nvSpPr>
              <p:cNvPr id="262" name="Freeform 31"/>
              <p:cNvSpPr>
                <a:spLocks/>
              </p:cNvSpPr>
              <p:nvPr/>
            </p:nvSpPr>
            <p:spPr bwMode="auto">
              <a:xfrm>
                <a:off x="2934" y="1736"/>
                <a:ext cx="71" cy="99"/>
              </a:xfrm>
              <a:custGeom>
                <a:avLst/>
                <a:gdLst>
                  <a:gd name="T0" fmla="*/ 15 w 80"/>
                  <a:gd name="T1" fmla="*/ 2 h 128"/>
                  <a:gd name="T2" fmla="*/ 10 w 80"/>
                  <a:gd name="T3" fmla="*/ 2 h 128"/>
                  <a:gd name="T4" fmla="*/ 4 w 80"/>
                  <a:gd name="T5" fmla="*/ 4 h 128"/>
                  <a:gd name="T6" fmla="*/ 4 w 80"/>
                  <a:gd name="T7" fmla="*/ 4 h 128"/>
                  <a:gd name="T8" fmla="*/ 0 w 80"/>
                  <a:gd name="T9" fmla="*/ 4 h 128"/>
                  <a:gd name="T10" fmla="*/ 4 w 80"/>
                  <a:gd name="T11" fmla="*/ 5 h 128"/>
                  <a:gd name="T12" fmla="*/ 4 w 80"/>
                  <a:gd name="T13" fmla="*/ 5 h 128"/>
                  <a:gd name="T14" fmla="*/ 8 w 80"/>
                  <a:gd name="T15" fmla="*/ 7 h 128"/>
                  <a:gd name="T16" fmla="*/ 4 w 80"/>
                  <a:gd name="T17" fmla="*/ 9 h 128"/>
                  <a:gd name="T18" fmla="*/ 4 w 80"/>
                  <a:gd name="T19" fmla="*/ 9 h 128"/>
                  <a:gd name="T20" fmla="*/ 4 w 80"/>
                  <a:gd name="T21" fmla="*/ 10 h 128"/>
                  <a:gd name="T22" fmla="*/ 4 w 80"/>
                  <a:gd name="T23" fmla="*/ 10 h 128"/>
                  <a:gd name="T24" fmla="*/ 8 w 80"/>
                  <a:gd name="T25" fmla="*/ 9 h 128"/>
                  <a:gd name="T26" fmla="*/ 10 w 80"/>
                  <a:gd name="T27" fmla="*/ 9 h 128"/>
                  <a:gd name="T28" fmla="*/ 12 w 80"/>
                  <a:gd name="T29" fmla="*/ 9 h 128"/>
                  <a:gd name="T30" fmla="*/ 12 w 80"/>
                  <a:gd name="T31" fmla="*/ 8 h 128"/>
                  <a:gd name="T32" fmla="*/ 15 w 80"/>
                  <a:gd name="T33" fmla="*/ 8 h 128"/>
                  <a:gd name="T34" fmla="*/ 20 w 80"/>
                  <a:gd name="T35" fmla="*/ 7 h 128"/>
                  <a:gd name="T36" fmla="*/ 25 w 80"/>
                  <a:gd name="T37" fmla="*/ 5 h 128"/>
                  <a:gd name="T38" fmla="*/ 25 w 80"/>
                  <a:gd name="T39" fmla="*/ 4 h 128"/>
                  <a:gd name="T40" fmla="*/ 25 w 80"/>
                  <a:gd name="T41" fmla="*/ 3 h 128"/>
                  <a:gd name="T42" fmla="*/ 20 w 80"/>
                  <a:gd name="T43" fmla="*/ 3 h 128"/>
                  <a:gd name="T44" fmla="*/ 18 w 80"/>
                  <a:gd name="T45" fmla="*/ 2 h 128"/>
                  <a:gd name="T46" fmla="*/ 20 w 80"/>
                  <a:gd name="T47" fmla="*/ 2 h 128"/>
                  <a:gd name="T48" fmla="*/ 22 w 80"/>
                  <a:gd name="T49" fmla="*/ 2 h 128"/>
                  <a:gd name="T50" fmla="*/ 22 w 80"/>
                  <a:gd name="T51" fmla="*/ 0 h 128"/>
                  <a:gd name="T52" fmla="*/ 20 w 80"/>
                  <a:gd name="T53" fmla="*/ 0 h 128"/>
                  <a:gd name="T54" fmla="*/ 15 w 80"/>
                  <a:gd name="T55" fmla="*/ 2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28"/>
                  <a:gd name="T86" fmla="*/ 80 w 80"/>
                  <a:gd name="T87" fmla="*/ 128 h 1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28">
                    <a:moveTo>
                      <a:pt x="48" y="8"/>
                    </a:moveTo>
                    <a:lnTo>
                      <a:pt x="32" y="32"/>
                    </a:lnTo>
                    <a:lnTo>
                      <a:pt x="16" y="48"/>
                    </a:lnTo>
                    <a:lnTo>
                      <a:pt x="8" y="56"/>
                    </a:lnTo>
                    <a:lnTo>
                      <a:pt x="0" y="56"/>
                    </a:lnTo>
                    <a:lnTo>
                      <a:pt x="8" y="64"/>
                    </a:lnTo>
                    <a:lnTo>
                      <a:pt x="16" y="72"/>
                    </a:lnTo>
                    <a:lnTo>
                      <a:pt x="24" y="88"/>
                    </a:lnTo>
                    <a:lnTo>
                      <a:pt x="16" y="112"/>
                    </a:lnTo>
                    <a:lnTo>
                      <a:pt x="8" y="120"/>
                    </a:lnTo>
                    <a:lnTo>
                      <a:pt x="8" y="128"/>
                    </a:lnTo>
                    <a:lnTo>
                      <a:pt x="16" y="128"/>
                    </a:lnTo>
                    <a:lnTo>
                      <a:pt x="24" y="120"/>
                    </a:lnTo>
                    <a:lnTo>
                      <a:pt x="32" y="120"/>
                    </a:lnTo>
                    <a:lnTo>
                      <a:pt x="40" y="112"/>
                    </a:lnTo>
                    <a:lnTo>
                      <a:pt x="40" y="104"/>
                    </a:lnTo>
                    <a:lnTo>
                      <a:pt x="48" y="104"/>
                    </a:lnTo>
                    <a:lnTo>
                      <a:pt x="64" y="88"/>
                    </a:lnTo>
                    <a:lnTo>
                      <a:pt x="80" y="72"/>
                    </a:lnTo>
                    <a:lnTo>
                      <a:pt x="80" y="48"/>
                    </a:lnTo>
                    <a:lnTo>
                      <a:pt x="80" y="40"/>
                    </a:lnTo>
                    <a:lnTo>
                      <a:pt x="64" y="40"/>
                    </a:lnTo>
                    <a:lnTo>
                      <a:pt x="56" y="32"/>
                    </a:lnTo>
                    <a:lnTo>
                      <a:pt x="64" y="24"/>
                    </a:lnTo>
                    <a:lnTo>
                      <a:pt x="72" y="16"/>
                    </a:lnTo>
                    <a:lnTo>
                      <a:pt x="72" y="0"/>
                    </a:lnTo>
                    <a:lnTo>
                      <a:pt x="64" y="0"/>
                    </a:lnTo>
                    <a:lnTo>
                      <a:pt x="48" y="8"/>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3" name="Freeform 32"/>
              <p:cNvSpPr>
                <a:spLocks/>
              </p:cNvSpPr>
              <p:nvPr/>
            </p:nvSpPr>
            <p:spPr bwMode="auto">
              <a:xfrm>
                <a:off x="2934" y="1736"/>
                <a:ext cx="71" cy="99"/>
              </a:xfrm>
              <a:custGeom>
                <a:avLst/>
                <a:gdLst>
                  <a:gd name="T0" fmla="*/ 15 w 80"/>
                  <a:gd name="T1" fmla="*/ 2 h 128"/>
                  <a:gd name="T2" fmla="*/ 10 w 80"/>
                  <a:gd name="T3" fmla="*/ 2 h 128"/>
                  <a:gd name="T4" fmla="*/ 4 w 80"/>
                  <a:gd name="T5" fmla="*/ 4 h 128"/>
                  <a:gd name="T6" fmla="*/ 4 w 80"/>
                  <a:gd name="T7" fmla="*/ 4 h 128"/>
                  <a:gd name="T8" fmla="*/ 0 w 80"/>
                  <a:gd name="T9" fmla="*/ 4 h 128"/>
                  <a:gd name="T10" fmla="*/ 4 w 80"/>
                  <a:gd name="T11" fmla="*/ 5 h 128"/>
                  <a:gd name="T12" fmla="*/ 4 w 80"/>
                  <a:gd name="T13" fmla="*/ 5 h 128"/>
                  <a:gd name="T14" fmla="*/ 8 w 80"/>
                  <a:gd name="T15" fmla="*/ 7 h 128"/>
                  <a:gd name="T16" fmla="*/ 4 w 80"/>
                  <a:gd name="T17" fmla="*/ 9 h 128"/>
                  <a:gd name="T18" fmla="*/ 4 w 80"/>
                  <a:gd name="T19" fmla="*/ 9 h 128"/>
                  <a:gd name="T20" fmla="*/ 4 w 80"/>
                  <a:gd name="T21" fmla="*/ 10 h 128"/>
                  <a:gd name="T22" fmla="*/ 4 w 80"/>
                  <a:gd name="T23" fmla="*/ 10 h 128"/>
                  <a:gd name="T24" fmla="*/ 8 w 80"/>
                  <a:gd name="T25" fmla="*/ 9 h 128"/>
                  <a:gd name="T26" fmla="*/ 10 w 80"/>
                  <a:gd name="T27" fmla="*/ 9 h 128"/>
                  <a:gd name="T28" fmla="*/ 12 w 80"/>
                  <a:gd name="T29" fmla="*/ 9 h 128"/>
                  <a:gd name="T30" fmla="*/ 12 w 80"/>
                  <a:gd name="T31" fmla="*/ 8 h 128"/>
                  <a:gd name="T32" fmla="*/ 15 w 80"/>
                  <a:gd name="T33" fmla="*/ 8 h 128"/>
                  <a:gd name="T34" fmla="*/ 20 w 80"/>
                  <a:gd name="T35" fmla="*/ 7 h 128"/>
                  <a:gd name="T36" fmla="*/ 25 w 80"/>
                  <a:gd name="T37" fmla="*/ 5 h 128"/>
                  <a:gd name="T38" fmla="*/ 25 w 80"/>
                  <a:gd name="T39" fmla="*/ 4 h 128"/>
                  <a:gd name="T40" fmla="*/ 25 w 80"/>
                  <a:gd name="T41" fmla="*/ 3 h 128"/>
                  <a:gd name="T42" fmla="*/ 20 w 80"/>
                  <a:gd name="T43" fmla="*/ 3 h 128"/>
                  <a:gd name="T44" fmla="*/ 18 w 80"/>
                  <a:gd name="T45" fmla="*/ 2 h 128"/>
                  <a:gd name="T46" fmla="*/ 20 w 80"/>
                  <a:gd name="T47" fmla="*/ 2 h 128"/>
                  <a:gd name="T48" fmla="*/ 22 w 80"/>
                  <a:gd name="T49" fmla="*/ 2 h 128"/>
                  <a:gd name="T50" fmla="*/ 22 w 80"/>
                  <a:gd name="T51" fmla="*/ 0 h 128"/>
                  <a:gd name="T52" fmla="*/ 20 w 80"/>
                  <a:gd name="T53" fmla="*/ 0 h 128"/>
                  <a:gd name="T54" fmla="*/ 15 w 80"/>
                  <a:gd name="T55" fmla="*/ 2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28"/>
                  <a:gd name="T86" fmla="*/ 80 w 80"/>
                  <a:gd name="T87" fmla="*/ 128 h 1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28">
                    <a:moveTo>
                      <a:pt x="48" y="8"/>
                    </a:moveTo>
                    <a:lnTo>
                      <a:pt x="32" y="32"/>
                    </a:lnTo>
                    <a:lnTo>
                      <a:pt x="16" y="48"/>
                    </a:lnTo>
                    <a:lnTo>
                      <a:pt x="8" y="56"/>
                    </a:lnTo>
                    <a:lnTo>
                      <a:pt x="0" y="56"/>
                    </a:lnTo>
                    <a:lnTo>
                      <a:pt x="8" y="64"/>
                    </a:lnTo>
                    <a:lnTo>
                      <a:pt x="16" y="72"/>
                    </a:lnTo>
                    <a:lnTo>
                      <a:pt x="24" y="88"/>
                    </a:lnTo>
                    <a:lnTo>
                      <a:pt x="16" y="112"/>
                    </a:lnTo>
                    <a:lnTo>
                      <a:pt x="8" y="120"/>
                    </a:lnTo>
                    <a:lnTo>
                      <a:pt x="8" y="128"/>
                    </a:lnTo>
                    <a:lnTo>
                      <a:pt x="16" y="128"/>
                    </a:lnTo>
                    <a:lnTo>
                      <a:pt x="24" y="120"/>
                    </a:lnTo>
                    <a:lnTo>
                      <a:pt x="32" y="120"/>
                    </a:lnTo>
                    <a:lnTo>
                      <a:pt x="40" y="112"/>
                    </a:lnTo>
                    <a:lnTo>
                      <a:pt x="40" y="104"/>
                    </a:lnTo>
                    <a:lnTo>
                      <a:pt x="48" y="104"/>
                    </a:lnTo>
                    <a:lnTo>
                      <a:pt x="64" y="88"/>
                    </a:lnTo>
                    <a:lnTo>
                      <a:pt x="80" y="72"/>
                    </a:lnTo>
                    <a:lnTo>
                      <a:pt x="80" y="48"/>
                    </a:lnTo>
                    <a:lnTo>
                      <a:pt x="80" y="40"/>
                    </a:lnTo>
                    <a:lnTo>
                      <a:pt x="64" y="40"/>
                    </a:lnTo>
                    <a:lnTo>
                      <a:pt x="56" y="32"/>
                    </a:lnTo>
                    <a:lnTo>
                      <a:pt x="64" y="24"/>
                    </a:lnTo>
                    <a:lnTo>
                      <a:pt x="72" y="16"/>
                    </a:lnTo>
                    <a:lnTo>
                      <a:pt x="72" y="0"/>
                    </a:lnTo>
                    <a:lnTo>
                      <a:pt x="64" y="0"/>
                    </a:lnTo>
                    <a:lnTo>
                      <a:pt x="48" y="8"/>
                    </a:lnTo>
                  </a:path>
                </a:pathLst>
              </a:custGeom>
              <a:solidFill>
                <a:srgbClr val="33CC33"/>
              </a:solidFill>
              <a:ln w="12700">
                <a:solidFill>
                  <a:srgbClr val="000000"/>
                </a:solidFill>
                <a:round/>
                <a:headEnd/>
                <a:tailEnd/>
              </a:ln>
            </p:spPr>
            <p:txBody>
              <a:bodyPr/>
              <a:lstStyle/>
              <a:p>
                <a:endParaRPr lang="en-GB"/>
              </a:p>
            </p:txBody>
          </p:sp>
          <p:sp>
            <p:nvSpPr>
              <p:cNvPr id="264" name="Freeform 33"/>
              <p:cNvSpPr>
                <a:spLocks/>
              </p:cNvSpPr>
              <p:nvPr/>
            </p:nvSpPr>
            <p:spPr bwMode="auto">
              <a:xfrm>
                <a:off x="3246" y="432"/>
                <a:ext cx="946" cy="723"/>
              </a:xfrm>
              <a:custGeom>
                <a:avLst/>
                <a:gdLst>
                  <a:gd name="T0" fmla="*/ 23 w 1061"/>
                  <a:gd name="T1" fmla="*/ 57 h 934"/>
                  <a:gd name="T2" fmla="*/ 44 w 1061"/>
                  <a:gd name="T3" fmla="*/ 63 h 934"/>
                  <a:gd name="T4" fmla="*/ 69 w 1061"/>
                  <a:gd name="T5" fmla="*/ 67 h 934"/>
                  <a:gd name="T6" fmla="*/ 54 w 1061"/>
                  <a:gd name="T7" fmla="*/ 67 h 934"/>
                  <a:gd name="T8" fmla="*/ 28 w 1061"/>
                  <a:gd name="T9" fmla="*/ 70 h 934"/>
                  <a:gd name="T10" fmla="*/ 8 w 1061"/>
                  <a:gd name="T11" fmla="*/ 70 h 934"/>
                  <a:gd name="T12" fmla="*/ 15 w 1061"/>
                  <a:gd name="T13" fmla="*/ 66 h 934"/>
                  <a:gd name="T14" fmla="*/ 4 w 1061"/>
                  <a:gd name="T15" fmla="*/ 60 h 934"/>
                  <a:gd name="T16" fmla="*/ 4 w 1061"/>
                  <a:gd name="T17" fmla="*/ 56 h 934"/>
                  <a:gd name="T18" fmla="*/ 11 w 1061"/>
                  <a:gd name="T19" fmla="*/ 50 h 934"/>
                  <a:gd name="T20" fmla="*/ 31 w 1061"/>
                  <a:gd name="T21" fmla="*/ 41 h 934"/>
                  <a:gd name="T22" fmla="*/ 49 w 1061"/>
                  <a:gd name="T23" fmla="*/ 41 h 934"/>
                  <a:gd name="T24" fmla="*/ 62 w 1061"/>
                  <a:gd name="T25" fmla="*/ 42 h 934"/>
                  <a:gd name="T26" fmla="*/ 73 w 1061"/>
                  <a:gd name="T27" fmla="*/ 42 h 934"/>
                  <a:gd name="T28" fmla="*/ 86 w 1061"/>
                  <a:gd name="T29" fmla="*/ 40 h 934"/>
                  <a:gd name="T30" fmla="*/ 84 w 1061"/>
                  <a:gd name="T31" fmla="*/ 37 h 934"/>
                  <a:gd name="T32" fmla="*/ 84 w 1061"/>
                  <a:gd name="T33" fmla="*/ 34 h 934"/>
                  <a:gd name="T34" fmla="*/ 89 w 1061"/>
                  <a:gd name="T35" fmla="*/ 30 h 934"/>
                  <a:gd name="T36" fmla="*/ 99 w 1061"/>
                  <a:gd name="T37" fmla="*/ 26 h 934"/>
                  <a:gd name="T38" fmla="*/ 108 w 1061"/>
                  <a:gd name="T39" fmla="*/ 19 h 934"/>
                  <a:gd name="T40" fmla="*/ 99 w 1061"/>
                  <a:gd name="T41" fmla="*/ 5 h 934"/>
                  <a:gd name="T42" fmla="*/ 99 w 1061"/>
                  <a:gd name="T43" fmla="*/ 3 h 934"/>
                  <a:gd name="T44" fmla="*/ 112 w 1061"/>
                  <a:gd name="T45" fmla="*/ 2 h 934"/>
                  <a:gd name="T46" fmla="*/ 129 w 1061"/>
                  <a:gd name="T47" fmla="*/ 4 h 934"/>
                  <a:gd name="T48" fmla="*/ 152 w 1061"/>
                  <a:gd name="T49" fmla="*/ 12 h 934"/>
                  <a:gd name="T50" fmla="*/ 160 w 1061"/>
                  <a:gd name="T51" fmla="*/ 15 h 934"/>
                  <a:gd name="T52" fmla="*/ 185 w 1061"/>
                  <a:gd name="T53" fmla="*/ 19 h 934"/>
                  <a:gd name="T54" fmla="*/ 212 w 1061"/>
                  <a:gd name="T55" fmla="*/ 22 h 934"/>
                  <a:gd name="T56" fmla="*/ 231 w 1061"/>
                  <a:gd name="T57" fmla="*/ 24 h 934"/>
                  <a:gd name="T58" fmla="*/ 253 w 1061"/>
                  <a:gd name="T59" fmla="*/ 28 h 934"/>
                  <a:gd name="T60" fmla="*/ 275 w 1061"/>
                  <a:gd name="T61" fmla="*/ 26 h 934"/>
                  <a:gd name="T62" fmla="*/ 300 w 1061"/>
                  <a:gd name="T63" fmla="*/ 19 h 934"/>
                  <a:gd name="T64" fmla="*/ 294 w 1061"/>
                  <a:gd name="T65" fmla="*/ 24 h 934"/>
                  <a:gd name="T66" fmla="*/ 291 w 1061"/>
                  <a:gd name="T67" fmla="*/ 31 h 934"/>
                  <a:gd name="T68" fmla="*/ 297 w 1061"/>
                  <a:gd name="T69" fmla="*/ 32 h 934"/>
                  <a:gd name="T70" fmla="*/ 306 w 1061"/>
                  <a:gd name="T71" fmla="*/ 38 h 934"/>
                  <a:gd name="T72" fmla="*/ 334 w 1061"/>
                  <a:gd name="T73" fmla="*/ 33 h 934"/>
                  <a:gd name="T74" fmla="*/ 324 w 1061"/>
                  <a:gd name="T75" fmla="*/ 36 h 934"/>
                  <a:gd name="T76" fmla="*/ 312 w 1061"/>
                  <a:gd name="T77" fmla="*/ 39 h 934"/>
                  <a:gd name="T78" fmla="*/ 297 w 1061"/>
                  <a:gd name="T79" fmla="*/ 40 h 934"/>
                  <a:gd name="T80" fmla="*/ 276 w 1061"/>
                  <a:gd name="T81" fmla="*/ 42 h 934"/>
                  <a:gd name="T82" fmla="*/ 257 w 1061"/>
                  <a:gd name="T83" fmla="*/ 44 h 934"/>
                  <a:gd name="T84" fmla="*/ 228 w 1061"/>
                  <a:gd name="T85" fmla="*/ 45 h 934"/>
                  <a:gd name="T86" fmla="*/ 202 w 1061"/>
                  <a:gd name="T87" fmla="*/ 51 h 934"/>
                  <a:gd name="T88" fmla="*/ 189 w 1061"/>
                  <a:gd name="T89" fmla="*/ 57 h 934"/>
                  <a:gd name="T90" fmla="*/ 187 w 1061"/>
                  <a:gd name="T91" fmla="*/ 60 h 934"/>
                  <a:gd name="T92" fmla="*/ 172 w 1061"/>
                  <a:gd name="T93" fmla="*/ 59 h 934"/>
                  <a:gd name="T94" fmla="*/ 152 w 1061"/>
                  <a:gd name="T95" fmla="*/ 57 h 934"/>
                  <a:gd name="T96" fmla="*/ 99 w 1061"/>
                  <a:gd name="T97" fmla="*/ 51 h 934"/>
                  <a:gd name="T98" fmla="*/ 69 w 1061"/>
                  <a:gd name="T99" fmla="*/ 54 h 934"/>
                  <a:gd name="T100" fmla="*/ 49 w 1061"/>
                  <a:gd name="T101" fmla="*/ 52 h 934"/>
                  <a:gd name="T102" fmla="*/ 26 w 1061"/>
                  <a:gd name="T103" fmla="*/ 54 h 9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934"/>
                  <a:gd name="T158" fmla="*/ 1061 w 1061"/>
                  <a:gd name="T159" fmla="*/ 934 h 9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934">
                    <a:moveTo>
                      <a:pt x="80" y="702"/>
                    </a:moveTo>
                    <a:lnTo>
                      <a:pt x="72" y="710"/>
                    </a:lnTo>
                    <a:lnTo>
                      <a:pt x="72" y="718"/>
                    </a:lnTo>
                    <a:lnTo>
                      <a:pt x="72" y="726"/>
                    </a:lnTo>
                    <a:lnTo>
                      <a:pt x="72" y="742"/>
                    </a:lnTo>
                    <a:lnTo>
                      <a:pt x="80" y="758"/>
                    </a:lnTo>
                    <a:lnTo>
                      <a:pt x="96" y="774"/>
                    </a:lnTo>
                    <a:lnTo>
                      <a:pt x="104" y="790"/>
                    </a:lnTo>
                    <a:lnTo>
                      <a:pt x="112" y="798"/>
                    </a:lnTo>
                    <a:lnTo>
                      <a:pt x="136" y="806"/>
                    </a:lnTo>
                    <a:lnTo>
                      <a:pt x="160" y="814"/>
                    </a:lnTo>
                    <a:lnTo>
                      <a:pt x="176" y="822"/>
                    </a:lnTo>
                    <a:lnTo>
                      <a:pt x="184" y="838"/>
                    </a:lnTo>
                    <a:lnTo>
                      <a:pt x="200" y="846"/>
                    </a:lnTo>
                    <a:lnTo>
                      <a:pt x="216" y="862"/>
                    </a:lnTo>
                    <a:lnTo>
                      <a:pt x="216" y="870"/>
                    </a:lnTo>
                    <a:lnTo>
                      <a:pt x="208" y="878"/>
                    </a:lnTo>
                    <a:lnTo>
                      <a:pt x="200" y="878"/>
                    </a:lnTo>
                    <a:lnTo>
                      <a:pt x="192" y="870"/>
                    </a:lnTo>
                    <a:lnTo>
                      <a:pt x="168" y="870"/>
                    </a:lnTo>
                    <a:lnTo>
                      <a:pt x="160" y="862"/>
                    </a:lnTo>
                    <a:lnTo>
                      <a:pt x="144" y="862"/>
                    </a:lnTo>
                    <a:lnTo>
                      <a:pt x="128" y="862"/>
                    </a:lnTo>
                    <a:lnTo>
                      <a:pt x="112" y="878"/>
                    </a:lnTo>
                    <a:lnTo>
                      <a:pt x="88" y="902"/>
                    </a:lnTo>
                    <a:lnTo>
                      <a:pt x="72" y="918"/>
                    </a:lnTo>
                    <a:lnTo>
                      <a:pt x="64" y="934"/>
                    </a:lnTo>
                    <a:lnTo>
                      <a:pt x="48" y="934"/>
                    </a:lnTo>
                    <a:lnTo>
                      <a:pt x="32" y="934"/>
                    </a:lnTo>
                    <a:lnTo>
                      <a:pt x="24" y="918"/>
                    </a:lnTo>
                    <a:lnTo>
                      <a:pt x="32" y="902"/>
                    </a:lnTo>
                    <a:lnTo>
                      <a:pt x="32" y="878"/>
                    </a:lnTo>
                    <a:lnTo>
                      <a:pt x="40" y="870"/>
                    </a:lnTo>
                    <a:lnTo>
                      <a:pt x="40" y="862"/>
                    </a:lnTo>
                    <a:lnTo>
                      <a:pt x="48" y="854"/>
                    </a:lnTo>
                    <a:lnTo>
                      <a:pt x="48" y="838"/>
                    </a:lnTo>
                    <a:lnTo>
                      <a:pt x="48" y="822"/>
                    </a:lnTo>
                    <a:lnTo>
                      <a:pt x="48" y="814"/>
                    </a:lnTo>
                    <a:lnTo>
                      <a:pt x="40" y="806"/>
                    </a:lnTo>
                    <a:lnTo>
                      <a:pt x="16" y="782"/>
                    </a:lnTo>
                    <a:lnTo>
                      <a:pt x="0" y="758"/>
                    </a:lnTo>
                    <a:lnTo>
                      <a:pt x="0" y="742"/>
                    </a:lnTo>
                    <a:lnTo>
                      <a:pt x="8" y="742"/>
                    </a:lnTo>
                    <a:lnTo>
                      <a:pt x="8" y="726"/>
                    </a:lnTo>
                    <a:lnTo>
                      <a:pt x="8" y="718"/>
                    </a:lnTo>
                    <a:lnTo>
                      <a:pt x="8" y="710"/>
                    </a:lnTo>
                    <a:lnTo>
                      <a:pt x="8" y="694"/>
                    </a:lnTo>
                    <a:lnTo>
                      <a:pt x="8" y="686"/>
                    </a:lnTo>
                    <a:lnTo>
                      <a:pt x="16" y="670"/>
                    </a:lnTo>
                    <a:lnTo>
                      <a:pt x="32" y="654"/>
                    </a:lnTo>
                    <a:lnTo>
                      <a:pt x="56" y="638"/>
                    </a:lnTo>
                    <a:lnTo>
                      <a:pt x="88" y="630"/>
                    </a:lnTo>
                    <a:lnTo>
                      <a:pt x="104" y="598"/>
                    </a:lnTo>
                    <a:lnTo>
                      <a:pt x="104" y="558"/>
                    </a:lnTo>
                    <a:lnTo>
                      <a:pt x="96" y="535"/>
                    </a:lnTo>
                    <a:lnTo>
                      <a:pt x="96" y="519"/>
                    </a:lnTo>
                    <a:lnTo>
                      <a:pt x="104" y="511"/>
                    </a:lnTo>
                    <a:lnTo>
                      <a:pt x="112" y="519"/>
                    </a:lnTo>
                    <a:lnTo>
                      <a:pt x="128" y="527"/>
                    </a:lnTo>
                    <a:lnTo>
                      <a:pt x="152" y="535"/>
                    </a:lnTo>
                    <a:lnTo>
                      <a:pt x="160" y="535"/>
                    </a:lnTo>
                    <a:lnTo>
                      <a:pt x="168" y="543"/>
                    </a:lnTo>
                    <a:lnTo>
                      <a:pt x="176" y="550"/>
                    </a:lnTo>
                    <a:lnTo>
                      <a:pt x="184" y="550"/>
                    </a:lnTo>
                    <a:lnTo>
                      <a:pt x="192" y="543"/>
                    </a:lnTo>
                    <a:lnTo>
                      <a:pt x="200" y="543"/>
                    </a:lnTo>
                    <a:lnTo>
                      <a:pt x="200" y="550"/>
                    </a:lnTo>
                    <a:lnTo>
                      <a:pt x="208" y="550"/>
                    </a:lnTo>
                    <a:lnTo>
                      <a:pt x="224" y="550"/>
                    </a:lnTo>
                    <a:lnTo>
                      <a:pt x="231" y="550"/>
                    </a:lnTo>
                    <a:lnTo>
                      <a:pt x="239" y="550"/>
                    </a:lnTo>
                    <a:lnTo>
                      <a:pt x="247" y="550"/>
                    </a:lnTo>
                    <a:lnTo>
                      <a:pt x="255" y="535"/>
                    </a:lnTo>
                    <a:lnTo>
                      <a:pt x="263" y="527"/>
                    </a:lnTo>
                    <a:lnTo>
                      <a:pt x="271" y="519"/>
                    </a:lnTo>
                    <a:lnTo>
                      <a:pt x="271" y="511"/>
                    </a:lnTo>
                    <a:lnTo>
                      <a:pt x="271" y="503"/>
                    </a:lnTo>
                    <a:lnTo>
                      <a:pt x="271" y="495"/>
                    </a:lnTo>
                    <a:lnTo>
                      <a:pt x="271" y="487"/>
                    </a:lnTo>
                    <a:lnTo>
                      <a:pt x="263" y="479"/>
                    </a:lnTo>
                    <a:lnTo>
                      <a:pt x="263" y="471"/>
                    </a:lnTo>
                    <a:lnTo>
                      <a:pt x="263" y="463"/>
                    </a:lnTo>
                    <a:lnTo>
                      <a:pt x="263" y="455"/>
                    </a:lnTo>
                    <a:lnTo>
                      <a:pt x="263" y="447"/>
                    </a:lnTo>
                    <a:lnTo>
                      <a:pt x="263" y="439"/>
                    </a:lnTo>
                    <a:lnTo>
                      <a:pt x="255" y="431"/>
                    </a:lnTo>
                    <a:lnTo>
                      <a:pt x="247" y="431"/>
                    </a:lnTo>
                    <a:lnTo>
                      <a:pt x="255" y="415"/>
                    </a:lnTo>
                    <a:lnTo>
                      <a:pt x="271" y="399"/>
                    </a:lnTo>
                    <a:lnTo>
                      <a:pt x="279" y="391"/>
                    </a:lnTo>
                    <a:lnTo>
                      <a:pt x="287" y="375"/>
                    </a:lnTo>
                    <a:lnTo>
                      <a:pt x="303" y="367"/>
                    </a:lnTo>
                    <a:lnTo>
                      <a:pt x="311" y="351"/>
                    </a:lnTo>
                    <a:lnTo>
                      <a:pt x="311" y="343"/>
                    </a:lnTo>
                    <a:lnTo>
                      <a:pt x="311" y="335"/>
                    </a:lnTo>
                    <a:lnTo>
                      <a:pt x="311" y="319"/>
                    </a:lnTo>
                    <a:lnTo>
                      <a:pt x="311" y="303"/>
                    </a:lnTo>
                    <a:lnTo>
                      <a:pt x="311" y="295"/>
                    </a:lnTo>
                    <a:lnTo>
                      <a:pt x="327" y="271"/>
                    </a:lnTo>
                    <a:lnTo>
                      <a:pt x="343" y="239"/>
                    </a:lnTo>
                    <a:lnTo>
                      <a:pt x="343" y="191"/>
                    </a:lnTo>
                    <a:lnTo>
                      <a:pt x="343" y="143"/>
                    </a:lnTo>
                    <a:lnTo>
                      <a:pt x="335" y="103"/>
                    </a:lnTo>
                    <a:lnTo>
                      <a:pt x="327" y="71"/>
                    </a:lnTo>
                    <a:lnTo>
                      <a:pt x="311" y="63"/>
                    </a:lnTo>
                    <a:lnTo>
                      <a:pt x="303" y="55"/>
                    </a:lnTo>
                    <a:lnTo>
                      <a:pt x="303" y="47"/>
                    </a:lnTo>
                    <a:lnTo>
                      <a:pt x="295" y="39"/>
                    </a:lnTo>
                    <a:lnTo>
                      <a:pt x="303" y="39"/>
                    </a:lnTo>
                    <a:lnTo>
                      <a:pt x="311" y="39"/>
                    </a:lnTo>
                    <a:lnTo>
                      <a:pt x="311" y="31"/>
                    </a:lnTo>
                    <a:lnTo>
                      <a:pt x="311" y="23"/>
                    </a:lnTo>
                    <a:lnTo>
                      <a:pt x="319" y="15"/>
                    </a:lnTo>
                    <a:lnTo>
                      <a:pt x="327" y="15"/>
                    </a:lnTo>
                    <a:lnTo>
                      <a:pt x="351" y="8"/>
                    </a:lnTo>
                    <a:lnTo>
                      <a:pt x="367" y="0"/>
                    </a:lnTo>
                    <a:lnTo>
                      <a:pt x="375" y="8"/>
                    </a:lnTo>
                    <a:lnTo>
                      <a:pt x="383" y="15"/>
                    </a:lnTo>
                    <a:lnTo>
                      <a:pt x="391" y="23"/>
                    </a:lnTo>
                    <a:lnTo>
                      <a:pt x="407" y="47"/>
                    </a:lnTo>
                    <a:lnTo>
                      <a:pt x="431" y="79"/>
                    </a:lnTo>
                    <a:lnTo>
                      <a:pt x="455" y="111"/>
                    </a:lnTo>
                    <a:lnTo>
                      <a:pt x="471" y="127"/>
                    </a:lnTo>
                    <a:lnTo>
                      <a:pt x="471" y="135"/>
                    </a:lnTo>
                    <a:lnTo>
                      <a:pt x="479" y="143"/>
                    </a:lnTo>
                    <a:lnTo>
                      <a:pt x="479" y="159"/>
                    </a:lnTo>
                    <a:lnTo>
                      <a:pt x="479" y="175"/>
                    </a:lnTo>
                    <a:lnTo>
                      <a:pt x="487" y="183"/>
                    </a:lnTo>
                    <a:lnTo>
                      <a:pt x="495" y="191"/>
                    </a:lnTo>
                    <a:lnTo>
                      <a:pt x="503" y="199"/>
                    </a:lnTo>
                    <a:lnTo>
                      <a:pt x="511" y="199"/>
                    </a:lnTo>
                    <a:lnTo>
                      <a:pt x="527" y="207"/>
                    </a:lnTo>
                    <a:lnTo>
                      <a:pt x="543" y="223"/>
                    </a:lnTo>
                    <a:lnTo>
                      <a:pt x="559" y="231"/>
                    </a:lnTo>
                    <a:lnTo>
                      <a:pt x="583" y="247"/>
                    </a:lnTo>
                    <a:lnTo>
                      <a:pt x="606" y="263"/>
                    </a:lnTo>
                    <a:lnTo>
                      <a:pt x="622" y="271"/>
                    </a:lnTo>
                    <a:lnTo>
                      <a:pt x="638" y="279"/>
                    </a:lnTo>
                    <a:lnTo>
                      <a:pt x="662" y="287"/>
                    </a:lnTo>
                    <a:lnTo>
                      <a:pt x="670" y="295"/>
                    </a:lnTo>
                    <a:lnTo>
                      <a:pt x="678" y="303"/>
                    </a:lnTo>
                    <a:lnTo>
                      <a:pt x="686" y="303"/>
                    </a:lnTo>
                    <a:lnTo>
                      <a:pt x="694" y="303"/>
                    </a:lnTo>
                    <a:lnTo>
                      <a:pt x="710" y="303"/>
                    </a:lnTo>
                    <a:lnTo>
                      <a:pt x="726" y="311"/>
                    </a:lnTo>
                    <a:lnTo>
                      <a:pt x="742" y="319"/>
                    </a:lnTo>
                    <a:lnTo>
                      <a:pt x="766" y="335"/>
                    </a:lnTo>
                    <a:lnTo>
                      <a:pt x="774" y="335"/>
                    </a:lnTo>
                    <a:lnTo>
                      <a:pt x="782" y="343"/>
                    </a:lnTo>
                    <a:lnTo>
                      <a:pt x="798" y="351"/>
                    </a:lnTo>
                    <a:lnTo>
                      <a:pt x="822" y="359"/>
                    </a:lnTo>
                    <a:lnTo>
                      <a:pt x="830" y="359"/>
                    </a:lnTo>
                    <a:lnTo>
                      <a:pt x="846" y="351"/>
                    </a:lnTo>
                    <a:lnTo>
                      <a:pt x="854" y="335"/>
                    </a:lnTo>
                    <a:lnTo>
                      <a:pt x="862" y="327"/>
                    </a:lnTo>
                    <a:lnTo>
                      <a:pt x="886" y="303"/>
                    </a:lnTo>
                    <a:lnTo>
                      <a:pt x="926" y="271"/>
                    </a:lnTo>
                    <a:lnTo>
                      <a:pt x="949" y="239"/>
                    </a:lnTo>
                    <a:lnTo>
                      <a:pt x="949" y="231"/>
                    </a:lnTo>
                    <a:lnTo>
                      <a:pt x="949" y="239"/>
                    </a:lnTo>
                    <a:lnTo>
                      <a:pt x="949" y="255"/>
                    </a:lnTo>
                    <a:lnTo>
                      <a:pt x="949" y="271"/>
                    </a:lnTo>
                    <a:lnTo>
                      <a:pt x="942" y="271"/>
                    </a:lnTo>
                    <a:lnTo>
                      <a:pt x="942" y="279"/>
                    </a:lnTo>
                    <a:lnTo>
                      <a:pt x="926" y="311"/>
                    </a:lnTo>
                    <a:lnTo>
                      <a:pt x="910" y="343"/>
                    </a:lnTo>
                    <a:lnTo>
                      <a:pt x="902" y="367"/>
                    </a:lnTo>
                    <a:lnTo>
                      <a:pt x="902" y="383"/>
                    </a:lnTo>
                    <a:lnTo>
                      <a:pt x="910" y="391"/>
                    </a:lnTo>
                    <a:lnTo>
                      <a:pt x="918" y="399"/>
                    </a:lnTo>
                    <a:lnTo>
                      <a:pt x="934" y="407"/>
                    </a:lnTo>
                    <a:lnTo>
                      <a:pt x="949" y="415"/>
                    </a:lnTo>
                    <a:lnTo>
                      <a:pt x="957" y="415"/>
                    </a:lnTo>
                    <a:lnTo>
                      <a:pt x="949" y="415"/>
                    </a:lnTo>
                    <a:lnTo>
                      <a:pt x="934" y="415"/>
                    </a:lnTo>
                    <a:lnTo>
                      <a:pt x="918" y="431"/>
                    </a:lnTo>
                    <a:lnTo>
                      <a:pt x="926" y="447"/>
                    </a:lnTo>
                    <a:lnTo>
                      <a:pt x="934" y="463"/>
                    </a:lnTo>
                    <a:lnTo>
                      <a:pt x="949" y="479"/>
                    </a:lnTo>
                    <a:lnTo>
                      <a:pt x="965" y="487"/>
                    </a:lnTo>
                    <a:lnTo>
                      <a:pt x="981" y="479"/>
                    </a:lnTo>
                    <a:lnTo>
                      <a:pt x="1005" y="471"/>
                    </a:lnTo>
                    <a:lnTo>
                      <a:pt x="1029" y="455"/>
                    </a:lnTo>
                    <a:lnTo>
                      <a:pt x="1045" y="439"/>
                    </a:lnTo>
                    <a:lnTo>
                      <a:pt x="1053" y="431"/>
                    </a:lnTo>
                    <a:lnTo>
                      <a:pt x="1061" y="439"/>
                    </a:lnTo>
                    <a:lnTo>
                      <a:pt x="1061" y="447"/>
                    </a:lnTo>
                    <a:lnTo>
                      <a:pt x="1061" y="455"/>
                    </a:lnTo>
                    <a:lnTo>
                      <a:pt x="1045" y="463"/>
                    </a:lnTo>
                    <a:lnTo>
                      <a:pt x="1021" y="471"/>
                    </a:lnTo>
                    <a:lnTo>
                      <a:pt x="1013" y="487"/>
                    </a:lnTo>
                    <a:lnTo>
                      <a:pt x="1005" y="503"/>
                    </a:lnTo>
                    <a:lnTo>
                      <a:pt x="997" y="511"/>
                    </a:lnTo>
                    <a:lnTo>
                      <a:pt x="989" y="511"/>
                    </a:lnTo>
                    <a:lnTo>
                      <a:pt x="981" y="511"/>
                    </a:lnTo>
                    <a:lnTo>
                      <a:pt x="973" y="519"/>
                    </a:lnTo>
                    <a:lnTo>
                      <a:pt x="965" y="519"/>
                    </a:lnTo>
                    <a:lnTo>
                      <a:pt x="949" y="519"/>
                    </a:lnTo>
                    <a:lnTo>
                      <a:pt x="942" y="511"/>
                    </a:lnTo>
                    <a:lnTo>
                      <a:pt x="934" y="519"/>
                    </a:lnTo>
                    <a:lnTo>
                      <a:pt x="918" y="535"/>
                    </a:lnTo>
                    <a:lnTo>
                      <a:pt x="894" y="550"/>
                    </a:lnTo>
                    <a:lnTo>
                      <a:pt x="886" y="550"/>
                    </a:lnTo>
                    <a:lnTo>
                      <a:pt x="878" y="550"/>
                    </a:lnTo>
                    <a:lnTo>
                      <a:pt x="870" y="550"/>
                    </a:lnTo>
                    <a:lnTo>
                      <a:pt x="862" y="550"/>
                    </a:lnTo>
                    <a:lnTo>
                      <a:pt x="854" y="558"/>
                    </a:lnTo>
                    <a:lnTo>
                      <a:pt x="838" y="566"/>
                    </a:lnTo>
                    <a:lnTo>
                      <a:pt x="814" y="574"/>
                    </a:lnTo>
                    <a:lnTo>
                      <a:pt x="806" y="574"/>
                    </a:lnTo>
                    <a:lnTo>
                      <a:pt x="790" y="566"/>
                    </a:lnTo>
                    <a:lnTo>
                      <a:pt x="766" y="558"/>
                    </a:lnTo>
                    <a:lnTo>
                      <a:pt x="742" y="558"/>
                    </a:lnTo>
                    <a:lnTo>
                      <a:pt x="726" y="566"/>
                    </a:lnTo>
                    <a:lnTo>
                      <a:pt x="718" y="582"/>
                    </a:lnTo>
                    <a:lnTo>
                      <a:pt x="710" y="590"/>
                    </a:lnTo>
                    <a:lnTo>
                      <a:pt x="686" y="614"/>
                    </a:lnTo>
                    <a:lnTo>
                      <a:pt x="662" y="630"/>
                    </a:lnTo>
                    <a:lnTo>
                      <a:pt x="646" y="646"/>
                    </a:lnTo>
                    <a:lnTo>
                      <a:pt x="638" y="662"/>
                    </a:lnTo>
                    <a:lnTo>
                      <a:pt x="638" y="670"/>
                    </a:lnTo>
                    <a:lnTo>
                      <a:pt x="638" y="678"/>
                    </a:lnTo>
                    <a:lnTo>
                      <a:pt x="622" y="686"/>
                    </a:lnTo>
                    <a:lnTo>
                      <a:pt x="606" y="710"/>
                    </a:lnTo>
                    <a:lnTo>
                      <a:pt x="598" y="742"/>
                    </a:lnTo>
                    <a:lnTo>
                      <a:pt x="598" y="750"/>
                    </a:lnTo>
                    <a:lnTo>
                      <a:pt x="598" y="758"/>
                    </a:lnTo>
                    <a:lnTo>
                      <a:pt x="590" y="766"/>
                    </a:lnTo>
                    <a:lnTo>
                      <a:pt x="590" y="774"/>
                    </a:lnTo>
                    <a:lnTo>
                      <a:pt x="590" y="782"/>
                    </a:lnTo>
                    <a:lnTo>
                      <a:pt x="583" y="790"/>
                    </a:lnTo>
                    <a:lnTo>
                      <a:pt x="575" y="806"/>
                    </a:lnTo>
                    <a:lnTo>
                      <a:pt x="567" y="806"/>
                    </a:lnTo>
                    <a:lnTo>
                      <a:pt x="551" y="782"/>
                    </a:lnTo>
                    <a:lnTo>
                      <a:pt x="543" y="758"/>
                    </a:lnTo>
                    <a:lnTo>
                      <a:pt x="519" y="750"/>
                    </a:lnTo>
                    <a:lnTo>
                      <a:pt x="503" y="742"/>
                    </a:lnTo>
                    <a:lnTo>
                      <a:pt x="495" y="734"/>
                    </a:lnTo>
                    <a:lnTo>
                      <a:pt x="495" y="742"/>
                    </a:lnTo>
                    <a:lnTo>
                      <a:pt x="479" y="734"/>
                    </a:lnTo>
                    <a:lnTo>
                      <a:pt x="455" y="726"/>
                    </a:lnTo>
                    <a:lnTo>
                      <a:pt x="423" y="718"/>
                    </a:lnTo>
                    <a:lnTo>
                      <a:pt x="383" y="702"/>
                    </a:lnTo>
                    <a:lnTo>
                      <a:pt x="343" y="678"/>
                    </a:lnTo>
                    <a:lnTo>
                      <a:pt x="311" y="662"/>
                    </a:lnTo>
                    <a:lnTo>
                      <a:pt x="295" y="662"/>
                    </a:lnTo>
                    <a:lnTo>
                      <a:pt x="279" y="670"/>
                    </a:lnTo>
                    <a:lnTo>
                      <a:pt x="255" y="678"/>
                    </a:lnTo>
                    <a:lnTo>
                      <a:pt x="231" y="694"/>
                    </a:lnTo>
                    <a:lnTo>
                      <a:pt x="216" y="710"/>
                    </a:lnTo>
                    <a:lnTo>
                      <a:pt x="200" y="726"/>
                    </a:lnTo>
                    <a:lnTo>
                      <a:pt x="192" y="726"/>
                    </a:lnTo>
                    <a:lnTo>
                      <a:pt x="192" y="718"/>
                    </a:lnTo>
                    <a:lnTo>
                      <a:pt x="176" y="694"/>
                    </a:lnTo>
                    <a:lnTo>
                      <a:pt x="152" y="670"/>
                    </a:lnTo>
                    <a:lnTo>
                      <a:pt x="128" y="662"/>
                    </a:lnTo>
                    <a:lnTo>
                      <a:pt x="112" y="670"/>
                    </a:lnTo>
                    <a:lnTo>
                      <a:pt x="96" y="686"/>
                    </a:lnTo>
                    <a:lnTo>
                      <a:pt x="88" y="694"/>
                    </a:lnTo>
                    <a:lnTo>
                      <a:pt x="80" y="702"/>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5" name="Freeform 34"/>
              <p:cNvSpPr>
                <a:spLocks/>
              </p:cNvSpPr>
              <p:nvPr/>
            </p:nvSpPr>
            <p:spPr bwMode="auto">
              <a:xfrm>
                <a:off x="3246" y="432"/>
                <a:ext cx="946" cy="723"/>
              </a:xfrm>
              <a:custGeom>
                <a:avLst/>
                <a:gdLst>
                  <a:gd name="T0" fmla="*/ 23 w 1061"/>
                  <a:gd name="T1" fmla="*/ 57 h 934"/>
                  <a:gd name="T2" fmla="*/ 44 w 1061"/>
                  <a:gd name="T3" fmla="*/ 63 h 934"/>
                  <a:gd name="T4" fmla="*/ 69 w 1061"/>
                  <a:gd name="T5" fmla="*/ 67 h 934"/>
                  <a:gd name="T6" fmla="*/ 54 w 1061"/>
                  <a:gd name="T7" fmla="*/ 67 h 934"/>
                  <a:gd name="T8" fmla="*/ 28 w 1061"/>
                  <a:gd name="T9" fmla="*/ 70 h 934"/>
                  <a:gd name="T10" fmla="*/ 8 w 1061"/>
                  <a:gd name="T11" fmla="*/ 70 h 934"/>
                  <a:gd name="T12" fmla="*/ 15 w 1061"/>
                  <a:gd name="T13" fmla="*/ 66 h 934"/>
                  <a:gd name="T14" fmla="*/ 4 w 1061"/>
                  <a:gd name="T15" fmla="*/ 60 h 934"/>
                  <a:gd name="T16" fmla="*/ 4 w 1061"/>
                  <a:gd name="T17" fmla="*/ 56 h 934"/>
                  <a:gd name="T18" fmla="*/ 11 w 1061"/>
                  <a:gd name="T19" fmla="*/ 50 h 934"/>
                  <a:gd name="T20" fmla="*/ 31 w 1061"/>
                  <a:gd name="T21" fmla="*/ 41 h 934"/>
                  <a:gd name="T22" fmla="*/ 49 w 1061"/>
                  <a:gd name="T23" fmla="*/ 41 h 934"/>
                  <a:gd name="T24" fmla="*/ 62 w 1061"/>
                  <a:gd name="T25" fmla="*/ 42 h 934"/>
                  <a:gd name="T26" fmla="*/ 73 w 1061"/>
                  <a:gd name="T27" fmla="*/ 42 h 934"/>
                  <a:gd name="T28" fmla="*/ 86 w 1061"/>
                  <a:gd name="T29" fmla="*/ 40 h 934"/>
                  <a:gd name="T30" fmla="*/ 84 w 1061"/>
                  <a:gd name="T31" fmla="*/ 37 h 934"/>
                  <a:gd name="T32" fmla="*/ 84 w 1061"/>
                  <a:gd name="T33" fmla="*/ 34 h 934"/>
                  <a:gd name="T34" fmla="*/ 89 w 1061"/>
                  <a:gd name="T35" fmla="*/ 30 h 934"/>
                  <a:gd name="T36" fmla="*/ 99 w 1061"/>
                  <a:gd name="T37" fmla="*/ 26 h 934"/>
                  <a:gd name="T38" fmla="*/ 108 w 1061"/>
                  <a:gd name="T39" fmla="*/ 19 h 934"/>
                  <a:gd name="T40" fmla="*/ 99 w 1061"/>
                  <a:gd name="T41" fmla="*/ 5 h 934"/>
                  <a:gd name="T42" fmla="*/ 99 w 1061"/>
                  <a:gd name="T43" fmla="*/ 3 h 934"/>
                  <a:gd name="T44" fmla="*/ 112 w 1061"/>
                  <a:gd name="T45" fmla="*/ 2 h 934"/>
                  <a:gd name="T46" fmla="*/ 129 w 1061"/>
                  <a:gd name="T47" fmla="*/ 4 h 934"/>
                  <a:gd name="T48" fmla="*/ 152 w 1061"/>
                  <a:gd name="T49" fmla="*/ 12 h 934"/>
                  <a:gd name="T50" fmla="*/ 160 w 1061"/>
                  <a:gd name="T51" fmla="*/ 15 h 934"/>
                  <a:gd name="T52" fmla="*/ 185 w 1061"/>
                  <a:gd name="T53" fmla="*/ 19 h 934"/>
                  <a:gd name="T54" fmla="*/ 212 w 1061"/>
                  <a:gd name="T55" fmla="*/ 22 h 934"/>
                  <a:gd name="T56" fmla="*/ 231 w 1061"/>
                  <a:gd name="T57" fmla="*/ 24 h 934"/>
                  <a:gd name="T58" fmla="*/ 253 w 1061"/>
                  <a:gd name="T59" fmla="*/ 28 h 934"/>
                  <a:gd name="T60" fmla="*/ 275 w 1061"/>
                  <a:gd name="T61" fmla="*/ 26 h 934"/>
                  <a:gd name="T62" fmla="*/ 300 w 1061"/>
                  <a:gd name="T63" fmla="*/ 19 h 934"/>
                  <a:gd name="T64" fmla="*/ 294 w 1061"/>
                  <a:gd name="T65" fmla="*/ 24 h 934"/>
                  <a:gd name="T66" fmla="*/ 291 w 1061"/>
                  <a:gd name="T67" fmla="*/ 31 h 934"/>
                  <a:gd name="T68" fmla="*/ 297 w 1061"/>
                  <a:gd name="T69" fmla="*/ 32 h 934"/>
                  <a:gd name="T70" fmla="*/ 306 w 1061"/>
                  <a:gd name="T71" fmla="*/ 38 h 934"/>
                  <a:gd name="T72" fmla="*/ 334 w 1061"/>
                  <a:gd name="T73" fmla="*/ 33 h 934"/>
                  <a:gd name="T74" fmla="*/ 324 w 1061"/>
                  <a:gd name="T75" fmla="*/ 36 h 934"/>
                  <a:gd name="T76" fmla="*/ 312 w 1061"/>
                  <a:gd name="T77" fmla="*/ 39 h 934"/>
                  <a:gd name="T78" fmla="*/ 297 w 1061"/>
                  <a:gd name="T79" fmla="*/ 40 h 934"/>
                  <a:gd name="T80" fmla="*/ 276 w 1061"/>
                  <a:gd name="T81" fmla="*/ 42 h 934"/>
                  <a:gd name="T82" fmla="*/ 257 w 1061"/>
                  <a:gd name="T83" fmla="*/ 44 h 934"/>
                  <a:gd name="T84" fmla="*/ 228 w 1061"/>
                  <a:gd name="T85" fmla="*/ 45 h 934"/>
                  <a:gd name="T86" fmla="*/ 202 w 1061"/>
                  <a:gd name="T87" fmla="*/ 51 h 934"/>
                  <a:gd name="T88" fmla="*/ 189 w 1061"/>
                  <a:gd name="T89" fmla="*/ 57 h 934"/>
                  <a:gd name="T90" fmla="*/ 187 w 1061"/>
                  <a:gd name="T91" fmla="*/ 60 h 934"/>
                  <a:gd name="T92" fmla="*/ 172 w 1061"/>
                  <a:gd name="T93" fmla="*/ 59 h 934"/>
                  <a:gd name="T94" fmla="*/ 152 w 1061"/>
                  <a:gd name="T95" fmla="*/ 57 h 934"/>
                  <a:gd name="T96" fmla="*/ 99 w 1061"/>
                  <a:gd name="T97" fmla="*/ 51 h 934"/>
                  <a:gd name="T98" fmla="*/ 69 w 1061"/>
                  <a:gd name="T99" fmla="*/ 54 h 934"/>
                  <a:gd name="T100" fmla="*/ 49 w 1061"/>
                  <a:gd name="T101" fmla="*/ 52 h 934"/>
                  <a:gd name="T102" fmla="*/ 26 w 1061"/>
                  <a:gd name="T103" fmla="*/ 54 h 9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934"/>
                  <a:gd name="T158" fmla="*/ 1061 w 1061"/>
                  <a:gd name="T159" fmla="*/ 934 h 9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934">
                    <a:moveTo>
                      <a:pt x="80" y="702"/>
                    </a:moveTo>
                    <a:lnTo>
                      <a:pt x="72" y="710"/>
                    </a:lnTo>
                    <a:lnTo>
                      <a:pt x="72" y="718"/>
                    </a:lnTo>
                    <a:lnTo>
                      <a:pt x="72" y="726"/>
                    </a:lnTo>
                    <a:lnTo>
                      <a:pt x="72" y="742"/>
                    </a:lnTo>
                    <a:lnTo>
                      <a:pt x="80" y="758"/>
                    </a:lnTo>
                    <a:lnTo>
                      <a:pt x="96" y="774"/>
                    </a:lnTo>
                    <a:lnTo>
                      <a:pt x="104" y="790"/>
                    </a:lnTo>
                    <a:lnTo>
                      <a:pt x="112" y="798"/>
                    </a:lnTo>
                    <a:lnTo>
                      <a:pt x="136" y="806"/>
                    </a:lnTo>
                    <a:lnTo>
                      <a:pt x="160" y="814"/>
                    </a:lnTo>
                    <a:lnTo>
                      <a:pt x="176" y="822"/>
                    </a:lnTo>
                    <a:lnTo>
                      <a:pt x="184" y="838"/>
                    </a:lnTo>
                    <a:lnTo>
                      <a:pt x="200" y="846"/>
                    </a:lnTo>
                    <a:lnTo>
                      <a:pt x="216" y="862"/>
                    </a:lnTo>
                    <a:lnTo>
                      <a:pt x="216" y="870"/>
                    </a:lnTo>
                    <a:lnTo>
                      <a:pt x="208" y="878"/>
                    </a:lnTo>
                    <a:lnTo>
                      <a:pt x="200" y="878"/>
                    </a:lnTo>
                    <a:lnTo>
                      <a:pt x="192" y="870"/>
                    </a:lnTo>
                    <a:lnTo>
                      <a:pt x="168" y="870"/>
                    </a:lnTo>
                    <a:lnTo>
                      <a:pt x="160" y="862"/>
                    </a:lnTo>
                    <a:lnTo>
                      <a:pt x="144" y="862"/>
                    </a:lnTo>
                    <a:lnTo>
                      <a:pt x="128" y="862"/>
                    </a:lnTo>
                    <a:lnTo>
                      <a:pt x="112" y="878"/>
                    </a:lnTo>
                    <a:lnTo>
                      <a:pt x="88" y="902"/>
                    </a:lnTo>
                    <a:lnTo>
                      <a:pt x="72" y="918"/>
                    </a:lnTo>
                    <a:lnTo>
                      <a:pt x="64" y="934"/>
                    </a:lnTo>
                    <a:lnTo>
                      <a:pt x="48" y="934"/>
                    </a:lnTo>
                    <a:lnTo>
                      <a:pt x="32" y="934"/>
                    </a:lnTo>
                    <a:lnTo>
                      <a:pt x="24" y="918"/>
                    </a:lnTo>
                    <a:lnTo>
                      <a:pt x="32" y="902"/>
                    </a:lnTo>
                    <a:lnTo>
                      <a:pt x="32" y="878"/>
                    </a:lnTo>
                    <a:lnTo>
                      <a:pt x="40" y="870"/>
                    </a:lnTo>
                    <a:lnTo>
                      <a:pt x="40" y="862"/>
                    </a:lnTo>
                    <a:lnTo>
                      <a:pt x="48" y="854"/>
                    </a:lnTo>
                    <a:lnTo>
                      <a:pt x="48" y="838"/>
                    </a:lnTo>
                    <a:lnTo>
                      <a:pt x="48" y="822"/>
                    </a:lnTo>
                    <a:lnTo>
                      <a:pt x="48" y="814"/>
                    </a:lnTo>
                    <a:lnTo>
                      <a:pt x="40" y="806"/>
                    </a:lnTo>
                    <a:lnTo>
                      <a:pt x="16" y="782"/>
                    </a:lnTo>
                    <a:lnTo>
                      <a:pt x="0" y="758"/>
                    </a:lnTo>
                    <a:lnTo>
                      <a:pt x="0" y="742"/>
                    </a:lnTo>
                    <a:lnTo>
                      <a:pt x="8" y="742"/>
                    </a:lnTo>
                    <a:lnTo>
                      <a:pt x="8" y="726"/>
                    </a:lnTo>
                    <a:lnTo>
                      <a:pt x="8" y="718"/>
                    </a:lnTo>
                    <a:lnTo>
                      <a:pt x="8" y="710"/>
                    </a:lnTo>
                    <a:lnTo>
                      <a:pt x="8" y="694"/>
                    </a:lnTo>
                    <a:lnTo>
                      <a:pt x="8" y="686"/>
                    </a:lnTo>
                    <a:lnTo>
                      <a:pt x="16" y="670"/>
                    </a:lnTo>
                    <a:lnTo>
                      <a:pt x="32" y="654"/>
                    </a:lnTo>
                    <a:lnTo>
                      <a:pt x="56" y="638"/>
                    </a:lnTo>
                    <a:lnTo>
                      <a:pt x="88" y="630"/>
                    </a:lnTo>
                    <a:lnTo>
                      <a:pt x="104" y="598"/>
                    </a:lnTo>
                    <a:lnTo>
                      <a:pt x="104" y="558"/>
                    </a:lnTo>
                    <a:lnTo>
                      <a:pt x="96" y="535"/>
                    </a:lnTo>
                    <a:lnTo>
                      <a:pt x="96" y="519"/>
                    </a:lnTo>
                    <a:lnTo>
                      <a:pt x="104" y="511"/>
                    </a:lnTo>
                    <a:lnTo>
                      <a:pt x="112" y="519"/>
                    </a:lnTo>
                    <a:lnTo>
                      <a:pt x="128" y="527"/>
                    </a:lnTo>
                    <a:lnTo>
                      <a:pt x="152" y="535"/>
                    </a:lnTo>
                    <a:lnTo>
                      <a:pt x="160" y="535"/>
                    </a:lnTo>
                    <a:lnTo>
                      <a:pt x="168" y="543"/>
                    </a:lnTo>
                    <a:lnTo>
                      <a:pt x="176" y="550"/>
                    </a:lnTo>
                    <a:lnTo>
                      <a:pt x="184" y="550"/>
                    </a:lnTo>
                    <a:lnTo>
                      <a:pt x="192" y="543"/>
                    </a:lnTo>
                    <a:lnTo>
                      <a:pt x="200" y="543"/>
                    </a:lnTo>
                    <a:lnTo>
                      <a:pt x="200" y="550"/>
                    </a:lnTo>
                    <a:lnTo>
                      <a:pt x="208" y="550"/>
                    </a:lnTo>
                    <a:lnTo>
                      <a:pt x="224" y="550"/>
                    </a:lnTo>
                    <a:lnTo>
                      <a:pt x="231" y="550"/>
                    </a:lnTo>
                    <a:lnTo>
                      <a:pt x="239" y="550"/>
                    </a:lnTo>
                    <a:lnTo>
                      <a:pt x="247" y="550"/>
                    </a:lnTo>
                    <a:lnTo>
                      <a:pt x="255" y="535"/>
                    </a:lnTo>
                    <a:lnTo>
                      <a:pt x="263" y="527"/>
                    </a:lnTo>
                    <a:lnTo>
                      <a:pt x="271" y="519"/>
                    </a:lnTo>
                    <a:lnTo>
                      <a:pt x="271" y="511"/>
                    </a:lnTo>
                    <a:lnTo>
                      <a:pt x="271" y="503"/>
                    </a:lnTo>
                    <a:lnTo>
                      <a:pt x="271" y="495"/>
                    </a:lnTo>
                    <a:lnTo>
                      <a:pt x="271" y="487"/>
                    </a:lnTo>
                    <a:lnTo>
                      <a:pt x="263" y="479"/>
                    </a:lnTo>
                    <a:lnTo>
                      <a:pt x="263" y="471"/>
                    </a:lnTo>
                    <a:lnTo>
                      <a:pt x="263" y="463"/>
                    </a:lnTo>
                    <a:lnTo>
                      <a:pt x="263" y="455"/>
                    </a:lnTo>
                    <a:lnTo>
                      <a:pt x="263" y="447"/>
                    </a:lnTo>
                    <a:lnTo>
                      <a:pt x="263" y="439"/>
                    </a:lnTo>
                    <a:lnTo>
                      <a:pt x="255" y="431"/>
                    </a:lnTo>
                    <a:lnTo>
                      <a:pt x="247" y="431"/>
                    </a:lnTo>
                    <a:lnTo>
                      <a:pt x="255" y="415"/>
                    </a:lnTo>
                    <a:lnTo>
                      <a:pt x="271" y="399"/>
                    </a:lnTo>
                    <a:lnTo>
                      <a:pt x="279" y="391"/>
                    </a:lnTo>
                    <a:lnTo>
                      <a:pt x="287" y="375"/>
                    </a:lnTo>
                    <a:lnTo>
                      <a:pt x="303" y="367"/>
                    </a:lnTo>
                    <a:lnTo>
                      <a:pt x="311" y="351"/>
                    </a:lnTo>
                    <a:lnTo>
                      <a:pt x="311" y="343"/>
                    </a:lnTo>
                    <a:lnTo>
                      <a:pt x="311" y="335"/>
                    </a:lnTo>
                    <a:lnTo>
                      <a:pt x="311" y="319"/>
                    </a:lnTo>
                    <a:lnTo>
                      <a:pt x="311" y="303"/>
                    </a:lnTo>
                    <a:lnTo>
                      <a:pt x="311" y="295"/>
                    </a:lnTo>
                    <a:lnTo>
                      <a:pt x="327" y="271"/>
                    </a:lnTo>
                    <a:lnTo>
                      <a:pt x="343" y="239"/>
                    </a:lnTo>
                    <a:lnTo>
                      <a:pt x="343" y="191"/>
                    </a:lnTo>
                    <a:lnTo>
                      <a:pt x="343" y="143"/>
                    </a:lnTo>
                    <a:lnTo>
                      <a:pt x="335" y="103"/>
                    </a:lnTo>
                    <a:lnTo>
                      <a:pt x="327" y="71"/>
                    </a:lnTo>
                    <a:lnTo>
                      <a:pt x="311" y="63"/>
                    </a:lnTo>
                    <a:lnTo>
                      <a:pt x="303" y="55"/>
                    </a:lnTo>
                    <a:lnTo>
                      <a:pt x="303" y="47"/>
                    </a:lnTo>
                    <a:lnTo>
                      <a:pt x="295" y="39"/>
                    </a:lnTo>
                    <a:lnTo>
                      <a:pt x="303" y="39"/>
                    </a:lnTo>
                    <a:lnTo>
                      <a:pt x="311" y="39"/>
                    </a:lnTo>
                    <a:lnTo>
                      <a:pt x="311" y="31"/>
                    </a:lnTo>
                    <a:lnTo>
                      <a:pt x="311" y="23"/>
                    </a:lnTo>
                    <a:lnTo>
                      <a:pt x="319" y="15"/>
                    </a:lnTo>
                    <a:lnTo>
                      <a:pt x="327" y="15"/>
                    </a:lnTo>
                    <a:lnTo>
                      <a:pt x="351" y="8"/>
                    </a:lnTo>
                    <a:lnTo>
                      <a:pt x="367" y="0"/>
                    </a:lnTo>
                    <a:lnTo>
                      <a:pt x="375" y="8"/>
                    </a:lnTo>
                    <a:lnTo>
                      <a:pt x="383" y="15"/>
                    </a:lnTo>
                    <a:lnTo>
                      <a:pt x="391" y="23"/>
                    </a:lnTo>
                    <a:lnTo>
                      <a:pt x="407" y="47"/>
                    </a:lnTo>
                    <a:lnTo>
                      <a:pt x="431" y="79"/>
                    </a:lnTo>
                    <a:lnTo>
                      <a:pt x="455" y="111"/>
                    </a:lnTo>
                    <a:lnTo>
                      <a:pt x="471" y="127"/>
                    </a:lnTo>
                    <a:lnTo>
                      <a:pt x="471" y="135"/>
                    </a:lnTo>
                    <a:lnTo>
                      <a:pt x="479" y="143"/>
                    </a:lnTo>
                    <a:lnTo>
                      <a:pt x="479" y="159"/>
                    </a:lnTo>
                    <a:lnTo>
                      <a:pt x="479" y="175"/>
                    </a:lnTo>
                    <a:lnTo>
                      <a:pt x="487" y="183"/>
                    </a:lnTo>
                    <a:lnTo>
                      <a:pt x="495" y="191"/>
                    </a:lnTo>
                    <a:lnTo>
                      <a:pt x="503" y="199"/>
                    </a:lnTo>
                    <a:lnTo>
                      <a:pt x="511" y="199"/>
                    </a:lnTo>
                    <a:lnTo>
                      <a:pt x="527" y="207"/>
                    </a:lnTo>
                    <a:lnTo>
                      <a:pt x="543" y="223"/>
                    </a:lnTo>
                    <a:lnTo>
                      <a:pt x="559" y="231"/>
                    </a:lnTo>
                    <a:lnTo>
                      <a:pt x="583" y="247"/>
                    </a:lnTo>
                    <a:lnTo>
                      <a:pt x="606" y="263"/>
                    </a:lnTo>
                    <a:lnTo>
                      <a:pt x="622" y="271"/>
                    </a:lnTo>
                    <a:lnTo>
                      <a:pt x="638" y="279"/>
                    </a:lnTo>
                    <a:lnTo>
                      <a:pt x="662" y="287"/>
                    </a:lnTo>
                    <a:lnTo>
                      <a:pt x="670" y="295"/>
                    </a:lnTo>
                    <a:lnTo>
                      <a:pt x="678" y="303"/>
                    </a:lnTo>
                    <a:lnTo>
                      <a:pt x="686" y="303"/>
                    </a:lnTo>
                    <a:lnTo>
                      <a:pt x="694" y="303"/>
                    </a:lnTo>
                    <a:lnTo>
                      <a:pt x="710" y="303"/>
                    </a:lnTo>
                    <a:lnTo>
                      <a:pt x="726" y="311"/>
                    </a:lnTo>
                    <a:lnTo>
                      <a:pt x="742" y="319"/>
                    </a:lnTo>
                    <a:lnTo>
                      <a:pt x="766" y="335"/>
                    </a:lnTo>
                    <a:lnTo>
                      <a:pt x="774" y="335"/>
                    </a:lnTo>
                    <a:lnTo>
                      <a:pt x="782" y="343"/>
                    </a:lnTo>
                    <a:lnTo>
                      <a:pt x="798" y="351"/>
                    </a:lnTo>
                    <a:lnTo>
                      <a:pt x="822" y="359"/>
                    </a:lnTo>
                    <a:lnTo>
                      <a:pt x="830" y="359"/>
                    </a:lnTo>
                    <a:lnTo>
                      <a:pt x="846" y="351"/>
                    </a:lnTo>
                    <a:lnTo>
                      <a:pt x="854" y="335"/>
                    </a:lnTo>
                    <a:lnTo>
                      <a:pt x="862" y="327"/>
                    </a:lnTo>
                    <a:lnTo>
                      <a:pt x="886" y="303"/>
                    </a:lnTo>
                    <a:lnTo>
                      <a:pt x="926" y="271"/>
                    </a:lnTo>
                    <a:lnTo>
                      <a:pt x="949" y="239"/>
                    </a:lnTo>
                    <a:lnTo>
                      <a:pt x="949" y="231"/>
                    </a:lnTo>
                    <a:lnTo>
                      <a:pt x="949" y="239"/>
                    </a:lnTo>
                    <a:lnTo>
                      <a:pt x="949" y="255"/>
                    </a:lnTo>
                    <a:lnTo>
                      <a:pt x="949" y="271"/>
                    </a:lnTo>
                    <a:lnTo>
                      <a:pt x="942" y="271"/>
                    </a:lnTo>
                    <a:lnTo>
                      <a:pt x="942" y="279"/>
                    </a:lnTo>
                    <a:lnTo>
                      <a:pt x="926" y="311"/>
                    </a:lnTo>
                    <a:lnTo>
                      <a:pt x="910" y="343"/>
                    </a:lnTo>
                    <a:lnTo>
                      <a:pt x="902" y="367"/>
                    </a:lnTo>
                    <a:lnTo>
                      <a:pt x="902" y="383"/>
                    </a:lnTo>
                    <a:lnTo>
                      <a:pt x="910" y="391"/>
                    </a:lnTo>
                    <a:lnTo>
                      <a:pt x="918" y="399"/>
                    </a:lnTo>
                    <a:lnTo>
                      <a:pt x="934" y="407"/>
                    </a:lnTo>
                    <a:lnTo>
                      <a:pt x="949" y="415"/>
                    </a:lnTo>
                    <a:lnTo>
                      <a:pt x="957" y="415"/>
                    </a:lnTo>
                    <a:lnTo>
                      <a:pt x="949" y="415"/>
                    </a:lnTo>
                    <a:lnTo>
                      <a:pt x="934" y="415"/>
                    </a:lnTo>
                    <a:lnTo>
                      <a:pt x="918" y="431"/>
                    </a:lnTo>
                    <a:lnTo>
                      <a:pt x="926" y="447"/>
                    </a:lnTo>
                    <a:lnTo>
                      <a:pt x="934" y="463"/>
                    </a:lnTo>
                    <a:lnTo>
                      <a:pt x="949" y="479"/>
                    </a:lnTo>
                    <a:lnTo>
                      <a:pt x="965" y="487"/>
                    </a:lnTo>
                    <a:lnTo>
                      <a:pt x="981" y="479"/>
                    </a:lnTo>
                    <a:lnTo>
                      <a:pt x="1005" y="471"/>
                    </a:lnTo>
                    <a:lnTo>
                      <a:pt x="1029" y="455"/>
                    </a:lnTo>
                    <a:lnTo>
                      <a:pt x="1045" y="439"/>
                    </a:lnTo>
                    <a:lnTo>
                      <a:pt x="1053" y="431"/>
                    </a:lnTo>
                    <a:lnTo>
                      <a:pt x="1061" y="439"/>
                    </a:lnTo>
                    <a:lnTo>
                      <a:pt x="1061" y="447"/>
                    </a:lnTo>
                    <a:lnTo>
                      <a:pt x="1061" y="455"/>
                    </a:lnTo>
                    <a:lnTo>
                      <a:pt x="1045" y="463"/>
                    </a:lnTo>
                    <a:lnTo>
                      <a:pt x="1021" y="471"/>
                    </a:lnTo>
                    <a:lnTo>
                      <a:pt x="1013" y="487"/>
                    </a:lnTo>
                    <a:lnTo>
                      <a:pt x="1005" y="503"/>
                    </a:lnTo>
                    <a:lnTo>
                      <a:pt x="997" y="511"/>
                    </a:lnTo>
                    <a:lnTo>
                      <a:pt x="989" y="511"/>
                    </a:lnTo>
                    <a:lnTo>
                      <a:pt x="981" y="511"/>
                    </a:lnTo>
                    <a:lnTo>
                      <a:pt x="973" y="519"/>
                    </a:lnTo>
                    <a:lnTo>
                      <a:pt x="965" y="519"/>
                    </a:lnTo>
                    <a:lnTo>
                      <a:pt x="949" y="519"/>
                    </a:lnTo>
                    <a:lnTo>
                      <a:pt x="942" y="511"/>
                    </a:lnTo>
                    <a:lnTo>
                      <a:pt x="934" y="519"/>
                    </a:lnTo>
                    <a:lnTo>
                      <a:pt x="918" y="535"/>
                    </a:lnTo>
                    <a:lnTo>
                      <a:pt x="894" y="550"/>
                    </a:lnTo>
                    <a:lnTo>
                      <a:pt x="886" y="550"/>
                    </a:lnTo>
                    <a:lnTo>
                      <a:pt x="878" y="550"/>
                    </a:lnTo>
                    <a:lnTo>
                      <a:pt x="870" y="550"/>
                    </a:lnTo>
                    <a:lnTo>
                      <a:pt x="862" y="550"/>
                    </a:lnTo>
                    <a:lnTo>
                      <a:pt x="854" y="558"/>
                    </a:lnTo>
                    <a:lnTo>
                      <a:pt x="838" y="566"/>
                    </a:lnTo>
                    <a:lnTo>
                      <a:pt x="814" y="574"/>
                    </a:lnTo>
                    <a:lnTo>
                      <a:pt x="806" y="574"/>
                    </a:lnTo>
                    <a:lnTo>
                      <a:pt x="790" y="566"/>
                    </a:lnTo>
                    <a:lnTo>
                      <a:pt x="766" y="558"/>
                    </a:lnTo>
                    <a:lnTo>
                      <a:pt x="742" y="558"/>
                    </a:lnTo>
                    <a:lnTo>
                      <a:pt x="726" y="566"/>
                    </a:lnTo>
                    <a:lnTo>
                      <a:pt x="718" y="582"/>
                    </a:lnTo>
                    <a:lnTo>
                      <a:pt x="710" y="590"/>
                    </a:lnTo>
                    <a:lnTo>
                      <a:pt x="686" y="614"/>
                    </a:lnTo>
                    <a:lnTo>
                      <a:pt x="662" y="630"/>
                    </a:lnTo>
                    <a:lnTo>
                      <a:pt x="646" y="646"/>
                    </a:lnTo>
                    <a:lnTo>
                      <a:pt x="638" y="662"/>
                    </a:lnTo>
                    <a:lnTo>
                      <a:pt x="638" y="670"/>
                    </a:lnTo>
                    <a:lnTo>
                      <a:pt x="638" y="678"/>
                    </a:lnTo>
                    <a:lnTo>
                      <a:pt x="622" y="686"/>
                    </a:lnTo>
                    <a:lnTo>
                      <a:pt x="606" y="710"/>
                    </a:lnTo>
                    <a:lnTo>
                      <a:pt x="598" y="742"/>
                    </a:lnTo>
                    <a:lnTo>
                      <a:pt x="598" y="750"/>
                    </a:lnTo>
                    <a:lnTo>
                      <a:pt x="598" y="758"/>
                    </a:lnTo>
                    <a:lnTo>
                      <a:pt x="590" y="766"/>
                    </a:lnTo>
                    <a:lnTo>
                      <a:pt x="590" y="774"/>
                    </a:lnTo>
                    <a:lnTo>
                      <a:pt x="590" y="782"/>
                    </a:lnTo>
                    <a:lnTo>
                      <a:pt x="583" y="790"/>
                    </a:lnTo>
                    <a:lnTo>
                      <a:pt x="575" y="806"/>
                    </a:lnTo>
                    <a:lnTo>
                      <a:pt x="567" y="806"/>
                    </a:lnTo>
                    <a:lnTo>
                      <a:pt x="551" y="782"/>
                    </a:lnTo>
                    <a:lnTo>
                      <a:pt x="543" y="758"/>
                    </a:lnTo>
                    <a:lnTo>
                      <a:pt x="519" y="750"/>
                    </a:lnTo>
                    <a:lnTo>
                      <a:pt x="503" y="742"/>
                    </a:lnTo>
                    <a:lnTo>
                      <a:pt x="495" y="734"/>
                    </a:lnTo>
                    <a:lnTo>
                      <a:pt x="495" y="742"/>
                    </a:lnTo>
                    <a:lnTo>
                      <a:pt x="479" y="734"/>
                    </a:lnTo>
                    <a:lnTo>
                      <a:pt x="455" y="726"/>
                    </a:lnTo>
                    <a:lnTo>
                      <a:pt x="423" y="718"/>
                    </a:lnTo>
                    <a:lnTo>
                      <a:pt x="383" y="702"/>
                    </a:lnTo>
                    <a:lnTo>
                      <a:pt x="343" y="678"/>
                    </a:lnTo>
                    <a:lnTo>
                      <a:pt x="311" y="662"/>
                    </a:lnTo>
                    <a:lnTo>
                      <a:pt x="295" y="662"/>
                    </a:lnTo>
                    <a:lnTo>
                      <a:pt x="279" y="670"/>
                    </a:lnTo>
                    <a:lnTo>
                      <a:pt x="255" y="678"/>
                    </a:lnTo>
                    <a:lnTo>
                      <a:pt x="231" y="694"/>
                    </a:lnTo>
                    <a:lnTo>
                      <a:pt x="216" y="710"/>
                    </a:lnTo>
                    <a:lnTo>
                      <a:pt x="200" y="726"/>
                    </a:lnTo>
                    <a:lnTo>
                      <a:pt x="192" y="726"/>
                    </a:lnTo>
                    <a:lnTo>
                      <a:pt x="192" y="718"/>
                    </a:lnTo>
                    <a:lnTo>
                      <a:pt x="176" y="694"/>
                    </a:lnTo>
                    <a:lnTo>
                      <a:pt x="152" y="670"/>
                    </a:lnTo>
                    <a:lnTo>
                      <a:pt x="128" y="662"/>
                    </a:lnTo>
                    <a:lnTo>
                      <a:pt x="112" y="670"/>
                    </a:lnTo>
                    <a:lnTo>
                      <a:pt x="96" y="686"/>
                    </a:lnTo>
                    <a:lnTo>
                      <a:pt x="88" y="694"/>
                    </a:lnTo>
                    <a:lnTo>
                      <a:pt x="80" y="702"/>
                    </a:lnTo>
                  </a:path>
                </a:pathLst>
              </a:custGeom>
              <a:solidFill>
                <a:srgbClr val="33CC33"/>
              </a:solidFill>
              <a:ln w="12700">
                <a:solidFill>
                  <a:srgbClr val="000000"/>
                </a:solidFill>
                <a:round/>
                <a:headEnd/>
                <a:tailEnd/>
              </a:ln>
            </p:spPr>
            <p:txBody>
              <a:bodyPr/>
              <a:lstStyle/>
              <a:p>
                <a:endParaRPr lang="en-GB"/>
              </a:p>
            </p:txBody>
          </p:sp>
          <p:sp>
            <p:nvSpPr>
              <p:cNvPr id="266" name="Freeform 35"/>
              <p:cNvSpPr>
                <a:spLocks/>
              </p:cNvSpPr>
              <p:nvPr/>
            </p:nvSpPr>
            <p:spPr bwMode="auto">
              <a:xfrm>
                <a:off x="3182" y="1013"/>
                <a:ext cx="22" cy="31"/>
              </a:xfrm>
              <a:custGeom>
                <a:avLst/>
                <a:gdLst>
                  <a:gd name="T0" fmla="*/ 6 w 24"/>
                  <a:gd name="T1" fmla="*/ 0 h 40"/>
                  <a:gd name="T2" fmla="*/ 11 w 24"/>
                  <a:gd name="T3" fmla="*/ 2 h 40"/>
                  <a:gd name="T4" fmla="*/ 11 w 24"/>
                  <a:gd name="T5" fmla="*/ 2 h 40"/>
                  <a:gd name="T6" fmla="*/ 6 w 24"/>
                  <a:gd name="T7" fmla="*/ 2 h 40"/>
                  <a:gd name="T8" fmla="*/ 6 w 24"/>
                  <a:gd name="T9" fmla="*/ 2 h 40"/>
                  <a:gd name="T10" fmla="*/ 6 w 24"/>
                  <a:gd name="T11" fmla="*/ 3 h 40"/>
                  <a:gd name="T12" fmla="*/ 0 w 24"/>
                  <a:gd name="T13" fmla="*/ 3 h 40"/>
                  <a:gd name="T14" fmla="*/ 0 w 24"/>
                  <a:gd name="T15" fmla="*/ 2 h 40"/>
                  <a:gd name="T16" fmla="*/ 0 w 24"/>
                  <a:gd name="T17" fmla="*/ 2 h 40"/>
                  <a:gd name="T18" fmla="*/ 0 w 24"/>
                  <a:gd name="T19" fmla="*/ 2 h 40"/>
                  <a:gd name="T20" fmla="*/ 0 w 24"/>
                  <a:gd name="T21" fmla="*/ 2 h 40"/>
                  <a:gd name="T22" fmla="*/ 6 w 2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0"/>
                  <a:gd name="T38" fmla="*/ 24 w 2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0">
                    <a:moveTo>
                      <a:pt x="16" y="0"/>
                    </a:moveTo>
                    <a:lnTo>
                      <a:pt x="24" y="8"/>
                    </a:lnTo>
                    <a:lnTo>
                      <a:pt x="24" y="16"/>
                    </a:lnTo>
                    <a:lnTo>
                      <a:pt x="16" y="24"/>
                    </a:lnTo>
                    <a:lnTo>
                      <a:pt x="8" y="32"/>
                    </a:lnTo>
                    <a:lnTo>
                      <a:pt x="8" y="40"/>
                    </a:lnTo>
                    <a:lnTo>
                      <a:pt x="0" y="40"/>
                    </a:lnTo>
                    <a:lnTo>
                      <a:pt x="0" y="32"/>
                    </a:lnTo>
                    <a:lnTo>
                      <a:pt x="0" y="24"/>
                    </a:lnTo>
                    <a:lnTo>
                      <a:pt x="0" y="16"/>
                    </a:lnTo>
                    <a:lnTo>
                      <a:pt x="0" y="8"/>
                    </a:lnTo>
                    <a:lnTo>
                      <a:pt x="16"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7" name="Freeform 36"/>
              <p:cNvSpPr>
                <a:spLocks/>
              </p:cNvSpPr>
              <p:nvPr/>
            </p:nvSpPr>
            <p:spPr bwMode="auto">
              <a:xfrm>
                <a:off x="3182" y="1013"/>
                <a:ext cx="22" cy="31"/>
              </a:xfrm>
              <a:custGeom>
                <a:avLst/>
                <a:gdLst>
                  <a:gd name="T0" fmla="*/ 6 w 24"/>
                  <a:gd name="T1" fmla="*/ 0 h 40"/>
                  <a:gd name="T2" fmla="*/ 11 w 24"/>
                  <a:gd name="T3" fmla="*/ 2 h 40"/>
                  <a:gd name="T4" fmla="*/ 11 w 24"/>
                  <a:gd name="T5" fmla="*/ 2 h 40"/>
                  <a:gd name="T6" fmla="*/ 6 w 24"/>
                  <a:gd name="T7" fmla="*/ 2 h 40"/>
                  <a:gd name="T8" fmla="*/ 6 w 24"/>
                  <a:gd name="T9" fmla="*/ 2 h 40"/>
                  <a:gd name="T10" fmla="*/ 6 w 24"/>
                  <a:gd name="T11" fmla="*/ 3 h 40"/>
                  <a:gd name="T12" fmla="*/ 0 w 24"/>
                  <a:gd name="T13" fmla="*/ 3 h 40"/>
                  <a:gd name="T14" fmla="*/ 0 w 24"/>
                  <a:gd name="T15" fmla="*/ 2 h 40"/>
                  <a:gd name="T16" fmla="*/ 0 w 24"/>
                  <a:gd name="T17" fmla="*/ 2 h 40"/>
                  <a:gd name="T18" fmla="*/ 0 w 24"/>
                  <a:gd name="T19" fmla="*/ 2 h 40"/>
                  <a:gd name="T20" fmla="*/ 0 w 24"/>
                  <a:gd name="T21" fmla="*/ 2 h 40"/>
                  <a:gd name="T22" fmla="*/ 6 w 2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0"/>
                  <a:gd name="T38" fmla="*/ 24 w 2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0">
                    <a:moveTo>
                      <a:pt x="16" y="0"/>
                    </a:moveTo>
                    <a:lnTo>
                      <a:pt x="24" y="8"/>
                    </a:lnTo>
                    <a:lnTo>
                      <a:pt x="24" y="16"/>
                    </a:lnTo>
                    <a:lnTo>
                      <a:pt x="16" y="24"/>
                    </a:lnTo>
                    <a:lnTo>
                      <a:pt x="8" y="32"/>
                    </a:lnTo>
                    <a:lnTo>
                      <a:pt x="8" y="40"/>
                    </a:lnTo>
                    <a:lnTo>
                      <a:pt x="0" y="40"/>
                    </a:lnTo>
                    <a:lnTo>
                      <a:pt x="0" y="32"/>
                    </a:lnTo>
                    <a:lnTo>
                      <a:pt x="0" y="24"/>
                    </a:lnTo>
                    <a:lnTo>
                      <a:pt x="0" y="16"/>
                    </a:lnTo>
                    <a:lnTo>
                      <a:pt x="0" y="8"/>
                    </a:lnTo>
                    <a:lnTo>
                      <a:pt x="16" y="0"/>
                    </a:lnTo>
                  </a:path>
                </a:pathLst>
              </a:custGeom>
              <a:solidFill>
                <a:srgbClr val="33CC33"/>
              </a:solidFill>
              <a:ln w="12700">
                <a:solidFill>
                  <a:srgbClr val="000000"/>
                </a:solidFill>
                <a:round/>
                <a:headEnd/>
                <a:tailEnd/>
              </a:ln>
            </p:spPr>
            <p:txBody>
              <a:bodyPr/>
              <a:lstStyle/>
              <a:p>
                <a:endParaRPr lang="en-GB"/>
              </a:p>
            </p:txBody>
          </p:sp>
          <p:sp>
            <p:nvSpPr>
              <p:cNvPr id="268" name="Freeform 37"/>
              <p:cNvSpPr>
                <a:spLocks/>
              </p:cNvSpPr>
              <p:nvPr/>
            </p:nvSpPr>
            <p:spPr bwMode="auto">
              <a:xfrm>
                <a:off x="3446" y="462"/>
                <a:ext cx="28" cy="31"/>
              </a:xfrm>
              <a:custGeom>
                <a:avLst/>
                <a:gdLst>
                  <a:gd name="T0" fmla="*/ 0 w 31"/>
                  <a:gd name="T1" fmla="*/ 2 h 40"/>
                  <a:gd name="T2" fmla="*/ 0 w 31"/>
                  <a:gd name="T3" fmla="*/ 2 h 40"/>
                  <a:gd name="T4" fmla="*/ 5 w 31"/>
                  <a:gd name="T5" fmla="*/ 0 h 40"/>
                  <a:gd name="T6" fmla="*/ 9 w 31"/>
                  <a:gd name="T7" fmla="*/ 2 h 40"/>
                  <a:gd name="T8" fmla="*/ 9 w 31"/>
                  <a:gd name="T9" fmla="*/ 2 h 40"/>
                  <a:gd name="T10" fmla="*/ 12 w 31"/>
                  <a:gd name="T11" fmla="*/ 2 h 40"/>
                  <a:gd name="T12" fmla="*/ 12 w 31"/>
                  <a:gd name="T13" fmla="*/ 3 h 40"/>
                  <a:gd name="T14" fmla="*/ 9 w 31"/>
                  <a:gd name="T15" fmla="*/ 3 h 40"/>
                  <a:gd name="T16" fmla="*/ 5 w 31"/>
                  <a:gd name="T17" fmla="*/ 2 h 40"/>
                  <a:gd name="T18" fmla="*/ 0 w 31"/>
                  <a:gd name="T19" fmla="*/ 2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0"/>
                  <a:gd name="T32" fmla="*/ 31 w 3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0">
                    <a:moveTo>
                      <a:pt x="0" y="16"/>
                    </a:moveTo>
                    <a:lnTo>
                      <a:pt x="0" y="8"/>
                    </a:lnTo>
                    <a:lnTo>
                      <a:pt x="7" y="0"/>
                    </a:lnTo>
                    <a:lnTo>
                      <a:pt x="23" y="8"/>
                    </a:lnTo>
                    <a:lnTo>
                      <a:pt x="23" y="16"/>
                    </a:lnTo>
                    <a:lnTo>
                      <a:pt x="31" y="32"/>
                    </a:lnTo>
                    <a:lnTo>
                      <a:pt x="31" y="40"/>
                    </a:lnTo>
                    <a:lnTo>
                      <a:pt x="23" y="40"/>
                    </a:lnTo>
                    <a:lnTo>
                      <a:pt x="7" y="32"/>
                    </a:lnTo>
                    <a:lnTo>
                      <a:pt x="0" y="16"/>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9" name="Freeform 38"/>
              <p:cNvSpPr>
                <a:spLocks/>
              </p:cNvSpPr>
              <p:nvPr/>
            </p:nvSpPr>
            <p:spPr bwMode="auto">
              <a:xfrm>
                <a:off x="3446" y="462"/>
                <a:ext cx="28" cy="31"/>
              </a:xfrm>
              <a:custGeom>
                <a:avLst/>
                <a:gdLst>
                  <a:gd name="T0" fmla="*/ 0 w 31"/>
                  <a:gd name="T1" fmla="*/ 2 h 40"/>
                  <a:gd name="T2" fmla="*/ 0 w 31"/>
                  <a:gd name="T3" fmla="*/ 2 h 40"/>
                  <a:gd name="T4" fmla="*/ 5 w 31"/>
                  <a:gd name="T5" fmla="*/ 0 h 40"/>
                  <a:gd name="T6" fmla="*/ 9 w 31"/>
                  <a:gd name="T7" fmla="*/ 2 h 40"/>
                  <a:gd name="T8" fmla="*/ 9 w 31"/>
                  <a:gd name="T9" fmla="*/ 2 h 40"/>
                  <a:gd name="T10" fmla="*/ 12 w 31"/>
                  <a:gd name="T11" fmla="*/ 2 h 40"/>
                  <a:gd name="T12" fmla="*/ 12 w 31"/>
                  <a:gd name="T13" fmla="*/ 3 h 40"/>
                  <a:gd name="T14" fmla="*/ 9 w 31"/>
                  <a:gd name="T15" fmla="*/ 3 h 40"/>
                  <a:gd name="T16" fmla="*/ 5 w 31"/>
                  <a:gd name="T17" fmla="*/ 2 h 40"/>
                  <a:gd name="T18" fmla="*/ 0 w 31"/>
                  <a:gd name="T19" fmla="*/ 2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0"/>
                  <a:gd name="T32" fmla="*/ 31 w 3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0">
                    <a:moveTo>
                      <a:pt x="0" y="16"/>
                    </a:moveTo>
                    <a:lnTo>
                      <a:pt x="0" y="8"/>
                    </a:lnTo>
                    <a:lnTo>
                      <a:pt x="7" y="0"/>
                    </a:lnTo>
                    <a:lnTo>
                      <a:pt x="23" y="8"/>
                    </a:lnTo>
                    <a:lnTo>
                      <a:pt x="23" y="16"/>
                    </a:lnTo>
                    <a:lnTo>
                      <a:pt x="31" y="32"/>
                    </a:lnTo>
                    <a:lnTo>
                      <a:pt x="31" y="40"/>
                    </a:lnTo>
                    <a:lnTo>
                      <a:pt x="23" y="40"/>
                    </a:lnTo>
                    <a:lnTo>
                      <a:pt x="7" y="32"/>
                    </a:lnTo>
                    <a:lnTo>
                      <a:pt x="0" y="16"/>
                    </a:lnTo>
                  </a:path>
                </a:pathLst>
              </a:custGeom>
              <a:solidFill>
                <a:srgbClr val="33CC33"/>
              </a:solidFill>
              <a:ln w="12700">
                <a:solidFill>
                  <a:srgbClr val="000000"/>
                </a:solidFill>
                <a:round/>
                <a:headEnd/>
                <a:tailEnd/>
              </a:ln>
            </p:spPr>
            <p:txBody>
              <a:bodyPr/>
              <a:lstStyle/>
              <a:p>
                <a:endParaRPr lang="en-GB"/>
              </a:p>
            </p:txBody>
          </p:sp>
          <p:sp>
            <p:nvSpPr>
              <p:cNvPr id="270" name="Freeform 39"/>
              <p:cNvSpPr>
                <a:spLocks/>
              </p:cNvSpPr>
              <p:nvPr/>
            </p:nvSpPr>
            <p:spPr bwMode="auto">
              <a:xfrm>
                <a:off x="4113" y="580"/>
                <a:ext cx="136" cy="155"/>
              </a:xfrm>
              <a:custGeom>
                <a:avLst/>
                <a:gdLst>
                  <a:gd name="T0" fmla="*/ 0 w 152"/>
                  <a:gd name="T1" fmla="*/ 12 h 200"/>
                  <a:gd name="T2" fmla="*/ 4 w 152"/>
                  <a:gd name="T3" fmla="*/ 12 h 200"/>
                  <a:gd name="T4" fmla="*/ 5 w 152"/>
                  <a:gd name="T5" fmla="*/ 10 h 200"/>
                  <a:gd name="T6" fmla="*/ 11 w 152"/>
                  <a:gd name="T7" fmla="*/ 9 h 200"/>
                  <a:gd name="T8" fmla="*/ 15 w 152"/>
                  <a:gd name="T9" fmla="*/ 9 h 200"/>
                  <a:gd name="T10" fmla="*/ 19 w 152"/>
                  <a:gd name="T11" fmla="*/ 7 h 200"/>
                  <a:gd name="T12" fmla="*/ 27 w 152"/>
                  <a:gd name="T13" fmla="*/ 5 h 200"/>
                  <a:gd name="T14" fmla="*/ 31 w 152"/>
                  <a:gd name="T15" fmla="*/ 4 h 200"/>
                  <a:gd name="T16" fmla="*/ 34 w 152"/>
                  <a:gd name="T17" fmla="*/ 2 h 200"/>
                  <a:gd name="T18" fmla="*/ 37 w 152"/>
                  <a:gd name="T19" fmla="*/ 2 h 200"/>
                  <a:gd name="T20" fmla="*/ 37 w 152"/>
                  <a:gd name="T21" fmla="*/ 2 h 200"/>
                  <a:gd name="T22" fmla="*/ 37 w 152"/>
                  <a:gd name="T23" fmla="*/ 0 h 200"/>
                  <a:gd name="T24" fmla="*/ 37 w 152"/>
                  <a:gd name="T25" fmla="*/ 2 h 200"/>
                  <a:gd name="T26" fmla="*/ 39 w 152"/>
                  <a:gd name="T27" fmla="*/ 2 h 200"/>
                  <a:gd name="T28" fmla="*/ 42 w 152"/>
                  <a:gd name="T29" fmla="*/ 2 h 200"/>
                  <a:gd name="T30" fmla="*/ 46 w 152"/>
                  <a:gd name="T31" fmla="*/ 2 h 200"/>
                  <a:gd name="T32" fmla="*/ 47 w 152"/>
                  <a:gd name="T33" fmla="*/ 3 h 200"/>
                  <a:gd name="T34" fmla="*/ 51 w 152"/>
                  <a:gd name="T35" fmla="*/ 4 h 200"/>
                  <a:gd name="T36" fmla="*/ 51 w 152"/>
                  <a:gd name="T37" fmla="*/ 4 h 200"/>
                  <a:gd name="T38" fmla="*/ 46 w 152"/>
                  <a:gd name="T39" fmla="*/ 4 h 200"/>
                  <a:gd name="T40" fmla="*/ 42 w 152"/>
                  <a:gd name="T41" fmla="*/ 5 h 200"/>
                  <a:gd name="T42" fmla="*/ 42 w 152"/>
                  <a:gd name="T43" fmla="*/ 5 h 200"/>
                  <a:gd name="T44" fmla="*/ 37 w 152"/>
                  <a:gd name="T45" fmla="*/ 7 h 200"/>
                  <a:gd name="T46" fmla="*/ 31 w 152"/>
                  <a:gd name="T47" fmla="*/ 7 h 200"/>
                  <a:gd name="T48" fmla="*/ 27 w 152"/>
                  <a:gd name="T49" fmla="*/ 9 h 200"/>
                  <a:gd name="T50" fmla="*/ 21 w 152"/>
                  <a:gd name="T51" fmla="*/ 10 h 200"/>
                  <a:gd name="T52" fmla="*/ 15 w 152"/>
                  <a:gd name="T53" fmla="*/ 12 h 200"/>
                  <a:gd name="T54" fmla="*/ 11 w 152"/>
                  <a:gd name="T55" fmla="*/ 12 h 200"/>
                  <a:gd name="T56" fmla="*/ 8 w 152"/>
                  <a:gd name="T57" fmla="*/ 12 h 200"/>
                  <a:gd name="T58" fmla="*/ 5 w 152"/>
                  <a:gd name="T59" fmla="*/ 13 h 200"/>
                  <a:gd name="T60" fmla="*/ 5 w 152"/>
                  <a:gd name="T61" fmla="*/ 13 h 200"/>
                  <a:gd name="T62" fmla="*/ 5 w 152"/>
                  <a:gd name="T63" fmla="*/ 15 h 200"/>
                  <a:gd name="T64" fmla="*/ 5 w 152"/>
                  <a:gd name="T65" fmla="*/ 16 h 200"/>
                  <a:gd name="T66" fmla="*/ 4 w 152"/>
                  <a:gd name="T67" fmla="*/ 16 h 200"/>
                  <a:gd name="T68" fmla="*/ 4 w 152"/>
                  <a:gd name="T69" fmla="*/ 15 h 200"/>
                  <a:gd name="T70" fmla="*/ 0 w 152"/>
                  <a:gd name="T71" fmla="*/ 15 h 200"/>
                  <a:gd name="T72" fmla="*/ 0 w 152"/>
                  <a:gd name="T73" fmla="*/ 12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200"/>
                  <a:gd name="T113" fmla="*/ 152 w 152"/>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200">
                    <a:moveTo>
                      <a:pt x="0" y="160"/>
                    </a:moveTo>
                    <a:lnTo>
                      <a:pt x="8" y="144"/>
                    </a:lnTo>
                    <a:lnTo>
                      <a:pt x="16" y="128"/>
                    </a:lnTo>
                    <a:lnTo>
                      <a:pt x="32" y="120"/>
                    </a:lnTo>
                    <a:lnTo>
                      <a:pt x="48" y="112"/>
                    </a:lnTo>
                    <a:lnTo>
                      <a:pt x="56" y="96"/>
                    </a:lnTo>
                    <a:lnTo>
                      <a:pt x="80" y="72"/>
                    </a:lnTo>
                    <a:lnTo>
                      <a:pt x="96" y="48"/>
                    </a:lnTo>
                    <a:lnTo>
                      <a:pt x="104" y="32"/>
                    </a:lnTo>
                    <a:lnTo>
                      <a:pt x="112" y="16"/>
                    </a:lnTo>
                    <a:lnTo>
                      <a:pt x="112" y="8"/>
                    </a:lnTo>
                    <a:lnTo>
                      <a:pt x="112" y="0"/>
                    </a:lnTo>
                    <a:lnTo>
                      <a:pt x="112" y="8"/>
                    </a:lnTo>
                    <a:lnTo>
                      <a:pt x="120" y="16"/>
                    </a:lnTo>
                    <a:lnTo>
                      <a:pt x="128" y="32"/>
                    </a:lnTo>
                    <a:lnTo>
                      <a:pt x="136" y="32"/>
                    </a:lnTo>
                    <a:lnTo>
                      <a:pt x="144" y="40"/>
                    </a:lnTo>
                    <a:lnTo>
                      <a:pt x="152" y="48"/>
                    </a:lnTo>
                    <a:lnTo>
                      <a:pt x="152" y="56"/>
                    </a:lnTo>
                    <a:lnTo>
                      <a:pt x="136" y="56"/>
                    </a:lnTo>
                    <a:lnTo>
                      <a:pt x="128" y="64"/>
                    </a:lnTo>
                    <a:lnTo>
                      <a:pt x="128" y="72"/>
                    </a:lnTo>
                    <a:lnTo>
                      <a:pt x="112" y="88"/>
                    </a:lnTo>
                    <a:lnTo>
                      <a:pt x="96" y="96"/>
                    </a:lnTo>
                    <a:lnTo>
                      <a:pt x="80" y="112"/>
                    </a:lnTo>
                    <a:lnTo>
                      <a:pt x="64" y="128"/>
                    </a:lnTo>
                    <a:lnTo>
                      <a:pt x="48" y="144"/>
                    </a:lnTo>
                    <a:lnTo>
                      <a:pt x="32" y="152"/>
                    </a:lnTo>
                    <a:lnTo>
                      <a:pt x="24" y="160"/>
                    </a:lnTo>
                    <a:lnTo>
                      <a:pt x="16" y="168"/>
                    </a:lnTo>
                    <a:lnTo>
                      <a:pt x="16" y="176"/>
                    </a:lnTo>
                    <a:lnTo>
                      <a:pt x="16" y="184"/>
                    </a:lnTo>
                    <a:lnTo>
                      <a:pt x="16" y="200"/>
                    </a:lnTo>
                    <a:lnTo>
                      <a:pt x="8" y="200"/>
                    </a:lnTo>
                    <a:lnTo>
                      <a:pt x="8" y="192"/>
                    </a:lnTo>
                    <a:lnTo>
                      <a:pt x="0" y="184"/>
                    </a:lnTo>
                    <a:lnTo>
                      <a:pt x="0" y="16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1" name="Freeform 40"/>
              <p:cNvSpPr>
                <a:spLocks/>
              </p:cNvSpPr>
              <p:nvPr/>
            </p:nvSpPr>
            <p:spPr bwMode="auto">
              <a:xfrm>
                <a:off x="4113" y="580"/>
                <a:ext cx="136" cy="155"/>
              </a:xfrm>
              <a:custGeom>
                <a:avLst/>
                <a:gdLst>
                  <a:gd name="T0" fmla="*/ 0 w 152"/>
                  <a:gd name="T1" fmla="*/ 12 h 200"/>
                  <a:gd name="T2" fmla="*/ 4 w 152"/>
                  <a:gd name="T3" fmla="*/ 12 h 200"/>
                  <a:gd name="T4" fmla="*/ 5 w 152"/>
                  <a:gd name="T5" fmla="*/ 10 h 200"/>
                  <a:gd name="T6" fmla="*/ 11 w 152"/>
                  <a:gd name="T7" fmla="*/ 9 h 200"/>
                  <a:gd name="T8" fmla="*/ 15 w 152"/>
                  <a:gd name="T9" fmla="*/ 9 h 200"/>
                  <a:gd name="T10" fmla="*/ 19 w 152"/>
                  <a:gd name="T11" fmla="*/ 7 h 200"/>
                  <a:gd name="T12" fmla="*/ 27 w 152"/>
                  <a:gd name="T13" fmla="*/ 5 h 200"/>
                  <a:gd name="T14" fmla="*/ 31 w 152"/>
                  <a:gd name="T15" fmla="*/ 4 h 200"/>
                  <a:gd name="T16" fmla="*/ 34 w 152"/>
                  <a:gd name="T17" fmla="*/ 2 h 200"/>
                  <a:gd name="T18" fmla="*/ 37 w 152"/>
                  <a:gd name="T19" fmla="*/ 2 h 200"/>
                  <a:gd name="T20" fmla="*/ 37 w 152"/>
                  <a:gd name="T21" fmla="*/ 2 h 200"/>
                  <a:gd name="T22" fmla="*/ 37 w 152"/>
                  <a:gd name="T23" fmla="*/ 0 h 200"/>
                  <a:gd name="T24" fmla="*/ 37 w 152"/>
                  <a:gd name="T25" fmla="*/ 2 h 200"/>
                  <a:gd name="T26" fmla="*/ 39 w 152"/>
                  <a:gd name="T27" fmla="*/ 2 h 200"/>
                  <a:gd name="T28" fmla="*/ 42 w 152"/>
                  <a:gd name="T29" fmla="*/ 2 h 200"/>
                  <a:gd name="T30" fmla="*/ 46 w 152"/>
                  <a:gd name="T31" fmla="*/ 2 h 200"/>
                  <a:gd name="T32" fmla="*/ 47 w 152"/>
                  <a:gd name="T33" fmla="*/ 3 h 200"/>
                  <a:gd name="T34" fmla="*/ 51 w 152"/>
                  <a:gd name="T35" fmla="*/ 4 h 200"/>
                  <a:gd name="T36" fmla="*/ 51 w 152"/>
                  <a:gd name="T37" fmla="*/ 4 h 200"/>
                  <a:gd name="T38" fmla="*/ 46 w 152"/>
                  <a:gd name="T39" fmla="*/ 4 h 200"/>
                  <a:gd name="T40" fmla="*/ 42 w 152"/>
                  <a:gd name="T41" fmla="*/ 5 h 200"/>
                  <a:gd name="T42" fmla="*/ 42 w 152"/>
                  <a:gd name="T43" fmla="*/ 5 h 200"/>
                  <a:gd name="T44" fmla="*/ 37 w 152"/>
                  <a:gd name="T45" fmla="*/ 7 h 200"/>
                  <a:gd name="T46" fmla="*/ 31 w 152"/>
                  <a:gd name="T47" fmla="*/ 7 h 200"/>
                  <a:gd name="T48" fmla="*/ 27 w 152"/>
                  <a:gd name="T49" fmla="*/ 9 h 200"/>
                  <a:gd name="T50" fmla="*/ 21 w 152"/>
                  <a:gd name="T51" fmla="*/ 10 h 200"/>
                  <a:gd name="T52" fmla="*/ 15 w 152"/>
                  <a:gd name="T53" fmla="*/ 12 h 200"/>
                  <a:gd name="T54" fmla="*/ 11 w 152"/>
                  <a:gd name="T55" fmla="*/ 12 h 200"/>
                  <a:gd name="T56" fmla="*/ 8 w 152"/>
                  <a:gd name="T57" fmla="*/ 12 h 200"/>
                  <a:gd name="T58" fmla="*/ 5 w 152"/>
                  <a:gd name="T59" fmla="*/ 13 h 200"/>
                  <a:gd name="T60" fmla="*/ 5 w 152"/>
                  <a:gd name="T61" fmla="*/ 13 h 200"/>
                  <a:gd name="T62" fmla="*/ 5 w 152"/>
                  <a:gd name="T63" fmla="*/ 15 h 200"/>
                  <a:gd name="T64" fmla="*/ 5 w 152"/>
                  <a:gd name="T65" fmla="*/ 16 h 200"/>
                  <a:gd name="T66" fmla="*/ 4 w 152"/>
                  <a:gd name="T67" fmla="*/ 16 h 200"/>
                  <a:gd name="T68" fmla="*/ 4 w 152"/>
                  <a:gd name="T69" fmla="*/ 15 h 200"/>
                  <a:gd name="T70" fmla="*/ 0 w 152"/>
                  <a:gd name="T71" fmla="*/ 15 h 200"/>
                  <a:gd name="T72" fmla="*/ 0 w 152"/>
                  <a:gd name="T73" fmla="*/ 12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200"/>
                  <a:gd name="T113" fmla="*/ 152 w 152"/>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200">
                    <a:moveTo>
                      <a:pt x="0" y="160"/>
                    </a:moveTo>
                    <a:lnTo>
                      <a:pt x="8" y="144"/>
                    </a:lnTo>
                    <a:lnTo>
                      <a:pt x="16" y="128"/>
                    </a:lnTo>
                    <a:lnTo>
                      <a:pt x="32" y="120"/>
                    </a:lnTo>
                    <a:lnTo>
                      <a:pt x="48" y="112"/>
                    </a:lnTo>
                    <a:lnTo>
                      <a:pt x="56" y="96"/>
                    </a:lnTo>
                    <a:lnTo>
                      <a:pt x="80" y="72"/>
                    </a:lnTo>
                    <a:lnTo>
                      <a:pt x="96" y="48"/>
                    </a:lnTo>
                    <a:lnTo>
                      <a:pt x="104" y="32"/>
                    </a:lnTo>
                    <a:lnTo>
                      <a:pt x="112" y="16"/>
                    </a:lnTo>
                    <a:lnTo>
                      <a:pt x="112" y="8"/>
                    </a:lnTo>
                    <a:lnTo>
                      <a:pt x="112" y="0"/>
                    </a:lnTo>
                    <a:lnTo>
                      <a:pt x="112" y="8"/>
                    </a:lnTo>
                    <a:lnTo>
                      <a:pt x="120" y="16"/>
                    </a:lnTo>
                    <a:lnTo>
                      <a:pt x="128" y="32"/>
                    </a:lnTo>
                    <a:lnTo>
                      <a:pt x="136" y="32"/>
                    </a:lnTo>
                    <a:lnTo>
                      <a:pt x="144" y="40"/>
                    </a:lnTo>
                    <a:lnTo>
                      <a:pt x="152" y="48"/>
                    </a:lnTo>
                    <a:lnTo>
                      <a:pt x="152" y="56"/>
                    </a:lnTo>
                    <a:lnTo>
                      <a:pt x="136" y="56"/>
                    </a:lnTo>
                    <a:lnTo>
                      <a:pt x="128" y="64"/>
                    </a:lnTo>
                    <a:lnTo>
                      <a:pt x="128" y="72"/>
                    </a:lnTo>
                    <a:lnTo>
                      <a:pt x="112" y="88"/>
                    </a:lnTo>
                    <a:lnTo>
                      <a:pt x="96" y="96"/>
                    </a:lnTo>
                    <a:lnTo>
                      <a:pt x="80" y="112"/>
                    </a:lnTo>
                    <a:lnTo>
                      <a:pt x="64" y="128"/>
                    </a:lnTo>
                    <a:lnTo>
                      <a:pt x="48" y="144"/>
                    </a:lnTo>
                    <a:lnTo>
                      <a:pt x="32" y="152"/>
                    </a:lnTo>
                    <a:lnTo>
                      <a:pt x="24" y="160"/>
                    </a:lnTo>
                    <a:lnTo>
                      <a:pt x="16" y="168"/>
                    </a:lnTo>
                    <a:lnTo>
                      <a:pt x="16" y="176"/>
                    </a:lnTo>
                    <a:lnTo>
                      <a:pt x="16" y="184"/>
                    </a:lnTo>
                    <a:lnTo>
                      <a:pt x="16" y="200"/>
                    </a:lnTo>
                    <a:lnTo>
                      <a:pt x="8" y="200"/>
                    </a:lnTo>
                    <a:lnTo>
                      <a:pt x="8" y="192"/>
                    </a:lnTo>
                    <a:lnTo>
                      <a:pt x="0" y="184"/>
                    </a:lnTo>
                    <a:lnTo>
                      <a:pt x="0" y="160"/>
                    </a:lnTo>
                  </a:path>
                </a:pathLst>
              </a:custGeom>
              <a:solidFill>
                <a:srgbClr val="33CC33"/>
              </a:solidFill>
              <a:ln w="12700">
                <a:solidFill>
                  <a:srgbClr val="000000"/>
                </a:solidFill>
                <a:round/>
                <a:headEnd/>
                <a:tailEnd/>
              </a:ln>
            </p:spPr>
            <p:txBody>
              <a:bodyPr/>
              <a:lstStyle/>
              <a:p>
                <a:endParaRPr lang="en-GB"/>
              </a:p>
            </p:txBody>
          </p:sp>
          <p:sp>
            <p:nvSpPr>
              <p:cNvPr id="272" name="Freeform 41"/>
              <p:cNvSpPr>
                <a:spLocks/>
              </p:cNvSpPr>
              <p:nvPr/>
            </p:nvSpPr>
            <p:spPr bwMode="auto">
              <a:xfrm>
                <a:off x="4270" y="698"/>
                <a:ext cx="50" cy="31"/>
              </a:xfrm>
              <a:custGeom>
                <a:avLst/>
                <a:gdLst>
                  <a:gd name="T0" fmla="*/ 0 w 56"/>
                  <a:gd name="T1" fmla="*/ 3 h 40"/>
                  <a:gd name="T2" fmla="*/ 0 w 56"/>
                  <a:gd name="T3" fmla="*/ 2 h 40"/>
                  <a:gd name="T4" fmla="*/ 4 w 56"/>
                  <a:gd name="T5" fmla="*/ 2 h 40"/>
                  <a:gd name="T6" fmla="*/ 11 w 56"/>
                  <a:gd name="T7" fmla="*/ 0 h 40"/>
                  <a:gd name="T8" fmla="*/ 15 w 56"/>
                  <a:gd name="T9" fmla="*/ 2 h 40"/>
                  <a:gd name="T10" fmla="*/ 19 w 56"/>
                  <a:gd name="T11" fmla="*/ 2 h 40"/>
                  <a:gd name="T12" fmla="*/ 19 w 56"/>
                  <a:gd name="T13" fmla="*/ 2 h 40"/>
                  <a:gd name="T14" fmla="*/ 15 w 56"/>
                  <a:gd name="T15" fmla="*/ 2 h 40"/>
                  <a:gd name="T16" fmla="*/ 11 w 56"/>
                  <a:gd name="T17" fmla="*/ 3 h 40"/>
                  <a:gd name="T18" fmla="*/ 4 w 56"/>
                  <a:gd name="T19" fmla="*/ 3 h 40"/>
                  <a:gd name="T20" fmla="*/ 0 w 56"/>
                  <a:gd name="T21" fmla="*/ 3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0"/>
                  <a:gd name="T35" fmla="*/ 56 w 5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0">
                    <a:moveTo>
                      <a:pt x="0" y="40"/>
                    </a:moveTo>
                    <a:lnTo>
                      <a:pt x="0" y="32"/>
                    </a:lnTo>
                    <a:lnTo>
                      <a:pt x="8" y="16"/>
                    </a:lnTo>
                    <a:lnTo>
                      <a:pt x="32" y="0"/>
                    </a:lnTo>
                    <a:lnTo>
                      <a:pt x="48" y="8"/>
                    </a:lnTo>
                    <a:lnTo>
                      <a:pt x="56" y="16"/>
                    </a:lnTo>
                    <a:lnTo>
                      <a:pt x="56" y="24"/>
                    </a:lnTo>
                    <a:lnTo>
                      <a:pt x="48" y="32"/>
                    </a:lnTo>
                    <a:lnTo>
                      <a:pt x="32" y="40"/>
                    </a:lnTo>
                    <a:lnTo>
                      <a:pt x="8" y="40"/>
                    </a:lnTo>
                    <a:lnTo>
                      <a:pt x="0" y="4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3" name="Freeform 42"/>
              <p:cNvSpPr>
                <a:spLocks/>
              </p:cNvSpPr>
              <p:nvPr/>
            </p:nvSpPr>
            <p:spPr bwMode="auto">
              <a:xfrm>
                <a:off x="4270" y="698"/>
                <a:ext cx="50" cy="31"/>
              </a:xfrm>
              <a:custGeom>
                <a:avLst/>
                <a:gdLst>
                  <a:gd name="T0" fmla="*/ 0 w 56"/>
                  <a:gd name="T1" fmla="*/ 3 h 40"/>
                  <a:gd name="T2" fmla="*/ 0 w 56"/>
                  <a:gd name="T3" fmla="*/ 2 h 40"/>
                  <a:gd name="T4" fmla="*/ 4 w 56"/>
                  <a:gd name="T5" fmla="*/ 2 h 40"/>
                  <a:gd name="T6" fmla="*/ 11 w 56"/>
                  <a:gd name="T7" fmla="*/ 0 h 40"/>
                  <a:gd name="T8" fmla="*/ 15 w 56"/>
                  <a:gd name="T9" fmla="*/ 2 h 40"/>
                  <a:gd name="T10" fmla="*/ 19 w 56"/>
                  <a:gd name="T11" fmla="*/ 2 h 40"/>
                  <a:gd name="T12" fmla="*/ 19 w 56"/>
                  <a:gd name="T13" fmla="*/ 2 h 40"/>
                  <a:gd name="T14" fmla="*/ 15 w 56"/>
                  <a:gd name="T15" fmla="*/ 2 h 40"/>
                  <a:gd name="T16" fmla="*/ 11 w 56"/>
                  <a:gd name="T17" fmla="*/ 3 h 40"/>
                  <a:gd name="T18" fmla="*/ 4 w 56"/>
                  <a:gd name="T19" fmla="*/ 3 h 40"/>
                  <a:gd name="T20" fmla="*/ 0 w 56"/>
                  <a:gd name="T21" fmla="*/ 3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0"/>
                  <a:gd name="T35" fmla="*/ 56 w 5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0">
                    <a:moveTo>
                      <a:pt x="0" y="40"/>
                    </a:moveTo>
                    <a:lnTo>
                      <a:pt x="0" y="32"/>
                    </a:lnTo>
                    <a:lnTo>
                      <a:pt x="8" y="16"/>
                    </a:lnTo>
                    <a:lnTo>
                      <a:pt x="32" y="0"/>
                    </a:lnTo>
                    <a:lnTo>
                      <a:pt x="48" y="8"/>
                    </a:lnTo>
                    <a:lnTo>
                      <a:pt x="56" y="16"/>
                    </a:lnTo>
                    <a:lnTo>
                      <a:pt x="56" y="24"/>
                    </a:lnTo>
                    <a:lnTo>
                      <a:pt x="48" y="32"/>
                    </a:lnTo>
                    <a:lnTo>
                      <a:pt x="32" y="40"/>
                    </a:lnTo>
                    <a:lnTo>
                      <a:pt x="8" y="40"/>
                    </a:lnTo>
                    <a:lnTo>
                      <a:pt x="0" y="40"/>
                    </a:lnTo>
                  </a:path>
                </a:pathLst>
              </a:custGeom>
              <a:solidFill>
                <a:srgbClr val="33CC33"/>
              </a:solidFill>
              <a:ln w="12700">
                <a:solidFill>
                  <a:srgbClr val="000000"/>
                </a:solidFill>
                <a:round/>
                <a:headEnd/>
                <a:tailEnd/>
              </a:ln>
            </p:spPr>
            <p:txBody>
              <a:bodyPr/>
              <a:lstStyle/>
              <a:p>
                <a:endParaRPr lang="en-GB"/>
              </a:p>
            </p:txBody>
          </p:sp>
        </p:grpSp>
        <p:sp>
          <p:nvSpPr>
            <p:cNvPr id="231" name="テキスト ボックス 49"/>
            <p:cNvSpPr txBox="1">
              <a:spLocks noChangeArrowheads="1"/>
            </p:cNvSpPr>
            <p:nvPr/>
          </p:nvSpPr>
          <p:spPr bwMode="auto">
            <a:xfrm>
              <a:off x="6566251" y="3501008"/>
              <a:ext cx="382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Tahoma" pitchFamily="34" charset="0"/>
                  <a:ea typeface="MS PGothic" pitchFamily="34" charset="-128"/>
                </a:defRPr>
              </a:lvl1pPr>
              <a:lvl2pPr marL="742950" indent="-285750" eaLnBrk="0" hangingPunct="0">
                <a:defRPr kumimoji="1" sz="1400">
                  <a:solidFill>
                    <a:schemeClr val="tx1"/>
                  </a:solidFill>
                  <a:latin typeface="Tahoma" pitchFamily="34" charset="0"/>
                  <a:ea typeface="MS PGothic" pitchFamily="34" charset="-128"/>
                </a:defRPr>
              </a:lvl2pPr>
              <a:lvl3pPr marL="1143000" indent="-228600" eaLnBrk="0" hangingPunct="0">
                <a:defRPr kumimoji="1" sz="1400">
                  <a:solidFill>
                    <a:schemeClr val="tx1"/>
                  </a:solidFill>
                  <a:latin typeface="Tahoma" pitchFamily="34" charset="0"/>
                  <a:ea typeface="MS PGothic" pitchFamily="34" charset="-128"/>
                </a:defRPr>
              </a:lvl3pPr>
              <a:lvl4pPr marL="1600200" indent="-228600" eaLnBrk="0" hangingPunct="0">
                <a:defRPr kumimoji="1" sz="1400">
                  <a:solidFill>
                    <a:schemeClr val="tx1"/>
                  </a:solidFill>
                  <a:latin typeface="Tahoma" pitchFamily="34" charset="0"/>
                  <a:ea typeface="MS PGothic" pitchFamily="34" charset="-128"/>
                </a:defRPr>
              </a:lvl4pPr>
              <a:lvl5pPr marL="2057400" indent="-228600" eaLnBrk="0" hangingPunct="0">
                <a:defRPr kumimoji="1" sz="1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kumimoji="1" sz="1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kumimoji="1" sz="1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kumimoji="1" sz="1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kumimoji="1" sz="1400">
                  <a:solidFill>
                    <a:schemeClr val="tx1"/>
                  </a:solidFill>
                  <a:latin typeface="Tahoma" pitchFamily="34" charset="0"/>
                  <a:ea typeface="MS PGothic" pitchFamily="34" charset="-128"/>
                </a:defRPr>
              </a:lvl9pPr>
            </a:lstStyle>
            <a:p>
              <a:pPr eaLnBrk="1" hangingPunct="1"/>
              <a:r>
                <a:rPr lang="ja-JP" altLang="en-US" sz="1200" dirty="0">
                  <a:solidFill>
                    <a:srgbClr val="FF0000"/>
                  </a:solidFill>
                  <a:ea typeface="HG丸ｺﾞｼｯｸM-PRO" pitchFamily="50" charset="-128"/>
                </a:rPr>
                <a:t>★</a:t>
              </a:r>
            </a:p>
          </p:txBody>
        </p:sp>
        <p:sp>
          <p:nvSpPr>
            <p:cNvPr id="232" name="TextBox 231"/>
            <p:cNvSpPr txBox="1"/>
            <p:nvPr/>
          </p:nvSpPr>
          <p:spPr>
            <a:xfrm>
              <a:off x="6768566" y="3444080"/>
              <a:ext cx="1362864" cy="425783"/>
            </a:xfrm>
            <a:prstGeom prst="rect">
              <a:avLst/>
            </a:prstGeom>
            <a:noFill/>
          </p:spPr>
          <p:txBody>
            <a:bodyPr wrap="none" rtlCol="0">
              <a:spAutoFit/>
            </a:bodyPr>
            <a:lstStyle/>
            <a:p>
              <a:r>
                <a:rPr lang="en-GB" sz="1600" b="1" dirty="0" err="1" smtClean="0">
                  <a:solidFill>
                    <a:srgbClr val="002060"/>
                  </a:solidFill>
                </a:rPr>
                <a:t>Rokkasho</a:t>
              </a:r>
              <a:endParaRPr lang="en-GB" sz="1600" b="1" dirty="0">
                <a:solidFill>
                  <a:srgbClr val="002060"/>
                </a:solidFill>
              </a:endParaRPr>
            </a:p>
          </p:txBody>
        </p:sp>
      </p:grpSp>
      <p:sp>
        <p:nvSpPr>
          <p:cNvPr id="82" name="TextBox 81"/>
          <p:cNvSpPr txBox="1"/>
          <p:nvPr/>
        </p:nvSpPr>
        <p:spPr>
          <a:xfrm>
            <a:off x="1675904" y="-76745"/>
            <a:ext cx="7597273" cy="769441"/>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GB" dirty="0"/>
              <a:t>EVA </a:t>
            </a:r>
            <a:r>
              <a:rPr lang="en-GB" dirty="0" smtClean="0"/>
              <a:t>Phase – Accelerator Facility</a:t>
            </a:r>
            <a:endParaRPr lang="en-GB" dirty="0"/>
          </a:p>
        </p:txBody>
      </p:sp>
      <p:pic>
        <p:nvPicPr>
          <p:cNvPr id="81" name="図 3" descr="QST_LOGO_YOKO.ps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2487" y="4797152"/>
            <a:ext cx="1222930" cy="461718"/>
          </a:xfrm>
          <a:prstGeom prst="rect">
            <a:avLst/>
          </a:prstGeom>
          <a:solidFill>
            <a:schemeClr val="bg1"/>
          </a:solidFill>
        </p:spPr>
      </p:pic>
    </p:spTree>
    <p:extLst>
      <p:ext uri="{BB962C8B-B14F-4D97-AF65-F5344CB8AC3E}">
        <p14:creationId xmlns:p14="http://schemas.microsoft.com/office/powerpoint/2010/main" val="19202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2318" y="6309320"/>
            <a:ext cx="3275072" cy="548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ontent Placeholder 1"/>
          <p:cNvSpPr>
            <a:spLocks noGrp="1"/>
          </p:cNvSpPr>
          <p:nvPr>
            <p:ph idx="1"/>
          </p:nvPr>
        </p:nvSpPr>
        <p:spPr>
          <a:xfrm>
            <a:off x="3087944" y="1124744"/>
            <a:ext cx="3672408" cy="1440160"/>
          </a:xfrm>
        </p:spPr>
        <p:txBody>
          <a:bodyPr>
            <a:normAutofit fontScale="70000" lnSpcReduction="20000"/>
          </a:bodyPr>
          <a:lstStyle/>
          <a:p>
            <a:r>
              <a:rPr lang="en-GB" dirty="0"/>
              <a:t>T</a:t>
            </a:r>
            <a:r>
              <a:rPr lang="en-GB" dirty="0" smtClean="0"/>
              <a:t>he first wall </a:t>
            </a:r>
          </a:p>
          <a:p>
            <a:r>
              <a:rPr lang="en-GB" dirty="0" smtClean="0"/>
              <a:t>of the reactor vessel shall</a:t>
            </a:r>
          </a:p>
          <a:p>
            <a:r>
              <a:rPr lang="en-GB" dirty="0">
                <a:solidFill>
                  <a:srgbClr val="0070C0"/>
                </a:solidFill>
              </a:rPr>
              <a:t>a</a:t>
            </a:r>
            <a:r>
              <a:rPr lang="en-GB" dirty="0" smtClean="0">
                <a:solidFill>
                  <a:srgbClr val="0070C0"/>
                </a:solidFill>
              </a:rPr>
              <a:t>bsorb 14.1 MeV neutrons</a:t>
            </a:r>
          </a:p>
          <a:p>
            <a:r>
              <a:rPr lang="en-GB" dirty="0">
                <a:solidFill>
                  <a:schemeClr val="tx2"/>
                </a:solidFill>
              </a:rPr>
              <a:t>p</a:t>
            </a:r>
            <a:r>
              <a:rPr lang="en-GB" dirty="0" smtClean="0">
                <a:solidFill>
                  <a:schemeClr val="tx2"/>
                </a:solidFill>
              </a:rPr>
              <a:t>roduct of DT reactions</a:t>
            </a:r>
          </a:p>
        </p:txBody>
      </p:sp>
      <p:sp>
        <p:nvSpPr>
          <p:cNvPr id="7" name="Content Placeholder 1"/>
          <p:cNvSpPr txBox="1">
            <a:spLocks/>
          </p:cNvSpPr>
          <p:nvPr/>
        </p:nvSpPr>
        <p:spPr>
          <a:xfrm>
            <a:off x="-108521" y="2736304"/>
            <a:ext cx="5400601" cy="3573016"/>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Tx/>
              <a:buNone/>
              <a:defRPr sz="3200" kern="1200">
                <a:solidFill>
                  <a:srgbClr val="002060"/>
                </a:solidFill>
                <a:latin typeface="+mn-lt"/>
                <a:ea typeface="+mn-ea"/>
                <a:cs typeface="+mn-cs"/>
              </a:defRPr>
            </a:lvl1pPr>
            <a:lvl2pPr marL="457200" indent="0" algn="ctr"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t>ITER first wall will present </a:t>
            </a:r>
          </a:p>
          <a:p>
            <a:r>
              <a:rPr lang="en-GB" dirty="0" smtClean="0">
                <a:solidFill>
                  <a:srgbClr val="0070C0"/>
                </a:solidFill>
              </a:rPr>
              <a:t>3 &lt; </a:t>
            </a:r>
            <a:r>
              <a:rPr lang="en-GB" dirty="0" err="1" smtClean="0">
                <a:solidFill>
                  <a:srgbClr val="0070C0"/>
                </a:solidFill>
              </a:rPr>
              <a:t>dpa</a:t>
            </a:r>
            <a:r>
              <a:rPr lang="en-GB" dirty="0" smtClean="0">
                <a:solidFill>
                  <a:srgbClr val="0070C0"/>
                </a:solidFill>
              </a:rPr>
              <a:t> </a:t>
            </a:r>
            <a:r>
              <a:rPr lang="en-GB" dirty="0" smtClean="0"/>
              <a:t>at the end of its operational life</a:t>
            </a:r>
          </a:p>
          <a:p>
            <a:endParaRPr lang="en-GB" dirty="0"/>
          </a:p>
          <a:p>
            <a:r>
              <a:rPr lang="en-GB" dirty="0" smtClean="0"/>
              <a:t>In a Fusion power plant</a:t>
            </a:r>
          </a:p>
          <a:p>
            <a:r>
              <a:rPr lang="en-GB" dirty="0" smtClean="0">
                <a:solidFill>
                  <a:srgbClr val="0070C0"/>
                </a:solidFill>
              </a:rPr>
              <a:t>~15 </a:t>
            </a:r>
            <a:r>
              <a:rPr lang="en-GB" dirty="0" err="1" smtClean="0">
                <a:solidFill>
                  <a:srgbClr val="0070C0"/>
                </a:solidFill>
              </a:rPr>
              <a:t>dpa</a:t>
            </a:r>
            <a:r>
              <a:rPr lang="en-GB" dirty="0" smtClean="0"/>
              <a:t> per year of operation</a:t>
            </a:r>
          </a:p>
          <a:p>
            <a:endParaRPr lang="en-GB" baseline="30000" dirty="0" smtClean="0">
              <a:solidFill>
                <a:srgbClr val="0070C0"/>
              </a:solidFill>
            </a:endParaRPr>
          </a:p>
          <a:p>
            <a:r>
              <a:rPr lang="en-GB" dirty="0"/>
              <a:t>Two transmutation </a:t>
            </a:r>
            <a:r>
              <a:rPr lang="en-GB" dirty="0" smtClean="0"/>
              <a:t>reactions become critical</a:t>
            </a:r>
            <a:endParaRPr lang="en-GB" dirty="0"/>
          </a:p>
          <a:p>
            <a:r>
              <a:rPr lang="en-GB" baseline="30000" dirty="0" smtClean="0">
                <a:solidFill>
                  <a:srgbClr val="0070C0"/>
                </a:solidFill>
              </a:rPr>
              <a:t>56</a:t>
            </a:r>
            <a:r>
              <a:rPr lang="en-GB" dirty="0" smtClean="0">
                <a:solidFill>
                  <a:srgbClr val="0070C0"/>
                </a:solidFill>
              </a:rPr>
              <a:t>Fe(n,α)</a:t>
            </a:r>
            <a:r>
              <a:rPr lang="en-GB" baseline="30000" dirty="0" smtClean="0">
                <a:solidFill>
                  <a:srgbClr val="0070C0"/>
                </a:solidFill>
              </a:rPr>
              <a:t>53</a:t>
            </a:r>
            <a:r>
              <a:rPr lang="en-GB" dirty="0" smtClean="0">
                <a:solidFill>
                  <a:srgbClr val="0070C0"/>
                </a:solidFill>
              </a:rPr>
              <a:t>Cr</a:t>
            </a:r>
            <a:r>
              <a:rPr lang="en-GB" dirty="0" smtClean="0"/>
              <a:t> </a:t>
            </a:r>
            <a:endParaRPr lang="en-GB" dirty="0"/>
          </a:p>
          <a:p>
            <a:r>
              <a:rPr lang="en-GB" dirty="0" smtClean="0"/>
              <a:t>and</a:t>
            </a:r>
            <a:endParaRPr lang="en-GB" dirty="0"/>
          </a:p>
          <a:p>
            <a:r>
              <a:rPr lang="en-GB" baseline="30000" dirty="0" smtClean="0">
                <a:solidFill>
                  <a:srgbClr val="0070C0"/>
                </a:solidFill>
              </a:rPr>
              <a:t>56</a:t>
            </a:r>
            <a:r>
              <a:rPr lang="en-GB" dirty="0" smtClean="0">
                <a:solidFill>
                  <a:srgbClr val="0070C0"/>
                </a:solidFill>
              </a:rPr>
              <a:t>Fe(n</a:t>
            </a:r>
            <a:r>
              <a:rPr lang="en-GB" dirty="0">
                <a:solidFill>
                  <a:srgbClr val="0070C0"/>
                </a:solidFill>
              </a:rPr>
              <a:t>, p)</a:t>
            </a:r>
            <a:r>
              <a:rPr lang="en-GB" baseline="30000" dirty="0">
                <a:solidFill>
                  <a:srgbClr val="0070C0"/>
                </a:solidFill>
              </a:rPr>
              <a:t>56</a:t>
            </a:r>
            <a:r>
              <a:rPr lang="en-GB" dirty="0">
                <a:solidFill>
                  <a:srgbClr val="0070C0"/>
                </a:solidFill>
              </a:rPr>
              <a:t>Mn</a:t>
            </a:r>
            <a:r>
              <a:rPr lang="en-GB" dirty="0"/>
              <a:t> </a:t>
            </a:r>
          </a:p>
          <a:p>
            <a:r>
              <a:rPr lang="en-GB" dirty="0" smtClean="0"/>
              <a:t>with </a:t>
            </a:r>
            <a:r>
              <a:rPr lang="en-GB" b="1" dirty="0" smtClean="0"/>
              <a:t>n</a:t>
            </a:r>
            <a:r>
              <a:rPr lang="en-GB" dirty="0" smtClean="0"/>
              <a:t> </a:t>
            </a:r>
            <a:r>
              <a:rPr lang="en-GB" dirty="0"/>
              <a:t>threshold </a:t>
            </a:r>
            <a:r>
              <a:rPr lang="en-GB" dirty="0" smtClean="0"/>
              <a:t>energies at </a:t>
            </a:r>
            <a:r>
              <a:rPr lang="en-GB" b="1" dirty="0" smtClean="0"/>
              <a:t>2.9</a:t>
            </a:r>
            <a:r>
              <a:rPr lang="en-GB" dirty="0" smtClean="0"/>
              <a:t> and </a:t>
            </a:r>
            <a:r>
              <a:rPr lang="en-GB" b="1" dirty="0" smtClean="0"/>
              <a:t>0.9 MeV</a:t>
            </a:r>
          </a:p>
        </p:txBody>
      </p:sp>
      <p:pic>
        <p:nvPicPr>
          <p:cNvPr id="16" name="Picture 5" descr="http://www.euanmearns.com/wp-content/uploads/2015/06/globaenergy2014.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3016822" cy="2664295"/>
          </a:xfrm>
          <a:prstGeom prst="rect">
            <a:avLst/>
          </a:prstGeom>
          <a:noFill/>
          <a:ln w="38100">
            <a:solidFill>
              <a:srgbClr val="00A44A"/>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45312" y="-27384"/>
            <a:ext cx="5419176" cy="769441"/>
          </a:xfrm>
          <a:prstGeom prst="rect">
            <a:avLst/>
          </a:prstGeom>
          <a:noFill/>
        </p:spPr>
        <p:txBody>
          <a:bodyPr wrap="none" rtlCol="0">
            <a:spAutoFit/>
          </a:bodyPr>
          <a:lstStyle/>
          <a:p>
            <a:pPr algn="r"/>
            <a:r>
              <a:rPr lang="en-GB" sz="2200" b="1" dirty="0" smtClean="0">
                <a:solidFill>
                  <a:schemeClr val="bg1"/>
                </a:solidFill>
              </a:rPr>
              <a:t>Nuclear Fusion</a:t>
            </a:r>
          </a:p>
          <a:p>
            <a:pPr algn="r"/>
            <a:r>
              <a:rPr lang="en-GB" sz="2200" b="1" dirty="0">
                <a:solidFill>
                  <a:schemeClr val="bg1"/>
                </a:solidFill>
              </a:rPr>
              <a:t>t</a:t>
            </a:r>
            <a:r>
              <a:rPr lang="en-GB" sz="2200" b="1" dirty="0" smtClean="0">
                <a:solidFill>
                  <a:schemeClr val="bg1"/>
                </a:solidFill>
              </a:rPr>
              <a:t>he potential energy solution for humankind</a:t>
            </a:r>
            <a:endParaRPr lang="en-GB" sz="2200" b="1" dirty="0">
              <a:solidFill>
                <a:schemeClr val="bg1"/>
              </a:solidFill>
            </a:endParaRPr>
          </a:p>
        </p:txBody>
      </p:sp>
      <p:pic>
        <p:nvPicPr>
          <p:cNvPr id="12" name="Picture 11" descr="C:\Users\arnouxr\Desktop\Deuterium_tritium_fusion_T_gris.png"/>
          <p:cNvPicPr>
            <a:picLocks noChangeAspect="1" noChangeArrowheads="1"/>
          </p:cNvPicPr>
          <p:nvPr/>
        </p:nvPicPr>
        <p:blipFill>
          <a:blip r:embed="rId5" cstate="email">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artisticFilmGrain/>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948264" y="1124744"/>
            <a:ext cx="2003194" cy="2309446"/>
          </a:xfrm>
          <a:prstGeom prst="rect">
            <a:avLst/>
          </a:prstGeom>
          <a:solidFill>
            <a:srgbClr val="C00000">
              <a:alpha val="39000"/>
            </a:srgbClr>
          </a:solidFill>
          <a:ln w="38100">
            <a:solidFill>
              <a:srgbClr val="00A44A"/>
            </a:solidFill>
          </a:ln>
          <a:extLst/>
        </p:spPr>
      </p:pic>
      <p:sp>
        <p:nvSpPr>
          <p:cNvPr id="13" name="Rounded Rectangle 12"/>
          <p:cNvSpPr/>
          <p:nvPr/>
        </p:nvSpPr>
        <p:spPr>
          <a:xfrm>
            <a:off x="6948264" y="3212976"/>
            <a:ext cx="1136802" cy="1679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ight Brace 2"/>
          <p:cNvSpPr/>
          <p:nvPr/>
        </p:nvSpPr>
        <p:spPr>
          <a:xfrm>
            <a:off x="2699792" y="1988841"/>
            <a:ext cx="124586" cy="576063"/>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Right Brace 10"/>
          <p:cNvSpPr/>
          <p:nvPr/>
        </p:nvSpPr>
        <p:spPr>
          <a:xfrm flipH="1">
            <a:off x="2177636" y="836713"/>
            <a:ext cx="150894" cy="1491818"/>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5" name="Picture 2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62" r="14506"/>
          <a:stretch/>
        </p:blipFill>
        <p:spPr bwMode="auto">
          <a:xfrm>
            <a:off x="5652053" y="3924672"/>
            <a:ext cx="3319153" cy="2877796"/>
          </a:xfrm>
          <a:prstGeom prst="rect">
            <a:avLst/>
          </a:prstGeom>
          <a:noFill/>
          <a:ln w="38100">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5830184" y="4857348"/>
            <a:ext cx="538930" cy="230832"/>
          </a:xfrm>
          <a:prstGeom prst="rect">
            <a:avLst/>
          </a:prstGeom>
          <a:solidFill>
            <a:schemeClr val="bg1"/>
          </a:solidFill>
        </p:spPr>
        <p:txBody>
          <a:bodyPr wrap="none" rtlCol="0">
            <a:spAutoFit/>
          </a:bodyPr>
          <a:lstStyle/>
          <a:p>
            <a:r>
              <a:rPr lang="en-US" sz="900" dirty="0" smtClean="0"/>
              <a:t>Blanket</a:t>
            </a:r>
            <a:endParaRPr lang="en-US" sz="900" dirty="0"/>
          </a:p>
        </p:txBody>
      </p:sp>
      <p:cxnSp>
        <p:nvCxnSpPr>
          <p:cNvPr id="27" name="Straight Arrow Connector 26"/>
          <p:cNvCxnSpPr/>
          <p:nvPr/>
        </p:nvCxnSpPr>
        <p:spPr>
          <a:xfrm>
            <a:off x="6369114" y="4972764"/>
            <a:ext cx="604070" cy="3417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24654" y="6302916"/>
            <a:ext cx="572593" cy="230832"/>
          </a:xfrm>
          <a:prstGeom prst="rect">
            <a:avLst/>
          </a:prstGeom>
          <a:solidFill>
            <a:srgbClr val="C44F2A"/>
          </a:solidFill>
        </p:spPr>
        <p:txBody>
          <a:bodyPr wrap="none" rtlCol="0">
            <a:spAutoFit/>
          </a:bodyPr>
          <a:lstStyle/>
          <a:p>
            <a:r>
              <a:rPr lang="en-US" sz="900" dirty="0" err="1" smtClean="0">
                <a:solidFill>
                  <a:schemeClr val="bg1"/>
                </a:solidFill>
              </a:rPr>
              <a:t>Divertor</a:t>
            </a:r>
            <a:endParaRPr lang="en-US" sz="900" dirty="0">
              <a:solidFill>
                <a:schemeClr val="bg1"/>
              </a:solidFill>
            </a:endParaRPr>
          </a:p>
        </p:txBody>
      </p:sp>
      <p:cxnSp>
        <p:nvCxnSpPr>
          <p:cNvPr id="29" name="Straight Arrow Connector 28"/>
          <p:cNvCxnSpPr/>
          <p:nvPr/>
        </p:nvCxnSpPr>
        <p:spPr>
          <a:xfrm flipV="1">
            <a:off x="6397247" y="5924148"/>
            <a:ext cx="423537" cy="494184"/>
          </a:xfrm>
          <a:prstGeom prst="straightConnector1">
            <a:avLst/>
          </a:prstGeom>
          <a:ln w="38100">
            <a:solidFill>
              <a:srgbClr val="C44F2A"/>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982584" y="4000038"/>
            <a:ext cx="689612" cy="400110"/>
          </a:xfrm>
          <a:prstGeom prst="rect">
            <a:avLst/>
          </a:prstGeom>
          <a:noFill/>
        </p:spPr>
        <p:txBody>
          <a:bodyPr wrap="none" rtlCol="0">
            <a:spAutoFit/>
          </a:bodyPr>
          <a:lstStyle/>
          <a:p>
            <a:r>
              <a:rPr lang="en-US" sz="2000" b="1" dirty="0" smtClean="0">
                <a:solidFill>
                  <a:schemeClr val="bg1"/>
                </a:solidFill>
                <a:latin typeface="Aparajita" panose="020B0604020202020204" pitchFamily="34" charset="0"/>
                <a:cs typeface="Aparajita" panose="020B0604020202020204" pitchFamily="34" charset="0"/>
              </a:rPr>
              <a:t>ITER</a:t>
            </a:r>
            <a:endParaRPr lang="es-ES" sz="2000" b="1" dirty="0">
              <a:solidFill>
                <a:schemeClr val="bg1"/>
              </a:solidFill>
              <a:latin typeface="Aparajita" panose="020B0604020202020204" pitchFamily="34" charset="0"/>
              <a:cs typeface="Aparajita" panose="020B0604020202020204" pitchFamily="34" charset="0"/>
            </a:endParaRPr>
          </a:p>
        </p:txBody>
      </p:sp>
      <p:sp>
        <p:nvSpPr>
          <p:cNvPr id="32" name="TextBox 31"/>
          <p:cNvSpPr txBox="1"/>
          <p:nvPr/>
        </p:nvSpPr>
        <p:spPr>
          <a:xfrm>
            <a:off x="7731177" y="6305148"/>
            <a:ext cx="635110" cy="369332"/>
          </a:xfrm>
          <a:prstGeom prst="rect">
            <a:avLst/>
          </a:prstGeom>
          <a:solidFill>
            <a:srgbClr val="FFFF00"/>
          </a:solidFill>
          <a:ln>
            <a:solidFill>
              <a:srgbClr val="FFFF00"/>
            </a:solidFill>
          </a:ln>
        </p:spPr>
        <p:txBody>
          <a:bodyPr wrap="none" rtlCol="0">
            <a:spAutoFit/>
          </a:bodyPr>
          <a:lstStyle/>
          <a:p>
            <a:pPr algn="ctr"/>
            <a:r>
              <a:rPr lang="en-US" sz="900" b="1" dirty="0" smtClean="0">
                <a:solidFill>
                  <a:srgbClr val="002060"/>
                </a:solidFill>
              </a:rPr>
              <a:t>Where is </a:t>
            </a:r>
          </a:p>
          <a:p>
            <a:pPr algn="ctr"/>
            <a:r>
              <a:rPr lang="en-US" sz="900" b="1" dirty="0" smtClean="0">
                <a:solidFill>
                  <a:srgbClr val="002060"/>
                </a:solidFill>
              </a:rPr>
              <a:t>Wally?</a:t>
            </a:r>
            <a:endParaRPr lang="en-US" sz="900" b="1" dirty="0">
              <a:solidFill>
                <a:srgbClr val="002060"/>
              </a:solidFill>
            </a:endParaRPr>
          </a:p>
        </p:txBody>
      </p:sp>
      <p:cxnSp>
        <p:nvCxnSpPr>
          <p:cNvPr id="33" name="Straight Arrow Connector 32"/>
          <p:cNvCxnSpPr/>
          <p:nvPr/>
        </p:nvCxnSpPr>
        <p:spPr>
          <a:xfrm>
            <a:off x="8344784" y="6489814"/>
            <a:ext cx="277039" cy="1846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621823" y="6614497"/>
            <a:ext cx="256361" cy="1774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5" name="Picture 3" descr="C:\Users\jknaster\AppData\Local\Microsoft\Windows\Temporary Internet Files\Content.IE5\VFDOHN07\demonstratin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5518" y="6648048"/>
            <a:ext cx="73557"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764704"/>
            <a:ext cx="9361040" cy="2304256"/>
          </a:xfrm>
        </p:spPr>
        <p:txBody>
          <a:bodyPr>
            <a:normAutofit fontScale="77500" lnSpcReduction="20000"/>
          </a:bodyPr>
          <a:lstStyle/>
          <a:p>
            <a:r>
              <a:rPr lang="en-US" dirty="0" err="1"/>
              <a:t>LIPAc</a:t>
            </a:r>
            <a:r>
              <a:rPr lang="en-US" dirty="0"/>
              <a:t> is very ambitious</a:t>
            </a:r>
          </a:p>
          <a:p>
            <a:r>
              <a:rPr lang="en-US" dirty="0" smtClean="0">
                <a:solidFill>
                  <a:srgbClr val="0070C0"/>
                </a:solidFill>
              </a:rPr>
              <a:t>World’s highest current </a:t>
            </a:r>
            <a:r>
              <a:rPr lang="en-US" dirty="0" err="1" smtClean="0">
                <a:solidFill>
                  <a:srgbClr val="0070C0"/>
                </a:solidFill>
              </a:rPr>
              <a:t>linac</a:t>
            </a:r>
            <a:endParaRPr lang="en-US" dirty="0" smtClean="0">
              <a:solidFill>
                <a:srgbClr val="0070C0"/>
              </a:solidFill>
            </a:endParaRPr>
          </a:p>
          <a:p>
            <a:r>
              <a:rPr lang="en-US" dirty="0" smtClean="0">
                <a:solidFill>
                  <a:srgbClr val="0070C0"/>
                </a:solidFill>
              </a:rPr>
              <a:t>World’s top H</a:t>
            </a:r>
            <a:r>
              <a:rPr lang="en-US" baseline="30000" dirty="0" smtClean="0">
                <a:solidFill>
                  <a:srgbClr val="0070C0"/>
                </a:solidFill>
              </a:rPr>
              <a:t>+</a:t>
            </a:r>
            <a:r>
              <a:rPr lang="en-US" dirty="0" smtClean="0">
                <a:solidFill>
                  <a:srgbClr val="0070C0"/>
                </a:solidFill>
              </a:rPr>
              <a:t>&amp;D</a:t>
            </a:r>
            <a:r>
              <a:rPr lang="en-US" baseline="30000" dirty="0" smtClean="0">
                <a:solidFill>
                  <a:srgbClr val="0070C0"/>
                </a:solidFill>
              </a:rPr>
              <a:t>+</a:t>
            </a:r>
            <a:r>
              <a:rPr lang="en-US" dirty="0" smtClean="0">
                <a:solidFill>
                  <a:srgbClr val="0070C0"/>
                </a:solidFill>
              </a:rPr>
              <a:t> injector </a:t>
            </a:r>
            <a:r>
              <a:rPr lang="en-US" dirty="0">
                <a:solidFill>
                  <a:srgbClr val="0070C0"/>
                </a:solidFill>
              </a:rPr>
              <a:t>performance</a:t>
            </a:r>
          </a:p>
          <a:p>
            <a:r>
              <a:rPr lang="en-US" dirty="0" smtClean="0">
                <a:solidFill>
                  <a:srgbClr val="0070C0"/>
                </a:solidFill>
              </a:rPr>
              <a:t>World’s longest RFQ</a:t>
            </a:r>
          </a:p>
          <a:p>
            <a:r>
              <a:rPr lang="en-US" dirty="0" smtClean="0">
                <a:solidFill>
                  <a:srgbClr val="0070C0"/>
                </a:solidFill>
              </a:rPr>
              <a:t>World’s record of light hadrons current through SC cavities</a:t>
            </a:r>
          </a:p>
          <a:p>
            <a:r>
              <a:rPr lang="en-US" dirty="0">
                <a:solidFill>
                  <a:srgbClr val="0070C0"/>
                </a:solidFill>
              </a:rPr>
              <a:t> </a:t>
            </a:r>
            <a:r>
              <a:rPr lang="en-US" dirty="0" smtClean="0">
                <a:solidFill>
                  <a:srgbClr val="0070C0"/>
                </a:solidFill>
              </a:rPr>
              <a:t>World’s </a:t>
            </a:r>
            <a:r>
              <a:rPr lang="en-US" dirty="0">
                <a:solidFill>
                  <a:srgbClr val="0070C0"/>
                </a:solidFill>
              </a:rPr>
              <a:t>highest beam </a:t>
            </a:r>
            <a:r>
              <a:rPr lang="en-US" dirty="0" err="1" smtClean="0">
                <a:solidFill>
                  <a:srgbClr val="0070C0"/>
                </a:solidFill>
              </a:rPr>
              <a:t>perveance</a:t>
            </a:r>
            <a:endParaRPr lang="en-US" dirty="0" smtClean="0">
              <a:solidFill>
                <a:srgbClr val="0070C0"/>
              </a:solidFill>
            </a:endParaRPr>
          </a:p>
        </p:txBody>
      </p:sp>
      <p:pic>
        <p:nvPicPr>
          <p:cNvPr id="8" name="Image 8"/>
          <p:cNvPicPr>
            <a:picLocks noChangeAspect="1"/>
          </p:cNvPicPr>
          <p:nvPr/>
        </p:nvPicPr>
        <p:blipFill>
          <a:blip r:embed="rId2" cstate="print">
            <a:extLst>
              <a:ext uri="{BEBA8EAE-BF5A-486C-A8C5-ECC9F3942E4B}">
                <a14:imgProps xmlns:a14="http://schemas.microsoft.com/office/drawing/2010/main">
                  <a14:imgLayer r:embed="rId3">
                    <a14:imgEffect>
                      <a14:backgroundRemoval t="1553" b="98602" l="0" r="99409"/>
                    </a14:imgEffect>
                  </a14:imgLayer>
                </a14:imgProps>
              </a:ext>
              <a:ext uri="{28A0092B-C50C-407E-A947-70E740481C1C}">
                <a14:useLocalDpi xmlns:a14="http://schemas.microsoft.com/office/drawing/2010/main" val="0"/>
              </a:ext>
            </a:extLst>
          </a:blip>
          <a:stretch>
            <a:fillRect/>
          </a:stretch>
        </p:blipFill>
        <p:spPr>
          <a:xfrm>
            <a:off x="549072" y="2636912"/>
            <a:ext cx="8199392" cy="2468500"/>
          </a:xfrm>
          <a:prstGeom prst="rect">
            <a:avLst/>
          </a:prstGeom>
        </p:spPr>
      </p:pic>
      <p:sp>
        <p:nvSpPr>
          <p:cNvPr id="11" name="Rectangle 10"/>
          <p:cNvSpPr/>
          <p:nvPr/>
        </p:nvSpPr>
        <p:spPr>
          <a:xfrm>
            <a:off x="251520" y="4490536"/>
            <a:ext cx="4104456" cy="738664"/>
          </a:xfrm>
          <a:prstGeom prst="rect">
            <a:avLst/>
          </a:prstGeom>
          <a:noFill/>
          <a:ln w="38100">
            <a:solidFill>
              <a:srgbClr val="FFC000"/>
            </a:solidFill>
          </a:ln>
        </p:spPr>
        <p:txBody>
          <a:bodyPr wrap="square">
            <a:spAutoFit/>
          </a:bodyPr>
          <a:lstStyle/>
          <a:p>
            <a:pPr algn="just"/>
            <a:r>
              <a:rPr lang="en-GB" sz="1400" b="1" dirty="0"/>
              <a:t>P. Cara  et al</a:t>
            </a:r>
            <a:r>
              <a:rPr lang="en-GB" sz="1400" b="1" dirty="0" smtClean="0"/>
              <a:t>., </a:t>
            </a:r>
            <a:r>
              <a:rPr lang="en-GB" sz="1400" i="1" dirty="0" smtClean="0"/>
              <a:t>The </a:t>
            </a:r>
            <a:r>
              <a:rPr lang="en-GB" sz="1400" i="1" dirty="0"/>
              <a:t>Linear IFMIF Prototype Accelerator (</a:t>
            </a:r>
            <a:r>
              <a:rPr lang="en-GB" sz="1400" i="1" dirty="0" err="1"/>
              <a:t>LIPAc</a:t>
            </a:r>
            <a:r>
              <a:rPr lang="en-GB" sz="1400" i="1" dirty="0"/>
              <a:t>) design development under the European-Japanese </a:t>
            </a:r>
            <a:r>
              <a:rPr lang="en-GB" sz="1400" i="1" dirty="0" smtClean="0"/>
              <a:t>collaboration, </a:t>
            </a:r>
            <a:r>
              <a:rPr lang="en-GB" sz="1400" b="1" i="1" dirty="0" smtClean="0">
                <a:solidFill>
                  <a:srgbClr val="FF0000"/>
                </a:solidFill>
              </a:rPr>
              <a:t>IPAC </a:t>
            </a:r>
            <a:r>
              <a:rPr lang="en-GB" sz="1400" b="1" dirty="0">
                <a:solidFill>
                  <a:srgbClr val="FF0000"/>
                </a:solidFill>
              </a:rPr>
              <a:t>2106 </a:t>
            </a:r>
            <a:r>
              <a:rPr lang="en-GB" sz="1400" b="1" dirty="0"/>
              <a:t>- Busan</a:t>
            </a:r>
          </a:p>
        </p:txBody>
      </p:sp>
      <p:sp>
        <p:nvSpPr>
          <p:cNvPr id="12" name="TextBox 11"/>
          <p:cNvSpPr txBox="1"/>
          <p:nvPr/>
        </p:nvSpPr>
        <p:spPr>
          <a:xfrm>
            <a:off x="1880435" y="44624"/>
            <a:ext cx="7228069" cy="584775"/>
          </a:xfrm>
          <a:prstGeom prst="rect">
            <a:avLst/>
          </a:prstGeom>
          <a:noFill/>
        </p:spPr>
        <p:txBody>
          <a:bodyPr wrap="none" rtlCol="0">
            <a:spAutoFit/>
          </a:bodyPr>
          <a:lstStyle>
            <a:defPPr>
              <a:defRPr lang="en-US"/>
            </a:defPPr>
            <a:lvl1pPr>
              <a:defRPr sz="3200">
                <a:solidFill>
                  <a:schemeClr val="bg1"/>
                </a:solidFill>
              </a:defRPr>
            </a:lvl1pPr>
          </a:lstStyle>
          <a:p>
            <a:r>
              <a:rPr lang="en-US" b="1" dirty="0">
                <a:solidFill>
                  <a:srgbClr val="FF0000"/>
                </a:solidFill>
              </a:rPr>
              <a:t>1st concern: </a:t>
            </a:r>
            <a:r>
              <a:rPr lang="en-US" dirty="0"/>
              <a:t>D+ accelerator of 125 mA </a:t>
            </a:r>
            <a:r>
              <a:rPr lang="en-US" dirty="0" smtClean="0"/>
              <a:t>CW</a:t>
            </a:r>
            <a:endParaRPr lang="en-US" dirty="0"/>
          </a:p>
        </p:txBody>
      </p:sp>
      <p:sp>
        <p:nvSpPr>
          <p:cNvPr id="4" name="TextBox 3"/>
          <p:cNvSpPr txBox="1"/>
          <p:nvPr/>
        </p:nvSpPr>
        <p:spPr>
          <a:xfrm rot="19971840">
            <a:off x="188166" y="1152776"/>
            <a:ext cx="2056590" cy="769441"/>
          </a:xfrm>
          <a:prstGeom prst="rect">
            <a:avLst/>
          </a:prstGeom>
          <a:solidFill>
            <a:srgbClr val="FFC000"/>
          </a:solidFill>
          <a:ln w="38100">
            <a:solidFill>
              <a:srgbClr val="00A44A"/>
            </a:solidFill>
          </a:ln>
        </p:spPr>
        <p:txBody>
          <a:bodyPr wrap="none" rtlCol="0">
            <a:spAutoFit/>
          </a:bodyPr>
          <a:lstStyle/>
          <a:p>
            <a:pPr algn="ctr"/>
            <a:r>
              <a:rPr lang="en-US" sz="2200" b="1" dirty="0" smtClean="0">
                <a:solidFill>
                  <a:schemeClr val="bg1"/>
                </a:solidFill>
              </a:rPr>
              <a:t>The accelerator </a:t>
            </a:r>
          </a:p>
          <a:p>
            <a:pPr algn="ctr"/>
            <a:r>
              <a:rPr lang="en-US" sz="2200" b="1" dirty="0" smtClean="0">
                <a:solidFill>
                  <a:schemeClr val="bg1"/>
                </a:solidFill>
              </a:rPr>
              <a:t>of records</a:t>
            </a:r>
            <a:endParaRPr lang="es-ES" sz="2200" b="1" dirty="0">
              <a:solidFill>
                <a:schemeClr val="bg1"/>
              </a:solidFill>
            </a:endParaRPr>
          </a:p>
        </p:txBody>
      </p:sp>
      <p:sp>
        <p:nvSpPr>
          <p:cNvPr id="15" name="Rectangle 14"/>
          <p:cNvSpPr/>
          <p:nvPr/>
        </p:nvSpPr>
        <p:spPr>
          <a:xfrm>
            <a:off x="4648768" y="4859868"/>
            <a:ext cx="2677848" cy="1415772"/>
          </a:xfrm>
          <a:prstGeom prst="rect">
            <a:avLst/>
          </a:prstGeom>
          <a:solidFill>
            <a:srgbClr val="99FF99"/>
          </a:solidFill>
          <a:ln w="57150">
            <a:solidFill>
              <a:srgbClr val="C00000"/>
            </a:solidFill>
          </a:ln>
        </p:spPr>
        <p:txBody>
          <a:bodyPr wrap="square" rtlCol="0">
            <a:spAutoFit/>
          </a:bodyPr>
          <a:lstStyle/>
          <a:p>
            <a:pPr algn="ctr"/>
            <a:r>
              <a:rPr lang="en-US" sz="2200" b="1" dirty="0" smtClean="0">
                <a:solidFill>
                  <a:srgbClr val="C00000"/>
                </a:solidFill>
              </a:rPr>
              <a:t>MPT/P5-13 </a:t>
            </a:r>
          </a:p>
          <a:p>
            <a:pPr algn="ctr"/>
            <a:r>
              <a:rPr lang="en-US" sz="1600" b="1" dirty="0" smtClean="0"/>
              <a:t>A. Kasugai et al., </a:t>
            </a:r>
            <a:r>
              <a:rPr lang="en-US" sz="1600" i="1" dirty="0" smtClean="0"/>
              <a:t>Progress </a:t>
            </a:r>
            <a:r>
              <a:rPr lang="en-US" sz="1600" i="1" dirty="0"/>
              <a:t>on </a:t>
            </a:r>
            <a:r>
              <a:rPr lang="en-US" sz="1600" i="1" dirty="0" smtClean="0"/>
              <a:t>the Development </a:t>
            </a:r>
            <a:r>
              <a:rPr lang="en-US" sz="1600" i="1" dirty="0"/>
              <a:t>of </a:t>
            </a:r>
            <a:r>
              <a:rPr lang="en-US" sz="1600" i="1" dirty="0" smtClean="0"/>
              <a:t>Linear IFMIF </a:t>
            </a:r>
            <a:r>
              <a:rPr lang="en-US" sz="1600" i="1" dirty="0"/>
              <a:t>Prototype </a:t>
            </a:r>
            <a:r>
              <a:rPr lang="en-US" sz="1600" i="1" dirty="0" smtClean="0"/>
              <a:t>Accelerator and </a:t>
            </a:r>
            <a:r>
              <a:rPr lang="en-US" sz="1600" i="1" dirty="0"/>
              <a:t>the </a:t>
            </a:r>
            <a:r>
              <a:rPr lang="en-US" sz="1600" i="1" dirty="0" smtClean="0"/>
              <a:t>Beam </a:t>
            </a:r>
            <a:r>
              <a:rPr lang="es-ES" sz="1600" i="1" dirty="0" err="1" smtClean="0"/>
              <a:t>Commissioning</a:t>
            </a:r>
            <a:endParaRPr lang="es-ES" sz="1600" i="1" dirty="0"/>
          </a:p>
        </p:txBody>
      </p:sp>
    </p:spTree>
    <p:extLst>
      <p:ext uri="{BB962C8B-B14F-4D97-AF65-F5344CB8AC3E}">
        <p14:creationId xmlns:p14="http://schemas.microsoft.com/office/powerpoint/2010/main" val="26306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54994" y="6318913"/>
            <a:ext cx="3557786" cy="513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ontent Placeholder 1"/>
          <p:cNvSpPr>
            <a:spLocks noGrp="1"/>
          </p:cNvSpPr>
          <p:nvPr>
            <p:ph idx="1"/>
          </p:nvPr>
        </p:nvSpPr>
        <p:spPr/>
        <p:txBody>
          <a:bodyPr/>
          <a:lstStyle/>
          <a:p>
            <a:endParaRPr lang="es-ES" dirty="0"/>
          </a:p>
        </p:txBody>
      </p:sp>
      <p:sp>
        <p:nvSpPr>
          <p:cNvPr id="13" name="TextBox 12"/>
          <p:cNvSpPr txBox="1"/>
          <p:nvPr/>
        </p:nvSpPr>
        <p:spPr>
          <a:xfrm>
            <a:off x="6669359" y="1188041"/>
            <a:ext cx="1431033" cy="584775"/>
          </a:xfrm>
          <a:prstGeom prst="rect">
            <a:avLst/>
          </a:prstGeom>
          <a:noFill/>
        </p:spPr>
        <p:txBody>
          <a:bodyPr wrap="none" rtlCol="0">
            <a:spAutoFit/>
          </a:bodyPr>
          <a:lstStyle/>
          <a:p>
            <a:r>
              <a:rPr lang="en-US" sz="3200" b="1" dirty="0" smtClean="0">
                <a:solidFill>
                  <a:schemeClr val="bg1"/>
                </a:solidFill>
              </a:rPr>
              <a:t>D-plate</a:t>
            </a:r>
            <a:endParaRPr lang="es-ES" sz="3200" b="1" dirty="0">
              <a:solidFill>
                <a:schemeClr val="bg1"/>
              </a:solidFill>
            </a:endParaRPr>
          </a:p>
        </p:txBody>
      </p:sp>
      <p:sp>
        <p:nvSpPr>
          <p:cNvPr id="14" name="TextBox 13"/>
          <p:cNvSpPr txBox="1"/>
          <p:nvPr/>
        </p:nvSpPr>
        <p:spPr>
          <a:xfrm>
            <a:off x="3807434" y="3772736"/>
            <a:ext cx="1785040" cy="584775"/>
          </a:xfrm>
          <a:prstGeom prst="rect">
            <a:avLst/>
          </a:prstGeom>
          <a:noFill/>
        </p:spPr>
        <p:txBody>
          <a:bodyPr wrap="none" rtlCol="0">
            <a:spAutoFit/>
          </a:bodyPr>
          <a:lstStyle/>
          <a:p>
            <a:r>
              <a:rPr lang="en-US" sz="3200" b="1" dirty="0" smtClean="0">
                <a:solidFill>
                  <a:schemeClr val="bg1"/>
                </a:solidFill>
              </a:rPr>
              <a:t>RF Power</a:t>
            </a:r>
            <a:endParaRPr lang="es-ES" sz="3200" b="1" dirty="0">
              <a:solidFill>
                <a:schemeClr val="bg1"/>
              </a:solidFill>
            </a:endParaRPr>
          </a:p>
        </p:txBody>
      </p:sp>
      <p:pic>
        <p:nvPicPr>
          <p:cNvPr id="16" name="Picture 15"/>
          <p:cNvPicPr/>
          <p:nvPr/>
        </p:nvPicPr>
        <p:blipFill>
          <a:blip r:embed="rId2" cstate="print">
            <a:extLst>
              <a:ext uri="{28A0092B-C50C-407E-A947-70E740481C1C}">
                <a14:useLocalDpi xmlns:a14="http://schemas.microsoft.com/office/drawing/2010/main" val="0"/>
              </a:ext>
            </a:extLst>
          </a:blip>
          <a:stretch>
            <a:fillRect/>
          </a:stretch>
        </p:blipFill>
        <p:spPr>
          <a:xfrm>
            <a:off x="92938" y="104046"/>
            <a:ext cx="6351270" cy="948690"/>
          </a:xfrm>
          <a:prstGeom prst="rect">
            <a:avLst/>
          </a:prstGeom>
          <a:ln w="57150">
            <a:solidFill>
              <a:schemeClr val="tx1"/>
            </a:solidFill>
          </a:ln>
        </p:spPr>
      </p:pic>
      <p:sp>
        <p:nvSpPr>
          <p:cNvPr id="17" name="Oval 16"/>
          <p:cNvSpPr/>
          <p:nvPr/>
        </p:nvSpPr>
        <p:spPr>
          <a:xfrm>
            <a:off x="5233480" y="179250"/>
            <a:ext cx="1051022" cy="576065"/>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Straight Arrow Connector 5"/>
          <p:cNvCxnSpPr/>
          <p:nvPr/>
        </p:nvCxnSpPr>
        <p:spPr>
          <a:xfrm>
            <a:off x="6075187" y="755315"/>
            <a:ext cx="209315" cy="486385"/>
          </a:xfrm>
          <a:prstGeom prst="straightConnector1">
            <a:avLst/>
          </a:prstGeom>
          <a:ln w="57150">
            <a:solidFill>
              <a:srgbClr val="FF9900"/>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9513" y="3501008"/>
            <a:ext cx="3627921" cy="2806032"/>
            <a:chOff x="3566444" y="27411"/>
            <a:chExt cx="4374242" cy="2991765"/>
          </a:xfrm>
        </p:grpSpPr>
        <p:pic>
          <p:nvPicPr>
            <p:cNvPr id="20" name="Picture 3" descr="C:\Users\jknaster\Desktop\Juanra\IFMIF\FOTOS joder\LIPAC\RFQ\bead pull measurements\DSC_6413.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66444" y="27411"/>
              <a:ext cx="4374242" cy="2908587"/>
            </a:xfrm>
            <a:prstGeom prst="rect">
              <a:avLst/>
            </a:prstGeom>
            <a:noFill/>
            <a:ln w="57150">
              <a:solidFill>
                <a:srgbClr val="00A44A"/>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180775" y="2272587"/>
              <a:ext cx="2677359" cy="746589"/>
            </a:xfrm>
            <a:prstGeom prst="rect">
              <a:avLst/>
            </a:prstGeom>
            <a:noFill/>
            <a:ln w="57150">
              <a:noFill/>
            </a:ln>
          </p:spPr>
          <p:txBody>
            <a:bodyPr wrap="none" rtlCol="0">
              <a:spAutoFit/>
            </a:bodyPr>
            <a:lstStyle/>
            <a:p>
              <a:pPr algn="ctr"/>
              <a:r>
                <a:rPr lang="en-US" sz="1200" b="1" dirty="0" smtClean="0">
                  <a:solidFill>
                    <a:schemeClr val="bg1"/>
                  </a:solidFill>
                </a:rPr>
                <a:t>9.8 m long RFQ</a:t>
              </a:r>
            </a:p>
            <a:p>
              <a:pPr algn="ctr"/>
              <a:r>
                <a:rPr lang="en-US" sz="1200" b="1" dirty="0">
                  <a:solidFill>
                    <a:schemeClr val="bg1"/>
                  </a:solidFill>
                </a:rPr>
                <a:t>d</a:t>
              </a:r>
              <a:r>
                <a:rPr lang="en-US" sz="1200" b="1" dirty="0" smtClean="0">
                  <a:solidFill>
                    <a:schemeClr val="bg1"/>
                  </a:solidFill>
                </a:rPr>
                <a:t>uring bead pulling exercise</a:t>
              </a:r>
            </a:p>
            <a:p>
              <a:pPr algn="ctr"/>
              <a:r>
                <a:rPr lang="en-US" sz="1200" b="1" dirty="0" smtClean="0">
                  <a:solidFill>
                    <a:schemeClr val="bg1"/>
                  </a:solidFill>
                </a:rPr>
                <a:t>May 2016</a:t>
              </a:r>
              <a:endParaRPr lang="es-ES" sz="1200" b="1" dirty="0">
                <a:solidFill>
                  <a:schemeClr val="bg1"/>
                </a:solidFill>
              </a:endParaRPr>
            </a:p>
          </p:txBody>
        </p:sp>
      </p:grpSp>
      <p:sp>
        <p:nvSpPr>
          <p:cNvPr id="3" name="TextBox 2"/>
          <p:cNvSpPr txBox="1"/>
          <p:nvPr/>
        </p:nvSpPr>
        <p:spPr>
          <a:xfrm>
            <a:off x="251520" y="5875548"/>
            <a:ext cx="184731" cy="369332"/>
          </a:xfrm>
          <a:prstGeom prst="rect">
            <a:avLst/>
          </a:prstGeom>
          <a:noFill/>
        </p:spPr>
        <p:txBody>
          <a:bodyPr wrap="none" rtlCol="0">
            <a:spAutoFit/>
          </a:bodyPr>
          <a:lstStyle/>
          <a:p>
            <a:endParaRPr lang="es-ES"/>
          </a:p>
        </p:txBody>
      </p:sp>
      <p:pic>
        <p:nvPicPr>
          <p:cNvPr id="25" name="Picture 24" descr="D:\DCIM\100CANON\IMG_73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00" y="1149853"/>
            <a:ext cx="3192388" cy="2128259"/>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84411" y="1124744"/>
            <a:ext cx="1843453" cy="369332"/>
          </a:xfrm>
          <a:prstGeom prst="rect">
            <a:avLst/>
          </a:prstGeom>
          <a:noFill/>
        </p:spPr>
        <p:txBody>
          <a:bodyPr wrap="none" rtlCol="0">
            <a:spAutoFit/>
          </a:bodyPr>
          <a:lstStyle/>
          <a:p>
            <a:r>
              <a:rPr lang="en-US" b="1" dirty="0" smtClean="0">
                <a:solidFill>
                  <a:schemeClr val="bg1"/>
                </a:solidFill>
              </a:rPr>
              <a:t>Ion source + LEBT</a:t>
            </a:r>
            <a:endParaRPr lang="es-ES" b="1" dirty="0">
              <a:solidFill>
                <a:schemeClr val="bg1"/>
              </a:solidFill>
            </a:endParaRPr>
          </a:p>
        </p:txBody>
      </p:sp>
      <p:pic>
        <p:nvPicPr>
          <p:cNvPr id="27" name="Picture 10" descr="Logo CEA 2012 © C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4861171"/>
            <a:ext cx="451150" cy="3680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51720" y="-36676"/>
            <a:ext cx="2639441" cy="369332"/>
          </a:xfrm>
          <a:prstGeom prst="rect">
            <a:avLst/>
          </a:prstGeom>
          <a:noFill/>
        </p:spPr>
        <p:txBody>
          <a:bodyPr wrap="none" rtlCol="0">
            <a:spAutoFit/>
          </a:bodyPr>
          <a:lstStyle/>
          <a:p>
            <a:r>
              <a:rPr lang="en-US" b="1" dirty="0" err="1" smtClean="0">
                <a:solidFill>
                  <a:schemeClr val="bg1"/>
                </a:solidFill>
              </a:rPr>
              <a:t>Rokkasho</a:t>
            </a:r>
            <a:r>
              <a:rPr lang="en-US" b="1" dirty="0" smtClean="0">
                <a:solidFill>
                  <a:schemeClr val="bg1"/>
                </a:solidFill>
              </a:rPr>
              <a:t> Fusion Institute</a:t>
            </a:r>
            <a:endParaRPr lang="es-ES" b="1" dirty="0">
              <a:solidFill>
                <a:schemeClr val="bg1"/>
              </a:solidFill>
            </a:endParaRPr>
          </a:p>
        </p:txBody>
      </p:sp>
      <p:sp>
        <p:nvSpPr>
          <p:cNvPr id="21" name="Oval 20"/>
          <p:cNvSpPr/>
          <p:nvPr/>
        </p:nvSpPr>
        <p:spPr>
          <a:xfrm>
            <a:off x="251520" y="116729"/>
            <a:ext cx="1148775" cy="7919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420888"/>
            <a:ext cx="2799331" cy="2099499"/>
          </a:xfrm>
          <a:prstGeom prst="rect">
            <a:avLst/>
          </a:prstGeom>
          <a:solidFill>
            <a:srgbClr val="FFFF00"/>
          </a:solidFill>
          <a:ln w="38100">
            <a:solidFill>
              <a:srgbClr val="FFFF00"/>
            </a:solidFill>
          </a:ln>
          <a:effectLst/>
          <a:extLst/>
        </p:spPr>
      </p:pic>
      <p:cxnSp>
        <p:nvCxnSpPr>
          <p:cNvPr id="31" name="Straight Arrow Connector 30"/>
          <p:cNvCxnSpPr>
            <a:stCxn id="21" idx="4"/>
            <a:endCxn id="26" idx="0"/>
          </p:cNvCxnSpPr>
          <p:nvPr/>
        </p:nvCxnSpPr>
        <p:spPr>
          <a:xfrm>
            <a:off x="825908" y="908720"/>
            <a:ext cx="1080230" cy="216024"/>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10" descr="Logo CEA 2012 © CE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885" y="2490025"/>
            <a:ext cx="415674" cy="33908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l="14877" t="8025" r="10733" b="9090"/>
          <a:stretch>
            <a:fillRect/>
          </a:stretch>
        </p:blipFill>
        <p:spPr bwMode="auto">
          <a:xfrm>
            <a:off x="259189" y="5646200"/>
            <a:ext cx="469027" cy="4586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7592" y="2659569"/>
            <a:ext cx="844997" cy="3757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3820" y="4853495"/>
            <a:ext cx="844997" cy="3757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483793" y="2627620"/>
            <a:ext cx="1528367" cy="369332"/>
          </a:xfrm>
          <a:prstGeom prst="rect">
            <a:avLst/>
          </a:prstGeom>
          <a:noFill/>
        </p:spPr>
        <p:txBody>
          <a:bodyPr wrap="none" rtlCol="0">
            <a:spAutoFit/>
          </a:bodyPr>
          <a:lstStyle/>
          <a:p>
            <a:r>
              <a:rPr lang="en-US" b="1" dirty="0" smtClean="0">
                <a:solidFill>
                  <a:schemeClr val="bg1"/>
                </a:solidFill>
              </a:rPr>
              <a:t>RFQ RF Power</a:t>
            </a:r>
            <a:endParaRPr lang="es-ES" b="1" dirty="0">
              <a:solidFill>
                <a:schemeClr val="bg1"/>
              </a:solidFill>
            </a:endParaRPr>
          </a:p>
        </p:txBody>
      </p:sp>
      <p:cxnSp>
        <p:nvCxnSpPr>
          <p:cNvPr id="30" name="Straight Arrow Connector 29"/>
          <p:cNvCxnSpPr/>
          <p:nvPr/>
        </p:nvCxnSpPr>
        <p:spPr>
          <a:xfrm flipH="1">
            <a:off x="2827864" y="755315"/>
            <a:ext cx="1311448" cy="3165547"/>
          </a:xfrm>
          <a:prstGeom prst="straightConnector1">
            <a:avLst/>
          </a:prstGeom>
          <a:ln w="57150">
            <a:solidFill>
              <a:srgbClr val="00A44A"/>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3899"/>
          <a:stretch/>
        </p:blipFill>
        <p:spPr bwMode="auto">
          <a:xfrm>
            <a:off x="5940152" y="1241700"/>
            <a:ext cx="3129755" cy="2331316"/>
          </a:xfrm>
          <a:prstGeom prst="rect">
            <a:avLst/>
          </a:prstGeom>
          <a:noFill/>
          <a:ln w="57150">
            <a:solidFill>
              <a:srgbClr val="FF99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1825" y="3933056"/>
            <a:ext cx="3490655" cy="2292988"/>
          </a:xfrm>
          <a:prstGeom prst="rect">
            <a:avLst/>
          </a:prstGeom>
          <a:solidFill>
            <a:srgbClr val="C00000"/>
          </a:solidFill>
          <a:ln w="57150">
            <a:solidFill>
              <a:srgbClr val="00FF00"/>
            </a:solidFill>
          </a:ln>
          <a:effectLst/>
          <a:extLst/>
        </p:spPr>
      </p:pic>
      <p:sp>
        <p:nvSpPr>
          <p:cNvPr id="33" name="Rectangle 32"/>
          <p:cNvSpPr/>
          <p:nvPr/>
        </p:nvSpPr>
        <p:spPr>
          <a:xfrm>
            <a:off x="6372200" y="119534"/>
            <a:ext cx="2677848" cy="1077218"/>
          </a:xfrm>
          <a:prstGeom prst="rect">
            <a:avLst/>
          </a:prstGeom>
          <a:solidFill>
            <a:srgbClr val="99FF99"/>
          </a:solidFill>
          <a:ln w="57150">
            <a:solidFill>
              <a:srgbClr val="C00000"/>
            </a:solidFill>
          </a:ln>
        </p:spPr>
        <p:txBody>
          <a:bodyPr wrap="square" rtlCol="0">
            <a:spAutoFit/>
          </a:bodyPr>
          <a:lstStyle/>
          <a:p>
            <a:pPr algn="ctr"/>
            <a:r>
              <a:rPr lang="en-US" sz="1600" b="1" dirty="0" smtClean="0">
                <a:solidFill>
                  <a:srgbClr val="C00000"/>
                </a:solidFill>
              </a:rPr>
              <a:t>MPT/P5-13 </a:t>
            </a:r>
          </a:p>
          <a:p>
            <a:pPr algn="ctr"/>
            <a:r>
              <a:rPr lang="en-US" sz="1200" b="1" dirty="0" smtClean="0"/>
              <a:t>A. Kasugai et al., </a:t>
            </a:r>
            <a:r>
              <a:rPr lang="en-US" sz="1200" i="1" dirty="0" smtClean="0"/>
              <a:t>Progress </a:t>
            </a:r>
            <a:r>
              <a:rPr lang="en-US" sz="1200" i="1" dirty="0"/>
              <a:t>on </a:t>
            </a:r>
            <a:r>
              <a:rPr lang="en-US" sz="1200" i="1" dirty="0" smtClean="0"/>
              <a:t>the Development </a:t>
            </a:r>
            <a:r>
              <a:rPr lang="en-US" sz="1200" i="1" dirty="0"/>
              <a:t>of </a:t>
            </a:r>
            <a:r>
              <a:rPr lang="en-US" sz="1200" i="1" dirty="0" smtClean="0"/>
              <a:t>Linear IFMIF </a:t>
            </a:r>
            <a:r>
              <a:rPr lang="en-US" sz="1200" i="1" dirty="0"/>
              <a:t>Prototype </a:t>
            </a:r>
            <a:r>
              <a:rPr lang="en-US" sz="1200" i="1" dirty="0" smtClean="0"/>
              <a:t>Accelerator and </a:t>
            </a:r>
            <a:r>
              <a:rPr lang="en-US" sz="1200" i="1" dirty="0"/>
              <a:t>the </a:t>
            </a:r>
            <a:r>
              <a:rPr lang="en-US" sz="1200" i="1" dirty="0" smtClean="0"/>
              <a:t>Beam </a:t>
            </a:r>
            <a:r>
              <a:rPr lang="es-ES" sz="1200" i="1" dirty="0" err="1" smtClean="0"/>
              <a:t>Commissioning</a:t>
            </a:r>
            <a:endParaRPr lang="es-ES" sz="1200" i="1" dirty="0"/>
          </a:p>
        </p:txBody>
      </p:sp>
      <p:sp>
        <p:nvSpPr>
          <p:cNvPr id="32" name="TextBox 31"/>
          <p:cNvSpPr txBox="1"/>
          <p:nvPr/>
        </p:nvSpPr>
        <p:spPr>
          <a:xfrm>
            <a:off x="6934451" y="5733256"/>
            <a:ext cx="1714444" cy="369332"/>
          </a:xfrm>
          <a:prstGeom prst="rect">
            <a:avLst/>
          </a:prstGeom>
          <a:noFill/>
        </p:spPr>
        <p:txBody>
          <a:bodyPr wrap="none" rtlCol="0">
            <a:spAutoFit/>
          </a:bodyPr>
          <a:lstStyle/>
          <a:p>
            <a:r>
              <a:rPr lang="en-US" b="1" dirty="0" smtClean="0">
                <a:solidFill>
                  <a:schemeClr val="bg1"/>
                </a:solidFill>
              </a:rPr>
              <a:t>Diagnostic Plate</a:t>
            </a:r>
            <a:endParaRPr lang="es-ES" b="1" dirty="0">
              <a:solidFill>
                <a:schemeClr val="bg1"/>
              </a:solidFill>
            </a:endParaRPr>
          </a:p>
        </p:txBody>
      </p:sp>
      <p:sp>
        <p:nvSpPr>
          <p:cNvPr id="35" name="TextBox 34"/>
          <p:cNvSpPr txBox="1"/>
          <p:nvPr/>
        </p:nvSpPr>
        <p:spPr>
          <a:xfrm>
            <a:off x="-36512" y="6309320"/>
            <a:ext cx="9194160" cy="615553"/>
          </a:xfrm>
          <a:prstGeom prst="rect">
            <a:avLst/>
          </a:prstGeom>
          <a:solidFill>
            <a:srgbClr val="00A44A"/>
          </a:solidFill>
        </p:spPr>
        <p:txBody>
          <a:bodyPr wrap="square" rtlCol="0">
            <a:spAutoFit/>
          </a:bodyPr>
          <a:lstStyle>
            <a:defPPr>
              <a:defRPr lang="en-US"/>
            </a:defPPr>
            <a:lvl1pPr algn="ctr">
              <a:defRPr sz="3600">
                <a:solidFill>
                  <a:schemeClr val="bg1"/>
                </a:solidFill>
              </a:defRPr>
            </a:lvl1pPr>
          </a:lstStyle>
          <a:p>
            <a:r>
              <a:rPr lang="en-US" sz="3400" dirty="0" smtClean="0"/>
              <a:t>Are we technologically ready for such accelerator?</a:t>
            </a:r>
            <a:endParaRPr lang="es-ES" sz="3400" dirty="0"/>
          </a:p>
        </p:txBody>
      </p:sp>
      <p:cxnSp>
        <p:nvCxnSpPr>
          <p:cNvPr id="5" name="Straight Arrow Connector 4"/>
          <p:cNvCxnSpPr/>
          <p:nvPr/>
        </p:nvCxnSpPr>
        <p:spPr>
          <a:xfrm>
            <a:off x="5758991" y="755315"/>
            <a:ext cx="316196" cy="3765072"/>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34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764704"/>
            <a:ext cx="8640960" cy="4824536"/>
          </a:xfrm>
        </p:spPr>
        <p:txBody>
          <a:bodyPr>
            <a:normAutofit fontScale="47500" lnSpcReduction="20000"/>
          </a:bodyPr>
          <a:lstStyle/>
          <a:p>
            <a:r>
              <a:rPr lang="en-US" dirty="0" smtClean="0"/>
              <a:t>The 1</a:t>
            </a:r>
            <a:r>
              <a:rPr lang="en-US" baseline="30000" dirty="0" smtClean="0"/>
              <a:t>st</a:t>
            </a:r>
            <a:r>
              <a:rPr lang="en-US" dirty="0" smtClean="0"/>
              <a:t> attempt to run a RFQ in CW was in Los Alamos (LANL) </a:t>
            </a:r>
          </a:p>
          <a:p>
            <a:r>
              <a:rPr lang="en-US" dirty="0" smtClean="0"/>
              <a:t>for FMIT accelerator validation exercise</a:t>
            </a:r>
          </a:p>
          <a:p>
            <a:r>
              <a:rPr lang="en-US" dirty="0" smtClean="0">
                <a:solidFill>
                  <a:srgbClr val="0070C0"/>
                </a:solidFill>
              </a:rPr>
              <a:t>The ‘beam halo’ was discovered the rough way</a:t>
            </a:r>
          </a:p>
          <a:p>
            <a:endParaRPr lang="en-US" dirty="0"/>
          </a:p>
          <a:p>
            <a:r>
              <a:rPr lang="en-US" dirty="0" smtClean="0"/>
              <a:t>Beam quality injected in RFQ was poor</a:t>
            </a:r>
          </a:p>
          <a:p>
            <a:r>
              <a:rPr lang="en-US" dirty="0" smtClean="0">
                <a:solidFill>
                  <a:srgbClr val="0070C0"/>
                </a:solidFill>
              </a:rPr>
              <a:t>ECR approach was technologically validated for H</a:t>
            </a:r>
            <a:r>
              <a:rPr lang="en-US" baseline="30000" dirty="0" smtClean="0">
                <a:solidFill>
                  <a:srgbClr val="0070C0"/>
                </a:solidFill>
              </a:rPr>
              <a:t>+</a:t>
            </a:r>
            <a:r>
              <a:rPr lang="en-US" dirty="0" smtClean="0">
                <a:solidFill>
                  <a:srgbClr val="0070C0"/>
                </a:solidFill>
              </a:rPr>
              <a:t> in Chalk River</a:t>
            </a:r>
          </a:p>
          <a:p>
            <a:endParaRPr lang="en-US" dirty="0"/>
          </a:p>
          <a:p>
            <a:r>
              <a:rPr lang="en-US" dirty="0" smtClean="0"/>
              <a:t>LANL successfully operated LEDA </a:t>
            </a:r>
          </a:p>
          <a:p>
            <a:r>
              <a:rPr lang="en-US" dirty="0">
                <a:solidFill>
                  <a:srgbClr val="0070C0"/>
                </a:solidFill>
              </a:rPr>
              <a:t>100 mA in CW at 6.7 MeV </a:t>
            </a:r>
          </a:p>
          <a:p>
            <a:r>
              <a:rPr lang="en-US" dirty="0"/>
              <a:t>with a dual electrodes capacitive/inductive part cooling RFQ tuning </a:t>
            </a:r>
          </a:p>
          <a:p>
            <a:r>
              <a:rPr lang="en-US" dirty="0">
                <a:solidFill>
                  <a:srgbClr val="0070C0"/>
                </a:solidFill>
              </a:rPr>
              <a:t>a</a:t>
            </a:r>
            <a:r>
              <a:rPr lang="en-US" dirty="0" smtClean="0">
                <a:solidFill>
                  <a:srgbClr val="0070C0"/>
                </a:solidFill>
              </a:rPr>
              <a:t>nd unraveled beam halo physics the following years</a:t>
            </a:r>
          </a:p>
          <a:p>
            <a:endParaRPr lang="en-US" dirty="0">
              <a:solidFill>
                <a:srgbClr val="0070C0"/>
              </a:solidFill>
            </a:endParaRPr>
          </a:p>
          <a:p>
            <a:r>
              <a:rPr lang="en-US" sz="3300" dirty="0"/>
              <a:t>Alvarez type accelerating structure (DTL) </a:t>
            </a:r>
            <a:endParaRPr lang="en-US" sz="3300" dirty="0" smtClean="0"/>
          </a:p>
          <a:p>
            <a:r>
              <a:rPr lang="en-US" sz="3300" dirty="0" smtClean="0"/>
              <a:t>for beam energies within 0.2&lt;</a:t>
            </a:r>
            <a:r>
              <a:rPr lang="el-GR" sz="3300" dirty="0" smtClean="0"/>
              <a:t>β</a:t>
            </a:r>
            <a:r>
              <a:rPr lang="en-US" sz="3300" dirty="0" smtClean="0"/>
              <a:t>&lt;0.6</a:t>
            </a:r>
          </a:p>
          <a:p>
            <a:r>
              <a:rPr lang="en-US" sz="3300" dirty="0"/>
              <a:t>i</a:t>
            </a:r>
            <a:r>
              <a:rPr lang="en-US" sz="3300" dirty="0" smtClean="0"/>
              <a:t>s a difficult challenge for high currents in CW</a:t>
            </a:r>
          </a:p>
          <a:p>
            <a:r>
              <a:rPr lang="en-US" sz="3300" dirty="0" smtClean="0">
                <a:solidFill>
                  <a:srgbClr val="0070C0"/>
                </a:solidFill>
              </a:rPr>
              <a:t>the feasibility of  superconducting resonators for low-</a:t>
            </a:r>
            <a:r>
              <a:rPr lang="el-GR" sz="3300" dirty="0" smtClean="0">
                <a:solidFill>
                  <a:srgbClr val="0070C0"/>
                </a:solidFill>
              </a:rPr>
              <a:t>β</a:t>
            </a:r>
            <a:r>
              <a:rPr lang="en-US" sz="3300" dirty="0" smtClean="0">
                <a:solidFill>
                  <a:srgbClr val="0070C0"/>
                </a:solidFill>
              </a:rPr>
              <a:t> </a:t>
            </a:r>
          </a:p>
          <a:p>
            <a:r>
              <a:rPr lang="en-US" sz="3300" dirty="0" smtClean="0">
                <a:solidFill>
                  <a:srgbClr val="0070C0"/>
                </a:solidFill>
              </a:rPr>
              <a:t>was demonstrated in LANL in 2002</a:t>
            </a:r>
          </a:p>
          <a:p>
            <a:endParaRPr lang="en-US" sz="3300" dirty="0">
              <a:solidFill>
                <a:srgbClr val="0070C0"/>
              </a:solidFill>
            </a:endParaRPr>
          </a:p>
          <a:p>
            <a:r>
              <a:rPr lang="en-US" sz="3400" dirty="0"/>
              <a:t>Operation of superconducting HWR cavities in CW</a:t>
            </a:r>
          </a:p>
          <a:p>
            <a:r>
              <a:rPr lang="en-US" sz="3300" dirty="0" smtClean="0">
                <a:solidFill>
                  <a:srgbClr val="0070C0"/>
                </a:solidFill>
              </a:rPr>
              <a:t>SARAF has operated 176 MHz HWR cavities in CW in 2010</a:t>
            </a:r>
          </a:p>
        </p:txBody>
      </p:sp>
      <p:sp>
        <p:nvSpPr>
          <p:cNvPr id="3" name="TextBox 2"/>
          <p:cNvSpPr txBox="1"/>
          <p:nvPr/>
        </p:nvSpPr>
        <p:spPr>
          <a:xfrm>
            <a:off x="2067294" y="44624"/>
            <a:ext cx="7185226" cy="523220"/>
          </a:xfrm>
          <a:prstGeom prst="rect">
            <a:avLst/>
          </a:prstGeom>
          <a:noFill/>
        </p:spPr>
        <p:txBody>
          <a:bodyPr wrap="square" rtlCol="0">
            <a:spAutoFit/>
          </a:bodyPr>
          <a:lstStyle/>
          <a:p>
            <a:r>
              <a:rPr lang="en-GB" sz="2800" dirty="0" smtClean="0">
                <a:solidFill>
                  <a:schemeClr val="bg1"/>
                </a:solidFill>
              </a:rPr>
              <a:t>Evolution of accelerators technology since FMIT </a:t>
            </a:r>
            <a:endParaRPr lang="en-GB" sz="2800" dirty="0">
              <a:solidFill>
                <a:schemeClr val="bg1"/>
              </a:solidFill>
            </a:endParaRPr>
          </a:p>
        </p:txBody>
      </p:sp>
      <p:sp>
        <p:nvSpPr>
          <p:cNvPr id="4" name="TextBox 3"/>
          <p:cNvSpPr txBox="1"/>
          <p:nvPr/>
        </p:nvSpPr>
        <p:spPr>
          <a:xfrm>
            <a:off x="-36512" y="6237312"/>
            <a:ext cx="9180512" cy="646331"/>
          </a:xfrm>
          <a:prstGeom prst="rect">
            <a:avLst/>
          </a:prstGeom>
          <a:solidFill>
            <a:srgbClr val="00A44A"/>
          </a:solidFill>
        </p:spPr>
        <p:txBody>
          <a:bodyPr wrap="square" rtlCol="0">
            <a:spAutoFit/>
          </a:bodyPr>
          <a:lstStyle/>
          <a:p>
            <a:pPr algn="ctr"/>
            <a:r>
              <a:rPr lang="en-US" sz="3600" dirty="0" err="1" smtClean="0">
                <a:solidFill>
                  <a:schemeClr val="bg1"/>
                </a:solidFill>
              </a:rPr>
              <a:t>LIPAc</a:t>
            </a:r>
            <a:r>
              <a:rPr lang="en-US" sz="3600" dirty="0" smtClean="0">
                <a:solidFill>
                  <a:schemeClr val="bg1"/>
                </a:solidFill>
              </a:rPr>
              <a:t> implements best possible technologies</a:t>
            </a:r>
            <a:endParaRPr lang="es-ES" sz="3600" dirty="0">
              <a:solidFill>
                <a:schemeClr val="bg1"/>
              </a:solidFill>
            </a:endParaRPr>
          </a:p>
        </p:txBody>
      </p:sp>
      <p:sp>
        <p:nvSpPr>
          <p:cNvPr id="5" name="Rectangle 4"/>
          <p:cNvSpPr/>
          <p:nvPr/>
        </p:nvSpPr>
        <p:spPr>
          <a:xfrm>
            <a:off x="235946" y="3717032"/>
            <a:ext cx="1887782" cy="861774"/>
          </a:xfrm>
          <a:prstGeom prst="rect">
            <a:avLst/>
          </a:prstGeom>
          <a:noFill/>
          <a:ln w="38100">
            <a:solidFill>
              <a:srgbClr val="FFC000"/>
            </a:solidFill>
          </a:ln>
        </p:spPr>
        <p:txBody>
          <a:bodyPr wrap="square">
            <a:spAutoFit/>
          </a:bodyPr>
          <a:lstStyle/>
          <a:p>
            <a:pPr algn="just"/>
            <a:r>
              <a:rPr lang="en-US" sz="1000" b="1" dirty="0"/>
              <a:t>M. Kelly, </a:t>
            </a:r>
            <a:r>
              <a:rPr lang="en-US" sz="1000" i="1" dirty="0"/>
              <a:t>Superconducting Radio-Frequency Cavities for Low-Beta Particle Accelerators,</a:t>
            </a:r>
            <a:r>
              <a:rPr lang="en-US" sz="1000" b="1" dirty="0"/>
              <a:t> Reviews of Accelerator Science and Technology 5:185 </a:t>
            </a:r>
            <a:r>
              <a:rPr lang="en-US" sz="1000" b="1" dirty="0">
                <a:solidFill>
                  <a:srgbClr val="FF0000"/>
                </a:solidFill>
              </a:rPr>
              <a:t>(2012)</a:t>
            </a:r>
          </a:p>
        </p:txBody>
      </p:sp>
      <p:sp>
        <p:nvSpPr>
          <p:cNvPr id="6" name="Rectangle 5"/>
          <p:cNvSpPr/>
          <p:nvPr/>
        </p:nvSpPr>
        <p:spPr>
          <a:xfrm>
            <a:off x="179512" y="1052736"/>
            <a:ext cx="1887782" cy="707886"/>
          </a:xfrm>
          <a:prstGeom prst="rect">
            <a:avLst/>
          </a:prstGeom>
          <a:noFill/>
          <a:ln w="38100">
            <a:solidFill>
              <a:srgbClr val="FFC000"/>
            </a:solidFill>
          </a:ln>
        </p:spPr>
        <p:txBody>
          <a:bodyPr wrap="square">
            <a:spAutoFit/>
          </a:bodyPr>
          <a:lstStyle/>
          <a:p>
            <a:pPr algn="just"/>
            <a:r>
              <a:rPr lang="en-US" sz="1000" b="1" dirty="0" smtClean="0"/>
              <a:t>T. </a:t>
            </a:r>
            <a:r>
              <a:rPr lang="en-US" sz="1000" b="1" dirty="0"/>
              <a:t>Taylor and </a:t>
            </a:r>
            <a:r>
              <a:rPr lang="en-US" sz="1000" b="1" dirty="0" smtClean="0"/>
              <a:t>J.S.C</a:t>
            </a:r>
            <a:r>
              <a:rPr lang="en-US" sz="1000" b="1" dirty="0"/>
              <a:t>. Wills, </a:t>
            </a:r>
            <a:r>
              <a:rPr lang="en-US" sz="1000" i="1" dirty="0"/>
              <a:t>A high-current low-emittance dc ECR proton source,</a:t>
            </a:r>
            <a:r>
              <a:rPr lang="en-US" sz="1000" b="1" dirty="0"/>
              <a:t> </a:t>
            </a:r>
            <a:r>
              <a:rPr lang="en-US" sz="1000" b="1" dirty="0" err="1" smtClean="0"/>
              <a:t>Nucl</a:t>
            </a:r>
            <a:r>
              <a:rPr lang="en-US" sz="1000" b="1" dirty="0" smtClean="0"/>
              <a:t>. Instr.  Meth. Phys. Res. A309, </a:t>
            </a:r>
            <a:r>
              <a:rPr lang="en-US" sz="1000" b="1" dirty="0" smtClean="0">
                <a:solidFill>
                  <a:srgbClr val="FF0000"/>
                </a:solidFill>
              </a:rPr>
              <a:t>(1991</a:t>
            </a:r>
            <a:r>
              <a:rPr lang="en-US" sz="1000" b="1" dirty="0">
                <a:solidFill>
                  <a:srgbClr val="FF0000"/>
                </a:solidFill>
              </a:rPr>
              <a:t>)</a:t>
            </a:r>
          </a:p>
        </p:txBody>
      </p:sp>
      <p:sp>
        <p:nvSpPr>
          <p:cNvPr id="7" name="Rectangle 6"/>
          <p:cNvSpPr/>
          <p:nvPr/>
        </p:nvSpPr>
        <p:spPr>
          <a:xfrm>
            <a:off x="7238099" y="2564904"/>
            <a:ext cx="1656184" cy="861774"/>
          </a:xfrm>
          <a:prstGeom prst="rect">
            <a:avLst/>
          </a:prstGeom>
          <a:noFill/>
          <a:ln w="38100">
            <a:solidFill>
              <a:srgbClr val="FFC000"/>
            </a:solidFill>
          </a:ln>
        </p:spPr>
        <p:txBody>
          <a:bodyPr wrap="square">
            <a:spAutoFit/>
          </a:bodyPr>
          <a:lstStyle/>
          <a:p>
            <a:pPr algn="just"/>
            <a:r>
              <a:rPr lang="en-US" sz="1000" b="1" dirty="0"/>
              <a:t>C.K. Allen et al</a:t>
            </a:r>
            <a:r>
              <a:rPr lang="en-US" sz="1000" i="1" dirty="0"/>
              <a:t>., Beam-Halo Measurements in High-Current Proton Beams</a:t>
            </a:r>
            <a:r>
              <a:rPr lang="en-US" sz="1000" b="1" dirty="0"/>
              <a:t>, </a:t>
            </a:r>
            <a:r>
              <a:rPr lang="en-US" sz="1000" b="1" dirty="0" smtClean="0"/>
              <a:t>Phys. Rev. Lett. </a:t>
            </a:r>
            <a:r>
              <a:rPr lang="en-US" sz="1000" b="1" dirty="0"/>
              <a:t>89, Number 21, 18 </a:t>
            </a:r>
            <a:r>
              <a:rPr lang="en-US" sz="1000" b="1" dirty="0" smtClean="0"/>
              <a:t>Nov</a:t>
            </a:r>
            <a:r>
              <a:rPr lang="en-US" sz="1000" b="1" dirty="0" smtClean="0">
                <a:solidFill>
                  <a:srgbClr val="FF0000"/>
                </a:solidFill>
              </a:rPr>
              <a:t>. </a:t>
            </a:r>
            <a:r>
              <a:rPr lang="en-US" sz="1000" b="1" dirty="0">
                <a:solidFill>
                  <a:srgbClr val="FF0000"/>
                </a:solidFill>
              </a:rPr>
              <a:t>2002</a:t>
            </a:r>
          </a:p>
        </p:txBody>
      </p:sp>
      <p:sp>
        <p:nvSpPr>
          <p:cNvPr id="8" name="Rectangle 7"/>
          <p:cNvSpPr/>
          <p:nvPr/>
        </p:nvSpPr>
        <p:spPr>
          <a:xfrm>
            <a:off x="346786" y="2204864"/>
            <a:ext cx="1560918" cy="553998"/>
          </a:xfrm>
          <a:prstGeom prst="rect">
            <a:avLst/>
          </a:prstGeom>
          <a:noFill/>
          <a:ln w="38100">
            <a:solidFill>
              <a:srgbClr val="FFC000"/>
            </a:solidFill>
          </a:ln>
        </p:spPr>
        <p:txBody>
          <a:bodyPr wrap="square">
            <a:spAutoFit/>
          </a:bodyPr>
          <a:lstStyle/>
          <a:p>
            <a:pPr algn="just"/>
            <a:r>
              <a:rPr lang="en-US" sz="1000" b="1" dirty="0"/>
              <a:t>L.M. Young et al., </a:t>
            </a:r>
            <a:r>
              <a:rPr lang="en-US" sz="1000" i="1" dirty="0"/>
              <a:t>High power operations of LEDA</a:t>
            </a:r>
            <a:r>
              <a:rPr lang="en-US" sz="1000" b="1" dirty="0"/>
              <a:t>, </a:t>
            </a:r>
            <a:r>
              <a:rPr lang="en-US" sz="1000" b="1" dirty="0" smtClean="0">
                <a:solidFill>
                  <a:srgbClr val="FF0000"/>
                </a:solidFill>
              </a:rPr>
              <a:t>LINAC </a:t>
            </a:r>
            <a:r>
              <a:rPr lang="en-US" sz="1000" b="1" dirty="0">
                <a:solidFill>
                  <a:srgbClr val="FF0000"/>
                </a:solidFill>
              </a:rPr>
              <a:t>2000</a:t>
            </a:r>
            <a:r>
              <a:rPr lang="en-US" sz="1000" b="1" dirty="0"/>
              <a:t>, Monterey</a:t>
            </a:r>
          </a:p>
        </p:txBody>
      </p:sp>
      <p:sp>
        <p:nvSpPr>
          <p:cNvPr id="9" name="Rectangle 8"/>
          <p:cNvSpPr/>
          <p:nvPr/>
        </p:nvSpPr>
        <p:spPr>
          <a:xfrm>
            <a:off x="7475577" y="747281"/>
            <a:ext cx="1418705" cy="861774"/>
          </a:xfrm>
          <a:prstGeom prst="rect">
            <a:avLst/>
          </a:prstGeom>
          <a:noFill/>
          <a:ln w="38100">
            <a:solidFill>
              <a:srgbClr val="FFC000"/>
            </a:solidFill>
          </a:ln>
        </p:spPr>
        <p:txBody>
          <a:bodyPr wrap="square">
            <a:spAutoFit/>
          </a:bodyPr>
          <a:lstStyle/>
          <a:p>
            <a:pPr algn="just"/>
            <a:r>
              <a:rPr lang="en-US" sz="1000" b="1" dirty="0"/>
              <a:t>W.D. Cornelius, </a:t>
            </a:r>
            <a:r>
              <a:rPr lang="en-US" sz="1000" i="1" dirty="0"/>
              <a:t>CW operation of the FMIT RFQ accelerator</a:t>
            </a:r>
            <a:r>
              <a:rPr lang="en-US" sz="1000" b="1" dirty="0"/>
              <a:t>, </a:t>
            </a:r>
            <a:r>
              <a:rPr lang="en-US" sz="1000" b="1" dirty="0" err="1"/>
              <a:t>Nucl</a:t>
            </a:r>
            <a:r>
              <a:rPr lang="en-US" sz="1000" b="1" dirty="0"/>
              <a:t>. Instr.  Meth. Phys. Res.</a:t>
            </a:r>
            <a:r>
              <a:rPr lang="en-US" sz="1000" b="1" dirty="0" smtClean="0"/>
              <a:t> </a:t>
            </a:r>
            <a:r>
              <a:rPr lang="en-US" sz="1000" b="1" dirty="0"/>
              <a:t>B10/l1 </a:t>
            </a:r>
            <a:r>
              <a:rPr lang="en-US" sz="1000" b="1" dirty="0">
                <a:solidFill>
                  <a:srgbClr val="FF0000"/>
                </a:solidFill>
              </a:rPr>
              <a:t>(1985) </a:t>
            </a:r>
            <a:r>
              <a:rPr lang="en-US" sz="1000" b="1" dirty="0"/>
              <a:t>859-863</a:t>
            </a:r>
          </a:p>
        </p:txBody>
      </p:sp>
      <p:sp>
        <p:nvSpPr>
          <p:cNvPr id="10" name="Rectangle 9"/>
          <p:cNvSpPr/>
          <p:nvPr/>
        </p:nvSpPr>
        <p:spPr>
          <a:xfrm>
            <a:off x="539552" y="5501348"/>
            <a:ext cx="3168352" cy="646331"/>
          </a:xfrm>
          <a:prstGeom prst="rect">
            <a:avLst/>
          </a:prstGeom>
          <a:noFill/>
          <a:ln w="38100">
            <a:solidFill>
              <a:srgbClr val="FFC000"/>
            </a:solidFill>
          </a:ln>
        </p:spPr>
        <p:txBody>
          <a:bodyPr wrap="square">
            <a:spAutoFit/>
          </a:bodyPr>
          <a:lstStyle/>
          <a:p>
            <a:pPr algn="ctr"/>
            <a:r>
              <a:rPr lang="es-ES" sz="1200" b="1" dirty="0" smtClean="0"/>
              <a:t>J. Knaster</a:t>
            </a:r>
            <a:r>
              <a:rPr lang="es-ES" sz="1200" b="1" dirty="0"/>
              <a:t> </a:t>
            </a:r>
            <a:r>
              <a:rPr lang="es-ES" sz="1200" b="1" dirty="0" smtClean="0"/>
              <a:t>and  Y. Okumura</a:t>
            </a:r>
            <a:r>
              <a:rPr lang="es-ES" sz="1200" b="1" dirty="0"/>
              <a:t>, </a:t>
            </a:r>
            <a:r>
              <a:rPr lang="es-ES" sz="1200" i="1" dirty="0" err="1" smtClean="0"/>
              <a:t>Accelerators</a:t>
            </a:r>
            <a:r>
              <a:rPr lang="es-ES" sz="1200" i="1" dirty="0" smtClean="0"/>
              <a:t> </a:t>
            </a:r>
            <a:r>
              <a:rPr lang="es-ES" sz="1200" i="1" dirty="0" err="1"/>
              <a:t>for</a:t>
            </a:r>
            <a:r>
              <a:rPr lang="es-ES" sz="1200" i="1" dirty="0"/>
              <a:t> </a:t>
            </a:r>
            <a:r>
              <a:rPr lang="es-ES" sz="1200" i="1" dirty="0" err="1"/>
              <a:t>fusion</a:t>
            </a:r>
            <a:r>
              <a:rPr lang="es-ES" sz="1200" i="1" dirty="0"/>
              <a:t> </a:t>
            </a:r>
            <a:r>
              <a:rPr lang="es-ES" sz="1200" i="1" dirty="0" err="1"/>
              <a:t>materials</a:t>
            </a:r>
            <a:r>
              <a:rPr lang="es-ES" sz="1200" i="1" dirty="0"/>
              <a:t> </a:t>
            </a:r>
            <a:r>
              <a:rPr lang="es-ES" sz="1200" i="1" dirty="0" err="1" smtClean="0"/>
              <a:t>testing</a:t>
            </a:r>
            <a:r>
              <a:rPr lang="es-ES" sz="1200" b="1" dirty="0"/>
              <a:t>,</a:t>
            </a:r>
            <a:r>
              <a:rPr lang="es-ES" sz="1200" b="1" dirty="0" smtClean="0"/>
              <a:t> </a:t>
            </a:r>
            <a:r>
              <a:rPr lang="es-ES" sz="1200" b="1" dirty="0" err="1" smtClean="0"/>
              <a:t>Reviews</a:t>
            </a:r>
            <a:r>
              <a:rPr lang="es-ES" sz="1200" b="1" dirty="0" smtClean="0"/>
              <a:t> of </a:t>
            </a:r>
            <a:r>
              <a:rPr lang="es-ES" sz="1200" b="1" dirty="0" err="1" smtClean="0"/>
              <a:t>Accelerator</a:t>
            </a:r>
            <a:r>
              <a:rPr lang="es-ES" sz="1200" b="1" dirty="0" smtClean="0"/>
              <a:t> </a:t>
            </a:r>
            <a:r>
              <a:rPr lang="fr-FR" sz="1200" b="1" dirty="0" smtClean="0"/>
              <a:t>Science and </a:t>
            </a:r>
            <a:r>
              <a:rPr lang="fr-FR" sz="1200" b="1" dirty="0" err="1" smtClean="0"/>
              <a:t>Technology</a:t>
            </a:r>
            <a:r>
              <a:rPr lang="fr-FR" sz="1200" b="1" dirty="0" smtClean="0"/>
              <a:t> </a:t>
            </a:r>
            <a:r>
              <a:rPr lang="fr-FR" sz="1200" b="1" dirty="0"/>
              <a:t>8, 115142</a:t>
            </a:r>
            <a:r>
              <a:rPr lang="fr-FR" sz="1200" b="1" dirty="0">
                <a:solidFill>
                  <a:srgbClr val="FF0000"/>
                </a:solidFill>
              </a:rPr>
              <a:t> (2015</a:t>
            </a:r>
            <a:r>
              <a:rPr lang="fr-FR" sz="1200" b="1" dirty="0" smtClean="0">
                <a:solidFill>
                  <a:srgbClr val="FF0000"/>
                </a:solidFill>
              </a:rPr>
              <a:t>)</a:t>
            </a:r>
            <a:endParaRPr lang="es-ES" sz="1200" b="1" dirty="0">
              <a:solidFill>
                <a:srgbClr val="FF0000"/>
              </a:solidFill>
            </a:endParaRPr>
          </a:p>
        </p:txBody>
      </p:sp>
      <p:sp>
        <p:nvSpPr>
          <p:cNvPr id="11" name="TextBox 10"/>
          <p:cNvSpPr txBox="1"/>
          <p:nvPr/>
        </p:nvSpPr>
        <p:spPr>
          <a:xfrm>
            <a:off x="6514020" y="5547515"/>
            <a:ext cx="2522476" cy="553998"/>
          </a:xfrm>
          <a:prstGeom prst="rect">
            <a:avLst/>
          </a:prstGeom>
          <a:noFill/>
          <a:ln w="38100">
            <a:solidFill>
              <a:srgbClr val="FFC000"/>
            </a:solidFill>
          </a:ln>
        </p:spPr>
        <p:txBody>
          <a:bodyPr wrap="square">
            <a:spAutoFit/>
          </a:bodyPr>
          <a:lstStyle>
            <a:defPPr>
              <a:defRPr lang="en-US"/>
            </a:defPPr>
            <a:lvl1pPr algn="just">
              <a:defRPr sz="1000" b="1"/>
            </a:lvl1pPr>
          </a:lstStyle>
          <a:p>
            <a:r>
              <a:rPr lang="en-US" dirty="0"/>
              <a:t>D. </a:t>
            </a:r>
            <a:r>
              <a:rPr lang="en-US" dirty="0" err="1"/>
              <a:t>Berkovits</a:t>
            </a:r>
            <a:r>
              <a:rPr lang="en-US" dirty="0"/>
              <a:t> et al., </a:t>
            </a:r>
            <a:r>
              <a:rPr lang="en-US" b="0" i="1" dirty="0"/>
              <a:t>Operational experience and Future goals of the SARAF proton/deuteron </a:t>
            </a:r>
            <a:r>
              <a:rPr lang="en-US" b="0" i="1" dirty="0" err="1"/>
              <a:t>linac</a:t>
            </a:r>
            <a:r>
              <a:rPr lang="en-US" dirty="0"/>
              <a:t>, </a:t>
            </a:r>
            <a:r>
              <a:rPr lang="es-ES" dirty="0" smtClean="0">
                <a:solidFill>
                  <a:srgbClr val="FF0000"/>
                </a:solidFill>
              </a:rPr>
              <a:t>LINAC</a:t>
            </a:r>
            <a:r>
              <a:rPr lang="es-ES" dirty="0" smtClean="0"/>
              <a:t> </a:t>
            </a:r>
            <a:r>
              <a:rPr lang="es-ES" dirty="0" smtClean="0">
                <a:solidFill>
                  <a:srgbClr val="FF0000"/>
                </a:solidFill>
              </a:rPr>
              <a:t>2012</a:t>
            </a:r>
            <a:r>
              <a:rPr lang="es-ES" dirty="0"/>
              <a:t>, Tel-Aviv</a:t>
            </a:r>
          </a:p>
        </p:txBody>
      </p:sp>
      <p:sp>
        <p:nvSpPr>
          <p:cNvPr id="12" name="TextBox 11"/>
          <p:cNvSpPr txBox="1"/>
          <p:nvPr/>
        </p:nvSpPr>
        <p:spPr>
          <a:xfrm rot="19971840">
            <a:off x="6606737" y="1223351"/>
            <a:ext cx="439544" cy="307777"/>
          </a:xfrm>
          <a:prstGeom prst="rect">
            <a:avLst/>
          </a:prstGeom>
          <a:solidFill>
            <a:srgbClr val="FFC000"/>
          </a:solidFill>
          <a:ln w="38100">
            <a:solidFill>
              <a:srgbClr val="00A44A"/>
            </a:solidFill>
          </a:ln>
        </p:spPr>
        <p:txBody>
          <a:bodyPr wrap="none" rtlCol="0">
            <a:spAutoFit/>
          </a:bodyPr>
          <a:lstStyle/>
          <a:p>
            <a:pPr algn="ctr"/>
            <a:r>
              <a:rPr lang="en-US" sz="1400" b="1" dirty="0" smtClean="0">
                <a:solidFill>
                  <a:schemeClr val="bg1"/>
                </a:solidFill>
              </a:rPr>
              <a:t>80s</a:t>
            </a:r>
            <a:endParaRPr lang="es-ES" sz="1400" b="1" dirty="0">
              <a:solidFill>
                <a:schemeClr val="bg1"/>
              </a:solidFill>
            </a:endParaRPr>
          </a:p>
        </p:txBody>
      </p:sp>
      <p:sp>
        <p:nvSpPr>
          <p:cNvPr id="13" name="TextBox 12"/>
          <p:cNvSpPr txBox="1"/>
          <p:nvPr/>
        </p:nvSpPr>
        <p:spPr>
          <a:xfrm rot="19971840">
            <a:off x="2445680" y="1565568"/>
            <a:ext cx="439544" cy="307777"/>
          </a:xfrm>
          <a:prstGeom prst="rect">
            <a:avLst/>
          </a:prstGeom>
          <a:solidFill>
            <a:srgbClr val="FFC000"/>
          </a:solidFill>
          <a:ln w="38100">
            <a:solidFill>
              <a:srgbClr val="00A44A"/>
            </a:solidFill>
          </a:ln>
        </p:spPr>
        <p:txBody>
          <a:bodyPr wrap="none" rtlCol="0">
            <a:spAutoFit/>
          </a:bodyPr>
          <a:lstStyle/>
          <a:p>
            <a:pPr algn="ctr"/>
            <a:r>
              <a:rPr lang="en-US" sz="1400" b="1" dirty="0">
                <a:solidFill>
                  <a:schemeClr val="bg1"/>
                </a:solidFill>
              </a:rPr>
              <a:t>9</a:t>
            </a:r>
            <a:r>
              <a:rPr lang="en-US" sz="1400" b="1" dirty="0" smtClean="0">
                <a:solidFill>
                  <a:schemeClr val="bg1"/>
                </a:solidFill>
              </a:rPr>
              <a:t>0s</a:t>
            </a:r>
            <a:endParaRPr lang="es-ES" sz="1400" b="1" dirty="0">
              <a:solidFill>
                <a:schemeClr val="bg1"/>
              </a:solidFill>
            </a:endParaRPr>
          </a:p>
        </p:txBody>
      </p:sp>
      <p:sp>
        <p:nvSpPr>
          <p:cNvPr id="14" name="TextBox 13"/>
          <p:cNvSpPr txBox="1"/>
          <p:nvPr/>
        </p:nvSpPr>
        <p:spPr>
          <a:xfrm rot="19971840">
            <a:off x="2624047" y="2411015"/>
            <a:ext cx="550151" cy="307777"/>
          </a:xfrm>
          <a:prstGeom prst="rect">
            <a:avLst/>
          </a:prstGeom>
          <a:solidFill>
            <a:srgbClr val="FFC000"/>
          </a:solidFill>
          <a:ln w="38100">
            <a:solidFill>
              <a:srgbClr val="00A44A"/>
            </a:solidFill>
          </a:ln>
        </p:spPr>
        <p:txBody>
          <a:bodyPr wrap="none" rtlCol="0">
            <a:spAutoFit/>
          </a:bodyPr>
          <a:lstStyle/>
          <a:p>
            <a:pPr algn="ctr"/>
            <a:r>
              <a:rPr lang="en-US" sz="1400" b="1" dirty="0" smtClean="0">
                <a:solidFill>
                  <a:schemeClr val="bg1"/>
                </a:solidFill>
              </a:rPr>
              <a:t>1999</a:t>
            </a:r>
            <a:endParaRPr lang="es-ES" sz="1400" b="1" dirty="0">
              <a:solidFill>
                <a:schemeClr val="bg1"/>
              </a:solidFill>
            </a:endParaRPr>
          </a:p>
        </p:txBody>
      </p:sp>
      <p:sp>
        <p:nvSpPr>
          <p:cNvPr id="15" name="TextBox 14"/>
          <p:cNvSpPr txBox="1"/>
          <p:nvPr/>
        </p:nvSpPr>
        <p:spPr>
          <a:xfrm rot="19971840">
            <a:off x="6513119" y="2411015"/>
            <a:ext cx="550152" cy="307777"/>
          </a:xfrm>
          <a:prstGeom prst="rect">
            <a:avLst/>
          </a:prstGeom>
          <a:solidFill>
            <a:srgbClr val="FFC000"/>
          </a:solidFill>
          <a:ln w="38100">
            <a:solidFill>
              <a:srgbClr val="00A44A"/>
            </a:solidFill>
          </a:ln>
        </p:spPr>
        <p:txBody>
          <a:bodyPr wrap="none" rtlCol="0">
            <a:spAutoFit/>
          </a:bodyPr>
          <a:lstStyle/>
          <a:p>
            <a:pPr algn="ctr"/>
            <a:r>
              <a:rPr lang="en-US" sz="1400" b="1" dirty="0" smtClean="0">
                <a:solidFill>
                  <a:schemeClr val="bg1"/>
                </a:solidFill>
              </a:rPr>
              <a:t>2001</a:t>
            </a:r>
            <a:endParaRPr lang="es-ES" sz="1400" b="1" dirty="0">
              <a:solidFill>
                <a:schemeClr val="bg1"/>
              </a:solidFill>
            </a:endParaRPr>
          </a:p>
        </p:txBody>
      </p:sp>
      <p:sp>
        <p:nvSpPr>
          <p:cNvPr id="16" name="TextBox 15"/>
          <p:cNvSpPr txBox="1"/>
          <p:nvPr/>
        </p:nvSpPr>
        <p:spPr>
          <a:xfrm rot="19971840">
            <a:off x="6502217" y="3609533"/>
            <a:ext cx="550152" cy="307777"/>
          </a:xfrm>
          <a:prstGeom prst="rect">
            <a:avLst/>
          </a:prstGeom>
          <a:solidFill>
            <a:srgbClr val="FFC000"/>
          </a:solidFill>
          <a:ln w="38100">
            <a:solidFill>
              <a:srgbClr val="00A44A"/>
            </a:solidFill>
          </a:ln>
        </p:spPr>
        <p:txBody>
          <a:bodyPr wrap="none" rtlCol="0">
            <a:spAutoFit/>
          </a:bodyPr>
          <a:lstStyle/>
          <a:p>
            <a:pPr algn="ctr"/>
            <a:r>
              <a:rPr lang="en-US" sz="1400" b="1" dirty="0" smtClean="0">
                <a:solidFill>
                  <a:schemeClr val="bg1"/>
                </a:solidFill>
              </a:rPr>
              <a:t>2001</a:t>
            </a:r>
            <a:endParaRPr lang="es-ES" sz="1400" b="1" dirty="0">
              <a:solidFill>
                <a:schemeClr val="bg1"/>
              </a:solidFill>
            </a:endParaRPr>
          </a:p>
        </p:txBody>
      </p:sp>
      <p:sp>
        <p:nvSpPr>
          <p:cNvPr id="17" name="TextBox 16"/>
          <p:cNvSpPr txBox="1"/>
          <p:nvPr/>
        </p:nvSpPr>
        <p:spPr>
          <a:xfrm rot="19971840">
            <a:off x="1809619" y="4840257"/>
            <a:ext cx="550152" cy="307777"/>
          </a:xfrm>
          <a:prstGeom prst="rect">
            <a:avLst/>
          </a:prstGeom>
          <a:solidFill>
            <a:srgbClr val="FFC000"/>
          </a:solidFill>
          <a:ln w="38100">
            <a:solidFill>
              <a:srgbClr val="00A44A"/>
            </a:solidFill>
          </a:ln>
        </p:spPr>
        <p:txBody>
          <a:bodyPr wrap="none" rtlCol="0">
            <a:spAutoFit/>
          </a:bodyPr>
          <a:lstStyle/>
          <a:p>
            <a:pPr algn="ctr"/>
            <a:r>
              <a:rPr lang="en-US" sz="1400" b="1" dirty="0" smtClean="0">
                <a:solidFill>
                  <a:schemeClr val="bg1"/>
                </a:solidFill>
              </a:rPr>
              <a:t>2010</a:t>
            </a:r>
            <a:endParaRPr lang="es-ES" sz="1400" b="1" dirty="0">
              <a:solidFill>
                <a:schemeClr val="bg1"/>
              </a:solidFill>
            </a:endParaRPr>
          </a:p>
        </p:txBody>
      </p:sp>
      <p:sp>
        <p:nvSpPr>
          <p:cNvPr id="18" name="TextBox 17"/>
          <p:cNvSpPr txBox="1"/>
          <p:nvPr/>
        </p:nvSpPr>
        <p:spPr>
          <a:xfrm>
            <a:off x="6868443" y="4432373"/>
            <a:ext cx="1903279" cy="553998"/>
          </a:xfrm>
          <a:prstGeom prst="rect">
            <a:avLst/>
          </a:prstGeom>
          <a:noFill/>
          <a:ln w="38100">
            <a:solidFill>
              <a:srgbClr val="FFC000"/>
            </a:solidFill>
          </a:ln>
        </p:spPr>
        <p:txBody>
          <a:bodyPr wrap="square">
            <a:spAutoFit/>
          </a:bodyPr>
          <a:lstStyle>
            <a:defPPr>
              <a:defRPr lang="en-US"/>
            </a:defPPr>
            <a:lvl1pPr algn="just">
              <a:defRPr sz="1000" b="1"/>
            </a:lvl1pPr>
          </a:lstStyle>
          <a:p>
            <a:r>
              <a:rPr lang="en-US" dirty="0"/>
              <a:t>T. Tajima, et al., </a:t>
            </a:r>
            <a:r>
              <a:rPr lang="en-US" b="0" i="1" dirty="0"/>
              <a:t>Evaluation and Testing of a Low-β </a:t>
            </a:r>
            <a:r>
              <a:rPr lang="es-ES" b="0" i="1" dirty="0" err="1"/>
              <a:t>Spoke</a:t>
            </a:r>
            <a:r>
              <a:rPr lang="es-ES" b="0" i="1" dirty="0"/>
              <a:t> </a:t>
            </a:r>
            <a:r>
              <a:rPr lang="es-ES" b="0" i="1" dirty="0" err="1"/>
              <a:t>Resonator</a:t>
            </a:r>
            <a:r>
              <a:rPr lang="es-ES" dirty="0"/>
              <a:t>, </a:t>
            </a:r>
            <a:r>
              <a:rPr lang="en-US" dirty="0" smtClean="0">
                <a:solidFill>
                  <a:srgbClr val="FF0000"/>
                </a:solidFill>
              </a:rPr>
              <a:t>PAC</a:t>
            </a:r>
            <a:r>
              <a:rPr lang="en-US" dirty="0" smtClean="0"/>
              <a:t> </a:t>
            </a:r>
            <a:r>
              <a:rPr lang="en-US" dirty="0">
                <a:solidFill>
                  <a:srgbClr val="FF0000"/>
                </a:solidFill>
              </a:rPr>
              <a:t>2001</a:t>
            </a:r>
            <a:r>
              <a:rPr lang="en-US" dirty="0"/>
              <a:t>, Chicago</a:t>
            </a:r>
            <a:endParaRPr lang="es-ES" dirty="0"/>
          </a:p>
        </p:txBody>
      </p:sp>
    </p:spTree>
    <p:extLst>
      <p:ext uri="{BB962C8B-B14F-4D97-AF65-F5344CB8AC3E}">
        <p14:creationId xmlns:p14="http://schemas.microsoft.com/office/powerpoint/2010/main" val="160819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1000"/>
                                        <p:tgtEl>
                                          <p:spTgt spid="2">
                                            <p:txEl>
                                              <p:pRg st="9" end="9"/>
                                            </p:txEl>
                                          </p:spTgt>
                                        </p:tgtEl>
                                      </p:cBhvr>
                                    </p:animEffect>
                                    <p:anim calcmode="lin" valueType="num">
                                      <p:cBhvr>
                                        <p:cTn id="4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1000"/>
                                        <p:tgtEl>
                                          <p:spTgt spid="2">
                                            <p:txEl>
                                              <p:pRg st="10" end="10"/>
                                            </p:txEl>
                                          </p:spTgt>
                                        </p:tgtEl>
                                      </p:cBhvr>
                                    </p:animEffect>
                                    <p:anim calcmode="lin" valueType="num">
                                      <p:cBhvr>
                                        <p:cTn id="5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
                                            <p:txEl>
                                              <p:pRg st="15" end="15"/>
                                            </p:txEl>
                                          </p:spTgt>
                                        </p:tgtEl>
                                        <p:attrNameLst>
                                          <p:attrName>style.visibility</p:attrName>
                                        </p:attrNameLst>
                                      </p:cBhvr>
                                      <p:to>
                                        <p:strVal val="visible"/>
                                      </p:to>
                                    </p:set>
                                    <p:animEffect transition="in" filter="fade">
                                      <p:cBhvr>
                                        <p:cTn id="78" dur="1000"/>
                                        <p:tgtEl>
                                          <p:spTgt spid="2">
                                            <p:txEl>
                                              <p:pRg st="15" end="15"/>
                                            </p:txEl>
                                          </p:spTgt>
                                        </p:tgtEl>
                                      </p:cBhvr>
                                    </p:animEffect>
                                    <p:anim calcmode="lin" valueType="num">
                                      <p:cBhvr>
                                        <p:cTn id="79"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80" dur="1000" fill="hold"/>
                                        <p:tgtEl>
                                          <p:spTgt spid="2">
                                            <p:txEl>
                                              <p:pRg st="15" end="15"/>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
                                            <p:txEl>
                                              <p:pRg st="16" end="16"/>
                                            </p:txEl>
                                          </p:spTgt>
                                        </p:tgtEl>
                                        <p:attrNameLst>
                                          <p:attrName>style.visibility</p:attrName>
                                        </p:attrNameLst>
                                      </p:cBhvr>
                                      <p:to>
                                        <p:strVal val="visible"/>
                                      </p:to>
                                    </p:set>
                                    <p:animEffect transition="in" filter="fade">
                                      <p:cBhvr>
                                        <p:cTn id="83" dur="1000"/>
                                        <p:tgtEl>
                                          <p:spTgt spid="2">
                                            <p:txEl>
                                              <p:pRg st="16" end="16"/>
                                            </p:txEl>
                                          </p:spTgt>
                                        </p:tgtEl>
                                      </p:cBhvr>
                                    </p:animEffect>
                                    <p:anim calcmode="lin" valueType="num">
                                      <p:cBhvr>
                                        <p:cTn id="84"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85" dur="1000" fill="hold"/>
                                        <p:tgtEl>
                                          <p:spTgt spid="2">
                                            <p:txEl>
                                              <p:pRg st="16" end="16"/>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anim calcmode="lin" valueType="num">
                                      <p:cBhvr>
                                        <p:cTn id="89" dur="1000" fill="hold"/>
                                        <p:tgtEl>
                                          <p:spTgt spid="5"/>
                                        </p:tgtEl>
                                        <p:attrNameLst>
                                          <p:attrName>ppt_x</p:attrName>
                                        </p:attrNameLst>
                                      </p:cBhvr>
                                      <p:tavLst>
                                        <p:tav tm="0">
                                          <p:val>
                                            <p:strVal val="#ppt_x"/>
                                          </p:val>
                                        </p:tav>
                                        <p:tav tm="100000">
                                          <p:val>
                                            <p:strVal val="#ppt_x"/>
                                          </p:val>
                                        </p:tav>
                                      </p:tavLst>
                                    </p:anim>
                                    <p:anim calcmode="lin" valueType="num">
                                      <p:cBhvr>
                                        <p:cTn id="90" dur="1000" fill="hold"/>
                                        <p:tgtEl>
                                          <p:spTgt spid="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anim calcmode="lin" valueType="num">
                                      <p:cBhvr>
                                        <p:cTn id="99" dur="1000" fill="hold"/>
                                        <p:tgtEl>
                                          <p:spTgt spid="18"/>
                                        </p:tgtEl>
                                        <p:attrNameLst>
                                          <p:attrName>ppt_x</p:attrName>
                                        </p:attrNameLst>
                                      </p:cBhvr>
                                      <p:tavLst>
                                        <p:tav tm="0">
                                          <p:val>
                                            <p:strVal val="#ppt_x"/>
                                          </p:val>
                                        </p:tav>
                                        <p:tav tm="100000">
                                          <p:val>
                                            <p:strVal val="#ppt_x"/>
                                          </p:val>
                                        </p:tav>
                                      </p:tavLst>
                                    </p:anim>
                                    <p:anim calcmode="lin" valueType="num">
                                      <p:cBhvr>
                                        <p:cTn id="10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
                                            <p:txEl>
                                              <p:pRg st="19" end="19"/>
                                            </p:txEl>
                                          </p:spTgt>
                                        </p:tgtEl>
                                        <p:attrNameLst>
                                          <p:attrName>style.visibility</p:attrName>
                                        </p:attrNameLst>
                                      </p:cBhvr>
                                      <p:to>
                                        <p:strVal val="visible"/>
                                      </p:to>
                                    </p:set>
                                    <p:animEffect transition="in" filter="fade">
                                      <p:cBhvr>
                                        <p:cTn id="105" dur="1000"/>
                                        <p:tgtEl>
                                          <p:spTgt spid="2">
                                            <p:txEl>
                                              <p:pRg st="19" end="19"/>
                                            </p:txEl>
                                          </p:spTgt>
                                        </p:tgtEl>
                                      </p:cBhvr>
                                    </p:animEffect>
                                    <p:anim calcmode="lin" valueType="num">
                                      <p:cBhvr>
                                        <p:cTn id="106" dur="1000" fill="hold"/>
                                        <p:tgtEl>
                                          <p:spTgt spid="2">
                                            <p:txEl>
                                              <p:pRg st="19" end="19"/>
                                            </p:txEl>
                                          </p:spTgt>
                                        </p:tgtEl>
                                        <p:attrNameLst>
                                          <p:attrName>ppt_x</p:attrName>
                                        </p:attrNameLst>
                                      </p:cBhvr>
                                      <p:tavLst>
                                        <p:tav tm="0">
                                          <p:val>
                                            <p:strVal val="#ppt_x"/>
                                          </p:val>
                                        </p:tav>
                                        <p:tav tm="100000">
                                          <p:val>
                                            <p:strVal val="#ppt_x"/>
                                          </p:val>
                                        </p:tav>
                                      </p:tavLst>
                                    </p:anim>
                                    <p:anim calcmode="lin" valueType="num">
                                      <p:cBhvr>
                                        <p:cTn id="107" dur="1000" fill="hold"/>
                                        <p:tgtEl>
                                          <p:spTgt spid="2">
                                            <p:txEl>
                                              <p:pRg st="19" end="19"/>
                                            </p:tx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1000"/>
                                        <p:tgtEl>
                                          <p:spTgt spid="17"/>
                                        </p:tgtEl>
                                      </p:cBhvr>
                                    </p:animEffect>
                                    <p:anim calcmode="lin" valueType="num">
                                      <p:cBhvr>
                                        <p:cTn id="111" dur="1000" fill="hold"/>
                                        <p:tgtEl>
                                          <p:spTgt spid="17"/>
                                        </p:tgtEl>
                                        <p:attrNameLst>
                                          <p:attrName>ppt_x</p:attrName>
                                        </p:attrNameLst>
                                      </p:cBhvr>
                                      <p:tavLst>
                                        <p:tav tm="0">
                                          <p:val>
                                            <p:strVal val="#ppt_x"/>
                                          </p:val>
                                        </p:tav>
                                        <p:tav tm="100000">
                                          <p:val>
                                            <p:strVal val="#ppt_x"/>
                                          </p:val>
                                        </p:tav>
                                      </p:tavLst>
                                    </p:anim>
                                    <p:anim calcmode="lin" valueType="num">
                                      <p:cBhvr>
                                        <p:cTn id="112" dur="1000" fill="hold"/>
                                        <p:tgtEl>
                                          <p:spTgt spid="17"/>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1000"/>
                                        <p:tgtEl>
                                          <p:spTgt spid="11"/>
                                        </p:tgtEl>
                                      </p:cBhvr>
                                    </p:animEffect>
                                    <p:anim calcmode="lin" valueType="num">
                                      <p:cBhvr>
                                        <p:cTn id="116" dur="1000" fill="hold"/>
                                        <p:tgtEl>
                                          <p:spTgt spid="11"/>
                                        </p:tgtEl>
                                        <p:attrNameLst>
                                          <p:attrName>ppt_x</p:attrName>
                                        </p:attrNameLst>
                                      </p:cBhvr>
                                      <p:tavLst>
                                        <p:tav tm="0">
                                          <p:val>
                                            <p:strVal val="#ppt_x"/>
                                          </p:val>
                                        </p:tav>
                                        <p:tav tm="100000">
                                          <p:val>
                                            <p:strVal val="#ppt_x"/>
                                          </p:val>
                                        </p:tav>
                                      </p:tavLst>
                                    </p:anim>
                                    <p:anim calcmode="lin" valueType="num">
                                      <p:cBhvr>
                                        <p:cTn id="1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circle(in)">
                                      <p:cBhvr>
                                        <p:cTn id="1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64225" t="23639"/>
          <a:stretch/>
        </p:blipFill>
        <p:spPr bwMode="auto">
          <a:xfrm>
            <a:off x="395536" y="4434590"/>
            <a:ext cx="4139952" cy="180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07504" y="836712"/>
            <a:ext cx="7200800" cy="3900936"/>
          </a:xfrm>
        </p:spPr>
        <p:txBody>
          <a:bodyPr>
            <a:normAutofit fontScale="70000" lnSpcReduction="20000"/>
          </a:bodyPr>
          <a:lstStyle/>
          <a:p>
            <a:r>
              <a:rPr lang="en-GB" dirty="0" smtClean="0"/>
              <a:t>The mandate was challenging</a:t>
            </a:r>
          </a:p>
          <a:p>
            <a:r>
              <a:rPr lang="en-GB" dirty="0" smtClean="0"/>
              <a:t> the demonstration </a:t>
            </a:r>
          </a:p>
          <a:p>
            <a:r>
              <a:rPr lang="en-GB" dirty="0" smtClean="0"/>
              <a:t>of the flow operational conditions of IFMIF lithium target</a:t>
            </a:r>
          </a:p>
          <a:p>
            <a:r>
              <a:rPr lang="en-GB" dirty="0" smtClean="0">
                <a:solidFill>
                  <a:srgbClr val="0070C0"/>
                </a:solidFill>
              </a:rPr>
              <a:t>Lithium temperature at 250 °C </a:t>
            </a:r>
          </a:p>
          <a:p>
            <a:r>
              <a:rPr lang="en-GB" dirty="0" smtClean="0">
                <a:solidFill>
                  <a:srgbClr val="0070C0"/>
                </a:solidFill>
              </a:rPr>
              <a:t>Flow speed at 15 m/s</a:t>
            </a:r>
          </a:p>
          <a:p>
            <a:r>
              <a:rPr lang="en-GB" dirty="0" smtClean="0">
                <a:solidFill>
                  <a:srgbClr val="0070C0"/>
                </a:solidFill>
              </a:rPr>
              <a:t>Stable flow with +/- 1 mm amplitude</a:t>
            </a:r>
          </a:p>
          <a:p>
            <a:r>
              <a:rPr lang="en-GB" dirty="0" smtClean="0">
                <a:solidFill>
                  <a:srgbClr val="0070C0"/>
                </a:solidFill>
              </a:rPr>
              <a:t>10</a:t>
            </a:r>
            <a:r>
              <a:rPr lang="en-GB" baseline="30000" dirty="0" smtClean="0">
                <a:solidFill>
                  <a:srgbClr val="0070C0"/>
                </a:solidFill>
              </a:rPr>
              <a:t>-3</a:t>
            </a:r>
            <a:r>
              <a:rPr lang="en-GB" dirty="0" smtClean="0">
                <a:solidFill>
                  <a:srgbClr val="0070C0"/>
                </a:solidFill>
              </a:rPr>
              <a:t> Pa on free surface</a:t>
            </a:r>
          </a:p>
          <a:p>
            <a:r>
              <a:rPr lang="en-GB" dirty="0" smtClean="0">
                <a:solidFill>
                  <a:srgbClr val="0070C0"/>
                </a:solidFill>
              </a:rPr>
              <a:t>Long term operation stability</a:t>
            </a:r>
          </a:p>
          <a:p>
            <a:r>
              <a:rPr lang="en-GB" dirty="0" smtClean="0">
                <a:solidFill>
                  <a:srgbClr val="0070C0"/>
                </a:solidFill>
              </a:rPr>
              <a:t>Free surface interferometry diagnostics</a:t>
            </a:r>
          </a:p>
          <a:p>
            <a:r>
              <a:rPr lang="en-GB" dirty="0" smtClean="0">
                <a:solidFill>
                  <a:srgbClr val="0070C0"/>
                </a:solidFill>
              </a:rPr>
              <a:t>Feasibility of Impurities in lithium &lt;10 ppm </a:t>
            </a:r>
            <a:endParaRPr lang="en-GB" sz="4200" dirty="0" smtClean="0">
              <a:solidFill>
                <a:srgbClr val="FF0000"/>
              </a:solidFill>
            </a:endParaRPr>
          </a:p>
          <a:p>
            <a:endParaRPr lang="en-GB" dirty="0" smtClean="0"/>
          </a:p>
          <a:p>
            <a:endParaRPr lang="en-GB" dirty="0"/>
          </a:p>
        </p:txBody>
      </p:sp>
      <p:sp>
        <p:nvSpPr>
          <p:cNvPr id="6" name="TextBox 5"/>
          <p:cNvSpPr txBox="1"/>
          <p:nvPr/>
        </p:nvSpPr>
        <p:spPr>
          <a:xfrm>
            <a:off x="1403648" y="87015"/>
            <a:ext cx="7776864" cy="461665"/>
          </a:xfrm>
          <a:prstGeom prst="rect">
            <a:avLst/>
          </a:prstGeom>
          <a:noFill/>
        </p:spPr>
        <p:txBody>
          <a:bodyPr wrap="square" rtlCol="0">
            <a:spAutoFit/>
          </a:bodyPr>
          <a:lstStyle/>
          <a:p>
            <a:pPr algn="r"/>
            <a:r>
              <a:rPr lang="en-US" sz="2400" b="1" dirty="0">
                <a:solidFill>
                  <a:srgbClr val="FF0000"/>
                </a:solidFill>
              </a:rPr>
              <a:t>2nd concern: </a:t>
            </a:r>
            <a:r>
              <a:rPr lang="en-US" sz="2400" dirty="0">
                <a:solidFill>
                  <a:schemeClr val="bg1"/>
                </a:solidFill>
              </a:rPr>
              <a:t>Stable flow of lithium at required </a:t>
            </a:r>
            <a:r>
              <a:rPr lang="en-US" sz="2400" dirty="0" smtClean="0">
                <a:solidFill>
                  <a:schemeClr val="bg1"/>
                </a:solidFill>
              </a:rPr>
              <a:t>performance</a:t>
            </a:r>
            <a:endParaRPr lang="en-US" sz="2400" dirty="0">
              <a:solidFill>
                <a:schemeClr val="bg1"/>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3" y="1916832"/>
            <a:ext cx="2736305" cy="3588401"/>
          </a:xfrm>
          <a:prstGeom prst="rect">
            <a:avLst/>
          </a:prstGeom>
          <a:solidFill>
            <a:srgbClr val="00A44A"/>
          </a:solidFill>
          <a:ln w="38100">
            <a:solidFill>
              <a:srgbClr val="00A44A"/>
            </a:solidFill>
          </a:ln>
        </p:spPr>
      </p:pic>
      <p:sp>
        <p:nvSpPr>
          <p:cNvPr id="14" name="TextBox 13"/>
          <p:cNvSpPr txBox="1"/>
          <p:nvPr/>
        </p:nvSpPr>
        <p:spPr>
          <a:xfrm>
            <a:off x="6192179" y="5589239"/>
            <a:ext cx="2808311" cy="646331"/>
          </a:xfrm>
          <a:prstGeom prst="rect">
            <a:avLst/>
          </a:prstGeom>
          <a:solidFill>
            <a:schemeClr val="bg1"/>
          </a:solidFill>
          <a:ln w="57150">
            <a:solidFill>
              <a:srgbClr val="FFC000"/>
            </a:solidFill>
          </a:ln>
        </p:spPr>
        <p:txBody>
          <a:bodyPr wrap="square">
            <a:spAutoFit/>
          </a:bodyPr>
          <a:lstStyle>
            <a:defPPr>
              <a:defRPr lang="en-US"/>
            </a:defPPr>
            <a:lvl1pPr algn="ctr">
              <a:defRPr sz="1200" b="1"/>
            </a:lvl1pPr>
          </a:lstStyle>
          <a:p>
            <a:pPr algn="just"/>
            <a:r>
              <a:rPr lang="es-ES" dirty="0"/>
              <a:t>Kondo, H. et al. </a:t>
            </a:r>
            <a:r>
              <a:rPr lang="es-ES" b="0" i="1" dirty="0" err="1"/>
              <a:t>Validation</a:t>
            </a:r>
            <a:r>
              <a:rPr lang="es-ES" b="0" i="1" dirty="0"/>
              <a:t> of IFMIF </a:t>
            </a:r>
            <a:r>
              <a:rPr lang="es-ES" b="0" i="1" dirty="0" err="1"/>
              <a:t>liquid</a:t>
            </a:r>
            <a:r>
              <a:rPr lang="es-ES" b="0" i="1" dirty="0"/>
              <a:t> Li target </a:t>
            </a:r>
            <a:r>
              <a:rPr lang="es-ES" b="0" i="1" dirty="0" err="1" smtClean="0"/>
              <a:t>for</a:t>
            </a:r>
            <a:r>
              <a:rPr lang="es-ES" b="0" i="1" dirty="0" smtClean="0"/>
              <a:t> IFMIF/EVEDA </a:t>
            </a:r>
            <a:r>
              <a:rPr lang="fr-FR" b="0" i="1" dirty="0" smtClean="0"/>
              <a:t>Project</a:t>
            </a:r>
            <a:r>
              <a:rPr lang="fr-FR" b="0" i="1" dirty="0"/>
              <a:t>,</a:t>
            </a:r>
            <a:r>
              <a:rPr lang="fr-FR" dirty="0" smtClean="0"/>
              <a:t> </a:t>
            </a:r>
            <a:r>
              <a:rPr lang="fr-FR" dirty="0"/>
              <a:t>Fusion Eng. Des. 9697, 117122 </a:t>
            </a:r>
            <a:r>
              <a:rPr lang="fr-FR" dirty="0">
                <a:solidFill>
                  <a:srgbClr val="FF0000"/>
                </a:solidFill>
              </a:rPr>
              <a:t>(2015</a:t>
            </a:r>
            <a:r>
              <a:rPr lang="fr-FR" dirty="0" smtClean="0">
                <a:solidFill>
                  <a:srgbClr val="FF0000"/>
                </a:solidFill>
              </a:rPr>
              <a:t>)</a:t>
            </a:r>
            <a:endParaRPr lang="fr-FR" dirty="0">
              <a:solidFill>
                <a:srgbClr val="FF0000"/>
              </a:solidFill>
            </a:endParaRPr>
          </a:p>
        </p:txBody>
      </p:sp>
      <p:sp>
        <p:nvSpPr>
          <p:cNvPr id="4" name="TextBox 3"/>
          <p:cNvSpPr txBox="1"/>
          <p:nvPr/>
        </p:nvSpPr>
        <p:spPr>
          <a:xfrm>
            <a:off x="6115440" y="5157192"/>
            <a:ext cx="2921056" cy="369332"/>
          </a:xfrm>
          <a:prstGeom prst="rect">
            <a:avLst/>
          </a:prstGeom>
          <a:noFill/>
        </p:spPr>
        <p:txBody>
          <a:bodyPr wrap="none" rtlCol="0">
            <a:spAutoFit/>
          </a:bodyPr>
          <a:lstStyle/>
          <a:p>
            <a:r>
              <a:rPr lang="en-US" b="1" dirty="0" smtClean="0">
                <a:solidFill>
                  <a:schemeClr val="bg1"/>
                </a:solidFill>
              </a:rPr>
              <a:t>Operated until October 2014</a:t>
            </a:r>
            <a:endParaRPr lang="es-ES" b="1" dirty="0">
              <a:solidFill>
                <a:schemeClr val="bg1"/>
              </a:solidFill>
            </a:endParaRPr>
          </a:p>
        </p:txBody>
      </p:sp>
    </p:spTree>
    <p:extLst>
      <p:ext uri="{BB962C8B-B14F-4D97-AF65-F5344CB8AC3E}">
        <p14:creationId xmlns:p14="http://schemas.microsoft.com/office/powerpoint/2010/main" val="1480473655"/>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2397" y="620688"/>
            <a:ext cx="8229600" cy="1512168"/>
          </a:xfrm>
        </p:spPr>
        <p:txBody>
          <a:bodyPr>
            <a:normAutofit/>
          </a:bodyPr>
          <a:lstStyle/>
          <a:p>
            <a:r>
              <a:rPr lang="en-US" dirty="0" smtClean="0"/>
              <a:t>The result of 25 days </a:t>
            </a:r>
          </a:p>
          <a:p>
            <a:r>
              <a:rPr lang="en-US" dirty="0" smtClean="0"/>
              <a:t>continuous operation (24 h/day)</a:t>
            </a:r>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388469" cy="2952328"/>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03648" y="87015"/>
            <a:ext cx="7776864" cy="461665"/>
          </a:xfrm>
          <a:prstGeom prst="rect">
            <a:avLst/>
          </a:prstGeom>
          <a:noFill/>
        </p:spPr>
        <p:txBody>
          <a:bodyPr wrap="square" rtlCol="0">
            <a:spAutoFit/>
          </a:bodyPr>
          <a:lstStyle/>
          <a:p>
            <a:pPr algn="r"/>
            <a:r>
              <a:rPr lang="en-US" sz="2400" b="1" dirty="0">
                <a:solidFill>
                  <a:srgbClr val="FF0000"/>
                </a:solidFill>
              </a:rPr>
              <a:t>2nd concern: </a:t>
            </a:r>
            <a:r>
              <a:rPr lang="en-US" sz="2400" dirty="0">
                <a:solidFill>
                  <a:schemeClr val="bg1"/>
                </a:solidFill>
              </a:rPr>
              <a:t>Stable flow of lithium at required </a:t>
            </a:r>
            <a:r>
              <a:rPr lang="en-US" sz="2400" dirty="0" smtClean="0">
                <a:solidFill>
                  <a:schemeClr val="bg1"/>
                </a:solidFill>
              </a:rPr>
              <a:t>performance</a:t>
            </a:r>
            <a:endParaRPr lang="en-US" sz="2400" dirty="0">
              <a:solidFill>
                <a:schemeClr val="bg1"/>
              </a:solidFill>
            </a:endParaRPr>
          </a:p>
        </p:txBody>
      </p:sp>
      <p:pic>
        <p:nvPicPr>
          <p:cNvPr id="8" name="図 3" descr="QST_LOGO_YOKO.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6178444"/>
            <a:ext cx="1799906" cy="679556"/>
          </a:xfrm>
          <a:prstGeom prst="rect">
            <a:avLst/>
          </a:prstGeom>
          <a:solidFill>
            <a:schemeClr val="bg1"/>
          </a:solidFill>
        </p:spPr>
      </p:pic>
      <p:sp>
        <p:nvSpPr>
          <p:cNvPr id="9" name="Rectangle 8"/>
          <p:cNvSpPr/>
          <p:nvPr/>
        </p:nvSpPr>
        <p:spPr>
          <a:xfrm>
            <a:off x="5508104" y="4869160"/>
            <a:ext cx="3384376" cy="1169551"/>
          </a:xfrm>
          <a:prstGeom prst="rect">
            <a:avLst/>
          </a:prstGeom>
          <a:solidFill>
            <a:srgbClr val="99FF99"/>
          </a:solidFill>
          <a:ln w="57150">
            <a:solidFill>
              <a:srgbClr val="C00000"/>
            </a:solidFill>
          </a:ln>
        </p:spPr>
        <p:txBody>
          <a:bodyPr wrap="square" rtlCol="0">
            <a:spAutoFit/>
          </a:bodyPr>
          <a:lstStyle/>
          <a:p>
            <a:pPr algn="ctr"/>
            <a:r>
              <a:rPr lang="es-ES" sz="2200" b="1" dirty="0" smtClean="0">
                <a:solidFill>
                  <a:srgbClr val="C00000"/>
                </a:solidFill>
              </a:rPr>
              <a:t>MPT/P5-11</a:t>
            </a:r>
            <a:r>
              <a:rPr lang="es-ES" sz="1600" b="1" dirty="0" smtClean="0">
                <a:solidFill>
                  <a:srgbClr val="C00000"/>
                </a:solidFill>
              </a:rPr>
              <a:t> </a:t>
            </a:r>
          </a:p>
          <a:p>
            <a:pPr algn="ctr"/>
            <a:r>
              <a:rPr lang="en-US" sz="1600" b="1" dirty="0" smtClean="0"/>
              <a:t>H. Kondo et al.,</a:t>
            </a:r>
            <a:r>
              <a:rPr lang="en-US" sz="1600" i="1" dirty="0" smtClean="0"/>
              <a:t> </a:t>
            </a:r>
          </a:p>
          <a:p>
            <a:pPr algn="ctr"/>
            <a:r>
              <a:rPr lang="en-US" sz="1600" i="1" dirty="0" smtClean="0"/>
              <a:t>Validation </a:t>
            </a:r>
            <a:r>
              <a:rPr lang="en-US" sz="1600" i="1" dirty="0"/>
              <a:t>of Liquid </a:t>
            </a:r>
            <a:r>
              <a:rPr lang="en-US" sz="1600" i="1" dirty="0" smtClean="0"/>
              <a:t>Lithium Target Stability </a:t>
            </a:r>
            <a:r>
              <a:rPr lang="es-ES" sz="1600" i="1" dirty="0" err="1" smtClean="0"/>
              <a:t>for</a:t>
            </a:r>
            <a:r>
              <a:rPr lang="es-ES" sz="1600" i="1" dirty="0" smtClean="0"/>
              <a:t> </a:t>
            </a:r>
            <a:r>
              <a:rPr lang="es-ES" sz="1600" i="1" dirty="0"/>
              <a:t>Intense </a:t>
            </a:r>
            <a:r>
              <a:rPr lang="es-ES" sz="1600" i="1" dirty="0" err="1"/>
              <a:t>Neutron</a:t>
            </a:r>
            <a:r>
              <a:rPr lang="es-ES" sz="1600" i="1" dirty="0"/>
              <a:t> </a:t>
            </a:r>
            <a:r>
              <a:rPr lang="es-ES" sz="1600" i="1" dirty="0" err="1"/>
              <a:t>Source</a:t>
            </a:r>
            <a:endParaRPr lang="es-ES" sz="1600" i="1" dirty="0"/>
          </a:p>
        </p:txBody>
      </p:sp>
      <p:sp>
        <p:nvSpPr>
          <p:cNvPr id="3" name="TextBox 2"/>
          <p:cNvSpPr txBox="1"/>
          <p:nvPr/>
        </p:nvSpPr>
        <p:spPr>
          <a:xfrm>
            <a:off x="-36512" y="6165304"/>
            <a:ext cx="9194160" cy="769441"/>
          </a:xfrm>
          <a:prstGeom prst="rect">
            <a:avLst/>
          </a:prstGeom>
          <a:solidFill>
            <a:srgbClr val="00A44A"/>
          </a:solidFill>
        </p:spPr>
        <p:txBody>
          <a:bodyPr wrap="square" rtlCol="0">
            <a:spAutoFit/>
          </a:bodyPr>
          <a:lstStyle>
            <a:defPPr>
              <a:defRPr lang="en-US"/>
            </a:defPPr>
            <a:lvl1pPr algn="ctr">
              <a:defRPr sz="3600">
                <a:solidFill>
                  <a:schemeClr val="bg1"/>
                </a:solidFill>
              </a:defRPr>
            </a:lvl1pPr>
          </a:lstStyle>
          <a:p>
            <a:r>
              <a:rPr lang="en-US" sz="4400" dirty="0"/>
              <a:t>Long term flow </a:t>
            </a:r>
            <a:r>
              <a:rPr lang="en-US" sz="4400" dirty="0" smtClean="0"/>
              <a:t>stability demonstrated</a:t>
            </a:r>
            <a:endParaRPr lang="es-ES" sz="4400" dirty="0"/>
          </a:p>
        </p:txBody>
      </p:sp>
      <p:sp>
        <p:nvSpPr>
          <p:cNvPr id="10" name="TextBox 9"/>
          <p:cNvSpPr txBox="1"/>
          <p:nvPr/>
        </p:nvSpPr>
        <p:spPr>
          <a:xfrm>
            <a:off x="323528" y="4873937"/>
            <a:ext cx="4860687" cy="1169551"/>
          </a:xfrm>
          <a:prstGeom prst="rect">
            <a:avLst/>
          </a:prstGeom>
          <a:solidFill>
            <a:srgbClr val="99FF99"/>
          </a:solidFill>
          <a:ln w="57150">
            <a:solidFill>
              <a:srgbClr val="C00000"/>
            </a:solidFill>
          </a:ln>
        </p:spPr>
        <p:txBody>
          <a:bodyPr wrap="square" rtlCol="0">
            <a:spAutoFit/>
          </a:bodyPr>
          <a:lstStyle>
            <a:defPPr>
              <a:defRPr lang="de-DE"/>
            </a:defPPr>
            <a:lvl1pPr algn="just">
              <a:defRPr sz="600" b="1"/>
            </a:lvl1pPr>
          </a:lstStyle>
          <a:p>
            <a:pPr algn="ctr"/>
            <a:r>
              <a:rPr lang="es-ES" sz="2200" dirty="0" smtClean="0">
                <a:solidFill>
                  <a:srgbClr val="C00000"/>
                </a:solidFill>
              </a:rPr>
              <a:t>MPT/P5-41  </a:t>
            </a:r>
          </a:p>
          <a:p>
            <a:pPr algn="ctr"/>
            <a:r>
              <a:rPr lang="en-US" sz="1600" dirty="0" smtClean="0"/>
              <a:t>F</a:t>
            </a:r>
            <a:r>
              <a:rPr lang="en-US" sz="1600" dirty="0"/>
              <a:t>. </a:t>
            </a:r>
            <a:r>
              <a:rPr lang="en-US" sz="1600" dirty="0" err="1"/>
              <a:t>Arbeiter</a:t>
            </a:r>
            <a:r>
              <a:rPr lang="en-US" sz="1600" dirty="0"/>
              <a:t> et al., </a:t>
            </a:r>
            <a:endParaRPr lang="en-US" sz="1600" dirty="0" smtClean="0"/>
          </a:p>
          <a:p>
            <a:pPr algn="ctr"/>
            <a:r>
              <a:rPr lang="en-US" sz="1600" b="0" i="1" dirty="0" smtClean="0"/>
              <a:t>The </a:t>
            </a:r>
            <a:r>
              <a:rPr lang="en-US" sz="1600" b="0" i="1" dirty="0"/>
              <a:t>Accomplishments of Lithium Target and Test Facility Validation Activities in the </a:t>
            </a:r>
            <a:r>
              <a:rPr lang="es-ES" sz="1600" b="0" i="1" dirty="0"/>
              <a:t>IFMIF/EVEDA </a:t>
            </a:r>
            <a:r>
              <a:rPr lang="es-ES" sz="1600" b="0" i="1" dirty="0" err="1"/>
              <a:t>Phase</a:t>
            </a:r>
            <a:endParaRPr lang="es-ES" sz="1600" b="0" i="1" dirty="0"/>
          </a:p>
        </p:txBody>
      </p:sp>
    </p:spTree>
    <p:extLst>
      <p:ext uri="{BB962C8B-B14F-4D97-AF65-F5344CB8AC3E}">
        <p14:creationId xmlns:p14="http://schemas.microsoft.com/office/powerpoint/2010/main" val="308261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63129" y="6290156"/>
            <a:ext cx="6179994" cy="523220"/>
          </a:xfrm>
          <a:prstGeom prst="rect">
            <a:avLst/>
          </a:prstGeom>
          <a:solidFill>
            <a:schemeClr val="bg1"/>
          </a:solidFill>
          <a:ln w="38100">
            <a:solidFill>
              <a:srgbClr val="FFC000"/>
            </a:solidFill>
          </a:ln>
        </p:spPr>
        <p:txBody>
          <a:bodyPr wrap="square" rtlCol="0">
            <a:spAutoFit/>
          </a:bodyPr>
          <a:lstStyle>
            <a:defPPr>
              <a:defRPr lang="en-US"/>
            </a:defPPr>
            <a:lvl1pPr>
              <a:defRPr sz="1400" b="1"/>
            </a:lvl1pPr>
          </a:lstStyle>
          <a:p>
            <a:pPr algn="ctr"/>
            <a:r>
              <a:rPr lang="en-US" dirty="0" err="1"/>
              <a:t>Arbeiter</a:t>
            </a:r>
            <a:r>
              <a:rPr lang="en-US" dirty="0"/>
              <a:t>, F. et al</a:t>
            </a:r>
            <a:r>
              <a:rPr lang="en-US" b="0" i="1" dirty="0"/>
              <a:t>. Design description and validation results for the IFMIF </a:t>
            </a:r>
            <a:r>
              <a:rPr lang="en-US" b="0" i="1" dirty="0" err="1" smtClean="0"/>
              <a:t>HighFlux</a:t>
            </a:r>
            <a:r>
              <a:rPr lang="en-US" b="0" i="1" dirty="0" smtClean="0"/>
              <a:t> </a:t>
            </a:r>
            <a:r>
              <a:rPr lang="en-US" b="0" i="1" dirty="0"/>
              <a:t>Test Module as outcome of the EVEDA </a:t>
            </a:r>
            <a:r>
              <a:rPr lang="en-US" b="0" i="1" dirty="0" smtClean="0"/>
              <a:t>phase, </a:t>
            </a:r>
            <a:r>
              <a:rPr lang="en-US" dirty="0" smtClean="0"/>
              <a:t>Nuclear Materials and Energy </a:t>
            </a:r>
            <a:r>
              <a:rPr lang="en-US" dirty="0" smtClean="0">
                <a:solidFill>
                  <a:srgbClr val="FF0000"/>
                </a:solidFill>
              </a:rPr>
              <a:t>(2016)</a:t>
            </a:r>
            <a:endParaRPr lang="es-ES" dirty="0">
              <a:solidFill>
                <a:srgbClr val="FF0000"/>
              </a:solidFill>
            </a:endParaRPr>
          </a:p>
        </p:txBody>
      </p:sp>
      <p:pic>
        <p:nvPicPr>
          <p:cNvPr id="3" name="Bild 2"/>
          <p:cNvPicPr/>
          <p:nvPr/>
        </p:nvPicPr>
        <p:blipFill>
          <a:blip r:embed="rId2">
            <a:extLst>
              <a:ext uri="{28A0092B-C50C-407E-A947-70E740481C1C}">
                <a14:useLocalDpi xmlns:a14="http://schemas.microsoft.com/office/drawing/2010/main" val="0"/>
              </a:ext>
            </a:extLst>
          </a:blip>
          <a:srcRect/>
          <a:stretch>
            <a:fillRect/>
          </a:stretch>
        </p:blipFill>
        <p:spPr bwMode="auto">
          <a:xfrm>
            <a:off x="109980" y="764704"/>
            <a:ext cx="2787505" cy="3672408"/>
          </a:xfrm>
          <a:prstGeom prst="rect">
            <a:avLst/>
          </a:prstGeom>
          <a:noFill/>
          <a:ln>
            <a:noFill/>
          </a:ln>
        </p:spPr>
      </p:pic>
      <p:pic>
        <p:nvPicPr>
          <p:cNvPr id="4" name="Grafik 19465"/>
          <p:cNvPicPr/>
          <p:nvPr/>
        </p:nvPicPr>
        <p:blipFill>
          <a:blip r:embed="rId3">
            <a:extLst>
              <a:ext uri="{28A0092B-C50C-407E-A947-70E740481C1C}">
                <a14:useLocalDpi xmlns:a14="http://schemas.microsoft.com/office/drawing/2010/main" val="0"/>
              </a:ext>
            </a:extLst>
          </a:blip>
          <a:stretch>
            <a:fillRect/>
          </a:stretch>
        </p:blipFill>
        <p:spPr>
          <a:xfrm>
            <a:off x="2863128" y="3351740"/>
            <a:ext cx="2664296" cy="2665507"/>
          </a:xfrm>
          <a:prstGeom prst="rect">
            <a:avLst/>
          </a:prstGeom>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612"/>
          <a:stretch/>
        </p:blipFill>
        <p:spPr bwMode="auto">
          <a:xfrm>
            <a:off x="6339398" y="1052736"/>
            <a:ext cx="253555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60128" y="107921"/>
            <a:ext cx="7552112" cy="446276"/>
          </a:xfrm>
          <a:prstGeom prst="rect">
            <a:avLst/>
          </a:prstGeom>
          <a:noFill/>
        </p:spPr>
        <p:txBody>
          <a:bodyPr wrap="square" rtlCol="0">
            <a:spAutoFit/>
          </a:bodyPr>
          <a:lstStyle/>
          <a:p>
            <a:r>
              <a:rPr lang="en-GB" sz="2300" b="1" dirty="0">
                <a:solidFill>
                  <a:srgbClr val="FF0000"/>
                </a:solidFill>
              </a:rPr>
              <a:t>3</a:t>
            </a:r>
            <a:r>
              <a:rPr lang="en-GB" sz="2300" b="1" baseline="30000" dirty="0" smtClean="0">
                <a:solidFill>
                  <a:srgbClr val="FF0000"/>
                </a:solidFill>
              </a:rPr>
              <a:t>th</a:t>
            </a:r>
            <a:r>
              <a:rPr lang="en-GB" sz="2300" b="1" dirty="0" smtClean="0">
                <a:solidFill>
                  <a:srgbClr val="FF0000"/>
                </a:solidFill>
              </a:rPr>
              <a:t> concern: </a:t>
            </a:r>
            <a:r>
              <a:rPr lang="en-US" sz="2300" dirty="0">
                <a:solidFill>
                  <a:schemeClr val="bg1"/>
                </a:solidFill>
              </a:rPr>
              <a:t>Irradiated capsules </a:t>
            </a:r>
            <a:r>
              <a:rPr lang="en-US" sz="2300" dirty="0" smtClean="0">
                <a:solidFill>
                  <a:schemeClr val="bg1"/>
                </a:solidFill>
              </a:rPr>
              <a:t>allowing independent cooling</a:t>
            </a:r>
            <a:r>
              <a:rPr lang="en-GB" sz="2300" dirty="0" smtClean="0">
                <a:solidFill>
                  <a:schemeClr val="bg1"/>
                </a:solidFill>
              </a:rPr>
              <a:t>  </a:t>
            </a:r>
            <a:endParaRPr lang="en-GB" sz="2300" dirty="0">
              <a:solidFill>
                <a:schemeClr val="bg1"/>
              </a:solidFill>
            </a:endParaRPr>
          </a:p>
        </p:txBody>
      </p:sp>
      <p:pic>
        <p:nvPicPr>
          <p:cNvPr id="10" name="Picture 5" descr="20100827-CN-02-008"/>
          <p:cNvPicPr>
            <a:picLocks noChangeAspect="1" noChangeArrowheads="1"/>
          </p:cNvPicPr>
          <p:nvPr/>
        </p:nvPicPr>
        <p:blipFill>
          <a:blip r:embed="rId5" cstate="print"/>
          <a:srcRect l="9445" r="11806"/>
          <a:stretch>
            <a:fillRect/>
          </a:stretch>
        </p:blipFill>
        <p:spPr bwMode="auto">
          <a:xfrm>
            <a:off x="2969493" y="762464"/>
            <a:ext cx="2882551" cy="2435699"/>
          </a:xfrm>
          <a:prstGeom prst="rect">
            <a:avLst/>
          </a:prstGeom>
          <a:noFill/>
          <a:effectLst>
            <a:outerShdw blurRad="50800" dist="38100" dir="2700000" algn="tl" rotWithShape="0">
              <a:prstClr val="black">
                <a:alpha val="40000"/>
              </a:prstClr>
            </a:outerShdw>
          </a:effectLst>
        </p:spPr>
      </p:pic>
      <p:cxnSp>
        <p:nvCxnSpPr>
          <p:cNvPr id="11" name="Straight Arrow Connector 10"/>
          <p:cNvCxnSpPr/>
          <p:nvPr/>
        </p:nvCxnSpPr>
        <p:spPr>
          <a:xfrm flipV="1">
            <a:off x="3923928" y="1628802"/>
            <a:ext cx="947601" cy="18001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12" y="6237312"/>
            <a:ext cx="9180512" cy="646331"/>
          </a:xfrm>
          <a:prstGeom prst="rect">
            <a:avLst/>
          </a:prstGeom>
          <a:solidFill>
            <a:srgbClr val="00A44A"/>
          </a:solidFill>
        </p:spPr>
        <p:txBody>
          <a:bodyPr wrap="square" rtlCol="0">
            <a:spAutoFit/>
          </a:bodyPr>
          <a:lstStyle/>
          <a:p>
            <a:pPr algn="ctr"/>
            <a:r>
              <a:rPr lang="en-US" sz="3600" dirty="0">
                <a:solidFill>
                  <a:schemeClr val="bg1"/>
                </a:solidFill>
              </a:rPr>
              <a:t>T</a:t>
            </a:r>
            <a:r>
              <a:rPr lang="en-US" sz="3600" dirty="0" smtClean="0">
                <a:solidFill>
                  <a:schemeClr val="bg1"/>
                </a:solidFill>
              </a:rPr>
              <a:t>arget T uniformity of specimens demonstrated</a:t>
            </a:r>
            <a:endParaRPr lang="es-ES" sz="3600" dirty="0">
              <a:solidFill>
                <a:schemeClr val="bg1"/>
              </a:solidFill>
            </a:endParaRPr>
          </a:p>
        </p:txBody>
      </p:sp>
      <p:sp>
        <p:nvSpPr>
          <p:cNvPr id="7" name="TextBox 6"/>
          <p:cNvSpPr txBox="1"/>
          <p:nvPr/>
        </p:nvSpPr>
        <p:spPr>
          <a:xfrm>
            <a:off x="-36512" y="4427820"/>
            <a:ext cx="2899640" cy="369332"/>
          </a:xfrm>
          <a:prstGeom prst="rect">
            <a:avLst/>
          </a:prstGeom>
          <a:noFill/>
        </p:spPr>
        <p:txBody>
          <a:bodyPr wrap="none" rtlCol="0">
            <a:spAutoFit/>
          </a:bodyPr>
          <a:lstStyle/>
          <a:p>
            <a:r>
              <a:rPr lang="en-US" b="1" dirty="0" smtClean="0">
                <a:solidFill>
                  <a:srgbClr val="002060"/>
                </a:solidFill>
              </a:rPr>
              <a:t>HFTM-Double Compartment</a:t>
            </a:r>
            <a:endParaRPr lang="es-ES" b="1" dirty="0">
              <a:solidFill>
                <a:srgbClr val="002060"/>
              </a:solidFill>
            </a:endParaRPr>
          </a:p>
        </p:txBody>
      </p:sp>
      <p:sp>
        <p:nvSpPr>
          <p:cNvPr id="8" name="TextBox 7"/>
          <p:cNvSpPr txBox="1"/>
          <p:nvPr/>
        </p:nvSpPr>
        <p:spPr>
          <a:xfrm>
            <a:off x="4871529" y="2780928"/>
            <a:ext cx="958083" cy="369332"/>
          </a:xfrm>
          <a:prstGeom prst="rect">
            <a:avLst/>
          </a:prstGeom>
          <a:noFill/>
        </p:spPr>
        <p:txBody>
          <a:bodyPr wrap="none" rtlCol="0">
            <a:spAutoFit/>
          </a:bodyPr>
          <a:lstStyle/>
          <a:p>
            <a:r>
              <a:rPr lang="en-US" b="1" dirty="0" smtClean="0">
                <a:solidFill>
                  <a:srgbClr val="002060"/>
                </a:solidFill>
              </a:rPr>
              <a:t>HELOKA</a:t>
            </a:r>
            <a:endParaRPr lang="es-ES" b="1" dirty="0">
              <a:solidFill>
                <a:srgbClr val="002060"/>
              </a:solidFill>
            </a:endParaRP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877" y="5700450"/>
            <a:ext cx="1218459" cy="53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07504" y="4797152"/>
            <a:ext cx="2520280" cy="1384995"/>
          </a:xfrm>
          <a:prstGeom prst="rect">
            <a:avLst/>
          </a:prstGeom>
          <a:solidFill>
            <a:srgbClr val="99FF99"/>
          </a:solidFill>
          <a:ln w="57150">
            <a:solidFill>
              <a:srgbClr val="C00000"/>
            </a:solidFill>
          </a:ln>
        </p:spPr>
        <p:txBody>
          <a:bodyPr wrap="square" rtlCol="0">
            <a:spAutoFit/>
          </a:bodyPr>
          <a:lstStyle>
            <a:defPPr>
              <a:defRPr lang="de-DE"/>
            </a:defPPr>
            <a:lvl1pPr algn="just">
              <a:defRPr sz="600" b="1"/>
            </a:lvl1pPr>
          </a:lstStyle>
          <a:p>
            <a:pPr algn="ctr"/>
            <a:r>
              <a:rPr lang="es-ES" sz="1400" dirty="0" smtClean="0">
                <a:solidFill>
                  <a:srgbClr val="C00000"/>
                </a:solidFill>
              </a:rPr>
              <a:t>MPT/P5-41  </a:t>
            </a:r>
          </a:p>
          <a:p>
            <a:pPr algn="ctr"/>
            <a:r>
              <a:rPr lang="en-US" sz="1400" dirty="0" smtClean="0"/>
              <a:t>F</a:t>
            </a:r>
            <a:r>
              <a:rPr lang="en-US" sz="1400" dirty="0"/>
              <a:t>. </a:t>
            </a:r>
            <a:r>
              <a:rPr lang="en-US" sz="1400" dirty="0" err="1"/>
              <a:t>Arbeiter</a:t>
            </a:r>
            <a:r>
              <a:rPr lang="en-US" sz="1400" dirty="0"/>
              <a:t> et al., </a:t>
            </a:r>
            <a:endParaRPr lang="en-US" sz="1400" dirty="0" smtClean="0"/>
          </a:p>
          <a:p>
            <a:pPr algn="ctr"/>
            <a:r>
              <a:rPr lang="en-US" sz="1400" b="0" i="1" dirty="0" smtClean="0"/>
              <a:t>The </a:t>
            </a:r>
            <a:r>
              <a:rPr lang="en-US" sz="1400" b="0" i="1" dirty="0"/>
              <a:t>Accomplishments of Lithium Target and Test Facility Validation Activities in the </a:t>
            </a:r>
            <a:r>
              <a:rPr lang="es-ES" sz="1400" b="0" i="1" dirty="0"/>
              <a:t>IFMIF/EVEDA </a:t>
            </a:r>
            <a:r>
              <a:rPr lang="es-ES" sz="1400" b="0" i="1" dirty="0" err="1"/>
              <a:t>Phase</a:t>
            </a:r>
            <a:endParaRPr lang="es-ES" sz="1400" b="0" i="1" dirty="0"/>
          </a:p>
        </p:txBody>
      </p:sp>
    </p:spTree>
    <p:extLst>
      <p:ext uri="{BB962C8B-B14F-4D97-AF65-F5344CB8AC3E}">
        <p14:creationId xmlns:p14="http://schemas.microsoft.com/office/powerpoint/2010/main" val="24677156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836712"/>
            <a:ext cx="8229600" cy="4525963"/>
          </a:xfrm>
        </p:spPr>
        <p:txBody>
          <a:bodyPr>
            <a:normAutofit fontScale="92500"/>
          </a:bodyPr>
          <a:lstStyle/>
          <a:p>
            <a:r>
              <a:rPr lang="en-US" dirty="0" smtClean="0"/>
              <a:t>Small specimens </a:t>
            </a:r>
          </a:p>
          <a:p>
            <a:r>
              <a:rPr lang="en-US" dirty="0" smtClean="0"/>
              <a:t>are neither exclusive of fusion</a:t>
            </a:r>
          </a:p>
          <a:p>
            <a:r>
              <a:rPr lang="en-US" dirty="0"/>
              <a:t>n</a:t>
            </a:r>
            <a:r>
              <a:rPr lang="en-US" dirty="0" smtClean="0"/>
              <a:t>or a new technology</a:t>
            </a:r>
          </a:p>
          <a:p>
            <a:endParaRPr lang="en-US" dirty="0"/>
          </a:p>
          <a:p>
            <a:r>
              <a:rPr lang="en-US" dirty="0" smtClean="0"/>
              <a:t>Under EVEDA intense work has been developed on</a:t>
            </a:r>
          </a:p>
          <a:p>
            <a:r>
              <a:rPr lang="en-US" dirty="0" smtClean="0">
                <a:solidFill>
                  <a:srgbClr val="0070C0"/>
                </a:solidFill>
              </a:rPr>
              <a:t>Fatigue</a:t>
            </a:r>
          </a:p>
          <a:p>
            <a:r>
              <a:rPr lang="en-US" dirty="0" smtClean="0">
                <a:solidFill>
                  <a:srgbClr val="0070C0"/>
                </a:solidFill>
              </a:rPr>
              <a:t>Fracture toughness</a:t>
            </a:r>
          </a:p>
          <a:p>
            <a:r>
              <a:rPr lang="en-US" dirty="0" smtClean="0">
                <a:solidFill>
                  <a:srgbClr val="0070C0"/>
                </a:solidFill>
              </a:rPr>
              <a:t>Crack growth rate</a:t>
            </a:r>
          </a:p>
        </p:txBody>
      </p:sp>
      <p:sp>
        <p:nvSpPr>
          <p:cNvPr id="3" name="TextBox 2"/>
          <p:cNvSpPr txBox="1"/>
          <p:nvPr/>
        </p:nvSpPr>
        <p:spPr>
          <a:xfrm>
            <a:off x="1547664" y="107921"/>
            <a:ext cx="7552112" cy="523220"/>
          </a:xfrm>
          <a:prstGeom prst="rect">
            <a:avLst/>
          </a:prstGeom>
          <a:noFill/>
        </p:spPr>
        <p:txBody>
          <a:bodyPr wrap="square" rtlCol="0">
            <a:spAutoFit/>
          </a:bodyPr>
          <a:lstStyle/>
          <a:p>
            <a:pPr algn="r"/>
            <a:r>
              <a:rPr lang="en-US" sz="2800" b="1" dirty="0">
                <a:solidFill>
                  <a:srgbClr val="FF0000"/>
                </a:solidFill>
              </a:rPr>
              <a:t>4th concern: </a:t>
            </a:r>
            <a:r>
              <a:rPr lang="en-US" sz="2800" dirty="0">
                <a:solidFill>
                  <a:schemeClr val="bg1"/>
                </a:solidFill>
              </a:rPr>
              <a:t>Small Specimens Test </a:t>
            </a:r>
            <a:r>
              <a:rPr lang="en-US" sz="2800" dirty="0" smtClean="0">
                <a:solidFill>
                  <a:schemeClr val="bg1"/>
                </a:solidFill>
              </a:rPr>
              <a:t>Techniques</a:t>
            </a:r>
            <a:endParaRPr lang="en-GB" sz="2800" dirty="0">
              <a:solidFill>
                <a:schemeClr val="bg1"/>
              </a:solidFill>
            </a:endParaRPr>
          </a:p>
        </p:txBody>
      </p:sp>
      <p:grpSp>
        <p:nvGrpSpPr>
          <p:cNvPr id="14" name="Group 13"/>
          <p:cNvGrpSpPr/>
          <p:nvPr/>
        </p:nvGrpSpPr>
        <p:grpSpPr>
          <a:xfrm>
            <a:off x="2190750" y="5162550"/>
            <a:ext cx="4757514" cy="1726669"/>
            <a:chOff x="2190750" y="5162550"/>
            <a:chExt cx="4757514" cy="1726669"/>
          </a:xfrm>
        </p:grpSpPr>
        <p:pic>
          <p:nvPicPr>
            <p:cNvPr id="4" name="Picture 3"/>
            <p:cNvPicPr/>
            <p:nvPr/>
          </p:nvPicPr>
          <p:blipFill>
            <a:blip r:embed="rId2"/>
            <a:stretch>
              <a:fillRect/>
            </a:stretch>
          </p:blipFill>
          <p:spPr>
            <a:xfrm>
              <a:off x="2190750" y="5162550"/>
              <a:ext cx="4757514" cy="1726669"/>
            </a:xfrm>
            <a:prstGeom prst="rect">
              <a:avLst/>
            </a:prstGeom>
          </p:spPr>
        </p:pic>
        <p:sp>
          <p:nvSpPr>
            <p:cNvPr id="5" name="Oval 4"/>
            <p:cNvSpPr/>
            <p:nvPr/>
          </p:nvSpPr>
          <p:spPr>
            <a:xfrm>
              <a:off x="4900400" y="5661248"/>
              <a:ext cx="391680" cy="14401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Oval 5"/>
            <p:cNvSpPr/>
            <p:nvPr/>
          </p:nvSpPr>
          <p:spPr>
            <a:xfrm>
              <a:off x="4788024" y="6305702"/>
              <a:ext cx="648072" cy="14763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val 6"/>
            <p:cNvSpPr/>
            <p:nvPr/>
          </p:nvSpPr>
          <p:spPr>
            <a:xfrm>
              <a:off x="4716016" y="6486525"/>
              <a:ext cx="648072" cy="25484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 name="Picture 7" descr="LHDorignal_R255G0B255_945x732"/>
          <p:cNvPicPr>
            <a:picLocks noChangeAspect="1"/>
          </p:cNvPicPr>
          <p:nvPr/>
        </p:nvPicPr>
        <p:blipFill>
          <a:blip r:embed="rId3" cstate="print">
            <a:clrChange>
              <a:clrFrom>
                <a:srgbClr val="FFFFFF"/>
              </a:clrFrom>
              <a:clrTo>
                <a:srgbClr val="FFFFFF">
                  <a:alpha val="0"/>
                </a:srgbClr>
              </a:clrTo>
            </a:clrChange>
          </a:blip>
          <a:stretch>
            <a:fillRect/>
          </a:stretch>
        </p:blipFill>
        <p:spPr bwMode="auto">
          <a:xfrm>
            <a:off x="78849" y="2348880"/>
            <a:ext cx="748735" cy="613175"/>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clrChange>
              <a:clrFrom>
                <a:srgbClr val="FFFFFF"/>
              </a:clrFrom>
              <a:clrTo>
                <a:srgbClr val="FFFFFF">
                  <a:alpha val="0"/>
                </a:srgbClr>
              </a:clrTo>
            </a:clrChange>
          </a:blip>
          <a:srcRect l="30796" r="30796" b="36576"/>
          <a:stretch>
            <a:fillRect/>
          </a:stretch>
        </p:blipFill>
        <p:spPr bwMode="auto">
          <a:xfrm>
            <a:off x="944635" y="1700808"/>
            <a:ext cx="603029" cy="604389"/>
          </a:xfrm>
          <a:prstGeom prst="rect">
            <a:avLst/>
          </a:prstGeom>
          <a:noFill/>
          <a:ln w="9525">
            <a:noFill/>
            <a:miter lim="800000"/>
            <a:headEnd/>
            <a:tailEnd/>
          </a:ln>
          <a:effectLst/>
        </p:spPr>
      </p:pic>
      <p:pic>
        <p:nvPicPr>
          <p:cNvPr id="11" name="Image 65" descr="Kyoto University.png"/>
          <p:cNvPicPr>
            <a:picLocks noChangeAspect="1"/>
          </p:cNvPicPr>
          <p:nvPr/>
        </p:nvPicPr>
        <p:blipFill>
          <a:blip r:embed="rId5" cstate="print"/>
          <a:stretch>
            <a:fillRect/>
          </a:stretch>
        </p:blipFill>
        <p:spPr>
          <a:xfrm>
            <a:off x="108593" y="1628800"/>
            <a:ext cx="646983" cy="684024"/>
          </a:xfrm>
          <a:prstGeom prst="rect">
            <a:avLst/>
          </a:prstGeom>
        </p:spPr>
      </p:pic>
      <p:pic>
        <p:nvPicPr>
          <p:cNvPr id="13"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635" y="2525258"/>
            <a:ext cx="850860" cy="260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5845" y="1844824"/>
            <a:ext cx="2168643" cy="118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7624" y="764704"/>
            <a:ext cx="2052848" cy="1022274"/>
          </a:xfrm>
          <a:prstGeom prst="rect">
            <a:avLst/>
          </a:prstGeom>
          <a:noFill/>
          <a:ln w="19050">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pic>
        <p:nvPicPr>
          <p:cNvPr id="16" name="図 3" descr="QST_LOGO_YOKO.ps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577" y="1124744"/>
            <a:ext cx="1089079" cy="411183"/>
          </a:xfrm>
          <a:prstGeom prst="rect">
            <a:avLst/>
          </a:prstGeom>
          <a:solidFill>
            <a:schemeClr val="bg1"/>
          </a:solidFill>
        </p:spPr>
      </p:pic>
    </p:spTree>
    <p:extLst>
      <p:ext uri="{BB962C8B-B14F-4D97-AF65-F5344CB8AC3E}">
        <p14:creationId xmlns:p14="http://schemas.microsoft.com/office/powerpoint/2010/main" val="284286314"/>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9656" y="6309321"/>
            <a:ext cx="2626480" cy="548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179072" y="717756"/>
            <a:ext cx="4964928" cy="1191293"/>
          </a:xfrm>
        </p:spPr>
        <p:txBody>
          <a:bodyPr>
            <a:normAutofit fontScale="77500" lnSpcReduction="20000"/>
          </a:bodyPr>
          <a:lstStyle/>
          <a:p>
            <a:r>
              <a:rPr lang="en-GB" dirty="0" smtClean="0"/>
              <a:t>12 capsules within beam footprint</a:t>
            </a:r>
          </a:p>
          <a:p>
            <a:r>
              <a:rPr lang="en-GB" dirty="0" smtClean="0"/>
              <a:t>x2 sets of 40-45 spec/capsule</a:t>
            </a:r>
          </a:p>
          <a:p>
            <a:r>
              <a:rPr lang="en-GB" dirty="0">
                <a:solidFill>
                  <a:srgbClr val="0070C0"/>
                </a:solidFill>
              </a:rPr>
              <a:t>w</a:t>
            </a:r>
            <a:r>
              <a:rPr lang="en-GB" dirty="0" smtClean="0">
                <a:solidFill>
                  <a:srgbClr val="0070C0"/>
                </a:solidFill>
              </a:rPr>
              <a:t>ithin 3% </a:t>
            </a:r>
            <a:r>
              <a:rPr lang="el-GR" dirty="0" smtClean="0">
                <a:solidFill>
                  <a:srgbClr val="0070C0"/>
                </a:solidFill>
              </a:rPr>
              <a:t>Δ</a:t>
            </a:r>
            <a:r>
              <a:rPr lang="en-GB" dirty="0" smtClean="0">
                <a:solidFill>
                  <a:srgbClr val="0070C0"/>
                </a:solidFill>
              </a:rPr>
              <a:t>T/capsule</a:t>
            </a:r>
            <a:endParaRPr lang="en-GB" dirty="0">
              <a:solidFill>
                <a:srgbClr val="0070C0"/>
              </a:solidFill>
            </a:endParaRPr>
          </a:p>
        </p:txBody>
      </p:sp>
      <p:pic>
        <p:nvPicPr>
          <p:cNvPr id="4" name="Imag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863" y="1772816"/>
            <a:ext cx="2160240" cy="3209424"/>
          </a:xfrm>
          <a:prstGeom prst="rect">
            <a:avLst/>
          </a:prstGeom>
          <a:noFill/>
          <a:ln>
            <a:noFill/>
          </a:ln>
        </p:spPr>
      </p:pic>
      <p:pic>
        <p:nvPicPr>
          <p:cNvPr id="6" name="Picture 5"/>
          <p:cNvPicPr/>
          <p:nvPr/>
        </p:nvPicPr>
        <p:blipFill rotWithShape="1">
          <a:blip r:embed="rId3"/>
          <a:srcRect r="44685" b="4584"/>
          <a:stretch/>
        </p:blipFill>
        <p:spPr>
          <a:xfrm>
            <a:off x="5796136" y="4509120"/>
            <a:ext cx="3368393" cy="2348880"/>
          </a:xfrm>
          <a:prstGeom prst="rect">
            <a:avLst/>
          </a:prstGeom>
        </p:spPr>
      </p:pic>
      <p:sp>
        <p:nvSpPr>
          <p:cNvPr id="11" name="TextBox 10"/>
          <p:cNvSpPr txBox="1"/>
          <p:nvPr/>
        </p:nvSpPr>
        <p:spPr>
          <a:xfrm rot="935156">
            <a:off x="3876375" y="4780247"/>
            <a:ext cx="2060308" cy="307777"/>
          </a:xfrm>
          <a:prstGeom prst="rect">
            <a:avLst/>
          </a:prstGeom>
          <a:noFill/>
        </p:spPr>
        <p:txBody>
          <a:bodyPr wrap="none" rtlCol="0">
            <a:spAutoFit/>
          </a:bodyPr>
          <a:lstStyle/>
          <a:p>
            <a:r>
              <a:rPr lang="en-GB" sz="1400" b="1" dirty="0" smtClean="0">
                <a:solidFill>
                  <a:srgbClr val="FF0000"/>
                </a:solidFill>
              </a:rPr>
              <a:t>80-90 specimens/capsule</a:t>
            </a:r>
            <a:endParaRPr lang="en-GB" sz="1400" b="1" dirty="0">
              <a:solidFill>
                <a:srgbClr val="FF0000"/>
              </a:solidFill>
            </a:endParaRPr>
          </a:p>
        </p:txBody>
      </p:sp>
      <p:pic>
        <p:nvPicPr>
          <p:cNvPr id="14" name="Picture 2" descr="C:\i\arbeiter\TF-1\HFTM-Experiments\Probenmontage\130521_Probenmontage_FML_Hot-Cell-Sim\IMG_1659_gi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224677"/>
            <a:ext cx="3346412" cy="266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5496" y="6381328"/>
            <a:ext cx="2638864" cy="369332"/>
          </a:xfrm>
          <a:prstGeom prst="rect">
            <a:avLst/>
          </a:prstGeom>
          <a:noFill/>
        </p:spPr>
        <p:txBody>
          <a:bodyPr wrap="none" rtlCol="0">
            <a:spAutoFit/>
          </a:bodyPr>
          <a:lstStyle/>
          <a:p>
            <a:pPr algn="ctr"/>
            <a:r>
              <a:rPr lang="en-GB" dirty="0" smtClean="0">
                <a:solidFill>
                  <a:schemeClr val="bg1"/>
                </a:solidFill>
              </a:rPr>
              <a:t>Specimen</a:t>
            </a:r>
            <a:r>
              <a:rPr lang="en-GB" dirty="0" smtClean="0">
                <a:solidFill>
                  <a:schemeClr val="accent2">
                    <a:lumMod val="75000"/>
                  </a:schemeClr>
                </a:solidFill>
              </a:rPr>
              <a:t> filling in hot cell</a:t>
            </a:r>
          </a:p>
        </p:txBody>
      </p:sp>
      <p:sp>
        <p:nvSpPr>
          <p:cNvPr id="18" name="TextBox 17"/>
          <p:cNvSpPr txBox="1"/>
          <p:nvPr/>
        </p:nvSpPr>
        <p:spPr>
          <a:xfrm>
            <a:off x="1547664" y="107921"/>
            <a:ext cx="7552112" cy="523220"/>
          </a:xfrm>
          <a:prstGeom prst="rect">
            <a:avLst/>
          </a:prstGeom>
          <a:noFill/>
        </p:spPr>
        <p:txBody>
          <a:bodyPr wrap="square" rtlCol="0">
            <a:spAutoFit/>
          </a:bodyPr>
          <a:lstStyle/>
          <a:p>
            <a:pPr algn="r"/>
            <a:r>
              <a:rPr lang="en-US" sz="2800" b="1" dirty="0">
                <a:solidFill>
                  <a:srgbClr val="FF0000"/>
                </a:solidFill>
              </a:rPr>
              <a:t>4th concern: </a:t>
            </a:r>
            <a:r>
              <a:rPr lang="en-US" sz="2800" dirty="0">
                <a:solidFill>
                  <a:schemeClr val="bg1"/>
                </a:solidFill>
              </a:rPr>
              <a:t>Small Specimens Test </a:t>
            </a:r>
            <a:r>
              <a:rPr lang="en-US" sz="2800" dirty="0" smtClean="0">
                <a:solidFill>
                  <a:schemeClr val="bg1"/>
                </a:solidFill>
              </a:rPr>
              <a:t>Techniques</a:t>
            </a:r>
            <a:endParaRPr lang="en-GB" sz="2800" dirty="0">
              <a:solidFill>
                <a:schemeClr val="bg1"/>
              </a:solidFill>
            </a:endParaRPr>
          </a:p>
        </p:txBody>
      </p:sp>
      <p:sp>
        <p:nvSpPr>
          <p:cNvPr id="5" name="TextBox 4"/>
          <p:cNvSpPr txBox="1"/>
          <p:nvPr/>
        </p:nvSpPr>
        <p:spPr>
          <a:xfrm>
            <a:off x="5796136" y="1943834"/>
            <a:ext cx="3037242" cy="477054"/>
          </a:xfrm>
          <a:prstGeom prst="rect">
            <a:avLst/>
          </a:prstGeom>
          <a:noFill/>
        </p:spPr>
        <p:txBody>
          <a:bodyPr wrap="none" rtlCol="0">
            <a:spAutoFit/>
          </a:bodyPr>
          <a:lstStyle/>
          <a:p>
            <a:r>
              <a:rPr lang="en-US" sz="2500" dirty="0">
                <a:solidFill>
                  <a:srgbClr val="0070C0"/>
                </a:solidFill>
              </a:rPr>
              <a:t>Thermalized with </a:t>
            </a:r>
            <a:r>
              <a:rPr lang="en-US" sz="2500" dirty="0" err="1">
                <a:solidFill>
                  <a:srgbClr val="0070C0"/>
                </a:solidFill>
              </a:rPr>
              <a:t>NaK</a:t>
            </a:r>
            <a:endParaRPr lang="es-ES" sz="2500" dirty="0">
              <a:solidFill>
                <a:srgbClr val="0070C0"/>
              </a:solidFill>
            </a:endParaRPr>
          </a:p>
        </p:txBody>
      </p:sp>
      <p:pic>
        <p:nvPicPr>
          <p:cNvPr id="17" name="Picture 16" descr="DSC01406"/>
          <p:cNvPicPr>
            <a:picLocks noChangeAspect="1" noChangeArrowheads="1"/>
          </p:cNvPicPr>
          <p:nvPr/>
        </p:nvPicPr>
        <p:blipFill>
          <a:blip r:embed="rId5" cstate="print">
            <a:extLst>
              <a:ext uri="{28A0092B-C50C-407E-A947-70E740481C1C}">
                <a14:useLocalDpi xmlns:a14="http://schemas.microsoft.com/office/drawing/2010/main" val="0"/>
              </a:ext>
            </a:extLst>
          </a:blip>
          <a:srcRect r="6075"/>
          <a:stretch>
            <a:fillRect/>
          </a:stretch>
        </p:blipFill>
        <p:spPr bwMode="auto">
          <a:xfrm>
            <a:off x="6225664" y="2466780"/>
            <a:ext cx="2679722" cy="189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i\Heupel\HFTM-8C\Illustrationen_2013-04-18\hq\figure 6 - container cut open - hq.jpg"/>
          <p:cNvPicPr>
            <a:picLocks noChangeAspect="1" noChangeArrowheads="1"/>
          </p:cNvPicPr>
          <p:nvPr/>
        </p:nvPicPr>
        <p:blipFill>
          <a:blip r:embed="rId6" cstate="print">
            <a:extLst>
              <a:ext uri="{28A0092B-C50C-407E-A947-70E740481C1C}">
                <a14:useLocalDpi xmlns:a14="http://schemas.microsoft.com/office/drawing/2010/main" val="0"/>
              </a:ext>
            </a:extLst>
          </a:blip>
          <a:srcRect l="6763" t="3995" b="2048"/>
          <a:stretch>
            <a:fillRect/>
          </a:stretch>
        </p:blipFill>
        <p:spPr bwMode="auto">
          <a:xfrm>
            <a:off x="173434" y="692696"/>
            <a:ext cx="2500926" cy="25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9231" y="1412776"/>
            <a:ext cx="962649" cy="199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102" y="3214717"/>
            <a:ext cx="2771401" cy="646331"/>
          </a:xfrm>
          <a:prstGeom prst="rect">
            <a:avLst/>
          </a:prstGeom>
          <a:noFill/>
        </p:spPr>
        <p:txBody>
          <a:bodyPr wrap="none" rtlCol="0">
            <a:spAutoFit/>
          </a:bodyPr>
          <a:lstStyle/>
          <a:p>
            <a:pPr algn="ctr"/>
            <a:r>
              <a:rPr lang="en-US" b="1" dirty="0" smtClean="0">
                <a:solidFill>
                  <a:srgbClr val="002060"/>
                </a:solidFill>
              </a:rPr>
              <a:t>8 compartment</a:t>
            </a:r>
          </a:p>
          <a:p>
            <a:pPr algn="ctr"/>
            <a:r>
              <a:rPr lang="en-US" b="1" dirty="0" smtClean="0">
                <a:solidFill>
                  <a:srgbClr val="002060"/>
                </a:solidFill>
              </a:rPr>
              <a:t>4 central directly irradiated</a:t>
            </a:r>
          </a:p>
        </p:txBody>
      </p:sp>
      <p:sp>
        <p:nvSpPr>
          <p:cNvPr id="12" name="Left-Right Arrow 11"/>
          <p:cNvSpPr/>
          <p:nvPr/>
        </p:nvSpPr>
        <p:spPr>
          <a:xfrm rot="21012485">
            <a:off x="841290" y="1945892"/>
            <a:ext cx="918685" cy="11289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299" y="6547131"/>
            <a:ext cx="609230" cy="26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33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615"/>
          <a:stretch/>
        </p:blipFill>
        <p:spPr bwMode="auto">
          <a:xfrm>
            <a:off x="5574576" y="764704"/>
            <a:ext cx="2424651" cy="2316262"/>
          </a:xfrm>
          <a:prstGeom prst="rect">
            <a:avLst/>
          </a:prstGeom>
          <a:noFill/>
          <a:ln w="38100">
            <a:solidFill>
              <a:srgbClr val="00A44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828450"/>
            <a:ext cx="2952327" cy="2252516"/>
          </a:xfrm>
          <a:prstGeom prst="rect">
            <a:avLst/>
          </a:prstGeom>
          <a:noFill/>
          <a:ln w="9525">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917799" y="3336888"/>
            <a:ext cx="3738203" cy="369332"/>
          </a:xfrm>
          <a:prstGeom prst="rect">
            <a:avLst/>
          </a:prstGeom>
          <a:noFill/>
        </p:spPr>
        <p:txBody>
          <a:bodyPr wrap="none" rtlCol="0">
            <a:spAutoFit/>
          </a:bodyPr>
          <a:lstStyle/>
          <a:p>
            <a:r>
              <a:rPr lang="en-US" b="1" dirty="0" smtClean="0">
                <a:solidFill>
                  <a:schemeClr val="tx2"/>
                </a:solidFill>
              </a:rPr>
              <a:t>Fatigue matches standard  specimens</a:t>
            </a:r>
            <a:endParaRPr lang="es-ES" b="1" dirty="0">
              <a:solidFill>
                <a:schemeClr val="tx2"/>
              </a:solidFill>
            </a:endParaRPr>
          </a:p>
        </p:txBody>
      </p:sp>
      <p:sp>
        <p:nvSpPr>
          <p:cNvPr id="20" name="TextBox 19"/>
          <p:cNvSpPr txBox="1"/>
          <p:nvPr/>
        </p:nvSpPr>
        <p:spPr>
          <a:xfrm>
            <a:off x="641244" y="3194392"/>
            <a:ext cx="3757054" cy="923330"/>
          </a:xfrm>
          <a:prstGeom prst="rect">
            <a:avLst/>
          </a:prstGeom>
          <a:noFill/>
        </p:spPr>
        <p:txBody>
          <a:bodyPr wrap="none" rtlCol="0">
            <a:spAutoFit/>
          </a:bodyPr>
          <a:lstStyle/>
          <a:p>
            <a:pPr algn="ctr"/>
            <a:r>
              <a:rPr lang="en-US" b="1" dirty="0" smtClean="0">
                <a:solidFill>
                  <a:schemeClr val="tx2"/>
                </a:solidFill>
              </a:rPr>
              <a:t>Master Curve for ferritic steels  under</a:t>
            </a:r>
          </a:p>
          <a:p>
            <a:pPr algn="ctr"/>
            <a:r>
              <a:rPr lang="en-US" b="1" dirty="0" smtClean="0">
                <a:solidFill>
                  <a:schemeClr val="tx2"/>
                </a:solidFill>
              </a:rPr>
              <a:t>ASTM E1921 did not work</a:t>
            </a:r>
          </a:p>
          <a:p>
            <a:pPr algn="ctr"/>
            <a:r>
              <a:rPr lang="en-US" b="1" dirty="0">
                <a:solidFill>
                  <a:schemeClr val="tx2"/>
                </a:solidFill>
              </a:rPr>
              <a:t>a</a:t>
            </a:r>
            <a:r>
              <a:rPr lang="en-US" b="1" dirty="0" smtClean="0">
                <a:solidFill>
                  <a:schemeClr val="tx2"/>
                </a:solidFill>
              </a:rPr>
              <a:t>n adaptation is being studied </a:t>
            </a:r>
          </a:p>
        </p:txBody>
      </p:sp>
      <p:sp>
        <p:nvSpPr>
          <p:cNvPr id="23" name="TextBox 22"/>
          <p:cNvSpPr txBox="1"/>
          <p:nvPr/>
        </p:nvSpPr>
        <p:spPr>
          <a:xfrm>
            <a:off x="1547664" y="107921"/>
            <a:ext cx="7552112" cy="523220"/>
          </a:xfrm>
          <a:prstGeom prst="rect">
            <a:avLst/>
          </a:prstGeom>
          <a:noFill/>
        </p:spPr>
        <p:txBody>
          <a:bodyPr wrap="square" rtlCol="0">
            <a:spAutoFit/>
          </a:bodyPr>
          <a:lstStyle/>
          <a:p>
            <a:pPr algn="r"/>
            <a:r>
              <a:rPr lang="en-US" sz="2800" b="1" dirty="0">
                <a:solidFill>
                  <a:srgbClr val="FF0000"/>
                </a:solidFill>
              </a:rPr>
              <a:t>4th concern: </a:t>
            </a:r>
            <a:r>
              <a:rPr lang="en-US" sz="2800" dirty="0">
                <a:solidFill>
                  <a:schemeClr val="bg1"/>
                </a:solidFill>
              </a:rPr>
              <a:t>Small Specimens Test </a:t>
            </a:r>
            <a:r>
              <a:rPr lang="en-US" sz="2800" dirty="0" smtClean="0">
                <a:solidFill>
                  <a:schemeClr val="bg1"/>
                </a:solidFill>
              </a:rPr>
              <a:t>Techniques</a:t>
            </a:r>
            <a:endParaRPr lang="en-GB" sz="2800" dirty="0">
              <a:solidFill>
                <a:schemeClr val="bg1"/>
              </a:solidFill>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3717032"/>
            <a:ext cx="3787268" cy="2127384"/>
          </a:xfrm>
          <a:prstGeom prst="rect">
            <a:avLst/>
          </a:prstGeom>
          <a:noFill/>
          <a:ln w="38100">
            <a:solidFill>
              <a:srgbClr val="FFFF66"/>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92920" y="4221088"/>
            <a:ext cx="2534864" cy="1661993"/>
          </a:xfrm>
          <a:prstGeom prst="rect">
            <a:avLst/>
          </a:prstGeom>
          <a:solidFill>
            <a:srgbClr val="99FF99"/>
          </a:solidFill>
          <a:ln w="57150">
            <a:solidFill>
              <a:srgbClr val="C00000"/>
            </a:solidFill>
          </a:ln>
        </p:spPr>
        <p:txBody>
          <a:bodyPr wrap="square" rtlCol="0">
            <a:spAutoFit/>
          </a:bodyPr>
          <a:lstStyle/>
          <a:p>
            <a:pPr algn="ctr"/>
            <a:r>
              <a:rPr lang="es-ES" sz="2200" b="1" dirty="0" smtClean="0">
                <a:solidFill>
                  <a:srgbClr val="C00000"/>
                </a:solidFill>
              </a:rPr>
              <a:t>MPT/P5-25</a:t>
            </a:r>
            <a:r>
              <a:rPr lang="es-ES" sz="1600" b="1" dirty="0" smtClean="0">
                <a:solidFill>
                  <a:srgbClr val="C00000"/>
                </a:solidFill>
              </a:rPr>
              <a:t> </a:t>
            </a:r>
          </a:p>
          <a:p>
            <a:pPr algn="ctr"/>
            <a:r>
              <a:rPr lang="es-ES" sz="1600" b="1" dirty="0" smtClean="0"/>
              <a:t>E. Wakai et al., </a:t>
            </a:r>
            <a:r>
              <a:rPr lang="es-ES" sz="1600" i="1" dirty="0" smtClean="0"/>
              <a:t>Small </a:t>
            </a:r>
            <a:r>
              <a:rPr lang="es-ES" sz="1600" i="1" dirty="0" err="1" smtClean="0"/>
              <a:t>Specimen</a:t>
            </a:r>
            <a:r>
              <a:rPr lang="es-ES" sz="1600" i="1" dirty="0" smtClean="0"/>
              <a:t> Test </a:t>
            </a:r>
            <a:r>
              <a:rPr lang="es-ES" sz="1600" i="1" dirty="0" err="1" smtClean="0"/>
              <a:t>Technology</a:t>
            </a:r>
            <a:r>
              <a:rPr lang="es-ES" sz="1600" i="1" dirty="0" smtClean="0"/>
              <a:t> </a:t>
            </a:r>
            <a:r>
              <a:rPr lang="en-US" sz="1600" i="1" dirty="0" smtClean="0"/>
              <a:t>Develop. towards Design of Fusion DEMO Reactors and Future Direction Plan</a:t>
            </a:r>
            <a:endParaRPr lang="es-ES" sz="1600" i="1" dirty="0"/>
          </a:p>
        </p:txBody>
      </p:sp>
      <p:sp>
        <p:nvSpPr>
          <p:cNvPr id="11" name="TextBox 10"/>
          <p:cNvSpPr txBox="1"/>
          <p:nvPr/>
        </p:nvSpPr>
        <p:spPr>
          <a:xfrm>
            <a:off x="-36512" y="5931277"/>
            <a:ext cx="9194160" cy="954107"/>
          </a:xfrm>
          <a:prstGeom prst="rect">
            <a:avLst/>
          </a:prstGeom>
          <a:solidFill>
            <a:srgbClr val="00A44A"/>
          </a:solidFill>
        </p:spPr>
        <p:txBody>
          <a:bodyPr wrap="square" rtlCol="0">
            <a:spAutoFit/>
          </a:bodyPr>
          <a:lstStyle>
            <a:defPPr>
              <a:defRPr lang="en-US"/>
            </a:defPPr>
            <a:lvl1pPr algn="ctr">
              <a:defRPr sz="3600">
                <a:solidFill>
                  <a:schemeClr val="bg1"/>
                </a:solidFill>
              </a:defRPr>
            </a:lvl1pPr>
          </a:lstStyle>
          <a:p>
            <a:r>
              <a:rPr lang="en-US" sz="2800" dirty="0" smtClean="0"/>
              <a:t>IAEA’s Coordinated Research Project launched</a:t>
            </a:r>
          </a:p>
          <a:p>
            <a:r>
              <a:rPr lang="en-US" sz="2800" i="1" dirty="0" smtClean="0"/>
              <a:t>‘Towards standardization of SSTT for Fusion applications’</a:t>
            </a:r>
            <a:endParaRPr lang="es-ES" sz="2800" i="1" dirty="0"/>
          </a:p>
        </p:txBody>
      </p:sp>
    </p:spTree>
    <p:extLst>
      <p:ext uri="{BB962C8B-B14F-4D97-AF65-F5344CB8AC3E}">
        <p14:creationId xmlns:p14="http://schemas.microsoft.com/office/powerpoint/2010/main" val="396815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088" y="1124744"/>
            <a:ext cx="312537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 y="6237312"/>
            <a:ext cx="9137374" cy="667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21973" y="692695"/>
            <a:ext cx="5544616" cy="3930301"/>
          </a:xfrm>
        </p:spPr>
        <p:txBody>
          <a:bodyPr>
            <a:normAutofit fontScale="47500" lnSpcReduction="20000"/>
          </a:bodyPr>
          <a:lstStyle/>
          <a:p>
            <a:r>
              <a:rPr lang="en-GB" sz="4400" dirty="0" smtClean="0"/>
              <a:t>Design of the Li target implements </a:t>
            </a:r>
          </a:p>
          <a:p>
            <a:r>
              <a:rPr lang="en-GB" sz="4400" dirty="0" smtClean="0"/>
              <a:t>the lessons learnt </a:t>
            </a:r>
          </a:p>
          <a:p>
            <a:r>
              <a:rPr lang="en-GB" sz="4400" dirty="0" smtClean="0"/>
              <a:t>throughout 30 years of studies</a:t>
            </a:r>
          </a:p>
          <a:p>
            <a:endParaRPr lang="en-GB" dirty="0"/>
          </a:p>
          <a:p>
            <a:r>
              <a:rPr lang="en-GB" dirty="0" smtClean="0"/>
              <a:t>Bragg’s peak in Li of 40 MeV at 19 mm</a:t>
            </a:r>
          </a:p>
          <a:p>
            <a:pPr>
              <a:spcAft>
                <a:spcPts val="600"/>
              </a:spcAft>
            </a:pPr>
            <a:r>
              <a:rPr lang="en-GB" i="1" dirty="0" smtClean="0">
                <a:solidFill>
                  <a:srgbClr val="0070C0"/>
                </a:solidFill>
              </a:rPr>
              <a:t>25 mm thick screen +/-1 mm perturbations</a:t>
            </a:r>
          </a:p>
          <a:p>
            <a:pPr>
              <a:spcBef>
                <a:spcPts val="1200"/>
              </a:spcBef>
            </a:pPr>
            <a:r>
              <a:rPr lang="en-GB" dirty="0" smtClean="0"/>
              <a:t>Power density of 1 GW/m</a:t>
            </a:r>
            <a:r>
              <a:rPr lang="en-GB" baseline="30000" dirty="0" smtClean="0"/>
              <a:t>2 </a:t>
            </a:r>
            <a:r>
              <a:rPr lang="en-GB" dirty="0" smtClean="0"/>
              <a:t> (beam footprint maximized)</a:t>
            </a:r>
            <a:endParaRPr lang="en-GB" baseline="30000" dirty="0" smtClean="0"/>
          </a:p>
          <a:p>
            <a:pPr>
              <a:spcBef>
                <a:spcPts val="0"/>
              </a:spcBef>
              <a:spcAft>
                <a:spcPts val="1200"/>
              </a:spcAft>
            </a:pPr>
            <a:r>
              <a:rPr lang="en-GB" i="1" dirty="0" smtClean="0">
                <a:solidFill>
                  <a:srgbClr val="0070C0"/>
                </a:solidFill>
              </a:rPr>
              <a:t>~x10  lower than FMIT</a:t>
            </a:r>
          </a:p>
          <a:p>
            <a:r>
              <a:rPr lang="en-GB" dirty="0" smtClean="0"/>
              <a:t>Concave back plate leads to </a:t>
            </a:r>
            <a:r>
              <a:rPr lang="en-GB" dirty="0" err="1" smtClean="0"/>
              <a:t>kPa</a:t>
            </a:r>
            <a:r>
              <a:rPr lang="en-GB" dirty="0" smtClean="0"/>
              <a:t> centrifugal pressures</a:t>
            </a:r>
          </a:p>
          <a:p>
            <a:pPr>
              <a:spcAft>
                <a:spcPts val="1200"/>
              </a:spcAft>
            </a:pPr>
            <a:r>
              <a:rPr lang="en-GB" i="1" dirty="0" smtClean="0">
                <a:solidFill>
                  <a:srgbClr val="0070C0"/>
                </a:solidFill>
              </a:rPr>
              <a:t>Maximum pressure waves amplitudes of 32 Pa</a:t>
            </a:r>
          </a:p>
          <a:p>
            <a:r>
              <a:rPr lang="en-GB" dirty="0" smtClean="0"/>
              <a:t>15 m/s liquid Li speed evacuate the beam power</a:t>
            </a:r>
          </a:p>
          <a:p>
            <a:r>
              <a:rPr lang="en-GB" i="1" dirty="0" err="1" smtClean="0">
                <a:solidFill>
                  <a:srgbClr val="0070C0"/>
                </a:solidFill>
              </a:rPr>
              <a:t>V</a:t>
            </a:r>
            <a:r>
              <a:rPr lang="en-GB" i="1" baseline="-25000" dirty="0" err="1" smtClean="0">
                <a:solidFill>
                  <a:srgbClr val="0070C0"/>
                </a:solidFill>
              </a:rPr>
              <a:t>max</a:t>
            </a:r>
            <a:r>
              <a:rPr lang="en-GB" i="1" dirty="0" smtClean="0">
                <a:solidFill>
                  <a:srgbClr val="0070C0"/>
                </a:solidFill>
              </a:rPr>
              <a:t> = 0.5 m/s </a:t>
            </a:r>
            <a:r>
              <a:rPr lang="en-GB" i="1" baseline="-25000" dirty="0" smtClean="0">
                <a:solidFill>
                  <a:srgbClr val="0070C0"/>
                </a:solidFill>
              </a:rPr>
              <a:t> </a:t>
            </a:r>
            <a:r>
              <a:rPr lang="en-GB" i="1" dirty="0" smtClean="0">
                <a:solidFill>
                  <a:srgbClr val="0070C0"/>
                </a:solidFill>
              </a:rPr>
              <a:t>of wave pressure prevents resonances</a:t>
            </a:r>
          </a:p>
          <a:p>
            <a:endParaRPr lang="en-GB" dirty="0" smtClean="0"/>
          </a:p>
          <a:p>
            <a:endParaRPr lang="en-GB" dirty="0"/>
          </a:p>
        </p:txBody>
      </p:sp>
      <p:sp>
        <p:nvSpPr>
          <p:cNvPr id="3" name="TextBox 2"/>
          <p:cNvSpPr txBox="1"/>
          <p:nvPr/>
        </p:nvSpPr>
        <p:spPr>
          <a:xfrm>
            <a:off x="3059832" y="44624"/>
            <a:ext cx="6048672" cy="523220"/>
          </a:xfrm>
          <a:prstGeom prst="rect">
            <a:avLst/>
          </a:prstGeom>
          <a:noFill/>
        </p:spPr>
        <p:txBody>
          <a:bodyPr wrap="square" rtlCol="0">
            <a:spAutoFit/>
          </a:bodyPr>
          <a:lstStyle/>
          <a:p>
            <a:r>
              <a:rPr lang="en-GB" sz="2800" b="1" dirty="0" smtClean="0">
                <a:solidFill>
                  <a:srgbClr val="FF0000"/>
                </a:solidFill>
              </a:rPr>
              <a:t>5</a:t>
            </a:r>
            <a:r>
              <a:rPr lang="en-GB" sz="2800" b="1" baseline="30000" dirty="0" smtClean="0">
                <a:solidFill>
                  <a:srgbClr val="FF0000"/>
                </a:solidFill>
              </a:rPr>
              <a:t>th</a:t>
            </a:r>
            <a:r>
              <a:rPr lang="en-GB" sz="2800" b="1" dirty="0" smtClean="0">
                <a:solidFill>
                  <a:srgbClr val="FF0000"/>
                </a:solidFill>
              </a:rPr>
              <a:t> concern: </a:t>
            </a:r>
            <a:r>
              <a:rPr lang="en-GB" sz="2800" dirty="0" smtClean="0">
                <a:solidFill>
                  <a:schemeClr val="bg1"/>
                </a:solidFill>
              </a:rPr>
              <a:t>Beam – Li target interaction</a:t>
            </a:r>
            <a:endParaRPr lang="en-GB" sz="2800" dirty="0">
              <a:solidFill>
                <a:schemeClr val="bg1"/>
              </a:solidFill>
            </a:endParaRPr>
          </a:p>
        </p:txBody>
      </p:sp>
      <p:grpSp>
        <p:nvGrpSpPr>
          <p:cNvPr id="6" name="Group 253"/>
          <p:cNvGrpSpPr>
            <a:grpSpLocks noChangeAspect="1"/>
          </p:cNvGrpSpPr>
          <p:nvPr/>
        </p:nvGrpSpPr>
        <p:grpSpPr bwMode="auto">
          <a:xfrm>
            <a:off x="1321216" y="4293096"/>
            <a:ext cx="2145591" cy="1767600"/>
            <a:chOff x="-7193" y="3217"/>
            <a:chExt cx="7676" cy="6323"/>
          </a:xfrm>
        </p:grpSpPr>
        <p:pic>
          <p:nvPicPr>
            <p:cNvPr id="7" name="Picture 254" descr="temperature-target"/>
            <p:cNvPicPr>
              <a:picLocks noChangeAspect="1" noChangeArrowheads="1"/>
            </p:cNvPicPr>
            <p:nvPr/>
          </p:nvPicPr>
          <p:blipFill>
            <a:blip r:embed="rId3" cstate="print">
              <a:clrChange>
                <a:clrFrom>
                  <a:srgbClr val="FFFFFF"/>
                </a:clrFrom>
                <a:clrTo>
                  <a:srgbClr val="FFFFFF">
                    <a:alpha val="0"/>
                  </a:srgbClr>
                </a:clrTo>
              </a:clrChange>
            </a:blip>
            <a:srcRect r="36926" b="13234"/>
            <a:stretch>
              <a:fillRect/>
            </a:stretch>
          </p:blipFill>
          <p:spPr bwMode="auto">
            <a:xfrm>
              <a:off x="-7193" y="3217"/>
              <a:ext cx="7676" cy="6323"/>
            </a:xfrm>
            <a:prstGeom prst="rect">
              <a:avLst/>
            </a:prstGeom>
            <a:noFill/>
          </p:spPr>
        </p:pic>
        <p:sp>
          <p:nvSpPr>
            <p:cNvPr id="8" name="テキスト ボックス 2"/>
            <p:cNvSpPr txBox="1">
              <a:spLocks noChangeAspect="1" noChangeArrowheads="1"/>
            </p:cNvSpPr>
            <p:nvPr/>
          </p:nvSpPr>
          <p:spPr bwMode="auto">
            <a:xfrm>
              <a:off x="-4874" y="6158"/>
              <a:ext cx="4241" cy="11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600" b="1" i="0" u="none" strike="noStrike" cap="none" normalizeH="0" dirty="0" smtClean="0">
                  <a:ln>
                    <a:noFill/>
                  </a:ln>
                  <a:solidFill>
                    <a:schemeClr val="tx1"/>
                  </a:solidFill>
                  <a:effectLst/>
                  <a:ea typeface="MS PMincho" pitchFamily="18" charset="-128"/>
                  <a:cs typeface="Times New Roman" pitchFamily="18" charset="0"/>
                </a:rPr>
                <a:t>Temperature profile along channel[K]</a:t>
              </a:r>
              <a:endParaRPr kumimoji="0" lang="en-US" altLang="ja-JP" sz="600" b="1" i="0" u="none" strike="noStrike" cap="none" normalizeH="0" dirty="0" smtClean="0">
                <a:ln>
                  <a:noFill/>
                </a:ln>
                <a:solidFill>
                  <a:schemeClr val="tx1"/>
                </a:solidFill>
                <a:effectLst/>
              </a:endParaRPr>
            </a:p>
          </p:txBody>
        </p:sp>
      </p:grpSp>
      <p:sp>
        <p:nvSpPr>
          <p:cNvPr id="11" name="Rectangle 10"/>
          <p:cNvSpPr/>
          <p:nvPr/>
        </p:nvSpPr>
        <p:spPr>
          <a:xfrm>
            <a:off x="72008" y="6340097"/>
            <a:ext cx="4496680" cy="461665"/>
          </a:xfrm>
          <a:prstGeom prst="rect">
            <a:avLst/>
          </a:prstGeom>
          <a:solidFill>
            <a:schemeClr val="bg1"/>
          </a:solidFill>
          <a:ln w="38100">
            <a:solidFill>
              <a:srgbClr val="FFC000"/>
            </a:solidFill>
          </a:ln>
        </p:spPr>
        <p:txBody>
          <a:bodyPr wrap="square">
            <a:spAutoFit/>
          </a:bodyPr>
          <a:lstStyle/>
          <a:p>
            <a:pPr algn="just"/>
            <a:r>
              <a:rPr lang="en-GB" sz="1200" b="1" dirty="0" smtClean="0"/>
              <a:t>J. Knaster et al.</a:t>
            </a:r>
            <a:r>
              <a:rPr lang="en-GB" sz="1200" dirty="0" smtClean="0"/>
              <a:t>, </a:t>
            </a:r>
            <a:r>
              <a:rPr lang="en-GB" sz="1200" i="1" dirty="0" smtClean="0"/>
              <a:t>Assessment of the beam-target interaction of IFMIF: state of the art</a:t>
            </a:r>
            <a:r>
              <a:rPr lang="en-GB" sz="1200" dirty="0" smtClean="0"/>
              <a:t>, </a:t>
            </a:r>
            <a:r>
              <a:rPr lang="en-GB" sz="1200" b="1" dirty="0"/>
              <a:t>Fusion Engineering and Design 89 </a:t>
            </a:r>
            <a:r>
              <a:rPr lang="en-GB" sz="1200" b="1" dirty="0">
                <a:solidFill>
                  <a:srgbClr val="FF0000"/>
                </a:solidFill>
              </a:rPr>
              <a:t>(2014)</a:t>
            </a:r>
            <a:r>
              <a:rPr lang="en-GB" sz="1200" b="1" dirty="0"/>
              <a:t> 1709–1716</a:t>
            </a:r>
          </a:p>
        </p:txBody>
      </p:sp>
      <p:sp>
        <p:nvSpPr>
          <p:cNvPr id="4" name="TextBox 3"/>
          <p:cNvSpPr txBox="1"/>
          <p:nvPr/>
        </p:nvSpPr>
        <p:spPr>
          <a:xfrm>
            <a:off x="7884368" y="2566065"/>
            <a:ext cx="1149068" cy="430887"/>
          </a:xfrm>
          <a:prstGeom prst="rect">
            <a:avLst/>
          </a:prstGeom>
          <a:solidFill>
            <a:schemeClr val="accent1">
              <a:lumMod val="40000"/>
              <a:lumOff val="60000"/>
            </a:schemeClr>
          </a:solidFill>
        </p:spPr>
        <p:txBody>
          <a:bodyPr wrap="square" rtlCol="0">
            <a:spAutoFit/>
          </a:bodyPr>
          <a:lstStyle/>
          <a:p>
            <a:pPr algn="ctr"/>
            <a:r>
              <a:rPr lang="en-GB" sz="1100" b="1" dirty="0">
                <a:solidFill>
                  <a:schemeClr val="bg1"/>
                </a:solidFill>
              </a:rPr>
              <a:t> </a:t>
            </a:r>
            <a:r>
              <a:rPr lang="en-GB" sz="1100" b="1" i="1" dirty="0" smtClean="0">
                <a:solidFill>
                  <a:schemeClr val="bg1"/>
                </a:solidFill>
              </a:rPr>
              <a:t>Italics </a:t>
            </a:r>
            <a:r>
              <a:rPr lang="en-GB" sz="1100" b="1" i="1" dirty="0">
                <a:solidFill>
                  <a:schemeClr val="bg1"/>
                </a:solidFill>
              </a:rPr>
              <a:t>fonts </a:t>
            </a:r>
          </a:p>
          <a:p>
            <a:pPr algn="ctr"/>
            <a:r>
              <a:rPr lang="en-GB" sz="1100" dirty="0" smtClean="0">
                <a:solidFill>
                  <a:schemeClr val="bg1"/>
                </a:solidFill>
              </a:rPr>
              <a:t>results </a:t>
            </a:r>
            <a:r>
              <a:rPr lang="en-GB" sz="1100" dirty="0">
                <a:solidFill>
                  <a:schemeClr val="bg1"/>
                </a:solidFill>
              </a:rPr>
              <a:t>achieved</a:t>
            </a:r>
            <a:endParaRPr lang="es-ES" sz="1100" dirty="0">
              <a:solidFill>
                <a:schemeClr val="bg1"/>
              </a:solidFill>
            </a:endParaRPr>
          </a:p>
        </p:txBody>
      </p:sp>
      <p:sp>
        <p:nvSpPr>
          <p:cNvPr id="13" name="Rectangle 12"/>
          <p:cNvSpPr/>
          <p:nvPr/>
        </p:nvSpPr>
        <p:spPr>
          <a:xfrm>
            <a:off x="6516216" y="550421"/>
            <a:ext cx="2614136" cy="646331"/>
          </a:xfrm>
          <a:prstGeom prst="rect">
            <a:avLst/>
          </a:prstGeom>
          <a:solidFill>
            <a:schemeClr val="bg1"/>
          </a:solidFill>
          <a:ln w="38100">
            <a:solidFill>
              <a:srgbClr val="FFC000"/>
            </a:solidFill>
          </a:ln>
        </p:spPr>
        <p:txBody>
          <a:bodyPr wrap="square">
            <a:spAutoFit/>
          </a:bodyPr>
          <a:lstStyle/>
          <a:p>
            <a:pPr algn="just"/>
            <a:r>
              <a:rPr lang="en-US" sz="1200" b="1" dirty="0"/>
              <a:t>Y. </a:t>
            </a:r>
            <a:r>
              <a:rPr lang="en-US" sz="1200" b="1" dirty="0" err="1"/>
              <a:t>Momozaki</a:t>
            </a:r>
            <a:r>
              <a:rPr lang="en-US" sz="1200" b="1" dirty="0"/>
              <a:t> et al., </a:t>
            </a:r>
            <a:r>
              <a:rPr lang="en-US" sz="1200" i="1" dirty="0"/>
              <a:t>Proton beam-on-liquid lithium stripper film experiment, </a:t>
            </a:r>
          </a:p>
          <a:p>
            <a:pPr algn="just"/>
            <a:r>
              <a:rPr lang="en-GB" sz="1200" b="1" dirty="0"/>
              <a:t>J. </a:t>
            </a:r>
            <a:r>
              <a:rPr lang="en-GB" sz="1200" b="1" dirty="0" err="1"/>
              <a:t>Radioanal</a:t>
            </a:r>
            <a:r>
              <a:rPr lang="en-GB" sz="1200" b="1" dirty="0"/>
              <a:t> </a:t>
            </a:r>
            <a:r>
              <a:rPr lang="en-GB" sz="1200" b="1" dirty="0" err="1"/>
              <a:t>Nucl</a:t>
            </a:r>
            <a:r>
              <a:rPr lang="en-GB" sz="1200" b="1" dirty="0"/>
              <a:t>. Chem. </a:t>
            </a:r>
            <a:r>
              <a:rPr lang="en-GB" sz="1200" b="1" dirty="0">
                <a:solidFill>
                  <a:srgbClr val="FF0000"/>
                </a:solidFill>
              </a:rPr>
              <a:t>(2015)</a:t>
            </a:r>
          </a:p>
        </p:txBody>
      </p:sp>
      <p:sp>
        <p:nvSpPr>
          <p:cNvPr id="9" name="Oval 8"/>
          <p:cNvSpPr/>
          <p:nvPr/>
        </p:nvSpPr>
        <p:spPr>
          <a:xfrm>
            <a:off x="5796136" y="1124744"/>
            <a:ext cx="591016" cy="576064"/>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Oval 14"/>
          <p:cNvSpPr/>
          <p:nvPr/>
        </p:nvSpPr>
        <p:spPr>
          <a:xfrm>
            <a:off x="7380312" y="2100918"/>
            <a:ext cx="1008112" cy="390513"/>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2" descr="C:\Users\jknaster\Desktop\Juanra\Papers_Presentations\2015\ICFRM\Back_Plat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4149080"/>
            <a:ext cx="827274" cy="1939957"/>
          </a:xfrm>
          <a:prstGeom prst="rect">
            <a:avLst/>
          </a:prstGeom>
          <a:noFill/>
          <a:extLst/>
        </p:spPr>
      </p:pic>
      <p:cxnSp>
        <p:nvCxnSpPr>
          <p:cNvPr id="12" name="Straight Arrow Connector 11"/>
          <p:cNvCxnSpPr/>
          <p:nvPr/>
        </p:nvCxnSpPr>
        <p:spPr>
          <a:xfrm flipH="1">
            <a:off x="6091644" y="980728"/>
            <a:ext cx="496580" cy="144016"/>
          </a:xfrm>
          <a:prstGeom prst="straightConnector1">
            <a:avLst/>
          </a:prstGeom>
          <a:ln w="57150">
            <a:solidFill>
              <a:srgbClr val="FF99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5190"/>
          <a:stretch/>
        </p:blipFill>
        <p:spPr bwMode="auto">
          <a:xfrm>
            <a:off x="4427984" y="3356992"/>
            <a:ext cx="4680520" cy="346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0967925"/>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41" y="1772816"/>
            <a:ext cx="374985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20080" y="836712"/>
            <a:ext cx="8532440" cy="5400600"/>
          </a:xfrm>
        </p:spPr>
        <p:txBody>
          <a:bodyPr>
            <a:normAutofit fontScale="55000" lnSpcReduction="20000"/>
          </a:bodyPr>
          <a:lstStyle/>
          <a:p>
            <a:r>
              <a:rPr lang="en-US" sz="4000" dirty="0" smtClean="0">
                <a:solidFill>
                  <a:srgbClr val="0070C0"/>
                </a:solidFill>
              </a:rPr>
              <a:t>Structural Fusion materials </a:t>
            </a:r>
            <a:r>
              <a:rPr lang="en-US" sz="4000" dirty="0" smtClean="0"/>
              <a:t>are to withstand the combination of </a:t>
            </a:r>
          </a:p>
          <a:p>
            <a:endParaRPr lang="en-US" sz="4000" dirty="0" smtClean="0">
              <a:solidFill>
                <a:srgbClr val="0070C0"/>
              </a:solidFill>
            </a:endParaRPr>
          </a:p>
          <a:p>
            <a:r>
              <a:rPr lang="en-US" dirty="0" smtClean="0">
                <a:solidFill>
                  <a:srgbClr val="0070C0"/>
                </a:solidFill>
              </a:rPr>
              <a:t>High fluxes (and </a:t>
            </a:r>
            <a:r>
              <a:rPr lang="en-US" dirty="0" err="1" smtClean="0">
                <a:solidFill>
                  <a:srgbClr val="0070C0"/>
                </a:solidFill>
              </a:rPr>
              <a:t>fluences</a:t>
            </a:r>
            <a:r>
              <a:rPr lang="en-US" dirty="0" smtClean="0">
                <a:solidFill>
                  <a:srgbClr val="0070C0"/>
                </a:solidFill>
              </a:rPr>
              <a:t>)</a:t>
            </a:r>
          </a:p>
          <a:p>
            <a:r>
              <a:rPr lang="en-US" dirty="0" smtClean="0"/>
              <a:t>10</a:t>
            </a:r>
            <a:r>
              <a:rPr lang="en-US" baseline="30000" dirty="0" smtClean="0"/>
              <a:t>18</a:t>
            </a:r>
            <a:r>
              <a:rPr lang="en-US" dirty="0" smtClean="0"/>
              <a:t> n/m</a:t>
            </a:r>
            <a:r>
              <a:rPr lang="en-US" baseline="30000" dirty="0" smtClean="0"/>
              <a:t>2</a:t>
            </a:r>
            <a:r>
              <a:rPr lang="en-US" dirty="0" smtClean="0"/>
              <a:t>s</a:t>
            </a:r>
          </a:p>
          <a:p>
            <a:endParaRPr lang="en-US" dirty="0" smtClean="0"/>
          </a:p>
          <a:p>
            <a:r>
              <a:rPr lang="en-US" dirty="0" smtClean="0">
                <a:solidFill>
                  <a:srgbClr val="0070C0"/>
                </a:solidFill>
              </a:rPr>
              <a:t>Cyclic stresses</a:t>
            </a:r>
          </a:p>
          <a:p>
            <a:r>
              <a:rPr lang="en-US" dirty="0" smtClean="0"/>
              <a:t>Δ</a:t>
            </a:r>
            <a:r>
              <a:rPr lang="el-GR" dirty="0" smtClean="0"/>
              <a:t>σ</a:t>
            </a:r>
            <a:r>
              <a:rPr lang="en-US" dirty="0" smtClean="0"/>
              <a:t> &gt; 100 MPa</a:t>
            </a:r>
          </a:p>
          <a:p>
            <a:r>
              <a:rPr lang="en-US" dirty="0" smtClean="0"/>
              <a:t>(Maxwell stresses)</a:t>
            </a:r>
          </a:p>
          <a:p>
            <a:endParaRPr lang="en-US" dirty="0" smtClean="0">
              <a:solidFill>
                <a:srgbClr val="0070C0"/>
              </a:solidFill>
            </a:endParaRPr>
          </a:p>
          <a:p>
            <a:r>
              <a:rPr lang="en-US" dirty="0" smtClean="0">
                <a:solidFill>
                  <a:srgbClr val="0070C0"/>
                </a:solidFill>
              </a:rPr>
              <a:t>Thermal loads</a:t>
            </a:r>
          </a:p>
          <a:p>
            <a:r>
              <a:rPr lang="en-US" dirty="0" smtClean="0"/>
              <a:t>&gt;10 MW/m</a:t>
            </a:r>
            <a:r>
              <a:rPr lang="en-US" baseline="30000" dirty="0" smtClean="0"/>
              <a:t>2</a:t>
            </a:r>
            <a:endParaRPr lang="en-US" dirty="0" smtClean="0"/>
          </a:p>
          <a:p>
            <a:r>
              <a:rPr lang="en-US" dirty="0" smtClean="0"/>
              <a:t>(critical in W based </a:t>
            </a:r>
            <a:r>
              <a:rPr lang="en-US" dirty="0" err="1" smtClean="0"/>
              <a:t>divertor</a:t>
            </a:r>
            <a:r>
              <a:rPr lang="en-US" dirty="0" smtClean="0"/>
              <a:t>)</a:t>
            </a:r>
          </a:p>
          <a:p>
            <a:endParaRPr lang="en-US" dirty="0"/>
          </a:p>
          <a:p>
            <a:r>
              <a:rPr lang="en-US" dirty="0" err="1">
                <a:solidFill>
                  <a:srgbClr val="0070C0"/>
                </a:solidFill>
              </a:rPr>
              <a:t>He&amp;H</a:t>
            </a:r>
            <a:r>
              <a:rPr lang="en-US" dirty="0">
                <a:solidFill>
                  <a:srgbClr val="0070C0"/>
                </a:solidFill>
              </a:rPr>
              <a:t> generation</a:t>
            </a:r>
          </a:p>
          <a:p>
            <a:r>
              <a:rPr lang="en-US" dirty="0"/>
              <a:t>~12 </a:t>
            </a:r>
            <a:r>
              <a:rPr lang="en-US" dirty="0" err="1"/>
              <a:t>appm</a:t>
            </a:r>
            <a:r>
              <a:rPr lang="en-US" dirty="0"/>
              <a:t> He/</a:t>
            </a:r>
            <a:r>
              <a:rPr lang="en-US" dirty="0" err="1"/>
              <a:t>dpa</a:t>
            </a:r>
            <a:endParaRPr lang="en-US" dirty="0"/>
          </a:p>
          <a:p>
            <a:endParaRPr lang="en-US" dirty="0" smtClean="0"/>
          </a:p>
          <a:p>
            <a:r>
              <a:rPr lang="en-US" dirty="0" smtClean="0"/>
              <a:t>Neither fission reactors (0.3 He/</a:t>
            </a:r>
            <a:r>
              <a:rPr lang="en-US" dirty="0" err="1" smtClean="0"/>
              <a:t>dpa</a:t>
            </a:r>
            <a:r>
              <a:rPr lang="en-US" dirty="0" smtClean="0"/>
              <a:t>) nor spallation sources (&gt;50 He/</a:t>
            </a:r>
            <a:r>
              <a:rPr lang="en-US" dirty="0" err="1" smtClean="0"/>
              <a:t>dpa</a:t>
            </a:r>
            <a:r>
              <a:rPr lang="en-US" dirty="0" smtClean="0"/>
              <a:t>)</a:t>
            </a:r>
          </a:p>
          <a:p>
            <a:r>
              <a:rPr lang="en-US" dirty="0"/>
              <a:t>g</a:t>
            </a:r>
            <a:r>
              <a:rPr lang="en-US" dirty="0" smtClean="0"/>
              <a:t>ive needed answers</a:t>
            </a:r>
          </a:p>
        </p:txBody>
      </p:sp>
      <p:pic>
        <p:nvPicPr>
          <p:cNvPr id="2050" name="Picture 2" descr="Resultado de imagen de electromagnetic configuration tokama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5795" y="1916832"/>
            <a:ext cx="2650701"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4215" y="44624"/>
            <a:ext cx="5676297" cy="553998"/>
          </a:xfrm>
          <a:prstGeom prst="rect">
            <a:avLst/>
          </a:prstGeom>
          <a:noFill/>
        </p:spPr>
        <p:txBody>
          <a:bodyPr wrap="none" rtlCol="0">
            <a:spAutoFit/>
          </a:bodyPr>
          <a:lstStyle/>
          <a:p>
            <a:pPr algn="r"/>
            <a:r>
              <a:rPr lang="en-US" sz="3000" dirty="0">
                <a:solidFill>
                  <a:schemeClr val="bg1"/>
                </a:solidFill>
              </a:rPr>
              <a:t>Unique features of fusion materials</a:t>
            </a:r>
          </a:p>
        </p:txBody>
      </p:sp>
      <p:sp>
        <p:nvSpPr>
          <p:cNvPr id="5" name="Curved Left Arrow 4"/>
          <p:cNvSpPr/>
          <p:nvPr/>
        </p:nvSpPr>
        <p:spPr>
          <a:xfrm flipH="1" flipV="1">
            <a:off x="132210" y="4221088"/>
            <a:ext cx="360040" cy="1656184"/>
          </a:xfrm>
          <a:prstGeom prst="curvedLeftArrow">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021288"/>
            <a:ext cx="2920087" cy="739559"/>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949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764704"/>
            <a:ext cx="8229600" cy="3096344"/>
          </a:xfrm>
        </p:spPr>
        <p:txBody>
          <a:bodyPr>
            <a:normAutofit fontScale="70000" lnSpcReduction="20000"/>
          </a:bodyPr>
          <a:lstStyle/>
          <a:p>
            <a:r>
              <a:rPr lang="en-US" dirty="0" smtClean="0"/>
              <a:t>Possibly not </a:t>
            </a:r>
          </a:p>
          <a:p>
            <a:r>
              <a:rPr lang="en-US" dirty="0" smtClean="0"/>
              <a:t>one only accelerator suffices </a:t>
            </a:r>
          </a:p>
          <a:p>
            <a:r>
              <a:rPr lang="en-US" dirty="0"/>
              <a:t>t</a:t>
            </a:r>
            <a:r>
              <a:rPr lang="en-US" dirty="0" smtClean="0"/>
              <a:t>o cope with present DEMO expected performance</a:t>
            </a:r>
          </a:p>
          <a:p>
            <a:endParaRPr lang="en-US" dirty="0" smtClean="0"/>
          </a:p>
          <a:p>
            <a:endParaRPr lang="en-US" dirty="0"/>
          </a:p>
          <a:p>
            <a:endParaRPr lang="en-US" dirty="0" smtClean="0"/>
          </a:p>
          <a:p>
            <a:endParaRPr lang="en-US" dirty="0" smtClean="0"/>
          </a:p>
          <a:p>
            <a:r>
              <a:rPr lang="en-US" dirty="0" smtClean="0"/>
              <a:t>A sensitivity analysis with involved parameters</a:t>
            </a:r>
          </a:p>
          <a:p>
            <a:r>
              <a:rPr lang="en-US" dirty="0" smtClean="0"/>
              <a:t>has been carried out</a:t>
            </a:r>
            <a:endParaRPr lang="es-ES" dirty="0"/>
          </a:p>
        </p:txBody>
      </p:sp>
      <p:pic>
        <p:nvPicPr>
          <p:cNvPr id="3" name="Picture 3"/>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4301" r="2905"/>
          <a:stretch/>
        </p:blipFill>
        <p:spPr bwMode="auto">
          <a:xfrm>
            <a:off x="4067944" y="4699117"/>
            <a:ext cx="4394418" cy="1466187"/>
          </a:xfrm>
          <a:prstGeom prst="rect">
            <a:avLst/>
          </a:prstGeom>
          <a:solidFill>
            <a:schemeClr val="bg1"/>
          </a:solidFill>
          <a:ln>
            <a:noFill/>
          </a:ln>
          <a:extLst/>
        </p:spPr>
      </p:pic>
      <p:sp>
        <p:nvSpPr>
          <p:cNvPr id="9" name="Rectangle 8"/>
          <p:cNvSpPr/>
          <p:nvPr/>
        </p:nvSpPr>
        <p:spPr>
          <a:xfrm>
            <a:off x="5508104" y="3861048"/>
            <a:ext cx="3288841" cy="738664"/>
          </a:xfrm>
          <a:prstGeom prst="rect">
            <a:avLst/>
          </a:prstGeom>
          <a:noFill/>
          <a:ln w="38100">
            <a:solidFill>
              <a:srgbClr val="FFC000"/>
            </a:solidFill>
          </a:ln>
        </p:spPr>
        <p:txBody>
          <a:bodyPr wrap="square">
            <a:spAutoFit/>
          </a:bodyPr>
          <a:lstStyle/>
          <a:p>
            <a:pPr algn="just"/>
            <a:r>
              <a:rPr lang="en-GB" sz="1400" b="1" dirty="0" smtClean="0"/>
              <a:t>F. </a:t>
            </a:r>
            <a:r>
              <a:rPr lang="en-GB" sz="1400" b="1" dirty="0" err="1" smtClean="0"/>
              <a:t>Mota</a:t>
            </a:r>
            <a:r>
              <a:rPr lang="en-GB" sz="1400" b="1" dirty="0" smtClean="0"/>
              <a:t> et al.</a:t>
            </a:r>
            <a:r>
              <a:rPr lang="en-GB" sz="1400" dirty="0" smtClean="0"/>
              <a:t>, </a:t>
            </a:r>
            <a:r>
              <a:rPr lang="en-US" sz="1400" i="1" dirty="0"/>
              <a:t>Sensitivity of IFMIF-DONES irradiation characteristics to different design </a:t>
            </a:r>
            <a:r>
              <a:rPr lang="en-US" sz="1400" i="1" dirty="0" smtClean="0"/>
              <a:t>parameters, </a:t>
            </a:r>
            <a:r>
              <a:rPr lang="en-US" sz="1400" b="1" dirty="0" smtClean="0"/>
              <a:t>Nuclear Fusion</a:t>
            </a:r>
            <a:r>
              <a:rPr lang="en-US" sz="1400" b="1" dirty="0" smtClean="0">
                <a:solidFill>
                  <a:srgbClr val="FF0000"/>
                </a:solidFill>
              </a:rPr>
              <a:t> (2016)</a:t>
            </a:r>
            <a:endParaRPr lang="en-GB" sz="1400" b="1" dirty="0">
              <a:solidFill>
                <a:srgbClr val="FF0000"/>
              </a:solidFill>
            </a:endParaRPr>
          </a:p>
        </p:txBody>
      </p:sp>
      <p:sp>
        <p:nvSpPr>
          <p:cNvPr id="11" name="TextBox 10"/>
          <p:cNvSpPr txBox="1"/>
          <p:nvPr/>
        </p:nvSpPr>
        <p:spPr>
          <a:xfrm>
            <a:off x="5569391" y="44624"/>
            <a:ext cx="3395097" cy="584775"/>
          </a:xfrm>
          <a:prstGeom prst="rect">
            <a:avLst/>
          </a:prstGeom>
          <a:noFill/>
        </p:spPr>
        <p:txBody>
          <a:bodyPr wrap="none" rtlCol="0">
            <a:spAutoFit/>
          </a:bodyPr>
          <a:lstStyle/>
          <a:p>
            <a:r>
              <a:rPr lang="en-GB" sz="3200" dirty="0" smtClean="0">
                <a:solidFill>
                  <a:schemeClr val="bg1"/>
                </a:solidFill>
              </a:rPr>
              <a:t>Do we need IFMIF?</a:t>
            </a:r>
            <a:endParaRPr lang="en-GB" sz="3200" dirty="0">
              <a:solidFill>
                <a:schemeClr val="bg1"/>
              </a:solidFill>
            </a:endParaRPr>
          </a:p>
        </p:txBody>
      </p:sp>
      <p:pic>
        <p:nvPicPr>
          <p:cNvPr id="102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8364"/>
          <a:stretch/>
        </p:blipFill>
        <p:spPr bwMode="auto">
          <a:xfrm>
            <a:off x="1835696" y="1772816"/>
            <a:ext cx="5810923" cy="134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p:cNvPicPr>
            <a:picLocks noChangeAspect="1" noChangeArrowheads="1"/>
          </p:cNvPicPr>
          <p:nvPr/>
        </p:nvPicPr>
        <p:blipFill rotWithShape="1">
          <a:blip r:embed="rId4">
            <a:extLst>
              <a:ext uri="{28A0092B-C50C-407E-A947-70E740481C1C}">
                <a14:useLocalDpi xmlns:a14="http://schemas.microsoft.com/office/drawing/2010/main" val="0"/>
              </a:ext>
            </a:extLst>
          </a:blip>
          <a:srcRect l="4359" t="5309" r="4124" b="5682"/>
          <a:stretch/>
        </p:blipFill>
        <p:spPr bwMode="auto">
          <a:xfrm>
            <a:off x="136388" y="3645024"/>
            <a:ext cx="3171337" cy="2304256"/>
          </a:xfrm>
          <a:prstGeom prst="rect">
            <a:avLst/>
          </a:prstGeom>
          <a:noFill/>
          <a:ln w="38100">
            <a:solidFill>
              <a:srgbClr val="00A44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09195" y="5431181"/>
            <a:ext cx="1483355" cy="400110"/>
          </a:xfrm>
          <a:prstGeom prst="rect">
            <a:avLst/>
          </a:prstGeom>
          <a:noFill/>
        </p:spPr>
        <p:txBody>
          <a:bodyPr wrap="none" rtlCol="0">
            <a:spAutoFit/>
          </a:bodyPr>
          <a:lstStyle/>
          <a:p>
            <a:r>
              <a:rPr lang="en-US" sz="2000" b="1" dirty="0" smtClean="0">
                <a:solidFill>
                  <a:schemeClr val="bg1"/>
                </a:solidFill>
              </a:rPr>
              <a:t>&gt;20 </a:t>
            </a:r>
            <a:r>
              <a:rPr lang="en-US" sz="2000" b="1" dirty="0" err="1" smtClean="0">
                <a:solidFill>
                  <a:schemeClr val="bg1"/>
                </a:solidFill>
              </a:rPr>
              <a:t>dpa</a:t>
            </a:r>
            <a:r>
              <a:rPr lang="en-US" sz="2000" b="1" dirty="0" smtClean="0">
                <a:solidFill>
                  <a:schemeClr val="bg1"/>
                </a:solidFill>
              </a:rPr>
              <a:t>/</a:t>
            </a:r>
            <a:r>
              <a:rPr lang="en-US" sz="2000" b="1" dirty="0" err="1" smtClean="0">
                <a:solidFill>
                  <a:schemeClr val="bg1"/>
                </a:solidFill>
              </a:rPr>
              <a:t>fpy</a:t>
            </a:r>
            <a:endParaRPr lang="en-US" sz="2000" b="1" dirty="0">
              <a:solidFill>
                <a:schemeClr val="bg1"/>
              </a:solidFill>
            </a:endParaRPr>
          </a:p>
        </p:txBody>
      </p:sp>
    </p:spTree>
    <p:extLst>
      <p:ext uri="{BB962C8B-B14F-4D97-AF65-F5344CB8AC3E}">
        <p14:creationId xmlns:p14="http://schemas.microsoft.com/office/powerpoint/2010/main" val="251977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528" y="836712"/>
            <a:ext cx="9217024" cy="5616624"/>
          </a:xfrm>
        </p:spPr>
        <p:txBody>
          <a:bodyPr>
            <a:normAutofit fontScale="70000" lnSpcReduction="20000"/>
          </a:bodyPr>
          <a:lstStyle/>
          <a:p>
            <a:r>
              <a:rPr lang="en-GB" dirty="0" smtClean="0"/>
              <a:t>The </a:t>
            </a:r>
            <a:r>
              <a:rPr lang="en-GB" dirty="0" smtClean="0">
                <a:solidFill>
                  <a:srgbClr val="0070C0"/>
                </a:solidFill>
              </a:rPr>
              <a:t>EDA Phase </a:t>
            </a:r>
            <a:r>
              <a:rPr lang="en-GB" dirty="0" smtClean="0"/>
              <a:t>was successfully accomplished </a:t>
            </a:r>
            <a:r>
              <a:rPr lang="en-GB" dirty="0" smtClean="0">
                <a:solidFill>
                  <a:srgbClr val="0070C0"/>
                </a:solidFill>
              </a:rPr>
              <a:t>on schedule</a:t>
            </a:r>
          </a:p>
          <a:p>
            <a:endParaRPr lang="en-GB" dirty="0" smtClean="0"/>
          </a:p>
          <a:p>
            <a:r>
              <a:rPr lang="en-GB" dirty="0"/>
              <a:t>IFMIF nominal flow operational conditions of liquid lithium </a:t>
            </a:r>
          </a:p>
          <a:p>
            <a:r>
              <a:rPr lang="en-GB" dirty="0">
                <a:solidFill>
                  <a:srgbClr val="0070C0"/>
                </a:solidFill>
              </a:rPr>
              <a:t>have been </a:t>
            </a:r>
            <a:r>
              <a:rPr lang="en-GB" dirty="0" smtClean="0">
                <a:solidFill>
                  <a:srgbClr val="0070C0"/>
                </a:solidFill>
              </a:rPr>
              <a:t>validated</a:t>
            </a:r>
          </a:p>
          <a:p>
            <a:endParaRPr lang="en-GB" dirty="0">
              <a:solidFill>
                <a:srgbClr val="0070C0"/>
              </a:solidFill>
            </a:endParaRPr>
          </a:p>
          <a:p>
            <a:r>
              <a:rPr lang="en-GB" dirty="0"/>
              <a:t>IFMIF HFTM </a:t>
            </a:r>
            <a:r>
              <a:rPr lang="en-GB" dirty="0" smtClean="0"/>
              <a:t>specs</a:t>
            </a:r>
            <a:r>
              <a:rPr lang="en-GB" dirty="0" smtClean="0">
                <a:solidFill>
                  <a:srgbClr val="0070C0"/>
                </a:solidFill>
              </a:rPr>
              <a:t> </a:t>
            </a:r>
          </a:p>
          <a:p>
            <a:r>
              <a:rPr lang="en-GB" dirty="0" smtClean="0">
                <a:solidFill>
                  <a:srgbClr val="0070C0"/>
                </a:solidFill>
              </a:rPr>
              <a:t>have been validated</a:t>
            </a:r>
            <a:endParaRPr lang="en-GB" dirty="0">
              <a:solidFill>
                <a:srgbClr val="0070C0"/>
              </a:solidFill>
            </a:endParaRPr>
          </a:p>
          <a:p>
            <a:endParaRPr lang="en-GB" dirty="0">
              <a:solidFill>
                <a:srgbClr val="0070C0"/>
              </a:solidFill>
            </a:endParaRPr>
          </a:p>
          <a:p>
            <a:r>
              <a:rPr lang="en-GB" dirty="0" err="1" smtClean="0"/>
              <a:t>LIPAc</a:t>
            </a:r>
            <a:r>
              <a:rPr lang="en-GB" dirty="0" smtClean="0"/>
              <a:t> commissioning is </a:t>
            </a:r>
            <a:r>
              <a:rPr lang="en-GB" dirty="0" smtClean="0">
                <a:solidFill>
                  <a:srgbClr val="0070C0"/>
                </a:solidFill>
              </a:rPr>
              <a:t>advancing in </a:t>
            </a:r>
            <a:r>
              <a:rPr lang="en-GB" dirty="0" err="1" smtClean="0">
                <a:solidFill>
                  <a:srgbClr val="0070C0"/>
                </a:solidFill>
              </a:rPr>
              <a:t>Rokkasho</a:t>
            </a:r>
            <a:endParaRPr lang="en-GB" dirty="0" smtClean="0">
              <a:solidFill>
                <a:srgbClr val="0070C0"/>
              </a:solidFill>
            </a:endParaRPr>
          </a:p>
          <a:p>
            <a:r>
              <a:rPr lang="en-US" dirty="0"/>
              <a:t>125 mA in CW </a:t>
            </a:r>
            <a:r>
              <a:rPr lang="en-US" dirty="0" smtClean="0"/>
              <a:t>40 MeV deuteron </a:t>
            </a:r>
            <a:r>
              <a:rPr lang="en-US" dirty="0"/>
              <a:t>accelerator</a:t>
            </a:r>
          </a:p>
          <a:p>
            <a:r>
              <a:rPr lang="en-US" dirty="0"/>
              <a:t>is nowadays at </a:t>
            </a:r>
            <a:r>
              <a:rPr lang="en-US" dirty="0">
                <a:solidFill>
                  <a:srgbClr val="0070C0"/>
                </a:solidFill>
              </a:rPr>
              <a:t>hand of </a:t>
            </a:r>
            <a:r>
              <a:rPr lang="en-US" dirty="0" smtClean="0">
                <a:solidFill>
                  <a:srgbClr val="0070C0"/>
                </a:solidFill>
              </a:rPr>
              <a:t>technology</a:t>
            </a:r>
          </a:p>
          <a:p>
            <a:endParaRPr lang="en-US" dirty="0"/>
          </a:p>
          <a:p>
            <a:r>
              <a:rPr lang="en-US" dirty="0" smtClean="0"/>
              <a:t>The on-going success of IFMIF/EVEDA </a:t>
            </a:r>
          </a:p>
          <a:p>
            <a:r>
              <a:rPr lang="en-US" dirty="0" smtClean="0"/>
              <a:t>allows us to expect counting next decade</a:t>
            </a:r>
          </a:p>
          <a:p>
            <a:r>
              <a:rPr lang="en-US" dirty="0" smtClean="0"/>
              <a:t>with </a:t>
            </a:r>
            <a:r>
              <a:rPr lang="en-US" dirty="0"/>
              <a:t>a </a:t>
            </a:r>
            <a:r>
              <a:rPr lang="en-US" dirty="0">
                <a:solidFill>
                  <a:srgbClr val="0070C0"/>
                </a:solidFill>
              </a:rPr>
              <a:t>Li(</a:t>
            </a:r>
            <a:r>
              <a:rPr lang="en-US" dirty="0" err="1">
                <a:solidFill>
                  <a:srgbClr val="0070C0"/>
                </a:solidFill>
              </a:rPr>
              <a:t>d,xn</a:t>
            </a:r>
            <a:r>
              <a:rPr lang="en-US" dirty="0">
                <a:solidFill>
                  <a:srgbClr val="0070C0"/>
                </a:solidFill>
              </a:rPr>
              <a:t>) fusion relevant neutron source</a:t>
            </a:r>
          </a:p>
          <a:p>
            <a:r>
              <a:rPr lang="en-US" dirty="0"/>
              <a:t>adapted to fusion community </a:t>
            </a:r>
            <a:r>
              <a:rPr lang="en-US" dirty="0" smtClean="0"/>
              <a:t>needs</a:t>
            </a:r>
          </a:p>
        </p:txBody>
      </p:sp>
      <p:sp>
        <p:nvSpPr>
          <p:cNvPr id="3" name="TextBox 2"/>
          <p:cNvSpPr txBox="1"/>
          <p:nvPr/>
        </p:nvSpPr>
        <p:spPr>
          <a:xfrm>
            <a:off x="6795304" y="44624"/>
            <a:ext cx="2169184" cy="584775"/>
          </a:xfrm>
          <a:prstGeom prst="rect">
            <a:avLst/>
          </a:prstGeom>
          <a:noFill/>
        </p:spPr>
        <p:txBody>
          <a:bodyPr wrap="none" rtlCol="0">
            <a:spAutoFit/>
          </a:bodyPr>
          <a:lstStyle/>
          <a:p>
            <a:r>
              <a:rPr lang="en-GB" sz="3200" dirty="0" smtClean="0">
                <a:solidFill>
                  <a:schemeClr val="bg1"/>
                </a:solidFill>
              </a:rPr>
              <a:t>Conclusions</a:t>
            </a:r>
            <a:endParaRPr lang="en-GB" sz="3200" dirty="0">
              <a:solidFill>
                <a:schemeClr val="bg1"/>
              </a:solidFill>
            </a:endParaRPr>
          </a:p>
        </p:txBody>
      </p:sp>
      <p:sp>
        <p:nvSpPr>
          <p:cNvPr id="4" name="TextBox 3"/>
          <p:cNvSpPr txBox="1"/>
          <p:nvPr/>
        </p:nvSpPr>
        <p:spPr>
          <a:xfrm>
            <a:off x="-36512" y="6300609"/>
            <a:ext cx="9180511" cy="584775"/>
          </a:xfrm>
          <a:prstGeom prst="rect">
            <a:avLst/>
          </a:prstGeom>
          <a:solidFill>
            <a:srgbClr val="00A44A"/>
          </a:solidFill>
        </p:spPr>
        <p:txBody>
          <a:bodyPr wrap="square" rtlCol="0">
            <a:spAutoFit/>
          </a:bodyPr>
          <a:lstStyle/>
          <a:p>
            <a:pPr algn="ctr"/>
            <a:r>
              <a:rPr lang="en-US" sz="3200" dirty="0">
                <a:solidFill>
                  <a:schemeClr val="bg1"/>
                </a:solidFill>
              </a:rPr>
              <a:t>f</a:t>
            </a:r>
            <a:r>
              <a:rPr lang="en-US" sz="3200" dirty="0" smtClean="0">
                <a:solidFill>
                  <a:schemeClr val="bg1"/>
                </a:solidFill>
              </a:rPr>
              <a:t>or a marginal cost of a fusion reactor</a:t>
            </a:r>
            <a:endParaRPr lang="es-ES" sz="3200" dirty="0">
              <a:solidFill>
                <a:schemeClr val="bg1"/>
              </a:solidFill>
            </a:endParaRPr>
          </a:p>
        </p:txBody>
      </p:sp>
      <p:pic>
        <p:nvPicPr>
          <p:cNvPr id="5" name="Picture 3" descr="C:\Users\user\AppData\Local\Microsoft\Windows\Temporary Internet Files\Content.IE5\2DZ0DB2U\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0933" y="548680"/>
            <a:ext cx="1002123" cy="1002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ser\AppData\Local\Microsoft\Windows\Temporary Internet Files\Content.IE5\2DZ0DB2U\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4373" y="1274749"/>
            <a:ext cx="1002123" cy="1002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AppData\Local\Microsoft\Windows\Temporary Internet Files\Content.IE5\2DZ0DB2U\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282861"/>
            <a:ext cx="1002123" cy="1002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fusion-magnetique.cea.fr/gb/cea/next/couvertures/blk_reacteur_gb.gif">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5" y="1628800"/>
            <a:ext cx="3748855" cy="1898770"/>
          </a:xfrm>
          <a:prstGeom prst="rect">
            <a:avLst/>
          </a:prstGeom>
          <a:solidFill>
            <a:schemeClr val="bg1">
              <a:lumMod val="95000"/>
              <a:alpha val="0"/>
            </a:schemeClr>
          </a:solidFill>
          <a:extLst/>
        </p:spPr>
      </p:pic>
    </p:spTree>
    <p:extLst>
      <p:ext uri="{BB962C8B-B14F-4D97-AF65-F5344CB8AC3E}">
        <p14:creationId xmlns:p14="http://schemas.microsoft.com/office/powerpoint/2010/main" val="18006533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764703"/>
            <a:ext cx="8964488" cy="2329199"/>
          </a:xfrm>
        </p:spPr>
        <p:txBody>
          <a:bodyPr>
            <a:normAutofit lnSpcReduction="10000"/>
          </a:bodyPr>
          <a:lstStyle/>
          <a:p>
            <a:r>
              <a:rPr lang="en-US" dirty="0" smtClean="0"/>
              <a:t>Thanks to the EU-JA IFMIF team</a:t>
            </a:r>
          </a:p>
          <a:p>
            <a:r>
              <a:rPr lang="en-US" dirty="0" smtClean="0"/>
              <a:t>(and all people involved in former phases/projects)</a:t>
            </a:r>
          </a:p>
          <a:p>
            <a:r>
              <a:rPr lang="en-US" dirty="0" smtClean="0"/>
              <a:t>for their resilient enthusiasm</a:t>
            </a:r>
          </a:p>
          <a:p>
            <a:r>
              <a:rPr lang="en-US" dirty="0">
                <a:solidFill>
                  <a:srgbClr val="0070C0"/>
                </a:solidFill>
              </a:rPr>
              <a:t>c</a:t>
            </a:r>
            <a:r>
              <a:rPr lang="en-US" dirty="0" smtClean="0">
                <a:solidFill>
                  <a:srgbClr val="0070C0"/>
                </a:solidFill>
              </a:rPr>
              <a:t>rucial for the present success of the program</a:t>
            </a:r>
          </a:p>
        </p:txBody>
      </p:sp>
      <p:pic>
        <p:nvPicPr>
          <p:cNvPr id="205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049" y="3068961"/>
            <a:ext cx="756537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516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4888" y="908720"/>
            <a:ext cx="8229600" cy="5472608"/>
          </a:xfrm>
        </p:spPr>
        <p:txBody>
          <a:bodyPr>
            <a:normAutofit/>
          </a:bodyPr>
          <a:lstStyle/>
          <a:p>
            <a:r>
              <a:rPr lang="en-GB" dirty="0" smtClean="0">
                <a:solidFill>
                  <a:srgbClr val="0070C0"/>
                </a:solidFill>
              </a:rPr>
              <a:t>Fission reactors </a:t>
            </a:r>
            <a:r>
              <a:rPr lang="en-GB" dirty="0" smtClean="0"/>
              <a:t>n average energy </a:t>
            </a:r>
            <a:r>
              <a:rPr lang="en-GB" dirty="0">
                <a:solidFill>
                  <a:srgbClr val="0070C0"/>
                </a:solidFill>
              </a:rPr>
              <a:t>&lt;</a:t>
            </a:r>
            <a:r>
              <a:rPr lang="en-GB" dirty="0" smtClean="0">
                <a:solidFill>
                  <a:srgbClr val="0070C0"/>
                </a:solidFill>
              </a:rPr>
              <a:t>2 MeV</a:t>
            </a:r>
          </a:p>
          <a:p>
            <a:endParaRPr lang="en-GB" dirty="0" smtClean="0"/>
          </a:p>
          <a:p>
            <a:endParaRPr lang="en-GB" dirty="0" smtClean="0"/>
          </a:p>
          <a:p>
            <a:endParaRPr lang="en-GB" dirty="0"/>
          </a:p>
          <a:p>
            <a:endParaRPr lang="en-GB" dirty="0" smtClean="0">
              <a:solidFill>
                <a:srgbClr val="0070C0"/>
              </a:solidFill>
            </a:endParaRPr>
          </a:p>
          <a:p>
            <a:r>
              <a:rPr lang="en-GB" dirty="0" smtClean="0">
                <a:solidFill>
                  <a:srgbClr val="0070C0"/>
                </a:solidFill>
              </a:rPr>
              <a:t>Spallation sources </a:t>
            </a:r>
            <a:r>
              <a:rPr lang="en-GB" dirty="0" smtClean="0"/>
              <a:t>present a wide spectrum </a:t>
            </a:r>
          </a:p>
          <a:p>
            <a:r>
              <a:rPr lang="en-GB" dirty="0" smtClean="0"/>
              <a:t>with tails reaching impacting particle energy</a:t>
            </a:r>
            <a:endParaRPr lang="en-GB" dirty="0" smtClean="0">
              <a:solidFill>
                <a:srgbClr val="0070C0"/>
              </a:solidFill>
            </a:endParaRPr>
          </a:p>
          <a:p>
            <a:r>
              <a:rPr lang="en-GB" dirty="0" smtClean="0">
                <a:solidFill>
                  <a:schemeClr val="accent1"/>
                </a:solidFill>
              </a:rPr>
              <a:t>~20 n</a:t>
            </a:r>
            <a:r>
              <a:rPr lang="en-GB" dirty="0" smtClean="0"/>
              <a:t> per reaction</a:t>
            </a:r>
          </a:p>
          <a:p>
            <a:r>
              <a:rPr lang="en-GB" dirty="0" smtClean="0"/>
              <a:t>and </a:t>
            </a:r>
            <a:r>
              <a:rPr lang="en-GB" dirty="0" smtClean="0">
                <a:solidFill>
                  <a:srgbClr val="0070C0"/>
                </a:solidFill>
              </a:rPr>
              <a:t>are pulsed</a:t>
            </a:r>
            <a:endParaRPr lang="en-GB" dirty="0">
              <a:solidFill>
                <a:srgbClr val="0070C0"/>
              </a:solidFill>
            </a:endParaRPr>
          </a:p>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0" y="1663929"/>
            <a:ext cx="2663395" cy="1693063"/>
          </a:xfrm>
          <a:prstGeom prst="rect">
            <a:avLst/>
          </a:prstGeom>
          <a:noFill/>
          <a:ln w="38100">
            <a:solidFill>
              <a:srgbClr val="00A44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59832" y="2031930"/>
            <a:ext cx="2448272" cy="584775"/>
          </a:xfrm>
          <a:prstGeom prst="rect">
            <a:avLst/>
          </a:prstGeom>
          <a:noFill/>
          <a:ln w="38100">
            <a:solidFill>
              <a:srgbClr val="00B050"/>
            </a:solidFill>
          </a:ln>
        </p:spPr>
        <p:txBody>
          <a:bodyPr wrap="square" rtlCol="0">
            <a:spAutoFit/>
          </a:bodyPr>
          <a:lstStyle/>
          <a:p>
            <a:pPr algn="ctr"/>
            <a:r>
              <a:rPr lang="en-GB" sz="1600" i="1" dirty="0" smtClean="0"/>
              <a:t>No efficient </a:t>
            </a:r>
          </a:p>
          <a:p>
            <a:pPr algn="ctr"/>
            <a:r>
              <a:rPr lang="en-GB" sz="1600" i="1" dirty="0" smtClean="0">
                <a:solidFill>
                  <a:srgbClr val="0070C0"/>
                </a:solidFill>
              </a:rPr>
              <a:t>p</a:t>
            </a:r>
            <a:r>
              <a:rPr lang="en-GB" sz="1600" i="1" baseline="30000" dirty="0" smtClean="0">
                <a:solidFill>
                  <a:srgbClr val="0070C0"/>
                </a:solidFill>
              </a:rPr>
              <a:t>+</a:t>
            </a:r>
            <a:r>
              <a:rPr lang="en-GB" sz="1600" i="1" dirty="0" smtClean="0"/>
              <a:t> or </a:t>
            </a:r>
            <a:r>
              <a:rPr lang="el-GR" sz="1600" i="1" dirty="0" smtClean="0">
                <a:solidFill>
                  <a:srgbClr val="0070C0"/>
                </a:solidFill>
              </a:rPr>
              <a:t>α</a:t>
            </a:r>
            <a:r>
              <a:rPr lang="en-GB" sz="1600" i="1" dirty="0" smtClean="0">
                <a:solidFill>
                  <a:srgbClr val="0070C0"/>
                </a:solidFill>
              </a:rPr>
              <a:t>-particle</a:t>
            </a:r>
            <a:r>
              <a:rPr lang="en-GB" sz="1600" i="1" dirty="0" smtClean="0"/>
              <a:t> generation</a:t>
            </a:r>
            <a:endParaRPr lang="en-GB" sz="1600" i="1" dirty="0"/>
          </a:p>
        </p:txBody>
      </p:sp>
      <p:sp>
        <p:nvSpPr>
          <p:cNvPr id="5" name="TextBox 4"/>
          <p:cNvSpPr txBox="1"/>
          <p:nvPr/>
        </p:nvSpPr>
        <p:spPr>
          <a:xfrm>
            <a:off x="4620416" y="44624"/>
            <a:ext cx="4488088" cy="584775"/>
          </a:xfrm>
          <a:prstGeom prst="rect">
            <a:avLst/>
          </a:prstGeom>
          <a:noFill/>
        </p:spPr>
        <p:txBody>
          <a:bodyPr wrap="none" rtlCol="0">
            <a:spAutoFit/>
          </a:bodyPr>
          <a:lstStyle/>
          <a:p>
            <a:pPr algn="r"/>
            <a:r>
              <a:rPr lang="en-GB" sz="3200" dirty="0" smtClean="0">
                <a:solidFill>
                  <a:schemeClr val="bg1"/>
                </a:solidFill>
              </a:rPr>
              <a:t>Available neutron sources</a:t>
            </a:r>
            <a:endParaRPr lang="en-GB" sz="3200" dirty="0">
              <a:solidFill>
                <a:schemeClr val="bg1"/>
              </a:solidFill>
            </a:endParaRPr>
          </a:p>
        </p:txBody>
      </p:sp>
      <p:sp>
        <p:nvSpPr>
          <p:cNvPr id="4" name="TextBox 3"/>
          <p:cNvSpPr txBox="1"/>
          <p:nvPr/>
        </p:nvSpPr>
        <p:spPr>
          <a:xfrm>
            <a:off x="1259632" y="1721859"/>
            <a:ext cx="1449436" cy="646331"/>
          </a:xfrm>
          <a:prstGeom prst="rect">
            <a:avLst/>
          </a:prstGeom>
          <a:noFill/>
        </p:spPr>
        <p:txBody>
          <a:bodyPr wrap="none" rtlCol="0">
            <a:spAutoFit/>
          </a:bodyPr>
          <a:lstStyle/>
          <a:p>
            <a:pPr algn="ctr"/>
            <a:r>
              <a:rPr lang="en-GB" sz="1200" b="1" dirty="0" smtClean="0">
                <a:solidFill>
                  <a:srgbClr val="0070C0"/>
                </a:solidFill>
              </a:rPr>
              <a:t>Watt</a:t>
            </a:r>
          </a:p>
          <a:p>
            <a:pPr algn="ctr"/>
            <a:r>
              <a:rPr lang="en-GB" sz="1200" b="1" dirty="0" smtClean="0">
                <a:solidFill>
                  <a:srgbClr val="0070C0"/>
                </a:solidFill>
              </a:rPr>
              <a:t>Distribution</a:t>
            </a:r>
          </a:p>
          <a:p>
            <a:pPr algn="ctr"/>
            <a:r>
              <a:rPr lang="en-GB" sz="1200" b="1" dirty="0" smtClean="0">
                <a:solidFill>
                  <a:srgbClr val="0070C0"/>
                </a:solidFill>
              </a:rPr>
              <a:t>(fission n spectrum)</a:t>
            </a:r>
            <a:endParaRPr lang="en-GB" sz="1200" b="1" dirty="0">
              <a:solidFill>
                <a:srgbClr val="0070C0"/>
              </a:solidFill>
            </a:endParaRPr>
          </a:p>
        </p:txBody>
      </p:sp>
      <p:pic>
        <p:nvPicPr>
          <p:cNvPr id="1026" name="Picture 2" descr="Risultati immagini per spallation source process"/>
          <p:cNvPicPr>
            <a:picLocks noChangeAspect="1" noChangeArrowheads="1"/>
          </p:cNvPicPr>
          <p:nvPr/>
        </p:nvPicPr>
        <p:blipFill>
          <a:blip r:embed="rId3">
            <a:clrChange>
              <a:clrFrom>
                <a:srgbClr val="E2E8E6"/>
              </a:clrFrom>
              <a:clrTo>
                <a:srgbClr val="E2E8E6">
                  <a:alpha val="0"/>
                </a:srgbClr>
              </a:clrTo>
            </a:clrChange>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rcRect/>
          <a:stretch>
            <a:fillRect/>
          </a:stretch>
        </p:blipFill>
        <p:spPr bwMode="auto">
          <a:xfrm>
            <a:off x="78241" y="5091700"/>
            <a:ext cx="2981591" cy="1664145"/>
          </a:xfrm>
          <a:prstGeom prst="rect">
            <a:avLst/>
          </a:prstGeom>
          <a:solidFill>
            <a:schemeClr val="bg2"/>
          </a:solidFill>
          <a:ln w="38100">
            <a:solidFill>
              <a:srgbClr val="00A44A"/>
            </a:solidFill>
          </a:ln>
          <a:extLst/>
        </p:spPr>
      </p:pic>
      <p:pic>
        <p:nvPicPr>
          <p:cNvPr id="1028" name="Picture 4" descr="Risultati immagini per fission plant"/>
          <p:cNvPicPr>
            <a:picLocks noChangeAspect="1" noChangeArrowheads="1"/>
          </p:cNvPicPr>
          <p:nvPr/>
        </p:nvPicPr>
        <p:blipFill>
          <a:blip r:embed="rId5">
            <a:clrChange>
              <a:clrFrom>
                <a:srgbClr val="E2E8E6"/>
              </a:clrFrom>
              <a:clrTo>
                <a:srgbClr val="E2E8E6">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52120" y="1652888"/>
            <a:ext cx="3385783" cy="1920127"/>
          </a:xfrm>
          <a:prstGeom prst="rect">
            <a:avLst/>
          </a:prstGeom>
          <a:solidFill>
            <a:schemeClr val="accent3">
              <a:lumMod val="20000"/>
              <a:lumOff val="80000"/>
            </a:schemeClr>
          </a:solidFill>
          <a:ln w="38100">
            <a:solidFill>
              <a:srgbClr val="00A44A"/>
            </a:solidFill>
          </a:ln>
          <a:extLst/>
        </p:spPr>
      </p:pic>
      <p:sp>
        <p:nvSpPr>
          <p:cNvPr id="6" name="TextBox 5"/>
          <p:cNvSpPr txBox="1"/>
          <p:nvPr/>
        </p:nvSpPr>
        <p:spPr>
          <a:xfrm>
            <a:off x="5755945" y="3140968"/>
            <a:ext cx="979755" cy="430887"/>
          </a:xfrm>
          <a:prstGeom prst="rect">
            <a:avLst/>
          </a:prstGeom>
          <a:noFill/>
        </p:spPr>
        <p:txBody>
          <a:bodyPr wrap="none" rtlCol="0">
            <a:spAutoFit/>
          </a:bodyPr>
          <a:lstStyle/>
          <a:p>
            <a:r>
              <a:rPr lang="en-US" sz="2200" b="1" dirty="0" smtClean="0">
                <a:solidFill>
                  <a:srgbClr val="FFC000"/>
                </a:solidFill>
              </a:rPr>
              <a:t>Fission</a:t>
            </a:r>
            <a:endParaRPr lang="es-ES" sz="2200" b="1" dirty="0">
              <a:solidFill>
                <a:srgbClr val="FFC000"/>
              </a:solidFill>
            </a:endParaRPr>
          </a:p>
        </p:txBody>
      </p:sp>
      <p:sp>
        <p:nvSpPr>
          <p:cNvPr id="7" name="Rounded Rectangle 6"/>
          <p:cNvSpPr/>
          <p:nvPr/>
        </p:nvSpPr>
        <p:spPr>
          <a:xfrm>
            <a:off x="139321" y="5085184"/>
            <a:ext cx="616255" cy="1440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p:cNvSpPr txBox="1"/>
          <p:nvPr/>
        </p:nvSpPr>
        <p:spPr>
          <a:xfrm>
            <a:off x="51418" y="5014337"/>
            <a:ext cx="1352230" cy="430887"/>
          </a:xfrm>
          <a:prstGeom prst="rect">
            <a:avLst/>
          </a:prstGeom>
          <a:noFill/>
        </p:spPr>
        <p:txBody>
          <a:bodyPr wrap="none" rtlCol="0">
            <a:spAutoFit/>
          </a:bodyPr>
          <a:lstStyle/>
          <a:p>
            <a:r>
              <a:rPr lang="en-US" sz="2200" b="1" dirty="0" smtClean="0">
                <a:solidFill>
                  <a:srgbClr val="FFC000"/>
                </a:solidFill>
              </a:rPr>
              <a:t>Spallation</a:t>
            </a:r>
            <a:endParaRPr lang="es-ES" sz="2200" b="1" dirty="0">
              <a:solidFill>
                <a:srgbClr val="FFC000"/>
              </a:solidFill>
            </a:endParaRPr>
          </a:p>
        </p:txBody>
      </p:sp>
    </p:spTree>
    <p:extLst>
      <p:ext uri="{BB962C8B-B14F-4D97-AF65-F5344CB8AC3E}">
        <p14:creationId xmlns:p14="http://schemas.microsoft.com/office/powerpoint/2010/main" val="143815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836712"/>
            <a:ext cx="8908849" cy="5472608"/>
          </a:xfrm>
        </p:spPr>
        <p:txBody>
          <a:bodyPr>
            <a:normAutofit fontScale="85000" lnSpcReduction="10000"/>
          </a:bodyPr>
          <a:lstStyle/>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A 2 GW DEMO will reach ITER’s expected  degradation damage</a:t>
            </a:r>
          </a:p>
          <a:p>
            <a:r>
              <a:rPr lang="en-US" dirty="0" smtClean="0"/>
              <a:t>in a couple of months operating at full power</a:t>
            </a:r>
            <a:endParaRPr lang="es-ES" dirty="0"/>
          </a:p>
        </p:txBody>
      </p:sp>
      <p:grpSp>
        <p:nvGrpSpPr>
          <p:cNvPr id="26" name="Group 25"/>
          <p:cNvGrpSpPr/>
          <p:nvPr/>
        </p:nvGrpSpPr>
        <p:grpSpPr>
          <a:xfrm>
            <a:off x="1006157" y="1054894"/>
            <a:ext cx="4789979" cy="3740100"/>
            <a:chOff x="2446317" y="1414934"/>
            <a:chExt cx="4789979" cy="3740100"/>
          </a:xfrm>
        </p:grpSpPr>
        <p:sp>
          <p:nvSpPr>
            <p:cNvPr id="6" name="テキスト ボックス 19"/>
            <p:cNvSpPr txBox="1">
              <a:spLocks noChangeArrowheads="1"/>
            </p:cNvSpPr>
            <p:nvPr/>
          </p:nvSpPr>
          <p:spPr bwMode="auto">
            <a:xfrm>
              <a:off x="6677071" y="4797152"/>
              <a:ext cx="559225" cy="338137"/>
            </a:xfrm>
            <a:prstGeom prst="rect">
              <a:avLst/>
            </a:prstGeom>
            <a:noFill/>
            <a:ln w="9525">
              <a:noFill/>
              <a:miter lim="800000"/>
              <a:headEnd/>
              <a:tailEnd/>
            </a:ln>
          </p:spPr>
          <p:txBody>
            <a:bodyPr wrap="square">
              <a:spAutoFit/>
            </a:bodyPr>
            <a:lstStyle/>
            <a:p>
              <a:r>
                <a:rPr lang="en-US" altLang="ja-JP" sz="1600" b="1" dirty="0" err="1" smtClean="0">
                  <a:latin typeface="Comic Sans MS" panose="030F0702030302020204" pitchFamily="66" charset="0"/>
                  <a:ea typeface="HGPｺﾞｼｯｸM" pitchFamily="50" charset="-128"/>
                </a:rPr>
                <a:t>dpa</a:t>
              </a:r>
              <a:endParaRPr lang="ja-JP" altLang="en-US" sz="1600" b="1" dirty="0">
                <a:latin typeface="Comic Sans MS" panose="030F0702030302020204" pitchFamily="66" charset="0"/>
                <a:ea typeface="HGPｺﾞｼｯｸM" pitchFamily="50" charset="-128"/>
              </a:endParaRPr>
            </a:p>
          </p:txBody>
        </p:sp>
        <p:sp>
          <p:nvSpPr>
            <p:cNvPr id="7" name="テキスト ボックス 21"/>
            <p:cNvSpPr txBox="1">
              <a:spLocks noChangeArrowheads="1"/>
            </p:cNvSpPr>
            <p:nvPr/>
          </p:nvSpPr>
          <p:spPr bwMode="auto">
            <a:xfrm rot="1489416">
              <a:off x="4591715" y="2994466"/>
              <a:ext cx="1561646" cy="400110"/>
            </a:xfrm>
            <a:prstGeom prst="rect">
              <a:avLst/>
            </a:prstGeom>
            <a:noFill/>
            <a:ln w="9525">
              <a:noFill/>
              <a:miter lim="800000"/>
              <a:headEnd/>
              <a:tailEnd/>
            </a:ln>
          </p:spPr>
          <p:txBody>
            <a:bodyPr wrap="none">
              <a:spAutoFit/>
            </a:bodyPr>
            <a:lstStyle/>
            <a:p>
              <a:pPr algn="ctr"/>
              <a:r>
                <a:rPr lang="en-US" altLang="ja-JP" sz="1000" b="1" dirty="0" smtClean="0">
                  <a:solidFill>
                    <a:srgbClr val="00A44A"/>
                  </a:solidFill>
                  <a:latin typeface="Comic Sans MS" panose="030F0702030302020204" pitchFamily="66" charset="0"/>
                  <a:ea typeface="HGPｺﾞｼｯｸM" pitchFamily="50" charset="-128"/>
                </a:rPr>
                <a:t>Known degradation </a:t>
              </a:r>
            </a:p>
            <a:p>
              <a:pPr algn="ctr"/>
              <a:r>
                <a:rPr lang="en-US" altLang="ja-JP" sz="1000" b="1" dirty="0" smtClean="0">
                  <a:solidFill>
                    <a:srgbClr val="00A44A"/>
                  </a:solidFill>
                  <a:latin typeface="Comic Sans MS" panose="030F0702030302020204" pitchFamily="66" charset="0"/>
                  <a:ea typeface="HGPｺﾞｼｯｸM" pitchFamily="50" charset="-128"/>
                </a:rPr>
                <a:t>under fission neutrons</a:t>
              </a:r>
              <a:endParaRPr lang="ja-JP" altLang="en-US" sz="1000" b="1" dirty="0">
                <a:solidFill>
                  <a:srgbClr val="00A44A"/>
                </a:solidFill>
                <a:latin typeface="Comic Sans MS" panose="030F0702030302020204" pitchFamily="66" charset="0"/>
                <a:ea typeface="HGPｺﾞｼｯｸM" pitchFamily="50" charset="-128"/>
              </a:endParaRPr>
            </a:p>
          </p:txBody>
        </p:sp>
        <p:sp>
          <p:nvSpPr>
            <p:cNvPr id="20" name="テキスト ボックス 40"/>
            <p:cNvSpPr txBox="1">
              <a:spLocks noChangeArrowheads="1"/>
            </p:cNvSpPr>
            <p:nvPr/>
          </p:nvSpPr>
          <p:spPr bwMode="auto">
            <a:xfrm rot="2822265">
              <a:off x="4855715" y="3661037"/>
              <a:ext cx="1398669" cy="400110"/>
            </a:xfrm>
            <a:prstGeom prst="rect">
              <a:avLst/>
            </a:prstGeom>
            <a:noFill/>
            <a:ln w="9525">
              <a:noFill/>
              <a:miter lim="800000"/>
              <a:headEnd/>
              <a:tailEnd/>
            </a:ln>
          </p:spPr>
          <p:txBody>
            <a:bodyPr wrap="square" lIns="0" rIns="0">
              <a:spAutoFit/>
            </a:bodyPr>
            <a:lstStyle/>
            <a:p>
              <a:pPr algn="ctr"/>
              <a:r>
                <a:rPr lang="en-US" altLang="ja-JP" sz="1000" b="1" i="1" dirty="0" smtClean="0">
                  <a:solidFill>
                    <a:schemeClr val="accent2">
                      <a:lumMod val="60000"/>
                      <a:lumOff val="40000"/>
                    </a:schemeClr>
                  </a:solidFill>
                  <a:latin typeface="Comic Sans MS" panose="030F0702030302020204" pitchFamily="66" charset="0"/>
                  <a:ea typeface="HGPｺﾞｼｯｸM" pitchFamily="50" charset="-128"/>
                </a:rPr>
                <a:t>Guess of </a:t>
              </a:r>
            </a:p>
            <a:p>
              <a:pPr algn="ctr"/>
              <a:r>
                <a:rPr lang="en-US" altLang="ja-JP" sz="1000" b="1" i="1" dirty="0" smtClean="0">
                  <a:solidFill>
                    <a:schemeClr val="accent2">
                      <a:lumMod val="60000"/>
                      <a:lumOff val="40000"/>
                    </a:schemeClr>
                  </a:solidFill>
                  <a:latin typeface="Comic Sans MS" panose="030F0702030302020204" pitchFamily="66" charset="0"/>
                  <a:ea typeface="HGPｺﾞｼｯｸM" pitchFamily="50" charset="-128"/>
                </a:rPr>
                <a:t>Fusion neutrons</a:t>
              </a:r>
              <a:endParaRPr lang="ja-JP" altLang="en-US" sz="1000" b="1" i="1" dirty="0">
                <a:solidFill>
                  <a:schemeClr val="accent2">
                    <a:lumMod val="60000"/>
                    <a:lumOff val="40000"/>
                  </a:schemeClr>
                </a:solidFill>
                <a:latin typeface="Comic Sans MS" panose="030F0702030302020204" pitchFamily="66" charset="0"/>
                <a:ea typeface="HGPｺﾞｼｯｸM" pitchFamily="50" charset="-128"/>
              </a:endParaRPr>
            </a:p>
          </p:txBody>
        </p:sp>
        <p:sp>
          <p:nvSpPr>
            <p:cNvPr id="27" name="Freeform 26"/>
            <p:cNvSpPr/>
            <p:nvPr/>
          </p:nvSpPr>
          <p:spPr>
            <a:xfrm>
              <a:off x="2825776" y="2276872"/>
              <a:ext cx="2898352" cy="2115765"/>
            </a:xfrm>
            <a:custGeom>
              <a:avLst/>
              <a:gdLst>
                <a:gd name="connsiteX0" fmla="*/ 0 w 2707574"/>
                <a:gd name="connsiteY0" fmla="*/ 0 h 2006930"/>
                <a:gd name="connsiteX1" fmla="*/ 760020 w 2707574"/>
                <a:gd name="connsiteY1" fmla="*/ 391886 h 2006930"/>
                <a:gd name="connsiteX2" fmla="*/ 1353787 w 2707574"/>
                <a:gd name="connsiteY2" fmla="*/ 712520 h 2006930"/>
                <a:gd name="connsiteX3" fmla="*/ 2280062 w 2707574"/>
                <a:gd name="connsiteY3" fmla="*/ 1508166 h 2006930"/>
                <a:gd name="connsiteX4" fmla="*/ 2707574 w 2707574"/>
                <a:gd name="connsiteY4" fmla="*/ 2006930 h 2006930"/>
                <a:gd name="connsiteX0" fmla="*/ 0 w 2707574"/>
                <a:gd name="connsiteY0" fmla="*/ 0 h 2006930"/>
                <a:gd name="connsiteX1" fmla="*/ 760020 w 2707574"/>
                <a:gd name="connsiteY1" fmla="*/ 391886 h 2006930"/>
                <a:gd name="connsiteX2" fmla="*/ 1590921 w 2707574"/>
                <a:gd name="connsiteY2" fmla="*/ 892332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590921 w 2707574"/>
                <a:gd name="connsiteY2" fmla="*/ 892332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680480 w 2707574"/>
                <a:gd name="connsiteY2" fmla="*/ 820894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680480 w 2707574"/>
                <a:gd name="connsiteY2" fmla="*/ 820894 h 2006930"/>
                <a:gd name="connsiteX3" fmla="*/ 2312538 w 2707574"/>
                <a:gd name="connsiteY3" fmla="*/ 1392398 h 2006930"/>
                <a:gd name="connsiteX4" fmla="*/ 2707574 w 2707574"/>
                <a:gd name="connsiteY4" fmla="*/ 2006930 h 2006930"/>
                <a:gd name="connsiteX0" fmla="*/ 0 w 2865588"/>
                <a:gd name="connsiteY0" fmla="*/ 0 h 2035340"/>
                <a:gd name="connsiteX1" fmla="*/ 890408 w 2865588"/>
                <a:gd name="connsiteY1" fmla="*/ 392266 h 2035340"/>
                <a:gd name="connsiteX2" fmla="*/ 1680480 w 2865588"/>
                <a:gd name="connsiteY2" fmla="*/ 820894 h 2035340"/>
                <a:gd name="connsiteX3" fmla="*/ 2312538 w 2865588"/>
                <a:gd name="connsiteY3" fmla="*/ 1392398 h 2035340"/>
                <a:gd name="connsiteX4" fmla="*/ 2865588 w 2865588"/>
                <a:gd name="connsiteY4" fmla="*/ 2035340 h 203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588" h="2035340">
                  <a:moveTo>
                    <a:pt x="0" y="0"/>
                  </a:moveTo>
                  <a:lnTo>
                    <a:pt x="890408" y="392266"/>
                  </a:lnTo>
                  <a:cubicBezTo>
                    <a:pt x="1116039" y="511019"/>
                    <a:pt x="1443458" y="654205"/>
                    <a:pt x="1680480" y="820894"/>
                  </a:cubicBezTo>
                  <a:cubicBezTo>
                    <a:pt x="1917502" y="987583"/>
                    <a:pt x="2115020" y="1189990"/>
                    <a:pt x="2312538" y="1392398"/>
                  </a:cubicBezTo>
                  <a:cubicBezTo>
                    <a:pt x="2510056" y="1594806"/>
                    <a:pt x="2764647" y="1893825"/>
                    <a:pt x="2865588" y="2035340"/>
                  </a:cubicBezTo>
                </a:path>
              </a:pathLst>
            </a:custGeom>
            <a:ln w="38100">
              <a:solidFill>
                <a:schemeClr val="accent2">
                  <a:lumMod val="75000"/>
                  <a:alpha val="65098"/>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a:latin typeface="+mj-lt"/>
              </a:endParaRPr>
            </a:p>
          </p:txBody>
        </p:sp>
        <p:cxnSp>
          <p:nvCxnSpPr>
            <p:cNvPr id="29" name="Straight Connector 28"/>
            <p:cNvCxnSpPr>
              <a:endCxn id="5" idx="0"/>
            </p:cNvCxnSpPr>
            <p:nvPr/>
          </p:nvCxnSpPr>
          <p:spPr>
            <a:xfrm flipH="1">
              <a:off x="3981249" y="2652314"/>
              <a:ext cx="14687" cy="2194943"/>
            </a:xfrm>
            <a:prstGeom prst="line">
              <a:avLst/>
            </a:prstGeom>
            <a:ln w="28575">
              <a:solidFill>
                <a:srgbClr val="7030A0"/>
              </a:solidFill>
              <a:prstDash val="dashDot"/>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rot="20896234">
              <a:off x="3040502" y="2024704"/>
              <a:ext cx="1946586" cy="2636380"/>
            </a:xfrm>
            <a:custGeom>
              <a:avLst/>
              <a:gdLst>
                <a:gd name="connsiteX0" fmla="*/ 0 w 2707574"/>
                <a:gd name="connsiteY0" fmla="*/ 0 h 2006930"/>
                <a:gd name="connsiteX1" fmla="*/ 760020 w 2707574"/>
                <a:gd name="connsiteY1" fmla="*/ 391886 h 2006930"/>
                <a:gd name="connsiteX2" fmla="*/ 1353787 w 2707574"/>
                <a:gd name="connsiteY2" fmla="*/ 712520 h 2006930"/>
                <a:gd name="connsiteX3" fmla="*/ 2280062 w 2707574"/>
                <a:gd name="connsiteY3" fmla="*/ 1508166 h 2006930"/>
                <a:gd name="connsiteX4" fmla="*/ 2707574 w 2707574"/>
                <a:gd name="connsiteY4" fmla="*/ 2006930 h 2006930"/>
                <a:gd name="connsiteX0" fmla="*/ 0 w 2707574"/>
                <a:gd name="connsiteY0" fmla="*/ 0 h 2006930"/>
                <a:gd name="connsiteX1" fmla="*/ 760020 w 2707574"/>
                <a:gd name="connsiteY1" fmla="*/ 391886 h 2006930"/>
                <a:gd name="connsiteX2" fmla="*/ 1590921 w 2707574"/>
                <a:gd name="connsiteY2" fmla="*/ 892332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590921 w 2707574"/>
                <a:gd name="connsiteY2" fmla="*/ 892332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680480 w 2707574"/>
                <a:gd name="connsiteY2" fmla="*/ 820894 h 2006930"/>
                <a:gd name="connsiteX3" fmla="*/ 2280062 w 2707574"/>
                <a:gd name="connsiteY3" fmla="*/ 1508166 h 2006930"/>
                <a:gd name="connsiteX4" fmla="*/ 2707574 w 2707574"/>
                <a:gd name="connsiteY4" fmla="*/ 2006930 h 2006930"/>
                <a:gd name="connsiteX0" fmla="*/ 0 w 2707574"/>
                <a:gd name="connsiteY0" fmla="*/ 0 h 2006930"/>
                <a:gd name="connsiteX1" fmla="*/ 890408 w 2707574"/>
                <a:gd name="connsiteY1" fmla="*/ 392266 h 2006930"/>
                <a:gd name="connsiteX2" fmla="*/ 1680480 w 2707574"/>
                <a:gd name="connsiteY2" fmla="*/ 820894 h 2006930"/>
                <a:gd name="connsiteX3" fmla="*/ 2312538 w 2707574"/>
                <a:gd name="connsiteY3" fmla="*/ 1392398 h 2006930"/>
                <a:gd name="connsiteX4" fmla="*/ 2707574 w 2707574"/>
                <a:gd name="connsiteY4" fmla="*/ 2006930 h 2006930"/>
                <a:gd name="connsiteX0" fmla="*/ 0 w 2865588"/>
                <a:gd name="connsiteY0" fmla="*/ 0 h 2035340"/>
                <a:gd name="connsiteX1" fmla="*/ 890408 w 2865588"/>
                <a:gd name="connsiteY1" fmla="*/ 392266 h 2035340"/>
                <a:gd name="connsiteX2" fmla="*/ 1680480 w 2865588"/>
                <a:gd name="connsiteY2" fmla="*/ 820894 h 2035340"/>
                <a:gd name="connsiteX3" fmla="*/ 2312538 w 2865588"/>
                <a:gd name="connsiteY3" fmla="*/ 1392398 h 2035340"/>
                <a:gd name="connsiteX4" fmla="*/ 2865588 w 2865588"/>
                <a:gd name="connsiteY4" fmla="*/ 2035340 h 2035340"/>
                <a:gd name="connsiteX0" fmla="*/ 0 w 2865588"/>
                <a:gd name="connsiteY0" fmla="*/ 0 h 2035340"/>
                <a:gd name="connsiteX1" fmla="*/ 890408 w 2865588"/>
                <a:gd name="connsiteY1" fmla="*/ 392266 h 2035340"/>
                <a:gd name="connsiteX2" fmla="*/ 1579769 w 2865588"/>
                <a:gd name="connsiteY2" fmla="*/ 706409 h 2035340"/>
                <a:gd name="connsiteX3" fmla="*/ 2312538 w 2865588"/>
                <a:gd name="connsiteY3" fmla="*/ 1392398 h 2035340"/>
                <a:gd name="connsiteX4" fmla="*/ 2865588 w 2865588"/>
                <a:gd name="connsiteY4" fmla="*/ 2035340 h 2035340"/>
                <a:gd name="connsiteX0" fmla="*/ 0 w 2865588"/>
                <a:gd name="connsiteY0" fmla="*/ 0 h 2035340"/>
                <a:gd name="connsiteX1" fmla="*/ 890409 w 2865588"/>
                <a:gd name="connsiteY1" fmla="*/ 359556 h 2035340"/>
                <a:gd name="connsiteX2" fmla="*/ 1579769 w 2865588"/>
                <a:gd name="connsiteY2" fmla="*/ 706409 h 2035340"/>
                <a:gd name="connsiteX3" fmla="*/ 2312538 w 2865588"/>
                <a:gd name="connsiteY3" fmla="*/ 1392398 h 2035340"/>
                <a:gd name="connsiteX4" fmla="*/ 2865588 w 2865588"/>
                <a:gd name="connsiteY4" fmla="*/ 2035340 h 2035340"/>
                <a:gd name="connsiteX0" fmla="*/ 0 w 2865588"/>
                <a:gd name="connsiteY0" fmla="*/ 0 h 2035340"/>
                <a:gd name="connsiteX1" fmla="*/ 890409 w 2865588"/>
                <a:gd name="connsiteY1" fmla="*/ 359556 h 2035340"/>
                <a:gd name="connsiteX2" fmla="*/ 1579769 w 2865588"/>
                <a:gd name="connsiteY2" fmla="*/ 657344 h 2035340"/>
                <a:gd name="connsiteX3" fmla="*/ 2312538 w 2865588"/>
                <a:gd name="connsiteY3" fmla="*/ 1392398 h 2035340"/>
                <a:gd name="connsiteX4" fmla="*/ 2865588 w 2865588"/>
                <a:gd name="connsiteY4" fmla="*/ 2035340 h 2035340"/>
                <a:gd name="connsiteX0" fmla="*/ 0 w 2865588"/>
                <a:gd name="connsiteY0" fmla="*/ 0 h 2035340"/>
                <a:gd name="connsiteX1" fmla="*/ 890409 w 2865588"/>
                <a:gd name="connsiteY1" fmla="*/ 359556 h 2035340"/>
                <a:gd name="connsiteX2" fmla="*/ 1579769 w 2865588"/>
                <a:gd name="connsiteY2" fmla="*/ 657344 h 2035340"/>
                <a:gd name="connsiteX3" fmla="*/ 2272254 w 2865588"/>
                <a:gd name="connsiteY3" fmla="*/ 1294267 h 2035340"/>
                <a:gd name="connsiteX4" fmla="*/ 2865588 w 2865588"/>
                <a:gd name="connsiteY4" fmla="*/ 2035340 h 203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588" h="2035340">
                  <a:moveTo>
                    <a:pt x="0" y="0"/>
                  </a:moveTo>
                  <a:lnTo>
                    <a:pt x="890409" y="359556"/>
                  </a:lnTo>
                  <a:cubicBezTo>
                    <a:pt x="1116040" y="478309"/>
                    <a:pt x="1349462" y="501559"/>
                    <a:pt x="1579769" y="657344"/>
                  </a:cubicBezTo>
                  <a:cubicBezTo>
                    <a:pt x="1810076" y="813129"/>
                    <a:pt x="2074736" y="1091859"/>
                    <a:pt x="2272254" y="1294267"/>
                  </a:cubicBezTo>
                  <a:cubicBezTo>
                    <a:pt x="2469772" y="1496675"/>
                    <a:pt x="2764647" y="1893825"/>
                    <a:pt x="2865588" y="2035340"/>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a:latin typeface="+mj-lt"/>
              </a:endParaRPr>
            </a:p>
          </p:txBody>
        </p:sp>
        <p:sp>
          <p:nvSpPr>
            <p:cNvPr id="43" name="テキスト ボックス 40"/>
            <p:cNvSpPr txBox="1">
              <a:spLocks noChangeArrowheads="1"/>
            </p:cNvSpPr>
            <p:nvPr/>
          </p:nvSpPr>
          <p:spPr bwMode="auto">
            <a:xfrm rot="3241478">
              <a:off x="3507084" y="3746349"/>
              <a:ext cx="2200781" cy="400110"/>
            </a:xfrm>
            <a:prstGeom prst="rect">
              <a:avLst/>
            </a:prstGeom>
            <a:noFill/>
            <a:ln w="9525">
              <a:noFill/>
              <a:miter lim="800000"/>
              <a:headEnd/>
              <a:tailEnd/>
            </a:ln>
          </p:spPr>
          <p:txBody>
            <a:bodyPr wrap="square" lIns="0" rIns="0">
              <a:spAutoFit/>
            </a:bodyPr>
            <a:lstStyle/>
            <a:p>
              <a:pPr algn="ctr"/>
              <a:r>
                <a:rPr lang="en-US" altLang="ja-JP" sz="1000" b="1" i="1" dirty="0">
                  <a:solidFill>
                    <a:schemeClr val="tx2">
                      <a:lumMod val="60000"/>
                      <a:lumOff val="40000"/>
                    </a:schemeClr>
                  </a:solidFill>
                  <a:latin typeface="+mj-lt"/>
                </a:rPr>
                <a:t>F</a:t>
              </a:r>
              <a:r>
                <a:rPr lang="en-US" altLang="ja-JP" sz="1000" b="1" i="1" dirty="0" smtClean="0">
                  <a:solidFill>
                    <a:schemeClr val="tx2">
                      <a:lumMod val="60000"/>
                      <a:lumOff val="40000"/>
                    </a:schemeClr>
                  </a:solidFill>
                  <a:latin typeface="+mj-lt"/>
                </a:rPr>
                <a:t>rom ions </a:t>
              </a:r>
              <a:r>
                <a:rPr lang="en-US" altLang="ja-JP" sz="1000" b="1" i="1" dirty="0" err="1" smtClean="0">
                  <a:solidFill>
                    <a:schemeClr val="tx2">
                      <a:lumMod val="60000"/>
                      <a:lumOff val="40000"/>
                    </a:schemeClr>
                  </a:solidFill>
                  <a:latin typeface="+mj-lt"/>
                </a:rPr>
                <a:t>impl</a:t>
              </a:r>
              <a:r>
                <a:rPr lang="en-US" altLang="ja-JP" sz="1000" b="1" i="1" dirty="0" smtClean="0">
                  <a:solidFill>
                    <a:schemeClr val="tx2">
                      <a:lumMod val="60000"/>
                      <a:lumOff val="40000"/>
                    </a:schemeClr>
                  </a:solidFill>
                  <a:latin typeface="+mj-lt"/>
                </a:rPr>
                <a:t>. &amp; spallation</a:t>
              </a:r>
            </a:p>
            <a:p>
              <a:pPr algn="ctr"/>
              <a:r>
                <a:rPr lang="en-US" altLang="ja-JP" sz="1000" b="1" i="1" dirty="0">
                  <a:solidFill>
                    <a:schemeClr val="tx2">
                      <a:lumMod val="60000"/>
                      <a:lumOff val="40000"/>
                    </a:schemeClr>
                  </a:solidFill>
                  <a:latin typeface="+mj-lt"/>
                </a:rPr>
                <a:t>f</a:t>
              </a:r>
              <a:r>
                <a:rPr lang="en-US" altLang="ja-JP" sz="1000" b="1" i="1" dirty="0" smtClean="0">
                  <a:solidFill>
                    <a:schemeClr val="tx2">
                      <a:lumMod val="60000"/>
                      <a:lumOff val="40000"/>
                    </a:schemeClr>
                  </a:solidFill>
                  <a:latin typeface="+mj-lt"/>
                </a:rPr>
                <a:t>usion oriented experiments</a:t>
              </a:r>
              <a:endParaRPr lang="ja-JP" altLang="en-US" sz="1000" b="1" i="1" dirty="0">
                <a:solidFill>
                  <a:schemeClr val="tx2">
                    <a:lumMod val="60000"/>
                    <a:lumOff val="40000"/>
                  </a:schemeClr>
                </a:solidFill>
                <a:latin typeface="+mj-lt"/>
              </a:endParaRPr>
            </a:p>
          </p:txBody>
        </p:sp>
        <p:cxnSp>
          <p:nvCxnSpPr>
            <p:cNvPr id="4" name="直線コネクタ 12"/>
            <p:cNvCxnSpPr/>
            <p:nvPr/>
          </p:nvCxnSpPr>
          <p:spPr>
            <a:xfrm>
              <a:off x="2446317" y="2078182"/>
              <a:ext cx="3875704" cy="18362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79912" y="4847257"/>
              <a:ext cx="402674" cy="307777"/>
            </a:xfrm>
            <a:prstGeom prst="rect">
              <a:avLst/>
            </a:prstGeom>
            <a:noFill/>
          </p:spPr>
          <p:txBody>
            <a:bodyPr wrap="none" rtlCol="0">
              <a:spAutoFit/>
            </a:bodyPr>
            <a:lstStyle/>
            <a:p>
              <a:r>
                <a:rPr lang="en-US" sz="1400" b="1" dirty="0" smtClean="0">
                  <a:solidFill>
                    <a:schemeClr val="accent2">
                      <a:lumMod val="50000"/>
                    </a:schemeClr>
                  </a:solidFill>
                  <a:latin typeface="Comic Sans MS" panose="030F0702030302020204" pitchFamily="66" charset="0"/>
                </a:rPr>
                <a:t>30</a:t>
              </a:r>
              <a:endParaRPr lang="es-ES" sz="1400" b="1" dirty="0">
                <a:solidFill>
                  <a:schemeClr val="accent2">
                    <a:lumMod val="50000"/>
                  </a:schemeClr>
                </a:solidFill>
                <a:latin typeface="Comic Sans MS" panose="030F0702030302020204" pitchFamily="66" charset="0"/>
              </a:endParaRPr>
            </a:p>
          </p:txBody>
        </p:sp>
        <p:sp>
          <p:nvSpPr>
            <p:cNvPr id="13" name="テキスト ボックス 21"/>
            <p:cNvSpPr txBox="1">
              <a:spLocks noChangeArrowheads="1"/>
            </p:cNvSpPr>
            <p:nvPr/>
          </p:nvSpPr>
          <p:spPr bwMode="auto">
            <a:xfrm rot="1492319">
              <a:off x="2662730" y="2045588"/>
              <a:ext cx="1385316" cy="400110"/>
            </a:xfrm>
            <a:prstGeom prst="rect">
              <a:avLst/>
            </a:prstGeom>
            <a:noFill/>
            <a:ln w="9525">
              <a:noFill/>
              <a:miter lim="800000"/>
              <a:headEnd/>
              <a:tailEnd/>
            </a:ln>
          </p:spPr>
          <p:txBody>
            <a:bodyPr wrap="none">
              <a:spAutoFit/>
            </a:bodyPr>
            <a:lstStyle/>
            <a:p>
              <a:pPr algn="ctr"/>
              <a:r>
                <a:rPr lang="en-US" altLang="ja-JP" sz="1000" b="1" dirty="0" smtClean="0">
                  <a:solidFill>
                    <a:srgbClr val="006600"/>
                  </a:solidFill>
                  <a:latin typeface="Comic Sans MS" panose="030F0702030302020204" pitchFamily="66" charset="0"/>
                  <a:ea typeface="HGPｺﾞｼｯｸM" pitchFamily="50" charset="-128"/>
                </a:rPr>
                <a:t>Expected behavior </a:t>
              </a:r>
            </a:p>
            <a:p>
              <a:pPr algn="ctr"/>
              <a:r>
                <a:rPr lang="en-US" altLang="ja-JP" sz="1000" b="1" dirty="0">
                  <a:solidFill>
                    <a:srgbClr val="006600"/>
                  </a:solidFill>
                  <a:latin typeface="Comic Sans MS" panose="030F0702030302020204" pitchFamily="66" charset="0"/>
                  <a:ea typeface="HGPｺﾞｼｯｸM" pitchFamily="50" charset="-128"/>
                </a:rPr>
                <a:t>t</a:t>
              </a:r>
              <a:r>
                <a:rPr lang="en-US" altLang="ja-JP" sz="1000" b="1" dirty="0" smtClean="0">
                  <a:solidFill>
                    <a:srgbClr val="006600"/>
                  </a:solidFill>
                  <a:latin typeface="Comic Sans MS" panose="030F0702030302020204" pitchFamily="66" charset="0"/>
                  <a:ea typeface="HGPｺﾞｼｯｸM" pitchFamily="50" charset="-128"/>
                </a:rPr>
                <a:t>bc in a Li(</a:t>
              </a:r>
              <a:r>
                <a:rPr lang="en-US" altLang="ja-JP" sz="1000" b="1" dirty="0" err="1" smtClean="0">
                  <a:solidFill>
                    <a:srgbClr val="006600"/>
                  </a:solidFill>
                  <a:latin typeface="Comic Sans MS" panose="030F0702030302020204" pitchFamily="66" charset="0"/>
                  <a:ea typeface="HGPｺﾞｼｯｸM" pitchFamily="50" charset="-128"/>
                </a:rPr>
                <a:t>d,xn</a:t>
              </a:r>
              <a:r>
                <a:rPr lang="en-US" altLang="ja-JP" sz="1000" b="1" dirty="0" smtClean="0">
                  <a:solidFill>
                    <a:srgbClr val="006600"/>
                  </a:solidFill>
                  <a:latin typeface="Comic Sans MS" panose="030F0702030302020204" pitchFamily="66" charset="0"/>
                  <a:ea typeface="HGPｺﾞｼｯｸM" pitchFamily="50" charset="-128"/>
                </a:rPr>
                <a:t>)</a:t>
              </a:r>
              <a:endParaRPr lang="ja-JP" altLang="en-US" sz="1000" b="1" dirty="0">
                <a:solidFill>
                  <a:srgbClr val="006600"/>
                </a:solidFill>
                <a:latin typeface="Comic Sans MS" panose="030F0702030302020204" pitchFamily="66" charset="0"/>
                <a:ea typeface="HGPｺﾞｼｯｸM" pitchFamily="50" charset="-128"/>
              </a:endParaRPr>
            </a:p>
          </p:txBody>
        </p:sp>
        <p:cxnSp>
          <p:nvCxnSpPr>
            <p:cNvPr id="9" name="Straight Connector 8"/>
            <p:cNvCxnSpPr/>
            <p:nvPr/>
          </p:nvCxnSpPr>
          <p:spPr>
            <a:xfrm>
              <a:off x="2459261" y="2078182"/>
              <a:ext cx="1536675" cy="740901"/>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3" name="フリーフォーム 10"/>
            <p:cNvSpPr/>
            <p:nvPr/>
          </p:nvSpPr>
          <p:spPr>
            <a:xfrm>
              <a:off x="2459261" y="1414934"/>
              <a:ext cx="4304729" cy="3362473"/>
            </a:xfrm>
            <a:custGeom>
              <a:avLst/>
              <a:gdLst>
                <a:gd name="connsiteX0" fmla="*/ 0 w 1465943"/>
                <a:gd name="connsiteY0" fmla="*/ 0 h 1407886"/>
                <a:gd name="connsiteX1" fmla="*/ 0 w 1465943"/>
                <a:gd name="connsiteY1" fmla="*/ 1407886 h 1407886"/>
                <a:gd name="connsiteX2" fmla="*/ 1465943 w 1465943"/>
                <a:gd name="connsiteY2" fmla="*/ 1407886 h 1407886"/>
              </a:gdLst>
              <a:ahLst/>
              <a:cxnLst>
                <a:cxn ang="0">
                  <a:pos x="connsiteX0" y="connsiteY0"/>
                </a:cxn>
                <a:cxn ang="0">
                  <a:pos x="connsiteX1" y="connsiteY1"/>
                </a:cxn>
                <a:cxn ang="0">
                  <a:pos x="connsiteX2" y="connsiteY2"/>
                </a:cxn>
              </a:cxnLst>
              <a:rect l="l" t="t" r="r" b="b"/>
              <a:pathLst>
                <a:path w="1465943" h="1407886">
                  <a:moveTo>
                    <a:pt x="0" y="0"/>
                  </a:moveTo>
                  <a:lnTo>
                    <a:pt x="0" y="1407886"/>
                  </a:lnTo>
                  <a:lnTo>
                    <a:pt x="1465943" y="1407886"/>
                  </a:lnTo>
                </a:path>
              </a:pathLst>
            </a:cu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ja-JP" altLang="en-US" sz="1600">
                <a:latin typeface="+mj-lt"/>
              </a:endParaRPr>
            </a:p>
          </p:txBody>
        </p:sp>
      </p:grpSp>
      <p:sp>
        <p:nvSpPr>
          <p:cNvPr id="33" name="テキスト ボックス 19"/>
          <p:cNvSpPr txBox="1">
            <a:spLocks noChangeArrowheads="1"/>
          </p:cNvSpPr>
          <p:nvPr/>
        </p:nvSpPr>
        <p:spPr bwMode="auto">
          <a:xfrm rot="16200000">
            <a:off x="-292896" y="1660449"/>
            <a:ext cx="1944216" cy="584775"/>
          </a:xfrm>
          <a:prstGeom prst="rect">
            <a:avLst/>
          </a:prstGeom>
          <a:noFill/>
          <a:ln w="9525">
            <a:noFill/>
            <a:miter lim="800000"/>
            <a:headEnd/>
            <a:tailEnd/>
          </a:ln>
        </p:spPr>
        <p:txBody>
          <a:bodyPr wrap="square">
            <a:spAutoFit/>
          </a:bodyPr>
          <a:lstStyle/>
          <a:p>
            <a:pPr algn="ctr"/>
            <a:r>
              <a:rPr lang="en-US" altLang="ja-JP" sz="1600" b="1" dirty="0" smtClean="0">
                <a:latin typeface="Comic Sans MS" panose="030F0702030302020204" pitchFamily="66" charset="0"/>
                <a:ea typeface="HGPｺﾞｼｯｸM" pitchFamily="50" charset="-128"/>
              </a:rPr>
              <a:t>Radiation-induced</a:t>
            </a:r>
          </a:p>
          <a:p>
            <a:pPr algn="ctr"/>
            <a:r>
              <a:rPr lang="en-US" altLang="ja-JP" sz="1600" b="1" dirty="0" smtClean="0">
                <a:latin typeface="Comic Sans MS" panose="030F0702030302020204" pitchFamily="66" charset="0"/>
                <a:ea typeface="HGPｺﾞｼｯｸM" pitchFamily="50" charset="-128"/>
              </a:rPr>
              <a:t>degradation</a:t>
            </a:r>
            <a:endParaRPr lang="ja-JP" altLang="en-US" sz="1600" b="1" dirty="0">
              <a:latin typeface="Comic Sans MS" panose="030F0702030302020204" pitchFamily="66" charset="0"/>
              <a:ea typeface="HGPｺﾞｼｯｸM" pitchFamily="50" charset="-128"/>
            </a:endParaRPr>
          </a:p>
        </p:txBody>
      </p:sp>
      <p:sp>
        <p:nvSpPr>
          <p:cNvPr id="10" name="TextBox 9"/>
          <p:cNvSpPr txBox="1"/>
          <p:nvPr/>
        </p:nvSpPr>
        <p:spPr>
          <a:xfrm>
            <a:off x="4564658" y="908720"/>
            <a:ext cx="4079814" cy="1938992"/>
          </a:xfrm>
          <a:prstGeom prst="rect">
            <a:avLst/>
          </a:prstGeom>
          <a:noFill/>
        </p:spPr>
        <p:txBody>
          <a:bodyPr wrap="square" rtlCol="0">
            <a:spAutoFit/>
          </a:bodyPr>
          <a:lstStyle/>
          <a:p>
            <a:pPr algn="ctr"/>
            <a:r>
              <a:rPr lang="en-US" sz="2000" dirty="0" smtClean="0">
                <a:solidFill>
                  <a:schemeClr val="tx2"/>
                </a:solidFill>
                <a:latin typeface="Comic Sans MS" panose="030F0702030302020204" pitchFamily="66" charset="0"/>
              </a:rPr>
              <a:t>We need data </a:t>
            </a:r>
          </a:p>
          <a:p>
            <a:pPr algn="ctr"/>
            <a:r>
              <a:rPr lang="en-US" sz="2000" dirty="0" smtClean="0">
                <a:solidFill>
                  <a:schemeClr val="tx2"/>
                </a:solidFill>
                <a:latin typeface="Comic Sans MS" panose="030F0702030302020204" pitchFamily="66" charset="0"/>
              </a:rPr>
              <a:t>from all possible sources</a:t>
            </a:r>
          </a:p>
          <a:p>
            <a:pPr algn="ctr"/>
            <a:r>
              <a:rPr lang="en-GB" sz="2000" i="1" dirty="0" smtClean="0">
                <a:solidFill>
                  <a:schemeClr val="tx2">
                    <a:lumMod val="60000"/>
                    <a:lumOff val="40000"/>
                  </a:schemeClr>
                </a:solidFill>
                <a:latin typeface="Comic Sans MS" panose="030F0702030302020204" pitchFamily="66" charset="0"/>
              </a:rPr>
              <a:t>from </a:t>
            </a:r>
            <a:r>
              <a:rPr lang="en-GB" sz="2000" i="1" dirty="0">
                <a:solidFill>
                  <a:schemeClr val="tx2">
                    <a:lumMod val="60000"/>
                    <a:lumOff val="40000"/>
                  </a:schemeClr>
                </a:solidFill>
                <a:latin typeface="Comic Sans MS" panose="030F0702030302020204" pitchFamily="66" charset="0"/>
              </a:rPr>
              <a:t>fission </a:t>
            </a:r>
            <a:r>
              <a:rPr lang="en-GB" sz="2000" i="1" dirty="0" smtClean="0">
                <a:solidFill>
                  <a:schemeClr val="tx2">
                    <a:lumMod val="60000"/>
                    <a:lumOff val="40000"/>
                  </a:schemeClr>
                </a:solidFill>
                <a:latin typeface="Comic Sans MS" panose="030F0702030302020204" pitchFamily="66" charset="0"/>
              </a:rPr>
              <a:t>reactors</a:t>
            </a:r>
          </a:p>
          <a:p>
            <a:pPr algn="ctr"/>
            <a:r>
              <a:rPr lang="en-GB" sz="2000" i="1" dirty="0">
                <a:solidFill>
                  <a:schemeClr val="tx2">
                    <a:lumMod val="60000"/>
                    <a:lumOff val="40000"/>
                  </a:schemeClr>
                </a:solidFill>
                <a:latin typeface="Comic Sans MS" panose="030F0702030302020204" pitchFamily="66" charset="0"/>
              </a:rPr>
              <a:t>f</a:t>
            </a:r>
            <a:r>
              <a:rPr lang="en-GB" sz="2000" i="1" dirty="0" smtClean="0">
                <a:solidFill>
                  <a:schemeClr val="tx2">
                    <a:lumMod val="60000"/>
                    <a:lumOff val="40000"/>
                  </a:schemeClr>
                </a:solidFill>
                <a:latin typeface="Comic Sans MS" panose="030F0702030302020204" pitchFamily="66" charset="0"/>
              </a:rPr>
              <a:t>rom spallation sources</a:t>
            </a:r>
          </a:p>
          <a:p>
            <a:pPr algn="ctr"/>
            <a:r>
              <a:rPr lang="en-GB" sz="2000" i="1" dirty="0" smtClean="0">
                <a:solidFill>
                  <a:schemeClr val="tx2">
                    <a:lumMod val="60000"/>
                    <a:lumOff val="40000"/>
                  </a:schemeClr>
                </a:solidFill>
                <a:latin typeface="Comic Sans MS" panose="030F0702030302020204" pitchFamily="66" charset="0"/>
              </a:rPr>
              <a:t>from </a:t>
            </a:r>
            <a:r>
              <a:rPr lang="en-GB" sz="2000" i="1" dirty="0">
                <a:solidFill>
                  <a:schemeClr val="tx2">
                    <a:lumMod val="60000"/>
                    <a:lumOff val="40000"/>
                  </a:schemeClr>
                </a:solidFill>
                <a:latin typeface="Comic Sans MS" panose="030F0702030302020204" pitchFamily="66" charset="0"/>
              </a:rPr>
              <a:t>ion </a:t>
            </a:r>
            <a:r>
              <a:rPr lang="en-GB" sz="2000" i="1" dirty="0" smtClean="0">
                <a:solidFill>
                  <a:schemeClr val="tx2">
                    <a:lumMod val="60000"/>
                    <a:lumOff val="40000"/>
                  </a:schemeClr>
                </a:solidFill>
                <a:latin typeface="Comic Sans MS" panose="030F0702030302020204" pitchFamily="66" charset="0"/>
              </a:rPr>
              <a:t>implantation</a:t>
            </a:r>
          </a:p>
          <a:p>
            <a:pPr algn="ctr"/>
            <a:r>
              <a:rPr lang="en-GB" sz="2000" b="1" i="1" dirty="0" smtClean="0">
                <a:solidFill>
                  <a:schemeClr val="tx2">
                    <a:lumMod val="60000"/>
                    <a:lumOff val="40000"/>
                  </a:schemeClr>
                </a:solidFill>
                <a:latin typeface="Comic Sans MS" panose="030F0702030302020204" pitchFamily="66" charset="0"/>
              </a:rPr>
              <a:t>from </a:t>
            </a:r>
            <a:r>
              <a:rPr lang="en-GB" sz="2000" b="1" i="1" dirty="0">
                <a:solidFill>
                  <a:schemeClr val="tx2">
                    <a:lumMod val="60000"/>
                    <a:lumOff val="40000"/>
                  </a:schemeClr>
                </a:solidFill>
                <a:latin typeface="Comic Sans MS" panose="030F0702030302020204" pitchFamily="66" charset="0"/>
              </a:rPr>
              <a:t>a 14 MeV neutron </a:t>
            </a:r>
            <a:r>
              <a:rPr lang="en-GB" sz="2000" b="1" i="1" dirty="0" smtClean="0">
                <a:solidFill>
                  <a:schemeClr val="tx2">
                    <a:lumMod val="60000"/>
                    <a:lumOff val="40000"/>
                  </a:schemeClr>
                </a:solidFill>
                <a:latin typeface="Comic Sans MS" panose="030F0702030302020204" pitchFamily="66" charset="0"/>
              </a:rPr>
              <a:t>source</a:t>
            </a:r>
          </a:p>
        </p:txBody>
      </p:sp>
      <p:sp>
        <p:nvSpPr>
          <p:cNvPr id="18" name="TextBox 17"/>
          <p:cNvSpPr txBox="1"/>
          <p:nvPr/>
        </p:nvSpPr>
        <p:spPr>
          <a:xfrm>
            <a:off x="4283968" y="44624"/>
            <a:ext cx="4732386" cy="553998"/>
          </a:xfrm>
          <a:prstGeom prst="rect">
            <a:avLst/>
          </a:prstGeom>
          <a:noFill/>
        </p:spPr>
        <p:txBody>
          <a:bodyPr wrap="none" rtlCol="0">
            <a:spAutoFit/>
          </a:bodyPr>
          <a:lstStyle/>
          <a:p>
            <a:r>
              <a:rPr lang="en-US" sz="3000" dirty="0" smtClean="0">
                <a:solidFill>
                  <a:schemeClr val="bg1"/>
                </a:solidFill>
              </a:rPr>
              <a:t>Uncertainties (many) present</a:t>
            </a:r>
            <a:endParaRPr lang="en-US" sz="3000" dirty="0">
              <a:solidFill>
                <a:schemeClr val="bg1"/>
              </a:solidFill>
            </a:endParaRPr>
          </a:p>
        </p:txBody>
      </p:sp>
      <p:cxnSp>
        <p:nvCxnSpPr>
          <p:cNvPr id="12" name="Straight Connector 11"/>
          <p:cNvCxnSpPr/>
          <p:nvPr/>
        </p:nvCxnSpPr>
        <p:spPr>
          <a:xfrm>
            <a:off x="1202672" y="1628800"/>
            <a:ext cx="0" cy="2876255"/>
          </a:xfrm>
          <a:prstGeom prst="line">
            <a:avLst/>
          </a:prstGeom>
          <a:ln w="28575">
            <a:solidFill>
              <a:srgbClr val="FFC000"/>
            </a:solidFill>
            <a:prstDash val="dash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89719" y="4643844"/>
            <a:ext cx="601447" cy="369332"/>
          </a:xfrm>
          <a:prstGeom prst="rect">
            <a:avLst/>
          </a:prstGeom>
          <a:noFill/>
        </p:spPr>
        <p:txBody>
          <a:bodyPr wrap="none" rtlCol="0">
            <a:spAutoFit/>
          </a:bodyPr>
          <a:lstStyle/>
          <a:p>
            <a:r>
              <a:rPr lang="en-US" b="1" dirty="0" smtClean="0">
                <a:solidFill>
                  <a:srgbClr val="FFC000"/>
                </a:solidFill>
              </a:rPr>
              <a:t>ITER</a:t>
            </a:r>
            <a:endParaRPr lang="es-ES" b="1" dirty="0">
              <a:solidFill>
                <a:srgbClr val="FFC000"/>
              </a:solidFill>
            </a:endParaRPr>
          </a:p>
        </p:txBody>
      </p:sp>
      <p:sp>
        <p:nvSpPr>
          <p:cNvPr id="15" name="TextBox 14"/>
          <p:cNvSpPr txBox="1"/>
          <p:nvPr/>
        </p:nvSpPr>
        <p:spPr>
          <a:xfrm>
            <a:off x="1043608" y="4489375"/>
            <a:ext cx="293670" cy="307777"/>
          </a:xfrm>
          <a:prstGeom prst="rect">
            <a:avLst/>
          </a:prstGeom>
          <a:noFill/>
        </p:spPr>
        <p:txBody>
          <a:bodyPr wrap="none" rtlCol="0">
            <a:spAutoFit/>
          </a:bodyPr>
          <a:lstStyle>
            <a:defPPr>
              <a:defRPr lang="en-US"/>
            </a:defPPr>
            <a:lvl1pPr>
              <a:defRPr sz="1400" b="1">
                <a:latin typeface="Comic Sans MS" panose="030F0702030302020204" pitchFamily="66" charset="0"/>
              </a:defRPr>
            </a:lvl1pPr>
          </a:lstStyle>
          <a:p>
            <a:r>
              <a:rPr lang="en-US" dirty="0">
                <a:solidFill>
                  <a:srgbClr val="FFC000"/>
                </a:solidFill>
              </a:rPr>
              <a:t>3</a:t>
            </a:r>
            <a:endParaRPr lang="es-ES" dirty="0">
              <a:solidFill>
                <a:srgbClr val="FFC000"/>
              </a:solidFill>
            </a:endParaRPr>
          </a:p>
        </p:txBody>
      </p:sp>
      <p:sp>
        <p:nvSpPr>
          <p:cNvPr id="19" name="TextBox 18"/>
          <p:cNvSpPr txBox="1"/>
          <p:nvPr/>
        </p:nvSpPr>
        <p:spPr>
          <a:xfrm>
            <a:off x="1816033" y="4705980"/>
            <a:ext cx="1459823" cy="523220"/>
          </a:xfrm>
          <a:prstGeom prst="rect">
            <a:avLst/>
          </a:prstGeom>
          <a:noFill/>
        </p:spPr>
        <p:txBody>
          <a:bodyPr wrap="none" rtlCol="0">
            <a:spAutoFit/>
          </a:bodyPr>
          <a:lstStyle/>
          <a:p>
            <a:pPr algn="ctr"/>
            <a:r>
              <a:rPr lang="en-US" sz="1400" b="1" dirty="0" smtClean="0">
                <a:solidFill>
                  <a:schemeClr val="accent2">
                    <a:lumMod val="50000"/>
                  </a:schemeClr>
                </a:solidFill>
              </a:rPr>
              <a:t>~ 2 years</a:t>
            </a:r>
          </a:p>
          <a:p>
            <a:pPr algn="ctr"/>
            <a:r>
              <a:rPr lang="en-US" sz="1400" b="1" dirty="0" smtClean="0">
                <a:solidFill>
                  <a:schemeClr val="accent2">
                    <a:lumMod val="50000"/>
                  </a:schemeClr>
                </a:solidFill>
              </a:rPr>
              <a:t>DEMO Operation</a:t>
            </a:r>
            <a:endParaRPr lang="es-ES" sz="1400" b="1" dirty="0">
              <a:solidFill>
                <a:schemeClr val="accent2">
                  <a:lumMod val="50000"/>
                </a:schemeClr>
              </a:solidFill>
            </a:endParaRPr>
          </a:p>
        </p:txBody>
      </p:sp>
      <p:sp>
        <p:nvSpPr>
          <p:cNvPr id="23" name="TextBox 22"/>
          <p:cNvSpPr txBox="1"/>
          <p:nvPr/>
        </p:nvSpPr>
        <p:spPr>
          <a:xfrm>
            <a:off x="-36512" y="6331386"/>
            <a:ext cx="9180512" cy="553998"/>
          </a:xfrm>
          <a:prstGeom prst="rect">
            <a:avLst/>
          </a:prstGeom>
          <a:solidFill>
            <a:srgbClr val="00A44A"/>
          </a:solidFill>
        </p:spPr>
        <p:txBody>
          <a:bodyPr wrap="square" rtlCol="0">
            <a:spAutoFit/>
          </a:bodyPr>
          <a:lstStyle/>
          <a:p>
            <a:pPr algn="ctr"/>
            <a:r>
              <a:rPr lang="en-US" sz="3000" dirty="0" smtClean="0">
                <a:solidFill>
                  <a:schemeClr val="bg1"/>
                </a:solidFill>
              </a:rPr>
              <a:t>Fusion relevant neutron sources are indispensable</a:t>
            </a:r>
            <a:endParaRPr lang="es-ES" sz="3000" dirty="0">
              <a:solidFill>
                <a:schemeClr val="bg1"/>
              </a:solidFill>
            </a:endParaRPr>
          </a:p>
        </p:txBody>
      </p:sp>
      <p:sp>
        <p:nvSpPr>
          <p:cNvPr id="8" name="TextBox 7"/>
          <p:cNvSpPr txBox="1"/>
          <p:nvPr/>
        </p:nvSpPr>
        <p:spPr>
          <a:xfrm>
            <a:off x="2771800" y="1772816"/>
            <a:ext cx="1557671" cy="584775"/>
          </a:xfrm>
          <a:prstGeom prst="rect">
            <a:avLst/>
          </a:prstGeom>
          <a:noFill/>
        </p:spPr>
        <p:txBody>
          <a:bodyPr wrap="none" rtlCol="0">
            <a:spAutoFit/>
          </a:bodyPr>
          <a:lstStyle/>
          <a:p>
            <a:pPr algn="ctr"/>
            <a:r>
              <a:rPr lang="en-US" sz="1600" b="1" dirty="0" smtClean="0">
                <a:solidFill>
                  <a:srgbClr val="FF0000"/>
                </a:solidFill>
              </a:rPr>
              <a:t>Thanks </a:t>
            </a:r>
          </a:p>
          <a:p>
            <a:pPr algn="ctr"/>
            <a:r>
              <a:rPr lang="en-US" sz="1600" b="1" dirty="0" smtClean="0">
                <a:solidFill>
                  <a:srgbClr val="FF0000"/>
                </a:solidFill>
              </a:rPr>
              <a:t>to </a:t>
            </a:r>
            <a:r>
              <a:rPr lang="en-US" sz="1600" b="1" dirty="0" err="1" smtClean="0">
                <a:solidFill>
                  <a:srgbClr val="FF0000"/>
                </a:solidFill>
              </a:rPr>
              <a:t>Tanigawa</a:t>
            </a:r>
            <a:r>
              <a:rPr lang="en-US" sz="1600" b="1" dirty="0" smtClean="0">
                <a:solidFill>
                  <a:srgbClr val="FF0000"/>
                </a:solidFill>
              </a:rPr>
              <a:t>-san</a:t>
            </a:r>
            <a:endParaRPr lang="es-ES" sz="1600" b="1" dirty="0">
              <a:solidFill>
                <a:srgbClr val="FF0000"/>
              </a:solidFill>
            </a:endParaRPr>
          </a:p>
        </p:txBody>
      </p:sp>
    </p:spTree>
    <p:extLst>
      <p:ext uri="{BB962C8B-B14F-4D97-AF65-F5344CB8AC3E}">
        <p14:creationId xmlns:p14="http://schemas.microsoft.com/office/powerpoint/2010/main" val="5399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23528" y="764704"/>
            <a:ext cx="8856984" cy="576064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Tx/>
              <a:buNone/>
              <a:defRPr sz="3200" kern="1200">
                <a:solidFill>
                  <a:srgbClr val="002060"/>
                </a:solidFill>
                <a:latin typeface="+mn-lt"/>
                <a:ea typeface="+mn-ea"/>
                <a:cs typeface="+mn-cs"/>
              </a:defRPr>
            </a:lvl1pPr>
            <a:lvl2pPr marL="457200" indent="0" algn="ctr"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t>A worldwide R&amp;D and design work </a:t>
            </a:r>
          </a:p>
          <a:p>
            <a:r>
              <a:rPr lang="en-GB" dirty="0" smtClean="0"/>
              <a:t>has continuously been in place </a:t>
            </a:r>
            <a:r>
              <a:rPr lang="en-GB" dirty="0" smtClean="0">
                <a:solidFill>
                  <a:srgbClr val="0070C0"/>
                </a:solidFill>
              </a:rPr>
              <a:t>since  the ‘70s</a:t>
            </a:r>
          </a:p>
          <a:p>
            <a:endParaRPr lang="en-GB" dirty="0" smtClean="0"/>
          </a:p>
          <a:p>
            <a:endParaRPr lang="en-GB" dirty="0" smtClean="0"/>
          </a:p>
          <a:p>
            <a:endParaRPr lang="en-GB" dirty="0" smtClean="0"/>
          </a:p>
          <a:p>
            <a:endParaRPr lang="en-GB" dirty="0"/>
          </a:p>
          <a:p>
            <a:endParaRPr lang="en-GB" dirty="0" smtClean="0"/>
          </a:p>
          <a:p>
            <a:endParaRPr lang="en-GB" dirty="0" smtClean="0"/>
          </a:p>
          <a:p>
            <a:endParaRPr lang="en-GB" dirty="0" smtClean="0"/>
          </a:p>
          <a:p>
            <a:endParaRPr lang="en-GB" dirty="0" smtClean="0"/>
          </a:p>
          <a:p>
            <a:r>
              <a:rPr lang="en-GB" dirty="0" smtClean="0">
                <a:solidFill>
                  <a:srgbClr val="0070C0"/>
                </a:solidFill>
              </a:rPr>
              <a:t>FMIT</a:t>
            </a:r>
            <a:r>
              <a:rPr lang="en-GB" dirty="0" smtClean="0"/>
              <a:t> (80s in the US) – </a:t>
            </a:r>
            <a:r>
              <a:rPr lang="en-GB" dirty="0" smtClean="0">
                <a:solidFill>
                  <a:srgbClr val="0070C0"/>
                </a:solidFill>
              </a:rPr>
              <a:t>ESNIT</a:t>
            </a:r>
            <a:r>
              <a:rPr lang="en-GB" dirty="0" smtClean="0"/>
              <a:t> (90s in Japan)</a:t>
            </a:r>
          </a:p>
          <a:p>
            <a:r>
              <a:rPr lang="en-GB" dirty="0" smtClean="0">
                <a:solidFill>
                  <a:srgbClr val="0070C0"/>
                </a:solidFill>
              </a:rPr>
              <a:t>IFMIF</a:t>
            </a:r>
            <a:r>
              <a:rPr lang="en-GB" dirty="0" smtClean="0"/>
              <a:t> for last 20 years</a:t>
            </a:r>
          </a:p>
          <a:p>
            <a:r>
              <a:rPr lang="en-GB" dirty="0" smtClean="0"/>
              <a:t>Initially as a </a:t>
            </a:r>
            <a:r>
              <a:rPr lang="en-GB" dirty="0" smtClean="0">
                <a:solidFill>
                  <a:srgbClr val="0070C0"/>
                </a:solidFill>
              </a:rPr>
              <a:t>US</a:t>
            </a:r>
            <a:r>
              <a:rPr lang="en-GB" dirty="0" smtClean="0"/>
              <a:t>, </a:t>
            </a:r>
            <a:r>
              <a:rPr lang="en-GB" dirty="0" smtClean="0">
                <a:solidFill>
                  <a:srgbClr val="0070C0"/>
                </a:solidFill>
              </a:rPr>
              <a:t>RF</a:t>
            </a:r>
            <a:r>
              <a:rPr lang="en-GB" dirty="0" smtClean="0"/>
              <a:t>, </a:t>
            </a:r>
            <a:r>
              <a:rPr lang="en-GB" dirty="0" smtClean="0">
                <a:solidFill>
                  <a:srgbClr val="0070C0"/>
                </a:solidFill>
              </a:rPr>
              <a:t>JP</a:t>
            </a:r>
            <a:r>
              <a:rPr lang="en-GB" dirty="0" smtClean="0"/>
              <a:t> &amp; </a:t>
            </a:r>
            <a:r>
              <a:rPr lang="en-GB" dirty="0" smtClean="0">
                <a:solidFill>
                  <a:srgbClr val="0070C0"/>
                </a:solidFill>
              </a:rPr>
              <a:t>EU</a:t>
            </a:r>
            <a:r>
              <a:rPr lang="en-GB" dirty="0" smtClean="0"/>
              <a:t> collaboration up to 2007</a:t>
            </a:r>
            <a:endParaRPr lang="en-GB" dirty="0"/>
          </a:p>
        </p:txBody>
      </p:sp>
      <p:sp>
        <p:nvSpPr>
          <p:cNvPr id="5" name="Rectangle 4"/>
          <p:cNvSpPr/>
          <p:nvPr/>
        </p:nvSpPr>
        <p:spPr>
          <a:xfrm>
            <a:off x="107503" y="1887571"/>
            <a:ext cx="4698101" cy="738664"/>
          </a:xfrm>
          <a:prstGeom prst="rect">
            <a:avLst/>
          </a:prstGeom>
          <a:noFill/>
          <a:ln w="57150">
            <a:solidFill>
              <a:srgbClr val="FFC000"/>
            </a:solidFill>
          </a:ln>
        </p:spPr>
        <p:txBody>
          <a:bodyPr wrap="square">
            <a:spAutoFit/>
          </a:bodyPr>
          <a:lstStyle/>
          <a:p>
            <a:pPr algn="ctr"/>
            <a:r>
              <a:rPr lang="en-GB" sz="1400" b="1" dirty="0"/>
              <a:t>P. Grand et al</a:t>
            </a:r>
            <a:r>
              <a:rPr lang="en-GB" sz="1400" i="1" dirty="0"/>
              <a:t>., An intense Li(</a:t>
            </a:r>
            <a:r>
              <a:rPr lang="en-GB" sz="1400" i="1" dirty="0" err="1"/>
              <a:t>d,n</a:t>
            </a:r>
            <a:r>
              <a:rPr lang="en-GB" sz="1400" i="1" dirty="0"/>
              <a:t>) neutron radiation test facility for controlled thermonuclear reactor materials testing, </a:t>
            </a:r>
            <a:r>
              <a:rPr lang="en-GB" sz="1400" b="1" dirty="0"/>
              <a:t>Nuclear Technology</a:t>
            </a:r>
            <a:r>
              <a:rPr lang="en-GB" sz="1400" b="1" i="1" dirty="0"/>
              <a:t>,</a:t>
            </a:r>
            <a:r>
              <a:rPr lang="en-GB" sz="1400" b="1" dirty="0"/>
              <a:t> Vol 29</a:t>
            </a:r>
            <a:r>
              <a:rPr lang="en-GB" sz="1400" b="1" dirty="0" smtClean="0"/>
              <a:t>,</a:t>
            </a:r>
            <a:r>
              <a:rPr lang="en-GB" sz="1400" b="1" dirty="0" smtClean="0">
                <a:solidFill>
                  <a:srgbClr val="FF0000"/>
                </a:solidFill>
              </a:rPr>
              <a:t> </a:t>
            </a:r>
            <a:r>
              <a:rPr lang="en-GB" sz="1400" b="1" dirty="0"/>
              <a:t>p. </a:t>
            </a:r>
            <a:r>
              <a:rPr lang="en-GB" sz="1400" b="1" dirty="0" smtClean="0"/>
              <a:t>327 </a:t>
            </a:r>
            <a:r>
              <a:rPr lang="en-GB" sz="1400" b="1" dirty="0" smtClean="0">
                <a:solidFill>
                  <a:srgbClr val="FF0000"/>
                </a:solidFill>
              </a:rPr>
              <a:t>(1976)</a:t>
            </a:r>
            <a:endParaRPr lang="en-GB" sz="1400" b="1" dirty="0">
              <a:solidFill>
                <a:srgbClr val="FF0000"/>
              </a:solidFill>
            </a:endParaRPr>
          </a:p>
        </p:txBody>
      </p:sp>
      <p:grpSp>
        <p:nvGrpSpPr>
          <p:cNvPr id="2" name="Group 1"/>
          <p:cNvGrpSpPr/>
          <p:nvPr/>
        </p:nvGrpSpPr>
        <p:grpSpPr>
          <a:xfrm>
            <a:off x="2843808" y="1443304"/>
            <a:ext cx="6011827" cy="3171999"/>
            <a:chOff x="2843808" y="1443304"/>
            <a:chExt cx="6011827" cy="3171999"/>
          </a:xfrm>
        </p:grpSpPr>
        <p:pic>
          <p:nvPicPr>
            <p:cNvPr id="6" name="Picture 3"/>
            <p:cNvPicPr>
              <a:picLocks noChangeAspect="1" noChangeArrowheads="1"/>
            </p:cNvPicPr>
            <p:nvPr/>
          </p:nvPicPr>
          <p:blipFill rotWithShape="1">
            <a:blip r:embed="rId3" cstate="print"/>
            <a:srcRect t="50854" r="77308" b="12935"/>
            <a:stretch/>
          </p:blipFill>
          <p:spPr bwMode="auto">
            <a:xfrm>
              <a:off x="6565094" y="2314500"/>
              <a:ext cx="1305526" cy="1171425"/>
            </a:xfrm>
            <a:prstGeom prst="rect">
              <a:avLst/>
            </a:prstGeom>
            <a:noFill/>
            <a:ln w="12700">
              <a:noFill/>
              <a:miter lim="800000"/>
              <a:headEnd type="none" w="sm" len="sm"/>
              <a:tailEnd type="none" w="sm" len="sm"/>
            </a:ln>
            <a:effectLst/>
          </p:spPr>
        </p:pic>
        <p:sp>
          <p:nvSpPr>
            <p:cNvPr id="7" name="Right Arrow 6"/>
            <p:cNvSpPr/>
            <p:nvPr/>
          </p:nvSpPr>
          <p:spPr>
            <a:xfrm rot="3537849">
              <a:off x="6704144" y="1996378"/>
              <a:ext cx="951242" cy="144016"/>
            </a:xfrm>
            <a:prstGeom prs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3438052">
              <a:off x="7094703" y="1574750"/>
              <a:ext cx="909223" cy="646331"/>
            </a:xfrm>
            <a:prstGeom prst="rect">
              <a:avLst/>
            </a:prstGeom>
            <a:noFill/>
          </p:spPr>
          <p:txBody>
            <a:bodyPr wrap="none" rtlCol="0">
              <a:spAutoFit/>
            </a:bodyPr>
            <a:lstStyle/>
            <a:p>
              <a:pPr algn="ctr"/>
              <a:r>
                <a:rPr lang="en-US" b="1" dirty="0" smtClean="0">
                  <a:solidFill>
                    <a:srgbClr val="0070C0"/>
                  </a:solidFill>
                </a:rPr>
                <a:t>Lithium</a:t>
              </a:r>
            </a:p>
            <a:p>
              <a:pPr algn="ctr"/>
              <a:r>
                <a:rPr lang="en-US" b="1" dirty="0" smtClean="0">
                  <a:solidFill>
                    <a:srgbClr val="0070C0"/>
                  </a:solidFill>
                </a:rPr>
                <a:t>loop</a:t>
              </a:r>
              <a:endParaRPr lang="en-US" b="1" dirty="0">
                <a:solidFill>
                  <a:srgbClr val="0070C0"/>
                </a:solidFill>
              </a:endParaRPr>
            </a:p>
          </p:txBody>
        </p:sp>
        <p:sp>
          <p:nvSpPr>
            <p:cNvPr id="9" name="TextBox 8"/>
            <p:cNvSpPr txBox="1"/>
            <p:nvPr/>
          </p:nvSpPr>
          <p:spPr>
            <a:xfrm>
              <a:off x="6203216" y="2368490"/>
              <a:ext cx="976549" cy="400110"/>
            </a:xfrm>
            <a:prstGeom prst="rect">
              <a:avLst/>
            </a:prstGeom>
            <a:noFill/>
          </p:spPr>
          <p:txBody>
            <a:bodyPr wrap="none" rtlCol="0">
              <a:spAutoFit/>
            </a:bodyPr>
            <a:lstStyle/>
            <a:p>
              <a:r>
                <a:rPr lang="en-US" sz="2000" b="1" dirty="0">
                  <a:solidFill>
                    <a:srgbClr val="0070C0"/>
                  </a:solidFill>
                </a:rPr>
                <a:t>Li</a:t>
              </a:r>
              <a:r>
                <a:rPr lang="en-US" sz="2000" b="1" dirty="0"/>
                <a:t>(</a:t>
              </a:r>
              <a:r>
                <a:rPr lang="en-US" sz="2000" b="1" dirty="0" err="1">
                  <a:solidFill>
                    <a:srgbClr val="FFC000"/>
                  </a:solidFill>
                </a:rPr>
                <a:t>d</a:t>
              </a:r>
              <a:r>
                <a:rPr lang="en-US" sz="2000" b="1" dirty="0" err="1"/>
                <a:t>,</a:t>
              </a:r>
              <a:r>
                <a:rPr lang="en-US" sz="2000" b="1" dirty="0" err="1">
                  <a:solidFill>
                    <a:srgbClr val="C00000"/>
                  </a:solidFill>
                </a:rPr>
                <a:t>xn</a:t>
              </a:r>
              <a:r>
                <a:rPr lang="en-US" sz="2000" b="1" dirty="0" smtClean="0"/>
                <a:t>)</a:t>
              </a:r>
              <a:endParaRPr lang="en-US" sz="2000" b="1" dirty="0"/>
            </a:p>
          </p:txBody>
        </p:sp>
        <p:pic>
          <p:nvPicPr>
            <p:cNvPr id="1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808" y="2780928"/>
              <a:ext cx="3923595"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38" y="3216867"/>
              <a:ext cx="648072" cy="62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rot="6685801">
              <a:off x="7053218" y="3806831"/>
              <a:ext cx="737723" cy="145194"/>
            </a:xfrm>
            <a:prstGeom prs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90869" y="3010054"/>
              <a:ext cx="1152128" cy="248293"/>
            </a:xfrm>
            <a:prstGeom prst="ellipse">
              <a:avLst/>
            </a:prstGeom>
            <a:pattFill prst="sphere">
              <a:fgClr>
                <a:srgbClr val="EE8E00"/>
              </a:fgClr>
              <a:bgClr>
                <a:schemeClr val="accent2">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rapezoid 13"/>
            <p:cNvSpPr/>
            <p:nvPr/>
          </p:nvSpPr>
          <p:spPr>
            <a:xfrm rot="16200000">
              <a:off x="8162927" y="2698458"/>
              <a:ext cx="422015" cy="819387"/>
            </a:xfrm>
            <a:prstGeom prst="trapezoid">
              <a:avLst/>
            </a:prstGeom>
            <a:gradFill flip="none" rotWithShape="1">
              <a:gsLst>
                <a:gs pos="0">
                  <a:srgbClr val="C00000"/>
                </a:gs>
                <a:gs pos="55000">
                  <a:schemeClr val="bg1">
                    <a:lumMod val="6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858" y="3258347"/>
              <a:ext cx="296097" cy="35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596336" y="3546379"/>
              <a:ext cx="739305" cy="430887"/>
            </a:xfrm>
            <a:prstGeom prst="rect">
              <a:avLst/>
            </a:prstGeom>
            <a:noFill/>
          </p:spPr>
          <p:txBody>
            <a:bodyPr wrap="none" rtlCol="0">
              <a:spAutoFit/>
            </a:bodyPr>
            <a:lstStyle/>
            <a:p>
              <a:pPr algn="ctr"/>
              <a:r>
                <a:rPr lang="en-US" sz="1100" b="1" dirty="0" smtClean="0">
                  <a:solidFill>
                    <a:schemeClr val="accent2">
                      <a:lumMod val="75000"/>
                    </a:schemeClr>
                  </a:solidFill>
                </a:rPr>
                <a:t>Neutron</a:t>
              </a:r>
            </a:p>
            <a:p>
              <a:pPr algn="ctr"/>
              <a:r>
                <a:rPr lang="en-US" sz="1100" dirty="0" err="1" smtClean="0">
                  <a:solidFill>
                    <a:schemeClr val="accent2">
                      <a:lumMod val="75000"/>
                    </a:schemeClr>
                  </a:solidFill>
                </a:rPr>
                <a:t>E</a:t>
              </a:r>
              <a:r>
                <a:rPr lang="en-US" sz="1100" baseline="-25000" dirty="0" err="1" smtClean="0">
                  <a:solidFill>
                    <a:schemeClr val="accent2">
                      <a:lumMod val="75000"/>
                    </a:schemeClr>
                  </a:solidFill>
                </a:rPr>
                <a:t>n</a:t>
              </a:r>
              <a:r>
                <a:rPr lang="en-US" sz="1100" dirty="0" smtClean="0">
                  <a:solidFill>
                    <a:schemeClr val="accent2">
                      <a:lumMod val="75000"/>
                    </a:schemeClr>
                  </a:solidFill>
                </a:rPr>
                <a:t> ~ 0.4E</a:t>
              </a:r>
              <a:r>
                <a:rPr lang="en-US" sz="1100" baseline="-25000" dirty="0" smtClean="0">
                  <a:solidFill>
                    <a:schemeClr val="accent2">
                      <a:lumMod val="75000"/>
                    </a:schemeClr>
                  </a:solidFill>
                </a:rPr>
                <a:t>d</a:t>
              </a:r>
              <a:endParaRPr lang="es-ES" sz="1100" baseline="-25000" dirty="0">
                <a:solidFill>
                  <a:schemeClr val="accent2">
                    <a:lumMod val="75000"/>
                  </a:schemeClr>
                </a:solidFill>
              </a:endParaRPr>
            </a:p>
          </p:txBody>
        </p:sp>
        <p:sp>
          <p:nvSpPr>
            <p:cNvPr id="18" name="TextBox 17"/>
            <p:cNvSpPr txBox="1"/>
            <p:nvPr/>
          </p:nvSpPr>
          <p:spPr>
            <a:xfrm>
              <a:off x="3993718" y="3923764"/>
              <a:ext cx="1994777" cy="369332"/>
            </a:xfrm>
            <a:prstGeom prst="rect">
              <a:avLst/>
            </a:prstGeom>
            <a:noFill/>
          </p:spPr>
          <p:txBody>
            <a:bodyPr wrap="none" rtlCol="0">
              <a:spAutoFit/>
            </a:bodyPr>
            <a:lstStyle/>
            <a:p>
              <a:r>
                <a:rPr lang="en-US" b="1" dirty="0" smtClean="0">
                  <a:solidFill>
                    <a:srgbClr val="FF9900"/>
                  </a:solidFill>
                </a:rPr>
                <a:t>Accelerator Facility</a:t>
              </a:r>
              <a:endParaRPr lang="es-ES" b="1" dirty="0">
                <a:solidFill>
                  <a:srgbClr val="FF9900"/>
                </a:solidFill>
              </a:endParaRPr>
            </a:p>
          </p:txBody>
        </p:sp>
        <p:sp>
          <p:nvSpPr>
            <p:cNvPr id="19" name="TextBox 18"/>
            <p:cNvSpPr txBox="1"/>
            <p:nvPr/>
          </p:nvSpPr>
          <p:spPr>
            <a:xfrm>
              <a:off x="6569292" y="4245971"/>
              <a:ext cx="1494255" cy="369332"/>
            </a:xfrm>
            <a:prstGeom prst="rect">
              <a:avLst/>
            </a:prstGeom>
            <a:noFill/>
          </p:spPr>
          <p:txBody>
            <a:bodyPr wrap="none" rtlCol="0">
              <a:spAutoFit/>
            </a:bodyPr>
            <a:lstStyle/>
            <a:p>
              <a:r>
                <a:rPr lang="en-US" b="1" dirty="0" smtClean="0">
                  <a:solidFill>
                    <a:srgbClr val="0070C0"/>
                  </a:solidFill>
                </a:rPr>
                <a:t>Target Facility</a:t>
              </a:r>
              <a:endParaRPr lang="es-ES" b="1" dirty="0">
                <a:solidFill>
                  <a:srgbClr val="0070C0"/>
                </a:solidFill>
              </a:endParaRPr>
            </a:p>
          </p:txBody>
        </p:sp>
        <p:sp>
          <p:nvSpPr>
            <p:cNvPr id="20" name="TextBox 19"/>
            <p:cNvSpPr txBox="1"/>
            <p:nvPr/>
          </p:nvSpPr>
          <p:spPr>
            <a:xfrm>
              <a:off x="8003992" y="2312788"/>
              <a:ext cx="851643" cy="646331"/>
            </a:xfrm>
            <a:prstGeom prst="rect">
              <a:avLst/>
            </a:prstGeom>
            <a:noFill/>
          </p:spPr>
          <p:txBody>
            <a:bodyPr wrap="none" rtlCol="0">
              <a:spAutoFit/>
            </a:bodyPr>
            <a:lstStyle/>
            <a:p>
              <a:pPr algn="ctr"/>
              <a:r>
                <a:rPr lang="en-US" b="1" dirty="0" smtClean="0">
                  <a:solidFill>
                    <a:schemeClr val="accent2">
                      <a:lumMod val="60000"/>
                      <a:lumOff val="40000"/>
                    </a:schemeClr>
                  </a:solidFill>
                </a:rPr>
                <a:t>Test </a:t>
              </a:r>
            </a:p>
            <a:p>
              <a:pPr algn="ctr"/>
              <a:r>
                <a:rPr lang="en-US" b="1" dirty="0" smtClean="0">
                  <a:solidFill>
                    <a:schemeClr val="accent2">
                      <a:lumMod val="60000"/>
                      <a:lumOff val="40000"/>
                    </a:schemeClr>
                  </a:solidFill>
                </a:rPr>
                <a:t>Facility</a:t>
              </a:r>
              <a:endParaRPr lang="es-ES" b="1" dirty="0">
                <a:solidFill>
                  <a:schemeClr val="accent2">
                    <a:lumMod val="60000"/>
                    <a:lumOff val="40000"/>
                  </a:schemeClr>
                </a:solidFill>
              </a:endParaRPr>
            </a:p>
          </p:txBody>
        </p:sp>
      </p:grpSp>
      <p:sp>
        <p:nvSpPr>
          <p:cNvPr id="23" name="TextBox 22"/>
          <p:cNvSpPr txBox="1"/>
          <p:nvPr/>
        </p:nvSpPr>
        <p:spPr>
          <a:xfrm>
            <a:off x="1691680" y="44624"/>
            <a:ext cx="7509685" cy="553998"/>
          </a:xfrm>
          <a:prstGeom prst="rect">
            <a:avLst/>
          </a:prstGeom>
          <a:noFill/>
        </p:spPr>
        <p:txBody>
          <a:bodyPr wrap="none" rtlCol="0">
            <a:spAutoFit/>
          </a:bodyPr>
          <a:lstStyle/>
          <a:p>
            <a:r>
              <a:rPr lang="en-GB" sz="3000" dirty="0" smtClean="0">
                <a:solidFill>
                  <a:schemeClr val="bg1"/>
                </a:solidFill>
              </a:rPr>
              <a:t>Four decades of work towards a Li(</a:t>
            </a:r>
            <a:r>
              <a:rPr lang="en-GB" sz="3000" dirty="0" err="1" smtClean="0">
                <a:solidFill>
                  <a:schemeClr val="bg1"/>
                </a:solidFill>
              </a:rPr>
              <a:t>d,xn</a:t>
            </a:r>
            <a:r>
              <a:rPr lang="en-GB" sz="3000" dirty="0" smtClean="0">
                <a:solidFill>
                  <a:schemeClr val="bg1"/>
                </a:solidFill>
              </a:rPr>
              <a:t>) facility</a:t>
            </a:r>
            <a:endParaRPr lang="en-GB" sz="3000" dirty="0">
              <a:solidFill>
                <a:schemeClr val="bg1"/>
              </a:solidFill>
            </a:endParaRPr>
          </a:p>
        </p:txBody>
      </p:sp>
      <p:sp>
        <p:nvSpPr>
          <p:cNvPr id="21" name="Rectangle 20"/>
          <p:cNvSpPr/>
          <p:nvPr/>
        </p:nvSpPr>
        <p:spPr>
          <a:xfrm>
            <a:off x="107506" y="4293096"/>
            <a:ext cx="4267710" cy="523220"/>
          </a:xfrm>
          <a:prstGeom prst="rect">
            <a:avLst/>
          </a:prstGeom>
          <a:noFill/>
          <a:ln w="57150">
            <a:solidFill>
              <a:srgbClr val="FFC000"/>
            </a:solidFill>
          </a:ln>
        </p:spPr>
        <p:txBody>
          <a:bodyPr wrap="square">
            <a:spAutoFit/>
          </a:bodyPr>
          <a:lstStyle/>
          <a:p>
            <a:pPr algn="ctr"/>
            <a:r>
              <a:rPr lang="en-US" sz="1400" b="1" dirty="0" smtClean="0"/>
              <a:t>R. </a:t>
            </a:r>
            <a:r>
              <a:rPr lang="en-US" sz="1400" b="1" dirty="0" err="1" smtClean="0"/>
              <a:t>Serber</a:t>
            </a:r>
            <a:r>
              <a:rPr lang="en-US" sz="1400" b="1" dirty="0" smtClean="0"/>
              <a:t>,  </a:t>
            </a:r>
            <a:r>
              <a:rPr lang="en-US" sz="1400" i="1" dirty="0" smtClean="0"/>
              <a:t>The </a:t>
            </a:r>
            <a:r>
              <a:rPr lang="en-US" sz="1400" i="1" dirty="0"/>
              <a:t>Production of High Energy Neutrons by </a:t>
            </a:r>
            <a:r>
              <a:rPr lang="en-US" sz="1400" i="1" dirty="0" smtClean="0"/>
              <a:t>Stripping, </a:t>
            </a:r>
            <a:r>
              <a:rPr lang="en-US" sz="1400" b="1" dirty="0" smtClean="0"/>
              <a:t>Phys</a:t>
            </a:r>
            <a:r>
              <a:rPr lang="en-US" sz="1400" b="1" dirty="0"/>
              <a:t>. Rev. Vol</a:t>
            </a:r>
            <a:r>
              <a:rPr lang="en-US" sz="1400" b="1" dirty="0" smtClean="0"/>
              <a:t>. 72</a:t>
            </a:r>
            <a:r>
              <a:rPr lang="en-US" sz="1400" b="1" dirty="0"/>
              <a:t>, No </a:t>
            </a:r>
            <a:r>
              <a:rPr lang="en-US" sz="1400" b="1" dirty="0" smtClean="0"/>
              <a:t>1 </a:t>
            </a:r>
            <a:r>
              <a:rPr lang="en-US" sz="1400" b="1" dirty="0" smtClean="0">
                <a:solidFill>
                  <a:srgbClr val="FF0000"/>
                </a:solidFill>
              </a:rPr>
              <a:t>(1947)</a:t>
            </a:r>
            <a:endParaRPr lang="en-GB" sz="1400" b="1" dirty="0">
              <a:solidFill>
                <a:srgbClr val="FF0000"/>
              </a:solidFill>
            </a:endParaRPr>
          </a:p>
        </p:txBody>
      </p:sp>
    </p:spTree>
    <p:extLst>
      <p:ext uri="{BB962C8B-B14F-4D97-AF65-F5344CB8AC3E}">
        <p14:creationId xmlns:p14="http://schemas.microsoft.com/office/powerpoint/2010/main" val="354987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8770" y="2878918"/>
            <a:ext cx="8229600" cy="4525963"/>
          </a:xfrm>
        </p:spPr>
        <p:txBody>
          <a:bodyPr/>
          <a:lstStyle/>
          <a:p>
            <a:endParaRPr lang="es-ES" dirty="0"/>
          </a:p>
        </p:txBody>
      </p:sp>
      <p:grpSp>
        <p:nvGrpSpPr>
          <p:cNvPr id="12" name="Group 11"/>
          <p:cNvGrpSpPr/>
          <p:nvPr/>
        </p:nvGrpSpPr>
        <p:grpSpPr>
          <a:xfrm>
            <a:off x="817391" y="682397"/>
            <a:ext cx="8798212" cy="5000827"/>
            <a:chOff x="238284" y="948453"/>
            <a:chExt cx="8798212" cy="5000827"/>
          </a:xfrm>
        </p:grpSpPr>
        <p:sp>
          <p:nvSpPr>
            <p:cNvPr id="5" name="Curved Right Arrow 4"/>
            <p:cNvSpPr/>
            <p:nvPr/>
          </p:nvSpPr>
          <p:spPr>
            <a:xfrm rot="17296821" flipH="1">
              <a:off x="4396690" y="-390719"/>
              <a:ext cx="940228" cy="3618571"/>
            </a:xfrm>
            <a:prstGeom prst="curvedRightArrow">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Rectangle 6"/>
            <p:cNvSpPr/>
            <p:nvPr/>
          </p:nvSpPr>
          <p:spPr>
            <a:xfrm>
              <a:off x="372144" y="1475492"/>
              <a:ext cx="3623792" cy="738664"/>
            </a:xfrm>
            <a:prstGeom prst="rect">
              <a:avLst/>
            </a:prstGeom>
            <a:noFill/>
            <a:ln w="57150">
              <a:solidFill>
                <a:srgbClr val="FFC000"/>
              </a:solidFill>
            </a:ln>
          </p:spPr>
          <p:txBody>
            <a:bodyPr wrap="square">
              <a:spAutoFit/>
            </a:bodyPr>
            <a:lstStyle/>
            <a:p>
              <a:pPr algn="just"/>
              <a:r>
                <a:rPr lang="en-GB" sz="1400" b="1" dirty="0" smtClean="0"/>
                <a:t>E.W. </a:t>
              </a:r>
              <a:r>
                <a:rPr lang="en-GB" sz="1400" b="1" dirty="0" err="1" smtClean="0"/>
                <a:t>Pottmeyer</a:t>
              </a:r>
              <a:r>
                <a:rPr lang="en-GB" sz="1400" b="1" dirty="0" smtClean="0"/>
                <a:t> Jr.</a:t>
              </a:r>
              <a:r>
                <a:rPr lang="en-US" sz="1400" i="1" dirty="0" smtClean="0"/>
                <a:t>, The </a:t>
              </a:r>
              <a:r>
                <a:rPr lang="en-US" sz="1400" i="1" dirty="0"/>
                <a:t>Fusion Material Irradiation Facility at </a:t>
              </a:r>
              <a:r>
                <a:rPr lang="en-US" sz="1400" i="1" dirty="0" err="1" smtClean="0"/>
                <a:t>Handford</a:t>
              </a:r>
              <a:r>
                <a:rPr lang="en-US" sz="1400" i="1" dirty="0" smtClean="0"/>
                <a:t>, </a:t>
              </a:r>
              <a:r>
                <a:rPr lang="en-US" sz="1400" b="1" dirty="0"/>
                <a:t>Journal of Nuclear </a:t>
              </a:r>
              <a:r>
                <a:rPr lang="en-US" sz="1400" b="1" dirty="0" smtClean="0"/>
                <a:t>Materials</a:t>
              </a:r>
              <a:r>
                <a:rPr lang="en-US" sz="1400" i="1" dirty="0" smtClean="0"/>
                <a:t> </a:t>
              </a:r>
              <a:r>
                <a:rPr lang="en-US" sz="1400" b="1" dirty="0"/>
                <a:t>85 &amp; </a:t>
              </a:r>
              <a:r>
                <a:rPr lang="en-US" sz="1400" b="1" dirty="0" smtClean="0"/>
                <a:t>86</a:t>
              </a:r>
              <a:r>
                <a:rPr lang="en-US" sz="1400" i="1" dirty="0" smtClean="0"/>
                <a:t> </a:t>
              </a:r>
              <a:r>
                <a:rPr lang="en-US" sz="1400" dirty="0" smtClean="0">
                  <a:solidFill>
                    <a:srgbClr val="FF0000"/>
                  </a:solidFill>
                </a:rPr>
                <a:t>(1979) </a:t>
              </a:r>
              <a:r>
                <a:rPr lang="en-US" sz="1400" dirty="0" smtClean="0"/>
                <a:t>463-465</a:t>
              </a:r>
              <a:r>
                <a:rPr lang="en-GB" sz="1400" b="1" dirty="0" smtClean="0"/>
                <a:t>                     </a:t>
              </a:r>
              <a:endParaRPr lang="en-GB" sz="1400" dirty="0"/>
            </a:p>
          </p:txBody>
        </p:sp>
        <p:grpSp>
          <p:nvGrpSpPr>
            <p:cNvPr id="8" name="Group 7"/>
            <p:cNvGrpSpPr/>
            <p:nvPr/>
          </p:nvGrpSpPr>
          <p:grpSpPr>
            <a:xfrm>
              <a:off x="238284" y="2302214"/>
              <a:ext cx="8798212" cy="3647066"/>
              <a:chOff x="238284" y="2302214"/>
              <a:chExt cx="8798212" cy="3647066"/>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76467" y="2302214"/>
                <a:ext cx="5760029" cy="364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84" y="2636913"/>
                <a:ext cx="2461508" cy="3168352"/>
              </a:xfrm>
              <a:prstGeom prst="rect">
                <a:avLst/>
              </a:prstGeom>
              <a:noFill/>
              <a:ln w="28575">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15" name="Picture 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7493" y="1159159"/>
            <a:ext cx="6624736" cy="4380050"/>
          </a:xfrm>
          <a:prstGeom prst="rect">
            <a:avLst/>
          </a:prstGeom>
          <a:solidFill>
            <a:schemeClr val="bg1"/>
          </a:solidFill>
          <a:ln>
            <a:noFill/>
          </a:ln>
          <a:extLst/>
        </p:spPr>
      </p:pic>
      <p:sp>
        <p:nvSpPr>
          <p:cNvPr id="16" name="Rectangle 15"/>
          <p:cNvSpPr/>
          <p:nvPr/>
        </p:nvSpPr>
        <p:spPr>
          <a:xfrm>
            <a:off x="251520" y="5517232"/>
            <a:ext cx="5400600" cy="738664"/>
          </a:xfrm>
          <a:prstGeom prst="rect">
            <a:avLst/>
          </a:prstGeom>
          <a:noFill/>
          <a:ln w="57150">
            <a:solidFill>
              <a:srgbClr val="FFC000"/>
            </a:solidFill>
          </a:ln>
        </p:spPr>
        <p:txBody>
          <a:bodyPr wrap="square">
            <a:spAutoFit/>
          </a:bodyPr>
          <a:lstStyle/>
          <a:p>
            <a:pPr algn="just"/>
            <a:r>
              <a:rPr lang="en-GB" sz="1400" b="1" dirty="0" smtClean="0"/>
              <a:t>J. Knaster et al</a:t>
            </a:r>
            <a:r>
              <a:rPr lang="en-GB" sz="1400" i="1" dirty="0" smtClean="0"/>
              <a:t>,</a:t>
            </a:r>
            <a:r>
              <a:rPr lang="en-GB" sz="1400" dirty="0" smtClean="0"/>
              <a:t> </a:t>
            </a:r>
            <a:r>
              <a:rPr lang="en-US" sz="1400" i="1" dirty="0"/>
              <a:t>The accomplishment of the </a:t>
            </a:r>
            <a:r>
              <a:rPr lang="en-US" sz="1400" i="1" dirty="0" smtClean="0"/>
              <a:t>Engineering Design </a:t>
            </a:r>
            <a:r>
              <a:rPr lang="en-US" sz="1400" i="1" dirty="0"/>
              <a:t>Activities of IFMIF/EVEDA: </a:t>
            </a:r>
            <a:r>
              <a:rPr lang="en-US" sz="1400" i="1" dirty="0" smtClean="0"/>
              <a:t>The European–Japanese </a:t>
            </a:r>
            <a:r>
              <a:rPr lang="en-US" sz="1400" i="1" dirty="0"/>
              <a:t>project towards </a:t>
            </a:r>
            <a:r>
              <a:rPr lang="en-US" sz="1400" i="1" dirty="0" smtClean="0"/>
              <a:t>a Li(</a:t>
            </a:r>
            <a:r>
              <a:rPr lang="en-US" sz="1400" i="1" dirty="0" err="1" smtClean="0"/>
              <a:t>d,xn</a:t>
            </a:r>
            <a:r>
              <a:rPr lang="en-US" sz="1400" i="1" dirty="0"/>
              <a:t>) fusion relevant neutron </a:t>
            </a:r>
            <a:r>
              <a:rPr lang="en-US" sz="1400" i="1" dirty="0" smtClean="0"/>
              <a:t>source, </a:t>
            </a:r>
            <a:r>
              <a:rPr lang="en-GB" sz="1400" b="1" dirty="0" smtClean="0"/>
              <a:t>Nuclear Fusion 55 </a:t>
            </a:r>
            <a:r>
              <a:rPr lang="en-GB" sz="1400" b="1" dirty="0" smtClean="0">
                <a:solidFill>
                  <a:srgbClr val="FF0000"/>
                </a:solidFill>
              </a:rPr>
              <a:t>(2015)</a:t>
            </a:r>
            <a:r>
              <a:rPr lang="en-GB" sz="1400" b="1" dirty="0"/>
              <a:t> </a:t>
            </a:r>
            <a:r>
              <a:rPr lang="en-GB" sz="1400" b="1" dirty="0" smtClean="0"/>
              <a:t>086003                             </a:t>
            </a:r>
            <a:endParaRPr lang="en-GB" sz="1400" dirty="0"/>
          </a:p>
        </p:txBody>
      </p:sp>
      <p:sp>
        <p:nvSpPr>
          <p:cNvPr id="13" name="TextBox 12"/>
          <p:cNvSpPr txBox="1"/>
          <p:nvPr/>
        </p:nvSpPr>
        <p:spPr>
          <a:xfrm>
            <a:off x="1691680" y="44624"/>
            <a:ext cx="7509685" cy="553998"/>
          </a:xfrm>
          <a:prstGeom prst="rect">
            <a:avLst/>
          </a:prstGeom>
          <a:noFill/>
        </p:spPr>
        <p:txBody>
          <a:bodyPr wrap="none" rtlCol="0">
            <a:spAutoFit/>
          </a:bodyPr>
          <a:lstStyle/>
          <a:p>
            <a:r>
              <a:rPr lang="en-GB" sz="3000" dirty="0" smtClean="0">
                <a:solidFill>
                  <a:schemeClr val="bg1"/>
                </a:solidFill>
              </a:rPr>
              <a:t>Four decades of work towards a Li(</a:t>
            </a:r>
            <a:r>
              <a:rPr lang="en-GB" sz="3000" dirty="0" err="1" smtClean="0">
                <a:solidFill>
                  <a:schemeClr val="bg1"/>
                </a:solidFill>
              </a:rPr>
              <a:t>d,xn</a:t>
            </a:r>
            <a:r>
              <a:rPr lang="en-GB" sz="3000" dirty="0" smtClean="0">
                <a:solidFill>
                  <a:schemeClr val="bg1"/>
                </a:solidFill>
              </a:rPr>
              <a:t>) facility</a:t>
            </a:r>
            <a:endParaRPr lang="en-GB" sz="3000" dirty="0">
              <a:solidFill>
                <a:schemeClr val="bg1"/>
              </a:solidFill>
            </a:endParaRPr>
          </a:p>
        </p:txBody>
      </p:sp>
      <p:sp>
        <p:nvSpPr>
          <p:cNvPr id="3" name="Curved Right Arrow 2"/>
          <p:cNvSpPr/>
          <p:nvPr/>
        </p:nvSpPr>
        <p:spPr>
          <a:xfrm rot="14019069">
            <a:off x="7071037" y="3942555"/>
            <a:ext cx="1045477" cy="3528392"/>
          </a:xfrm>
          <a:prstGeom prst="curvedRightArrow">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01" y="1772816"/>
            <a:ext cx="2319989" cy="3398293"/>
          </a:xfrm>
          <a:prstGeom prst="rect">
            <a:avLst/>
          </a:prstGeom>
          <a:noFill/>
          <a:ln w="38100">
            <a:solidFill>
              <a:srgbClr val="00A44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015845" y="692696"/>
            <a:ext cx="2117887" cy="1200329"/>
          </a:xfrm>
          <a:prstGeom prst="rect">
            <a:avLst/>
          </a:prstGeom>
          <a:noFill/>
        </p:spPr>
        <p:txBody>
          <a:bodyPr wrap="none" lIns="91440" tIns="45720" rIns="91440" bIns="45720">
            <a:spAutoFit/>
          </a:bodyPr>
          <a:lstStyle/>
          <a:p>
            <a:pPr algn="ctr"/>
            <a:r>
              <a:rPr lang="en-US" sz="7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FMIT</a:t>
            </a:r>
            <a:endParaRPr lang="en-US" sz="72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7" name="Rectangle 16"/>
          <p:cNvSpPr/>
          <p:nvPr/>
        </p:nvSpPr>
        <p:spPr>
          <a:xfrm>
            <a:off x="467544" y="692696"/>
            <a:ext cx="2331087" cy="1200329"/>
          </a:xfrm>
          <a:prstGeom prst="rect">
            <a:avLst/>
          </a:prstGeom>
          <a:noFill/>
        </p:spPr>
        <p:txBody>
          <a:bodyPr wrap="none" lIns="91440" tIns="45720" rIns="91440" bIns="45720">
            <a:spAutoFit/>
          </a:bodyPr>
          <a:lstStyle/>
          <a:p>
            <a:pPr algn="ctr"/>
            <a:r>
              <a:rPr lang="en-US" sz="7200" b="1" dirty="0" smtClean="0">
                <a:ln w="10541" cmpd="sng">
                  <a:solidFill>
                    <a:schemeClr val="accent1">
                      <a:shade val="88000"/>
                      <a:satMod val="110000"/>
                    </a:schemeClr>
                  </a:solidFill>
                  <a:prstDash val="solid"/>
                </a:ln>
                <a:gradFill>
                  <a:gsLst>
                    <a:gs pos="0">
                      <a:schemeClr val="bg1"/>
                    </a:gs>
                    <a:gs pos="19000">
                      <a:schemeClr val="accent1">
                        <a:tint val="52000"/>
                        <a:satMod val="300000"/>
                      </a:schemeClr>
                    </a:gs>
                    <a:gs pos="50000">
                      <a:schemeClr val="accent1">
                        <a:shade val="20000"/>
                        <a:satMod val="300000"/>
                      </a:schemeClr>
                    </a:gs>
                    <a:gs pos="79000">
                      <a:schemeClr val="accent1">
                        <a:tint val="52000"/>
                        <a:satMod val="300000"/>
                      </a:schemeClr>
                    </a:gs>
                    <a:gs pos="100000">
                      <a:schemeClr val="bg1"/>
                    </a:gs>
                  </a:gsLst>
                  <a:lin ang="5400000"/>
                </a:gradFill>
                <a:effectLst>
                  <a:glow rad="63500">
                    <a:schemeClr val="accent5">
                      <a:satMod val="175000"/>
                      <a:alpha val="40000"/>
                    </a:schemeClr>
                  </a:glow>
                  <a:innerShdw blurRad="63500" dist="50800" dir="13500000">
                    <a:prstClr val="black">
                      <a:alpha val="50000"/>
                    </a:prstClr>
                  </a:innerShdw>
                </a:effectLst>
              </a:rPr>
              <a:t>IFMIF</a:t>
            </a:r>
            <a:endParaRPr lang="en-US" sz="7200" b="1" dirty="0">
              <a:ln w="10541" cmpd="sng">
                <a:solidFill>
                  <a:schemeClr val="accent1">
                    <a:shade val="88000"/>
                    <a:satMod val="110000"/>
                  </a:schemeClr>
                </a:solidFill>
                <a:prstDash val="solid"/>
              </a:ln>
              <a:gradFill>
                <a:gsLst>
                  <a:gs pos="0">
                    <a:schemeClr val="bg1"/>
                  </a:gs>
                  <a:gs pos="19000">
                    <a:schemeClr val="accent1">
                      <a:tint val="52000"/>
                      <a:satMod val="300000"/>
                    </a:schemeClr>
                  </a:gs>
                  <a:gs pos="50000">
                    <a:schemeClr val="accent1">
                      <a:shade val="20000"/>
                      <a:satMod val="300000"/>
                    </a:schemeClr>
                  </a:gs>
                  <a:gs pos="79000">
                    <a:schemeClr val="accent1">
                      <a:tint val="52000"/>
                      <a:satMod val="300000"/>
                    </a:schemeClr>
                  </a:gs>
                  <a:gs pos="100000">
                    <a:schemeClr val="bg1"/>
                  </a:gs>
                </a:gsLst>
                <a:lin ang="5400000"/>
              </a:gradFill>
              <a:effectLst>
                <a:glow rad="63500">
                  <a:schemeClr val="accent5">
                    <a:satMod val="175000"/>
                    <a:alpha val="40000"/>
                  </a:schemeClr>
                </a:glow>
                <a:innerShdw blurRad="63500" dist="50800" dir="13500000">
                  <a:prstClr val="black">
                    <a:alpha val="50000"/>
                  </a:prstClr>
                </a:innerShdw>
              </a:effectLst>
            </a:endParaRPr>
          </a:p>
        </p:txBody>
      </p:sp>
    </p:spTree>
    <p:extLst>
      <p:ext uri="{BB962C8B-B14F-4D97-AF65-F5344CB8AC3E}">
        <p14:creationId xmlns:p14="http://schemas.microsoft.com/office/powerpoint/2010/main" val="413936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6"/>
                                        </p:tgtEl>
                                        <p:attrNameLst>
                                          <p:attrName>ppt_w</p:attrName>
                                        </p:attrNameLst>
                                      </p:cBhvr>
                                      <p:tavLst>
                                        <p:tav tm="0">
                                          <p:val>
                                            <p:strVal val="ppt_w"/>
                                          </p:val>
                                        </p:tav>
                                        <p:tav tm="100000">
                                          <p:val>
                                            <p:fltVal val="0"/>
                                          </p:val>
                                        </p:tav>
                                      </p:tavLst>
                                    </p:anim>
                                    <p:anim calcmode="lin" valueType="num">
                                      <p:cBhvr>
                                        <p:cTn id="13" dur="1000"/>
                                        <p:tgtEl>
                                          <p:spTgt spid="6"/>
                                        </p:tgtEl>
                                        <p:attrNameLst>
                                          <p:attrName>ppt_h</p:attrName>
                                        </p:attrNameLst>
                                      </p:cBhvr>
                                      <p:tavLst>
                                        <p:tav tm="0">
                                          <p:val>
                                            <p:strVal val="ppt_h"/>
                                          </p:val>
                                        </p:tav>
                                        <p:tav tm="100000">
                                          <p:val>
                                            <p:fltVal val="0"/>
                                          </p:val>
                                        </p:tav>
                                      </p:tavLst>
                                    </p:anim>
                                    <p:anim calcmode="lin" valueType="num">
                                      <p:cBhvr>
                                        <p:cTn id="14" dur="1000"/>
                                        <p:tgtEl>
                                          <p:spTgt spid="6"/>
                                        </p:tgtEl>
                                        <p:attrNameLst>
                                          <p:attrName>style.rotation</p:attrName>
                                        </p:attrNameLst>
                                      </p:cBhvr>
                                      <p:tavLst>
                                        <p:tav tm="0">
                                          <p:val>
                                            <p:fltVal val="0"/>
                                          </p:val>
                                        </p:tav>
                                        <p:tav tm="100000">
                                          <p:val>
                                            <p:fltVal val="9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par>
                                <p:cTn id="31" presetID="6"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56511"/>
            <a:ext cx="9144000" cy="628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p:cNvSpPr txBox="1"/>
          <p:nvPr/>
        </p:nvSpPr>
        <p:spPr>
          <a:xfrm>
            <a:off x="5724128" y="-99392"/>
            <a:ext cx="3295006" cy="769441"/>
          </a:xfrm>
          <a:prstGeom prst="rect">
            <a:avLst/>
          </a:prstGeom>
          <a:noFill/>
        </p:spPr>
        <p:txBody>
          <a:bodyPr wrap="none" lIns="91440" tIns="45720" rIns="91440" bIns="45720">
            <a:spAutoFit/>
          </a:bodyPr>
          <a:lstStyle>
            <a:defPPr>
              <a:defRPr lang="en-US"/>
            </a:defPPr>
            <a:lvl1pPr algn="ctr">
              <a:defRPr sz="4400" b="1">
                <a:ln w="900" cmpd="sng">
                  <a:solidFill>
                    <a:schemeClr val="accent1">
                      <a:satMod val="190000"/>
                      <a:alpha val="55000"/>
                    </a:schemeClr>
                  </a:solidFill>
                  <a:prstDash val="solid"/>
                </a:ln>
                <a:solidFill>
                  <a:srgbClr val="6AEAF0"/>
                </a:solidFill>
                <a:effectLst>
                  <a:innerShdw blurRad="101600" dist="76200" dir="5400000">
                    <a:schemeClr val="accent1">
                      <a:satMod val="190000"/>
                      <a:tint val="100000"/>
                      <a:alpha val="74000"/>
                    </a:schemeClr>
                  </a:innerShdw>
                </a:effectLst>
              </a:defRPr>
            </a:lvl1pPr>
          </a:lstStyle>
          <a:p>
            <a:r>
              <a:rPr lang="en-US" dirty="0"/>
              <a:t>IFMIF/EVEDA</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836712"/>
            <a:ext cx="2016224" cy="11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8520" y="692696"/>
            <a:ext cx="8454278" cy="1846659"/>
          </a:xfrm>
          <a:prstGeom prst="rect">
            <a:avLst/>
          </a:prstGeom>
        </p:spPr>
        <p:txBody>
          <a:bodyPr wrap="square">
            <a:spAutoFit/>
          </a:bodyPr>
          <a:lstStyle/>
          <a:p>
            <a:pPr algn="ctr"/>
            <a:r>
              <a:rPr lang="en-US" sz="3200" b="1" dirty="0" smtClean="0">
                <a:solidFill>
                  <a:srgbClr val="002060"/>
                </a:solidFill>
              </a:rPr>
              <a:t>IFMIF</a:t>
            </a:r>
            <a:r>
              <a:rPr lang="en-US" b="1" dirty="0" smtClean="0">
                <a:solidFill>
                  <a:srgbClr val="002060"/>
                </a:solidFill>
              </a:rPr>
              <a:t> </a:t>
            </a:r>
            <a:endParaRPr lang="en-US" dirty="0">
              <a:solidFill>
                <a:srgbClr val="002060"/>
              </a:solidFill>
            </a:endParaRPr>
          </a:p>
          <a:p>
            <a:pPr algn="ctr"/>
            <a:r>
              <a:rPr lang="en-US" dirty="0">
                <a:solidFill>
                  <a:srgbClr val="0070C0"/>
                </a:solidFill>
              </a:rPr>
              <a:t>International Fusion Materials Irradiation Facility</a:t>
            </a:r>
            <a:r>
              <a:rPr lang="en-US" dirty="0"/>
              <a:t> </a:t>
            </a:r>
          </a:p>
          <a:p>
            <a:pPr algn="ctr"/>
            <a:r>
              <a:rPr lang="en-US" sz="2800" b="1" dirty="0">
                <a:solidFill>
                  <a:srgbClr val="002060"/>
                </a:solidFill>
              </a:rPr>
              <a:t>EVEDA</a:t>
            </a:r>
            <a:r>
              <a:rPr lang="en-US" b="1" dirty="0">
                <a:solidFill>
                  <a:srgbClr val="002060"/>
                </a:solidFill>
              </a:rPr>
              <a:t> </a:t>
            </a:r>
            <a:endParaRPr lang="en-US" dirty="0">
              <a:solidFill>
                <a:srgbClr val="002060"/>
              </a:solidFill>
            </a:endParaRPr>
          </a:p>
          <a:p>
            <a:pPr algn="ctr"/>
            <a:r>
              <a:rPr lang="en-US" dirty="0">
                <a:solidFill>
                  <a:srgbClr val="0070C0"/>
                </a:solidFill>
              </a:rPr>
              <a:t>Engineering Validation &amp; Engineering Design Activities</a:t>
            </a:r>
            <a:r>
              <a:rPr lang="en-US" dirty="0"/>
              <a:t> </a:t>
            </a:r>
            <a:endParaRPr lang="en-US" dirty="0" smtClean="0"/>
          </a:p>
          <a:p>
            <a:endParaRPr lang="en-US" dirty="0">
              <a:solidFill>
                <a:srgbClr val="0070C0"/>
              </a:solidFill>
            </a:endParaRPr>
          </a:p>
        </p:txBody>
      </p:sp>
      <p:sp>
        <p:nvSpPr>
          <p:cNvPr id="10" name="Rectangle 9"/>
          <p:cNvSpPr/>
          <p:nvPr/>
        </p:nvSpPr>
        <p:spPr>
          <a:xfrm>
            <a:off x="503548" y="2204864"/>
            <a:ext cx="8136904" cy="923330"/>
          </a:xfrm>
          <a:prstGeom prst="rect">
            <a:avLst/>
          </a:prstGeom>
        </p:spPr>
        <p:txBody>
          <a:bodyPr wrap="square">
            <a:spAutoFit/>
          </a:bodyPr>
          <a:lstStyle/>
          <a:p>
            <a:r>
              <a:rPr lang="en-GB" i="1" dirty="0">
                <a:solidFill>
                  <a:srgbClr val="0070C0"/>
                </a:solidFill>
              </a:rPr>
              <a:t>…to produce </a:t>
            </a:r>
            <a:r>
              <a:rPr lang="en-GB" i="1" dirty="0">
                <a:solidFill>
                  <a:srgbClr val="FF0000"/>
                </a:solidFill>
              </a:rPr>
              <a:t>an integrated engineering design of IFMIF </a:t>
            </a:r>
            <a:r>
              <a:rPr lang="en-GB" i="1" dirty="0">
                <a:solidFill>
                  <a:srgbClr val="0070C0"/>
                </a:solidFill>
              </a:rPr>
              <a:t>and the data necessary for future decisions on the construction, operation, exploitation and decommissioning of IFMIF, and </a:t>
            </a:r>
            <a:r>
              <a:rPr lang="en-GB" i="1" dirty="0">
                <a:solidFill>
                  <a:srgbClr val="FF0000"/>
                </a:solidFill>
              </a:rPr>
              <a:t>to validate continuous and stable operation of each IFMIF subsystem</a:t>
            </a:r>
          </a:p>
        </p:txBody>
      </p:sp>
      <p:sp>
        <p:nvSpPr>
          <p:cNvPr id="12" name="Rectangle 11"/>
          <p:cNvSpPr/>
          <p:nvPr/>
        </p:nvSpPr>
        <p:spPr>
          <a:xfrm>
            <a:off x="3009342" y="3212976"/>
            <a:ext cx="3074826" cy="369332"/>
          </a:xfrm>
          <a:prstGeom prst="rect">
            <a:avLst/>
          </a:prstGeom>
          <a:solidFill>
            <a:schemeClr val="tx2">
              <a:lumMod val="60000"/>
              <a:lumOff val="40000"/>
            </a:schemeClr>
          </a:solidFill>
        </p:spPr>
        <p:txBody>
          <a:bodyPr wrap="square">
            <a:spAutoFit/>
          </a:bodyPr>
          <a:lstStyle/>
          <a:p>
            <a:pPr algn="ctr"/>
            <a:r>
              <a:rPr lang="en-US" b="1" dirty="0">
                <a:solidFill>
                  <a:srgbClr val="C00000"/>
                </a:solidFill>
              </a:rPr>
              <a:t>Signed in February </a:t>
            </a:r>
            <a:r>
              <a:rPr lang="en-US" b="1" dirty="0" smtClean="0">
                <a:solidFill>
                  <a:srgbClr val="C00000"/>
                </a:solidFill>
              </a:rPr>
              <a:t>2007</a:t>
            </a:r>
            <a:endParaRPr lang="en-US" b="1" dirty="0">
              <a:solidFill>
                <a:srgbClr val="C00000"/>
              </a:solidFill>
            </a:endParaRPr>
          </a:p>
        </p:txBody>
      </p:sp>
      <p:sp>
        <p:nvSpPr>
          <p:cNvPr id="34" name="Rectangle 33"/>
          <p:cNvSpPr/>
          <p:nvPr/>
        </p:nvSpPr>
        <p:spPr>
          <a:xfrm>
            <a:off x="2327238" y="3633991"/>
            <a:ext cx="4549018" cy="369332"/>
          </a:xfrm>
          <a:prstGeom prst="rect">
            <a:avLst/>
          </a:prstGeom>
          <a:solidFill>
            <a:schemeClr val="accent1">
              <a:lumMod val="60000"/>
              <a:lumOff val="40000"/>
            </a:schemeClr>
          </a:solidFill>
        </p:spPr>
        <p:txBody>
          <a:bodyPr wrap="square">
            <a:spAutoFit/>
          </a:bodyPr>
          <a:lstStyle/>
          <a:p>
            <a:pPr algn="ctr"/>
            <a:r>
              <a:rPr lang="en-US" b="1" dirty="0" smtClean="0">
                <a:solidFill>
                  <a:srgbClr val="C00000"/>
                </a:solidFill>
              </a:rPr>
              <a:t>Framed by the Broader Approach Agreement</a:t>
            </a:r>
            <a:endParaRPr lang="en-US" b="1" dirty="0">
              <a:solidFill>
                <a:srgbClr val="C00000"/>
              </a:solidFill>
            </a:endParaRPr>
          </a:p>
        </p:txBody>
      </p:sp>
      <p:grpSp>
        <p:nvGrpSpPr>
          <p:cNvPr id="5" name="Group 4"/>
          <p:cNvGrpSpPr/>
          <p:nvPr/>
        </p:nvGrpSpPr>
        <p:grpSpPr>
          <a:xfrm>
            <a:off x="35496" y="3140968"/>
            <a:ext cx="9217024" cy="3744416"/>
            <a:chOff x="35496" y="3140968"/>
            <a:chExt cx="9217024" cy="3744416"/>
          </a:xfrm>
        </p:grpSpPr>
        <p:pic>
          <p:nvPicPr>
            <p:cNvPr id="13" name="Picture 2"/>
            <p:cNvPicPr>
              <a:picLocks noChangeAspect="1" noChangeArrowheads="1"/>
            </p:cNvPicPr>
            <p:nvPr/>
          </p:nvPicPr>
          <p:blipFill rotWithShape="1">
            <a:blip r:embed="rId3" cstate="print"/>
            <a:srcRect r="90290" b="22140"/>
            <a:stretch/>
          </p:blipFill>
          <p:spPr bwMode="auto">
            <a:xfrm>
              <a:off x="755575" y="3140968"/>
              <a:ext cx="1412541" cy="766874"/>
            </a:xfrm>
            <a:prstGeom prst="rect">
              <a:avLst/>
            </a:prstGeom>
            <a:noFill/>
            <a:ln w="9525">
              <a:noFill/>
              <a:miter lim="800000"/>
              <a:headEnd/>
              <a:tailEnd/>
            </a:ln>
            <a:effectLst/>
          </p:spPr>
        </p:pic>
        <p:pic>
          <p:nvPicPr>
            <p:cNvPr id="14" name="Picture 13" descr="Enea.png"/>
            <p:cNvPicPr>
              <a:picLocks noChangeAspect="1"/>
            </p:cNvPicPr>
            <p:nvPr/>
          </p:nvPicPr>
          <p:blipFill>
            <a:blip r:embed="rId4" cstate="print"/>
            <a:stretch>
              <a:fillRect/>
            </a:stretch>
          </p:blipFill>
          <p:spPr>
            <a:xfrm>
              <a:off x="1863318" y="4908682"/>
              <a:ext cx="838447" cy="432038"/>
            </a:xfrm>
            <a:prstGeom prst="rect">
              <a:avLst/>
            </a:prstGeom>
          </p:spPr>
        </p:pic>
        <p:pic>
          <p:nvPicPr>
            <p:cNvPr id="1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79" y="6256511"/>
              <a:ext cx="923279" cy="41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51" y="5559535"/>
              <a:ext cx="1021105" cy="53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7"/>
            <p:cNvPicPr>
              <a:picLocks noChangeAspect="1" noChangeArrowheads="1"/>
            </p:cNvPicPr>
            <p:nvPr/>
          </p:nvPicPr>
          <p:blipFill>
            <a:blip r:embed="rId7">
              <a:extLst>
                <a:ext uri="{28A0092B-C50C-407E-A947-70E740481C1C}">
                  <a14:useLocalDpi xmlns:a14="http://schemas.microsoft.com/office/drawing/2010/main" val="0"/>
                </a:ext>
              </a:extLst>
            </a:blip>
            <a:srcRect l="14877" t="8025" r="10733" b="9090"/>
            <a:stretch>
              <a:fillRect/>
            </a:stretch>
          </p:blipFill>
          <p:spPr bwMode="auto">
            <a:xfrm>
              <a:off x="354103" y="4869160"/>
              <a:ext cx="910935" cy="5755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526" y="4047813"/>
              <a:ext cx="612090" cy="6120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010449" y="5503323"/>
              <a:ext cx="1242071" cy="276999"/>
            </a:xfrm>
            <a:prstGeom prst="rect">
              <a:avLst/>
            </a:prstGeom>
            <a:noFill/>
          </p:spPr>
          <p:txBody>
            <a:bodyPr wrap="none" rtlCol="0">
              <a:spAutoFit/>
            </a:bodyPr>
            <a:lstStyle/>
            <a:p>
              <a:r>
                <a:rPr lang="en-GB" sz="1200" b="1" dirty="0" smtClean="0"/>
                <a:t>Tokyo University</a:t>
              </a:r>
              <a:endParaRPr lang="en-GB" sz="1200" b="1" dirty="0"/>
            </a:p>
          </p:txBody>
        </p:sp>
        <p:pic>
          <p:nvPicPr>
            <p:cNvPr id="25" name="Image 66" descr="Kyushu University.png"/>
            <p:cNvPicPr>
              <a:picLocks noChangeAspect="1"/>
            </p:cNvPicPr>
            <p:nvPr/>
          </p:nvPicPr>
          <p:blipFill>
            <a:blip r:embed="rId9" cstate="print"/>
            <a:stretch>
              <a:fillRect/>
            </a:stretch>
          </p:blipFill>
          <p:spPr>
            <a:xfrm>
              <a:off x="6506390" y="4941168"/>
              <a:ext cx="750720" cy="750720"/>
            </a:xfrm>
            <a:prstGeom prst="rect">
              <a:avLst/>
            </a:prstGeom>
          </p:spPr>
        </p:pic>
        <p:sp>
          <p:nvSpPr>
            <p:cNvPr id="26" name="TextBox 25"/>
            <p:cNvSpPr txBox="1"/>
            <p:nvPr/>
          </p:nvSpPr>
          <p:spPr>
            <a:xfrm>
              <a:off x="6176990" y="5672281"/>
              <a:ext cx="1329403" cy="276999"/>
            </a:xfrm>
            <a:prstGeom prst="rect">
              <a:avLst/>
            </a:prstGeom>
            <a:noFill/>
          </p:spPr>
          <p:txBody>
            <a:bodyPr wrap="none" rtlCol="0">
              <a:spAutoFit/>
            </a:bodyPr>
            <a:lstStyle/>
            <a:p>
              <a:r>
                <a:rPr lang="en-GB" sz="1200" b="1" dirty="0" smtClean="0"/>
                <a:t>Kyushu University</a:t>
              </a:r>
              <a:endParaRPr lang="en-GB" sz="1200" b="1" dirty="0"/>
            </a:p>
          </p:txBody>
        </p:sp>
        <p:pic>
          <p:nvPicPr>
            <p:cNvPr id="27" name="Image 70" descr="University of Tokyo.png"/>
            <p:cNvPicPr>
              <a:picLocks noChangeAspect="1"/>
            </p:cNvPicPr>
            <p:nvPr/>
          </p:nvPicPr>
          <p:blipFill>
            <a:blip r:embed="rId10" cstate="print"/>
            <a:stretch>
              <a:fillRect/>
            </a:stretch>
          </p:blipFill>
          <p:spPr>
            <a:xfrm>
              <a:off x="8316416" y="4895606"/>
              <a:ext cx="677465" cy="677465"/>
            </a:xfrm>
            <a:prstGeom prst="rect">
              <a:avLst/>
            </a:prstGeom>
          </p:spPr>
        </p:pic>
        <p:pic>
          <p:nvPicPr>
            <p:cNvPr id="28" name="Image 68" descr="Osaka University.png"/>
            <p:cNvPicPr>
              <a:picLocks noChangeAspect="1"/>
            </p:cNvPicPr>
            <p:nvPr/>
          </p:nvPicPr>
          <p:blipFill>
            <a:blip r:embed="rId11" cstate="print"/>
            <a:stretch>
              <a:fillRect/>
            </a:stretch>
          </p:blipFill>
          <p:spPr>
            <a:xfrm>
              <a:off x="6570289" y="4088105"/>
              <a:ext cx="576000" cy="576000"/>
            </a:xfrm>
            <a:prstGeom prst="rect">
              <a:avLst/>
            </a:prstGeom>
          </p:spPr>
        </p:pic>
        <p:sp>
          <p:nvSpPr>
            <p:cNvPr id="30" name="TextBox 29"/>
            <p:cNvSpPr txBox="1"/>
            <p:nvPr/>
          </p:nvSpPr>
          <p:spPr>
            <a:xfrm>
              <a:off x="6282257" y="4592161"/>
              <a:ext cx="1255152" cy="276999"/>
            </a:xfrm>
            <a:prstGeom prst="rect">
              <a:avLst/>
            </a:prstGeom>
            <a:noFill/>
          </p:spPr>
          <p:txBody>
            <a:bodyPr wrap="none" rtlCol="0">
              <a:spAutoFit/>
            </a:bodyPr>
            <a:lstStyle/>
            <a:p>
              <a:r>
                <a:rPr lang="en-GB" sz="1200" b="1" dirty="0" smtClean="0"/>
                <a:t>Osaka University</a:t>
              </a:r>
              <a:endParaRPr lang="en-GB" sz="1200" b="1" dirty="0"/>
            </a:p>
          </p:txBody>
        </p:sp>
        <p:pic>
          <p:nvPicPr>
            <p:cNvPr id="31" name="Image 67" descr="Nagoya University.png"/>
            <p:cNvPicPr>
              <a:picLocks noChangeAspect="1"/>
            </p:cNvPicPr>
            <p:nvPr/>
          </p:nvPicPr>
          <p:blipFill>
            <a:blip r:embed="rId12" cstate="print"/>
            <a:stretch>
              <a:fillRect/>
            </a:stretch>
          </p:blipFill>
          <p:spPr>
            <a:xfrm>
              <a:off x="8154465" y="3840429"/>
              <a:ext cx="1003970" cy="688166"/>
            </a:xfrm>
            <a:prstGeom prst="rect">
              <a:avLst/>
            </a:prstGeom>
          </p:spPr>
        </p:pic>
        <p:sp>
          <p:nvSpPr>
            <p:cNvPr id="32" name="TextBox 31"/>
            <p:cNvSpPr txBox="1"/>
            <p:nvPr/>
          </p:nvSpPr>
          <p:spPr>
            <a:xfrm>
              <a:off x="7890884" y="4520153"/>
              <a:ext cx="1343701" cy="276999"/>
            </a:xfrm>
            <a:prstGeom prst="rect">
              <a:avLst/>
            </a:prstGeom>
            <a:noFill/>
          </p:spPr>
          <p:txBody>
            <a:bodyPr wrap="none" rtlCol="0">
              <a:spAutoFit/>
            </a:bodyPr>
            <a:lstStyle/>
            <a:p>
              <a:r>
                <a:rPr lang="en-GB" sz="1200" b="1" dirty="0" smtClean="0"/>
                <a:t>Nagoya University</a:t>
              </a:r>
              <a:endParaRPr lang="en-GB" sz="1200" b="1" dirty="0"/>
            </a:p>
          </p:txBody>
        </p:sp>
        <p:pic>
          <p:nvPicPr>
            <p:cNvPr id="46" name="Image 69" descr="Tohoku University.png"/>
            <p:cNvPicPr>
              <a:picLocks noChangeAspect="1"/>
            </p:cNvPicPr>
            <p:nvPr/>
          </p:nvPicPr>
          <p:blipFill>
            <a:blip r:embed="rId13" cstate="print"/>
            <a:stretch>
              <a:fillRect/>
            </a:stretch>
          </p:blipFill>
          <p:spPr>
            <a:xfrm>
              <a:off x="4572000" y="4005064"/>
              <a:ext cx="824159" cy="824159"/>
            </a:xfrm>
            <a:prstGeom prst="rect">
              <a:avLst/>
            </a:prstGeom>
          </p:spPr>
        </p:pic>
        <p:sp>
          <p:nvSpPr>
            <p:cNvPr id="47" name="TextBox 46"/>
            <p:cNvSpPr txBox="1"/>
            <p:nvPr/>
          </p:nvSpPr>
          <p:spPr>
            <a:xfrm>
              <a:off x="4315664" y="4797152"/>
              <a:ext cx="1336456" cy="276999"/>
            </a:xfrm>
            <a:prstGeom prst="rect">
              <a:avLst/>
            </a:prstGeom>
            <a:noFill/>
          </p:spPr>
          <p:txBody>
            <a:bodyPr wrap="none" rtlCol="0">
              <a:spAutoFit/>
            </a:bodyPr>
            <a:lstStyle/>
            <a:p>
              <a:r>
                <a:rPr lang="en-GB" sz="1200" b="1" dirty="0" smtClean="0"/>
                <a:t>Tohoku University</a:t>
              </a:r>
              <a:endParaRPr lang="en-GB" sz="1200" b="1" dirty="0"/>
            </a:p>
          </p:txBody>
        </p:sp>
        <p:sp>
          <p:nvSpPr>
            <p:cNvPr id="48" name="TextBox 47"/>
            <p:cNvSpPr txBox="1"/>
            <p:nvPr/>
          </p:nvSpPr>
          <p:spPr>
            <a:xfrm>
              <a:off x="3857855" y="5877272"/>
              <a:ext cx="2370329" cy="276999"/>
            </a:xfrm>
            <a:prstGeom prst="rect">
              <a:avLst/>
            </a:prstGeom>
            <a:noFill/>
          </p:spPr>
          <p:txBody>
            <a:bodyPr wrap="none" rtlCol="0">
              <a:spAutoFit/>
            </a:bodyPr>
            <a:lstStyle/>
            <a:p>
              <a:r>
                <a:rPr lang="en-GB" sz="1200" b="1" dirty="0" smtClean="0"/>
                <a:t>Hachinohe Institute of Technology</a:t>
              </a:r>
              <a:endParaRPr lang="en-GB" sz="1200" b="1" dirty="0"/>
            </a:p>
          </p:txBody>
        </p:sp>
        <p:pic>
          <p:nvPicPr>
            <p:cNvPr id="49" name="Picture 5"/>
            <p:cNvPicPr>
              <a:picLocks noChangeAspect="1" noChangeArrowheads="1"/>
            </p:cNvPicPr>
            <p:nvPr/>
          </p:nvPicPr>
          <p:blipFill>
            <a:blip r:embed="rId14" cstate="print">
              <a:clrChange>
                <a:clrFrom>
                  <a:srgbClr val="FFFFFF"/>
                </a:clrFrom>
                <a:clrTo>
                  <a:srgbClr val="FFFFFF">
                    <a:alpha val="0"/>
                  </a:srgbClr>
                </a:clrTo>
              </a:clrChange>
            </a:blip>
            <a:srcRect l="30796" r="30796" b="36576"/>
            <a:stretch>
              <a:fillRect/>
            </a:stretch>
          </p:blipFill>
          <p:spPr bwMode="auto">
            <a:xfrm>
              <a:off x="4572000" y="5119875"/>
              <a:ext cx="798957" cy="757397"/>
            </a:xfrm>
            <a:prstGeom prst="rect">
              <a:avLst/>
            </a:prstGeom>
            <a:noFill/>
            <a:ln w="9525">
              <a:noFill/>
              <a:miter lim="800000"/>
              <a:headEnd/>
              <a:tailEnd/>
            </a:ln>
            <a:effectLst/>
          </p:spPr>
        </p:pic>
        <p:pic>
          <p:nvPicPr>
            <p:cNvPr id="22" name="Image 65" descr="Kyoto University.png"/>
            <p:cNvPicPr>
              <a:picLocks noChangeAspect="1"/>
            </p:cNvPicPr>
            <p:nvPr/>
          </p:nvPicPr>
          <p:blipFill>
            <a:blip r:embed="rId15" cstate="print"/>
            <a:stretch>
              <a:fillRect/>
            </a:stretch>
          </p:blipFill>
          <p:spPr>
            <a:xfrm>
              <a:off x="8244408" y="5955637"/>
              <a:ext cx="785731" cy="785731"/>
            </a:xfrm>
            <a:prstGeom prst="rect">
              <a:avLst/>
            </a:prstGeom>
          </p:spPr>
        </p:pic>
        <p:sp>
          <p:nvSpPr>
            <p:cNvPr id="24" name="TextBox 23"/>
            <p:cNvSpPr txBox="1"/>
            <p:nvPr/>
          </p:nvSpPr>
          <p:spPr>
            <a:xfrm>
              <a:off x="5574532" y="6608385"/>
              <a:ext cx="2867965" cy="276999"/>
            </a:xfrm>
            <a:prstGeom prst="rect">
              <a:avLst/>
            </a:prstGeom>
            <a:noFill/>
          </p:spPr>
          <p:txBody>
            <a:bodyPr wrap="none" rtlCol="0">
              <a:spAutoFit/>
            </a:bodyPr>
            <a:lstStyle/>
            <a:p>
              <a:r>
                <a:rPr lang="en-GB" sz="1200" b="1" dirty="0" smtClean="0"/>
                <a:t>Hachinohe National College of technology</a:t>
              </a:r>
              <a:endParaRPr lang="en-GB" sz="1200" b="1" dirty="0"/>
            </a:p>
          </p:txBody>
        </p:sp>
        <p:pic>
          <p:nvPicPr>
            <p:cNvPr id="29" name="Picture 2" descr="独立行政法人国立高等専門学校機構 八戸工業高等専門学校"/>
            <p:cNvPicPr>
              <a:picLocks noChangeAspect="1" noChangeArrowheads="1"/>
            </p:cNvPicPr>
            <p:nvPr/>
          </p:nvPicPr>
          <p:blipFill>
            <a:blip r:embed="rId16" cstate="print"/>
            <a:srcRect t="18898" r="83784" b="21102"/>
            <a:stretch>
              <a:fillRect/>
            </a:stretch>
          </p:blipFill>
          <p:spPr bwMode="auto">
            <a:xfrm>
              <a:off x="6654652" y="6104329"/>
              <a:ext cx="576000" cy="576000"/>
            </a:xfrm>
            <a:prstGeom prst="rect">
              <a:avLst/>
            </a:prstGeom>
            <a:noFill/>
            <a:ln>
              <a:noFill/>
            </a:ln>
          </p:spPr>
        </p:pic>
        <p:pic>
          <p:nvPicPr>
            <p:cNvPr id="44" name="Picture 43" descr="LHDorignal_R255G0B255_945x732"/>
            <p:cNvPicPr>
              <a:picLocks noChangeAspect="1"/>
            </p:cNvPicPr>
            <p:nvPr/>
          </p:nvPicPr>
          <p:blipFill>
            <a:blip r:embed="rId17" cstate="print">
              <a:clrChange>
                <a:clrFrom>
                  <a:srgbClr val="FFFFFF"/>
                </a:clrFrom>
                <a:clrTo>
                  <a:srgbClr val="FFFFFF">
                    <a:alpha val="0"/>
                  </a:srgbClr>
                </a:clrTo>
              </a:clrChange>
            </a:blip>
            <a:stretch>
              <a:fillRect/>
            </a:stretch>
          </p:blipFill>
          <p:spPr bwMode="auto">
            <a:xfrm>
              <a:off x="4499992" y="6165304"/>
              <a:ext cx="860834" cy="666803"/>
            </a:xfrm>
            <a:prstGeom prst="rect">
              <a:avLst/>
            </a:prstGeom>
            <a:noFill/>
            <a:ln w="9525">
              <a:noFill/>
              <a:miter lim="800000"/>
              <a:headEnd/>
              <a:tailEnd/>
            </a:ln>
          </p:spPr>
        </p:pic>
        <p:pic>
          <p:nvPicPr>
            <p:cNvPr id="51" name="Picture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10567" y="5733256"/>
              <a:ext cx="945209" cy="275077"/>
            </a:xfrm>
            <a:prstGeom prst="rect">
              <a:avLst/>
            </a:prstGeom>
          </p:spPr>
        </p:pic>
        <p:pic>
          <p:nvPicPr>
            <p:cNvPr id="35" name="図 35" descr="フランス国旗.bmp"/>
            <p:cNvPicPr>
              <a:picLocks noChangeAspect="1"/>
            </p:cNvPicPr>
            <p:nvPr/>
          </p:nvPicPr>
          <p:blipFill>
            <a:blip r:embed="rId19" cstate="print"/>
            <a:srcRect/>
            <a:stretch>
              <a:fillRect/>
            </a:stretch>
          </p:blipFill>
          <p:spPr bwMode="auto">
            <a:xfrm>
              <a:off x="107504" y="4249510"/>
              <a:ext cx="360040" cy="229905"/>
            </a:xfrm>
            <a:prstGeom prst="rect">
              <a:avLst/>
            </a:prstGeom>
            <a:noFill/>
            <a:ln w="9525">
              <a:noFill/>
              <a:miter lim="800000"/>
              <a:headEnd/>
              <a:tailEnd/>
            </a:ln>
          </p:spPr>
        </p:pic>
        <p:pic>
          <p:nvPicPr>
            <p:cNvPr id="36" name="図 37" descr="イタリア国旗.bmp"/>
            <p:cNvPicPr>
              <a:picLocks noChangeAspect="1"/>
            </p:cNvPicPr>
            <p:nvPr/>
          </p:nvPicPr>
          <p:blipFill>
            <a:blip r:embed="rId20" cstate="print"/>
            <a:srcRect/>
            <a:stretch>
              <a:fillRect/>
            </a:stretch>
          </p:blipFill>
          <p:spPr bwMode="auto">
            <a:xfrm>
              <a:off x="1331640" y="5028028"/>
              <a:ext cx="360040" cy="292073"/>
            </a:xfrm>
            <a:prstGeom prst="rect">
              <a:avLst/>
            </a:prstGeom>
            <a:noFill/>
            <a:ln w="9525">
              <a:noFill/>
              <a:miter lim="800000"/>
              <a:headEnd/>
              <a:tailEnd/>
            </a:ln>
          </p:spPr>
        </p:pic>
        <p:pic>
          <p:nvPicPr>
            <p:cNvPr id="37" name="図 38" descr="スペイン国旗.bmp"/>
            <p:cNvPicPr>
              <a:picLocks noChangeAspect="1"/>
            </p:cNvPicPr>
            <p:nvPr/>
          </p:nvPicPr>
          <p:blipFill>
            <a:blip r:embed="rId21" cstate="print"/>
            <a:srcRect/>
            <a:stretch>
              <a:fillRect/>
            </a:stretch>
          </p:blipFill>
          <p:spPr bwMode="auto">
            <a:xfrm>
              <a:off x="2789462" y="4263391"/>
              <a:ext cx="342378" cy="216024"/>
            </a:xfrm>
            <a:prstGeom prst="rect">
              <a:avLst/>
            </a:prstGeom>
            <a:noFill/>
            <a:ln w="9525">
              <a:noFill/>
              <a:miter lim="800000"/>
              <a:headEnd/>
              <a:tailEnd/>
            </a:ln>
          </p:spPr>
        </p:pic>
        <p:pic>
          <p:nvPicPr>
            <p:cNvPr id="38" name="Picture 5" descr="https://encrypted-tbn3.gstatic.com/images?q=tbn:ANd9GcSrToTvRnmKlngZPSiEJ2iqWtPycmuZZMlZVZvZdiaCDwvMLxPeSmgyXA">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496" y="5768146"/>
              <a:ext cx="341703" cy="2234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http://t1.gstatic.com/images?q=tbn:ANd9GcT5skvOsP3RN4WUWUaSAWWFcrmCL-NRHvnNQOa5fSvQ5bnngWwNvQ">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flipH="1">
              <a:off x="1736393" y="6366198"/>
              <a:ext cx="387335" cy="2324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778081" y="5737741"/>
              <a:ext cx="425767" cy="28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Flag of Europe.sv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79512" y="3380604"/>
              <a:ext cx="432048" cy="2878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8" descr="JA"/>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604448" y="3366988"/>
              <a:ext cx="406773" cy="314833"/>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 name="Picture 1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91680" y="4146419"/>
              <a:ext cx="935120" cy="41577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図 3" descr="QST_LOGO_YOKO.psd"/>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45645" y="3206167"/>
            <a:ext cx="1414787" cy="534154"/>
          </a:xfrm>
          <a:prstGeom prst="rect">
            <a:avLst/>
          </a:prstGeom>
          <a:solidFill>
            <a:schemeClr val="bg1"/>
          </a:solidFill>
        </p:spPr>
      </p:pic>
    </p:spTree>
    <p:extLst>
      <p:ext uri="{BB962C8B-B14F-4D97-AF65-F5344CB8AC3E}">
        <p14:creationId xmlns:p14="http://schemas.microsoft.com/office/powerpoint/2010/main" val="26511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316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Picture 2"/>
          <p:cNvPicPr>
            <a:picLocks noChangeAspect="1" noChangeArrowheads="1"/>
          </p:cNvPicPr>
          <p:nvPr/>
        </p:nvPicPr>
        <p:blipFill rotWithShape="1">
          <a:blip r:embed="rId2">
            <a:clrChange>
              <a:clrFrom>
                <a:srgbClr val="DCE6F2"/>
              </a:clrFrom>
              <a:clrTo>
                <a:srgbClr val="DCE6F2">
                  <a:alpha val="0"/>
                </a:srgbClr>
              </a:clrTo>
            </a:clrChange>
            <a:extLst>
              <a:ext uri="{28A0092B-C50C-407E-A947-70E740481C1C}">
                <a14:useLocalDpi xmlns:a14="http://schemas.microsoft.com/office/drawing/2010/main" val="0"/>
              </a:ext>
            </a:extLst>
          </a:blip>
          <a:srcRect b="1251"/>
          <a:stretch/>
        </p:blipFill>
        <p:spPr bwMode="auto">
          <a:xfrm>
            <a:off x="36512" y="-27383"/>
            <a:ext cx="9144000" cy="6264696"/>
          </a:xfrm>
          <a:prstGeom prst="rect">
            <a:avLst/>
          </a:prstGeom>
          <a:solidFill>
            <a:schemeClr val="accent1">
              <a:alpha val="0"/>
            </a:schemeClr>
          </a:solidFill>
          <a:ln>
            <a:noFill/>
          </a:ln>
          <a:effectLst/>
          <a:extLst/>
        </p:spPr>
      </p:pic>
      <p:sp>
        <p:nvSpPr>
          <p:cNvPr id="8" name="Rectangle 7"/>
          <p:cNvSpPr/>
          <p:nvPr/>
        </p:nvSpPr>
        <p:spPr>
          <a:xfrm flipV="1">
            <a:off x="7956376" y="3068960"/>
            <a:ext cx="1187624" cy="576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845600">
            <a:off x="5613783" y="2772949"/>
            <a:ext cx="798617" cy="338554"/>
          </a:xfrm>
          <a:prstGeom prst="rect">
            <a:avLst/>
          </a:prstGeom>
          <a:noFill/>
        </p:spPr>
        <p:txBody>
          <a:bodyPr wrap="none" rtlCol="0">
            <a:spAutoFit/>
          </a:bodyPr>
          <a:lstStyle/>
          <a:p>
            <a:r>
              <a:rPr lang="en-US" sz="1600" b="1" dirty="0" smtClean="0">
                <a:solidFill>
                  <a:schemeClr val="bg1"/>
                </a:solidFill>
                <a:latin typeface="Arial" panose="020B0604020202020204" pitchFamily="34" charset="0"/>
                <a:cs typeface="Arial" panose="020B0604020202020204" pitchFamily="34" charset="0"/>
              </a:rPr>
              <a:t>IFERC</a:t>
            </a:r>
            <a:endParaRPr lang="en-US" sz="16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108907" y="404664"/>
            <a:ext cx="1279517" cy="584775"/>
          </a:xfrm>
          <a:prstGeom prst="rect">
            <a:avLst/>
          </a:prstGeom>
          <a:noFill/>
        </p:spPr>
        <p:txBody>
          <a:bodyPr wrap="none" rtlCol="0">
            <a:spAutoFit/>
          </a:bodyPr>
          <a:lstStyle/>
          <a:p>
            <a:r>
              <a:rPr lang="en-US" sz="3200" b="1" dirty="0" smtClean="0">
                <a:solidFill>
                  <a:srgbClr val="002060"/>
                </a:solidFill>
              </a:rPr>
              <a:t>DEMO</a:t>
            </a:r>
            <a:endParaRPr lang="en-US" sz="3200" b="1" dirty="0">
              <a:solidFill>
                <a:srgbClr val="002060"/>
              </a:solidFill>
            </a:endParaRPr>
          </a:p>
        </p:txBody>
      </p:sp>
      <p:sp>
        <p:nvSpPr>
          <p:cNvPr id="2" name="Rectangle 1"/>
          <p:cNvSpPr/>
          <p:nvPr/>
        </p:nvSpPr>
        <p:spPr>
          <a:xfrm>
            <a:off x="2267744" y="5295077"/>
            <a:ext cx="6408712" cy="1008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Picture 10" descr="IFMIFPlantv2.jpg"/>
          <p:cNvPicPr>
            <a:picLocks noChangeAspect="1"/>
          </p:cNvPicPr>
          <p:nvPr/>
        </p:nvPicPr>
        <p:blipFill rotWithShape="1">
          <a:blip r:embed="rId3"/>
          <a:srcRect l="3017" t="18880" r="4636" b="29501"/>
          <a:stretch/>
        </p:blipFill>
        <p:spPr>
          <a:xfrm>
            <a:off x="5438524" y="3717032"/>
            <a:ext cx="2229820" cy="1152128"/>
          </a:xfrm>
          <a:prstGeom prst="rect">
            <a:avLst/>
          </a:prstGeom>
        </p:spPr>
      </p:pic>
      <p:pic>
        <p:nvPicPr>
          <p:cNvPr id="10" name="Picture 2"/>
          <p:cNvPicPr>
            <a:picLocks noChangeAspect="1" noChangeArrowheads="1"/>
          </p:cNvPicPr>
          <p:nvPr/>
        </p:nvPicPr>
        <p:blipFill rotWithShape="1">
          <a:blip r:embed="rId4" cstate="print"/>
          <a:srcRect r="90290" b="22140"/>
          <a:stretch/>
        </p:blipFill>
        <p:spPr bwMode="auto">
          <a:xfrm>
            <a:off x="7956376" y="6266616"/>
            <a:ext cx="1007102" cy="546760"/>
          </a:xfrm>
          <a:prstGeom prst="rect">
            <a:avLst/>
          </a:prstGeom>
          <a:noFill/>
          <a:ln w="9525">
            <a:noFill/>
            <a:miter lim="800000"/>
            <a:headEnd/>
            <a:tailEnd/>
          </a:ln>
          <a:effectLst/>
        </p:spPr>
      </p:pic>
      <p:sp>
        <p:nvSpPr>
          <p:cNvPr id="6" name="Rectangle 5"/>
          <p:cNvSpPr/>
          <p:nvPr/>
        </p:nvSpPr>
        <p:spPr>
          <a:xfrm>
            <a:off x="4707173" y="5219908"/>
            <a:ext cx="4545347" cy="461665"/>
          </a:xfrm>
          <a:prstGeom prst="rect">
            <a:avLst/>
          </a:prstGeom>
          <a:noFill/>
        </p:spPr>
        <p:txBody>
          <a:bodyPr wrap="none" lIns="91440" tIns="45720" rIns="91440" bIns="45720">
            <a:spAutoFit/>
          </a:bodyPr>
          <a:lstStyle/>
          <a:p>
            <a:pPr algn="ctr"/>
            <a:r>
              <a:rPr lang="en-US" sz="2400" b="1" dirty="0">
                <a:ln w="10541" cmpd="sng">
                  <a:solidFill>
                    <a:srgbClr val="7D7D7D">
                      <a:tint val="100000"/>
                      <a:shade val="100000"/>
                      <a:satMod val="110000"/>
                    </a:srgbClr>
                  </a:solidFill>
                  <a:prstDash val="solid"/>
                </a:ln>
                <a:solidFill>
                  <a:srgbClr val="FF9900"/>
                </a:solidFill>
              </a:rPr>
              <a:t>The Broader Approach </a:t>
            </a:r>
            <a:r>
              <a:rPr lang="en-US" sz="2400" b="1" dirty="0" smtClean="0">
                <a:ln w="10541" cmpd="sng">
                  <a:solidFill>
                    <a:srgbClr val="7D7D7D">
                      <a:tint val="100000"/>
                      <a:shade val="100000"/>
                      <a:satMod val="110000"/>
                    </a:srgbClr>
                  </a:solidFill>
                  <a:prstDash val="solid"/>
                </a:ln>
                <a:solidFill>
                  <a:srgbClr val="FF9900"/>
                </a:solidFill>
              </a:rPr>
              <a:t>Agreement</a:t>
            </a:r>
            <a:endParaRPr lang="en-US" sz="2400" b="1" dirty="0">
              <a:ln w="10541" cmpd="sng">
                <a:solidFill>
                  <a:srgbClr val="7D7D7D">
                    <a:tint val="100000"/>
                    <a:shade val="100000"/>
                    <a:satMod val="110000"/>
                  </a:srgbClr>
                </a:solidFill>
                <a:prstDash val="solid"/>
              </a:ln>
              <a:solidFill>
                <a:srgbClr val="FF9900"/>
              </a:solidFill>
            </a:endParaRPr>
          </a:p>
        </p:txBody>
      </p:sp>
      <p:sp>
        <p:nvSpPr>
          <p:cNvPr id="4" name="TextBox 3"/>
          <p:cNvSpPr txBox="1"/>
          <p:nvPr/>
        </p:nvSpPr>
        <p:spPr>
          <a:xfrm>
            <a:off x="5910610" y="5579948"/>
            <a:ext cx="1181670" cy="369332"/>
          </a:xfrm>
          <a:prstGeom prst="rect">
            <a:avLst/>
          </a:prstGeom>
          <a:noFill/>
        </p:spPr>
        <p:txBody>
          <a:bodyPr wrap="none" rtlCol="0">
            <a:spAutoFit/>
          </a:bodyPr>
          <a:lstStyle/>
          <a:p>
            <a:r>
              <a:rPr lang="en-US" b="1" i="1" dirty="0">
                <a:solidFill>
                  <a:srgbClr val="FF9900"/>
                </a:solidFill>
              </a:rPr>
              <a:t>s</a:t>
            </a:r>
            <a:r>
              <a:rPr lang="en-US" b="1" i="1" dirty="0" smtClean="0">
                <a:solidFill>
                  <a:srgbClr val="FF9900"/>
                </a:solidFill>
              </a:rPr>
              <a:t>ince 2007</a:t>
            </a:r>
            <a:endParaRPr lang="es-ES" b="1" i="1" dirty="0">
              <a:solidFill>
                <a:srgbClr val="FF9900"/>
              </a:solidFill>
            </a:endParaRPr>
          </a:p>
        </p:txBody>
      </p:sp>
      <p:pic>
        <p:nvPicPr>
          <p:cNvPr id="14" name="Picture 4" descr="６０全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1509" y="5227094"/>
            <a:ext cx="1406503" cy="98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 name="Straight Arrow Connector 14"/>
          <p:cNvCxnSpPr/>
          <p:nvPr/>
        </p:nvCxnSpPr>
        <p:spPr>
          <a:xfrm flipV="1">
            <a:off x="7020272" y="2276872"/>
            <a:ext cx="482551" cy="144016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0"/>
          </p:cNvCxnSpPr>
          <p:nvPr/>
        </p:nvCxnSpPr>
        <p:spPr>
          <a:xfrm flipV="1">
            <a:off x="4366518" y="4748643"/>
            <a:ext cx="0" cy="599563"/>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23928" y="5348206"/>
            <a:ext cx="885179" cy="400110"/>
          </a:xfrm>
          <a:prstGeom prst="rect">
            <a:avLst/>
          </a:prstGeom>
          <a:solidFill>
            <a:schemeClr val="bg2">
              <a:lumMod val="90000"/>
            </a:schemeClr>
          </a:solidFill>
        </p:spPr>
        <p:txBody>
          <a:bodyPr wrap="none" rtlCol="0">
            <a:spAutoFit/>
          </a:bodyPr>
          <a:lstStyle/>
          <a:p>
            <a:r>
              <a:rPr lang="en-GB" sz="2000" b="1" dirty="0" smtClean="0">
                <a:solidFill>
                  <a:schemeClr val="accent1">
                    <a:lumMod val="50000"/>
                  </a:schemeClr>
                </a:solidFill>
                <a:latin typeface="Arial Black" panose="020B0A04020102020204" pitchFamily="34" charset="0"/>
              </a:rPr>
              <a:t>JT60</a:t>
            </a:r>
            <a:endParaRPr lang="es-ES_tradnl" sz="2000" b="1" dirty="0">
              <a:solidFill>
                <a:schemeClr val="accent1">
                  <a:lumMod val="50000"/>
                </a:schemeClr>
              </a:solidFill>
              <a:latin typeface="Arial Black" panose="020B0A04020102020204" pitchFamily="34" charset="0"/>
            </a:endParaRPr>
          </a:p>
        </p:txBody>
      </p:sp>
      <p:pic>
        <p:nvPicPr>
          <p:cNvPr id="22" name="Picture 208" descr="J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2" t="7748" r="6152" b="7020"/>
          <a:stretch/>
        </p:blipFill>
        <p:spPr bwMode="auto">
          <a:xfrm>
            <a:off x="4167663" y="5733256"/>
            <a:ext cx="379797" cy="278518"/>
          </a:xfrm>
          <a:prstGeom prst="rect">
            <a:avLst/>
          </a:prstGeom>
          <a:gradFill rotWithShape="1">
            <a:gsLst>
              <a:gs pos="0">
                <a:srgbClr val="6699FF"/>
              </a:gs>
              <a:gs pos="100000">
                <a:srgbClr val="FFFFFF"/>
              </a:gs>
            </a:gsLst>
            <a:lin ang="5400000" scaled="1"/>
          </a:gradFill>
          <a:ln w="9525">
            <a:solidFill>
              <a:schemeClr val="bg1"/>
            </a:solidFill>
            <a:miter lim="800000"/>
            <a:headEnd/>
            <a:tailEnd/>
          </a:ln>
          <a:extLst/>
        </p:spPr>
      </p:pic>
      <p:pic>
        <p:nvPicPr>
          <p:cNvPr id="1026" name="Picture 2" descr="http://media2.picsearch.com/is?AkP6U7fUg0wIAGaSjGfnbKia0UPUDuno5DSvtM-DzSU&amp;height=26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4" y="548679"/>
            <a:ext cx="1224136" cy="1180531"/>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rot="20258261">
            <a:off x="4197343" y="-137851"/>
            <a:ext cx="3461408" cy="5129303"/>
          </a:xfrm>
          <a:prstGeom prst="ellipse">
            <a:avLst/>
          </a:prstGeom>
          <a:noFill/>
          <a:ln w="127000">
            <a:solidFill>
              <a:srgbClr val="EE8E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図 3" descr="QST_LOGO_YOKO.ps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224" y="6317496"/>
            <a:ext cx="1178646" cy="444999"/>
          </a:xfrm>
          <a:prstGeom prst="rect">
            <a:avLst/>
          </a:prstGeom>
          <a:solidFill>
            <a:schemeClr val="bg1"/>
          </a:solidFill>
        </p:spPr>
      </p:pic>
      <p:pic>
        <p:nvPicPr>
          <p:cNvPr id="9" name="Picture 2" descr="Immagine correlat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1515" y="2060848"/>
            <a:ext cx="1120725" cy="63139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699792" y="4437112"/>
            <a:ext cx="524968" cy="311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angle 19"/>
          <p:cNvSpPr/>
          <p:nvPr/>
        </p:nvSpPr>
        <p:spPr>
          <a:xfrm>
            <a:off x="5292081" y="1037229"/>
            <a:ext cx="1008686" cy="691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TextBox 15"/>
          <p:cNvSpPr txBox="1"/>
          <p:nvPr/>
        </p:nvSpPr>
        <p:spPr>
          <a:xfrm>
            <a:off x="5333605" y="1198553"/>
            <a:ext cx="925638" cy="369332"/>
          </a:xfrm>
          <a:prstGeom prst="rect">
            <a:avLst/>
          </a:prstGeom>
          <a:noFill/>
        </p:spPr>
        <p:txBody>
          <a:bodyPr wrap="none" rtlCol="0">
            <a:spAutoFit/>
          </a:bodyPr>
          <a:lstStyle/>
          <a:p>
            <a:r>
              <a:rPr lang="en-US" b="1" dirty="0" smtClean="0">
                <a:solidFill>
                  <a:schemeClr val="bg1"/>
                </a:solidFill>
              </a:rPr>
              <a:t>JT-60SA</a:t>
            </a:r>
            <a:endParaRPr lang="es-ES" b="1" dirty="0">
              <a:solidFill>
                <a:schemeClr val="bg1"/>
              </a:solidFill>
            </a:endParaRPr>
          </a:p>
        </p:txBody>
      </p:sp>
      <p:sp>
        <p:nvSpPr>
          <p:cNvPr id="23" name="Rectangle 22"/>
          <p:cNvSpPr/>
          <p:nvPr/>
        </p:nvSpPr>
        <p:spPr>
          <a:xfrm>
            <a:off x="5514566" y="4955947"/>
            <a:ext cx="3161890" cy="339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Box 24"/>
          <p:cNvSpPr txBox="1"/>
          <p:nvPr/>
        </p:nvSpPr>
        <p:spPr>
          <a:xfrm>
            <a:off x="5878610" y="4931876"/>
            <a:ext cx="1453860" cy="369332"/>
          </a:xfrm>
          <a:prstGeom prst="rect">
            <a:avLst/>
          </a:prstGeom>
          <a:noFill/>
        </p:spPr>
        <p:txBody>
          <a:bodyPr wrap="none" rtlCol="0">
            <a:spAutoFit/>
          </a:bodyPr>
          <a:lstStyle/>
          <a:p>
            <a:r>
              <a:rPr lang="en-US" b="1" dirty="0" smtClean="0">
                <a:solidFill>
                  <a:schemeClr val="bg1"/>
                </a:solidFill>
              </a:rPr>
              <a:t>IFMIF/EVEDA</a:t>
            </a:r>
            <a:endParaRPr lang="es-ES" b="1" dirty="0">
              <a:solidFill>
                <a:schemeClr val="bg1"/>
              </a:solidFill>
            </a:endParaRPr>
          </a:p>
        </p:txBody>
      </p:sp>
    </p:spTree>
    <p:extLst>
      <p:ext uri="{BB962C8B-B14F-4D97-AF65-F5344CB8AC3E}">
        <p14:creationId xmlns:p14="http://schemas.microsoft.com/office/powerpoint/2010/main" val="283445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27248</TotalTime>
  <Words>2769</Words>
  <Application>Microsoft Office PowerPoint</Application>
  <PresentationFormat>On-screen Show (4:3)</PresentationFormat>
  <Paragraphs>523</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Knaster Juan</dc:creator>
  <cp:lastModifiedBy>jknaster</cp:lastModifiedBy>
  <cp:revision>1148</cp:revision>
  <cp:lastPrinted>2013-06-05T06:15:23Z</cp:lastPrinted>
  <dcterms:created xsi:type="dcterms:W3CDTF">2012-07-10T14:10:25Z</dcterms:created>
  <dcterms:modified xsi:type="dcterms:W3CDTF">2016-10-18T01:59:10Z</dcterms:modified>
</cp:coreProperties>
</file>