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82" r:id="rId2"/>
    <p:sldId id="381" r:id="rId3"/>
    <p:sldId id="391" r:id="rId4"/>
    <p:sldId id="405" r:id="rId5"/>
    <p:sldId id="370" r:id="rId6"/>
    <p:sldId id="406" r:id="rId7"/>
    <p:sldId id="407" r:id="rId8"/>
    <p:sldId id="408" r:id="rId9"/>
    <p:sldId id="369" r:id="rId10"/>
    <p:sldId id="364" r:id="rId11"/>
    <p:sldId id="366" r:id="rId12"/>
    <p:sldId id="368" r:id="rId13"/>
    <p:sldId id="363" r:id="rId14"/>
    <p:sldId id="372" r:id="rId15"/>
    <p:sldId id="393" r:id="rId16"/>
    <p:sldId id="374" r:id="rId17"/>
    <p:sldId id="384" r:id="rId18"/>
    <p:sldId id="392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403" r:id="rId29"/>
    <p:sldId id="404" r:id="rId30"/>
  </p:sldIdLst>
  <p:sldSz cx="9144000" cy="5143500" type="screen16x9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62" autoAdjust="0"/>
    <p:restoredTop sz="94343" autoAdjust="0"/>
  </p:normalViewPr>
  <p:slideViewPr>
    <p:cSldViewPr>
      <p:cViewPr>
        <p:scale>
          <a:sx n="100" d="100"/>
          <a:sy n="100" d="100"/>
        </p:scale>
        <p:origin x="330" y="-192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7B9FE-FD15-4E6A-975C-6368C5B121E5}" type="datetimeFigureOut">
              <a:rPr lang="en-GB" smtClean="0"/>
              <a:t>04/06/2019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5"/>
            <a:ext cx="2950475" cy="4987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8" y="9442155"/>
            <a:ext cx="2950475" cy="4987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EF401-2817-40E0-9A44-E0C2584974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750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3B77A-77B9-4225-BD8D-9AD2CC5DEE2E}" type="datetimeFigureOut">
              <a:rPr lang="en-GB" smtClean="0"/>
              <a:t>04/06/2019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1FD3F-3657-4885-BD52-8F9145160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78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167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146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7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91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534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736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50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301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065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675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15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117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215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890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981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008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90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774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000" b="1" i="0" u="none" strike="noStrike" kern="1200" baseline="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rPr>
              <a:t>I&amp;C: Instrumentation and Control</a:t>
            </a: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91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807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4828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486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079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83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99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3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804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921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sz="1000" b="1" i="0" u="none" strike="noStrike" kern="1200" baseline="0" dirty="0" smtClean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317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PowerPoint_Graphic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710026"/>
            <a:ext cx="9180512" cy="4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5"/>
          <p:cNvSpPr txBox="1">
            <a:spLocks noChangeArrowheads="1"/>
          </p:cNvSpPr>
          <p:nvPr userDrawn="1"/>
        </p:nvSpPr>
        <p:spPr bwMode="auto">
          <a:xfrm>
            <a:off x="2608352" y="4778573"/>
            <a:ext cx="46347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 smtClean="0">
                <a:solidFill>
                  <a:schemeClr val="tx1"/>
                </a:solidFill>
                <a:latin typeface="+mj-lt"/>
              </a:rPr>
              <a:t> Learnings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 from ITER </a:t>
            </a:r>
            <a:r>
              <a:rPr lang="en-GB" sz="800" dirty="0" smtClean="0">
                <a:solidFill>
                  <a:schemeClr val="tx1"/>
                </a:solidFill>
                <a:latin typeface="+mj-lt"/>
              </a:rPr>
              <a:t>-  SOFE June 2019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2019, ITER Organization</a:t>
            </a:r>
            <a:endParaRPr lang="en-GB" sz="8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 userDrawn="1"/>
        </p:nvSpPr>
        <p:spPr bwMode="auto">
          <a:xfrm>
            <a:off x="8520757" y="4786226"/>
            <a:ext cx="68356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700DA413-F592-4FE7-9851-FA3596672E1A}" type="slidenum">
              <a:rPr lang="en-GB" sz="900" b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r>
              <a:rPr lang="en-GB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/ 28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rnouxr\Documents\Work\En Cours\DRONE RICHE PLATFORM MARCH 2018\Drone_Platform_Riche_full_1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5"/>
          <a:stretch/>
        </p:blipFill>
        <p:spPr bwMode="auto">
          <a:xfrm>
            <a:off x="-12700" y="-98896"/>
            <a:ext cx="9296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-92546"/>
            <a:ext cx="9144000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Fusion Technology Contributions of ITER</a:t>
            </a:r>
            <a:endParaRPr lang="fr-FR" sz="2500" dirty="0"/>
          </a:p>
        </p:txBody>
      </p:sp>
      <p:sp>
        <p:nvSpPr>
          <p:cNvPr id="19" name="Rectangle 18"/>
          <p:cNvSpPr/>
          <p:nvPr/>
        </p:nvSpPr>
        <p:spPr>
          <a:xfrm>
            <a:off x="2819400" y="4400550"/>
            <a:ext cx="4184400" cy="261610"/>
          </a:xfrm>
          <a:prstGeom prst="rect">
            <a:avLst/>
          </a:prstGeom>
          <a:solidFill>
            <a:schemeClr val="tx2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Hans-H. ALTFELD, Project Control Office</a:t>
            </a:r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fr-FR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1" y="819150"/>
            <a:ext cx="65531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from Blanket Remote Handling System: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of 4.5t shield block replacements with mm                               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insertion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tolerance while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exposed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~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5MGy (requiring                           radiation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hard actuators, sensors,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cabling) </a:t>
            </a:r>
          </a:p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from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Handling System: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of 9t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cassette replacements with only 10mm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clearances to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manoeuvre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access ports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of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manipulator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within port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duct, cutting/ welding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pipes</a:t>
            </a:r>
          </a:p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from Cask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Plug Remote Handling System: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of transport of activated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contaminated components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 building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Hot Cell                                  Complex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Remote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Handling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2" descr="Cask 3D 1"/>
          <p:cNvPicPr>
            <a:picLocks noChangeAspect="1" noChangeArrowheads="1"/>
          </p:cNvPicPr>
          <p:nvPr/>
        </p:nvPicPr>
        <p:blipFill rotWithShape="1"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"/>
          <a:stretch/>
        </p:blipFill>
        <p:spPr bwMode="auto">
          <a:xfrm>
            <a:off x="6096000" y="3326827"/>
            <a:ext cx="198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428" y="1959301"/>
            <a:ext cx="2250224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94137"/>
            <a:ext cx="2133600" cy="121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1" y="819150"/>
            <a:ext cx="4724399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Test Blanket Systems (TBS):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Demonstration that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tritium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can be produced            in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blanket and extracted from the blanket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at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rate equal to tritium consumption in the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plasma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plus losses caused by radioactive decay from tritium inventories in reactor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components.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Demonstration that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heat be extracted from the blanket, simultaneously with tritium breeding, at temperatures which are sufficiently high for efficient electricity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generation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Tritium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Breeding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844545"/>
            <a:ext cx="11637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i="1" dirty="0">
                <a:solidFill>
                  <a:schemeClr val="bg1"/>
                </a:solidFill>
              </a:rPr>
              <a:t>Example of Helium Cooled / </a:t>
            </a:r>
            <a:r>
              <a:rPr lang="en-GB" sz="1100" b="1" i="1" dirty="0" err="1">
                <a:solidFill>
                  <a:schemeClr val="bg1"/>
                </a:solidFill>
              </a:rPr>
              <a:t>LiPb</a:t>
            </a:r>
            <a:r>
              <a:rPr lang="en-GB" sz="1100" b="1" i="1" dirty="0">
                <a:solidFill>
                  <a:schemeClr val="bg1"/>
                </a:solidFill>
              </a:rPr>
              <a:t> Test Blanket System in ITER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80" y="815549"/>
            <a:ext cx="3054000" cy="223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33919" y="4095750"/>
            <a:ext cx="13977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i="1" dirty="0" smtClean="0">
                <a:solidFill>
                  <a:schemeClr val="bg1"/>
                </a:solidFill>
              </a:rPr>
              <a:t>Test Blanket Systems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0" y="3101440"/>
            <a:ext cx="3048000" cy="15388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00" y="2038350"/>
            <a:ext cx="60960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14300" indent="-114300"/>
            <a:r>
              <a:rPr lang="en-GB" sz="400" dirty="0"/>
              <a:t>AEU: Ancillary Equipment Unit</a:t>
            </a:r>
          </a:p>
          <a:p>
            <a:pPr marL="114300" indent="-114300"/>
            <a:r>
              <a:rPr lang="en-GB" sz="400" dirty="0"/>
              <a:t>NAS: Neutron Activation System</a:t>
            </a:r>
          </a:p>
        </p:txBody>
      </p:sp>
    </p:spTree>
    <p:extLst>
      <p:ext uri="{BB962C8B-B14F-4D97-AF65-F5344CB8AC3E}">
        <p14:creationId xmlns:p14="http://schemas.microsoft.com/office/powerpoint/2010/main" val="192936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81915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from Tritium handling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Qualification of Tokamak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leak localization and repair methods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Rapid/online measurement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Gas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composition (e.g. for isotope separation control)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Dealing with Tritium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water (cooling,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detritiation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system) and on surfaces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Fuel processing and effluent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detritiation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the presence of hydrocarbons, ammonia, halogens, and fire gases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Qualification of larger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capacity tritium circulation pumps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Tritium Handling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1" y="819150"/>
            <a:ext cx="89154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from Disruption Mitigation System (DMS) via Shattered Pellet Injection (SPI):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Validation of capability to quickly dissipate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thermal and magnetic energy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to prevent runaway electron formation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Demonstration of 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reliable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uniform pellet formation and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release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ontrol of variability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size distribution of shards from the shatter of the pellet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Minimization of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variability of timing of the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pellet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 Disruption Mitigation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9093" y="2407439"/>
            <a:ext cx="8758709" cy="2297911"/>
            <a:chOff x="309093" y="3702839"/>
            <a:chExt cx="8758709" cy="22979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093" y="4128691"/>
              <a:ext cx="3060340" cy="144407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35272" y="5680739"/>
              <a:ext cx="22958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 smtClean="0">
                  <a:solidFill>
                    <a:schemeClr val="bg1"/>
                  </a:solidFill>
                </a:rPr>
                <a:t>Pellet sizes for disruption mitigation</a:t>
              </a:r>
              <a:endParaRPr lang="en-GB" sz="11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4675" y="3920802"/>
              <a:ext cx="4453127" cy="207994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949267" y="3702839"/>
              <a:ext cx="25407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i="1" dirty="0">
                  <a:solidFill>
                    <a:schemeClr val="bg1"/>
                  </a:solidFill>
                </a:rPr>
                <a:t>Courtesy</a:t>
              </a:r>
              <a:r>
                <a:rPr lang="en-US" sz="1100" b="1" i="1" dirty="0" smtClean="0">
                  <a:solidFill>
                    <a:schemeClr val="bg1"/>
                  </a:solidFill>
                </a:rPr>
                <a:t>: M</a:t>
              </a:r>
              <a:r>
                <a:rPr lang="en-US" sz="1100" b="1" i="1" dirty="0">
                  <a:solidFill>
                    <a:schemeClr val="bg1"/>
                  </a:solidFill>
                </a:rPr>
                <a:t>. </a:t>
              </a:r>
              <a:r>
                <a:rPr lang="en-US" sz="1100" b="1" i="1" dirty="0" err="1" smtClean="0">
                  <a:solidFill>
                    <a:schemeClr val="bg1"/>
                  </a:solidFill>
                </a:rPr>
                <a:t>Lehnen</a:t>
              </a:r>
              <a:endParaRPr lang="en-US" sz="11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7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R&amp;D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610599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High Voltage Coil Insulation for magnets: 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Higher </a:t>
            </a:r>
            <a:r>
              <a:rPr lang="en-GB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fluence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levels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(10MGy or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</a:t>
            </a:r>
            <a:r>
              <a:rPr lang="en-GB" sz="16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22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neutrons/m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than at ITER require improved insulation material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Cynate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ester proposed in 2002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possible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improvement, but expensive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Cynate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Ester – Epoxy blend investigated, 40% CE identified as acceptable up to 4*10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22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neutrons/m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of High Strength Structural Metals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Tolerance Management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Temperature Superconductive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Generation Fast Discharge Units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State based Switching Network Units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7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61059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Aspects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Works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and Installation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and regulatory requirements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(in particular off-normal and dynamic ones)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Governance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see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Back-UP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33400" y="3092450"/>
            <a:ext cx="533400" cy="3048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7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6105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technology information will be obtained from design, fabrication and operation of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systems as well as R&amp;D performed using ITER as a platform (such as TBM). 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nuclear nature of ITER and future fusion reactors drive many design, development, operations and maintenance aspects (such as licensing aspects, remote handling, rad-hard electronics,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radwaste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management,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is now servings as the first instance of a power-producing fusion nuclear facility,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 both, the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process and providing insights into fusion safety and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regulation.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important industrial lessons learned should be considered for future build of fusion reactors.</a:t>
            </a:r>
            <a:endParaRPr lang="en-GB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sets the precedence for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codes and standards for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fusion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 of the future.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65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662939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presenter acknowledges the contributions from colleagues at the ITER Organization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information presented here is based 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Campbell, D.J., Akiyama, T., Barnsley, R. et al. J Fusion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Energy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(2019) 38: 11. </a:t>
            </a: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>
              <a:spcAft>
                <a:spcPts val="600"/>
              </a:spcAft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https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://doi.org/10.1007/s10894-018-0187-9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66950"/>
            <a:ext cx="918972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962150"/>
            <a:ext cx="9144000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962150"/>
            <a:ext cx="9144000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BACK-UP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0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559169" y="1609804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err="1" smtClean="0">
                <a:solidFill>
                  <a:schemeClr val="bg1"/>
                </a:solidFill>
                <a:latin typeface="+mn-lt"/>
              </a:rPr>
              <a:t>Disclaimer</a:t>
            </a:r>
            <a:r>
              <a:rPr lang="fr-FR" sz="2000" i="1" dirty="0" smtClean="0">
                <a:solidFill>
                  <a:schemeClr val="bg1"/>
                </a:solidFill>
                <a:latin typeface="+mn-lt"/>
              </a:rPr>
              <a:t>: </a:t>
            </a:r>
          </a:p>
          <a:p>
            <a:pPr algn="ctr"/>
            <a:endParaRPr lang="fr-FR" sz="2000" i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fr-FR" sz="2000" i="1" dirty="0" smtClean="0">
                <a:solidFill>
                  <a:schemeClr val="bg1"/>
                </a:solidFill>
                <a:latin typeface="+mn-lt"/>
              </a:rPr>
              <a:t>The </a:t>
            </a:r>
            <a:r>
              <a:rPr lang="fr-FR" sz="2000" i="1" dirty="0" err="1" smtClean="0">
                <a:solidFill>
                  <a:schemeClr val="bg1"/>
                </a:solidFill>
                <a:latin typeface="+mn-lt"/>
              </a:rPr>
              <a:t>views</a:t>
            </a:r>
            <a:r>
              <a:rPr lang="fr-FR" sz="2000" i="1" dirty="0" smtClean="0">
                <a:solidFill>
                  <a:schemeClr val="bg1"/>
                </a:solidFill>
                <a:latin typeface="+mn-lt"/>
              </a:rPr>
              <a:t> and opinions </a:t>
            </a:r>
            <a:r>
              <a:rPr lang="fr-FR" sz="2000" i="1" dirty="0" err="1" smtClean="0">
                <a:solidFill>
                  <a:schemeClr val="bg1"/>
                </a:solidFill>
                <a:latin typeface="+mn-lt"/>
              </a:rPr>
              <a:t>expressed</a:t>
            </a:r>
            <a:r>
              <a:rPr lang="fr-FR" sz="20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2000" i="1" dirty="0" err="1" smtClean="0">
                <a:solidFill>
                  <a:schemeClr val="bg1"/>
                </a:solidFill>
                <a:latin typeface="+mn-lt"/>
              </a:rPr>
              <a:t>herein</a:t>
            </a:r>
            <a:r>
              <a:rPr lang="fr-FR" sz="2000" i="1" dirty="0" smtClean="0">
                <a:solidFill>
                  <a:schemeClr val="bg1"/>
                </a:solidFill>
                <a:latin typeface="+mn-lt"/>
              </a:rPr>
              <a:t> do not </a:t>
            </a:r>
            <a:r>
              <a:rPr lang="fr-FR" sz="2000" i="1" dirty="0" err="1" smtClean="0">
                <a:solidFill>
                  <a:schemeClr val="bg1"/>
                </a:solidFill>
                <a:latin typeface="+mn-lt"/>
              </a:rPr>
              <a:t>necessarily</a:t>
            </a:r>
            <a:r>
              <a:rPr lang="fr-FR" sz="20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2000" i="1" dirty="0" err="1" smtClean="0">
                <a:solidFill>
                  <a:schemeClr val="bg1"/>
                </a:solidFill>
                <a:latin typeface="+mn-lt"/>
              </a:rPr>
              <a:t>reflect</a:t>
            </a:r>
            <a:r>
              <a:rPr lang="fr-FR" sz="20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2000" i="1" dirty="0" err="1" smtClean="0">
                <a:solidFill>
                  <a:schemeClr val="bg1"/>
                </a:solidFill>
                <a:latin typeface="+mn-lt"/>
              </a:rPr>
              <a:t>those</a:t>
            </a:r>
            <a:r>
              <a:rPr lang="fr-FR" sz="2000" i="1" dirty="0" smtClean="0">
                <a:solidFill>
                  <a:schemeClr val="bg1"/>
                </a:solidFill>
                <a:latin typeface="+mn-lt"/>
              </a:rPr>
              <a:t> of the ITER Organization</a:t>
            </a:r>
          </a:p>
        </p:txBody>
      </p:sp>
    </p:spTree>
    <p:extLst>
      <p:ext uri="{BB962C8B-B14F-4D97-AF65-F5344CB8AC3E}">
        <p14:creationId xmlns:p14="http://schemas.microsoft.com/office/powerpoint/2010/main" val="39545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Aspects (I)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61059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 in Installation Activities: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organize the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civil structures as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structural modules fully prefabricated in the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workshop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(out of site)  as currently done for fission reactors  in AP1000 and EPRs.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On-site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 only perform the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filling of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concrete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into the structural module and connection among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modules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Mechanical Modules: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study the lay out and the installation sequence at the level of conceptual design  implementing exclusively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mechanical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modules fully integrated of mechanical / electrical and I&amp;C systems assuring full prefabrication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FAT in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workshop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study properly the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on-site integration processes identifying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make-up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lines to be connected among interfacing mechanical modules  as well as the anchorage configuration to structural modules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assure an installation sequence and integrated connections harmonically with structural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modules’ assembly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with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many cases the mechanical modules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being part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the structural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Industrial Aspects</a:t>
            </a:r>
            <a:endParaRPr lang="fr-FR" sz="1100" b="1" i="0" kern="1200" baseline="0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Aspects (II)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610599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Pre-commissioning: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Move as much as possible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pre-commissioning tests into workshops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protect the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field commissioning time schedule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Securing Industrial Base: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Maintain technological and industrial know-how over long periods until next fusion reactor is a challenge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Secured supply for some key raw materials is not a given (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eg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Nb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alloys)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Manufacturing Concepts: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Today, Vacuum Vessels are made up of welded steel structures where it is extremely difficult to maintain tight tolerance requirements (because of component size and material behavior under weld)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As a major innovation to avoid these problems and to have faster manufacturing times it is proposed to launch an R&amp;D program to investigate the use of 3D printing to manufacture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Vacuum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Vessels.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Industrial Aspects</a:t>
            </a:r>
            <a:endParaRPr lang="fr-FR" sz="1100" b="1" i="0" kern="1200" baseline="0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Aspects (III)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686799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and Systems Engineering: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Must be fully and consistently applied from the onset – this is a challenge in a science-dominated environment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realistic cost and schedule estimate is key to planning and execution</a:t>
            </a: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Risk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management is a unifying theme for a project that guides decision-making from early design to installation: design decisions must seek to minimize risk</a:t>
            </a: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Particular challenges identified at ITER are: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Design to cost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Design to manufacturability / constructability / maintainability / decommissioning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Difficulty to generate an integrated EVM due to the specific ITER governance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Adherence to pass/fail criteria at gate reviews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Interface Management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Configuration Management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Requirements Management</a:t>
            </a: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Industrial Aspects</a:t>
            </a:r>
            <a:endParaRPr lang="fr-FR" sz="1100" b="1" i="0" kern="1200" baseline="0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Civil Works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83919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technology issues already addressed at ITER: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Specific designs for high density borated concrete for Tokamak Complex biological shield,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Specific concrete mixes for self compacting high density concrete for Tokamak Complex areas with very high reinforcement,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Specific large high load bearing, spherical bearings to support the complete Tokamak.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Learnings from Civil Works</a:t>
            </a:r>
            <a:endParaRPr lang="fr-FR" sz="1100" b="1" i="0" kern="1200" baseline="0" dirty="0" smtClean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3" y="2603248"/>
            <a:ext cx="3019792" cy="1982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01313"/>
            <a:ext cx="3026263" cy="198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678" y="2647334"/>
            <a:ext cx="1766785" cy="191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Installation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991599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issues already addressed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ITER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VV welding NG TIG with large use of new technologies: remote inspection and modelling,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UT Qualification for Stainless as alternative to RT, applies to VV, Cryostat and thin-walled pipes,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Metrology provides measurement networks with lower uncertainty to align large components to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millimeter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tolerances,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Manufacture and design for feeders, thermal shield, silver coating. In-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stu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repair process,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In-kind contribution model. DA manufacturing on-site and shared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manufacturing.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Transversal Engineering Requirements for: Common Mode Failure, Missile Impact etc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map and needs for shielding: Fusion vs Fission.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Openings/Penetration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for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confinement,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Captive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 in a Staged Approach, </a:t>
            </a: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safety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 Management,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Embedded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Arrangement,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Learnings from Assembly &amp; Installation</a:t>
            </a:r>
            <a:endParaRPr lang="fr-FR" sz="1100" b="1" i="0" kern="1200" baseline="0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1" y="3835137"/>
            <a:ext cx="8991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Interference Requirements,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Propagation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Defined Requirements,</a:t>
            </a:r>
          </a:p>
          <a:p>
            <a:pPr marL="7429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FOAK Configuration management,</a:t>
            </a:r>
          </a:p>
          <a:p>
            <a:pPr marL="74295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6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Installation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991599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technology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to be addressed at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handling,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storage, transport and control,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Ventilation and Clean Conditions for Assembly temperature and clean conditions control,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4D planning, developing approach to use of standard 4D modelling software,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RH technologies, in particular metrology systems suitable to high-radiation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environment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</a:t>
            </a: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flexibility for cable penetration design with sleeves,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planning of the installation activities based on the design maturity of the system,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Galleries designed as a single fire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sector: requires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fire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wrapping,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redesigning the systems for reducing cabling or find alternative routing etc.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Embedded plates: Greater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 for late design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updates,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and definition of all interfaces at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stage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not at construction execution,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must be defined and propagated from constructor to regulator,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and customize CM program from initial stages of planning, FEED.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FDR, ensure proper development in an integrated approach,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to Fission rules, principles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Learnings from Assembly &amp; Installation</a:t>
            </a:r>
            <a:endParaRPr lang="fr-FR" sz="1100" b="1" i="0" kern="1200" baseline="0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1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Aspects (I)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14350"/>
            <a:ext cx="8610599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General: 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ITER is the first fusion device to go through the process of nuclear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licensing.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There is massive learnings from this for a fusion community largely not confronted with nuclear regulatory requirements.</a:t>
            </a: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ITER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safety related (protection important) systems and components being qualified for normal and accidental conditions, including fusion specific environments (e.g.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electro-magnetic loads) 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Nuclear safety control system complying with the international nuclear standards requirements for the highest classification (class 1 system as per IEC 61513)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Most nuclear safety I&amp;C functions are devoted to the confinement by protecting the barriers and operating the isolation valves and the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detritiation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system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selected technologies have undergone rigorous qualification, including product, environmental, EMC, seismic and functional qualification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However, all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selected I&amp;C technologies are commercial off-the-shelf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Nuclear Aspects</a:t>
            </a:r>
            <a:endParaRPr lang="fr-FR" sz="1100" b="1" i="0" kern="1200" baseline="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6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Aspects (II)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72733"/>
            <a:ext cx="861059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Pressure Equipment (NPE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ITER Vacuum Vessel (VV) is a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NPE  by French Order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ITER,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as VV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manufacturer, must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demonstrate that the applicable Essential Safety Requirements and radioprotection requirements are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satisfied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200150" lvl="2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 of NPE Codes RCC-MR to design/manufacture/assemble/operate a Fusion machine. An Agreed Notified Body (by the French Safety Authorities) is contracted by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ITER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evaluate the NPE conformity of the VV with these requirements.</a:t>
            </a:r>
          </a:p>
          <a:p>
            <a:pPr marL="1200150" lvl="2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VV in-service inspection (imposed by NPE) required compensatory measures due to closed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structure</a:t>
            </a:r>
          </a:p>
          <a:p>
            <a:pPr marL="1200150" lvl="2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Combined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Acceptance Tests for Fusion components &amp; NPEs: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Guidelines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development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including a complete description of all tests to be performed and the sequence (at factory and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on-site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after delivery), to validate the requirements specified for the VV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components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Nuclear Aspects</a:t>
            </a:r>
            <a:endParaRPr lang="fr-FR" sz="1100" b="1" i="0" kern="1200" baseline="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Aspects (III)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610599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Shielding: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Challenging trade-off between a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compact design to minimize cost and the need to provide sufficient space allocation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margin to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maintain adequate shielding as the final design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progresses as changes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be done in the final design stage and even more so in the early fabrication stage have much larger implications on interfacing systems as well as larger cost and schedule impact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ITER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will provide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better understanding of the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accuracy of analytical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neutronics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predictions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when applied to such a complex geometry as a fusion reactor. </a:t>
            </a: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Understanding and Cascade: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the case of ITER, French regulatory requirements have to be cascaded to its global supply chain, which makes their understanding a challenge.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Nuclear Aspects</a:t>
            </a:r>
            <a:endParaRPr lang="fr-FR" sz="1100" b="1" i="0" kern="1200" baseline="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2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Operations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8391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operation will help clarify the actual pulsed heat loads on 	components due to off-normal or dynamic events such as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vertical displacement events (VDE)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H-mode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L-mode transitions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disruptions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uncontrolled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EMLs,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runaway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electrons. </a:t>
            </a: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refined categorization of these heat loads including realistic frequency rates is needed, akin to that of EM loads during disruption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events. ITER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help provide this.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will also document the localisation probability of thermal damage on the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armor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due to these events.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would help development of a realistic action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(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repair plan and spare strategy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next generation fusion device.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Learnings from Operations</a:t>
            </a:r>
            <a:endParaRPr lang="fr-FR" sz="1100" b="1" i="0" kern="1200" baseline="0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4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33"/>
          <a:stretch/>
        </p:blipFill>
        <p:spPr>
          <a:xfrm>
            <a:off x="0" y="500445"/>
            <a:ext cx="1981200" cy="4220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0445"/>
            <a:ext cx="9144000" cy="42209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07"/>
          <a:stretch/>
        </p:blipFill>
        <p:spPr>
          <a:xfrm>
            <a:off x="0" y="0"/>
            <a:ext cx="9144000" cy="8953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Learnings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ITER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76200" y="2202273"/>
            <a:ext cx="1447800" cy="6096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Requirements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1676400" y="2198463"/>
            <a:ext cx="1447800" cy="6096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Challenges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3238500" y="2199007"/>
            <a:ext cx="647700" cy="609600"/>
          </a:xfrm>
          <a:prstGeom prst="homePlat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entagon 15"/>
          <p:cNvSpPr/>
          <p:nvPr/>
        </p:nvSpPr>
        <p:spPr>
          <a:xfrm>
            <a:off x="4076700" y="2198463"/>
            <a:ext cx="1333500" cy="6096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cxnSp>
        <p:nvCxnSpPr>
          <p:cNvPr id="13" name="Straight Connector 12"/>
          <p:cNvCxnSpPr/>
          <p:nvPr/>
        </p:nvCxnSpPr>
        <p:spPr>
          <a:xfrm>
            <a:off x="3962400" y="895350"/>
            <a:ext cx="0" cy="3200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895350"/>
            <a:ext cx="0" cy="3200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entagon 18"/>
          <p:cNvSpPr/>
          <p:nvPr/>
        </p:nvSpPr>
        <p:spPr>
          <a:xfrm>
            <a:off x="3238500" y="3197433"/>
            <a:ext cx="2171700" cy="6096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To be learned</a:t>
            </a:r>
            <a:endParaRPr lang="en-GB" sz="1200" b="1" dirty="0"/>
          </a:p>
        </p:txBody>
      </p:sp>
      <p:sp>
        <p:nvSpPr>
          <p:cNvPr id="20" name="Pentagon 19"/>
          <p:cNvSpPr/>
          <p:nvPr/>
        </p:nvSpPr>
        <p:spPr>
          <a:xfrm>
            <a:off x="3238500" y="1123950"/>
            <a:ext cx="2171700" cy="609600"/>
          </a:xfrm>
          <a:prstGeom prst="homePlat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Already learned</a:t>
            </a:r>
            <a:endParaRPr lang="en-GB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53791" y="4131819"/>
            <a:ext cx="616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TODAY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3489" y="414032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2035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fr-FR" sz="3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Facing</a:t>
            </a:r>
            <a:r>
              <a:rPr lang="fr-FR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Components (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I)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819150"/>
            <a:ext cx="6096000" cy="388567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from ITER Blanket System: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beryllium-to-copper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joining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technology capable to withstand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cyclic heat fluxes associated with pulsing of the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plasma.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Validation of welding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machining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operations.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Demonstration of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tolerance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requirements’ achievement.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Qualification of proper fixations, allowing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thermal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expansion and providing a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path for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halo currents.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Validation of effective blanket cooling circuits and flow control.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blanket system for the next generation fusion reactor will learn from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ITER Blanket System,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but will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addition have to cope with: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Higher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temperature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coolant and materials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Higher allowable neutron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fluxes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48400" y="971550"/>
            <a:ext cx="2590800" cy="1733693"/>
            <a:chOff x="5181600" y="742950"/>
            <a:chExt cx="3505200" cy="2345585"/>
          </a:xfrm>
        </p:grpSpPr>
        <p:sp>
          <p:nvSpPr>
            <p:cNvPr id="10" name="Rectangle 9"/>
            <p:cNvSpPr/>
            <p:nvPr/>
          </p:nvSpPr>
          <p:spPr>
            <a:xfrm>
              <a:off x="5181600" y="742950"/>
              <a:ext cx="3505200" cy="2345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420" y="788670"/>
              <a:ext cx="3349656" cy="2269385"/>
            </a:xfrm>
            <a:prstGeom prst="rect">
              <a:avLst/>
            </a:prstGeom>
            <a:noFill/>
          </p:spPr>
        </p:pic>
      </p:grpSp>
      <p:sp>
        <p:nvSpPr>
          <p:cNvPr id="15" name="TextBox 14"/>
          <p:cNvSpPr txBox="1"/>
          <p:nvPr/>
        </p:nvSpPr>
        <p:spPr>
          <a:xfrm>
            <a:off x="6172200" y="2836707"/>
            <a:ext cx="2795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100" b="1" i="1" dirty="0">
                <a:solidFill>
                  <a:schemeClr val="bg1"/>
                </a:solidFill>
              </a:rPr>
              <a:t>440 Blanket Modules cooled by water at 70 C and 4 MPa at the inlet and up to 140 C at the outlet.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100" b="1" i="1" dirty="0">
                <a:solidFill>
                  <a:schemeClr val="bg1"/>
                </a:solidFill>
              </a:rPr>
              <a:t>316 L stainless steel is used as structural material, and BE and </a:t>
            </a:r>
            <a:r>
              <a:rPr lang="en-GB" sz="1100" b="1" i="1" dirty="0" err="1">
                <a:solidFill>
                  <a:schemeClr val="bg1"/>
                </a:solidFill>
              </a:rPr>
              <a:t>CuCrZr</a:t>
            </a:r>
            <a:r>
              <a:rPr lang="en-GB" sz="1100" b="1" i="1" dirty="0">
                <a:solidFill>
                  <a:schemeClr val="bg1"/>
                </a:solidFill>
              </a:rPr>
              <a:t> as </a:t>
            </a:r>
            <a:r>
              <a:rPr lang="en-GB" sz="1100" b="1" i="1" dirty="0" err="1">
                <a:solidFill>
                  <a:schemeClr val="bg1"/>
                </a:solidFill>
              </a:rPr>
              <a:t>armor</a:t>
            </a:r>
            <a:r>
              <a:rPr lang="en-GB" sz="1100" b="1" i="1" dirty="0">
                <a:solidFill>
                  <a:schemeClr val="bg1"/>
                </a:solidFill>
              </a:rPr>
              <a:t> and heat sink, respectively for the first wall. </a:t>
            </a:r>
          </a:p>
        </p:txBody>
      </p:sp>
    </p:spTree>
    <p:extLst>
      <p:ext uri="{BB962C8B-B14F-4D97-AF65-F5344CB8AC3E}">
        <p14:creationId xmlns:p14="http://schemas.microsoft.com/office/powerpoint/2010/main" val="1452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fr-FR" sz="3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Facing</a:t>
            </a:r>
            <a:r>
              <a:rPr lang="fr-FR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Components (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II)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502919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from ITER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tungsten-to-copper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joining technology capable to withstand the cyclic heat fluxes associated with pulsing of the plasma.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Validation of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welding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machining operations.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Fully qualified </a:t>
            </a:r>
            <a:r>
              <a:rPr lang="en-GB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divertor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5" t="19562" r="13146" b="25665"/>
          <a:stretch/>
        </p:blipFill>
        <p:spPr>
          <a:xfrm>
            <a:off x="547616" y="3235416"/>
            <a:ext cx="5014984" cy="13501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568" y="843559"/>
            <a:ext cx="3630443" cy="21959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(I)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6095999" cy="314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from Neutral Beam Injector (NBI):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Validation of negatively-charged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ion source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achieve 3-4 times higher speed required compared to previous systems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NBI for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next generation fusion reactor will learn from all ITER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NBI,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but will in addition have to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launch R&amp;D for: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Plasma or photo neutralizer concepts to increase efficiency of the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injectors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 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Operation at lower gas source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pressures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Development of alternatives to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caesiated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sources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Management of neutron fluxes through the NB ports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64" y="895350"/>
            <a:ext cx="2025449" cy="1352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6838" y="2266654"/>
            <a:ext cx="2477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i="1" dirty="0">
                <a:solidFill>
                  <a:schemeClr val="bg1"/>
                </a:solidFill>
              </a:rPr>
              <a:t>There is space for three neutral beam injectors on ITER (two will be installed first, with space for a third if the operational program requires it). At right, a smaller bay will receive the diagnostic neutral beam.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0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(II)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38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from Electron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 Resonance Heating (ECRH)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Demonstration of 1 MW sources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at 50% electrical efficiency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Qualified diamond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technology for microwave windows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Improved transmission line component design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Development of waveguide transmission codes for accurate modelling of distortions,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misalignments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 ECRH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the next generation fusion reactor will learn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from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ITER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ECRH,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but will in addition have to launch R&amp;D for: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Generation of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power sources ˜1.5MW with ≥60% electrical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efficiencies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33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(III)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1" y="819150"/>
            <a:ext cx="838199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from Ion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 Resonance Heating (ICRH)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Qualification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a reliable set of transmitters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Qualification of RF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windows transmitting multi-MW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power and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providing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confinement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 ICRH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the next generation fusion reactor will learn from ITER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ICRH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but will in addition have to launch R&amp;D for: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power RF sources in the range of 3 to 4MW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power coaxial windows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Antenna resilience to coupling changes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82" y="3062619"/>
            <a:ext cx="4171918" cy="1474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09787" y="2800350"/>
            <a:ext cx="10818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i="1" dirty="0" smtClean="0">
                <a:solidFill>
                  <a:schemeClr val="bg1"/>
                </a:solidFill>
              </a:rPr>
              <a:t>ICRH System</a:t>
            </a:r>
            <a:endParaRPr lang="en-GB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1" y="819150"/>
            <a:ext cx="3505199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Diagnostics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Development of many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different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non-replaceable types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diagnostics systems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Rogowski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coils, flux loops, inductive sensors, Hall sensors,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fiber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optic current sensors, etc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.) for nuclear fusion applications, surviving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operating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reliably in a highly demanding environment in terms of thermal, particle and neutron fluxes, ambient temperatures, electromagnetic loads and pulse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duration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02911"/>
            <a:ext cx="91440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Diagnostics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2" descr="cid:7A9E9105-44C6-4BF6-91BB-16ADE025878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7"/>
          <a:stretch/>
        </p:blipFill>
        <p:spPr bwMode="auto">
          <a:xfrm>
            <a:off x="3810000" y="971550"/>
            <a:ext cx="2514600" cy="204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3" t="7882" r="5806" b="5414"/>
          <a:stretch/>
        </p:blipFill>
        <p:spPr bwMode="auto">
          <a:xfrm>
            <a:off x="5638800" y="2026422"/>
            <a:ext cx="533400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77355" y="934915"/>
            <a:ext cx="26904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chemeClr val="bg1"/>
                </a:solidFill>
              </a:rPr>
              <a:t>Example 1:</a:t>
            </a:r>
            <a:r>
              <a:rPr lang="en-GB" sz="1100" b="1" i="1" dirty="0">
                <a:solidFill>
                  <a:schemeClr val="bg1"/>
                </a:solidFill>
              </a:rPr>
              <a:t> </a:t>
            </a:r>
            <a:r>
              <a:rPr lang="en-GB" sz="1100" b="1" i="1" dirty="0" smtClean="0">
                <a:solidFill>
                  <a:schemeClr val="bg1"/>
                </a:solidFill>
              </a:rPr>
              <a:t>Pair </a:t>
            </a:r>
            <a:r>
              <a:rPr lang="en-GB" sz="1100" b="1" i="1" dirty="0">
                <a:solidFill>
                  <a:schemeClr val="bg1"/>
                </a:solidFill>
              </a:rPr>
              <a:t>of bismuth Hall sensors to measure local poloidal field components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100" b="1" i="1" dirty="0">
                <a:solidFill>
                  <a:schemeClr val="bg1"/>
                </a:solidFill>
              </a:rPr>
              <a:t>Tested to all in-cryostat normal and accidental conditions (irradiation, bake-out, accidental loss of cryogenic coolant) and magnetic field up to +/-7 T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100" b="1" i="1" dirty="0">
                <a:solidFill>
                  <a:schemeClr val="bg1"/>
                </a:solidFill>
              </a:rPr>
              <a:t>On-board thermocouple - recalibrated in-situ using embedded indium capsule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100" b="1" i="1" dirty="0">
                <a:solidFill>
                  <a:schemeClr val="bg1"/>
                </a:solidFill>
              </a:rPr>
              <a:t>Now in manufacture.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723" y="3421235"/>
            <a:ext cx="2502877" cy="7849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77355" y="2967248"/>
            <a:ext cx="26904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chemeClr val="bg1"/>
                </a:solidFill>
              </a:rPr>
              <a:t>Example 2: </a:t>
            </a:r>
            <a:r>
              <a:rPr lang="en-GB" sz="1100" b="1" i="1" dirty="0">
                <a:solidFill>
                  <a:schemeClr val="bg1"/>
                </a:solidFill>
              </a:rPr>
              <a:t>significantly deteriorated </a:t>
            </a:r>
          </a:p>
          <a:p>
            <a:r>
              <a:rPr lang="en-GB" sz="1100" b="1" i="1" dirty="0">
                <a:solidFill>
                  <a:schemeClr val="bg1"/>
                </a:solidFill>
              </a:rPr>
              <a:t>Molybdenum mirror being recovered to high quality</a:t>
            </a:r>
            <a:endParaRPr lang="en-GB" sz="1100" b="1" i="1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100" b="1" i="1" dirty="0">
                <a:solidFill>
                  <a:schemeClr val="bg1"/>
                </a:solidFill>
              </a:rPr>
              <a:t>First mirrors are subject to deposits and erosion due to many factors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100" b="1" i="1" dirty="0">
                <a:solidFill>
                  <a:schemeClr val="bg1"/>
                </a:solidFill>
              </a:rPr>
              <a:t>Ex-situ maintenance requires too long shut down times </a:t>
            </a:r>
            <a:endParaRPr lang="en-GB" sz="1100" b="1" i="1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100" b="1" i="1" dirty="0" smtClean="0">
                <a:solidFill>
                  <a:schemeClr val="bg1"/>
                </a:solidFill>
              </a:rPr>
              <a:t>In </a:t>
            </a:r>
            <a:r>
              <a:rPr lang="en-GB" sz="1100" b="1" i="1" dirty="0">
                <a:solidFill>
                  <a:schemeClr val="bg1"/>
                </a:solidFill>
              </a:rPr>
              <a:t>situ maintenance: RF applied to mirror =&gt; cleaning discharge successfully demonstrated for </a:t>
            </a:r>
            <a:r>
              <a:rPr lang="en-GB" sz="1100" b="1" i="1" dirty="0" smtClean="0">
                <a:solidFill>
                  <a:schemeClr val="bg1"/>
                </a:solidFill>
              </a:rPr>
              <a:t>ITER</a:t>
            </a:r>
            <a:endParaRPr lang="en-GB" sz="11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0355" y="4206188"/>
            <a:ext cx="313234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  <a:latin typeface="+mn-lt"/>
              </a:rPr>
              <a:t>Images: Courtesy  of </a:t>
            </a:r>
            <a:r>
              <a:rPr lang="en-US" sz="825" dirty="0" smtClean="0">
                <a:solidFill>
                  <a:schemeClr val="bg1"/>
                </a:solidFill>
                <a:latin typeface="+mn-lt"/>
              </a:rPr>
              <a:t>USDA/PPPL/TNO/University of Basel</a:t>
            </a:r>
            <a:endParaRPr lang="en-GB" sz="825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06144" y="4781550"/>
            <a:ext cx="3999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100" b="1" i="0" kern="1200" baseline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 R&amp;D</a:t>
            </a:r>
            <a:endParaRPr lang="fr-FR" sz="1100" b="1" i="0" kern="1200" baseline="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3973</TotalTime>
  <Words>2591</Words>
  <Application>Microsoft Office PowerPoint</Application>
  <PresentationFormat>On-screen Show (16:9)</PresentationFormat>
  <Paragraphs>294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Narrow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Arnoux Robert</dc:creator>
  <cp:lastModifiedBy>Altfeld Hans-Henrich</cp:lastModifiedBy>
  <cp:revision>466</cp:revision>
  <cp:lastPrinted>2019-05-06T18:51:33Z</cp:lastPrinted>
  <dcterms:created xsi:type="dcterms:W3CDTF">2006-08-16T00:00:00Z</dcterms:created>
  <dcterms:modified xsi:type="dcterms:W3CDTF">2019-06-04T17:19:27Z</dcterms:modified>
</cp:coreProperties>
</file>