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641" autoAdjust="0"/>
  </p:normalViewPr>
  <p:slideViewPr>
    <p:cSldViewPr snapToGrid="0" snapToObjects="1">
      <p:cViewPr>
        <p:scale>
          <a:sx n="90" d="100"/>
          <a:sy n="90" d="100"/>
        </p:scale>
        <p:origin x="-1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7DD8C-C083-3C4E-9D91-1E5088121E4B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82CE3-30E3-F749-9324-75A665F5A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need to tweak this – basically this slide will describe the NAS report then connect to CPP activity, the FESAC Strategic Plan Charge and status of FY20 budget.  I will finalize this after Van Dam’s Plenary talk on Monday morning and the Monday night Town Hall.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2CE3-30E3-F749-9324-75A665F5AE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C905-160B-A644-B5CE-816B13485216}" type="datetimeFigureOut">
              <a:rPr lang="en-US" smtClean="0"/>
              <a:pPr/>
              <a:t>6/21/19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C58B9-2F97-CE4F-A22D-0C83E31143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refusionpower.org" TargetMode="External"/><Relationship Id="rId3" Type="http://schemas.openxmlformats.org/officeDocument/2006/relationships/hyperlink" Target="mailto:dmeade@pppl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255775" y="775797"/>
            <a:ext cx="116370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Fusion Technology R&amp;D Required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for the Next Step After </a:t>
            </a:r>
            <a:r>
              <a:rPr lang="en-US" sz="4400" b="1" dirty="0" smtClean="0">
                <a:solidFill>
                  <a:srgbClr val="FF0000"/>
                </a:solidFill>
              </a:rPr>
              <a:t>ITER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Introduction to SOFE Town </a:t>
            </a:r>
            <a:r>
              <a:rPr lang="en-US" sz="3600" b="1" dirty="0" smtClean="0">
                <a:solidFill>
                  <a:srgbClr val="FF0000"/>
                </a:solidFill>
              </a:rPr>
              <a:t>Hall Meeting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5412" y="5278186"/>
            <a:ext cx="4460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Town Hall Meeting</a:t>
            </a:r>
          </a:p>
          <a:p>
            <a:pPr algn="ctr"/>
            <a:r>
              <a:rPr lang="en-US" sz="2000" dirty="0" smtClean="0"/>
              <a:t>Symposium on Fusion Engineering</a:t>
            </a:r>
          </a:p>
          <a:p>
            <a:pPr algn="ctr"/>
            <a:r>
              <a:rPr lang="en-US" sz="2000" dirty="0" smtClean="0"/>
              <a:t>Jacksonville, FL </a:t>
            </a:r>
          </a:p>
          <a:p>
            <a:pPr algn="ctr"/>
            <a:r>
              <a:rPr lang="en-US" sz="2000" dirty="0" smtClean="0"/>
              <a:t>June 4, 2019</a:t>
            </a:r>
          </a:p>
        </p:txBody>
      </p:sp>
      <p:sp>
        <p:nvSpPr>
          <p:cNvPr id="8" name="Rectangle 7"/>
          <p:cNvSpPr/>
          <p:nvPr/>
        </p:nvSpPr>
        <p:spPr>
          <a:xfrm>
            <a:off x="203200" y="164812"/>
            <a:ext cx="8775700" cy="6528088"/>
          </a:xfrm>
          <a:prstGeom prst="rect">
            <a:avLst/>
          </a:prstGeom>
          <a:noFill/>
          <a:ln w="25400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6066" y="3915810"/>
            <a:ext cx="69118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Dale Meade</a:t>
            </a:r>
          </a:p>
          <a:p>
            <a:pPr algn="ctr"/>
            <a:r>
              <a:rPr lang="en-US" sz="3200" dirty="0" smtClean="0"/>
              <a:t>Fusion Innovation Research and Energy®</a:t>
            </a:r>
          </a:p>
        </p:txBody>
      </p:sp>
      <p:pic>
        <p:nvPicPr>
          <p:cNvPr id="14" name="Picture 13" descr="SOFE2019_Logo.jpg"/>
          <p:cNvPicPr>
            <a:picLocks noChangeAspect="1"/>
          </p:cNvPicPr>
          <p:nvPr/>
        </p:nvPicPr>
        <p:blipFill>
          <a:blip r:embed="rId2"/>
          <a:srcRect l="8640" t="3491" r="24000" b="15709"/>
          <a:stretch>
            <a:fillRect/>
          </a:stretch>
        </p:blipFill>
        <p:spPr>
          <a:xfrm>
            <a:off x="254000" y="5531556"/>
            <a:ext cx="1684906" cy="1111576"/>
          </a:xfrm>
          <a:prstGeom prst="rect">
            <a:avLst/>
          </a:prstGeom>
        </p:spPr>
      </p:pic>
      <p:pic>
        <p:nvPicPr>
          <p:cNvPr id="15" name="Picture 14" descr="VLT_institutions.jpg"/>
          <p:cNvPicPr>
            <a:picLocks noChangeAspect="1"/>
          </p:cNvPicPr>
          <p:nvPr/>
        </p:nvPicPr>
        <p:blipFill>
          <a:blip r:embed="rId3"/>
          <a:srcRect l="11294" r="9882"/>
          <a:stretch>
            <a:fillRect/>
          </a:stretch>
        </p:blipFill>
        <p:spPr>
          <a:xfrm>
            <a:off x="7281287" y="5531556"/>
            <a:ext cx="1679640" cy="1086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1793" y="164812"/>
            <a:ext cx="76819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Background for the SOFE Town Hall Meeting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301" y="958989"/>
            <a:ext cx="84709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ITER is now on track and continues to make steady progress toward 1st plasma</a:t>
            </a:r>
          </a:p>
          <a:p>
            <a:endParaRPr lang="en-US" sz="1400" dirty="0" smtClean="0"/>
          </a:p>
          <a:p>
            <a:pPr marL="169863" indent="-169863"/>
            <a:r>
              <a:rPr lang="en-US" dirty="0" smtClean="0"/>
              <a:t>• National </a:t>
            </a:r>
            <a:r>
              <a:rPr lang="en-US" dirty="0"/>
              <a:t>A</a:t>
            </a:r>
            <a:r>
              <a:rPr lang="en-US" dirty="0" smtClean="0"/>
              <a:t>cademy Report urges an energy goal for US Fusion Program, and recommends:</a:t>
            </a:r>
          </a:p>
          <a:p>
            <a:endParaRPr lang="en-US" sz="1400" dirty="0" smtClean="0"/>
          </a:p>
          <a:p>
            <a:r>
              <a:rPr lang="en-US" dirty="0" smtClean="0"/>
              <a:t>	- The US remain in the ITER Project</a:t>
            </a:r>
          </a:p>
          <a:p>
            <a:endParaRPr lang="en-US" sz="1400" dirty="0" smtClean="0"/>
          </a:p>
          <a:p>
            <a:pPr marL="571500" indent="-571500">
              <a:tabLst>
                <a:tab pos="457200" algn="l"/>
              </a:tabLst>
            </a:pPr>
            <a:r>
              <a:rPr lang="en-US" dirty="0" smtClean="0"/>
              <a:t>	-The US develop an R&amp;D program leading to a Compact Pilot Plant that produces electricity at lowest possible capital cost as the Next Step After ITER</a:t>
            </a:r>
          </a:p>
          <a:p>
            <a:endParaRPr lang="en-US" sz="1400" dirty="0" smtClean="0"/>
          </a:p>
          <a:p>
            <a:r>
              <a:rPr lang="en-US" dirty="0" smtClean="0"/>
              <a:t>• Goal of “Compact Pilot Plant” will require a major increase in Fusion Technology R&amp;D</a:t>
            </a:r>
          </a:p>
          <a:p>
            <a:endParaRPr lang="en-US" sz="1400" dirty="0" smtClean="0"/>
          </a:p>
          <a:p>
            <a:r>
              <a:rPr lang="en-US" b="1" dirty="0" smtClean="0"/>
              <a:t>This will require a sea change in the US Fusion Energy Program to address the Fusion Technology challenges.</a:t>
            </a:r>
          </a:p>
          <a:p>
            <a:endParaRPr lang="en-US" sz="1400" b="1" dirty="0" smtClean="0"/>
          </a:p>
          <a:p>
            <a:r>
              <a:rPr lang="en-US" dirty="0" smtClean="0"/>
              <a:t>• There are signs that DOE and Congress are becoming more supportive of increased emphasis on Fusion Energy.   The House approved a Fusion Budget increase from $564M in FY2019 to $688M in FY2020. Still needs the Senate and President’s approval, but this is encouraging!</a:t>
            </a:r>
            <a:endParaRPr lang="en-US" b="1" dirty="0" smtClean="0"/>
          </a:p>
          <a:p>
            <a:endParaRPr lang="en-US" sz="1400" dirty="0" smtClean="0"/>
          </a:p>
          <a:p>
            <a:pPr marL="225425" indent="-225425"/>
            <a:r>
              <a:rPr lang="en-US" dirty="0" smtClean="0"/>
              <a:t>•  FESAC/US Fusion Community Planning is underway – the US Fusion Engineering and Technology community must </a:t>
            </a:r>
            <a:r>
              <a:rPr lang="en-US" b="1" dirty="0" smtClean="0"/>
              <a:t>be proactive and assertive in enabling this sea chang</a:t>
            </a:r>
            <a:r>
              <a:rPr lang="en-US" dirty="0" smtClean="0"/>
              <a:t>e.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49588"/>
            <a:ext cx="9144000" cy="1588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26720" y="164812"/>
            <a:ext cx="30720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Goals for Tonight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" y="1079501"/>
            <a:ext cx="84455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n-US" b="1" dirty="0" smtClean="0"/>
              <a:t>• </a:t>
            </a:r>
            <a:r>
              <a:rPr lang="en-US" dirty="0" smtClean="0"/>
              <a:t>Energize the US Fusion technology community to be proactive and assertive in the APS-DPP-CPP and FESAC Strategic Planning Process.  </a:t>
            </a:r>
          </a:p>
          <a:p>
            <a:pPr marL="177800" indent="-177800"/>
            <a:r>
              <a:rPr lang="en-US" dirty="0" smtClean="0"/>
              <a:t> </a:t>
            </a:r>
          </a:p>
          <a:p>
            <a:pPr marL="177800" indent="-177800"/>
            <a:r>
              <a:rPr lang="en-US" dirty="0" smtClean="0"/>
              <a:t> • Be driven by the requirements for an commercially attractive fusion power plant* and </a:t>
            </a:r>
            <a:r>
              <a:rPr lang="en-US" b="1" dirty="0" smtClean="0"/>
              <a:t>identify the critical technical issues </a:t>
            </a:r>
            <a:r>
              <a:rPr lang="en-US" dirty="0" smtClean="0"/>
              <a:t>for achieving those requirements including performance metrics and gaps. </a:t>
            </a:r>
          </a:p>
          <a:p>
            <a:pPr marL="177800" indent="-177800"/>
            <a:r>
              <a:rPr lang="en-US" dirty="0" smtClean="0"/>
              <a:t> </a:t>
            </a:r>
          </a:p>
          <a:p>
            <a:pPr marL="177800" indent="-177800"/>
            <a:r>
              <a:rPr lang="en-US" b="1" dirty="0" smtClean="0"/>
              <a:t>• Identify possible R&amp;D Initiatives  </a:t>
            </a:r>
            <a:r>
              <a:rPr lang="en-US" dirty="0" smtClean="0"/>
              <a:t>(techniques, facilities, etc) that could resolve </a:t>
            </a:r>
            <a:r>
              <a:rPr lang="en-US" b="1" dirty="0" smtClean="0"/>
              <a:t>fusion technology </a:t>
            </a:r>
            <a:r>
              <a:rPr lang="en-US" dirty="0" smtClean="0"/>
              <a:t>issues</a:t>
            </a:r>
          </a:p>
          <a:p>
            <a:pPr marL="177800" indent="-177800"/>
            <a:r>
              <a:rPr lang="en-US" b="1" dirty="0" smtClean="0"/>
              <a:t> </a:t>
            </a:r>
            <a:endParaRPr lang="en-US" dirty="0" smtClean="0"/>
          </a:p>
          <a:p>
            <a:pPr marL="177800" indent="-177800"/>
            <a:r>
              <a:rPr lang="en-US" b="1" dirty="0" smtClean="0"/>
              <a:t>• </a:t>
            </a:r>
            <a:r>
              <a:rPr lang="en-US" dirty="0" smtClean="0"/>
              <a:t>Initiate a discussion with Fusion Technology Community participants regarding the preparation of White Papers for input to the July 22-26 MFE-FMT Workshop at Madison.  Note: White Papers for Plenary Talks are due June 14, 2019.</a:t>
            </a:r>
          </a:p>
          <a:p>
            <a:pPr marL="177800" indent="-177800"/>
            <a:r>
              <a:rPr lang="en-US" b="1" dirty="0" smtClean="0"/>
              <a:t> </a:t>
            </a:r>
            <a:endParaRPr lang="en-US" dirty="0" smtClean="0"/>
          </a:p>
          <a:p>
            <a:pPr marL="177800" indent="-177800">
              <a:buFontTx/>
              <a:buChar char="•"/>
            </a:pP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National Academy report recommends “a compact pilot plant which produces electricity from fusion at the lowest-possible capital cost” as the next step after ITER.  The Community Planning Process will debate this, and </a:t>
            </a:r>
            <a:r>
              <a:rPr lang="en-US" b="1" dirty="0" smtClean="0"/>
              <a:t>needs to better understand the fusion technology issues involved.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49588"/>
            <a:ext cx="9144000" cy="1588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1702" y="164812"/>
            <a:ext cx="39421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Mechanics for Tonight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49588"/>
            <a:ext cx="9144000" cy="1588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1300" y="1206500"/>
            <a:ext cx="86741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/>
            <a:r>
              <a:rPr lang="en-US" dirty="0" smtClean="0"/>
              <a:t>•  Slides will be posted on the FIRE Web site:  </a:t>
            </a:r>
            <a:r>
              <a:rPr lang="en-US" dirty="0" smtClean="0">
                <a:hlinkClick r:id="rId2"/>
              </a:rPr>
              <a:t>http://www.firefusionpower.org</a:t>
            </a:r>
            <a:endParaRPr lang="en-US" dirty="0" smtClean="0"/>
          </a:p>
          <a:p>
            <a:pPr marL="236538" indent="-236538"/>
            <a:r>
              <a:rPr lang="en-US" dirty="0" smtClean="0"/>
              <a:t>     the CPP-FMT web page and the SOFE 2019 INDICO web page</a:t>
            </a:r>
          </a:p>
          <a:p>
            <a:pPr marL="236538" indent="-236538"/>
            <a:endParaRPr lang="en-US" dirty="0" smtClean="0"/>
          </a:p>
          <a:p>
            <a:pPr marL="236538" indent="-236538"/>
            <a:r>
              <a:rPr lang="en-US" dirty="0" smtClean="0"/>
              <a:t>•  At the Town Hall</a:t>
            </a:r>
          </a:p>
          <a:p>
            <a:pPr marL="236538" indent="-236538"/>
            <a:r>
              <a:rPr lang="en-US" dirty="0" smtClean="0"/>
              <a:t>	- 10 min Q&amp;A after each talk, 25 min at the end tonight (need microphones for audience)</a:t>
            </a:r>
          </a:p>
          <a:p>
            <a:pPr marL="236538" indent="-236538"/>
            <a:r>
              <a:rPr lang="en-US" dirty="0" smtClean="0"/>
              <a:t>		  - commenters please identify yourself so we can take notes</a:t>
            </a:r>
          </a:p>
          <a:p>
            <a:pPr marL="236538" indent="-236538"/>
            <a:endParaRPr lang="en-US" dirty="0" smtClean="0"/>
          </a:p>
          <a:p>
            <a:pPr marL="236538" indent="-236538"/>
            <a:r>
              <a:rPr lang="en-US" dirty="0" smtClean="0"/>
              <a:t>	- short email to </a:t>
            </a:r>
            <a:r>
              <a:rPr lang="en-US" dirty="0" smtClean="0">
                <a:hlinkClick r:id="rId3"/>
              </a:rPr>
              <a:t>dmeade@pppl.gov</a:t>
            </a:r>
            <a:r>
              <a:rPr lang="en-US" dirty="0" smtClean="0"/>
              <a:t> during/after the Town Hall</a:t>
            </a:r>
          </a:p>
          <a:p>
            <a:pPr marL="236538" indent="-236538"/>
            <a:endParaRPr lang="en-US" dirty="0" smtClean="0"/>
          </a:p>
          <a:p>
            <a:pPr marL="236538" indent="-236538"/>
            <a:r>
              <a:rPr lang="en-US" dirty="0" smtClean="0"/>
              <a:t>	- send more detailed comments to speakers after the Town Hall</a:t>
            </a:r>
          </a:p>
          <a:p>
            <a:pPr marL="236538" indent="-236538"/>
            <a:endParaRPr lang="en-US" dirty="0" smtClean="0"/>
          </a:p>
          <a:p>
            <a:pPr marL="236538" indent="-236538"/>
            <a:r>
              <a:rPr lang="en-US" dirty="0" smtClean="0"/>
              <a:t>•  This Town Hall is being webcast. This webcast will not provide off-site call in capability, but participants are encouraged to send comments and suggestions to speakers. </a:t>
            </a:r>
          </a:p>
          <a:p>
            <a:pPr marL="236538" indent="-236538"/>
            <a:endParaRPr lang="en-US" dirty="0" smtClean="0"/>
          </a:p>
          <a:p>
            <a:pPr marL="236538" indent="-236538"/>
            <a:endParaRPr lang="en-US" dirty="0" smtClean="0"/>
          </a:p>
          <a:p>
            <a:pPr marL="236538" indent="-236538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666" y="51924"/>
            <a:ext cx="9029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SOFE Town Hall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The Future of Fusion: Transitioning to Energy Production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Heritage Ballroom Tuesday, June 4, 2019</a:t>
            </a:r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endParaRPr lang="en-US" sz="2000" b="1" dirty="0" smtClean="0"/>
          </a:p>
          <a:p>
            <a:pPr algn="ctr"/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666" y="1146243"/>
            <a:ext cx="9029700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7:30 pm</a:t>
            </a:r>
            <a:r>
              <a:rPr lang="en-US" dirty="0" smtClean="0"/>
              <a:t>   Introduction	</a:t>
            </a:r>
            <a:r>
              <a:rPr lang="en-US" dirty="0"/>
              <a:t>	</a:t>
            </a:r>
            <a:r>
              <a:rPr lang="en-US" dirty="0" smtClean="0"/>
              <a:t>										D</a:t>
            </a:r>
            <a:r>
              <a:rPr lang="en-US" dirty="0"/>
              <a:t>. Meade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7:45 </a:t>
            </a:r>
            <a:r>
              <a:rPr lang="en-US" dirty="0" smtClean="0"/>
              <a:t>pm  </a:t>
            </a:r>
            <a:r>
              <a:rPr lang="en-US" dirty="0"/>
              <a:t>Fusion Technology Contributions of ITER				</a:t>
            </a:r>
            <a:r>
              <a:rPr lang="en-US" dirty="0" smtClean="0"/>
              <a:t>		H</a:t>
            </a:r>
            <a:r>
              <a:rPr lang="en-US" dirty="0"/>
              <a:t>. Altfeld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8:10 pm</a:t>
            </a:r>
            <a:r>
              <a:rPr lang="en-US" dirty="0" smtClean="0"/>
              <a:t>  Next </a:t>
            </a:r>
            <a:r>
              <a:rPr lang="en-US" dirty="0"/>
              <a:t>US Fusion Energy Step and its Fusion Technology Needs </a:t>
            </a:r>
            <a:r>
              <a:rPr lang="en-US" dirty="0" smtClean="0"/>
              <a:t>Overview  C</a:t>
            </a:r>
            <a:r>
              <a:rPr lang="en-US" dirty="0"/>
              <a:t>. Kessel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8:35 pm Reactor Compatibility Issues for Enabling Technologies 		</a:t>
            </a:r>
            <a:r>
              <a:rPr lang="en-US" dirty="0" smtClean="0"/>
              <a:t>	       D</a:t>
            </a:r>
            <a:r>
              <a:rPr lang="en-US" dirty="0"/>
              <a:t>. Youchison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9:00 pm ARPA-E Enabling Technologies for</a:t>
            </a:r>
            <a:r>
              <a:rPr lang="en-US" dirty="0" smtClean="0"/>
              <a:t> Commercially </a:t>
            </a:r>
            <a:r>
              <a:rPr lang="en-US" dirty="0"/>
              <a:t>Viable Fusion </a:t>
            </a:r>
            <a:r>
              <a:rPr lang="en-US" dirty="0" smtClean="0"/>
              <a:t>Power   S</a:t>
            </a:r>
            <a:r>
              <a:rPr lang="en-US" dirty="0"/>
              <a:t>. Hsu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9</a:t>
            </a:r>
            <a:r>
              <a:rPr lang="en-US" dirty="0" smtClean="0"/>
              <a:t>:20 </a:t>
            </a:r>
            <a:r>
              <a:rPr lang="en-US" dirty="0"/>
              <a:t>pm  Closing the Fusion Fuel Cycle – Tritium Breeding Blanket R&amp;D    	      P. Humrickhouse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9</a:t>
            </a:r>
            <a:r>
              <a:rPr lang="en-US" dirty="0" smtClean="0"/>
              <a:t>:45 </a:t>
            </a:r>
            <a:r>
              <a:rPr lang="en-US" dirty="0"/>
              <a:t>pm  Qualifying Materials and Components for Next US Fusion Energy Step	   S. Zinkle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10</a:t>
            </a:r>
            <a:r>
              <a:rPr lang="en-US" dirty="0" smtClean="0"/>
              <a:t>:10 </a:t>
            </a:r>
            <a:r>
              <a:rPr lang="en-US" dirty="0"/>
              <a:t>pm </a:t>
            </a:r>
            <a:r>
              <a:rPr lang="en-US" dirty="0" smtClean="0"/>
              <a:t> Safety Requirements for a Compact Pilot Plant					B</a:t>
            </a:r>
            <a:r>
              <a:rPr lang="en-US" dirty="0"/>
              <a:t>. Merrill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10</a:t>
            </a:r>
            <a:r>
              <a:rPr lang="en-US" dirty="0" smtClean="0"/>
              <a:t>:35 pm </a:t>
            </a:r>
            <a:r>
              <a:rPr lang="en-US" dirty="0"/>
              <a:t>Closing Discussion- Action items for follow up to be led by VLT	</a:t>
            </a:r>
            <a:r>
              <a:rPr lang="en-US" dirty="0" smtClean="0"/>
              <a:t>	C</a:t>
            </a:r>
            <a:r>
              <a:rPr lang="en-US" dirty="0"/>
              <a:t>. Kessel/VLT</a:t>
            </a:r>
          </a:p>
          <a:p>
            <a:r>
              <a:rPr lang="en-US" dirty="0" smtClean="0"/>
              <a:t>	</a:t>
            </a:r>
          </a:p>
          <a:p>
            <a:r>
              <a:rPr lang="en-US" dirty="0"/>
              <a:t>11:00 pm  Adjourn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314028"/>
            <a:ext cx="9144000" cy="1588"/>
          </a:xfrm>
          <a:prstGeom prst="lin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7509</TotalTime>
  <Words>801</Words>
  <Application>Microsoft Macintosh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Fusion Innovation Research &amp;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 Meade</dc:creator>
  <cp:lastModifiedBy>Dale Meade</cp:lastModifiedBy>
  <cp:revision>45</cp:revision>
  <dcterms:created xsi:type="dcterms:W3CDTF">2019-06-21T15:44:36Z</dcterms:created>
  <dcterms:modified xsi:type="dcterms:W3CDTF">2019-06-21T15:50:05Z</dcterms:modified>
</cp:coreProperties>
</file>