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1963" r:id="rId2"/>
    <p:sldId id="1964" r:id="rId3"/>
    <p:sldId id="2127" r:id="rId4"/>
    <p:sldId id="2140" r:id="rId5"/>
    <p:sldId id="2133" r:id="rId6"/>
    <p:sldId id="2123" r:id="rId7"/>
    <p:sldId id="2070" r:id="rId8"/>
    <p:sldId id="257" r:id="rId9"/>
    <p:sldId id="2132" r:id="rId10"/>
    <p:sldId id="1962" r:id="rId11"/>
    <p:sldId id="2131" r:id="rId1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243D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86089" autoAdjust="0"/>
  </p:normalViewPr>
  <p:slideViewPr>
    <p:cSldViewPr snapToGrid="0">
      <p:cViewPr varScale="1">
        <p:scale>
          <a:sx n="111" d="100"/>
          <a:sy n="111" d="100"/>
        </p:scale>
        <p:origin x="474" y="78"/>
      </p:cViewPr>
      <p:guideLst/>
    </p:cSldViewPr>
  </p:slideViewPr>
  <p:notesTextViewPr>
    <p:cViewPr>
      <p:scale>
        <a:sx n="1" d="1"/>
        <a:sy n="1" d="1"/>
      </p:scale>
      <p:origin x="0" y="0"/>
    </p:cViewPr>
  </p:notesTextViewPr>
  <p:sorterViewPr>
    <p:cViewPr varScale="1">
      <p:scale>
        <a:sx n="1" d="1"/>
        <a:sy n="1" d="1"/>
      </p:scale>
      <p:origin x="0" y="-2774"/>
    </p:cViewPr>
  </p:sorterViewPr>
  <p:notesViewPr>
    <p:cSldViewPr snapToGrid="0">
      <p:cViewPr varScale="1">
        <p:scale>
          <a:sx n="54" d="100"/>
          <a:sy n="54" d="100"/>
        </p:scale>
        <p:origin x="2669"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C069D2-3768-426A-AE45-F176B2188B0D}" type="datetimeFigureOut">
              <a:rPr kumimoji="1" lang="ja-JP" altLang="en-US" smtClean="0"/>
              <a:t>2023/12/19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F6898C-670A-43DE-917C-D1E2C7C7A491}" type="slidenum">
              <a:rPr kumimoji="1" lang="ja-JP" altLang="en-US" smtClean="0"/>
              <a:t>‹#›</a:t>
            </a:fld>
            <a:endParaRPr kumimoji="1" lang="ja-JP" altLang="en-US"/>
          </a:p>
        </p:txBody>
      </p:sp>
    </p:spTree>
    <p:extLst>
      <p:ext uri="{BB962C8B-B14F-4D97-AF65-F5344CB8AC3E}">
        <p14:creationId xmlns:p14="http://schemas.microsoft.com/office/powerpoint/2010/main" val="31192269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20000"/>
              </a:lnSpc>
            </a:pPr>
            <a:r>
              <a:rPr kumimoji="1" lang="en-US" altLang="ja-JP" dirty="0">
                <a:latin typeface="BIZ UDPゴシック" panose="020B0400000000000000" pitchFamily="50" charset="-128"/>
                <a:ea typeface="BIZ UDPゴシック" panose="020B0400000000000000" pitchFamily="50" charset="-128"/>
              </a:rPr>
              <a:t>Three projects are for target design, laser development and fast track strategy.</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1" lang="en-US" altLang="ja-JP" sz="1200" b="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200" b="1" dirty="0">
                <a:latin typeface="BIZ UDPゴシック" panose="020B0400000000000000" pitchFamily="50" charset="-128"/>
                <a:ea typeface="BIZ UDPゴシック" panose="020B0400000000000000" pitchFamily="50" charset="-128"/>
              </a:rPr>
              <a:t>However, budgets have not yet been approved for all plans for any of the projects.</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1" lang="en-US" altLang="ja-JP" sz="1200" b="0" dirty="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fld id="{FBF6898C-670A-43DE-917C-D1E2C7C7A491}" type="slidenum">
              <a:rPr kumimoji="1" lang="ja-JP" altLang="en-US" smtClean="0"/>
              <a:t>1</a:t>
            </a:fld>
            <a:endParaRPr kumimoji="1" lang="ja-JP" altLang="en-US"/>
          </a:p>
        </p:txBody>
      </p:sp>
    </p:spTree>
    <p:extLst>
      <p:ext uri="{BB962C8B-B14F-4D97-AF65-F5344CB8AC3E}">
        <p14:creationId xmlns:p14="http://schemas.microsoft.com/office/powerpoint/2010/main" val="171025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1" lang="en-US" altLang="ja-JP" b="0" dirty="0">
                <a:latin typeface="BIZ UDPゴシック" panose="020B0400000000000000" pitchFamily="50" charset="-128"/>
                <a:ea typeface="BIZ UDPゴシック" panose="020B0400000000000000" pitchFamily="50" charset="-128"/>
                <a:cs typeface="Calibri" panose="020F0502020204030204" pitchFamily="34" charset="0"/>
              </a:rPr>
              <a:t>This is a new </a:t>
            </a:r>
            <a:r>
              <a:rPr kumimoji="1" lang="en-US" altLang="ja-JP"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Calibri" panose="020F0502020204030204" pitchFamily="34" charset="0"/>
              </a:rPr>
              <a:t>fast-track strategy: HYPERION </a:t>
            </a:r>
            <a:r>
              <a:rPr kumimoji="1" lang="en-US" altLang="ja-JP" b="0" dirty="0">
                <a:latin typeface="BIZ UDPゴシック" panose="020B0400000000000000" pitchFamily="50" charset="-128"/>
                <a:ea typeface="BIZ UDPゴシック" panose="020B0400000000000000" pitchFamily="50" charset="-128"/>
                <a:cs typeface="Calibri" panose="020F0502020204030204" pitchFamily="34" charset="0"/>
              </a:rPr>
              <a:t>that moves away from the traditional strategy of fusion only power generation to introduce hydrogen production using the heat from fusion reactions.</a:t>
            </a:r>
            <a:endParaRPr kumimoji="1" lang="en-US" altLang="ja-JP" b="1" dirty="0">
              <a:latin typeface="BIZ UDPゴシック" panose="020B0400000000000000" pitchFamily="50" charset="-128"/>
              <a:ea typeface="BIZ UDPゴシック" panose="020B0400000000000000" pitchFamily="50" charset="-128"/>
              <a:cs typeface="Calibri" panose="020F0502020204030204" pitchFamily="34" charset="0"/>
            </a:endParaRPr>
          </a:p>
          <a:p>
            <a:pPr marL="0" indent="0" algn="just">
              <a:lnSpc>
                <a:spcPct val="120000"/>
              </a:lnSpc>
              <a:buFont typeface="Wingdings" panose="05000000000000000000" pitchFamily="2" charset="2"/>
              <a:buNone/>
            </a:pPr>
            <a:r>
              <a:rPr lang="en-US" altLang="ja-JP" sz="1200" dirty="0">
                <a:latin typeface="BIZ UDPゴシック" panose="020B0400000000000000" pitchFamily="50" charset="-128"/>
                <a:ea typeface="BIZ UDPゴシック" panose="020B0400000000000000" pitchFamily="50" charset="-128"/>
              </a:rPr>
              <a:t>Taking account of the difficulties in actual grid connection, the HYPERION can function as both </a:t>
            </a:r>
            <a:r>
              <a:rPr lang="en-US" altLang="ja-JP" sz="1200" b="0" dirty="0">
                <a:latin typeface="BIZ UDPゴシック" panose="020B0400000000000000" pitchFamily="50" charset="-128"/>
                <a:ea typeface="BIZ UDPゴシック" panose="020B0400000000000000" pitchFamily="50" charset="-128"/>
              </a:rPr>
              <a:t>a test reactor for power generation and a commercial reactor for clean hydrogen production.</a:t>
            </a:r>
            <a:endParaRPr kumimoji="1" lang="en-US" altLang="ja-JP" dirty="0"/>
          </a:p>
          <a:p>
            <a:pPr marL="0" indent="0" algn="just">
              <a:buFont typeface="Wingdings" panose="05000000000000000000" pitchFamily="2" charset="2"/>
              <a:buNone/>
            </a:pPr>
            <a:r>
              <a:rPr kumimoji="1" lang="en-US" altLang="ja-JP" b="1" dirty="0"/>
              <a:t>Then, By 2050, we will be able to use fusion energy in our daily lives.</a:t>
            </a:r>
            <a:endParaRPr kumimoji="1" lang="ja-JP" altLang="en-US" b="1" dirty="0"/>
          </a:p>
        </p:txBody>
      </p:sp>
      <p:sp>
        <p:nvSpPr>
          <p:cNvPr id="4" name="スライド番号プレースホルダー 3"/>
          <p:cNvSpPr>
            <a:spLocks noGrp="1"/>
          </p:cNvSpPr>
          <p:nvPr>
            <p:ph type="sldNum" sz="quarter" idx="5"/>
          </p:nvPr>
        </p:nvSpPr>
        <p:spPr/>
        <p:txBody>
          <a:bodyPr/>
          <a:lstStyle/>
          <a:p>
            <a:fld id="{88CAED3F-25F8-4741-AF2D-1DEBC9B42D5A}" type="slidenum">
              <a:rPr kumimoji="1" lang="ja-JP" altLang="en-US" smtClean="0"/>
              <a:t>10</a:t>
            </a:fld>
            <a:endParaRPr kumimoji="1" lang="ja-JP" altLang="en-US"/>
          </a:p>
        </p:txBody>
      </p:sp>
    </p:spTree>
    <p:extLst>
      <p:ext uri="{BB962C8B-B14F-4D97-AF65-F5344CB8AC3E}">
        <p14:creationId xmlns:p14="http://schemas.microsoft.com/office/powerpoint/2010/main" val="4213903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20000"/>
              </a:lnSpc>
            </a:pPr>
            <a:r>
              <a:rPr kumimoji="1" lang="en-US" altLang="ja-JP" dirty="0">
                <a:latin typeface="BIZ UDPゴシック" panose="020B0400000000000000" pitchFamily="50" charset="-128"/>
                <a:ea typeface="BIZ UDPゴシック" panose="020B0400000000000000" pitchFamily="50" charset="-128"/>
              </a:rPr>
              <a:t>Let me show my conclusion.</a:t>
            </a: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b="1" dirty="0">
                <a:latin typeface="BIZ UDPゴシック" panose="020B0400000000000000" pitchFamily="50" charset="-128"/>
                <a:ea typeface="BIZ UDPゴシック" panose="020B0400000000000000" pitchFamily="50" charset="-128"/>
              </a:rPr>
              <a:t>After the ignition at LLNL, we need now to have </a:t>
            </a:r>
            <a:r>
              <a:rPr kumimoji="1" lang="en-US" altLang="ja-JP" sz="1200" b="1" dirty="0">
                <a:latin typeface="BIZ UDPゴシック" panose="020B0400000000000000" pitchFamily="50" charset="-128"/>
                <a:ea typeface="BIZ UDPゴシック" panose="020B0400000000000000" pitchFamily="50" charset="-128"/>
              </a:rPr>
              <a:t>Back-casting Perspective, which is Necessary for IFE Realization. </a:t>
            </a:r>
          </a:p>
          <a:p>
            <a:pPr>
              <a:lnSpc>
                <a:spcPct val="120000"/>
              </a:lnSpc>
            </a:pPr>
            <a:endParaRPr kumimoji="1" lang="en-US" altLang="ja-JP" dirty="0">
              <a:latin typeface="BIZ UDPゴシック" panose="020B0400000000000000" pitchFamily="50" charset="-128"/>
              <a:ea typeface="BIZ UDPゴシック" panose="020B0400000000000000" pitchFamily="50" charset="-128"/>
            </a:endParaRPr>
          </a:p>
          <a:p>
            <a:pPr>
              <a:lnSpc>
                <a:spcPct val="120000"/>
              </a:lnSpc>
            </a:pPr>
            <a:r>
              <a:rPr kumimoji="1" lang="en-US" altLang="ja-JP" dirty="0">
                <a:latin typeface="BIZ UDPゴシック" panose="020B0400000000000000" pitchFamily="50" charset="-128"/>
                <a:ea typeface="BIZ UDPゴシック" panose="020B0400000000000000" pitchFamily="50" charset="-128"/>
              </a:rPr>
              <a:t>Target design should be simpler.</a:t>
            </a: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b="0" dirty="0">
                <a:latin typeface="BIZ UDPゴシック" panose="020B0400000000000000" pitchFamily="50" charset="-128"/>
                <a:ea typeface="BIZ UDPゴシック" panose="020B0400000000000000" pitchFamily="50" charset="-128"/>
              </a:rPr>
              <a:t>Considering the </a:t>
            </a:r>
            <a:r>
              <a:rPr kumimoji="1" lang="en-US" altLang="ja-JP" b="0" dirty="0">
                <a:solidFill>
                  <a:srgbClr val="C0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actual stable pulsed operation </a:t>
            </a:r>
            <a:r>
              <a:rPr kumimoji="1" lang="en-US" altLang="ja-JP" b="0" dirty="0">
                <a:latin typeface="BIZ UDPゴシック" panose="020B0400000000000000" pitchFamily="50" charset="-128"/>
                <a:ea typeface="BIZ UDPゴシック" panose="020B0400000000000000" pitchFamily="50" charset="-128"/>
              </a:rPr>
              <a:t>of laser fusion reactors, </a:t>
            </a: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b="0" dirty="0">
                <a:latin typeface="BIZ UDPゴシック" panose="020B0400000000000000" pitchFamily="50" charset="-128"/>
                <a:ea typeface="BIZ UDPゴシック" panose="020B0400000000000000" pitchFamily="50" charset="-128"/>
              </a:rPr>
              <a:t>the lasers system should be developed to be above a few 10 Hz and below MJ.</a:t>
            </a:r>
          </a:p>
          <a:p>
            <a:pPr>
              <a:lnSpc>
                <a:spcPct val="120000"/>
              </a:lnSpc>
            </a:pPr>
            <a:endParaRPr kumimoji="1" lang="en-US" altLang="ja-JP" dirty="0">
              <a:latin typeface="BIZ UDPゴシック" panose="020B0400000000000000" pitchFamily="50" charset="-128"/>
              <a:ea typeface="BIZ UDPゴシック" panose="020B0400000000000000" pitchFamily="50" charset="-128"/>
            </a:endParaRPr>
          </a:p>
          <a:p>
            <a:pPr>
              <a:lnSpc>
                <a:spcPct val="120000"/>
              </a:lnSpc>
            </a:pPr>
            <a:r>
              <a:rPr kumimoji="1" lang="en-US" altLang="ja-JP" dirty="0">
                <a:latin typeface="BIZ UDPゴシック" panose="020B0400000000000000" pitchFamily="50" charset="-128"/>
                <a:ea typeface="BIZ UDPゴシック" panose="020B0400000000000000" pitchFamily="50" charset="-128"/>
              </a:rPr>
              <a:t>We should consider realistic strategy that does not turn away from the practical difficulties in grid connection in order to realize fusion energy utilization by 2050.</a:t>
            </a:r>
            <a:endParaRPr kumimoji="1" lang="ja-JP" altLang="en-US" dirty="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fld id="{A9C0AE94-B1FB-4A67-B3C0-C0DC75485183}" type="slidenum">
              <a:rPr kumimoji="1" lang="ja-JP" altLang="en-US" smtClean="0"/>
              <a:t>11</a:t>
            </a:fld>
            <a:endParaRPr kumimoji="1" lang="ja-JP" altLang="en-US"/>
          </a:p>
        </p:txBody>
      </p:sp>
    </p:spTree>
    <p:extLst>
      <p:ext uri="{BB962C8B-B14F-4D97-AF65-F5344CB8AC3E}">
        <p14:creationId xmlns:p14="http://schemas.microsoft.com/office/powerpoint/2010/main" val="3707273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US" altLang="ja-JP" b="1" kern="100" dirty="0">
              <a:effectLst/>
              <a:latin typeface="BIZ UDPゴシック" panose="020B0400000000000000" pitchFamily="50" charset="-128"/>
              <a:ea typeface="BIZ UDPゴシック" panose="020B0400000000000000" pitchFamily="50" charset="-128"/>
              <a:cs typeface="Calibri" panose="020F0502020204030204" pitchFamily="34" charset="0"/>
            </a:endParaRPr>
          </a:p>
          <a:p>
            <a:pPr>
              <a:lnSpc>
                <a:spcPct val="120000"/>
              </a:lnSpc>
            </a:pPr>
            <a:r>
              <a:rPr lang="en-US" altLang="ja-JP" dirty="0">
                <a:latin typeface="BIZ UDPゴシック" panose="020B0400000000000000" pitchFamily="50" charset="-128"/>
                <a:ea typeface="BIZ UDPゴシック" panose="020B0400000000000000" pitchFamily="50" charset="-128"/>
                <a:cs typeface="Helvetica" panose="020B0604020202020204" pitchFamily="34" charset="0"/>
              </a:rPr>
              <a:t>In 2020, 2 Peta Pa was achieved at about one-tenth the energy of the central ignition scheme, demonstrating the high efficiency of the fast ignition scheme and a deep understanding of the physics.</a:t>
            </a:r>
            <a:endParaRPr kumimoji="1" lang="en-US" altLang="ja-JP" dirty="0">
              <a:latin typeface="BIZ UDPゴシック" panose="020B0400000000000000" pitchFamily="50" charset="-128"/>
              <a:ea typeface="BIZ UDPゴシック" panose="020B0400000000000000" pitchFamily="50" charset="-128"/>
              <a:cs typeface="Helvetica" panose="020B0604020202020204" pitchFamily="34" charset="0"/>
            </a:endParaRPr>
          </a:p>
          <a:p>
            <a:pPr>
              <a:lnSpc>
                <a:spcPct val="120000"/>
              </a:lnSpc>
            </a:pPr>
            <a:r>
              <a:rPr kumimoji="1" lang="en-US" altLang="ja-JP" dirty="0">
                <a:latin typeface="BIZ UDPゴシック" panose="020B0400000000000000" pitchFamily="50" charset="-128"/>
                <a:ea typeface="BIZ UDPゴシック" panose="020B0400000000000000" pitchFamily="50" charset="-128"/>
                <a:cs typeface="Helvetica" panose="020B0604020202020204" pitchFamily="34" charset="0"/>
              </a:rPr>
              <a:t>Based on the detailed understanding of the physics of FI obtained over the past nearly 3 decades, reactor targets can be designed now.</a:t>
            </a:r>
            <a:endParaRPr kumimoji="1" lang="en-US" altLang="ja-JP" dirty="0">
              <a:solidFill>
                <a:srgbClr val="002060"/>
              </a:solidFill>
              <a:latin typeface="BIZ UDPゴシック" panose="020B0400000000000000" pitchFamily="50" charset="-128"/>
              <a:ea typeface="BIZ UDPゴシック" panose="020B0400000000000000" pitchFamily="50" charset="-128"/>
              <a:cs typeface="Helvetica" panose="020B0604020202020204" pitchFamily="34" charset="0"/>
            </a:endParaRPr>
          </a:p>
          <a:p>
            <a:pPr algn="l">
              <a:lnSpc>
                <a:spcPct val="120000"/>
              </a:lnSpc>
            </a:pPr>
            <a:r>
              <a:rPr lang="en-US"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Then, we</a:t>
            </a:r>
            <a:r>
              <a:rPr lang="ja-JP" altLang="en-US"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can</a:t>
            </a:r>
            <a:r>
              <a:rPr lang="ja-JP" altLang="en-US"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expect</a:t>
            </a:r>
            <a:r>
              <a:rPr lang="ja-JP" altLang="en-US"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fusion</a:t>
            </a:r>
            <a:r>
              <a:rPr lang="ja-JP" altLang="en-US"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yield of about more than 30MJ with a gain of 100 using solid sphere fuel and a total laser energy of less than 300 kJ.</a:t>
            </a:r>
            <a:br>
              <a:rPr lang="en-US"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br>
            <a:endParaRPr lang="ja-JP"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A9C0AE94-B1FB-4A67-B3C0-C0DC75485183}" type="slidenum">
              <a:rPr kumimoji="1" lang="ja-JP" altLang="en-US" smtClean="0"/>
              <a:t>2</a:t>
            </a:fld>
            <a:endParaRPr kumimoji="1" lang="ja-JP" altLang="en-US"/>
          </a:p>
        </p:txBody>
      </p:sp>
    </p:spTree>
    <p:extLst>
      <p:ext uri="{BB962C8B-B14F-4D97-AF65-F5344CB8AC3E}">
        <p14:creationId xmlns:p14="http://schemas.microsoft.com/office/powerpoint/2010/main" val="3682644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5800" y="4400550"/>
            <a:ext cx="5486400" cy="4081298"/>
          </a:xfrm>
        </p:spPr>
        <p:txBody>
          <a:bodyPr/>
          <a:lstStyle/>
          <a:p>
            <a:pPr>
              <a:lnSpc>
                <a:spcPct val="120000"/>
              </a:lnSpc>
            </a:pPr>
            <a:r>
              <a:rPr kumimoji="1" lang="en-US" altLang="ja-JP" dirty="0">
                <a:latin typeface="BIZ UDPゴシック" panose="020B0400000000000000" pitchFamily="50" charset="-128"/>
                <a:ea typeface="BIZ UDPゴシック" panose="020B0400000000000000" pitchFamily="50" charset="-128"/>
              </a:rPr>
              <a:t>This is a history of fast ignition target designs.</a:t>
            </a:r>
          </a:p>
          <a:p>
            <a:pPr marL="173038" indent="-173038">
              <a:lnSpc>
                <a:spcPct val="110000"/>
              </a:lnSpc>
              <a:buFont typeface="Arial" panose="020B0604020202020204" pitchFamily="34" charset="0"/>
              <a:buChar char="•"/>
            </a:pPr>
            <a:r>
              <a:rPr kumimoji="1" lang="en-US" altLang="ja-JP" sz="1200" dirty="0">
                <a:latin typeface="BIZ UDPゴシック" panose="020B0400000000000000" pitchFamily="50" charset="-128"/>
                <a:ea typeface="BIZ UDPゴシック" panose="020B0400000000000000" pitchFamily="50" charset="-128"/>
              </a:rPr>
              <a:t>At the beginning, a spherical shell implosion and fast electron heating by short pulse laser  was proposed and the POP was experimentally made.</a:t>
            </a:r>
          </a:p>
          <a:p>
            <a:pPr marL="173038" indent="-173038">
              <a:lnSpc>
                <a:spcPct val="110000"/>
              </a:lnSpc>
              <a:buFont typeface="Arial" panose="020B0604020202020204" pitchFamily="34" charset="0"/>
              <a:buChar char="•"/>
            </a:pPr>
            <a:r>
              <a:rPr kumimoji="1" lang="en-US" altLang="ja-JP" sz="1200" dirty="0">
                <a:latin typeface="BIZ UDPゴシック" panose="020B0400000000000000" pitchFamily="50" charset="-128"/>
                <a:ea typeface="BIZ UDPゴシック" panose="020B0400000000000000" pitchFamily="50" charset="-128"/>
              </a:rPr>
              <a:t>In </a:t>
            </a:r>
            <a:r>
              <a:rPr lang="en-US" altLang="ja-JP" sz="1200" dirty="0">
                <a:latin typeface="BIZ UDPゴシック" panose="020B0400000000000000" pitchFamily="50" charset="-128"/>
                <a:ea typeface="BIZ UDPゴシック" panose="020B0400000000000000" pitchFamily="50" charset="-128"/>
              </a:rPr>
              <a:t>the experiments under much smaller laser energies than the reactor size, </a:t>
            </a:r>
            <a:r>
              <a:rPr kumimoji="1" lang="en-US" altLang="ja-JP" sz="1200" dirty="0">
                <a:latin typeface="BIZ UDPゴシック" panose="020B0400000000000000" pitchFamily="50" charset="-128"/>
                <a:ea typeface="BIZ UDPゴシック" panose="020B0400000000000000" pitchFamily="50" charset="-128"/>
              </a:rPr>
              <a:t>the targets became more and more complex to study the details of the fast ignition scheme</a:t>
            </a:r>
            <a:r>
              <a:rPr lang="en-US" altLang="ja-JP" sz="1200" dirty="0">
                <a:latin typeface="BIZ UDPゴシック" panose="020B0400000000000000" pitchFamily="50" charset="-128"/>
                <a:ea typeface="BIZ UDPゴシック" panose="020B0400000000000000" pitchFamily="50" charset="-128"/>
              </a:rPr>
              <a:t>.</a:t>
            </a:r>
          </a:p>
          <a:p>
            <a:pPr marL="173038" indent="-173038">
              <a:lnSpc>
                <a:spcPct val="110000"/>
              </a:lnSpc>
              <a:buFont typeface="Arial" panose="020B0604020202020204" pitchFamily="34" charset="0"/>
              <a:buChar char="•"/>
            </a:pPr>
            <a:r>
              <a:rPr lang="en-US" altLang="ja-JP" sz="1200" dirty="0">
                <a:latin typeface="BIZ UDPゴシック" panose="020B0400000000000000" pitchFamily="50" charset="-128"/>
                <a:ea typeface="BIZ UDPゴシック" panose="020B0400000000000000" pitchFamily="50" charset="-128"/>
              </a:rPr>
              <a:t>T</a:t>
            </a:r>
            <a:r>
              <a:rPr kumimoji="1" lang="en-US" altLang="ja-JP" sz="1200" dirty="0">
                <a:latin typeface="BIZ UDPゴシック" panose="020B0400000000000000" pitchFamily="50" charset="-128"/>
                <a:ea typeface="BIZ UDPゴシック" panose="020B0400000000000000" pitchFamily="50" charset="-128"/>
              </a:rPr>
              <a:t>his allowed us to understand the details of the stable implosion and efficient heating, and to find that the target for the reactor would be very simple due to the different heating mechanisms from the original.</a:t>
            </a:r>
          </a:p>
          <a:p>
            <a:pPr>
              <a:lnSpc>
                <a:spcPct val="120000"/>
              </a:lnSpc>
            </a:pPr>
            <a:r>
              <a:rPr kumimoji="1" lang="en-US" altLang="ja-JP" b="1" dirty="0">
                <a:latin typeface="BIZ UDPゴシック" panose="020B0400000000000000" pitchFamily="50" charset="-128"/>
                <a:ea typeface="BIZ UDPゴシック" panose="020B0400000000000000" pitchFamily="50" charset="-128"/>
              </a:rPr>
              <a:t>No cone and no external magnetic field since the primary heating is by fast heat waves, </a:t>
            </a:r>
          </a:p>
          <a:p>
            <a:pPr>
              <a:lnSpc>
                <a:spcPct val="120000"/>
              </a:lnSpc>
            </a:pPr>
            <a:endParaRPr kumimoji="1" lang="en-US" altLang="ja-JP" b="1" dirty="0">
              <a:latin typeface="BIZ UDPゴシック" panose="020B0400000000000000" pitchFamily="50" charset="-128"/>
              <a:ea typeface="BIZ UDPゴシック" panose="020B0400000000000000" pitchFamily="50" charset="-128"/>
            </a:endParaRPr>
          </a:p>
          <a:p>
            <a:pPr>
              <a:lnSpc>
                <a:spcPct val="120000"/>
              </a:lnSpc>
            </a:pPr>
            <a:endParaRPr kumimoji="1" lang="en-US" altLang="ja-JP" dirty="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fld id="{FBF6898C-670A-43DE-917C-D1E2C7C7A491}" type="slidenum">
              <a:rPr kumimoji="1" lang="ja-JP" altLang="en-US" smtClean="0"/>
              <a:t>3</a:t>
            </a:fld>
            <a:endParaRPr kumimoji="1" lang="ja-JP" altLang="en-US"/>
          </a:p>
        </p:txBody>
      </p:sp>
    </p:spTree>
    <p:extLst>
      <p:ext uri="{BB962C8B-B14F-4D97-AF65-F5344CB8AC3E}">
        <p14:creationId xmlns:p14="http://schemas.microsoft.com/office/powerpoint/2010/main" val="3236190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ja-JP" dirty="0">
                <a:latin typeface="BIZ UDPゴシック" panose="020B0400000000000000" pitchFamily="50" charset="-128"/>
                <a:ea typeface="BIZ UDPゴシック" panose="020B0400000000000000" pitchFamily="50" charset="-128"/>
              </a:rPr>
              <a:t>the heating mechanism.</a:t>
            </a:r>
          </a:p>
          <a:p>
            <a:pPr marL="0" marR="0" lvl="0" indent="0" algn="l" defTabSz="914400" rtl="0" eaLnBrk="1" fontAlgn="auto" latinLnBrk="0" hangingPunct="1">
              <a:lnSpc>
                <a:spcPct val="120000"/>
              </a:lnSpc>
              <a:spcBef>
                <a:spcPts val="0"/>
              </a:spcBef>
              <a:spcAft>
                <a:spcPts val="0"/>
              </a:spcAft>
              <a:buClrTx/>
              <a:buSzTx/>
              <a:buFontTx/>
              <a:buNone/>
              <a:tabLst/>
              <a:defRPr/>
            </a:pPr>
            <a:r>
              <a:rPr lang="en-US" altLang="ja-JP" dirty="0">
                <a:latin typeface="BIZ UDPゴシック" panose="020B0400000000000000" pitchFamily="50" charset="-128"/>
                <a:ea typeface="BIZ UDPゴシック" panose="020B0400000000000000" pitchFamily="50" charset="-128"/>
              </a:rPr>
              <a:t>it was initially thought that direct drag heating by fast electrons would dominate. </a:t>
            </a:r>
          </a:p>
          <a:p>
            <a:pPr marL="0" marR="0" lvl="0" indent="0" algn="l" defTabSz="914400" rtl="0" eaLnBrk="1" fontAlgn="auto" latinLnBrk="0" hangingPunct="1">
              <a:lnSpc>
                <a:spcPct val="120000"/>
              </a:lnSpc>
              <a:spcBef>
                <a:spcPts val="0"/>
              </a:spcBef>
              <a:spcAft>
                <a:spcPts val="0"/>
              </a:spcAft>
              <a:buClrTx/>
              <a:buSzTx/>
              <a:buFontTx/>
              <a:buNone/>
              <a:tabLst/>
              <a:defRPr/>
            </a:pPr>
            <a:r>
              <a:rPr lang="en-US" altLang="ja-JP" dirty="0">
                <a:latin typeface="BIZ UDPゴシック" panose="020B0400000000000000" pitchFamily="50" charset="-128"/>
                <a:ea typeface="BIZ UDPゴシック" panose="020B0400000000000000" pitchFamily="50" charset="-128"/>
              </a:rPr>
              <a:t>However, experimental results using kJ-</a:t>
            </a:r>
            <a:r>
              <a:rPr lang="en-US" altLang="ja-JP" dirty="0" err="1">
                <a:latin typeface="BIZ UDPゴシック" panose="020B0400000000000000" pitchFamily="50" charset="-128"/>
                <a:ea typeface="BIZ UDPゴシック" panose="020B0400000000000000" pitchFamily="50" charset="-128"/>
              </a:rPr>
              <a:t>psec</a:t>
            </a:r>
            <a:r>
              <a:rPr lang="en-US" altLang="ja-JP" dirty="0">
                <a:latin typeface="BIZ UDPゴシック" panose="020B0400000000000000" pitchFamily="50" charset="-128"/>
                <a:ea typeface="BIZ UDPゴシック" panose="020B0400000000000000" pitchFamily="50" charset="-128"/>
              </a:rPr>
              <a:t> lase, showed the importance of diffusion heating along with fast electrons.</a:t>
            </a:r>
          </a:p>
          <a:p>
            <a:pPr marL="0" marR="0" lvl="0" indent="0" algn="l" defTabSz="914400" rtl="0" eaLnBrk="1" fontAlgn="auto" latinLnBrk="0" hangingPunct="1">
              <a:lnSpc>
                <a:spcPct val="120000"/>
              </a:lnSpc>
              <a:spcBef>
                <a:spcPts val="0"/>
              </a:spcBef>
              <a:spcAft>
                <a:spcPts val="0"/>
              </a:spcAft>
              <a:buClrTx/>
              <a:buSzTx/>
              <a:buFontTx/>
              <a:buNone/>
              <a:tabLst/>
              <a:defRPr/>
            </a:pPr>
            <a:br>
              <a:rPr lang="en-US" altLang="ja-JP" dirty="0">
                <a:latin typeface="BIZ UDPゴシック" panose="020B0400000000000000" pitchFamily="50" charset="-128"/>
                <a:ea typeface="BIZ UDPゴシック" panose="020B0400000000000000" pitchFamily="50" charset="-128"/>
              </a:rPr>
            </a:br>
            <a:br>
              <a:rPr lang="en-US" altLang="ja-JP" dirty="0">
                <a:latin typeface="BIZ UDPゴシック" panose="020B0400000000000000" pitchFamily="50" charset="-128"/>
                <a:ea typeface="BIZ UDPゴシック" panose="020B0400000000000000" pitchFamily="50" charset="-128"/>
              </a:rPr>
            </a:br>
            <a:br>
              <a:rPr lang="en-US" altLang="ja-JP" dirty="0">
                <a:latin typeface="BIZ UDPゴシック" panose="020B0400000000000000" pitchFamily="50" charset="-128"/>
                <a:ea typeface="BIZ UDPゴシック" panose="020B0400000000000000" pitchFamily="50" charset="-128"/>
              </a:rPr>
            </a:br>
            <a:endParaRPr kumimoji="1" lang="ja-JP" altLang="en-US" dirty="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fld id="{FBF6898C-670A-43DE-917C-D1E2C7C7A491}" type="slidenum">
              <a:rPr kumimoji="1" lang="ja-JP" altLang="en-US" smtClean="0"/>
              <a:t>4</a:t>
            </a:fld>
            <a:endParaRPr kumimoji="1" lang="ja-JP" altLang="en-US"/>
          </a:p>
        </p:txBody>
      </p:sp>
    </p:spTree>
    <p:extLst>
      <p:ext uri="{BB962C8B-B14F-4D97-AF65-F5344CB8AC3E}">
        <p14:creationId xmlns:p14="http://schemas.microsoft.com/office/powerpoint/2010/main" val="3203217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10000"/>
              </a:lnSpc>
            </a:pPr>
            <a:r>
              <a:rPr kumimoji="1" lang="en-US" altLang="ja-JP" sz="12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According to simulation, </a:t>
            </a:r>
            <a:r>
              <a:rPr kumimoji="1" lang="en-US" altLang="ja-JP" sz="1200" b="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Heating mechanism in the reactor would be different from the original idea of the fast ignition</a:t>
            </a:r>
          </a:p>
          <a:p>
            <a:pPr marL="0" marR="0" lvl="0" indent="0" algn="l" defTabSz="914400" rtl="0" eaLnBrk="1" fontAlgn="auto" latinLnBrk="0" hangingPunct="1">
              <a:lnSpc>
                <a:spcPct val="120000"/>
              </a:lnSpc>
              <a:spcBef>
                <a:spcPts val="0"/>
              </a:spcBef>
              <a:spcAft>
                <a:spcPts val="0"/>
              </a:spcAft>
              <a:buClrTx/>
              <a:buSzTx/>
              <a:buFontTx/>
              <a:buNone/>
              <a:tabLst/>
              <a:defRPr/>
            </a:pPr>
            <a:r>
              <a:rPr lang="en-US" altLang="ja-JP" sz="1200" b="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Fast Heatwave &amp; </a:t>
            </a:r>
            <a:r>
              <a:rPr kumimoji="1" lang="en-US" altLang="ja-JP" sz="1200" b="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a-particle heating</a:t>
            </a:r>
            <a:r>
              <a:rPr kumimoji="1" lang="en-US" altLang="ja-JP" sz="1200" b="0" dirty="0">
                <a:latin typeface="BIZ UDPゴシック" panose="020B0400000000000000" pitchFamily="50" charset="-128"/>
                <a:ea typeface="BIZ UDPゴシック" panose="020B0400000000000000" pitchFamily="50" charset="-128"/>
              </a:rPr>
              <a:t> </a:t>
            </a:r>
            <a:r>
              <a:rPr lang="en-US" altLang="ja-JP" sz="1200" b="0" dirty="0">
                <a:latin typeface="BIZ UDPゴシック" panose="020B0400000000000000" pitchFamily="50" charset="-128"/>
                <a:ea typeface="BIZ UDPゴシック" panose="020B0400000000000000" pitchFamily="50" charset="-128"/>
              </a:rPr>
              <a:t>will</a:t>
            </a:r>
            <a:r>
              <a:rPr kumimoji="1" lang="en-US" altLang="ja-JP" sz="1200" b="0" dirty="0">
                <a:latin typeface="BIZ UDPゴシック" panose="020B0400000000000000" pitchFamily="50" charset="-128"/>
                <a:ea typeface="BIZ UDPゴシック" panose="020B0400000000000000" pitchFamily="50" charset="-128"/>
              </a:rPr>
              <a:t> achieve fusion gains of over 50 with a 50kJ heating </a:t>
            </a:r>
            <a:r>
              <a:rPr lang="en-US" altLang="ja-JP" sz="1200" b="0" dirty="0">
                <a:latin typeface="BIZ UDPゴシック" panose="020B0400000000000000" pitchFamily="50" charset="-128"/>
                <a:ea typeface="BIZ UDPゴシック" panose="020B0400000000000000" pitchFamily="50" charset="-128"/>
              </a:rPr>
              <a:t>laser </a:t>
            </a:r>
            <a:r>
              <a:rPr kumimoji="1" lang="en-US" altLang="ja-JP" sz="1200" b="0" dirty="0">
                <a:latin typeface="BIZ UDPゴシック" panose="020B0400000000000000" pitchFamily="50" charset="-128"/>
                <a:ea typeface="BIZ UDPゴシック" panose="020B0400000000000000" pitchFamily="50" charset="-128"/>
              </a:rPr>
              <a:t>&amp; 200kJ implosion laser pulse</a:t>
            </a:r>
            <a:r>
              <a:rPr kumimoji="1" lang="en-US" altLang="ja-JP" sz="1200" dirty="0">
                <a:latin typeface="BIZ UDPゴシック" panose="020B0400000000000000" pitchFamily="50" charset="-128"/>
                <a:ea typeface="BIZ UDPゴシック" panose="020B0400000000000000" pitchFamily="50" charset="-128"/>
              </a:rPr>
              <a:t>.</a:t>
            </a:r>
            <a:br>
              <a:rPr lang="en-US" altLang="ja-JP" dirty="0">
                <a:latin typeface="BIZ UDPゴシック" panose="020B0400000000000000" pitchFamily="50" charset="-128"/>
                <a:ea typeface="BIZ UDPゴシック" panose="020B0400000000000000" pitchFamily="50" charset="-128"/>
              </a:rPr>
            </a:br>
            <a:endParaRPr kumimoji="1" lang="ja-JP" altLang="en-US" dirty="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fld id="{FBF6898C-670A-43DE-917C-D1E2C7C7A491}" type="slidenum">
              <a:rPr kumimoji="1" lang="ja-JP" altLang="en-US" smtClean="0"/>
              <a:t>5</a:t>
            </a:fld>
            <a:endParaRPr kumimoji="1" lang="ja-JP" altLang="en-US"/>
          </a:p>
        </p:txBody>
      </p:sp>
    </p:spTree>
    <p:extLst>
      <p:ext uri="{BB962C8B-B14F-4D97-AF65-F5344CB8AC3E}">
        <p14:creationId xmlns:p14="http://schemas.microsoft.com/office/powerpoint/2010/main" val="191747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20000"/>
              </a:lnSpc>
            </a:pPr>
            <a:endParaRPr kumimoji="1" lang="en-US" altLang="ja-JP" dirty="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fld id="{A9C0AE94-B1FB-4A67-B3C0-C0DC75485183}" type="slidenum">
              <a:rPr kumimoji="1" lang="ja-JP" altLang="en-US" smtClean="0"/>
              <a:t>6</a:t>
            </a:fld>
            <a:endParaRPr kumimoji="1" lang="ja-JP" altLang="en-US"/>
          </a:p>
        </p:txBody>
      </p:sp>
    </p:spTree>
    <p:extLst>
      <p:ext uri="{BB962C8B-B14F-4D97-AF65-F5344CB8AC3E}">
        <p14:creationId xmlns:p14="http://schemas.microsoft.com/office/powerpoint/2010/main" val="3900890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8428" y="4305956"/>
            <a:ext cx="5649310" cy="3997215"/>
          </a:xfrm>
        </p:spPr>
        <p:txBody>
          <a:bodyPr/>
          <a:lstStyle/>
          <a:p>
            <a:pPr algn="l">
              <a:lnSpc>
                <a:spcPct val="120000"/>
              </a:lnSpc>
            </a:pPr>
            <a:r>
              <a:rPr lang="en-US" altLang="ja-JP" sz="12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We are now developing a large scale of high repetition laser system J-EPOCH.</a:t>
            </a:r>
          </a:p>
          <a:p>
            <a:pPr algn="l">
              <a:lnSpc>
                <a:spcPct val="120000"/>
              </a:lnSpc>
            </a:pPr>
            <a:r>
              <a:rPr lang="en-US" altLang="ja-JP" sz="12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After more than 30 years of development of high repetition rate high power lasers, the average output power has exceeded kW and is about to reach 10 kW. </a:t>
            </a:r>
            <a:endParaRPr lang="ja-JP" altLang="ja-JP" sz="12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l">
              <a:lnSpc>
                <a:spcPct val="120000"/>
              </a:lnSpc>
            </a:pPr>
            <a:r>
              <a:rPr lang="en-US" altLang="ja-JP" sz="12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Based on these developments, the J-</a:t>
            </a:r>
            <a:r>
              <a:rPr lang="en-US" altLang="ja-JP" sz="1200" kern="100" dirty="0" err="1">
                <a:effectLst/>
                <a:latin typeface="BIZ UDPゴシック" panose="020B0400000000000000" pitchFamily="50" charset="-128"/>
                <a:ea typeface="BIZ UDPゴシック" panose="020B0400000000000000" pitchFamily="50" charset="-128"/>
                <a:cs typeface="Times New Roman" panose="02020603050405020304" pitchFamily="18" charset="0"/>
              </a:rPr>
              <a:t>EPoCH</a:t>
            </a:r>
            <a:r>
              <a:rPr lang="en-US" altLang="ja-JP" sz="12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consisting of MW-class lasers will be a technological reality within 10 years.</a:t>
            </a:r>
          </a:p>
          <a:p>
            <a:pPr algn="l">
              <a:lnSpc>
                <a:spcPct val="120000"/>
              </a:lnSpc>
            </a:pPr>
            <a:endParaRPr lang="en-US" altLang="ja-JP"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l">
              <a:lnSpc>
                <a:spcPct val="120000"/>
              </a:lnSpc>
            </a:pPr>
            <a:r>
              <a:rPr lang="en-US" altLang="ja-JP"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With this system,</a:t>
            </a:r>
            <a:r>
              <a:rPr lang="en-US" altLang="ja-JP" sz="12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we can expect </a:t>
            </a:r>
            <a:r>
              <a:rPr lang="en-US" altLang="ja-JP" sz="1200" b="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Big Data for </a:t>
            </a:r>
            <a:r>
              <a:rPr lang="en-US" altLang="ja-JP" sz="1200" b="0" dirty="0">
                <a:latin typeface="BIZ UDPゴシック" panose="020B0400000000000000" pitchFamily="50" charset="-128"/>
                <a:ea typeface="BIZ UDPゴシック" panose="020B0400000000000000" pitchFamily="50" charset="-128"/>
              </a:rPr>
              <a:t>deeply understanding of fusion plasmas and Start of </a:t>
            </a:r>
            <a:r>
              <a:rPr lang="en-US" altLang="ja-JP" sz="1200" b="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reactor engineering </a:t>
            </a:r>
            <a:r>
              <a:rPr lang="en-US" altLang="ja-JP" sz="1200" b="0" dirty="0">
                <a:latin typeface="BIZ UDPゴシック" panose="020B0400000000000000" pitchFamily="50" charset="-128"/>
                <a:ea typeface="BIZ UDPゴシック" panose="020B0400000000000000" pitchFamily="50" charset="-128"/>
              </a:rPr>
              <a:t>with repetitive fusion reaction.</a:t>
            </a:r>
          </a:p>
          <a:p>
            <a:pPr algn="l">
              <a:lnSpc>
                <a:spcPct val="120000"/>
              </a:lnSpc>
            </a:pPr>
            <a:endParaRPr lang="en-US" altLang="ja-JP" sz="1200" b="0" dirty="0">
              <a:latin typeface="BIZ UDPゴシック" panose="020B0400000000000000" pitchFamily="50" charset="-128"/>
              <a:ea typeface="BIZ UDPゴシック" panose="020B0400000000000000" pitchFamily="50" charset="-128"/>
            </a:endParaRPr>
          </a:p>
          <a:p>
            <a:pPr algn="l">
              <a:lnSpc>
                <a:spcPct val="110000"/>
              </a:lnSpc>
            </a:pPr>
            <a:r>
              <a:rPr lang="en-US" altLang="ja-JP" sz="1200" b="0" dirty="0">
                <a:latin typeface="BIZ UDPゴシック" panose="020B0400000000000000" pitchFamily="50" charset="-128"/>
                <a:ea typeface="BIZ UDPゴシック" panose="020B0400000000000000" pitchFamily="50" charset="-128"/>
              </a:rPr>
              <a:t>On the development of laser system, we need  </a:t>
            </a:r>
            <a:r>
              <a:rPr lang="en-US" altLang="ja-JP" b="1" dirty="0">
                <a:latin typeface="BIZ UDPゴシック" panose="020B0400000000000000" pitchFamily="50" charset="-128"/>
                <a:ea typeface="BIZ UDPゴシック" panose="020B0400000000000000" pitchFamily="50" charset="-128"/>
              </a:rPr>
              <a:t>Strategy </a:t>
            </a:r>
            <a:r>
              <a:rPr kumimoji="1" lang="en-US" altLang="ja-JP" b="1" dirty="0">
                <a:latin typeface="BIZ UDPゴシック" panose="020B0400000000000000" pitchFamily="50" charset="-128"/>
                <a:ea typeface="BIZ UDPゴシック" panose="020B0400000000000000" pitchFamily="50" charset="-128"/>
              </a:rPr>
              <a:t>for the reactor from a view point of back casting,</a:t>
            </a:r>
          </a:p>
          <a:p>
            <a:pPr>
              <a:lnSpc>
                <a:spcPct val="120000"/>
              </a:lnSpc>
            </a:pPr>
            <a:r>
              <a:rPr kumimoji="1" lang="en-US" altLang="ja-JP" sz="1200" b="0" dirty="0">
                <a:latin typeface="BIZ UDPゴシック" panose="020B0400000000000000" pitchFamily="50" charset="-128"/>
                <a:ea typeface="BIZ UDPゴシック" panose="020B0400000000000000" pitchFamily="50" charset="-128"/>
              </a:rPr>
              <a:t>Considering the </a:t>
            </a:r>
            <a:r>
              <a:rPr kumimoji="1" lang="en-US" altLang="ja-JP" sz="1200" b="0" dirty="0">
                <a:solidFill>
                  <a:srgbClr val="C0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actual stable pulsed operation </a:t>
            </a:r>
            <a:r>
              <a:rPr kumimoji="1" lang="en-US" altLang="ja-JP" sz="1200" b="0" dirty="0">
                <a:latin typeface="BIZ UDPゴシック" panose="020B0400000000000000" pitchFamily="50" charset="-128"/>
                <a:ea typeface="BIZ UDPゴシック" panose="020B0400000000000000" pitchFamily="50" charset="-128"/>
              </a:rPr>
              <a:t>of laser fusion reactors, the laser specifications should be </a:t>
            </a:r>
            <a:r>
              <a:rPr kumimoji="1" lang="en-US" altLang="ja-JP" sz="1200" b="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several to 10 times greater than the normal operation </a:t>
            </a:r>
            <a:r>
              <a:rPr lang="en-US" altLang="ja-JP" sz="1200" b="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for the reactor</a:t>
            </a:r>
            <a:r>
              <a:rPr kumimoji="1" lang="en-US" altLang="ja-JP" sz="1200" b="0" dirty="0">
                <a:latin typeface="BIZ UDPゴシック" panose="020B0400000000000000" pitchFamily="50" charset="-128"/>
                <a:ea typeface="BIZ UDPゴシック" panose="020B0400000000000000" pitchFamily="50" charset="-128"/>
              </a:rPr>
              <a:t>, i.e., </a:t>
            </a:r>
            <a:r>
              <a:rPr lang="en-US" altLang="ja-JP" sz="1200" b="0" dirty="0">
                <a:latin typeface="BIZ UDPゴシック" panose="020B0400000000000000" pitchFamily="50" charset="-128"/>
                <a:ea typeface="BIZ UDPゴシック" panose="020B0400000000000000" pitchFamily="50" charset="-128"/>
              </a:rPr>
              <a:t>10Hz laser development is not enough for the actual reactor operation .</a:t>
            </a:r>
            <a:endParaRPr kumimoji="1" lang="en-US" altLang="ja-JP" sz="1200" b="0" dirty="0">
              <a:latin typeface="BIZ UDPゴシック" panose="020B0400000000000000" pitchFamily="50" charset="-128"/>
              <a:ea typeface="BIZ UDPゴシック" panose="020B0400000000000000" pitchFamily="50" charset="-128"/>
            </a:endParaRPr>
          </a:p>
          <a:p>
            <a:pPr algn="l">
              <a:lnSpc>
                <a:spcPct val="120000"/>
              </a:lnSpc>
            </a:pPr>
            <a:endParaRPr lang="ja-JP" altLang="en-US" sz="1200" dirty="0">
              <a:latin typeface="BIZ UDPゴシック" panose="020B0400000000000000" pitchFamily="50" charset="-128"/>
              <a:ea typeface="BIZ UDPゴシック" panose="020B0400000000000000" pitchFamily="50" charset="-128"/>
            </a:endParaRPr>
          </a:p>
          <a:p>
            <a:pPr algn="just"/>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lang="en-US" altLang="ja-JP" dirty="0"/>
          </a:p>
        </p:txBody>
      </p:sp>
      <p:sp>
        <p:nvSpPr>
          <p:cNvPr id="4" name="スライド番号プレースホルダー 3"/>
          <p:cNvSpPr>
            <a:spLocks noGrp="1"/>
          </p:cNvSpPr>
          <p:nvPr>
            <p:ph type="sldNum" sz="quarter" idx="5"/>
          </p:nvPr>
        </p:nvSpPr>
        <p:spPr/>
        <p:txBody>
          <a:bodyPr/>
          <a:lstStyle/>
          <a:p>
            <a:fld id="{72605450-9F81-4DD3-9E89-E624F3CC73A5}" type="slidenum">
              <a:rPr kumimoji="1" lang="ja-JP" altLang="en-US" smtClean="0"/>
              <a:t>7</a:t>
            </a:fld>
            <a:endParaRPr kumimoji="1" lang="ja-JP" altLang="en-US"/>
          </a:p>
        </p:txBody>
      </p:sp>
    </p:spTree>
    <p:extLst>
      <p:ext uri="{BB962C8B-B14F-4D97-AF65-F5344CB8AC3E}">
        <p14:creationId xmlns:p14="http://schemas.microsoft.com/office/powerpoint/2010/main" val="1998388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9C0AE94-B1FB-4A67-B3C0-C0DC75485183}" type="slidenum">
              <a:rPr kumimoji="1" lang="ja-JP" altLang="en-US" smtClean="0"/>
              <a:t>8</a:t>
            </a:fld>
            <a:endParaRPr kumimoji="1" lang="ja-JP" altLang="en-US"/>
          </a:p>
        </p:txBody>
      </p:sp>
    </p:spTree>
    <p:extLst>
      <p:ext uri="{BB962C8B-B14F-4D97-AF65-F5344CB8AC3E}">
        <p14:creationId xmlns:p14="http://schemas.microsoft.com/office/powerpoint/2010/main" val="771438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lnSpc>
                <a:spcPct val="120000"/>
              </a:lnSpc>
            </a:pPr>
            <a:r>
              <a:rPr kumimoji="1" lang="en-US" altLang="ja-JP" b="1" dirty="0">
                <a:latin typeface="BIZ UDPゴシック" panose="020B0400000000000000" pitchFamily="50" charset="-128"/>
                <a:ea typeface="BIZ UDPゴシック" panose="020B0400000000000000" pitchFamily="50" charset="-128"/>
              </a:rPr>
              <a:t>This is a conventional strategy for a fast-ignition fusion reactor, </a:t>
            </a:r>
          </a:p>
          <a:p>
            <a:pPr algn="just">
              <a:lnSpc>
                <a:spcPct val="120000"/>
              </a:lnSpc>
            </a:pPr>
            <a:r>
              <a:rPr kumimoji="1" lang="en-US" altLang="ja-JP" b="1" dirty="0">
                <a:latin typeface="BIZ UDPゴシック" panose="020B0400000000000000" pitchFamily="50" charset="-128"/>
                <a:ea typeface="BIZ UDPゴシック" panose="020B0400000000000000" pitchFamily="50" charset="-128"/>
              </a:rPr>
              <a:t>Around 2040, LIFT is established as a test reactor, </a:t>
            </a:r>
            <a:r>
              <a:rPr kumimoji="1" lang="en-US" altLang="ja-JP" dirty="0">
                <a:latin typeface="BIZ UDPゴシック" panose="020B0400000000000000" pitchFamily="50" charset="-128"/>
                <a:ea typeface="BIZ UDPゴシック" panose="020B0400000000000000" pitchFamily="50" charset="-128"/>
              </a:rPr>
              <a:t>and a commercia test reactor KOYO-F will be after 2050 taking account of the reality of power generation or difficulties in the grid connection. </a:t>
            </a:r>
          </a:p>
          <a:p>
            <a:pPr algn="just">
              <a:lnSpc>
                <a:spcPct val="120000"/>
              </a:lnSpc>
            </a:pPr>
            <a:endParaRPr kumimoji="1" lang="en-US" altLang="ja-JP" dirty="0">
              <a:latin typeface="BIZ UDPゴシック" panose="020B0400000000000000" pitchFamily="50" charset="-128"/>
              <a:ea typeface="BIZ UDPゴシック" panose="020B0400000000000000" pitchFamily="50" charset="-128"/>
            </a:endParaRPr>
          </a:p>
          <a:p>
            <a:pPr algn="just">
              <a:lnSpc>
                <a:spcPct val="120000"/>
              </a:lnSpc>
            </a:pPr>
            <a:r>
              <a:rPr kumimoji="1" lang="en-US" altLang="ja-JP" dirty="0">
                <a:latin typeface="BIZ UDPゴシック" panose="020B0400000000000000" pitchFamily="50" charset="-128"/>
                <a:ea typeface="BIZ UDPゴシック" panose="020B0400000000000000" pitchFamily="50" charset="-128"/>
              </a:rPr>
              <a:t>However, This plan is too late for carbon neutral 2050</a:t>
            </a:r>
          </a:p>
        </p:txBody>
      </p:sp>
      <p:sp>
        <p:nvSpPr>
          <p:cNvPr id="4" name="スライド番号プレースホルダー 3"/>
          <p:cNvSpPr>
            <a:spLocks noGrp="1"/>
          </p:cNvSpPr>
          <p:nvPr>
            <p:ph type="sldNum" sz="quarter" idx="5"/>
          </p:nvPr>
        </p:nvSpPr>
        <p:spPr/>
        <p:txBody>
          <a:bodyPr/>
          <a:lstStyle/>
          <a:p>
            <a:fld id="{88CAED3F-25F8-4741-AF2D-1DEBC9B42D5A}" type="slidenum">
              <a:rPr kumimoji="1" lang="ja-JP" altLang="en-US" smtClean="0"/>
              <a:t>9</a:t>
            </a:fld>
            <a:endParaRPr kumimoji="1" lang="ja-JP" altLang="en-US"/>
          </a:p>
        </p:txBody>
      </p:sp>
    </p:spTree>
    <p:extLst>
      <p:ext uri="{BB962C8B-B14F-4D97-AF65-F5344CB8AC3E}">
        <p14:creationId xmlns:p14="http://schemas.microsoft.com/office/powerpoint/2010/main" val="703036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A3E2A4-A34F-97D3-C066-5FF6975438F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F479177-2CD9-34AB-6C3A-C947E26FF5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CC7CF78-3A21-D4A1-01E1-5C22DC53BDAC}"/>
              </a:ext>
            </a:extLst>
          </p:cNvPr>
          <p:cNvSpPr>
            <a:spLocks noGrp="1"/>
          </p:cNvSpPr>
          <p:nvPr>
            <p:ph type="dt" sz="half" idx="10"/>
          </p:nvPr>
        </p:nvSpPr>
        <p:spPr/>
        <p:txBody>
          <a:bodyPr/>
          <a:lstStyle/>
          <a:p>
            <a:fld id="{FBDC634E-A7F0-4996-8960-37F2B1C61F47}" type="datetimeFigureOut">
              <a:rPr kumimoji="1" lang="ja-JP" altLang="en-US" smtClean="0"/>
              <a:t>2023/12/19</a:t>
            </a:fld>
            <a:endParaRPr kumimoji="1" lang="ja-JP" altLang="en-US"/>
          </a:p>
        </p:txBody>
      </p:sp>
      <p:sp>
        <p:nvSpPr>
          <p:cNvPr id="5" name="フッター プレースホルダー 4">
            <a:extLst>
              <a:ext uri="{FF2B5EF4-FFF2-40B4-BE49-F238E27FC236}">
                <a16:creationId xmlns:a16="http://schemas.microsoft.com/office/drawing/2014/main" id="{D98619FF-B3A4-1E98-C532-E48A29AEFDA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B7118D9-E027-34ED-D314-2CF12AAA22F0}"/>
              </a:ext>
            </a:extLst>
          </p:cNvPr>
          <p:cNvSpPr>
            <a:spLocks noGrp="1"/>
          </p:cNvSpPr>
          <p:nvPr>
            <p:ph type="sldNum" sz="quarter" idx="12"/>
          </p:nvPr>
        </p:nvSpPr>
        <p:spPr/>
        <p:txBody>
          <a:bodyPr/>
          <a:lstStyle/>
          <a:p>
            <a:fld id="{914DE22F-6C1C-40A3-8180-0D700A4BDD5F}" type="slidenum">
              <a:rPr kumimoji="1" lang="ja-JP" altLang="en-US" smtClean="0"/>
              <a:t>‹#›</a:t>
            </a:fld>
            <a:endParaRPr kumimoji="1" lang="ja-JP" altLang="en-US"/>
          </a:p>
        </p:txBody>
      </p:sp>
    </p:spTree>
    <p:extLst>
      <p:ext uri="{BB962C8B-B14F-4D97-AF65-F5344CB8AC3E}">
        <p14:creationId xmlns:p14="http://schemas.microsoft.com/office/powerpoint/2010/main" val="3829945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3DF13E-056D-FFF7-D5B8-540072FC2AA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0AD30DA-2DC3-C72C-8459-077139B3DAB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AEB4865-A16C-D588-9AF7-1C30AA4040CA}"/>
              </a:ext>
            </a:extLst>
          </p:cNvPr>
          <p:cNvSpPr>
            <a:spLocks noGrp="1"/>
          </p:cNvSpPr>
          <p:nvPr>
            <p:ph type="dt" sz="half" idx="10"/>
          </p:nvPr>
        </p:nvSpPr>
        <p:spPr/>
        <p:txBody>
          <a:bodyPr/>
          <a:lstStyle/>
          <a:p>
            <a:fld id="{FBDC634E-A7F0-4996-8960-37F2B1C61F47}" type="datetimeFigureOut">
              <a:rPr kumimoji="1" lang="ja-JP" altLang="en-US" smtClean="0"/>
              <a:t>2023/12/19</a:t>
            </a:fld>
            <a:endParaRPr kumimoji="1" lang="ja-JP" altLang="en-US"/>
          </a:p>
        </p:txBody>
      </p:sp>
      <p:sp>
        <p:nvSpPr>
          <p:cNvPr id="5" name="フッター プレースホルダー 4">
            <a:extLst>
              <a:ext uri="{FF2B5EF4-FFF2-40B4-BE49-F238E27FC236}">
                <a16:creationId xmlns:a16="http://schemas.microsoft.com/office/drawing/2014/main" id="{F14124B3-BA57-57E6-B6EE-773766C617B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018951A-1CDF-F985-5197-8B7171A2F0FB}"/>
              </a:ext>
            </a:extLst>
          </p:cNvPr>
          <p:cNvSpPr>
            <a:spLocks noGrp="1"/>
          </p:cNvSpPr>
          <p:nvPr>
            <p:ph type="sldNum" sz="quarter" idx="12"/>
          </p:nvPr>
        </p:nvSpPr>
        <p:spPr/>
        <p:txBody>
          <a:bodyPr/>
          <a:lstStyle/>
          <a:p>
            <a:fld id="{914DE22F-6C1C-40A3-8180-0D700A4BDD5F}" type="slidenum">
              <a:rPr kumimoji="1" lang="ja-JP" altLang="en-US" smtClean="0"/>
              <a:t>‹#›</a:t>
            </a:fld>
            <a:endParaRPr kumimoji="1" lang="ja-JP" altLang="en-US"/>
          </a:p>
        </p:txBody>
      </p:sp>
    </p:spTree>
    <p:extLst>
      <p:ext uri="{BB962C8B-B14F-4D97-AF65-F5344CB8AC3E}">
        <p14:creationId xmlns:p14="http://schemas.microsoft.com/office/powerpoint/2010/main" val="4225375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FE7537E-895D-7223-11AB-5EC173355E4F}"/>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FF8739F-81D5-4DF6-F144-D8BC92615AA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74786B6-1BB8-17FE-4D63-1166E03E77C2}"/>
              </a:ext>
            </a:extLst>
          </p:cNvPr>
          <p:cNvSpPr>
            <a:spLocks noGrp="1"/>
          </p:cNvSpPr>
          <p:nvPr>
            <p:ph type="dt" sz="half" idx="10"/>
          </p:nvPr>
        </p:nvSpPr>
        <p:spPr/>
        <p:txBody>
          <a:bodyPr/>
          <a:lstStyle/>
          <a:p>
            <a:fld id="{FBDC634E-A7F0-4996-8960-37F2B1C61F47}" type="datetimeFigureOut">
              <a:rPr kumimoji="1" lang="ja-JP" altLang="en-US" smtClean="0"/>
              <a:t>2023/12/19</a:t>
            </a:fld>
            <a:endParaRPr kumimoji="1" lang="ja-JP" altLang="en-US"/>
          </a:p>
        </p:txBody>
      </p:sp>
      <p:sp>
        <p:nvSpPr>
          <p:cNvPr id="5" name="フッター プレースホルダー 4">
            <a:extLst>
              <a:ext uri="{FF2B5EF4-FFF2-40B4-BE49-F238E27FC236}">
                <a16:creationId xmlns:a16="http://schemas.microsoft.com/office/drawing/2014/main" id="{954F0A49-6D9E-E6CD-8ED0-9FFF5377DE6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F23AC37-6175-57F9-8BB4-CE9C7E18093F}"/>
              </a:ext>
            </a:extLst>
          </p:cNvPr>
          <p:cNvSpPr>
            <a:spLocks noGrp="1"/>
          </p:cNvSpPr>
          <p:nvPr>
            <p:ph type="sldNum" sz="quarter" idx="12"/>
          </p:nvPr>
        </p:nvSpPr>
        <p:spPr/>
        <p:txBody>
          <a:bodyPr/>
          <a:lstStyle/>
          <a:p>
            <a:fld id="{914DE22F-6C1C-40A3-8180-0D700A4BDD5F}" type="slidenum">
              <a:rPr kumimoji="1" lang="ja-JP" altLang="en-US" smtClean="0"/>
              <a:t>‹#›</a:t>
            </a:fld>
            <a:endParaRPr kumimoji="1" lang="ja-JP" altLang="en-US"/>
          </a:p>
        </p:txBody>
      </p:sp>
    </p:spTree>
    <p:extLst>
      <p:ext uri="{BB962C8B-B14F-4D97-AF65-F5344CB8AC3E}">
        <p14:creationId xmlns:p14="http://schemas.microsoft.com/office/powerpoint/2010/main" val="2204857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323410-8A2F-C061-4949-1848A27BBE8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2836BF5-5767-D3F0-93F9-60FC3AEF174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DD6E487-6A4E-7C44-1A85-233B53629E0B}"/>
              </a:ext>
            </a:extLst>
          </p:cNvPr>
          <p:cNvSpPr>
            <a:spLocks noGrp="1"/>
          </p:cNvSpPr>
          <p:nvPr>
            <p:ph type="dt" sz="half" idx="10"/>
          </p:nvPr>
        </p:nvSpPr>
        <p:spPr/>
        <p:txBody>
          <a:bodyPr/>
          <a:lstStyle/>
          <a:p>
            <a:fld id="{FBDC634E-A7F0-4996-8960-37F2B1C61F47}" type="datetimeFigureOut">
              <a:rPr kumimoji="1" lang="ja-JP" altLang="en-US" smtClean="0"/>
              <a:t>2023/12/19</a:t>
            </a:fld>
            <a:endParaRPr kumimoji="1" lang="ja-JP" altLang="en-US"/>
          </a:p>
        </p:txBody>
      </p:sp>
      <p:sp>
        <p:nvSpPr>
          <p:cNvPr id="5" name="フッター プレースホルダー 4">
            <a:extLst>
              <a:ext uri="{FF2B5EF4-FFF2-40B4-BE49-F238E27FC236}">
                <a16:creationId xmlns:a16="http://schemas.microsoft.com/office/drawing/2014/main" id="{9EDD0F3B-4E53-FECD-9D43-FB538A1EF82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72F0A4F-CB2F-0683-A5D7-7757BB9CEB33}"/>
              </a:ext>
            </a:extLst>
          </p:cNvPr>
          <p:cNvSpPr>
            <a:spLocks noGrp="1"/>
          </p:cNvSpPr>
          <p:nvPr>
            <p:ph type="sldNum" sz="quarter" idx="12"/>
          </p:nvPr>
        </p:nvSpPr>
        <p:spPr/>
        <p:txBody>
          <a:bodyPr/>
          <a:lstStyle/>
          <a:p>
            <a:fld id="{914DE22F-6C1C-40A3-8180-0D700A4BDD5F}" type="slidenum">
              <a:rPr kumimoji="1" lang="ja-JP" altLang="en-US" smtClean="0"/>
              <a:t>‹#›</a:t>
            </a:fld>
            <a:endParaRPr kumimoji="1" lang="ja-JP" altLang="en-US"/>
          </a:p>
        </p:txBody>
      </p:sp>
    </p:spTree>
    <p:extLst>
      <p:ext uri="{BB962C8B-B14F-4D97-AF65-F5344CB8AC3E}">
        <p14:creationId xmlns:p14="http://schemas.microsoft.com/office/powerpoint/2010/main" val="351402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F7266C-F585-D0A8-5FAC-6CC3701D3C7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721E31B-7585-CD19-3948-A92C15052C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1E31F75-B6B9-7061-8CD4-342FA736E258}"/>
              </a:ext>
            </a:extLst>
          </p:cNvPr>
          <p:cNvSpPr>
            <a:spLocks noGrp="1"/>
          </p:cNvSpPr>
          <p:nvPr>
            <p:ph type="dt" sz="half" idx="10"/>
          </p:nvPr>
        </p:nvSpPr>
        <p:spPr/>
        <p:txBody>
          <a:bodyPr/>
          <a:lstStyle/>
          <a:p>
            <a:fld id="{FBDC634E-A7F0-4996-8960-37F2B1C61F47}" type="datetimeFigureOut">
              <a:rPr kumimoji="1" lang="ja-JP" altLang="en-US" smtClean="0"/>
              <a:t>2023/12/19</a:t>
            </a:fld>
            <a:endParaRPr kumimoji="1" lang="ja-JP" altLang="en-US"/>
          </a:p>
        </p:txBody>
      </p:sp>
      <p:sp>
        <p:nvSpPr>
          <p:cNvPr id="5" name="フッター プレースホルダー 4">
            <a:extLst>
              <a:ext uri="{FF2B5EF4-FFF2-40B4-BE49-F238E27FC236}">
                <a16:creationId xmlns:a16="http://schemas.microsoft.com/office/drawing/2014/main" id="{58880F42-0D52-CF29-A1BB-AE0BE282E1C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07DC527-BA24-177E-395A-FA39E6E7C469}"/>
              </a:ext>
            </a:extLst>
          </p:cNvPr>
          <p:cNvSpPr>
            <a:spLocks noGrp="1"/>
          </p:cNvSpPr>
          <p:nvPr>
            <p:ph type="sldNum" sz="quarter" idx="12"/>
          </p:nvPr>
        </p:nvSpPr>
        <p:spPr/>
        <p:txBody>
          <a:bodyPr/>
          <a:lstStyle/>
          <a:p>
            <a:fld id="{914DE22F-6C1C-40A3-8180-0D700A4BDD5F}" type="slidenum">
              <a:rPr kumimoji="1" lang="ja-JP" altLang="en-US" smtClean="0"/>
              <a:t>‹#›</a:t>
            </a:fld>
            <a:endParaRPr kumimoji="1" lang="ja-JP" altLang="en-US"/>
          </a:p>
        </p:txBody>
      </p:sp>
    </p:spTree>
    <p:extLst>
      <p:ext uri="{BB962C8B-B14F-4D97-AF65-F5344CB8AC3E}">
        <p14:creationId xmlns:p14="http://schemas.microsoft.com/office/powerpoint/2010/main" val="2022482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B08F3C-F0CB-B6F7-42C5-F48ECF05C33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9960B72-6E55-66D7-5A60-E9E8680099B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5655252-F270-BEAC-DCE8-0162545A450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658E062-A2E4-AD98-BE1C-5DEA93D6A4F4}"/>
              </a:ext>
            </a:extLst>
          </p:cNvPr>
          <p:cNvSpPr>
            <a:spLocks noGrp="1"/>
          </p:cNvSpPr>
          <p:nvPr>
            <p:ph type="dt" sz="half" idx="10"/>
          </p:nvPr>
        </p:nvSpPr>
        <p:spPr/>
        <p:txBody>
          <a:bodyPr/>
          <a:lstStyle/>
          <a:p>
            <a:fld id="{FBDC634E-A7F0-4996-8960-37F2B1C61F47}" type="datetimeFigureOut">
              <a:rPr kumimoji="1" lang="ja-JP" altLang="en-US" smtClean="0"/>
              <a:t>2023/12/19</a:t>
            </a:fld>
            <a:endParaRPr kumimoji="1" lang="ja-JP" altLang="en-US"/>
          </a:p>
        </p:txBody>
      </p:sp>
      <p:sp>
        <p:nvSpPr>
          <p:cNvPr id="6" name="フッター プレースホルダー 5">
            <a:extLst>
              <a:ext uri="{FF2B5EF4-FFF2-40B4-BE49-F238E27FC236}">
                <a16:creationId xmlns:a16="http://schemas.microsoft.com/office/drawing/2014/main" id="{BC6F41B5-0B65-A1A5-05C7-EB8AFBB1670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D714994-C54E-16BA-F969-564BB7440487}"/>
              </a:ext>
            </a:extLst>
          </p:cNvPr>
          <p:cNvSpPr>
            <a:spLocks noGrp="1"/>
          </p:cNvSpPr>
          <p:nvPr>
            <p:ph type="sldNum" sz="quarter" idx="12"/>
          </p:nvPr>
        </p:nvSpPr>
        <p:spPr/>
        <p:txBody>
          <a:bodyPr/>
          <a:lstStyle/>
          <a:p>
            <a:fld id="{914DE22F-6C1C-40A3-8180-0D700A4BDD5F}" type="slidenum">
              <a:rPr kumimoji="1" lang="ja-JP" altLang="en-US" smtClean="0"/>
              <a:t>‹#›</a:t>
            </a:fld>
            <a:endParaRPr kumimoji="1" lang="ja-JP" altLang="en-US"/>
          </a:p>
        </p:txBody>
      </p:sp>
    </p:spTree>
    <p:extLst>
      <p:ext uri="{BB962C8B-B14F-4D97-AF65-F5344CB8AC3E}">
        <p14:creationId xmlns:p14="http://schemas.microsoft.com/office/powerpoint/2010/main" val="198715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25F203-E2BD-97DC-20A7-C920A84E5F93}"/>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F22379D-43E6-E34E-4364-B905918277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64DE9F9-001F-7AB6-4444-A9A80D543454}"/>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BB2FEEB-19C2-68AF-FA0E-E5C9478208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1CE08A9-D409-6B21-DC98-D6A2C60E174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453D4E2-F7C2-F070-FB13-A948D51795E7}"/>
              </a:ext>
            </a:extLst>
          </p:cNvPr>
          <p:cNvSpPr>
            <a:spLocks noGrp="1"/>
          </p:cNvSpPr>
          <p:nvPr>
            <p:ph type="dt" sz="half" idx="10"/>
          </p:nvPr>
        </p:nvSpPr>
        <p:spPr/>
        <p:txBody>
          <a:bodyPr/>
          <a:lstStyle/>
          <a:p>
            <a:fld id="{FBDC634E-A7F0-4996-8960-37F2B1C61F47}" type="datetimeFigureOut">
              <a:rPr kumimoji="1" lang="ja-JP" altLang="en-US" smtClean="0"/>
              <a:t>2023/12/19</a:t>
            </a:fld>
            <a:endParaRPr kumimoji="1" lang="ja-JP" altLang="en-US"/>
          </a:p>
        </p:txBody>
      </p:sp>
      <p:sp>
        <p:nvSpPr>
          <p:cNvPr id="8" name="フッター プレースホルダー 7">
            <a:extLst>
              <a:ext uri="{FF2B5EF4-FFF2-40B4-BE49-F238E27FC236}">
                <a16:creationId xmlns:a16="http://schemas.microsoft.com/office/drawing/2014/main" id="{A2AF04EC-C75F-17DB-5DB0-6FECB9721C5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07699CE-4DCB-C15E-0DCE-CA942DF17164}"/>
              </a:ext>
            </a:extLst>
          </p:cNvPr>
          <p:cNvSpPr>
            <a:spLocks noGrp="1"/>
          </p:cNvSpPr>
          <p:nvPr>
            <p:ph type="sldNum" sz="quarter" idx="12"/>
          </p:nvPr>
        </p:nvSpPr>
        <p:spPr/>
        <p:txBody>
          <a:bodyPr/>
          <a:lstStyle/>
          <a:p>
            <a:fld id="{914DE22F-6C1C-40A3-8180-0D700A4BDD5F}" type="slidenum">
              <a:rPr kumimoji="1" lang="ja-JP" altLang="en-US" smtClean="0"/>
              <a:t>‹#›</a:t>
            </a:fld>
            <a:endParaRPr kumimoji="1" lang="ja-JP" altLang="en-US"/>
          </a:p>
        </p:txBody>
      </p:sp>
    </p:spTree>
    <p:extLst>
      <p:ext uri="{BB962C8B-B14F-4D97-AF65-F5344CB8AC3E}">
        <p14:creationId xmlns:p14="http://schemas.microsoft.com/office/powerpoint/2010/main" val="3758485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08D1FC-61A5-636D-8645-92A6D8B2249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A1E419D-FB61-F9FC-0059-CFCC1A6662F1}"/>
              </a:ext>
            </a:extLst>
          </p:cNvPr>
          <p:cNvSpPr>
            <a:spLocks noGrp="1"/>
          </p:cNvSpPr>
          <p:nvPr>
            <p:ph type="dt" sz="half" idx="10"/>
          </p:nvPr>
        </p:nvSpPr>
        <p:spPr/>
        <p:txBody>
          <a:bodyPr/>
          <a:lstStyle/>
          <a:p>
            <a:fld id="{FBDC634E-A7F0-4996-8960-37F2B1C61F47}" type="datetimeFigureOut">
              <a:rPr kumimoji="1" lang="ja-JP" altLang="en-US" smtClean="0"/>
              <a:t>2023/12/19</a:t>
            </a:fld>
            <a:endParaRPr kumimoji="1" lang="ja-JP" altLang="en-US"/>
          </a:p>
        </p:txBody>
      </p:sp>
      <p:sp>
        <p:nvSpPr>
          <p:cNvPr id="4" name="フッター プレースホルダー 3">
            <a:extLst>
              <a:ext uri="{FF2B5EF4-FFF2-40B4-BE49-F238E27FC236}">
                <a16:creationId xmlns:a16="http://schemas.microsoft.com/office/drawing/2014/main" id="{A17F713F-36C4-18BD-E78A-578268973B6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A43C5C1-C209-42BE-B2DF-FDCD286182DF}"/>
              </a:ext>
            </a:extLst>
          </p:cNvPr>
          <p:cNvSpPr>
            <a:spLocks noGrp="1"/>
          </p:cNvSpPr>
          <p:nvPr>
            <p:ph type="sldNum" sz="quarter" idx="12"/>
          </p:nvPr>
        </p:nvSpPr>
        <p:spPr/>
        <p:txBody>
          <a:bodyPr/>
          <a:lstStyle/>
          <a:p>
            <a:fld id="{914DE22F-6C1C-40A3-8180-0D700A4BDD5F}" type="slidenum">
              <a:rPr kumimoji="1" lang="ja-JP" altLang="en-US" smtClean="0"/>
              <a:t>‹#›</a:t>
            </a:fld>
            <a:endParaRPr kumimoji="1" lang="ja-JP" altLang="en-US"/>
          </a:p>
        </p:txBody>
      </p:sp>
    </p:spTree>
    <p:extLst>
      <p:ext uri="{BB962C8B-B14F-4D97-AF65-F5344CB8AC3E}">
        <p14:creationId xmlns:p14="http://schemas.microsoft.com/office/powerpoint/2010/main" val="2167285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48484CF-0321-3405-BA64-63B806D16994}"/>
              </a:ext>
            </a:extLst>
          </p:cNvPr>
          <p:cNvSpPr>
            <a:spLocks noGrp="1"/>
          </p:cNvSpPr>
          <p:nvPr>
            <p:ph type="dt" sz="half" idx="10"/>
          </p:nvPr>
        </p:nvSpPr>
        <p:spPr/>
        <p:txBody>
          <a:bodyPr/>
          <a:lstStyle/>
          <a:p>
            <a:fld id="{FBDC634E-A7F0-4996-8960-37F2B1C61F47}" type="datetimeFigureOut">
              <a:rPr kumimoji="1" lang="ja-JP" altLang="en-US" smtClean="0"/>
              <a:t>2023/12/19</a:t>
            </a:fld>
            <a:endParaRPr kumimoji="1" lang="ja-JP" altLang="en-US"/>
          </a:p>
        </p:txBody>
      </p:sp>
      <p:sp>
        <p:nvSpPr>
          <p:cNvPr id="3" name="フッター プレースホルダー 2">
            <a:extLst>
              <a:ext uri="{FF2B5EF4-FFF2-40B4-BE49-F238E27FC236}">
                <a16:creationId xmlns:a16="http://schemas.microsoft.com/office/drawing/2014/main" id="{503EFD54-3609-1D2F-C595-1CE1B2D750E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206EBC9-0ADD-3F4E-BAAC-C1C35E1148A1}"/>
              </a:ext>
            </a:extLst>
          </p:cNvPr>
          <p:cNvSpPr>
            <a:spLocks noGrp="1"/>
          </p:cNvSpPr>
          <p:nvPr>
            <p:ph type="sldNum" sz="quarter" idx="12"/>
          </p:nvPr>
        </p:nvSpPr>
        <p:spPr/>
        <p:txBody>
          <a:bodyPr/>
          <a:lstStyle/>
          <a:p>
            <a:fld id="{914DE22F-6C1C-40A3-8180-0D700A4BDD5F}" type="slidenum">
              <a:rPr kumimoji="1" lang="ja-JP" altLang="en-US" smtClean="0"/>
              <a:t>‹#›</a:t>
            </a:fld>
            <a:endParaRPr kumimoji="1" lang="ja-JP" altLang="en-US"/>
          </a:p>
        </p:txBody>
      </p:sp>
    </p:spTree>
    <p:extLst>
      <p:ext uri="{BB962C8B-B14F-4D97-AF65-F5344CB8AC3E}">
        <p14:creationId xmlns:p14="http://schemas.microsoft.com/office/powerpoint/2010/main" val="3659529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EFCCD9-AAAC-9F00-D391-BA14AB281EE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304F41E-17CD-7178-11F7-B596D5ED6D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60A4860-195F-5F29-D66B-69221B60F6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9660219-2287-457F-8D4A-6D02DB11B501}"/>
              </a:ext>
            </a:extLst>
          </p:cNvPr>
          <p:cNvSpPr>
            <a:spLocks noGrp="1"/>
          </p:cNvSpPr>
          <p:nvPr>
            <p:ph type="dt" sz="half" idx="10"/>
          </p:nvPr>
        </p:nvSpPr>
        <p:spPr/>
        <p:txBody>
          <a:bodyPr/>
          <a:lstStyle/>
          <a:p>
            <a:fld id="{FBDC634E-A7F0-4996-8960-37F2B1C61F47}" type="datetimeFigureOut">
              <a:rPr kumimoji="1" lang="ja-JP" altLang="en-US" smtClean="0"/>
              <a:t>2023/12/19</a:t>
            </a:fld>
            <a:endParaRPr kumimoji="1" lang="ja-JP" altLang="en-US"/>
          </a:p>
        </p:txBody>
      </p:sp>
      <p:sp>
        <p:nvSpPr>
          <p:cNvPr id="6" name="フッター プレースホルダー 5">
            <a:extLst>
              <a:ext uri="{FF2B5EF4-FFF2-40B4-BE49-F238E27FC236}">
                <a16:creationId xmlns:a16="http://schemas.microsoft.com/office/drawing/2014/main" id="{925DC032-B012-B028-5B9D-17FD308F959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FF6177B-6CFF-31F4-BD21-90CEA674FA04}"/>
              </a:ext>
            </a:extLst>
          </p:cNvPr>
          <p:cNvSpPr>
            <a:spLocks noGrp="1"/>
          </p:cNvSpPr>
          <p:nvPr>
            <p:ph type="sldNum" sz="quarter" idx="12"/>
          </p:nvPr>
        </p:nvSpPr>
        <p:spPr/>
        <p:txBody>
          <a:bodyPr/>
          <a:lstStyle/>
          <a:p>
            <a:fld id="{914DE22F-6C1C-40A3-8180-0D700A4BDD5F}" type="slidenum">
              <a:rPr kumimoji="1" lang="ja-JP" altLang="en-US" smtClean="0"/>
              <a:t>‹#›</a:t>
            </a:fld>
            <a:endParaRPr kumimoji="1" lang="ja-JP" altLang="en-US"/>
          </a:p>
        </p:txBody>
      </p:sp>
    </p:spTree>
    <p:extLst>
      <p:ext uri="{BB962C8B-B14F-4D97-AF65-F5344CB8AC3E}">
        <p14:creationId xmlns:p14="http://schemas.microsoft.com/office/powerpoint/2010/main" val="622971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7B0A2C-A7F0-A1FD-E734-94AF809291F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9FA237F-AA45-0254-BA8A-E1DCE2E87D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D4596AC-2FEC-AA8F-EE07-A4968FE2C3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651F995-EFF3-7F99-A146-8C3691092610}"/>
              </a:ext>
            </a:extLst>
          </p:cNvPr>
          <p:cNvSpPr>
            <a:spLocks noGrp="1"/>
          </p:cNvSpPr>
          <p:nvPr>
            <p:ph type="dt" sz="half" idx="10"/>
          </p:nvPr>
        </p:nvSpPr>
        <p:spPr/>
        <p:txBody>
          <a:bodyPr/>
          <a:lstStyle/>
          <a:p>
            <a:fld id="{FBDC634E-A7F0-4996-8960-37F2B1C61F47}" type="datetimeFigureOut">
              <a:rPr kumimoji="1" lang="ja-JP" altLang="en-US" smtClean="0"/>
              <a:t>2023/12/19</a:t>
            </a:fld>
            <a:endParaRPr kumimoji="1" lang="ja-JP" altLang="en-US"/>
          </a:p>
        </p:txBody>
      </p:sp>
      <p:sp>
        <p:nvSpPr>
          <p:cNvPr id="6" name="フッター プレースホルダー 5">
            <a:extLst>
              <a:ext uri="{FF2B5EF4-FFF2-40B4-BE49-F238E27FC236}">
                <a16:creationId xmlns:a16="http://schemas.microsoft.com/office/drawing/2014/main" id="{16FE7475-90BF-77CA-2194-C38021729DC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D6BBB00-465A-06CB-9852-F2CF707383D2}"/>
              </a:ext>
            </a:extLst>
          </p:cNvPr>
          <p:cNvSpPr>
            <a:spLocks noGrp="1"/>
          </p:cNvSpPr>
          <p:nvPr>
            <p:ph type="sldNum" sz="quarter" idx="12"/>
          </p:nvPr>
        </p:nvSpPr>
        <p:spPr/>
        <p:txBody>
          <a:bodyPr/>
          <a:lstStyle/>
          <a:p>
            <a:fld id="{914DE22F-6C1C-40A3-8180-0D700A4BDD5F}" type="slidenum">
              <a:rPr kumimoji="1" lang="ja-JP" altLang="en-US" smtClean="0"/>
              <a:t>‹#›</a:t>
            </a:fld>
            <a:endParaRPr kumimoji="1" lang="ja-JP" altLang="en-US"/>
          </a:p>
        </p:txBody>
      </p:sp>
    </p:spTree>
    <p:extLst>
      <p:ext uri="{BB962C8B-B14F-4D97-AF65-F5344CB8AC3E}">
        <p14:creationId xmlns:p14="http://schemas.microsoft.com/office/powerpoint/2010/main" val="3701331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B7E227D-A077-7F64-63C0-2C7EE6E681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9122740-05A8-A15E-2556-D8C8A9ED5B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F7B290C-E66F-101B-D731-16B78C6554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DC634E-A7F0-4996-8960-37F2B1C61F47}" type="datetimeFigureOut">
              <a:rPr kumimoji="1" lang="ja-JP" altLang="en-US" smtClean="0"/>
              <a:t>2023/12/19</a:t>
            </a:fld>
            <a:endParaRPr kumimoji="1" lang="ja-JP" altLang="en-US"/>
          </a:p>
        </p:txBody>
      </p:sp>
      <p:sp>
        <p:nvSpPr>
          <p:cNvPr id="5" name="フッター プレースホルダー 4">
            <a:extLst>
              <a:ext uri="{FF2B5EF4-FFF2-40B4-BE49-F238E27FC236}">
                <a16:creationId xmlns:a16="http://schemas.microsoft.com/office/drawing/2014/main" id="{DE65B9B8-837C-6EDF-FE4E-2D709A4034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EB70AAD-07CA-3B2D-EF47-C5F316FB51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4DE22F-6C1C-40A3-8180-0D700A4BDD5F}" type="slidenum">
              <a:rPr kumimoji="1" lang="ja-JP" altLang="en-US" smtClean="0"/>
              <a:t>‹#›</a:t>
            </a:fld>
            <a:endParaRPr kumimoji="1" lang="ja-JP" altLang="en-US"/>
          </a:p>
        </p:txBody>
      </p:sp>
    </p:spTree>
    <p:extLst>
      <p:ext uri="{BB962C8B-B14F-4D97-AF65-F5344CB8AC3E}">
        <p14:creationId xmlns:p14="http://schemas.microsoft.com/office/powerpoint/2010/main" val="3422303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jpeg"/><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7.jpeg"/><Relationship Id="rId5" Type="http://schemas.microsoft.com/office/2007/relationships/hdphoto" Target="../media/hdphoto8.wdp"/><Relationship Id="rId10" Type="http://schemas.microsoft.com/office/2007/relationships/hdphoto" Target="../media/hdphoto6.wdp"/><Relationship Id="rId4" Type="http://schemas.openxmlformats.org/officeDocument/2006/relationships/image" Target="../media/image31.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4.wdp"/><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video" Target="../media/media1.mp4"/><Relationship Id="rId16" Type="http://schemas.openxmlformats.org/officeDocument/2006/relationships/image" Target="../media/image21.png"/><Relationship Id="rId1" Type="http://schemas.microsoft.com/office/2007/relationships/media" Target="../media/media1.mp4"/><Relationship Id="rId6" Type="http://schemas.openxmlformats.org/officeDocument/2006/relationships/image" Target="../media/image13.png"/><Relationship Id="rId11" Type="http://schemas.microsoft.com/office/2007/relationships/hdphoto" Target="../media/hdphoto3.wdp"/><Relationship Id="rId5" Type="http://schemas.openxmlformats.org/officeDocument/2006/relationships/image" Target="../media/image12.png"/><Relationship Id="rId1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notesSlide" Target="../notesSlides/notesSlide5.xml"/><Relationship Id="rId9" Type="http://schemas.openxmlformats.org/officeDocument/2006/relationships/image" Target="../media/image16.jpe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jpe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jpeg"/><Relationship Id="rId5" Type="http://schemas.microsoft.com/office/2007/relationships/hdphoto" Target="../media/hdphoto6.wdp"/><Relationship Id="rId10" Type="http://schemas.openxmlformats.org/officeDocument/2006/relationships/image" Target="../media/image30.png"/><Relationship Id="rId4" Type="http://schemas.openxmlformats.org/officeDocument/2006/relationships/image" Target="../media/image26.png"/><Relationship Id="rId9"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恒星にも寿命があるという雑学">
            <a:extLst>
              <a:ext uri="{FF2B5EF4-FFF2-40B4-BE49-F238E27FC236}">
                <a16:creationId xmlns:a16="http://schemas.microsoft.com/office/drawing/2014/main" id="{FC6E757F-BF12-BBA4-64E2-FFDA9944FFA5}"/>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1D7E50C7-DEAD-C4B6-2145-66709880F6B1}"/>
              </a:ext>
            </a:extLst>
          </p:cNvPr>
          <p:cNvSpPr txBox="1"/>
          <p:nvPr/>
        </p:nvSpPr>
        <p:spPr>
          <a:xfrm>
            <a:off x="593001" y="1083492"/>
            <a:ext cx="10993821" cy="1292662"/>
          </a:xfrm>
          <a:prstGeom prst="rect">
            <a:avLst/>
          </a:prstGeom>
          <a:noFill/>
        </p:spPr>
        <p:txBody>
          <a:bodyPr wrap="square">
            <a:spAutoFit/>
          </a:bodyPr>
          <a:lstStyle/>
          <a:p>
            <a:pPr algn="ctr"/>
            <a:r>
              <a:rPr lang="en-US" altLang="ja-JP" sz="6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IFE Program in Japan </a:t>
            </a:r>
          </a:p>
          <a:p>
            <a:pPr algn="ctr"/>
            <a:endParaRPr lang="en-US" altLang="ja-JP" sz="1800" b="0" i="0" u="none" strike="noStrike" baseline="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0" name="正方形/長方形 9">
            <a:extLst>
              <a:ext uri="{FF2B5EF4-FFF2-40B4-BE49-F238E27FC236}">
                <a16:creationId xmlns:a16="http://schemas.microsoft.com/office/drawing/2014/main" id="{D4DC96B7-BC26-5C06-87AA-2A29FDB9362C}"/>
              </a:ext>
            </a:extLst>
          </p:cNvPr>
          <p:cNvSpPr/>
          <p:nvPr/>
        </p:nvSpPr>
        <p:spPr>
          <a:xfrm>
            <a:off x="2640790" y="5549782"/>
            <a:ext cx="7581512" cy="1248757"/>
          </a:xfrm>
          <a:prstGeom prst="rect">
            <a:avLst/>
          </a:prstGeom>
        </p:spPr>
        <p:txBody>
          <a:bodyPr wrap="square" lIns="63203" tIns="31600" rIns="63203" bIns="31600">
            <a:spAutoFit/>
          </a:bodyPr>
          <a:lstStyle/>
          <a:p>
            <a:r>
              <a:rPr lang="en-US" altLang="ja-JP" sz="3200" b="1" dirty="0">
                <a:latin typeface="Calibri" panose="020F0502020204030204" pitchFamily="34" charset="0"/>
                <a:ea typeface="Calibri" panose="020F0502020204030204" pitchFamily="34" charset="0"/>
                <a:cs typeface="Calibri" panose="020F0502020204030204" pitchFamily="34" charset="0"/>
                <a:sym typeface="メイリオ" panose="020B0604030504040204" pitchFamily="50" charset="-128"/>
              </a:rPr>
              <a:t>Keisuke SHIGEMORI (for Ryosuke KODAMA)</a:t>
            </a:r>
          </a:p>
          <a:p>
            <a:r>
              <a:rPr lang="en-US" altLang="ja-JP" sz="2400" dirty="0">
                <a:latin typeface="Calibri" panose="020F0502020204030204" pitchFamily="34" charset="0"/>
                <a:ea typeface="Calibri" panose="020F0502020204030204" pitchFamily="34" charset="0"/>
                <a:cs typeface="Calibri" panose="020F0502020204030204" pitchFamily="34" charset="0"/>
                <a:sym typeface="メイリオ" panose="020B0604030504040204" pitchFamily="50" charset="-128"/>
              </a:rPr>
              <a:t>Institute of Laser Engineering, Osaka University</a:t>
            </a:r>
          </a:p>
          <a:p>
            <a:endParaRPr lang="en-US" altLang="ja-JP" sz="2100" b="1" dirty="0">
              <a:latin typeface="Calibri" panose="020F0502020204030204" pitchFamily="34" charset="0"/>
              <a:ea typeface="Calibri" panose="020F0502020204030204" pitchFamily="34" charset="0"/>
              <a:cs typeface="Calibri" panose="020F0502020204030204" pitchFamily="34" charset="0"/>
              <a:sym typeface="メイリオ" panose="020B0604030504040204" pitchFamily="50" charset="-128"/>
            </a:endParaRPr>
          </a:p>
        </p:txBody>
      </p:sp>
      <p:pic>
        <p:nvPicPr>
          <p:cNvPr id="11" name="Picture 2" descr="https://www.ile.osaka-u.ac.jp/ja/wp-content/uploads/2018/09/171212ILE_logo_bk_S_w50mm.png">
            <a:extLst>
              <a:ext uri="{FF2B5EF4-FFF2-40B4-BE49-F238E27FC236}">
                <a16:creationId xmlns:a16="http://schemas.microsoft.com/office/drawing/2014/main" id="{D5DD6281-3015-B428-D0C4-F3E8DB20F0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804" y="5848805"/>
            <a:ext cx="921953" cy="650712"/>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03CE83FC-95E4-94C6-E2A8-B8A7B9597C12}"/>
              </a:ext>
            </a:extLst>
          </p:cNvPr>
          <p:cNvSpPr txBox="1"/>
          <p:nvPr/>
        </p:nvSpPr>
        <p:spPr>
          <a:xfrm>
            <a:off x="1555804" y="2571369"/>
            <a:ext cx="9554357" cy="2062103"/>
          </a:xfrm>
          <a:prstGeom prst="rect">
            <a:avLst/>
          </a:prstGeom>
          <a:noFill/>
        </p:spPr>
        <p:txBody>
          <a:bodyPr wrap="square" rtlCol="0">
            <a:spAutoFit/>
          </a:bodyPr>
          <a:lstStyle/>
          <a:p>
            <a:pPr marL="180975" indent="-180975">
              <a:buFont typeface="Arial" panose="020B0604020202020204" pitchFamily="34" charset="0"/>
              <a:buChar char="•"/>
            </a:pPr>
            <a:r>
              <a:rPr lang="en-US" altLang="ja-JP" sz="28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Calibri" panose="020F0502020204030204" pitchFamily="34" charset="0"/>
              </a:rPr>
              <a:t>FIREX-NEO project </a:t>
            </a:r>
            <a:r>
              <a:rPr lang="en-US" altLang="ja-JP" sz="1600" dirty="0">
                <a:latin typeface="BIZ UDPゴシック" panose="020B0400000000000000" pitchFamily="50" charset="-128"/>
                <a:ea typeface="BIZ UDPゴシック" panose="020B0400000000000000" pitchFamily="50" charset="-128"/>
                <a:cs typeface="Calibri" panose="020F0502020204030204" pitchFamily="34" charset="0"/>
              </a:rPr>
              <a:t>- for IFE </a:t>
            </a:r>
            <a:r>
              <a:rPr lang="en-US" altLang="ja-JP" sz="1600" b="1" dirty="0">
                <a:latin typeface="BIZ UDPゴシック" panose="020B0400000000000000" pitchFamily="50" charset="-128"/>
                <a:ea typeface="BIZ UDPゴシック" panose="020B0400000000000000" pitchFamily="50" charset="-128"/>
                <a:cs typeface="Calibri" panose="020F0502020204030204" pitchFamily="34" charset="0"/>
              </a:rPr>
              <a:t>target design </a:t>
            </a:r>
            <a:r>
              <a:rPr lang="en-US" altLang="ja-JP" sz="1600" dirty="0">
                <a:latin typeface="BIZ UDPゴシック" panose="020B0400000000000000" pitchFamily="50" charset="-128"/>
                <a:ea typeface="BIZ UDPゴシック" panose="020B0400000000000000" pitchFamily="50" charset="-128"/>
                <a:cs typeface="Calibri" panose="020F0502020204030204" pitchFamily="34" charset="0"/>
              </a:rPr>
              <a:t>with a FI scheme </a:t>
            </a:r>
          </a:p>
          <a:p>
            <a:pPr marL="180975" indent="-180975">
              <a:buFont typeface="Arial" panose="020B0604020202020204" pitchFamily="34" charset="0"/>
              <a:buChar char="•"/>
            </a:pPr>
            <a:endParaRPr lang="en-US" altLang="ja-JP" dirty="0">
              <a:latin typeface="BIZ UDPゴシック" panose="020B0400000000000000" pitchFamily="50" charset="-128"/>
              <a:ea typeface="BIZ UDPゴシック" panose="020B0400000000000000" pitchFamily="50" charset="-128"/>
              <a:cs typeface="Calibri" panose="020F0502020204030204" pitchFamily="34" charset="0"/>
            </a:endParaRPr>
          </a:p>
          <a:p>
            <a:pPr marL="180975" indent="-180975">
              <a:buFont typeface="Arial" panose="020B0604020202020204" pitchFamily="34" charset="0"/>
              <a:buChar char="•"/>
              <a:tabLst>
                <a:tab pos="2960688" algn="l"/>
              </a:tabLst>
            </a:pPr>
            <a:r>
              <a:rPr lang="en-US" altLang="ja-JP" sz="28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Calibri" panose="020F0502020204030204" pitchFamily="34" charset="0"/>
              </a:rPr>
              <a:t>J-</a:t>
            </a:r>
            <a:r>
              <a:rPr lang="en-US" altLang="ja-JP" sz="2800" b="1" dirty="0" err="1">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Calibri" panose="020F0502020204030204" pitchFamily="34" charset="0"/>
              </a:rPr>
              <a:t>EPoCH</a:t>
            </a:r>
            <a:r>
              <a:rPr lang="en-US" altLang="ja-JP" sz="28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Calibri" panose="020F0502020204030204" pitchFamily="34" charset="0"/>
              </a:rPr>
              <a:t> project</a:t>
            </a:r>
            <a:r>
              <a:rPr lang="en-US" altLang="ja-JP" sz="2800" dirty="0">
                <a:latin typeface="BIZ UDPゴシック" panose="020B0400000000000000" pitchFamily="50" charset="-128"/>
                <a:ea typeface="BIZ UDPゴシック" panose="020B0400000000000000" pitchFamily="50" charset="-128"/>
                <a:cs typeface="Calibri" panose="020F0502020204030204" pitchFamily="34" charset="0"/>
              </a:rPr>
              <a:t> </a:t>
            </a:r>
            <a:r>
              <a:rPr lang="en-US" altLang="ja-JP" sz="1600" dirty="0">
                <a:latin typeface="BIZ UDPゴシック" panose="020B0400000000000000" pitchFamily="50" charset="-128"/>
                <a:ea typeface="BIZ UDPゴシック" panose="020B0400000000000000" pitchFamily="50" charset="-128"/>
                <a:cs typeface="Calibri" panose="020F0502020204030204" pitchFamily="34" charset="0"/>
              </a:rPr>
              <a:t>- for High-repetition high-power </a:t>
            </a:r>
            <a:r>
              <a:rPr lang="en-US" altLang="ja-JP" sz="1600" b="1" dirty="0">
                <a:latin typeface="BIZ UDPゴシック" panose="020B0400000000000000" pitchFamily="50" charset="-128"/>
                <a:ea typeface="BIZ UDPゴシック" panose="020B0400000000000000" pitchFamily="50" charset="-128"/>
                <a:cs typeface="Calibri" panose="020F0502020204030204" pitchFamily="34" charset="0"/>
              </a:rPr>
              <a:t>laser 				  development</a:t>
            </a:r>
            <a:r>
              <a:rPr lang="ja-JP" altLang="en-US" sz="1600" dirty="0">
                <a:latin typeface="BIZ UDPゴシック" panose="020B0400000000000000" pitchFamily="50" charset="-128"/>
                <a:ea typeface="BIZ UDPゴシック" panose="020B0400000000000000" pitchFamily="50" charset="-128"/>
                <a:cs typeface="Calibri" panose="020F0502020204030204" pitchFamily="34" charset="0"/>
              </a:rPr>
              <a:t> </a:t>
            </a:r>
            <a:r>
              <a:rPr lang="en-US" altLang="ja-JP" sz="1600" dirty="0">
                <a:latin typeface="BIZ UDPゴシック" panose="020B0400000000000000" pitchFamily="50" charset="-128"/>
                <a:ea typeface="BIZ UDPゴシック" panose="020B0400000000000000" pitchFamily="50" charset="-128"/>
                <a:cs typeface="Calibri" panose="020F0502020204030204" pitchFamily="34" charset="0"/>
              </a:rPr>
              <a:t>toward an IFE reactor</a:t>
            </a:r>
          </a:p>
          <a:p>
            <a:pPr marL="180975" indent="-180975">
              <a:buFont typeface="Arial" panose="020B0604020202020204" pitchFamily="34" charset="0"/>
              <a:buChar char="•"/>
            </a:pPr>
            <a:endParaRPr lang="en-US" altLang="ja-JP" sz="800" dirty="0">
              <a:latin typeface="BIZ UDPゴシック" panose="020B0400000000000000" pitchFamily="50" charset="-128"/>
              <a:ea typeface="BIZ UDPゴシック" panose="020B0400000000000000" pitchFamily="50" charset="-128"/>
              <a:cs typeface="Calibri" panose="020F0502020204030204" pitchFamily="34" charset="0"/>
            </a:endParaRPr>
          </a:p>
          <a:p>
            <a:pPr marL="180975" indent="-180975">
              <a:buFont typeface="Arial" panose="020B0604020202020204" pitchFamily="34" charset="0"/>
              <a:buChar char="•"/>
              <a:tabLst>
                <a:tab pos="3235325" algn="l"/>
              </a:tabLst>
            </a:pPr>
            <a:r>
              <a:rPr kumimoji="1" lang="en-US" altLang="ja-JP" sz="28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HYPERION project</a:t>
            </a:r>
            <a:r>
              <a:rPr lang="en-US" altLang="ja-JP" sz="2400" dirty="0">
                <a:latin typeface="BIZ UDPゴシック" panose="020B0400000000000000" pitchFamily="50" charset="-128"/>
                <a:ea typeface="BIZ UDPゴシック" panose="020B0400000000000000" pitchFamily="50" charset="-128"/>
                <a:cs typeface="Calibri" panose="020F0502020204030204" pitchFamily="34" charset="0"/>
              </a:rPr>
              <a:t> </a:t>
            </a:r>
            <a:r>
              <a:rPr lang="en-US" altLang="ja-JP" sz="1600" dirty="0">
                <a:latin typeface="BIZ UDPゴシック" panose="020B0400000000000000" pitchFamily="50" charset="-128"/>
                <a:ea typeface="BIZ UDPゴシック" panose="020B0400000000000000" pitchFamily="50" charset="-128"/>
                <a:cs typeface="Calibri" panose="020F0502020204030204" pitchFamily="34" charset="0"/>
              </a:rPr>
              <a:t>- for </a:t>
            </a:r>
            <a:r>
              <a:rPr kumimoji="1" lang="en-US" altLang="ja-JP" sz="1600" b="1" dirty="0">
                <a:latin typeface="BIZ UDPゴシック" panose="020B0400000000000000" pitchFamily="50" charset="-128"/>
                <a:ea typeface="BIZ UDPゴシック" panose="020B0400000000000000" pitchFamily="50" charset="-128"/>
              </a:rPr>
              <a:t>	</a:t>
            </a:r>
            <a:r>
              <a:rPr kumimoji="1" lang="en-US" altLang="ja-JP" sz="1600" b="1" dirty="0">
                <a:latin typeface="BIZ UDPゴシック" panose="020B0400000000000000" pitchFamily="50" charset="-128"/>
                <a:ea typeface="BIZ UDPゴシック" panose="020B0400000000000000" pitchFamily="50" charset="-128"/>
                <a:cs typeface="Calibri" panose="020F0502020204030204" pitchFamily="34" charset="0"/>
              </a:rPr>
              <a:t>fast-track strategy </a:t>
            </a:r>
            <a:r>
              <a:rPr kumimoji="1" lang="en-US" altLang="ja-JP" sz="1600" dirty="0">
                <a:latin typeface="BIZ UDPゴシック" panose="020B0400000000000000" pitchFamily="50" charset="-128"/>
                <a:ea typeface="BIZ UDPゴシック" panose="020B0400000000000000" pitchFamily="50" charset="-128"/>
                <a:cs typeface="Calibri" panose="020F0502020204030204" pitchFamily="34" charset="0"/>
              </a:rPr>
              <a:t>of laser fusion energy</a:t>
            </a:r>
          </a:p>
        </p:txBody>
      </p:sp>
      <p:cxnSp>
        <p:nvCxnSpPr>
          <p:cNvPr id="5" name="直線コネクタ 4">
            <a:extLst>
              <a:ext uri="{FF2B5EF4-FFF2-40B4-BE49-F238E27FC236}">
                <a16:creationId xmlns:a16="http://schemas.microsoft.com/office/drawing/2014/main" id="{BAA340AF-4D63-6101-AA96-A8E1AA4B51F4}"/>
              </a:ext>
            </a:extLst>
          </p:cNvPr>
          <p:cNvCxnSpPr>
            <a:cxnSpLocks/>
          </p:cNvCxnSpPr>
          <p:nvPr/>
        </p:nvCxnSpPr>
        <p:spPr>
          <a:xfrm>
            <a:off x="994410" y="3120390"/>
            <a:ext cx="10115751" cy="0"/>
          </a:xfrm>
          <a:prstGeom prst="line">
            <a:avLst/>
          </a:prstGeom>
          <a:ln w="114300">
            <a:gradFill flip="none" rotWithShape="1">
              <a:gsLst>
                <a:gs pos="22000">
                  <a:srgbClr val="FF0000">
                    <a:alpha val="53000"/>
                  </a:srgbClr>
                </a:gs>
                <a:gs pos="4587">
                  <a:schemeClr val="bg1">
                    <a:alpha val="0"/>
                  </a:schemeClr>
                </a:gs>
                <a:gs pos="79000">
                  <a:srgbClr val="FF0000">
                    <a:alpha val="53000"/>
                  </a:srgbClr>
                </a:gs>
                <a:gs pos="100000">
                  <a:schemeClr val="bg1">
                    <a:alpha val="0"/>
                  </a:schemeClr>
                </a:gs>
              </a:gsLst>
              <a:lin ang="0" scaled="1"/>
              <a:tileRect/>
            </a:gradFill>
          </a:ln>
          <a:effectLst>
            <a:softEdge rad="25400"/>
          </a:effectLst>
        </p:spPr>
        <p:style>
          <a:lnRef idx="1">
            <a:schemeClr val="accent1"/>
          </a:lnRef>
          <a:fillRef idx="0">
            <a:schemeClr val="accent1"/>
          </a:fillRef>
          <a:effectRef idx="0">
            <a:schemeClr val="accent1"/>
          </a:effectRef>
          <a:fontRef idx="minor">
            <a:schemeClr val="tx1"/>
          </a:fontRef>
        </p:style>
      </p:cxnSp>
      <p:sp>
        <p:nvSpPr>
          <p:cNvPr id="3" name="Rectangle 6">
            <a:extLst>
              <a:ext uri="{FF2B5EF4-FFF2-40B4-BE49-F238E27FC236}">
                <a16:creationId xmlns:a16="http://schemas.microsoft.com/office/drawing/2014/main" id="{2BA76A4B-0BDC-1366-F90C-6D243D0D8A3F}"/>
              </a:ext>
            </a:extLst>
          </p:cNvPr>
          <p:cNvSpPr>
            <a:spLocks noChangeArrowheads="1"/>
          </p:cNvSpPr>
          <p:nvPr/>
        </p:nvSpPr>
        <p:spPr bwMode="auto">
          <a:xfrm>
            <a:off x="11430000" y="6553200"/>
            <a:ext cx="762000" cy="3048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7"/>
                    </a:schemeClr>
                  </a:outerShdw>
                </a:effectLst>
              </a14:hiddenEffects>
            </a:ext>
          </a:extLst>
        </p:spPr>
        <p:txBody>
          <a:bodyPr lIns="91436" tIns="45716" rIns="91436" bIns="45716"/>
          <a:lstStyle/>
          <a:p>
            <a:pPr algn="r" defTabSz="911934">
              <a:defRPr/>
            </a:pPr>
            <a:fld id="{57A8297D-5CC8-2240-8899-FD4042865E28}" type="slidenum">
              <a:rPr lang="en-US" altLang="ja-JP" sz="1400">
                <a:solidFill>
                  <a:srgbClr val="002060"/>
                </a:solidFill>
                <a:latin typeface="BIZ UDPゴシック" panose="020B0400000000000000" pitchFamily="50" charset="-128"/>
                <a:ea typeface="BIZ UDPゴシック" panose="020B0400000000000000" pitchFamily="50" charset="-128"/>
                <a:cs typeface="Arial" panose="020B0604020202020204" pitchFamily="34" charset="0"/>
              </a:rPr>
              <a:pPr algn="r" defTabSz="911934">
                <a:defRPr/>
              </a:pPr>
              <a:t>1</a:t>
            </a:fld>
            <a:endParaRPr lang="en-US" altLang="ja-JP" sz="1400" dirty="0">
              <a:solidFill>
                <a:srgbClr val="002060"/>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Tree>
    <p:extLst>
      <p:ext uri="{BB962C8B-B14F-4D97-AF65-F5344CB8AC3E}">
        <p14:creationId xmlns:p14="http://schemas.microsoft.com/office/powerpoint/2010/main" val="223480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矢印: 右 97">
            <a:extLst>
              <a:ext uri="{FF2B5EF4-FFF2-40B4-BE49-F238E27FC236}">
                <a16:creationId xmlns:a16="http://schemas.microsoft.com/office/drawing/2014/main" id="{EF13652E-91EE-458B-8A4A-0A6EF95F0109}"/>
              </a:ext>
            </a:extLst>
          </p:cNvPr>
          <p:cNvSpPr/>
          <p:nvPr/>
        </p:nvSpPr>
        <p:spPr>
          <a:xfrm>
            <a:off x="377057" y="1530716"/>
            <a:ext cx="10291820" cy="658941"/>
          </a:xfrm>
          <a:prstGeom prst="rightArrow">
            <a:avLst>
              <a:gd name="adj1" fmla="val 100000"/>
              <a:gd name="adj2" fmla="val 37590"/>
            </a:avLst>
          </a:prstGeom>
          <a:gradFill flip="none" rotWithShape="1">
            <a:gsLst>
              <a:gs pos="0">
                <a:schemeClr val="accent1">
                  <a:lumMod val="5000"/>
                  <a:lumOff val="95000"/>
                  <a:alpha val="0"/>
                </a:schemeClr>
              </a:gs>
              <a:gs pos="22971">
                <a:schemeClr val="accent5">
                  <a:lumMod val="20000"/>
                  <a:lumOff val="80000"/>
                </a:schemeClr>
              </a:gs>
              <a:gs pos="93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テキスト ボックス 27">
            <a:extLst>
              <a:ext uri="{FF2B5EF4-FFF2-40B4-BE49-F238E27FC236}">
                <a16:creationId xmlns:a16="http://schemas.microsoft.com/office/drawing/2014/main" id="{4F100CB6-E7F2-4149-A801-7EE4A4416B28}"/>
              </a:ext>
            </a:extLst>
          </p:cNvPr>
          <p:cNvSpPr txBox="1"/>
          <p:nvPr/>
        </p:nvSpPr>
        <p:spPr>
          <a:xfrm>
            <a:off x="1555240" y="1226831"/>
            <a:ext cx="729687" cy="307777"/>
          </a:xfrm>
          <a:prstGeom prst="rect">
            <a:avLst/>
          </a:prstGeom>
          <a:noFill/>
        </p:spPr>
        <p:txBody>
          <a:bodyPr wrap="none" rtlCol="0">
            <a:spAutoFit/>
          </a:bodyPr>
          <a:lstStyle/>
          <a:p>
            <a:r>
              <a:rPr kumimoji="1" lang="en-US" altLang="ja-JP" sz="1400" dirty="0">
                <a:latin typeface="BIZ UDPゴシック" panose="020B0400000000000000" pitchFamily="50" charset="-128"/>
                <a:ea typeface="BIZ UDPゴシック" panose="020B0400000000000000" pitchFamily="50" charset="-128"/>
              </a:rPr>
              <a:t>2023</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41" name="テキスト ボックス 40">
            <a:extLst>
              <a:ext uri="{FF2B5EF4-FFF2-40B4-BE49-F238E27FC236}">
                <a16:creationId xmlns:a16="http://schemas.microsoft.com/office/drawing/2014/main" id="{9E4DD2C7-A9CB-4D0B-B40B-0B2538110E83}"/>
              </a:ext>
            </a:extLst>
          </p:cNvPr>
          <p:cNvSpPr txBox="1"/>
          <p:nvPr/>
        </p:nvSpPr>
        <p:spPr>
          <a:xfrm>
            <a:off x="4690521" y="1172720"/>
            <a:ext cx="729687" cy="307777"/>
          </a:xfrm>
          <a:prstGeom prst="rect">
            <a:avLst/>
          </a:prstGeom>
          <a:noFill/>
        </p:spPr>
        <p:txBody>
          <a:bodyPr wrap="none" rtlCol="0">
            <a:spAutoFit/>
          </a:bodyPr>
          <a:lstStyle/>
          <a:p>
            <a:r>
              <a:rPr kumimoji="1" lang="en-US" altLang="ja-JP" sz="1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2030</a:t>
            </a:r>
            <a:endParaRPr kumimoji="1" lang="ja-JP" altLang="en-US" sz="1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cxnSp>
        <p:nvCxnSpPr>
          <p:cNvPr id="43" name="直線コネクタ 42">
            <a:extLst>
              <a:ext uri="{FF2B5EF4-FFF2-40B4-BE49-F238E27FC236}">
                <a16:creationId xmlns:a16="http://schemas.microsoft.com/office/drawing/2014/main" id="{BEF22BA5-55C2-477A-9F57-7A6F2F64039B}"/>
              </a:ext>
            </a:extLst>
          </p:cNvPr>
          <p:cNvCxnSpPr/>
          <p:nvPr/>
        </p:nvCxnSpPr>
        <p:spPr>
          <a:xfrm>
            <a:off x="263665" y="980263"/>
            <a:ext cx="115473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9F948AA0-56D2-4A91-A450-C13104767831}"/>
              </a:ext>
            </a:extLst>
          </p:cNvPr>
          <p:cNvSpPr txBox="1"/>
          <p:nvPr/>
        </p:nvSpPr>
        <p:spPr>
          <a:xfrm>
            <a:off x="4173594" y="1471607"/>
            <a:ext cx="1833160" cy="461665"/>
          </a:xfrm>
          <a:prstGeom prst="rect">
            <a:avLst/>
          </a:prstGeom>
          <a:noFill/>
        </p:spPr>
        <p:txBody>
          <a:bodyPr wrap="square">
            <a:spAutoFit/>
          </a:bodyPr>
          <a:lstStyle/>
          <a:p>
            <a:r>
              <a:rPr kumimoji="1" lang="en-US" altLang="ja-JP" sz="24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J</a:t>
            </a:r>
            <a:r>
              <a:rPr kumimoji="1" lang="en-US" altLang="ja-JP" sz="2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en-US" altLang="ja-JP" sz="2400" b="1" dirty="0" err="1">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EPoCH</a:t>
            </a:r>
            <a:endParaRPr kumimoji="1" lang="en-US" altLang="ja-JP" sz="2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pic>
        <p:nvPicPr>
          <p:cNvPr id="79" name="図 78">
            <a:extLst>
              <a:ext uri="{FF2B5EF4-FFF2-40B4-BE49-F238E27FC236}">
                <a16:creationId xmlns:a16="http://schemas.microsoft.com/office/drawing/2014/main" id="{549E19E8-2124-4480-A143-5D003D4438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2177" y="2256820"/>
            <a:ext cx="2524939" cy="1444434"/>
          </a:xfrm>
          <a:prstGeom prst="rect">
            <a:avLst/>
          </a:prstGeom>
          <a:ln>
            <a:noFill/>
          </a:ln>
          <a:effectLst>
            <a:softEdge rad="165100"/>
          </a:effectLst>
        </p:spPr>
      </p:pic>
      <p:sp>
        <p:nvSpPr>
          <p:cNvPr id="4" name="正方形/長方形 3">
            <a:extLst>
              <a:ext uri="{FF2B5EF4-FFF2-40B4-BE49-F238E27FC236}">
                <a16:creationId xmlns:a16="http://schemas.microsoft.com/office/drawing/2014/main" id="{269A1BB8-E11C-43F9-86C4-980F747834BB}"/>
              </a:ext>
            </a:extLst>
          </p:cNvPr>
          <p:cNvSpPr/>
          <p:nvPr/>
        </p:nvSpPr>
        <p:spPr>
          <a:xfrm>
            <a:off x="1369385" y="1478460"/>
            <a:ext cx="1319592" cy="461665"/>
          </a:xfrm>
          <a:prstGeom prst="rect">
            <a:avLst/>
          </a:prstGeom>
        </p:spPr>
        <p:txBody>
          <a:bodyPr wrap="none">
            <a:spAutoFit/>
          </a:bodyPr>
          <a:lstStyle/>
          <a:p>
            <a:pPr algn="r"/>
            <a:r>
              <a:rPr lang="en-US" altLang="ja-JP" sz="2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SEN</a:t>
            </a:r>
            <a:r>
              <a:rPr lang="en-US" altLang="ja-JP" sz="24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J</a:t>
            </a:r>
            <a:r>
              <a:rPr lang="en-US" altLang="ja-JP" sz="2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U</a:t>
            </a:r>
          </a:p>
        </p:txBody>
      </p:sp>
      <p:sp>
        <p:nvSpPr>
          <p:cNvPr id="99" name="テキスト ボックス 98">
            <a:extLst>
              <a:ext uri="{FF2B5EF4-FFF2-40B4-BE49-F238E27FC236}">
                <a16:creationId xmlns:a16="http://schemas.microsoft.com/office/drawing/2014/main" id="{846FAB1E-7ED6-4D0D-93C5-3A5E73DDD644}"/>
              </a:ext>
            </a:extLst>
          </p:cNvPr>
          <p:cNvSpPr txBox="1"/>
          <p:nvPr/>
        </p:nvSpPr>
        <p:spPr>
          <a:xfrm>
            <a:off x="3770746" y="3407713"/>
            <a:ext cx="2829772" cy="523220"/>
          </a:xfrm>
          <a:prstGeom prst="rect">
            <a:avLst/>
          </a:prstGeom>
          <a:noFill/>
        </p:spPr>
        <p:txBody>
          <a:bodyPr wrap="square" rtlCol="0">
            <a:spAutoFit/>
          </a:bodyPr>
          <a:lstStyle/>
          <a:p>
            <a:pPr marL="285750" indent="-285750">
              <a:buFont typeface="Wingdings" panose="05000000000000000000" pitchFamily="2" charset="2"/>
              <a:buChar char="p"/>
            </a:pPr>
            <a:r>
              <a:rPr lang="en-US" altLang="ja-JP" sz="1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1-100Hz/10kJ Laser</a:t>
            </a:r>
            <a:endParaRPr kumimoji="1" lang="en-US" altLang="ja-JP" sz="1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p"/>
            </a:pPr>
            <a:r>
              <a:rPr kumimoji="1" lang="en-US" altLang="ja-JP" sz="1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Sub-critical reactor</a:t>
            </a:r>
            <a:endParaRPr kumimoji="1" lang="ja-JP" altLang="en-US" sz="1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21" name="正方形/長方形 20">
            <a:extLst>
              <a:ext uri="{FF2B5EF4-FFF2-40B4-BE49-F238E27FC236}">
                <a16:creationId xmlns:a16="http://schemas.microsoft.com/office/drawing/2014/main" id="{7AF7F7D7-862E-4D6A-B729-0C436FF4C67C}"/>
              </a:ext>
            </a:extLst>
          </p:cNvPr>
          <p:cNvSpPr/>
          <p:nvPr/>
        </p:nvSpPr>
        <p:spPr>
          <a:xfrm>
            <a:off x="1365537" y="1885805"/>
            <a:ext cx="1348446" cy="354071"/>
          </a:xfrm>
          <a:prstGeom prst="rect">
            <a:avLst/>
          </a:prstGeom>
        </p:spPr>
        <p:txBody>
          <a:bodyPr wrap="none">
            <a:spAutoFit/>
          </a:bodyPr>
          <a:lstStyle/>
          <a:p>
            <a:pPr algn="r">
              <a:lnSpc>
                <a:spcPct val="110000"/>
              </a:lnSpc>
            </a:pPr>
            <a:r>
              <a:rPr lang="en-US" altLang="ja-JP" dirty="0">
                <a:latin typeface="BIZ UDPゴシック" panose="020B0400000000000000" pitchFamily="50" charset="-128"/>
                <a:ea typeface="BIZ UDPゴシック" panose="020B0400000000000000" pitchFamily="50" charset="-128"/>
              </a:rPr>
              <a:t>(module</a:t>
            </a:r>
            <a:r>
              <a:rPr lang="ja-JP" altLang="en-US" dirty="0">
                <a:latin typeface="BIZ UDPゴシック" panose="020B0400000000000000" pitchFamily="50" charset="-128"/>
                <a:ea typeface="BIZ UDPゴシック" panose="020B0400000000000000" pitchFamily="50" charset="-128"/>
              </a:rPr>
              <a:t>）</a:t>
            </a:r>
            <a:endParaRPr lang="en-US" altLang="ja-JP" dirty="0">
              <a:latin typeface="BIZ UDPゴシック" panose="020B0400000000000000" pitchFamily="50" charset="-128"/>
              <a:ea typeface="BIZ UDPゴシック" panose="020B0400000000000000" pitchFamily="50" charset="-128"/>
            </a:endParaRPr>
          </a:p>
        </p:txBody>
      </p:sp>
      <p:sp>
        <p:nvSpPr>
          <p:cNvPr id="100" name="テキスト ボックス 99">
            <a:extLst>
              <a:ext uri="{FF2B5EF4-FFF2-40B4-BE49-F238E27FC236}">
                <a16:creationId xmlns:a16="http://schemas.microsoft.com/office/drawing/2014/main" id="{F82CAD00-B88A-41E3-B0E7-B715DCBC750C}"/>
              </a:ext>
            </a:extLst>
          </p:cNvPr>
          <p:cNvSpPr txBox="1"/>
          <p:nvPr/>
        </p:nvSpPr>
        <p:spPr>
          <a:xfrm>
            <a:off x="577498" y="3824794"/>
            <a:ext cx="2829772" cy="738664"/>
          </a:xfrm>
          <a:prstGeom prst="rect">
            <a:avLst/>
          </a:prstGeom>
          <a:noFill/>
        </p:spPr>
        <p:txBody>
          <a:bodyPr wrap="square" rtlCol="0">
            <a:spAutoFit/>
          </a:bodyPr>
          <a:lstStyle/>
          <a:p>
            <a:pPr marL="285750" indent="-285750">
              <a:buFont typeface="Wingdings" panose="05000000000000000000" pitchFamily="2" charset="2"/>
              <a:buChar char="p"/>
            </a:pPr>
            <a:r>
              <a:rPr lang="en-US" altLang="ja-JP" sz="1400" b="1" dirty="0">
                <a:latin typeface="BIZ UDPゴシック" panose="020B0400000000000000" pitchFamily="50" charset="-128"/>
                <a:ea typeface="BIZ UDPゴシック" panose="020B0400000000000000" pitchFamily="50" charset="-128"/>
              </a:rPr>
              <a:t>100Hz/10</a:t>
            </a:r>
            <a:r>
              <a:rPr lang="ja-JP" altLang="en-US" sz="1400" b="1" dirty="0">
                <a:latin typeface="BIZ UDPゴシック" panose="020B0400000000000000" pitchFamily="50" charset="-128"/>
                <a:ea typeface="BIZ UDPゴシック" panose="020B0400000000000000" pitchFamily="50" charset="-128"/>
              </a:rPr>
              <a:t>０</a:t>
            </a:r>
            <a:r>
              <a:rPr lang="en-US" altLang="ja-JP" sz="1400" b="1" dirty="0">
                <a:latin typeface="BIZ UDPゴシック" panose="020B0400000000000000" pitchFamily="50" charset="-128"/>
                <a:ea typeface="BIZ UDPゴシック" panose="020B0400000000000000" pitchFamily="50" charset="-128"/>
              </a:rPr>
              <a:t>J</a:t>
            </a:r>
            <a:r>
              <a:rPr kumimoji="1" lang="ja-JP" altLang="en-US" sz="1400" b="1" dirty="0">
                <a:latin typeface="BIZ UDPゴシック" panose="020B0400000000000000" pitchFamily="50" charset="-128"/>
                <a:ea typeface="BIZ UDPゴシック" panose="020B0400000000000000" pitchFamily="50" charset="-128"/>
              </a:rPr>
              <a:t> </a:t>
            </a:r>
            <a:r>
              <a:rPr lang="en-US" altLang="ja-JP" sz="1400" b="1" dirty="0">
                <a:latin typeface="BIZ UDPゴシック" panose="020B0400000000000000" pitchFamily="50" charset="-128"/>
                <a:ea typeface="BIZ UDPゴシック" panose="020B0400000000000000" pitchFamily="50" charset="-128"/>
              </a:rPr>
              <a:t>Laser</a:t>
            </a:r>
            <a:endParaRPr kumimoji="1" lang="en-US" altLang="ja-JP" sz="1400" b="1"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p"/>
            </a:pPr>
            <a:r>
              <a:rPr kumimoji="1" lang="en-US" altLang="ja-JP" sz="1400" b="1" dirty="0">
                <a:latin typeface="BIZ UDPゴシック" panose="020B0400000000000000" pitchFamily="50" charset="-128"/>
                <a:ea typeface="BIZ UDPゴシック" panose="020B0400000000000000" pitchFamily="50" charset="-128"/>
              </a:rPr>
              <a:t>Test facility of the high repetition laser</a:t>
            </a:r>
            <a:endParaRPr kumimoji="1" lang="ja-JP" altLang="en-US" sz="1400" b="1" dirty="0">
              <a:latin typeface="BIZ UDPゴシック" panose="020B0400000000000000" pitchFamily="50" charset="-128"/>
              <a:ea typeface="BIZ UDPゴシック" panose="020B0400000000000000" pitchFamily="50" charset="-128"/>
            </a:endParaRPr>
          </a:p>
        </p:txBody>
      </p:sp>
      <p:sp>
        <p:nvSpPr>
          <p:cNvPr id="71" name="矢印: 右 70">
            <a:extLst>
              <a:ext uri="{FF2B5EF4-FFF2-40B4-BE49-F238E27FC236}">
                <a16:creationId xmlns:a16="http://schemas.microsoft.com/office/drawing/2014/main" id="{48CF46F5-08F0-4A81-A0A6-01649F9AF4D2}"/>
              </a:ext>
            </a:extLst>
          </p:cNvPr>
          <p:cNvSpPr/>
          <p:nvPr/>
        </p:nvSpPr>
        <p:spPr>
          <a:xfrm>
            <a:off x="6513742" y="1530039"/>
            <a:ext cx="5284495" cy="663241"/>
          </a:xfrm>
          <a:prstGeom prst="rightArrow">
            <a:avLst>
              <a:gd name="adj1" fmla="val 100000"/>
              <a:gd name="adj2" fmla="val 37590"/>
            </a:avLst>
          </a:prstGeom>
          <a:gradFill flip="none" rotWithShape="1">
            <a:gsLst>
              <a:gs pos="0">
                <a:schemeClr val="accent1">
                  <a:lumMod val="5000"/>
                  <a:lumOff val="95000"/>
                  <a:alpha val="0"/>
                </a:schemeClr>
              </a:gs>
              <a:gs pos="22971">
                <a:schemeClr val="accent5">
                  <a:lumMod val="20000"/>
                  <a:lumOff val="80000"/>
                </a:schemeClr>
              </a:gs>
              <a:gs pos="93000">
                <a:srgbClr val="3399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5" name="グループ化 44">
            <a:extLst>
              <a:ext uri="{FF2B5EF4-FFF2-40B4-BE49-F238E27FC236}">
                <a16:creationId xmlns:a16="http://schemas.microsoft.com/office/drawing/2014/main" id="{A54E922F-B380-462D-9A04-84A57569B424}"/>
              </a:ext>
            </a:extLst>
          </p:cNvPr>
          <p:cNvGrpSpPr/>
          <p:nvPr/>
        </p:nvGrpSpPr>
        <p:grpSpPr>
          <a:xfrm>
            <a:off x="7221020" y="2202034"/>
            <a:ext cx="4511556" cy="2918065"/>
            <a:chOff x="8269629" y="1998296"/>
            <a:chExt cx="4103282" cy="2544802"/>
          </a:xfrm>
        </p:grpSpPr>
        <p:grpSp>
          <p:nvGrpSpPr>
            <p:cNvPr id="55" name="グループ化 54">
              <a:extLst>
                <a:ext uri="{FF2B5EF4-FFF2-40B4-BE49-F238E27FC236}">
                  <a16:creationId xmlns:a16="http://schemas.microsoft.com/office/drawing/2014/main" id="{8E5E72B0-E543-4917-A342-109232CFCF27}"/>
                </a:ext>
              </a:extLst>
            </p:cNvPr>
            <p:cNvGrpSpPr/>
            <p:nvPr/>
          </p:nvGrpSpPr>
          <p:grpSpPr>
            <a:xfrm>
              <a:off x="8269629" y="1998296"/>
              <a:ext cx="4103282" cy="2544802"/>
              <a:chOff x="8269629" y="1998296"/>
              <a:chExt cx="4103282" cy="2544802"/>
            </a:xfrm>
          </p:grpSpPr>
          <p:grpSp>
            <p:nvGrpSpPr>
              <p:cNvPr id="64" name="グループ化 63">
                <a:extLst>
                  <a:ext uri="{FF2B5EF4-FFF2-40B4-BE49-F238E27FC236}">
                    <a16:creationId xmlns:a16="http://schemas.microsoft.com/office/drawing/2014/main" id="{E02FFB98-B4A7-4396-868A-7210C530619F}"/>
                  </a:ext>
                </a:extLst>
              </p:cNvPr>
              <p:cNvGrpSpPr/>
              <p:nvPr/>
            </p:nvGrpSpPr>
            <p:grpSpPr>
              <a:xfrm>
                <a:off x="8269629" y="1998296"/>
                <a:ext cx="4103282" cy="2544802"/>
                <a:chOff x="8551603" y="-746071"/>
                <a:chExt cx="4103282" cy="2544802"/>
              </a:xfrm>
            </p:grpSpPr>
            <p:pic>
              <p:nvPicPr>
                <p:cNvPr id="66" name="図 65">
                  <a:extLst>
                    <a:ext uri="{FF2B5EF4-FFF2-40B4-BE49-F238E27FC236}">
                      <a16:creationId xmlns:a16="http://schemas.microsoft.com/office/drawing/2014/main" id="{4679F24C-6364-4AA7-9B01-D8F5A0D1039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79903" y1="79627" x2="84562" y2="74883"/>
                              <a14:foregroundMark x1="84562" y1="74883" x2="87900" y2="68507"/>
                              <a14:foregroundMark x1="87900" y1="68507" x2="88108" y2="53888"/>
                              <a14:foregroundMark x1="88108" y1="53888" x2="84423" y2="42535"/>
                              <a14:foregroundMark x1="88108" y1="66874" x2="89291" y2="60031"/>
                              <a14:foregroundMark x1="89291" y1="60031" x2="85535" y2="45412"/>
                              <a14:foregroundMark x1="89082" y1="57465" x2="87691" y2="49844"/>
                              <a14:foregroundMark x1="87691" y1="49844" x2="84075" y2="42535"/>
                              <a14:foregroundMark x1="69958" y1="84526" x2="71349" y2="83981"/>
                              <a14:backgroundMark x1="37204" y1="31026" x2="56745" y2="43313"/>
                              <a14:backgroundMark x1="56745" y1="43313" x2="60223" y2="50078"/>
                              <a14:backgroundMark x1="60223" y1="50078" x2="59249" y2="57154"/>
                              <a14:backgroundMark x1="59249" y1="57154" x2="53129" y2="61509"/>
                              <a14:backgroundMark x1="53129" y1="61509" x2="45410" y2="60809"/>
                              <a14:backgroundMark x1="45410" y1="60809" x2="38526" y2="54510"/>
                              <a14:backgroundMark x1="38526" y1="54510" x2="35744" y2="48056"/>
                              <a14:backgroundMark x1="35744" y1="48056" x2="34771" y2="39891"/>
                              <a14:backgroundMark x1="34771" y1="39891" x2="36579" y2="32970"/>
                              <a14:backgroundMark x1="36579" y1="32970" x2="38526" y2="30638"/>
                            </a14:backgroundRemoval>
                          </a14:imgEffect>
                        </a14:imgLayer>
                      </a14:imgProps>
                    </a:ext>
                    <a:ext uri="{28A0092B-C50C-407E-A947-70E740481C1C}">
                      <a14:useLocalDpi xmlns:a14="http://schemas.microsoft.com/office/drawing/2010/main" val="0"/>
                    </a:ext>
                  </a:extLst>
                </a:blip>
                <a:stretch>
                  <a:fillRect/>
                </a:stretch>
              </p:blipFill>
              <p:spPr>
                <a:xfrm rot="754749">
                  <a:off x="8640746" y="-344382"/>
                  <a:ext cx="4014139" cy="2143113"/>
                </a:xfrm>
                <a:prstGeom prst="rect">
                  <a:avLst/>
                </a:prstGeom>
              </p:spPr>
            </p:pic>
            <p:sp>
              <p:nvSpPr>
                <p:cNvPr id="67" name="テキスト ボックス 66">
                  <a:extLst>
                    <a:ext uri="{FF2B5EF4-FFF2-40B4-BE49-F238E27FC236}">
                      <a16:creationId xmlns:a16="http://schemas.microsoft.com/office/drawing/2014/main" id="{1BDDA9B4-3678-4639-811A-E5377FCC786A}"/>
                    </a:ext>
                  </a:extLst>
                </p:cNvPr>
                <p:cNvSpPr txBox="1"/>
                <p:nvPr/>
              </p:nvSpPr>
              <p:spPr>
                <a:xfrm>
                  <a:off x="8551603" y="-746071"/>
                  <a:ext cx="3051149" cy="563656"/>
                </a:xfrm>
                <a:prstGeom prst="rect">
                  <a:avLst/>
                </a:prstGeom>
                <a:noFill/>
              </p:spPr>
              <p:txBody>
                <a:bodyPr wrap="square" rtlCol="0">
                  <a:spAutoFit/>
                </a:bodyPr>
                <a:lstStyle/>
                <a:p>
                  <a:r>
                    <a:rPr lang="en-US" altLang="ja-JP" b="1" dirty="0">
                      <a:solidFill>
                        <a:srgbClr val="000099"/>
                      </a:solidFill>
                      <a:latin typeface="BIZ UDPゴシック" panose="020B0400000000000000" pitchFamily="50" charset="-128"/>
                      <a:ea typeface="BIZ UDPゴシック" panose="020B0400000000000000" pitchFamily="50" charset="-128"/>
                    </a:rPr>
                    <a:t>compact fusion reactor (30-50MJ </a:t>
                  </a:r>
                  <a:r>
                    <a:rPr lang="en-US" altLang="ja-JP" sz="1400" b="1" dirty="0">
                      <a:solidFill>
                        <a:srgbClr val="000099"/>
                      </a:solidFill>
                      <a:latin typeface="BIZ UDPゴシック" panose="020B0400000000000000" pitchFamily="50" charset="-128"/>
                      <a:ea typeface="BIZ UDPゴシック" panose="020B0400000000000000" pitchFamily="50" charset="-128"/>
                    </a:rPr>
                    <a:t>X</a:t>
                  </a:r>
                  <a:r>
                    <a:rPr lang="en-US" altLang="ja-JP" b="1" dirty="0">
                      <a:solidFill>
                        <a:srgbClr val="000099"/>
                      </a:solidFill>
                      <a:latin typeface="BIZ UDPゴシック" panose="020B0400000000000000" pitchFamily="50" charset="-128"/>
                      <a:ea typeface="BIZ UDPゴシック" panose="020B0400000000000000" pitchFamily="50" charset="-128"/>
                    </a:rPr>
                    <a:t> 4 units)</a:t>
                  </a:r>
                  <a:endParaRPr kumimoji="1" lang="ja-JP" altLang="en-US" b="1" dirty="0">
                    <a:solidFill>
                      <a:srgbClr val="000099"/>
                    </a:solidFill>
                    <a:latin typeface="BIZ UDPゴシック" panose="020B0400000000000000" pitchFamily="50" charset="-128"/>
                    <a:ea typeface="BIZ UDPゴシック" panose="020B0400000000000000" pitchFamily="50" charset="-128"/>
                  </a:endParaRPr>
                </a:p>
              </p:txBody>
            </p:sp>
            <p:sp>
              <p:nvSpPr>
                <p:cNvPr id="69" name="テキスト ボックス 68">
                  <a:extLst>
                    <a:ext uri="{FF2B5EF4-FFF2-40B4-BE49-F238E27FC236}">
                      <a16:creationId xmlns:a16="http://schemas.microsoft.com/office/drawing/2014/main" id="{364DFD65-EAEA-4B9B-AA12-9B9A957BE94F}"/>
                    </a:ext>
                  </a:extLst>
                </p:cNvPr>
                <p:cNvSpPr txBox="1"/>
                <p:nvPr/>
              </p:nvSpPr>
              <p:spPr>
                <a:xfrm>
                  <a:off x="10992523" y="1181016"/>
                  <a:ext cx="1607721" cy="369332"/>
                </a:xfrm>
                <a:prstGeom prst="rect">
                  <a:avLst/>
                </a:prstGeom>
                <a:noFill/>
              </p:spPr>
              <p:txBody>
                <a:bodyPr wrap="square" rtlCol="0">
                  <a:spAutoFit/>
                </a:bodyPr>
                <a:lstStyle/>
                <a:p>
                  <a:pPr algn="ctr"/>
                  <a:r>
                    <a:rPr lang="en-US" altLang="ja-JP" b="1" dirty="0">
                      <a:solidFill>
                        <a:srgbClr val="000099"/>
                      </a:solidFill>
                      <a:latin typeface="BIZ UDPゴシック" panose="020B0400000000000000" pitchFamily="50" charset="-128"/>
                      <a:ea typeface="BIZ UDPゴシック" panose="020B0400000000000000" pitchFamily="50" charset="-128"/>
                    </a:rPr>
                    <a:t>Consumer</a:t>
                  </a:r>
                  <a:endParaRPr kumimoji="1" lang="ja-JP" altLang="en-US" b="1" dirty="0">
                    <a:solidFill>
                      <a:srgbClr val="000099"/>
                    </a:solidFill>
                    <a:latin typeface="BIZ UDPゴシック" panose="020B0400000000000000" pitchFamily="50" charset="-128"/>
                    <a:ea typeface="BIZ UDPゴシック" panose="020B0400000000000000" pitchFamily="50" charset="-128"/>
                  </a:endParaRPr>
                </a:p>
              </p:txBody>
            </p:sp>
          </p:grpSp>
          <p:pic>
            <p:nvPicPr>
              <p:cNvPr id="60" name="図 59">
                <a:extLst>
                  <a:ext uri="{FF2B5EF4-FFF2-40B4-BE49-F238E27FC236}">
                    <a16:creationId xmlns:a16="http://schemas.microsoft.com/office/drawing/2014/main" id="{88E3A782-45B7-4E5F-A14E-BCDDECAC386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6042" r="90000">
                            <a14:foregroundMark x1="9297" y1="49583" x2="9297" y2="49583"/>
                            <a14:foregroundMark x1="7318" y1="54259" x2="6745" y2="63611"/>
                            <a14:foregroundMark x1="6432" y1="64167" x2="6042" y2="58796"/>
                            <a14:foregroundMark x1="14427" y1="65185" x2="11432" y2="58380"/>
                            <a14:foregroundMark x1="11432" y1="58380" x2="11615" y2="54120"/>
                            <a14:foregroundMark x1="24714" y1="61065" x2="26068" y2="63611"/>
                            <a14:foregroundMark x1="72031" y1="60093" x2="47604" y2="75833"/>
                            <a14:foregroundMark x1="47604" y1="75833" x2="44818" y2="75972"/>
                          </a14:backgroundRemoval>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616129" y="2490955"/>
                <a:ext cx="3462305" cy="1806522"/>
              </a:xfrm>
              <a:prstGeom prst="ellipse">
                <a:avLst/>
              </a:prstGeom>
              <a:ln>
                <a:noFill/>
              </a:ln>
              <a:effectLst>
                <a:softEdge rad="114300"/>
              </a:effectLst>
            </p:spPr>
          </p:pic>
        </p:grpSp>
        <p:sp>
          <p:nvSpPr>
            <p:cNvPr id="57" name="テキスト ボックス 56">
              <a:extLst>
                <a:ext uri="{FF2B5EF4-FFF2-40B4-BE49-F238E27FC236}">
                  <a16:creationId xmlns:a16="http://schemas.microsoft.com/office/drawing/2014/main" id="{861F0159-58E8-4FA9-BF3E-DB31DE1BBA65}"/>
                </a:ext>
              </a:extLst>
            </p:cNvPr>
            <p:cNvSpPr txBox="1"/>
            <p:nvPr/>
          </p:nvSpPr>
          <p:spPr>
            <a:xfrm>
              <a:off x="8584782" y="3914908"/>
              <a:ext cx="1372212" cy="563656"/>
            </a:xfrm>
            <a:prstGeom prst="rect">
              <a:avLst/>
            </a:prstGeom>
            <a:noFill/>
          </p:spPr>
          <p:txBody>
            <a:bodyPr wrap="none" rtlCol="0">
              <a:spAutoFit/>
            </a:bodyPr>
            <a:lstStyle/>
            <a:p>
              <a:r>
                <a:rPr kumimoji="1" lang="en-US" altLang="ja-JP" b="1" dirty="0">
                  <a:solidFill>
                    <a:srgbClr val="000099"/>
                  </a:solidFill>
                  <a:latin typeface="BIZ UDPゴシック" panose="020B0400000000000000" pitchFamily="50" charset="-128"/>
                  <a:ea typeface="BIZ UDPゴシック" panose="020B0400000000000000" pitchFamily="50" charset="-128"/>
                </a:rPr>
                <a:t>MW</a:t>
              </a:r>
              <a:r>
                <a:rPr kumimoji="1" lang="ja-JP" altLang="en-US" b="1" dirty="0">
                  <a:solidFill>
                    <a:srgbClr val="000099"/>
                  </a:solidFill>
                  <a:latin typeface="BIZ UDPゴシック" panose="020B0400000000000000" pitchFamily="50" charset="-128"/>
                  <a:ea typeface="BIZ UDPゴシック" panose="020B0400000000000000" pitchFamily="50" charset="-128"/>
                </a:rPr>
                <a:t> </a:t>
              </a:r>
              <a:r>
                <a:rPr kumimoji="1" lang="en-US" altLang="ja-JP" b="1" dirty="0">
                  <a:solidFill>
                    <a:srgbClr val="000099"/>
                  </a:solidFill>
                  <a:latin typeface="BIZ UDPゴシック" panose="020B0400000000000000" pitchFamily="50" charset="-128"/>
                  <a:ea typeface="BIZ UDPゴシック" panose="020B0400000000000000" pitchFamily="50" charset="-128"/>
                </a:rPr>
                <a:t>laser</a:t>
              </a:r>
            </a:p>
            <a:p>
              <a:r>
                <a:rPr kumimoji="1" lang="en-US" altLang="ja-JP" b="1" dirty="0">
                  <a:solidFill>
                    <a:srgbClr val="000099"/>
                  </a:solidFill>
                  <a:latin typeface="BIZ UDPゴシック" panose="020B0400000000000000" pitchFamily="50" charset="-128"/>
                  <a:ea typeface="BIZ UDPゴシック" panose="020B0400000000000000" pitchFamily="50" charset="-128"/>
                </a:rPr>
                <a:t>0.3-0.5</a:t>
              </a:r>
              <a:r>
                <a:rPr kumimoji="1" lang="ja-JP" altLang="en-US" b="1" dirty="0">
                  <a:solidFill>
                    <a:srgbClr val="000099"/>
                  </a:solidFill>
                  <a:latin typeface="BIZ UDPゴシック" panose="020B0400000000000000" pitchFamily="50" charset="-128"/>
                  <a:ea typeface="BIZ UDPゴシック" panose="020B0400000000000000" pitchFamily="50" charset="-128"/>
                </a:rPr>
                <a:t>ＭＪ</a:t>
              </a:r>
            </a:p>
          </p:txBody>
        </p:sp>
      </p:grpSp>
      <p:grpSp>
        <p:nvGrpSpPr>
          <p:cNvPr id="46" name="グループ化 45">
            <a:extLst>
              <a:ext uri="{FF2B5EF4-FFF2-40B4-BE49-F238E27FC236}">
                <a16:creationId xmlns:a16="http://schemas.microsoft.com/office/drawing/2014/main" id="{3CF9B115-724B-49BE-94BF-685E13FCC23E}"/>
              </a:ext>
            </a:extLst>
          </p:cNvPr>
          <p:cNvGrpSpPr/>
          <p:nvPr/>
        </p:nvGrpSpPr>
        <p:grpSpPr>
          <a:xfrm>
            <a:off x="7028475" y="1197152"/>
            <a:ext cx="4935365" cy="5293219"/>
            <a:chOff x="7815862" y="863476"/>
            <a:chExt cx="4935365" cy="5293219"/>
          </a:xfrm>
        </p:grpSpPr>
        <p:sp>
          <p:nvSpPr>
            <p:cNvPr id="48" name="テキスト ボックス 47">
              <a:extLst>
                <a:ext uri="{FF2B5EF4-FFF2-40B4-BE49-F238E27FC236}">
                  <a16:creationId xmlns:a16="http://schemas.microsoft.com/office/drawing/2014/main" id="{D67286B2-716F-499F-9C3D-DC478E39746C}"/>
                </a:ext>
              </a:extLst>
            </p:cNvPr>
            <p:cNvSpPr txBox="1"/>
            <p:nvPr/>
          </p:nvSpPr>
          <p:spPr>
            <a:xfrm>
              <a:off x="9318742" y="863476"/>
              <a:ext cx="1454244" cy="307777"/>
            </a:xfrm>
            <a:prstGeom prst="rect">
              <a:avLst/>
            </a:prstGeom>
            <a:noFill/>
          </p:spPr>
          <p:txBody>
            <a:bodyPr wrap="none" rtlCol="0">
              <a:spAutoFit/>
            </a:bodyPr>
            <a:lstStyle/>
            <a:p>
              <a:r>
                <a:rPr kumimoji="1" lang="ja-JP" altLang="en-US" sz="1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２０４０～</a:t>
              </a:r>
              <a:r>
                <a:rPr kumimoji="1" lang="en-US" altLang="ja-JP" sz="1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2050</a:t>
              </a:r>
              <a:endParaRPr kumimoji="1" lang="ja-JP" altLang="en-US" sz="1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50" name="テキスト ボックス 49">
              <a:extLst>
                <a:ext uri="{FF2B5EF4-FFF2-40B4-BE49-F238E27FC236}">
                  <a16:creationId xmlns:a16="http://schemas.microsoft.com/office/drawing/2014/main" id="{2CF8EE7E-3BF5-446A-9B25-8C34060B47C1}"/>
                </a:ext>
              </a:extLst>
            </p:cNvPr>
            <p:cNvSpPr txBox="1"/>
            <p:nvPr/>
          </p:nvSpPr>
          <p:spPr>
            <a:xfrm>
              <a:off x="8041630" y="4810493"/>
              <a:ext cx="4418255" cy="1346202"/>
            </a:xfrm>
            <a:prstGeom prst="rect">
              <a:avLst/>
            </a:prstGeom>
            <a:solidFill>
              <a:srgbClr val="FFFF00"/>
            </a:solidFill>
          </p:spPr>
          <p:txBody>
            <a:bodyPr wrap="square" rtlCol="0">
              <a:spAutoFit/>
            </a:bodyPr>
            <a:lstStyle/>
            <a:p>
              <a:pPr marL="285750" indent="-285750" algn="just">
                <a:lnSpc>
                  <a:spcPct val="120000"/>
                </a:lnSpc>
                <a:buFont typeface="Wingdings" panose="05000000000000000000" pitchFamily="2" charset="2"/>
                <a:buChar char="p"/>
              </a:pPr>
              <a:r>
                <a:rPr lang="en-US" altLang="ja-JP" sz="1400" dirty="0">
                  <a:latin typeface="BIZ UDPゴシック" panose="020B0400000000000000" pitchFamily="50" charset="-128"/>
                  <a:ea typeface="BIZ UDPゴシック" panose="020B0400000000000000" pitchFamily="50" charset="-128"/>
                </a:rPr>
                <a:t>Taking account of the difficulties in actual grid connection, </a:t>
              </a:r>
              <a:r>
                <a:rPr lang="en-US" altLang="ja-JP" sz="1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HYPERION</a:t>
              </a:r>
              <a:r>
                <a:rPr lang="en-US" altLang="ja-JP" sz="1400" dirty="0">
                  <a:latin typeface="BIZ UDPゴシック" panose="020B0400000000000000" pitchFamily="50" charset="-128"/>
                  <a:ea typeface="BIZ UDPゴシック" panose="020B0400000000000000" pitchFamily="50" charset="-128"/>
                </a:rPr>
                <a:t> can function as both </a:t>
              </a:r>
              <a:r>
                <a:rPr lang="en-US" altLang="ja-JP" sz="1400" b="1" dirty="0">
                  <a:latin typeface="BIZ UDPゴシック" panose="020B0400000000000000" pitchFamily="50" charset="-128"/>
                  <a:ea typeface="BIZ UDPゴシック" panose="020B0400000000000000" pitchFamily="50" charset="-128"/>
                </a:rPr>
                <a:t>a test reactor for power generation and a commercial reactor for clean hydrogen production</a:t>
              </a:r>
              <a:r>
                <a:rPr lang="en-US" altLang="ja-JP" sz="1400" dirty="0">
                  <a:latin typeface="BIZ UDPゴシック" panose="020B0400000000000000" pitchFamily="50" charset="-128"/>
                  <a:ea typeface="BIZ UDPゴシック" panose="020B0400000000000000" pitchFamily="50" charset="-128"/>
                </a:rPr>
                <a:t>,</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51" name="テキスト ボックス 50">
              <a:extLst>
                <a:ext uri="{FF2B5EF4-FFF2-40B4-BE49-F238E27FC236}">
                  <a16:creationId xmlns:a16="http://schemas.microsoft.com/office/drawing/2014/main" id="{85888475-84FD-4ACE-A220-A92E35148D0C}"/>
                </a:ext>
              </a:extLst>
            </p:cNvPr>
            <p:cNvSpPr txBox="1"/>
            <p:nvPr/>
          </p:nvSpPr>
          <p:spPr>
            <a:xfrm>
              <a:off x="9941847" y="1228443"/>
              <a:ext cx="2809380" cy="570605"/>
            </a:xfrm>
            <a:prstGeom prst="rect">
              <a:avLst/>
            </a:prstGeom>
            <a:noFill/>
          </p:spPr>
          <p:txBody>
            <a:bodyPr wrap="square" rtlCol="0">
              <a:spAutoFit/>
            </a:bodyPr>
            <a:lstStyle/>
            <a:p>
              <a:pPr>
                <a:lnSpc>
                  <a:spcPct val="120000"/>
                </a:lnSpc>
              </a:pPr>
              <a:r>
                <a:rPr kumimoji="1" lang="ja-JP" altLang="en-US" sz="1400" b="1" dirty="0">
                  <a:latin typeface="BIZ UDPゴシック" panose="020B0400000000000000" pitchFamily="50" charset="-128"/>
                  <a:ea typeface="BIZ UDPゴシック" panose="020B0400000000000000" pitchFamily="50" charset="-128"/>
                </a:rPr>
                <a:t>（</a:t>
              </a:r>
              <a:r>
                <a:rPr kumimoji="1" lang="en-US" altLang="ja-JP" sz="1400" b="1" dirty="0">
                  <a:latin typeface="BIZ UDPゴシック" panose="020B0400000000000000" pitchFamily="50" charset="-128"/>
                  <a:ea typeface="BIZ UDPゴシック" panose="020B0400000000000000" pitchFamily="50" charset="-128"/>
                </a:rPr>
                <a:t>Test reactor</a:t>
              </a:r>
              <a:r>
                <a:rPr kumimoji="1" lang="ja-JP" altLang="en-US" sz="1400" b="1" dirty="0">
                  <a:latin typeface="BIZ UDPゴシック" panose="020B0400000000000000" pitchFamily="50" charset="-128"/>
                  <a:ea typeface="BIZ UDPゴシック" panose="020B0400000000000000" pitchFamily="50" charset="-128"/>
                </a:rPr>
                <a:t> </a:t>
              </a:r>
              <a:r>
                <a:rPr kumimoji="1" lang="en-US" altLang="ja-JP" sz="1400" b="1" dirty="0">
                  <a:latin typeface="BIZ UDPゴシック" panose="020B0400000000000000" pitchFamily="50" charset="-128"/>
                  <a:ea typeface="BIZ UDPゴシック" panose="020B0400000000000000" pitchFamily="50" charset="-128"/>
                </a:rPr>
                <a:t>–</a:t>
              </a:r>
              <a:r>
                <a:rPr kumimoji="1" lang="ja-JP" altLang="en-US" sz="1400" b="1" dirty="0">
                  <a:latin typeface="BIZ UDPゴシック" panose="020B0400000000000000" pitchFamily="50" charset="-128"/>
                  <a:ea typeface="BIZ UDPゴシック" panose="020B0400000000000000" pitchFamily="50" charset="-128"/>
                </a:rPr>
                <a:t> </a:t>
              </a:r>
              <a:endParaRPr kumimoji="1" lang="en-US" altLang="ja-JP" sz="1400" b="1" dirty="0">
                <a:latin typeface="BIZ UDPゴシック" panose="020B0400000000000000" pitchFamily="50" charset="-128"/>
                <a:ea typeface="BIZ UDPゴシック" panose="020B0400000000000000" pitchFamily="50" charset="-128"/>
              </a:endParaRPr>
            </a:p>
            <a:p>
              <a:pPr>
                <a:lnSpc>
                  <a:spcPct val="120000"/>
                </a:lnSpc>
              </a:pPr>
              <a:r>
                <a:rPr lang="en-US" altLang="ja-JP" sz="1400" b="1" dirty="0">
                  <a:latin typeface="BIZ UDPゴシック" panose="020B0400000000000000" pitchFamily="50" charset="-128"/>
                  <a:ea typeface="BIZ UDPゴシック" panose="020B0400000000000000" pitchFamily="50" charset="-128"/>
                </a:rPr>
                <a:t>  Commercial Reactor</a:t>
              </a:r>
              <a:r>
                <a:rPr kumimoji="1" lang="ja-JP" altLang="en-US" sz="1400" b="1" dirty="0">
                  <a:latin typeface="BIZ UDPゴシック" panose="020B0400000000000000" pitchFamily="50" charset="-128"/>
                  <a:ea typeface="BIZ UDPゴシック" panose="020B0400000000000000" pitchFamily="50" charset="-128"/>
                </a:rPr>
                <a:t>）</a:t>
              </a:r>
            </a:p>
          </p:txBody>
        </p:sp>
        <p:sp>
          <p:nvSpPr>
            <p:cNvPr id="52" name="テキスト ボックス 51">
              <a:extLst>
                <a:ext uri="{FF2B5EF4-FFF2-40B4-BE49-F238E27FC236}">
                  <a16:creationId xmlns:a16="http://schemas.microsoft.com/office/drawing/2014/main" id="{45078AD8-2244-4660-B373-CBE39D9E08E2}"/>
                </a:ext>
              </a:extLst>
            </p:cNvPr>
            <p:cNvSpPr txBox="1"/>
            <p:nvPr/>
          </p:nvSpPr>
          <p:spPr>
            <a:xfrm>
              <a:off x="7815862" y="1222802"/>
              <a:ext cx="2448893" cy="523220"/>
            </a:xfrm>
            <a:prstGeom prst="rect">
              <a:avLst/>
            </a:prstGeom>
            <a:noFill/>
          </p:spPr>
          <p:txBody>
            <a:bodyPr wrap="square">
              <a:spAutoFit/>
            </a:bodyPr>
            <a:lstStyle/>
            <a:p>
              <a:r>
                <a:rPr kumimoji="1" lang="en-US" altLang="ja-JP" sz="28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HYPERION</a:t>
              </a:r>
            </a:p>
          </p:txBody>
        </p:sp>
      </p:grpSp>
      <p:pic>
        <p:nvPicPr>
          <p:cNvPr id="47" name="図 46">
            <a:extLst>
              <a:ext uri="{FF2B5EF4-FFF2-40B4-BE49-F238E27FC236}">
                <a16:creationId xmlns:a16="http://schemas.microsoft.com/office/drawing/2014/main" id="{9EC89043-4822-4C18-9505-E6BB02546A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1853" y="2311949"/>
            <a:ext cx="1209707" cy="1035422"/>
          </a:xfrm>
          <a:prstGeom prst="rect">
            <a:avLst/>
          </a:prstGeom>
        </p:spPr>
      </p:pic>
      <p:sp>
        <p:nvSpPr>
          <p:cNvPr id="81" name="Rectangle 6">
            <a:extLst>
              <a:ext uri="{FF2B5EF4-FFF2-40B4-BE49-F238E27FC236}">
                <a16:creationId xmlns:a16="http://schemas.microsoft.com/office/drawing/2014/main" id="{6185B49C-B76D-4588-A6C8-E8A3B73F787A}"/>
              </a:ext>
            </a:extLst>
          </p:cNvPr>
          <p:cNvSpPr>
            <a:spLocks noChangeArrowheads="1"/>
          </p:cNvSpPr>
          <p:nvPr/>
        </p:nvSpPr>
        <p:spPr bwMode="auto">
          <a:xfrm>
            <a:off x="11430000" y="6553200"/>
            <a:ext cx="762000" cy="3048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7"/>
                    </a:schemeClr>
                  </a:outerShdw>
                </a:effectLst>
              </a14:hiddenEffects>
            </a:ext>
          </a:extLst>
        </p:spPr>
        <p:txBody>
          <a:bodyPr lIns="91436" tIns="45716" rIns="91436" bIns="45716"/>
          <a:lstStyle/>
          <a:p>
            <a:pPr algn="r" defTabSz="911934">
              <a:defRPr/>
            </a:pPr>
            <a:fld id="{57A8297D-5CC8-2240-8899-FD4042865E28}" type="slidenum">
              <a:rPr lang="en-US" altLang="ja-JP" sz="1400">
                <a:solidFill>
                  <a:srgbClr val="002060"/>
                </a:solidFill>
                <a:latin typeface="BIZ UDPゴシック" panose="020B0400000000000000" pitchFamily="50" charset="-128"/>
                <a:ea typeface="BIZ UDPゴシック" panose="020B0400000000000000" pitchFamily="50" charset="-128"/>
                <a:cs typeface="Arial" panose="020B0604020202020204" pitchFamily="34" charset="0"/>
              </a:rPr>
              <a:pPr algn="r" defTabSz="911934">
                <a:defRPr/>
              </a:pPr>
              <a:t>10</a:t>
            </a:fld>
            <a:endParaRPr lang="en-US" altLang="ja-JP" sz="1400" dirty="0">
              <a:solidFill>
                <a:srgbClr val="002060"/>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80" name="テキスト ボックス 79">
            <a:extLst>
              <a:ext uri="{FF2B5EF4-FFF2-40B4-BE49-F238E27FC236}">
                <a16:creationId xmlns:a16="http://schemas.microsoft.com/office/drawing/2014/main" id="{77ADADA9-621D-4858-B975-925EFE7B463D}"/>
              </a:ext>
            </a:extLst>
          </p:cNvPr>
          <p:cNvSpPr txBox="1"/>
          <p:nvPr/>
        </p:nvSpPr>
        <p:spPr>
          <a:xfrm>
            <a:off x="3801648" y="4413784"/>
            <a:ext cx="3019164" cy="892552"/>
          </a:xfrm>
          <a:prstGeom prst="rect">
            <a:avLst/>
          </a:prstGeom>
          <a:noFill/>
        </p:spPr>
        <p:txBody>
          <a:bodyPr wrap="square" rtlCol="0">
            <a:spAutoFit/>
          </a:bodyPr>
          <a:lstStyle/>
          <a:p>
            <a:pPr marL="176213" indent="-176213">
              <a:buFont typeface="Wingdings" panose="05000000000000000000" pitchFamily="2" charset="2"/>
              <a:buChar char="l"/>
            </a:pPr>
            <a:r>
              <a:rPr kumimoji="1" lang="en-US" altLang="ja-JP" sz="1200" dirty="0">
                <a:latin typeface="BIZ UDPゴシック" panose="020B0400000000000000" pitchFamily="50" charset="-128"/>
                <a:ea typeface="BIZ UDPゴシック" panose="020B0400000000000000" pitchFamily="50" charset="-128"/>
              </a:rPr>
              <a:t>Demonstration of Generation of Electric Power and </a:t>
            </a:r>
            <a:r>
              <a:rPr kumimoji="1" lang="en-US" altLang="ja-JP" sz="12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Clean H2</a:t>
            </a:r>
          </a:p>
          <a:p>
            <a:pPr marL="176213" indent="-176213">
              <a:buFont typeface="Wingdings" panose="05000000000000000000" pitchFamily="2" charset="2"/>
              <a:buChar char="l"/>
            </a:pPr>
            <a:endParaRPr lang="en-US" altLang="ja-JP" sz="400" dirty="0">
              <a:latin typeface="BIZ UDPゴシック" panose="020B0400000000000000" pitchFamily="50" charset="-128"/>
              <a:ea typeface="BIZ UDPゴシック" panose="020B0400000000000000" pitchFamily="50" charset="-128"/>
            </a:endParaRPr>
          </a:p>
          <a:p>
            <a:pPr marL="176213" indent="-176213">
              <a:buFont typeface="Wingdings" panose="05000000000000000000" pitchFamily="2" charset="2"/>
              <a:buChar char="l"/>
            </a:pPr>
            <a:r>
              <a:rPr lang="en-US" altLang="ja-JP" sz="1200" dirty="0">
                <a:latin typeface="BIZ UDPゴシック" panose="020B0400000000000000" pitchFamily="50" charset="-128"/>
                <a:ea typeface="BIZ UDPゴシック" panose="020B0400000000000000" pitchFamily="50" charset="-128"/>
                <a:cs typeface="Calibri" panose="020F0502020204030204" pitchFamily="34" charset="0"/>
              </a:rPr>
              <a:t>Data-driven analysis of fusion plasmas for  the optimization </a:t>
            </a:r>
            <a:endParaRPr kumimoji="1" lang="en-US" altLang="ja-JP" sz="1200" b="1" dirty="0">
              <a:solidFill>
                <a:srgbClr val="C00000"/>
              </a:solidFill>
              <a:latin typeface="BIZ UDPゴシック" panose="020B0400000000000000" pitchFamily="50" charset="-128"/>
              <a:ea typeface="BIZ UDPゴシック" panose="020B0400000000000000" pitchFamily="50" charset="-128"/>
            </a:endParaRPr>
          </a:p>
        </p:txBody>
      </p:sp>
      <p:sp>
        <p:nvSpPr>
          <p:cNvPr id="63" name="テキスト ボックス 62">
            <a:extLst>
              <a:ext uri="{FF2B5EF4-FFF2-40B4-BE49-F238E27FC236}">
                <a16:creationId xmlns:a16="http://schemas.microsoft.com/office/drawing/2014/main" id="{87FB19BE-6FC5-4FAB-AC78-EEB18B26630B}"/>
              </a:ext>
            </a:extLst>
          </p:cNvPr>
          <p:cNvSpPr txBox="1"/>
          <p:nvPr/>
        </p:nvSpPr>
        <p:spPr>
          <a:xfrm>
            <a:off x="3802619" y="1865120"/>
            <a:ext cx="2226892" cy="369332"/>
          </a:xfrm>
          <a:prstGeom prst="rect">
            <a:avLst/>
          </a:prstGeom>
          <a:noFill/>
        </p:spPr>
        <p:txBody>
          <a:bodyPr wrap="none" rtlCol="0">
            <a:spAutoFit/>
          </a:bodyPr>
          <a:lstStyle/>
          <a:p>
            <a:r>
              <a:rPr kumimoji="1" lang="ja-JP" altLang="en-US"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en-US" altLang="ja-JP"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Multi purpose</a:t>
            </a:r>
            <a:r>
              <a:rPr kumimoji="1" lang="ja-JP" altLang="en-US"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p>
        </p:txBody>
      </p:sp>
      <p:sp>
        <p:nvSpPr>
          <p:cNvPr id="72" name="テキスト ボックス 71">
            <a:extLst>
              <a:ext uri="{FF2B5EF4-FFF2-40B4-BE49-F238E27FC236}">
                <a16:creationId xmlns:a16="http://schemas.microsoft.com/office/drawing/2014/main" id="{0FF16DFE-AE94-41A8-8F0E-70F39E85625D}"/>
              </a:ext>
            </a:extLst>
          </p:cNvPr>
          <p:cNvSpPr txBox="1"/>
          <p:nvPr/>
        </p:nvSpPr>
        <p:spPr>
          <a:xfrm>
            <a:off x="577498" y="5684567"/>
            <a:ext cx="2809717" cy="769441"/>
          </a:xfrm>
          <a:prstGeom prst="rect">
            <a:avLst/>
          </a:prstGeom>
          <a:noFill/>
        </p:spPr>
        <p:txBody>
          <a:bodyPr wrap="square" rtlCol="0">
            <a:spAutoFit/>
          </a:bodyPr>
          <a:lstStyle/>
          <a:p>
            <a:pPr marL="179388" indent="-179388">
              <a:buFont typeface="Arial" panose="020B0604020202020204" pitchFamily="34" charset="0"/>
              <a:buChar char="•"/>
            </a:pPr>
            <a:r>
              <a:rPr lang="en-US" altLang="ja-JP" sz="1100" dirty="0">
                <a:solidFill>
                  <a:schemeClr val="tx1">
                    <a:lumMod val="50000"/>
                    <a:lumOff val="50000"/>
                  </a:schemeClr>
                </a:solidFill>
                <a:latin typeface="BIZ UDPゴシック" panose="020B0400000000000000" pitchFamily="50" charset="-128"/>
                <a:ea typeface="BIZ UDPゴシック" panose="020B0400000000000000" pitchFamily="50" charset="-128"/>
              </a:rPr>
              <a:t>Demonstration of highly efficient fusion based on a fast ignition system </a:t>
            </a:r>
          </a:p>
          <a:p>
            <a:pPr marL="179388" indent="-179388">
              <a:buFont typeface="Arial" panose="020B0604020202020204" pitchFamily="34" charset="0"/>
              <a:buChar char="•"/>
            </a:pPr>
            <a:r>
              <a:rPr kumimoji="1" lang="en-US" altLang="ja-JP" sz="1100" dirty="0">
                <a:solidFill>
                  <a:schemeClr val="tx1">
                    <a:lumMod val="50000"/>
                    <a:lumOff val="50000"/>
                  </a:schemeClr>
                </a:solidFill>
                <a:latin typeface="BIZ UDPゴシック" panose="020B0400000000000000" pitchFamily="50" charset="-128"/>
                <a:ea typeface="BIZ UDPゴシック" panose="020B0400000000000000" pitchFamily="50" charset="-128"/>
              </a:rPr>
              <a:t>International collaborations</a:t>
            </a:r>
            <a:endParaRPr kumimoji="1" lang="ja-JP" altLang="en-US" sz="1100" dirty="0">
              <a:solidFill>
                <a:schemeClr val="tx1">
                  <a:lumMod val="50000"/>
                  <a:lumOff val="50000"/>
                </a:schemeClr>
              </a:solidFill>
              <a:latin typeface="BIZ UDPゴシック" panose="020B0400000000000000" pitchFamily="50" charset="-128"/>
              <a:ea typeface="BIZ UDPゴシック" panose="020B0400000000000000" pitchFamily="50" charset="-128"/>
            </a:endParaRPr>
          </a:p>
        </p:txBody>
      </p:sp>
      <p:sp>
        <p:nvSpPr>
          <p:cNvPr id="73" name="テキスト ボックス 72">
            <a:extLst>
              <a:ext uri="{FF2B5EF4-FFF2-40B4-BE49-F238E27FC236}">
                <a16:creationId xmlns:a16="http://schemas.microsoft.com/office/drawing/2014/main" id="{8B198E2D-C8BE-43BB-80B9-8201CEEF3A90}"/>
              </a:ext>
            </a:extLst>
          </p:cNvPr>
          <p:cNvSpPr txBox="1"/>
          <p:nvPr/>
        </p:nvSpPr>
        <p:spPr>
          <a:xfrm>
            <a:off x="545775" y="5102872"/>
            <a:ext cx="2226618" cy="523220"/>
          </a:xfrm>
          <a:prstGeom prst="rect">
            <a:avLst/>
          </a:prstGeom>
          <a:noFill/>
        </p:spPr>
        <p:txBody>
          <a:bodyPr wrap="square" rtlCol="0">
            <a:spAutoFit/>
          </a:bodyPr>
          <a:lstStyle/>
          <a:p>
            <a:pPr marL="176213" indent="-176213">
              <a:buFont typeface="Wingdings" panose="05000000000000000000" pitchFamily="2" charset="2"/>
              <a:buChar char="l"/>
            </a:pPr>
            <a:r>
              <a:rPr kumimoji="1" lang="en-US" altLang="ja-JP" sz="1400" b="1" dirty="0">
                <a:solidFill>
                  <a:schemeClr val="tx1">
                    <a:lumMod val="50000"/>
                    <a:lumOff val="50000"/>
                  </a:schemeClr>
                </a:solidFill>
                <a:latin typeface="BIZ UDPゴシック" panose="020B0400000000000000" pitchFamily="50" charset="-128"/>
                <a:ea typeface="BIZ UDPゴシック" panose="020B0400000000000000" pitchFamily="50" charset="-128"/>
              </a:rPr>
              <a:t>Single-shot base achievements</a:t>
            </a:r>
            <a:endParaRPr kumimoji="1" lang="ja-JP" altLang="en-US" sz="1400" b="1" dirty="0">
              <a:solidFill>
                <a:schemeClr val="tx1">
                  <a:lumMod val="50000"/>
                  <a:lumOff val="50000"/>
                </a:schemeClr>
              </a:solidFill>
              <a:latin typeface="BIZ UDPゴシック" panose="020B0400000000000000" pitchFamily="50" charset="-128"/>
              <a:ea typeface="BIZ UDPゴシック" panose="020B0400000000000000" pitchFamily="50" charset="-128"/>
            </a:endParaRPr>
          </a:p>
        </p:txBody>
      </p:sp>
      <p:sp>
        <p:nvSpPr>
          <p:cNvPr id="76" name="矢印: 上下 75">
            <a:extLst>
              <a:ext uri="{FF2B5EF4-FFF2-40B4-BE49-F238E27FC236}">
                <a16:creationId xmlns:a16="http://schemas.microsoft.com/office/drawing/2014/main" id="{B009DE7C-2588-4AD8-9280-3953CB50B08B}"/>
              </a:ext>
            </a:extLst>
          </p:cNvPr>
          <p:cNvSpPr/>
          <p:nvPr/>
        </p:nvSpPr>
        <p:spPr>
          <a:xfrm>
            <a:off x="1615513" y="4653258"/>
            <a:ext cx="669414" cy="440953"/>
          </a:xfrm>
          <a:prstGeom prst="upDownArrow">
            <a:avLst>
              <a:gd name="adj1" fmla="val 50000"/>
              <a:gd name="adj2" fmla="val 3621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矢印: 右 77">
            <a:extLst>
              <a:ext uri="{FF2B5EF4-FFF2-40B4-BE49-F238E27FC236}">
                <a16:creationId xmlns:a16="http://schemas.microsoft.com/office/drawing/2014/main" id="{FFE52EE5-203C-4CC2-8B33-A1E115663937}"/>
              </a:ext>
            </a:extLst>
          </p:cNvPr>
          <p:cNvSpPr/>
          <p:nvPr/>
        </p:nvSpPr>
        <p:spPr>
          <a:xfrm rot="10800000" flipH="1">
            <a:off x="6782785" y="5659354"/>
            <a:ext cx="623639" cy="521484"/>
          </a:xfrm>
          <a:prstGeom prst="rightArrow">
            <a:avLst>
              <a:gd name="adj1" fmla="val 100000"/>
              <a:gd name="adj2" fmla="val 37590"/>
            </a:avLst>
          </a:prstGeom>
          <a:gradFill flip="none" rotWithShape="1">
            <a:gsLst>
              <a:gs pos="0">
                <a:schemeClr val="accent1">
                  <a:lumMod val="5000"/>
                  <a:lumOff val="95000"/>
                  <a:alpha val="0"/>
                </a:schemeClr>
              </a:gs>
              <a:gs pos="93000">
                <a:srgbClr val="C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a:extLst>
              <a:ext uri="{FF2B5EF4-FFF2-40B4-BE49-F238E27FC236}">
                <a16:creationId xmlns:a16="http://schemas.microsoft.com/office/drawing/2014/main" id="{C05F407C-4506-2F2C-C7CC-3E7D7468337B}"/>
              </a:ext>
            </a:extLst>
          </p:cNvPr>
          <p:cNvSpPr txBox="1"/>
          <p:nvPr/>
        </p:nvSpPr>
        <p:spPr>
          <a:xfrm>
            <a:off x="3658451" y="5433058"/>
            <a:ext cx="3082474" cy="876266"/>
          </a:xfrm>
          <a:prstGeom prst="rect">
            <a:avLst/>
          </a:prstGeom>
          <a:noFill/>
        </p:spPr>
        <p:txBody>
          <a:bodyPr wrap="square">
            <a:spAutoFit/>
          </a:bodyPr>
          <a:lstStyle/>
          <a:p>
            <a:pPr marL="285750" indent="-285750" algn="just">
              <a:lnSpc>
                <a:spcPct val="110000"/>
              </a:lnSpc>
              <a:buFont typeface="Wingdings" panose="05000000000000000000" pitchFamily="2" charset="2"/>
              <a:buChar char="p"/>
            </a:pPr>
            <a:r>
              <a:rPr lang="en-US" altLang="ja-JP" sz="1200" dirty="0">
                <a:solidFill>
                  <a:srgbClr val="C00000"/>
                </a:solidFill>
                <a:latin typeface="BIZ UDPゴシック" panose="020B0400000000000000" pitchFamily="50" charset="-128"/>
                <a:ea typeface="BIZ UDPゴシック" panose="020B0400000000000000" pitchFamily="50" charset="-128"/>
              </a:rPr>
              <a:t>T</a:t>
            </a:r>
            <a:r>
              <a:rPr kumimoji="1" lang="en-US" altLang="ja-JP" sz="1200" dirty="0">
                <a:solidFill>
                  <a:srgbClr val="C00000"/>
                </a:solidFill>
                <a:latin typeface="BIZ UDPゴシック" panose="020B0400000000000000" pitchFamily="50" charset="-128"/>
                <a:ea typeface="BIZ UDPゴシック" panose="020B0400000000000000" pitchFamily="50" charset="-128"/>
              </a:rPr>
              <a:t>o realize of </a:t>
            </a:r>
            <a:r>
              <a:rPr kumimoji="1" lang="en-US" altLang="ja-JP" sz="1200" kern="1200" dirty="0">
                <a:solidFill>
                  <a:srgbClr val="C00000"/>
                </a:solidFill>
                <a:latin typeface="BIZ UDPゴシック" panose="020B0400000000000000" pitchFamily="50" charset="-128"/>
                <a:ea typeface="BIZ UDPゴシック" panose="020B0400000000000000" pitchFamily="50" charset="-128"/>
                <a:cs typeface="Arial" panose="020B0604020202020204" pitchFamily="34" charset="0"/>
              </a:rPr>
              <a:t>the </a:t>
            </a:r>
            <a:r>
              <a:rPr kumimoji="1" lang="en-US" altLang="ja-JP" sz="1200" b="1" kern="1200" dirty="0">
                <a:solidFill>
                  <a:srgbClr val="C00000"/>
                </a:solidFill>
                <a:latin typeface="BIZ UDPゴシック" panose="020B0400000000000000" pitchFamily="50" charset="-128"/>
                <a:ea typeface="BIZ UDPゴシック" panose="020B0400000000000000" pitchFamily="50" charset="-128"/>
                <a:cs typeface="Arial" panose="020B0604020202020204" pitchFamily="34" charset="0"/>
              </a:rPr>
              <a:t>HYPERION</a:t>
            </a:r>
            <a:r>
              <a:rPr kumimoji="1" lang="en-US" altLang="ja-JP" sz="1200" kern="1200" dirty="0">
                <a:solidFill>
                  <a:srgbClr val="C0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Arial" panose="020B0604020202020204" pitchFamily="34" charset="0"/>
              </a:rPr>
              <a:t> </a:t>
            </a:r>
            <a:r>
              <a:rPr kumimoji="1" lang="en-US" altLang="ja-JP" sz="1200" kern="1200" dirty="0">
                <a:solidFill>
                  <a:srgbClr val="C00000"/>
                </a:solidFill>
                <a:latin typeface="BIZ UDPゴシック" panose="020B0400000000000000" pitchFamily="50" charset="-128"/>
                <a:ea typeface="BIZ UDPゴシック" panose="020B0400000000000000" pitchFamily="50" charset="-128"/>
                <a:cs typeface="Arial" panose="020B0604020202020204" pitchFamily="34" charset="0"/>
              </a:rPr>
              <a:t>a</a:t>
            </a:r>
            <a:r>
              <a:rPr kumimoji="1" lang="en-US" altLang="ja-JP" sz="1200" dirty="0">
                <a:solidFill>
                  <a:srgbClr val="C00000"/>
                </a:solidFill>
                <a:latin typeface="BIZ UDPゴシック" panose="020B0400000000000000" pitchFamily="50" charset="-128"/>
                <a:ea typeface="BIZ UDPゴシック" panose="020B0400000000000000" pitchFamily="50" charset="-128"/>
              </a:rPr>
              <a:t>ccelerate the development of key technologies and human resources</a:t>
            </a:r>
            <a:r>
              <a:rPr lang="ja-JP" altLang="en-US" sz="1200" dirty="0">
                <a:solidFill>
                  <a:srgbClr val="C00000"/>
                </a:solidFill>
                <a:latin typeface="BIZ UDPゴシック" panose="020B0400000000000000" pitchFamily="50" charset="-128"/>
                <a:ea typeface="BIZ UDPゴシック" panose="020B0400000000000000" pitchFamily="50" charset="-128"/>
              </a:rPr>
              <a:t> </a:t>
            </a:r>
            <a:r>
              <a:rPr kumimoji="1" lang="en-US" altLang="ja-JP" sz="1200" kern="1200" dirty="0">
                <a:solidFill>
                  <a:srgbClr val="C00000"/>
                </a:solidFill>
                <a:latin typeface="BIZ UDPゴシック" panose="020B0400000000000000" pitchFamily="50" charset="-128"/>
                <a:ea typeface="BIZ UDPゴシック" panose="020B0400000000000000" pitchFamily="50" charset="-128"/>
                <a:cs typeface="Arial" panose="020B0604020202020204" pitchFamily="34" charset="0"/>
              </a:rPr>
              <a:t>with </a:t>
            </a:r>
            <a:r>
              <a:rPr kumimoji="1" lang="en-US" altLang="ja-JP" sz="1200" b="1" kern="1200" dirty="0">
                <a:solidFill>
                  <a:srgbClr val="C00000"/>
                </a:solidFill>
                <a:latin typeface="BIZ UDPゴシック" panose="020B0400000000000000" pitchFamily="50" charset="-128"/>
                <a:ea typeface="BIZ UDPゴシック" panose="020B0400000000000000" pitchFamily="50" charset="-128"/>
                <a:cs typeface="Arial" panose="020B0604020202020204" pitchFamily="34" charset="0"/>
              </a:rPr>
              <a:t>J-</a:t>
            </a:r>
            <a:r>
              <a:rPr kumimoji="1" lang="en-US" altLang="ja-JP" sz="1200" b="1" kern="1200" dirty="0" err="1">
                <a:solidFill>
                  <a:srgbClr val="C00000"/>
                </a:solidFill>
                <a:latin typeface="BIZ UDPゴシック" panose="020B0400000000000000" pitchFamily="50" charset="-128"/>
                <a:ea typeface="BIZ UDPゴシック" panose="020B0400000000000000" pitchFamily="50" charset="-128"/>
                <a:cs typeface="Arial" panose="020B0604020202020204" pitchFamily="34" charset="0"/>
              </a:rPr>
              <a:t>EPoCH</a:t>
            </a:r>
            <a:endParaRPr kumimoji="1" lang="ja-JP" altLang="en-US" sz="1200" b="1" dirty="0">
              <a:solidFill>
                <a:srgbClr val="C00000"/>
              </a:solid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61A47045-37B6-597B-3C17-7019DCD6BFC8}"/>
              </a:ext>
            </a:extLst>
          </p:cNvPr>
          <p:cNvSpPr txBox="1"/>
          <p:nvPr/>
        </p:nvSpPr>
        <p:spPr>
          <a:xfrm>
            <a:off x="7567530" y="954044"/>
            <a:ext cx="4433970" cy="253916"/>
          </a:xfrm>
          <a:prstGeom prst="rect">
            <a:avLst/>
          </a:prstGeom>
          <a:noFill/>
        </p:spPr>
        <p:txBody>
          <a:bodyPr wrap="square">
            <a:spAutoFit/>
          </a:bodyPr>
          <a:lstStyle/>
          <a:p>
            <a:r>
              <a:rPr lang="en-US" altLang="ja-JP" sz="1050" b="0" i="0" u="none" strike="noStrike" baseline="0" dirty="0">
                <a:latin typeface="YuGothic-Regular"/>
              </a:rPr>
              <a:t>HYPERION : Hydrogen-production Plant with Energy Reactor of Inertial-fusion</a:t>
            </a:r>
            <a:endParaRPr lang="ja-JP" altLang="en-US" sz="1050" dirty="0"/>
          </a:p>
        </p:txBody>
      </p:sp>
      <p:pic>
        <p:nvPicPr>
          <p:cNvPr id="49" name="図 48" descr="テーブルの上にある誕生日ケーキ&#10;&#10;低い精度で自動的に生成された説明">
            <a:extLst>
              <a:ext uri="{FF2B5EF4-FFF2-40B4-BE49-F238E27FC236}">
                <a16:creationId xmlns:a16="http://schemas.microsoft.com/office/drawing/2014/main" id="{21CD7B38-4DF3-4F9E-8070-8F3A6F0F93DF}"/>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3208"/>
          <a:stretch/>
        </p:blipFill>
        <p:spPr>
          <a:xfrm>
            <a:off x="577498" y="2389705"/>
            <a:ext cx="2559024" cy="1302577"/>
          </a:xfrm>
          <a:prstGeom prst="rect">
            <a:avLst/>
          </a:prstGeom>
        </p:spPr>
      </p:pic>
      <p:pic>
        <p:nvPicPr>
          <p:cNvPr id="53" name="図 52">
            <a:extLst>
              <a:ext uri="{FF2B5EF4-FFF2-40B4-BE49-F238E27FC236}">
                <a16:creationId xmlns:a16="http://schemas.microsoft.com/office/drawing/2014/main" id="{88889F70-FA93-4596-AB1C-5CCF21E15B1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2292"/>
          <a:stretch/>
        </p:blipFill>
        <p:spPr>
          <a:xfrm>
            <a:off x="2554575" y="5206763"/>
            <a:ext cx="813642" cy="452591"/>
          </a:xfrm>
          <a:prstGeom prst="rect">
            <a:avLst/>
          </a:prstGeom>
          <a:effectLst>
            <a:softEdge rad="0"/>
          </a:effectLst>
        </p:spPr>
      </p:pic>
      <p:sp>
        <p:nvSpPr>
          <p:cNvPr id="2" name="テキスト ボックス 1">
            <a:extLst>
              <a:ext uri="{FF2B5EF4-FFF2-40B4-BE49-F238E27FC236}">
                <a16:creationId xmlns:a16="http://schemas.microsoft.com/office/drawing/2014/main" id="{0A4F5AF1-91C5-FF3B-F4C3-C63346DFDDBD}"/>
              </a:ext>
            </a:extLst>
          </p:cNvPr>
          <p:cNvSpPr txBox="1"/>
          <p:nvPr/>
        </p:nvSpPr>
        <p:spPr>
          <a:xfrm>
            <a:off x="593980" y="-22816"/>
            <a:ext cx="11342446" cy="615938"/>
          </a:xfrm>
          <a:prstGeom prst="rect">
            <a:avLst/>
          </a:prstGeom>
          <a:noFill/>
        </p:spPr>
        <p:txBody>
          <a:bodyPr wrap="square" rtlCol="0">
            <a:spAutoFit/>
          </a:bodyPr>
          <a:lstStyle/>
          <a:p>
            <a:pPr>
              <a:lnSpc>
                <a:spcPct val="110000"/>
              </a:lnSpc>
            </a:pPr>
            <a:r>
              <a:rPr kumimoji="1" lang="en-US" altLang="ja-JP" sz="36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Calibri" panose="020F0502020204030204" pitchFamily="34" charset="0"/>
              </a:rPr>
              <a:t>A new fast-track strategy: HYPERION </a:t>
            </a:r>
            <a:endParaRPr kumimoji="1" lang="ja-JP" altLang="en-US" sz="36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DD5F1C77-CAF1-934C-604B-2C162F174697}"/>
              </a:ext>
            </a:extLst>
          </p:cNvPr>
          <p:cNvSpPr txBox="1"/>
          <p:nvPr/>
        </p:nvSpPr>
        <p:spPr>
          <a:xfrm>
            <a:off x="538106" y="673858"/>
            <a:ext cx="11598020" cy="261610"/>
          </a:xfrm>
          <a:prstGeom prst="rect">
            <a:avLst/>
          </a:prstGeom>
          <a:noFill/>
        </p:spPr>
        <p:txBody>
          <a:bodyPr wrap="square">
            <a:spAutoFit/>
          </a:bodyPr>
          <a:lstStyle/>
          <a:p>
            <a:r>
              <a:rPr lang="en-US" altLang="ja-JP" sz="1100" dirty="0">
                <a:latin typeface="BIZ UDPゴシック" panose="020B0400000000000000" pitchFamily="50" charset="-128"/>
                <a:ea typeface="BIZ UDPゴシック" panose="020B0400000000000000" pitchFamily="50" charset="-128"/>
                <a:cs typeface="Calibri" panose="020F0502020204030204" pitchFamily="34" charset="0"/>
              </a:rPr>
              <a:t>t</a:t>
            </a:r>
            <a:r>
              <a:rPr kumimoji="1" lang="en-US" altLang="ja-JP" sz="1100" b="0" dirty="0">
                <a:latin typeface="BIZ UDPゴシック" panose="020B0400000000000000" pitchFamily="50" charset="-128"/>
                <a:ea typeface="BIZ UDPゴシック" panose="020B0400000000000000" pitchFamily="50" charset="-128"/>
                <a:cs typeface="Calibri" panose="020F0502020204030204" pitchFamily="34" charset="0"/>
              </a:rPr>
              <a:t>hat moves away from the traditional strategy of fusion only power generation to introduce hydrogen production using the fusion heat</a:t>
            </a:r>
            <a:r>
              <a:rPr lang="en-US" altLang="ja-JP" sz="1100" dirty="0">
                <a:latin typeface="BIZ UDPゴシック" panose="020B0400000000000000" pitchFamily="50" charset="-128"/>
                <a:ea typeface="BIZ UDPゴシック" panose="020B0400000000000000" pitchFamily="50" charset="-128"/>
                <a:cs typeface="Calibri" panose="020F0502020204030204" pitchFamily="34" charset="0"/>
              </a:rPr>
              <a:t> source.</a:t>
            </a:r>
            <a:endParaRPr lang="ja-JP" altLang="en-US" sz="1100" dirty="0"/>
          </a:p>
        </p:txBody>
      </p:sp>
    </p:spTree>
    <p:extLst>
      <p:ext uri="{BB962C8B-B14F-4D97-AF65-F5344CB8AC3E}">
        <p14:creationId xmlns:p14="http://schemas.microsoft.com/office/powerpoint/2010/main" val="723667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恒星にも寿命があるという雑学">
            <a:extLst>
              <a:ext uri="{FF2B5EF4-FFF2-40B4-BE49-F238E27FC236}">
                <a16:creationId xmlns:a16="http://schemas.microsoft.com/office/drawing/2014/main" id="{7CE50D04-4A3D-D1BA-9F48-90FABB8F9C4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6">
            <a:extLst>
              <a:ext uri="{FF2B5EF4-FFF2-40B4-BE49-F238E27FC236}">
                <a16:creationId xmlns:a16="http://schemas.microsoft.com/office/drawing/2014/main" id="{A1A427FA-DA5F-D765-71C0-4DFD730F0DAD}"/>
              </a:ext>
            </a:extLst>
          </p:cNvPr>
          <p:cNvSpPr>
            <a:spLocks noChangeArrowheads="1"/>
          </p:cNvSpPr>
          <p:nvPr/>
        </p:nvSpPr>
        <p:spPr bwMode="auto">
          <a:xfrm>
            <a:off x="11430000" y="6553200"/>
            <a:ext cx="762000" cy="3048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7"/>
                    </a:schemeClr>
                  </a:outerShdw>
                </a:effectLst>
              </a14:hiddenEffects>
            </a:ext>
          </a:extLst>
        </p:spPr>
        <p:txBody>
          <a:bodyPr lIns="91436" tIns="45716" rIns="91436" bIns="45716"/>
          <a:lstStyle/>
          <a:p>
            <a:pPr algn="r" defTabSz="911934">
              <a:defRPr/>
            </a:pPr>
            <a:fld id="{57A8297D-5CC8-2240-8899-FD4042865E28}" type="slidenum">
              <a:rPr lang="en-US" altLang="ja-JP" sz="1600">
                <a:latin typeface="Arial" panose="020B0604020202020204" pitchFamily="34" charset="0"/>
                <a:ea typeface="ＭＳ Ｐゴシック"/>
                <a:cs typeface="Arial" panose="020B0604020202020204" pitchFamily="34" charset="0"/>
              </a:rPr>
              <a:pPr algn="r" defTabSz="911934">
                <a:defRPr/>
              </a:pPr>
              <a:t>11</a:t>
            </a:fld>
            <a:endParaRPr lang="en-US" altLang="ja-JP" sz="1600" dirty="0">
              <a:latin typeface="Arial" panose="020B0604020202020204" pitchFamily="34" charset="0"/>
              <a:ea typeface="ＭＳ Ｐゴシック"/>
              <a:cs typeface="Arial" panose="020B0604020202020204" pitchFamily="34" charset="0"/>
            </a:endParaRPr>
          </a:p>
        </p:txBody>
      </p:sp>
      <p:sp>
        <p:nvSpPr>
          <p:cNvPr id="4" name="テキスト ボックス 3">
            <a:extLst>
              <a:ext uri="{FF2B5EF4-FFF2-40B4-BE49-F238E27FC236}">
                <a16:creationId xmlns:a16="http://schemas.microsoft.com/office/drawing/2014/main" id="{7F9842F7-9DF9-4420-ED63-6D5D2A072FC1}"/>
              </a:ext>
            </a:extLst>
          </p:cNvPr>
          <p:cNvSpPr txBox="1"/>
          <p:nvPr/>
        </p:nvSpPr>
        <p:spPr>
          <a:xfrm>
            <a:off x="357554" y="717492"/>
            <a:ext cx="11476892" cy="707886"/>
          </a:xfrm>
          <a:prstGeom prst="rect">
            <a:avLst/>
          </a:prstGeom>
          <a:noFill/>
        </p:spPr>
        <p:txBody>
          <a:bodyPr wrap="square">
            <a:spAutoFit/>
          </a:bodyPr>
          <a:lstStyle/>
          <a:p>
            <a:pPr algn="ctr"/>
            <a:r>
              <a:rPr kumimoji="1" lang="en-US" altLang="ja-JP" sz="4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Conclusion</a:t>
            </a:r>
          </a:p>
        </p:txBody>
      </p:sp>
      <p:sp>
        <p:nvSpPr>
          <p:cNvPr id="6" name="テキスト ボックス 5">
            <a:extLst>
              <a:ext uri="{FF2B5EF4-FFF2-40B4-BE49-F238E27FC236}">
                <a16:creationId xmlns:a16="http://schemas.microsoft.com/office/drawing/2014/main" id="{00B8A28C-646C-5F92-779E-AAC58F6A3A34}"/>
              </a:ext>
            </a:extLst>
          </p:cNvPr>
          <p:cNvSpPr txBox="1"/>
          <p:nvPr/>
        </p:nvSpPr>
        <p:spPr>
          <a:xfrm>
            <a:off x="357554" y="2142871"/>
            <a:ext cx="11476892" cy="461665"/>
          </a:xfrm>
          <a:prstGeom prst="rect">
            <a:avLst/>
          </a:prstGeom>
          <a:noFill/>
        </p:spPr>
        <p:txBody>
          <a:bodyPr wrap="square">
            <a:spAutoFit/>
          </a:bodyPr>
          <a:lstStyle/>
          <a:p>
            <a:pPr marL="342900" indent="-342900" algn="ctr">
              <a:buFont typeface="Wingdings" panose="05000000000000000000" pitchFamily="2" charset="2"/>
              <a:buChar char="Ø"/>
            </a:pPr>
            <a:r>
              <a:rPr kumimoji="1" lang="en-US" altLang="ja-JP" sz="2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Back-casting Prospect Necessary for IFE Realization </a:t>
            </a:r>
          </a:p>
        </p:txBody>
      </p:sp>
      <p:sp>
        <p:nvSpPr>
          <p:cNvPr id="7" name="テキスト ボックス 6">
            <a:extLst>
              <a:ext uri="{FF2B5EF4-FFF2-40B4-BE49-F238E27FC236}">
                <a16:creationId xmlns:a16="http://schemas.microsoft.com/office/drawing/2014/main" id="{B7853794-415B-8F98-8561-51FDA6F2953D}"/>
              </a:ext>
            </a:extLst>
          </p:cNvPr>
          <p:cNvSpPr txBox="1"/>
          <p:nvPr/>
        </p:nvSpPr>
        <p:spPr>
          <a:xfrm>
            <a:off x="1684312" y="2921113"/>
            <a:ext cx="9399699" cy="2664704"/>
          </a:xfrm>
          <a:prstGeom prst="rect">
            <a:avLst/>
          </a:prstGeom>
          <a:noFill/>
        </p:spPr>
        <p:txBody>
          <a:bodyPr wrap="square" rtlCol="0">
            <a:spAutoFit/>
          </a:bodyPr>
          <a:lstStyle/>
          <a:p>
            <a:pPr marL="176213" indent="-176213" algn="just">
              <a:lnSpc>
                <a:spcPct val="120000"/>
              </a:lnSpc>
              <a:buFont typeface="Arial" panose="020B0604020202020204" pitchFamily="34" charset="0"/>
              <a:buChar char="•"/>
            </a:pPr>
            <a:r>
              <a:rPr kumimoji="1" lang="en-US" altLang="ja-JP" b="1" dirty="0">
                <a:solidFill>
                  <a:srgbClr val="C0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Target design </a:t>
            </a:r>
            <a:r>
              <a:rPr kumimoji="1" lang="en-US" altLang="ja-JP" dirty="0">
                <a:latin typeface="BIZ UDPゴシック" panose="020B0400000000000000" pitchFamily="50" charset="-128"/>
                <a:ea typeface="BIZ UDPゴシック" panose="020B0400000000000000" pitchFamily="50" charset="-128"/>
              </a:rPr>
              <a:t>should be </a:t>
            </a:r>
            <a:r>
              <a:rPr kumimoji="1" lang="en-US" altLang="ja-JP"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simpler</a:t>
            </a:r>
            <a:r>
              <a:rPr kumimoji="1" lang="en-US" altLang="ja-JP" b="1" dirty="0">
                <a:latin typeface="BIZ UDPゴシック" panose="020B0400000000000000" pitchFamily="50" charset="-128"/>
                <a:ea typeface="BIZ UDPゴシック" panose="020B0400000000000000" pitchFamily="50" charset="-128"/>
              </a:rPr>
              <a:t>.</a:t>
            </a:r>
          </a:p>
          <a:p>
            <a:pPr marL="176213" indent="-176213" algn="just">
              <a:lnSpc>
                <a:spcPct val="120000"/>
              </a:lnSpc>
              <a:buFont typeface="Arial" panose="020B0604020202020204" pitchFamily="34" charset="0"/>
              <a:buChar char="•"/>
            </a:pPr>
            <a:endParaRPr kumimoji="1" lang="en-US" altLang="ja-JP" sz="800" b="1" dirty="0">
              <a:latin typeface="BIZ UDPゴシック" panose="020B0400000000000000" pitchFamily="50" charset="-128"/>
              <a:ea typeface="BIZ UDPゴシック" panose="020B0400000000000000" pitchFamily="50" charset="-128"/>
            </a:endParaRPr>
          </a:p>
          <a:p>
            <a:pPr marL="176213" indent="-176213" algn="just">
              <a:lnSpc>
                <a:spcPct val="120000"/>
              </a:lnSpc>
              <a:buFont typeface="Arial" panose="020B0604020202020204" pitchFamily="34" charset="0"/>
              <a:buChar char="•"/>
            </a:pPr>
            <a:r>
              <a:rPr kumimoji="1" lang="en-US" altLang="ja-JP" dirty="0">
                <a:latin typeface="BIZ UDPゴシック" panose="020B0400000000000000" pitchFamily="50" charset="-128"/>
                <a:ea typeface="BIZ UDPゴシック" panose="020B0400000000000000" pitchFamily="50" charset="-128"/>
              </a:rPr>
              <a:t>Considering the </a:t>
            </a:r>
            <a:r>
              <a:rPr kumimoji="1" lang="en-US" altLang="ja-JP" b="1" dirty="0">
                <a:solidFill>
                  <a:srgbClr val="C0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actual stable pulsed operation </a:t>
            </a:r>
            <a:r>
              <a:rPr kumimoji="1" lang="en-US" altLang="ja-JP" dirty="0">
                <a:latin typeface="BIZ UDPゴシック" panose="020B0400000000000000" pitchFamily="50" charset="-128"/>
                <a:ea typeface="BIZ UDPゴシック" panose="020B0400000000000000" pitchFamily="50" charset="-128"/>
              </a:rPr>
              <a:t>of laser fusion reactors, the lasers system should be developed to be above a few 10 Hz and below MJ.</a:t>
            </a:r>
          </a:p>
          <a:p>
            <a:pPr marL="176213" indent="-176213" algn="just">
              <a:lnSpc>
                <a:spcPct val="120000"/>
              </a:lnSpc>
              <a:buFont typeface="Arial" panose="020B0604020202020204" pitchFamily="34" charset="0"/>
              <a:buChar char="•"/>
            </a:pPr>
            <a:endParaRPr kumimoji="1" lang="en-US" altLang="ja-JP" sz="800" b="1" dirty="0">
              <a:latin typeface="BIZ UDPゴシック" panose="020B0400000000000000" pitchFamily="50" charset="-128"/>
              <a:ea typeface="BIZ UDPゴシック" panose="020B0400000000000000" pitchFamily="50" charset="-128"/>
            </a:endParaRPr>
          </a:p>
          <a:p>
            <a:pPr marL="176213" indent="-176213" algn="just">
              <a:lnSpc>
                <a:spcPct val="120000"/>
              </a:lnSpc>
              <a:buFont typeface="Arial" panose="020B0604020202020204" pitchFamily="34" charset="0"/>
              <a:buChar char="•"/>
            </a:pPr>
            <a:r>
              <a:rPr kumimoji="1" lang="en-US" altLang="ja-JP" b="1" dirty="0">
                <a:latin typeface="BIZ UDPゴシック" panose="020B0400000000000000" pitchFamily="50" charset="-128"/>
                <a:ea typeface="BIZ UDPゴシック" panose="020B0400000000000000" pitchFamily="50" charset="-128"/>
              </a:rPr>
              <a:t>We should consider </a:t>
            </a:r>
            <a:r>
              <a:rPr kumimoji="1" lang="en-US" altLang="ja-JP" b="1" dirty="0">
                <a:solidFill>
                  <a:srgbClr val="C0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realistic strategy </a:t>
            </a:r>
            <a:r>
              <a:rPr kumimoji="1" lang="en-US" altLang="ja-JP" b="1" dirty="0">
                <a:latin typeface="BIZ UDPゴシック" panose="020B0400000000000000" pitchFamily="50" charset="-128"/>
                <a:ea typeface="BIZ UDPゴシック" panose="020B0400000000000000" pitchFamily="50" charset="-128"/>
              </a:rPr>
              <a:t>that </a:t>
            </a:r>
            <a:r>
              <a:rPr kumimoji="1" lang="en-US" altLang="ja-JP"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does not turn away from the practical difficulties in grid connection </a:t>
            </a:r>
            <a:r>
              <a:rPr kumimoji="1" lang="en-US" altLang="ja-JP" b="1" dirty="0">
                <a:latin typeface="BIZ UDPゴシック" panose="020B0400000000000000" pitchFamily="50" charset="-128"/>
                <a:ea typeface="BIZ UDPゴシック" panose="020B0400000000000000" pitchFamily="50" charset="-128"/>
              </a:rPr>
              <a:t>in order to realize fusion energy utilization by 2050.</a:t>
            </a:r>
            <a:endParaRPr kumimoji="1" lang="ja-JP" altLang="en-US"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98450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a:extLst>
              <a:ext uri="{FF2B5EF4-FFF2-40B4-BE49-F238E27FC236}">
                <a16:creationId xmlns:a16="http://schemas.microsoft.com/office/drawing/2014/main" id="{990B9D93-168E-E874-4FD2-53FED5CA483C}"/>
              </a:ext>
            </a:extLst>
          </p:cNvPr>
          <p:cNvSpPr/>
          <p:nvPr/>
        </p:nvSpPr>
        <p:spPr>
          <a:xfrm>
            <a:off x="784536" y="5548452"/>
            <a:ext cx="8096573" cy="974728"/>
          </a:xfrm>
          <a:prstGeom prst="rect">
            <a:avLst/>
          </a:prstGeom>
          <a:solidFill>
            <a:schemeClr val="bg1"/>
          </a:solidFill>
          <a:ln>
            <a:solidFill>
              <a:srgbClr val="FF00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879392CC-5269-49B4-B8EA-2420363297BB}"/>
              </a:ext>
            </a:extLst>
          </p:cNvPr>
          <p:cNvPicPr>
            <a:picLocks noChangeAspect="1"/>
          </p:cNvPicPr>
          <p:nvPr/>
        </p:nvPicPr>
        <p:blipFill>
          <a:blip r:embed="rId3"/>
          <a:stretch>
            <a:fillRect/>
          </a:stretch>
        </p:blipFill>
        <p:spPr>
          <a:xfrm>
            <a:off x="3257492" y="1129926"/>
            <a:ext cx="6587412" cy="4369547"/>
          </a:xfrm>
          <a:prstGeom prst="rect">
            <a:avLst/>
          </a:prstGeom>
        </p:spPr>
      </p:pic>
      <p:sp>
        <p:nvSpPr>
          <p:cNvPr id="3" name="テキスト ボックス 2">
            <a:extLst>
              <a:ext uri="{FF2B5EF4-FFF2-40B4-BE49-F238E27FC236}">
                <a16:creationId xmlns:a16="http://schemas.microsoft.com/office/drawing/2014/main" id="{73211568-955C-2C4F-CCA6-CC301DD36961}"/>
              </a:ext>
            </a:extLst>
          </p:cNvPr>
          <p:cNvSpPr txBox="1"/>
          <p:nvPr/>
        </p:nvSpPr>
        <p:spPr>
          <a:xfrm>
            <a:off x="444870" y="-5628"/>
            <a:ext cx="11414750" cy="954107"/>
          </a:xfrm>
          <a:prstGeom prst="rect">
            <a:avLst/>
          </a:prstGeom>
          <a:noFill/>
        </p:spPr>
        <p:txBody>
          <a:bodyPr wrap="square">
            <a:spAutoFit/>
          </a:bodyPr>
          <a:lstStyle/>
          <a:p>
            <a:r>
              <a:rPr kumimoji="1" lang="en-US" altLang="ja-JP" sz="28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Helvetica" panose="020B0604020202020204" pitchFamily="34" charset="0"/>
              </a:rPr>
              <a:t>A reactor target designs, </a:t>
            </a:r>
            <a:r>
              <a:rPr kumimoji="1" lang="en-US" altLang="ja-JP" sz="2800" b="1" dirty="0">
                <a:latin typeface="BIZ UDPゴシック" panose="020B0400000000000000" pitchFamily="50" charset="-128"/>
                <a:ea typeface="BIZ UDPゴシック" panose="020B0400000000000000" pitchFamily="50" charset="-128"/>
                <a:cs typeface="Helvetica" panose="020B0604020202020204" pitchFamily="34" charset="0"/>
              </a:rPr>
              <a:t>based on detailed research results over the past almost three decades</a:t>
            </a:r>
          </a:p>
        </p:txBody>
      </p:sp>
      <p:cxnSp>
        <p:nvCxnSpPr>
          <p:cNvPr id="22" name="直線コネクタ 21">
            <a:extLst>
              <a:ext uri="{FF2B5EF4-FFF2-40B4-BE49-F238E27FC236}">
                <a16:creationId xmlns:a16="http://schemas.microsoft.com/office/drawing/2014/main" id="{63678395-7300-903B-EC4D-5368299A2590}"/>
              </a:ext>
            </a:extLst>
          </p:cNvPr>
          <p:cNvCxnSpPr>
            <a:cxnSpLocks/>
          </p:cNvCxnSpPr>
          <p:nvPr/>
        </p:nvCxnSpPr>
        <p:spPr>
          <a:xfrm>
            <a:off x="397926" y="952706"/>
            <a:ext cx="115086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正方形/長方形 18">
            <a:extLst>
              <a:ext uri="{FF2B5EF4-FFF2-40B4-BE49-F238E27FC236}">
                <a16:creationId xmlns:a16="http://schemas.microsoft.com/office/drawing/2014/main" id="{654A6624-4EF6-4641-ABBB-86ABC2C88B8C}"/>
              </a:ext>
            </a:extLst>
          </p:cNvPr>
          <p:cNvSpPr/>
          <p:nvPr/>
        </p:nvSpPr>
        <p:spPr>
          <a:xfrm>
            <a:off x="4097790" y="2180878"/>
            <a:ext cx="1597658" cy="338554"/>
          </a:xfrm>
          <a:prstGeom prst="rect">
            <a:avLst/>
          </a:prstGeom>
        </p:spPr>
        <p:txBody>
          <a:bodyPr wrap="square">
            <a:spAutoFit/>
          </a:bodyPr>
          <a:lstStyle/>
          <a:p>
            <a:pPr lvl="0"/>
            <a:r>
              <a:rPr lang="en-US" altLang="ja-JP" sz="800" dirty="0">
                <a:latin typeface="Calibri" panose="020F0502020204030204" pitchFamily="34" charset="0"/>
                <a:ea typeface="Calibri" panose="020F0502020204030204" pitchFamily="34" charset="0"/>
                <a:cs typeface="Calibri" panose="020F0502020204030204" pitchFamily="34" charset="0"/>
              </a:rPr>
              <a:t>K Matsuo, </a:t>
            </a:r>
            <a:r>
              <a:rPr lang="en-US" altLang="ja-JP" sz="800" i="1" dirty="0">
                <a:latin typeface="Calibri" panose="020F0502020204030204" pitchFamily="34" charset="0"/>
                <a:ea typeface="Calibri" panose="020F0502020204030204" pitchFamily="34" charset="0"/>
                <a:cs typeface="Calibri" panose="020F0502020204030204" pitchFamily="34" charset="0"/>
              </a:rPr>
              <a:t>et al.,</a:t>
            </a:r>
            <a:r>
              <a:rPr lang="en-US" altLang="ja-JP" sz="800" dirty="0">
                <a:latin typeface="Calibri" panose="020F0502020204030204" pitchFamily="34" charset="0"/>
                <a:ea typeface="Calibri" panose="020F0502020204030204" pitchFamily="34" charset="0"/>
                <a:cs typeface="Calibri" panose="020F0502020204030204" pitchFamily="34" charset="0"/>
              </a:rPr>
              <a:t> Phys. Rev. Lett. 124, (2020) 035001</a:t>
            </a:r>
            <a:endParaRPr lang="ja-JP" altLang="ja-JP" sz="800" dirty="0">
              <a:latin typeface="Calibri" panose="020F0502020204030204" pitchFamily="34" charset="0"/>
              <a:cs typeface="Calibri" panose="020F0502020204030204" pitchFamily="34" charset="0"/>
            </a:endParaRPr>
          </a:p>
        </p:txBody>
      </p:sp>
      <p:sp>
        <p:nvSpPr>
          <p:cNvPr id="14" name="Rectangle 6">
            <a:extLst>
              <a:ext uri="{FF2B5EF4-FFF2-40B4-BE49-F238E27FC236}">
                <a16:creationId xmlns:a16="http://schemas.microsoft.com/office/drawing/2014/main" id="{12B56BB1-B84E-3D31-98EE-3329A88F5890}"/>
              </a:ext>
            </a:extLst>
          </p:cNvPr>
          <p:cNvSpPr>
            <a:spLocks noChangeArrowheads="1"/>
          </p:cNvSpPr>
          <p:nvPr/>
        </p:nvSpPr>
        <p:spPr bwMode="auto">
          <a:xfrm>
            <a:off x="11430000" y="6553200"/>
            <a:ext cx="762000" cy="304800"/>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7"/>
                    </a:schemeClr>
                  </a:outerShdw>
                </a:effectLst>
              </a14:hiddenEffects>
            </a:ext>
          </a:extLst>
        </p:spPr>
        <p:txBody>
          <a:bodyPr lIns="91436" tIns="45716" rIns="91436" bIns="45716"/>
          <a:lstStyle/>
          <a:p>
            <a:pPr algn="r" defTabSz="911934">
              <a:defRPr/>
            </a:pPr>
            <a:fld id="{57A8297D-5CC8-2240-8899-FD4042865E28}" type="slidenum">
              <a:rPr lang="en-US" altLang="ja-JP" sz="1600">
                <a:latin typeface="Arial" panose="020B0604020202020204" pitchFamily="34" charset="0"/>
                <a:ea typeface="ＭＳ Ｐゴシック"/>
                <a:cs typeface="Arial" panose="020B0604020202020204" pitchFamily="34" charset="0"/>
              </a:rPr>
              <a:pPr algn="r" defTabSz="911934">
                <a:defRPr/>
              </a:pPr>
              <a:t>2</a:t>
            </a:fld>
            <a:endParaRPr lang="en-US" altLang="ja-JP" sz="1600" dirty="0">
              <a:latin typeface="Arial" panose="020B0604020202020204" pitchFamily="34" charset="0"/>
              <a:ea typeface="ＭＳ Ｐゴシック"/>
              <a:cs typeface="Arial" panose="020B0604020202020204" pitchFamily="34" charset="0"/>
            </a:endParaRPr>
          </a:p>
        </p:txBody>
      </p:sp>
      <p:sp>
        <p:nvSpPr>
          <p:cNvPr id="30" name="テキスト ボックス 29">
            <a:extLst>
              <a:ext uri="{FF2B5EF4-FFF2-40B4-BE49-F238E27FC236}">
                <a16:creationId xmlns:a16="http://schemas.microsoft.com/office/drawing/2014/main" id="{2D7E6A5F-4F9B-923D-1FB8-2FBD612E1202}"/>
              </a:ext>
            </a:extLst>
          </p:cNvPr>
          <p:cNvSpPr txBox="1"/>
          <p:nvPr/>
        </p:nvSpPr>
        <p:spPr>
          <a:xfrm>
            <a:off x="763612" y="2921187"/>
            <a:ext cx="2525460" cy="1815882"/>
          </a:xfrm>
          <a:prstGeom prst="rect">
            <a:avLst/>
          </a:prstGeom>
          <a:noFill/>
        </p:spPr>
        <p:txBody>
          <a:bodyPr wrap="square" rtlCol="0">
            <a:spAutoFit/>
          </a:bodyPr>
          <a:lstStyle/>
          <a:p>
            <a:r>
              <a:rPr lang="en-US" altLang="ja-JP" sz="1400" dirty="0">
                <a:latin typeface="Helvetica" panose="020B0604020202020204" pitchFamily="34" charset="0"/>
                <a:cs typeface="Helvetica" panose="020B0604020202020204" pitchFamily="34" charset="0"/>
              </a:rPr>
              <a:t>In 2020, 2 Peta Pa was achieved at about one-tenth the energy of the central ignition scheme, demonstrating the high efficiency of the fast ignition scheme and a deep understanding of the physics. </a:t>
            </a:r>
            <a:endParaRPr kumimoji="1" lang="en-US" altLang="ja-JP" sz="1400" dirty="0">
              <a:latin typeface="Helvetica" panose="020B0604020202020204" pitchFamily="34" charset="0"/>
              <a:cs typeface="Helvetica" panose="020B0604020202020204" pitchFamily="34" charset="0"/>
            </a:endParaRPr>
          </a:p>
        </p:txBody>
      </p:sp>
      <p:sp>
        <p:nvSpPr>
          <p:cNvPr id="33" name="テキスト ボックス 32">
            <a:extLst>
              <a:ext uri="{FF2B5EF4-FFF2-40B4-BE49-F238E27FC236}">
                <a16:creationId xmlns:a16="http://schemas.microsoft.com/office/drawing/2014/main" id="{16925C9A-1800-35DA-C270-CF1414BB6BFD}"/>
              </a:ext>
            </a:extLst>
          </p:cNvPr>
          <p:cNvSpPr txBox="1"/>
          <p:nvPr/>
        </p:nvSpPr>
        <p:spPr>
          <a:xfrm>
            <a:off x="797107" y="5018870"/>
            <a:ext cx="4689293" cy="461665"/>
          </a:xfrm>
          <a:prstGeom prst="rect">
            <a:avLst/>
          </a:prstGeom>
          <a:noFill/>
        </p:spPr>
        <p:txBody>
          <a:bodyPr wrap="square" rtlCol="0">
            <a:spAutoFit/>
          </a:bodyPr>
          <a:lstStyle/>
          <a:p>
            <a:r>
              <a:rPr kumimoji="1" lang="en-US" altLang="ja-JP" sz="1200" dirty="0">
                <a:solidFill>
                  <a:srgbClr val="002060"/>
                </a:solidFill>
                <a:latin typeface="Helvetica" panose="020B0604020202020204" pitchFamily="34" charset="0"/>
                <a:cs typeface="Helvetica" panose="020B0604020202020204" pitchFamily="34" charset="0"/>
              </a:rPr>
              <a:t>Based on the detailed understanding of the physics of FI obtained over the past nearly 3 decades, reactor targets can be designed.</a:t>
            </a:r>
          </a:p>
        </p:txBody>
      </p:sp>
      <p:sp>
        <p:nvSpPr>
          <p:cNvPr id="36" name="テキスト ボックス 35">
            <a:extLst>
              <a:ext uri="{FF2B5EF4-FFF2-40B4-BE49-F238E27FC236}">
                <a16:creationId xmlns:a16="http://schemas.microsoft.com/office/drawing/2014/main" id="{DF7CA169-D8BC-1013-E8D9-DE632EF7E534}"/>
              </a:ext>
            </a:extLst>
          </p:cNvPr>
          <p:cNvSpPr txBox="1"/>
          <p:nvPr/>
        </p:nvSpPr>
        <p:spPr>
          <a:xfrm>
            <a:off x="5944761" y="5627560"/>
            <a:ext cx="289496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243D6F"/>
                </a:solidFill>
                <a:effectLst/>
                <a:uLnTx/>
                <a:uFillTx/>
                <a:latin typeface="Helvetica"/>
                <a:ea typeface="ヒラギノ角ゴシック W3"/>
                <a:cs typeface="+mn-cs"/>
              </a:rPr>
              <a:t>Target fusion yield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243D6F"/>
                </a:solidFill>
                <a:effectLst/>
                <a:uLnTx/>
                <a:uFillTx/>
                <a:latin typeface="Helvetica"/>
                <a:ea typeface="ヒラギノ角ゴシック W3"/>
                <a:cs typeface="+mn-cs"/>
              </a:rPr>
              <a:t>~ 30MJ (gain 100)</a:t>
            </a:r>
            <a:endParaRPr kumimoji="1" lang="ja-JP" altLang="en-US" sz="2400" b="1" i="0" u="none" strike="noStrike" kern="1200" cap="none" spc="0" normalizeH="0" baseline="0" noProof="0" dirty="0">
              <a:ln>
                <a:noFill/>
              </a:ln>
              <a:solidFill>
                <a:srgbClr val="243D6F"/>
              </a:solidFill>
              <a:effectLst/>
              <a:uLnTx/>
              <a:uFillTx/>
              <a:latin typeface="Helvetica"/>
              <a:ea typeface="ヒラギノ角ゴシック W3"/>
              <a:cs typeface="+mn-cs"/>
            </a:endParaRPr>
          </a:p>
        </p:txBody>
      </p:sp>
      <p:sp>
        <p:nvSpPr>
          <p:cNvPr id="38" name="矢印: 下 37">
            <a:extLst>
              <a:ext uri="{FF2B5EF4-FFF2-40B4-BE49-F238E27FC236}">
                <a16:creationId xmlns:a16="http://schemas.microsoft.com/office/drawing/2014/main" id="{C4821DF0-B094-45EC-B08D-AA58D1BD4390}"/>
              </a:ext>
            </a:extLst>
          </p:cNvPr>
          <p:cNvSpPr/>
          <p:nvPr/>
        </p:nvSpPr>
        <p:spPr>
          <a:xfrm>
            <a:off x="1440972" y="4600374"/>
            <a:ext cx="1110343" cy="399558"/>
          </a:xfrm>
          <a:prstGeom prst="downArrow">
            <a:avLst/>
          </a:prstGeom>
          <a:gradFill>
            <a:gsLst>
              <a:gs pos="0">
                <a:schemeClr val="accent1">
                  <a:lumMod val="5000"/>
                  <a:lumOff val="95000"/>
                  <a:alpha val="0"/>
                </a:schemeClr>
              </a:gs>
              <a:gs pos="95000">
                <a:srgbClr val="FF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fast_ignition">
            <a:extLst>
              <a:ext uri="{FF2B5EF4-FFF2-40B4-BE49-F238E27FC236}">
                <a16:creationId xmlns:a16="http://schemas.microsoft.com/office/drawing/2014/main" id="{4D733B69-48B9-D1E1-643F-12A257A907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4406"/>
          <a:stretch/>
        </p:blipFill>
        <p:spPr bwMode="auto">
          <a:xfrm>
            <a:off x="775743" y="1431746"/>
            <a:ext cx="2331381" cy="133985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グループ化 22">
            <a:extLst>
              <a:ext uri="{FF2B5EF4-FFF2-40B4-BE49-F238E27FC236}">
                <a16:creationId xmlns:a16="http://schemas.microsoft.com/office/drawing/2014/main" id="{88EA70EB-B8CD-CFC4-7200-ACE065081445}"/>
              </a:ext>
            </a:extLst>
          </p:cNvPr>
          <p:cNvGrpSpPr/>
          <p:nvPr/>
        </p:nvGrpSpPr>
        <p:grpSpPr>
          <a:xfrm>
            <a:off x="9364552" y="1129926"/>
            <a:ext cx="2514567" cy="5316607"/>
            <a:chOff x="9486934" y="1130634"/>
            <a:chExt cx="2514567" cy="5316607"/>
          </a:xfrm>
        </p:grpSpPr>
        <p:sp>
          <p:nvSpPr>
            <p:cNvPr id="27" name="テキスト ボックス 26">
              <a:extLst>
                <a:ext uri="{FF2B5EF4-FFF2-40B4-BE49-F238E27FC236}">
                  <a16:creationId xmlns:a16="http://schemas.microsoft.com/office/drawing/2014/main" id="{3C65674C-A5A9-60B1-2ADB-834855C788FC}"/>
                </a:ext>
              </a:extLst>
            </p:cNvPr>
            <p:cNvSpPr txBox="1"/>
            <p:nvPr/>
          </p:nvSpPr>
          <p:spPr>
            <a:xfrm>
              <a:off x="9486935" y="3633198"/>
              <a:ext cx="2419629" cy="1384995"/>
            </a:xfrm>
            <a:prstGeom prst="rect">
              <a:avLst/>
            </a:prstGeom>
            <a:noFill/>
          </p:spPr>
          <p:txBody>
            <a:bodyPr wrap="square" rtlCol="0">
              <a:spAutoFit/>
            </a:bodyPr>
            <a:lstStyle/>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400" b="0" i="0" u="none" strike="noStrike" kern="1200" cap="none" spc="0" normalizeH="0" baseline="0" noProof="0" dirty="0">
                  <a:ln>
                    <a:noFill/>
                  </a:ln>
                  <a:solidFill>
                    <a:schemeClr val="tx1">
                      <a:lumMod val="65000"/>
                      <a:lumOff val="35000"/>
                    </a:schemeClr>
                  </a:solidFill>
                  <a:effectLst/>
                  <a:uLnTx/>
                  <a:uFillTx/>
                  <a:latin typeface="Helvetica"/>
                  <a:ea typeface="ヒラギノ角ゴシック W3"/>
                  <a:cs typeface="+mn-cs"/>
                </a:rPr>
                <a:t>Energy coupled to the core is ~200kJ</a:t>
              </a:r>
              <a:r>
                <a:rPr lang="ja-JP" altLang="en-US" sz="1400" dirty="0">
                  <a:solidFill>
                    <a:schemeClr val="tx1">
                      <a:lumMod val="65000"/>
                      <a:lumOff val="35000"/>
                    </a:schemeClr>
                  </a:solidFill>
                  <a:latin typeface="Helvetica"/>
                  <a:ea typeface="ヒラギノ角ゴシック W3"/>
                </a:rPr>
                <a:t> </a:t>
              </a:r>
              <a:r>
                <a:rPr lang="en-US" altLang="ja-JP" sz="1400" dirty="0">
                  <a:solidFill>
                    <a:schemeClr val="tx1">
                      <a:lumMod val="65000"/>
                      <a:lumOff val="35000"/>
                    </a:schemeClr>
                  </a:solidFill>
                  <a:latin typeface="Helvetica"/>
                  <a:ea typeface="ヒラギノ角ゴシック W3"/>
                </a:rPr>
                <a:t>from</a:t>
              </a:r>
              <a:r>
                <a:rPr lang="ja-JP" altLang="en-US" sz="1400" dirty="0">
                  <a:solidFill>
                    <a:schemeClr val="tx1">
                      <a:lumMod val="65000"/>
                      <a:lumOff val="35000"/>
                    </a:schemeClr>
                  </a:solidFill>
                  <a:latin typeface="Helvetica"/>
                  <a:ea typeface="ヒラギノ角ゴシック W3"/>
                </a:rPr>
                <a:t> </a:t>
              </a:r>
              <a:r>
                <a:rPr lang="en-US" altLang="ja-JP" sz="1400" dirty="0">
                  <a:solidFill>
                    <a:schemeClr val="tx1">
                      <a:lumMod val="65000"/>
                      <a:lumOff val="35000"/>
                    </a:schemeClr>
                  </a:solidFill>
                  <a:latin typeface="Helvetica"/>
                  <a:ea typeface="ヒラギノ角ゴシック W3"/>
                </a:rPr>
                <a:t>2MJ</a:t>
              </a:r>
              <a:r>
                <a:rPr lang="ja-JP" altLang="en-US" sz="1400" dirty="0">
                  <a:solidFill>
                    <a:schemeClr val="tx1">
                      <a:lumMod val="65000"/>
                      <a:lumOff val="35000"/>
                    </a:schemeClr>
                  </a:solidFill>
                  <a:latin typeface="Helvetica"/>
                  <a:ea typeface="ヒラギノ角ゴシック W3"/>
                </a:rPr>
                <a:t> </a:t>
              </a:r>
              <a:r>
                <a:rPr lang="en-US" altLang="ja-JP" sz="1400" dirty="0">
                  <a:solidFill>
                    <a:schemeClr val="tx1">
                      <a:lumMod val="65000"/>
                      <a:lumOff val="35000"/>
                    </a:schemeClr>
                  </a:solidFill>
                  <a:latin typeface="Helvetica"/>
                  <a:ea typeface="ヒラギノ角ゴシック W3"/>
                </a:rPr>
                <a:t>laser</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400" b="0" i="0" u="none" strike="noStrike" kern="1200" cap="none" spc="0" normalizeH="0" baseline="0" noProof="0" dirty="0">
                  <a:ln>
                    <a:noFill/>
                  </a:ln>
                  <a:solidFill>
                    <a:schemeClr val="tx1">
                      <a:lumMod val="65000"/>
                      <a:lumOff val="35000"/>
                    </a:schemeClr>
                  </a:solidFill>
                  <a:effectLst/>
                  <a:uLnTx/>
                  <a:uFillTx/>
                  <a:latin typeface="Helvetica"/>
                  <a:ea typeface="ヒラギノ角ゴシック W3"/>
                  <a:cs typeface="+mn-cs"/>
                </a:rPr>
                <a:t>Fusion yield is ~ 3MJ (Fuel burning rate ~10%) on 2022 and 3.88MJ on 2023.</a:t>
              </a:r>
              <a:endParaRPr kumimoji="1" lang="ja-JP" altLang="en-US" sz="1400" b="0" i="0" u="none" strike="noStrike" kern="1200" cap="none" spc="0" normalizeH="0" baseline="0" noProof="0" dirty="0">
                <a:ln>
                  <a:noFill/>
                </a:ln>
                <a:solidFill>
                  <a:schemeClr val="tx1">
                    <a:lumMod val="65000"/>
                    <a:lumOff val="35000"/>
                  </a:schemeClr>
                </a:solidFill>
                <a:effectLst/>
                <a:uLnTx/>
                <a:uFillTx/>
                <a:latin typeface="Helvetica"/>
                <a:ea typeface="ヒラギノ角ゴシック W3"/>
                <a:cs typeface="+mn-cs"/>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ja-JP" altLang="en-US" sz="1400" b="0" i="0" u="none" strike="noStrike" kern="1200" cap="none" spc="0" normalizeH="0" baseline="0" noProof="0" dirty="0">
                <a:ln>
                  <a:noFill/>
                </a:ln>
                <a:solidFill>
                  <a:schemeClr val="tx1">
                    <a:lumMod val="65000"/>
                    <a:lumOff val="35000"/>
                  </a:schemeClr>
                </a:solidFill>
                <a:effectLst/>
                <a:uLnTx/>
                <a:uFillTx/>
                <a:latin typeface="Helvetica"/>
                <a:ea typeface="ヒラギノ角ゴシック W3"/>
                <a:cs typeface="+mn-cs"/>
              </a:endParaRPr>
            </a:p>
          </p:txBody>
        </p:sp>
        <p:sp>
          <p:nvSpPr>
            <p:cNvPr id="28" name="テキスト ボックス 27">
              <a:extLst>
                <a:ext uri="{FF2B5EF4-FFF2-40B4-BE49-F238E27FC236}">
                  <a16:creationId xmlns:a16="http://schemas.microsoft.com/office/drawing/2014/main" id="{2AF2BAFA-4D4D-59F8-D25A-1DFCC505BCE7}"/>
                </a:ext>
              </a:extLst>
            </p:cNvPr>
            <p:cNvSpPr txBox="1"/>
            <p:nvPr/>
          </p:nvSpPr>
          <p:spPr>
            <a:xfrm>
              <a:off x="9486934" y="1130634"/>
              <a:ext cx="2371784" cy="769441"/>
            </a:xfrm>
            <a:prstGeom prst="rect">
              <a:avLst/>
            </a:prstGeom>
            <a:noFill/>
            <a:ln>
              <a:solidFill>
                <a:schemeClr val="tx1">
                  <a:lumMod val="50000"/>
                  <a:lumOff val="50000"/>
                </a:schemeClr>
              </a:solidFill>
            </a:ln>
          </p:spPr>
          <p:txBody>
            <a:bodyPr wrap="square" rtlCol="0">
              <a:spAutoFit/>
            </a:bodyPr>
            <a:lstStyle/>
            <a:p>
              <a:r>
                <a:rPr kumimoji="1" lang="en-US" altLang="ja-JP" sz="2200" b="1" dirty="0">
                  <a:solidFill>
                    <a:schemeClr val="tx1">
                      <a:lumMod val="65000"/>
                      <a:lumOff val="35000"/>
                    </a:schemeClr>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Indirect &amp; </a:t>
              </a:r>
            </a:p>
            <a:p>
              <a:r>
                <a:rPr lang="en-US" altLang="ja-JP" sz="2200" b="1" dirty="0">
                  <a:solidFill>
                    <a:schemeClr val="tx1">
                      <a:lumMod val="65000"/>
                      <a:lumOff val="35000"/>
                    </a:schemeClr>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Central ignition</a:t>
              </a:r>
              <a:endParaRPr kumimoji="1" lang="ja-JP" altLang="en-US" sz="2200" b="1" dirty="0">
                <a:solidFill>
                  <a:schemeClr val="tx1">
                    <a:lumMod val="65000"/>
                    <a:lumOff val="35000"/>
                  </a:schemeClr>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37" name="テキスト ボックス 36">
              <a:extLst>
                <a:ext uri="{FF2B5EF4-FFF2-40B4-BE49-F238E27FC236}">
                  <a16:creationId xmlns:a16="http://schemas.microsoft.com/office/drawing/2014/main" id="{084DA1F7-B9CF-B289-DFCE-C4DBACF47FB1}"/>
                </a:ext>
              </a:extLst>
            </p:cNvPr>
            <p:cNvSpPr txBox="1"/>
            <p:nvPr/>
          </p:nvSpPr>
          <p:spPr>
            <a:xfrm>
              <a:off x="9581871" y="5523911"/>
              <a:ext cx="241963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effectLst/>
                  <a:uLnTx/>
                  <a:uFillTx/>
                  <a:latin typeface="Helvetica"/>
                  <a:ea typeface="ヒラギノ角ゴシック W3"/>
                  <a:cs typeface="+mn-cs"/>
                </a:rPr>
                <a:t>The fusion yield will be ~ </a:t>
              </a:r>
              <a:r>
                <a:rPr lang="en-US" altLang="ja-JP" dirty="0">
                  <a:latin typeface="Helvetica"/>
                  <a:ea typeface="ヒラギノ角ゴシック W3"/>
                </a:rPr>
                <a:t>4</a:t>
              </a:r>
              <a:r>
                <a:rPr kumimoji="1" lang="en-US" altLang="ja-JP" sz="1800" b="0" i="0" u="none" strike="noStrike" kern="1200" cap="none" spc="0" normalizeH="0" baseline="0" noProof="0" dirty="0">
                  <a:ln>
                    <a:noFill/>
                  </a:ln>
                  <a:effectLst/>
                  <a:uLnTx/>
                  <a:uFillTx/>
                  <a:latin typeface="Helvetica"/>
                  <a:ea typeface="ヒラギノ角ゴシック W3"/>
                  <a:cs typeface="+mn-cs"/>
                </a:rPr>
                <a:t>0MJ (gain 10) in a decade (plan)</a:t>
              </a:r>
              <a:endParaRPr kumimoji="1" lang="ja-JP" altLang="en-US" sz="1800" b="0" i="0" u="none" strike="noStrike" kern="1200" cap="none" spc="0" normalizeH="0" baseline="0" noProof="0" dirty="0">
                <a:ln>
                  <a:noFill/>
                </a:ln>
                <a:effectLst/>
                <a:uLnTx/>
                <a:uFillTx/>
                <a:latin typeface="Helvetica"/>
                <a:ea typeface="ヒラギノ角ゴシック W3"/>
                <a:cs typeface="+mn-cs"/>
              </a:endParaRPr>
            </a:p>
          </p:txBody>
        </p:sp>
        <p:sp>
          <p:nvSpPr>
            <p:cNvPr id="39" name="矢印: 下 38">
              <a:extLst>
                <a:ext uri="{FF2B5EF4-FFF2-40B4-BE49-F238E27FC236}">
                  <a16:creationId xmlns:a16="http://schemas.microsoft.com/office/drawing/2014/main" id="{9114EFA9-214A-4204-430A-A66475850F13}"/>
                </a:ext>
              </a:extLst>
            </p:cNvPr>
            <p:cNvSpPr/>
            <p:nvPr/>
          </p:nvSpPr>
          <p:spPr>
            <a:xfrm>
              <a:off x="10117654" y="4927273"/>
              <a:ext cx="1110343" cy="555510"/>
            </a:xfrm>
            <a:prstGeom prst="downArrow">
              <a:avLst/>
            </a:prstGeom>
            <a:gradFill flip="none" rotWithShape="1">
              <a:gsLst>
                <a:gs pos="0">
                  <a:schemeClr val="accent1">
                    <a:lumMod val="5000"/>
                    <a:lumOff val="95000"/>
                    <a:alpha val="0"/>
                  </a:schemeClr>
                </a:gs>
                <a:gs pos="95000">
                  <a:schemeClr val="tx1">
                    <a:lumMod val="65000"/>
                    <a:lumOff val="3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cxnSp>
        <p:nvCxnSpPr>
          <p:cNvPr id="11" name="直線矢印コネクタ 10">
            <a:extLst>
              <a:ext uri="{FF2B5EF4-FFF2-40B4-BE49-F238E27FC236}">
                <a16:creationId xmlns:a16="http://schemas.microsoft.com/office/drawing/2014/main" id="{32356FAB-B011-28C1-3EA3-DB7976E2EAA4}"/>
              </a:ext>
            </a:extLst>
          </p:cNvPr>
          <p:cNvCxnSpPr>
            <a:cxnSpLocks/>
          </p:cNvCxnSpPr>
          <p:nvPr/>
        </p:nvCxnSpPr>
        <p:spPr>
          <a:xfrm flipH="1">
            <a:off x="8183880" y="1292975"/>
            <a:ext cx="1303054" cy="18466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457F2272-0D36-A100-A9D5-46D8D1A4F0A1}"/>
              </a:ext>
            </a:extLst>
          </p:cNvPr>
          <p:cNvSpPr txBox="1"/>
          <p:nvPr/>
        </p:nvSpPr>
        <p:spPr>
          <a:xfrm>
            <a:off x="784536" y="1125698"/>
            <a:ext cx="2331381" cy="430887"/>
          </a:xfrm>
          <a:prstGeom prst="rect">
            <a:avLst/>
          </a:prstGeom>
          <a:solidFill>
            <a:srgbClr val="FFFF00">
              <a:alpha val="20000"/>
            </a:srgbClr>
          </a:solidFill>
          <a:ln>
            <a:solidFill>
              <a:srgbClr val="FF0000"/>
            </a:solidFill>
          </a:ln>
        </p:spPr>
        <p:txBody>
          <a:bodyPr wrap="square" rtlCol="0">
            <a:spAutoFit/>
          </a:bodyPr>
          <a:lstStyle/>
          <a:p>
            <a:pPr algn="ctr"/>
            <a:r>
              <a:rPr kumimoji="1" lang="en-US" altLang="ja-JP" sz="2200" b="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Fast Ignition</a:t>
            </a:r>
            <a:endParaRPr kumimoji="1" lang="ja-JP" altLang="en-US" sz="2200" b="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16" name="矢印: 右 15">
            <a:extLst>
              <a:ext uri="{FF2B5EF4-FFF2-40B4-BE49-F238E27FC236}">
                <a16:creationId xmlns:a16="http://schemas.microsoft.com/office/drawing/2014/main" id="{95B1F64D-ACA3-D36D-7F81-B25B4CA64FC1}"/>
              </a:ext>
            </a:extLst>
          </p:cNvPr>
          <p:cNvSpPr/>
          <p:nvPr/>
        </p:nvSpPr>
        <p:spPr>
          <a:xfrm>
            <a:off x="4411980" y="5548452"/>
            <a:ext cx="1574169" cy="1004748"/>
          </a:xfrm>
          <a:prstGeom prst="rightArrow">
            <a:avLst>
              <a:gd name="adj1" fmla="val 100000"/>
              <a:gd name="adj2" fmla="val 50000"/>
            </a:avLst>
          </a:prstGeom>
          <a:gradFill flip="none" rotWithShape="1">
            <a:gsLst>
              <a:gs pos="0">
                <a:schemeClr val="accent1">
                  <a:lumMod val="5000"/>
                  <a:lumOff val="95000"/>
                  <a:alpha val="0"/>
                </a:schemeClr>
              </a:gs>
              <a:gs pos="95000">
                <a:srgbClr val="FF00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矢印コネクタ 17">
            <a:extLst>
              <a:ext uri="{FF2B5EF4-FFF2-40B4-BE49-F238E27FC236}">
                <a16:creationId xmlns:a16="http://schemas.microsoft.com/office/drawing/2014/main" id="{2EBFE6E5-D6B5-6956-F849-50569E53F4DF}"/>
              </a:ext>
            </a:extLst>
          </p:cNvPr>
          <p:cNvCxnSpPr>
            <a:cxnSpLocks/>
            <a:stCxn id="13" idx="3"/>
          </p:cNvCxnSpPr>
          <p:nvPr/>
        </p:nvCxnSpPr>
        <p:spPr>
          <a:xfrm>
            <a:off x="3115917" y="1341142"/>
            <a:ext cx="836951" cy="1329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91110EB5-5F50-FACC-7834-D156B5DB972A}"/>
              </a:ext>
            </a:extLst>
          </p:cNvPr>
          <p:cNvSpPr txBox="1"/>
          <p:nvPr/>
        </p:nvSpPr>
        <p:spPr>
          <a:xfrm>
            <a:off x="906958" y="5599850"/>
            <a:ext cx="4788490"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dirty="0">
                <a:solidFill>
                  <a:srgbClr val="002060"/>
                </a:solidFill>
                <a:latin typeface="Helvetica"/>
                <a:ea typeface="ヒラギノ角ゴシック W3"/>
              </a:rPr>
              <a:t>Solid or low aspect sphere without a cone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2060"/>
                </a:solidFill>
                <a:effectLst/>
                <a:uLnTx/>
                <a:uFillTx/>
                <a:latin typeface="Helvetica"/>
                <a:ea typeface="ヒラギノ角ゴシック W3"/>
                <a:cs typeface="+mn-cs"/>
              </a:rPr>
              <a:t>Implosion </a:t>
            </a:r>
            <a:r>
              <a:rPr lang="en-US" altLang="ja-JP" b="1" dirty="0">
                <a:solidFill>
                  <a:srgbClr val="002060"/>
                </a:solidFill>
                <a:latin typeface="Helvetica"/>
                <a:ea typeface="ヒラギノ角ゴシック W3"/>
              </a:rPr>
              <a:t>laser</a:t>
            </a:r>
            <a:r>
              <a:rPr kumimoji="1" lang="en-US" altLang="ja-JP" sz="1800" b="1" i="0" u="none" strike="noStrike" kern="1200" cap="none" spc="0" normalizeH="0" baseline="0" noProof="0" dirty="0">
                <a:ln>
                  <a:noFill/>
                </a:ln>
                <a:solidFill>
                  <a:srgbClr val="002060"/>
                </a:solidFill>
                <a:effectLst/>
                <a:uLnTx/>
                <a:uFillTx/>
                <a:latin typeface="Helvetica"/>
                <a:ea typeface="ヒラギノ角ゴシック W3"/>
                <a:cs typeface="+mn-cs"/>
              </a:rPr>
              <a:t> energy (2ω): 200kJ</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2060"/>
                </a:solidFill>
                <a:effectLst/>
                <a:uLnTx/>
                <a:uFillTx/>
                <a:latin typeface="Helvetica"/>
                <a:ea typeface="ヒラギノ角ゴシック W3"/>
                <a:cs typeface="+mn-cs"/>
              </a:rPr>
              <a:t>Heating laser energy (ω):</a:t>
            </a:r>
            <a:r>
              <a:rPr lang="en-US" altLang="ja-JP" b="1" dirty="0">
                <a:solidFill>
                  <a:srgbClr val="002060"/>
                </a:solidFill>
                <a:latin typeface="Helvetica"/>
                <a:ea typeface="ヒラギノ角ゴシック W3"/>
              </a:rPr>
              <a:t> </a:t>
            </a:r>
            <a:r>
              <a:rPr kumimoji="1" lang="en-US" altLang="ja-JP" sz="1800" b="1" i="0" u="none" strike="noStrike" kern="1200" cap="none" spc="0" normalizeH="0" baseline="0" noProof="0" dirty="0">
                <a:ln>
                  <a:noFill/>
                </a:ln>
                <a:solidFill>
                  <a:srgbClr val="002060"/>
                </a:solidFill>
                <a:effectLst/>
                <a:uLnTx/>
                <a:uFillTx/>
                <a:latin typeface="Helvetica"/>
                <a:ea typeface="ヒラギノ角ゴシック W3"/>
                <a:cs typeface="+mn-cs"/>
              </a:rPr>
              <a:t>50~100kJ </a:t>
            </a:r>
            <a:endParaRPr kumimoji="1" lang="ja-JP" altLang="en-US" sz="1800" b="1" i="0" u="none" strike="noStrike" kern="1200" cap="none" spc="0" normalizeH="0" baseline="0" noProof="0" dirty="0">
              <a:ln>
                <a:noFill/>
              </a:ln>
              <a:solidFill>
                <a:srgbClr val="002060"/>
              </a:solidFill>
              <a:effectLst/>
              <a:uLnTx/>
              <a:uFillTx/>
              <a:latin typeface="Helvetica"/>
              <a:ea typeface="ヒラギノ角ゴシック W3"/>
              <a:cs typeface="+mn-cs"/>
            </a:endParaRPr>
          </a:p>
        </p:txBody>
      </p:sp>
      <p:pic>
        <p:nvPicPr>
          <p:cNvPr id="5" name="図 4">
            <a:extLst>
              <a:ext uri="{FF2B5EF4-FFF2-40B4-BE49-F238E27FC236}">
                <a16:creationId xmlns:a16="http://schemas.microsoft.com/office/drawing/2014/main" id="{181F9D72-470B-4A71-AB75-E712752626E8}"/>
              </a:ext>
            </a:extLst>
          </p:cNvPr>
          <p:cNvPicPr>
            <a:picLocks noChangeAspect="1"/>
          </p:cNvPicPr>
          <p:nvPr/>
        </p:nvPicPr>
        <p:blipFill rotWithShape="1">
          <a:blip r:embed="rId5"/>
          <a:srcRect l="463" t="20633" r="7546" b="2750"/>
          <a:stretch/>
        </p:blipFill>
        <p:spPr>
          <a:xfrm>
            <a:off x="4224551" y="3373309"/>
            <a:ext cx="2941793" cy="1310387"/>
          </a:xfrm>
          <a:prstGeom prst="rect">
            <a:avLst/>
          </a:prstGeom>
          <a:effectLst>
            <a:outerShdw blurRad="63500" sx="102000" sy="102000" algn="ctr" rotWithShape="0">
              <a:prstClr val="black">
                <a:alpha val="40000"/>
              </a:prstClr>
            </a:outerShdw>
          </a:effectLst>
        </p:spPr>
      </p:pic>
      <p:pic>
        <p:nvPicPr>
          <p:cNvPr id="6" name="図 5">
            <a:extLst>
              <a:ext uri="{FF2B5EF4-FFF2-40B4-BE49-F238E27FC236}">
                <a16:creationId xmlns:a16="http://schemas.microsoft.com/office/drawing/2014/main" id="{1B1C7A4B-3C31-B7F0-2447-0EBB21638626}"/>
              </a:ext>
            </a:extLst>
          </p:cNvPr>
          <p:cNvPicPr>
            <a:picLocks noChangeAspect="1"/>
          </p:cNvPicPr>
          <p:nvPr/>
        </p:nvPicPr>
        <p:blipFill>
          <a:blip r:embed="rId6"/>
          <a:stretch>
            <a:fillRect/>
          </a:stretch>
        </p:blipFill>
        <p:spPr>
          <a:xfrm>
            <a:off x="9598837" y="2437771"/>
            <a:ext cx="1889471" cy="1141386"/>
          </a:xfrm>
          <a:prstGeom prst="rect">
            <a:avLst/>
          </a:prstGeom>
        </p:spPr>
      </p:pic>
      <p:pic>
        <p:nvPicPr>
          <p:cNvPr id="7" name="Picture 4" descr="Inertial Confinement Fusion: How to Make a Star">
            <a:extLst>
              <a:ext uri="{FF2B5EF4-FFF2-40B4-BE49-F238E27FC236}">
                <a16:creationId xmlns:a16="http://schemas.microsoft.com/office/drawing/2014/main" id="{511724DA-FBFD-9811-B3FD-E1EDDFCC8F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96600" y="1809334"/>
            <a:ext cx="839736" cy="656394"/>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440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0C8447A-B7BC-A085-B207-512FF94ABB1E}"/>
              </a:ext>
            </a:extLst>
          </p:cNvPr>
          <p:cNvPicPr>
            <a:picLocks noChangeAspect="1"/>
          </p:cNvPicPr>
          <p:nvPr/>
        </p:nvPicPr>
        <p:blipFill>
          <a:blip r:embed="rId3"/>
          <a:stretch>
            <a:fillRect/>
          </a:stretch>
        </p:blipFill>
        <p:spPr>
          <a:xfrm>
            <a:off x="1383758" y="2241444"/>
            <a:ext cx="9331357" cy="4583288"/>
          </a:xfrm>
          <a:prstGeom prst="rect">
            <a:avLst/>
          </a:prstGeom>
        </p:spPr>
      </p:pic>
      <p:sp>
        <p:nvSpPr>
          <p:cNvPr id="9" name="テキスト ボックス 8">
            <a:extLst>
              <a:ext uri="{FF2B5EF4-FFF2-40B4-BE49-F238E27FC236}">
                <a16:creationId xmlns:a16="http://schemas.microsoft.com/office/drawing/2014/main" id="{47BEEE6A-9005-03FB-E130-C0DC66DF25A3}"/>
              </a:ext>
            </a:extLst>
          </p:cNvPr>
          <p:cNvSpPr txBox="1"/>
          <p:nvPr/>
        </p:nvSpPr>
        <p:spPr>
          <a:xfrm>
            <a:off x="303323" y="139948"/>
            <a:ext cx="11492249" cy="553998"/>
          </a:xfrm>
          <a:prstGeom prst="rect">
            <a:avLst/>
          </a:prstGeom>
          <a:noFill/>
        </p:spPr>
        <p:txBody>
          <a:bodyPr wrap="none" rtlCol="0">
            <a:spAutoFit/>
          </a:bodyPr>
          <a:lstStyle/>
          <a:p>
            <a:pPr algn="ctr"/>
            <a:r>
              <a:rPr kumimoji="1" lang="en-US" altLang="ja-JP" sz="3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History and </a:t>
            </a:r>
            <a:r>
              <a:rPr lang="en-US" altLang="ja-JP" sz="3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Evolution</a:t>
            </a:r>
            <a:r>
              <a:rPr lang="ja-JP" altLang="en-US" sz="3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r>
              <a:rPr lang="en-US" altLang="ja-JP" sz="3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of </a:t>
            </a:r>
            <a:r>
              <a:rPr kumimoji="1" lang="en-US" altLang="ja-JP" sz="3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Fast Ignition Target Design</a:t>
            </a:r>
            <a:endParaRPr kumimoji="1" lang="ja-JP" altLang="en-US" sz="3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cxnSp>
        <p:nvCxnSpPr>
          <p:cNvPr id="61" name="直線コネクタ 60">
            <a:extLst>
              <a:ext uri="{FF2B5EF4-FFF2-40B4-BE49-F238E27FC236}">
                <a16:creationId xmlns:a16="http://schemas.microsoft.com/office/drawing/2014/main" id="{C422256D-15FC-5FFE-4394-ABE136EADDF1}"/>
              </a:ext>
            </a:extLst>
          </p:cNvPr>
          <p:cNvCxnSpPr/>
          <p:nvPr/>
        </p:nvCxnSpPr>
        <p:spPr>
          <a:xfrm>
            <a:off x="349611" y="789273"/>
            <a:ext cx="115473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53BA5704-F60F-2C74-F606-374D822052BF}"/>
              </a:ext>
            </a:extLst>
          </p:cNvPr>
          <p:cNvSpPr txBox="1"/>
          <p:nvPr/>
        </p:nvSpPr>
        <p:spPr>
          <a:xfrm flipH="1">
            <a:off x="796487" y="789273"/>
            <a:ext cx="11045902" cy="1480855"/>
          </a:xfrm>
          <a:prstGeom prst="rect">
            <a:avLst/>
          </a:prstGeom>
          <a:noFill/>
        </p:spPr>
        <p:txBody>
          <a:bodyPr wrap="square" rtlCol="0">
            <a:spAutoFit/>
          </a:bodyPr>
          <a:lstStyle/>
          <a:p>
            <a:pPr marL="173038" indent="-173038">
              <a:lnSpc>
                <a:spcPct val="110000"/>
              </a:lnSpc>
              <a:buFont typeface="Arial" panose="020B0604020202020204" pitchFamily="34" charset="0"/>
              <a:buChar char="•"/>
            </a:pPr>
            <a:r>
              <a:rPr kumimoji="1" lang="en-US" altLang="ja-JP" sz="1400" dirty="0">
                <a:latin typeface="BIZ UDPゴシック" panose="020B0400000000000000" pitchFamily="50" charset="-128"/>
                <a:ea typeface="BIZ UDPゴシック" panose="020B0400000000000000" pitchFamily="50" charset="-128"/>
              </a:rPr>
              <a:t>At the beginning, a spherical shell implosion and fast electron heating by short pulse laser was proposed and the POP was experimentally made.</a:t>
            </a:r>
          </a:p>
          <a:p>
            <a:pPr marL="173038" indent="-173038">
              <a:lnSpc>
                <a:spcPct val="110000"/>
              </a:lnSpc>
              <a:buFont typeface="Arial" panose="020B0604020202020204" pitchFamily="34" charset="0"/>
              <a:buChar char="•"/>
            </a:pPr>
            <a:r>
              <a:rPr kumimoji="1" lang="en-US" altLang="ja-JP" sz="1400" dirty="0">
                <a:latin typeface="BIZ UDPゴシック" panose="020B0400000000000000" pitchFamily="50" charset="-128"/>
                <a:ea typeface="BIZ UDPゴシック" panose="020B0400000000000000" pitchFamily="50" charset="-128"/>
              </a:rPr>
              <a:t>In </a:t>
            </a:r>
            <a:r>
              <a:rPr lang="en-US" altLang="ja-JP" sz="1400" dirty="0">
                <a:latin typeface="BIZ UDPゴシック" panose="020B0400000000000000" pitchFamily="50" charset="-128"/>
                <a:ea typeface="BIZ UDPゴシック" panose="020B0400000000000000" pitchFamily="50" charset="-128"/>
              </a:rPr>
              <a:t>the experiments under much smaller laser energies than the reactor size, </a:t>
            </a:r>
            <a:r>
              <a:rPr kumimoji="1" lang="en-US" altLang="ja-JP" sz="1400" dirty="0">
                <a:latin typeface="BIZ UDPゴシック" panose="020B0400000000000000" pitchFamily="50" charset="-128"/>
                <a:ea typeface="BIZ UDPゴシック" panose="020B0400000000000000" pitchFamily="50" charset="-128"/>
              </a:rPr>
              <a:t>the targets became more and more complex to study the details of the fast ignition scheme</a:t>
            </a:r>
            <a:r>
              <a:rPr lang="en-US" altLang="ja-JP" sz="1400" dirty="0">
                <a:latin typeface="BIZ UDPゴシック" panose="020B0400000000000000" pitchFamily="50" charset="-128"/>
                <a:ea typeface="BIZ UDPゴシック" panose="020B0400000000000000" pitchFamily="50" charset="-128"/>
              </a:rPr>
              <a:t>.</a:t>
            </a:r>
          </a:p>
          <a:p>
            <a:pPr marL="173038" indent="-173038">
              <a:lnSpc>
                <a:spcPct val="110000"/>
              </a:lnSpc>
              <a:buFont typeface="Arial" panose="020B0604020202020204" pitchFamily="34" charset="0"/>
              <a:buChar char="•"/>
            </a:pPr>
            <a:r>
              <a:rPr lang="en-US" altLang="ja-JP" sz="1400" dirty="0">
                <a:latin typeface="BIZ UDPゴシック" panose="020B0400000000000000" pitchFamily="50" charset="-128"/>
                <a:ea typeface="BIZ UDPゴシック" panose="020B0400000000000000" pitchFamily="50" charset="-128"/>
              </a:rPr>
              <a:t>T</a:t>
            </a:r>
            <a:r>
              <a:rPr kumimoji="1" lang="en-US" altLang="ja-JP" sz="1400" dirty="0">
                <a:latin typeface="BIZ UDPゴシック" panose="020B0400000000000000" pitchFamily="50" charset="-128"/>
                <a:ea typeface="BIZ UDPゴシック" panose="020B0400000000000000" pitchFamily="50" charset="-128"/>
              </a:rPr>
              <a:t>his allowed us to understand the details of the stable implosion and efficient heating, and to find that the target for the reactor would be very simple due to the different heating mechanisms from the original.</a:t>
            </a:r>
          </a:p>
        </p:txBody>
      </p:sp>
      <p:sp>
        <p:nvSpPr>
          <p:cNvPr id="6" name="テキスト ボックス 5">
            <a:extLst>
              <a:ext uri="{FF2B5EF4-FFF2-40B4-BE49-F238E27FC236}">
                <a16:creationId xmlns:a16="http://schemas.microsoft.com/office/drawing/2014/main" id="{03DC0BC6-D009-6E47-8DEA-54019EE907B6}"/>
              </a:ext>
            </a:extLst>
          </p:cNvPr>
          <p:cNvSpPr txBox="1"/>
          <p:nvPr/>
        </p:nvSpPr>
        <p:spPr>
          <a:xfrm>
            <a:off x="9111944" y="3442007"/>
            <a:ext cx="1696298" cy="461665"/>
          </a:xfrm>
          <a:prstGeom prst="rect">
            <a:avLst/>
          </a:prstGeom>
          <a:solidFill>
            <a:schemeClr val="bg1"/>
          </a:solidFill>
          <a:effectLst>
            <a:softEdge rad="114300"/>
          </a:effectLst>
        </p:spPr>
        <p:txBody>
          <a:bodyPr wrap="none" rtlCol="0">
            <a:spAutoFit/>
          </a:bodyPr>
          <a:lstStyle/>
          <a:p>
            <a:r>
              <a:rPr kumimoji="1" lang="en-US" altLang="ja-JP"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r>
              <a:rPr kumimoji="1" lang="en-US" altLang="ja-JP" sz="2400" b="1" dirty="0">
                <a:solidFill>
                  <a:srgbClr val="FF0000"/>
                </a:solidFill>
                <a:effectLst>
                  <a:outerShdw blurRad="38100" dist="38100" dir="2700000" algn="tl">
                    <a:srgbClr val="000000">
                      <a:alpha val="43137"/>
                    </a:srgbClr>
                  </a:outerShdw>
                </a:effectLst>
                <a:latin typeface="Symbol" panose="05050102010706020507" pitchFamily="18" charset="2"/>
                <a:ea typeface="BIZ UDPゴシック" panose="020B0400000000000000" pitchFamily="50" charset="-128"/>
              </a:rPr>
              <a:t>a</a:t>
            </a:r>
            <a:r>
              <a:rPr kumimoji="1" lang="en-US" altLang="ja-JP"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heating</a:t>
            </a:r>
            <a:endParaRPr kumimoji="1" lang="ja-JP" altLang="en-US"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2" name="Rectangle 6">
            <a:extLst>
              <a:ext uri="{FF2B5EF4-FFF2-40B4-BE49-F238E27FC236}">
                <a16:creationId xmlns:a16="http://schemas.microsoft.com/office/drawing/2014/main" id="{CEB80527-E383-8184-29FD-50880D1F5095}"/>
              </a:ext>
            </a:extLst>
          </p:cNvPr>
          <p:cNvSpPr>
            <a:spLocks noChangeArrowheads="1"/>
          </p:cNvSpPr>
          <p:nvPr/>
        </p:nvSpPr>
        <p:spPr bwMode="auto">
          <a:xfrm>
            <a:off x="11430000" y="6553200"/>
            <a:ext cx="762000" cy="3048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7"/>
                    </a:schemeClr>
                  </a:outerShdw>
                </a:effectLst>
              </a14:hiddenEffects>
            </a:ext>
          </a:extLst>
        </p:spPr>
        <p:txBody>
          <a:bodyPr lIns="91436" tIns="45716" rIns="91436" bIns="45716"/>
          <a:lstStyle/>
          <a:p>
            <a:pPr algn="r" defTabSz="911934">
              <a:defRPr/>
            </a:pPr>
            <a:fld id="{57A8297D-5CC8-2240-8899-FD4042865E28}" type="slidenum">
              <a:rPr lang="en-US" altLang="ja-JP" sz="1400">
                <a:solidFill>
                  <a:srgbClr val="002060"/>
                </a:solidFill>
                <a:latin typeface="BIZ UDPゴシック" panose="020B0400000000000000" pitchFamily="50" charset="-128"/>
                <a:ea typeface="BIZ UDPゴシック" panose="020B0400000000000000" pitchFamily="50" charset="-128"/>
                <a:cs typeface="Arial" panose="020B0604020202020204" pitchFamily="34" charset="0"/>
              </a:rPr>
              <a:pPr algn="r" defTabSz="911934">
                <a:defRPr/>
              </a:pPr>
              <a:t>3</a:t>
            </a:fld>
            <a:endParaRPr lang="en-US" altLang="ja-JP" sz="1400" dirty="0">
              <a:solidFill>
                <a:srgbClr val="002060"/>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Tree>
    <p:extLst>
      <p:ext uri="{BB962C8B-B14F-4D97-AF65-F5344CB8AC3E}">
        <p14:creationId xmlns:p14="http://schemas.microsoft.com/office/powerpoint/2010/main" val="2037434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4" name="グループ化 1073">
            <a:extLst>
              <a:ext uri="{FF2B5EF4-FFF2-40B4-BE49-F238E27FC236}">
                <a16:creationId xmlns:a16="http://schemas.microsoft.com/office/drawing/2014/main" id="{DD06C004-B2C4-FA91-0B3B-9B81D6EB27D7}"/>
              </a:ext>
            </a:extLst>
          </p:cNvPr>
          <p:cNvGrpSpPr/>
          <p:nvPr/>
        </p:nvGrpSpPr>
        <p:grpSpPr>
          <a:xfrm>
            <a:off x="3904733" y="-2247889"/>
            <a:ext cx="566397" cy="1042596"/>
            <a:chOff x="2070335" y="1244157"/>
            <a:chExt cx="324674" cy="547213"/>
          </a:xfrm>
        </p:grpSpPr>
        <p:sp>
          <p:nvSpPr>
            <p:cNvPr id="1107" name="矢印: 山形 1106">
              <a:extLst>
                <a:ext uri="{FF2B5EF4-FFF2-40B4-BE49-F238E27FC236}">
                  <a16:creationId xmlns:a16="http://schemas.microsoft.com/office/drawing/2014/main" id="{933D4428-B361-D183-9066-57768E99D926}"/>
                </a:ext>
              </a:extLst>
            </p:cNvPr>
            <p:cNvSpPr/>
            <p:nvPr/>
          </p:nvSpPr>
          <p:spPr>
            <a:xfrm>
              <a:off x="2070335" y="1244157"/>
              <a:ext cx="172274" cy="543403"/>
            </a:xfrm>
            <a:prstGeom prst="chevr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1108" name="矢印: 山形 1107">
              <a:extLst>
                <a:ext uri="{FF2B5EF4-FFF2-40B4-BE49-F238E27FC236}">
                  <a16:creationId xmlns:a16="http://schemas.microsoft.com/office/drawing/2014/main" id="{24DAA64A-3906-F917-1D1D-6E50C3E1CBAA}"/>
                </a:ext>
              </a:extLst>
            </p:cNvPr>
            <p:cNvSpPr/>
            <p:nvPr/>
          </p:nvSpPr>
          <p:spPr>
            <a:xfrm>
              <a:off x="2222735" y="1247967"/>
              <a:ext cx="172274" cy="543403"/>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grpSp>
      <p:sp>
        <p:nvSpPr>
          <p:cNvPr id="1079" name="正方形/長方形 1078">
            <a:extLst>
              <a:ext uri="{FF2B5EF4-FFF2-40B4-BE49-F238E27FC236}">
                <a16:creationId xmlns:a16="http://schemas.microsoft.com/office/drawing/2014/main" id="{5717A652-AFE4-88DC-E7E5-6D4371F3EA43}"/>
              </a:ext>
            </a:extLst>
          </p:cNvPr>
          <p:cNvSpPr/>
          <p:nvPr/>
        </p:nvSpPr>
        <p:spPr>
          <a:xfrm>
            <a:off x="10758424" y="-2776910"/>
            <a:ext cx="1695879" cy="369332"/>
          </a:xfrm>
          <a:prstGeom prst="rect">
            <a:avLst/>
          </a:prstGeom>
          <a:solidFill>
            <a:schemeClr val="bg1"/>
          </a:solidFill>
        </p:spPr>
        <p:txBody>
          <a:bodyPr wrap="square">
            <a:spAutoFit/>
          </a:bodyPr>
          <a:lstStyle/>
          <a:p>
            <a:endParaRPr lang="ja-JP" altLang="en-US" dirty="0">
              <a:solidFill>
                <a:srgbClr val="C00000"/>
              </a:solidFill>
              <a:effectLst>
                <a:outerShdw blurRad="38100" dist="38100" dir="2700000" algn="tl">
                  <a:srgbClr val="000000">
                    <a:alpha val="43137"/>
                  </a:srgbClr>
                </a:outerShdw>
              </a:effectLst>
            </a:endParaRPr>
          </a:p>
        </p:txBody>
      </p:sp>
      <p:pic>
        <p:nvPicPr>
          <p:cNvPr id="1081" name="Picture 28">
            <a:extLst>
              <a:ext uri="{FF2B5EF4-FFF2-40B4-BE49-F238E27FC236}">
                <a16:creationId xmlns:a16="http://schemas.microsoft.com/office/drawing/2014/main" id="{5754F214-D9F8-8AFC-D826-AAF3EACE2D2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rcRect/>
          <a:stretch>
            <a:fillRect/>
          </a:stretch>
        </p:blipFill>
        <p:spPr bwMode="auto">
          <a:xfrm flipH="1" flipV="1">
            <a:off x="12211097" y="-1627813"/>
            <a:ext cx="1535385" cy="1181392"/>
          </a:xfrm>
          <a:prstGeom prst="rect">
            <a:avLst/>
          </a:prstGeom>
          <a:ln>
            <a:noFill/>
          </a:ln>
          <a:effectLst>
            <a:softEdge rad="139700"/>
          </a:effectLst>
        </p:spPr>
      </p:pic>
      <p:sp>
        <p:nvSpPr>
          <p:cNvPr id="31" name="楕円 30">
            <a:extLst>
              <a:ext uri="{FF2B5EF4-FFF2-40B4-BE49-F238E27FC236}">
                <a16:creationId xmlns:a16="http://schemas.microsoft.com/office/drawing/2014/main" id="{56A62AA5-B82B-4381-B899-3B8CD1D8237A}"/>
              </a:ext>
            </a:extLst>
          </p:cNvPr>
          <p:cNvSpPr>
            <a:spLocks noChangeAspect="1"/>
          </p:cNvSpPr>
          <p:nvPr/>
        </p:nvSpPr>
        <p:spPr>
          <a:xfrm>
            <a:off x="1204059" y="1200875"/>
            <a:ext cx="5332115" cy="5332116"/>
          </a:xfrm>
          <a:prstGeom prst="ellipse">
            <a:avLst/>
          </a:prstGeom>
          <a:gradFill flip="none" rotWithShape="1">
            <a:gsLst>
              <a:gs pos="40000">
                <a:schemeClr val="accent1">
                  <a:alpha val="65000"/>
                  <a:lumMod val="59000"/>
                  <a:lumOff val="41000"/>
                </a:schemeClr>
              </a:gs>
              <a:gs pos="75000">
                <a:schemeClr val="accent1">
                  <a:alpha val="46000"/>
                  <a:lumMod val="81000"/>
                  <a:lumOff val="19000"/>
                </a:schemeClr>
              </a:gs>
              <a:gs pos="3000">
                <a:schemeClr val="accent1">
                  <a:lumMod val="72000"/>
                  <a:alpha val="59000"/>
                </a:schemeClr>
              </a:gs>
            </a:gsLst>
            <a:path path="circle">
              <a:fillToRect l="50000" t="50000" r="50000" b="50000"/>
            </a:path>
            <a:tileRect/>
          </a:gradFill>
          <a:ln>
            <a:noFill/>
          </a:ln>
          <a:effectLst>
            <a:softEdge rad="901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2" name="楕円 61">
            <a:extLst>
              <a:ext uri="{FF2B5EF4-FFF2-40B4-BE49-F238E27FC236}">
                <a16:creationId xmlns:a16="http://schemas.microsoft.com/office/drawing/2014/main" id="{C18194DA-AF03-4AAB-919B-FA6566A913B7}"/>
              </a:ext>
            </a:extLst>
          </p:cNvPr>
          <p:cNvSpPr>
            <a:spLocks noChangeAspect="1"/>
          </p:cNvSpPr>
          <p:nvPr/>
        </p:nvSpPr>
        <p:spPr>
          <a:xfrm>
            <a:off x="2839438" y="2943408"/>
            <a:ext cx="1726003" cy="1726003"/>
          </a:xfrm>
          <a:prstGeom prst="ellipse">
            <a:avLst/>
          </a:prstGeom>
          <a:gradFill flip="none" rotWithShape="1">
            <a:gsLst>
              <a:gs pos="14000">
                <a:schemeClr val="accent1">
                  <a:lumMod val="72000"/>
                </a:schemeClr>
              </a:gs>
              <a:gs pos="52000">
                <a:schemeClr val="accent1">
                  <a:alpha val="68000"/>
                  <a:lumMod val="87000"/>
                </a:schemeClr>
              </a:gs>
              <a:gs pos="81000">
                <a:schemeClr val="accent1">
                  <a:lumMod val="57000"/>
                  <a:alpha val="88000"/>
                </a:schemeClr>
              </a:gs>
            </a:gsLst>
            <a:path path="circle">
              <a:fillToRect l="50000" t="50000" r="50000" b="50000"/>
            </a:path>
            <a:tileRect/>
          </a:gradFill>
          <a:ln>
            <a:noFill/>
          </a:ln>
          <a:effectLst>
            <a:softEdge rad="228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フリーフォーム: 図形 1">
            <a:extLst>
              <a:ext uri="{FF2B5EF4-FFF2-40B4-BE49-F238E27FC236}">
                <a16:creationId xmlns:a16="http://schemas.microsoft.com/office/drawing/2014/main" id="{02CCDDB9-CD4D-265C-A695-F31D78C6ADDB}"/>
              </a:ext>
            </a:extLst>
          </p:cNvPr>
          <p:cNvSpPr/>
          <p:nvPr/>
        </p:nvSpPr>
        <p:spPr>
          <a:xfrm rot="5400000">
            <a:off x="601401" y="2943047"/>
            <a:ext cx="3634032" cy="1832658"/>
          </a:xfrm>
          <a:custGeom>
            <a:avLst/>
            <a:gdLst>
              <a:gd name="connsiteX0" fmla="*/ 0 w 1448656"/>
              <a:gd name="connsiteY0" fmla="*/ 1720068 h 1720068"/>
              <a:gd name="connsiteX1" fmla="*/ 359596 w 1448656"/>
              <a:gd name="connsiteY1" fmla="*/ 1360473 h 1720068"/>
              <a:gd name="connsiteX2" fmla="*/ 575353 w 1448656"/>
              <a:gd name="connsiteY2" fmla="*/ 209767 h 1720068"/>
              <a:gd name="connsiteX3" fmla="*/ 719191 w 1448656"/>
              <a:gd name="connsiteY3" fmla="*/ 4284 h 1720068"/>
              <a:gd name="connsiteX4" fmla="*/ 842481 w 1448656"/>
              <a:gd name="connsiteY4" fmla="*/ 271412 h 1720068"/>
              <a:gd name="connsiteX5" fmla="*/ 976045 w 1448656"/>
              <a:gd name="connsiteY5" fmla="*/ 990603 h 1720068"/>
              <a:gd name="connsiteX6" fmla="*/ 1089061 w 1448656"/>
              <a:gd name="connsiteY6" fmla="*/ 1494037 h 1720068"/>
              <a:gd name="connsiteX7" fmla="*/ 1448656 w 1448656"/>
              <a:gd name="connsiteY7" fmla="*/ 1668697 h 1720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8656" h="1720068">
                <a:moveTo>
                  <a:pt x="0" y="1720068"/>
                </a:moveTo>
                <a:cubicBezTo>
                  <a:pt x="131852" y="1666129"/>
                  <a:pt x="263704" y="1612190"/>
                  <a:pt x="359596" y="1360473"/>
                </a:cubicBezTo>
                <a:cubicBezTo>
                  <a:pt x="455488" y="1108756"/>
                  <a:pt x="515421" y="435798"/>
                  <a:pt x="575353" y="209767"/>
                </a:cubicBezTo>
                <a:cubicBezTo>
                  <a:pt x="635285" y="-16264"/>
                  <a:pt x="674670" y="-5990"/>
                  <a:pt x="719191" y="4284"/>
                </a:cubicBezTo>
                <a:cubicBezTo>
                  <a:pt x="763712" y="14558"/>
                  <a:pt x="799672" y="107026"/>
                  <a:pt x="842481" y="271412"/>
                </a:cubicBezTo>
                <a:cubicBezTo>
                  <a:pt x="885290" y="435798"/>
                  <a:pt x="934948" y="786832"/>
                  <a:pt x="976045" y="990603"/>
                </a:cubicBezTo>
                <a:cubicBezTo>
                  <a:pt x="1017142" y="1194374"/>
                  <a:pt x="1010293" y="1381021"/>
                  <a:pt x="1089061" y="1494037"/>
                </a:cubicBezTo>
                <a:cubicBezTo>
                  <a:pt x="1167829" y="1607053"/>
                  <a:pt x="1308242" y="1637875"/>
                  <a:pt x="1448656" y="1668697"/>
                </a:cubicBezTo>
              </a:path>
            </a:pathLst>
          </a:custGeom>
          <a:gradFill flip="none" rotWithShape="1">
            <a:gsLst>
              <a:gs pos="62000">
                <a:schemeClr val="bg1"/>
              </a:gs>
              <a:gs pos="100000">
                <a:schemeClr val="accent1">
                  <a:alpha val="46000"/>
                  <a:lumMod val="81000"/>
                  <a:lumOff val="19000"/>
                </a:schemeClr>
              </a:gs>
              <a:gs pos="3000">
                <a:schemeClr val="bg1">
                  <a:lumMod val="0"/>
                  <a:lumOff val="100000"/>
                </a:schemeClr>
              </a:gs>
            </a:gsLst>
            <a:lin ang="16200000" scaled="1"/>
            <a:tileRect/>
          </a:gradFill>
          <a:ln w="13652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endParaRPr kumimoji="1" lang="ja-JP" altLang="en-US"/>
          </a:p>
        </p:txBody>
      </p:sp>
      <p:sp>
        <p:nvSpPr>
          <p:cNvPr id="1060" name="テキスト ボックス 1059">
            <a:extLst>
              <a:ext uri="{FF2B5EF4-FFF2-40B4-BE49-F238E27FC236}">
                <a16:creationId xmlns:a16="http://schemas.microsoft.com/office/drawing/2014/main" id="{B2AA2A7D-7F89-BF78-56B2-E0053C384AA7}"/>
              </a:ext>
            </a:extLst>
          </p:cNvPr>
          <p:cNvSpPr txBox="1"/>
          <p:nvPr/>
        </p:nvSpPr>
        <p:spPr>
          <a:xfrm>
            <a:off x="3449585" y="4013513"/>
            <a:ext cx="2497800" cy="461665"/>
          </a:xfrm>
          <a:prstGeom prst="rect">
            <a:avLst/>
          </a:prstGeom>
          <a:noFill/>
        </p:spPr>
        <p:txBody>
          <a:bodyPr wrap="none" rtlCol="0">
            <a:spAutoFit/>
          </a:bodyPr>
          <a:lstStyle/>
          <a:p>
            <a:r>
              <a:rPr kumimoji="1" lang="en-US" altLang="ja-JP" sz="2400" b="1" dirty="0">
                <a:solidFill>
                  <a:schemeClr val="bg1"/>
                </a:solidFill>
                <a:effectLst>
                  <a:outerShdw blurRad="38100" dist="38100" dir="2700000" algn="tl">
                    <a:schemeClr val="tx1"/>
                  </a:outerShdw>
                </a:effectLst>
                <a:latin typeface="BIZ UDPゴシック" panose="020B0400000000000000" pitchFamily="50" charset="-128"/>
                <a:ea typeface="BIZ UDPゴシック" panose="020B0400000000000000" pitchFamily="50" charset="-128"/>
              </a:rPr>
              <a:t>Fast electron</a:t>
            </a:r>
            <a:endParaRPr kumimoji="1" lang="ja-JP" altLang="en-US" sz="2400" b="1" dirty="0">
              <a:solidFill>
                <a:schemeClr val="bg1"/>
              </a:solidFill>
              <a:effectLst>
                <a:outerShdw blurRad="38100" dist="38100" dir="2700000" algn="tl">
                  <a:schemeClr val="tx1"/>
                </a:outerShdw>
              </a:effectLst>
              <a:latin typeface="BIZ UDPゴシック" panose="020B0400000000000000" pitchFamily="50" charset="-128"/>
              <a:ea typeface="BIZ UDPゴシック" panose="020B0400000000000000" pitchFamily="50" charset="-128"/>
            </a:endParaRPr>
          </a:p>
        </p:txBody>
      </p:sp>
      <p:grpSp>
        <p:nvGrpSpPr>
          <p:cNvPr id="1176" name="グループ化 1175">
            <a:extLst>
              <a:ext uri="{FF2B5EF4-FFF2-40B4-BE49-F238E27FC236}">
                <a16:creationId xmlns:a16="http://schemas.microsoft.com/office/drawing/2014/main" id="{8C129FAF-F111-B79A-4D74-C71101762E3F}"/>
              </a:ext>
            </a:extLst>
          </p:cNvPr>
          <p:cNvGrpSpPr/>
          <p:nvPr/>
        </p:nvGrpSpPr>
        <p:grpSpPr>
          <a:xfrm>
            <a:off x="654056" y="2892384"/>
            <a:ext cx="2102046" cy="1839922"/>
            <a:chOff x="-5850763" y="5451431"/>
            <a:chExt cx="1492242" cy="2232513"/>
          </a:xfrm>
        </p:grpSpPr>
        <p:grpSp>
          <p:nvGrpSpPr>
            <p:cNvPr id="1191" name="グループ化 1190">
              <a:extLst>
                <a:ext uri="{FF2B5EF4-FFF2-40B4-BE49-F238E27FC236}">
                  <a16:creationId xmlns:a16="http://schemas.microsoft.com/office/drawing/2014/main" id="{A44B45EA-D1CB-444A-48CB-23D1B2C55DDD}"/>
                </a:ext>
              </a:extLst>
            </p:cNvPr>
            <p:cNvGrpSpPr/>
            <p:nvPr/>
          </p:nvGrpSpPr>
          <p:grpSpPr>
            <a:xfrm rot="5400000">
              <a:off x="-6220899" y="5821567"/>
              <a:ext cx="2232513" cy="1492242"/>
              <a:chOff x="6416267" y="2593791"/>
              <a:chExt cx="2232513" cy="1492242"/>
            </a:xfrm>
          </p:grpSpPr>
          <p:sp>
            <p:nvSpPr>
              <p:cNvPr id="1193" name="楕円 1192">
                <a:extLst>
                  <a:ext uri="{FF2B5EF4-FFF2-40B4-BE49-F238E27FC236}">
                    <a16:creationId xmlns:a16="http://schemas.microsoft.com/office/drawing/2014/main" id="{81D69C78-6A63-9EA5-9E06-88CB635776E0}"/>
                  </a:ext>
                </a:extLst>
              </p:cNvPr>
              <p:cNvSpPr/>
              <p:nvPr/>
            </p:nvSpPr>
            <p:spPr>
              <a:xfrm rot="16200000">
                <a:off x="7136267" y="2574033"/>
                <a:ext cx="792000" cy="2232000"/>
              </a:xfrm>
              <a:prstGeom prst="ellipse">
                <a:avLst/>
              </a:prstGeom>
              <a:gradFill>
                <a:gsLst>
                  <a:gs pos="0">
                    <a:schemeClr val="bg1"/>
                  </a:gs>
                  <a:gs pos="98000">
                    <a:schemeClr val="accent2"/>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4" name="台形 1193">
                <a:extLst>
                  <a:ext uri="{FF2B5EF4-FFF2-40B4-BE49-F238E27FC236}">
                    <a16:creationId xmlns:a16="http://schemas.microsoft.com/office/drawing/2014/main" id="{904CE6A8-FEDD-7C5C-30EF-D3A70EE601FB}"/>
                  </a:ext>
                </a:extLst>
              </p:cNvPr>
              <p:cNvSpPr/>
              <p:nvPr/>
            </p:nvSpPr>
            <p:spPr>
              <a:xfrm>
                <a:off x="6416780" y="2593791"/>
                <a:ext cx="2232000" cy="1074814"/>
              </a:xfrm>
              <a:prstGeom prst="trapezoid">
                <a:avLst>
                  <a:gd name="adj" fmla="val 40380"/>
                </a:avLst>
              </a:prstGeom>
              <a:gradFill>
                <a:gsLst>
                  <a:gs pos="0">
                    <a:schemeClr val="bg1"/>
                  </a:gs>
                  <a:gs pos="98000">
                    <a:schemeClr val="accent2"/>
                  </a:gs>
                </a:gsLst>
                <a:lin ang="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92" name="テキスト ボックス 1191">
              <a:extLst>
                <a:ext uri="{FF2B5EF4-FFF2-40B4-BE49-F238E27FC236}">
                  <a16:creationId xmlns:a16="http://schemas.microsoft.com/office/drawing/2014/main" id="{71288B0A-9E3F-C52A-F041-02A677FC2141}"/>
                </a:ext>
              </a:extLst>
            </p:cNvPr>
            <p:cNvSpPr txBox="1"/>
            <p:nvPr/>
          </p:nvSpPr>
          <p:spPr>
            <a:xfrm>
              <a:off x="-5806922" y="6205207"/>
              <a:ext cx="1052425" cy="716803"/>
            </a:xfrm>
            <a:prstGeom prst="rect">
              <a:avLst/>
            </a:prstGeom>
            <a:noFill/>
          </p:spPr>
          <p:txBody>
            <a:bodyPr wrap="none" rtlCol="0">
              <a:spAutoFit/>
            </a:bodyPr>
            <a:lstStyle/>
            <a:p>
              <a:r>
                <a:rPr kumimoji="1" lang="en-US" altLang="ja-JP" sz="2000" b="1" dirty="0">
                  <a:solidFill>
                    <a:schemeClr val="accent2"/>
                  </a:solidFill>
                  <a:effectLst>
                    <a:outerShdw blurRad="38100" dist="38100" dir="2700000" algn="tl">
                      <a:srgbClr val="000000">
                        <a:alpha val="91000"/>
                      </a:srgbClr>
                    </a:outerShdw>
                  </a:effectLst>
                  <a:latin typeface="BIZ UDPゴシック" panose="020B0400000000000000" pitchFamily="50" charset="-128"/>
                  <a:ea typeface="BIZ UDPゴシック" panose="020B0400000000000000" pitchFamily="50" charset="-128"/>
                </a:rPr>
                <a:t>Heating </a:t>
              </a:r>
            </a:p>
            <a:p>
              <a:r>
                <a:rPr kumimoji="1" lang="en-US" altLang="ja-JP" sz="2000" b="1" dirty="0">
                  <a:solidFill>
                    <a:schemeClr val="accent2"/>
                  </a:solidFill>
                  <a:effectLst>
                    <a:outerShdw blurRad="38100" dist="38100" dir="2700000" algn="tl">
                      <a:srgbClr val="000000">
                        <a:alpha val="91000"/>
                      </a:srgbClr>
                    </a:outerShdw>
                  </a:effectLst>
                  <a:latin typeface="BIZ UDPゴシック" panose="020B0400000000000000" pitchFamily="50" charset="-128"/>
                  <a:ea typeface="BIZ UDPゴシック" panose="020B0400000000000000" pitchFamily="50" charset="-128"/>
                </a:rPr>
                <a:t>laser pulse</a:t>
              </a:r>
              <a:endParaRPr kumimoji="1" lang="ja-JP" altLang="en-US" sz="2000" b="1" dirty="0">
                <a:solidFill>
                  <a:schemeClr val="accent2"/>
                </a:solidFill>
                <a:effectLst>
                  <a:outerShdw blurRad="38100" dist="38100" dir="2700000" algn="tl">
                    <a:srgbClr val="000000">
                      <a:alpha val="91000"/>
                    </a:srgbClr>
                  </a:outerShdw>
                </a:effectLst>
                <a:latin typeface="BIZ UDPゴシック" panose="020B0400000000000000" pitchFamily="50" charset="-128"/>
                <a:ea typeface="BIZ UDPゴシック" panose="020B0400000000000000" pitchFamily="50" charset="-128"/>
              </a:endParaRPr>
            </a:p>
          </p:txBody>
        </p:sp>
      </p:grpSp>
      <p:sp>
        <p:nvSpPr>
          <p:cNvPr id="1177" name="楕円 1176">
            <a:extLst>
              <a:ext uri="{FF2B5EF4-FFF2-40B4-BE49-F238E27FC236}">
                <a16:creationId xmlns:a16="http://schemas.microsoft.com/office/drawing/2014/main" id="{9281C031-42F6-07AD-A2A3-8DEBCC45293F}"/>
              </a:ext>
            </a:extLst>
          </p:cNvPr>
          <p:cNvSpPr/>
          <p:nvPr/>
        </p:nvSpPr>
        <p:spPr>
          <a:xfrm>
            <a:off x="2281521" y="3145215"/>
            <a:ext cx="1528433" cy="1318428"/>
          </a:xfrm>
          <a:prstGeom prst="ellipse">
            <a:avLst/>
          </a:prstGeom>
          <a:gradFill flip="none" rotWithShape="1">
            <a:gsLst>
              <a:gs pos="16000">
                <a:srgbClr val="FF0000">
                  <a:lumMod val="49000"/>
                  <a:lumOff val="51000"/>
                  <a:alpha val="89000"/>
                </a:srgbClr>
              </a:gs>
              <a:gs pos="58000">
                <a:srgbClr val="FF0000"/>
              </a:gs>
            </a:gsLst>
            <a:path path="circle">
              <a:fillToRect l="50000" t="50000" r="50000" b="50000"/>
            </a:path>
            <a:tileRect/>
          </a:gradFill>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8" name="楕円 1177">
            <a:extLst>
              <a:ext uri="{FF2B5EF4-FFF2-40B4-BE49-F238E27FC236}">
                <a16:creationId xmlns:a16="http://schemas.microsoft.com/office/drawing/2014/main" id="{8BA03C62-1167-4471-EC34-A88B2B2AB1E8}"/>
              </a:ext>
            </a:extLst>
          </p:cNvPr>
          <p:cNvSpPr/>
          <p:nvPr/>
        </p:nvSpPr>
        <p:spPr>
          <a:xfrm>
            <a:off x="2389446" y="3316388"/>
            <a:ext cx="830861" cy="951510"/>
          </a:xfrm>
          <a:prstGeom prst="ellipse">
            <a:avLst/>
          </a:prstGeom>
          <a:gradFill flip="none" rotWithShape="1">
            <a:gsLst>
              <a:gs pos="31000">
                <a:schemeClr val="accent2"/>
              </a:gs>
              <a:gs pos="72000">
                <a:srgbClr val="FF0000">
                  <a:lumMod val="0"/>
                </a:srgbClr>
              </a:gs>
            </a:gsLst>
            <a:path path="circle">
              <a:fillToRect l="50000" t="50000" r="50000" b="50000"/>
            </a:path>
            <a:tileRect/>
          </a:gradFill>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9" name="楕円 1178">
            <a:extLst>
              <a:ext uri="{FF2B5EF4-FFF2-40B4-BE49-F238E27FC236}">
                <a16:creationId xmlns:a16="http://schemas.microsoft.com/office/drawing/2014/main" id="{2324C851-5064-D992-A85A-7ADF6E3ADBEF}"/>
              </a:ext>
            </a:extLst>
          </p:cNvPr>
          <p:cNvSpPr/>
          <p:nvPr/>
        </p:nvSpPr>
        <p:spPr>
          <a:xfrm>
            <a:off x="2341702" y="3365252"/>
            <a:ext cx="652892" cy="951510"/>
          </a:xfrm>
          <a:prstGeom prst="ellipse">
            <a:avLst/>
          </a:prstGeom>
          <a:gradFill flip="none" rotWithShape="1">
            <a:gsLst>
              <a:gs pos="20000">
                <a:srgbClr val="FF0000"/>
              </a:gs>
              <a:gs pos="74000">
                <a:srgbClr val="FFC000">
                  <a:lumMod val="91000"/>
                  <a:lumOff val="9000"/>
                </a:srgbClr>
              </a:gs>
              <a:gs pos="100000">
                <a:srgbClr val="FF0000">
                  <a:lumMod val="54000"/>
                </a:srgbClr>
              </a:gs>
            </a:gsLst>
            <a:path path="circle">
              <a:fillToRect l="50000" t="50000" r="50000" b="50000"/>
            </a:path>
            <a:tileRect/>
          </a:gradFill>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87" name="直線矢印コネクタ 1186">
            <a:extLst>
              <a:ext uri="{FF2B5EF4-FFF2-40B4-BE49-F238E27FC236}">
                <a16:creationId xmlns:a16="http://schemas.microsoft.com/office/drawing/2014/main" id="{513AA829-2E69-C5FB-061E-EBF8AC43AED4}"/>
              </a:ext>
            </a:extLst>
          </p:cNvPr>
          <p:cNvCxnSpPr>
            <a:cxnSpLocks/>
          </p:cNvCxnSpPr>
          <p:nvPr/>
        </p:nvCxnSpPr>
        <p:spPr>
          <a:xfrm>
            <a:off x="2626968" y="3998139"/>
            <a:ext cx="1379484" cy="0"/>
          </a:xfrm>
          <a:prstGeom prst="straightConnector1">
            <a:avLst/>
          </a:prstGeom>
          <a:ln w="28575">
            <a:gradFill flip="none" rotWithShape="1">
              <a:gsLst>
                <a:gs pos="0">
                  <a:schemeClr val="accent1">
                    <a:lumMod val="5000"/>
                    <a:lumOff val="95000"/>
                    <a:alpha val="0"/>
                  </a:schemeClr>
                </a:gs>
                <a:gs pos="100000">
                  <a:schemeClr val="bg1"/>
                </a:gs>
              </a:gsLst>
              <a:lin ang="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1195" name="楕円 1194">
            <a:extLst>
              <a:ext uri="{FF2B5EF4-FFF2-40B4-BE49-F238E27FC236}">
                <a16:creationId xmlns:a16="http://schemas.microsoft.com/office/drawing/2014/main" id="{82CF565F-E79F-B0E3-D597-F3BE1FDC4BB5}"/>
              </a:ext>
            </a:extLst>
          </p:cNvPr>
          <p:cNvSpPr/>
          <p:nvPr/>
        </p:nvSpPr>
        <p:spPr>
          <a:xfrm>
            <a:off x="4071810" y="3962138"/>
            <a:ext cx="72000" cy="72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7" name="テキスト ボックス 1246">
            <a:extLst>
              <a:ext uri="{FF2B5EF4-FFF2-40B4-BE49-F238E27FC236}">
                <a16:creationId xmlns:a16="http://schemas.microsoft.com/office/drawing/2014/main" id="{8B9416C5-02DF-C478-8088-245B0A6BD70C}"/>
              </a:ext>
            </a:extLst>
          </p:cNvPr>
          <p:cNvSpPr txBox="1"/>
          <p:nvPr/>
        </p:nvSpPr>
        <p:spPr>
          <a:xfrm>
            <a:off x="5859904" y="4133145"/>
            <a:ext cx="415498" cy="369332"/>
          </a:xfrm>
          <a:prstGeom prst="rect">
            <a:avLst/>
          </a:prstGeom>
          <a:noFill/>
        </p:spPr>
        <p:txBody>
          <a:bodyPr wrap="none" rtlCol="0">
            <a:spAutoFit/>
          </a:bodyPr>
          <a:lstStyle/>
          <a:p>
            <a:r>
              <a:rPr lang="ja-JP" altLang="en-US"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①</a:t>
            </a:r>
            <a:endParaRPr kumimoji="1" lang="ja-JP" altLang="en-US"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cxnSp>
        <p:nvCxnSpPr>
          <p:cNvPr id="1251" name="直線コネクタ 1250">
            <a:extLst>
              <a:ext uri="{FF2B5EF4-FFF2-40B4-BE49-F238E27FC236}">
                <a16:creationId xmlns:a16="http://schemas.microsoft.com/office/drawing/2014/main" id="{EE7B2BD8-0B2B-E018-0272-1FF648D2E91E}"/>
              </a:ext>
            </a:extLst>
          </p:cNvPr>
          <p:cNvCxnSpPr/>
          <p:nvPr/>
        </p:nvCxnSpPr>
        <p:spPr>
          <a:xfrm>
            <a:off x="322332" y="825694"/>
            <a:ext cx="115473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60" name="グループ化 1259">
            <a:extLst>
              <a:ext uri="{FF2B5EF4-FFF2-40B4-BE49-F238E27FC236}">
                <a16:creationId xmlns:a16="http://schemas.microsoft.com/office/drawing/2014/main" id="{AA2E349C-D555-B979-5C59-45A1881FE50A}"/>
              </a:ext>
            </a:extLst>
          </p:cNvPr>
          <p:cNvGrpSpPr/>
          <p:nvPr/>
        </p:nvGrpSpPr>
        <p:grpSpPr>
          <a:xfrm>
            <a:off x="6740852" y="2324858"/>
            <a:ext cx="5332115" cy="2795010"/>
            <a:chOff x="6110388" y="-2459000"/>
            <a:chExt cx="3663715" cy="1854072"/>
          </a:xfrm>
        </p:grpSpPr>
        <p:sp>
          <p:nvSpPr>
            <p:cNvPr id="1255" name="正方形/長方形 1254">
              <a:extLst>
                <a:ext uri="{FF2B5EF4-FFF2-40B4-BE49-F238E27FC236}">
                  <a16:creationId xmlns:a16="http://schemas.microsoft.com/office/drawing/2014/main" id="{FFBCBE53-4C43-B5BC-851E-1483EB3CD998}"/>
                </a:ext>
              </a:extLst>
            </p:cNvPr>
            <p:cNvSpPr/>
            <p:nvPr/>
          </p:nvSpPr>
          <p:spPr>
            <a:xfrm>
              <a:off x="6110388" y="-2267199"/>
              <a:ext cx="3395353" cy="1662271"/>
            </a:xfrm>
            <a:prstGeom prst="rect">
              <a:avLst/>
            </a:prstGeom>
            <a:solidFill>
              <a:schemeClr val="bg1"/>
            </a:solidFill>
            <a:ln w="317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3" name="テキスト ボックス 1082">
              <a:extLst>
                <a:ext uri="{FF2B5EF4-FFF2-40B4-BE49-F238E27FC236}">
                  <a16:creationId xmlns:a16="http://schemas.microsoft.com/office/drawing/2014/main" id="{D78C5CFA-C3A0-E442-F6B2-DAD32D4FBDFF}"/>
                </a:ext>
              </a:extLst>
            </p:cNvPr>
            <p:cNvSpPr txBox="1"/>
            <p:nvPr/>
          </p:nvSpPr>
          <p:spPr>
            <a:xfrm>
              <a:off x="6178826" y="-952793"/>
              <a:ext cx="2991871" cy="244997"/>
            </a:xfrm>
            <a:prstGeom prst="rect">
              <a:avLst/>
            </a:prstGeom>
            <a:noFill/>
          </p:spPr>
          <p:txBody>
            <a:bodyPr wrap="square" rtlCol="0">
              <a:spAutoFit/>
            </a:bodyPr>
            <a:lstStyle/>
            <a:p>
              <a:r>
                <a:rPr lang="ja-JP" altLang="en-US"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① </a:t>
              </a:r>
              <a:r>
                <a:rPr lang="en-US" altLang="ja-JP"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Drag heating</a:t>
              </a:r>
              <a:endParaRPr lang="ja-JP" altLang="en-US" dirty="0">
                <a:latin typeface="BIZ UDPゴシック" panose="020B0400000000000000" pitchFamily="50" charset="-128"/>
                <a:ea typeface="BIZ UDPゴシック" panose="020B0400000000000000" pitchFamily="50" charset="-128"/>
              </a:endParaRPr>
            </a:p>
          </p:txBody>
        </p:sp>
        <p:sp>
          <p:nvSpPr>
            <p:cNvPr id="1084" name="テキスト ボックス 1083">
              <a:extLst>
                <a:ext uri="{FF2B5EF4-FFF2-40B4-BE49-F238E27FC236}">
                  <a16:creationId xmlns:a16="http://schemas.microsoft.com/office/drawing/2014/main" id="{E2E29D44-047F-FBE7-0176-FECF857405AE}"/>
                </a:ext>
              </a:extLst>
            </p:cNvPr>
            <p:cNvSpPr txBox="1"/>
            <p:nvPr/>
          </p:nvSpPr>
          <p:spPr>
            <a:xfrm>
              <a:off x="7650467" y="-935853"/>
              <a:ext cx="2056639" cy="244997"/>
            </a:xfrm>
            <a:prstGeom prst="rect">
              <a:avLst/>
            </a:prstGeom>
            <a:noFill/>
          </p:spPr>
          <p:txBody>
            <a:bodyPr wrap="square" rtlCol="0">
              <a:spAutoFit/>
            </a:bodyPr>
            <a:lstStyle/>
            <a:p>
              <a:r>
                <a:rPr lang="ja-JP" altLang="en-US"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② </a:t>
              </a:r>
              <a:r>
                <a:rPr lang="en-US" altLang="ja-JP"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Diffusive heating</a:t>
              </a:r>
              <a:endParaRPr lang="ja-JP" altLang="en-US" dirty="0">
                <a:latin typeface="BIZ UDPゴシック" panose="020B0400000000000000" pitchFamily="50" charset="-128"/>
                <a:ea typeface="BIZ UDPゴシック" panose="020B0400000000000000" pitchFamily="50" charset="-128"/>
              </a:endParaRPr>
            </a:p>
          </p:txBody>
        </p:sp>
        <p:grpSp>
          <p:nvGrpSpPr>
            <p:cNvPr id="1085" name="グループ化 1084">
              <a:extLst>
                <a:ext uri="{FF2B5EF4-FFF2-40B4-BE49-F238E27FC236}">
                  <a16:creationId xmlns:a16="http://schemas.microsoft.com/office/drawing/2014/main" id="{C7D2A860-95FE-807A-6DAC-78727C35F87D}"/>
                </a:ext>
              </a:extLst>
            </p:cNvPr>
            <p:cNvGrpSpPr>
              <a:grpSpLocks noChangeAspect="1"/>
            </p:cNvGrpSpPr>
            <p:nvPr/>
          </p:nvGrpSpPr>
          <p:grpSpPr>
            <a:xfrm>
              <a:off x="7891751" y="-2067889"/>
              <a:ext cx="1346555" cy="1046508"/>
              <a:chOff x="4518591" y="1742085"/>
              <a:chExt cx="2686665" cy="2088000"/>
            </a:xfrm>
          </p:grpSpPr>
          <p:pic>
            <p:nvPicPr>
              <p:cNvPr id="1099" name="図 1098">
                <a:extLst>
                  <a:ext uri="{FF2B5EF4-FFF2-40B4-BE49-F238E27FC236}">
                    <a16:creationId xmlns:a16="http://schemas.microsoft.com/office/drawing/2014/main" id="{345D53D2-BBA6-6337-1DAB-BA7E18E5F413}"/>
                  </a:ext>
                </a:extLst>
              </p:cNvPr>
              <p:cNvPicPr preferRelativeResize="0">
                <a:picLocks/>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9353" y1="57639" x2="54965" y2="49769"/>
                            <a14:foregroundMark x1="54965" y1="49769" x2="63048" y2="45370"/>
                            <a14:foregroundMark x1="63048" y1="45370" x2="64896" y2="54398"/>
                            <a14:foregroundMark x1="64896" y1="54398" x2="60277" y2="58333"/>
                          </a14:backgroundRemoval>
                        </a14:imgEffect>
                      </a14:imgLayer>
                    </a14:imgProps>
                  </a:ext>
                  <a:ext uri="{28A0092B-C50C-407E-A947-70E740481C1C}">
                    <a14:useLocalDpi xmlns:a14="http://schemas.microsoft.com/office/drawing/2010/main" val="0"/>
                  </a:ext>
                </a:extLst>
              </a:blip>
              <a:srcRect l="26543" t="24300" r="15750" b="21112"/>
              <a:stretch/>
            </p:blipFill>
            <p:spPr>
              <a:xfrm flipH="1">
                <a:off x="4842701" y="1742085"/>
                <a:ext cx="2362555" cy="2088000"/>
              </a:xfrm>
              <a:prstGeom prst="rect">
                <a:avLst/>
              </a:prstGeom>
              <a:solidFill>
                <a:schemeClr val="tx1"/>
              </a:solidFill>
            </p:spPr>
          </p:pic>
          <p:sp>
            <p:nvSpPr>
              <p:cNvPr id="1100" name="矢印: 右 1099">
                <a:extLst>
                  <a:ext uri="{FF2B5EF4-FFF2-40B4-BE49-F238E27FC236}">
                    <a16:creationId xmlns:a16="http://schemas.microsoft.com/office/drawing/2014/main" id="{3C4617C2-4689-A4BA-B8ED-8C7054B73B43}"/>
                  </a:ext>
                </a:extLst>
              </p:cNvPr>
              <p:cNvSpPr/>
              <p:nvPr/>
            </p:nvSpPr>
            <p:spPr>
              <a:xfrm>
                <a:off x="4615016" y="2417326"/>
                <a:ext cx="482999" cy="729340"/>
              </a:xfrm>
              <a:prstGeom prst="rightArrow">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104" name="テキスト ボックス 1103">
                <a:extLst>
                  <a:ext uri="{FF2B5EF4-FFF2-40B4-BE49-F238E27FC236}">
                    <a16:creationId xmlns:a16="http://schemas.microsoft.com/office/drawing/2014/main" id="{75680790-3EA7-7686-4A7D-D7D3168B04DD}"/>
                  </a:ext>
                </a:extLst>
              </p:cNvPr>
              <p:cNvSpPr txBox="1"/>
              <p:nvPr/>
            </p:nvSpPr>
            <p:spPr>
              <a:xfrm>
                <a:off x="4518591" y="2593681"/>
                <a:ext cx="816214" cy="429855"/>
              </a:xfrm>
              <a:prstGeom prst="rect">
                <a:avLst/>
              </a:prstGeom>
              <a:noFill/>
            </p:spPr>
            <p:txBody>
              <a:bodyPr wrap="none" rtlCol="0">
                <a:spAutoFit/>
              </a:bodyPr>
              <a:lstStyle/>
              <a:p>
                <a:r>
                  <a:rPr kumimoji="1" lang="en-US" altLang="ja-JP" sz="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Laser</a:t>
                </a:r>
                <a:endParaRPr kumimoji="1" lang="ja-JP" altLang="en-US" sz="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nvGrpSpPr>
            <p:cNvPr id="1086" name="グループ化 1085">
              <a:extLst>
                <a:ext uri="{FF2B5EF4-FFF2-40B4-BE49-F238E27FC236}">
                  <a16:creationId xmlns:a16="http://schemas.microsoft.com/office/drawing/2014/main" id="{B36CCEC2-8584-18F0-CE09-BD1ABA6023F6}"/>
                </a:ext>
              </a:extLst>
            </p:cNvPr>
            <p:cNvGrpSpPr>
              <a:grpSpLocks noChangeAspect="1"/>
            </p:cNvGrpSpPr>
            <p:nvPr/>
          </p:nvGrpSpPr>
          <p:grpSpPr>
            <a:xfrm>
              <a:off x="6189623" y="-2110340"/>
              <a:ext cx="1435066" cy="1146218"/>
              <a:chOff x="7215582" y="1613486"/>
              <a:chExt cx="2884609" cy="2304000"/>
            </a:xfrm>
          </p:grpSpPr>
          <p:grpSp>
            <p:nvGrpSpPr>
              <p:cNvPr id="1087" name="グループ化 1086">
                <a:extLst>
                  <a:ext uri="{FF2B5EF4-FFF2-40B4-BE49-F238E27FC236}">
                    <a16:creationId xmlns:a16="http://schemas.microsoft.com/office/drawing/2014/main" id="{06E2C0E0-378B-BCB6-C495-7C6394DE060A}"/>
                  </a:ext>
                </a:extLst>
              </p:cNvPr>
              <p:cNvGrpSpPr/>
              <p:nvPr/>
            </p:nvGrpSpPr>
            <p:grpSpPr>
              <a:xfrm>
                <a:off x="7215582" y="1613486"/>
                <a:ext cx="2884609" cy="2304000"/>
                <a:chOff x="4367919" y="902045"/>
                <a:chExt cx="2741669" cy="2036423"/>
              </a:xfrm>
            </p:grpSpPr>
            <p:pic>
              <p:nvPicPr>
                <p:cNvPr id="1097" name="図 1096">
                  <a:extLst>
                    <a:ext uri="{FF2B5EF4-FFF2-40B4-BE49-F238E27FC236}">
                      <a16:creationId xmlns:a16="http://schemas.microsoft.com/office/drawing/2014/main" id="{93AA6AFD-2A43-D731-09AB-DC7B2EBE4E07}"/>
                    </a:ext>
                  </a:extLst>
                </p:cNvPr>
                <p:cNvPicPr>
                  <a:picLocks noChangeAspect="1"/>
                </p:cNvPicPr>
                <p:nvPr/>
              </p:nvPicPr>
              <p:blipFill rotWithShape="1">
                <a:blip r:embed="rId7"/>
                <a:srcRect l="53530" b="78027"/>
                <a:stretch/>
              </p:blipFill>
              <p:spPr>
                <a:xfrm>
                  <a:off x="4367919" y="902045"/>
                  <a:ext cx="2741669" cy="1028360"/>
                </a:xfrm>
                <a:prstGeom prst="rect">
                  <a:avLst/>
                </a:prstGeom>
              </p:spPr>
            </p:pic>
            <p:pic>
              <p:nvPicPr>
                <p:cNvPr id="1098" name="図 1097">
                  <a:extLst>
                    <a:ext uri="{FF2B5EF4-FFF2-40B4-BE49-F238E27FC236}">
                      <a16:creationId xmlns:a16="http://schemas.microsoft.com/office/drawing/2014/main" id="{49C1BA27-12F1-565D-D3EB-2A06407846C2}"/>
                    </a:ext>
                  </a:extLst>
                </p:cNvPr>
                <p:cNvPicPr>
                  <a:picLocks noChangeAspect="1"/>
                </p:cNvPicPr>
                <p:nvPr/>
              </p:nvPicPr>
              <p:blipFill rotWithShape="1">
                <a:blip r:embed="rId7"/>
                <a:srcRect l="58419" b="78245"/>
                <a:stretch/>
              </p:blipFill>
              <p:spPr>
                <a:xfrm flipV="1">
                  <a:off x="4665674" y="1920333"/>
                  <a:ext cx="2443914" cy="1018135"/>
                </a:xfrm>
                <a:prstGeom prst="rect">
                  <a:avLst/>
                </a:prstGeom>
              </p:spPr>
            </p:pic>
          </p:grpSp>
          <p:sp>
            <p:nvSpPr>
              <p:cNvPr id="1088" name="正方形/長方形 1087">
                <a:extLst>
                  <a:ext uri="{FF2B5EF4-FFF2-40B4-BE49-F238E27FC236}">
                    <a16:creationId xmlns:a16="http://schemas.microsoft.com/office/drawing/2014/main" id="{B5D8B2D1-66CA-97A3-BF3D-21D656FD2C7B}"/>
                  </a:ext>
                </a:extLst>
              </p:cNvPr>
              <p:cNvSpPr/>
              <p:nvPr/>
            </p:nvSpPr>
            <p:spPr>
              <a:xfrm>
                <a:off x="7567413" y="1761238"/>
                <a:ext cx="256606" cy="2046723"/>
              </a:xfrm>
              <a:prstGeom prst="rect">
                <a:avLst/>
              </a:prstGeom>
              <a:solidFill>
                <a:schemeClr val="tx1"/>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089" name="正方形/長方形 1088">
                <a:extLst>
                  <a:ext uri="{FF2B5EF4-FFF2-40B4-BE49-F238E27FC236}">
                    <a16:creationId xmlns:a16="http://schemas.microsoft.com/office/drawing/2014/main" id="{2048423A-CC75-9BE6-2025-956F47F44AE8}"/>
                  </a:ext>
                </a:extLst>
              </p:cNvPr>
              <p:cNvSpPr/>
              <p:nvPr/>
            </p:nvSpPr>
            <p:spPr>
              <a:xfrm>
                <a:off x="9501924" y="3585018"/>
                <a:ext cx="423739" cy="1839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090" name="二等辺三角形 1089">
                <a:extLst>
                  <a:ext uri="{FF2B5EF4-FFF2-40B4-BE49-F238E27FC236}">
                    <a16:creationId xmlns:a16="http://schemas.microsoft.com/office/drawing/2014/main" id="{C427BE96-FD7A-FAD4-16FF-EA37910CB2D6}"/>
                  </a:ext>
                </a:extLst>
              </p:cNvPr>
              <p:cNvSpPr/>
              <p:nvPr/>
            </p:nvSpPr>
            <p:spPr>
              <a:xfrm rot="5400000">
                <a:off x="7535974" y="2703600"/>
                <a:ext cx="612058" cy="96870"/>
              </a:xfrm>
              <a:prstGeom prst="triangle">
                <a:avLst/>
              </a:prstGeom>
              <a:solidFill>
                <a:schemeClr val="tx1">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cxnSp>
            <p:nvCxnSpPr>
              <p:cNvPr id="1091" name="直線コネクタ 1090">
                <a:extLst>
                  <a:ext uri="{FF2B5EF4-FFF2-40B4-BE49-F238E27FC236}">
                    <a16:creationId xmlns:a16="http://schemas.microsoft.com/office/drawing/2014/main" id="{5CC16315-10D3-8806-52D2-3CAB4B958BC6}"/>
                  </a:ext>
                </a:extLst>
              </p:cNvPr>
              <p:cNvCxnSpPr>
                <a:cxnSpLocks/>
              </p:cNvCxnSpPr>
              <p:nvPr/>
            </p:nvCxnSpPr>
            <p:spPr>
              <a:xfrm>
                <a:off x="7659864" y="3646705"/>
                <a:ext cx="504000" cy="0"/>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92" name="正方形/長方形 1091">
                <a:extLst>
                  <a:ext uri="{FF2B5EF4-FFF2-40B4-BE49-F238E27FC236}">
                    <a16:creationId xmlns:a16="http://schemas.microsoft.com/office/drawing/2014/main" id="{124084CA-B826-FEFB-82B5-A74A6DEB1E1B}"/>
                  </a:ext>
                </a:extLst>
              </p:cNvPr>
              <p:cNvSpPr/>
              <p:nvPr/>
            </p:nvSpPr>
            <p:spPr>
              <a:xfrm>
                <a:off x="7358120" y="1703194"/>
                <a:ext cx="191720" cy="2197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093" name="矢印: 右 1092">
                <a:extLst>
                  <a:ext uri="{FF2B5EF4-FFF2-40B4-BE49-F238E27FC236}">
                    <a16:creationId xmlns:a16="http://schemas.microsoft.com/office/drawing/2014/main" id="{7E9DA38D-0800-2EAF-1917-95D1CFC6849E}"/>
                  </a:ext>
                </a:extLst>
              </p:cNvPr>
              <p:cNvSpPr/>
              <p:nvPr/>
            </p:nvSpPr>
            <p:spPr>
              <a:xfrm>
                <a:off x="7396156" y="2392912"/>
                <a:ext cx="482999" cy="729340"/>
              </a:xfrm>
              <a:prstGeom prst="rightArrow">
                <a:avLst/>
              </a:prstGeom>
              <a:solidFill>
                <a:srgbClr val="FF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095" name="テキスト ボックス 1094">
                <a:extLst>
                  <a:ext uri="{FF2B5EF4-FFF2-40B4-BE49-F238E27FC236}">
                    <a16:creationId xmlns:a16="http://schemas.microsoft.com/office/drawing/2014/main" id="{9E37DC3A-38A5-698A-BAE8-33C9034F920B}"/>
                  </a:ext>
                </a:extLst>
              </p:cNvPr>
              <p:cNvSpPr txBox="1"/>
              <p:nvPr/>
            </p:nvSpPr>
            <p:spPr>
              <a:xfrm>
                <a:off x="7217224" y="2537683"/>
                <a:ext cx="822299" cy="433062"/>
              </a:xfrm>
              <a:prstGeom prst="rect">
                <a:avLst/>
              </a:prstGeom>
              <a:noFill/>
            </p:spPr>
            <p:txBody>
              <a:bodyPr wrap="none" rtlCol="0">
                <a:spAutoFit/>
              </a:bodyPr>
              <a:lstStyle/>
              <a:p>
                <a:r>
                  <a:rPr kumimoji="1" lang="en-US" altLang="ja-JP" sz="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Laser</a:t>
                </a:r>
                <a:endParaRPr kumimoji="1" lang="ja-JP" altLang="en-US" sz="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96" name="正方形/長方形 1095">
                <a:extLst>
                  <a:ext uri="{FF2B5EF4-FFF2-40B4-BE49-F238E27FC236}">
                    <a16:creationId xmlns:a16="http://schemas.microsoft.com/office/drawing/2014/main" id="{3D25CE2F-33C9-EB32-C91B-911606D9F866}"/>
                  </a:ext>
                </a:extLst>
              </p:cNvPr>
              <p:cNvSpPr/>
              <p:nvPr/>
            </p:nvSpPr>
            <p:spPr>
              <a:xfrm>
                <a:off x="9455575" y="1755493"/>
                <a:ext cx="423739" cy="1839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cxnSp>
          <p:nvCxnSpPr>
            <p:cNvPr id="1080" name="直線矢印コネクタ 1079">
              <a:extLst>
                <a:ext uri="{FF2B5EF4-FFF2-40B4-BE49-F238E27FC236}">
                  <a16:creationId xmlns:a16="http://schemas.microsoft.com/office/drawing/2014/main" id="{3E13C387-B140-14CC-D763-710BA2D3DE3D}"/>
                </a:ext>
              </a:extLst>
            </p:cNvPr>
            <p:cNvCxnSpPr>
              <a:cxnSpLocks/>
            </p:cNvCxnSpPr>
            <p:nvPr/>
          </p:nvCxnSpPr>
          <p:spPr>
            <a:xfrm>
              <a:off x="8678786" y="-1820930"/>
              <a:ext cx="0" cy="216805"/>
            </a:xfrm>
            <a:prstGeom prst="straightConnector1">
              <a:avLst/>
            </a:prstGeom>
            <a:ln w="12700">
              <a:solidFill>
                <a:schemeClr val="bg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57" name="テキスト ボックス 1256">
              <a:extLst>
                <a:ext uri="{FF2B5EF4-FFF2-40B4-BE49-F238E27FC236}">
                  <a16:creationId xmlns:a16="http://schemas.microsoft.com/office/drawing/2014/main" id="{9461F3D3-8FE9-BD56-74DE-DC1BD744484E}"/>
                </a:ext>
              </a:extLst>
            </p:cNvPr>
            <p:cNvSpPr txBox="1"/>
            <p:nvPr/>
          </p:nvSpPr>
          <p:spPr>
            <a:xfrm>
              <a:off x="8002861" y="-2061974"/>
              <a:ext cx="1771242" cy="253916"/>
            </a:xfrm>
            <a:prstGeom prst="rect">
              <a:avLst/>
            </a:prstGeom>
            <a:noFill/>
          </p:spPr>
          <p:txBody>
            <a:bodyPr wrap="square">
              <a:spAutoFit/>
            </a:bodyPr>
            <a:lstStyle/>
            <a:p>
              <a:r>
                <a:rPr lang="en-US" altLang="ja-JP" sz="1050" b="1" dirty="0">
                  <a:solidFill>
                    <a:schemeClr val="bg1"/>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fast heat waves</a:t>
              </a:r>
              <a:r>
                <a:rPr lang="ja-JP" altLang="en-US" sz="1050" b="1" dirty="0">
                  <a:solidFill>
                    <a:schemeClr val="bg1"/>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a:t>
              </a:r>
              <a:r>
                <a:rPr lang="en-US" altLang="ja-JP" sz="1050" b="1" dirty="0">
                  <a:solidFill>
                    <a:schemeClr val="bg1"/>
                  </a:solidFill>
                  <a:effectLst>
                    <a:outerShdw blurRad="38100" dist="38100" dir="2700000" algn="tl">
                      <a:srgbClr val="000000"/>
                    </a:outerShdw>
                  </a:effectLst>
                  <a:latin typeface="BIZ UDPゴシック" panose="020B0400000000000000" pitchFamily="50" charset="-128"/>
                  <a:ea typeface="BIZ UDPゴシック" panose="020B0400000000000000" pitchFamily="50" charset="-128"/>
                </a:rPr>
                <a:t> </a:t>
              </a:r>
              <a:endParaRPr lang="ja-JP" altLang="en-US" sz="1050" dirty="0">
                <a:solidFill>
                  <a:schemeClr val="bg1"/>
                </a:solidFill>
                <a:effectLst>
                  <a:outerShdw blurRad="38100" dist="38100" dir="2700000" algn="tl">
                    <a:srgbClr val="000000"/>
                  </a:outerShdw>
                </a:effectLst>
              </a:endParaRPr>
            </a:p>
          </p:txBody>
        </p:sp>
        <p:sp>
          <p:nvSpPr>
            <p:cNvPr id="1259" name="テキスト ボックス 1258">
              <a:extLst>
                <a:ext uri="{FF2B5EF4-FFF2-40B4-BE49-F238E27FC236}">
                  <a16:creationId xmlns:a16="http://schemas.microsoft.com/office/drawing/2014/main" id="{287B9C40-14FC-FB1B-3E1C-374AE2E91FE7}"/>
                </a:ext>
              </a:extLst>
            </p:cNvPr>
            <p:cNvSpPr txBox="1"/>
            <p:nvPr/>
          </p:nvSpPr>
          <p:spPr>
            <a:xfrm>
              <a:off x="7103148" y="-2459000"/>
              <a:ext cx="1479440" cy="306246"/>
            </a:xfrm>
            <a:prstGeom prst="rect">
              <a:avLst/>
            </a:prstGeom>
            <a:solidFill>
              <a:schemeClr val="bg1"/>
            </a:solidFill>
            <a:effectLst>
              <a:softEdge rad="101600"/>
            </a:effectLst>
          </p:spPr>
          <p:txBody>
            <a:bodyPr wrap="none" rtlCol="0">
              <a:spAutoFit/>
            </a:bodyPr>
            <a:lstStyle/>
            <a:p>
              <a:pPr algn="ctr"/>
              <a:r>
                <a:rPr kumimoji="1" lang="en-US" altLang="ja-JP" sz="2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Experiment</a:t>
              </a:r>
              <a:endParaRPr kumimoji="1" lang="ja-JP" altLang="en-US" sz="2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8E3CF0BA-E904-5530-6DA9-43EC2F1F5CC9}"/>
              </a:ext>
            </a:extLst>
          </p:cNvPr>
          <p:cNvSpPr txBox="1">
            <a:spLocks/>
          </p:cNvSpPr>
          <p:nvPr/>
        </p:nvSpPr>
        <p:spPr>
          <a:xfrm>
            <a:off x="97616" y="128539"/>
            <a:ext cx="11996764"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sz="1600" dirty="0">
              <a:latin typeface="Helvetica" pitchFamily="2" charset="0"/>
              <a:ea typeface="MS Gothic" panose="020B0609070205080204" pitchFamily="49" charset="-128"/>
            </a:endParaRPr>
          </a:p>
        </p:txBody>
      </p:sp>
      <p:sp>
        <p:nvSpPr>
          <p:cNvPr id="8" name="タイトル 1">
            <a:extLst>
              <a:ext uri="{FF2B5EF4-FFF2-40B4-BE49-F238E27FC236}">
                <a16:creationId xmlns:a16="http://schemas.microsoft.com/office/drawing/2014/main" id="{6B5079D0-CCC0-9DBB-0295-5968ED8FA006}"/>
              </a:ext>
            </a:extLst>
          </p:cNvPr>
          <p:cNvSpPr txBox="1">
            <a:spLocks/>
          </p:cNvSpPr>
          <p:nvPr/>
        </p:nvSpPr>
        <p:spPr>
          <a:xfrm>
            <a:off x="429076" y="7550"/>
            <a:ext cx="11547335" cy="75420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10000"/>
              </a:lnSpc>
            </a:pPr>
            <a:r>
              <a:rPr lang="en-US" sz="32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Mechanism of Fast Heating of the Imploded Core</a:t>
            </a:r>
          </a:p>
        </p:txBody>
      </p:sp>
      <p:sp>
        <p:nvSpPr>
          <p:cNvPr id="17" name="テキスト ボックス 16">
            <a:extLst>
              <a:ext uri="{FF2B5EF4-FFF2-40B4-BE49-F238E27FC236}">
                <a16:creationId xmlns:a16="http://schemas.microsoft.com/office/drawing/2014/main" id="{5758881B-CA77-D893-F2A3-C6F824CECBAC}"/>
              </a:ext>
            </a:extLst>
          </p:cNvPr>
          <p:cNvSpPr txBox="1"/>
          <p:nvPr/>
        </p:nvSpPr>
        <p:spPr>
          <a:xfrm>
            <a:off x="999091" y="971609"/>
            <a:ext cx="10407306" cy="775597"/>
          </a:xfrm>
          <a:prstGeom prst="rect">
            <a:avLst/>
          </a:prstGeom>
          <a:noFill/>
        </p:spPr>
        <p:txBody>
          <a:bodyPr wrap="square">
            <a:spAutoFit/>
          </a:bodyPr>
          <a:lstStyle/>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l"/>
              <a:tabLst/>
              <a:defRPr/>
            </a:pPr>
            <a:r>
              <a:rPr lang="en-US" altLang="ja-JP" sz="2000" b="1" dirty="0">
                <a:latin typeface="BIZ UDPゴシック" panose="020B0400000000000000" pitchFamily="50" charset="-128"/>
                <a:ea typeface="BIZ UDPゴシック" panose="020B0400000000000000" pitchFamily="50" charset="-128"/>
              </a:rPr>
              <a:t>It was initially thought that direct drag heating by fast electrons would dominate. </a:t>
            </a:r>
          </a:p>
        </p:txBody>
      </p:sp>
      <p:sp>
        <p:nvSpPr>
          <p:cNvPr id="19" name="テキスト ボックス 18">
            <a:extLst>
              <a:ext uri="{FF2B5EF4-FFF2-40B4-BE49-F238E27FC236}">
                <a16:creationId xmlns:a16="http://schemas.microsoft.com/office/drawing/2014/main" id="{3DFC2CF7-5BBF-B042-B8CD-0AF1DE6F3D7A}"/>
              </a:ext>
            </a:extLst>
          </p:cNvPr>
          <p:cNvSpPr txBox="1"/>
          <p:nvPr/>
        </p:nvSpPr>
        <p:spPr>
          <a:xfrm>
            <a:off x="1065733" y="5648826"/>
            <a:ext cx="10616664" cy="803490"/>
          </a:xfrm>
          <a:prstGeom prst="rect">
            <a:avLst/>
          </a:prstGeom>
          <a:noFill/>
        </p:spPr>
        <p:txBody>
          <a:bodyPr wrap="square">
            <a:spAutoFit/>
          </a:bodyPr>
          <a:lstStyle/>
          <a:p>
            <a:pPr marL="285750" indent="-285750">
              <a:lnSpc>
                <a:spcPct val="120000"/>
              </a:lnSpc>
              <a:buFont typeface="Wingdings" panose="05000000000000000000" pitchFamily="2" charset="2"/>
              <a:buChar char="l"/>
            </a:pPr>
            <a:r>
              <a:rPr lang="en-US" altLang="ja-JP" sz="2000" b="1" dirty="0">
                <a:latin typeface="BIZ UDPゴシック" panose="020B0400000000000000" pitchFamily="50" charset="-128"/>
                <a:ea typeface="BIZ UDPゴシック" panose="020B0400000000000000" pitchFamily="50" charset="-128"/>
              </a:rPr>
              <a:t>However, experimental results using kJ-</a:t>
            </a:r>
            <a:r>
              <a:rPr lang="en-US" altLang="ja-JP" sz="2000" b="1" dirty="0" err="1">
                <a:latin typeface="BIZ UDPゴシック" panose="020B0400000000000000" pitchFamily="50" charset="-128"/>
                <a:ea typeface="BIZ UDPゴシック" panose="020B0400000000000000" pitchFamily="50" charset="-128"/>
              </a:rPr>
              <a:t>psec</a:t>
            </a:r>
            <a:r>
              <a:rPr lang="en-US" altLang="ja-JP" sz="2000" b="1" dirty="0">
                <a:latin typeface="BIZ UDPゴシック" panose="020B0400000000000000" pitchFamily="50" charset="-128"/>
                <a:ea typeface="BIZ UDPゴシック" panose="020B0400000000000000" pitchFamily="50" charset="-128"/>
              </a:rPr>
              <a:t> laser, showed the importance of diffusive heating along with fast electrons.</a:t>
            </a:r>
            <a:endParaRPr lang="ja-JP" altLang="en-US" sz="2000" b="1" dirty="0"/>
          </a:p>
        </p:txBody>
      </p:sp>
      <p:grpSp>
        <p:nvGrpSpPr>
          <p:cNvPr id="21" name="グループ化 20">
            <a:extLst>
              <a:ext uri="{FF2B5EF4-FFF2-40B4-BE49-F238E27FC236}">
                <a16:creationId xmlns:a16="http://schemas.microsoft.com/office/drawing/2014/main" id="{02FACB46-E363-2AF3-0E19-C4F7B88CA6A8}"/>
              </a:ext>
            </a:extLst>
          </p:cNvPr>
          <p:cNvGrpSpPr/>
          <p:nvPr/>
        </p:nvGrpSpPr>
        <p:grpSpPr>
          <a:xfrm>
            <a:off x="2281979" y="2271536"/>
            <a:ext cx="3665597" cy="1712015"/>
            <a:chOff x="2430403" y="2312118"/>
            <a:chExt cx="3665597" cy="1712015"/>
          </a:xfrm>
        </p:grpSpPr>
        <p:sp>
          <p:nvSpPr>
            <p:cNvPr id="43" name="テキスト ボックス 42">
              <a:extLst>
                <a:ext uri="{FF2B5EF4-FFF2-40B4-BE49-F238E27FC236}">
                  <a16:creationId xmlns:a16="http://schemas.microsoft.com/office/drawing/2014/main" id="{6F84C01F-6268-66E0-C1D5-C6CDA33AFA90}"/>
                </a:ext>
              </a:extLst>
            </p:cNvPr>
            <p:cNvSpPr txBox="1"/>
            <p:nvPr/>
          </p:nvSpPr>
          <p:spPr>
            <a:xfrm>
              <a:off x="3759729" y="2312118"/>
              <a:ext cx="242374" cy="215444"/>
            </a:xfrm>
            <a:prstGeom prst="rect">
              <a:avLst/>
            </a:prstGeom>
            <a:noFill/>
          </p:spPr>
          <p:txBody>
            <a:bodyPr wrap="none" rtlCol="0">
              <a:spAutoFit/>
            </a:bodyPr>
            <a:lstStyle/>
            <a:p>
              <a:r>
                <a:rPr lang="en-US" sz="800" dirty="0">
                  <a:solidFill>
                    <a:schemeClr val="tx1">
                      <a:lumMod val="50000"/>
                      <a:lumOff val="50000"/>
                    </a:schemeClr>
                  </a:solidFill>
                </a:rPr>
                <a:t>0</a:t>
              </a:r>
            </a:p>
          </p:txBody>
        </p:sp>
        <p:grpSp>
          <p:nvGrpSpPr>
            <p:cNvPr id="23" name="グループ化 22">
              <a:extLst>
                <a:ext uri="{FF2B5EF4-FFF2-40B4-BE49-F238E27FC236}">
                  <a16:creationId xmlns:a16="http://schemas.microsoft.com/office/drawing/2014/main" id="{03472106-200A-EF4C-B3AB-E05729B96E18}"/>
                </a:ext>
              </a:extLst>
            </p:cNvPr>
            <p:cNvGrpSpPr/>
            <p:nvPr/>
          </p:nvGrpSpPr>
          <p:grpSpPr>
            <a:xfrm>
              <a:off x="2430403" y="2532730"/>
              <a:ext cx="3665597" cy="1491403"/>
              <a:chOff x="2430403" y="2532730"/>
              <a:chExt cx="3665597" cy="1491403"/>
            </a:xfrm>
          </p:grpSpPr>
          <p:sp>
            <p:nvSpPr>
              <p:cNvPr id="24" name="テキスト ボックス 23">
                <a:extLst>
                  <a:ext uri="{FF2B5EF4-FFF2-40B4-BE49-F238E27FC236}">
                    <a16:creationId xmlns:a16="http://schemas.microsoft.com/office/drawing/2014/main" id="{DBE70D0D-0F53-3F83-2B56-454E42B0CCD0}"/>
                  </a:ext>
                </a:extLst>
              </p:cNvPr>
              <p:cNvSpPr txBox="1"/>
              <p:nvPr/>
            </p:nvSpPr>
            <p:spPr>
              <a:xfrm>
                <a:off x="2430403" y="2532730"/>
                <a:ext cx="1386918" cy="276999"/>
              </a:xfrm>
              <a:prstGeom prst="rect">
                <a:avLst/>
              </a:prstGeom>
              <a:noFill/>
            </p:spPr>
            <p:txBody>
              <a:bodyPr wrap="none" rtlCol="0">
                <a:spAutoFit/>
              </a:bodyPr>
              <a:lstStyle/>
              <a:p>
                <a:r>
                  <a:rPr kumimoji="1" lang="en-US" altLang="ja-JP" sz="1200" b="1" dirty="0">
                    <a:solidFill>
                      <a:schemeClr val="accent4"/>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Thermal front</a:t>
                </a:r>
                <a:endParaRPr kumimoji="1" lang="ja-JP" altLang="en-US" sz="1200" b="1" dirty="0">
                  <a:solidFill>
                    <a:schemeClr val="accent4"/>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7EACB0FF-89CB-E850-3610-517E074C120D}"/>
                  </a:ext>
                </a:extLst>
              </p:cNvPr>
              <p:cNvSpPr txBox="1"/>
              <p:nvPr/>
            </p:nvSpPr>
            <p:spPr>
              <a:xfrm>
                <a:off x="2969780" y="2800290"/>
                <a:ext cx="1151277" cy="276999"/>
              </a:xfrm>
              <a:prstGeom prst="rect">
                <a:avLst/>
              </a:prstGeom>
              <a:noFill/>
            </p:spPr>
            <p:txBody>
              <a:bodyPr wrap="none" rtlCol="0">
                <a:spAutoFit/>
              </a:bodyPr>
              <a:lstStyle/>
              <a:p>
                <a:r>
                  <a:rPr kumimoji="1" lang="en-US" altLang="ja-JP" sz="1200" b="1" dirty="0">
                    <a:solidFill>
                      <a:schemeClr val="accent4"/>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Shockwave</a:t>
                </a:r>
                <a:endParaRPr kumimoji="1" lang="ja-JP" altLang="en-US" sz="1200" b="1" dirty="0">
                  <a:solidFill>
                    <a:schemeClr val="accent4"/>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60DD0C5B-7196-924A-1475-BC1FB43DA596}"/>
                  </a:ext>
                </a:extLst>
              </p:cNvPr>
              <p:cNvSpPr txBox="1"/>
              <p:nvPr/>
            </p:nvSpPr>
            <p:spPr>
              <a:xfrm>
                <a:off x="3622672" y="3016043"/>
                <a:ext cx="2172390" cy="523220"/>
              </a:xfrm>
              <a:prstGeom prst="rect">
                <a:avLst/>
              </a:prstGeom>
              <a:noFill/>
            </p:spPr>
            <p:txBody>
              <a:bodyPr wrap="none" rtlCol="0">
                <a:spAutoFit/>
              </a:bodyPr>
              <a:lstStyle/>
              <a:p>
                <a:r>
                  <a:rPr kumimoji="1" lang="en-US" altLang="ja-JP" sz="2800" b="1" dirty="0">
                    <a:solidFill>
                      <a:schemeClr val="accent4"/>
                    </a:solidFill>
                    <a:effectLst>
                      <a:outerShdw blurRad="38100" dist="38100" dir="2700000" sx="102000" sy="102000" algn="tl">
                        <a:srgbClr val="000000">
                          <a:alpha val="95000"/>
                        </a:srgbClr>
                      </a:outerShdw>
                    </a:effectLst>
                    <a:latin typeface="BIZ UDPゴシック" panose="020B0400000000000000" pitchFamily="50" charset="-128"/>
                    <a:ea typeface="BIZ UDPゴシック" panose="020B0400000000000000" pitchFamily="50" charset="-128"/>
                  </a:rPr>
                  <a:t>Heatwave</a:t>
                </a:r>
                <a:endParaRPr kumimoji="1" lang="ja-JP" altLang="en-US" sz="2800" b="1" dirty="0">
                  <a:solidFill>
                    <a:schemeClr val="accent4"/>
                  </a:solidFill>
                  <a:effectLst>
                    <a:outerShdw blurRad="38100" dist="38100" dir="2700000" sx="102000" sy="102000" algn="tl">
                      <a:srgbClr val="000000">
                        <a:alpha val="95000"/>
                      </a:srgbClr>
                    </a:outerShdw>
                  </a:effectLst>
                  <a:latin typeface="BIZ UDPゴシック" panose="020B0400000000000000" pitchFamily="50" charset="-128"/>
                  <a:ea typeface="BIZ UDPゴシック" panose="020B0400000000000000" pitchFamily="50" charset="-128"/>
                </a:endParaRPr>
              </a:p>
            </p:txBody>
          </p:sp>
          <p:sp>
            <p:nvSpPr>
              <p:cNvPr id="27" name="楕円 26">
                <a:extLst>
                  <a:ext uri="{FF2B5EF4-FFF2-40B4-BE49-F238E27FC236}">
                    <a16:creationId xmlns:a16="http://schemas.microsoft.com/office/drawing/2014/main" id="{C57C1E7A-154F-7D69-5379-172491BFA2F7}"/>
                  </a:ext>
                </a:extLst>
              </p:cNvPr>
              <p:cNvSpPr>
                <a:spLocks noChangeAspect="1"/>
              </p:cNvSpPr>
              <p:nvPr/>
            </p:nvSpPr>
            <p:spPr>
              <a:xfrm>
                <a:off x="3750080" y="3673568"/>
                <a:ext cx="270388" cy="270388"/>
              </a:xfrm>
              <a:prstGeom prst="ellipse">
                <a:avLst/>
              </a:prstGeom>
              <a:solidFill>
                <a:schemeClr val="accent1">
                  <a:lumMod val="7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 name="グループ化 27">
                <a:extLst>
                  <a:ext uri="{FF2B5EF4-FFF2-40B4-BE49-F238E27FC236}">
                    <a16:creationId xmlns:a16="http://schemas.microsoft.com/office/drawing/2014/main" id="{E5880B76-E773-7E7A-67A4-4A331A047D61}"/>
                  </a:ext>
                </a:extLst>
              </p:cNvPr>
              <p:cNvGrpSpPr/>
              <p:nvPr/>
            </p:nvGrpSpPr>
            <p:grpSpPr>
              <a:xfrm>
                <a:off x="2609511" y="3626269"/>
                <a:ext cx="1008138" cy="397864"/>
                <a:chOff x="3688271" y="752235"/>
                <a:chExt cx="1198706" cy="583952"/>
              </a:xfrm>
            </p:grpSpPr>
            <p:sp>
              <p:nvSpPr>
                <p:cNvPr id="34" name="矢印: 右 33">
                  <a:extLst>
                    <a:ext uri="{FF2B5EF4-FFF2-40B4-BE49-F238E27FC236}">
                      <a16:creationId xmlns:a16="http://schemas.microsoft.com/office/drawing/2014/main" id="{1E95CEFE-F0BA-B75A-C9AC-BA51BAE346A2}"/>
                    </a:ext>
                  </a:extLst>
                </p:cNvPr>
                <p:cNvSpPr/>
                <p:nvPr/>
              </p:nvSpPr>
              <p:spPr>
                <a:xfrm>
                  <a:off x="4113547" y="827830"/>
                  <a:ext cx="773430" cy="494499"/>
                </a:xfrm>
                <a:prstGeom prst="rightArrow">
                  <a:avLst/>
                </a:prstGeom>
                <a:gradFill flip="none" rotWithShape="1">
                  <a:gsLst>
                    <a:gs pos="100000">
                      <a:schemeClr val="bg1">
                        <a:alpha val="22000"/>
                      </a:schemeClr>
                    </a:gs>
                    <a:gs pos="3000">
                      <a:srgbClr val="FF0000"/>
                    </a:gs>
                  </a:gsLst>
                  <a:lin ang="10800000" scaled="1"/>
                  <a:tileRect/>
                </a:gradFill>
                <a:ln>
                  <a:noFill/>
                </a:ln>
                <a:effectLst>
                  <a:outerShdw blurRad="63500" sx="102000" sy="102000" algn="ctr" rotWithShape="0">
                    <a:schemeClr val="bg1">
                      <a:alpha val="92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矢印: 右 34">
                  <a:extLst>
                    <a:ext uri="{FF2B5EF4-FFF2-40B4-BE49-F238E27FC236}">
                      <a16:creationId xmlns:a16="http://schemas.microsoft.com/office/drawing/2014/main" id="{1EE17FB4-74FC-F615-0DC7-3AB346650FEE}"/>
                    </a:ext>
                  </a:extLst>
                </p:cNvPr>
                <p:cNvSpPr/>
                <p:nvPr/>
              </p:nvSpPr>
              <p:spPr>
                <a:xfrm>
                  <a:off x="3922701" y="763836"/>
                  <a:ext cx="290457" cy="572351"/>
                </a:xfrm>
                <a:prstGeom prst="rightArrow">
                  <a:avLst/>
                </a:prstGeom>
                <a:gradFill flip="none" rotWithShape="1">
                  <a:gsLst>
                    <a:gs pos="100000">
                      <a:schemeClr val="bg1">
                        <a:alpha val="29000"/>
                      </a:schemeClr>
                    </a:gs>
                    <a:gs pos="3000">
                      <a:srgbClr val="FF0000"/>
                    </a:gs>
                  </a:gsLst>
                  <a:lin ang="10800000" scaled="1"/>
                  <a:tileRect/>
                </a:gradFill>
                <a:ln>
                  <a:noFill/>
                </a:ln>
                <a:effectLst>
                  <a:outerShdw blurRad="63500" sx="102000" sy="102000" algn="ctr" rotWithShape="0">
                    <a:schemeClr val="bg1">
                      <a:alpha val="92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矢印: 右 35">
                  <a:extLst>
                    <a:ext uri="{FF2B5EF4-FFF2-40B4-BE49-F238E27FC236}">
                      <a16:creationId xmlns:a16="http://schemas.microsoft.com/office/drawing/2014/main" id="{DDC7D88A-1093-E9F6-B29E-4A94F08CEAEC}"/>
                    </a:ext>
                  </a:extLst>
                </p:cNvPr>
                <p:cNvSpPr/>
                <p:nvPr/>
              </p:nvSpPr>
              <p:spPr>
                <a:xfrm>
                  <a:off x="3688271" y="752235"/>
                  <a:ext cx="290457" cy="572351"/>
                </a:xfrm>
                <a:prstGeom prst="rightArrow">
                  <a:avLst>
                    <a:gd name="adj1" fmla="val 65036"/>
                    <a:gd name="adj2" fmla="val 50000"/>
                  </a:avLst>
                </a:prstGeom>
                <a:gradFill flip="none" rotWithShape="1">
                  <a:gsLst>
                    <a:gs pos="65000">
                      <a:srgbClr val="FFB9B9">
                        <a:alpha val="25000"/>
                      </a:srgbClr>
                    </a:gs>
                    <a:gs pos="100000">
                      <a:schemeClr val="bg1">
                        <a:alpha val="0"/>
                      </a:schemeClr>
                    </a:gs>
                    <a:gs pos="3000">
                      <a:srgbClr val="FF0000"/>
                    </a:gs>
                  </a:gsLst>
                  <a:lin ang="10800000" scaled="1"/>
                  <a:tileRect/>
                </a:gradFill>
                <a:ln>
                  <a:noFill/>
                </a:ln>
                <a:effectLst>
                  <a:outerShdw blurRad="63500" sx="102000" sy="102000" algn="ctr" rotWithShape="0">
                    <a:schemeClr val="bg1">
                      <a:alpha val="92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9" name="直線矢印コネクタ 28">
                <a:extLst>
                  <a:ext uri="{FF2B5EF4-FFF2-40B4-BE49-F238E27FC236}">
                    <a16:creationId xmlns:a16="http://schemas.microsoft.com/office/drawing/2014/main" id="{DC364B04-16F0-08C2-9A82-C9ADB284AEE6}"/>
                  </a:ext>
                </a:extLst>
              </p:cNvPr>
              <p:cNvCxnSpPr/>
              <p:nvPr/>
            </p:nvCxnSpPr>
            <p:spPr>
              <a:xfrm>
                <a:off x="3063364" y="3064822"/>
                <a:ext cx="0" cy="600861"/>
              </a:xfrm>
              <a:prstGeom prst="straightConnector1">
                <a:avLst/>
              </a:prstGeom>
              <a:ln>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F5657872-590F-AB12-D34B-6FB2353704EB}"/>
                  </a:ext>
                </a:extLst>
              </p:cNvPr>
              <p:cNvCxnSpPr>
                <a:cxnSpLocks/>
              </p:cNvCxnSpPr>
              <p:nvPr/>
            </p:nvCxnSpPr>
            <p:spPr>
              <a:xfrm>
                <a:off x="2853792" y="2886745"/>
                <a:ext cx="0" cy="781120"/>
              </a:xfrm>
              <a:prstGeom prst="straightConnector1">
                <a:avLst/>
              </a:prstGeom>
              <a:ln>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C2538A8A-F2B2-97B5-C166-74278EABE5F4}"/>
                  </a:ext>
                </a:extLst>
              </p:cNvPr>
              <p:cNvCxnSpPr/>
              <p:nvPr/>
            </p:nvCxnSpPr>
            <p:spPr>
              <a:xfrm>
                <a:off x="3617649" y="3301444"/>
                <a:ext cx="0" cy="360518"/>
              </a:xfrm>
              <a:prstGeom prst="straightConnector1">
                <a:avLst/>
              </a:prstGeom>
              <a:ln>
                <a:solidFill>
                  <a:schemeClr val="bg1"/>
                </a:solidFill>
                <a:tailEnd type="stealth"/>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ABEC6BB1-7DAF-1EC2-B54C-D70C8EDB4E36}"/>
                  </a:ext>
                </a:extLst>
              </p:cNvPr>
              <p:cNvSpPr txBox="1"/>
              <p:nvPr/>
            </p:nvSpPr>
            <p:spPr>
              <a:xfrm>
                <a:off x="5680502" y="3160801"/>
                <a:ext cx="415498" cy="369332"/>
              </a:xfrm>
              <a:prstGeom prst="rect">
                <a:avLst/>
              </a:prstGeom>
              <a:noFill/>
            </p:spPr>
            <p:txBody>
              <a:bodyPr wrap="none" rtlCol="0">
                <a:spAutoFit/>
              </a:bodyPr>
              <a:lstStyle/>
              <a:p>
                <a:r>
                  <a:rPr lang="ja-JP" altLang="en-US"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②</a:t>
                </a:r>
                <a:endParaRPr kumimoji="1" lang="ja-JP" altLang="en-US"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grpSp>
      </p:grpSp>
      <p:sp>
        <p:nvSpPr>
          <p:cNvPr id="57" name="正方形/長方形 56">
            <a:extLst>
              <a:ext uri="{FF2B5EF4-FFF2-40B4-BE49-F238E27FC236}">
                <a16:creationId xmlns:a16="http://schemas.microsoft.com/office/drawing/2014/main" id="{FC8039EA-A096-7BEB-69F5-BC1BAE12107A}"/>
              </a:ext>
            </a:extLst>
          </p:cNvPr>
          <p:cNvSpPr/>
          <p:nvPr/>
        </p:nvSpPr>
        <p:spPr>
          <a:xfrm>
            <a:off x="8664975" y="5176448"/>
            <a:ext cx="3474502" cy="253916"/>
          </a:xfrm>
          <a:prstGeom prst="rect">
            <a:avLst/>
          </a:prstGeom>
        </p:spPr>
        <p:txBody>
          <a:bodyPr wrap="square">
            <a:spAutoFit/>
          </a:bodyPr>
          <a:lstStyle/>
          <a:p>
            <a:pPr lvl="0"/>
            <a:r>
              <a:rPr lang="en-US" altLang="ja-JP" sz="1050" dirty="0">
                <a:latin typeface="Calibri" panose="020F0502020204030204" pitchFamily="34" charset="0"/>
                <a:ea typeface="Calibri" panose="020F0502020204030204" pitchFamily="34" charset="0"/>
                <a:cs typeface="Calibri" panose="020F0502020204030204" pitchFamily="34" charset="0"/>
              </a:rPr>
              <a:t>K Matsuo, </a:t>
            </a:r>
            <a:r>
              <a:rPr lang="en-US" altLang="ja-JP" sz="1050" i="1" dirty="0">
                <a:latin typeface="Calibri" panose="020F0502020204030204" pitchFamily="34" charset="0"/>
                <a:ea typeface="Calibri" panose="020F0502020204030204" pitchFamily="34" charset="0"/>
                <a:cs typeface="Calibri" panose="020F0502020204030204" pitchFamily="34" charset="0"/>
              </a:rPr>
              <a:t>et al.,</a:t>
            </a:r>
            <a:r>
              <a:rPr lang="en-US" altLang="ja-JP" sz="1050" dirty="0">
                <a:latin typeface="Calibri" panose="020F0502020204030204" pitchFamily="34" charset="0"/>
                <a:ea typeface="Calibri" panose="020F0502020204030204" pitchFamily="34" charset="0"/>
                <a:cs typeface="Calibri" panose="020F0502020204030204" pitchFamily="34" charset="0"/>
              </a:rPr>
              <a:t> Phys. Rev. Lett. 124, (2020) 035001</a:t>
            </a:r>
            <a:endParaRPr lang="ja-JP" altLang="ja-JP" sz="1050" dirty="0">
              <a:latin typeface="Calibri" panose="020F0502020204030204" pitchFamily="34" charset="0"/>
              <a:cs typeface="Calibri" panose="020F0502020204030204" pitchFamily="34" charset="0"/>
            </a:endParaRPr>
          </a:p>
        </p:txBody>
      </p:sp>
      <p:sp>
        <p:nvSpPr>
          <p:cNvPr id="4" name="Rectangle 6">
            <a:extLst>
              <a:ext uri="{FF2B5EF4-FFF2-40B4-BE49-F238E27FC236}">
                <a16:creationId xmlns:a16="http://schemas.microsoft.com/office/drawing/2014/main" id="{DC70CB32-4200-0529-37A6-4E16A8FD590A}"/>
              </a:ext>
            </a:extLst>
          </p:cNvPr>
          <p:cNvSpPr>
            <a:spLocks noChangeArrowheads="1"/>
          </p:cNvSpPr>
          <p:nvPr/>
        </p:nvSpPr>
        <p:spPr bwMode="auto">
          <a:xfrm>
            <a:off x="11430000" y="6553200"/>
            <a:ext cx="762000" cy="3048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7"/>
                    </a:schemeClr>
                  </a:outerShdw>
                </a:effectLst>
              </a14:hiddenEffects>
            </a:ext>
          </a:extLst>
        </p:spPr>
        <p:txBody>
          <a:bodyPr lIns="91436" tIns="45716" rIns="91436" bIns="45716"/>
          <a:lstStyle/>
          <a:p>
            <a:pPr algn="r" defTabSz="911934">
              <a:defRPr/>
            </a:pPr>
            <a:fld id="{57A8297D-5CC8-2240-8899-FD4042865E28}" type="slidenum">
              <a:rPr lang="en-US" altLang="ja-JP" sz="1400">
                <a:solidFill>
                  <a:srgbClr val="002060"/>
                </a:solidFill>
                <a:latin typeface="BIZ UDPゴシック" panose="020B0400000000000000" pitchFamily="50" charset="-128"/>
                <a:ea typeface="BIZ UDPゴシック" panose="020B0400000000000000" pitchFamily="50" charset="-128"/>
                <a:cs typeface="Arial" panose="020B0604020202020204" pitchFamily="34" charset="0"/>
              </a:rPr>
              <a:pPr algn="r" defTabSz="911934">
                <a:defRPr/>
              </a:pPr>
              <a:t>4</a:t>
            </a:fld>
            <a:endParaRPr lang="en-US" altLang="ja-JP" sz="1400" dirty="0">
              <a:solidFill>
                <a:srgbClr val="002060"/>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Tree>
    <p:extLst>
      <p:ext uri="{BB962C8B-B14F-4D97-AF65-F5344CB8AC3E}">
        <p14:creationId xmlns:p14="http://schemas.microsoft.com/office/powerpoint/2010/main" val="23909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0"/>
                                        </p:tgtEl>
                                        <p:attrNameLst>
                                          <p:attrName>style.visibility</p:attrName>
                                        </p:attrNameLst>
                                      </p:cBhvr>
                                      <p:to>
                                        <p:strVal val="visible"/>
                                      </p:to>
                                    </p:set>
                                    <p:animEffect transition="in" filter="fade">
                                      <p:cBhvr>
                                        <p:cTn id="7" dur="500"/>
                                        <p:tgtEl>
                                          <p:spTgt spid="12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8EBBFE99-7277-FA55-BBA7-9760840F0AF8}"/>
              </a:ext>
            </a:extLst>
          </p:cNvPr>
          <p:cNvGrpSpPr/>
          <p:nvPr/>
        </p:nvGrpSpPr>
        <p:grpSpPr>
          <a:xfrm>
            <a:off x="6690234" y="878634"/>
            <a:ext cx="4943135" cy="5838619"/>
            <a:chOff x="6690234" y="880480"/>
            <a:chExt cx="4943135" cy="5838619"/>
          </a:xfrm>
        </p:grpSpPr>
        <p:sp>
          <p:nvSpPr>
            <p:cNvPr id="1082" name="正方形/長方形 1081">
              <a:extLst>
                <a:ext uri="{FF2B5EF4-FFF2-40B4-BE49-F238E27FC236}">
                  <a16:creationId xmlns:a16="http://schemas.microsoft.com/office/drawing/2014/main" id="{5F05B747-9588-21E0-F96D-7008189C7D9A}"/>
                </a:ext>
              </a:extLst>
            </p:cNvPr>
            <p:cNvSpPr/>
            <p:nvPr/>
          </p:nvSpPr>
          <p:spPr>
            <a:xfrm>
              <a:off x="6690234" y="1080535"/>
              <a:ext cx="4943135" cy="56385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114" name="コンテンツ プレースホルダー 12">
              <a:extLst>
                <a:ext uri="{FF2B5EF4-FFF2-40B4-BE49-F238E27FC236}">
                  <a16:creationId xmlns:a16="http://schemas.microsoft.com/office/drawing/2014/main" id="{0203E56E-C2C8-9455-3707-C6F5CBC87494}"/>
                </a:ext>
              </a:extLst>
            </p:cNvPr>
            <p:cNvPicPr>
              <a:picLocks noChangeAspect="1"/>
            </p:cNvPicPr>
            <p:nvPr/>
          </p:nvPicPr>
          <p:blipFill>
            <a:blip r:embed="rId5"/>
            <a:stretch>
              <a:fillRect/>
            </a:stretch>
          </p:blipFill>
          <p:spPr>
            <a:xfrm>
              <a:off x="6703222" y="1114150"/>
              <a:ext cx="4781053" cy="3618940"/>
            </a:xfrm>
            <a:prstGeom prst="rect">
              <a:avLst/>
            </a:prstGeom>
          </p:spPr>
        </p:pic>
        <p:pic>
          <p:nvPicPr>
            <p:cNvPr id="1206" name="図 1205">
              <a:extLst>
                <a:ext uri="{FF2B5EF4-FFF2-40B4-BE49-F238E27FC236}">
                  <a16:creationId xmlns:a16="http://schemas.microsoft.com/office/drawing/2014/main" id="{A904ECAA-6B00-4EF9-1DC3-8D56F66DDBA1}"/>
                </a:ext>
              </a:extLst>
            </p:cNvPr>
            <p:cNvPicPr>
              <a:picLocks noChangeAspect="1"/>
            </p:cNvPicPr>
            <p:nvPr/>
          </p:nvPicPr>
          <p:blipFill>
            <a:blip r:embed="rId6"/>
            <a:stretch>
              <a:fillRect/>
            </a:stretch>
          </p:blipFill>
          <p:spPr>
            <a:xfrm>
              <a:off x="7154270" y="4841438"/>
              <a:ext cx="4040650" cy="1584248"/>
            </a:xfrm>
            <a:prstGeom prst="rect">
              <a:avLst/>
            </a:prstGeom>
            <a:effectLst/>
          </p:spPr>
        </p:pic>
        <p:sp>
          <p:nvSpPr>
            <p:cNvPr id="1240" name="フリーフォーム: 図形 1239">
              <a:extLst>
                <a:ext uri="{FF2B5EF4-FFF2-40B4-BE49-F238E27FC236}">
                  <a16:creationId xmlns:a16="http://schemas.microsoft.com/office/drawing/2014/main" id="{A1BAB2D5-4531-F832-93F0-A20DB544E88B}"/>
                </a:ext>
              </a:extLst>
            </p:cNvPr>
            <p:cNvSpPr/>
            <p:nvPr/>
          </p:nvSpPr>
          <p:spPr>
            <a:xfrm>
              <a:off x="7793308" y="1537188"/>
              <a:ext cx="3505520" cy="2642209"/>
            </a:xfrm>
            <a:custGeom>
              <a:avLst/>
              <a:gdLst>
                <a:gd name="connsiteX0" fmla="*/ 0 w 2595716"/>
                <a:gd name="connsiteY0" fmla="*/ 2278626 h 2278626"/>
                <a:gd name="connsiteX1" fmla="*/ 324465 w 2595716"/>
                <a:gd name="connsiteY1" fmla="*/ 1917291 h 2278626"/>
                <a:gd name="connsiteX2" fmla="*/ 796413 w 2595716"/>
                <a:gd name="connsiteY2" fmla="*/ 973394 h 2278626"/>
                <a:gd name="connsiteX3" fmla="*/ 1143000 w 2595716"/>
                <a:gd name="connsiteY3" fmla="*/ 258097 h 2278626"/>
                <a:gd name="connsiteX4" fmla="*/ 1327355 w 2595716"/>
                <a:gd name="connsiteY4" fmla="*/ 66368 h 2278626"/>
                <a:gd name="connsiteX5" fmla="*/ 1482213 w 2595716"/>
                <a:gd name="connsiteY5" fmla="*/ 0 h 2278626"/>
                <a:gd name="connsiteX6" fmla="*/ 1666568 w 2595716"/>
                <a:gd name="connsiteY6" fmla="*/ 14749 h 2278626"/>
                <a:gd name="connsiteX7" fmla="*/ 2013155 w 2595716"/>
                <a:gd name="connsiteY7" fmla="*/ 213852 h 2278626"/>
                <a:gd name="connsiteX8" fmla="*/ 2204884 w 2595716"/>
                <a:gd name="connsiteY8" fmla="*/ 302342 h 2278626"/>
                <a:gd name="connsiteX9" fmla="*/ 2499852 w 2595716"/>
                <a:gd name="connsiteY9" fmla="*/ 383458 h 2278626"/>
                <a:gd name="connsiteX10" fmla="*/ 2595716 w 2595716"/>
                <a:gd name="connsiteY10" fmla="*/ 435078 h 2278626"/>
                <a:gd name="connsiteX11" fmla="*/ 2595716 w 2595716"/>
                <a:gd name="connsiteY11" fmla="*/ 2013155 h 2278626"/>
                <a:gd name="connsiteX12" fmla="*/ 0 w 2595716"/>
                <a:gd name="connsiteY12" fmla="*/ 2278626 h 2278626"/>
                <a:gd name="connsiteX0" fmla="*/ 0 w 2706328"/>
                <a:gd name="connsiteY0" fmla="*/ 2221992 h 2221992"/>
                <a:gd name="connsiteX1" fmla="*/ 435077 w 2706328"/>
                <a:gd name="connsiteY1" fmla="*/ 1917291 h 2221992"/>
                <a:gd name="connsiteX2" fmla="*/ 907025 w 2706328"/>
                <a:gd name="connsiteY2" fmla="*/ 973394 h 2221992"/>
                <a:gd name="connsiteX3" fmla="*/ 1253612 w 2706328"/>
                <a:gd name="connsiteY3" fmla="*/ 258097 h 2221992"/>
                <a:gd name="connsiteX4" fmla="*/ 1437967 w 2706328"/>
                <a:gd name="connsiteY4" fmla="*/ 66368 h 2221992"/>
                <a:gd name="connsiteX5" fmla="*/ 1592825 w 2706328"/>
                <a:gd name="connsiteY5" fmla="*/ 0 h 2221992"/>
                <a:gd name="connsiteX6" fmla="*/ 1777180 w 2706328"/>
                <a:gd name="connsiteY6" fmla="*/ 14749 h 2221992"/>
                <a:gd name="connsiteX7" fmla="*/ 2123767 w 2706328"/>
                <a:gd name="connsiteY7" fmla="*/ 213852 h 2221992"/>
                <a:gd name="connsiteX8" fmla="*/ 2315496 w 2706328"/>
                <a:gd name="connsiteY8" fmla="*/ 302342 h 2221992"/>
                <a:gd name="connsiteX9" fmla="*/ 2610464 w 2706328"/>
                <a:gd name="connsiteY9" fmla="*/ 383458 h 2221992"/>
                <a:gd name="connsiteX10" fmla="*/ 2706328 w 2706328"/>
                <a:gd name="connsiteY10" fmla="*/ 435078 h 2221992"/>
                <a:gd name="connsiteX11" fmla="*/ 2706328 w 2706328"/>
                <a:gd name="connsiteY11" fmla="*/ 2013155 h 2221992"/>
                <a:gd name="connsiteX12" fmla="*/ 0 w 2706328"/>
                <a:gd name="connsiteY12" fmla="*/ 2221992 h 2221992"/>
                <a:gd name="connsiteX0" fmla="*/ 0 w 2706328"/>
                <a:gd name="connsiteY0" fmla="*/ 2221992 h 2221992"/>
                <a:gd name="connsiteX1" fmla="*/ 390831 w 2706328"/>
                <a:gd name="connsiteY1" fmla="*/ 1860657 h 2221992"/>
                <a:gd name="connsiteX2" fmla="*/ 907025 w 2706328"/>
                <a:gd name="connsiteY2" fmla="*/ 973394 h 2221992"/>
                <a:gd name="connsiteX3" fmla="*/ 1253612 w 2706328"/>
                <a:gd name="connsiteY3" fmla="*/ 258097 h 2221992"/>
                <a:gd name="connsiteX4" fmla="*/ 1437967 w 2706328"/>
                <a:gd name="connsiteY4" fmla="*/ 66368 h 2221992"/>
                <a:gd name="connsiteX5" fmla="*/ 1592825 w 2706328"/>
                <a:gd name="connsiteY5" fmla="*/ 0 h 2221992"/>
                <a:gd name="connsiteX6" fmla="*/ 1777180 w 2706328"/>
                <a:gd name="connsiteY6" fmla="*/ 14749 h 2221992"/>
                <a:gd name="connsiteX7" fmla="*/ 2123767 w 2706328"/>
                <a:gd name="connsiteY7" fmla="*/ 213852 h 2221992"/>
                <a:gd name="connsiteX8" fmla="*/ 2315496 w 2706328"/>
                <a:gd name="connsiteY8" fmla="*/ 302342 h 2221992"/>
                <a:gd name="connsiteX9" fmla="*/ 2610464 w 2706328"/>
                <a:gd name="connsiteY9" fmla="*/ 383458 h 2221992"/>
                <a:gd name="connsiteX10" fmla="*/ 2706328 w 2706328"/>
                <a:gd name="connsiteY10" fmla="*/ 435078 h 2221992"/>
                <a:gd name="connsiteX11" fmla="*/ 2706328 w 2706328"/>
                <a:gd name="connsiteY11" fmla="*/ 2013155 h 2221992"/>
                <a:gd name="connsiteX12" fmla="*/ 0 w 2706328"/>
                <a:gd name="connsiteY12" fmla="*/ 2221992 h 2221992"/>
                <a:gd name="connsiteX0" fmla="*/ 0 w 2706328"/>
                <a:gd name="connsiteY0" fmla="*/ 2221992 h 2221992"/>
                <a:gd name="connsiteX1" fmla="*/ 390831 w 2706328"/>
                <a:gd name="connsiteY1" fmla="*/ 1860657 h 2221992"/>
                <a:gd name="connsiteX2" fmla="*/ 907025 w 2706328"/>
                <a:gd name="connsiteY2" fmla="*/ 973394 h 2221992"/>
                <a:gd name="connsiteX3" fmla="*/ 1253612 w 2706328"/>
                <a:gd name="connsiteY3" fmla="*/ 258097 h 2221992"/>
                <a:gd name="connsiteX4" fmla="*/ 1437967 w 2706328"/>
                <a:gd name="connsiteY4" fmla="*/ 66368 h 2221992"/>
                <a:gd name="connsiteX5" fmla="*/ 1592825 w 2706328"/>
                <a:gd name="connsiteY5" fmla="*/ 0 h 2221992"/>
                <a:gd name="connsiteX6" fmla="*/ 1777180 w 2706328"/>
                <a:gd name="connsiteY6" fmla="*/ 14749 h 2221992"/>
                <a:gd name="connsiteX7" fmla="*/ 2123767 w 2706328"/>
                <a:gd name="connsiteY7" fmla="*/ 213852 h 2221992"/>
                <a:gd name="connsiteX8" fmla="*/ 2315496 w 2706328"/>
                <a:gd name="connsiteY8" fmla="*/ 302342 h 2221992"/>
                <a:gd name="connsiteX9" fmla="*/ 2610464 w 2706328"/>
                <a:gd name="connsiteY9" fmla="*/ 383458 h 2221992"/>
                <a:gd name="connsiteX10" fmla="*/ 2706328 w 2706328"/>
                <a:gd name="connsiteY10" fmla="*/ 435078 h 2221992"/>
                <a:gd name="connsiteX11" fmla="*/ 2706328 w 2706328"/>
                <a:gd name="connsiteY11" fmla="*/ 2013155 h 2221992"/>
                <a:gd name="connsiteX12" fmla="*/ 0 w 2706328"/>
                <a:gd name="connsiteY12" fmla="*/ 2221992 h 2221992"/>
                <a:gd name="connsiteX0" fmla="*/ 0 w 2706328"/>
                <a:gd name="connsiteY0" fmla="*/ 2221992 h 2221992"/>
                <a:gd name="connsiteX1" fmla="*/ 390831 w 2706328"/>
                <a:gd name="connsiteY1" fmla="*/ 1860657 h 2221992"/>
                <a:gd name="connsiteX2" fmla="*/ 907025 w 2706328"/>
                <a:gd name="connsiteY2" fmla="*/ 973394 h 2221992"/>
                <a:gd name="connsiteX3" fmla="*/ 1253612 w 2706328"/>
                <a:gd name="connsiteY3" fmla="*/ 258097 h 2221992"/>
                <a:gd name="connsiteX4" fmla="*/ 1437967 w 2706328"/>
                <a:gd name="connsiteY4" fmla="*/ 66368 h 2221992"/>
                <a:gd name="connsiteX5" fmla="*/ 1592825 w 2706328"/>
                <a:gd name="connsiteY5" fmla="*/ 0 h 2221992"/>
                <a:gd name="connsiteX6" fmla="*/ 1777180 w 2706328"/>
                <a:gd name="connsiteY6" fmla="*/ 14749 h 2221992"/>
                <a:gd name="connsiteX7" fmla="*/ 2123767 w 2706328"/>
                <a:gd name="connsiteY7" fmla="*/ 213852 h 2221992"/>
                <a:gd name="connsiteX8" fmla="*/ 2315496 w 2706328"/>
                <a:gd name="connsiteY8" fmla="*/ 302342 h 2221992"/>
                <a:gd name="connsiteX9" fmla="*/ 2610464 w 2706328"/>
                <a:gd name="connsiteY9" fmla="*/ 383458 h 2221992"/>
                <a:gd name="connsiteX10" fmla="*/ 2706328 w 2706328"/>
                <a:gd name="connsiteY10" fmla="*/ 435078 h 2221992"/>
                <a:gd name="connsiteX11" fmla="*/ 2706328 w 2706328"/>
                <a:gd name="connsiteY11" fmla="*/ 2013155 h 2221992"/>
                <a:gd name="connsiteX12" fmla="*/ 0 w 2706328"/>
                <a:gd name="connsiteY12" fmla="*/ 2221992 h 2221992"/>
                <a:gd name="connsiteX0" fmla="*/ 0 w 2706328"/>
                <a:gd name="connsiteY0" fmla="*/ 2221992 h 2221992"/>
                <a:gd name="connsiteX1" fmla="*/ 390831 w 2706328"/>
                <a:gd name="connsiteY1" fmla="*/ 1860657 h 2221992"/>
                <a:gd name="connsiteX2" fmla="*/ 907025 w 2706328"/>
                <a:gd name="connsiteY2" fmla="*/ 973394 h 2221992"/>
                <a:gd name="connsiteX3" fmla="*/ 1253612 w 2706328"/>
                <a:gd name="connsiteY3" fmla="*/ 258097 h 2221992"/>
                <a:gd name="connsiteX4" fmla="*/ 1437967 w 2706328"/>
                <a:gd name="connsiteY4" fmla="*/ 66368 h 2221992"/>
                <a:gd name="connsiteX5" fmla="*/ 1592825 w 2706328"/>
                <a:gd name="connsiteY5" fmla="*/ 0 h 2221992"/>
                <a:gd name="connsiteX6" fmla="*/ 1777180 w 2706328"/>
                <a:gd name="connsiteY6" fmla="*/ 14749 h 2221992"/>
                <a:gd name="connsiteX7" fmla="*/ 2123767 w 2706328"/>
                <a:gd name="connsiteY7" fmla="*/ 213852 h 2221992"/>
                <a:gd name="connsiteX8" fmla="*/ 2315496 w 2706328"/>
                <a:gd name="connsiteY8" fmla="*/ 302342 h 2221992"/>
                <a:gd name="connsiteX9" fmla="*/ 2610464 w 2706328"/>
                <a:gd name="connsiteY9" fmla="*/ 383458 h 2221992"/>
                <a:gd name="connsiteX10" fmla="*/ 2706328 w 2706328"/>
                <a:gd name="connsiteY10" fmla="*/ 435078 h 2221992"/>
                <a:gd name="connsiteX11" fmla="*/ 2706328 w 2706328"/>
                <a:gd name="connsiteY11" fmla="*/ 2013155 h 2221992"/>
                <a:gd name="connsiteX12" fmla="*/ 0 w 2706328"/>
                <a:gd name="connsiteY12" fmla="*/ 2221992 h 2221992"/>
                <a:gd name="connsiteX0" fmla="*/ 0 w 2706328"/>
                <a:gd name="connsiteY0" fmla="*/ 2221992 h 2221992"/>
                <a:gd name="connsiteX1" fmla="*/ 390831 w 2706328"/>
                <a:gd name="connsiteY1" fmla="*/ 1860657 h 2221992"/>
                <a:gd name="connsiteX2" fmla="*/ 907025 w 2706328"/>
                <a:gd name="connsiteY2" fmla="*/ 973394 h 2221992"/>
                <a:gd name="connsiteX3" fmla="*/ 1253612 w 2706328"/>
                <a:gd name="connsiteY3" fmla="*/ 258097 h 2221992"/>
                <a:gd name="connsiteX4" fmla="*/ 1437967 w 2706328"/>
                <a:gd name="connsiteY4" fmla="*/ 66368 h 2221992"/>
                <a:gd name="connsiteX5" fmla="*/ 1592825 w 2706328"/>
                <a:gd name="connsiteY5" fmla="*/ 0 h 2221992"/>
                <a:gd name="connsiteX6" fmla="*/ 1777180 w 2706328"/>
                <a:gd name="connsiteY6" fmla="*/ 14749 h 2221992"/>
                <a:gd name="connsiteX7" fmla="*/ 2123767 w 2706328"/>
                <a:gd name="connsiteY7" fmla="*/ 213852 h 2221992"/>
                <a:gd name="connsiteX8" fmla="*/ 2315496 w 2706328"/>
                <a:gd name="connsiteY8" fmla="*/ 302342 h 2221992"/>
                <a:gd name="connsiteX9" fmla="*/ 2610464 w 2706328"/>
                <a:gd name="connsiteY9" fmla="*/ 383458 h 2221992"/>
                <a:gd name="connsiteX10" fmla="*/ 2706328 w 2706328"/>
                <a:gd name="connsiteY10" fmla="*/ 435078 h 2221992"/>
                <a:gd name="connsiteX11" fmla="*/ 2706328 w 2706328"/>
                <a:gd name="connsiteY11" fmla="*/ 2055630 h 2221992"/>
                <a:gd name="connsiteX12" fmla="*/ 0 w 2706328"/>
                <a:gd name="connsiteY12" fmla="*/ 2221992 h 2221992"/>
                <a:gd name="connsiteX0" fmla="*/ 0 w 3056814"/>
                <a:gd name="connsiteY0" fmla="*/ 2160673 h 2160673"/>
                <a:gd name="connsiteX1" fmla="*/ 741317 w 3056814"/>
                <a:gd name="connsiteY1" fmla="*/ 1860657 h 2160673"/>
                <a:gd name="connsiteX2" fmla="*/ 1257511 w 3056814"/>
                <a:gd name="connsiteY2" fmla="*/ 973394 h 2160673"/>
                <a:gd name="connsiteX3" fmla="*/ 1604098 w 3056814"/>
                <a:gd name="connsiteY3" fmla="*/ 258097 h 2160673"/>
                <a:gd name="connsiteX4" fmla="*/ 1788453 w 3056814"/>
                <a:gd name="connsiteY4" fmla="*/ 66368 h 2160673"/>
                <a:gd name="connsiteX5" fmla="*/ 1943311 w 3056814"/>
                <a:gd name="connsiteY5" fmla="*/ 0 h 2160673"/>
                <a:gd name="connsiteX6" fmla="*/ 2127666 w 3056814"/>
                <a:gd name="connsiteY6" fmla="*/ 14749 h 2160673"/>
                <a:gd name="connsiteX7" fmla="*/ 2474253 w 3056814"/>
                <a:gd name="connsiteY7" fmla="*/ 213852 h 2160673"/>
                <a:gd name="connsiteX8" fmla="*/ 2665982 w 3056814"/>
                <a:gd name="connsiteY8" fmla="*/ 302342 h 2160673"/>
                <a:gd name="connsiteX9" fmla="*/ 2960950 w 3056814"/>
                <a:gd name="connsiteY9" fmla="*/ 383458 h 2160673"/>
                <a:gd name="connsiteX10" fmla="*/ 3056814 w 3056814"/>
                <a:gd name="connsiteY10" fmla="*/ 435078 h 2160673"/>
                <a:gd name="connsiteX11" fmla="*/ 3056814 w 3056814"/>
                <a:gd name="connsiteY11" fmla="*/ 2055630 h 2160673"/>
                <a:gd name="connsiteX12" fmla="*/ 0 w 3056814"/>
                <a:gd name="connsiteY12" fmla="*/ 2160673 h 2160673"/>
                <a:gd name="connsiteX0" fmla="*/ 0 w 3056814"/>
                <a:gd name="connsiteY0" fmla="*/ 2160673 h 2169509"/>
                <a:gd name="connsiteX1" fmla="*/ 741317 w 3056814"/>
                <a:gd name="connsiteY1" fmla="*/ 1860657 h 2169509"/>
                <a:gd name="connsiteX2" fmla="*/ 1257511 w 3056814"/>
                <a:gd name="connsiteY2" fmla="*/ 973394 h 2169509"/>
                <a:gd name="connsiteX3" fmla="*/ 1604098 w 3056814"/>
                <a:gd name="connsiteY3" fmla="*/ 258097 h 2169509"/>
                <a:gd name="connsiteX4" fmla="*/ 1788453 w 3056814"/>
                <a:gd name="connsiteY4" fmla="*/ 66368 h 2169509"/>
                <a:gd name="connsiteX5" fmla="*/ 1943311 w 3056814"/>
                <a:gd name="connsiteY5" fmla="*/ 0 h 2169509"/>
                <a:gd name="connsiteX6" fmla="*/ 2127666 w 3056814"/>
                <a:gd name="connsiteY6" fmla="*/ 14749 h 2169509"/>
                <a:gd name="connsiteX7" fmla="*/ 2474253 w 3056814"/>
                <a:gd name="connsiteY7" fmla="*/ 213852 h 2169509"/>
                <a:gd name="connsiteX8" fmla="*/ 2665982 w 3056814"/>
                <a:gd name="connsiteY8" fmla="*/ 302342 h 2169509"/>
                <a:gd name="connsiteX9" fmla="*/ 2960950 w 3056814"/>
                <a:gd name="connsiteY9" fmla="*/ 383458 h 2169509"/>
                <a:gd name="connsiteX10" fmla="*/ 3056814 w 3056814"/>
                <a:gd name="connsiteY10" fmla="*/ 435078 h 2169509"/>
                <a:gd name="connsiteX11" fmla="*/ 3039289 w 3056814"/>
                <a:gd name="connsiteY11" fmla="*/ 2169509 h 2169509"/>
                <a:gd name="connsiteX12" fmla="*/ 0 w 3056814"/>
                <a:gd name="connsiteY12" fmla="*/ 2160673 h 2169509"/>
                <a:gd name="connsiteX0" fmla="*/ 0 w 3056814"/>
                <a:gd name="connsiteY0" fmla="*/ 2160673 h 2169509"/>
                <a:gd name="connsiteX1" fmla="*/ 758842 w 3056814"/>
                <a:gd name="connsiteY1" fmla="*/ 1913216 h 2169509"/>
                <a:gd name="connsiteX2" fmla="*/ 1257511 w 3056814"/>
                <a:gd name="connsiteY2" fmla="*/ 973394 h 2169509"/>
                <a:gd name="connsiteX3" fmla="*/ 1604098 w 3056814"/>
                <a:gd name="connsiteY3" fmla="*/ 258097 h 2169509"/>
                <a:gd name="connsiteX4" fmla="*/ 1788453 w 3056814"/>
                <a:gd name="connsiteY4" fmla="*/ 66368 h 2169509"/>
                <a:gd name="connsiteX5" fmla="*/ 1943311 w 3056814"/>
                <a:gd name="connsiteY5" fmla="*/ 0 h 2169509"/>
                <a:gd name="connsiteX6" fmla="*/ 2127666 w 3056814"/>
                <a:gd name="connsiteY6" fmla="*/ 14749 h 2169509"/>
                <a:gd name="connsiteX7" fmla="*/ 2474253 w 3056814"/>
                <a:gd name="connsiteY7" fmla="*/ 213852 h 2169509"/>
                <a:gd name="connsiteX8" fmla="*/ 2665982 w 3056814"/>
                <a:gd name="connsiteY8" fmla="*/ 302342 h 2169509"/>
                <a:gd name="connsiteX9" fmla="*/ 2960950 w 3056814"/>
                <a:gd name="connsiteY9" fmla="*/ 383458 h 2169509"/>
                <a:gd name="connsiteX10" fmla="*/ 3056814 w 3056814"/>
                <a:gd name="connsiteY10" fmla="*/ 435078 h 2169509"/>
                <a:gd name="connsiteX11" fmla="*/ 3039289 w 3056814"/>
                <a:gd name="connsiteY11" fmla="*/ 2169509 h 2169509"/>
                <a:gd name="connsiteX12" fmla="*/ 0 w 3056814"/>
                <a:gd name="connsiteY12" fmla="*/ 2160673 h 2169509"/>
                <a:gd name="connsiteX0" fmla="*/ 0 w 3056814"/>
                <a:gd name="connsiteY0" fmla="*/ 2160673 h 2169509"/>
                <a:gd name="connsiteX1" fmla="*/ 758842 w 3056814"/>
                <a:gd name="connsiteY1" fmla="*/ 1913216 h 2169509"/>
                <a:gd name="connsiteX2" fmla="*/ 1257511 w 3056814"/>
                <a:gd name="connsiteY2" fmla="*/ 973394 h 2169509"/>
                <a:gd name="connsiteX3" fmla="*/ 1604098 w 3056814"/>
                <a:gd name="connsiteY3" fmla="*/ 258097 h 2169509"/>
                <a:gd name="connsiteX4" fmla="*/ 1788453 w 3056814"/>
                <a:gd name="connsiteY4" fmla="*/ 66368 h 2169509"/>
                <a:gd name="connsiteX5" fmla="*/ 1943311 w 3056814"/>
                <a:gd name="connsiteY5" fmla="*/ 0 h 2169509"/>
                <a:gd name="connsiteX6" fmla="*/ 2127666 w 3056814"/>
                <a:gd name="connsiteY6" fmla="*/ 14749 h 2169509"/>
                <a:gd name="connsiteX7" fmla="*/ 2474253 w 3056814"/>
                <a:gd name="connsiteY7" fmla="*/ 213852 h 2169509"/>
                <a:gd name="connsiteX8" fmla="*/ 2665982 w 3056814"/>
                <a:gd name="connsiteY8" fmla="*/ 302342 h 2169509"/>
                <a:gd name="connsiteX9" fmla="*/ 2960950 w 3056814"/>
                <a:gd name="connsiteY9" fmla="*/ 383458 h 2169509"/>
                <a:gd name="connsiteX10" fmla="*/ 3056814 w 3056814"/>
                <a:gd name="connsiteY10" fmla="*/ 435078 h 2169509"/>
                <a:gd name="connsiteX11" fmla="*/ 3039289 w 3056814"/>
                <a:gd name="connsiteY11" fmla="*/ 2169509 h 2169509"/>
                <a:gd name="connsiteX12" fmla="*/ 0 w 3056814"/>
                <a:gd name="connsiteY12" fmla="*/ 2160673 h 2169509"/>
                <a:gd name="connsiteX0" fmla="*/ 0 w 3056814"/>
                <a:gd name="connsiteY0" fmla="*/ 2143153 h 2169509"/>
                <a:gd name="connsiteX1" fmla="*/ 758842 w 3056814"/>
                <a:gd name="connsiteY1" fmla="*/ 1913216 h 2169509"/>
                <a:gd name="connsiteX2" fmla="*/ 1257511 w 3056814"/>
                <a:gd name="connsiteY2" fmla="*/ 973394 h 2169509"/>
                <a:gd name="connsiteX3" fmla="*/ 1604098 w 3056814"/>
                <a:gd name="connsiteY3" fmla="*/ 258097 h 2169509"/>
                <a:gd name="connsiteX4" fmla="*/ 1788453 w 3056814"/>
                <a:gd name="connsiteY4" fmla="*/ 66368 h 2169509"/>
                <a:gd name="connsiteX5" fmla="*/ 1943311 w 3056814"/>
                <a:gd name="connsiteY5" fmla="*/ 0 h 2169509"/>
                <a:gd name="connsiteX6" fmla="*/ 2127666 w 3056814"/>
                <a:gd name="connsiteY6" fmla="*/ 14749 h 2169509"/>
                <a:gd name="connsiteX7" fmla="*/ 2474253 w 3056814"/>
                <a:gd name="connsiteY7" fmla="*/ 213852 h 2169509"/>
                <a:gd name="connsiteX8" fmla="*/ 2665982 w 3056814"/>
                <a:gd name="connsiteY8" fmla="*/ 302342 h 2169509"/>
                <a:gd name="connsiteX9" fmla="*/ 2960950 w 3056814"/>
                <a:gd name="connsiteY9" fmla="*/ 383458 h 2169509"/>
                <a:gd name="connsiteX10" fmla="*/ 3056814 w 3056814"/>
                <a:gd name="connsiteY10" fmla="*/ 435078 h 2169509"/>
                <a:gd name="connsiteX11" fmla="*/ 3039289 w 3056814"/>
                <a:gd name="connsiteY11" fmla="*/ 2169509 h 2169509"/>
                <a:gd name="connsiteX12" fmla="*/ 0 w 3056814"/>
                <a:gd name="connsiteY12" fmla="*/ 2143153 h 2169509"/>
                <a:gd name="connsiteX0" fmla="*/ 0 w 3056814"/>
                <a:gd name="connsiteY0" fmla="*/ 2143153 h 2233460"/>
                <a:gd name="connsiteX1" fmla="*/ 758842 w 3056814"/>
                <a:gd name="connsiteY1" fmla="*/ 1913216 h 2233460"/>
                <a:gd name="connsiteX2" fmla="*/ 1257511 w 3056814"/>
                <a:gd name="connsiteY2" fmla="*/ 973394 h 2233460"/>
                <a:gd name="connsiteX3" fmla="*/ 1604098 w 3056814"/>
                <a:gd name="connsiteY3" fmla="*/ 258097 h 2233460"/>
                <a:gd name="connsiteX4" fmla="*/ 1788453 w 3056814"/>
                <a:gd name="connsiteY4" fmla="*/ 66368 h 2233460"/>
                <a:gd name="connsiteX5" fmla="*/ 1943311 w 3056814"/>
                <a:gd name="connsiteY5" fmla="*/ 0 h 2233460"/>
                <a:gd name="connsiteX6" fmla="*/ 2127666 w 3056814"/>
                <a:gd name="connsiteY6" fmla="*/ 14749 h 2233460"/>
                <a:gd name="connsiteX7" fmla="*/ 2474253 w 3056814"/>
                <a:gd name="connsiteY7" fmla="*/ 213852 h 2233460"/>
                <a:gd name="connsiteX8" fmla="*/ 2665982 w 3056814"/>
                <a:gd name="connsiteY8" fmla="*/ 302342 h 2233460"/>
                <a:gd name="connsiteX9" fmla="*/ 2960950 w 3056814"/>
                <a:gd name="connsiteY9" fmla="*/ 383458 h 2233460"/>
                <a:gd name="connsiteX10" fmla="*/ 3056814 w 3056814"/>
                <a:gd name="connsiteY10" fmla="*/ 435078 h 2233460"/>
                <a:gd name="connsiteX11" fmla="*/ 3039289 w 3056814"/>
                <a:gd name="connsiteY11" fmla="*/ 2169509 h 2233460"/>
                <a:gd name="connsiteX12" fmla="*/ 163955 w 3056814"/>
                <a:gd name="connsiteY12" fmla="*/ 2233213 h 2233460"/>
                <a:gd name="connsiteX13" fmla="*/ 0 w 3056814"/>
                <a:gd name="connsiteY13" fmla="*/ 2143153 h 2233460"/>
                <a:gd name="connsiteX0" fmla="*/ 0 w 3056814"/>
                <a:gd name="connsiteY0" fmla="*/ 2143153 h 2303422"/>
                <a:gd name="connsiteX1" fmla="*/ 758842 w 3056814"/>
                <a:gd name="connsiteY1" fmla="*/ 1913216 h 2303422"/>
                <a:gd name="connsiteX2" fmla="*/ 1257511 w 3056814"/>
                <a:gd name="connsiteY2" fmla="*/ 973394 h 2303422"/>
                <a:gd name="connsiteX3" fmla="*/ 1604098 w 3056814"/>
                <a:gd name="connsiteY3" fmla="*/ 258097 h 2303422"/>
                <a:gd name="connsiteX4" fmla="*/ 1788453 w 3056814"/>
                <a:gd name="connsiteY4" fmla="*/ 66368 h 2303422"/>
                <a:gd name="connsiteX5" fmla="*/ 1943311 w 3056814"/>
                <a:gd name="connsiteY5" fmla="*/ 0 h 2303422"/>
                <a:gd name="connsiteX6" fmla="*/ 2127666 w 3056814"/>
                <a:gd name="connsiteY6" fmla="*/ 14749 h 2303422"/>
                <a:gd name="connsiteX7" fmla="*/ 2474253 w 3056814"/>
                <a:gd name="connsiteY7" fmla="*/ 213852 h 2303422"/>
                <a:gd name="connsiteX8" fmla="*/ 2665982 w 3056814"/>
                <a:gd name="connsiteY8" fmla="*/ 302342 h 2303422"/>
                <a:gd name="connsiteX9" fmla="*/ 2960950 w 3056814"/>
                <a:gd name="connsiteY9" fmla="*/ 383458 h 2303422"/>
                <a:gd name="connsiteX10" fmla="*/ 3056814 w 3056814"/>
                <a:gd name="connsiteY10" fmla="*/ 435078 h 2303422"/>
                <a:gd name="connsiteX11" fmla="*/ 3039289 w 3056814"/>
                <a:gd name="connsiteY11" fmla="*/ 2169509 h 2303422"/>
                <a:gd name="connsiteX12" fmla="*/ 163955 w 3056814"/>
                <a:gd name="connsiteY12" fmla="*/ 2303293 h 2303422"/>
                <a:gd name="connsiteX13" fmla="*/ 0 w 3056814"/>
                <a:gd name="connsiteY13" fmla="*/ 2143153 h 230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56814" h="2303422">
                  <a:moveTo>
                    <a:pt x="0" y="2143153"/>
                  </a:moveTo>
                  <a:cubicBezTo>
                    <a:pt x="252947" y="2060667"/>
                    <a:pt x="505895" y="2065782"/>
                    <a:pt x="758842" y="1913216"/>
                  </a:cubicBezTo>
                  <a:cubicBezTo>
                    <a:pt x="945656" y="1617462"/>
                    <a:pt x="1085446" y="1269148"/>
                    <a:pt x="1257511" y="973394"/>
                  </a:cubicBezTo>
                  <a:cubicBezTo>
                    <a:pt x="1350918" y="734962"/>
                    <a:pt x="1488569" y="496529"/>
                    <a:pt x="1604098" y="258097"/>
                  </a:cubicBezTo>
                  <a:lnTo>
                    <a:pt x="1788453" y="66368"/>
                  </a:lnTo>
                  <a:lnTo>
                    <a:pt x="1943311" y="0"/>
                  </a:lnTo>
                  <a:lnTo>
                    <a:pt x="2127666" y="14749"/>
                  </a:lnTo>
                  <a:lnTo>
                    <a:pt x="2474253" y="213852"/>
                  </a:lnTo>
                  <a:lnTo>
                    <a:pt x="2665982" y="302342"/>
                  </a:lnTo>
                  <a:lnTo>
                    <a:pt x="2960950" y="383458"/>
                  </a:lnTo>
                  <a:lnTo>
                    <a:pt x="3056814" y="435078"/>
                  </a:lnTo>
                  <a:lnTo>
                    <a:pt x="3039289" y="2169509"/>
                  </a:lnTo>
                  <a:cubicBezTo>
                    <a:pt x="2086686" y="2164464"/>
                    <a:pt x="1116558" y="2308338"/>
                    <a:pt x="163955" y="2303293"/>
                  </a:cubicBezTo>
                  <a:lnTo>
                    <a:pt x="0" y="2143153"/>
                  </a:lnTo>
                  <a:close/>
                </a:path>
              </a:pathLst>
            </a:custGeom>
            <a:solidFill>
              <a:srgbClr val="FF0000">
                <a:alpha val="20000"/>
              </a:srgbClr>
            </a:solidFill>
            <a:ln>
              <a:noFill/>
            </a:ln>
            <a:effectLst>
              <a:softEdge rad="1524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42" name="テキスト ボックス 1241">
              <a:extLst>
                <a:ext uri="{FF2B5EF4-FFF2-40B4-BE49-F238E27FC236}">
                  <a16:creationId xmlns:a16="http://schemas.microsoft.com/office/drawing/2014/main" id="{24333F89-5E32-5B38-6303-953416E6C608}"/>
                </a:ext>
              </a:extLst>
            </p:cNvPr>
            <p:cNvSpPr txBox="1"/>
            <p:nvPr/>
          </p:nvSpPr>
          <p:spPr>
            <a:xfrm>
              <a:off x="7740106" y="2661115"/>
              <a:ext cx="3825209" cy="461665"/>
            </a:xfrm>
            <a:prstGeom prst="rect">
              <a:avLst/>
            </a:prstGeom>
            <a:noFill/>
          </p:spPr>
          <p:txBody>
            <a:bodyPr wrap="square" rtlCol="0">
              <a:spAutoFit/>
            </a:bodyPr>
            <a:lstStyle/>
            <a:p>
              <a:r>
                <a:rPr lang="en-US" altLang="ja-JP" sz="2400" b="1" dirty="0">
                  <a:solidFill>
                    <a:srgbClr val="FF0000"/>
                  </a:solidFill>
                  <a:effectLst>
                    <a:outerShdw blurRad="38100" dist="38100" dir="2700000" sx="101000" sy="101000" algn="tl">
                      <a:srgbClr val="000000">
                        <a:alpha val="90000"/>
                      </a:srgbClr>
                    </a:outerShdw>
                  </a:effectLst>
                  <a:latin typeface="BIZ UDPゴシック" panose="020B0400000000000000" pitchFamily="50" charset="-128"/>
                  <a:ea typeface="BIZ UDPゴシック" panose="020B0400000000000000" pitchFamily="50" charset="-128"/>
                </a:rPr>
                <a:t>Diffusive heating</a:t>
              </a:r>
              <a:endParaRPr kumimoji="1" lang="ja-JP" altLang="en-US" sz="2400" b="1" dirty="0">
                <a:solidFill>
                  <a:srgbClr val="FF0000"/>
                </a:solidFill>
                <a:effectLst>
                  <a:outerShdw blurRad="38100" dist="38100" dir="2700000" sx="101000" sy="101000" algn="tl">
                    <a:srgbClr val="000000">
                      <a:alpha val="90000"/>
                    </a:srgbClr>
                  </a:outerShdw>
                </a:effectLst>
                <a:latin typeface="BIZ UDPゴシック" panose="020B0400000000000000" pitchFamily="50" charset="-128"/>
                <a:ea typeface="BIZ UDPゴシック" panose="020B0400000000000000" pitchFamily="50" charset="-128"/>
              </a:endParaRPr>
            </a:p>
          </p:txBody>
        </p:sp>
        <p:sp>
          <p:nvSpPr>
            <p:cNvPr id="1245" name="フリーフォーム: 図形 1244">
              <a:extLst>
                <a:ext uri="{FF2B5EF4-FFF2-40B4-BE49-F238E27FC236}">
                  <a16:creationId xmlns:a16="http://schemas.microsoft.com/office/drawing/2014/main" id="{FF7CA637-7831-AC52-DA3F-6861293D5FB7}"/>
                </a:ext>
              </a:extLst>
            </p:cNvPr>
            <p:cNvSpPr/>
            <p:nvPr/>
          </p:nvSpPr>
          <p:spPr>
            <a:xfrm>
              <a:off x="8186417" y="1274697"/>
              <a:ext cx="3066378" cy="2811293"/>
            </a:xfrm>
            <a:custGeom>
              <a:avLst/>
              <a:gdLst>
                <a:gd name="connsiteX0" fmla="*/ 0 w 2626468"/>
                <a:gd name="connsiteY0" fmla="*/ 2339502 h 2339502"/>
                <a:gd name="connsiteX1" fmla="*/ 116732 w 2626468"/>
                <a:gd name="connsiteY1" fmla="*/ 2329775 h 2339502"/>
                <a:gd name="connsiteX2" fmla="*/ 442608 w 2626468"/>
                <a:gd name="connsiteY2" fmla="*/ 1940668 h 2339502"/>
                <a:gd name="connsiteX3" fmla="*/ 1016540 w 2626468"/>
                <a:gd name="connsiteY3" fmla="*/ 768485 h 2339502"/>
                <a:gd name="connsiteX4" fmla="*/ 1220821 w 2626468"/>
                <a:gd name="connsiteY4" fmla="*/ 359923 h 2339502"/>
                <a:gd name="connsiteX5" fmla="*/ 1439693 w 2626468"/>
                <a:gd name="connsiteY5" fmla="*/ 121596 h 2339502"/>
                <a:gd name="connsiteX6" fmla="*/ 1692613 w 2626468"/>
                <a:gd name="connsiteY6" fmla="*/ 131323 h 2339502"/>
                <a:gd name="connsiteX7" fmla="*/ 2251953 w 2626468"/>
                <a:gd name="connsiteY7" fmla="*/ 447472 h 2339502"/>
                <a:gd name="connsiteX8" fmla="*/ 2548647 w 2626468"/>
                <a:gd name="connsiteY8" fmla="*/ 510702 h 2339502"/>
                <a:gd name="connsiteX9" fmla="*/ 2626468 w 2626468"/>
                <a:gd name="connsiteY9" fmla="*/ 515566 h 2339502"/>
                <a:gd name="connsiteX10" fmla="*/ 2626468 w 2626468"/>
                <a:gd name="connsiteY10" fmla="*/ 0 h 2339502"/>
                <a:gd name="connsiteX0" fmla="*/ 0 w 2626468"/>
                <a:gd name="connsiteY0" fmla="*/ 2427051 h 2427051"/>
                <a:gd name="connsiteX1" fmla="*/ 116732 w 2626468"/>
                <a:gd name="connsiteY1" fmla="*/ 2417324 h 2427051"/>
                <a:gd name="connsiteX2" fmla="*/ 442608 w 2626468"/>
                <a:gd name="connsiteY2" fmla="*/ 2028217 h 2427051"/>
                <a:gd name="connsiteX3" fmla="*/ 1016540 w 2626468"/>
                <a:gd name="connsiteY3" fmla="*/ 856034 h 2427051"/>
                <a:gd name="connsiteX4" fmla="*/ 1220821 w 2626468"/>
                <a:gd name="connsiteY4" fmla="*/ 447472 h 2427051"/>
                <a:gd name="connsiteX5" fmla="*/ 1439693 w 2626468"/>
                <a:gd name="connsiteY5" fmla="*/ 209145 h 2427051"/>
                <a:gd name="connsiteX6" fmla="*/ 1692613 w 2626468"/>
                <a:gd name="connsiteY6" fmla="*/ 218872 h 2427051"/>
                <a:gd name="connsiteX7" fmla="*/ 2251953 w 2626468"/>
                <a:gd name="connsiteY7" fmla="*/ 535021 h 2427051"/>
                <a:gd name="connsiteX8" fmla="*/ 2548647 w 2626468"/>
                <a:gd name="connsiteY8" fmla="*/ 598251 h 2427051"/>
                <a:gd name="connsiteX9" fmla="*/ 2626468 w 2626468"/>
                <a:gd name="connsiteY9" fmla="*/ 603115 h 2427051"/>
                <a:gd name="connsiteX10" fmla="*/ 2621604 w 2626468"/>
                <a:gd name="connsiteY10" fmla="*/ 0 h 2427051"/>
                <a:gd name="connsiteX0" fmla="*/ 0 w 2636196"/>
                <a:gd name="connsiteY0" fmla="*/ 2427051 h 2427051"/>
                <a:gd name="connsiteX1" fmla="*/ 116732 w 2636196"/>
                <a:gd name="connsiteY1" fmla="*/ 2417324 h 2427051"/>
                <a:gd name="connsiteX2" fmla="*/ 442608 w 2636196"/>
                <a:gd name="connsiteY2" fmla="*/ 2028217 h 2427051"/>
                <a:gd name="connsiteX3" fmla="*/ 1016540 w 2636196"/>
                <a:gd name="connsiteY3" fmla="*/ 856034 h 2427051"/>
                <a:gd name="connsiteX4" fmla="*/ 1220821 w 2636196"/>
                <a:gd name="connsiteY4" fmla="*/ 447472 h 2427051"/>
                <a:gd name="connsiteX5" fmla="*/ 1439693 w 2636196"/>
                <a:gd name="connsiteY5" fmla="*/ 209145 h 2427051"/>
                <a:gd name="connsiteX6" fmla="*/ 1692613 w 2636196"/>
                <a:gd name="connsiteY6" fmla="*/ 218872 h 2427051"/>
                <a:gd name="connsiteX7" fmla="*/ 2251953 w 2636196"/>
                <a:gd name="connsiteY7" fmla="*/ 535021 h 2427051"/>
                <a:gd name="connsiteX8" fmla="*/ 2548647 w 2636196"/>
                <a:gd name="connsiteY8" fmla="*/ 598251 h 2427051"/>
                <a:gd name="connsiteX9" fmla="*/ 2626468 w 2636196"/>
                <a:gd name="connsiteY9" fmla="*/ 603115 h 2427051"/>
                <a:gd name="connsiteX10" fmla="*/ 2636196 w 2636196"/>
                <a:gd name="connsiteY10" fmla="*/ 0 h 2427051"/>
                <a:gd name="connsiteX0" fmla="*/ 0 w 2636916"/>
                <a:gd name="connsiteY0" fmla="*/ 2470353 h 2470353"/>
                <a:gd name="connsiteX1" fmla="*/ 116732 w 2636916"/>
                <a:gd name="connsiteY1" fmla="*/ 2460626 h 2470353"/>
                <a:gd name="connsiteX2" fmla="*/ 442608 w 2636916"/>
                <a:gd name="connsiteY2" fmla="*/ 2071519 h 2470353"/>
                <a:gd name="connsiteX3" fmla="*/ 1016540 w 2636916"/>
                <a:gd name="connsiteY3" fmla="*/ 899336 h 2470353"/>
                <a:gd name="connsiteX4" fmla="*/ 1220821 w 2636916"/>
                <a:gd name="connsiteY4" fmla="*/ 490774 h 2470353"/>
                <a:gd name="connsiteX5" fmla="*/ 1439693 w 2636916"/>
                <a:gd name="connsiteY5" fmla="*/ 252447 h 2470353"/>
                <a:gd name="connsiteX6" fmla="*/ 1692613 w 2636916"/>
                <a:gd name="connsiteY6" fmla="*/ 262174 h 2470353"/>
                <a:gd name="connsiteX7" fmla="*/ 2251953 w 2636916"/>
                <a:gd name="connsiteY7" fmla="*/ 578323 h 2470353"/>
                <a:gd name="connsiteX8" fmla="*/ 2548647 w 2636916"/>
                <a:gd name="connsiteY8" fmla="*/ 641553 h 2470353"/>
                <a:gd name="connsiteX9" fmla="*/ 2626468 w 2636916"/>
                <a:gd name="connsiteY9" fmla="*/ 646417 h 2470353"/>
                <a:gd name="connsiteX10" fmla="*/ 2636196 w 2636916"/>
                <a:gd name="connsiteY10" fmla="*/ 43302 h 2470353"/>
                <a:gd name="connsiteX11" fmla="*/ 2636196 w 2636916"/>
                <a:gd name="connsiteY11" fmla="*/ 48167 h 2470353"/>
                <a:gd name="connsiteX0" fmla="*/ 0 w 2636197"/>
                <a:gd name="connsiteY0" fmla="*/ 2467016 h 2467016"/>
                <a:gd name="connsiteX1" fmla="*/ 116732 w 2636197"/>
                <a:gd name="connsiteY1" fmla="*/ 2457289 h 2467016"/>
                <a:gd name="connsiteX2" fmla="*/ 442608 w 2636197"/>
                <a:gd name="connsiteY2" fmla="*/ 2068182 h 2467016"/>
                <a:gd name="connsiteX3" fmla="*/ 1016540 w 2636197"/>
                <a:gd name="connsiteY3" fmla="*/ 895999 h 2467016"/>
                <a:gd name="connsiteX4" fmla="*/ 1220821 w 2636197"/>
                <a:gd name="connsiteY4" fmla="*/ 487437 h 2467016"/>
                <a:gd name="connsiteX5" fmla="*/ 1439693 w 2636197"/>
                <a:gd name="connsiteY5" fmla="*/ 249110 h 2467016"/>
                <a:gd name="connsiteX6" fmla="*/ 1692613 w 2636197"/>
                <a:gd name="connsiteY6" fmla="*/ 258837 h 2467016"/>
                <a:gd name="connsiteX7" fmla="*/ 2251953 w 2636197"/>
                <a:gd name="connsiteY7" fmla="*/ 574986 h 2467016"/>
                <a:gd name="connsiteX8" fmla="*/ 2548647 w 2636197"/>
                <a:gd name="connsiteY8" fmla="*/ 638216 h 2467016"/>
                <a:gd name="connsiteX9" fmla="*/ 2626468 w 2636197"/>
                <a:gd name="connsiteY9" fmla="*/ 643080 h 2467016"/>
                <a:gd name="connsiteX10" fmla="*/ 2636196 w 2636197"/>
                <a:gd name="connsiteY10" fmla="*/ 39965 h 2467016"/>
                <a:gd name="connsiteX11" fmla="*/ 1366736 w 2636197"/>
                <a:gd name="connsiteY11" fmla="*/ 59422 h 2467016"/>
                <a:gd name="connsiteX0" fmla="*/ 0 w 2636196"/>
                <a:gd name="connsiteY0" fmla="*/ 2472455 h 2472455"/>
                <a:gd name="connsiteX1" fmla="*/ 116732 w 2636196"/>
                <a:gd name="connsiteY1" fmla="*/ 2462728 h 2472455"/>
                <a:gd name="connsiteX2" fmla="*/ 442608 w 2636196"/>
                <a:gd name="connsiteY2" fmla="*/ 2073621 h 2472455"/>
                <a:gd name="connsiteX3" fmla="*/ 1016540 w 2636196"/>
                <a:gd name="connsiteY3" fmla="*/ 901438 h 2472455"/>
                <a:gd name="connsiteX4" fmla="*/ 1220821 w 2636196"/>
                <a:gd name="connsiteY4" fmla="*/ 492876 h 2472455"/>
                <a:gd name="connsiteX5" fmla="*/ 1439693 w 2636196"/>
                <a:gd name="connsiteY5" fmla="*/ 254549 h 2472455"/>
                <a:gd name="connsiteX6" fmla="*/ 1692613 w 2636196"/>
                <a:gd name="connsiteY6" fmla="*/ 264276 h 2472455"/>
                <a:gd name="connsiteX7" fmla="*/ 2251953 w 2636196"/>
                <a:gd name="connsiteY7" fmla="*/ 580425 h 2472455"/>
                <a:gd name="connsiteX8" fmla="*/ 2548647 w 2636196"/>
                <a:gd name="connsiteY8" fmla="*/ 643655 h 2472455"/>
                <a:gd name="connsiteX9" fmla="*/ 2626468 w 2636196"/>
                <a:gd name="connsiteY9" fmla="*/ 648519 h 2472455"/>
                <a:gd name="connsiteX10" fmla="*/ 2636196 w 2636196"/>
                <a:gd name="connsiteY10" fmla="*/ 45404 h 2472455"/>
                <a:gd name="connsiteX11" fmla="*/ 2295728 w 2636196"/>
                <a:gd name="connsiteY11" fmla="*/ 59996 h 2472455"/>
                <a:gd name="connsiteX12" fmla="*/ 1366736 w 2636196"/>
                <a:gd name="connsiteY12" fmla="*/ 64861 h 2472455"/>
                <a:gd name="connsiteX0" fmla="*/ 0 w 2641060"/>
                <a:gd name="connsiteY0" fmla="*/ 2465069 h 2465069"/>
                <a:gd name="connsiteX1" fmla="*/ 116732 w 2641060"/>
                <a:gd name="connsiteY1" fmla="*/ 2455342 h 2465069"/>
                <a:gd name="connsiteX2" fmla="*/ 442608 w 2641060"/>
                <a:gd name="connsiteY2" fmla="*/ 2066235 h 2465069"/>
                <a:gd name="connsiteX3" fmla="*/ 1016540 w 2641060"/>
                <a:gd name="connsiteY3" fmla="*/ 894052 h 2465069"/>
                <a:gd name="connsiteX4" fmla="*/ 1220821 w 2641060"/>
                <a:gd name="connsiteY4" fmla="*/ 485490 h 2465069"/>
                <a:gd name="connsiteX5" fmla="*/ 1439693 w 2641060"/>
                <a:gd name="connsiteY5" fmla="*/ 247163 h 2465069"/>
                <a:gd name="connsiteX6" fmla="*/ 1692613 w 2641060"/>
                <a:gd name="connsiteY6" fmla="*/ 256890 h 2465069"/>
                <a:gd name="connsiteX7" fmla="*/ 2251953 w 2641060"/>
                <a:gd name="connsiteY7" fmla="*/ 573039 h 2465069"/>
                <a:gd name="connsiteX8" fmla="*/ 2548647 w 2641060"/>
                <a:gd name="connsiteY8" fmla="*/ 636269 h 2465069"/>
                <a:gd name="connsiteX9" fmla="*/ 2626468 w 2641060"/>
                <a:gd name="connsiteY9" fmla="*/ 641133 h 2465069"/>
                <a:gd name="connsiteX10" fmla="*/ 2641060 w 2641060"/>
                <a:gd name="connsiteY10" fmla="*/ 47746 h 2465069"/>
                <a:gd name="connsiteX11" fmla="*/ 2295728 w 2641060"/>
                <a:gd name="connsiteY11" fmla="*/ 52610 h 2465069"/>
                <a:gd name="connsiteX12" fmla="*/ 1366736 w 2641060"/>
                <a:gd name="connsiteY12" fmla="*/ 57475 h 2465069"/>
                <a:gd name="connsiteX0" fmla="*/ 0 w 2641060"/>
                <a:gd name="connsiteY0" fmla="*/ 2417323 h 2417323"/>
                <a:gd name="connsiteX1" fmla="*/ 116732 w 2641060"/>
                <a:gd name="connsiteY1" fmla="*/ 2407596 h 2417323"/>
                <a:gd name="connsiteX2" fmla="*/ 442608 w 2641060"/>
                <a:gd name="connsiteY2" fmla="*/ 2018489 h 2417323"/>
                <a:gd name="connsiteX3" fmla="*/ 1016540 w 2641060"/>
                <a:gd name="connsiteY3" fmla="*/ 846306 h 2417323"/>
                <a:gd name="connsiteX4" fmla="*/ 1220821 w 2641060"/>
                <a:gd name="connsiteY4" fmla="*/ 437744 h 2417323"/>
                <a:gd name="connsiteX5" fmla="*/ 1439693 w 2641060"/>
                <a:gd name="connsiteY5" fmla="*/ 199417 h 2417323"/>
                <a:gd name="connsiteX6" fmla="*/ 1692613 w 2641060"/>
                <a:gd name="connsiteY6" fmla="*/ 209144 h 2417323"/>
                <a:gd name="connsiteX7" fmla="*/ 2251953 w 2641060"/>
                <a:gd name="connsiteY7" fmla="*/ 525293 h 2417323"/>
                <a:gd name="connsiteX8" fmla="*/ 2548647 w 2641060"/>
                <a:gd name="connsiteY8" fmla="*/ 588523 h 2417323"/>
                <a:gd name="connsiteX9" fmla="*/ 2626468 w 2641060"/>
                <a:gd name="connsiteY9" fmla="*/ 593387 h 2417323"/>
                <a:gd name="connsiteX10" fmla="*/ 2641060 w 2641060"/>
                <a:gd name="connsiteY10" fmla="*/ 0 h 2417323"/>
                <a:gd name="connsiteX11" fmla="*/ 2295728 w 2641060"/>
                <a:gd name="connsiteY11" fmla="*/ 4864 h 2417323"/>
                <a:gd name="connsiteX12" fmla="*/ 1366736 w 2641060"/>
                <a:gd name="connsiteY12" fmla="*/ 9729 h 2417323"/>
                <a:gd name="connsiteX0" fmla="*/ 0 w 2641060"/>
                <a:gd name="connsiteY0" fmla="*/ 2420915 h 2420915"/>
                <a:gd name="connsiteX1" fmla="*/ 116732 w 2641060"/>
                <a:gd name="connsiteY1" fmla="*/ 2411188 h 2420915"/>
                <a:gd name="connsiteX2" fmla="*/ 442608 w 2641060"/>
                <a:gd name="connsiteY2" fmla="*/ 2022081 h 2420915"/>
                <a:gd name="connsiteX3" fmla="*/ 1016540 w 2641060"/>
                <a:gd name="connsiteY3" fmla="*/ 849898 h 2420915"/>
                <a:gd name="connsiteX4" fmla="*/ 1220821 w 2641060"/>
                <a:gd name="connsiteY4" fmla="*/ 441336 h 2420915"/>
                <a:gd name="connsiteX5" fmla="*/ 1439693 w 2641060"/>
                <a:gd name="connsiteY5" fmla="*/ 203009 h 2420915"/>
                <a:gd name="connsiteX6" fmla="*/ 1692613 w 2641060"/>
                <a:gd name="connsiteY6" fmla="*/ 212736 h 2420915"/>
                <a:gd name="connsiteX7" fmla="*/ 2251953 w 2641060"/>
                <a:gd name="connsiteY7" fmla="*/ 528885 h 2420915"/>
                <a:gd name="connsiteX8" fmla="*/ 2548647 w 2641060"/>
                <a:gd name="connsiteY8" fmla="*/ 592115 h 2420915"/>
                <a:gd name="connsiteX9" fmla="*/ 2626468 w 2641060"/>
                <a:gd name="connsiteY9" fmla="*/ 596979 h 2420915"/>
                <a:gd name="connsiteX10" fmla="*/ 2641060 w 2641060"/>
                <a:gd name="connsiteY10" fmla="*/ 3592 h 2420915"/>
                <a:gd name="connsiteX11" fmla="*/ 2295728 w 2641060"/>
                <a:gd name="connsiteY11" fmla="*/ 8456 h 2420915"/>
                <a:gd name="connsiteX12" fmla="*/ 1361872 w 2641060"/>
                <a:gd name="connsiteY12" fmla="*/ 3593 h 2420915"/>
                <a:gd name="connsiteX0" fmla="*/ 0 w 2670243"/>
                <a:gd name="connsiteY0" fmla="*/ 2523055 h 2523055"/>
                <a:gd name="connsiteX1" fmla="*/ 145915 w 2670243"/>
                <a:gd name="connsiteY1" fmla="*/ 2411188 h 2523055"/>
                <a:gd name="connsiteX2" fmla="*/ 471791 w 2670243"/>
                <a:gd name="connsiteY2" fmla="*/ 2022081 h 2523055"/>
                <a:gd name="connsiteX3" fmla="*/ 1045723 w 2670243"/>
                <a:gd name="connsiteY3" fmla="*/ 849898 h 2523055"/>
                <a:gd name="connsiteX4" fmla="*/ 1250004 w 2670243"/>
                <a:gd name="connsiteY4" fmla="*/ 441336 h 2523055"/>
                <a:gd name="connsiteX5" fmla="*/ 1468876 w 2670243"/>
                <a:gd name="connsiteY5" fmla="*/ 203009 h 2523055"/>
                <a:gd name="connsiteX6" fmla="*/ 1721796 w 2670243"/>
                <a:gd name="connsiteY6" fmla="*/ 212736 h 2523055"/>
                <a:gd name="connsiteX7" fmla="*/ 2281136 w 2670243"/>
                <a:gd name="connsiteY7" fmla="*/ 528885 h 2523055"/>
                <a:gd name="connsiteX8" fmla="*/ 2577830 w 2670243"/>
                <a:gd name="connsiteY8" fmla="*/ 592115 h 2523055"/>
                <a:gd name="connsiteX9" fmla="*/ 2655651 w 2670243"/>
                <a:gd name="connsiteY9" fmla="*/ 596979 h 2523055"/>
                <a:gd name="connsiteX10" fmla="*/ 2670243 w 2670243"/>
                <a:gd name="connsiteY10" fmla="*/ 3592 h 2523055"/>
                <a:gd name="connsiteX11" fmla="*/ 2324911 w 2670243"/>
                <a:gd name="connsiteY11" fmla="*/ 8456 h 2523055"/>
                <a:gd name="connsiteX12" fmla="*/ 1391055 w 2670243"/>
                <a:gd name="connsiteY12" fmla="*/ 3593 h 2523055"/>
                <a:gd name="connsiteX0" fmla="*/ 0 w 2670243"/>
                <a:gd name="connsiteY0" fmla="*/ 2519463 h 2519463"/>
                <a:gd name="connsiteX1" fmla="*/ 145915 w 2670243"/>
                <a:gd name="connsiteY1" fmla="*/ 2407596 h 2519463"/>
                <a:gd name="connsiteX2" fmla="*/ 471791 w 2670243"/>
                <a:gd name="connsiteY2" fmla="*/ 2018489 h 2519463"/>
                <a:gd name="connsiteX3" fmla="*/ 1045723 w 2670243"/>
                <a:gd name="connsiteY3" fmla="*/ 846306 h 2519463"/>
                <a:gd name="connsiteX4" fmla="*/ 1250004 w 2670243"/>
                <a:gd name="connsiteY4" fmla="*/ 437744 h 2519463"/>
                <a:gd name="connsiteX5" fmla="*/ 1468876 w 2670243"/>
                <a:gd name="connsiteY5" fmla="*/ 199417 h 2519463"/>
                <a:gd name="connsiteX6" fmla="*/ 1721796 w 2670243"/>
                <a:gd name="connsiteY6" fmla="*/ 209144 h 2519463"/>
                <a:gd name="connsiteX7" fmla="*/ 2281136 w 2670243"/>
                <a:gd name="connsiteY7" fmla="*/ 525293 h 2519463"/>
                <a:gd name="connsiteX8" fmla="*/ 2577830 w 2670243"/>
                <a:gd name="connsiteY8" fmla="*/ 588523 h 2519463"/>
                <a:gd name="connsiteX9" fmla="*/ 2655651 w 2670243"/>
                <a:gd name="connsiteY9" fmla="*/ 593387 h 2519463"/>
                <a:gd name="connsiteX10" fmla="*/ 2670243 w 2670243"/>
                <a:gd name="connsiteY10" fmla="*/ 0 h 2519463"/>
                <a:gd name="connsiteX11" fmla="*/ 2324911 w 2670243"/>
                <a:gd name="connsiteY11" fmla="*/ 4864 h 2519463"/>
                <a:gd name="connsiteX12" fmla="*/ 1079770 w 2670243"/>
                <a:gd name="connsiteY12" fmla="*/ 29184 h 2519463"/>
                <a:gd name="connsiteX0" fmla="*/ 0 w 2670243"/>
                <a:gd name="connsiteY0" fmla="*/ 2519463 h 2519463"/>
                <a:gd name="connsiteX1" fmla="*/ 145915 w 2670243"/>
                <a:gd name="connsiteY1" fmla="*/ 2407596 h 2519463"/>
                <a:gd name="connsiteX2" fmla="*/ 471791 w 2670243"/>
                <a:gd name="connsiteY2" fmla="*/ 2018489 h 2519463"/>
                <a:gd name="connsiteX3" fmla="*/ 1045723 w 2670243"/>
                <a:gd name="connsiteY3" fmla="*/ 846306 h 2519463"/>
                <a:gd name="connsiteX4" fmla="*/ 1250004 w 2670243"/>
                <a:gd name="connsiteY4" fmla="*/ 437744 h 2519463"/>
                <a:gd name="connsiteX5" fmla="*/ 1468876 w 2670243"/>
                <a:gd name="connsiteY5" fmla="*/ 199417 h 2519463"/>
                <a:gd name="connsiteX6" fmla="*/ 1721796 w 2670243"/>
                <a:gd name="connsiteY6" fmla="*/ 209144 h 2519463"/>
                <a:gd name="connsiteX7" fmla="*/ 2281136 w 2670243"/>
                <a:gd name="connsiteY7" fmla="*/ 525293 h 2519463"/>
                <a:gd name="connsiteX8" fmla="*/ 2577830 w 2670243"/>
                <a:gd name="connsiteY8" fmla="*/ 588523 h 2519463"/>
                <a:gd name="connsiteX9" fmla="*/ 2655651 w 2670243"/>
                <a:gd name="connsiteY9" fmla="*/ 593387 h 2519463"/>
                <a:gd name="connsiteX10" fmla="*/ 2670243 w 2670243"/>
                <a:gd name="connsiteY10" fmla="*/ 0 h 2519463"/>
                <a:gd name="connsiteX11" fmla="*/ 2324911 w 2670243"/>
                <a:gd name="connsiteY11" fmla="*/ 4864 h 2519463"/>
                <a:gd name="connsiteX12" fmla="*/ 1079770 w 2670243"/>
                <a:gd name="connsiteY12" fmla="*/ 145916 h 2519463"/>
                <a:gd name="connsiteX0" fmla="*/ 0 w 2670243"/>
                <a:gd name="connsiteY0" fmla="*/ 2519463 h 2519463"/>
                <a:gd name="connsiteX1" fmla="*/ 145915 w 2670243"/>
                <a:gd name="connsiteY1" fmla="*/ 2407596 h 2519463"/>
                <a:gd name="connsiteX2" fmla="*/ 471791 w 2670243"/>
                <a:gd name="connsiteY2" fmla="*/ 2018489 h 2519463"/>
                <a:gd name="connsiteX3" fmla="*/ 1045723 w 2670243"/>
                <a:gd name="connsiteY3" fmla="*/ 846306 h 2519463"/>
                <a:gd name="connsiteX4" fmla="*/ 1250004 w 2670243"/>
                <a:gd name="connsiteY4" fmla="*/ 437744 h 2519463"/>
                <a:gd name="connsiteX5" fmla="*/ 1468876 w 2670243"/>
                <a:gd name="connsiteY5" fmla="*/ 199417 h 2519463"/>
                <a:gd name="connsiteX6" fmla="*/ 1721796 w 2670243"/>
                <a:gd name="connsiteY6" fmla="*/ 209144 h 2519463"/>
                <a:gd name="connsiteX7" fmla="*/ 2281136 w 2670243"/>
                <a:gd name="connsiteY7" fmla="*/ 525293 h 2519463"/>
                <a:gd name="connsiteX8" fmla="*/ 2577830 w 2670243"/>
                <a:gd name="connsiteY8" fmla="*/ 588523 h 2519463"/>
                <a:gd name="connsiteX9" fmla="*/ 2655651 w 2670243"/>
                <a:gd name="connsiteY9" fmla="*/ 593387 h 2519463"/>
                <a:gd name="connsiteX10" fmla="*/ 2670243 w 2670243"/>
                <a:gd name="connsiteY10" fmla="*/ 0 h 2519463"/>
                <a:gd name="connsiteX11" fmla="*/ 2324911 w 2670243"/>
                <a:gd name="connsiteY11" fmla="*/ 4864 h 2519463"/>
                <a:gd name="connsiteX12" fmla="*/ 1079770 w 2670243"/>
                <a:gd name="connsiteY12" fmla="*/ 145916 h 2519463"/>
                <a:gd name="connsiteX0" fmla="*/ 0 w 2670243"/>
                <a:gd name="connsiteY0" fmla="*/ 2519463 h 2519463"/>
                <a:gd name="connsiteX1" fmla="*/ 145915 w 2670243"/>
                <a:gd name="connsiteY1" fmla="*/ 2407596 h 2519463"/>
                <a:gd name="connsiteX2" fmla="*/ 471791 w 2670243"/>
                <a:gd name="connsiteY2" fmla="*/ 2018489 h 2519463"/>
                <a:gd name="connsiteX3" fmla="*/ 1045723 w 2670243"/>
                <a:gd name="connsiteY3" fmla="*/ 846306 h 2519463"/>
                <a:gd name="connsiteX4" fmla="*/ 1250004 w 2670243"/>
                <a:gd name="connsiteY4" fmla="*/ 437744 h 2519463"/>
                <a:gd name="connsiteX5" fmla="*/ 1468876 w 2670243"/>
                <a:gd name="connsiteY5" fmla="*/ 199417 h 2519463"/>
                <a:gd name="connsiteX6" fmla="*/ 1721796 w 2670243"/>
                <a:gd name="connsiteY6" fmla="*/ 209144 h 2519463"/>
                <a:gd name="connsiteX7" fmla="*/ 2281136 w 2670243"/>
                <a:gd name="connsiteY7" fmla="*/ 525293 h 2519463"/>
                <a:gd name="connsiteX8" fmla="*/ 2577830 w 2670243"/>
                <a:gd name="connsiteY8" fmla="*/ 588523 h 2519463"/>
                <a:gd name="connsiteX9" fmla="*/ 2655651 w 2670243"/>
                <a:gd name="connsiteY9" fmla="*/ 593387 h 2519463"/>
                <a:gd name="connsiteX10" fmla="*/ 2670243 w 2670243"/>
                <a:gd name="connsiteY10" fmla="*/ 0 h 2519463"/>
                <a:gd name="connsiteX11" fmla="*/ 2324911 w 2670243"/>
                <a:gd name="connsiteY11" fmla="*/ 4864 h 2519463"/>
                <a:gd name="connsiteX12" fmla="*/ 1172185 w 2670243"/>
                <a:gd name="connsiteY12" fmla="*/ 107005 h 2519463"/>
                <a:gd name="connsiteX13" fmla="*/ 1079770 w 2670243"/>
                <a:gd name="connsiteY13" fmla="*/ 145916 h 2519463"/>
                <a:gd name="connsiteX0" fmla="*/ 0 w 2670243"/>
                <a:gd name="connsiteY0" fmla="*/ 2519463 h 2519463"/>
                <a:gd name="connsiteX1" fmla="*/ 145915 w 2670243"/>
                <a:gd name="connsiteY1" fmla="*/ 2407596 h 2519463"/>
                <a:gd name="connsiteX2" fmla="*/ 471791 w 2670243"/>
                <a:gd name="connsiteY2" fmla="*/ 2018489 h 2519463"/>
                <a:gd name="connsiteX3" fmla="*/ 1045723 w 2670243"/>
                <a:gd name="connsiteY3" fmla="*/ 846306 h 2519463"/>
                <a:gd name="connsiteX4" fmla="*/ 1250004 w 2670243"/>
                <a:gd name="connsiteY4" fmla="*/ 437744 h 2519463"/>
                <a:gd name="connsiteX5" fmla="*/ 1468876 w 2670243"/>
                <a:gd name="connsiteY5" fmla="*/ 199417 h 2519463"/>
                <a:gd name="connsiteX6" fmla="*/ 1721796 w 2670243"/>
                <a:gd name="connsiteY6" fmla="*/ 209144 h 2519463"/>
                <a:gd name="connsiteX7" fmla="*/ 2281136 w 2670243"/>
                <a:gd name="connsiteY7" fmla="*/ 525293 h 2519463"/>
                <a:gd name="connsiteX8" fmla="*/ 2577830 w 2670243"/>
                <a:gd name="connsiteY8" fmla="*/ 588523 h 2519463"/>
                <a:gd name="connsiteX9" fmla="*/ 2655651 w 2670243"/>
                <a:gd name="connsiteY9" fmla="*/ 593387 h 2519463"/>
                <a:gd name="connsiteX10" fmla="*/ 2670243 w 2670243"/>
                <a:gd name="connsiteY10" fmla="*/ 0 h 2519463"/>
                <a:gd name="connsiteX11" fmla="*/ 2324911 w 2670243"/>
                <a:gd name="connsiteY11" fmla="*/ 4864 h 2519463"/>
                <a:gd name="connsiteX12" fmla="*/ 1172185 w 2670243"/>
                <a:gd name="connsiteY12" fmla="*/ 107005 h 2519463"/>
                <a:gd name="connsiteX13" fmla="*/ 539885 w 2670243"/>
                <a:gd name="connsiteY13" fmla="*/ 1322963 h 2519463"/>
                <a:gd name="connsiteX0" fmla="*/ 0 w 2670243"/>
                <a:gd name="connsiteY0" fmla="*/ 2519463 h 2519463"/>
                <a:gd name="connsiteX1" fmla="*/ 145915 w 2670243"/>
                <a:gd name="connsiteY1" fmla="*/ 2407596 h 2519463"/>
                <a:gd name="connsiteX2" fmla="*/ 471791 w 2670243"/>
                <a:gd name="connsiteY2" fmla="*/ 2018489 h 2519463"/>
                <a:gd name="connsiteX3" fmla="*/ 1045723 w 2670243"/>
                <a:gd name="connsiteY3" fmla="*/ 846306 h 2519463"/>
                <a:gd name="connsiteX4" fmla="*/ 1250004 w 2670243"/>
                <a:gd name="connsiteY4" fmla="*/ 437744 h 2519463"/>
                <a:gd name="connsiteX5" fmla="*/ 1468876 w 2670243"/>
                <a:gd name="connsiteY5" fmla="*/ 199417 h 2519463"/>
                <a:gd name="connsiteX6" fmla="*/ 1721796 w 2670243"/>
                <a:gd name="connsiteY6" fmla="*/ 209144 h 2519463"/>
                <a:gd name="connsiteX7" fmla="*/ 2281136 w 2670243"/>
                <a:gd name="connsiteY7" fmla="*/ 525293 h 2519463"/>
                <a:gd name="connsiteX8" fmla="*/ 2577830 w 2670243"/>
                <a:gd name="connsiteY8" fmla="*/ 588523 h 2519463"/>
                <a:gd name="connsiteX9" fmla="*/ 2655651 w 2670243"/>
                <a:gd name="connsiteY9" fmla="*/ 593387 h 2519463"/>
                <a:gd name="connsiteX10" fmla="*/ 2670243 w 2670243"/>
                <a:gd name="connsiteY10" fmla="*/ 0 h 2519463"/>
                <a:gd name="connsiteX11" fmla="*/ 2324911 w 2670243"/>
                <a:gd name="connsiteY11" fmla="*/ 4864 h 2519463"/>
                <a:gd name="connsiteX12" fmla="*/ 1152729 w 2670243"/>
                <a:gd name="connsiteY12" fmla="*/ 63231 h 2519463"/>
                <a:gd name="connsiteX13" fmla="*/ 539885 w 2670243"/>
                <a:gd name="connsiteY13" fmla="*/ 1322963 h 2519463"/>
                <a:gd name="connsiteX0" fmla="*/ 0 w 2670243"/>
                <a:gd name="connsiteY0" fmla="*/ 2519463 h 2519463"/>
                <a:gd name="connsiteX1" fmla="*/ 145915 w 2670243"/>
                <a:gd name="connsiteY1" fmla="*/ 2407596 h 2519463"/>
                <a:gd name="connsiteX2" fmla="*/ 471791 w 2670243"/>
                <a:gd name="connsiteY2" fmla="*/ 2018489 h 2519463"/>
                <a:gd name="connsiteX3" fmla="*/ 1045723 w 2670243"/>
                <a:gd name="connsiteY3" fmla="*/ 846306 h 2519463"/>
                <a:gd name="connsiteX4" fmla="*/ 1250004 w 2670243"/>
                <a:gd name="connsiteY4" fmla="*/ 437744 h 2519463"/>
                <a:gd name="connsiteX5" fmla="*/ 1468876 w 2670243"/>
                <a:gd name="connsiteY5" fmla="*/ 199417 h 2519463"/>
                <a:gd name="connsiteX6" fmla="*/ 1721796 w 2670243"/>
                <a:gd name="connsiteY6" fmla="*/ 209144 h 2519463"/>
                <a:gd name="connsiteX7" fmla="*/ 2281136 w 2670243"/>
                <a:gd name="connsiteY7" fmla="*/ 525293 h 2519463"/>
                <a:gd name="connsiteX8" fmla="*/ 2577830 w 2670243"/>
                <a:gd name="connsiteY8" fmla="*/ 588523 h 2519463"/>
                <a:gd name="connsiteX9" fmla="*/ 2655651 w 2670243"/>
                <a:gd name="connsiteY9" fmla="*/ 593387 h 2519463"/>
                <a:gd name="connsiteX10" fmla="*/ 2670243 w 2670243"/>
                <a:gd name="connsiteY10" fmla="*/ 0 h 2519463"/>
                <a:gd name="connsiteX11" fmla="*/ 2324911 w 2670243"/>
                <a:gd name="connsiteY11" fmla="*/ 4864 h 2519463"/>
                <a:gd name="connsiteX12" fmla="*/ 1152729 w 2670243"/>
                <a:gd name="connsiteY12" fmla="*/ 63231 h 2519463"/>
                <a:gd name="connsiteX13" fmla="*/ 481519 w 2670243"/>
                <a:gd name="connsiteY13" fmla="*/ 1736388 h 2519463"/>
                <a:gd name="connsiteX0" fmla="*/ 0 w 2670243"/>
                <a:gd name="connsiteY0" fmla="*/ 2519463 h 2519463"/>
                <a:gd name="connsiteX1" fmla="*/ 145915 w 2670243"/>
                <a:gd name="connsiteY1" fmla="*/ 2407596 h 2519463"/>
                <a:gd name="connsiteX2" fmla="*/ 471791 w 2670243"/>
                <a:gd name="connsiteY2" fmla="*/ 2018489 h 2519463"/>
                <a:gd name="connsiteX3" fmla="*/ 1045723 w 2670243"/>
                <a:gd name="connsiteY3" fmla="*/ 846306 h 2519463"/>
                <a:gd name="connsiteX4" fmla="*/ 1250004 w 2670243"/>
                <a:gd name="connsiteY4" fmla="*/ 437744 h 2519463"/>
                <a:gd name="connsiteX5" fmla="*/ 1468876 w 2670243"/>
                <a:gd name="connsiteY5" fmla="*/ 199417 h 2519463"/>
                <a:gd name="connsiteX6" fmla="*/ 1721796 w 2670243"/>
                <a:gd name="connsiteY6" fmla="*/ 209144 h 2519463"/>
                <a:gd name="connsiteX7" fmla="*/ 2281136 w 2670243"/>
                <a:gd name="connsiteY7" fmla="*/ 525293 h 2519463"/>
                <a:gd name="connsiteX8" fmla="*/ 2577830 w 2670243"/>
                <a:gd name="connsiteY8" fmla="*/ 588523 h 2519463"/>
                <a:gd name="connsiteX9" fmla="*/ 2655651 w 2670243"/>
                <a:gd name="connsiteY9" fmla="*/ 593387 h 2519463"/>
                <a:gd name="connsiteX10" fmla="*/ 2670243 w 2670243"/>
                <a:gd name="connsiteY10" fmla="*/ 0 h 2519463"/>
                <a:gd name="connsiteX11" fmla="*/ 2324911 w 2670243"/>
                <a:gd name="connsiteY11" fmla="*/ 4864 h 2519463"/>
                <a:gd name="connsiteX12" fmla="*/ 1152729 w 2670243"/>
                <a:gd name="connsiteY12" fmla="*/ 63231 h 2519463"/>
                <a:gd name="connsiteX13" fmla="*/ 43774 w 2670243"/>
                <a:gd name="connsiteY13" fmla="*/ 2378413 h 2519463"/>
                <a:gd name="connsiteX0" fmla="*/ 4864 w 2675107"/>
                <a:gd name="connsiteY0" fmla="*/ 2519463 h 2519463"/>
                <a:gd name="connsiteX1" fmla="*/ 150779 w 2675107"/>
                <a:gd name="connsiteY1" fmla="*/ 2407596 h 2519463"/>
                <a:gd name="connsiteX2" fmla="*/ 476655 w 2675107"/>
                <a:gd name="connsiteY2" fmla="*/ 2018489 h 2519463"/>
                <a:gd name="connsiteX3" fmla="*/ 1050587 w 2675107"/>
                <a:gd name="connsiteY3" fmla="*/ 846306 h 2519463"/>
                <a:gd name="connsiteX4" fmla="*/ 1254868 w 2675107"/>
                <a:gd name="connsiteY4" fmla="*/ 437744 h 2519463"/>
                <a:gd name="connsiteX5" fmla="*/ 1473740 w 2675107"/>
                <a:gd name="connsiteY5" fmla="*/ 199417 h 2519463"/>
                <a:gd name="connsiteX6" fmla="*/ 1726660 w 2675107"/>
                <a:gd name="connsiteY6" fmla="*/ 209144 h 2519463"/>
                <a:gd name="connsiteX7" fmla="*/ 2286000 w 2675107"/>
                <a:gd name="connsiteY7" fmla="*/ 525293 h 2519463"/>
                <a:gd name="connsiteX8" fmla="*/ 2582694 w 2675107"/>
                <a:gd name="connsiteY8" fmla="*/ 588523 h 2519463"/>
                <a:gd name="connsiteX9" fmla="*/ 2660515 w 2675107"/>
                <a:gd name="connsiteY9" fmla="*/ 593387 h 2519463"/>
                <a:gd name="connsiteX10" fmla="*/ 2675107 w 2675107"/>
                <a:gd name="connsiteY10" fmla="*/ 0 h 2519463"/>
                <a:gd name="connsiteX11" fmla="*/ 2329775 w 2675107"/>
                <a:gd name="connsiteY11" fmla="*/ 4864 h 2519463"/>
                <a:gd name="connsiteX12" fmla="*/ 1157593 w 2675107"/>
                <a:gd name="connsiteY12" fmla="*/ 63231 h 2519463"/>
                <a:gd name="connsiteX13" fmla="*/ 0 w 2675107"/>
                <a:gd name="connsiteY13" fmla="*/ 2495144 h 2519463"/>
                <a:gd name="connsiteX0" fmla="*/ 4864 w 2675107"/>
                <a:gd name="connsiteY0" fmla="*/ 2539536 h 2539536"/>
                <a:gd name="connsiteX1" fmla="*/ 150779 w 2675107"/>
                <a:gd name="connsiteY1" fmla="*/ 2427669 h 2539536"/>
                <a:gd name="connsiteX2" fmla="*/ 476655 w 2675107"/>
                <a:gd name="connsiteY2" fmla="*/ 2038562 h 2539536"/>
                <a:gd name="connsiteX3" fmla="*/ 1050587 w 2675107"/>
                <a:gd name="connsiteY3" fmla="*/ 866379 h 2539536"/>
                <a:gd name="connsiteX4" fmla="*/ 1254868 w 2675107"/>
                <a:gd name="connsiteY4" fmla="*/ 457817 h 2539536"/>
                <a:gd name="connsiteX5" fmla="*/ 1473740 w 2675107"/>
                <a:gd name="connsiteY5" fmla="*/ 219490 h 2539536"/>
                <a:gd name="connsiteX6" fmla="*/ 1726660 w 2675107"/>
                <a:gd name="connsiteY6" fmla="*/ 229217 h 2539536"/>
                <a:gd name="connsiteX7" fmla="*/ 2286000 w 2675107"/>
                <a:gd name="connsiteY7" fmla="*/ 545366 h 2539536"/>
                <a:gd name="connsiteX8" fmla="*/ 2582694 w 2675107"/>
                <a:gd name="connsiteY8" fmla="*/ 608596 h 2539536"/>
                <a:gd name="connsiteX9" fmla="*/ 2660515 w 2675107"/>
                <a:gd name="connsiteY9" fmla="*/ 613460 h 2539536"/>
                <a:gd name="connsiteX10" fmla="*/ 2675107 w 2675107"/>
                <a:gd name="connsiteY10" fmla="*/ 20073 h 2539536"/>
                <a:gd name="connsiteX11" fmla="*/ 2329775 w 2675107"/>
                <a:gd name="connsiteY11" fmla="*/ 24937 h 2539536"/>
                <a:gd name="connsiteX12" fmla="*/ 1099227 w 2675107"/>
                <a:gd name="connsiteY12" fmla="*/ 5483 h 2539536"/>
                <a:gd name="connsiteX13" fmla="*/ 0 w 2675107"/>
                <a:gd name="connsiteY13" fmla="*/ 2515217 h 2539536"/>
                <a:gd name="connsiteX0" fmla="*/ 4864 w 2675107"/>
                <a:gd name="connsiteY0" fmla="*/ 2539536 h 2539536"/>
                <a:gd name="connsiteX1" fmla="*/ 150779 w 2675107"/>
                <a:gd name="connsiteY1" fmla="*/ 2427669 h 2539536"/>
                <a:gd name="connsiteX2" fmla="*/ 476655 w 2675107"/>
                <a:gd name="connsiteY2" fmla="*/ 2038562 h 2539536"/>
                <a:gd name="connsiteX3" fmla="*/ 1050587 w 2675107"/>
                <a:gd name="connsiteY3" fmla="*/ 866379 h 2539536"/>
                <a:gd name="connsiteX4" fmla="*/ 1254868 w 2675107"/>
                <a:gd name="connsiteY4" fmla="*/ 457817 h 2539536"/>
                <a:gd name="connsiteX5" fmla="*/ 1473740 w 2675107"/>
                <a:gd name="connsiteY5" fmla="*/ 219490 h 2539536"/>
                <a:gd name="connsiteX6" fmla="*/ 1726660 w 2675107"/>
                <a:gd name="connsiteY6" fmla="*/ 229217 h 2539536"/>
                <a:gd name="connsiteX7" fmla="*/ 2286000 w 2675107"/>
                <a:gd name="connsiteY7" fmla="*/ 545366 h 2539536"/>
                <a:gd name="connsiteX8" fmla="*/ 2582694 w 2675107"/>
                <a:gd name="connsiteY8" fmla="*/ 608596 h 2539536"/>
                <a:gd name="connsiteX9" fmla="*/ 2660515 w 2675107"/>
                <a:gd name="connsiteY9" fmla="*/ 613460 h 2539536"/>
                <a:gd name="connsiteX10" fmla="*/ 2675107 w 2675107"/>
                <a:gd name="connsiteY10" fmla="*/ 20073 h 2539536"/>
                <a:gd name="connsiteX11" fmla="*/ 2329775 w 2675107"/>
                <a:gd name="connsiteY11" fmla="*/ 24937 h 2539536"/>
                <a:gd name="connsiteX12" fmla="*/ 1099227 w 2675107"/>
                <a:gd name="connsiteY12" fmla="*/ 5483 h 2539536"/>
                <a:gd name="connsiteX13" fmla="*/ 826853 w 2675107"/>
                <a:gd name="connsiteY13" fmla="*/ 452955 h 2539536"/>
                <a:gd name="connsiteX14" fmla="*/ 0 w 2675107"/>
                <a:gd name="connsiteY14" fmla="*/ 2515217 h 2539536"/>
                <a:gd name="connsiteX0" fmla="*/ 4864 w 2675107"/>
                <a:gd name="connsiteY0" fmla="*/ 2539536 h 2539536"/>
                <a:gd name="connsiteX1" fmla="*/ 150779 w 2675107"/>
                <a:gd name="connsiteY1" fmla="*/ 2427669 h 2539536"/>
                <a:gd name="connsiteX2" fmla="*/ 476655 w 2675107"/>
                <a:gd name="connsiteY2" fmla="*/ 2038562 h 2539536"/>
                <a:gd name="connsiteX3" fmla="*/ 1050587 w 2675107"/>
                <a:gd name="connsiteY3" fmla="*/ 866379 h 2539536"/>
                <a:gd name="connsiteX4" fmla="*/ 1254868 w 2675107"/>
                <a:gd name="connsiteY4" fmla="*/ 457817 h 2539536"/>
                <a:gd name="connsiteX5" fmla="*/ 1473740 w 2675107"/>
                <a:gd name="connsiteY5" fmla="*/ 219490 h 2539536"/>
                <a:gd name="connsiteX6" fmla="*/ 1726660 w 2675107"/>
                <a:gd name="connsiteY6" fmla="*/ 229217 h 2539536"/>
                <a:gd name="connsiteX7" fmla="*/ 2286000 w 2675107"/>
                <a:gd name="connsiteY7" fmla="*/ 545366 h 2539536"/>
                <a:gd name="connsiteX8" fmla="*/ 2582694 w 2675107"/>
                <a:gd name="connsiteY8" fmla="*/ 608596 h 2539536"/>
                <a:gd name="connsiteX9" fmla="*/ 2660515 w 2675107"/>
                <a:gd name="connsiteY9" fmla="*/ 613460 h 2539536"/>
                <a:gd name="connsiteX10" fmla="*/ 2675107 w 2675107"/>
                <a:gd name="connsiteY10" fmla="*/ 20073 h 2539536"/>
                <a:gd name="connsiteX11" fmla="*/ 2329775 w 2675107"/>
                <a:gd name="connsiteY11" fmla="*/ 24937 h 2539536"/>
                <a:gd name="connsiteX12" fmla="*/ 1099227 w 2675107"/>
                <a:gd name="connsiteY12" fmla="*/ 5483 h 2539536"/>
                <a:gd name="connsiteX13" fmla="*/ 851172 w 2675107"/>
                <a:gd name="connsiteY13" fmla="*/ 511321 h 2539536"/>
                <a:gd name="connsiteX14" fmla="*/ 0 w 2675107"/>
                <a:gd name="connsiteY14" fmla="*/ 2515217 h 2539536"/>
                <a:gd name="connsiteX0" fmla="*/ 4864 w 2675107"/>
                <a:gd name="connsiteY0" fmla="*/ 2539536 h 2539536"/>
                <a:gd name="connsiteX1" fmla="*/ 150779 w 2675107"/>
                <a:gd name="connsiteY1" fmla="*/ 2427669 h 2539536"/>
                <a:gd name="connsiteX2" fmla="*/ 476655 w 2675107"/>
                <a:gd name="connsiteY2" fmla="*/ 2038562 h 2539536"/>
                <a:gd name="connsiteX3" fmla="*/ 1050587 w 2675107"/>
                <a:gd name="connsiteY3" fmla="*/ 866379 h 2539536"/>
                <a:gd name="connsiteX4" fmla="*/ 1254868 w 2675107"/>
                <a:gd name="connsiteY4" fmla="*/ 457817 h 2539536"/>
                <a:gd name="connsiteX5" fmla="*/ 1473740 w 2675107"/>
                <a:gd name="connsiteY5" fmla="*/ 219490 h 2539536"/>
                <a:gd name="connsiteX6" fmla="*/ 1726660 w 2675107"/>
                <a:gd name="connsiteY6" fmla="*/ 229217 h 2539536"/>
                <a:gd name="connsiteX7" fmla="*/ 2286000 w 2675107"/>
                <a:gd name="connsiteY7" fmla="*/ 545366 h 2539536"/>
                <a:gd name="connsiteX8" fmla="*/ 2582694 w 2675107"/>
                <a:gd name="connsiteY8" fmla="*/ 608596 h 2539536"/>
                <a:gd name="connsiteX9" fmla="*/ 2660515 w 2675107"/>
                <a:gd name="connsiteY9" fmla="*/ 613460 h 2539536"/>
                <a:gd name="connsiteX10" fmla="*/ 2675107 w 2675107"/>
                <a:gd name="connsiteY10" fmla="*/ 20073 h 2539536"/>
                <a:gd name="connsiteX11" fmla="*/ 2329775 w 2675107"/>
                <a:gd name="connsiteY11" fmla="*/ 24937 h 2539536"/>
                <a:gd name="connsiteX12" fmla="*/ 1099227 w 2675107"/>
                <a:gd name="connsiteY12" fmla="*/ 5483 h 2539536"/>
                <a:gd name="connsiteX13" fmla="*/ 851172 w 2675107"/>
                <a:gd name="connsiteY13" fmla="*/ 511321 h 2539536"/>
                <a:gd name="connsiteX14" fmla="*/ 607981 w 2675107"/>
                <a:gd name="connsiteY14" fmla="*/ 1094980 h 2539536"/>
                <a:gd name="connsiteX15" fmla="*/ 0 w 2675107"/>
                <a:gd name="connsiteY15" fmla="*/ 2515217 h 2539536"/>
                <a:gd name="connsiteX0" fmla="*/ 4864 w 2675107"/>
                <a:gd name="connsiteY0" fmla="*/ 2539536 h 2539536"/>
                <a:gd name="connsiteX1" fmla="*/ 150779 w 2675107"/>
                <a:gd name="connsiteY1" fmla="*/ 2427669 h 2539536"/>
                <a:gd name="connsiteX2" fmla="*/ 476655 w 2675107"/>
                <a:gd name="connsiteY2" fmla="*/ 2038562 h 2539536"/>
                <a:gd name="connsiteX3" fmla="*/ 1050587 w 2675107"/>
                <a:gd name="connsiteY3" fmla="*/ 866379 h 2539536"/>
                <a:gd name="connsiteX4" fmla="*/ 1254868 w 2675107"/>
                <a:gd name="connsiteY4" fmla="*/ 457817 h 2539536"/>
                <a:gd name="connsiteX5" fmla="*/ 1473740 w 2675107"/>
                <a:gd name="connsiteY5" fmla="*/ 219490 h 2539536"/>
                <a:gd name="connsiteX6" fmla="*/ 1726660 w 2675107"/>
                <a:gd name="connsiteY6" fmla="*/ 229217 h 2539536"/>
                <a:gd name="connsiteX7" fmla="*/ 2286000 w 2675107"/>
                <a:gd name="connsiteY7" fmla="*/ 545366 h 2539536"/>
                <a:gd name="connsiteX8" fmla="*/ 2582694 w 2675107"/>
                <a:gd name="connsiteY8" fmla="*/ 608596 h 2539536"/>
                <a:gd name="connsiteX9" fmla="*/ 2660515 w 2675107"/>
                <a:gd name="connsiteY9" fmla="*/ 613460 h 2539536"/>
                <a:gd name="connsiteX10" fmla="*/ 2675107 w 2675107"/>
                <a:gd name="connsiteY10" fmla="*/ 20073 h 2539536"/>
                <a:gd name="connsiteX11" fmla="*/ 2329775 w 2675107"/>
                <a:gd name="connsiteY11" fmla="*/ 24937 h 2539536"/>
                <a:gd name="connsiteX12" fmla="*/ 1099227 w 2675107"/>
                <a:gd name="connsiteY12" fmla="*/ 5483 h 2539536"/>
                <a:gd name="connsiteX13" fmla="*/ 851172 w 2675107"/>
                <a:gd name="connsiteY13" fmla="*/ 511321 h 2539536"/>
                <a:gd name="connsiteX14" fmla="*/ 656619 w 2675107"/>
                <a:gd name="connsiteY14" fmla="*/ 1158209 h 2539536"/>
                <a:gd name="connsiteX15" fmla="*/ 0 w 2675107"/>
                <a:gd name="connsiteY15" fmla="*/ 2515217 h 2539536"/>
                <a:gd name="connsiteX0" fmla="*/ 4864 w 2675107"/>
                <a:gd name="connsiteY0" fmla="*/ 2539536 h 2539536"/>
                <a:gd name="connsiteX1" fmla="*/ 150779 w 2675107"/>
                <a:gd name="connsiteY1" fmla="*/ 2427669 h 2539536"/>
                <a:gd name="connsiteX2" fmla="*/ 476655 w 2675107"/>
                <a:gd name="connsiteY2" fmla="*/ 2038562 h 2539536"/>
                <a:gd name="connsiteX3" fmla="*/ 1050587 w 2675107"/>
                <a:gd name="connsiteY3" fmla="*/ 866379 h 2539536"/>
                <a:gd name="connsiteX4" fmla="*/ 1254868 w 2675107"/>
                <a:gd name="connsiteY4" fmla="*/ 457817 h 2539536"/>
                <a:gd name="connsiteX5" fmla="*/ 1473740 w 2675107"/>
                <a:gd name="connsiteY5" fmla="*/ 219490 h 2539536"/>
                <a:gd name="connsiteX6" fmla="*/ 1726660 w 2675107"/>
                <a:gd name="connsiteY6" fmla="*/ 229217 h 2539536"/>
                <a:gd name="connsiteX7" fmla="*/ 2286000 w 2675107"/>
                <a:gd name="connsiteY7" fmla="*/ 545366 h 2539536"/>
                <a:gd name="connsiteX8" fmla="*/ 2582694 w 2675107"/>
                <a:gd name="connsiteY8" fmla="*/ 608596 h 2539536"/>
                <a:gd name="connsiteX9" fmla="*/ 2660515 w 2675107"/>
                <a:gd name="connsiteY9" fmla="*/ 613460 h 2539536"/>
                <a:gd name="connsiteX10" fmla="*/ 2675107 w 2675107"/>
                <a:gd name="connsiteY10" fmla="*/ 20073 h 2539536"/>
                <a:gd name="connsiteX11" fmla="*/ 2329775 w 2675107"/>
                <a:gd name="connsiteY11" fmla="*/ 24937 h 2539536"/>
                <a:gd name="connsiteX12" fmla="*/ 1099227 w 2675107"/>
                <a:gd name="connsiteY12" fmla="*/ 5483 h 2539536"/>
                <a:gd name="connsiteX13" fmla="*/ 856036 w 2675107"/>
                <a:gd name="connsiteY13" fmla="*/ 423772 h 2539536"/>
                <a:gd name="connsiteX14" fmla="*/ 656619 w 2675107"/>
                <a:gd name="connsiteY14" fmla="*/ 1158209 h 2539536"/>
                <a:gd name="connsiteX15" fmla="*/ 0 w 2675107"/>
                <a:gd name="connsiteY15" fmla="*/ 2515217 h 2539536"/>
                <a:gd name="connsiteX0" fmla="*/ 4864 w 2675107"/>
                <a:gd name="connsiteY0" fmla="*/ 2539536 h 2539536"/>
                <a:gd name="connsiteX1" fmla="*/ 150779 w 2675107"/>
                <a:gd name="connsiteY1" fmla="*/ 2427669 h 2539536"/>
                <a:gd name="connsiteX2" fmla="*/ 476655 w 2675107"/>
                <a:gd name="connsiteY2" fmla="*/ 2038562 h 2539536"/>
                <a:gd name="connsiteX3" fmla="*/ 1050587 w 2675107"/>
                <a:gd name="connsiteY3" fmla="*/ 866379 h 2539536"/>
                <a:gd name="connsiteX4" fmla="*/ 1254868 w 2675107"/>
                <a:gd name="connsiteY4" fmla="*/ 457817 h 2539536"/>
                <a:gd name="connsiteX5" fmla="*/ 1473740 w 2675107"/>
                <a:gd name="connsiteY5" fmla="*/ 219490 h 2539536"/>
                <a:gd name="connsiteX6" fmla="*/ 1726660 w 2675107"/>
                <a:gd name="connsiteY6" fmla="*/ 229217 h 2539536"/>
                <a:gd name="connsiteX7" fmla="*/ 2286000 w 2675107"/>
                <a:gd name="connsiteY7" fmla="*/ 545366 h 2539536"/>
                <a:gd name="connsiteX8" fmla="*/ 2582694 w 2675107"/>
                <a:gd name="connsiteY8" fmla="*/ 608596 h 2539536"/>
                <a:gd name="connsiteX9" fmla="*/ 2660515 w 2675107"/>
                <a:gd name="connsiteY9" fmla="*/ 613460 h 2539536"/>
                <a:gd name="connsiteX10" fmla="*/ 2675107 w 2675107"/>
                <a:gd name="connsiteY10" fmla="*/ 20073 h 2539536"/>
                <a:gd name="connsiteX11" fmla="*/ 2329775 w 2675107"/>
                <a:gd name="connsiteY11" fmla="*/ 24937 h 2539536"/>
                <a:gd name="connsiteX12" fmla="*/ 1099227 w 2675107"/>
                <a:gd name="connsiteY12" fmla="*/ 5483 h 2539536"/>
                <a:gd name="connsiteX13" fmla="*/ 856036 w 2675107"/>
                <a:gd name="connsiteY13" fmla="*/ 423772 h 2539536"/>
                <a:gd name="connsiteX14" fmla="*/ 656619 w 2675107"/>
                <a:gd name="connsiteY14" fmla="*/ 1158209 h 2539536"/>
                <a:gd name="connsiteX15" fmla="*/ 0 w 2675107"/>
                <a:gd name="connsiteY15" fmla="*/ 2515217 h 2539536"/>
                <a:gd name="connsiteX0" fmla="*/ 4864 w 2675107"/>
                <a:gd name="connsiteY0" fmla="*/ 2539536 h 2539536"/>
                <a:gd name="connsiteX1" fmla="*/ 150779 w 2675107"/>
                <a:gd name="connsiteY1" fmla="*/ 2427669 h 2539536"/>
                <a:gd name="connsiteX2" fmla="*/ 476655 w 2675107"/>
                <a:gd name="connsiteY2" fmla="*/ 2038562 h 2539536"/>
                <a:gd name="connsiteX3" fmla="*/ 1050587 w 2675107"/>
                <a:gd name="connsiteY3" fmla="*/ 866379 h 2539536"/>
                <a:gd name="connsiteX4" fmla="*/ 1254868 w 2675107"/>
                <a:gd name="connsiteY4" fmla="*/ 457817 h 2539536"/>
                <a:gd name="connsiteX5" fmla="*/ 1473740 w 2675107"/>
                <a:gd name="connsiteY5" fmla="*/ 219490 h 2539536"/>
                <a:gd name="connsiteX6" fmla="*/ 1726660 w 2675107"/>
                <a:gd name="connsiteY6" fmla="*/ 229217 h 2539536"/>
                <a:gd name="connsiteX7" fmla="*/ 2286000 w 2675107"/>
                <a:gd name="connsiteY7" fmla="*/ 545366 h 2539536"/>
                <a:gd name="connsiteX8" fmla="*/ 2582694 w 2675107"/>
                <a:gd name="connsiteY8" fmla="*/ 608596 h 2539536"/>
                <a:gd name="connsiteX9" fmla="*/ 2660515 w 2675107"/>
                <a:gd name="connsiteY9" fmla="*/ 613460 h 2539536"/>
                <a:gd name="connsiteX10" fmla="*/ 2675107 w 2675107"/>
                <a:gd name="connsiteY10" fmla="*/ 20073 h 2539536"/>
                <a:gd name="connsiteX11" fmla="*/ 2329775 w 2675107"/>
                <a:gd name="connsiteY11" fmla="*/ 24937 h 2539536"/>
                <a:gd name="connsiteX12" fmla="*/ 1099227 w 2675107"/>
                <a:gd name="connsiteY12" fmla="*/ 5483 h 2539536"/>
                <a:gd name="connsiteX13" fmla="*/ 856036 w 2675107"/>
                <a:gd name="connsiteY13" fmla="*/ 423772 h 2539536"/>
                <a:gd name="connsiteX14" fmla="*/ 656619 w 2675107"/>
                <a:gd name="connsiteY14" fmla="*/ 1158209 h 2539536"/>
                <a:gd name="connsiteX15" fmla="*/ 0 w 2675107"/>
                <a:gd name="connsiteY15" fmla="*/ 2515217 h 2539536"/>
                <a:gd name="connsiteX0" fmla="*/ 4864 w 2675107"/>
                <a:gd name="connsiteY0" fmla="*/ 2534053 h 2534053"/>
                <a:gd name="connsiteX1" fmla="*/ 150779 w 2675107"/>
                <a:gd name="connsiteY1" fmla="*/ 2422186 h 2534053"/>
                <a:gd name="connsiteX2" fmla="*/ 476655 w 2675107"/>
                <a:gd name="connsiteY2" fmla="*/ 2033079 h 2534053"/>
                <a:gd name="connsiteX3" fmla="*/ 1050587 w 2675107"/>
                <a:gd name="connsiteY3" fmla="*/ 860896 h 2534053"/>
                <a:gd name="connsiteX4" fmla="*/ 1254868 w 2675107"/>
                <a:gd name="connsiteY4" fmla="*/ 452334 h 2534053"/>
                <a:gd name="connsiteX5" fmla="*/ 1473740 w 2675107"/>
                <a:gd name="connsiteY5" fmla="*/ 214007 h 2534053"/>
                <a:gd name="connsiteX6" fmla="*/ 1726660 w 2675107"/>
                <a:gd name="connsiteY6" fmla="*/ 223734 h 2534053"/>
                <a:gd name="connsiteX7" fmla="*/ 2286000 w 2675107"/>
                <a:gd name="connsiteY7" fmla="*/ 539883 h 2534053"/>
                <a:gd name="connsiteX8" fmla="*/ 2582694 w 2675107"/>
                <a:gd name="connsiteY8" fmla="*/ 603113 h 2534053"/>
                <a:gd name="connsiteX9" fmla="*/ 2660515 w 2675107"/>
                <a:gd name="connsiteY9" fmla="*/ 607977 h 2534053"/>
                <a:gd name="connsiteX10" fmla="*/ 2675107 w 2675107"/>
                <a:gd name="connsiteY10" fmla="*/ 14590 h 2534053"/>
                <a:gd name="connsiteX11" fmla="*/ 2329775 w 2675107"/>
                <a:gd name="connsiteY11" fmla="*/ 19454 h 2534053"/>
                <a:gd name="connsiteX12" fmla="*/ 1099227 w 2675107"/>
                <a:gd name="connsiteY12" fmla="*/ 0 h 2534053"/>
                <a:gd name="connsiteX13" fmla="*/ 856036 w 2675107"/>
                <a:gd name="connsiteY13" fmla="*/ 418289 h 2534053"/>
                <a:gd name="connsiteX14" fmla="*/ 656619 w 2675107"/>
                <a:gd name="connsiteY14" fmla="*/ 1152726 h 2534053"/>
                <a:gd name="connsiteX15" fmla="*/ 0 w 2675107"/>
                <a:gd name="connsiteY15" fmla="*/ 2509734 h 2534053"/>
                <a:gd name="connsiteX0" fmla="*/ 4864 w 2675107"/>
                <a:gd name="connsiteY0" fmla="*/ 2534053 h 2534053"/>
                <a:gd name="connsiteX1" fmla="*/ 150779 w 2675107"/>
                <a:gd name="connsiteY1" fmla="*/ 2422186 h 2534053"/>
                <a:gd name="connsiteX2" fmla="*/ 476655 w 2675107"/>
                <a:gd name="connsiteY2" fmla="*/ 2033079 h 2534053"/>
                <a:gd name="connsiteX3" fmla="*/ 1050587 w 2675107"/>
                <a:gd name="connsiteY3" fmla="*/ 860896 h 2534053"/>
                <a:gd name="connsiteX4" fmla="*/ 1254868 w 2675107"/>
                <a:gd name="connsiteY4" fmla="*/ 452334 h 2534053"/>
                <a:gd name="connsiteX5" fmla="*/ 1473740 w 2675107"/>
                <a:gd name="connsiteY5" fmla="*/ 214007 h 2534053"/>
                <a:gd name="connsiteX6" fmla="*/ 1726660 w 2675107"/>
                <a:gd name="connsiteY6" fmla="*/ 223734 h 2534053"/>
                <a:gd name="connsiteX7" fmla="*/ 2286000 w 2675107"/>
                <a:gd name="connsiteY7" fmla="*/ 539883 h 2534053"/>
                <a:gd name="connsiteX8" fmla="*/ 2582694 w 2675107"/>
                <a:gd name="connsiteY8" fmla="*/ 603113 h 2534053"/>
                <a:gd name="connsiteX9" fmla="*/ 2660515 w 2675107"/>
                <a:gd name="connsiteY9" fmla="*/ 607977 h 2534053"/>
                <a:gd name="connsiteX10" fmla="*/ 2675107 w 2675107"/>
                <a:gd name="connsiteY10" fmla="*/ 14590 h 2534053"/>
                <a:gd name="connsiteX11" fmla="*/ 2329775 w 2675107"/>
                <a:gd name="connsiteY11" fmla="*/ 19454 h 2534053"/>
                <a:gd name="connsiteX12" fmla="*/ 1099227 w 2675107"/>
                <a:gd name="connsiteY12" fmla="*/ 0 h 2534053"/>
                <a:gd name="connsiteX13" fmla="*/ 856036 w 2675107"/>
                <a:gd name="connsiteY13" fmla="*/ 418289 h 2534053"/>
                <a:gd name="connsiteX14" fmla="*/ 656619 w 2675107"/>
                <a:gd name="connsiteY14" fmla="*/ 1152726 h 2534053"/>
                <a:gd name="connsiteX15" fmla="*/ 0 w 2675107"/>
                <a:gd name="connsiteY15" fmla="*/ 2509734 h 2534053"/>
                <a:gd name="connsiteX0" fmla="*/ 4864 w 2675107"/>
                <a:gd name="connsiteY0" fmla="*/ 2534053 h 2534053"/>
                <a:gd name="connsiteX1" fmla="*/ 150779 w 2675107"/>
                <a:gd name="connsiteY1" fmla="*/ 2422186 h 2534053"/>
                <a:gd name="connsiteX2" fmla="*/ 476655 w 2675107"/>
                <a:gd name="connsiteY2" fmla="*/ 2033079 h 2534053"/>
                <a:gd name="connsiteX3" fmla="*/ 1050587 w 2675107"/>
                <a:gd name="connsiteY3" fmla="*/ 860896 h 2534053"/>
                <a:gd name="connsiteX4" fmla="*/ 1254868 w 2675107"/>
                <a:gd name="connsiteY4" fmla="*/ 452334 h 2534053"/>
                <a:gd name="connsiteX5" fmla="*/ 1473740 w 2675107"/>
                <a:gd name="connsiteY5" fmla="*/ 214007 h 2534053"/>
                <a:gd name="connsiteX6" fmla="*/ 1731524 w 2675107"/>
                <a:gd name="connsiteY6" fmla="*/ 277236 h 2534053"/>
                <a:gd name="connsiteX7" fmla="*/ 2286000 w 2675107"/>
                <a:gd name="connsiteY7" fmla="*/ 539883 h 2534053"/>
                <a:gd name="connsiteX8" fmla="*/ 2582694 w 2675107"/>
                <a:gd name="connsiteY8" fmla="*/ 603113 h 2534053"/>
                <a:gd name="connsiteX9" fmla="*/ 2660515 w 2675107"/>
                <a:gd name="connsiteY9" fmla="*/ 607977 h 2534053"/>
                <a:gd name="connsiteX10" fmla="*/ 2675107 w 2675107"/>
                <a:gd name="connsiteY10" fmla="*/ 14590 h 2534053"/>
                <a:gd name="connsiteX11" fmla="*/ 2329775 w 2675107"/>
                <a:gd name="connsiteY11" fmla="*/ 19454 h 2534053"/>
                <a:gd name="connsiteX12" fmla="*/ 1099227 w 2675107"/>
                <a:gd name="connsiteY12" fmla="*/ 0 h 2534053"/>
                <a:gd name="connsiteX13" fmla="*/ 856036 w 2675107"/>
                <a:gd name="connsiteY13" fmla="*/ 418289 h 2534053"/>
                <a:gd name="connsiteX14" fmla="*/ 656619 w 2675107"/>
                <a:gd name="connsiteY14" fmla="*/ 1152726 h 2534053"/>
                <a:gd name="connsiteX15" fmla="*/ 0 w 2675107"/>
                <a:gd name="connsiteY15" fmla="*/ 2509734 h 2534053"/>
                <a:gd name="connsiteX0" fmla="*/ 4864 w 2675107"/>
                <a:gd name="connsiteY0" fmla="*/ 2534053 h 2534053"/>
                <a:gd name="connsiteX1" fmla="*/ 150779 w 2675107"/>
                <a:gd name="connsiteY1" fmla="*/ 2422186 h 2534053"/>
                <a:gd name="connsiteX2" fmla="*/ 476655 w 2675107"/>
                <a:gd name="connsiteY2" fmla="*/ 2033079 h 2534053"/>
                <a:gd name="connsiteX3" fmla="*/ 1050587 w 2675107"/>
                <a:gd name="connsiteY3" fmla="*/ 860896 h 2534053"/>
                <a:gd name="connsiteX4" fmla="*/ 1254868 w 2675107"/>
                <a:gd name="connsiteY4" fmla="*/ 452334 h 2534053"/>
                <a:gd name="connsiteX5" fmla="*/ 1488331 w 2675107"/>
                <a:gd name="connsiteY5" fmla="*/ 282101 h 2534053"/>
                <a:gd name="connsiteX6" fmla="*/ 1731524 w 2675107"/>
                <a:gd name="connsiteY6" fmla="*/ 277236 h 2534053"/>
                <a:gd name="connsiteX7" fmla="*/ 2286000 w 2675107"/>
                <a:gd name="connsiteY7" fmla="*/ 539883 h 2534053"/>
                <a:gd name="connsiteX8" fmla="*/ 2582694 w 2675107"/>
                <a:gd name="connsiteY8" fmla="*/ 603113 h 2534053"/>
                <a:gd name="connsiteX9" fmla="*/ 2660515 w 2675107"/>
                <a:gd name="connsiteY9" fmla="*/ 607977 h 2534053"/>
                <a:gd name="connsiteX10" fmla="*/ 2675107 w 2675107"/>
                <a:gd name="connsiteY10" fmla="*/ 14590 h 2534053"/>
                <a:gd name="connsiteX11" fmla="*/ 2329775 w 2675107"/>
                <a:gd name="connsiteY11" fmla="*/ 19454 h 2534053"/>
                <a:gd name="connsiteX12" fmla="*/ 1099227 w 2675107"/>
                <a:gd name="connsiteY12" fmla="*/ 0 h 2534053"/>
                <a:gd name="connsiteX13" fmla="*/ 856036 w 2675107"/>
                <a:gd name="connsiteY13" fmla="*/ 418289 h 2534053"/>
                <a:gd name="connsiteX14" fmla="*/ 656619 w 2675107"/>
                <a:gd name="connsiteY14" fmla="*/ 1152726 h 2534053"/>
                <a:gd name="connsiteX15" fmla="*/ 0 w 2675107"/>
                <a:gd name="connsiteY15" fmla="*/ 2509734 h 2534053"/>
                <a:gd name="connsiteX0" fmla="*/ 4864 w 2675107"/>
                <a:gd name="connsiteY0" fmla="*/ 2534053 h 2534053"/>
                <a:gd name="connsiteX1" fmla="*/ 150779 w 2675107"/>
                <a:gd name="connsiteY1" fmla="*/ 2422186 h 2534053"/>
                <a:gd name="connsiteX2" fmla="*/ 476655 w 2675107"/>
                <a:gd name="connsiteY2" fmla="*/ 2033079 h 2534053"/>
                <a:gd name="connsiteX3" fmla="*/ 1050587 w 2675107"/>
                <a:gd name="connsiteY3" fmla="*/ 860896 h 2534053"/>
                <a:gd name="connsiteX4" fmla="*/ 1254868 w 2675107"/>
                <a:gd name="connsiteY4" fmla="*/ 452334 h 2534053"/>
                <a:gd name="connsiteX5" fmla="*/ 1488331 w 2675107"/>
                <a:gd name="connsiteY5" fmla="*/ 282101 h 2534053"/>
                <a:gd name="connsiteX6" fmla="*/ 1731524 w 2675107"/>
                <a:gd name="connsiteY6" fmla="*/ 277236 h 2534053"/>
                <a:gd name="connsiteX7" fmla="*/ 2286000 w 2675107"/>
                <a:gd name="connsiteY7" fmla="*/ 539883 h 2534053"/>
                <a:gd name="connsiteX8" fmla="*/ 2582694 w 2675107"/>
                <a:gd name="connsiteY8" fmla="*/ 603113 h 2534053"/>
                <a:gd name="connsiteX9" fmla="*/ 2660515 w 2675107"/>
                <a:gd name="connsiteY9" fmla="*/ 607977 h 2534053"/>
                <a:gd name="connsiteX10" fmla="*/ 2675107 w 2675107"/>
                <a:gd name="connsiteY10" fmla="*/ 14590 h 2534053"/>
                <a:gd name="connsiteX11" fmla="*/ 2329775 w 2675107"/>
                <a:gd name="connsiteY11" fmla="*/ 19454 h 2534053"/>
                <a:gd name="connsiteX12" fmla="*/ 1099227 w 2675107"/>
                <a:gd name="connsiteY12" fmla="*/ 0 h 2534053"/>
                <a:gd name="connsiteX13" fmla="*/ 856036 w 2675107"/>
                <a:gd name="connsiteY13" fmla="*/ 418289 h 2534053"/>
                <a:gd name="connsiteX14" fmla="*/ 656619 w 2675107"/>
                <a:gd name="connsiteY14" fmla="*/ 1152726 h 2534053"/>
                <a:gd name="connsiteX15" fmla="*/ 0 w 2675107"/>
                <a:gd name="connsiteY15" fmla="*/ 2509734 h 2534053"/>
                <a:gd name="connsiteX0" fmla="*/ 4864 w 2684834"/>
                <a:gd name="connsiteY0" fmla="*/ 2534053 h 2534053"/>
                <a:gd name="connsiteX1" fmla="*/ 150779 w 2684834"/>
                <a:gd name="connsiteY1" fmla="*/ 2422186 h 2534053"/>
                <a:gd name="connsiteX2" fmla="*/ 476655 w 2684834"/>
                <a:gd name="connsiteY2" fmla="*/ 2033079 h 2534053"/>
                <a:gd name="connsiteX3" fmla="*/ 1050587 w 2684834"/>
                <a:gd name="connsiteY3" fmla="*/ 860896 h 2534053"/>
                <a:gd name="connsiteX4" fmla="*/ 1254868 w 2684834"/>
                <a:gd name="connsiteY4" fmla="*/ 452334 h 2534053"/>
                <a:gd name="connsiteX5" fmla="*/ 1488331 w 2684834"/>
                <a:gd name="connsiteY5" fmla="*/ 282101 h 2534053"/>
                <a:gd name="connsiteX6" fmla="*/ 1731524 w 2684834"/>
                <a:gd name="connsiteY6" fmla="*/ 277236 h 2534053"/>
                <a:gd name="connsiteX7" fmla="*/ 2286000 w 2684834"/>
                <a:gd name="connsiteY7" fmla="*/ 539883 h 2534053"/>
                <a:gd name="connsiteX8" fmla="*/ 2582694 w 2684834"/>
                <a:gd name="connsiteY8" fmla="*/ 603113 h 2534053"/>
                <a:gd name="connsiteX9" fmla="*/ 2684834 w 2684834"/>
                <a:gd name="connsiteY9" fmla="*/ 612841 h 2534053"/>
                <a:gd name="connsiteX10" fmla="*/ 2675107 w 2684834"/>
                <a:gd name="connsiteY10" fmla="*/ 14590 h 2534053"/>
                <a:gd name="connsiteX11" fmla="*/ 2329775 w 2684834"/>
                <a:gd name="connsiteY11" fmla="*/ 19454 h 2534053"/>
                <a:gd name="connsiteX12" fmla="*/ 1099227 w 2684834"/>
                <a:gd name="connsiteY12" fmla="*/ 0 h 2534053"/>
                <a:gd name="connsiteX13" fmla="*/ 856036 w 2684834"/>
                <a:gd name="connsiteY13" fmla="*/ 418289 h 2534053"/>
                <a:gd name="connsiteX14" fmla="*/ 656619 w 2684834"/>
                <a:gd name="connsiteY14" fmla="*/ 1152726 h 2534053"/>
                <a:gd name="connsiteX15" fmla="*/ 0 w 2684834"/>
                <a:gd name="connsiteY15" fmla="*/ 2509734 h 2534053"/>
                <a:gd name="connsiteX0" fmla="*/ 4864 w 2684834"/>
                <a:gd name="connsiteY0" fmla="*/ 2534053 h 2534053"/>
                <a:gd name="connsiteX1" fmla="*/ 150779 w 2684834"/>
                <a:gd name="connsiteY1" fmla="*/ 2422186 h 2534053"/>
                <a:gd name="connsiteX2" fmla="*/ 476655 w 2684834"/>
                <a:gd name="connsiteY2" fmla="*/ 2033079 h 2534053"/>
                <a:gd name="connsiteX3" fmla="*/ 1050587 w 2684834"/>
                <a:gd name="connsiteY3" fmla="*/ 860896 h 2534053"/>
                <a:gd name="connsiteX4" fmla="*/ 1254868 w 2684834"/>
                <a:gd name="connsiteY4" fmla="*/ 452334 h 2534053"/>
                <a:gd name="connsiteX5" fmla="*/ 1488331 w 2684834"/>
                <a:gd name="connsiteY5" fmla="*/ 282101 h 2534053"/>
                <a:gd name="connsiteX6" fmla="*/ 1731524 w 2684834"/>
                <a:gd name="connsiteY6" fmla="*/ 277236 h 2534053"/>
                <a:gd name="connsiteX7" fmla="*/ 2286000 w 2684834"/>
                <a:gd name="connsiteY7" fmla="*/ 539883 h 2534053"/>
                <a:gd name="connsiteX8" fmla="*/ 2582694 w 2684834"/>
                <a:gd name="connsiteY8" fmla="*/ 603113 h 2534053"/>
                <a:gd name="connsiteX9" fmla="*/ 2684834 w 2684834"/>
                <a:gd name="connsiteY9" fmla="*/ 612841 h 2534053"/>
                <a:gd name="connsiteX10" fmla="*/ 2675107 w 2684834"/>
                <a:gd name="connsiteY10" fmla="*/ 14590 h 2534053"/>
                <a:gd name="connsiteX11" fmla="*/ 2329775 w 2684834"/>
                <a:gd name="connsiteY11" fmla="*/ 19454 h 2534053"/>
                <a:gd name="connsiteX12" fmla="*/ 1099227 w 2684834"/>
                <a:gd name="connsiteY12" fmla="*/ 0 h 2534053"/>
                <a:gd name="connsiteX13" fmla="*/ 856036 w 2684834"/>
                <a:gd name="connsiteY13" fmla="*/ 418289 h 2534053"/>
                <a:gd name="connsiteX14" fmla="*/ 656619 w 2684834"/>
                <a:gd name="connsiteY14" fmla="*/ 1152726 h 2534053"/>
                <a:gd name="connsiteX15" fmla="*/ 0 w 2684834"/>
                <a:gd name="connsiteY15" fmla="*/ 2509734 h 2534053"/>
                <a:gd name="connsiteX0" fmla="*/ 4864 w 2684834"/>
                <a:gd name="connsiteY0" fmla="*/ 2534053 h 2534053"/>
                <a:gd name="connsiteX1" fmla="*/ 150779 w 2684834"/>
                <a:gd name="connsiteY1" fmla="*/ 2422186 h 2534053"/>
                <a:gd name="connsiteX2" fmla="*/ 476655 w 2684834"/>
                <a:gd name="connsiteY2" fmla="*/ 2033079 h 2534053"/>
                <a:gd name="connsiteX3" fmla="*/ 1050587 w 2684834"/>
                <a:gd name="connsiteY3" fmla="*/ 860896 h 2534053"/>
                <a:gd name="connsiteX4" fmla="*/ 1254868 w 2684834"/>
                <a:gd name="connsiteY4" fmla="*/ 452334 h 2534053"/>
                <a:gd name="connsiteX5" fmla="*/ 1488331 w 2684834"/>
                <a:gd name="connsiteY5" fmla="*/ 282101 h 2534053"/>
                <a:gd name="connsiteX6" fmla="*/ 1731524 w 2684834"/>
                <a:gd name="connsiteY6" fmla="*/ 277236 h 2534053"/>
                <a:gd name="connsiteX7" fmla="*/ 2286000 w 2684834"/>
                <a:gd name="connsiteY7" fmla="*/ 539883 h 2534053"/>
                <a:gd name="connsiteX8" fmla="*/ 2582694 w 2684834"/>
                <a:gd name="connsiteY8" fmla="*/ 603113 h 2534053"/>
                <a:gd name="connsiteX9" fmla="*/ 2684834 w 2684834"/>
                <a:gd name="connsiteY9" fmla="*/ 612841 h 2534053"/>
                <a:gd name="connsiteX10" fmla="*/ 2675107 w 2684834"/>
                <a:gd name="connsiteY10" fmla="*/ 14590 h 2534053"/>
                <a:gd name="connsiteX11" fmla="*/ 2329775 w 2684834"/>
                <a:gd name="connsiteY11" fmla="*/ 19454 h 2534053"/>
                <a:gd name="connsiteX12" fmla="*/ 1099227 w 2684834"/>
                <a:gd name="connsiteY12" fmla="*/ 0 h 2534053"/>
                <a:gd name="connsiteX13" fmla="*/ 856036 w 2684834"/>
                <a:gd name="connsiteY13" fmla="*/ 418289 h 2534053"/>
                <a:gd name="connsiteX14" fmla="*/ 656619 w 2684834"/>
                <a:gd name="connsiteY14" fmla="*/ 1152726 h 2534053"/>
                <a:gd name="connsiteX15" fmla="*/ 0 w 2684834"/>
                <a:gd name="connsiteY15" fmla="*/ 2509734 h 2534053"/>
                <a:gd name="connsiteX0" fmla="*/ 4864 w 2684834"/>
                <a:gd name="connsiteY0" fmla="*/ 2534053 h 2534053"/>
                <a:gd name="connsiteX1" fmla="*/ 150779 w 2684834"/>
                <a:gd name="connsiteY1" fmla="*/ 2422186 h 2534053"/>
                <a:gd name="connsiteX2" fmla="*/ 573772 w 2684834"/>
                <a:gd name="connsiteY2" fmla="*/ 2144947 h 2534053"/>
                <a:gd name="connsiteX3" fmla="*/ 1050587 w 2684834"/>
                <a:gd name="connsiteY3" fmla="*/ 860896 h 2534053"/>
                <a:gd name="connsiteX4" fmla="*/ 1254868 w 2684834"/>
                <a:gd name="connsiteY4" fmla="*/ 452334 h 2534053"/>
                <a:gd name="connsiteX5" fmla="*/ 1488331 w 2684834"/>
                <a:gd name="connsiteY5" fmla="*/ 282101 h 2534053"/>
                <a:gd name="connsiteX6" fmla="*/ 1731524 w 2684834"/>
                <a:gd name="connsiteY6" fmla="*/ 277236 h 2534053"/>
                <a:gd name="connsiteX7" fmla="*/ 2286000 w 2684834"/>
                <a:gd name="connsiteY7" fmla="*/ 539883 h 2534053"/>
                <a:gd name="connsiteX8" fmla="*/ 2582694 w 2684834"/>
                <a:gd name="connsiteY8" fmla="*/ 603113 h 2534053"/>
                <a:gd name="connsiteX9" fmla="*/ 2684834 w 2684834"/>
                <a:gd name="connsiteY9" fmla="*/ 612841 h 2534053"/>
                <a:gd name="connsiteX10" fmla="*/ 2675107 w 2684834"/>
                <a:gd name="connsiteY10" fmla="*/ 14590 h 2534053"/>
                <a:gd name="connsiteX11" fmla="*/ 2329775 w 2684834"/>
                <a:gd name="connsiteY11" fmla="*/ 19454 h 2534053"/>
                <a:gd name="connsiteX12" fmla="*/ 1099227 w 2684834"/>
                <a:gd name="connsiteY12" fmla="*/ 0 h 2534053"/>
                <a:gd name="connsiteX13" fmla="*/ 856036 w 2684834"/>
                <a:gd name="connsiteY13" fmla="*/ 418289 h 2534053"/>
                <a:gd name="connsiteX14" fmla="*/ 656619 w 2684834"/>
                <a:gd name="connsiteY14" fmla="*/ 1152726 h 2534053"/>
                <a:gd name="connsiteX15" fmla="*/ 0 w 2684834"/>
                <a:gd name="connsiteY15" fmla="*/ 2509734 h 2534053"/>
                <a:gd name="connsiteX0" fmla="*/ 4864 w 2684834"/>
                <a:gd name="connsiteY0" fmla="*/ 2534053 h 2534053"/>
                <a:gd name="connsiteX1" fmla="*/ 150779 w 2684834"/>
                <a:gd name="connsiteY1" fmla="*/ 2422186 h 2534053"/>
                <a:gd name="connsiteX2" fmla="*/ 573772 w 2684834"/>
                <a:gd name="connsiteY2" fmla="*/ 2144947 h 2534053"/>
                <a:gd name="connsiteX3" fmla="*/ 1050587 w 2684834"/>
                <a:gd name="connsiteY3" fmla="*/ 860896 h 2534053"/>
                <a:gd name="connsiteX4" fmla="*/ 1254868 w 2684834"/>
                <a:gd name="connsiteY4" fmla="*/ 452334 h 2534053"/>
                <a:gd name="connsiteX5" fmla="*/ 1488331 w 2684834"/>
                <a:gd name="connsiteY5" fmla="*/ 282101 h 2534053"/>
                <a:gd name="connsiteX6" fmla="*/ 1731524 w 2684834"/>
                <a:gd name="connsiteY6" fmla="*/ 277236 h 2534053"/>
                <a:gd name="connsiteX7" fmla="*/ 2286000 w 2684834"/>
                <a:gd name="connsiteY7" fmla="*/ 539883 h 2534053"/>
                <a:gd name="connsiteX8" fmla="*/ 2582694 w 2684834"/>
                <a:gd name="connsiteY8" fmla="*/ 603113 h 2534053"/>
                <a:gd name="connsiteX9" fmla="*/ 2684834 w 2684834"/>
                <a:gd name="connsiteY9" fmla="*/ 612841 h 2534053"/>
                <a:gd name="connsiteX10" fmla="*/ 2675107 w 2684834"/>
                <a:gd name="connsiteY10" fmla="*/ 14590 h 2534053"/>
                <a:gd name="connsiteX11" fmla="*/ 2329775 w 2684834"/>
                <a:gd name="connsiteY11" fmla="*/ 19454 h 2534053"/>
                <a:gd name="connsiteX12" fmla="*/ 1099227 w 2684834"/>
                <a:gd name="connsiteY12" fmla="*/ 0 h 2534053"/>
                <a:gd name="connsiteX13" fmla="*/ 856036 w 2684834"/>
                <a:gd name="connsiteY13" fmla="*/ 418289 h 2534053"/>
                <a:gd name="connsiteX14" fmla="*/ 656619 w 2684834"/>
                <a:gd name="connsiteY14" fmla="*/ 1152726 h 2534053"/>
                <a:gd name="connsiteX15" fmla="*/ 0 w 2684834"/>
                <a:gd name="connsiteY15" fmla="*/ 2509734 h 2534053"/>
                <a:gd name="connsiteX0" fmla="*/ 4864 w 2684834"/>
                <a:gd name="connsiteY0" fmla="*/ 2534053 h 2534053"/>
                <a:gd name="connsiteX1" fmla="*/ 150779 w 2684834"/>
                <a:gd name="connsiteY1" fmla="*/ 2422186 h 2534053"/>
                <a:gd name="connsiteX2" fmla="*/ 573772 w 2684834"/>
                <a:gd name="connsiteY2" fmla="*/ 2144947 h 2534053"/>
                <a:gd name="connsiteX3" fmla="*/ 1180077 w 2684834"/>
                <a:gd name="connsiteY3" fmla="*/ 899806 h 2534053"/>
                <a:gd name="connsiteX4" fmla="*/ 1254868 w 2684834"/>
                <a:gd name="connsiteY4" fmla="*/ 452334 h 2534053"/>
                <a:gd name="connsiteX5" fmla="*/ 1488331 w 2684834"/>
                <a:gd name="connsiteY5" fmla="*/ 282101 h 2534053"/>
                <a:gd name="connsiteX6" fmla="*/ 1731524 w 2684834"/>
                <a:gd name="connsiteY6" fmla="*/ 277236 h 2534053"/>
                <a:gd name="connsiteX7" fmla="*/ 2286000 w 2684834"/>
                <a:gd name="connsiteY7" fmla="*/ 539883 h 2534053"/>
                <a:gd name="connsiteX8" fmla="*/ 2582694 w 2684834"/>
                <a:gd name="connsiteY8" fmla="*/ 603113 h 2534053"/>
                <a:gd name="connsiteX9" fmla="*/ 2684834 w 2684834"/>
                <a:gd name="connsiteY9" fmla="*/ 612841 h 2534053"/>
                <a:gd name="connsiteX10" fmla="*/ 2675107 w 2684834"/>
                <a:gd name="connsiteY10" fmla="*/ 14590 h 2534053"/>
                <a:gd name="connsiteX11" fmla="*/ 2329775 w 2684834"/>
                <a:gd name="connsiteY11" fmla="*/ 19454 h 2534053"/>
                <a:gd name="connsiteX12" fmla="*/ 1099227 w 2684834"/>
                <a:gd name="connsiteY12" fmla="*/ 0 h 2534053"/>
                <a:gd name="connsiteX13" fmla="*/ 856036 w 2684834"/>
                <a:gd name="connsiteY13" fmla="*/ 418289 h 2534053"/>
                <a:gd name="connsiteX14" fmla="*/ 656619 w 2684834"/>
                <a:gd name="connsiteY14" fmla="*/ 1152726 h 2534053"/>
                <a:gd name="connsiteX15" fmla="*/ 0 w 2684834"/>
                <a:gd name="connsiteY15" fmla="*/ 2509734 h 2534053"/>
                <a:gd name="connsiteX0" fmla="*/ 4864 w 2684834"/>
                <a:gd name="connsiteY0" fmla="*/ 2534053 h 2534053"/>
                <a:gd name="connsiteX1" fmla="*/ 150779 w 2684834"/>
                <a:gd name="connsiteY1" fmla="*/ 2422186 h 2534053"/>
                <a:gd name="connsiteX2" fmla="*/ 573772 w 2684834"/>
                <a:gd name="connsiteY2" fmla="*/ 2144947 h 2534053"/>
                <a:gd name="connsiteX3" fmla="*/ 1180077 w 2684834"/>
                <a:gd name="connsiteY3" fmla="*/ 899806 h 2534053"/>
                <a:gd name="connsiteX4" fmla="*/ 1342736 w 2684834"/>
                <a:gd name="connsiteY4" fmla="*/ 505837 h 2534053"/>
                <a:gd name="connsiteX5" fmla="*/ 1488331 w 2684834"/>
                <a:gd name="connsiteY5" fmla="*/ 282101 h 2534053"/>
                <a:gd name="connsiteX6" fmla="*/ 1731524 w 2684834"/>
                <a:gd name="connsiteY6" fmla="*/ 277236 h 2534053"/>
                <a:gd name="connsiteX7" fmla="*/ 2286000 w 2684834"/>
                <a:gd name="connsiteY7" fmla="*/ 539883 h 2534053"/>
                <a:gd name="connsiteX8" fmla="*/ 2582694 w 2684834"/>
                <a:gd name="connsiteY8" fmla="*/ 603113 h 2534053"/>
                <a:gd name="connsiteX9" fmla="*/ 2684834 w 2684834"/>
                <a:gd name="connsiteY9" fmla="*/ 612841 h 2534053"/>
                <a:gd name="connsiteX10" fmla="*/ 2675107 w 2684834"/>
                <a:gd name="connsiteY10" fmla="*/ 14590 h 2534053"/>
                <a:gd name="connsiteX11" fmla="*/ 2329775 w 2684834"/>
                <a:gd name="connsiteY11" fmla="*/ 19454 h 2534053"/>
                <a:gd name="connsiteX12" fmla="*/ 1099227 w 2684834"/>
                <a:gd name="connsiteY12" fmla="*/ 0 h 2534053"/>
                <a:gd name="connsiteX13" fmla="*/ 856036 w 2684834"/>
                <a:gd name="connsiteY13" fmla="*/ 418289 h 2534053"/>
                <a:gd name="connsiteX14" fmla="*/ 656619 w 2684834"/>
                <a:gd name="connsiteY14" fmla="*/ 1152726 h 2534053"/>
                <a:gd name="connsiteX15" fmla="*/ 0 w 2684834"/>
                <a:gd name="connsiteY15" fmla="*/ 2509734 h 2534053"/>
                <a:gd name="connsiteX0" fmla="*/ 4864 w 2684834"/>
                <a:gd name="connsiteY0" fmla="*/ 2534053 h 2534053"/>
                <a:gd name="connsiteX1" fmla="*/ 150779 w 2684834"/>
                <a:gd name="connsiteY1" fmla="*/ 2422186 h 2534053"/>
                <a:gd name="connsiteX2" fmla="*/ 573772 w 2684834"/>
                <a:gd name="connsiteY2" fmla="*/ 2144947 h 2534053"/>
                <a:gd name="connsiteX3" fmla="*/ 1180077 w 2684834"/>
                <a:gd name="connsiteY3" fmla="*/ 899806 h 2534053"/>
                <a:gd name="connsiteX4" fmla="*/ 1342736 w 2684834"/>
                <a:gd name="connsiteY4" fmla="*/ 505837 h 2534053"/>
                <a:gd name="connsiteX5" fmla="*/ 1520703 w 2684834"/>
                <a:gd name="connsiteY5" fmla="*/ 301557 h 2534053"/>
                <a:gd name="connsiteX6" fmla="*/ 1731524 w 2684834"/>
                <a:gd name="connsiteY6" fmla="*/ 277236 h 2534053"/>
                <a:gd name="connsiteX7" fmla="*/ 2286000 w 2684834"/>
                <a:gd name="connsiteY7" fmla="*/ 539883 h 2534053"/>
                <a:gd name="connsiteX8" fmla="*/ 2582694 w 2684834"/>
                <a:gd name="connsiteY8" fmla="*/ 603113 h 2534053"/>
                <a:gd name="connsiteX9" fmla="*/ 2684834 w 2684834"/>
                <a:gd name="connsiteY9" fmla="*/ 612841 h 2534053"/>
                <a:gd name="connsiteX10" fmla="*/ 2675107 w 2684834"/>
                <a:gd name="connsiteY10" fmla="*/ 14590 h 2534053"/>
                <a:gd name="connsiteX11" fmla="*/ 2329775 w 2684834"/>
                <a:gd name="connsiteY11" fmla="*/ 19454 h 2534053"/>
                <a:gd name="connsiteX12" fmla="*/ 1099227 w 2684834"/>
                <a:gd name="connsiteY12" fmla="*/ 0 h 2534053"/>
                <a:gd name="connsiteX13" fmla="*/ 856036 w 2684834"/>
                <a:gd name="connsiteY13" fmla="*/ 418289 h 2534053"/>
                <a:gd name="connsiteX14" fmla="*/ 656619 w 2684834"/>
                <a:gd name="connsiteY14" fmla="*/ 1152726 h 2534053"/>
                <a:gd name="connsiteX15" fmla="*/ 0 w 2684834"/>
                <a:gd name="connsiteY15" fmla="*/ 2509734 h 2534053"/>
                <a:gd name="connsiteX0" fmla="*/ 4864 w 2684834"/>
                <a:gd name="connsiteY0" fmla="*/ 2534053 h 2534053"/>
                <a:gd name="connsiteX1" fmla="*/ 150779 w 2684834"/>
                <a:gd name="connsiteY1" fmla="*/ 2422186 h 2534053"/>
                <a:gd name="connsiteX2" fmla="*/ 573772 w 2684834"/>
                <a:gd name="connsiteY2" fmla="*/ 2144947 h 2534053"/>
                <a:gd name="connsiteX3" fmla="*/ 1180077 w 2684834"/>
                <a:gd name="connsiteY3" fmla="*/ 899806 h 2534053"/>
                <a:gd name="connsiteX4" fmla="*/ 1342736 w 2684834"/>
                <a:gd name="connsiteY4" fmla="*/ 505837 h 2534053"/>
                <a:gd name="connsiteX5" fmla="*/ 1520703 w 2684834"/>
                <a:gd name="connsiteY5" fmla="*/ 301557 h 2534053"/>
                <a:gd name="connsiteX6" fmla="*/ 1740774 w 2684834"/>
                <a:gd name="connsiteY6" fmla="*/ 306419 h 2534053"/>
                <a:gd name="connsiteX7" fmla="*/ 2286000 w 2684834"/>
                <a:gd name="connsiteY7" fmla="*/ 539883 h 2534053"/>
                <a:gd name="connsiteX8" fmla="*/ 2582694 w 2684834"/>
                <a:gd name="connsiteY8" fmla="*/ 603113 h 2534053"/>
                <a:gd name="connsiteX9" fmla="*/ 2684834 w 2684834"/>
                <a:gd name="connsiteY9" fmla="*/ 612841 h 2534053"/>
                <a:gd name="connsiteX10" fmla="*/ 2675107 w 2684834"/>
                <a:gd name="connsiteY10" fmla="*/ 14590 h 2534053"/>
                <a:gd name="connsiteX11" fmla="*/ 2329775 w 2684834"/>
                <a:gd name="connsiteY11" fmla="*/ 19454 h 2534053"/>
                <a:gd name="connsiteX12" fmla="*/ 1099227 w 2684834"/>
                <a:gd name="connsiteY12" fmla="*/ 0 h 2534053"/>
                <a:gd name="connsiteX13" fmla="*/ 856036 w 2684834"/>
                <a:gd name="connsiteY13" fmla="*/ 418289 h 2534053"/>
                <a:gd name="connsiteX14" fmla="*/ 656619 w 2684834"/>
                <a:gd name="connsiteY14" fmla="*/ 1152726 h 2534053"/>
                <a:gd name="connsiteX15" fmla="*/ 0 w 2684834"/>
                <a:gd name="connsiteY15" fmla="*/ 2509734 h 2534053"/>
                <a:gd name="connsiteX0" fmla="*/ 4864 w 2684834"/>
                <a:gd name="connsiteY0" fmla="*/ 2534053 h 2534053"/>
                <a:gd name="connsiteX1" fmla="*/ 150779 w 2684834"/>
                <a:gd name="connsiteY1" fmla="*/ 2422186 h 2534053"/>
                <a:gd name="connsiteX2" fmla="*/ 573772 w 2684834"/>
                <a:gd name="connsiteY2" fmla="*/ 2144947 h 2534053"/>
                <a:gd name="connsiteX3" fmla="*/ 1180077 w 2684834"/>
                <a:gd name="connsiteY3" fmla="*/ 899806 h 2534053"/>
                <a:gd name="connsiteX4" fmla="*/ 1342736 w 2684834"/>
                <a:gd name="connsiteY4" fmla="*/ 505837 h 2534053"/>
                <a:gd name="connsiteX5" fmla="*/ 1534576 w 2684834"/>
                <a:gd name="connsiteY5" fmla="*/ 325876 h 2534053"/>
                <a:gd name="connsiteX6" fmla="*/ 1740774 w 2684834"/>
                <a:gd name="connsiteY6" fmla="*/ 306419 h 2534053"/>
                <a:gd name="connsiteX7" fmla="*/ 2286000 w 2684834"/>
                <a:gd name="connsiteY7" fmla="*/ 539883 h 2534053"/>
                <a:gd name="connsiteX8" fmla="*/ 2582694 w 2684834"/>
                <a:gd name="connsiteY8" fmla="*/ 603113 h 2534053"/>
                <a:gd name="connsiteX9" fmla="*/ 2684834 w 2684834"/>
                <a:gd name="connsiteY9" fmla="*/ 612841 h 2534053"/>
                <a:gd name="connsiteX10" fmla="*/ 2675107 w 2684834"/>
                <a:gd name="connsiteY10" fmla="*/ 14590 h 2534053"/>
                <a:gd name="connsiteX11" fmla="*/ 2329775 w 2684834"/>
                <a:gd name="connsiteY11" fmla="*/ 19454 h 2534053"/>
                <a:gd name="connsiteX12" fmla="*/ 1099227 w 2684834"/>
                <a:gd name="connsiteY12" fmla="*/ 0 h 2534053"/>
                <a:gd name="connsiteX13" fmla="*/ 856036 w 2684834"/>
                <a:gd name="connsiteY13" fmla="*/ 418289 h 2534053"/>
                <a:gd name="connsiteX14" fmla="*/ 656619 w 2684834"/>
                <a:gd name="connsiteY14" fmla="*/ 1152726 h 2534053"/>
                <a:gd name="connsiteX15" fmla="*/ 0 w 2684834"/>
                <a:gd name="connsiteY15" fmla="*/ 2509734 h 2534053"/>
                <a:gd name="connsiteX0" fmla="*/ 4864 w 2684834"/>
                <a:gd name="connsiteY0" fmla="*/ 2534053 h 2534053"/>
                <a:gd name="connsiteX1" fmla="*/ 150779 w 2684834"/>
                <a:gd name="connsiteY1" fmla="*/ 2422186 h 2534053"/>
                <a:gd name="connsiteX2" fmla="*/ 573772 w 2684834"/>
                <a:gd name="connsiteY2" fmla="*/ 2144947 h 2534053"/>
                <a:gd name="connsiteX3" fmla="*/ 1180077 w 2684834"/>
                <a:gd name="connsiteY3" fmla="*/ 899806 h 2534053"/>
                <a:gd name="connsiteX4" fmla="*/ 1342736 w 2684834"/>
                <a:gd name="connsiteY4" fmla="*/ 505837 h 2534053"/>
                <a:gd name="connsiteX5" fmla="*/ 1534576 w 2684834"/>
                <a:gd name="connsiteY5" fmla="*/ 325876 h 2534053"/>
                <a:gd name="connsiteX6" fmla="*/ 1740774 w 2684834"/>
                <a:gd name="connsiteY6" fmla="*/ 306419 h 2534053"/>
                <a:gd name="connsiteX7" fmla="*/ 2272127 w 2684834"/>
                <a:gd name="connsiteY7" fmla="*/ 583658 h 2534053"/>
                <a:gd name="connsiteX8" fmla="*/ 2582694 w 2684834"/>
                <a:gd name="connsiteY8" fmla="*/ 603113 h 2534053"/>
                <a:gd name="connsiteX9" fmla="*/ 2684834 w 2684834"/>
                <a:gd name="connsiteY9" fmla="*/ 612841 h 2534053"/>
                <a:gd name="connsiteX10" fmla="*/ 2675107 w 2684834"/>
                <a:gd name="connsiteY10" fmla="*/ 14590 h 2534053"/>
                <a:gd name="connsiteX11" fmla="*/ 2329775 w 2684834"/>
                <a:gd name="connsiteY11" fmla="*/ 19454 h 2534053"/>
                <a:gd name="connsiteX12" fmla="*/ 1099227 w 2684834"/>
                <a:gd name="connsiteY12" fmla="*/ 0 h 2534053"/>
                <a:gd name="connsiteX13" fmla="*/ 856036 w 2684834"/>
                <a:gd name="connsiteY13" fmla="*/ 418289 h 2534053"/>
                <a:gd name="connsiteX14" fmla="*/ 656619 w 2684834"/>
                <a:gd name="connsiteY14" fmla="*/ 1152726 h 2534053"/>
                <a:gd name="connsiteX15" fmla="*/ 0 w 2684834"/>
                <a:gd name="connsiteY15" fmla="*/ 2509734 h 2534053"/>
                <a:gd name="connsiteX0" fmla="*/ 4864 w 2684834"/>
                <a:gd name="connsiteY0" fmla="*/ 2534053 h 2534053"/>
                <a:gd name="connsiteX1" fmla="*/ 150779 w 2684834"/>
                <a:gd name="connsiteY1" fmla="*/ 2422186 h 2534053"/>
                <a:gd name="connsiteX2" fmla="*/ 573772 w 2684834"/>
                <a:gd name="connsiteY2" fmla="*/ 2144947 h 2534053"/>
                <a:gd name="connsiteX3" fmla="*/ 1180077 w 2684834"/>
                <a:gd name="connsiteY3" fmla="*/ 899806 h 2534053"/>
                <a:gd name="connsiteX4" fmla="*/ 1342736 w 2684834"/>
                <a:gd name="connsiteY4" fmla="*/ 505837 h 2534053"/>
                <a:gd name="connsiteX5" fmla="*/ 1534576 w 2684834"/>
                <a:gd name="connsiteY5" fmla="*/ 325876 h 2534053"/>
                <a:gd name="connsiteX6" fmla="*/ 1740774 w 2684834"/>
                <a:gd name="connsiteY6" fmla="*/ 306419 h 2534053"/>
                <a:gd name="connsiteX7" fmla="*/ 2272127 w 2684834"/>
                <a:gd name="connsiteY7" fmla="*/ 583658 h 2534053"/>
                <a:gd name="connsiteX8" fmla="*/ 2591944 w 2684834"/>
                <a:gd name="connsiteY8" fmla="*/ 637160 h 2534053"/>
                <a:gd name="connsiteX9" fmla="*/ 2684834 w 2684834"/>
                <a:gd name="connsiteY9" fmla="*/ 612841 h 2534053"/>
                <a:gd name="connsiteX10" fmla="*/ 2675107 w 2684834"/>
                <a:gd name="connsiteY10" fmla="*/ 14590 h 2534053"/>
                <a:gd name="connsiteX11" fmla="*/ 2329775 w 2684834"/>
                <a:gd name="connsiteY11" fmla="*/ 19454 h 2534053"/>
                <a:gd name="connsiteX12" fmla="*/ 1099227 w 2684834"/>
                <a:gd name="connsiteY12" fmla="*/ 0 h 2534053"/>
                <a:gd name="connsiteX13" fmla="*/ 856036 w 2684834"/>
                <a:gd name="connsiteY13" fmla="*/ 418289 h 2534053"/>
                <a:gd name="connsiteX14" fmla="*/ 656619 w 2684834"/>
                <a:gd name="connsiteY14" fmla="*/ 1152726 h 2534053"/>
                <a:gd name="connsiteX15" fmla="*/ 0 w 2684834"/>
                <a:gd name="connsiteY15" fmla="*/ 2509734 h 2534053"/>
                <a:gd name="connsiteX0" fmla="*/ 4864 w 2731080"/>
                <a:gd name="connsiteY0" fmla="*/ 2534053 h 2534053"/>
                <a:gd name="connsiteX1" fmla="*/ 150779 w 2731080"/>
                <a:gd name="connsiteY1" fmla="*/ 2422186 h 2534053"/>
                <a:gd name="connsiteX2" fmla="*/ 573772 w 2731080"/>
                <a:gd name="connsiteY2" fmla="*/ 2144947 h 2534053"/>
                <a:gd name="connsiteX3" fmla="*/ 1180077 w 2731080"/>
                <a:gd name="connsiteY3" fmla="*/ 899806 h 2534053"/>
                <a:gd name="connsiteX4" fmla="*/ 1342736 w 2731080"/>
                <a:gd name="connsiteY4" fmla="*/ 505837 h 2534053"/>
                <a:gd name="connsiteX5" fmla="*/ 1534576 w 2731080"/>
                <a:gd name="connsiteY5" fmla="*/ 325876 h 2534053"/>
                <a:gd name="connsiteX6" fmla="*/ 1740774 w 2731080"/>
                <a:gd name="connsiteY6" fmla="*/ 306419 h 2534053"/>
                <a:gd name="connsiteX7" fmla="*/ 2272127 w 2731080"/>
                <a:gd name="connsiteY7" fmla="*/ 583658 h 2534053"/>
                <a:gd name="connsiteX8" fmla="*/ 2591944 w 2731080"/>
                <a:gd name="connsiteY8" fmla="*/ 637160 h 2534053"/>
                <a:gd name="connsiteX9" fmla="*/ 2731080 w 2731080"/>
                <a:gd name="connsiteY9" fmla="*/ 646887 h 2534053"/>
                <a:gd name="connsiteX10" fmla="*/ 2675107 w 2731080"/>
                <a:gd name="connsiteY10" fmla="*/ 14590 h 2534053"/>
                <a:gd name="connsiteX11" fmla="*/ 2329775 w 2731080"/>
                <a:gd name="connsiteY11" fmla="*/ 19454 h 2534053"/>
                <a:gd name="connsiteX12" fmla="*/ 1099227 w 2731080"/>
                <a:gd name="connsiteY12" fmla="*/ 0 h 2534053"/>
                <a:gd name="connsiteX13" fmla="*/ 856036 w 2731080"/>
                <a:gd name="connsiteY13" fmla="*/ 418289 h 2534053"/>
                <a:gd name="connsiteX14" fmla="*/ 656619 w 2731080"/>
                <a:gd name="connsiteY14" fmla="*/ 1152726 h 2534053"/>
                <a:gd name="connsiteX15" fmla="*/ 0 w 2731080"/>
                <a:gd name="connsiteY15" fmla="*/ 2509734 h 2534053"/>
                <a:gd name="connsiteX0" fmla="*/ 4864 w 2753726"/>
                <a:gd name="connsiteY0" fmla="*/ 2534053 h 2534053"/>
                <a:gd name="connsiteX1" fmla="*/ 150779 w 2753726"/>
                <a:gd name="connsiteY1" fmla="*/ 2422186 h 2534053"/>
                <a:gd name="connsiteX2" fmla="*/ 573772 w 2753726"/>
                <a:gd name="connsiteY2" fmla="*/ 2144947 h 2534053"/>
                <a:gd name="connsiteX3" fmla="*/ 1180077 w 2753726"/>
                <a:gd name="connsiteY3" fmla="*/ 899806 h 2534053"/>
                <a:gd name="connsiteX4" fmla="*/ 1342736 w 2753726"/>
                <a:gd name="connsiteY4" fmla="*/ 505837 h 2534053"/>
                <a:gd name="connsiteX5" fmla="*/ 1534576 w 2753726"/>
                <a:gd name="connsiteY5" fmla="*/ 325876 h 2534053"/>
                <a:gd name="connsiteX6" fmla="*/ 1740774 w 2753726"/>
                <a:gd name="connsiteY6" fmla="*/ 306419 h 2534053"/>
                <a:gd name="connsiteX7" fmla="*/ 2272127 w 2753726"/>
                <a:gd name="connsiteY7" fmla="*/ 583658 h 2534053"/>
                <a:gd name="connsiteX8" fmla="*/ 2591944 w 2753726"/>
                <a:gd name="connsiteY8" fmla="*/ 637160 h 2534053"/>
                <a:gd name="connsiteX9" fmla="*/ 2731080 w 2753726"/>
                <a:gd name="connsiteY9" fmla="*/ 646887 h 2534053"/>
                <a:gd name="connsiteX10" fmla="*/ 2753726 w 2753726"/>
                <a:gd name="connsiteY10" fmla="*/ 34045 h 2534053"/>
                <a:gd name="connsiteX11" fmla="*/ 2329775 w 2753726"/>
                <a:gd name="connsiteY11" fmla="*/ 19454 h 2534053"/>
                <a:gd name="connsiteX12" fmla="*/ 1099227 w 2753726"/>
                <a:gd name="connsiteY12" fmla="*/ 0 h 2534053"/>
                <a:gd name="connsiteX13" fmla="*/ 856036 w 2753726"/>
                <a:gd name="connsiteY13" fmla="*/ 418289 h 2534053"/>
                <a:gd name="connsiteX14" fmla="*/ 656619 w 2753726"/>
                <a:gd name="connsiteY14" fmla="*/ 1152726 h 2534053"/>
                <a:gd name="connsiteX15" fmla="*/ 0 w 2753726"/>
                <a:gd name="connsiteY15" fmla="*/ 2509734 h 2534053"/>
                <a:gd name="connsiteX0" fmla="*/ 4864 w 2749101"/>
                <a:gd name="connsiteY0" fmla="*/ 2602148 h 2602148"/>
                <a:gd name="connsiteX1" fmla="*/ 150779 w 2749101"/>
                <a:gd name="connsiteY1" fmla="*/ 2490281 h 2602148"/>
                <a:gd name="connsiteX2" fmla="*/ 573772 w 2749101"/>
                <a:gd name="connsiteY2" fmla="*/ 2213042 h 2602148"/>
                <a:gd name="connsiteX3" fmla="*/ 1180077 w 2749101"/>
                <a:gd name="connsiteY3" fmla="*/ 967901 h 2602148"/>
                <a:gd name="connsiteX4" fmla="*/ 1342736 w 2749101"/>
                <a:gd name="connsiteY4" fmla="*/ 573932 h 2602148"/>
                <a:gd name="connsiteX5" fmla="*/ 1534576 w 2749101"/>
                <a:gd name="connsiteY5" fmla="*/ 393971 h 2602148"/>
                <a:gd name="connsiteX6" fmla="*/ 1740774 w 2749101"/>
                <a:gd name="connsiteY6" fmla="*/ 374514 h 2602148"/>
                <a:gd name="connsiteX7" fmla="*/ 2272127 w 2749101"/>
                <a:gd name="connsiteY7" fmla="*/ 651753 h 2602148"/>
                <a:gd name="connsiteX8" fmla="*/ 2591944 w 2749101"/>
                <a:gd name="connsiteY8" fmla="*/ 705255 h 2602148"/>
                <a:gd name="connsiteX9" fmla="*/ 2731080 w 2749101"/>
                <a:gd name="connsiteY9" fmla="*/ 714982 h 2602148"/>
                <a:gd name="connsiteX10" fmla="*/ 2749101 w 2749101"/>
                <a:gd name="connsiteY10" fmla="*/ 0 h 2602148"/>
                <a:gd name="connsiteX11" fmla="*/ 2329775 w 2749101"/>
                <a:gd name="connsiteY11" fmla="*/ 87549 h 2602148"/>
                <a:gd name="connsiteX12" fmla="*/ 1099227 w 2749101"/>
                <a:gd name="connsiteY12" fmla="*/ 68095 h 2602148"/>
                <a:gd name="connsiteX13" fmla="*/ 856036 w 2749101"/>
                <a:gd name="connsiteY13" fmla="*/ 486384 h 2602148"/>
                <a:gd name="connsiteX14" fmla="*/ 656619 w 2749101"/>
                <a:gd name="connsiteY14" fmla="*/ 1220821 h 2602148"/>
                <a:gd name="connsiteX15" fmla="*/ 0 w 2749101"/>
                <a:gd name="connsiteY15" fmla="*/ 2577829 h 2602148"/>
                <a:gd name="connsiteX0" fmla="*/ 4864 w 2749101"/>
                <a:gd name="connsiteY0" fmla="*/ 2602148 h 2602148"/>
                <a:gd name="connsiteX1" fmla="*/ 150779 w 2749101"/>
                <a:gd name="connsiteY1" fmla="*/ 2490281 h 2602148"/>
                <a:gd name="connsiteX2" fmla="*/ 573772 w 2749101"/>
                <a:gd name="connsiteY2" fmla="*/ 2213042 h 2602148"/>
                <a:gd name="connsiteX3" fmla="*/ 1180077 w 2749101"/>
                <a:gd name="connsiteY3" fmla="*/ 967901 h 2602148"/>
                <a:gd name="connsiteX4" fmla="*/ 1342736 w 2749101"/>
                <a:gd name="connsiteY4" fmla="*/ 573932 h 2602148"/>
                <a:gd name="connsiteX5" fmla="*/ 1534576 w 2749101"/>
                <a:gd name="connsiteY5" fmla="*/ 393971 h 2602148"/>
                <a:gd name="connsiteX6" fmla="*/ 1740774 w 2749101"/>
                <a:gd name="connsiteY6" fmla="*/ 374514 h 2602148"/>
                <a:gd name="connsiteX7" fmla="*/ 2272127 w 2749101"/>
                <a:gd name="connsiteY7" fmla="*/ 651753 h 2602148"/>
                <a:gd name="connsiteX8" fmla="*/ 2591944 w 2749101"/>
                <a:gd name="connsiteY8" fmla="*/ 705255 h 2602148"/>
                <a:gd name="connsiteX9" fmla="*/ 2731080 w 2749101"/>
                <a:gd name="connsiteY9" fmla="*/ 714982 h 2602148"/>
                <a:gd name="connsiteX10" fmla="*/ 2749101 w 2749101"/>
                <a:gd name="connsiteY10" fmla="*/ 0 h 2602148"/>
                <a:gd name="connsiteX11" fmla="*/ 2329775 w 2749101"/>
                <a:gd name="connsiteY11" fmla="*/ 19455 h 2602148"/>
                <a:gd name="connsiteX12" fmla="*/ 1099227 w 2749101"/>
                <a:gd name="connsiteY12" fmla="*/ 68095 h 2602148"/>
                <a:gd name="connsiteX13" fmla="*/ 856036 w 2749101"/>
                <a:gd name="connsiteY13" fmla="*/ 486384 h 2602148"/>
                <a:gd name="connsiteX14" fmla="*/ 656619 w 2749101"/>
                <a:gd name="connsiteY14" fmla="*/ 1220821 h 2602148"/>
                <a:gd name="connsiteX15" fmla="*/ 0 w 2749101"/>
                <a:gd name="connsiteY15" fmla="*/ 2577829 h 2602148"/>
                <a:gd name="connsiteX0" fmla="*/ 4864 w 2749101"/>
                <a:gd name="connsiteY0" fmla="*/ 2602148 h 2602148"/>
                <a:gd name="connsiteX1" fmla="*/ 150779 w 2749101"/>
                <a:gd name="connsiteY1" fmla="*/ 2490281 h 2602148"/>
                <a:gd name="connsiteX2" fmla="*/ 573772 w 2749101"/>
                <a:gd name="connsiteY2" fmla="*/ 2213042 h 2602148"/>
                <a:gd name="connsiteX3" fmla="*/ 1180077 w 2749101"/>
                <a:gd name="connsiteY3" fmla="*/ 967901 h 2602148"/>
                <a:gd name="connsiteX4" fmla="*/ 1342736 w 2749101"/>
                <a:gd name="connsiteY4" fmla="*/ 573932 h 2602148"/>
                <a:gd name="connsiteX5" fmla="*/ 1534576 w 2749101"/>
                <a:gd name="connsiteY5" fmla="*/ 393971 h 2602148"/>
                <a:gd name="connsiteX6" fmla="*/ 1740774 w 2749101"/>
                <a:gd name="connsiteY6" fmla="*/ 374514 h 2602148"/>
                <a:gd name="connsiteX7" fmla="*/ 2272127 w 2749101"/>
                <a:gd name="connsiteY7" fmla="*/ 651753 h 2602148"/>
                <a:gd name="connsiteX8" fmla="*/ 2591944 w 2749101"/>
                <a:gd name="connsiteY8" fmla="*/ 705255 h 2602148"/>
                <a:gd name="connsiteX9" fmla="*/ 2731080 w 2749101"/>
                <a:gd name="connsiteY9" fmla="*/ 714982 h 2602148"/>
                <a:gd name="connsiteX10" fmla="*/ 2749101 w 2749101"/>
                <a:gd name="connsiteY10" fmla="*/ 0 h 2602148"/>
                <a:gd name="connsiteX11" fmla="*/ 2329775 w 2749101"/>
                <a:gd name="connsiteY11" fmla="*/ 19455 h 2602148"/>
                <a:gd name="connsiteX12" fmla="*/ 1256465 w 2749101"/>
                <a:gd name="connsiteY12" fmla="*/ 19456 h 2602148"/>
                <a:gd name="connsiteX13" fmla="*/ 856036 w 2749101"/>
                <a:gd name="connsiteY13" fmla="*/ 486384 h 2602148"/>
                <a:gd name="connsiteX14" fmla="*/ 656619 w 2749101"/>
                <a:gd name="connsiteY14" fmla="*/ 1220821 h 2602148"/>
                <a:gd name="connsiteX15" fmla="*/ 0 w 2749101"/>
                <a:gd name="connsiteY15" fmla="*/ 2577829 h 2602148"/>
                <a:gd name="connsiteX0" fmla="*/ 4864 w 2749101"/>
                <a:gd name="connsiteY0" fmla="*/ 2602148 h 2641060"/>
                <a:gd name="connsiteX1" fmla="*/ 141530 w 2749101"/>
                <a:gd name="connsiteY1" fmla="*/ 2641060 h 2641060"/>
                <a:gd name="connsiteX2" fmla="*/ 573772 w 2749101"/>
                <a:gd name="connsiteY2" fmla="*/ 2213042 h 2641060"/>
                <a:gd name="connsiteX3" fmla="*/ 1180077 w 2749101"/>
                <a:gd name="connsiteY3" fmla="*/ 967901 h 2641060"/>
                <a:gd name="connsiteX4" fmla="*/ 1342736 w 2749101"/>
                <a:gd name="connsiteY4" fmla="*/ 573932 h 2641060"/>
                <a:gd name="connsiteX5" fmla="*/ 1534576 w 2749101"/>
                <a:gd name="connsiteY5" fmla="*/ 393971 h 2641060"/>
                <a:gd name="connsiteX6" fmla="*/ 1740774 w 2749101"/>
                <a:gd name="connsiteY6" fmla="*/ 374514 h 2641060"/>
                <a:gd name="connsiteX7" fmla="*/ 2272127 w 2749101"/>
                <a:gd name="connsiteY7" fmla="*/ 651753 h 2641060"/>
                <a:gd name="connsiteX8" fmla="*/ 2591944 w 2749101"/>
                <a:gd name="connsiteY8" fmla="*/ 705255 h 2641060"/>
                <a:gd name="connsiteX9" fmla="*/ 2731080 w 2749101"/>
                <a:gd name="connsiteY9" fmla="*/ 714982 h 2641060"/>
                <a:gd name="connsiteX10" fmla="*/ 2749101 w 2749101"/>
                <a:gd name="connsiteY10" fmla="*/ 0 h 2641060"/>
                <a:gd name="connsiteX11" fmla="*/ 2329775 w 2749101"/>
                <a:gd name="connsiteY11" fmla="*/ 19455 h 2641060"/>
                <a:gd name="connsiteX12" fmla="*/ 1256465 w 2749101"/>
                <a:gd name="connsiteY12" fmla="*/ 19456 h 2641060"/>
                <a:gd name="connsiteX13" fmla="*/ 856036 w 2749101"/>
                <a:gd name="connsiteY13" fmla="*/ 486384 h 2641060"/>
                <a:gd name="connsiteX14" fmla="*/ 656619 w 2749101"/>
                <a:gd name="connsiteY14" fmla="*/ 1220821 h 2641060"/>
                <a:gd name="connsiteX15" fmla="*/ 0 w 2749101"/>
                <a:gd name="connsiteY15" fmla="*/ 2577829 h 2641060"/>
                <a:gd name="connsiteX0" fmla="*/ 51110 w 2795347"/>
                <a:gd name="connsiteY0" fmla="*/ 2602148 h 2709153"/>
                <a:gd name="connsiteX1" fmla="*/ 187776 w 2795347"/>
                <a:gd name="connsiteY1" fmla="*/ 2641060 h 2709153"/>
                <a:gd name="connsiteX2" fmla="*/ 620018 w 2795347"/>
                <a:gd name="connsiteY2" fmla="*/ 2213042 h 2709153"/>
                <a:gd name="connsiteX3" fmla="*/ 1226323 w 2795347"/>
                <a:gd name="connsiteY3" fmla="*/ 967901 h 2709153"/>
                <a:gd name="connsiteX4" fmla="*/ 1388982 w 2795347"/>
                <a:gd name="connsiteY4" fmla="*/ 573932 h 2709153"/>
                <a:gd name="connsiteX5" fmla="*/ 1580822 w 2795347"/>
                <a:gd name="connsiteY5" fmla="*/ 393971 h 2709153"/>
                <a:gd name="connsiteX6" fmla="*/ 1787020 w 2795347"/>
                <a:gd name="connsiteY6" fmla="*/ 374514 h 2709153"/>
                <a:gd name="connsiteX7" fmla="*/ 2318373 w 2795347"/>
                <a:gd name="connsiteY7" fmla="*/ 651753 h 2709153"/>
                <a:gd name="connsiteX8" fmla="*/ 2638190 w 2795347"/>
                <a:gd name="connsiteY8" fmla="*/ 705255 h 2709153"/>
                <a:gd name="connsiteX9" fmla="*/ 2777326 w 2795347"/>
                <a:gd name="connsiteY9" fmla="*/ 714982 h 2709153"/>
                <a:gd name="connsiteX10" fmla="*/ 2795347 w 2795347"/>
                <a:gd name="connsiteY10" fmla="*/ 0 h 2709153"/>
                <a:gd name="connsiteX11" fmla="*/ 2376021 w 2795347"/>
                <a:gd name="connsiteY11" fmla="*/ 19455 h 2709153"/>
                <a:gd name="connsiteX12" fmla="*/ 1302711 w 2795347"/>
                <a:gd name="connsiteY12" fmla="*/ 19456 h 2709153"/>
                <a:gd name="connsiteX13" fmla="*/ 902282 w 2795347"/>
                <a:gd name="connsiteY13" fmla="*/ 486384 h 2709153"/>
                <a:gd name="connsiteX14" fmla="*/ 702865 w 2795347"/>
                <a:gd name="connsiteY14" fmla="*/ 1220821 h 2709153"/>
                <a:gd name="connsiteX15" fmla="*/ 0 w 2795347"/>
                <a:gd name="connsiteY15" fmla="*/ 2709153 h 2709153"/>
                <a:gd name="connsiteX0" fmla="*/ 55734 w 2795347"/>
                <a:gd name="connsiteY0" fmla="*/ 2709153 h 2709153"/>
                <a:gd name="connsiteX1" fmla="*/ 187776 w 2795347"/>
                <a:gd name="connsiteY1" fmla="*/ 2641060 h 2709153"/>
                <a:gd name="connsiteX2" fmla="*/ 620018 w 2795347"/>
                <a:gd name="connsiteY2" fmla="*/ 2213042 h 2709153"/>
                <a:gd name="connsiteX3" fmla="*/ 1226323 w 2795347"/>
                <a:gd name="connsiteY3" fmla="*/ 967901 h 2709153"/>
                <a:gd name="connsiteX4" fmla="*/ 1388982 w 2795347"/>
                <a:gd name="connsiteY4" fmla="*/ 573932 h 2709153"/>
                <a:gd name="connsiteX5" fmla="*/ 1580822 w 2795347"/>
                <a:gd name="connsiteY5" fmla="*/ 393971 h 2709153"/>
                <a:gd name="connsiteX6" fmla="*/ 1787020 w 2795347"/>
                <a:gd name="connsiteY6" fmla="*/ 374514 h 2709153"/>
                <a:gd name="connsiteX7" fmla="*/ 2318373 w 2795347"/>
                <a:gd name="connsiteY7" fmla="*/ 651753 h 2709153"/>
                <a:gd name="connsiteX8" fmla="*/ 2638190 w 2795347"/>
                <a:gd name="connsiteY8" fmla="*/ 705255 h 2709153"/>
                <a:gd name="connsiteX9" fmla="*/ 2777326 w 2795347"/>
                <a:gd name="connsiteY9" fmla="*/ 714982 h 2709153"/>
                <a:gd name="connsiteX10" fmla="*/ 2795347 w 2795347"/>
                <a:gd name="connsiteY10" fmla="*/ 0 h 2709153"/>
                <a:gd name="connsiteX11" fmla="*/ 2376021 w 2795347"/>
                <a:gd name="connsiteY11" fmla="*/ 19455 h 2709153"/>
                <a:gd name="connsiteX12" fmla="*/ 1302711 w 2795347"/>
                <a:gd name="connsiteY12" fmla="*/ 19456 h 2709153"/>
                <a:gd name="connsiteX13" fmla="*/ 902282 w 2795347"/>
                <a:gd name="connsiteY13" fmla="*/ 486384 h 2709153"/>
                <a:gd name="connsiteX14" fmla="*/ 702865 w 2795347"/>
                <a:gd name="connsiteY14" fmla="*/ 1220821 h 2709153"/>
                <a:gd name="connsiteX15" fmla="*/ 0 w 2795347"/>
                <a:gd name="connsiteY15" fmla="*/ 2709153 h 2709153"/>
                <a:gd name="connsiteX0" fmla="*/ 175975 w 2915588"/>
                <a:gd name="connsiteY0" fmla="*/ 2709153 h 2811293"/>
                <a:gd name="connsiteX1" fmla="*/ 308017 w 2915588"/>
                <a:gd name="connsiteY1" fmla="*/ 2641060 h 2811293"/>
                <a:gd name="connsiteX2" fmla="*/ 740259 w 2915588"/>
                <a:gd name="connsiteY2" fmla="*/ 2213042 h 2811293"/>
                <a:gd name="connsiteX3" fmla="*/ 1346564 w 2915588"/>
                <a:gd name="connsiteY3" fmla="*/ 967901 h 2811293"/>
                <a:gd name="connsiteX4" fmla="*/ 1509223 w 2915588"/>
                <a:gd name="connsiteY4" fmla="*/ 573932 h 2811293"/>
                <a:gd name="connsiteX5" fmla="*/ 1701063 w 2915588"/>
                <a:gd name="connsiteY5" fmla="*/ 393971 h 2811293"/>
                <a:gd name="connsiteX6" fmla="*/ 1907261 w 2915588"/>
                <a:gd name="connsiteY6" fmla="*/ 374514 h 2811293"/>
                <a:gd name="connsiteX7" fmla="*/ 2438614 w 2915588"/>
                <a:gd name="connsiteY7" fmla="*/ 651753 h 2811293"/>
                <a:gd name="connsiteX8" fmla="*/ 2758431 w 2915588"/>
                <a:gd name="connsiteY8" fmla="*/ 705255 h 2811293"/>
                <a:gd name="connsiteX9" fmla="*/ 2897567 w 2915588"/>
                <a:gd name="connsiteY9" fmla="*/ 714982 h 2811293"/>
                <a:gd name="connsiteX10" fmla="*/ 2915588 w 2915588"/>
                <a:gd name="connsiteY10" fmla="*/ 0 h 2811293"/>
                <a:gd name="connsiteX11" fmla="*/ 2496262 w 2915588"/>
                <a:gd name="connsiteY11" fmla="*/ 19455 h 2811293"/>
                <a:gd name="connsiteX12" fmla="*/ 1422952 w 2915588"/>
                <a:gd name="connsiteY12" fmla="*/ 19456 h 2811293"/>
                <a:gd name="connsiteX13" fmla="*/ 1022523 w 2915588"/>
                <a:gd name="connsiteY13" fmla="*/ 486384 h 2811293"/>
                <a:gd name="connsiteX14" fmla="*/ 823106 w 2915588"/>
                <a:gd name="connsiteY14" fmla="*/ 1220821 h 2811293"/>
                <a:gd name="connsiteX15" fmla="*/ 0 w 2915588"/>
                <a:gd name="connsiteY15" fmla="*/ 2811293 h 2811293"/>
                <a:gd name="connsiteX0" fmla="*/ 175975 w 2915588"/>
                <a:gd name="connsiteY0" fmla="*/ 2762656 h 2811293"/>
                <a:gd name="connsiteX1" fmla="*/ 308017 w 2915588"/>
                <a:gd name="connsiteY1" fmla="*/ 2641060 h 2811293"/>
                <a:gd name="connsiteX2" fmla="*/ 740259 w 2915588"/>
                <a:gd name="connsiteY2" fmla="*/ 2213042 h 2811293"/>
                <a:gd name="connsiteX3" fmla="*/ 1346564 w 2915588"/>
                <a:gd name="connsiteY3" fmla="*/ 967901 h 2811293"/>
                <a:gd name="connsiteX4" fmla="*/ 1509223 w 2915588"/>
                <a:gd name="connsiteY4" fmla="*/ 573932 h 2811293"/>
                <a:gd name="connsiteX5" fmla="*/ 1701063 w 2915588"/>
                <a:gd name="connsiteY5" fmla="*/ 393971 h 2811293"/>
                <a:gd name="connsiteX6" fmla="*/ 1907261 w 2915588"/>
                <a:gd name="connsiteY6" fmla="*/ 374514 h 2811293"/>
                <a:gd name="connsiteX7" fmla="*/ 2438614 w 2915588"/>
                <a:gd name="connsiteY7" fmla="*/ 651753 h 2811293"/>
                <a:gd name="connsiteX8" fmla="*/ 2758431 w 2915588"/>
                <a:gd name="connsiteY8" fmla="*/ 705255 h 2811293"/>
                <a:gd name="connsiteX9" fmla="*/ 2897567 w 2915588"/>
                <a:gd name="connsiteY9" fmla="*/ 714982 h 2811293"/>
                <a:gd name="connsiteX10" fmla="*/ 2915588 w 2915588"/>
                <a:gd name="connsiteY10" fmla="*/ 0 h 2811293"/>
                <a:gd name="connsiteX11" fmla="*/ 2496262 w 2915588"/>
                <a:gd name="connsiteY11" fmla="*/ 19455 h 2811293"/>
                <a:gd name="connsiteX12" fmla="*/ 1422952 w 2915588"/>
                <a:gd name="connsiteY12" fmla="*/ 19456 h 2811293"/>
                <a:gd name="connsiteX13" fmla="*/ 1022523 w 2915588"/>
                <a:gd name="connsiteY13" fmla="*/ 486384 h 2811293"/>
                <a:gd name="connsiteX14" fmla="*/ 823106 w 2915588"/>
                <a:gd name="connsiteY14" fmla="*/ 1220821 h 2811293"/>
                <a:gd name="connsiteX15" fmla="*/ 0 w 2915588"/>
                <a:gd name="connsiteY15" fmla="*/ 2811293 h 2811293"/>
                <a:gd name="connsiteX0" fmla="*/ 175975 w 2915588"/>
                <a:gd name="connsiteY0" fmla="*/ 2762656 h 2811293"/>
                <a:gd name="connsiteX1" fmla="*/ 317266 w 2915588"/>
                <a:gd name="connsiteY1" fmla="*/ 2670243 h 2811293"/>
                <a:gd name="connsiteX2" fmla="*/ 740259 w 2915588"/>
                <a:gd name="connsiteY2" fmla="*/ 2213042 h 2811293"/>
                <a:gd name="connsiteX3" fmla="*/ 1346564 w 2915588"/>
                <a:gd name="connsiteY3" fmla="*/ 967901 h 2811293"/>
                <a:gd name="connsiteX4" fmla="*/ 1509223 w 2915588"/>
                <a:gd name="connsiteY4" fmla="*/ 573932 h 2811293"/>
                <a:gd name="connsiteX5" fmla="*/ 1701063 w 2915588"/>
                <a:gd name="connsiteY5" fmla="*/ 393971 h 2811293"/>
                <a:gd name="connsiteX6" fmla="*/ 1907261 w 2915588"/>
                <a:gd name="connsiteY6" fmla="*/ 374514 h 2811293"/>
                <a:gd name="connsiteX7" fmla="*/ 2438614 w 2915588"/>
                <a:gd name="connsiteY7" fmla="*/ 651753 h 2811293"/>
                <a:gd name="connsiteX8" fmla="*/ 2758431 w 2915588"/>
                <a:gd name="connsiteY8" fmla="*/ 705255 h 2811293"/>
                <a:gd name="connsiteX9" fmla="*/ 2897567 w 2915588"/>
                <a:gd name="connsiteY9" fmla="*/ 714982 h 2811293"/>
                <a:gd name="connsiteX10" fmla="*/ 2915588 w 2915588"/>
                <a:gd name="connsiteY10" fmla="*/ 0 h 2811293"/>
                <a:gd name="connsiteX11" fmla="*/ 2496262 w 2915588"/>
                <a:gd name="connsiteY11" fmla="*/ 19455 h 2811293"/>
                <a:gd name="connsiteX12" fmla="*/ 1422952 w 2915588"/>
                <a:gd name="connsiteY12" fmla="*/ 19456 h 2811293"/>
                <a:gd name="connsiteX13" fmla="*/ 1022523 w 2915588"/>
                <a:gd name="connsiteY13" fmla="*/ 486384 h 2811293"/>
                <a:gd name="connsiteX14" fmla="*/ 823106 w 2915588"/>
                <a:gd name="connsiteY14" fmla="*/ 1220821 h 2811293"/>
                <a:gd name="connsiteX15" fmla="*/ 0 w 2915588"/>
                <a:gd name="connsiteY15" fmla="*/ 2811293 h 2811293"/>
                <a:gd name="connsiteX0" fmla="*/ 175975 w 2915588"/>
                <a:gd name="connsiteY0" fmla="*/ 2762656 h 2811293"/>
                <a:gd name="connsiteX1" fmla="*/ 317266 w 2915588"/>
                <a:gd name="connsiteY1" fmla="*/ 2670243 h 2811293"/>
                <a:gd name="connsiteX2" fmla="*/ 740259 w 2915588"/>
                <a:gd name="connsiteY2" fmla="*/ 2213042 h 2811293"/>
                <a:gd name="connsiteX3" fmla="*/ 1346564 w 2915588"/>
                <a:gd name="connsiteY3" fmla="*/ 967901 h 2811293"/>
                <a:gd name="connsiteX4" fmla="*/ 1509223 w 2915588"/>
                <a:gd name="connsiteY4" fmla="*/ 573932 h 2811293"/>
                <a:gd name="connsiteX5" fmla="*/ 1701063 w 2915588"/>
                <a:gd name="connsiteY5" fmla="*/ 393971 h 2811293"/>
                <a:gd name="connsiteX6" fmla="*/ 1907261 w 2915588"/>
                <a:gd name="connsiteY6" fmla="*/ 374514 h 2811293"/>
                <a:gd name="connsiteX7" fmla="*/ 2438614 w 2915588"/>
                <a:gd name="connsiteY7" fmla="*/ 651753 h 2811293"/>
                <a:gd name="connsiteX8" fmla="*/ 2758431 w 2915588"/>
                <a:gd name="connsiteY8" fmla="*/ 705255 h 2811293"/>
                <a:gd name="connsiteX9" fmla="*/ 2897567 w 2915588"/>
                <a:gd name="connsiteY9" fmla="*/ 714982 h 2811293"/>
                <a:gd name="connsiteX10" fmla="*/ 2915588 w 2915588"/>
                <a:gd name="connsiteY10" fmla="*/ 0 h 2811293"/>
                <a:gd name="connsiteX11" fmla="*/ 2496262 w 2915588"/>
                <a:gd name="connsiteY11" fmla="*/ 19455 h 2811293"/>
                <a:gd name="connsiteX12" fmla="*/ 1422952 w 2915588"/>
                <a:gd name="connsiteY12" fmla="*/ 19456 h 2811293"/>
                <a:gd name="connsiteX13" fmla="*/ 1022523 w 2915588"/>
                <a:gd name="connsiteY13" fmla="*/ 486384 h 2811293"/>
                <a:gd name="connsiteX14" fmla="*/ 823106 w 2915588"/>
                <a:gd name="connsiteY14" fmla="*/ 1220821 h 2811293"/>
                <a:gd name="connsiteX15" fmla="*/ 0 w 2915588"/>
                <a:gd name="connsiteY15" fmla="*/ 2811293 h 281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5588" h="2811293">
                  <a:moveTo>
                    <a:pt x="175975" y="2762656"/>
                  </a:moveTo>
                  <a:lnTo>
                    <a:pt x="317266" y="2670243"/>
                  </a:lnTo>
                  <a:cubicBezTo>
                    <a:pt x="486011" y="2551889"/>
                    <a:pt x="599261" y="2365442"/>
                    <a:pt x="740259" y="2213042"/>
                  </a:cubicBezTo>
                  <a:cubicBezTo>
                    <a:pt x="950069" y="1819072"/>
                    <a:pt x="1187626" y="1395918"/>
                    <a:pt x="1346564" y="967901"/>
                  </a:cubicBezTo>
                  <a:lnTo>
                    <a:pt x="1509223" y="573932"/>
                  </a:lnTo>
                  <a:lnTo>
                    <a:pt x="1701063" y="393971"/>
                  </a:lnTo>
                  <a:cubicBezTo>
                    <a:pt x="1782127" y="358302"/>
                    <a:pt x="1826197" y="376136"/>
                    <a:pt x="1907261" y="374514"/>
                  </a:cubicBezTo>
                  <a:lnTo>
                    <a:pt x="2438614" y="651753"/>
                  </a:lnTo>
                  <a:lnTo>
                    <a:pt x="2758431" y="705255"/>
                  </a:lnTo>
                  <a:lnTo>
                    <a:pt x="2897567" y="714982"/>
                  </a:lnTo>
                  <a:cubicBezTo>
                    <a:pt x="2897567" y="543127"/>
                    <a:pt x="2915588" y="171855"/>
                    <a:pt x="2915588" y="0"/>
                  </a:cubicBezTo>
                  <a:lnTo>
                    <a:pt x="2496262" y="19455"/>
                  </a:lnTo>
                  <a:cubicBezTo>
                    <a:pt x="2246586" y="12970"/>
                    <a:pt x="1654794" y="29994"/>
                    <a:pt x="1422952" y="19456"/>
                  </a:cubicBezTo>
                  <a:cubicBezTo>
                    <a:pt x="1201648" y="27562"/>
                    <a:pt x="1064676" y="72958"/>
                    <a:pt x="1022523" y="486384"/>
                  </a:cubicBezTo>
                  <a:cubicBezTo>
                    <a:pt x="974696" y="692286"/>
                    <a:pt x="964968" y="886838"/>
                    <a:pt x="823106" y="1220821"/>
                  </a:cubicBezTo>
                  <a:cubicBezTo>
                    <a:pt x="681244" y="1554804"/>
                    <a:pt x="101330" y="2574587"/>
                    <a:pt x="0" y="2811293"/>
                  </a:cubicBezTo>
                </a:path>
              </a:pathLst>
            </a:custGeom>
            <a:solidFill>
              <a:schemeClr val="accent4">
                <a:alpha val="40000"/>
              </a:schemeClr>
            </a:solidFill>
            <a:ln>
              <a:noFill/>
            </a:ln>
            <a:effectLst>
              <a:softEdge rad="101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6" name="テキスト ボックス 1245">
              <a:extLst>
                <a:ext uri="{FF2B5EF4-FFF2-40B4-BE49-F238E27FC236}">
                  <a16:creationId xmlns:a16="http://schemas.microsoft.com/office/drawing/2014/main" id="{056E33A1-6024-DE85-9957-FADBD8A9E4D2}"/>
                </a:ext>
              </a:extLst>
            </p:cNvPr>
            <p:cNvSpPr txBox="1"/>
            <p:nvPr/>
          </p:nvSpPr>
          <p:spPr>
            <a:xfrm>
              <a:off x="7723390" y="1272236"/>
              <a:ext cx="2690160" cy="400110"/>
            </a:xfrm>
            <a:prstGeom prst="rect">
              <a:avLst/>
            </a:prstGeom>
            <a:noFill/>
          </p:spPr>
          <p:txBody>
            <a:bodyPr wrap="none" rtlCol="0">
              <a:spAutoFit/>
            </a:bodyPr>
            <a:lstStyle/>
            <a:p>
              <a:r>
                <a:rPr lang="en-US" altLang="ja-JP" sz="2000" b="1" dirty="0">
                  <a:solidFill>
                    <a:srgbClr val="FF0000"/>
                  </a:solidFill>
                  <a:effectLst>
                    <a:outerShdw blurRad="38100" dist="38100" dir="2700000" algn="tl">
                      <a:srgbClr val="000000">
                        <a:alpha val="87000"/>
                      </a:srgbClr>
                    </a:outerShdw>
                  </a:effectLst>
                  <a:latin typeface="BIZ UDPゴシック" panose="020B0400000000000000" pitchFamily="50" charset="-128"/>
                  <a:ea typeface="BIZ UDPゴシック" panose="020B0400000000000000" pitchFamily="50" charset="-128"/>
                </a:rPr>
                <a:t>Boost-up heating</a:t>
              </a:r>
              <a:endParaRPr kumimoji="1" lang="ja-JP" altLang="en-US" sz="2000" b="1" dirty="0">
                <a:solidFill>
                  <a:srgbClr val="FF0000"/>
                </a:solidFill>
                <a:effectLst>
                  <a:outerShdw blurRad="38100" dist="38100" dir="2700000" algn="tl">
                    <a:srgbClr val="000000">
                      <a:alpha val="87000"/>
                    </a:srgbClr>
                  </a:outerShdw>
                </a:effectLst>
                <a:latin typeface="BIZ UDPゴシック" panose="020B0400000000000000" pitchFamily="50" charset="-128"/>
                <a:ea typeface="BIZ UDPゴシック" panose="020B0400000000000000" pitchFamily="50" charset="-128"/>
              </a:endParaRPr>
            </a:p>
          </p:txBody>
        </p:sp>
        <p:sp>
          <p:nvSpPr>
            <p:cNvPr id="1250" name="テキスト ボックス 1249">
              <a:extLst>
                <a:ext uri="{FF2B5EF4-FFF2-40B4-BE49-F238E27FC236}">
                  <a16:creationId xmlns:a16="http://schemas.microsoft.com/office/drawing/2014/main" id="{FD106196-2881-4D0F-BA9B-90DB3A12253C}"/>
                </a:ext>
              </a:extLst>
            </p:cNvPr>
            <p:cNvSpPr txBox="1"/>
            <p:nvPr/>
          </p:nvSpPr>
          <p:spPr>
            <a:xfrm>
              <a:off x="9041240" y="3065483"/>
              <a:ext cx="1890089" cy="237153"/>
            </a:xfrm>
            <a:prstGeom prst="rect">
              <a:avLst/>
            </a:prstGeom>
            <a:noFill/>
          </p:spPr>
          <p:txBody>
            <a:bodyPr wrap="none" rtlCol="0">
              <a:spAutoFit/>
            </a:bodyPr>
            <a:lstStyle/>
            <a:p>
              <a:r>
                <a:rPr kumimoji="1" lang="en-US" altLang="ja-JP" sz="1200" dirty="0">
                  <a:solidFill>
                    <a:schemeClr val="bg1"/>
                  </a:solidFill>
                  <a:effectLst>
                    <a:outerShdw blurRad="38100" dist="38100" dir="2700000" algn="tl">
                      <a:schemeClr val="tx1"/>
                    </a:outerShdw>
                  </a:effectLst>
                  <a:latin typeface="BIZ UDPゴシック" panose="020B0400000000000000" pitchFamily="50" charset="-128"/>
                  <a:ea typeface="BIZ UDPゴシック" panose="020B0400000000000000" pitchFamily="50" charset="-128"/>
                </a:rPr>
                <a:t>Nonlocal heat transport</a:t>
              </a:r>
              <a:endParaRPr kumimoji="1" lang="ja-JP" altLang="en-US" sz="1200" dirty="0">
                <a:solidFill>
                  <a:schemeClr val="bg1"/>
                </a:solidFill>
                <a:effectLst>
                  <a:outerShdw blurRad="38100" dist="38100" dir="2700000" algn="tl">
                    <a:schemeClr val="tx1"/>
                  </a:outerShdw>
                </a:effectLst>
                <a:latin typeface="BIZ UDPゴシック" panose="020B0400000000000000" pitchFamily="50" charset="-128"/>
                <a:ea typeface="BIZ UDPゴシック" panose="020B0400000000000000" pitchFamily="50" charset="-128"/>
              </a:endParaRPr>
            </a:p>
          </p:txBody>
        </p:sp>
        <p:sp>
          <p:nvSpPr>
            <p:cNvPr id="1239" name="フリーフォーム: 図形 1238">
              <a:extLst>
                <a:ext uri="{FF2B5EF4-FFF2-40B4-BE49-F238E27FC236}">
                  <a16:creationId xmlns:a16="http://schemas.microsoft.com/office/drawing/2014/main" id="{4337BAB9-7EC0-A743-5863-3ADC7B51E6A4}"/>
                </a:ext>
              </a:extLst>
            </p:cNvPr>
            <p:cNvSpPr/>
            <p:nvPr/>
          </p:nvSpPr>
          <p:spPr>
            <a:xfrm>
              <a:off x="7683400" y="3836419"/>
              <a:ext cx="3511520" cy="513796"/>
            </a:xfrm>
            <a:custGeom>
              <a:avLst/>
              <a:gdLst>
                <a:gd name="connsiteX0" fmla="*/ 0 w 2856215"/>
                <a:gd name="connsiteY0" fmla="*/ 390418 h 390418"/>
                <a:gd name="connsiteX1" fmla="*/ 102741 w 2856215"/>
                <a:gd name="connsiteY1" fmla="*/ 71919 h 390418"/>
                <a:gd name="connsiteX2" fmla="*/ 174660 w 2856215"/>
                <a:gd name="connsiteY2" fmla="*/ 102742 h 390418"/>
                <a:gd name="connsiteX3" fmla="*/ 421240 w 2856215"/>
                <a:gd name="connsiteY3" fmla="*/ 82193 h 390418"/>
                <a:gd name="connsiteX4" fmla="*/ 503433 w 2856215"/>
                <a:gd name="connsiteY4" fmla="*/ 123290 h 390418"/>
                <a:gd name="connsiteX5" fmla="*/ 760287 w 2856215"/>
                <a:gd name="connsiteY5" fmla="*/ 82193 h 390418"/>
                <a:gd name="connsiteX6" fmla="*/ 1160980 w 2856215"/>
                <a:gd name="connsiteY6" fmla="*/ 51371 h 390418"/>
                <a:gd name="connsiteX7" fmla="*/ 2856215 w 2856215"/>
                <a:gd name="connsiteY7" fmla="*/ 0 h 390418"/>
                <a:gd name="connsiteX0" fmla="*/ 0 w 2856215"/>
                <a:gd name="connsiteY0" fmla="*/ 390418 h 390418"/>
                <a:gd name="connsiteX1" fmla="*/ 102741 w 2856215"/>
                <a:gd name="connsiteY1" fmla="*/ 71919 h 390418"/>
                <a:gd name="connsiteX2" fmla="*/ 174660 w 2856215"/>
                <a:gd name="connsiteY2" fmla="*/ 102742 h 390418"/>
                <a:gd name="connsiteX3" fmla="*/ 421240 w 2856215"/>
                <a:gd name="connsiteY3" fmla="*/ 82193 h 390418"/>
                <a:gd name="connsiteX4" fmla="*/ 503433 w 2856215"/>
                <a:gd name="connsiteY4" fmla="*/ 123290 h 390418"/>
                <a:gd name="connsiteX5" fmla="*/ 760287 w 2856215"/>
                <a:gd name="connsiteY5" fmla="*/ 82193 h 390418"/>
                <a:gd name="connsiteX6" fmla="*/ 1160980 w 2856215"/>
                <a:gd name="connsiteY6" fmla="*/ 51371 h 390418"/>
                <a:gd name="connsiteX7" fmla="*/ 2288193 w 2856215"/>
                <a:gd name="connsiteY7" fmla="*/ 6654 h 390418"/>
                <a:gd name="connsiteX8" fmla="*/ 2856215 w 2856215"/>
                <a:gd name="connsiteY8" fmla="*/ 0 h 390418"/>
                <a:gd name="connsiteX0" fmla="*/ 0 w 2314014"/>
                <a:gd name="connsiteY0" fmla="*/ 383764 h 383764"/>
                <a:gd name="connsiteX1" fmla="*/ 102741 w 2314014"/>
                <a:gd name="connsiteY1" fmla="*/ 65265 h 383764"/>
                <a:gd name="connsiteX2" fmla="*/ 174660 w 2314014"/>
                <a:gd name="connsiteY2" fmla="*/ 96088 h 383764"/>
                <a:gd name="connsiteX3" fmla="*/ 421240 w 2314014"/>
                <a:gd name="connsiteY3" fmla="*/ 75539 h 383764"/>
                <a:gd name="connsiteX4" fmla="*/ 503433 w 2314014"/>
                <a:gd name="connsiteY4" fmla="*/ 116636 h 383764"/>
                <a:gd name="connsiteX5" fmla="*/ 760287 w 2314014"/>
                <a:gd name="connsiteY5" fmla="*/ 75539 h 383764"/>
                <a:gd name="connsiteX6" fmla="*/ 1160980 w 2314014"/>
                <a:gd name="connsiteY6" fmla="*/ 44717 h 383764"/>
                <a:gd name="connsiteX7" fmla="*/ 2288193 w 2314014"/>
                <a:gd name="connsiteY7" fmla="*/ 0 h 383764"/>
                <a:gd name="connsiteX8" fmla="*/ 2314014 w 2314014"/>
                <a:gd name="connsiteY8" fmla="*/ 339626 h 383764"/>
                <a:gd name="connsiteX0" fmla="*/ 0 w 2314014"/>
                <a:gd name="connsiteY0" fmla="*/ 383764 h 383764"/>
                <a:gd name="connsiteX1" fmla="*/ 102741 w 2314014"/>
                <a:gd name="connsiteY1" fmla="*/ 65265 h 383764"/>
                <a:gd name="connsiteX2" fmla="*/ 174660 w 2314014"/>
                <a:gd name="connsiteY2" fmla="*/ 96088 h 383764"/>
                <a:gd name="connsiteX3" fmla="*/ 421240 w 2314014"/>
                <a:gd name="connsiteY3" fmla="*/ 75539 h 383764"/>
                <a:gd name="connsiteX4" fmla="*/ 503433 w 2314014"/>
                <a:gd name="connsiteY4" fmla="*/ 116636 h 383764"/>
                <a:gd name="connsiteX5" fmla="*/ 760287 w 2314014"/>
                <a:gd name="connsiteY5" fmla="*/ 75539 h 383764"/>
                <a:gd name="connsiteX6" fmla="*/ 1290076 w 2314014"/>
                <a:gd name="connsiteY6" fmla="*/ 150108 h 383764"/>
                <a:gd name="connsiteX7" fmla="*/ 2288193 w 2314014"/>
                <a:gd name="connsiteY7" fmla="*/ 0 h 383764"/>
                <a:gd name="connsiteX8" fmla="*/ 2314014 w 2314014"/>
                <a:gd name="connsiteY8" fmla="*/ 339626 h 383764"/>
                <a:gd name="connsiteX0" fmla="*/ 0 w 2417289"/>
                <a:gd name="connsiteY0" fmla="*/ 383764 h 383764"/>
                <a:gd name="connsiteX1" fmla="*/ 206016 w 2417289"/>
                <a:gd name="connsiteY1" fmla="*/ 65265 h 383764"/>
                <a:gd name="connsiteX2" fmla="*/ 277935 w 2417289"/>
                <a:gd name="connsiteY2" fmla="*/ 96088 h 383764"/>
                <a:gd name="connsiteX3" fmla="*/ 524515 w 2417289"/>
                <a:gd name="connsiteY3" fmla="*/ 75539 h 383764"/>
                <a:gd name="connsiteX4" fmla="*/ 606708 w 2417289"/>
                <a:gd name="connsiteY4" fmla="*/ 116636 h 383764"/>
                <a:gd name="connsiteX5" fmla="*/ 863562 w 2417289"/>
                <a:gd name="connsiteY5" fmla="*/ 75539 h 383764"/>
                <a:gd name="connsiteX6" fmla="*/ 1393351 w 2417289"/>
                <a:gd name="connsiteY6" fmla="*/ 150108 h 383764"/>
                <a:gd name="connsiteX7" fmla="*/ 2391468 w 2417289"/>
                <a:gd name="connsiteY7" fmla="*/ 0 h 383764"/>
                <a:gd name="connsiteX8" fmla="*/ 2417289 w 2417289"/>
                <a:gd name="connsiteY8" fmla="*/ 339626 h 383764"/>
                <a:gd name="connsiteX0" fmla="*/ 0 w 2417289"/>
                <a:gd name="connsiteY0" fmla="*/ 383764 h 383764"/>
                <a:gd name="connsiteX1" fmla="*/ 206016 w 2417289"/>
                <a:gd name="connsiteY1" fmla="*/ 65265 h 383764"/>
                <a:gd name="connsiteX2" fmla="*/ 277935 w 2417289"/>
                <a:gd name="connsiteY2" fmla="*/ 96088 h 383764"/>
                <a:gd name="connsiteX3" fmla="*/ 524515 w 2417289"/>
                <a:gd name="connsiteY3" fmla="*/ 75539 h 383764"/>
                <a:gd name="connsiteX4" fmla="*/ 606708 w 2417289"/>
                <a:gd name="connsiteY4" fmla="*/ 116636 h 383764"/>
                <a:gd name="connsiteX5" fmla="*/ 863562 w 2417289"/>
                <a:gd name="connsiteY5" fmla="*/ 75539 h 383764"/>
                <a:gd name="connsiteX6" fmla="*/ 1393351 w 2417289"/>
                <a:gd name="connsiteY6" fmla="*/ 112468 h 383764"/>
                <a:gd name="connsiteX7" fmla="*/ 2391468 w 2417289"/>
                <a:gd name="connsiteY7" fmla="*/ 0 h 383764"/>
                <a:gd name="connsiteX8" fmla="*/ 2417289 w 2417289"/>
                <a:gd name="connsiteY8" fmla="*/ 339626 h 383764"/>
                <a:gd name="connsiteX0" fmla="*/ 0 w 2417289"/>
                <a:gd name="connsiteY0" fmla="*/ 383764 h 383764"/>
                <a:gd name="connsiteX1" fmla="*/ 206016 w 2417289"/>
                <a:gd name="connsiteY1" fmla="*/ 65265 h 383764"/>
                <a:gd name="connsiteX2" fmla="*/ 467172 w 2417289"/>
                <a:gd name="connsiteY2" fmla="*/ 115793 h 383764"/>
                <a:gd name="connsiteX3" fmla="*/ 524515 w 2417289"/>
                <a:gd name="connsiteY3" fmla="*/ 75539 h 383764"/>
                <a:gd name="connsiteX4" fmla="*/ 606708 w 2417289"/>
                <a:gd name="connsiteY4" fmla="*/ 116636 h 383764"/>
                <a:gd name="connsiteX5" fmla="*/ 863562 w 2417289"/>
                <a:gd name="connsiteY5" fmla="*/ 75539 h 383764"/>
                <a:gd name="connsiteX6" fmla="*/ 1393351 w 2417289"/>
                <a:gd name="connsiteY6" fmla="*/ 112468 h 383764"/>
                <a:gd name="connsiteX7" fmla="*/ 2391468 w 2417289"/>
                <a:gd name="connsiteY7" fmla="*/ 0 h 383764"/>
                <a:gd name="connsiteX8" fmla="*/ 2417289 w 2417289"/>
                <a:gd name="connsiteY8" fmla="*/ 339626 h 383764"/>
                <a:gd name="connsiteX0" fmla="*/ 0 w 2417289"/>
                <a:gd name="connsiteY0" fmla="*/ 383764 h 383764"/>
                <a:gd name="connsiteX1" fmla="*/ 206017 w 2417289"/>
                <a:gd name="connsiteY1" fmla="*/ 148027 h 383764"/>
                <a:gd name="connsiteX2" fmla="*/ 467172 w 2417289"/>
                <a:gd name="connsiteY2" fmla="*/ 115793 h 383764"/>
                <a:gd name="connsiteX3" fmla="*/ 524515 w 2417289"/>
                <a:gd name="connsiteY3" fmla="*/ 75539 h 383764"/>
                <a:gd name="connsiteX4" fmla="*/ 606708 w 2417289"/>
                <a:gd name="connsiteY4" fmla="*/ 116636 h 383764"/>
                <a:gd name="connsiteX5" fmla="*/ 863562 w 2417289"/>
                <a:gd name="connsiteY5" fmla="*/ 75539 h 383764"/>
                <a:gd name="connsiteX6" fmla="*/ 1393351 w 2417289"/>
                <a:gd name="connsiteY6" fmla="*/ 112468 h 383764"/>
                <a:gd name="connsiteX7" fmla="*/ 2391468 w 2417289"/>
                <a:gd name="connsiteY7" fmla="*/ 0 h 383764"/>
                <a:gd name="connsiteX8" fmla="*/ 2417289 w 2417289"/>
                <a:gd name="connsiteY8" fmla="*/ 339626 h 383764"/>
                <a:gd name="connsiteX0" fmla="*/ 0 w 2417289"/>
                <a:gd name="connsiteY0" fmla="*/ 383764 h 383764"/>
                <a:gd name="connsiteX1" fmla="*/ 206017 w 2417289"/>
                <a:gd name="connsiteY1" fmla="*/ 148027 h 383764"/>
                <a:gd name="connsiteX2" fmla="*/ 399587 w 2417289"/>
                <a:gd name="connsiteY2" fmla="*/ 88206 h 383764"/>
                <a:gd name="connsiteX3" fmla="*/ 524515 w 2417289"/>
                <a:gd name="connsiteY3" fmla="*/ 75539 h 383764"/>
                <a:gd name="connsiteX4" fmla="*/ 606708 w 2417289"/>
                <a:gd name="connsiteY4" fmla="*/ 116636 h 383764"/>
                <a:gd name="connsiteX5" fmla="*/ 863562 w 2417289"/>
                <a:gd name="connsiteY5" fmla="*/ 75539 h 383764"/>
                <a:gd name="connsiteX6" fmla="*/ 1393351 w 2417289"/>
                <a:gd name="connsiteY6" fmla="*/ 112468 h 383764"/>
                <a:gd name="connsiteX7" fmla="*/ 2391468 w 2417289"/>
                <a:gd name="connsiteY7" fmla="*/ 0 h 383764"/>
                <a:gd name="connsiteX8" fmla="*/ 2417289 w 2417289"/>
                <a:gd name="connsiteY8" fmla="*/ 339626 h 383764"/>
                <a:gd name="connsiteX0" fmla="*/ 0 w 2417289"/>
                <a:gd name="connsiteY0" fmla="*/ 383764 h 383764"/>
                <a:gd name="connsiteX1" fmla="*/ 206017 w 2417289"/>
                <a:gd name="connsiteY1" fmla="*/ 148027 h 383764"/>
                <a:gd name="connsiteX2" fmla="*/ 399587 w 2417289"/>
                <a:gd name="connsiteY2" fmla="*/ 88206 h 383764"/>
                <a:gd name="connsiteX3" fmla="*/ 510996 w 2417289"/>
                <a:gd name="connsiteY3" fmla="*/ 107067 h 383764"/>
                <a:gd name="connsiteX4" fmla="*/ 606708 w 2417289"/>
                <a:gd name="connsiteY4" fmla="*/ 116636 h 383764"/>
                <a:gd name="connsiteX5" fmla="*/ 863562 w 2417289"/>
                <a:gd name="connsiteY5" fmla="*/ 75539 h 383764"/>
                <a:gd name="connsiteX6" fmla="*/ 1393351 w 2417289"/>
                <a:gd name="connsiteY6" fmla="*/ 112468 h 383764"/>
                <a:gd name="connsiteX7" fmla="*/ 2391468 w 2417289"/>
                <a:gd name="connsiteY7" fmla="*/ 0 h 383764"/>
                <a:gd name="connsiteX8" fmla="*/ 2417289 w 2417289"/>
                <a:gd name="connsiteY8" fmla="*/ 339626 h 383764"/>
                <a:gd name="connsiteX0" fmla="*/ 0 w 2417289"/>
                <a:gd name="connsiteY0" fmla="*/ 383764 h 383764"/>
                <a:gd name="connsiteX1" fmla="*/ 206017 w 2417289"/>
                <a:gd name="connsiteY1" fmla="*/ 148027 h 383764"/>
                <a:gd name="connsiteX2" fmla="*/ 399587 w 2417289"/>
                <a:gd name="connsiteY2" fmla="*/ 88206 h 383764"/>
                <a:gd name="connsiteX3" fmla="*/ 510996 w 2417289"/>
                <a:gd name="connsiteY3" fmla="*/ 107067 h 383764"/>
                <a:gd name="connsiteX4" fmla="*/ 606708 w 2417289"/>
                <a:gd name="connsiteY4" fmla="*/ 116636 h 383764"/>
                <a:gd name="connsiteX5" fmla="*/ 890597 w 2417289"/>
                <a:gd name="connsiteY5" fmla="*/ 95244 h 383764"/>
                <a:gd name="connsiteX6" fmla="*/ 1393351 w 2417289"/>
                <a:gd name="connsiteY6" fmla="*/ 112468 h 383764"/>
                <a:gd name="connsiteX7" fmla="*/ 2391468 w 2417289"/>
                <a:gd name="connsiteY7" fmla="*/ 0 h 383764"/>
                <a:gd name="connsiteX8" fmla="*/ 2417289 w 2417289"/>
                <a:gd name="connsiteY8" fmla="*/ 339626 h 383764"/>
                <a:gd name="connsiteX0" fmla="*/ 0 w 2417289"/>
                <a:gd name="connsiteY0" fmla="*/ 383764 h 383764"/>
                <a:gd name="connsiteX1" fmla="*/ 206017 w 2417289"/>
                <a:gd name="connsiteY1" fmla="*/ 148027 h 383764"/>
                <a:gd name="connsiteX2" fmla="*/ 399587 w 2417289"/>
                <a:gd name="connsiteY2" fmla="*/ 88206 h 383764"/>
                <a:gd name="connsiteX3" fmla="*/ 510996 w 2417289"/>
                <a:gd name="connsiteY3" fmla="*/ 107067 h 383764"/>
                <a:gd name="connsiteX4" fmla="*/ 606708 w 2417289"/>
                <a:gd name="connsiteY4" fmla="*/ 116636 h 383764"/>
                <a:gd name="connsiteX5" fmla="*/ 890597 w 2417289"/>
                <a:gd name="connsiteY5" fmla="*/ 95244 h 383764"/>
                <a:gd name="connsiteX6" fmla="*/ 1393351 w 2417289"/>
                <a:gd name="connsiteY6" fmla="*/ 112468 h 383764"/>
                <a:gd name="connsiteX7" fmla="*/ 1914118 w 2417289"/>
                <a:gd name="connsiteY7" fmla="*/ 53314 h 383764"/>
                <a:gd name="connsiteX8" fmla="*/ 2391468 w 2417289"/>
                <a:gd name="connsiteY8" fmla="*/ 0 h 383764"/>
                <a:gd name="connsiteX9" fmla="*/ 2417289 w 2417289"/>
                <a:gd name="connsiteY9" fmla="*/ 339626 h 383764"/>
                <a:gd name="connsiteX0" fmla="*/ 0 w 2417289"/>
                <a:gd name="connsiteY0" fmla="*/ 383764 h 383764"/>
                <a:gd name="connsiteX1" fmla="*/ 206017 w 2417289"/>
                <a:gd name="connsiteY1" fmla="*/ 148027 h 383764"/>
                <a:gd name="connsiteX2" fmla="*/ 399587 w 2417289"/>
                <a:gd name="connsiteY2" fmla="*/ 88206 h 383764"/>
                <a:gd name="connsiteX3" fmla="*/ 510996 w 2417289"/>
                <a:gd name="connsiteY3" fmla="*/ 107067 h 383764"/>
                <a:gd name="connsiteX4" fmla="*/ 606708 w 2417289"/>
                <a:gd name="connsiteY4" fmla="*/ 116636 h 383764"/>
                <a:gd name="connsiteX5" fmla="*/ 890597 w 2417289"/>
                <a:gd name="connsiteY5" fmla="*/ 95244 h 383764"/>
                <a:gd name="connsiteX6" fmla="*/ 1393351 w 2417289"/>
                <a:gd name="connsiteY6" fmla="*/ 112468 h 383764"/>
                <a:gd name="connsiteX7" fmla="*/ 1914118 w 2417289"/>
                <a:gd name="connsiteY7" fmla="*/ 92724 h 383764"/>
                <a:gd name="connsiteX8" fmla="*/ 2391468 w 2417289"/>
                <a:gd name="connsiteY8" fmla="*/ 0 h 383764"/>
                <a:gd name="connsiteX9" fmla="*/ 2417289 w 2417289"/>
                <a:gd name="connsiteY9" fmla="*/ 339626 h 383764"/>
                <a:gd name="connsiteX0" fmla="*/ 0 w 2391468"/>
                <a:gd name="connsiteY0" fmla="*/ 383764 h 383764"/>
                <a:gd name="connsiteX1" fmla="*/ 206017 w 2391468"/>
                <a:gd name="connsiteY1" fmla="*/ 148027 h 383764"/>
                <a:gd name="connsiteX2" fmla="*/ 399587 w 2391468"/>
                <a:gd name="connsiteY2" fmla="*/ 88206 h 383764"/>
                <a:gd name="connsiteX3" fmla="*/ 510996 w 2391468"/>
                <a:gd name="connsiteY3" fmla="*/ 107067 h 383764"/>
                <a:gd name="connsiteX4" fmla="*/ 606708 w 2391468"/>
                <a:gd name="connsiteY4" fmla="*/ 116636 h 383764"/>
                <a:gd name="connsiteX5" fmla="*/ 890597 w 2391468"/>
                <a:gd name="connsiteY5" fmla="*/ 95244 h 383764"/>
                <a:gd name="connsiteX6" fmla="*/ 1393351 w 2391468"/>
                <a:gd name="connsiteY6" fmla="*/ 112468 h 383764"/>
                <a:gd name="connsiteX7" fmla="*/ 1914118 w 2391468"/>
                <a:gd name="connsiteY7" fmla="*/ 92724 h 383764"/>
                <a:gd name="connsiteX8" fmla="*/ 2391468 w 2391468"/>
                <a:gd name="connsiteY8" fmla="*/ 0 h 383764"/>
                <a:gd name="connsiteX9" fmla="*/ 2390254 w 2391468"/>
                <a:gd name="connsiteY9" fmla="*/ 367213 h 383764"/>
                <a:gd name="connsiteX0" fmla="*/ 0 w 4405509"/>
                <a:gd name="connsiteY0" fmla="*/ 297061 h 297061"/>
                <a:gd name="connsiteX1" fmla="*/ 206017 w 4405509"/>
                <a:gd name="connsiteY1" fmla="*/ 61324 h 297061"/>
                <a:gd name="connsiteX2" fmla="*/ 399587 w 4405509"/>
                <a:gd name="connsiteY2" fmla="*/ 1503 h 297061"/>
                <a:gd name="connsiteX3" fmla="*/ 510996 w 4405509"/>
                <a:gd name="connsiteY3" fmla="*/ 20364 h 297061"/>
                <a:gd name="connsiteX4" fmla="*/ 606708 w 4405509"/>
                <a:gd name="connsiteY4" fmla="*/ 29933 h 297061"/>
                <a:gd name="connsiteX5" fmla="*/ 890597 w 4405509"/>
                <a:gd name="connsiteY5" fmla="*/ 8541 h 297061"/>
                <a:gd name="connsiteX6" fmla="*/ 1393351 w 4405509"/>
                <a:gd name="connsiteY6" fmla="*/ 25765 h 297061"/>
                <a:gd name="connsiteX7" fmla="*/ 1914118 w 4405509"/>
                <a:gd name="connsiteY7" fmla="*/ 6021 h 297061"/>
                <a:gd name="connsiteX8" fmla="*/ 4405509 w 4405509"/>
                <a:gd name="connsiteY8" fmla="*/ 0 h 297061"/>
                <a:gd name="connsiteX9" fmla="*/ 2390254 w 4405509"/>
                <a:gd name="connsiteY9" fmla="*/ 280510 h 297061"/>
                <a:gd name="connsiteX0" fmla="*/ 0 w 7595538"/>
                <a:gd name="connsiteY0" fmla="*/ 301002 h 301002"/>
                <a:gd name="connsiteX1" fmla="*/ 206017 w 7595538"/>
                <a:gd name="connsiteY1" fmla="*/ 65265 h 301002"/>
                <a:gd name="connsiteX2" fmla="*/ 399587 w 7595538"/>
                <a:gd name="connsiteY2" fmla="*/ 5444 h 301002"/>
                <a:gd name="connsiteX3" fmla="*/ 510996 w 7595538"/>
                <a:gd name="connsiteY3" fmla="*/ 24305 h 301002"/>
                <a:gd name="connsiteX4" fmla="*/ 606708 w 7595538"/>
                <a:gd name="connsiteY4" fmla="*/ 33874 h 301002"/>
                <a:gd name="connsiteX5" fmla="*/ 890597 w 7595538"/>
                <a:gd name="connsiteY5" fmla="*/ 12482 h 301002"/>
                <a:gd name="connsiteX6" fmla="*/ 1393351 w 7595538"/>
                <a:gd name="connsiteY6" fmla="*/ 29706 h 301002"/>
                <a:gd name="connsiteX7" fmla="*/ 1914118 w 7595538"/>
                <a:gd name="connsiteY7" fmla="*/ 9962 h 301002"/>
                <a:gd name="connsiteX8" fmla="*/ 7595538 w 7595538"/>
                <a:gd name="connsiteY8" fmla="*/ 0 h 301002"/>
                <a:gd name="connsiteX9" fmla="*/ 2390254 w 7595538"/>
                <a:gd name="connsiteY9" fmla="*/ 284451 h 301002"/>
                <a:gd name="connsiteX0" fmla="*/ 0 w 7595538"/>
                <a:gd name="connsiteY0" fmla="*/ 407410 h 407410"/>
                <a:gd name="connsiteX1" fmla="*/ 206017 w 7595538"/>
                <a:gd name="connsiteY1" fmla="*/ 171673 h 407410"/>
                <a:gd name="connsiteX2" fmla="*/ 399587 w 7595538"/>
                <a:gd name="connsiteY2" fmla="*/ 111852 h 407410"/>
                <a:gd name="connsiteX3" fmla="*/ 510996 w 7595538"/>
                <a:gd name="connsiteY3" fmla="*/ 130713 h 407410"/>
                <a:gd name="connsiteX4" fmla="*/ 606708 w 7595538"/>
                <a:gd name="connsiteY4" fmla="*/ 140282 h 407410"/>
                <a:gd name="connsiteX5" fmla="*/ 890597 w 7595538"/>
                <a:gd name="connsiteY5" fmla="*/ 118890 h 407410"/>
                <a:gd name="connsiteX6" fmla="*/ 1393351 w 7595538"/>
                <a:gd name="connsiteY6" fmla="*/ 136114 h 407410"/>
                <a:gd name="connsiteX7" fmla="*/ 1914118 w 7595538"/>
                <a:gd name="connsiteY7" fmla="*/ 116370 h 407410"/>
                <a:gd name="connsiteX8" fmla="*/ 7595538 w 7595538"/>
                <a:gd name="connsiteY8" fmla="*/ 0 h 407410"/>
                <a:gd name="connsiteX9" fmla="*/ 2390254 w 7595538"/>
                <a:gd name="connsiteY9" fmla="*/ 390859 h 407410"/>
                <a:gd name="connsiteX0" fmla="*/ 0 w 7595538"/>
                <a:gd name="connsiteY0" fmla="*/ 407410 h 407410"/>
                <a:gd name="connsiteX1" fmla="*/ 206017 w 7595538"/>
                <a:gd name="connsiteY1" fmla="*/ 171673 h 407410"/>
                <a:gd name="connsiteX2" fmla="*/ 399587 w 7595538"/>
                <a:gd name="connsiteY2" fmla="*/ 111852 h 407410"/>
                <a:gd name="connsiteX3" fmla="*/ 510996 w 7595538"/>
                <a:gd name="connsiteY3" fmla="*/ 130713 h 407410"/>
                <a:gd name="connsiteX4" fmla="*/ 606708 w 7595538"/>
                <a:gd name="connsiteY4" fmla="*/ 140282 h 407410"/>
                <a:gd name="connsiteX5" fmla="*/ 890597 w 7595538"/>
                <a:gd name="connsiteY5" fmla="*/ 118890 h 407410"/>
                <a:gd name="connsiteX6" fmla="*/ 1393351 w 7595538"/>
                <a:gd name="connsiteY6" fmla="*/ 136114 h 407410"/>
                <a:gd name="connsiteX7" fmla="*/ 1914118 w 7595538"/>
                <a:gd name="connsiteY7" fmla="*/ 116370 h 407410"/>
                <a:gd name="connsiteX8" fmla="*/ 7595538 w 7595538"/>
                <a:gd name="connsiteY8" fmla="*/ 0 h 407410"/>
                <a:gd name="connsiteX9" fmla="*/ 2390254 w 7595538"/>
                <a:gd name="connsiteY9" fmla="*/ 390859 h 407410"/>
                <a:gd name="connsiteX0" fmla="*/ 0 w 8743275"/>
                <a:gd name="connsiteY0" fmla="*/ 407410 h 410564"/>
                <a:gd name="connsiteX1" fmla="*/ 206017 w 8743275"/>
                <a:gd name="connsiteY1" fmla="*/ 171673 h 410564"/>
                <a:gd name="connsiteX2" fmla="*/ 399587 w 8743275"/>
                <a:gd name="connsiteY2" fmla="*/ 111852 h 410564"/>
                <a:gd name="connsiteX3" fmla="*/ 510996 w 8743275"/>
                <a:gd name="connsiteY3" fmla="*/ 130713 h 410564"/>
                <a:gd name="connsiteX4" fmla="*/ 606708 w 8743275"/>
                <a:gd name="connsiteY4" fmla="*/ 140282 h 410564"/>
                <a:gd name="connsiteX5" fmla="*/ 890597 w 8743275"/>
                <a:gd name="connsiteY5" fmla="*/ 118890 h 410564"/>
                <a:gd name="connsiteX6" fmla="*/ 1393351 w 8743275"/>
                <a:gd name="connsiteY6" fmla="*/ 136114 h 410564"/>
                <a:gd name="connsiteX7" fmla="*/ 1914118 w 8743275"/>
                <a:gd name="connsiteY7" fmla="*/ 116370 h 410564"/>
                <a:gd name="connsiteX8" fmla="*/ 7595538 w 8743275"/>
                <a:gd name="connsiteY8" fmla="*/ 0 h 410564"/>
                <a:gd name="connsiteX9" fmla="*/ 8743275 w 8743275"/>
                <a:gd name="connsiteY9" fmla="*/ 410564 h 410564"/>
                <a:gd name="connsiteX0" fmla="*/ 0 w 8743285"/>
                <a:gd name="connsiteY0" fmla="*/ 423174 h 426328"/>
                <a:gd name="connsiteX1" fmla="*/ 206017 w 8743285"/>
                <a:gd name="connsiteY1" fmla="*/ 187437 h 426328"/>
                <a:gd name="connsiteX2" fmla="*/ 399587 w 8743285"/>
                <a:gd name="connsiteY2" fmla="*/ 127616 h 426328"/>
                <a:gd name="connsiteX3" fmla="*/ 510996 w 8743285"/>
                <a:gd name="connsiteY3" fmla="*/ 146477 h 426328"/>
                <a:gd name="connsiteX4" fmla="*/ 606708 w 8743285"/>
                <a:gd name="connsiteY4" fmla="*/ 156046 h 426328"/>
                <a:gd name="connsiteX5" fmla="*/ 890597 w 8743285"/>
                <a:gd name="connsiteY5" fmla="*/ 134654 h 426328"/>
                <a:gd name="connsiteX6" fmla="*/ 1393351 w 8743285"/>
                <a:gd name="connsiteY6" fmla="*/ 151878 h 426328"/>
                <a:gd name="connsiteX7" fmla="*/ 1914118 w 8743285"/>
                <a:gd name="connsiteY7" fmla="*/ 132134 h 426328"/>
                <a:gd name="connsiteX8" fmla="*/ 8730971 w 8743285"/>
                <a:gd name="connsiteY8" fmla="*/ 0 h 426328"/>
                <a:gd name="connsiteX9" fmla="*/ 8743275 w 8743285"/>
                <a:gd name="connsiteY9" fmla="*/ 426328 h 42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3285" h="426328">
                  <a:moveTo>
                    <a:pt x="0" y="423174"/>
                  </a:moveTo>
                  <a:lnTo>
                    <a:pt x="206017" y="187437"/>
                  </a:lnTo>
                  <a:lnTo>
                    <a:pt x="399587" y="127616"/>
                  </a:lnTo>
                  <a:lnTo>
                    <a:pt x="510996" y="146477"/>
                  </a:lnTo>
                  <a:lnTo>
                    <a:pt x="606708" y="156046"/>
                  </a:lnTo>
                  <a:lnTo>
                    <a:pt x="890597" y="134654"/>
                  </a:lnTo>
                  <a:lnTo>
                    <a:pt x="1393351" y="151878"/>
                  </a:lnTo>
                  <a:lnTo>
                    <a:pt x="1914118" y="132134"/>
                  </a:lnTo>
                  <a:lnTo>
                    <a:pt x="8730971" y="0"/>
                  </a:lnTo>
                  <a:cubicBezTo>
                    <a:pt x="8730566" y="122404"/>
                    <a:pt x="8743680" y="303924"/>
                    <a:pt x="8743275" y="426328"/>
                  </a:cubicBezTo>
                </a:path>
              </a:pathLst>
            </a:custGeom>
            <a:solidFill>
              <a:schemeClr val="accent2">
                <a:alpha val="16000"/>
              </a:schemeClr>
            </a:solidFill>
            <a:ln>
              <a:noFill/>
            </a:ln>
            <a:effectLst>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1" name="テキスト ボックス 1240">
              <a:extLst>
                <a:ext uri="{FF2B5EF4-FFF2-40B4-BE49-F238E27FC236}">
                  <a16:creationId xmlns:a16="http://schemas.microsoft.com/office/drawing/2014/main" id="{83EFBC1E-4A4A-679F-9361-0088FC3B2012}"/>
                </a:ext>
              </a:extLst>
            </p:cNvPr>
            <p:cNvSpPr txBox="1"/>
            <p:nvPr/>
          </p:nvSpPr>
          <p:spPr>
            <a:xfrm>
              <a:off x="7761957" y="3937803"/>
              <a:ext cx="1438565" cy="289854"/>
            </a:xfrm>
            <a:prstGeom prst="rect">
              <a:avLst/>
            </a:prstGeom>
            <a:noFill/>
          </p:spPr>
          <p:txBody>
            <a:bodyPr wrap="none" rtlCol="0">
              <a:spAutoFit/>
            </a:bodyPr>
            <a:lstStyle/>
            <a:p>
              <a:r>
                <a:rPr lang="en-US" altLang="ja-JP" sz="1600" b="1" dirty="0">
                  <a:solidFill>
                    <a:srgbClr val="FF0000"/>
                  </a:solidFill>
                  <a:effectLst>
                    <a:outerShdw blurRad="63500" sx="102000" sy="102000" algn="ctr" rotWithShape="0">
                      <a:prstClr val="black"/>
                    </a:outerShdw>
                  </a:effectLst>
                  <a:latin typeface="BIZ UDPゴシック" panose="020B0400000000000000" pitchFamily="50" charset="-128"/>
                  <a:ea typeface="BIZ UDPゴシック" panose="020B0400000000000000" pitchFamily="50" charset="-128"/>
                </a:rPr>
                <a:t>Drag heating</a:t>
              </a:r>
              <a:endParaRPr kumimoji="1" lang="ja-JP" altLang="en-US" sz="1600" b="1" dirty="0">
                <a:solidFill>
                  <a:srgbClr val="FF0000"/>
                </a:solidFill>
                <a:effectLst>
                  <a:outerShdw blurRad="63500" sx="102000" sy="102000" algn="ctr" rotWithShape="0">
                    <a:prstClr val="black"/>
                  </a:outerShdw>
                </a:effectLst>
                <a:latin typeface="BIZ UDPゴシック" panose="020B0400000000000000" pitchFamily="50" charset="-128"/>
                <a:ea typeface="BIZ UDPゴシック" panose="020B0400000000000000" pitchFamily="50" charset="-128"/>
              </a:endParaRPr>
            </a:p>
          </p:txBody>
        </p:sp>
        <p:sp>
          <p:nvSpPr>
            <p:cNvPr id="1252" name="テキスト ボックス 1251">
              <a:extLst>
                <a:ext uri="{FF2B5EF4-FFF2-40B4-BE49-F238E27FC236}">
                  <a16:creationId xmlns:a16="http://schemas.microsoft.com/office/drawing/2014/main" id="{C11CE1EC-DAA2-6F10-AEE0-308104FEBEA0}"/>
                </a:ext>
              </a:extLst>
            </p:cNvPr>
            <p:cNvSpPr txBox="1"/>
            <p:nvPr/>
          </p:nvSpPr>
          <p:spPr>
            <a:xfrm>
              <a:off x="7435932" y="3928966"/>
              <a:ext cx="415498" cy="369332"/>
            </a:xfrm>
            <a:prstGeom prst="rect">
              <a:avLst/>
            </a:prstGeom>
            <a:noFill/>
          </p:spPr>
          <p:txBody>
            <a:bodyPr wrap="none" rtlCol="0">
              <a:spAutoFit/>
            </a:bodyPr>
            <a:lstStyle/>
            <a:p>
              <a:r>
                <a:rPr lang="ja-JP" altLang="en-US"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①</a:t>
              </a:r>
              <a:endParaRPr kumimoji="1" lang="ja-JP" altLang="en-US"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253" name="テキスト ボックス 1252">
              <a:extLst>
                <a:ext uri="{FF2B5EF4-FFF2-40B4-BE49-F238E27FC236}">
                  <a16:creationId xmlns:a16="http://schemas.microsoft.com/office/drawing/2014/main" id="{AB631CCF-37B0-F876-E92F-66C9C6E244BC}"/>
                </a:ext>
              </a:extLst>
            </p:cNvPr>
            <p:cNvSpPr txBox="1"/>
            <p:nvPr/>
          </p:nvSpPr>
          <p:spPr>
            <a:xfrm>
              <a:off x="7439403" y="2707282"/>
              <a:ext cx="415498" cy="369332"/>
            </a:xfrm>
            <a:prstGeom prst="rect">
              <a:avLst/>
            </a:prstGeom>
            <a:noFill/>
          </p:spPr>
          <p:txBody>
            <a:bodyPr wrap="none" rtlCol="0">
              <a:spAutoFit/>
            </a:bodyPr>
            <a:lstStyle/>
            <a:p>
              <a:r>
                <a:rPr lang="ja-JP" altLang="en-US"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②</a:t>
              </a:r>
              <a:endParaRPr kumimoji="1" lang="ja-JP" altLang="en-US"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254" name="テキスト ボックス 1253">
              <a:extLst>
                <a:ext uri="{FF2B5EF4-FFF2-40B4-BE49-F238E27FC236}">
                  <a16:creationId xmlns:a16="http://schemas.microsoft.com/office/drawing/2014/main" id="{F2A1E95A-1319-0822-9AAC-7502FF45EB8A}"/>
                </a:ext>
              </a:extLst>
            </p:cNvPr>
            <p:cNvSpPr txBox="1"/>
            <p:nvPr/>
          </p:nvSpPr>
          <p:spPr>
            <a:xfrm>
              <a:off x="7433625" y="1313346"/>
              <a:ext cx="415498" cy="369332"/>
            </a:xfrm>
            <a:prstGeom prst="rect">
              <a:avLst/>
            </a:prstGeom>
            <a:noFill/>
          </p:spPr>
          <p:txBody>
            <a:bodyPr wrap="none" rtlCol="0">
              <a:spAutoFit/>
            </a:bodyPr>
            <a:lstStyle/>
            <a:p>
              <a:r>
                <a:rPr lang="ja-JP" altLang="en-US"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③</a:t>
              </a:r>
              <a:endParaRPr kumimoji="1" lang="ja-JP" altLang="en-US"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261" name="テキスト ボックス 1260">
              <a:extLst>
                <a:ext uri="{FF2B5EF4-FFF2-40B4-BE49-F238E27FC236}">
                  <a16:creationId xmlns:a16="http://schemas.microsoft.com/office/drawing/2014/main" id="{D440FE19-D591-514B-5858-9F242638FBDC}"/>
                </a:ext>
              </a:extLst>
            </p:cNvPr>
            <p:cNvSpPr txBox="1"/>
            <p:nvPr/>
          </p:nvSpPr>
          <p:spPr>
            <a:xfrm>
              <a:off x="7632230" y="880480"/>
              <a:ext cx="3296095" cy="400110"/>
            </a:xfrm>
            <a:prstGeom prst="rect">
              <a:avLst/>
            </a:prstGeom>
            <a:solidFill>
              <a:schemeClr val="bg1"/>
            </a:solidFill>
            <a:effectLst>
              <a:softEdge rad="63500"/>
            </a:effectLst>
          </p:spPr>
          <p:txBody>
            <a:bodyPr wrap="none" rtlCol="0">
              <a:spAutoFit/>
            </a:bodyPr>
            <a:lstStyle/>
            <a:p>
              <a:r>
                <a:rPr kumimoji="1" lang="en-US" altLang="ja-JP" sz="2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Simulation prediction</a:t>
              </a:r>
              <a:endParaRPr kumimoji="1" lang="ja-JP" altLang="en-US" sz="2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E2E73E70-2F66-53F5-FF7C-7AFF7A798B7F}"/>
                </a:ext>
              </a:extLst>
            </p:cNvPr>
            <p:cNvSpPr txBox="1"/>
            <p:nvPr/>
          </p:nvSpPr>
          <p:spPr>
            <a:xfrm>
              <a:off x="9426524" y="1763396"/>
              <a:ext cx="2093579" cy="499047"/>
            </a:xfrm>
            <a:prstGeom prst="rect">
              <a:avLst/>
            </a:prstGeom>
            <a:gradFill flip="none" rotWithShape="1">
              <a:gsLst>
                <a:gs pos="0">
                  <a:schemeClr val="accent1">
                    <a:lumMod val="5000"/>
                    <a:lumOff val="95000"/>
                    <a:alpha val="30000"/>
                  </a:schemeClr>
                </a:gs>
                <a:gs pos="100000">
                  <a:schemeClr val="bg1">
                    <a:alpha val="62000"/>
                  </a:schemeClr>
                </a:gs>
                <a:gs pos="49000">
                  <a:schemeClr val="bg1">
                    <a:alpha val="89000"/>
                  </a:schemeClr>
                </a:gs>
              </a:gsLst>
              <a:lin ang="5400000" scaled="1"/>
              <a:tileRect/>
            </a:gradFill>
            <a:effectLst>
              <a:softEdge rad="63500"/>
            </a:effectLst>
          </p:spPr>
          <p:txBody>
            <a:bodyPr wrap="square">
              <a:spAutoFit/>
            </a:bodyPr>
            <a:lstStyle/>
            <a:p>
              <a:pPr algn="l">
                <a:lnSpc>
                  <a:spcPct val="110000"/>
                </a:lnSpc>
              </a:pPr>
              <a:r>
                <a:rPr lang="en-US" altLang="ja-JP" sz="1200" b="1" dirty="0">
                  <a:latin typeface="BIZ UDPゴシック" panose="020B0400000000000000" pitchFamily="50" charset="-128"/>
                  <a:ea typeface="BIZ UDPゴシック" panose="020B0400000000000000" pitchFamily="50" charset="-128"/>
                </a:rPr>
                <a:t>Achieving high energy coupling </a:t>
              </a:r>
              <a:r>
                <a:rPr lang="en-US" altLang="ja-JP" sz="1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over 30%</a:t>
              </a:r>
            </a:p>
          </p:txBody>
        </p:sp>
        <p:sp>
          <p:nvSpPr>
            <p:cNvPr id="6" name="テキスト ボックス 5">
              <a:extLst>
                <a:ext uri="{FF2B5EF4-FFF2-40B4-BE49-F238E27FC236}">
                  <a16:creationId xmlns:a16="http://schemas.microsoft.com/office/drawing/2014/main" id="{634C74A6-0AE1-C2AC-CC15-D6DA8772AF41}"/>
                </a:ext>
              </a:extLst>
            </p:cNvPr>
            <p:cNvSpPr txBox="1"/>
            <p:nvPr/>
          </p:nvSpPr>
          <p:spPr>
            <a:xfrm>
              <a:off x="7442228" y="4592441"/>
              <a:ext cx="38206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ymbol" panose="05050102010706020507" pitchFamily="18" charset="2"/>
                  <a:ea typeface="BIZ UDPゴシック" panose="020B0400000000000000" pitchFamily="50" charset="-128"/>
                </a:rPr>
                <a:t>a</a:t>
              </a:r>
              <a:r>
                <a:rPr kumimoji="1" lang="en-US" altLang="ja-JP"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 yield: 5.5kJ/</a:t>
              </a:r>
              <a:r>
                <a:rPr kumimoji="1" lang="en-US" altLang="ja-JP" sz="12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ps</a:t>
              </a:r>
              <a:r>
                <a:rPr kumimoji="1" lang="en-US" altLang="ja-JP"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 &gt; Radiation loss:3kJ/</a:t>
              </a:r>
              <a:r>
                <a:rPr kumimoji="1" lang="en-US" altLang="ja-JP" sz="12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ps</a:t>
              </a:r>
              <a:endParaRPr kumimoji="1" lang="en-US" altLang="ja-JP"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endParaRPr>
            </a:p>
          </p:txBody>
        </p:sp>
      </p:grpSp>
      <p:pic>
        <p:nvPicPr>
          <p:cNvPr id="1113" name="fi13_gmi">
            <a:hlinkClick r:id="" action="ppaction://media"/>
            <a:extLst>
              <a:ext uri="{FF2B5EF4-FFF2-40B4-BE49-F238E27FC236}">
                <a16:creationId xmlns:a16="http://schemas.microsoft.com/office/drawing/2014/main" id="{224AA432-CDFF-F617-96A2-443A33336AE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895099" y="825211"/>
            <a:ext cx="3127700" cy="2527513"/>
          </a:xfrm>
          <a:prstGeom prst="rect">
            <a:avLst/>
          </a:prstGeom>
          <a:effectLst>
            <a:softEdge rad="139700"/>
          </a:effectLst>
        </p:spPr>
      </p:pic>
      <p:sp>
        <p:nvSpPr>
          <p:cNvPr id="31" name="楕円 30">
            <a:extLst>
              <a:ext uri="{FF2B5EF4-FFF2-40B4-BE49-F238E27FC236}">
                <a16:creationId xmlns:a16="http://schemas.microsoft.com/office/drawing/2014/main" id="{56A62AA5-B82B-4381-B899-3B8CD1D8237A}"/>
              </a:ext>
            </a:extLst>
          </p:cNvPr>
          <p:cNvSpPr>
            <a:spLocks noChangeAspect="1"/>
          </p:cNvSpPr>
          <p:nvPr/>
        </p:nvSpPr>
        <p:spPr>
          <a:xfrm>
            <a:off x="1325527" y="1070636"/>
            <a:ext cx="5332115" cy="5332116"/>
          </a:xfrm>
          <a:prstGeom prst="ellipse">
            <a:avLst/>
          </a:prstGeom>
          <a:gradFill flip="none" rotWithShape="1">
            <a:gsLst>
              <a:gs pos="40000">
                <a:schemeClr val="accent1">
                  <a:alpha val="65000"/>
                  <a:lumMod val="59000"/>
                  <a:lumOff val="41000"/>
                </a:schemeClr>
              </a:gs>
              <a:gs pos="75000">
                <a:schemeClr val="accent1">
                  <a:alpha val="46000"/>
                  <a:lumMod val="81000"/>
                  <a:lumOff val="19000"/>
                </a:schemeClr>
              </a:gs>
              <a:gs pos="3000">
                <a:schemeClr val="accent1">
                  <a:lumMod val="72000"/>
                  <a:alpha val="59000"/>
                </a:schemeClr>
              </a:gs>
            </a:gsLst>
            <a:path path="circle">
              <a:fillToRect l="50000" t="50000" r="50000" b="50000"/>
            </a:path>
            <a:tileRect/>
          </a:gradFill>
          <a:ln>
            <a:noFill/>
          </a:ln>
          <a:effectLst>
            <a:softEdge rad="901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2" name="楕円 61">
            <a:extLst>
              <a:ext uri="{FF2B5EF4-FFF2-40B4-BE49-F238E27FC236}">
                <a16:creationId xmlns:a16="http://schemas.microsoft.com/office/drawing/2014/main" id="{C18194DA-AF03-4AAB-919B-FA6566A913B7}"/>
              </a:ext>
            </a:extLst>
          </p:cNvPr>
          <p:cNvSpPr>
            <a:spLocks noChangeAspect="1"/>
          </p:cNvSpPr>
          <p:nvPr/>
        </p:nvSpPr>
        <p:spPr>
          <a:xfrm>
            <a:off x="2839438" y="2943408"/>
            <a:ext cx="1726003" cy="1726003"/>
          </a:xfrm>
          <a:prstGeom prst="ellipse">
            <a:avLst/>
          </a:prstGeom>
          <a:gradFill flip="none" rotWithShape="1">
            <a:gsLst>
              <a:gs pos="14000">
                <a:schemeClr val="accent1">
                  <a:lumMod val="72000"/>
                </a:schemeClr>
              </a:gs>
              <a:gs pos="52000">
                <a:schemeClr val="accent1">
                  <a:alpha val="68000"/>
                  <a:lumMod val="87000"/>
                </a:schemeClr>
              </a:gs>
              <a:gs pos="81000">
                <a:schemeClr val="accent1">
                  <a:lumMod val="57000"/>
                  <a:alpha val="88000"/>
                </a:schemeClr>
              </a:gs>
            </a:gsLst>
            <a:path path="circle">
              <a:fillToRect l="50000" t="50000" r="50000" b="50000"/>
            </a:path>
            <a:tileRect/>
          </a:gradFill>
          <a:ln>
            <a:noFill/>
          </a:ln>
          <a:effectLst>
            <a:softEdge rad="228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フリーフォーム: 図形 1">
            <a:extLst>
              <a:ext uri="{FF2B5EF4-FFF2-40B4-BE49-F238E27FC236}">
                <a16:creationId xmlns:a16="http://schemas.microsoft.com/office/drawing/2014/main" id="{02CCDDB9-CD4D-265C-A695-F31D78C6ADDB}"/>
              </a:ext>
            </a:extLst>
          </p:cNvPr>
          <p:cNvSpPr/>
          <p:nvPr/>
        </p:nvSpPr>
        <p:spPr>
          <a:xfrm rot="5400000">
            <a:off x="601401" y="2943047"/>
            <a:ext cx="3634032" cy="1832658"/>
          </a:xfrm>
          <a:custGeom>
            <a:avLst/>
            <a:gdLst>
              <a:gd name="connsiteX0" fmla="*/ 0 w 1448656"/>
              <a:gd name="connsiteY0" fmla="*/ 1720068 h 1720068"/>
              <a:gd name="connsiteX1" fmla="*/ 359596 w 1448656"/>
              <a:gd name="connsiteY1" fmla="*/ 1360473 h 1720068"/>
              <a:gd name="connsiteX2" fmla="*/ 575353 w 1448656"/>
              <a:gd name="connsiteY2" fmla="*/ 209767 h 1720068"/>
              <a:gd name="connsiteX3" fmla="*/ 719191 w 1448656"/>
              <a:gd name="connsiteY3" fmla="*/ 4284 h 1720068"/>
              <a:gd name="connsiteX4" fmla="*/ 842481 w 1448656"/>
              <a:gd name="connsiteY4" fmla="*/ 271412 h 1720068"/>
              <a:gd name="connsiteX5" fmla="*/ 976045 w 1448656"/>
              <a:gd name="connsiteY5" fmla="*/ 990603 h 1720068"/>
              <a:gd name="connsiteX6" fmla="*/ 1089061 w 1448656"/>
              <a:gd name="connsiteY6" fmla="*/ 1494037 h 1720068"/>
              <a:gd name="connsiteX7" fmla="*/ 1448656 w 1448656"/>
              <a:gd name="connsiteY7" fmla="*/ 1668697 h 1720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8656" h="1720068">
                <a:moveTo>
                  <a:pt x="0" y="1720068"/>
                </a:moveTo>
                <a:cubicBezTo>
                  <a:pt x="131852" y="1666129"/>
                  <a:pt x="263704" y="1612190"/>
                  <a:pt x="359596" y="1360473"/>
                </a:cubicBezTo>
                <a:cubicBezTo>
                  <a:pt x="455488" y="1108756"/>
                  <a:pt x="515421" y="435798"/>
                  <a:pt x="575353" y="209767"/>
                </a:cubicBezTo>
                <a:cubicBezTo>
                  <a:pt x="635285" y="-16264"/>
                  <a:pt x="674670" y="-5990"/>
                  <a:pt x="719191" y="4284"/>
                </a:cubicBezTo>
                <a:cubicBezTo>
                  <a:pt x="763712" y="14558"/>
                  <a:pt x="799672" y="107026"/>
                  <a:pt x="842481" y="271412"/>
                </a:cubicBezTo>
                <a:cubicBezTo>
                  <a:pt x="885290" y="435798"/>
                  <a:pt x="934948" y="786832"/>
                  <a:pt x="976045" y="990603"/>
                </a:cubicBezTo>
                <a:cubicBezTo>
                  <a:pt x="1017142" y="1194374"/>
                  <a:pt x="1010293" y="1381021"/>
                  <a:pt x="1089061" y="1494037"/>
                </a:cubicBezTo>
                <a:cubicBezTo>
                  <a:pt x="1167829" y="1607053"/>
                  <a:pt x="1308242" y="1637875"/>
                  <a:pt x="1448656" y="1668697"/>
                </a:cubicBezTo>
              </a:path>
            </a:pathLst>
          </a:custGeom>
          <a:gradFill flip="none" rotWithShape="1">
            <a:gsLst>
              <a:gs pos="62000">
                <a:schemeClr val="bg1"/>
              </a:gs>
              <a:gs pos="100000">
                <a:schemeClr val="accent1">
                  <a:alpha val="46000"/>
                  <a:lumMod val="81000"/>
                  <a:lumOff val="19000"/>
                </a:schemeClr>
              </a:gs>
              <a:gs pos="3000">
                <a:schemeClr val="bg1">
                  <a:lumMod val="0"/>
                  <a:lumOff val="100000"/>
                </a:schemeClr>
              </a:gs>
            </a:gsLst>
            <a:lin ang="16200000" scaled="1"/>
            <a:tileRect/>
          </a:gradFill>
          <a:ln w="136525">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endParaRPr kumimoji="1" lang="ja-JP" altLang="en-US"/>
          </a:p>
        </p:txBody>
      </p:sp>
      <p:sp>
        <p:nvSpPr>
          <p:cNvPr id="1060" name="テキスト ボックス 1059">
            <a:extLst>
              <a:ext uri="{FF2B5EF4-FFF2-40B4-BE49-F238E27FC236}">
                <a16:creationId xmlns:a16="http://schemas.microsoft.com/office/drawing/2014/main" id="{B2AA2A7D-7F89-BF78-56B2-E0053C384AA7}"/>
              </a:ext>
            </a:extLst>
          </p:cNvPr>
          <p:cNvSpPr txBox="1"/>
          <p:nvPr/>
        </p:nvSpPr>
        <p:spPr>
          <a:xfrm>
            <a:off x="4185902" y="3657863"/>
            <a:ext cx="2109873" cy="400110"/>
          </a:xfrm>
          <a:prstGeom prst="rect">
            <a:avLst/>
          </a:prstGeom>
          <a:noFill/>
        </p:spPr>
        <p:txBody>
          <a:bodyPr wrap="none" rtlCol="0">
            <a:spAutoFit/>
          </a:bodyPr>
          <a:lstStyle/>
          <a:p>
            <a:r>
              <a:rPr kumimoji="1" lang="en-US" altLang="ja-JP" sz="2000" b="1" dirty="0">
                <a:solidFill>
                  <a:schemeClr val="bg1"/>
                </a:solidFill>
                <a:effectLst>
                  <a:outerShdw blurRad="38100" dist="38100" dir="2700000" algn="tl">
                    <a:schemeClr val="tx1"/>
                  </a:outerShdw>
                </a:effectLst>
                <a:latin typeface="BIZ UDPゴシック" panose="020B0400000000000000" pitchFamily="50" charset="-128"/>
                <a:ea typeface="BIZ UDPゴシック" panose="020B0400000000000000" pitchFamily="50" charset="-128"/>
              </a:rPr>
              <a:t>Fast electron</a:t>
            </a:r>
            <a:endParaRPr kumimoji="1" lang="ja-JP" altLang="en-US" sz="2000" b="1" dirty="0">
              <a:solidFill>
                <a:schemeClr val="bg1"/>
              </a:solidFill>
              <a:effectLst>
                <a:outerShdw blurRad="38100" dist="38100" dir="2700000" algn="tl">
                  <a:schemeClr val="tx1"/>
                </a:outerShdw>
              </a:effectLst>
              <a:latin typeface="BIZ UDPゴシック" panose="020B0400000000000000" pitchFamily="50" charset="-128"/>
              <a:ea typeface="BIZ UDPゴシック" panose="020B0400000000000000" pitchFamily="50" charset="-128"/>
            </a:endParaRPr>
          </a:p>
        </p:txBody>
      </p:sp>
      <p:grpSp>
        <p:nvGrpSpPr>
          <p:cNvPr id="1176" name="グループ化 1175">
            <a:extLst>
              <a:ext uri="{FF2B5EF4-FFF2-40B4-BE49-F238E27FC236}">
                <a16:creationId xmlns:a16="http://schemas.microsoft.com/office/drawing/2014/main" id="{8C129FAF-F111-B79A-4D74-C71101762E3F}"/>
              </a:ext>
            </a:extLst>
          </p:cNvPr>
          <p:cNvGrpSpPr/>
          <p:nvPr/>
        </p:nvGrpSpPr>
        <p:grpSpPr>
          <a:xfrm>
            <a:off x="654056" y="2892384"/>
            <a:ext cx="2102046" cy="1839922"/>
            <a:chOff x="-5850763" y="5451431"/>
            <a:chExt cx="1492242" cy="2232513"/>
          </a:xfrm>
        </p:grpSpPr>
        <p:grpSp>
          <p:nvGrpSpPr>
            <p:cNvPr id="1191" name="グループ化 1190">
              <a:extLst>
                <a:ext uri="{FF2B5EF4-FFF2-40B4-BE49-F238E27FC236}">
                  <a16:creationId xmlns:a16="http://schemas.microsoft.com/office/drawing/2014/main" id="{A44B45EA-D1CB-444A-48CB-23D1B2C55DDD}"/>
                </a:ext>
              </a:extLst>
            </p:cNvPr>
            <p:cNvGrpSpPr/>
            <p:nvPr/>
          </p:nvGrpSpPr>
          <p:grpSpPr>
            <a:xfrm rot="5400000">
              <a:off x="-6220899" y="5821567"/>
              <a:ext cx="2232513" cy="1492242"/>
              <a:chOff x="6416267" y="2593791"/>
              <a:chExt cx="2232513" cy="1492242"/>
            </a:xfrm>
          </p:grpSpPr>
          <p:sp>
            <p:nvSpPr>
              <p:cNvPr id="1193" name="楕円 1192">
                <a:extLst>
                  <a:ext uri="{FF2B5EF4-FFF2-40B4-BE49-F238E27FC236}">
                    <a16:creationId xmlns:a16="http://schemas.microsoft.com/office/drawing/2014/main" id="{81D69C78-6A63-9EA5-9E06-88CB635776E0}"/>
                  </a:ext>
                </a:extLst>
              </p:cNvPr>
              <p:cNvSpPr/>
              <p:nvPr/>
            </p:nvSpPr>
            <p:spPr>
              <a:xfrm rot="16200000">
                <a:off x="7136267" y="2574033"/>
                <a:ext cx="792000" cy="2232000"/>
              </a:xfrm>
              <a:prstGeom prst="ellipse">
                <a:avLst/>
              </a:prstGeom>
              <a:gradFill>
                <a:gsLst>
                  <a:gs pos="0">
                    <a:schemeClr val="bg1"/>
                  </a:gs>
                  <a:gs pos="98000">
                    <a:schemeClr val="accent2"/>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4" name="台形 1193">
                <a:extLst>
                  <a:ext uri="{FF2B5EF4-FFF2-40B4-BE49-F238E27FC236}">
                    <a16:creationId xmlns:a16="http://schemas.microsoft.com/office/drawing/2014/main" id="{904CE6A8-FEDD-7C5C-30EF-D3A70EE601FB}"/>
                  </a:ext>
                </a:extLst>
              </p:cNvPr>
              <p:cNvSpPr/>
              <p:nvPr/>
            </p:nvSpPr>
            <p:spPr>
              <a:xfrm>
                <a:off x="6416780" y="2593791"/>
                <a:ext cx="2232000" cy="1074814"/>
              </a:xfrm>
              <a:prstGeom prst="trapezoid">
                <a:avLst>
                  <a:gd name="adj" fmla="val 40380"/>
                </a:avLst>
              </a:prstGeom>
              <a:gradFill>
                <a:gsLst>
                  <a:gs pos="0">
                    <a:schemeClr val="bg1"/>
                  </a:gs>
                  <a:gs pos="98000">
                    <a:schemeClr val="accent2"/>
                  </a:gs>
                </a:gsLst>
                <a:lin ang="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92" name="テキスト ボックス 1191">
              <a:extLst>
                <a:ext uri="{FF2B5EF4-FFF2-40B4-BE49-F238E27FC236}">
                  <a16:creationId xmlns:a16="http://schemas.microsoft.com/office/drawing/2014/main" id="{71288B0A-9E3F-C52A-F041-02A677FC2141}"/>
                </a:ext>
              </a:extLst>
            </p:cNvPr>
            <p:cNvSpPr txBox="1"/>
            <p:nvPr/>
          </p:nvSpPr>
          <p:spPr>
            <a:xfrm>
              <a:off x="-5806922" y="6205207"/>
              <a:ext cx="1052425" cy="716803"/>
            </a:xfrm>
            <a:prstGeom prst="rect">
              <a:avLst/>
            </a:prstGeom>
            <a:noFill/>
          </p:spPr>
          <p:txBody>
            <a:bodyPr wrap="none" rtlCol="0">
              <a:spAutoFit/>
            </a:bodyPr>
            <a:lstStyle/>
            <a:p>
              <a:r>
                <a:rPr kumimoji="1" lang="en-US" altLang="ja-JP" sz="2000" b="1" dirty="0">
                  <a:solidFill>
                    <a:schemeClr val="accent2"/>
                  </a:solidFill>
                  <a:effectLst>
                    <a:outerShdw blurRad="38100" dist="38100" dir="2700000" algn="tl">
                      <a:srgbClr val="000000">
                        <a:alpha val="91000"/>
                      </a:srgbClr>
                    </a:outerShdw>
                  </a:effectLst>
                  <a:latin typeface="BIZ UDPゴシック" panose="020B0400000000000000" pitchFamily="50" charset="-128"/>
                  <a:ea typeface="BIZ UDPゴシック" panose="020B0400000000000000" pitchFamily="50" charset="-128"/>
                </a:rPr>
                <a:t>Heating </a:t>
              </a:r>
            </a:p>
            <a:p>
              <a:r>
                <a:rPr kumimoji="1" lang="en-US" altLang="ja-JP" sz="2000" b="1" dirty="0">
                  <a:solidFill>
                    <a:schemeClr val="accent2"/>
                  </a:solidFill>
                  <a:effectLst>
                    <a:outerShdw blurRad="38100" dist="38100" dir="2700000" algn="tl">
                      <a:srgbClr val="000000">
                        <a:alpha val="91000"/>
                      </a:srgbClr>
                    </a:outerShdw>
                  </a:effectLst>
                  <a:latin typeface="BIZ UDPゴシック" panose="020B0400000000000000" pitchFamily="50" charset="-128"/>
                  <a:ea typeface="BIZ UDPゴシック" panose="020B0400000000000000" pitchFamily="50" charset="-128"/>
                </a:rPr>
                <a:t>laser pulse</a:t>
              </a:r>
              <a:endParaRPr kumimoji="1" lang="ja-JP" altLang="en-US" sz="2000" b="1" dirty="0">
                <a:solidFill>
                  <a:schemeClr val="accent2"/>
                </a:solidFill>
                <a:effectLst>
                  <a:outerShdw blurRad="38100" dist="38100" dir="2700000" algn="tl">
                    <a:srgbClr val="000000">
                      <a:alpha val="91000"/>
                    </a:srgbClr>
                  </a:outerShdw>
                </a:effectLst>
                <a:latin typeface="BIZ UDPゴシック" panose="020B0400000000000000" pitchFamily="50" charset="-128"/>
                <a:ea typeface="BIZ UDPゴシック" panose="020B0400000000000000" pitchFamily="50" charset="-128"/>
              </a:endParaRPr>
            </a:p>
          </p:txBody>
        </p:sp>
      </p:grpSp>
      <p:sp>
        <p:nvSpPr>
          <p:cNvPr id="1177" name="楕円 1176">
            <a:extLst>
              <a:ext uri="{FF2B5EF4-FFF2-40B4-BE49-F238E27FC236}">
                <a16:creationId xmlns:a16="http://schemas.microsoft.com/office/drawing/2014/main" id="{9281C031-42F6-07AD-A2A3-8DEBCC45293F}"/>
              </a:ext>
            </a:extLst>
          </p:cNvPr>
          <p:cNvSpPr/>
          <p:nvPr/>
        </p:nvSpPr>
        <p:spPr>
          <a:xfrm>
            <a:off x="2281521" y="3145215"/>
            <a:ext cx="1528433" cy="1318428"/>
          </a:xfrm>
          <a:prstGeom prst="ellipse">
            <a:avLst/>
          </a:prstGeom>
          <a:gradFill flip="none" rotWithShape="1">
            <a:gsLst>
              <a:gs pos="16000">
                <a:srgbClr val="FF0000">
                  <a:lumMod val="49000"/>
                  <a:lumOff val="51000"/>
                  <a:alpha val="89000"/>
                </a:srgbClr>
              </a:gs>
              <a:gs pos="58000">
                <a:srgbClr val="FF0000"/>
              </a:gs>
            </a:gsLst>
            <a:path path="circle">
              <a:fillToRect l="50000" t="50000" r="50000" b="50000"/>
            </a:path>
            <a:tileRect/>
          </a:gradFill>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8" name="楕円 1177">
            <a:extLst>
              <a:ext uri="{FF2B5EF4-FFF2-40B4-BE49-F238E27FC236}">
                <a16:creationId xmlns:a16="http://schemas.microsoft.com/office/drawing/2014/main" id="{8BA03C62-1167-4471-EC34-A88B2B2AB1E8}"/>
              </a:ext>
            </a:extLst>
          </p:cNvPr>
          <p:cNvSpPr/>
          <p:nvPr/>
        </p:nvSpPr>
        <p:spPr>
          <a:xfrm>
            <a:off x="2389446" y="3316388"/>
            <a:ext cx="830861" cy="951510"/>
          </a:xfrm>
          <a:prstGeom prst="ellipse">
            <a:avLst/>
          </a:prstGeom>
          <a:gradFill flip="none" rotWithShape="1">
            <a:gsLst>
              <a:gs pos="31000">
                <a:schemeClr val="accent2"/>
              </a:gs>
              <a:gs pos="72000">
                <a:srgbClr val="FF0000">
                  <a:lumMod val="0"/>
                </a:srgbClr>
              </a:gs>
            </a:gsLst>
            <a:path path="circle">
              <a:fillToRect l="50000" t="50000" r="50000" b="50000"/>
            </a:path>
            <a:tileRect/>
          </a:gradFill>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9" name="楕円 1178">
            <a:extLst>
              <a:ext uri="{FF2B5EF4-FFF2-40B4-BE49-F238E27FC236}">
                <a16:creationId xmlns:a16="http://schemas.microsoft.com/office/drawing/2014/main" id="{2324C851-5064-D992-A85A-7ADF6E3ADBEF}"/>
              </a:ext>
            </a:extLst>
          </p:cNvPr>
          <p:cNvSpPr/>
          <p:nvPr/>
        </p:nvSpPr>
        <p:spPr>
          <a:xfrm>
            <a:off x="2341702" y="3365252"/>
            <a:ext cx="652892" cy="951510"/>
          </a:xfrm>
          <a:prstGeom prst="ellipse">
            <a:avLst/>
          </a:prstGeom>
          <a:gradFill flip="none" rotWithShape="1">
            <a:gsLst>
              <a:gs pos="20000">
                <a:srgbClr val="FF0000"/>
              </a:gs>
              <a:gs pos="74000">
                <a:srgbClr val="FFC000">
                  <a:lumMod val="91000"/>
                  <a:lumOff val="9000"/>
                </a:srgbClr>
              </a:gs>
              <a:gs pos="100000">
                <a:srgbClr val="FF0000">
                  <a:lumMod val="54000"/>
                </a:srgbClr>
              </a:gs>
            </a:gsLst>
            <a:path path="circle">
              <a:fillToRect l="50000" t="50000" r="50000" b="50000"/>
            </a:path>
            <a:tileRect/>
          </a:gradFill>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87" name="直線矢印コネクタ 1186">
            <a:extLst>
              <a:ext uri="{FF2B5EF4-FFF2-40B4-BE49-F238E27FC236}">
                <a16:creationId xmlns:a16="http://schemas.microsoft.com/office/drawing/2014/main" id="{513AA829-2E69-C5FB-061E-EBF8AC43AED4}"/>
              </a:ext>
            </a:extLst>
          </p:cNvPr>
          <p:cNvCxnSpPr>
            <a:cxnSpLocks/>
          </p:cNvCxnSpPr>
          <p:nvPr/>
        </p:nvCxnSpPr>
        <p:spPr>
          <a:xfrm>
            <a:off x="2626968" y="3998139"/>
            <a:ext cx="1379484" cy="0"/>
          </a:xfrm>
          <a:prstGeom prst="straightConnector1">
            <a:avLst/>
          </a:prstGeom>
          <a:ln w="28575">
            <a:gradFill flip="none" rotWithShape="1">
              <a:gsLst>
                <a:gs pos="0">
                  <a:schemeClr val="accent1">
                    <a:lumMod val="5000"/>
                    <a:lumOff val="95000"/>
                    <a:alpha val="0"/>
                  </a:schemeClr>
                </a:gs>
                <a:gs pos="100000">
                  <a:schemeClr val="bg1"/>
                </a:gs>
              </a:gsLst>
              <a:lin ang="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1195" name="楕円 1194">
            <a:extLst>
              <a:ext uri="{FF2B5EF4-FFF2-40B4-BE49-F238E27FC236}">
                <a16:creationId xmlns:a16="http://schemas.microsoft.com/office/drawing/2014/main" id="{82CF565F-E79F-B0E3-D597-F3BE1FDC4BB5}"/>
              </a:ext>
            </a:extLst>
          </p:cNvPr>
          <p:cNvSpPr/>
          <p:nvPr/>
        </p:nvSpPr>
        <p:spPr>
          <a:xfrm>
            <a:off x="4071810" y="3962138"/>
            <a:ext cx="72000" cy="72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7" name="テキスト ボックス 1246">
            <a:extLst>
              <a:ext uri="{FF2B5EF4-FFF2-40B4-BE49-F238E27FC236}">
                <a16:creationId xmlns:a16="http://schemas.microsoft.com/office/drawing/2014/main" id="{8B9416C5-02DF-C478-8088-245B0A6BD70C}"/>
              </a:ext>
            </a:extLst>
          </p:cNvPr>
          <p:cNvSpPr txBox="1"/>
          <p:nvPr/>
        </p:nvSpPr>
        <p:spPr>
          <a:xfrm>
            <a:off x="6168729" y="3722363"/>
            <a:ext cx="415498" cy="369332"/>
          </a:xfrm>
          <a:prstGeom prst="rect">
            <a:avLst/>
          </a:prstGeom>
          <a:noFill/>
        </p:spPr>
        <p:txBody>
          <a:bodyPr wrap="none" rtlCol="0">
            <a:spAutoFit/>
          </a:bodyPr>
          <a:lstStyle/>
          <a:p>
            <a:r>
              <a:rPr lang="ja-JP" altLang="en-US"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①</a:t>
            </a:r>
            <a:endParaRPr kumimoji="1" lang="ja-JP" altLang="en-US"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grpSp>
        <p:nvGrpSpPr>
          <p:cNvPr id="13" name="グループ化 12">
            <a:extLst>
              <a:ext uri="{FF2B5EF4-FFF2-40B4-BE49-F238E27FC236}">
                <a16:creationId xmlns:a16="http://schemas.microsoft.com/office/drawing/2014/main" id="{ECD9CC7C-8BCF-F1AE-93E6-8A337C765A48}"/>
              </a:ext>
            </a:extLst>
          </p:cNvPr>
          <p:cNvGrpSpPr/>
          <p:nvPr/>
        </p:nvGrpSpPr>
        <p:grpSpPr>
          <a:xfrm>
            <a:off x="890310" y="937500"/>
            <a:ext cx="5190493" cy="3178389"/>
            <a:chOff x="905507" y="845744"/>
            <a:chExt cx="5190493" cy="3178389"/>
          </a:xfrm>
        </p:grpSpPr>
        <p:grpSp>
          <p:nvGrpSpPr>
            <p:cNvPr id="1207" name="グループ化 1206">
              <a:extLst>
                <a:ext uri="{FF2B5EF4-FFF2-40B4-BE49-F238E27FC236}">
                  <a16:creationId xmlns:a16="http://schemas.microsoft.com/office/drawing/2014/main" id="{D4D482DD-9165-659F-27F6-1C1AEF210688}"/>
                </a:ext>
              </a:extLst>
            </p:cNvPr>
            <p:cNvGrpSpPr/>
            <p:nvPr/>
          </p:nvGrpSpPr>
          <p:grpSpPr>
            <a:xfrm>
              <a:off x="905507" y="845744"/>
              <a:ext cx="3299760" cy="1741132"/>
              <a:chOff x="1542927" y="4480059"/>
              <a:chExt cx="2996536" cy="2016838"/>
            </a:xfrm>
          </p:grpSpPr>
          <p:pic>
            <p:nvPicPr>
              <p:cNvPr id="1208" name="図 1207">
                <a:extLst>
                  <a:ext uri="{FF2B5EF4-FFF2-40B4-BE49-F238E27FC236}">
                    <a16:creationId xmlns:a16="http://schemas.microsoft.com/office/drawing/2014/main" id="{308688F5-1692-C9A7-5BAF-F1D8A240B9D2}"/>
                  </a:ext>
                </a:extLst>
              </p:cNvPr>
              <p:cNvPicPr>
                <a:picLocks noChangeAspect="1"/>
              </p:cNvPicPr>
              <p:nvPr/>
            </p:nvPicPr>
            <p:blipFill rotWithShape="1">
              <a:blip r:embed="rId8"/>
              <a:srcRect l="7599" r="4121" b="6112"/>
              <a:stretch/>
            </p:blipFill>
            <p:spPr>
              <a:xfrm>
                <a:off x="2661562" y="4902326"/>
                <a:ext cx="1529117" cy="1542800"/>
              </a:xfrm>
              <a:prstGeom prst="rect">
                <a:avLst/>
              </a:prstGeom>
              <a:effectLst>
                <a:outerShdw blurRad="63500" sx="102000" sy="102000" algn="ctr" rotWithShape="0">
                  <a:prstClr val="black">
                    <a:alpha val="40000"/>
                  </a:prstClr>
                </a:outerShdw>
              </a:effectLst>
            </p:spPr>
          </p:pic>
          <p:sp>
            <p:nvSpPr>
              <p:cNvPr id="1209" name="テキスト ボックス 1208">
                <a:extLst>
                  <a:ext uri="{FF2B5EF4-FFF2-40B4-BE49-F238E27FC236}">
                    <a16:creationId xmlns:a16="http://schemas.microsoft.com/office/drawing/2014/main" id="{0BCF3187-A1DB-98B0-3643-B07BA97F47F1}"/>
                  </a:ext>
                </a:extLst>
              </p:cNvPr>
              <p:cNvSpPr txBox="1"/>
              <p:nvPr/>
            </p:nvSpPr>
            <p:spPr>
              <a:xfrm rot="16200000">
                <a:off x="1962367" y="5546355"/>
                <a:ext cx="678888" cy="1976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Helvetica" pitchFamily="2" charset="0"/>
                    <a:ea typeface="游ゴシック" panose="020B0400000000000000" pitchFamily="34" charset="-128"/>
                    <a:cs typeface="+mn-cs"/>
                  </a:rPr>
                  <a:t>Te[keV]</a:t>
                </a:r>
                <a:endParaRPr kumimoji="1" lang="ja-JP" altLang="en-US" sz="800" b="0" i="0" u="none" strike="noStrike" kern="1200" cap="none" spc="0" normalizeH="0" baseline="0" noProof="0" dirty="0">
                  <a:ln>
                    <a:noFill/>
                  </a:ln>
                  <a:solidFill>
                    <a:prstClr val="black"/>
                  </a:solidFill>
                  <a:effectLst/>
                  <a:uLnTx/>
                  <a:uFillTx/>
                  <a:latin typeface="Helvetica" pitchFamily="2" charset="0"/>
                  <a:ea typeface="游ゴシック" panose="020B0400000000000000" pitchFamily="34" charset="-128"/>
                  <a:cs typeface="+mn-cs"/>
                </a:endParaRPr>
              </a:p>
            </p:txBody>
          </p:sp>
          <p:sp>
            <p:nvSpPr>
              <p:cNvPr id="1210" name="テキスト ボックス 1209">
                <a:extLst>
                  <a:ext uri="{FF2B5EF4-FFF2-40B4-BE49-F238E27FC236}">
                    <a16:creationId xmlns:a16="http://schemas.microsoft.com/office/drawing/2014/main" id="{E701D112-BA7A-5EF3-03DA-D747760890CB}"/>
                  </a:ext>
                </a:extLst>
              </p:cNvPr>
              <p:cNvSpPr txBox="1"/>
              <p:nvPr/>
            </p:nvSpPr>
            <p:spPr>
              <a:xfrm>
                <a:off x="2545355" y="6264964"/>
                <a:ext cx="342915" cy="2319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Helvetica" pitchFamily="2" charset="0"/>
                    <a:ea typeface="游ゴシック" panose="020B0400000000000000" pitchFamily="34" charset="-128"/>
                    <a:cs typeface="+mn-cs"/>
                  </a:rPr>
                  <a:t>x[</a:t>
                </a:r>
                <a:r>
                  <a:rPr kumimoji="1" lang="en-US" altLang="ja-JP" sz="600" b="0" i="0" u="none" strike="noStrike" kern="1200" cap="none" spc="0" normalizeH="0" baseline="0" noProof="0" dirty="0">
                    <a:ln>
                      <a:noFill/>
                    </a:ln>
                    <a:solidFill>
                      <a:prstClr val="black"/>
                    </a:solidFill>
                    <a:effectLst/>
                    <a:uLnTx/>
                    <a:uFillTx/>
                    <a:latin typeface="Symbol" pitchFamily="2" charset="2"/>
                    <a:ea typeface="游ゴシック" panose="020B0400000000000000" pitchFamily="34" charset="-128"/>
                    <a:cs typeface="+mn-cs"/>
                  </a:rPr>
                  <a:t>m</a:t>
                </a:r>
                <a:r>
                  <a:rPr kumimoji="1" lang="en-US" altLang="ja-JP" sz="600" b="0" i="0" u="none" strike="noStrike" kern="1200" cap="none" spc="0" normalizeH="0" baseline="0" noProof="0" dirty="0">
                    <a:ln>
                      <a:noFill/>
                    </a:ln>
                    <a:solidFill>
                      <a:prstClr val="black"/>
                    </a:solidFill>
                    <a:effectLst/>
                    <a:uLnTx/>
                    <a:uFillTx/>
                    <a:latin typeface="Helvetica" pitchFamily="2" charset="0"/>
                    <a:ea typeface="游ゴシック" panose="020B0400000000000000" pitchFamily="34" charset="-128"/>
                    <a:cs typeface="+mn-cs"/>
                  </a:rPr>
                  <a:t>m]</a:t>
                </a:r>
                <a:endParaRPr kumimoji="1" lang="ja-JP" altLang="en-US" sz="600" b="0" i="0" u="none" strike="noStrike" kern="1200" cap="none" spc="0" normalizeH="0" baseline="0" noProof="0" dirty="0">
                  <a:ln>
                    <a:noFill/>
                  </a:ln>
                  <a:solidFill>
                    <a:prstClr val="black"/>
                  </a:solidFill>
                  <a:effectLst/>
                  <a:uLnTx/>
                  <a:uFillTx/>
                  <a:latin typeface="Helvetica" pitchFamily="2" charset="0"/>
                  <a:ea typeface="游ゴシック" panose="020B0400000000000000" pitchFamily="34" charset="-128"/>
                  <a:cs typeface="+mn-cs"/>
                </a:endParaRPr>
              </a:p>
            </p:txBody>
          </p:sp>
          <p:sp>
            <p:nvSpPr>
              <p:cNvPr id="1211" name="右矢印 10">
                <a:extLst>
                  <a:ext uri="{FF2B5EF4-FFF2-40B4-BE49-F238E27FC236}">
                    <a16:creationId xmlns:a16="http://schemas.microsoft.com/office/drawing/2014/main" id="{E00FBB4F-EF64-2B43-C5B6-27F4645E6E7A}"/>
                  </a:ext>
                </a:extLst>
              </p:cNvPr>
              <p:cNvSpPr/>
              <p:nvPr/>
            </p:nvSpPr>
            <p:spPr>
              <a:xfrm>
                <a:off x="2485251" y="5795794"/>
                <a:ext cx="410764" cy="449135"/>
              </a:xfrm>
              <a:prstGeom prst="rightArrow">
                <a:avLst/>
              </a:prstGeom>
              <a:solidFill>
                <a:schemeClr val="accent2">
                  <a:alpha val="4884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13" name="テキスト ボックス 1212">
                <a:extLst>
                  <a:ext uri="{FF2B5EF4-FFF2-40B4-BE49-F238E27FC236}">
                    <a16:creationId xmlns:a16="http://schemas.microsoft.com/office/drawing/2014/main" id="{8FCCC985-4A64-F989-3012-C182ED82C822}"/>
                  </a:ext>
                </a:extLst>
              </p:cNvPr>
              <p:cNvSpPr txBox="1"/>
              <p:nvPr/>
            </p:nvSpPr>
            <p:spPr>
              <a:xfrm>
                <a:off x="4134868" y="5564939"/>
                <a:ext cx="272507" cy="249559"/>
              </a:xfrm>
              <a:prstGeom prst="rect">
                <a:avLst/>
              </a:prstGeom>
              <a:noFill/>
            </p:spPr>
            <p:txBody>
              <a:bodyPr wrap="none" rtlCol="0">
                <a:spAutoFit/>
              </a:bodyPr>
              <a:lstStyle/>
              <a:p>
                <a:r>
                  <a:rPr lang="en-US" sz="800" dirty="0">
                    <a:solidFill>
                      <a:schemeClr val="tx1">
                        <a:lumMod val="50000"/>
                        <a:lumOff val="50000"/>
                      </a:schemeClr>
                    </a:solidFill>
                  </a:rPr>
                  <a:t>10</a:t>
                </a:r>
              </a:p>
            </p:txBody>
          </p:sp>
          <p:sp>
            <p:nvSpPr>
              <p:cNvPr id="1215" name="テキスト ボックス 1214">
                <a:extLst>
                  <a:ext uri="{FF2B5EF4-FFF2-40B4-BE49-F238E27FC236}">
                    <a16:creationId xmlns:a16="http://schemas.microsoft.com/office/drawing/2014/main" id="{3E79E005-EFFA-C785-C5E8-7A25CCA9598A}"/>
                  </a:ext>
                </a:extLst>
              </p:cNvPr>
              <p:cNvSpPr txBox="1"/>
              <p:nvPr/>
            </p:nvSpPr>
            <p:spPr>
              <a:xfrm>
                <a:off x="4117610" y="4943988"/>
                <a:ext cx="272507" cy="249559"/>
              </a:xfrm>
              <a:prstGeom prst="rect">
                <a:avLst/>
              </a:prstGeom>
              <a:noFill/>
            </p:spPr>
            <p:txBody>
              <a:bodyPr wrap="none" rtlCol="0">
                <a:spAutoFit/>
              </a:bodyPr>
              <a:lstStyle/>
              <a:p>
                <a:r>
                  <a:rPr lang="en-US" sz="800" dirty="0">
                    <a:solidFill>
                      <a:schemeClr val="tx1">
                        <a:lumMod val="50000"/>
                        <a:lumOff val="50000"/>
                      </a:schemeClr>
                    </a:solidFill>
                  </a:rPr>
                  <a:t>20</a:t>
                </a:r>
              </a:p>
            </p:txBody>
          </p:sp>
          <p:sp>
            <p:nvSpPr>
              <p:cNvPr id="1216" name="テキスト ボックス 1215">
                <a:extLst>
                  <a:ext uri="{FF2B5EF4-FFF2-40B4-BE49-F238E27FC236}">
                    <a16:creationId xmlns:a16="http://schemas.microsoft.com/office/drawing/2014/main" id="{99589C64-3135-2119-496A-23BFD6C1012E}"/>
                  </a:ext>
                </a:extLst>
              </p:cNvPr>
              <p:cNvSpPr txBox="1"/>
              <p:nvPr/>
            </p:nvSpPr>
            <p:spPr>
              <a:xfrm>
                <a:off x="4134868" y="6178634"/>
                <a:ext cx="220102" cy="249559"/>
              </a:xfrm>
              <a:prstGeom prst="rect">
                <a:avLst/>
              </a:prstGeom>
              <a:noFill/>
            </p:spPr>
            <p:txBody>
              <a:bodyPr wrap="none" rtlCol="0">
                <a:spAutoFit/>
              </a:bodyPr>
              <a:lstStyle/>
              <a:p>
                <a:r>
                  <a:rPr lang="en-US" sz="800" dirty="0">
                    <a:solidFill>
                      <a:schemeClr val="tx1">
                        <a:lumMod val="50000"/>
                        <a:lumOff val="50000"/>
                      </a:schemeClr>
                    </a:solidFill>
                  </a:rPr>
                  <a:t>0</a:t>
                </a:r>
              </a:p>
            </p:txBody>
          </p:sp>
          <p:sp>
            <p:nvSpPr>
              <p:cNvPr id="1217" name="テキスト ボックス 1216">
                <a:extLst>
                  <a:ext uri="{FF2B5EF4-FFF2-40B4-BE49-F238E27FC236}">
                    <a16:creationId xmlns:a16="http://schemas.microsoft.com/office/drawing/2014/main" id="{3B04652A-8B72-B932-D638-A64CB008A8C9}"/>
                  </a:ext>
                </a:extLst>
              </p:cNvPr>
              <p:cNvSpPr txBox="1"/>
              <p:nvPr/>
            </p:nvSpPr>
            <p:spPr>
              <a:xfrm rot="16200000">
                <a:off x="4117436" y="5572467"/>
                <a:ext cx="648408" cy="19564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lumMod val="50000"/>
                        <a:lumOff val="50000"/>
                      </a:schemeClr>
                    </a:solidFill>
                    <a:effectLst/>
                    <a:uLnTx/>
                    <a:uFillTx/>
                    <a:latin typeface="Symbol" pitchFamily="2" charset="2"/>
                    <a:ea typeface="游ゴシック" panose="020B0400000000000000" pitchFamily="34" charset="-128"/>
                  </a:rPr>
                  <a:t>r</a:t>
                </a:r>
                <a:r>
                  <a:rPr kumimoji="1" lang="en-US" altLang="ja-JP" sz="800" b="0" i="0" u="none" strike="noStrike" kern="1200" cap="none" spc="0" normalizeH="0" baseline="0" noProof="0" dirty="0">
                    <a:ln>
                      <a:noFill/>
                    </a:ln>
                    <a:solidFill>
                      <a:schemeClr val="tx1">
                        <a:lumMod val="50000"/>
                        <a:lumOff val="50000"/>
                      </a:schemeClr>
                    </a:solidFill>
                    <a:effectLst/>
                    <a:uLnTx/>
                    <a:uFillTx/>
                    <a:latin typeface="Helvetica" pitchFamily="2" charset="0"/>
                    <a:ea typeface="游ゴシック" panose="020B0400000000000000" pitchFamily="34" charset="-128"/>
                    <a:cs typeface="+mn-cs"/>
                  </a:rPr>
                  <a:t>[g/cm</a:t>
                </a:r>
                <a:r>
                  <a:rPr kumimoji="1" lang="en-US" altLang="ja-JP" sz="800" b="0" i="0" u="none" strike="noStrike" kern="1200" cap="none" spc="0" normalizeH="0" baseline="30000" noProof="0" dirty="0">
                    <a:ln>
                      <a:noFill/>
                    </a:ln>
                    <a:solidFill>
                      <a:schemeClr val="tx1">
                        <a:lumMod val="50000"/>
                        <a:lumOff val="50000"/>
                      </a:schemeClr>
                    </a:solidFill>
                    <a:effectLst/>
                    <a:uLnTx/>
                    <a:uFillTx/>
                    <a:latin typeface="Helvetica" pitchFamily="2" charset="0"/>
                    <a:ea typeface="游ゴシック" panose="020B0400000000000000" pitchFamily="34" charset="-128"/>
                    <a:cs typeface="+mn-cs"/>
                  </a:rPr>
                  <a:t>3</a:t>
                </a:r>
                <a:r>
                  <a:rPr kumimoji="1" lang="en-US" altLang="ja-JP" sz="800" b="0" i="0" u="none" strike="noStrike" kern="1200" cap="none" spc="0" normalizeH="0" baseline="0" noProof="0" dirty="0">
                    <a:ln>
                      <a:noFill/>
                    </a:ln>
                    <a:solidFill>
                      <a:schemeClr val="tx1">
                        <a:lumMod val="50000"/>
                        <a:lumOff val="50000"/>
                      </a:schemeClr>
                    </a:solidFill>
                    <a:effectLst/>
                    <a:uLnTx/>
                    <a:uFillTx/>
                    <a:latin typeface="Helvetica" pitchFamily="2" charset="0"/>
                    <a:ea typeface="游ゴシック" panose="020B0400000000000000" pitchFamily="34" charset="-128"/>
                    <a:cs typeface="+mn-cs"/>
                  </a:rPr>
                  <a:t>]</a:t>
                </a:r>
                <a:endParaRPr kumimoji="1" lang="ja-JP" altLang="en-US" sz="800" b="0" i="0" u="none" strike="noStrike" kern="1200" cap="none" spc="0" normalizeH="0" baseline="0" noProof="0" dirty="0">
                  <a:ln>
                    <a:noFill/>
                  </a:ln>
                  <a:solidFill>
                    <a:schemeClr val="tx1">
                      <a:lumMod val="50000"/>
                      <a:lumOff val="50000"/>
                    </a:schemeClr>
                  </a:solidFill>
                  <a:effectLst/>
                  <a:uLnTx/>
                  <a:uFillTx/>
                  <a:latin typeface="Helvetica" pitchFamily="2" charset="0"/>
                  <a:ea typeface="游ゴシック" panose="020B0400000000000000" pitchFamily="34" charset="-128"/>
                  <a:cs typeface="+mn-cs"/>
                </a:endParaRPr>
              </a:p>
            </p:txBody>
          </p:sp>
          <p:cxnSp>
            <p:nvCxnSpPr>
              <p:cNvPr id="1218" name="直線矢印コネクタ 1217">
                <a:extLst>
                  <a:ext uri="{FF2B5EF4-FFF2-40B4-BE49-F238E27FC236}">
                    <a16:creationId xmlns:a16="http://schemas.microsoft.com/office/drawing/2014/main" id="{1DD50F4D-9BAD-51C6-E6C4-4C2F83AB4CBB}"/>
                  </a:ext>
                </a:extLst>
              </p:cNvPr>
              <p:cNvCxnSpPr/>
              <p:nvPr/>
            </p:nvCxnSpPr>
            <p:spPr>
              <a:xfrm>
                <a:off x="3863424" y="6038207"/>
                <a:ext cx="14477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19" name="テキスト ボックス 1218">
                <a:extLst>
                  <a:ext uri="{FF2B5EF4-FFF2-40B4-BE49-F238E27FC236}">
                    <a16:creationId xmlns:a16="http://schemas.microsoft.com/office/drawing/2014/main" id="{81703381-1C7F-BCA6-B2D8-20D83BDCB23A}"/>
                  </a:ext>
                </a:extLst>
              </p:cNvPr>
              <p:cNvSpPr txBox="1"/>
              <p:nvPr/>
            </p:nvSpPr>
            <p:spPr>
              <a:xfrm>
                <a:off x="3337664" y="5880262"/>
                <a:ext cx="602336" cy="294123"/>
              </a:xfrm>
              <a:prstGeom prst="rect">
                <a:avLst/>
              </a:prstGeom>
              <a:solidFill>
                <a:schemeClr val="bg1"/>
              </a:solidFill>
              <a:effectLst>
                <a:softEdge rad="50800"/>
              </a:effectLst>
            </p:spPr>
            <p:txBody>
              <a:bodyPr wrap="square" rtlCol="0">
                <a:spAutoFit/>
              </a:bodyPr>
              <a:lstStyle/>
              <a:p>
                <a:r>
                  <a:rPr lang="en-US" altLang="ja-JP" sz="1050" dirty="0">
                    <a:latin typeface="Hiragino Maru Gothic Pro W4" panose="020F0400000000000000" pitchFamily="34" charset="-128"/>
                    <a:ea typeface="Hiragino Maru Gothic Pro W4" panose="020F0400000000000000" pitchFamily="34" charset="-128"/>
                  </a:rPr>
                  <a:t>density</a:t>
                </a:r>
                <a:endParaRPr lang="ja-JP" altLang="en-US" sz="1050" dirty="0">
                  <a:latin typeface="Hiragino Maru Gothic Pro W4" panose="020F0400000000000000" pitchFamily="34" charset="-128"/>
                  <a:ea typeface="Hiragino Maru Gothic Pro W4" panose="020F0400000000000000" pitchFamily="34" charset="-128"/>
                </a:endParaRPr>
              </a:p>
            </p:txBody>
          </p:sp>
          <p:sp>
            <p:nvSpPr>
              <p:cNvPr id="1220" name="テキスト ボックス 1219">
                <a:extLst>
                  <a:ext uri="{FF2B5EF4-FFF2-40B4-BE49-F238E27FC236}">
                    <a16:creationId xmlns:a16="http://schemas.microsoft.com/office/drawing/2014/main" id="{3C0645A5-EDF7-45BE-E909-D5818378269B}"/>
                  </a:ext>
                </a:extLst>
              </p:cNvPr>
              <p:cNvSpPr txBox="1"/>
              <p:nvPr/>
            </p:nvSpPr>
            <p:spPr>
              <a:xfrm>
                <a:off x="1542927" y="4480059"/>
                <a:ext cx="2728194" cy="425210"/>
              </a:xfrm>
              <a:prstGeom prst="rect">
                <a:avLst/>
              </a:prstGeom>
              <a:noFill/>
            </p:spPr>
            <p:txBody>
              <a:bodyPr wrap="square" rtlCol="0">
                <a:spAutoFit/>
              </a:bodyPr>
              <a:lstStyle/>
              <a:p>
                <a:pPr algn="ctr"/>
                <a:r>
                  <a:rPr lang="en-US" altLang="ja-JP" sz="1600" b="1" dirty="0">
                    <a:solidFill>
                      <a:srgbClr val="FF0000"/>
                    </a:solidFill>
                    <a:effectLst>
                      <a:outerShdw blurRad="38100" dist="38100" dir="2700000" algn="tl">
                        <a:srgbClr val="000000">
                          <a:alpha val="43137"/>
                        </a:srgbClr>
                      </a:outerShdw>
                    </a:effectLst>
                    <a:latin typeface="Hiragino Maru Gothic Pro W4" panose="020F0400000000000000" pitchFamily="34" charset="-128"/>
                    <a:ea typeface="Hiragino Maru Gothic Pro W4" panose="020F0400000000000000" pitchFamily="34" charset="-128"/>
                  </a:rPr>
                  <a:t>Heatwave speed: v</a:t>
                </a:r>
                <a:r>
                  <a:rPr lang="en-US" altLang="ja-JP" sz="1600" b="1" baseline="-25000" dirty="0">
                    <a:solidFill>
                      <a:srgbClr val="FF0000"/>
                    </a:solidFill>
                    <a:effectLst>
                      <a:outerShdw blurRad="38100" dist="38100" dir="2700000" algn="tl">
                        <a:srgbClr val="000000">
                          <a:alpha val="43137"/>
                        </a:srgbClr>
                      </a:outerShdw>
                    </a:effectLst>
                    <a:latin typeface="Hiragino Maru Gothic Pro W4" panose="020F0400000000000000" pitchFamily="34" charset="-128"/>
                    <a:ea typeface="Hiragino Maru Gothic Pro W4" panose="020F0400000000000000" pitchFamily="34" charset="-128"/>
                  </a:rPr>
                  <a:t>heat</a:t>
                </a:r>
                <a:r>
                  <a:rPr lang="en-US" altLang="ja-JP" sz="1600" b="1" dirty="0">
                    <a:solidFill>
                      <a:srgbClr val="FF0000"/>
                    </a:solidFill>
                    <a:effectLst>
                      <a:outerShdw blurRad="38100" dist="38100" dir="2700000" algn="tl">
                        <a:srgbClr val="000000">
                          <a:alpha val="43137"/>
                        </a:srgbClr>
                      </a:outerShdw>
                    </a:effectLst>
                    <a:latin typeface="Hiragino Maru Gothic Pro W4" panose="020F0400000000000000" pitchFamily="34" charset="-128"/>
                    <a:ea typeface="Hiragino Maru Gothic Pro W4" panose="020F0400000000000000" pitchFamily="34" charset="-128"/>
                  </a:rPr>
                  <a:t>~0.1c</a:t>
                </a:r>
                <a:endParaRPr lang="ja-JP" altLang="en-US" sz="1600" b="1" dirty="0">
                  <a:solidFill>
                    <a:srgbClr val="FF0000"/>
                  </a:solidFill>
                  <a:effectLst>
                    <a:outerShdw blurRad="38100" dist="38100" dir="2700000" algn="tl">
                      <a:srgbClr val="000000">
                        <a:alpha val="43137"/>
                      </a:srgbClr>
                    </a:outerShdw>
                  </a:effectLst>
                  <a:latin typeface="Hiragino Maru Gothic Pro W4" panose="020F0400000000000000" pitchFamily="34" charset="-128"/>
                  <a:ea typeface="Hiragino Maru Gothic Pro W4" panose="020F0400000000000000" pitchFamily="34" charset="-128"/>
                </a:endParaRPr>
              </a:p>
            </p:txBody>
          </p:sp>
          <p:sp>
            <p:nvSpPr>
              <p:cNvPr id="1221" name="テキスト ボックス 1220">
                <a:extLst>
                  <a:ext uri="{FF2B5EF4-FFF2-40B4-BE49-F238E27FC236}">
                    <a16:creationId xmlns:a16="http://schemas.microsoft.com/office/drawing/2014/main" id="{6FB875FA-1C0C-745D-5C98-3358E37A4FED}"/>
                  </a:ext>
                </a:extLst>
              </p:cNvPr>
              <p:cNvSpPr txBox="1"/>
              <p:nvPr/>
            </p:nvSpPr>
            <p:spPr>
              <a:xfrm>
                <a:off x="2512237" y="5893405"/>
                <a:ext cx="382618" cy="270589"/>
              </a:xfrm>
              <a:prstGeom prst="rect">
                <a:avLst/>
              </a:prstGeom>
              <a:noFill/>
            </p:spPr>
            <p:txBody>
              <a:bodyPr wrap="none" rtlCol="0">
                <a:spAutoFit/>
              </a:bodyPr>
              <a:lstStyle/>
              <a:p>
                <a:r>
                  <a:rPr lang="en-US" altLang="ja-JP" sz="800" dirty="0">
                    <a:latin typeface="Hiragino Maru Gothic Pro W4" panose="020F0400000000000000" pitchFamily="34" charset="-128"/>
                    <a:ea typeface="Hiragino Maru Gothic Pro W4" panose="020F0400000000000000" pitchFamily="34" charset="-128"/>
                  </a:rPr>
                  <a:t>laser</a:t>
                </a:r>
                <a:endParaRPr lang="ja-JP" altLang="en-US" sz="800" dirty="0">
                  <a:latin typeface="Hiragino Maru Gothic Pro W4" panose="020F0400000000000000" pitchFamily="34" charset="-128"/>
                  <a:ea typeface="Hiragino Maru Gothic Pro W4" panose="020F0400000000000000" pitchFamily="34" charset="-128"/>
                </a:endParaRPr>
              </a:p>
            </p:txBody>
          </p:sp>
          <p:sp>
            <p:nvSpPr>
              <p:cNvPr id="1223" name="テキスト ボックス 1222">
                <a:extLst>
                  <a:ext uri="{FF2B5EF4-FFF2-40B4-BE49-F238E27FC236}">
                    <a16:creationId xmlns:a16="http://schemas.microsoft.com/office/drawing/2014/main" id="{B2C8E3A0-2F4C-A0B0-0020-C138EA7FCE43}"/>
                  </a:ext>
                </a:extLst>
              </p:cNvPr>
              <p:cNvSpPr txBox="1"/>
              <p:nvPr/>
            </p:nvSpPr>
            <p:spPr>
              <a:xfrm>
                <a:off x="2359303" y="5538991"/>
                <a:ext cx="275273" cy="270589"/>
              </a:xfrm>
              <a:prstGeom prst="rect">
                <a:avLst/>
              </a:prstGeom>
              <a:noFill/>
            </p:spPr>
            <p:txBody>
              <a:bodyPr wrap="none" rtlCol="0">
                <a:spAutoFit/>
              </a:bodyPr>
              <a:lstStyle/>
              <a:p>
                <a:r>
                  <a:rPr lang="en-US" sz="800" dirty="0"/>
                  <a:t>10</a:t>
                </a:r>
              </a:p>
            </p:txBody>
          </p:sp>
          <p:sp>
            <p:nvSpPr>
              <p:cNvPr id="1225" name="テキスト ボックス 1224">
                <a:extLst>
                  <a:ext uri="{FF2B5EF4-FFF2-40B4-BE49-F238E27FC236}">
                    <a16:creationId xmlns:a16="http://schemas.microsoft.com/office/drawing/2014/main" id="{9A12B0B3-FDFE-33A5-E279-5E0FA4E85ECB}"/>
                  </a:ext>
                </a:extLst>
              </p:cNvPr>
              <p:cNvSpPr txBox="1"/>
              <p:nvPr/>
            </p:nvSpPr>
            <p:spPr>
              <a:xfrm>
                <a:off x="2354705" y="4942915"/>
                <a:ext cx="275273" cy="270589"/>
              </a:xfrm>
              <a:prstGeom prst="rect">
                <a:avLst/>
              </a:prstGeom>
              <a:noFill/>
            </p:spPr>
            <p:txBody>
              <a:bodyPr wrap="none" rtlCol="0">
                <a:spAutoFit/>
              </a:bodyPr>
              <a:lstStyle/>
              <a:p>
                <a:r>
                  <a:rPr lang="en-US" sz="800" dirty="0"/>
                  <a:t>20</a:t>
                </a:r>
              </a:p>
            </p:txBody>
          </p:sp>
          <p:sp>
            <p:nvSpPr>
              <p:cNvPr id="1226" name="テキスト ボックス 1225">
                <a:extLst>
                  <a:ext uri="{FF2B5EF4-FFF2-40B4-BE49-F238E27FC236}">
                    <a16:creationId xmlns:a16="http://schemas.microsoft.com/office/drawing/2014/main" id="{AFAEBB3E-4555-7019-FF41-4B7EC38BE99F}"/>
                  </a:ext>
                </a:extLst>
              </p:cNvPr>
              <p:cNvSpPr txBox="1"/>
              <p:nvPr/>
            </p:nvSpPr>
            <p:spPr>
              <a:xfrm>
                <a:off x="2392553" y="6152239"/>
                <a:ext cx="222336" cy="270589"/>
              </a:xfrm>
              <a:prstGeom prst="rect">
                <a:avLst/>
              </a:prstGeom>
              <a:noFill/>
            </p:spPr>
            <p:txBody>
              <a:bodyPr wrap="none" rtlCol="0">
                <a:spAutoFit/>
              </a:bodyPr>
              <a:lstStyle/>
              <a:p>
                <a:r>
                  <a:rPr lang="en-US" sz="800" dirty="0"/>
                  <a:t>0</a:t>
                </a:r>
              </a:p>
            </p:txBody>
          </p:sp>
          <p:grpSp>
            <p:nvGrpSpPr>
              <p:cNvPr id="1228" name="グループ化 1227">
                <a:extLst>
                  <a:ext uri="{FF2B5EF4-FFF2-40B4-BE49-F238E27FC236}">
                    <a16:creationId xmlns:a16="http://schemas.microsoft.com/office/drawing/2014/main" id="{E7D97FCE-40F6-16A1-2DF6-03AB767A3743}"/>
                  </a:ext>
                </a:extLst>
              </p:cNvPr>
              <p:cNvGrpSpPr/>
              <p:nvPr/>
            </p:nvGrpSpPr>
            <p:grpSpPr>
              <a:xfrm>
                <a:off x="3356968" y="5216331"/>
                <a:ext cx="246461" cy="3582"/>
                <a:chOff x="3360949" y="5472805"/>
                <a:chExt cx="246461" cy="3582"/>
              </a:xfrm>
            </p:grpSpPr>
            <p:cxnSp>
              <p:nvCxnSpPr>
                <p:cNvPr id="1229" name="直線矢印コネクタ 1228">
                  <a:extLst>
                    <a:ext uri="{FF2B5EF4-FFF2-40B4-BE49-F238E27FC236}">
                      <a16:creationId xmlns:a16="http://schemas.microsoft.com/office/drawing/2014/main" id="{882D62B0-D114-B45A-0A6A-E45CBBC9CB86}"/>
                    </a:ext>
                  </a:extLst>
                </p:cNvPr>
                <p:cNvCxnSpPr>
                  <a:cxnSpLocks/>
                </p:cNvCxnSpPr>
                <p:nvPr/>
              </p:nvCxnSpPr>
              <p:spPr>
                <a:xfrm>
                  <a:off x="3360949" y="5472805"/>
                  <a:ext cx="54619"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30" name="直線矢印コネクタ 1229">
                  <a:extLst>
                    <a:ext uri="{FF2B5EF4-FFF2-40B4-BE49-F238E27FC236}">
                      <a16:creationId xmlns:a16="http://schemas.microsoft.com/office/drawing/2014/main" id="{0D9351C4-AE17-3636-92C9-5321D8770CFF}"/>
                    </a:ext>
                  </a:extLst>
                </p:cNvPr>
                <p:cNvCxnSpPr>
                  <a:cxnSpLocks/>
                </p:cNvCxnSpPr>
                <p:nvPr/>
              </p:nvCxnSpPr>
              <p:spPr>
                <a:xfrm>
                  <a:off x="3459560" y="5474600"/>
                  <a:ext cx="54619"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31" name="直線矢印コネクタ 1230">
                  <a:extLst>
                    <a:ext uri="{FF2B5EF4-FFF2-40B4-BE49-F238E27FC236}">
                      <a16:creationId xmlns:a16="http://schemas.microsoft.com/office/drawing/2014/main" id="{9BA386E0-6811-013C-139B-C3D7F7FA304C}"/>
                    </a:ext>
                  </a:extLst>
                </p:cNvPr>
                <p:cNvCxnSpPr>
                  <a:cxnSpLocks/>
                </p:cNvCxnSpPr>
                <p:nvPr/>
              </p:nvCxnSpPr>
              <p:spPr>
                <a:xfrm>
                  <a:off x="3577984" y="5476387"/>
                  <a:ext cx="29426"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2" name="グループ化 11">
              <a:extLst>
                <a:ext uri="{FF2B5EF4-FFF2-40B4-BE49-F238E27FC236}">
                  <a16:creationId xmlns:a16="http://schemas.microsoft.com/office/drawing/2014/main" id="{9F09FE13-8840-D0BD-4BE9-2D4E60E4F3CF}"/>
                </a:ext>
              </a:extLst>
            </p:cNvPr>
            <p:cNvGrpSpPr/>
            <p:nvPr/>
          </p:nvGrpSpPr>
          <p:grpSpPr>
            <a:xfrm>
              <a:off x="2430403" y="2532730"/>
              <a:ext cx="3665597" cy="1491403"/>
              <a:chOff x="2430403" y="2532730"/>
              <a:chExt cx="3665597" cy="1491403"/>
            </a:xfrm>
          </p:grpSpPr>
          <p:sp>
            <p:nvSpPr>
              <p:cNvPr id="56" name="テキスト ボックス 55">
                <a:extLst>
                  <a:ext uri="{FF2B5EF4-FFF2-40B4-BE49-F238E27FC236}">
                    <a16:creationId xmlns:a16="http://schemas.microsoft.com/office/drawing/2014/main" id="{FA96A5C8-74A5-4E6D-8473-B34CBE33EE19}"/>
                  </a:ext>
                </a:extLst>
              </p:cNvPr>
              <p:cNvSpPr txBox="1"/>
              <p:nvPr/>
            </p:nvSpPr>
            <p:spPr>
              <a:xfrm>
                <a:off x="2430403" y="2532730"/>
                <a:ext cx="1386918" cy="276999"/>
              </a:xfrm>
              <a:prstGeom prst="rect">
                <a:avLst/>
              </a:prstGeom>
              <a:noFill/>
            </p:spPr>
            <p:txBody>
              <a:bodyPr wrap="none" rtlCol="0">
                <a:spAutoFit/>
              </a:bodyPr>
              <a:lstStyle/>
              <a:p>
                <a:r>
                  <a:rPr kumimoji="1" lang="en-US" altLang="ja-JP" sz="1200" b="1" dirty="0">
                    <a:solidFill>
                      <a:schemeClr val="accent4"/>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Thermal front</a:t>
                </a:r>
                <a:endParaRPr kumimoji="1" lang="ja-JP" altLang="en-US" sz="1200" b="1" dirty="0">
                  <a:solidFill>
                    <a:schemeClr val="accent4"/>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B618F016-1B21-99E7-8E91-D512739B46ED}"/>
                  </a:ext>
                </a:extLst>
              </p:cNvPr>
              <p:cNvSpPr txBox="1"/>
              <p:nvPr/>
            </p:nvSpPr>
            <p:spPr>
              <a:xfrm>
                <a:off x="2969780" y="2800290"/>
                <a:ext cx="1151277" cy="276999"/>
              </a:xfrm>
              <a:prstGeom prst="rect">
                <a:avLst/>
              </a:prstGeom>
              <a:noFill/>
            </p:spPr>
            <p:txBody>
              <a:bodyPr wrap="none" rtlCol="0">
                <a:spAutoFit/>
              </a:bodyPr>
              <a:lstStyle/>
              <a:p>
                <a:r>
                  <a:rPr kumimoji="1" lang="en-US" altLang="ja-JP" sz="1200" b="1" dirty="0">
                    <a:solidFill>
                      <a:schemeClr val="accent4"/>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Shockwave</a:t>
                </a:r>
                <a:endParaRPr kumimoji="1" lang="ja-JP" altLang="en-US" sz="1200" b="1" dirty="0">
                  <a:solidFill>
                    <a:schemeClr val="accent4"/>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115" name="テキスト ボックス 1114">
                <a:extLst>
                  <a:ext uri="{FF2B5EF4-FFF2-40B4-BE49-F238E27FC236}">
                    <a16:creationId xmlns:a16="http://schemas.microsoft.com/office/drawing/2014/main" id="{A6CCF6B5-17FA-7021-E7FD-FFA47EA48A9A}"/>
                  </a:ext>
                </a:extLst>
              </p:cNvPr>
              <p:cNvSpPr txBox="1"/>
              <p:nvPr/>
            </p:nvSpPr>
            <p:spPr>
              <a:xfrm>
                <a:off x="3622672" y="3016043"/>
                <a:ext cx="2172390" cy="523220"/>
              </a:xfrm>
              <a:prstGeom prst="rect">
                <a:avLst/>
              </a:prstGeom>
              <a:noFill/>
            </p:spPr>
            <p:txBody>
              <a:bodyPr wrap="none" rtlCol="0">
                <a:spAutoFit/>
              </a:bodyPr>
              <a:lstStyle/>
              <a:p>
                <a:r>
                  <a:rPr kumimoji="1" lang="en-US" altLang="ja-JP" sz="2800" b="1" dirty="0">
                    <a:solidFill>
                      <a:schemeClr val="accent4"/>
                    </a:solidFill>
                    <a:effectLst>
                      <a:outerShdw blurRad="38100" dist="38100" dir="2700000" sx="102000" sy="102000" algn="tl">
                        <a:srgbClr val="000000">
                          <a:alpha val="95000"/>
                        </a:srgbClr>
                      </a:outerShdw>
                    </a:effectLst>
                    <a:latin typeface="BIZ UDPゴシック" panose="020B0400000000000000" pitchFamily="50" charset="-128"/>
                    <a:ea typeface="BIZ UDPゴシック" panose="020B0400000000000000" pitchFamily="50" charset="-128"/>
                  </a:rPr>
                  <a:t>Heatwave</a:t>
                </a:r>
                <a:endParaRPr kumimoji="1" lang="ja-JP" altLang="en-US" sz="2800" b="1" dirty="0">
                  <a:solidFill>
                    <a:schemeClr val="accent4"/>
                  </a:solidFill>
                  <a:effectLst>
                    <a:outerShdw blurRad="38100" dist="38100" dir="2700000" sx="102000" sy="102000" algn="tl">
                      <a:srgbClr val="000000">
                        <a:alpha val="95000"/>
                      </a:srgbClr>
                    </a:outerShdw>
                  </a:effectLst>
                  <a:latin typeface="BIZ UDPゴシック" panose="020B0400000000000000" pitchFamily="50" charset="-128"/>
                  <a:ea typeface="BIZ UDPゴシック" panose="020B0400000000000000" pitchFamily="50" charset="-128"/>
                </a:endParaRPr>
              </a:p>
            </p:txBody>
          </p:sp>
          <p:sp>
            <p:nvSpPr>
              <p:cNvPr id="1175" name="楕円 1174">
                <a:extLst>
                  <a:ext uri="{FF2B5EF4-FFF2-40B4-BE49-F238E27FC236}">
                    <a16:creationId xmlns:a16="http://schemas.microsoft.com/office/drawing/2014/main" id="{813679B1-B181-D84F-7506-278C524BE7CC}"/>
                  </a:ext>
                </a:extLst>
              </p:cNvPr>
              <p:cNvSpPr>
                <a:spLocks noChangeAspect="1"/>
              </p:cNvSpPr>
              <p:nvPr/>
            </p:nvSpPr>
            <p:spPr>
              <a:xfrm>
                <a:off x="3750080" y="3673568"/>
                <a:ext cx="270388" cy="270388"/>
              </a:xfrm>
              <a:prstGeom prst="ellipse">
                <a:avLst/>
              </a:prstGeom>
              <a:solidFill>
                <a:schemeClr val="accent1">
                  <a:lumMod val="7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80" name="グループ化 1179">
                <a:extLst>
                  <a:ext uri="{FF2B5EF4-FFF2-40B4-BE49-F238E27FC236}">
                    <a16:creationId xmlns:a16="http://schemas.microsoft.com/office/drawing/2014/main" id="{28F5CC30-D7E8-AC12-15FD-BF3AE322A0B9}"/>
                  </a:ext>
                </a:extLst>
              </p:cNvPr>
              <p:cNvGrpSpPr/>
              <p:nvPr/>
            </p:nvGrpSpPr>
            <p:grpSpPr>
              <a:xfrm>
                <a:off x="2609511" y="3626269"/>
                <a:ext cx="1008138" cy="397864"/>
                <a:chOff x="3688271" y="752235"/>
                <a:chExt cx="1198706" cy="583952"/>
              </a:xfrm>
            </p:grpSpPr>
            <p:sp>
              <p:nvSpPr>
                <p:cNvPr id="1188" name="矢印: 右 1187">
                  <a:extLst>
                    <a:ext uri="{FF2B5EF4-FFF2-40B4-BE49-F238E27FC236}">
                      <a16:creationId xmlns:a16="http://schemas.microsoft.com/office/drawing/2014/main" id="{46660B37-22EA-59F4-4AF6-90CEB979C68E}"/>
                    </a:ext>
                  </a:extLst>
                </p:cNvPr>
                <p:cNvSpPr/>
                <p:nvPr/>
              </p:nvSpPr>
              <p:spPr>
                <a:xfrm>
                  <a:off x="4113547" y="827830"/>
                  <a:ext cx="773430" cy="494499"/>
                </a:xfrm>
                <a:prstGeom prst="rightArrow">
                  <a:avLst/>
                </a:prstGeom>
                <a:gradFill flip="none" rotWithShape="1">
                  <a:gsLst>
                    <a:gs pos="100000">
                      <a:schemeClr val="bg1">
                        <a:alpha val="22000"/>
                      </a:schemeClr>
                    </a:gs>
                    <a:gs pos="3000">
                      <a:srgbClr val="FF0000"/>
                    </a:gs>
                  </a:gsLst>
                  <a:lin ang="10800000" scaled="1"/>
                  <a:tileRect/>
                </a:gradFill>
                <a:ln>
                  <a:noFill/>
                </a:ln>
                <a:effectLst>
                  <a:outerShdw blurRad="63500" sx="102000" sy="102000" algn="ctr" rotWithShape="0">
                    <a:schemeClr val="bg1">
                      <a:alpha val="92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9" name="矢印: 右 1188">
                  <a:extLst>
                    <a:ext uri="{FF2B5EF4-FFF2-40B4-BE49-F238E27FC236}">
                      <a16:creationId xmlns:a16="http://schemas.microsoft.com/office/drawing/2014/main" id="{96E9E740-9946-A464-B909-DE667015CC00}"/>
                    </a:ext>
                  </a:extLst>
                </p:cNvPr>
                <p:cNvSpPr/>
                <p:nvPr/>
              </p:nvSpPr>
              <p:spPr>
                <a:xfrm>
                  <a:off x="3922701" y="763836"/>
                  <a:ext cx="290457" cy="572351"/>
                </a:xfrm>
                <a:prstGeom prst="rightArrow">
                  <a:avLst/>
                </a:prstGeom>
                <a:gradFill flip="none" rotWithShape="1">
                  <a:gsLst>
                    <a:gs pos="100000">
                      <a:schemeClr val="bg1">
                        <a:alpha val="29000"/>
                      </a:schemeClr>
                    </a:gs>
                    <a:gs pos="3000">
                      <a:srgbClr val="FF0000"/>
                    </a:gs>
                  </a:gsLst>
                  <a:lin ang="10800000" scaled="1"/>
                  <a:tileRect/>
                </a:gradFill>
                <a:ln>
                  <a:noFill/>
                </a:ln>
                <a:effectLst>
                  <a:outerShdw blurRad="63500" sx="102000" sy="102000" algn="ctr" rotWithShape="0">
                    <a:schemeClr val="bg1">
                      <a:alpha val="92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0" name="矢印: 右 1189">
                  <a:extLst>
                    <a:ext uri="{FF2B5EF4-FFF2-40B4-BE49-F238E27FC236}">
                      <a16:creationId xmlns:a16="http://schemas.microsoft.com/office/drawing/2014/main" id="{E5F21B9C-BFAF-E967-E459-A89FDC0F42A1}"/>
                    </a:ext>
                  </a:extLst>
                </p:cNvPr>
                <p:cNvSpPr/>
                <p:nvPr/>
              </p:nvSpPr>
              <p:spPr>
                <a:xfrm>
                  <a:off x="3688271" y="752235"/>
                  <a:ext cx="290457" cy="572351"/>
                </a:xfrm>
                <a:prstGeom prst="rightArrow">
                  <a:avLst>
                    <a:gd name="adj1" fmla="val 65036"/>
                    <a:gd name="adj2" fmla="val 50000"/>
                  </a:avLst>
                </a:prstGeom>
                <a:gradFill flip="none" rotWithShape="1">
                  <a:gsLst>
                    <a:gs pos="65000">
                      <a:srgbClr val="FFB9B9">
                        <a:alpha val="25000"/>
                      </a:srgbClr>
                    </a:gs>
                    <a:gs pos="100000">
                      <a:schemeClr val="bg1">
                        <a:alpha val="0"/>
                      </a:schemeClr>
                    </a:gs>
                    <a:gs pos="3000">
                      <a:srgbClr val="FF0000"/>
                    </a:gs>
                  </a:gsLst>
                  <a:lin ang="10800000" scaled="1"/>
                  <a:tileRect/>
                </a:gradFill>
                <a:ln>
                  <a:noFill/>
                </a:ln>
                <a:effectLst>
                  <a:outerShdw blurRad="63500" sx="102000" sy="102000" algn="ctr" rotWithShape="0">
                    <a:schemeClr val="bg1">
                      <a:alpha val="92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184" name="直線矢印コネクタ 1183">
                <a:extLst>
                  <a:ext uri="{FF2B5EF4-FFF2-40B4-BE49-F238E27FC236}">
                    <a16:creationId xmlns:a16="http://schemas.microsoft.com/office/drawing/2014/main" id="{32260860-9885-167C-CB84-F65D657F93FA}"/>
                  </a:ext>
                </a:extLst>
              </p:cNvPr>
              <p:cNvCxnSpPr/>
              <p:nvPr/>
            </p:nvCxnSpPr>
            <p:spPr>
              <a:xfrm>
                <a:off x="3063364" y="3064822"/>
                <a:ext cx="0" cy="600861"/>
              </a:xfrm>
              <a:prstGeom prst="straightConnector1">
                <a:avLst/>
              </a:prstGeom>
              <a:ln>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1185" name="直線矢印コネクタ 1184">
                <a:extLst>
                  <a:ext uri="{FF2B5EF4-FFF2-40B4-BE49-F238E27FC236}">
                    <a16:creationId xmlns:a16="http://schemas.microsoft.com/office/drawing/2014/main" id="{74C66BD6-954E-F010-7144-25435EA34ED7}"/>
                  </a:ext>
                </a:extLst>
              </p:cNvPr>
              <p:cNvCxnSpPr>
                <a:cxnSpLocks/>
              </p:cNvCxnSpPr>
              <p:nvPr/>
            </p:nvCxnSpPr>
            <p:spPr>
              <a:xfrm>
                <a:off x="2853792" y="2886745"/>
                <a:ext cx="0" cy="781120"/>
              </a:xfrm>
              <a:prstGeom prst="straightConnector1">
                <a:avLst/>
              </a:prstGeom>
              <a:ln>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1186" name="直線矢印コネクタ 1185">
                <a:extLst>
                  <a:ext uri="{FF2B5EF4-FFF2-40B4-BE49-F238E27FC236}">
                    <a16:creationId xmlns:a16="http://schemas.microsoft.com/office/drawing/2014/main" id="{F7B48A84-B4B3-1DEE-A326-A255B05761AF}"/>
                  </a:ext>
                </a:extLst>
              </p:cNvPr>
              <p:cNvCxnSpPr/>
              <p:nvPr/>
            </p:nvCxnSpPr>
            <p:spPr>
              <a:xfrm>
                <a:off x="3617649" y="3301444"/>
                <a:ext cx="0" cy="360518"/>
              </a:xfrm>
              <a:prstGeom prst="straightConnector1">
                <a:avLst/>
              </a:prstGeom>
              <a:ln>
                <a:solidFill>
                  <a:schemeClr val="bg1"/>
                </a:solidFill>
                <a:tailEnd type="stealth"/>
              </a:ln>
            </p:spPr>
            <p:style>
              <a:lnRef idx="1">
                <a:schemeClr val="accent1"/>
              </a:lnRef>
              <a:fillRef idx="0">
                <a:schemeClr val="accent1"/>
              </a:fillRef>
              <a:effectRef idx="0">
                <a:schemeClr val="accent1"/>
              </a:effectRef>
              <a:fontRef idx="minor">
                <a:schemeClr val="tx1"/>
              </a:fontRef>
            </p:style>
          </p:cxnSp>
          <p:sp>
            <p:nvSpPr>
              <p:cNvPr id="1248" name="テキスト ボックス 1247">
                <a:extLst>
                  <a:ext uri="{FF2B5EF4-FFF2-40B4-BE49-F238E27FC236}">
                    <a16:creationId xmlns:a16="http://schemas.microsoft.com/office/drawing/2014/main" id="{727B5A91-AD3F-D723-DED3-1F2EDF9F4892}"/>
                  </a:ext>
                </a:extLst>
              </p:cNvPr>
              <p:cNvSpPr txBox="1"/>
              <p:nvPr/>
            </p:nvSpPr>
            <p:spPr>
              <a:xfrm>
                <a:off x="5680502" y="3160801"/>
                <a:ext cx="415498" cy="369332"/>
              </a:xfrm>
              <a:prstGeom prst="rect">
                <a:avLst/>
              </a:prstGeom>
              <a:noFill/>
            </p:spPr>
            <p:txBody>
              <a:bodyPr wrap="none" rtlCol="0">
                <a:spAutoFit/>
              </a:bodyPr>
              <a:lstStyle/>
              <a:p>
                <a:r>
                  <a:rPr lang="ja-JP" altLang="en-US"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②</a:t>
                </a:r>
                <a:endParaRPr kumimoji="1" lang="ja-JP" altLang="en-US"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grpSp>
      </p:grpSp>
      <p:grpSp>
        <p:nvGrpSpPr>
          <p:cNvPr id="14" name="グループ化 13">
            <a:extLst>
              <a:ext uri="{FF2B5EF4-FFF2-40B4-BE49-F238E27FC236}">
                <a16:creationId xmlns:a16="http://schemas.microsoft.com/office/drawing/2014/main" id="{7A6C04E7-FCBC-9C45-D686-07251AEA66D3}"/>
              </a:ext>
            </a:extLst>
          </p:cNvPr>
          <p:cNvGrpSpPr/>
          <p:nvPr/>
        </p:nvGrpSpPr>
        <p:grpSpPr>
          <a:xfrm>
            <a:off x="3001452" y="4011985"/>
            <a:ext cx="2556147" cy="1378097"/>
            <a:chOff x="3001452" y="4011985"/>
            <a:chExt cx="2556147" cy="1378097"/>
          </a:xfrm>
        </p:grpSpPr>
        <p:sp>
          <p:nvSpPr>
            <p:cNvPr id="1059" name="テキスト ボックス 1058">
              <a:extLst>
                <a:ext uri="{FF2B5EF4-FFF2-40B4-BE49-F238E27FC236}">
                  <a16:creationId xmlns:a16="http://schemas.microsoft.com/office/drawing/2014/main" id="{E0165FF3-99A2-A318-2C18-A2E1549E088F}"/>
                </a:ext>
              </a:extLst>
            </p:cNvPr>
            <p:cNvSpPr txBox="1"/>
            <p:nvPr/>
          </p:nvSpPr>
          <p:spPr>
            <a:xfrm>
              <a:off x="3400441" y="4084987"/>
              <a:ext cx="1584041" cy="500656"/>
            </a:xfrm>
            <a:prstGeom prst="rect">
              <a:avLst/>
            </a:prstGeom>
            <a:noFill/>
          </p:spPr>
          <p:txBody>
            <a:bodyPr wrap="none" rtlCol="0">
              <a:spAutoFit/>
            </a:bodyPr>
            <a:lstStyle/>
            <a:p>
              <a:r>
                <a:rPr kumimoji="1" lang="en-US" altLang="ja-JP" sz="3200" b="1" dirty="0">
                  <a:solidFill>
                    <a:srgbClr val="FFFF00"/>
                  </a:solidFill>
                  <a:effectLst>
                    <a:outerShdw blurRad="38100" dist="38100" dir="2700000" algn="tl">
                      <a:schemeClr val="tx1"/>
                    </a:outerShdw>
                  </a:effectLst>
                  <a:latin typeface="Symbol" panose="05050102010706020507" pitchFamily="18" charset="2"/>
                  <a:ea typeface="BIZ UDPゴシック" panose="020B0400000000000000" pitchFamily="50" charset="-128"/>
                </a:rPr>
                <a:t>a</a:t>
              </a:r>
              <a:r>
                <a:rPr kumimoji="1" lang="en-US" altLang="ja-JP" sz="2800" b="1" dirty="0">
                  <a:solidFill>
                    <a:srgbClr val="FFFF00"/>
                  </a:solidFill>
                  <a:effectLst>
                    <a:outerShdw blurRad="38100" dist="38100" dir="2700000" algn="tl">
                      <a:schemeClr val="tx1"/>
                    </a:outerShdw>
                  </a:effectLst>
                  <a:latin typeface="BIZ UDPゴシック" panose="020B0400000000000000" pitchFamily="50" charset="-128"/>
                  <a:ea typeface="BIZ UDPゴシック" panose="020B0400000000000000" pitchFamily="50" charset="-128"/>
                </a:rPr>
                <a:t>-</a:t>
              </a:r>
              <a:r>
                <a:rPr kumimoji="1" lang="en-US" altLang="ja-JP" sz="2200" b="1" dirty="0">
                  <a:solidFill>
                    <a:srgbClr val="FFFF00"/>
                  </a:solidFill>
                  <a:effectLst>
                    <a:outerShdw blurRad="38100" dist="38100" dir="2700000" algn="tl">
                      <a:schemeClr val="tx1"/>
                    </a:outerShdw>
                  </a:effectLst>
                  <a:latin typeface="BIZ UDPゴシック" panose="020B0400000000000000" pitchFamily="50" charset="-128"/>
                  <a:ea typeface="BIZ UDPゴシック" panose="020B0400000000000000" pitchFamily="50" charset="-128"/>
                </a:rPr>
                <a:t>particle</a:t>
              </a:r>
              <a:endParaRPr kumimoji="1" lang="ja-JP" altLang="en-US" sz="2200" b="1" dirty="0">
                <a:solidFill>
                  <a:srgbClr val="FFFF00"/>
                </a:solidFill>
                <a:effectLst>
                  <a:outerShdw blurRad="38100" dist="38100" dir="2700000" algn="tl">
                    <a:schemeClr val="tx1"/>
                  </a:outerShdw>
                </a:effectLst>
                <a:latin typeface="BIZ UDPゴシック" panose="020B0400000000000000" pitchFamily="50" charset="-128"/>
                <a:ea typeface="BIZ UDPゴシック" panose="020B0400000000000000" pitchFamily="50" charset="-128"/>
              </a:endParaRPr>
            </a:p>
          </p:txBody>
        </p:sp>
        <p:pic>
          <p:nvPicPr>
            <p:cNvPr id="1181" name="Picture 4" descr="https://1.bp.blogspot.com/-TchEv3qkE74/XqVjk9rBJ6I/AAAAAAAAKt8/p8PQ9lRi4FEUzuz6cggnV6MhX6vEnsYKACNcBGAsYHQ/s640/Thermonuclear%2BFusion%2BEnergy.webp">
              <a:extLst>
                <a:ext uri="{FF2B5EF4-FFF2-40B4-BE49-F238E27FC236}">
                  <a16:creationId xmlns:a16="http://schemas.microsoft.com/office/drawing/2014/main" id="{908FF618-2219-2C47-B650-DC5CD4A65231}"/>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3148" t="32215" r="46080" b="35906"/>
            <a:stretch/>
          </p:blipFill>
          <p:spPr bwMode="auto">
            <a:xfrm flipV="1">
              <a:off x="3082057" y="4063034"/>
              <a:ext cx="227734" cy="195694"/>
            </a:xfrm>
            <a:prstGeom prst="ellipse">
              <a:avLst/>
            </a:prstGeom>
            <a:noFill/>
            <a:effectLst>
              <a:softEdge rad="38100"/>
            </a:effectLst>
            <a:extLst>
              <a:ext uri="{909E8E84-426E-40DD-AFC4-6F175D3DCCD1}">
                <a14:hiddenFill xmlns:a14="http://schemas.microsoft.com/office/drawing/2010/main">
                  <a:solidFill>
                    <a:srgbClr val="FFFFFF"/>
                  </a:solidFill>
                </a14:hiddenFill>
              </a:ext>
            </a:extLst>
          </p:spPr>
        </p:pic>
        <p:cxnSp>
          <p:nvCxnSpPr>
            <p:cNvPr id="1182" name="直線矢印コネクタ 1181">
              <a:extLst>
                <a:ext uri="{FF2B5EF4-FFF2-40B4-BE49-F238E27FC236}">
                  <a16:creationId xmlns:a16="http://schemas.microsoft.com/office/drawing/2014/main" id="{9050834B-B32A-D4A9-6F59-0499763A7FE5}"/>
                </a:ext>
              </a:extLst>
            </p:cNvPr>
            <p:cNvCxnSpPr>
              <a:cxnSpLocks noChangeAspect="1"/>
              <a:stCxn id="1181" idx="3"/>
            </p:cNvCxnSpPr>
            <p:nvPr/>
          </p:nvCxnSpPr>
          <p:spPr>
            <a:xfrm>
              <a:off x="3115408" y="4091695"/>
              <a:ext cx="60086" cy="61656"/>
            </a:xfrm>
            <a:prstGeom prst="straightConnector1">
              <a:avLst/>
            </a:prstGeom>
            <a:ln w="9525">
              <a:solidFill>
                <a:schemeClr val="bg1"/>
              </a:solidFill>
              <a:tailEnd type="triangle" w="sm" len="sm"/>
            </a:ln>
          </p:spPr>
          <p:style>
            <a:lnRef idx="1">
              <a:schemeClr val="accent1"/>
            </a:lnRef>
            <a:fillRef idx="0">
              <a:schemeClr val="accent1"/>
            </a:fillRef>
            <a:effectRef idx="0">
              <a:schemeClr val="accent1"/>
            </a:effectRef>
            <a:fontRef idx="minor">
              <a:schemeClr val="tx1"/>
            </a:fontRef>
          </p:style>
        </p:cxnSp>
        <p:pic>
          <p:nvPicPr>
            <p:cNvPr id="1183" name="Picture 4" descr="https://1.bp.blogspot.com/-TchEv3qkE74/XqVjk9rBJ6I/AAAAAAAAKt8/p8PQ9lRi4FEUzuz6cggnV6MhX6vEnsYKACNcBGAsYHQ/s640/Thermonuclear%2BFusion%2BEnergy.webp">
              <a:extLst>
                <a:ext uri="{FF2B5EF4-FFF2-40B4-BE49-F238E27FC236}">
                  <a16:creationId xmlns:a16="http://schemas.microsoft.com/office/drawing/2014/main" id="{85C3BBD8-B264-5C61-4B30-8B5FD14F3081}"/>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290" r="29605"/>
                      </a14:imgEffect>
                    </a14:imgLayer>
                  </a14:imgProps>
                </a:ext>
                <a:ext uri="{28A0092B-C50C-407E-A947-70E740481C1C}">
                  <a14:useLocalDpi xmlns:a14="http://schemas.microsoft.com/office/drawing/2010/main" val="0"/>
                </a:ext>
              </a:extLst>
            </a:blip>
            <a:srcRect t="53796" r="67106"/>
            <a:stretch/>
          </p:blipFill>
          <p:spPr bwMode="auto">
            <a:xfrm flipV="1">
              <a:off x="3023589" y="4011985"/>
              <a:ext cx="150215" cy="114816"/>
            </a:xfrm>
            <a:prstGeom prst="rect">
              <a:avLst/>
            </a:prstGeom>
            <a:noFill/>
            <a:extLst>
              <a:ext uri="{909E8E84-426E-40DD-AFC4-6F175D3DCCD1}">
                <a14:hiddenFill xmlns:a14="http://schemas.microsoft.com/office/drawing/2010/main">
                  <a:solidFill>
                    <a:srgbClr val="FFFFFF"/>
                  </a:solidFill>
                </a14:hiddenFill>
              </a:ext>
            </a:extLst>
          </p:spPr>
        </p:pic>
        <p:grpSp>
          <p:nvGrpSpPr>
            <p:cNvPr id="1196" name="グループ化 1195">
              <a:extLst>
                <a:ext uri="{FF2B5EF4-FFF2-40B4-BE49-F238E27FC236}">
                  <a16:creationId xmlns:a16="http://schemas.microsoft.com/office/drawing/2014/main" id="{129C5CC8-55CA-73E6-E316-D34DF814AA28}"/>
                </a:ext>
              </a:extLst>
            </p:cNvPr>
            <p:cNvGrpSpPr>
              <a:grpSpLocks noChangeAspect="1"/>
            </p:cNvGrpSpPr>
            <p:nvPr/>
          </p:nvGrpSpPr>
          <p:grpSpPr>
            <a:xfrm flipV="1">
              <a:off x="3001452" y="4118000"/>
              <a:ext cx="566964" cy="1272082"/>
              <a:chOff x="-729828" y="-2916284"/>
              <a:chExt cx="1001557" cy="2984616"/>
            </a:xfrm>
          </p:grpSpPr>
          <p:grpSp>
            <p:nvGrpSpPr>
              <p:cNvPr id="1197" name="グループ化 1196">
                <a:extLst>
                  <a:ext uri="{FF2B5EF4-FFF2-40B4-BE49-F238E27FC236}">
                    <a16:creationId xmlns:a16="http://schemas.microsoft.com/office/drawing/2014/main" id="{E47E9301-E5FD-0B58-6FCE-4E0C770A1F62}"/>
                  </a:ext>
                </a:extLst>
              </p:cNvPr>
              <p:cNvGrpSpPr/>
              <p:nvPr/>
            </p:nvGrpSpPr>
            <p:grpSpPr>
              <a:xfrm>
                <a:off x="-729828" y="-666168"/>
                <a:ext cx="969221" cy="734500"/>
                <a:chOff x="-729828" y="-666168"/>
                <a:chExt cx="969221" cy="734500"/>
              </a:xfrm>
            </p:grpSpPr>
            <p:pic>
              <p:nvPicPr>
                <p:cNvPr id="1201" name="Picture 4" descr="https://1.bp.blogspot.com/-TchEv3qkE74/XqVjk9rBJ6I/AAAAAAAAKt8/p8PQ9lRi4FEUzuz6cggnV6MhX6vEnsYKACNcBGAsYHQ/s640/Thermonuclear%2BFusion%2BEnergy.webp">
                  <a:extLst>
                    <a:ext uri="{FF2B5EF4-FFF2-40B4-BE49-F238E27FC236}">
                      <a16:creationId xmlns:a16="http://schemas.microsoft.com/office/drawing/2014/main" id="{C5962CF9-6FD6-C7CC-8903-A896DC876394}"/>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58451" b="92488" l="63438" r="79375">
                              <a14:foregroundMark x1="69688" y1="89906" x2="70156" y2="89671"/>
                              <a14:foregroundMark x1="70781" y1="91080" x2="71406" y2="90845"/>
                              <a14:foregroundMark x1="63594" y1="75352" x2="63438" y2="80516"/>
                              <a14:foregroundMark x1="78281" y1="83099" x2="77500" y2="87793"/>
                              <a14:foregroundMark x1="77813" y1="87089" x2="76875" y2="89437"/>
                              <a14:backgroundMark x1="71563" y1="92488" x2="75156" y2="93192"/>
                            </a14:backgroundRemoval>
                          </a14:imgEffect>
                        </a14:imgLayer>
                      </a14:imgProps>
                    </a:ext>
                    <a:ext uri="{28A0092B-C50C-407E-A947-70E740481C1C}">
                      <a14:useLocalDpi xmlns:a14="http://schemas.microsoft.com/office/drawing/2010/main" val="0"/>
                    </a:ext>
                  </a:extLst>
                </a:blip>
                <a:srcRect l="61516" t="54882" r="18625" b="5857"/>
                <a:stretch/>
              </p:blipFill>
              <p:spPr bwMode="auto">
                <a:xfrm>
                  <a:off x="-443516" y="-666168"/>
                  <a:ext cx="92435" cy="124057"/>
                </a:xfrm>
                <a:prstGeom prst="rect">
                  <a:avLst/>
                </a:prstGeom>
                <a:noFill/>
                <a:extLst>
                  <a:ext uri="{909E8E84-426E-40DD-AFC4-6F175D3DCCD1}">
                    <a14:hiddenFill xmlns:a14="http://schemas.microsoft.com/office/drawing/2010/main">
                      <a:solidFill>
                        <a:srgbClr val="FFFFFF"/>
                      </a:solidFill>
                    </a14:hiddenFill>
                  </a:ext>
                </a:extLst>
              </p:spPr>
            </p:pic>
            <p:pic>
              <p:nvPicPr>
                <p:cNvPr id="1202" name="Picture 4" descr="https://1.bp.blogspot.com/-TchEv3qkE74/XqVjk9rBJ6I/AAAAAAAAKt8/p8PQ9lRi4FEUzuz6cggnV6MhX6vEnsYKACNcBGAsYHQ/s640/Thermonuclear%2BFusion%2BEnergy.webp">
                  <a:extLst>
                    <a:ext uri="{FF2B5EF4-FFF2-40B4-BE49-F238E27FC236}">
                      <a16:creationId xmlns:a16="http://schemas.microsoft.com/office/drawing/2014/main" id="{7F641DB4-41F2-B44B-2EC1-00E9A6179189}"/>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1">
                          <a14:imgEffect>
                            <a14:backgroundRemoval t="58451" b="92488" l="63438" r="79375">
                              <a14:foregroundMark x1="69688" y1="89906" x2="70156" y2="89671"/>
                              <a14:foregroundMark x1="70781" y1="91080" x2="71406" y2="90845"/>
                              <a14:foregroundMark x1="63594" y1="75352" x2="63438" y2="80516"/>
                              <a14:foregroundMark x1="78281" y1="83099" x2="77500" y2="87793"/>
                              <a14:foregroundMark x1="77813" y1="87089" x2="76875" y2="89437"/>
                              <a14:backgroundMark x1="71563" y1="92488" x2="75156" y2="93192"/>
                            </a14:backgroundRemoval>
                          </a14:imgEffect>
                        </a14:imgLayer>
                      </a14:imgProps>
                    </a:ext>
                    <a:ext uri="{28A0092B-C50C-407E-A947-70E740481C1C}">
                      <a14:useLocalDpi xmlns:a14="http://schemas.microsoft.com/office/drawing/2010/main" val="0"/>
                    </a:ext>
                  </a:extLst>
                </a:blip>
                <a:srcRect l="61516" t="54882" r="18625" b="5857"/>
                <a:stretch/>
              </p:blipFill>
              <p:spPr bwMode="auto">
                <a:xfrm>
                  <a:off x="48608" y="-206543"/>
                  <a:ext cx="190785" cy="274875"/>
                </a:xfrm>
                <a:prstGeom prst="rect">
                  <a:avLst/>
                </a:prstGeom>
                <a:noFill/>
                <a:extLst>
                  <a:ext uri="{909E8E84-426E-40DD-AFC4-6F175D3DCCD1}">
                    <a14:hiddenFill xmlns:a14="http://schemas.microsoft.com/office/drawing/2010/main">
                      <a:solidFill>
                        <a:srgbClr val="FFFFFF"/>
                      </a:solidFill>
                    </a14:hiddenFill>
                  </a:ext>
                </a:extLst>
              </p:spPr>
            </p:pic>
            <p:cxnSp>
              <p:nvCxnSpPr>
                <p:cNvPr id="1203" name="直線矢印コネクタ 1202">
                  <a:extLst>
                    <a:ext uri="{FF2B5EF4-FFF2-40B4-BE49-F238E27FC236}">
                      <a16:creationId xmlns:a16="http://schemas.microsoft.com/office/drawing/2014/main" id="{C902BC0F-F58D-29FA-54B6-C2F94E3570E9}"/>
                    </a:ext>
                  </a:extLst>
                </p:cNvPr>
                <p:cNvCxnSpPr/>
                <p:nvPr/>
              </p:nvCxnSpPr>
              <p:spPr>
                <a:xfrm flipV="1">
                  <a:off x="-403194" y="-55414"/>
                  <a:ext cx="445165" cy="0"/>
                </a:xfrm>
                <a:prstGeom prst="straightConnector1">
                  <a:avLst/>
                </a:prstGeom>
                <a:ln w="38100">
                  <a:gradFill flip="none" rotWithShape="1">
                    <a:gsLst>
                      <a:gs pos="0">
                        <a:schemeClr val="bg1">
                          <a:alpha val="0"/>
                        </a:schemeClr>
                      </a:gs>
                      <a:gs pos="78000">
                        <a:srgbClr val="FFFF00"/>
                      </a:gs>
                    </a:gsLst>
                    <a:lin ang="0" scaled="1"/>
                    <a:tileRect/>
                  </a:gradFill>
                  <a:tailEnd type="triangle" w="sm" len="sm"/>
                </a:ln>
                <a:effectLst>
                  <a:outerShdw blurRad="63500" sx="102000" sy="102000" algn="ctr" rotWithShape="0">
                    <a:schemeClr val="bg1">
                      <a:alpha val="77000"/>
                    </a:schemeClr>
                  </a:outerShdw>
                </a:effectLst>
              </p:spPr>
              <p:style>
                <a:lnRef idx="1">
                  <a:schemeClr val="accent1"/>
                </a:lnRef>
                <a:fillRef idx="0">
                  <a:schemeClr val="accent1"/>
                </a:fillRef>
                <a:effectRef idx="0">
                  <a:schemeClr val="accent1"/>
                </a:effectRef>
                <a:fontRef idx="minor">
                  <a:schemeClr val="tx1"/>
                </a:fontRef>
              </p:style>
            </p:cxnSp>
            <p:cxnSp>
              <p:nvCxnSpPr>
                <p:cNvPr id="1204" name="直線矢印コネクタ 1203">
                  <a:extLst>
                    <a:ext uri="{FF2B5EF4-FFF2-40B4-BE49-F238E27FC236}">
                      <a16:creationId xmlns:a16="http://schemas.microsoft.com/office/drawing/2014/main" id="{D7EBBA27-7CB3-B463-D2F3-6B5A57B263DB}"/>
                    </a:ext>
                  </a:extLst>
                </p:cNvPr>
                <p:cNvCxnSpPr>
                  <a:cxnSpLocks noChangeAspect="1"/>
                </p:cNvCxnSpPr>
                <p:nvPr/>
              </p:nvCxnSpPr>
              <p:spPr>
                <a:xfrm>
                  <a:off x="-557535" y="-252083"/>
                  <a:ext cx="127190" cy="203082"/>
                </a:xfrm>
                <a:prstGeom prst="straightConnector1">
                  <a:avLst/>
                </a:prstGeom>
                <a:ln w="9525">
                  <a:solidFill>
                    <a:schemeClr val="bg1"/>
                  </a:solidFill>
                  <a:tailEnd type="triangle" w="sm" len="sm"/>
                </a:ln>
              </p:spPr>
              <p:style>
                <a:lnRef idx="1">
                  <a:schemeClr val="accent1"/>
                </a:lnRef>
                <a:fillRef idx="0">
                  <a:schemeClr val="accent1"/>
                </a:fillRef>
                <a:effectRef idx="0">
                  <a:schemeClr val="accent1"/>
                </a:effectRef>
                <a:fontRef idx="minor">
                  <a:schemeClr val="tx1"/>
                </a:fontRef>
              </p:style>
            </p:cxnSp>
            <p:pic>
              <p:nvPicPr>
                <p:cNvPr id="1205" name="Picture 4" descr="https://1.bp.blogspot.com/-TchEv3qkE74/XqVjk9rBJ6I/AAAAAAAAKt8/p8PQ9lRi4FEUzuz6cggnV6MhX6vEnsYKACNcBGAsYHQ/s640/Thermonuclear%2BFusion%2BEnergy.webp">
                  <a:extLst>
                    <a:ext uri="{FF2B5EF4-FFF2-40B4-BE49-F238E27FC236}">
                      <a16:creationId xmlns:a16="http://schemas.microsoft.com/office/drawing/2014/main" id="{31CFE0B3-91AE-DAF1-1B0C-8628E3FF2203}"/>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1">
                          <a14:imgEffect>
                            <a14:backgroundRemoval t="10798" b="31690" l="2500" r="24063">
                              <a14:foregroundMark x1="16563" y1="30047" x2="16563" y2="30047"/>
                              <a14:foregroundMark x1="21875" y1="30047" x2="21875" y2="30047"/>
                              <a14:foregroundMark x1="24063" y1="25587" x2="24063" y2="25587"/>
                              <a14:foregroundMark x1="23438" y1="20657" x2="23438" y2="20657"/>
                              <a14:foregroundMark x1="22813" y1="20188" x2="17188" y2="29108"/>
                              <a14:foregroundMark x1="17188" y1="29108" x2="24063" y2="24178"/>
                              <a14:foregroundMark x1="24063" y1="24178" x2="24063" y2="24648"/>
                              <a14:foregroundMark x1="16094" y1="29343" x2="23594" y2="27230"/>
                              <a14:foregroundMark x1="23594" y1="27230" x2="16250" y2="30282"/>
                            </a14:backgroundRemoval>
                          </a14:imgEffect>
                        </a14:imgLayer>
                      </a14:imgProps>
                    </a:ext>
                    <a:ext uri="{28A0092B-C50C-407E-A947-70E740481C1C}">
                      <a14:useLocalDpi xmlns:a14="http://schemas.microsoft.com/office/drawing/2010/main" val="0"/>
                    </a:ext>
                  </a:extLst>
                </a:blip>
                <a:srcRect t="8195" r="73879" b="65630"/>
                <a:stretch/>
              </p:blipFill>
              <p:spPr bwMode="auto">
                <a:xfrm>
                  <a:off x="-729828" y="-346275"/>
                  <a:ext cx="205343" cy="1689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98" name="グループ化 1197">
                <a:extLst>
                  <a:ext uri="{FF2B5EF4-FFF2-40B4-BE49-F238E27FC236}">
                    <a16:creationId xmlns:a16="http://schemas.microsoft.com/office/drawing/2014/main" id="{2A94EC93-273F-6034-0935-5640B7660782}"/>
                  </a:ext>
                </a:extLst>
              </p:cNvPr>
              <p:cNvGrpSpPr/>
              <p:nvPr/>
            </p:nvGrpSpPr>
            <p:grpSpPr>
              <a:xfrm>
                <a:off x="-403193" y="-2916284"/>
                <a:ext cx="674922" cy="2738582"/>
                <a:chOff x="-403193" y="-2916284"/>
                <a:chExt cx="674922" cy="2738582"/>
              </a:xfrm>
            </p:grpSpPr>
            <p:pic>
              <p:nvPicPr>
                <p:cNvPr id="1199" name="Picture 4" descr="https://1.bp.blogspot.com/-TchEv3qkE74/XqVjk9rBJ6I/AAAAAAAAKt8/p8PQ9lRi4FEUzuz6cggnV6MhX6vEnsYKACNcBGAsYHQ/s640/Thermonuclear%2BFusion%2BEnergy.webp">
                  <a:extLst>
                    <a:ext uri="{FF2B5EF4-FFF2-40B4-BE49-F238E27FC236}">
                      <a16:creationId xmlns:a16="http://schemas.microsoft.com/office/drawing/2014/main" id="{7DD89540-910F-3076-AE0C-4B6D1DBF5AD8}"/>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1">
                          <a14:imgEffect>
                            <a14:backgroundRemoval t="10479" b="22301" l="62616" r="75169"/>
                          </a14:imgEffect>
                        </a14:imgLayer>
                      </a14:imgProps>
                    </a:ext>
                    <a:ext uri="{28A0092B-C50C-407E-A947-70E740481C1C}">
                      <a14:useLocalDpi xmlns:a14="http://schemas.microsoft.com/office/drawing/2010/main" val="0"/>
                    </a:ext>
                  </a:extLst>
                </a:blip>
                <a:srcRect l="61047" t="9001" r="23262" b="76221"/>
                <a:stretch/>
              </p:blipFill>
              <p:spPr bwMode="auto">
                <a:xfrm>
                  <a:off x="-46246" y="-2916284"/>
                  <a:ext cx="317975" cy="203295"/>
                </a:xfrm>
                <a:prstGeom prst="rect">
                  <a:avLst/>
                </a:prstGeom>
                <a:noFill/>
                <a:extLst>
                  <a:ext uri="{909E8E84-426E-40DD-AFC4-6F175D3DCCD1}">
                    <a14:hiddenFill xmlns:a14="http://schemas.microsoft.com/office/drawing/2010/main">
                      <a:solidFill>
                        <a:srgbClr val="FFFFFF"/>
                      </a:solidFill>
                    </a14:hiddenFill>
                  </a:ext>
                </a:extLst>
              </p:spPr>
            </p:pic>
            <p:cxnSp>
              <p:nvCxnSpPr>
                <p:cNvPr id="1200" name="直線矢印コネクタ 1199">
                  <a:extLst>
                    <a:ext uri="{FF2B5EF4-FFF2-40B4-BE49-F238E27FC236}">
                      <a16:creationId xmlns:a16="http://schemas.microsoft.com/office/drawing/2014/main" id="{50301F5D-42F0-B5CE-3D31-1389280CF222}"/>
                    </a:ext>
                  </a:extLst>
                </p:cNvPr>
                <p:cNvCxnSpPr>
                  <a:cxnSpLocks/>
                </p:cNvCxnSpPr>
                <p:nvPr/>
              </p:nvCxnSpPr>
              <p:spPr>
                <a:xfrm flipV="1">
                  <a:off x="-403193" y="-2648113"/>
                  <a:ext cx="482964" cy="2470411"/>
                </a:xfrm>
                <a:prstGeom prst="straightConnector1">
                  <a:avLst/>
                </a:prstGeom>
                <a:ln w="3175">
                  <a:solidFill>
                    <a:srgbClr val="FF0000">
                      <a:alpha val="72000"/>
                    </a:srgbClr>
                  </a:solidFill>
                  <a:tailEnd type="stealth" w="sm" len="sm"/>
                </a:ln>
              </p:spPr>
              <p:style>
                <a:lnRef idx="1">
                  <a:schemeClr val="accent1"/>
                </a:lnRef>
                <a:fillRef idx="0">
                  <a:schemeClr val="accent1"/>
                </a:fillRef>
                <a:effectRef idx="0">
                  <a:schemeClr val="accent1"/>
                </a:effectRef>
                <a:fontRef idx="minor">
                  <a:schemeClr val="tx1"/>
                </a:fontRef>
              </p:style>
            </p:cxnSp>
          </p:grpSp>
        </p:grpSp>
        <p:sp>
          <p:nvSpPr>
            <p:cNvPr id="1249" name="テキスト ボックス 1248">
              <a:extLst>
                <a:ext uri="{FF2B5EF4-FFF2-40B4-BE49-F238E27FC236}">
                  <a16:creationId xmlns:a16="http://schemas.microsoft.com/office/drawing/2014/main" id="{82033555-22DE-5140-8EC0-5ECB9B645033}"/>
                </a:ext>
              </a:extLst>
            </p:cNvPr>
            <p:cNvSpPr txBox="1"/>
            <p:nvPr/>
          </p:nvSpPr>
          <p:spPr>
            <a:xfrm>
              <a:off x="5142101" y="4246303"/>
              <a:ext cx="415498" cy="369332"/>
            </a:xfrm>
            <a:prstGeom prst="rect">
              <a:avLst/>
            </a:prstGeom>
            <a:noFill/>
          </p:spPr>
          <p:txBody>
            <a:bodyPr wrap="none" rtlCol="0">
              <a:spAutoFit/>
            </a:bodyPr>
            <a:lstStyle/>
            <a:p>
              <a:r>
                <a:rPr lang="ja-JP" altLang="en-US"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③</a:t>
              </a:r>
              <a:endParaRPr kumimoji="1" lang="ja-JP" altLang="en-US"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grpSp>
      <p:cxnSp>
        <p:nvCxnSpPr>
          <p:cNvPr id="1251" name="直線コネクタ 1250">
            <a:extLst>
              <a:ext uri="{FF2B5EF4-FFF2-40B4-BE49-F238E27FC236}">
                <a16:creationId xmlns:a16="http://schemas.microsoft.com/office/drawing/2014/main" id="{EE7B2BD8-0B2B-E018-0272-1FF648D2E91E}"/>
              </a:ext>
            </a:extLst>
          </p:cNvPr>
          <p:cNvCxnSpPr/>
          <p:nvPr/>
        </p:nvCxnSpPr>
        <p:spPr>
          <a:xfrm>
            <a:off x="322332" y="886654"/>
            <a:ext cx="115473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タイトル 1">
            <a:extLst>
              <a:ext uri="{FF2B5EF4-FFF2-40B4-BE49-F238E27FC236}">
                <a16:creationId xmlns:a16="http://schemas.microsoft.com/office/drawing/2014/main" id="{8E3CF0BA-E904-5530-6DA9-43EC2F1F5CC9}"/>
              </a:ext>
            </a:extLst>
          </p:cNvPr>
          <p:cNvSpPr txBox="1">
            <a:spLocks/>
          </p:cNvSpPr>
          <p:nvPr/>
        </p:nvSpPr>
        <p:spPr>
          <a:xfrm>
            <a:off x="97616" y="128539"/>
            <a:ext cx="11996764"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sz="1600" dirty="0">
              <a:latin typeface="Helvetica" pitchFamily="2" charset="0"/>
              <a:ea typeface="MS Gothic" panose="020B0609070205080204" pitchFamily="49" charset="-128"/>
            </a:endParaRPr>
          </a:p>
        </p:txBody>
      </p:sp>
      <p:sp>
        <p:nvSpPr>
          <p:cNvPr id="8" name="タイトル 1">
            <a:extLst>
              <a:ext uri="{FF2B5EF4-FFF2-40B4-BE49-F238E27FC236}">
                <a16:creationId xmlns:a16="http://schemas.microsoft.com/office/drawing/2014/main" id="{6B5079D0-CCC0-9DBB-0295-5968ED8FA006}"/>
              </a:ext>
            </a:extLst>
          </p:cNvPr>
          <p:cNvSpPr txBox="1">
            <a:spLocks/>
          </p:cNvSpPr>
          <p:nvPr/>
        </p:nvSpPr>
        <p:spPr>
          <a:xfrm>
            <a:off x="960371" y="5223755"/>
            <a:ext cx="5473622" cy="1474813"/>
          </a:xfrm>
          <a:prstGeom prst="rect">
            <a:avLst/>
          </a:prstGeom>
          <a:solidFill>
            <a:srgbClr val="FFFF00"/>
          </a:solidFill>
          <a:effectLst>
            <a:outerShdw blurRad="63500" sx="102000" sy="102000" algn="ctr"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10000"/>
              </a:lnSpc>
            </a:pPr>
            <a:r>
              <a:rPr lang="en-US" sz="2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Fast Heatwave heating &amp; </a:t>
            </a:r>
            <a:r>
              <a:rPr kumimoji="1" lang="en-US" altLang="ja-JP" sz="2800" b="1" dirty="0">
                <a:effectLst>
                  <a:outerShdw blurRad="38100" dist="38100" dir="2700000" algn="tl">
                    <a:srgbClr val="000000">
                      <a:alpha val="43137"/>
                    </a:srgbClr>
                  </a:outerShdw>
                </a:effectLst>
                <a:latin typeface="Symbol" panose="05050102010706020507" pitchFamily="18" charset="2"/>
                <a:ea typeface="BIZ UDPゴシック" panose="020B0400000000000000" pitchFamily="50" charset="-128"/>
              </a:rPr>
              <a:t>a</a:t>
            </a:r>
            <a:r>
              <a:rPr kumimoji="1" lang="en-US" altLang="ja-JP" sz="2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-particle heating</a:t>
            </a:r>
            <a:r>
              <a:rPr kumimoji="1" lang="en-US" altLang="ja-JP" sz="2000" dirty="0">
                <a:latin typeface="BIZ UDPゴシック" panose="020B0400000000000000" pitchFamily="50" charset="-128"/>
                <a:ea typeface="BIZ UDPゴシック" panose="020B0400000000000000" pitchFamily="50" charset="-128"/>
              </a:rPr>
              <a:t> </a:t>
            </a:r>
            <a:r>
              <a:rPr lang="en-US" altLang="ja-JP" sz="2000" dirty="0">
                <a:latin typeface="BIZ UDPゴシック" panose="020B0400000000000000" pitchFamily="50" charset="-128"/>
                <a:ea typeface="BIZ UDPゴシック" panose="020B0400000000000000" pitchFamily="50" charset="-128"/>
              </a:rPr>
              <a:t>will</a:t>
            </a:r>
            <a:r>
              <a:rPr kumimoji="1" lang="en-US" altLang="ja-JP" sz="2000" dirty="0">
                <a:latin typeface="BIZ UDPゴシック" panose="020B0400000000000000" pitchFamily="50" charset="-128"/>
                <a:ea typeface="BIZ UDPゴシック" panose="020B0400000000000000" pitchFamily="50" charset="-128"/>
              </a:rPr>
              <a:t> achieve fusion gains of over 50 with a 50kJ heating </a:t>
            </a:r>
            <a:r>
              <a:rPr lang="en-US" altLang="ja-JP" sz="2000" dirty="0">
                <a:latin typeface="BIZ UDPゴシック" panose="020B0400000000000000" pitchFamily="50" charset="-128"/>
                <a:ea typeface="BIZ UDPゴシック" panose="020B0400000000000000" pitchFamily="50" charset="-128"/>
              </a:rPr>
              <a:t>laser </a:t>
            </a:r>
            <a:r>
              <a:rPr kumimoji="1" lang="en-US" altLang="ja-JP" sz="2000" dirty="0">
                <a:latin typeface="BIZ UDPゴシック" panose="020B0400000000000000" pitchFamily="50" charset="-128"/>
                <a:ea typeface="BIZ UDPゴシック" panose="020B0400000000000000" pitchFamily="50" charset="-128"/>
              </a:rPr>
              <a:t>&amp; 200kJ implosion laser pulse.</a:t>
            </a:r>
            <a:endParaRPr lang="en-US" sz="2000"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901720C3-8136-BB67-EB7F-3A5046F6A2A6}"/>
              </a:ext>
            </a:extLst>
          </p:cNvPr>
          <p:cNvSpPr txBox="1"/>
          <p:nvPr/>
        </p:nvSpPr>
        <p:spPr>
          <a:xfrm>
            <a:off x="2085023" y="4326938"/>
            <a:ext cx="1420988" cy="461665"/>
          </a:xfrm>
          <a:prstGeom prst="rect">
            <a:avLst/>
          </a:prstGeom>
          <a:noFill/>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Self magnetic field</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FEA902EA-CAEB-E6E1-99C5-902303F9F68E}"/>
              </a:ext>
            </a:extLst>
          </p:cNvPr>
          <p:cNvSpPr txBox="1"/>
          <p:nvPr/>
        </p:nvSpPr>
        <p:spPr>
          <a:xfrm>
            <a:off x="1701688" y="2833717"/>
            <a:ext cx="1188535" cy="461665"/>
          </a:xfrm>
          <a:prstGeom prst="rect">
            <a:avLst/>
          </a:prstGeom>
          <a:noFill/>
        </p:spPr>
        <p:txBody>
          <a:bodyPr wrap="square" rtlCol="0">
            <a:spAutoFit/>
          </a:bodyPr>
          <a:lstStyle/>
          <a:p>
            <a:pPr algn="r"/>
            <a:r>
              <a:rPr kumimoji="1" lang="en-US" altLang="ja-JP" sz="1200" dirty="0">
                <a:latin typeface="BIZ UDPゴシック" panose="020B0400000000000000" pitchFamily="50" charset="-128"/>
                <a:ea typeface="BIZ UDPゴシック" panose="020B0400000000000000" pitchFamily="50" charset="-128"/>
              </a:rPr>
              <a:t>Laser hole-boring</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9A41A203-1C63-4513-6A47-8987C094194F}"/>
              </a:ext>
            </a:extLst>
          </p:cNvPr>
          <p:cNvSpPr txBox="1"/>
          <p:nvPr/>
        </p:nvSpPr>
        <p:spPr>
          <a:xfrm>
            <a:off x="522108" y="-16170"/>
            <a:ext cx="11547334" cy="847668"/>
          </a:xfrm>
          <a:prstGeom prst="rect">
            <a:avLst/>
          </a:prstGeom>
          <a:noFill/>
        </p:spPr>
        <p:txBody>
          <a:bodyPr wrap="square">
            <a:spAutoFit/>
          </a:bodyPr>
          <a:lstStyle/>
          <a:p>
            <a:pPr>
              <a:lnSpc>
                <a:spcPct val="110000"/>
              </a:lnSpc>
            </a:pPr>
            <a:r>
              <a:rPr kumimoji="1" lang="en-US" altLang="ja-JP" sz="2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Heating mechanism in the reactor will be different from the original idea of the fast ignition</a:t>
            </a:r>
          </a:p>
        </p:txBody>
      </p:sp>
      <p:sp>
        <p:nvSpPr>
          <p:cNvPr id="10" name="Rectangle 6">
            <a:extLst>
              <a:ext uri="{FF2B5EF4-FFF2-40B4-BE49-F238E27FC236}">
                <a16:creationId xmlns:a16="http://schemas.microsoft.com/office/drawing/2014/main" id="{038E5D87-0193-7126-B622-5F5BDF3F0B74}"/>
              </a:ext>
            </a:extLst>
          </p:cNvPr>
          <p:cNvSpPr>
            <a:spLocks noChangeArrowheads="1"/>
          </p:cNvSpPr>
          <p:nvPr/>
        </p:nvSpPr>
        <p:spPr bwMode="auto">
          <a:xfrm>
            <a:off x="11430000" y="6553200"/>
            <a:ext cx="762000" cy="3048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7"/>
                    </a:schemeClr>
                  </a:outerShdw>
                </a:effectLst>
              </a14:hiddenEffects>
            </a:ext>
          </a:extLst>
        </p:spPr>
        <p:txBody>
          <a:bodyPr lIns="91436" tIns="45716" rIns="91436" bIns="45716"/>
          <a:lstStyle/>
          <a:p>
            <a:pPr algn="r" defTabSz="911934">
              <a:defRPr/>
            </a:pPr>
            <a:fld id="{57A8297D-5CC8-2240-8899-FD4042865E28}" type="slidenum">
              <a:rPr lang="en-US" altLang="ja-JP" sz="1400">
                <a:solidFill>
                  <a:srgbClr val="002060"/>
                </a:solidFill>
                <a:latin typeface="BIZ UDPゴシック" panose="020B0400000000000000" pitchFamily="50" charset="-128"/>
                <a:ea typeface="BIZ UDPゴシック" panose="020B0400000000000000" pitchFamily="50" charset="-128"/>
                <a:cs typeface="Arial" panose="020B0604020202020204" pitchFamily="34" charset="0"/>
              </a:rPr>
              <a:pPr algn="r" defTabSz="911934">
                <a:defRPr/>
              </a:pPr>
              <a:t>5</a:t>
            </a:fld>
            <a:endParaRPr lang="en-US" altLang="ja-JP" sz="1400" dirty="0">
              <a:solidFill>
                <a:srgbClr val="002060"/>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Tree>
    <p:extLst>
      <p:ext uri="{BB962C8B-B14F-4D97-AF65-F5344CB8AC3E}">
        <p14:creationId xmlns:p14="http://schemas.microsoft.com/office/powerpoint/2010/main" val="226931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34" fill="hold"/>
                                        <p:tgtEl>
                                          <p:spTgt spid="11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1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恒星にも寿命があるという雑学">
            <a:extLst>
              <a:ext uri="{FF2B5EF4-FFF2-40B4-BE49-F238E27FC236}">
                <a16:creationId xmlns:a16="http://schemas.microsoft.com/office/drawing/2014/main" id="{95DF76E2-B1AC-4573-A209-8A152D28B9A4}"/>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4A98ACC0-F4AA-48A7-BCBA-23C9441C5865}"/>
              </a:ext>
            </a:extLst>
          </p:cNvPr>
          <p:cNvSpPr txBox="1"/>
          <p:nvPr/>
        </p:nvSpPr>
        <p:spPr>
          <a:xfrm>
            <a:off x="2584884" y="1046294"/>
            <a:ext cx="7340472" cy="1077218"/>
          </a:xfrm>
          <a:prstGeom prst="rect">
            <a:avLst/>
          </a:prstGeom>
          <a:noFill/>
        </p:spPr>
        <p:txBody>
          <a:bodyPr wrap="none" rtlCol="0">
            <a:spAutoFit/>
          </a:bodyPr>
          <a:lstStyle/>
          <a:p>
            <a:pPr algn="ctr"/>
            <a:r>
              <a:rPr lang="en-US" altLang="ja-JP" sz="4400" dirty="0">
                <a:solidFill>
                  <a:srgbClr val="000066"/>
                </a:solidFill>
                <a:latin typeface="HGP創英角ｺﾞｼｯｸUB" pitchFamily="50" charset="-128"/>
                <a:ea typeface="HGP創英角ｺﾞｼｯｸUB" pitchFamily="50" charset="-128"/>
              </a:rPr>
              <a:t>J-</a:t>
            </a:r>
            <a:r>
              <a:rPr lang="en-US" altLang="ja-JP" sz="4400" dirty="0" err="1">
                <a:solidFill>
                  <a:srgbClr val="000066"/>
                </a:solidFill>
                <a:latin typeface="HGP創英角ｺﾞｼｯｸUB" pitchFamily="50" charset="-128"/>
                <a:ea typeface="HGP創英角ｺﾞｼｯｸUB" pitchFamily="50" charset="-128"/>
              </a:rPr>
              <a:t>EPoCH</a:t>
            </a:r>
            <a:r>
              <a:rPr lang="ja-JP" altLang="en-US" sz="4400" dirty="0">
                <a:solidFill>
                  <a:srgbClr val="000066"/>
                </a:solidFill>
                <a:latin typeface="HGP創英角ｺﾞｼｯｸUB" pitchFamily="50" charset="-128"/>
                <a:ea typeface="HGP創英角ｺﾞｼｯｸUB" pitchFamily="50" charset="-128"/>
              </a:rPr>
              <a:t> </a:t>
            </a:r>
            <a:r>
              <a:rPr lang="en-US" altLang="ja-JP" sz="4400" dirty="0">
                <a:solidFill>
                  <a:srgbClr val="000066"/>
                </a:solidFill>
                <a:latin typeface="HGP創英角ｺﾞｼｯｸUB" pitchFamily="50" charset="-128"/>
                <a:ea typeface="HGP創英角ｺﾞｼｯｸUB" pitchFamily="50" charset="-128"/>
              </a:rPr>
              <a:t>Project</a:t>
            </a:r>
          </a:p>
          <a:p>
            <a:pPr algn="ctr"/>
            <a:r>
              <a:rPr lang="en-US" altLang="ja-JP" sz="2000" dirty="0">
                <a:solidFill>
                  <a:srgbClr val="000066"/>
                </a:solidFill>
                <a:latin typeface="HGP創英角ｺﾞｼｯｸUB" pitchFamily="50" charset="-128"/>
                <a:ea typeface="HGP創英角ｺﾞｼｯｸUB" pitchFamily="50" charset="-128"/>
              </a:rPr>
              <a:t>-</a:t>
            </a:r>
            <a:r>
              <a:rPr lang="en-US" altLang="ja-JP" sz="2000" dirty="0">
                <a:solidFill>
                  <a:srgbClr val="FF0000"/>
                </a:solidFill>
                <a:latin typeface="HGP創英角ｺﾞｼｯｸUB" pitchFamily="50" charset="-128"/>
                <a:ea typeface="HGP創英角ｺﾞｼｯｸUB" pitchFamily="50" charset="-128"/>
              </a:rPr>
              <a:t>J</a:t>
            </a:r>
            <a:r>
              <a:rPr lang="en-US" altLang="ja-JP" sz="2000" dirty="0">
                <a:solidFill>
                  <a:srgbClr val="000066"/>
                </a:solidFill>
                <a:latin typeface="HGP創英角ｺﾞｼｯｸUB" pitchFamily="50" charset="-128"/>
                <a:ea typeface="HGP創英角ｺﾞｼｯｸUB" pitchFamily="50" charset="-128"/>
              </a:rPr>
              <a:t>apanese </a:t>
            </a:r>
            <a:r>
              <a:rPr lang="en-US" altLang="ja-JP" sz="2000" dirty="0">
                <a:solidFill>
                  <a:srgbClr val="FF0000"/>
                </a:solidFill>
                <a:latin typeface="HGP創英角ｺﾞｼｯｸUB" pitchFamily="50" charset="-128"/>
                <a:ea typeface="HGP創英角ｺﾞｼｯｸUB" pitchFamily="50" charset="-128"/>
              </a:rPr>
              <a:t>E</a:t>
            </a:r>
            <a:r>
              <a:rPr lang="en-US" altLang="ja-JP" sz="2000" dirty="0">
                <a:solidFill>
                  <a:srgbClr val="000066"/>
                </a:solidFill>
                <a:latin typeface="HGP創英角ｺﾞｼｯｸUB" pitchFamily="50" charset="-128"/>
                <a:ea typeface="HGP創英角ｺﾞｼｯｸUB" pitchFamily="50" charset="-128"/>
              </a:rPr>
              <a:t>stablishment for </a:t>
            </a:r>
            <a:r>
              <a:rPr lang="en-US" altLang="ja-JP" sz="2000" dirty="0">
                <a:solidFill>
                  <a:srgbClr val="FF0000"/>
                </a:solidFill>
                <a:latin typeface="HGP創英角ｺﾞｼｯｸUB" pitchFamily="50" charset="-128"/>
                <a:ea typeface="HGP創英角ｺﾞｼｯｸUB" pitchFamily="50" charset="-128"/>
              </a:rPr>
              <a:t>P</a:t>
            </a:r>
            <a:r>
              <a:rPr lang="en-US" altLang="ja-JP" sz="2000" b="1" dirty="0">
                <a:solidFill>
                  <a:srgbClr val="FF0000"/>
                </a:solidFill>
                <a:latin typeface="HGP創英角ｺﾞｼｯｸUB" pitchFamily="50" charset="-128"/>
                <a:ea typeface="HGP創英角ｺﾞｼｯｸUB" pitchFamily="50" charset="-128"/>
              </a:rPr>
              <a:t>o</a:t>
            </a:r>
            <a:r>
              <a:rPr lang="en-US" altLang="ja-JP" sz="2000" dirty="0">
                <a:solidFill>
                  <a:srgbClr val="000066"/>
                </a:solidFill>
                <a:latin typeface="HGP創英角ｺﾞｼｯｸUB" pitchFamily="50" charset="-128"/>
                <a:ea typeface="HGP創英角ｺﾞｼｯｸUB" pitchFamily="50" charset="-128"/>
              </a:rPr>
              <a:t>wer-laser </a:t>
            </a:r>
            <a:r>
              <a:rPr lang="en-US" altLang="ja-JP" sz="2000" dirty="0">
                <a:solidFill>
                  <a:srgbClr val="FF0000"/>
                </a:solidFill>
                <a:latin typeface="HGP創英角ｺﾞｼｯｸUB" pitchFamily="50" charset="-128"/>
                <a:ea typeface="HGP創英角ｺﾞｼｯｸUB" pitchFamily="50" charset="-128"/>
              </a:rPr>
              <a:t>C</a:t>
            </a:r>
            <a:r>
              <a:rPr lang="en-US" altLang="ja-JP" sz="2000" dirty="0">
                <a:solidFill>
                  <a:srgbClr val="000066"/>
                </a:solidFill>
                <a:latin typeface="HGP創英角ｺﾞｼｯｸUB" pitchFamily="50" charset="-128"/>
                <a:ea typeface="HGP創英角ｺﾞｼｯｸUB" pitchFamily="50" charset="-128"/>
              </a:rPr>
              <a:t>ommunity </a:t>
            </a:r>
            <a:r>
              <a:rPr lang="en-US" altLang="ja-JP" sz="2000" dirty="0">
                <a:solidFill>
                  <a:srgbClr val="FF0000"/>
                </a:solidFill>
                <a:latin typeface="HGP創英角ｺﾞｼｯｸUB" pitchFamily="50" charset="-128"/>
                <a:ea typeface="HGP創英角ｺﾞｼｯｸUB" pitchFamily="50" charset="-128"/>
              </a:rPr>
              <a:t>H</a:t>
            </a:r>
            <a:r>
              <a:rPr lang="en-US" altLang="ja-JP" sz="2000" dirty="0">
                <a:solidFill>
                  <a:srgbClr val="000066"/>
                </a:solidFill>
                <a:latin typeface="HGP創英角ｺﾞｼｯｸUB" pitchFamily="50" charset="-128"/>
                <a:ea typeface="HGP創英角ｺﾞｼｯｸUB" pitchFamily="50" charset="-128"/>
              </a:rPr>
              <a:t>arvest- </a:t>
            </a:r>
            <a:endParaRPr lang="ja-JP" altLang="en-US" sz="2000" dirty="0">
              <a:solidFill>
                <a:srgbClr val="000066"/>
              </a:solidFill>
              <a:latin typeface="HGP創英角ｺﾞｼｯｸUB" pitchFamily="50" charset="-128"/>
              <a:ea typeface="HGP創英角ｺﾞｼｯｸUB" pitchFamily="50" charset="-128"/>
            </a:endParaRPr>
          </a:p>
        </p:txBody>
      </p:sp>
      <p:sp>
        <p:nvSpPr>
          <p:cNvPr id="6" name="テキスト ボックス 5">
            <a:extLst>
              <a:ext uri="{FF2B5EF4-FFF2-40B4-BE49-F238E27FC236}">
                <a16:creationId xmlns:a16="http://schemas.microsoft.com/office/drawing/2014/main" id="{F4ED5C16-F6A9-4A00-9919-7E63650E23F3}"/>
              </a:ext>
            </a:extLst>
          </p:cNvPr>
          <p:cNvSpPr txBox="1"/>
          <p:nvPr/>
        </p:nvSpPr>
        <p:spPr>
          <a:xfrm>
            <a:off x="1237443" y="2997030"/>
            <a:ext cx="9717114" cy="1231106"/>
          </a:xfrm>
          <a:prstGeom prst="rect">
            <a:avLst/>
          </a:prstGeom>
          <a:noFill/>
        </p:spPr>
        <p:txBody>
          <a:bodyPr wrap="square" rtlCol="0">
            <a:spAutoFit/>
          </a:bodyPr>
          <a:lstStyle/>
          <a:p>
            <a:r>
              <a:rPr kumimoji="1" lang="en-US" altLang="ja-JP" sz="2800" b="1" dirty="0">
                <a:solidFill>
                  <a:srgbClr val="002060"/>
                </a:solidFill>
                <a:latin typeface="Calibri" panose="020F0502020204030204" pitchFamily="34" charset="0"/>
                <a:ea typeface="Calibri" panose="020F0502020204030204" pitchFamily="34" charset="0"/>
                <a:cs typeface="Calibri" panose="020F0502020204030204" pitchFamily="34" charset="0"/>
              </a:rPr>
              <a:t>The project will develop a high-repetition, high-power laser that will open a new stage of IFE research.</a:t>
            </a:r>
          </a:p>
          <a:p>
            <a:endParaRPr kumimoji="1" lang="ja-JP" altLang="en-US" dirty="0"/>
          </a:p>
        </p:txBody>
      </p:sp>
      <p:sp>
        <p:nvSpPr>
          <p:cNvPr id="2" name="Rectangle 6">
            <a:extLst>
              <a:ext uri="{FF2B5EF4-FFF2-40B4-BE49-F238E27FC236}">
                <a16:creationId xmlns:a16="http://schemas.microsoft.com/office/drawing/2014/main" id="{F894F77A-CA09-FADB-16E8-F2A7ABABB98E}"/>
              </a:ext>
            </a:extLst>
          </p:cNvPr>
          <p:cNvSpPr>
            <a:spLocks noChangeArrowheads="1"/>
          </p:cNvSpPr>
          <p:nvPr/>
        </p:nvSpPr>
        <p:spPr bwMode="auto">
          <a:xfrm>
            <a:off x="11430000" y="6553200"/>
            <a:ext cx="762000" cy="304800"/>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7"/>
                    </a:schemeClr>
                  </a:outerShdw>
                </a:effectLst>
              </a14:hiddenEffects>
            </a:ext>
          </a:extLst>
        </p:spPr>
        <p:txBody>
          <a:bodyPr lIns="91436" tIns="45716" rIns="91436" bIns="45716"/>
          <a:lstStyle/>
          <a:p>
            <a:pPr algn="r" defTabSz="911934">
              <a:defRPr/>
            </a:pPr>
            <a:fld id="{57A8297D-5CC8-2240-8899-FD4042865E28}" type="slidenum">
              <a:rPr lang="en-US" altLang="ja-JP" sz="1600">
                <a:latin typeface="Arial" panose="020B0604020202020204" pitchFamily="34" charset="0"/>
                <a:ea typeface="ＭＳ Ｐゴシック"/>
                <a:cs typeface="Arial" panose="020B0604020202020204" pitchFamily="34" charset="0"/>
              </a:rPr>
              <a:pPr algn="r" defTabSz="911934">
                <a:defRPr/>
              </a:pPr>
              <a:t>6</a:t>
            </a:fld>
            <a:endParaRPr lang="en-US" altLang="ja-JP" sz="1600" dirty="0">
              <a:latin typeface="Arial" panose="020B0604020202020204" pitchFamily="34" charset="0"/>
              <a:ea typeface="ＭＳ Ｐゴシック"/>
              <a:cs typeface="Arial" panose="020B0604020202020204" pitchFamily="34" charset="0"/>
            </a:endParaRPr>
          </a:p>
        </p:txBody>
      </p:sp>
      <p:pic>
        <p:nvPicPr>
          <p:cNvPr id="3" name="図 2">
            <a:extLst>
              <a:ext uri="{FF2B5EF4-FFF2-40B4-BE49-F238E27FC236}">
                <a16:creationId xmlns:a16="http://schemas.microsoft.com/office/drawing/2014/main" id="{5674BBD7-841C-40A2-EA2E-F652974532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4157" y="4124693"/>
            <a:ext cx="4245145" cy="2428507"/>
          </a:xfrm>
          <a:prstGeom prst="rect">
            <a:avLst/>
          </a:prstGeom>
          <a:ln>
            <a:noFill/>
          </a:ln>
          <a:effectLst>
            <a:softEdge rad="762000"/>
          </a:effectLst>
        </p:spPr>
      </p:pic>
    </p:spTree>
    <p:extLst>
      <p:ext uri="{BB962C8B-B14F-4D97-AF65-F5344CB8AC3E}">
        <p14:creationId xmlns:p14="http://schemas.microsoft.com/office/powerpoint/2010/main" val="824789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D191A378-51D5-1028-0F24-B625B0EAB8A5}"/>
              </a:ext>
            </a:extLst>
          </p:cNvPr>
          <p:cNvSpPr/>
          <p:nvPr/>
        </p:nvSpPr>
        <p:spPr>
          <a:xfrm>
            <a:off x="6381240" y="3008729"/>
            <a:ext cx="5415693" cy="3367945"/>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図 32" descr="グラフィカル ユーザー インターフェイス が含まれている画像&#10;&#10;自動的に生成された説明">
            <a:extLst>
              <a:ext uri="{FF2B5EF4-FFF2-40B4-BE49-F238E27FC236}">
                <a16:creationId xmlns:a16="http://schemas.microsoft.com/office/drawing/2014/main" id="{94D2D56D-B832-56D5-3F3F-673148152F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72" y="1229917"/>
            <a:ext cx="6214346" cy="4890786"/>
          </a:xfrm>
          <a:prstGeom prst="rect">
            <a:avLst/>
          </a:prstGeom>
        </p:spPr>
      </p:pic>
      <p:sp>
        <p:nvSpPr>
          <p:cNvPr id="6" name="テキスト ボックス 5">
            <a:extLst>
              <a:ext uri="{FF2B5EF4-FFF2-40B4-BE49-F238E27FC236}">
                <a16:creationId xmlns:a16="http://schemas.microsoft.com/office/drawing/2014/main" id="{7515938B-74D0-D99B-B49D-B8E0A4086AFF}"/>
              </a:ext>
            </a:extLst>
          </p:cNvPr>
          <p:cNvSpPr txBox="1"/>
          <p:nvPr/>
        </p:nvSpPr>
        <p:spPr>
          <a:xfrm>
            <a:off x="324882" y="-9770"/>
            <a:ext cx="11542237" cy="854849"/>
          </a:xfrm>
          <a:prstGeom prst="rect">
            <a:avLst/>
          </a:prstGeom>
          <a:noFill/>
        </p:spPr>
        <p:txBody>
          <a:bodyPr wrap="square" rtlCol="0">
            <a:spAutoFit/>
          </a:bodyPr>
          <a:lstStyle/>
          <a:p>
            <a:pPr>
              <a:lnSpc>
                <a:spcPts val="3200"/>
              </a:lnSpc>
            </a:pPr>
            <a:r>
              <a:rPr lang="en-US" altLang="ja-JP" sz="2400" b="1" dirty="0">
                <a:latin typeface="BIZ UDPゴシック" panose="020B0400000000000000" pitchFamily="50" charset="-128"/>
                <a:ea typeface="BIZ UDPゴシック" panose="020B0400000000000000" pitchFamily="50" charset="-128"/>
                <a:cs typeface="Calibri" panose="020F0502020204030204" pitchFamily="34" charset="0"/>
              </a:rPr>
              <a:t>Based on the 10kW development, t</a:t>
            </a:r>
            <a:r>
              <a:rPr kumimoji="1" lang="en-US" altLang="ja-JP" sz="2400" b="1" dirty="0">
                <a:latin typeface="BIZ UDPゴシック" panose="020B0400000000000000" pitchFamily="50" charset="-128"/>
                <a:ea typeface="BIZ UDPゴシック" panose="020B0400000000000000" pitchFamily="50" charset="-128"/>
                <a:cs typeface="Calibri" panose="020F0502020204030204" pitchFamily="34" charset="0"/>
              </a:rPr>
              <a:t>he</a:t>
            </a:r>
            <a:r>
              <a:rPr kumimoji="1" lang="en-US" altLang="ja-JP" sz="2400" b="1" dirty="0">
                <a:solidFill>
                  <a:srgbClr val="FF0000"/>
                </a:solidFill>
                <a:latin typeface="BIZ UDPゴシック" panose="020B0400000000000000" pitchFamily="50" charset="-128"/>
                <a:ea typeface="BIZ UDPゴシック" panose="020B0400000000000000" pitchFamily="50" charset="-128"/>
                <a:cs typeface="Calibri" panose="020F0502020204030204" pitchFamily="34" charset="0"/>
              </a:rPr>
              <a:t> J</a:t>
            </a:r>
            <a:r>
              <a:rPr kumimoji="1" lang="en-US" altLang="ja-JP" sz="2400" b="1" dirty="0">
                <a:latin typeface="BIZ UDPゴシック" panose="020B0400000000000000" pitchFamily="50" charset="-128"/>
                <a:ea typeface="BIZ UDPゴシック" panose="020B0400000000000000" pitchFamily="50" charset="-128"/>
                <a:cs typeface="Calibri" panose="020F0502020204030204" pitchFamily="34" charset="0"/>
              </a:rPr>
              <a:t>-</a:t>
            </a:r>
            <a:r>
              <a:rPr kumimoji="1" lang="en-US" altLang="ja-JP" sz="2400" b="1" dirty="0" err="1">
                <a:latin typeface="BIZ UDPゴシック" panose="020B0400000000000000" pitchFamily="50" charset="-128"/>
                <a:ea typeface="BIZ UDPゴシック" panose="020B0400000000000000" pitchFamily="50" charset="-128"/>
                <a:cs typeface="Calibri" panose="020F0502020204030204" pitchFamily="34" charset="0"/>
              </a:rPr>
              <a:t>EPoCH</a:t>
            </a:r>
            <a:r>
              <a:rPr kumimoji="1" lang="en-US" altLang="ja-JP" sz="2400" b="1" dirty="0">
                <a:latin typeface="BIZ UDPゴシック" panose="020B0400000000000000" pitchFamily="50" charset="-128"/>
                <a:ea typeface="BIZ UDPゴシック" panose="020B0400000000000000" pitchFamily="50" charset="-128"/>
                <a:cs typeface="Calibri" panose="020F0502020204030204" pitchFamily="34" charset="0"/>
              </a:rPr>
              <a:t>,</a:t>
            </a:r>
            <a:r>
              <a:rPr kumimoji="1" lang="ja-JP" altLang="en-US" sz="2400" b="1" dirty="0">
                <a:latin typeface="BIZ UDPゴシック" panose="020B0400000000000000" pitchFamily="50" charset="-128"/>
                <a:ea typeface="BIZ UDPゴシック" panose="020B0400000000000000" pitchFamily="50" charset="-128"/>
                <a:cs typeface="Calibri" panose="020F0502020204030204" pitchFamily="34" charset="0"/>
              </a:rPr>
              <a:t> </a:t>
            </a:r>
            <a:r>
              <a:rPr lang="en-US" altLang="ja-JP" sz="2400" b="1" dirty="0">
                <a:latin typeface="BIZ UDPゴシック" panose="020B0400000000000000" pitchFamily="50" charset="-128"/>
                <a:ea typeface="BIZ UDPゴシック" panose="020B0400000000000000" pitchFamily="50" charset="-128"/>
                <a:cs typeface="Calibri" panose="020F0502020204030204" pitchFamily="34" charset="0"/>
              </a:rPr>
              <a:t>consisting of MW-class lasers  will be a technological reality within 10 years.</a:t>
            </a:r>
            <a:endParaRPr kumimoji="1" lang="en-US" altLang="ja-JP" sz="2400" b="1" dirty="0">
              <a:latin typeface="BIZ UDPゴシック" panose="020B0400000000000000" pitchFamily="50" charset="-128"/>
              <a:ea typeface="BIZ UDPゴシック" panose="020B0400000000000000" pitchFamily="50" charset="-128"/>
              <a:cs typeface="Calibri" panose="020F0502020204030204" pitchFamily="34" charset="0"/>
            </a:endParaRPr>
          </a:p>
        </p:txBody>
      </p:sp>
      <p:sp>
        <p:nvSpPr>
          <p:cNvPr id="13" name="テキスト ボックス 12">
            <a:extLst>
              <a:ext uri="{FF2B5EF4-FFF2-40B4-BE49-F238E27FC236}">
                <a16:creationId xmlns:a16="http://schemas.microsoft.com/office/drawing/2014/main" id="{23188AB2-D4A4-500B-5353-3D36BF8FA943}"/>
              </a:ext>
            </a:extLst>
          </p:cNvPr>
          <p:cNvSpPr txBox="1"/>
          <p:nvPr/>
        </p:nvSpPr>
        <p:spPr>
          <a:xfrm>
            <a:off x="6149747" y="1065130"/>
            <a:ext cx="5631359" cy="1723549"/>
          </a:xfrm>
          <a:prstGeom prst="rect">
            <a:avLst/>
          </a:prstGeom>
          <a:noFill/>
        </p:spPr>
        <p:txBody>
          <a:bodyPr wrap="square">
            <a:spAutoFit/>
          </a:bodyPr>
          <a:lstStyle/>
          <a:p>
            <a:pPr marL="285750" indent="-285750">
              <a:buFont typeface="Wingdings" panose="05000000000000000000" pitchFamily="2" charset="2"/>
              <a:buChar char="n"/>
            </a:pPr>
            <a:r>
              <a:rPr lang="en-US" altLang="ja-JP" sz="2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Big Data for </a:t>
            </a:r>
            <a:r>
              <a:rPr lang="en-US" altLang="ja-JP" sz="2000" b="1" dirty="0">
                <a:latin typeface="BIZ UDPゴシック" panose="020B0400000000000000" pitchFamily="50" charset="-128"/>
                <a:ea typeface="BIZ UDPゴシック" panose="020B0400000000000000" pitchFamily="50" charset="-128"/>
              </a:rPr>
              <a:t>deeply understanding of fusion plasmas</a:t>
            </a:r>
          </a:p>
          <a:p>
            <a:endParaRPr lang="en-US" altLang="ja-JP" sz="800" b="1"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n"/>
            </a:pPr>
            <a:r>
              <a:rPr lang="en-US" altLang="ja-JP" sz="2000" b="1" dirty="0">
                <a:latin typeface="BIZ UDPゴシック" panose="020B0400000000000000" pitchFamily="50" charset="-128"/>
                <a:ea typeface="BIZ UDPゴシック" panose="020B0400000000000000" pitchFamily="50" charset="-128"/>
              </a:rPr>
              <a:t>Start of </a:t>
            </a:r>
            <a:r>
              <a:rPr lang="en-US" altLang="ja-JP" sz="2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reactor engineering </a:t>
            </a:r>
            <a:r>
              <a:rPr lang="en-US" altLang="ja-JP" sz="2000" b="1" dirty="0">
                <a:latin typeface="BIZ UDPゴシック" panose="020B0400000000000000" pitchFamily="50" charset="-128"/>
                <a:ea typeface="BIZ UDPゴシック" panose="020B0400000000000000" pitchFamily="50" charset="-128"/>
              </a:rPr>
              <a:t>with repetitive fusion reaction</a:t>
            </a:r>
            <a:endParaRPr lang="ja-JP" altLang="en-US" sz="2000" b="1"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n"/>
            </a:pPr>
            <a:endParaRPr lang="ja-JP" altLang="en-US"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cxnSp>
        <p:nvCxnSpPr>
          <p:cNvPr id="26" name="直線コネクタ 25">
            <a:extLst>
              <a:ext uri="{FF2B5EF4-FFF2-40B4-BE49-F238E27FC236}">
                <a16:creationId xmlns:a16="http://schemas.microsoft.com/office/drawing/2014/main" id="{C294F06D-9975-3771-3192-A689F9E70F56}"/>
              </a:ext>
            </a:extLst>
          </p:cNvPr>
          <p:cNvCxnSpPr>
            <a:cxnSpLocks/>
          </p:cNvCxnSpPr>
          <p:nvPr/>
        </p:nvCxnSpPr>
        <p:spPr>
          <a:xfrm>
            <a:off x="324882" y="902084"/>
            <a:ext cx="115324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6">
            <a:extLst>
              <a:ext uri="{FF2B5EF4-FFF2-40B4-BE49-F238E27FC236}">
                <a16:creationId xmlns:a16="http://schemas.microsoft.com/office/drawing/2014/main" id="{699763E8-0456-1494-4481-4E01992F2614}"/>
              </a:ext>
            </a:extLst>
          </p:cNvPr>
          <p:cNvSpPr>
            <a:spLocks noChangeArrowheads="1"/>
          </p:cNvSpPr>
          <p:nvPr/>
        </p:nvSpPr>
        <p:spPr bwMode="auto">
          <a:xfrm>
            <a:off x="11430000" y="6553200"/>
            <a:ext cx="762000" cy="304800"/>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7"/>
                    </a:schemeClr>
                  </a:outerShdw>
                </a:effectLst>
              </a14:hiddenEffects>
            </a:ext>
          </a:extLst>
        </p:spPr>
        <p:txBody>
          <a:bodyPr lIns="91436" tIns="45716" rIns="91436" bIns="45716"/>
          <a:lstStyle/>
          <a:p>
            <a:pPr algn="r" defTabSz="911934">
              <a:defRPr/>
            </a:pPr>
            <a:fld id="{57A8297D-5CC8-2240-8899-FD4042865E28}" type="slidenum">
              <a:rPr lang="en-US" altLang="ja-JP" sz="1600">
                <a:latin typeface="Arial" panose="020B0604020202020204" pitchFamily="34" charset="0"/>
                <a:ea typeface="ＭＳ Ｐゴシック"/>
                <a:cs typeface="Arial" panose="020B0604020202020204" pitchFamily="34" charset="0"/>
              </a:rPr>
              <a:pPr algn="r" defTabSz="911934">
                <a:defRPr/>
              </a:pPr>
              <a:t>7</a:t>
            </a:fld>
            <a:endParaRPr lang="en-US" altLang="ja-JP" sz="1600" dirty="0">
              <a:latin typeface="Arial" panose="020B0604020202020204" pitchFamily="34" charset="0"/>
              <a:ea typeface="ＭＳ Ｐゴシック"/>
              <a:cs typeface="Arial" panose="020B0604020202020204" pitchFamily="34" charset="0"/>
            </a:endParaRPr>
          </a:p>
        </p:txBody>
      </p:sp>
      <p:sp>
        <p:nvSpPr>
          <p:cNvPr id="4" name="テキスト ボックス 3">
            <a:extLst>
              <a:ext uri="{FF2B5EF4-FFF2-40B4-BE49-F238E27FC236}">
                <a16:creationId xmlns:a16="http://schemas.microsoft.com/office/drawing/2014/main" id="{35332741-AEDB-8524-088F-7F12CE8603AE}"/>
              </a:ext>
            </a:extLst>
          </p:cNvPr>
          <p:cNvSpPr txBox="1"/>
          <p:nvPr/>
        </p:nvSpPr>
        <p:spPr>
          <a:xfrm>
            <a:off x="380392" y="6207511"/>
            <a:ext cx="5992545" cy="424988"/>
          </a:xfrm>
          <a:prstGeom prst="rect">
            <a:avLst/>
          </a:prstGeom>
          <a:noFill/>
        </p:spPr>
        <p:txBody>
          <a:bodyPr wrap="square">
            <a:spAutoFit/>
          </a:bodyPr>
          <a:lstStyle/>
          <a:p>
            <a:pPr>
              <a:lnSpc>
                <a:spcPts val="1400"/>
              </a:lnSpc>
            </a:pPr>
            <a:r>
              <a:rPr lang="en-US" altLang="ja-JP" sz="1000" kern="100" dirty="0">
                <a:latin typeface="BIZ UDPゴシック" panose="020B0400000000000000" pitchFamily="50" charset="-128"/>
                <a:ea typeface="BIZ UDPゴシック" panose="020B0400000000000000" pitchFamily="50" charset="-128"/>
                <a:cs typeface="Calibri" panose="020F0502020204030204" pitchFamily="34" charset="0"/>
              </a:rPr>
              <a:t>A</a:t>
            </a:r>
            <a:r>
              <a:rPr lang="en-US" altLang="ja-JP" sz="1000" kern="100" dirty="0">
                <a:effectLst/>
                <a:latin typeface="BIZ UDPゴシック" panose="020B0400000000000000" pitchFamily="50" charset="-128"/>
                <a:ea typeface="BIZ UDPゴシック" panose="020B0400000000000000" pitchFamily="50" charset="-128"/>
                <a:cs typeface="Calibri" panose="020F0502020204030204" pitchFamily="34" charset="0"/>
              </a:rPr>
              <a:t>fter more than 30 years of development of high repetition rate high power lasers, the average output power has exceeded kW and is about to reach 10 kW. </a:t>
            </a:r>
            <a:endParaRPr lang="ja-JP" altLang="en-US" sz="1000" dirty="0">
              <a:latin typeface="BIZ UDPゴシック" panose="020B0400000000000000" pitchFamily="50" charset="-128"/>
              <a:ea typeface="BIZ UDPゴシック" panose="020B0400000000000000" pitchFamily="50" charset="-128"/>
              <a:cs typeface="Calibri" panose="020F0502020204030204" pitchFamily="34" charset="0"/>
            </a:endParaRPr>
          </a:p>
        </p:txBody>
      </p:sp>
      <p:sp>
        <p:nvSpPr>
          <p:cNvPr id="5" name="矢印: 下 18">
            <a:extLst>
              <a:ext uri="{FF2B5EF4-FFF2-40B4-BE49-F238E27FC236}">
                <a16:creationId xmlns:a16="http://schemas.microsoft.com/office/drawing/2014/main" id="{20122563-8215-41A0-DFB2-B3B46CA0C338}"/>
              </a:ext>
            </a:extLst>
          </p:cNvPr>
          <p:cNvSpPr/>
          <p:nvPr/>
        </p:nvSpPr>
        <p:spPr>
          <a:xfrm rot="5400000" flipV="1">
            <a:off x="4325482" y="978367"/>
            <a:ext cx="2398810" cy="1191369"/>
          </a:xfrm>
          <a:custGeom>
            <a:avLst/>
            <a:gdLst>
              <a:gd name="connsiteX0" fmla="*/ 0 w 1608638"/>
              <a:gd name="connsiteY0" fmla="*/ 376554 h 753108"/>
              <a:gd name="connsiteX1" fmla="*/ 402160 w 1608638"/>
              <a:gd name="connsiteY1" fmla="*/ 376554 h 753108"/>
              <a:gd name="connsiteX2" fmla="*/ 402160 w 1608638"/>
              <a:gd name="connsiteY2" fmla="*/ 0 h 753108"/>
              <a:gd name="connsiteX3" fmla="*/ 1206479 w 1608638"/>
              <a:gd name="connsiteY3" fmla="*/ 0 h 753108"/>
              <a:gd name="connsiteX4" fmla="*/ 1206479 w 1608638"/>
              <a:gd name="connsiteY4" fmla="*/ 376554 h 753108"/>
              <a:gd name="connsiteX5" fmla="*/ 1608638 w 1608638"/>
              <a:gd name="connsiteY5" fmla="*/ 376554 h 753108"/>
              <a:gd name="connsiteX6" fmla="*/ 804319 w 1608638"/>
              <a:gd name="connsiteY6" fmla="*/ 753108 h 753108"/>
              <a:gd name="connsiteX7" fmla="*/ 0 w 1608638"/>
              <a:gd name="connsiteY7" fmla="*/ 376554 h 753108"/>
              <a:gd name="connsiteX0" fmla="*/ 0 w 5036095"/>
              <a:gd name="connsiteY0" fmla="*/ 747746 h 1124300"/>
              <a:gd name="connsiteX1" fmla="*/ 402160 w 5036095"/>
              <a:gd name="connsiteY1" fmla="*/ 747746 h 1124300"/>
              <a:gd name="connsiteX2" fmla="*/ 402160 w 5036095"/>
              <a:gd name="connsiteY2" fmla="*/ 371192 h 1124300"/>
              <a:gd name="connsiteX3" fmla="*/ 5036095 w 5036095"/>
              <a:gd name="connsiteY3" fmla="*/ 0 h 1124300"/>
              <a:gd name="connsiteX4" fmla="*/ 1206479 w 5036095"/>
              <a:gd name="connsiteY4" fmla="*/ 747746 h 1124300"/>
              <a:gd name="connsiteX5" fmla="*/ 1608638 w 5036095"/>
              <a:gd name="connsiteY5" fmla="*/ 747746 h 1124300"/>
              <a:gd name="connsiteX6" fmla="*/ 804319 w 5036095"/>
              <a:gd name="connsiteY6" fmla="*/ 1124300 h 1124300"/>
              <a:gd name="connsiteX7" fmla="*/ 0 w 5036095"/>
              <a:gd name="connsiteY7" fmla="*/ 747746 h 1124300"/>
              <a:gd name="connsiteX0" fmla="*/ 2983836 w 8019931"/>
              <a:gd name="connsiteY0" fmla="*/ 747746 h 1124300"/>
              <a:gd name="connsiteX1" fmla="*/ 3385996 w 8019931"/>
              <a:gd name="connsiteY1" fmla="*/ 747746 h 1124300"/>
              <a:gd name="connsiteX2" fmla="*/ 0 w 8019931"/>
              <a:gd name="connsiteY2" fmla="*/ 9053 h 1124300"/>
              <a:gd name="connsiteX3" fmla="*/ 8019931 w 8019931"/>
              <a:gd name="connsiteY3" fmla="*/ 0 h 1124300"/>
              <a:gd name="connsiteX4" fmla="*/ 4190315 w 8019931"/>
              <a:gd name="connsiteY4" fmla="*/ 747746 h 1124300"/>
              <a:gd name="connsiteX5" fmla="*/ 4592474 w 8019931"/>
              <a:gd name="connsiteY5" fmla="*/ 747746 h 1124300"/>
              <a:gd name="connsiteX6" fmla="*/ 3788155 w 8019931"/>
              <a:gd name="connsiteY6" fmla="*/ 1124300 h 1124300"/>
              <a:gd name="connsiteX7" fmla="*/ 2983836 w 8019931"/>
              <a:gd name="connsiteY7" fmla="*/ 747746 h 1124300"/>
              <a:gd name="connsiteX0" fmla="*/ 2983836 w 7576312"/>
              <a:gd name="connsiteY0" fmla="*/ 738693 h 1115247"/>
              <a:gd name="connsiteX1" fmla="*/ 3385996 w 7576312"/>
              <a:gd name="connsiteY1" fmla="*/ 738693 h 1115247"/>
              <a:gd name="connsiteX2" fmla="*/ 0 w 7576312"/>
              <a:gd name="connsiteY2" fmla="*/ 0 h 1115247"/>
              <a:gd name="connsiteX3" fmla="*/ 7576312 w 7576312"/>
              <a:gd name="connsiteY3" fmla="*/ 63374 h 1115247"/>
              <a:gd name="connsiteX4" fmla="*/ 4190315 w 7576312"/>
              <a:gd name="connsiteY4" fmla="*/ 738693 h 1115247"/>
              <a:gd name="connsiteX5" fmla="*/ 4592474 w 7576312"/>
              <a:gd name="connsiteY5" fmla="*/ 738693 h 1115247"/>
              <a:gd name="connsiteX6" fmla="*/ 3788155 w 7576312"/>
              <a:gd name="connsiteY6" fmla="*/ 1115247 h 1115247"/>
              <a:gd name="connsiteX7" fmla="*/ 2983836 w 7576312"/>
              <a:gd name="connsiteY7" fmla="*/ 738693 h 1115247"/>
              <a:gd name="connsiteX0" fmla="*/ 2983836 w 7612526"/>
              <a:gd name="connsiteY0" fmla="*/ 738693 h 1115247"/>
              <a:gd name="connsiteX1" fmla="*/ 3385996 w 7612526"/>
              <a:gd name="connsiteY1" fmla="*/ 738693 h 1115247"/>
              <a:gd name="connsiteX2" fmla="*/ 0 w 7612526"/>
              <a:gd name="connsiteY2" fmla="*/ 0 h 1115247"/>
              <a:gd name="connsiteX3" fmla="*/ 7612526 w 7612526"/>
              <a:gd name="connsiteY3" fmla="*/ 63374 h 1115247"/>
              <a:gd name="connsiteX4" fmla="*/ 4190315 w 7612526"/>
              <a:gd name="connsiteY4" fmla="*/ 738693 h 1115247"/>
              <a:gd name="connsiteX5" fmla="*/ 4592474 w 7612526"/>
              <a:gd name="connsiteY5" fmla="*/ 738693 h 1115247"/>
              <a:gd name="connsiteX6" fmla="*/ 3788155 w 7612526"/>
              <a:gd name="connsiteY6" fmla="*/ 1115247 h 1115247"/>
              <a:gd name="connsiteX7" fmla="*/ 2983836 w 7612526"/>
              <a:gd name="connsiteY7" fmla="*/ 738693 h 1115247"/>
              <a:gd name="connsiteX0" fmla="*/ 2983836 w 7612526"/>
              <a:gd name="connsiteY0" fmla="*/ 738693 h 1115247"/>
              <a:gd name="connsiteX1" fmla="*/ 3385996 w 7612526"/>
              <a:gd name="connsiteY1" fmla="*/ 738693 h 1115247"/>
              <a:gd name="connsiteX2" fmla="*/ 0 w 7612526"/>
              <a:gd name="connsiteY2" fmla="*/ 0 h 1115247"/>
              <a:gd name="connsiteX3" fmla="*/ 7612526 w 7612526"/>
              <a:gd name="connsiteY3" fmla="*/ 63374 h 1115247"/>
              <a:gd name="connsiteX4" fmla="*/ 4190315 w 7612526"/>
              <a:gd name="connsiteY4" fmla="*/ 738693 h 1115247"/>
              <a:gd name="connsiteX5" fmla="*/ 4592474 w 7612526"/>
              <a:gd name="connsiteY5" fmla="*/ 738693 h 1115247"/>
              <a:gd name="connsiteX6" fmla="*/ 3788155 w 7612526"/>
              <a:gd name="connsiteY6" fmla="*/ 1115247 h 1115247"/>
              <a:gd name="connsiteX7" fmla="*/ 2983836 w 7612526"/>
              <a:gd name="connsiteY7" fmla="*/ 738693 h 1115247"/>
              <a:gd name="connsiteX0" fmla="*/ 2983836 w 7612526"/>
              <a:gd name="connsiteY0" fmla="*/ 738693 h 1115247"/>
              <a:gd name="connsiteX1" fmla="*/ 3385996 w 7612526"/>
              <a:gd name="connsiteY1" fmla="*/ 738693 h 1115247"/>
              <a:gd name="connsiteX2" fmla="*/ 0 w 7612526"/>
              <a:gd name="connsiteY2" fmla="*/ 0 h 1115247"/>
              <a:gd name="connsiteX3" fmla="*/ 7612526 w 7612526"/>
              <a:gd name="connsiteY3" fmla="*/ 63374 h 1115247"/>
              <a:gd name="connsiteX4" fmla="*/ 4190315 w 7612526"/>
              <a:gd name="connsiteY4" fmla="*/ 738693 h 1115247"/>
              <a:gd name="connsiteX5" fmla="*/ 4592474 w 7612526"/>
              <a:gd name="connsiteY5" fmla="*/ 738693 h 1115247"/>
              <a:gd name="connsiteX6" fmla="*/ 3788155 w 7612526"/>
              <a:gd name="connsiteY6" fmla="*/ 1115247 h 1115247"/>
              <a:gd name="connsiteX7" fmla="*/ 2983836 w 7612526"/>
              <a:gd name="connsiteY7" fmla="*/ 738693 h 1115247"/>
              <a:gd name="connsiteX0" fmla="*/ 2983836 w 7612526"/>
              <a:gd name="connsiteY0" fmla="*/ 738693 h 1115247"/>
              <a:gd name="connsiteX1" fmla="*/ 3385996 w 7612526"/>
              <a:gd name="connsiteY1" fmla="*/ 738693 h 1115247"/>
              <a:gd name="connsiteX2" fmla="*/ 0 w 7612526"/>
              <a:gd name="connsiteY2" fmla="*/ 0 h 1115247"/>
              <a:gd name="connsiteX3" fmla="*/ 7612526 w 7612526"/>
              <a:gd name="connsiteY3" fmla="*/ 63374 h 1115247"/>
              <a:gd name="connsiteX4" fmla="*/ 4190315 w 7612526"/>
              <a:gd name="connsiteY4" fmla="*/ 738693 h 1115247"/>
              <a:gd name="connsiteX5" fmla="*/ 4592474 w 7612526"/>
              <a:gd name="connsiteY5" fmla="*/ 738693 h 1115247"/>
              <a:gd name="connsiteX6" fmla="*/ 3788155 w 7612526"/>
              <a:gd name="connsiteY6" fmla="*/ 1115247 h 1115247"/>
              <a:gd name="connsiteX7" fmla="*/ 2983836 w 7612526"/>
              <a:gd name="connsiteY7" fmla="*/ 738693 h 1115247"/>
              <a:gd name="connsiteX0" fmla="*/ 2983836 w 7612526"/>
              <a:gd name="connsiteY0" fmla="*/ 738693 h 1115247"/>
              <a:gd name="connsiteX1" fmla="*/ 3385996 w 7612526"/>
              <a:gd name="connsiteY1" fmla="*/ 738693 h 1115247"/>
              <a:gd name="connsiteX2" fmla="*/ 0 w 7612526"/>
              <a:gd name="connsiteY2" fmla="*/ 0 h 1115247"/>
              <a:gd name="connsiteX3" fmla="*/ 7612526 w 7612526"/>
              <a:gd name="connsiteY3" fmla="*/ 63374 h 1115247"/>
              <a:gd name="connsiteX4" fmla="*/ 4190315 w 7612526"/>
              <a:gd name="connsiteY4" fmla="*/ 738693 h 1115247"/>
              <a:gd name="connsiteX5" fmla="*/ 4592474 w 7612526"/>
              <a:gd name="connsiteY5" fmla="*/ 738693 h 1115247"/>
              <a:gd name="connsiteX6" fmla="*/ 3788155 w 7612526"/>
              <a:gd name="connsiteY6" fmla="*/ 1115247 h 1115247"/>
              <a:gd name="connsiteX7" fmla="*/ 2983836 w 7612526"/>
              <a:gd name="connsiteY7" fmla="*/ 738693 h 1115247"/>
              <a:gd name="connsiteX0" fmla="*/ 2983836 w 7612526"/>
              <a:gd name="connsiteY0" fmla="*/ 738693 h 1115247"/>
              <a:gd name="connsiteX1" fmla="*/ 3385996 w 7612526"/>
              <a:gd name="connsiteY1" fmla="*/ 738693 h 1115247"/>
              <a:gd name="connsiteX2" fmla="*/ 0 w 7612526"/>
              <a:gd name="connsiteY2" fmla="*/ 0 h 1115247"/>
              <a:gd name="connsiteX3" fmla="*/ 7612526 w 7612526"/>
              <a:gd name="connsiteY3" fmla="*/ 27160 h 1115247"/>
              <a:gd name="connsiteX4" fmla="*/ 4190315 w 7612526"/>
              <a:gd name="connsiteY4" fmla="*/ 738693 h 1115247"/>
              <a:gd name="connsiteX5" fmla="*/ 4592474 w 7612526"/>
              <a:gd name="connsiteY5" fmla="*/ 738693 h 1115247"/>
              <a:gd name="connsiteX6" fmla="*/ 3788155 w 7612526"/>
              <a:gd name="connsiteY6" fmla="*/ 1115247 h 1115247"/>
              <a:gd name="connsiteX7" fmla="*/ 2983836 w 7612526"/>
              <a:gd name="connsiteY7" fmla="*/ 738693 h 1115247"/>
              <a:gd name="connsiteX0" fmla="*/ 2983836 w 7612526"/>
              <a:gd name="connsiteY0" fmla="*/ 738693 h 1115247"/>
              <a:gd name="connsiteX1" fmla="*/ 3385996 w 7612526"/>
              <a:gd name="connsiteY1" fmla="*/ 738693 h 1115247"/>
              <a:gd name="connsiteX2" fmla="*/ 0 w 7612526"/>
              <a:gd name="connsiteY2" fmla="*/ 0 h 1115247"/>
              <a:gd name="connsiteX3" fmla="*/ 7612526 w 7612526"/>
              <a:gd name="connsiteY3" fmla="*/ 27160 h 1115247"/>
              <a:gd name="connsiteX4" fmla="*/ 4190315 w 7612526"/>
              <a:gd name="connsiteY4" fmla="*/ 738693 h 1115247"/>
              <a:gd name="connsiteX5" fmla="*/ 4592474 w 7612526"/>
              <a:gd name="connsiteY5" fmla="*/ 738693 h 1115247"/>
              <a:gd name="connsiteX6" fmla="*/ 3788155 w 7612526"/>
              <a:gd name="connsiteY6" fmla="*/ 1115247 h 1115247"/>
              <a:gd name="connsiteX7" fmla="*/ 2983836 w 7612526"/>
              <a:gd name="connsiteY7" fmla="*/ 738693 h 1115247"/>
              <a:gd name="connsiteX0" fmla="*/ 2983836 w 7537458"/>
              <a:gd name="connsiteY0" fmla="*/ 747747 h 1124301"/>
              <a:gd name="connsiteX1" fmla="*/ 3385996 w 7537458"/>
              <a:gd name="connsiteY1" fmla="*/ 747747 h 1124301"/>
              <a:gd name="connsiteX2" fmla="*/ 0 w 7537458"/>
              <a:gd name="connsiteY2" fmla="*/ 9054 h 1124301"/>
              <a:gd name="connsiteX3" fmla="*/ 7537458 w 7537458"/>
              <a:gd name="connsiteY3" fmla="*/ 0 h 1124301"/>
              <a:gd name="connsiteX4" fmla="*/ 4190315 w 7537458"/>
              <a:gd name="connsiteY4" fmla="*/ 747747 h 1124301"/>
              <a:gd name="connsiteX5" fmla="*/ 4592474 w 7537458"/>
              <a:gd name="connsiteY5" fmla="*/ 747747 h 1124301"/>
              <a:gd name="connsiteX6" fmla="*/ 3788155 w 7537458"/>
              <a:gd name="connsiteY6" fmla="*/ 1124301 h 1124301"/>
              <a:gd name="connsiteX7" fmla="*/ 2983836 w 7537458"/>
              <a:gd name="connsiteY7" fmla="*/ 747747 h 1124301"/>
              <a:gd name="connsiteX0" fmla="*/ 2983836 w 7546842"/>
              <a:gd name="connsiteY0" fmla="*/ 747747 h 1124301"/>
              <a:gd name="connsiteX1" fmla="*/ 3385996 w 7546842"/>
              <a:gd name="connsiteY1" fmla="*/ 747747 h 1124301"/>
              <a:gd name="connsiteX2" fmla="*/ 0 w 7546842"/>
              <a:gd name="connsiteY2" fmla="*/ 9054 h 1124301"/>
              <a:gd name="connsiteX3" fmla="*/ 7546842 w 7546842"/>
              <a:gd name="connsiteY3" fmla="*/ 0 h 1124301"/>
              <a:gd name="connsiteX4" fmla="*/ 4190315 w 7546842"/>
              <a:gd name="connsiteY4" fmla="*/ 747747 h 1124301"/>
              <a:gd name="connsiteX5" fmla="*/ 4592474 w 7546842"/>
              <a:gd name="connsiteY5" fmla="*/ 747747 h 1124301"/>
              <a:gd name="connsiteX6" fmla="*/ 3788155 w 7546842"/>
              <a:gd name="connsiteY6" fmla="*/ 1124301 h 1124301"/>
              <a:gd name="connsiteX7" fmla="*/ 2983836 w 7546842"/>
              <a:gd name="connsiteY7" fmla="*/ 747747 h 1124301"/>
              <a:gd name="connsiteX0" fmla="*/ 2880618 w 7443624"/>
              <a:gd name="connsiteY0" fmla="*/ 747747 h 1124301"/>
              <a:gd name="connsiteX1" fmla="*/ 3282778 w 7443624"/>
              <a:gd name="connsiteY1" fmla="*/ 747747 h 1124301"/>
              <a:gd name="connsiteX2" fmla="*/ 0 w 7443624"/>
              <a:gd name="connsiteY2" fmla="*/ 9054 h 1124301"/>
              <a:gd name="connsiteX3" fmla="*/ 7443624 w 7443624"/>
              <a:gd name="connsiteY3" fmla="*/ 0 h 1124301"/>
              <a:gd name="connsiteX4" fmla="*/ 4087097 w 7443624"/>
              <a:gd name="connsiteY4" fmla="*/ 747747 h 1124301"/>
              <a:gd name="connsiteX5" fmla="*/ 4489256 w 7443624"/>
              <a:gd name="connsiteY5" fmla="*/ 747747 h 1124301"/>
              <a:gd name="connsiteX6" fmla="*/ 3684937 w 7443624"/>
              <a:gd name="connsiteY6" fmla="*/ 1124301 h 1124301"/>
              <a:gd name="connsiteX7" fmla="*/ 2880618 w 7443624"/>
              <a:gd name="connsiteY7" fmla="*/ 747747 h 1124301"/>
              <a:gd name="connsiteX0" fmla="*/ 2880618 w 7443624"/>
              <a:gd name="connsiteY0" fmla="*/ 747747 h 1124301"/>
              <a:gd name="connsiteX1" fmla="*/ 3282778 w 7443624"/>
              <a:gd name="connsiteY1" fmla="*/ 747747 h 1124301"/>
              <a:gd name="connsiteX2" fmla="*/ 0 w 7443624"/>
              <a:gd name="connsiteY2" fmla="*/ 9054 h 1124301"/>
              <a:gd name="connsiteX3" fmla="*/ 7443624 w 7443624"/>
              <a:gd name="connsiteY3" fmla="*/ 0 h 1124301"/>
              <a:gd name="connsiteX4" fmla="*/ 4087097 w 7443624"/>
              <a:gd name="connsiteY4" fmla="*/ 747747 h 1124301"/>
              <a:gd name="connsiteX5" fmla="*/ 4489256 w 7443624"/>
              <a:gd name="connsiteY5" fmla="*/ 747747 h 1124301"/>
              <a:gd name="connsiteX6" fmla="*/ 3684937 w 7443624"/>
              <a:gd name="connsiteY6" fmla="*/ 1124301 h 1124301"/>
              <a:gd name="connsiteX7" fmla="*/ 2880618 w 7443624"/>
              <a:gd name="connsiteY7" fmla="*/ 747747 h 1124301"/>
              <a:gd name="connsiteX0" fmla="*/ 2880618 w 7443624"/>
              <a:gd name="connsiteY0" fmla="*/ 747747 h 1124301"/>
              <a:gd name="connsiteX1" fmla="*/ 3282778 w 7443624"/>
              <a:gd name="connsiteY1" fmla="*/ 747747 h 1124301"/>
              <a:gd name="connsiteX2" fmla="*/ 0 w 7443624"/>
              <a:gd name="connsiteY2" fmla="*/ 9054 h 1124301"/>
              <a:gd name="connsiteX3" fmla="*/ 7443624 w 7443624"/>
              <a:gd name="connsiteY3" fmla="*/ 0 h 1124301"/>
              <a:gd name="connsiteX4" fmla="*/ 4087097 w 7443624"/>
              <a:gd name="connsiteY4" fmla="*/ 747747 h 1124301"/>
              <a:gd name="connsiteX5" fmla="*/ 4489256 w 7443624"/>
              <a:gd name="connsiteY5" fmla="*/ 747747 h 1124301"/>
              <a:gd name="connsiteX6" fmla="*/ 3684937 w 7443624"/>
              <a:gd name="connsiteY6" fmla="*/ 1124301 h 1124301"/>
              <a:gd name="connsiteX7" fmla="*/ 2880618 w 7443624"/>
              <a:gd name="connsiteY7" fmla="*/ 747747 h 1124301"/>
              <a:gd name="connsiteX0" fmla="*/ 2880618 w 7443624"/>
              <a:gd name="connsiteY0" fmla="*/ 747747 h 1124301"/>
              <a:gd name="connsiteX1" fmla="*/ 3282778 w 7443624"/>
              <a:gd name="connsiteY1" fmla="*/ 747747 h 1124301"/>
              <a:gd name="connsiteX2" fmla="*/ 0 w 7443624"/>
              <a:gd name="connsiteY2" fmla="*/ 9054 h 1124301"/>
              <a:gd name="connsiteX3" fmla="*/ 7443624 w 7443624"/>
              <a:gd name="connsiteY3" fmla="*/ 0 h 1124301"/>
              <a:gd name="connsiteX4" fmla="*/ 4087097 w 7443624"/>
              <a:gd name="connsiteY4" fmla="*/ 747747 h 1124301"/>
              <a:gd name="connsiteX5" fmla="*/ 4489256 w 7443624"/>
              <a:gd name="connsiteY5" fmla="*/ 747747 h 1124301"/>
              <a:gd name="connsiteX6" fmla="*/ 3684937 w 7443624"/>
              <a:gd name="connsiteY6" fmla="*/ 1124301 h 1124301"/>
              <a:gd name="connsiteX7" fmla="*/ 2880618 w 7443624"/>
              <a:gd name="connsiteY7" fmla="*/ 747747 h 112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43624" h="1124301">
                <a:moveTo>
                  <a:pt x="2880618" y="747747"/>
                </a:moveTo>
                <a:lnTo>
                  <a:pt x="3282778" y="747747"/>
                </a:lnTo>
                <a:cubicBezTo>
                  <a:pt x="2588679" y="184645"/>
                  <a:pt x="1228583" y="191911"/>
                  <a:pt x="0" y="9054"/>
                </a:cubicBezTo>
                <a:lnTo>
                  <a:pt x="7443624" y="0"/>
                </a:lnTo>
                <a:cubicBezTo>
                  <a:pt x="6284780" y="152678"/>
                  <a:pt x="4720840" y="251037"/>
                  <a:pt x="4087097" y="747747"/>
                </a:cubicBezTo>
                <a:lnTo>
                  <a:pt x="4489256" y="747747"/>
                </a:lnTo>
                <a:lnTo>
                  <a:pt x="3684937" y="1124301"/>
                </a:lnTo>
                <a:lnTo>
                  <a:pt x="2880618" y="747747"/>
                </a:lnTo>
                <a:close/>
              </a:path>
            </a:pathLst>
          </a:custGeom>
          <a:gradFill flip="none" rotWithShape="1">
            <a:gsLst>
              <a:gs pos="18000">
                <a:schemeClr val="bg1">
                  <a:alpha val="36000"/>
                </a:schemeClr>
              </a:gs>
              <a:gs pos="0">
                <a:schemeClr val="bg1">
                  <a:alpha val="0"/>
                  <a:lumMod val="0"/>
                  <a:lumOff val="100000"/>
                </a:schemeClr>
              </a:gs>
              <a:gs pos="100000">
                <a:srgbClr val="FF0000">
                  <a:alpha val="79000"/>
                </a:srgbClr>
              </a:gs>
              <a:gs pos="77000">
                <a:srgbClr val="FF0000">
                  <a:lumMod val="38000"/>
                  <a:lumOff val="62000"/>
                  <a:alpha val="91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D8A304E2-92EB-53F3-77ED-31004D591DE6}"/>
              </a:ext>
            </a:extLst>
          </p:cNvPr>
          <p:cNvSpPr txBox="1"/>
          <p:nvPr/>
        </p:nvSpPr>
        <p:spPr>
          <a:xfrm>
            <a:off x="5590890" y="3249520"/>
            <a:ext cx="420308" cy="292388"/>
          </a:xfrm>
          <a:prstGeom prst="rect">
            <a:avLst/>
          </a:prstGeom>
          <a:noFill/>
        </p:spPr>
        <p:txBody>
          <a:bodyPr wrap="none" rtlCol="0">
            <a:spAutoFit/>
          </a:bodyPr>
          <a:lstStyle/>
          <a:p>
            <a:r>
              <a:rPr kumimoji="1" lang="en-US" altLang="ja-JP" sz="1300" b="1" dirty="0">
                <a:latin typeface="BIZ UDPゴシック" panose="020B0400000000000000" pitchFamily="50" charset="-128"/>
                <a:ea typeface="BIZ UDPゴシック" panose="020B0400000000000000" pitchFamily="50" charset="-128"/>
              </a:rPr>
              <a:t>FY</a:t>
            </a:r>
            <a:endParaRPr kumimoji="1" lang="ja-JP" altLang="en-US" sz="1300" b="1" dirty="0">
              <a:latin typeface="BIZ UDPゴシック" panose="020B0400000000000000" pitchFamily="50" charset="-128"/>
              <a:ea typeface="BIZ UDPゴシック" panose="020B0400000000000000" pitchFamily="50" charset="-128"/>
            </a:endParaRPr>
          </a:p>
        </p:txBody>
      </p:sp>
      <p:sp>
        <p:nvSpPr>
          <p:cNvPr id="10" name="正方形/長方形 9">
            <a:extLst>
              <a:ext uri="{FF2B5EF4-FFF2-40B4-BE49-F238E27FC236}">
                <a16:creationId xmlns:a16="http://schemas.microsoft.com/office/drawing/2014/main" id="{0B3CA5E5-8A74-C60B-138F-0024EFF42AC9}"/>
              </a:ext>
            </a:extLst>
          </p:cNvPr>
          <p:cNvSpPr/>
          <p:nvPr/>
        </p:nvSpPr>
        <p:spPr>
          <a:xfrm>
            <a:off x="7420266" y="2469317"/>
            <a:ext cx="4671319" cy="276999"/>
          </a:xfrm>
          <a:prstGeom prst="rect">
            <a:avLst/>
          </a:prstGeom>
        </p:spPr>
        <p:txBody>
          <a:bodyPr wrap="square">
            <a:spAutoFit/>
          </a:bodyPr>
          <a:lstStyle/>
          <a:p>
            <a:r>
              <a:rPr lang="en-US" altLang="ja-JP" sz="1200" dirty="0">
                <a:effectLst/>
                <a:latin typeface="Arial" panose="020B0604020202020204" pitchFamily="34" charset="0"/>
                <a:ea typeface="游明朝" panose="02020400000000000000" pitchFamily="18" charset="-128"/>
                <a:cs typeface="Arial" panose="020B0604020202020204" pitchFamily="34" charset="0"/>
              </a:rPr>
              <a:t>A. Iwamoto and R. Kodama, </a:t>
            </a:r>
            <a:r>
              <a:rPr lang="en-US" altLang="ja-JP" sz="1200" dirty="0" err="1">
                <a:solidFill>
                  <a:srgbClr val="222222"/>
                </a:solidFill>
                <a:effectLst/>
                <a:latin typeface="Arial" panose="020B0604020202020204" pitchFamily="34" charset="0"/>
                <a:ea typeface="游明朝" panose="02020400000000000000" pitchFamily="18" charset="-128"/>
                <a:cs typeface="Arial" panose="020B0604020202020204" pitchFamily="34" charset="0"/>
              </a:rPr>
              <a:t>Nucl</a:t>
            </a:r>
            <a:r>
              <a:rPr lang="en-US" altLang="ja-JP" sz="1200" dirty="0">
                <a:solidFill>
                  <a:srgbClr val="222222"/>
                </a:solidFill>
                <a:effectLst/>
                <a:latin typeface="Arial" panose="020B0604020202020204" pitchFamily="34" charset="0"/>
                <a:ea typeface="游明朝" panose="02020400000000000000" pitchFamily="18" charset="-128"/>
                <a:cs typeface="Arial" panose="020B0604020202020204" pitchFamily="34" charset="0"/>
              </a:rPr>
              <a:t>. Fusion 61, 116075 (2021)</a:t>
            </a:r>
            <a:endParaRPr lang="ja-JP" altLang="en-US" sz="1200" dirty="0">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819D5F5F-E7FB-0337-415F-20810105246A}"/>
              </a:ext>
            </a:extLst>
          </p:cNvPr>
          <p:cNvSpPr txBox="1"/>
          <p:nvPr/>
        </p:nvSpPr>
        <p:spPr>
          <a:xfrm>
            <a:off x="6389543" y="3002287"/>
            <a:ext cx="5415693" cy="1060290"/>
          </a:xfrm>
          <a:prstGeom prst="rect">
            <a:avLst/>
          </a:prstGeom>
          <a:solidFill>
            <a:srgbClr val="FFFF00"/>
          </a:solidFill>
        </p:spPr>
        <p:txBody>
          <a:bodyPr wrap="square" rtlCol="0">
            <a:spAutoFit/>
          </a:bodyPr>
          <a:lstStyle/>
          <a:p>
            <a:pPr>
              <a:lnSpc>
                <a:spcPct val="110000"/>
              </a:lnSpc>
            </a:pPr>
            <a:r>
              <a:rPr lang="en-US" altLang="ja-JP" sz="2000" b="1" dirty="0">
                <a:latin typeface="BIZ UDPゴシック" panose="020B0400000000000000" pitchFamily="50" charset="-128"/>
                <a:ea typeface="BIZ UDPゴシック" panose="020B0400000000000000" pitchFamily="50" charset="-128"/>
              </a:rPr>
              <a:t>On the l</a:t>
            </a:r>
            <a:r>
              <a:rPr kumimoji="1" lang="en-US" altLang="ja-JP" sz="2000" b="1" dirty="0">
                <a:latin typeface="BIZ UDPゴシック" panose="020B0400000000000000" pitchFamily="50" charset="-128"/>
                <a:ea typeface="BIZ UDPゴシック" panose="020B0400000000000000" pitchFamily="50" charset="-128"/>
              </a:rPr>
              <a:t>aser development we need strategy for the reactor from a viewpoint of back casting,</a:t>
            </a:r>
          </a:p>
        </p:txBody>
      </p:sp>
      <p:sp>
        <p:nvSpPr>
          <p:cNvPr id="15" name="テキスト ボックス 14">
            <a:extLst>
              <a:ext uri="{FF2B5EF4-FFF2-40B4-BE49-F238E27FC236}">
                <a16:creationId xmlns:a16="http://schemas.microsoft.com/office/drawing/2014/main" id="{970A1ED8-20F3-1494-F30A-386E71250FC9}"/>
              </a:ext>
            </a:extLst>
          </p:cNvPr>
          <p:cNvSpPr txBox="1"/>
          <p:nvPr/>
        </p:nvSpPr>
        <p:spPr>
          <a:xfrm>
            <a:off x="6585145" y="4176537"/>
            <a:ext cx="5007882" cy="2411750"/>
          </a:xfrm>
          <a:prstGeom prst="rect">
            <a:avLst/>
          </a:prstGeom>
          <a:noFill/>
        </p:spPr>
        <p:txBody>
          <a:bodyPr wrap="square" rtlCol="0">
            <a:spAutoFit/>
          </a:bodyPr>
          <a:lstStyle/>
          <a:p>
            <a:pPr>
              <a:lnSpc>
                <a:spcPct val="120000"/>
              </a:lnSpc>
            </a:pPr>
            <a:r>
              <a:rPr kumimoji="1" lang="en-US" altLang="ja-JP" sz="1600" b="1" dirty="0">
                <a:latin typeface="BIZ UDPゴシック" panose="020B0400000000000000" pitchFamily="50" charset="-128"/>
                <a:ea typeface="BIZ UDPゴシック" panose="020B0400000000000000" pitchFamily="50" charset="-128"/>
              </a:rPr>
              <a:t>Considering the </a:t>
            </a:r>
            <a:r>
              <a:rPr kumimoji="1" lang="en-US" altLang="ja-JP" sz="1600" b="1" dirty="0">
                <a:solidFill>
                  <a:srgbClr val="C0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actual stable pulsed operation </a:t>
            </a:r>
            <a:r>
              <a:rPr kumimoji="1" lang="en-US" altLang="ja-JP" sz="1600" b="1" dirty="0">
                <a:latin typeface="BIZ UDPゴシック" panose="020B0400000000000000" pitchFamily="50" charset="-128"/>
                <a:ea typeface="BIZ UDPゴシック" panose="020B0400000000000000" pitchFamily="50" charset="-128"/>
              </a:rPr>
              <a:t>of laser fusion reactors, the laser specifications should be </a:t>
            </a:r>
            <a:r>
              <a:rPr kumimoji="1" lang="en-US" altLang="ja-JP" sz="16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several to 10 times greater than the normal operation </a:t>
            </a:r>
            <a:r>
              <a:rPr lang="en-US" altLang="ja-JP" sz="16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for the reactor</a:t>
            </a:r>
            <a:r>
              <a:rPr kumimoji="1" lang="en-US" altLang="ja-JP" sz="1600" b="1" dirty="0">
                <a:latin typeface="BIZ UDPゴシック" panose="020B0400000000000000" pitchFamily="50" charset="-128"/>
                <a:ea typeface="BIZ UDPゴシック" panose="020B0400000000000000" pitchFamily="50" charset="-128"/>
              </a:rPr>
              <a:t>, i.e., </a:t>
            </a:r>
            <a:r>
              <a:rPr lang="en-US" altLang="ja-JP" sz="1600" b="1" dirty="0">
                <a:latin typeface="BIZ UDPゴシック" panose="020B0400000000000000" pitchFamily="50" charset="-128"/>
                <a:ea typeface="BIZ UDPゴシック" panose="020B0400000000000000" pitchFamily="50" charset="-128"/>
              </a:rPr>
              <a:t>10Hz laser development is not enough for the actual reactor operation .</a:t>
            </a:r>
            <a:endParaRPr kumimoji="1" lang="en-US" altLang="ja-JP" sz="1600" b="1" dirty="0">
              <a:latin typeface="BIZ UDPゴシック" panose="020B0400000000000000" pitchFamily="50" charset="-128"/>
              <a:ea typeface="BIZ UDPゴシック" panose="020B0400000000000000" pitchFamily="50" charset="-128"/>
            </a:endParaRPr>
          </a:p>
          <a:p>
            <a:pPr marL="176213" indent="-176213">
              <a:lnSpc>
                <a:spcPct val="120000"/>
              </a:lnSpc>
              <a:buFont typeface="Arial" panose="020B0604020202020204" pitchFamily="34" charset="0"/>
              <a:buChar char="•"/>
            </a:pPr>
            <a:endParaRPr kumimoji="1" lang="en-US" altLang="ja-JP" sz="1600"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82198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恒星にも寿命があるという雑学">
            <a:extLst>
              <a:ext uri="{FF2B5EF4-FFF2-40B4-BE49-F238E27FC236}">
                <a16:creationId xmlns:a16="http://schemas.microsoft.com/office/drawing/2014/main" id="{7CE50D04-4A3D-D1BA-9F48-90FABB8F9C4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2C2C012C-72D8-4FF0-9A07-B876983F2B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6398" y="3819739"/>
            <a:ext cx="1659193" cy="1178289"/>
          </a:xfrm>
          <a:prstGeom prst="rect">
            <a:avLst/>
          </a:prstGeom>
        </p:spPr>
      </p:pic>
      <p:sp>
        <p:nvSpPr>
          <p:cNvPr id="2" name="Rectangle 6">
            <a:extLst>
              <a:ext uri="{FF2B5EF4-FFF2-40B4-BE49-F238E27FC236}">
                <a16:creationId xmlns:a16="http://schemas.microsoft.com/office/drawing/2014/main" id="{A1A427FA-DA5F-D765-71C0-4DFD730F0DAD}"/>
              </a:ext>
            </a:extLst>
          </p:cNvPr>
          <p:cNvSpPr>
            <a:spLocks noChangeArrowheads="1"/>
          </p:cNvSpPr>
          <p:nvPr/>
        </p:nvSpPr>
        <p:spPr bwMode="auto">
          <a:xfrm>
            <a:off x="11430000" y="6553200"/>
            <a:ext cx="762000" cy="3048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7"/>
                    </a:schemeClr>
                  </a:outerShdw>
                </a:effectLst>
              </a14:hiddenEffects>
            </a:ext>
          </a:extLst>
        </p:spPr>
        <p:txBody>
          <a:bodyPr lIns="91436" tIns="45716" rIns="91436" bIns="45716"/>
          <a:lstStyle/>
          <a:p>
            <a:pPr algn="r" defTabSz="911934">
              <a:defRPr/>
            </a:pPr>
            <a:fld id="{57A8297D-5CC8-2240-8899-FD4042865E28}" type="slidenum">
              <a:rPr lang="en-US" altLang="ja-JP" sz="1600">
                <a:latin typeface="Arial" panose="020B0604020202020204" pitchFamily="34" charset="0"/>
                <a:ea typeface="ＭＳ Ｐゴシック"/>
                <a:cs typeface="Arial" panose="020B0604020202020204" pitchFamily="34" charset="0"/>
              </a:rPr>
              <a:pPr algn="r" defTabSz="911934">
                <a:defRPr/>
              </a:pPr>
              <a:t>8</a:t>
            </a:fld>
            <a:endParaRPr lang="en-US" altLang="ja-JP" sz="1600" dirty="0">
              <a:latin typeface="Arial" panose="020B0604020202020204" pitchFamily="34" charset="0"/>
              <a:ea typeface="ＭＳ Ｐゴシック"/>
              <a:cs typeface="Arial" panose="020B0604020202020204" pitchFamily="34" charset="0"/>
            </a:endParaRPr>
          </a:p>
        </p:txBody>
      </p:sp>
      <p:pic>
        <p:nvPicPr>
          <p:cNvPr id="3" name="図 2">
            <a:extLst>
              <a:ext uri="{FF2B5EF4-FFF2-40B4-BE49-F238E27FC236}">
                <a16:creationId xmlns:a16="http://schemas.microsoft.com/office/drawing/2014/main" id="{F7AC8157-C3B3-6995-5377-BD9D56D089C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6042" r="90000">
                        <a14:foregroundMark x1="9297" y1="49583" x2="9297" y2="49583"/>
                        <a14:foregroundMark x1="7318" y1="54259" x2="6745" y2="63611"/>
                        <a14:foregroundMark x1="6432" y1="64167" x2="6042" y2="58796"/>
                        <a14:foregroundMark x1="14427" y1="65185" x2="11432" y2="58380"/>
                        <a14:foregroundMark x1="11432" y1="58380" x2="11615" y2="54120"/>
                        <a14:foregroundMark x1="24714" y1="61065" x2="26068" y2="63611"/>
                        <a14:foregroundMark x1="72031" y1="60093" x2="47604" y2="75833"/>
                        <a14:foregroundMark x1="47604" y1="75833" x2="44818" y2="75972"/>
                      </a14:backgroundRemoval>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3496511" y="4408884"/>
            <a:ext cx="5388753" cy="2811682"/>
          </a:xfrm>
          <a:prstGeom prst="ellipse">
            <a:avLst/>
          </a:prstGeom>
          <a:ln>
            <a:noFill/>
          </a:ln>
          <a:effectLst>
            <a:softEdge rad="469900"/>
          </a:effectLst>
        </p:spPr>
      </p:pic>
      <p:sp>
        <p:nvSpPr>
          <p:cNvPr id="9" name="テキスト ボックス 8">
            <a:extLst>
              <a:ext uri="{FF2B5EF4-FFF2-40B4-BE49-F238E27FC236}">
                <a16:creationId xmlns:a16="http://schemas.microsoft.com/office/drawing/2014/main" id="{3CBC6EFF-1149-11C6-45D1-96C61EF28A4B}"/>
              </a:ext>
            </a:extLst>
          </p:cNvPr>
          <p:cNvSpPr txBox="1"/>
          <p:nvPr/>
        </p:nvSpPr>
        <p:spPr>
          <a:xfrm>
            <a:off x="1844653" y="739991"/>
            <a:ext cx="8502687" cy="1158779"/>
          </a:xfrm>
          <a:prstGeom prst="rect">
            <a:avLst/>
          </a:prstGeom>
          <a:noFill/>
        </p:spPr>
        <p:txBody>
          <a:bodyPr wrap="square" rtlCol="0">
            <a:spAutoFit/>
          </a:bodyPr>
          <a:lstStyle/>
          <a:p>
            <a:pPr algn="ctr">
              <a:lnSpc>
                <a:spcPct val="110000"/>
              </a:lnSpc>
            </a:pPr>
            <a:r>
              <a:rPr lang="en-US" altLang="ja-JP" sz="4400" dirty="0">
                <a:latin typeface="HGP創英角ｺﾞｼｯｸUB" panose="020B0900000000000000" pitchFamily="50" charset="-128"/>
                <a:ea typeface="HGP創英角ｺﾞｼｯｸUB" panose="020B0900000000000000" pitchFamily="50" charset="-128"/>
                <a:cs typeface="Calibri" panose="020F0502020204030204" pitchFamily="34" charset="0"/>
              </a:rPr>
              <a:t>HYPERION</a:t>
            </a:r>
            <a:r>
              <a:rPr lang="ja-JP" altLang="en-US" sz="4400" dirty="0">
                <a:latin typeface="HGP創英角ｺﾞｼｯｸUB" panose="020B0900000000000000" pitchFamily="50" charset="-128"/>
                <a:ea typeface="HGP創英角ｺﾞｼｯｸUB" panose="020B0900000000000000" pitchFamily="50" charset="-128"/>
                <a:cs typeface="Calibri" panose="020F0502020204030204" pitchFamily="34" charset="0"/>
              </a:rPr>
              <a:t> </a:t>
            </a:r>
            <a:r>
              <a:rPr lang="en-US" altLang="ja-JP" sz="4400" dirty="0">
                <a:latin typeface="HGP創英角ｺﾞｼｯｸUB" panose="020B0900000000000000" pitchFamily="50" charset="-128"/>
                <a:ea typeface="HGP創英角ｺﾞｼｯｸUB" panose="020B0900000000000000" pitchFamily="50" charset="-128"/>
                <a:cs typeface="Calibri" panose="020F0502020204030204" pitchFamily="34" charset="0"/>
              </a:rPr>
              <a:t>Project</a:t>
            </a:r>
          </a:p>
          <a:p>
            <a:pPr algn="ctr">
              <a:lnSpc>
                <a:spcPct val="110000"/>
              </a:lnSpc>
            </a:pPr>
            <a:r>
              <a:rPr lang="en-US" altLang="ja-JP" sz="2000" dirty="0">
                <a:solidFill>
                  <a:srgbClr val="000066"/>
                </a:solidFill>
                <a:latin typeface="HGP創英角ｺﾞｼｯｸUB" panose="020B0900000000000000" pitchFamily="50" charset="-128"/>
                <a:ea typeface="HGP創英角ｺﾞｼｯｸUB" panose="020B0900000000000000" pitchFamily="50" charset="-128"/>
                <a:cs typeface="Calibri" panose="020F0502020204030204" pitchFamily="34" charset="0"/>
              </a:rPr>
              <a:t>-</a:t>
            </a:r>
            <a:r>
              <a:rPr lang="en-US" altLang="ja-JP" sz="2000" dirty="0" err="1">
                <a:solidFill>
                  <a:srgbClr val="FF0000"/>
                </a:solidFill>
                <a:latin typeface="HGP創英角ｺﾞｼｯｸUB" panose="020B0900000000000000" pitchFamily="50" charset="-128"/>
                <a:ea typeface="HGP創英角ｺﾞｼｯｸUB" panose="020B0900000000000000" pitchFamily="50" charset="-128"/>
                <a:cs typeface="Calibri" panose="020F0502020204030204" pitchFamily="34" charset="0"/>
              </a:rPr>
              <a:t>HY</a:t>
            </a:r>
            <a:r>
              <a:rPr lang="en-US" altLang="ja-JP" sz="2000" b="0" i="0" u="none" strike="noStrike" baseline="0" dirty="0" err="1">
                <a:latin typeface="HGP創英角ｺﾞｼｯｸUB" panose="020B0900000000000000" pitchFamily="50" charset="-128"/>
                <a:ea typeface="HGP創英角ｺﾞｼｯｸUB" panose="020B0900000000000000" pitchFamily="50" charset="-128"/>
                <a:cs typeface="Calibri" panose="020F0502020204030204" pitchFamily="34" charset="0"/>
              </a:rPr>
              <a:t>drogen</a:t>
            </a:r>
            <a:r>
              <a:rPr lang="en-US" altLang="ja-JP" sz="2000" b="0" i="0" u="none" strike="noStrike" baseline="0" dirty="0">
                <a:latin typeface="HGP創英角ｺﾞｼｯｸUB" panose="020B0900000000000000" pitchFamily="50" charset="-128"/>
                <a:ea typeface="HGP創英角ｺﾞｼｯｸUB" panose="020B0900000000000000" pitchFamily="50" charset="-128"/>
                <a:cs typeface="Calibri" panose="020F0502020204030204" pitchFamily="34" charset="0"/>
              </a:rPr>
              <a:t>-production </a:t>
            </a:r>
            <a:r>
              <a:rPr lang="en-US" altLang="ja-JP" sz="2000" b="0" i="0" u="none" strike="noStrike" baseline="0" dirty="0">
                <a:solidFill>
                  <a:srgbClr val="FF0000"/>
                </a:solidFill>
                <a:latin typeface="HGP創英角ｺﾞｼｯｸUB" panose="020B0900000000000000" pitchFamily="50" charset="-128"/>
                <a:ea typeface="HGP創英角ｺﾞｼｯｸUB" panose="020B0900000000000000" pitchFamily="50" charset="-128"/>
                <a:cs typeface="Calibri" panose="020F0502020204030204" pitchFamily="34" charset="0"/>
              </a:rPr>
              <a:t>P</a:t>
            </a:r>
            <a:r>
              <a:rPr lang="en-US" altLang="ja-JP" sz="2000" b="0" i="0" u="none" strike="noStrike" baseline="0" dirty="0">
                <a:latin typeface="HGP創英角ｺﾞｼｯｸUB" panose="020B0900000000000000" pitchFamily="50" charset="-128"/>
                <a:ea typeface="HGP創英角ｺﾞｼｯｸUB" panose="020B0900000000000000" pitchFamily="50" charset="-128"/>
                <a:cs typeface="Calibri" panose="020F0502020204030204" pitchFamily="34" charset="0"/>
              </a:rPr>
              <a:t>lant with </a:t>
            </a:r>
            <a:r>
              <a:rPr lang="en-US" altLang="ja-JP" sz="2000" b="0" i="0" u="none" strike="noStrike" baseline="0" dirty="0">
                <a:solidFill>
                  <a:srgbClr val="FF0000"/>
                </a:solidFill>
                <a:latin typeface="HGP創英角ｺﾞｼｯｸUB" panose="020B0900000000000000" pitchFamily="50" charset="-128"/>
                <a:ea typeface="HGP創英角ｺﾞｼｯｸUB" panose="020B0900000000000000" pitchFamily="50" charset="-128"/>
                <a:cs typeface="Calibri" panose="020F0502020204030204" pitchFamily="34" charset="0"/>
              </a:rPr>
              <a:t>E</a:t>
            </a:r>
            <a:r>
              <a:rPr lang="en-US" altLang="ja-JP" sz="2000" b="0" i="0" u="none" strike="noStrike" baseline="0" dirty="0">
                <a:latin typeface="HGP創英角ｺﾞｼｯｸUB" panose="020B0900000000000000" pitchFamily="50" charset="-128"/>
                <a:ea typeface="HGP創英角ｺﾞｼｯｸUB" panose="020B0900000000000000" pitchFamily="50" charset="-128"/>
                <a:cs typeface="Calibri" panose="020F0502020204030204" pitchFamily="34" charset="0"/>
              </a:rPr>
              <a:t>nergy </a:t>
            </a:r>
            <a:r>
              <a:rPr lang="en-US" altLang="ja-JP" sz="2000" b="0" i="0" u="none" strike="noStrike" baseline="0" dirty="0">
                <a:solidFill>
                  <a:srgbClr val="FF0000"/>
                </a:solidFill>
                <a:latin typeface="HGP創英角ｺﾞｼｯｸUB" panose="020B0900000000000000" pitchFamily="50" charset="-128"/>
                <a:ea typeface="HGP創英角ｺﾞｼｯｸUB" panose="020B0900000000000000" pitchFamily="50" charset="-128"/>
                <a:cs typeface="Calibri" panose="020F0502020204030204" pitchFamily="34" charset="0"/>
              </a:rPr>
              <a:t>R</a:t>
            </a:r>
            <a:r>
              <a:rPr lang="en-US" altLang="ja-JP" sz="2000" b="0" i="0" u="none" strike="noStrike" baseline="0" dirty="0">
                <a:latin typeface="HGP創英角ｺﾞｼｯｸUB" panose="020B0900000000000000" pitchFamily="50" charset="-128"/>
                <a:ea typeface="HGP創英角ｺﾞｼｯｸUB" panose="020B0900000000000000" pitchFamily="50" charset="-128"/>
                <a:cs typeface="Calibri" panose="020F0502020204030204" pitchFamily="34" charset="0"/>
              </a:rPr>
              <a:t>eactor of </a:t>
            </a:r>
            <a:r>
              <a:rPr lang="en-US" altLang="ja-JP" sz="2000" b="0" i="0" u="none" strike="noStrike" baseline="0" dirty="0">
                <a:solidFill>
                  <a:srgbClr val="FF0000"/>
                </a:solidFill>
                <a:latin typeface="HGP創英角ｺﾞｼｯｸUB" panose="020B0900000000000000" pitchFamily="50" charset="-128"/>
                <a:ea typeface="HGP創英角ｺﾞｼｯｸUB" panose="020B0900000000000000" pitchFamily="50" charset="-128"/>
                <a:cs typeface="Calibri" panose="020F0502020204030204" pitchFamily="34" charset="0"/>
              </a:rPr>
              <a:t>I</a:t>
            </a:r>
            <a:r>
              <a:rPr lang="en-US" altLang="ja-JP" sz="2000" b="0" i="0" u="none" strike="noStrike" baseline="0" dirty="0">
                <a:latin typeface="HGP創英角ｺﾞｼｯｸUB" panose="020B0900000000000000" pitchFamily="50" charset="-128"/>
                <a:ea typeface="HGP創英角ｺﾞｼｯｸUB" panose="020B0900000000000000" pitchFamily="50" charset="-128"/>
                <a:cs typeface="Calibri" panose="020F0502020204030204" pitchFamily="34" charset="0"/>
              </a:rPr>
              <a:t>nertial-</a:t>
            </a:r>
            <a:r>
              <a:rPr lang="en-US" altLang="ja-JP" sz="2000" b="0" i="0" u="none" strike="noStrike" baseline="0" dirty="0" err="1">
                <a:latin typeface="HGP創英角ｺﾞｼｯｸUB" panose="020B0900000000000000" pitchFamily="50" charset="-128"/>
                <a:ea typeface="HGP創英角ｺﾞｼｯｸUB" panose="020B0900000000000000" pitchFamily="50" charset="-128"/>
                <a:cs typeface="Calibri" panose="020F0502020204030204" pitchFamily="34" charset="0"/>
              </a:rPr>
              <a:t>fusi</a:t>
            </a:r>
            <a:r>
              <a:rPr lang="en-US" altLang="ja-JP" sz="2000" dirty="0" err="1">
                <a:solidFill>
                  <a:srgbClr val="FF0000"/>
                </a:solidFill>
                <a:latin typeface="HGP創英角ｺﾞｼｯｸUB" panose="020B0900000000000000" pitchFamily="50" charset="-128"/>
                <a:ea typeface="HGP創英角ｺﾞｼｯｸUB" panose="020B0900000000000000" pitchFamily="50" charset="-128"/>
                <a:cs typeface="Calibri" panose="020F0502020204030204" pitchFamily="34" charset="0"/>
              </a:rPr>
              <a:t>ON</a:t>
            </a:r>
            <a:r>
              <a:rPr lang="en-US" altLang="ja-JP" sz="2000" dirty="0">
                <a:solidFill>
                  <a:srgbClr val="000066"/>
                </a:solidFill>
                <a:latin typeface="HGP創英角ｺﾞｼｯｸUB" panose="020B0900000000000000" pitchFamily="50" charset="-128"/>
                <a:ea typeface="HGP創英角ｺﾞｼｯｸUB" panose="020B0900000000000000" pitchFamily="50" charset="-128"/>
                <a:cs typeface="Calibri" panose="020F0502020204030204" pitchFamily="34" charset="0"/>
              </a:rPr>
              <a:t>- </a:t>
            </a:r>
            <a:endParaRPr lang="ja-JP" altLang="en-US" sz="2000" dirty="0">
              <a:solidFill>
                <a:srgbClr val="000066"/>
              </a:solidFill>
              <a:latin typeface="HGP創英角ｺﾞｼｯｸUB" panose="020B0900000000000000" pitchFamily="50" charset="-128"/>
              <a:ea typeface="HGP創英角ｺﾞｼｯｸUB" panose="020B0900000000000000" pitchFamily="50" charset="-128"/>
              <a:cs typeface="Calibri" panose="020F0502020204030204" pitchFamily="34" charset="0"/>
            </a:endParaRPr>
          </a:p>
        </p:txBody>
      </p:sp>
      <p:sp>
        <p:nvSpPr>
          <p:cNvPr id="10" name="テキスト ボックス 9">
            <a:extLst>
              <a:ext uri="{FF2B5EF4-FFF2-40B4-BE49-F238E27FC236}">
                <a16:creationId xmlns:a16="http://schemas.microsoft.com/office/drawing/2014/main" id="{E3889E92-CF92-F102-6655-A360C833D33A}"/>
              </a:ext>
            </a:extLst>
          </p:cNvPr>
          <p:cNvSpPr txBox="1"/>
          <p:nvPr/>
        </p:nvSpPr>
        <p:spPr>
          <a:xfrm>
            <a:off x="1172558" y="2355179"/>
            <a:ext cx="9846875" cy="1363065"/>
          </a:xfrm>
          <a:prstGeom prst="rect">
            <a:avLst/>
          </a:prstGeom>
          <a:noFill/>
        </p:spPr>
        <p:txBody>
          <a:bodyPr wrap="square" rtlCol="0">
            <a:spAutoFit/>
          </a:bodyPr>
          <a:lstStyle/>
          <a:p>
            <a:pPr algn="just">
              <a:lnSpc>
                <a:spcPct val="120000"/>
              </a:lnSpc>
            </a:pPr>
            <a:r>
              <a:rPr kumimoji="1" lang="en-US" altLang="ja-JP" sz="2400" dirty="0">
                <a:latin typeface="HGP創英角ｺﾞｼｯｸUB" panose="020B0900000000000000" pitchFamily="50" charset="-128"/>
                <a:ea typeface="HGP創英角ｺﾞｼｯｸUB" panose="020B0900000000000000" pitchFamily="50" charset="-128"/>
                <a:cs typeface="Calibri" panose="020F0502020204030204" pitchFamily="34" charset="0"/>
              </a:rPr>
              <a:t>This project is a </a:t>
            </a:r>
            <a:r>
              <a:rPr kumimoji="1" lang="en-US" altLang="ja-JP" sz="2400" dirty="0">
                <a:solidFill>
                  <a:srgbClr val="FF0000"/>
                </a:solidFill>
                <a:latin typeface="HGP創英角ｺﾞｼｯｸUB" panose="020B0900000000000000" pitchFamily="50" charset="-128"/>
                <a:ea typeface="HGP創英角ｺﾞｼｯｸUB" panose="020B0900000000000000" pitchFamily="50" charset="-128"/>
                <a:cs typeface="Calibri" panose="020F0502020204030204" pitchFamily="34" charset="0"/>
              </a:rPr>
              <a:t>fast-track strategy </a:t>
            </a:r>
            <a:r>
              <a:rPr kumimoji="1" lang="en-US" altLang="ja-JP" sz="2400" dirty="0">
                <a:latin typeface="HGP創英角ｺﾞｼｯｸUB" panose="020B0900000000000000" pitchFamily="50" charset="-128"/>
                <a:ea typeface="HGP創英角ｺﾞｼｯｸUB" panose="020B0900000000000000" pitchFamily="50" charset="-128"/>
                <a:cs typeface="Calibri" panose="020F0502020204030204" pitchFamily="34" charset="0"/>
              </a:rPr>
              <a:t>for making fusion energy available to humanity at an early opportunity.</a:t>
            </a:r>
          </a:p>
          <a:p>
            <a:pPr>
              <a:lnSpc>
                <a:spcPct val="120000"/>
              </a:lnSpc>
            </a:pPr>
            <a:endParaRPr kumimoji="1" lang="ja-JP" altLang="en-US" sz="2400" dirty="0">
              <a:latin typeface="HGP創英角ｺﾞｼｯｸUB" panose="020B0900000000000000" pitchFamily="50" charset="-128"/>
              <a:ea typeface="HGP創英角ｺﾞｼｯｸUB" panose="020B0900000000000000" pitchFamily="50" charset="-128"/>
              <a:cs typeface="Calibri" panose="020F0502020204030204" pitchFamily="34" charset="0"/>
            </a:endParaRPr>
          </a:p>
        </p:txBody>
      </p:sp>
    </p:spTree>
    <p:extLst>
      <p:ext uri="{BB962C8B-B14F-4D97-AF65-F5344CB8AC3E}">
        <p14:creationId xmlns:p14="http://schemas.microsoft.com/office/powerpoint/2010/main" val="4247129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矢印: 右 97">
            <a:extLst>
              <a:ext uri="{FF2B5EF4-FFF2-40B4-BE49-F238E27FC236}">
                <a16:creationId xmlns:a16="http://schemas.microsoft.com/office/drawing/2014/main" id="{EF13652E-91EE-458B-8A4A-0A6EF95F0109}"/>
              </a:ext>
            </a:extLst>
          </p:cNvPr>
          <p:cNvSpPr/>
          <p:nvPr/>
        </p:nvSpPr>
        <p:spPr>
          <a:xfrm>
            <a:off x="377057" y="1530716"/>
            <a:ext cx="10291820" cy="658941"/>
          </a:xfrm>
          <a:prstGeom prst="rightArrow">
            <a:avLst>
              <a:gd name="adj1" fmla="val 100000"/>
              <a:gd name="adj2" fmla="val 37590"/>
            </a:avLst>
          </a:prstGeom>
          <a:gradFill flip="none" rotWithShape="1">
            <a:gsLst>
              <a:gs pos="0">
                <a:schemeClr val="accent1">
                  <a:lumMod val="5000"/>
                  <a:lumOff val="95000"/>
                  <a:alpha val="0"/>
                </a:schemeClr>
              </a:gs>
              <a:gs pos="22971">
                <a:schemeClr val="accent5">
                  <a:lumMod val="20000"/>
                  <a:lumOff val="80000"/>
                </a:schemeClr>
              </a:gs>
              <a:gs pos="93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a:extLst>
              <a:ext uri="{FF2B5EF4-FFF2-40B4-BE49-F238E27FC236}">
                <a16:creationId xmlns:a16="http://schemas.microsoft.com/office/drawing/2014/main" id="{C7CD0052-B124-4E62-A8FB-0AF54239A11A}"/>
              </a:ext>
            </a:extLst>
          </p:cNvPr>
          <p:cNvSpPr txBox="1"/>
          <p:nvPr/>
        </p:nvSpPr>
        <p:spPr>
          <a:xfrm>
            <a:off x="917899" y="16409"/>
            <a:ext cx="10177710" cy="1099468"/>
          </a:xfrm>
          <a:prstGeom prst="rect">
            <a:avLst/>
          </a:prstGeom>
          <a:noFill/>
        </p:spPr>
        <p:txBody>
          <a:bodyPr wrap="square" rtlCol="0">
            <a:spAutoFit/>
          </a:bodyPr>
          <a:lstStyle/>
          <a:p>
            <a:pPr>
              <a:lnSpc>
                <a:spcPct val="110000"/>
              </a:lnSpc>
              <a:tabLst>
                <a:tab pos="2419350" algn="l"/>
              </a:tabLst>
            </a:pPr>
            <a:r>
              <a:rPr lang="en-US" altLang="ja-JP" sz="3200" b="1" dirty="0">
                <a:latin typeface="BIZ UDPゴシック" panose="020B0400000000000000" pitchFamily="50" charset="-128"/>
                <a:ea typeface="BIZ UDPゴシック" panose="020B0400000000000000" pitchFamily="50" charset="-128"/>
              </a:rPr>
              <a:t>C</a:t>
            </a:r>
            <a:r>
              <a:rPr kumimoji="1" lang="en-US" altLang="ja-JP" sz="3200" b="1" dirty="0">
                <a:latin typeface="BIZ UDPゴシック" panose="020B0400000000000000" pitchFamily="50" charset="-128"/>
                <a:ea typeface="BIZ UDPゴシック" panose="020B0400000000000000" pitchFamily="50" charset="-128"/>
              </a:rPr>
              <a:t>onventional strategy for a fast-ignition fusion reactor</a:t>
            </a:r>
            <a:endParaRPr kumimoji="1" lang="ja-JP" altLang="en-US" sz="3200" b="1" dirty="0">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4F100CB6-E7F2-4149-A801-7EE4A4416B28}"/>
              </a:ext>
            </a:extLst>
          </p:cNvPr>
          <p:cNvSpPr txBox="1"/>
          <p:nvPr/>
        </p:nvSpPr>
        <p:spPr>
          <a:xfrm>
            <a:off x="1555240" y="1226831"/>
            <a:ext cx="729687" cy="307777"/>
          </a:xfrm>
          <a:prstGeom prst="rect">
            <a:avLst/>
          </a:prstGeom>
          <a:noFill/>
        </p:spPr>
        <p:txBody>
          <a:bodyPr wrap="none" rtlCol="0">
            <a:spAutoFit/>
          </a:bodyPr>
          <a:lstStyle/>
          <a:p>
            <a:r>
              <a:rPr kumimoji="1" lang="en-US" altLang="ja-JP" sz="1400" dirty="0">
                <a:latin typeface="BIZ UDPゴシック" panose="020B0400000000000000" pitchFamily="50" charset="-128"/>
                <a:ea typeface="BIZ UDPゴシック" panose="020B0400000000000000" pitchFamily="50" charset="-128"/>
              </a:rPr>
              <a:t>2023</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41" name="テキスト ボックス 40">
            <a:extLst>
              <a:ext uri="{FF2B5EF4-FFF2-40B4-BE49-F238E27FC236}">
                <a16:creationId xmlns:a16="http://schemas.microsoft.com/office/drawing/2014/main" id="{9E4DD2C7-A9CB-4D0B-B40B-0B2538110E83}"/>
              </a:ext>
            </a:extLst>
          </p:cNvPr>
          <p:cNvSpPr txBox="1"/>
          <p:nvPr/>
        </p:nvSpPr>
        <p:spPr>
          <a:xfrm>
            <a:off x="4608572" y="1170683"/>
            <a:ext cx="729687" cy="307777"/>
          </a:xfrm>
          <a:prstGeom prst="rect">
            <a:avLst/>
          </a:prstGeom>
          <a:noFill/>
        </p:spPr>
        <p:txBody>
          <a:bodyPr wrap="none" rtlCol="0">
            <a:spAutoFit/>
          </a:bodyPr>
          <a:lstStyle/>
          <a:p>
            <a:r>
              <a:rPr kumimoji="1" lang="en-US" altLang="ja-JP" sz="1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2030</a:t>
            </a:r>
            <a:endParaRPr kumimoji="1" lang="ja-JP" altLang="en-US" sz="1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cxnSp>
        <p:nvCxnSpPr>
          <p:cNvPr id="43" name="直線コネクタ 42">
            <a:extLst>
              <a:ext uri="{FF2B5EF4-FFF2-40B4-BE49-F238E27FC236}">
                <a16:creationId xmlns:a16="http://schemas.microsoft.com/office/drawing/2014/main" id="{BEF22BA5-55C2-477A-9F57-7A6F2F64039B}"/>
              </a:ext>
            </a:extLst>
          </p:cNvPr>
          <p:cNvCxnSpPr/>
          <p:nvPr/>
        </p:nvCxnSpPr>
        <p:spPr>
          <a:xfrm>
            <a:off x="248981" y="1146566"/>
            <a:ext cx="115473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9F948AA0-56D2-4A91-A450-C13104767831}"/>
              </a:ext>
            </a:extLst>
          </p:cNvPr>
          <p:cNvSpPr txBox="1"/>
          <p:nvPr/>
        </p:nvSpPr>
        <p:spPr>
          <a:xfrm>
            <a:off x="4173594" y="1471607"/>
            <a:ext cx="1833160" cy="461665"/>
          </a:xfrm>
          <a:prstGeom prst="rect">
            <a:avLst/>
          </a:prstGeom>
          <a:noFill/>
        </p:spPr>
        <p:txBody>
          <a:bodyPr wrap="square">
            <a:spAutoFit/>
          </a:bodyPr>
          <a:lstStyle/>
          <a:p>
            <a:r>
              <a:rPr kumimoji="1" lang="en-US" altLang="ja-JP" sz="24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J</a:t>
            </a:r>
            <a:r>
              <a:rPr kumimoji="1" lang="en-US" altLang="ja-JP" sz="2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en-US" altLang="ja-JP" sz="2400" b="1" dirty="0" err="1">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EPoCH</a:t>
            </a:r>
            <a:endParaRPr kumimoji="1" lang="en-US" altLang="ja-JP" sz="2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pic>
        <p:nvPicPr>
          <p:cNvPr id="79" name="図 78">
            <a:extLst>
              <a:ext uri="{FF2B5EF4-FFF2-40B4-BE49-F238E27FC236}">
                <a16:creationId xmlns:a16="http://schemas.microsoft.com/office/drawing/2014/main" id="{549E19E8-2124-4480-A143-5D003D4438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2177" y="2256820"/>
            <a:ext cx="2524939" cy="1444434"/>
          </a:xfrm>
          <a:prstGeom prst="rect">
            <a:avLst/>
          </a:prstGeom>
          <a:ln>
            <a:noFill/>
          </a:ln>
          <a:effectLst>
            <a:softEdge rad="165100"/>
          </a:effectLst>
        </p:spPr>
      </p:pic>
      <p:sp>
        <p:nvSpPr>
          <p:cNvPr id="4" name="正方形/長方形 3">
            <a:extLst>
              <a:ext uri="{FF2B5EF4-FFF2-40B4-BE49-F238E27FC236}">
                <a16:creationId xmlns:a16="http://schemas.microsoft.com/office/drawing/2014/main" id="{269A1BB8-E11C-43F9-86C4-980F747834BB}"/>
              </a:ext>
            </a:extLst>
          </p:cNvPr>
          <p:cNvSpPr/>
          <p:nvPr/>
        </p:nvSpPr>
        <p:spPr>
          <a:xfrm>
            <a:off x="1369385" y="1478460"/>
            <a:ext cx="1319592" cy="461665"/>
          </a:xfrm>
          <a:prstGeom prst="rect">
            <a:avLst/>
          </a:prstGeom>
        </p:spPr>
        <p:txBody>
          <a:bodyPr wrap="none">
            <a:spAutoFit/>
          </a:bodyPr>
          <a:lstStyle/>
          <a:p>
            <a:pPr algn="r"/>
            <a:r>
              <a:rPr lang="en-US" altLang="ja-JP" sz="2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SEN</a:t>
            </a:r>
            <a:r>
              <a:rPr lang="en-US" altLang="ja-JP" sz="24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J</a:t>
            </a:r>
            <a:r>
              <a:rPr lang="en-US" altLang="ja-JP" sz="2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U</a:t>
            </a:r>
          </a:p>
        </p:txBody>
      </p:sp>
      <p:sp>
        <p:nvSpPr>
          <p:cNvPr id="99" name="テキスト ボックス 98">
            <a:extLst>
              <a:ext uri="{FF2B5EF4-FFF2-40B4-BE49-F238E27FC236}">
                <a16:creationId xmlns:a16="http://schemas.microsoft.com/office/drawing/2014/main" id="{846FAB1E-7ED6-4D0D-93C5-3A5E73DDD644}"/>
              </a:ext>
            </a:extLst>
          </p:cNvPr>
          <p:cNvSpPr txBox="1"/>
          <p:nvPr/>
        </p:nvSpPr>
        <p:spPr>
          <a:xfrm>
            <a:off x="3485894" y="3815313"/>
            <a:ext cx="2829772" cy="584775"/>
          </a:xfrm>
          <a:prstGeom prst="rect">
            <a:avLst/>
          </a:prstGeom>
          <a:noFill/>
        </p:spPr>
        <p:txBody>
          <a:bodyPr wrap="square" rtlCol="0">
            <a:spAutoFit/>
          </a:bodyPr>
          <a:lstStyle/>
          <a:p>
            <a:pPr marL="285750" indent="-285750">
              <a:buFont typeface="Wingdings" panose="05000000000000000000" pitchFamily="2" charset="2"/>
              <a:buChar char="p"/>
            </a:pPr>
            <a:r>
              <a:rPr lang="en-US" altLang="ja-JP" sz="1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1-100Hz/10kJ Laser</a:t>
            </a:r>
          </a:p>
          <a:p>
            <a:pPr marL="285750" indent="-285750">
              <a:buFont typeface="Wingdings" panose="05000000000000000000" pitchFamily="2" charset="2"/>
              <a:buChar char="p"/>
            </a:pPr>
            <a:endParaRPr kumimoji="1" lang="en-US" altLang="ja-JP" sz="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p"/>
            </a:pPr>
            <a:r>
              <a:rPr kumimoji="1" lang="en-US" altLang="ja-JP" sz="1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Sub-critical reactor</a:t>
            </a:r>
            <a:endParaRPr kumimoji="1" lang="ja-JP" altLang="en-US" sz="1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21" name="正方形/長方形 20">
            <a:extLst>
              <a:ext uri="{FF2B5EF4-FFF2-40B4-BE49-F238E27FC236}">
                <a16:creationId xmlns:a16="http://schemas.microsoft.com/office/drawing/2014/main" id="{7AF7F7D7-862E-4D6A-B729-0C436FF4C67C}"/>
              </a:ext>
            </a:extLst>
          </p:cNvPr>
          <p:cNvSpPr/>
          <p:nvPr/>
        </p:nvSpPr>
        <p:spPr>
          <a:xfrm>
            <a:off x="1495381" y="1885805"/>
            <a:ext cx="1218602" cy="325025"/>
          </a:xfrm>
          <a:prstGeom prst="rect">
            <a:avLst/>
          </a:prstGeom>
        </p:spPr>
        <p:txBody>
          <a:bodyPr wrap="none">
            <a:spAutoFit/>
          </a:bodyPr>
          <a:lstStyle/>
          <a:p>
            <a:pPr algn="r">
              <a:lnSpc>
                <a:spcPct val="110000"/>
              </a:lnSpc>
            </a:pPr>
            <a:r>
              <a:rPr lang="en-US" altLang="ja-JP" sz="1600" dirty="0">
                <a:latin typeface="BIZ UDPゴシック" panose="020B0400000000000000" pitchFamily="50" charset="-128"/>
                <a:ea typeface="BIZ UDPゴシック" panose="020B0400000000000000" pitchFamily="50" charset="-128"/>
              </a:rPr>
              <a:t>(module</a:t>
            </a:r>
            <a:r>
              <a:rPr lang="ja-JP" altLang="en-US" sz="1600" dirty="0">
                <a:latin typeface="BIZ UDPゴシック" panose="020B0400000000000000" pitchFamily="50" charset="-128"/>
                <a:ea typeface="BIZ UDPゴシック" panose="020B0400000000000000" pitchFamily="50" charset="-128"/>
              </a:rPr>
              <a:t>）</a:t>
            </a:r>
            <a:endParaRPr lang="en-US" altLang="ja-JP" sz="1600" dirty="0">
              <a:latin typeface="BIZ UDPゴシック" panose="020B0400000000000000" pitchFamily="50" charset="-128"/>
              <a:ea typeface="BIZ UDPゴシック" panose="020B0400000000000000" pitchFamily="50" charset="-128"/>
            </a:endParaRPr>
          </a:p>
        </p:txBody>
      </p:sp>
      <p:sp>
        <p:nvSpPr>
          <p:cNvPr id="100" name="テキスト ボックス 99">
            <a:extLst>
              <a:ext uri="{FF2B5EF4-FFF2-40B4-BE49-F238E27FC236}">
                <a16:creationId xmlns:a16="http://schemas.microsoft.com/office/drawing/2014/main" id="{F82CAD00-B88A-41E3-B0E7-B715DCBC750C}"/>
              </a:ext>
            </a:extLst>
          </p:cNvPr>
          <p:cNvSpPr txBox="1"/>
          <p:nvPr/>
        </p:nvSpPr>
        <p:spPr>
          <a:xfrm>
            <a:off x="577498" y="3824794"/>
            <a:ext cx="2829772" cy="800219"/>
          </a:xfrm>
          <a:prstGeom prst="rect">
            <a:avLst/>
          </a:prstGeom>
          <a:noFill/>
        </p:spPr>
        <p:txBody>
          <a:bodyPr wrap="square" rtlCol="0">
            <a:spAutoFit/>
          </a:bodyPr>
          <a:lstStyle/>
          <a:p>
            <a:pPr marL="285750" indent="-285750">
              <a:buFont typeface="Wingdings" panose="05000000000000000000" pitchFamily="2" charset="2"/>
              <a:buChar char="p"/>
            </a:pPr>
            <a:r>
              <a:rPr lang="en-US" altLang="ja-JP" sz="1400" b="1" dirty="0">
                <a:latin typeface="BIZ UDPゴシック" panose="020B0400000000000000" pitchFamily="50" charset="-128"/>
                <a:ea typeface="BIZ UDPゴシック" panose="020B0400000000000000" pitchFamily="50" charset="-128"/>
              </a:rPr>
              <a:t>100Hz/10</a:t>
            </a:r>
            <a:r>
              <a:rPr lang="ja-JP" altLang="en-US" sz="1400" b="1" dirty="0">
                <a:latin typeface="BIZ UDPゴシック" panose="020B0400000000000000" pitchFamily="50" charset="-128"/>
                <a:ea typeface="BIZ UDPゴシック" panose="020B0400000000000000" pitchFamily="50" charset="-128"/>
              </a:rPr>
              <a:t>０</a:t>
            </a:r>
            <a:r>
              <a:rPr lang="en-US" altLang="ja-JP" sz="1400" b="1" dirty="0">
                <a:latin typeface="BIZ UDPゴシック" panose="020B0400000000000000" pitchFamily="50" charset="-128"/>
                <a:ea typeface="BIZ UDPゴシック" panose="020B0400000000000000" pitchFamily="50" charset="-128"/>
              </a:rPr>
              <a:t>J</a:t>
            </a:r>
            <a:r>
              <a:rPr kumimoji="1" lang="ja-JP" altLang="en-US" sz="1400" b="1" dirty="0">
                <a:latin typeface="BIZ UDPゴシック" panose="020B0400000000000000" pitchFamily="50" charset="-128"/>
                <a:ea typeface="BIZ UDPゴシック" panose="020B0400000000000000" pitchFamily="50" charset="-128"/>
              </a:rPr>
              <a:t> </a:t>
            </a:r>
            <a:r>
              <a:rPr lang="en-US" altLang="ja-JP" sz="1400" b="1" dirty="0">
                <a:latin typeface="BIZ UDPゴシック" panose="020B0400000000000000" pitchFamily="50" charset="-128"/>
                <a:ea typeface="BIZ UDPゴシック" panose="020B0400000000000000" pitchFamily="50" charset="-128"/>
              </a:rPr>
              <a:t>Laser</a:t>
            </a:r>
          </a:p>
          <a:p>
            <a:pPr marL="285750" indent="-285750">
              <a:buFont typeface="Wingdings" panose="05000000000000000000" pitchFamily="2" charset="2"/>
              <a:buChar char="p"/>
            </a:pPr>
            <a:endParaRPr kumimoji="1" lang="en-US" altLang="ja-JP" sz="400" b="1"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p"/>
            </a:pPr>
            <a:r>
              <a:rPr kumimoji="1" lang="en-US" altLang="ja-JP" sz="1400" b="1" dirty="0">
                <a:latin typeface="BIZ UDPゴシック" panose="020B0400000000000000" pitchFamily="50" charset="-128"/>
                <a:ea typeface="BIZ UDPゴシック" panose="020B0400000000000000" pitchFamily="50" charset="-128"/>
              </a:rPr>
              <a:t>Test facility of the high repetition laser</a:t>
            </a:r>
            <a:endParaRPr kumimoji="1" lang="ja-JP" altLang="en-US" sz="1400" b="1" dirty="0">
              <a:latin typeface="BIZ UDPゴシック" panose="020B0400000000000000" pitchFamily="50" charset="-128"/>
              <a:ea typeface="BIZ UDPゴシック" panose="020B0400000000000000" pitchFamily="50" charset="-128"/>
            </a:endParaRPr>
          </a:p>
        </p:txBody>
      </p:sp>
      <p:sp>
        <p:nvSpPr>
          <p:cNvPr id="71" name="矢印: 右 70">
            <a:extLst>
              <a:ext uri="{FF2B5EF4-FFF2-40B4-BE49-F238E27FC236}">
                <a16:creationId xmlns:a16="http://schemas.microsoft.com/office/drawing/2014/main" id="{48CF46F5-08F0-4A81-A0A6-01649F9AF4D2}"/>
              </a:ext>
            </a:extLst>
          </p:cNvPr>
          <p:cNvSpPr/>
          <p:nvPr/>
        </p:nvSpPr>
        <p:spPr>
          <a:xfrm>
            <a:off x="6513742" y="1587015"/>
            <a:ext cx="5284495" cy="663241"/>
          </a:xfrm>
          <a:prstGeom prst="rightArrow">
            <a:avLst>
              <a:gd name="adj1" fmla="val 100000"/>
              <a:gd name="adj2" fmla="val 37590"/>
            </a:avLst>
          </a:prstGeom>
          <a:gradFill flip="none" rotWithShape="1">
            <a:gsLst>
              <a:gs pos="0">
                <a:schemeClr val="accent1">
                  <a:lumMod val="5000"/>
                  <a:lumOff val="95000"/>
                  <a:alpha val="0"/>
                </a:schemeClr>
              </a:gs>
              <a:gs pos="22971">
                <a:schemeClr val="accent5">
                  <a:lumMod val="20000"/>
                  <a:lumOff val="80000"/>
                </a:schemeClr>
              </a:gs>
              <a:gs pos="93000">
                <a:srgbClr val="3399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1" name="Rectangle 6">
            <a:extLst>
              <a:ext uri="{FF2B5EF4-FFF2-40B4-BE49-F238E27FC236}">
                <a16:creationId xmlns:a16="http://schemas.microsoft.com/office/drawing/2014/main" id="{6185B49C-B76D-4588-A6C8-E8A3B73F787A}"/>
              </a:ext>
            </a:extLst>
          </p:cNvPr>
          <p:cNvSpPr>
            <a:spLocks noChangeArrowheads="1"/>
          </p:cNvSpPr>
          <p:nvPr/>
        </p:nvSpPr>
        <p:spPr bwMode="auto">
          <a:xfrm>
            <a:off x="11430000" y="6553200"/>
            <a:ext cx="762000" cy="3048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7"/>
                    </a:schemeClr>
                  </a:outerShdw>
                </a:effectLst>
              </a14:hiddenEffects>
            </a:ext>
          </a:extLst>
        </p:spPr>
        <p:txBody>
          <a:bodyPr lIns="91436" tIns="45716" rIns="91436" bIns="45716"/>
          <a:lstStyle/>
          <a:p>
            <a:pPr algn="r" defTabSz="911934">
              <a:defRPr/>
            </a:pPr>
            <a:fld id="{57A8297D-5CC8-2240-8899-FD4042865E28}" type="slidenum">
              <a:rPr lang="en-US" altLang="ja-JP" sz="1400">
                <a:solidFill>
                  <a:srgbClr val="002060"/>
                </a:solidFill>
                <a:latin typeface="BIZ UDPゴシック" panose="020B0400000000000000" pitchFamily="50" charset="-128"/>
                <a:ea typeface="BIZ UDPゴシック" panose="020B0400000000000000" pitchFamily="50" charset="-128"/>
                <a:cs typeface="Arial" panose="020B0604020202020204" pitchFamily="34" charset="0"/>
              </a:rPr>
              <a:pPr algn="r" defTabSz="911934">
                <a:defRPr/>
              </a:pPr>
              <a:t>9</a:t>
            </a:fld>
            <a:endParaRPr lang="en-US" altLang="ja-JP" sz="1400" dirty="0">
              <a:solidFill>
                <a:srgbClr val="002060"/>
              </a:solidFill>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80" name="テキスト ボックス 79">
            <a:extLst>
              <a:ext uri="{FF2B5EF4-FFF2-40B4-BE49-F238E27FC236}">
                <a16:creationId xmlns:a16="http://schemas.microsoft.com/office/drawing/2014/main" id="{77ADADA9-621D-4858-B975-925EFE7B463D}"/>
              </a:ext>
            </a:extLst>
          </p:cNvPr>
          <p:cNvSpPr txBox="1"/>
          <p:nvPr/>
        </p:nvSpPr>
        <p:spPr>
          <a:xfrm>
            <a:off x="3517921" y="4434358"/>
            <a:ext cx="2910990" cy="892552"/>
          </a:xfrm>
          <a:prstGeom prst="rect">
            <a:avLst/>
          </a:prstGeom>
          <a:noFill/>
        </p:spPr>
        <p:txBody>
          <a:bodyPr wrap="square" rtlCol="0">
            <a:spAutoFit/>
          </a:bodyPr>
          <a:lstStyle/>
          <a:p>
            <a:pPr marL="176213" indent="-176213">
              <a:buFont typeface="Wingdings" panose="05000000000000000000" pitchFamily="2" charset="2"/>
              <a:buChar char="l"/>
            </a:pPr>
            <a:r>
              <a:rPr kumimoji="1" lang="en-US" altLang="ja-JP" sz="1200" dirty="0">
                <a:latin typeface="BIZ UDPゴシック" panose="020B0400000000000000" pitchFamily="50" charset="-128"/>
                <a:ea typeface="BIZ UDPゴシック" panose="020B0400000000000000" pitchFamily="50" charset="-128"/>
              </a:rPr>
              <a:t>Demonstration of Generation of Electric Power</a:t>
            </a:r>
          </a:p>
          <a:p>
            <a:pPr marL="176213" indent="-176213">
              <a:buFont typeface="Wingdings" panose="05000000000000000000" pitchFamily="2" charset="2"/>
              <a:buChar char="l"/>
            </a:pPr>
            <a:endParaRPr lang="en-US" altLang="ja-JP" sz="400" dirty="0">
              <a:latin typeface="BIZ UDPゴシック" panose="020B0400000000000000" pitchFamily="50" charset="-128"/>
              <a:ea typeface="BIZ UDPゴシック" panose="020B0400000000000000" pitchFamily="50" charset="-128"/>
            </a:endParaRPr>
          </a:p>
          <a:p>
            <a:pPr marL="176213" indent="-176213">
              <a:buFont typeface="Wingdings" panose="05000000000000000000" pitchFamily="2" charset="2"/>
              <a:buChar char="l"/>
            </a:pPr>
            <a:r>
              <a:rPr lang="en-US" altLang="ja-JP" sz="1200" dirty="0">
                <a:latin typeface="BIZ UDPゴシック" panose="020B0400000000000000" pitchFamily="50" charset="-128"/>
                <a:ea typeface="BIZ UDPゴシック" panose="020B0400000000000000" pitchFamily="50" charset="-128"/>
                <a:cs typeface="Calibri" panose="020F0502020204030204" pitchFamily="34" charset="0"/>
              </a:rPr>
              <a:t>Data-driven analysis of fusion plasmas for  the optimization </a:t>
            </a:r>
            <a:endParaRPr kumimoji="1" lang="en-US" altLang="ja-JP" sz="1200" b="1" dirty="0">
              <a:solidFill>
                <a:srgbClr val="C00000"/>
              </a:solidFill>
              <a:latin typeface="BIZ UDPゴシック" panose="020B0400000000000000" pitchFamily="50" charset="-128"/>
              <a:ea typeface="BIZ UDPゴシック" panose="020B0400000000000000" pitchFamily="50" charset="-128"/>
            </a:endParaRPr>
          </a:p>
        </p:txBody>
      </p:sp>
      <p:sp>
        <p:nvSpPr>
          <p:cNvPr id="63" name="テキスト ボックス 62">
            <a:extLst>
              <a:ext uri="{FF2B5EF4-FFF2-40B4-BE49-F238E27FC236}">
                <a16:creationId xmlns:a16="http://schemas.microsoft.com/office/drawing/2014/main" id="{87FB19BE-6FC5-4FAB-AC78-EEB18B26630B}"/>
              </a:ext>
            </a:extLst>
          </p:cNvPr>
          <p:cNvSpPr txBox="1"/>
          <p:nvPr/>
        </p:nvSpPr>
        <p:spPr>
          <a:xfrm>
            <a:off x="4027669" y="1865460"/>
            <a:ext cx="2005677" cy="338554"/>
          </a:xfrm>
          <a:prstGeom prst="rect">
            <a:avLst/>
          </a:prstGeom>
          <a:noFill/>
        </p:spPr>
        <p:txBody>
          <a:bodyPr wrap="none" rtlCol="0">
            <a:spAutoFit/>
          </a:bodyPr>
          <a:lstStyle/>
          <a:p>
            <a:r>
              <a:rPr kumimoji="1" lang="ja-JP" altLang="en-US" sz="16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en-US" altLang="ja-JP" sz="16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Multi purpose</a:t>
            </a:r>
            <a:r>
              <a:rPr kumimoji="1" lang="ja-JP" altLang="en-US" sz="16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p>
        </p:txBody>
      </p:sp>
      <p:sp>
        <p:nvSpPr>
          <p:cNvPr id="72" name="テキスト ボックス 71">
            <a:extLst>
              <a:ext uri="{FF2B5EF4-FFF2-40B4-BE49-F238E27FC236}">
                <a16:creationId xmlns:a16="http://schemas.microsoft.com/office/drawing/2014/main" id="{0FF16DFE-AE94-41A8-8F0E-70F39E85625D}"/>
              </a:ext>
            </a:extLst>
          </p:cNvPr>
          <p:cNvSpPr txBox="1"/>
          <p:nvPr/>
        </p:nvSpPr>
        <p:spPr>
          <a:xfrm>
            <a:off x="577498" y="5684567"/>
            <a:ext cx="2809717" cy="769441"/>
          </a:xfrm>
          <a:prstGeom prst="rect">
            <a:avLst/>
          </a:prstGeom>
          <a:noFill/>
        </p:spPr>
        <p:txBody>
          <a:bodyPr wrap="square" rtlCol="0">
            <a:spAutoFit/>
          </a:bodyPr>
          <a:lstStyle/>
          <a:p>
            <a:pPr marL="179388" indent="-179388">
              <a:buFont typeface="Arial" panose="020B0604020202020204" pitchFamily="34" charset="0"/>
              <a:buChar char="•"/>
            </a:pPr>
            <a:r>
              <a:rPr lang="en-US" altLang="ja-JP" sz="1100" dirty="0">
                <a:solidFill>
                  <a:schemeClr val="tx1">
                    <a:lumMod val="50000"/>
                    <a:lumOff val="50000"/>
                  </a:schemeClr>
                </a:solidFill>
                <a:latin typeface="BIZ UDPゴシック" panose="020B0400000000000000" pitchFamily="50" charset="-128"/>
                <a:ea typeface="BIZ UDPゴシック" panose="020B0400000000000000" pitchFamily="50" charset="-128"/>
              </a:rPr>
              <a:t>Demonstration of highly efficient fusion based on a fast ignition system </a:t>
            </a:r>
          </a:p>
          <a:p>
            <a:pPr marL="179388" indent="-179388">
              <a:buFont typeface="Arial" panose="020B0604020202020204" pitchFamily="34" charset="0"/>
              <a:buChar char="•"/>
            </a:pPr>
            <a:r>
              <a:rPr kumimoji="1" lang="en-US" altLang="ja-JP" sz="1100" dirty="0">
                <a:solidFill>
                  <a:schemeClr val="tx1">
                    <a:lumMod val="50000"/>
                    <a:lumOff val="50000"/>
                  </a:schemeClr>
                </a:solidFill>
                <a:latin typeface="BIZ UDPゴシック" panose="020B0400000000000000" pitchFamily="50" charset="-128"/>
                <a:ea typeface="BIZ UDPゴシック" panose="020B0400000000000000" pitchFamily="50" charset="-128"/>
              </a:rPr>
              <a:t>International collaborations</a:t>
            </a:r>
            <a:endParaRPr kumimoji="1" lang="ja-JP" altLang="en-US" sz="1100" dirty="0">
              <a:solidFill>
                <a:schemeClr val="tx1">
                  <a:lumMod val="50000"/>
                  <a:lumOff val="50000"/>
                </a:schemeClr>
              </a:solidFill>
              <a:latin typeface="BIZ UDPゴシック" panose="020B0400000000000000" pitchFamily="50" charset="-128"/>
              <a:ea typeface="BIZ UDPゴシック" panose="020B0400000000000000" pitchFamily="50" charset="-128"/>
            </a:endParaRPr>
          </a:p>
        </p:txBody>
      </p:sp>
      <p:sp>
        <p:nvSpPr>
          <p:cNvPr id="73" name="テキスト ボックス 72">
            <a:extLst>
              <a:ext uri="{FF2B5EF4-FFF2-40B4-BE49-F238E27FC236}">
                <a16:creationId xmlns:a16="http://schemas.microsoft.com/office/drawing/2014/main" id="{8B198E2D-C8BE-43BB-80B9-8201CEEF3A90}"/>
              </a:ext>
            </a:extLst>
          </p:cNvPr>
          <p:cNvSpPr txBox="1"/>
          <p:nvPr/>
        </p:nvSpPr>
        <p:spPr>
          <a:xfrm>
            <a:off x="545775" y="5102872"/>
            <a:ext cx="2226618" cy="523220"/>
          </a:xfrm>
          <a:prstGeom prst="rect">
            <a:avLst/>
          </a:prstGeom>
          <a:noFill/>
        </p:spPr>
        <p:txBody>
          <a:bodyPr wrap="square" rtlCol="0">
            <a:spAutoFit/>
          </a:bodyPr>
          <a:lstStyle/>
          <a:p>
            <a:pPr marL="176213" indent="-176213">
              <a:buFont typeface="Wingdings" panose="05000000000000000000" pitchFamily="2" charset="2"/>
              <a:buChar char="l"/>
            </a:pPr>
            <a:r>
              <a:rPr kumimoji="1" lang="en-US" altLang="ja-JP" sz="1400" b="1" dirty="0">
                <a:solidFill>
                  <a:schemeClr val="tx1">
                    <a:lumMod val="50000"/>
                    <a:lumOff val="50000"/>
                  </a:schemeClr>
                </a:solidFill>
                <a:latin typeface="BIZ UDPゴシック" panose="020B0400000000000000" pitchFamily="50" charset="-128"/>
                <a:ea typeface="BIZ UDPゴシック" panose="020B0400000000000000" pitchFamily="50" charset="-128"/>
              </a:rPr>
              <a:t>Single-shot base achievements</a:t>
            </a:r>
            <a:endParaRPr kumimoji="1" lang="ja-JP" altLang="en-US" sz="1400" b="1" dirty="0">
              <a:solidFill>
                <a:schemeClr val="tx1">
                  <a:lumMod val="50000"/>
                  <a:lumOff val="50000"/>
                </a:schemeClr>
              </a:solidFill>
              <a:latin typeface="BIZ UDPゴシック" panose="020B0400000000000000" pitchFamily="50" charset="-128"/>
              <a:ea typeface="BIZ UDPゴシック" panose="020B0400000000000000" pitchFamily="50" charset="-128"/>
            </a:endParaRPr>
          </a:p>
        </p:txBody>
      </p:sp>
      <p:sp>
        <p:nvSpPr>
          <p:cNvPr id="76" name="矢印: 上下 75">
            <a:extLst>
              <a:ext uri="{FF2B5EF4-FFF2-40B4-BE49-F238E27FC236}">
                <a16:creationId xmlns:a16="http://schemas.microsoft.com/office/drawing/2014/main" id="{B009DE7C-2588-4AD8-9280-3953CB50B08B}"/>
              </a:ext>
            </a:extLst>
          </p:cNvPr>
          <p:cNvSpPr/>
          <p:nvPr/>
        </p:nvSpPr>
        <p:spPr>
          <a:xfrm>
            <a:off x="1615513" y="4653258"/>
            <a:ext cx="669414" cy="440953"/>
          </a:xfrm>
          <a:prstGeom prst="upDownArrow">
            <a:avLst>
              <a:gd name="adj1" fmla="val 50000"/>
              <a:gd name="adj2" fmla="val 3621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9" name="図 48" descr="テーブルの上にある誕生日ケーキ&#10;&#10;低い精度で自動的に生成された説明">
            <a:extLst>
              <a:ext uri="{FF2B5EF4-FFF2-40B4-BE49-F238E27FC236}">
                <a16:creationId xmlns:a16="http://schemas.microsoft.com/office/drawing/2014/main" id="{21CD7B38-4DF3-4F9E-8070-8F3A6F0F93D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3208"/>
          <a:stretch/>
        </p:blipFill>
        <p:spPr>
          <a:xfrm>
            <a:off x="577498" y="2389705"/>
            <a:ext cx="2559024" cy="1302577"/>
          </a:xfrm>
          <a:prstGeom prst="rect">
            <a:avLst/>
          </a:prstGeom>
        </p:spPr>
      </p:pic>
      <p:pic>
        <p:nvPicPr>
          <p:cNvPr id="53" name="図 52">
            <a:extLst>
              <a:ext uri="{FF2B5EF4-FFF2-40B4-BE49-F238E27FC236}">
                <a16:creationId xmlns:a16="http://schemas.microsoft.com/office/drawing/2014/main" id="{88889F70-FA93-4596-AB1C-5CCF21E15B1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2292"/>
          <a:stretch/>
        </p:blipFill>
        <p:spPr>
          <a:xfrm>
            <a:off x="2554575" y="5206763"/>
            <a:ext cx="813642" cy="452591"/>
          </a:xfrm>
          <a:prstGeom prst="rect">
            <a:avLst/>
          </a:prstGeom>
          <a:effectLst>
            <a:softEdge rad="0"/>
          </a:effectLst>
        </p:spPr>
      </p:pic>
      <p:sp>
        <p:nvSpPr>
          <p:cNvPr id="5" name="テキスト ボックス 4">
            <a:extLst>
              <a:ext uri="{FF2B5EF4-FFF2-40B4-BE49-F238E27FC236}">
                <a16:creationId xmlns:a16="http://schemas.microsoft.com/office/drawing/2014/main" id="{F9CAF39E-0D86-59E3-95BE-E5CC58BBA5AF}"/>
              </a:ext>
            </a:extLst>
          </p:cNvPr>
          <p:cNvSpPr txBox="1"/>
          <p:nvPr/>
        </p:nvSpPr>
        <p:spPr>
          <a:xfrm>
            <a:off x="6513742" y="5843559"/>
            <a:ext cx="5136133" cy="829138"/>
          </a:xfrm>
          <a:prstGeom prst="rect">
            <a:avLst/>
          </a:prstGeom>
          <a:solidFill>
            <a:srgbClr val="FFFFCC"/>
          </a:solidFill>
          <a:effectLst>
            <a:outerShdw blurRad="63500" sx="102000" sy="102000" algn="ctr" rotWithShape="0">
              <a:prstClr val="black">
                <a:alpha val="40000"/>
              </a:prstClr>
            </a:outerShdw>
          </a:effectLst>
        </p:spPr>
        <p:txBody>
          <a:bodyPr wrap="square">
            <a:spAutoFit/>
          </a:bodyPr>
          <a:lstStyle/>
          <a:p>
            <a:pPr algn="just">
              <a:lnSpc>
                <a:spcPct val="120000"/>
              </a:lnSpc>
            </a:pPr>
            <a:r>
              <a:rPr kumimoji="1" lang="en-US" altLang="ja-JP" sz="1400" b="1" dirty="0">
                <a:latin typeface="BIZ UDPゴシック" panose="020B0400000000000000" pitchFamily="50" charset="-128"/>
                <a:ea typeface="BIZ UDPゴシック" panose="020B0400000000000000" pitchFamily="50" charset="-128"/>
              </a:rPr>
              <a:t>A commercial test reactor KOYO-F will be after 2050 taking account of the reality of power generation or difficulties in the grid</a:t>
            </a:r>
            <a:r>
              <a:rPr lang="ja-JP" altLang="en-US" sz="1400" b="1" dirty="0">
                <a:latin typeface="BIZ UDPゴシック" panose="020B0400000000000000" pitchFamily="50" charset="-128"/>
                <a:ea typeface="BIZ UDPゴシック" panose="020B0400000000000000" pitchFamily="50" charset="-128"/>
              </a:rPr>
              <a:t> </a:t>
            </a:r>
            <a:r>
              <a:rPr lang="en-US" altLang="ja-JP" sz="1400" b="1" dirty="0">
                <a:latin typeface="BIZ UDPゴシック" panose="020B0400000000000000" pitchFamily="50" charset="-128"/>
                <a:ea typeface="BIZ UDPゴシック" panose="020B0400000000000000" pitchFamily="50" charset="-128"/>
              </a:rPr>
              <a:t>connection.</a:t>
            </a:r>
            <a:endParaRPr lang="ja-JP" altLang="en-US" sz="1400" b="1" dirty="0">
              <a:latin typeface="BIZ UDPゴシック" panose="020B0400000000000000" pitchFamily="50" charset="-128"/>
              <a:ea typeface="BIZ UDPゴシック" panose="020B0400000000000000" pitchFamily="50" charset="-128"/>
            </a:endParaRPr>
          </a:p>
        </p:txBody>
      </p:sp>
      <p:pic>
        <p:nvPicPr>
          <p:cNvPr id="6" name="図 5" descr="ゲームのキャラクター&#10;&#10;低い精度で自動的に生成された説明">
            <a:extLst>
              <a:ext uri="{FF2B5EF4-FFF2-40B4-BE49-F238E27FC236}">
                <a16:creationId xmlns:a16="http://schemas.microsoft.com/office/drawing/2014/main" id="{C9171238-D152-E299-4BCC-C3F144FC6D8B}"/>
              </a:ext>
            </a:extLst>
          </p:cNvPr>
          <p:cNvPicPr>
            <a:picLocks noChangeAspect="1"/>
          </p:cNvPicPr>
          <p:nvPr/>
        </p:nvPicPr>
        <p:blipFill rotWithShape="1">
          <a:blip r:embed="rId7"/>
          <a:srcRect t="14532" b="14961"/>
          <a:stretch/>
        </p:blipFill>
        <p:spPr>
          <a:xfrm>
            <a:off x="4416510" y="5445161"/>
            <a:ext cx="1347328" cy="1182856"/>
          </a:xfrm>
          <a:prstGeom prst="rect">
            <a:avLst/>
          </a:prstGeom>
          <a:ln>
            <a:noFill/>
          </a:ln>
          <a:effectLst>
            <a:softEdge rad="112500"/>
          </a:effectLst>
        </p:spPr>
      </p:pic>
      <p:sp>
        <p:nvSpPr>
          <p:cNvPr id="10" name="テキスト ボックス 9">
            <a:extLst>
              <a:ext uri="{FF2B5EF4-FFF2-40B4-BE49-F238E27FC236}">
                <a16:creationId xmlns:a16="http://schemas.microsoft.com/office/drawing/2014/main" id="{E998E461-704A-3C5B-8361-EDDFD7798514}"/>
              </a:ext>
            </a:extLst>
          </p:cNvPr>
          <p:cNvSpPr txBox="1"/>
          <p:nvPr/>
        </p:nvSpPr>
        <p:spPr>
          <a:xfrm>
            <a:off x="7320861" y="1443433"/>
            <a:ext cx="992579" cy="492443"/>
          </a:xfrm>
          <a:prstGeom prst="rect">
            <a:avLst/>
          </a:prstGeom>
          <a:noFill/>
        </p:spPr>
        <p:txBody>
          <a:bodyPr wrap="none" rtlCol="0">
            <a:spAutoFit/>
          </a:bodyPr>
          <a:lstStyle/>
          <a:p>
            <a:r>
              <a:rPr kumimoji="1" lang="en-US" altLang="ja-JP" sz="26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LIFT</a:t>
            </a:r>
            <a:endParaRPr kumimoji="1" lang="ja-JP" altLang="en-US" sz="26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C4E35CED-B91C-D1B1-951D-DCA01EE80929}"/>
              </a:ext>
            </a:extLst>
          </p:cNvPr>
          <p:cNvSpPr/>
          <p:nvPr/>
        </p:nvSpPr>
        <p:spPr>
          <a:xfrm>
            <a:off x="7015207" y="1831594"/>
            <a:ext cx="1824538" cy="325025"/>
          </a:xfrm>
          <a:prstGeom prst="rect">
            <a:avLst/>
          </a:prstGeom>
        </p:spPr>
        <p:txBody>
          <a:bodyPr wrap="none">
            <a:spAutoFit/>
          </a:bodyPr>
          <a:lstStyle/>
          <a:p>
            <a:pPr algn="r">
              <a:lnSpc>
                <a:spcPct val="110000"/>
              </a:lnSpc>
            </a:pPr>
            <a:r>
              <a:rPr lang="en-US" altLang="ja-JP" sz="1600" b="1" dirty="0">
                <a:latin typeface="BIZ UDPゴシック" panose="020B0400000000000000" pitchFamily="50" charset="-128"/>
                <a:ea typeface="BIZ UDPゴシック" panose="020B0400000000000000" pitchFamily="50" charset="-128"/>
              </a:rPr>
              <a:t>(Test reactor</a:t>
            </a:r>
            <a:r>
              <a:rPr lang="ja-JP" altLang="en-US" sz="1600" b="1" dirty="0">
                <a:latin typeface="BIZ UDPゴシック" panose="020B0400000000000000" pitchFamily="50" charset="-128"/>
                <a:ea typeface="BIZ UDPゴシック" panose="020B0400000000000000" pitchFamily="50" charset="-128"/>
              </a:rPr>
              <a:t>）</a:t>
            </a:r>
            <a:endParaRPr lang="en-US" altLang="ja-JP" sz="1600" b="1" dirty="0">
              <a:latin typeface="BIZ UDPゴシック" panose="020B0400000000000000" pitchFamily="50" charset="-128"/>
              <a:ea typeface="BIZ UDPゴシック" panose="020B0400000000000000" pitchFamily="50" charset="-128"/>
            </a:endParaRPr>
          </a:p>
        </p:txBody>
      </p:sp>
      <p:pic>
        <p:nvPicPr>
          <p:cNvPr id="13" name="図 12" descr="屋内, グリーン, 座る, 再生 が含まれている画像&#10;&#10;自動的に生成された説明">
            <a:extLst>
              <a:ext uri="{FF2B5EF4-FFF2-40B4-BE49-F238E27FC236}">
                <a16:creationId xmlns:a16="http://schemas.microsoft.com/office/drawing/2014/main" id="{6073D679-FA31-EA71-3666-6442C82BF4D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Lst>
          </a:blip>
          <a:stretch>
            <a:fillRect/>
          </a:stretch>
        </p:blipFill>
        <p:spPr>
          <a:xfrm>
            <a:off x="6813228" y="2482125"/>
            <a:ext cx="2007846" cy="1705451"/>
          </a:xfrm>
          <a:prstGeom prst="rect">
            <a:avLst/>
          </a:prstGeom>
          <a:ln>
            <a:noFill/>
          </a:ln>
          <a:effectLst>
            <a:softEdge rad="112500"/>
          </a:effectLst>
        </p:spPr>
      </p:pic>
      <p:sp>
        <p:nvSpPr>
          <p:cNvPr id="14" name="正方形/長方形 13">
            <a:extLst>
              <a:ext uri="{FF2B5EF4-FFF2-40B4-BE49-F238E27FC236}">
                <a16:creationId xmlns:a16="http://schemas.microsoft.com/office/drawing/2014/main" id="{4A396203-72E7-FB7E-7C14-DE5EEBB4A21B}"/>
              </a:ext>
            </a:extLst>
          </p:cNvPr>
          <p:cNvSpPr/>
          <p:nvPr/>
        </p:nvSpPr>
        <p:spPr>
          <a:xfrm>
            <a:off x="6539562" y="4300770"/>
            <a:ext cx="2616427" cy="1628138"/>
          </a:xfrm>
          <a:prstGeom prst="rect">
            <a:avLst/>
          </a:prstGeom>
        </p:spPr>
        <p:txBody>
          <a:bodyPr wrap="square">
            <a:spAutoFit/>
          </a:bodyPr>
          <a:lstStyle/>
          <a:p>
            <a:pPr marL="180975" indent="-180975">
              <a:lnSpc>
                <a:spcPct val="110000"/>
              </a:lnSpc>
              <a:buFont typeface="Wingdings" panose="05000000000000000000" pitchFamily="2" charset="2"/>
              <a:buChar char="p"/>
            </a:pPr>
            <a:r>
              <a:rPr lang="en-US" altLang="ja-JP" sz="1400" dirty="0">
                <a:latin typeface="BIZ UDPゴシック" panose="020B0400000000000000" pitchFamily="50" charset="-128"/>
                <a:ea typeface="BIZ UDPゴシック" panose="020B0400000000000000" pitchFamily="50" charset="-128"/>
              </a:rPr>
              <a:t>0.</a:t>
            </a:r>
            <a:r>
              <a:rPr lang="ja-JP" altLang="en-US" sz="1400" dirty="0">
                <a:latin typeface="BIZ UDPゴシック" panose="020B0400000000000000" pitchFamily="50" charset="-128"/>
                <a:ea typeface="BIZ UDPゴシック" panose="020B0400000000000000" pitchFamily="50" charset="-128"/>
              </a:rPr>
              <a:t>６</a:t>
            </a:r>
            <a:r>
              <a:rPr lang="en-US" altLang="ja-JP" sz="1400" dirty="0">
                <a:latin typeface="BIZ UDPゴシック" panose="020B0400000000000000" pitchFamily="50" charset="-128"/>
                <a:ea typeface="BIZ UDPゴシック" panose="020B0400000000000000" pitchFamily="50" charset="-128"/>
              </a:rPr>
              <a:t>MJ/1-16Hz/MW</a:t>
            </a:r>
          </a:p>
          <a:p>
            <a:pPr marL="180975" indent="-180975">
              <a:lnSpc>
                <a:spcPct val="110000"/>
              </a:lnSpc>
              <a:buFont typeface="Wingdings" panose="05000000000000000000" pitchFamily="2" charset="2"/>
              <a:buChar char="p"/>
            </a:pPr>
            <a:endParaRPr lang="en-US" altLang="ja-JP" sz="400" dirty="0">
              <a:latin typeface="BIZ UDPゴシック" panose="020B0400000000000000" pitchFamily="50" charset="-128"/>
              <a:ea typeface="BIZ UDPゴシック" panose="020B0400000000000000" pitchFamily="50" charset="-128"/>
            </a:endParaRPr>
          </a:p>
          <a:p>
            <a:pPr marL="180975" indent="-180975">
              <a:lnSpc>
                <a:spcPct val="110000"/>
              </a:lnSpc>
              <a:buFont typeface="Wingdings" panose="05000000000000000000" pitchFamily="2" charset="2"/>
              <a:buChar char="p"/>
            </a:pPr>
            <a:r>
              <a:rPr lang="en-US" altLang="ja-JP" sz="1400" dirty="0">
                <a:latin typeface="BIZ UDPゴシック" panose="020B0400000000000000" pitchFamily="50" charset="-128"/>
                <a:ea typeface="BIZ UDPゴシック" panose="020B0400000000000000" pitchFamily="50" charset="-128"/>
              </a:rPr>
              <a:t>Small test reactor for power generation.</a:t>
            </a:r>
          </a:p>
          <a:p>
            <a:pPr marL="180975" indent="-180975">
              <a:lnSpc>
                <a:spcPct val="110000"/>
              </a:lnSpc>
              <a:buFont typeface="Wingdings" panose="05000000000000000000" pitchFamily="2" charset="2"/>
              <a:buChar char="p"/>
            </a:pPr>
            <a:endParaRPr lang="en-US" altLang="ja-JP" sz="400" dirty="0">
              <a:latin typeface="BIZ UDPゴシック" panose="020B0400000000000000" pitchFamily="50" charset="-128"/>
              <a:ea typeface="BIZ UDPゴシック" panose="020B0400000000000000" pitchFamily="50" charset="-128"/>
            </a:endParaRPr>
          </a:p>
          <a:p>
            <a:pPr marL="180975" indent="-180975">
              <a:lnSpc>
                <a:spcPct val="110000"/>
              </a:lnSpc>
              <a:buFont typeface="Wingdings" panose="05000000000000000000" pitchFamily="2" charset="2"/>
              <a:buChar char="p"/>
            </a:pPr>
            <a:r>
              <a:rPr lang="en-US" altLang="ja-JP" sz="1400" dirty="0">
                <a:latin typeface="BIZ UDPゴシック" panose="020B0400000000000000" pitchFamily="50" charset="-128"/>
                <a:ea typeface="BIZ UDPゴシック" panose="020B0400000000000000" pitchFamily="50" charset="-128"/>
              </a:rPr>
              <a:t>Optimization of burning fusion plasma</a:t>
            </a:r>
            <a:endParaRPr lang="ja-JP" altLang="en-US" sz="1400" dirty="0">
              <a:latin typeface="BIZ UDPゴシック" panose="020B0400000000000000" pitchFamily="50" charset="-128"/>
              <a:ea typeface="BIZ UDPゴシック" panose="020B0400000000000000" pitchFamily="50" charset="-128"/>
            </a:endParaRPr>
          </a:p>
          <a:p>
            <a:pPr marL="180975" indent="-180975">
              <a:buFont typeface="Wingdings" panose="05000000000000000000" pitchFamily="2" charset="2"/>
              <a:buChar char="p"/>
            </a:pPr>
            <a:endParaRPr lang="en-US" altLang="ja-JP" sz="1400" dirty="0">
              <a:latin typeface="BIZ UDPゴシック" panose="020B0400000000000000" pitchFamily="50" charset="-128"/>
              <a:ea typeface="BIZ UDPゴシック" panose="020B0400000000000000" pitchFamily="50" charset="-128"/>
            </a:endParaRPr>
          </a:p>
        </p:txBody>
      </p:sp>
      <p:pic>
        <p:nvPicPr>
          <p:cNvPr id="15" name="図 14" descr="ダイアグラム, 設計図&#10;&#10;自動的に生成された説明">
            <a:extLst>
              <a:ext uri="{FF2B5EF4-FFF2-40B4-BE49-F238E27FC236}">
                <a16:creationId xmlns:a16="http://schemas.microsoft.com/office/drawing/2014/main" id="{EBA1EF7F-7536-767C-7B6D-23FC14C4D0F1}"/>
              </a:ext>
            </a:extLst>
          </p:cNvPr>
          <p:cNvPicPr>
            <a:picLocks noChangeAspect="1"/>
          </p:cNvPicPr>
          <p:nvPr/>
        </p:nvPicPr>
        <p:blipFill>
          <a:blip r:embed="rId10"/>
          <a:stretch>
            <a:fillRect/>
          </a:stretch>
        </p:blipFill>
        <p:spPr>
          <a:xfrm>
            <a:off x="8998075" y="2389705"/>
            <a:ext cx="2616427" cy="1797872"/>
          </a:xfrm>
          <a:prstGeom prst="rect">
            <a:avLst/>
          </a:prstGeom>
          <a:ln>
            <a:noFill/>
          </a:ln>
          <a:effectLst>
            <a:softEdge rad="112500"/>
          </a:effectLst>
        </p:spPr>
      </p:pic>
      <p:sp>
        <p:nvSpPr>
          <p:cNvPr id="16" name="テキスト ボックス 15">
            <a:extLst>
              <a:ext uri="{FF2B5EF4-FFF2-40B4-BE49-F238E27FC236}">
                <a16:creationId xmlns:a16="http://schemas.microsoft.com/office/drawing/2014/main" id="{51D365A7-94BC-1FC8-4FD8-5147263793BD}"/>
              </a:ext>
            </a:extLst>
          </p:cNvPr>
          <p:cNvSpPr txBox="1"/>
          <p:nvPr/>
        </p:nvSpPr>
        <p:spPr>
          <a:xfrm>
            <a:off x="9607451" y="1446486"/>
            <a:ext cx="1542410" cy="461665"/>
          </a:xfrm>
          <a:prstGeom prst="rect">
            <a:avLst/>
          </a:prstGeom>
          <a:noFill/>
        </p:spPr>
        <p:txBody>
          <a:bodyPr wrap="none" rtlCol="0">
            <a:spAutoFit/>
          </a:bodyPr>
          <a:lstStyle/>
          <a:p>
            <a:r>
              <a:rPr kumimoji="1" lang="en-US" altLang="ja-JP" sz="2400" b="1" dirty="0">
                <a:solidFill>
                  <a:schemeClr val="tx1">
                    <a:lumMod val="65000"/>
                    <a:lumOff val="35000"/>
                  </a:schemeClr>
                </a:solidFill>
                <a:latin typeface="BIZ UDPゴシック" panose="020B0400000000000000" pitchFamily="50" charset="-128"/>
                <a:ea typeface="BIZ UDPゴシック" panose="020B0400000000000000" pitchFamily="50" charset="-128"/>
              </a:rPr>
              <a:t>KOYO-F</a:t>
            </a:r>
            <a:endParaRPr kumimoji="1" lang="ja-JP" altLang="en-US" sz="2400" b="1" dirty="0">
              <a:solidFill>
                <a:schemeClr val="tx1">
                  <a:lumMod val="65000"/>
                  <a:lumOff val="35000"/>
                </a:schemeClr>
              </a:solidFill>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15796BD1-5A84-C50A-FB28-5849C0B2CAEA}"/>
              </a:ext>
            </a:extLst>
          </p:cNvPr>
          <p:cNvSpPr txBox="1"/>
          <p:nvPr/>
        </p:nvSpPr>
        <p:spPr>
          <a:xfrm>
            <a:off x="8951098" y="1856940"/>
            <a:ext cx="2836103" cy="307777"/>
          </a:xfrm>
          <a:prstGeom prst="rect">
            <a:avLst/>
          </a:prstGeom>
          <a:noFill/>
        </p:spPr>
        <p:txBody>
          <a:bodyPr wrap="square">
            <a:spAutoFit/>
          </a:bodyPr>
          <a:lstStyle/>
          <a:p>
            <a:r>
              <a:rPr lang="en-US" altLang="ja-JP" sz="1400" dirty="0">
                <a:solidFill>
                  <a:schemeClr val="tx1">
                    <a:lumMod val="75000"/>
                    <a:lumOff val="25000"/>
                  </a:schemeClr>
                </a:solidFill>
                <a:latin typeface="BIZ UDPゴシック" panose="020B0400000000000000" pitchFamily="50" charset="-128"/>
                <a:ea typeface="BIZ UDPゴシック" panose="020B0400000000000000" pitchFamily="50" charset="-128"/>
              </a:rPr>
              <a:t>(commercial test reactor) </a:t>
            </a:r>
            <a:endPar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2A4CA906-28DA-A3D5-A4BF-B9F7EA970C01}"/>
              </a:ext>
            </a:extLst>
          </p:cNvPr>
          <p:cNvSpPr txBox="1"/>
          <p:nvPr/>
        </p:nvSpPr>
        <p:spPr>
          <a:xfrm>
            <a:off x="8992853" y="4291807"/>
            <a:ext cx="2616427" cy="1480855"/>
          </a:xfrm>
          <a:prstGeom prst="rect">
            <a:avLst/>
          </a:prstGeom>
          <a:noFill/>
        </p:spPr>
        <p:txBody>
          <a:bodyPr wrap="square">
            <a:spAutoFit/>
          </a:bodyPr>
          <a:lstStyle/>
          <a:p>
            <a:pPr marL="180975" indent="-180975">
              <a:lnSpc>
                <a:spcPct val="110000"/>
              </a:lnSpc>
              <a:buFont typeface="Wingdings" panose="05000000000000000000" pitchFamily="2" charset="2"/>
              <a:buChar char="p"/>
            </a:pPr>
            <a:r>
              <a:rPr lang="en-US" altLang="ja-JP" sz="1400" dirty="0">
                <a:solidFill>
                  <a:schemeClr val="tx1">
                    <a:lumMod val="65000"/>
                    <a:lumOff val="35000"/>
                  </a:schemeClr>
                </a:solidFill>
                <a:latin typeface="BIZ UDPゴシック" panose="020B0400000000000000" pitchFamily="50" charset="-128"/>
                <a:ea typeface="BIZ UDPゴシック" panose="020B0400000000000000" pitchFamily="50" charset="-128"/>
              </a:rPr>
              <a:t>Electricity output:100-400MW (1-4 Hz/reactor x 4)</a:t>
            </a:r>
          </a:p>
          <a:p>
            <a:pPr marL="180975" indent="-180975">
              <a:lnSpc>
                <a:spcPct val="110000"/>
              </a:lnSpc>
              <a:buFont typeface="Wingdings" panose="05000000000000000000" pitchFamily="2" charset="2"/>
              <a:buChar char="p"/>
            </a:pPr>
            <a:r>
              <a:rPr lang="en-US" altLang="ja-JP" sz="1400" dirty="0">
                <a:solidFill>
                  <a:schemeClr val="tx1">
                    <a:lumMod val="65000"/>
                    <a:lumOff val="35000"/>
                  </a:schemeClr>
                </a:solidFill>
                <a:latin typeface="BIZ UDPゴシック" panose="020B0400000000000000" pitchFamily="50" charset="-128"/>
                <a:ea typeface="BIZ UDPゴシック" panose="020B0400000000000000" pitchFamily="50" charset="-128"/>
              </a:rPr>
              <a:t>Grid connection test</a:t>
            </a:r>
          </a:p>
          <a:p>
            <a:pPr marL="180975" indent="-180975">
              <a:lnSpc>
                <a:spcPct val="110000"/>
              </a:lnSpc>
              <a:buFont typeface="Wingdings" panose="05000000000000000000" pitchFamily="2" charset="2"/>
              <a:buChar char="p"/>
            </a:pPr>
            <a:r>
              <a:rPr lang="en-US" altLang="ja-JP" sz="1400" dirty="0">
                <a:solidFill>
                  <a:schemeClr val="tx1">
                    <a:lumMod val="65000"/>
                    <a:lumOff val="35000"/>
                  </a:schemeClr>
                </a:solidFill>
                <a:latin typeface="BIZ UDPゴシック" panose="020B0400000000000000" pitchFamily="50" charset="-128"/>
                <a:ea typeface="BIZ UDPゴシック" panose="020B0400000000000000" pitchFamily="50" charset="-128"/>
              </a:rPr>
              <a:t>Steady-state electricity supply</a:t>
            </a:r>
          </a:p>
        </p:txBody>
      </p:sp>
      <p:sp>
        <p:nvSpPr>
          <p:cNvPr id="23" name="テキスト ボックス 22">
            <a:extLst>
              <a:ext uri="{FF2B5EF4-FFF2-40B4-BE49-F238E27FC236}">
                <a16:creationId xmlns:a16="http://schemas.microsoft.com/office/drawing/2014/main" id="{D32E6917-AD38-4459-A1D3-66451A01D33E}"/>
              </a:ext>
            </a:extLst>
          </p:cNvPr>
          <p:cNvSpPr txBox="1"/>
          <p:nvPr/>
        </p:nvSpPr>
        <p:spPr>
          <a:xfrm>
            <a:off x="7847775" y="3892150"/>
            <a:ext cx="2393604" cy="919804"/>
          </a:xfrm>
          <a:prstGeom prst="rect">
            <a:avLst/>
          </a:prstGeom>
          <a:solidFill>
            <a:srgbClr val="FFFF00"/>
          </a:solidFill>
          <a:effectLst>
            <a:outerShdw blurRad="63500" sx="102000" sy="102000" algn="ctr" rotWithShape="0">
              <a:srgbClr val="FF0000"/>
            </a:outerShdw>
          </a:effectLst>
        </p:spPr>
        <p:txBody>
          <a:bodyPr wrap="none" rtlCol="0">
            <a:spAutoFit/>
          </a:bodyPr>
          <a:lstStyle/>
          <a:p>
            <a:r>
              <a:rPr kumimoji="1" lang="en-US" altLang="ja-JP" sz="36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Too late</a:t>
            </a:r>
          </a:p>
          <a:p>
            <a:pPr>
              <a:lnSpc>
                <a:spcPct val="120000"/>
              </a:lnSpc>
            </a:pPr>
            <a:r>
              <a:rPr lang="en-US" altLang="ja-JP" sz="1600" dirty="0"/>
              <a:t>for carbon neutral 2050</a:t>
            </a:r>
            <a:endParaRPr kumimoji="1" lang="ja-JP" altLang="en-US" sz="16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139271DD-8191-D9EC-448C-19B4B9597ED4}"/>
              </a:ext>
            </a:extLst>
          </p:cNvPr>
          <p:cNvSpPr txBox="1"/>
          <p:nvPr/>
        </p:nvSpPr>
        <p:spPr>
          <a:xfrm>
            <a:off x="6776490" y="1153633"/>
            <a:ext cx="729687" cy="307777"/>
          </a:xfrm>
          <a:prstGeom prst="rect">
            <a:avLst/>
          </a:prstGeom>
          <a:noFill/>
        </p:spPr>
        <p:txBody>
          <a:bodyPr wrap="none" rtlCol="0">
            <a:spAutoFit/>
          </a:bodyPr>
          <a:lstStyle/>
          <a:p>
            <a:r>
              <a:rPr kumimoji="1" lang="en-US" altLang="ja-JP" sz="1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2040</a:t>
            </a:r>
            <a:endParaRPr kumimoji="1" lang="ja-JP" altLang="en-US" sz="1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813FFC90-861F-D71C-84D9-A2EC69EF3FBD}"/>
              </a:ext>
            </a:extLst>
          </p:cNvPr>
          <p:cNvSpPr txBox="1"/>
          <p:nvPr/>
        </p:nvSpPr>
        <p:spPr>
          <a:xfrm>
            <a:off x="8716302" y="1163830"/>
            <a:ext cx="729687" cy="307777"/>
          </a:xfrm>
          <a:prstGeom prst="rect">
            <a:avLst/>
          </a:prstGeom>
          <a:noFill/>
        </p:spPr>
        <p:txBody>
          <a:bodyPr wrap="none" rtlCol="0">
            <a:spAutoFit/>
          </a:bodyPr>
          <a:lstStyle/>
          <a:p>
            <a:r>
              <a:rPr kumimoji="1" lang="en-US" altLang="ja-JP" sz="1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2050</a:t>
            </a:r>
            <a:endParaRPr kumimoji="1" lang="ja-JP" altLang="en-US" sz="1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2975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4476</TotalTime>
  <Words>1866</Words>
  <Application>Microsoft Office PowerPoint</Application>
  <PresentationFormat>ワイド画面</PresentationFormat>
  <Paragraphs>234</Paragraphs>
  <Slides>11</Slides>
  <Notes>11</Notes>
  <HiddenSlides>0</HiddenSlides>
  <MMClips>1</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11</vt:i4>
      </vt:variant>
    </vt:vector>
  </HeadingPairs>
  <TitlesOfParts>
    <vt:vector size="24" baseType="lpstr">
      <vt:lpstr>BIZ UDPゴシック</vt:lpstr>
      <vt:lpstr>HGP創英角ｺﾞｼｯｸUB</vt:lpstr>
      <vt:lpstr>Hiragino Maru Gothic Pro W4</vt:lpstr>
      <vt:lpstr>YuGothic-Regular</vt:lpstr>
      <vt:lpstr>游ゴシック</vt:lpstr>
      <vt:lpstr>游ゴシック Light</vt:lpstr>
      <vt:lpstr>游明朝</vt:lpstr>
      <vt:lpstr>Arial</vt:lpstr>
      <vt:lpstr>Calibri</vt:lpstr>
      <vt:lpstr>Helvetica</vt:lpstr>
      <vt:lpstr>Symbol</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兒玉　了祐</dc:creator>
  <cp:lastModifiedBy>重森　啓介</cp:lastModifiedBy>
  <cp:revision>48</cp:revision>
  <cp:lastPrinted>2023-10-18T07:52:49Z</cp:lastPrinted>
  <dcterms:created xsi:type="dcterms:W3CDTF">2023-09-28T20:37:16Z</dcterms:created>
  <dcterms:modified xsi:type="dcterms:W3CDTF">2023-12-19T16:19:28Z</dcterms:modified>
</cp:coreProperties>
</file>