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63" r:id="rId4"/>
    <p:sldId id="260" r:id="rId5"/>
    <p:sldId id="258" r:id="rId6"/>
    <p:sldId id="264" r:id="rId7"/>
    <p:sldId id="324" r:id="rId8"/>
    <p:sldId id="318" r:id="rId9"/>
    <p:sldId id="302" r:id="rId10"/>
    <p:sldId id="300" r:id="rId11"/>
    <p:sldId id="295" r:id="rId12"/>
    <p:sldId id="268" r:id="rId13"/>
    <p:sldId id="271" r:id="rId14"/>
    <p:sldId id="294" r:id="rId15"/>
    <p:sldId id="307" r:id="rId16"/>
    <p:sldId id="327" r:id="rId17"/>
    <p:sldId id="272" r:id="rId18"/>
    <p:sldId id="273" r:id="rId19"/>
    <p:sldId id="274" r:id="rId20"/>
    <p:sldId id="329" r:id="rId21"/>
    <p:sldId id="275" r:id="rId22"/>
    <p:sldId id="317" r:id="rId23"/>
    <p:sldId id="276" r:id="rId24"/>
    <p:sldId id="321" r:id="rId25"/>
    <p:sldId id="277" r:id="rId26"/>
    <p:sldId id="313" r:id="rId27"/>
    <p:sldId id="281" r:id="rId28"/>
    <p:sldId id="289" r:id="rId29"/>
    <p:sldId id="312" r:id="rId30"/>
    <p:sldId id="283" r:id="rId31"/>
    <p:sldId id="284" r:id="rId32"/>
    <p:sldId id="328" r:id="rId33"/>
    <p:sldId id="288" r:id="rId34"/>
    <p:sldId id="330" r:id="rId35"/>
    <p:sldId id="292" r:id="rId36"/>
    <p:sldId id="293" r:id="rId37"/>
    <p:sldId id="297" r:id="rId38"/>
    <p:sldId id="303" r:id="rId39"/>
    <p:sldId id="296" r:id="rId40"/>
    <p:sldId id="314" r:id="rId41"/>
    <p:sldId id="319" r:id="rId42"/>
    <p:sldId id="320" r:id="rId43"/>
    <p:sldId id="322" r:id="rId44"/>
    <p:sldId id="323" r:id="rId45"/>
    <p:sldId id="308" r:id="rId46"/>
    <p:sldId id="309" r:id="rId47"/>
    <p:sldId id="310" r:id="rId4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253" autoAdjust="0"/>
  </p:normalViewPr>
  <p:slideViewPr>
    <p:cSldViewPr showGuides="1">
      <p:cViewPr>
        <p:scale>
          <a:sx n="80" d="100"/>
          <a:sy n="80" d="100"/>
        </p:scale>
        <p:origin x="-9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8" Type="http://schemas.openxmlformats.org/officeDocument/2006/relationships/customXml" Target="../customXml/item3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07/11/2017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07/11/2017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Parallel energy = time integral of heat-flux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8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79D3B4BF-0572-44E2-B0DD-02BDB813E536}" type="slidenum">
              <a:rPr lang="en-GB" altLang="en-US"/>
              <a:pPr/>
              <a:t>42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44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X. Litaudon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 ITPA-CC | 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Cadarache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(FR)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| 08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Nov 2017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400600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41938"/>
            <a:ext cx="612721" cy="62276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528" y="44624"/>
            <a:ext cx="8136904" cy="836712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X. Litaudon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 ITPA-CC | 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Cadarache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(FR)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| 08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Nov 2017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6202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40252896"/>
            <a:ext cx="9924896" cy="178164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40405296"/>
            <a:ext cx="9924896" cy="178164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40557696"/>
            <a:ext cx="9924896" cy="178164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40710096"/>
            <a:ext cx="9924896" cy="178164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292080" y="5805264"/>
            <a:ext cx="3610184" cy="648072"/>
            <a:chOff x="18230283" y="40396912"/>
            <a:chExt cx="9924896" cy="1781641"/>
          </a:xfrm>
        </p:grpSpPr>
        <p:sp>
          <p:nvSpPr>
            <p:cNvPr id="24" name="Rectangle 23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5" name="Picture 24" descr="EuropeanFlag-stars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166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10" y="1556792"/>
            <a:ext cx="8741278" cy="4824536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200" b="1" i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432" y="141938"/>
            <a:ext cx="612721" cy="62276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23210" y="44624"/>
            <a:ext cx="8237222" cy="836712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pic>
        <p:nvPicPr>
          <p:cNvPr id="8" name="Picture 7" descr="JET(3,78,162)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10" y="6453336"/>
            <a:ext cx="748390" cy="29681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223210" y="914400"/>
            <a:ext cx="8741278" cy="614941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223210" y="6138883"/>
            <a:ext cx="4348790" cy="314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1400" b="1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X. Litaudon</a:t>
            </a:r>
            <a:r>
              <a:rPr lang="en-US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|  ITPA-CC | </a:t>
            </a:r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Cadarache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(FR)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| 08</a:t>
            </a:r>
            <a:r>
              <a:rPr lang="en-GB" sz="1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1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Nov 2017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61752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63C86A9-17C0-4C3A-B706-48B3AAC05047}"/>
              </a:ext>
            </a:extLst>
          </p:cNvPr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" name="Picture 8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220663"/>
            <a:ext cx="458787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JET(3,78,162)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838" y="6596063"/>
            <a:ext cx="3873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B90681A-DAFF-47F1-B1FC-C1A199B0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35924-16BB-456A-9A22-9C5C932F1DD9}" type="datetimeFigureOut">
              <a:rPr lang="fr-FR" altLang="fr-FR"/>
              <a:pPr/>
              <a:t>07/11/2017</a:t>
            </a:fld>
            <a:endParaRPr lang="fr-FR" alt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41A7ADD-FAB9-42A8-8773-C2E951A76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27453F3-7532-45BC-91D5-3956CA53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8EA0-EF12-4129-A238-ADD7EB9553A4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71192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07/11/2017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3.png"/><Relationship Id="rId9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48880"/>
            <a:ext cx="9144000" cy="1440160"/>
          </a:xfrm>
        </p:spPr>
        <p:txBody>
          <a:bodyPr/>
          <a:lstStyle/>
          <a:p>
            <a:r>
              <a:rPr lang="en-GB" sz="3200" smtClean="0"/>
              <a:t>The EU </a:t>
            </a:r>
            <a:r>
              <a:rPr lang="en-GB" sz="3200" dirty="0"/>
              <a:t>Fusion </a:t>
            </a:r>
            <a:r>
              <a:rPr lang="en-GB" sz="3200" dirty="0" smtClean="0"/>
              <a:t>programme in support to ITER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7920880" cy="648072"/>
          </a:xfrm>
        </p:spPr>
        <p:txBody>
          <a:bodyPr>
            <a:normAutofit/>
          </a:bodyPr>
          <a:lstStyle/>
          <a:p>
            <a:r>
              <a:rPr lang="en-US" dirty="0" smtClean="0"/>
              <a:t>Presented by Xavier Litaudon on behalf of </a:t>
            </a:r>
            <a:r>
              <a:rPr lang="en-US" dirty="0" err="1" smtClean="0"/>
              <a:t>EUROfusion</a:t>
            </a: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76056" y="1412776"/>
            <a:ext cx="4067944" cy="5184576"/>
          </a:xfrm>
        </p:spPr>
        <p:txBody>
          <a:bodyPr>
            <a:normAutofit/>
          </a:bodyPr>
          <a:lstStyle/>
          <a:p>
            <a:r>
              <a:rPr lang="en-GB" dirty="0"/>
              <a:t>Diagnostic calibration with 14MeV neutron source </a:t>
            </a:r>
            <a:r>
              <a:rPr lang="en-GB" dirty="0" smtClean="0"/>
              <a:t>deployed </a:t>
            </a:r>
            <a:r>
              <a:rPr lang="en-GB" dirty="0"/>
              <a:t>by remote </a:t>
            </a:r>
            <a:r>
              <a:rPr lang="en-GB" dirty="0" smtClean="0"/>
              <a:t>handling </a:t>
            </a:r>
            <a:endParaRPr lang="en-GB" dirty="0"/>
          </a:p>
          <a:p>
            <a:pPr lvl="1"/>
            <a:r>
              <a:rPr lang="en-GB" dirty="0" smtClean="0"/>
              <a:t>early </a:t>
            </a:r>
            <a:r>
              <a:rPr lang="en-GB" dirty="0"/>
              <a:t>2017 </a:t>
            </a:r>
            <a:r>
              <a:rPr lang="en-GB" dirty="0" smtClean="0"/>
              <a:t>!</a:t>
            </a:r>
          </a:p>
          <a:p>
            <a:pPr lvl="1">
              <a:spcBef>
                <a:spcPct val="50000"/>
              </a:spcBef>
              <a:buSzPct val="100000"/>
              <a:defRPr/>
            </a:pPr>
            <a:r>
              <a:rPr lang="en-GB" sz="2200" dirty="0" smtClean="0"/>
              <a:t>7 </a:t>
            </a:r>
            <a:r>
              <a:rPr lang="en-GB" sz="2200" dirty="0" err="1"/>
              <a:t>EUROfusion</a:t>
            </a:r>
            <a:r>
              <a:rPr lang="en-GB" sz="2200" dirty="0"/>
              <a:t> lab. + JET </a:t>
            </a:r>
            <a:r>
              <a:rPr lang="en-GB" sz="2200" dirty="0" smtClean="0"/>
              <a:t>and </a:t>
            </a:r>
            <a:r>
              <a:rPr lang="en-GB" sz="2200" dirty="0"/>
              <a:t>ITER </a:t>
            </a:r>
            <a:r>
              <a:rPr lang="en-GB" sz="2200" dirty="0" smtClean="0"/>
              <a:t>CT</a:t>
            </a:r>
            <a:endParaRPr lang="en-GB" sz="2200" dirty="0"/>
          </a:p>
          <a:p>
            <a:pPr>
              <a:spcBef>
                <a:spcPct val="50000"/>
              </a:spcBef>
              <a:buSzPct val="100000"/>
              <a:defRPr/>
            </a:pPr>
            <a:r>
              <a:rPr lang="en-GB" dirty="0"/>
              <a:t>Analysis </a:t>
            </a:r>
            <a:r>
              <a:rPr lang="en-GB" dirty="0" smtClean="0"/>
              <a:t>to be finalised  </a:t>
            </a:r>
            <a:r>
              <a:rPr lang="en-GB" dirty="0"/>
              <a:t>in </a:t>
            </a:r>
            <a:r>
              <a:rPr lang="en-GB" dirty="0" smtClean="0"/>
              <a:t>2018</a:t>
            </a:r>
          </a:p>
          <a:p>
            <a:pPr>
              <a:spcBef>
                <a:spcPct val="50000"/>
              </a:spcBef>
              <a:buSzPct val="100000"/>
              <a:defRPr/>
            </a:pPr>
            <a:r>
              <a:rPr lang="en-GB" dirty="0" smtClean="0"/>
              <a:t>Validation of </a:t>
            </a:r>
            <a:r>
              <a:rPr lang="en-GB" dirty="0" err="1" smtClean="0"/>
              <a:t>neutronics</a:t>
            </a:r>
            <a:r>
              <a:rPr lang="en-GB" dirty="0" smtClean="0"/>
              <a:t> codes for ITER </a:t>
            </a:r>
          </a:p>
          <a:p>
            <a:pPr>
              <a:spcBef>
                <a:spcPct val="50000"/>
              </a:spcBef>
              <a:buSzPct val="100000"/>
              <a:defRPr/>
            </a:pPr>
            <a:endParaRPr lang="en-GB" dirty="0" smtClean="0"/>
          </a:p>
          <a:p>
            <a:pPr>
              <a:spcBef>
                <a:spcPct val="50000"/>
              </a:spcBef>
              <a:buSzPct val="100000"/>
              <a:defRPr/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D-T Fusion </a:t>
            </a:r>
            <a:r>
              <a:rPr lang="en-GB" dirty="0"/>
              <a:t>power</a:t>
            </a:r>
            <a:r>
              <a:rPr lang="en-GB" baseline="-25000" dirty="0"/>
              <a:t> </a:t>
            </a:r>
            <a:r>
              <a:rPr lang="en-GB" dirty="0"/>
              <a:t>measurement procedure for </a:t>
            </a:r>
            <a:r>
              <a:rPr lang="en-GB" dirty="0" smtClean="0"/>
              <a:t>JET and ITER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>
          <a:xfrm>
            <a:off x="223210" y="836712"/>
            <a:ext cx="8741278" cy="614941"/>
          </a:xfrm>
        </p:spPr>
        <p:txBody>
          <a:bodyPr/>
          <a:lstStyle/>
          <a:p>
            <a:r>
              <a:rPr lang="en-GB" dirty="0"/>
              <a:t>14 MeV diagnostic neutron </a:t>
            </a:r>
            <a:r>
              <a:rPr lang="en-GB" dirty="0" smtClean="0"/>
              <a:t>calibration at JET 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99" y="1412776"/>
            <a:ext cx="3930745" cy="26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73947" y="1268760"/>
            <a:ext cx="3778671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b="1" i="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800" dirty="0" smtClean="0"/>
              <a:t>3 Fission chambers and 1 Activation system</a:t>
            </a:r>
          </a:p>
          <a:p>
            <a:pPr marL="457200" lvl="1" indent="0">
              <a:spcBef>
                <a:spcPct val="50000"/>
              </a:spcBef>
              <a:buSzPct val="100000"/>
              <a:buFont typeface="Arial" panose="020B0604020202020204" pitchFamily="34" charset="0"/>
              <a:buNone/>
              <a:defRPr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3985" y="3905887"/>
            <a:ext cx="4248472" cy="281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1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1637" y="1442974"/>
            <a:ext cx="4995278" cy="450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6515" y="1844824"/>
            <a:ext cx="4119982" cy="31683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Coupled Core-pedestal modelling to reproduce the beta / power scaling </a:t>
            </a:r>
          </a:p>
          <a:p>
            <a:r>
              <a:rPr lang="en-GB" dirty="0" smtClean="0"/>
              <a:t>The observed Ne-</a:t>
            </a:r>
            <a:r>
              <a:rPr lang="en-GB" dirty="0" err="1" smtClean="0"/>
              <a:t>Te</a:t>
            </a:r>
            <a:r>
              <a:rPr lang="en-GB" dirty="0" smtClean="0"/>
              <a:t> pedestal shift in AUG* and JET** needs to be included for predictive fusion performance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Pedestal and core performance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/>
              <a:t>Core-pedestal interdependence can affect </a:t>
            </a:r>
            <a:r>
              <a:rPr lang="en-GB" dirty="0" smtClean="0"/>
              <a:t>scaling for ITER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2051720" y="1628800"/>
            <a:ext cx="2304256" cy="288032"/>
          </a:xfrm>
        </p:spPr>
        <p:txBody>
          <a:bodyPr/>
          <a:lstStyle/>
          <a:p>
            <a:r>
              <a:rPr lang="en-GB" dirty="0" smtClean="0"/>
              <a:t>[Challis et al NF 2015]</a:t>
            </a:r>
            <a:endParaRPr lang="en-GB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899592" y="5949280"/>
            <a:ext cx="8244408" cy="593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[Snyder </a:t>
            </a:r>
            <a:r>
              <a:rPr lang="en-GB" i="1" dirty="0"/>
              <a:t>et al </a:t>
            </a:r>
            <a:r>
              <a:rPr lang="en-GB" i="1" dirty="0" smtClean="0"/>
              <a:t> </a:t>
            </a:r>
            <a:r>
              <a:rPr lang="en-GB" dirty="0" smtClean="0"/>
              <a:t>NF  </a:t>
            </a:r>
            <a:r>
              <a:rPr lang="en-GB" dirty="0"/>
              <a:t>(2007)  </a:t>
            </a:r>
            <a:r>
              <a:rPr lang="en-GB" dirty="0" smtClean="0"/>
              <a:t>also describes ‘Virtuous cycle’ ] </a:t>
            </a:r>
          </a:p>
          <a:p>
            <a:r>
              <a:rPr lang="en-GB" dirty="0" smtClean="0"/>
              <a:t>[</a:t>
            </a:r>
            <a:r>
              <a:rPr lang="en-GB" dirty="0" err="1" smtClean="0"/>
              <a:t>Meneghini</a:t>
            </a:r>
            <a:r>
              <a:rPr lang="en-GB" dirty="0" smtClean="0"/>
              <a:t> </a:t>
            </a:r>
            <a:r>
              <a:rPr lang="en-GB" dirty="0" err="1"/>
              <a:t>PoP</a:t>
            </a:r>
            <a:r>
              <a:rPr lang="en-GB" dirty="0"/>
              <a:t> 2016, </a:t>
            </a:r>
            <a:r>
              <a:rPr lang="en-GB" dirty="0" smtClean="0"/>
              <a:t>self-consistent </a:t>
            </a:r>
            <a:r>
              <a:rPr lang="en-GB" dirty="0"/>
              <a:t>core pedestal modelling </a:t>
            </a:r>
            <a:r>
              <a:rPr lang="en-GB" dirty="0" smtClean="0"/>
              <a:t> </a:t>
            </a:r>
            <a:r>
              <a:rPr lang="en-GB" dirty="0"/>
              <a:t>DIII-D &amp; ITER </a:t>
            </a:r>
            <a:r>
              <a:rPr lang="en-GB" dirty="0" smtClean="0"/>
              <a:t>: TGLF </a:t>
            </a:r>
            <a:r>
              <a:rPr lang="en-GB" dirty="0"/>
              <a:t>&amp; </a:t>
            </a:r>
            <a:r>
              <a:rPr lang="en-GB" dirty="0" smtClean="0"/>
              <a:t>EPED]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309564" y="4775086"/>
            <a:ext cx="309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JET power scan 1.4MA/1.7T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292080" y="4919608"/>
            <a:ext cx="4122204" cy="44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[*Dunne et al  PPFC 2016, </a:t>
            </a:r>
            <a:r>
              <a:rPr lang="en-GB" dirty="0" err="1" smtClean="0"/>
              <a:t>Wolfrum</a:t>
            </a:r>
            <a:r>
              <a:rPr lang="en-GB" dirty="0" smtClean="0"/>
              <a:t> 2017] </a:t>
            </a:r>
            <a:endParaRPr lang="en-GB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>
          <a:xfrm>
            <a:off x="5308029" y="5225212"/>
            <a:ext cx="3672408" cy="580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[**</a:t>
            </a:r>
            <a:r>
              <a:rPr lang="en-GB" dirty="0" err="1" smtClean="0"/>
              <a:t>Stefanikova</a:t>
            </a:r>
            <a:r>
              <a:rPr lang="en-GB" dirty="0" smtClean="0"/>
              <a:t> et al EPS 2016, Frassinetti et al PPCF 2016]</a:t>
            </a:r>
          </a:p>
        </p:txBody>
      </p:sp>
    </p:spTree>
    <p:extLst>
      <p:ext uri="{BB962C8B-B14F-4D97-AF65-F5344CB8AC3E}">
        <p14:creationId xmlns:p14="http://schemas.microsoft.com/office/powerpoint/2010/main" val="12185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Disruption Mitigation Studies for </a:t>
            </a:r>
            <a:r>
              <a:rPr lang="en-GB" dirty="0" smtClean="0"/>
              <a:t>ITER</a:t>
            </a:r>
            <a:endParaRPr lang="en-GB" dirty="0"/>
          </a:p>
        </p:txBody>
      </p:sp>
      <p:pic>
        <p:nvPicPr>
          <p:cNvPr id="8" name="Picture 2" descr="\\CCFEPC\Home\P-T\sjach\Documents\M15-17 and disr. analysis\Figures\ITER_por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987893"/>
            <a:ext cx="1873914" cy="234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CCFEPC\Home\P-T\sjach\Documents\My Pictures\ITER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7710" y="3443135"/>
            <a:ext cx="1009189" cy="5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771318"/>
            <a:ext cx="1233415" cy="358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665" y="6130056"/>
            <a:ext cx="866775" cy="3952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7891" y="4194608"/>
            <a:ext cx="1137900" cy="377599"/>
          </a:xfrm>
          <a:prstGeom prst="rect">
            <a:avLst/>
          </a:prstGeom>
        </p:spPr>
      </p:pic>
      <p:pic>
        <p:nvPicPr>
          <p:cNvPr id="15" name="Picture 2" descr="\\CCFEPC\Home\P-T\sjach\Documents\My Pictures\ITER_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634" y="5171767"/>
            <a:ext cx="888851" cy="4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7891" y="4687478"/>
            <a:ext cx="10763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Content Placeholder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2958" y="3207830"/>
            <a:ext cx="3081275" cy="1713087"/>
          </a:xfrm>
          <a:prstGeom prst="rect">
            <a:avLst/>
          </a:prstGeom>
        </p:spPr>
      </p:pic>
      <p:sp>
        <p:nvSpPr>
          <p:cNvPr id="20" name="Content Placeholder 3"/>
          <p:cNvSpPr>
            <a:spLocks noGrp="1"/>
          </p:cNvSpPr>
          <p:nvPr>
            <p:ph idx="13"/>
          </p:nvPr>
        </p:nvSpPr>
        <p:spPr>
          <a:xfrm>
            <a:off x="6535696" y="2778560"/>
            <a:ext cx="4348790" cy="314453"/>
          </a:xfrm>
        </p:spPr>
        <p:txBody>
          <a:bodyPr/>
          <a:lstStyle/>
          <a:p>
            <a:r>
              <a:rPr lang="en-GB" altLang="en-US" dirty="0"/>
              <a:t>SPI build at ORNL</a:t>
            </a:r>
            <a:endParaRPr lang="en-GB" dirty="0"/>
          </a:p>
        </p:txBody>
      </p:sp>
      <p:pic>
        <p:nvPicPr>
          <p:cNvPr id="24" name="Picture 2" descr="C:\Data\DisruptionMitigation\Pictures\NeCurvedTubeResultCombined_Jan2013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946923" y="5015712"/>
            <a:ext cx="3455268" cy="1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Left Arrow 24"/>
          <p:cNvSpPr/>
          <p:nvPr/>
        </p:nvSpPr>
        <p:spPr bwMode="auto">
          <a:xfrm rot="665656">
            <a:off x="8543698" y="5724741"/>
            <a:ext cx="332787" cy="149337"/>
          </a:xfrm>
          <a:prstGeom prst="leftArrow">
            <a:avLst/>
          </a:prstGeom>
          <a:solidFill>
            <a:srgbClr val="0000FF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2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07010" indent="-40701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815292" indent="-82674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223573" indent="-124647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631855" indent="-16662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1831543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197852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2564160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2930469" algn="l" defTabSz="366309" rtl="0" eaLnBrk="1" latinLnBrk="0" hangingPunct="1">
              <a:defRPr sz="22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107504" y="881494"/>
            <a:ext cx="8602587" cy="2691521"/>
          </a:xfrm>
        </p:spPr>
        <p:txBody>
          <a:bodyPr>
            <a:normAutofit fontScale="85000" lnSpcReduction="20000"/>
          </a:bodyPr>
          <a:lstStyle/>
          <a:p>
            <a:r>
              <a:rPr lang="en-GB" sz="2000" dirty="0"/>
              <a:t>Operate </a:t>
            </a:r>
            <a:r>
              <a:rPr lang="en-GB" sz="2000" dirty="0" smtClean="0"/>
              <a:t>Disruption </a:t>
            </a:r>
            <a:r>
              <a:rPr lang="en-GB" sz="2000" dirty="0"/>
              <a:t>Mitigation Systems as on ITER </a:t>
            </a:r>
          </a:p>
          <a:p>
            <a:r>
              <a:rPr lang="en-GB" sz="2000" dirty="0" smtClean="0"/>
              <a:t>Impact </a:t>
            </a:r>
            <a:r>
              <a:rPr lang="en-GB" sz="2000" dirty="0"/>
              <a:t>ITER-DMS design:</a:t>
            </a:r>
          </a:p>
          <a:p>
            <a:pPr lvl="1"/>
            <a:r>
              <a:rPr lang="en-GB" sz="2000" dirty="0"/>
              <a:t>Runaway electron </a:t>
            </a:r>
            <a:r>
              <a:rPr lang="en-GB" sz="2000" dirty="0" smtClean="0"/>
              <a:t>dissipation</a:t>
            </a:r>
            <a:endParaRPr lang="en-GB" sz="2000" dirty="0"/>
          </a:p>
          <a:p>
            <a:pPr lvl="1"/>
            <a:r>
              <a:rPr lang="en-GB" sz="2000" dirty="0"/>
              <a:t>Thermal load mitigation</a:t>
            </a:r>
          </a:p>
          <a:p>
            <a:pPr lvl="1"/>
            <a:r>
              <a:rPr lang="en-GB" sz="2000" dirty="0"/>
              <a:t>MGI vs </a:t>
            </a:r>
            <a:r>
              <a:rPr lang="en-GB" sz="2000" dirty="0" smtClean="0"/>
              <a:t>SPI, comparison to ASDEX-U and DIII-D </a:t>
            </a:r>
          </a:p>
          <a:p>
            <a:pPr lvl="1"/>
            <a:r>
              <a:rPr lang="en-GB" sz="2000" dirty="0" smtClean="0"/>
              <a:t>Extrapolation towards ITER </a:t>
            </a:r>
            <a:endParaRPr lang="en-GB" sz="2000" dirty="0"/>
          </a:p>
          <a:p>
            <a:r>
              <a:rPr lang="en-GB" sz="2100" dirty="0" smtClean="0"/>
              <a:t>Operation </a:t>
            </a:r>
            <a:r>
              <a:rPr lang="en-GB" sz="2100" dirty="0"/>
              <a:t>during D-D and H-H</a:t>
            </a:r>
          </a:p>
          <a:p>
            <a:pPr lvl="1"/>
            <a:r>
              <a:rPr lang="en-GB" sz="2000" dirty="0"/>
              <a:t>Independent firing of three barrels </a:t>
            </a:r>
          </a:p>
          <a:p>
            <a:pPr lvl="1"/>
            <a:r>
              <a:rPr lang="en-GB" sz="2000" dirty="0"/>
              <a:t>pellets of varying sizes</a:t>
            </a:r>
          </a:p>
          <a:p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228185" y="1992710"/>
            <a:ext cx="2915816" cy="5632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tx2"/>
                </a:solidFill>
                <a:latin typeface="Arial Black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z="1800" b="1" dirty="0" smtClean="0">
                <a:solidFill>
                  <a:srgbClr val="002060"/>
                </a:solidFill>
                <a:latin typeface="+mj-lt"/>
              </a:rPr>
              <a:t>SPI on JET under international collaboration  </a:t>
            </a:r>
            <a:endParaRPr lang="en-US" sz="1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9188" y="3768565"/>
            <a:ext cx="1944217" cy="3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87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36512" y="908720"/>
            <a:ext cx="4427984" cy="293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Disruption/ runaway</a:t>
            </a:r>
          </a:p>
          <a:p>
            <a:pPr lvl="1"/>
            <a:r>
              <a:rPr lang="en-GB" dirty="0" smtClean="0"/>
              <a:t>optimisation </a:t>
            </a:r>
            <a:r>
              <a:rPr lang="en-GB" dirty="0"/>
              <a:t>and portability of methods for disruption </a:t>
            </a:r>
            <a:r>
              <a:rPr lang="en-GB" dirty="0" smtClean="0"/>
              <a:t>avoidance</a:t>
            </a:r>
          </a:p>
          <a:p>
            <a:pPr lvl="1"/>
            <a:r>
              <a:rPr lang="en-GB" dirty="0" smtClean="0"/>
              <a:t>Pre-disruption </a:t>
            </a:r>
            <a:r>
              <a:rPr lang="en-GB" dirty="0"/>
              <a:t>modelling </a:t>
            </a:r>
            <a:endParaRPr lang="en-GB" dirty="0" smtClean="0"/>
          </a:p>
          <a:p>
            <a:pPr lvl="1"/>
            <a:r>
              <a:rPr lang="en-GB" dirty="0" smtClean="0"/>
              <a:t>Disruption </a:t>
            </a:r>
            <a:r>
              <a:rPr lang="en-GB" dirty="0"/>
              <a:t>avoidance </a:t>
            </a:r>
            <a:r>
              <a:rPr lang="en-GB" dirty="0" smtClean="0"/>
              <a:t>via ECRH and magnetic </a:t>
            </a:r>
            <a:r>
              <a:rPr lang="en-GB" dirty="0"/>
              <a:t>perturbations</a:t>
            </a:r>
            <a:endParaRPr lang="en-GB" dirty="0" smtClean="0"/>
          </a:p>
          <a:p>
            <a:pPr lvl="1"/>
            <a:r>
              <a:rPr lang="en-US" dirty="0" smtClean="0"/>
              <a:t>Control, mitigate, simulate runaway electrons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MST programme on disruption and no-ELMs physics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56229"/>
            <a:ext cx="4932040" cy="3276827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51520" y="3933056"/>
            <a:ext cx="864096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Compatibility of small, no- or suppressed ELM regimes with ITER and DEMO requirements</a:t>
            </a:r>
          </a:p>
          <a:p>
            <a:pPr lvl="1"/>
            <a:r>
              <a:rPr lang="en-GB" dirty="0" smtClean="0"/>
              <a:t>Assess applicability of type-I ELM suppression by Resonant Magnetic Perturbations to ITER: </a:t>
            </a:r>
          </a:p>
          <a:p>
            <a:pPr lvl="2"/>
            <a:r>
              <a:rPr lang="en-GB" dirty="0" smtClean="0"/>
              <a:t>operational space (density/</a:t>
            </a:r>
            <a:r>
              <a:rPr lang="en-GB" dirty="0" err="1" smtClean="0"/>
              <a:t>collisionality</a:t>
            </a:r>
            <a:r>
              <a:rPr lang="en-GB" dirty="0" smtClean="0"/>
              <a:t>, plasma shape, rotation) </a:t>
            </a:r>
          </a:p>
          <a:p>
            <a:pPr lvl="2"/>
            <a:r>
              <a:rPr lang="en-GB" dirty="0" smtClean="0"/>
              <a:t>predictive modelling capability</a:t>
            </a:r>
          </a:p>
          <a:p>
            <a:pPr lvl="1"/>
            <a:r>
              <a:rPr lang="en-GB" dirty="0" smtClean="0"/>
              <a:t>Characterise no-ELM regimes operating space at low </a:t>
            </a:r>
            <a:r>
              <a:rPr lang="en-GB" dirty="0" err="1" smtClean="0"/>
              <a:t>collisionality</a:t>
            </a:r>
            <a:endParaRPr lang="en-GB" dirty="0" smtClean="0"/>
          </a:p>
          <a:p>
            <a:pPr lvl="1"/>
            <a:r>
              <a:rPr lang="en-GB" dirty="0" smtClean="0"/>
              <a:t>Extrapolate small ELM regimes at high density</a:t>
            </a:r>
          </a:p>
        </p:txBody>
      </p:sp>
      <p:sp>
        <p:nvSpPr>
          <p:cNvPr id="6" name="Right Arrow 5"/>
          <p:cNvSpPr/>
          <p:nvPr/>
        </p:nvSpPr>
        <p:spPr>
          <a:xfrm>
            <a:off x="3779912" y="3432976"/>
            <a:ext cx="10801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16" y="2420889"/>
            <a:ext cx="432048" cy="432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18479"/>
            <a:ext cx="705236" cy="338513"/>
          </a:xfrm>
          <a:prstGeom prst="rect">
            <a:avLst/>
          </a:prstGeom>
        </p:spPr>
      </p:pic>
      <p:sp>
        <p:nvSpPr>
          <p:cNvPr id="9" name="Segnaposto contenuto 2"/>
          <p:cNvSpPr txBox="1">
            <a:spLocks/>
          </p:cNvSpPr>
          <p:nvPr/>
        </p:nvSpPr>
        <p:spPr>
          <a:xfrm>
            <a:off x="6349040" y="908720"/>
            <a:ext cx="1800200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 smtClean="0">
                <a:solidFill>
                  <a:srgbClr val="003399"/>
                </a:solidFill>
              </a:rPr>
              <a:t>[G. Papp et. al. 2017, ]</a:t>
            </a:r>
            <a:endParaRPr lang="it-IT" sz="1200" b="1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7704" y="3284984"/>
            <a:ext cx="1418393" cy="1838040"/>
            <a:chOff x="1907704" y="3284984"/>
            <a:chExt cx="1418393" cy="1838040"/>
          </a:xfrm>
        </p:grpSpPr>
        <p:grpSp>
          <p:nvGrpSpPr>
            <p:cNvPr id="1028" name="Group 1027"/>
            <p:cNvGrpSpPr/>
            <p:nvPr/>
          </p:nvGrpSpPr>
          <p:grpSpPr>
            <a:xfrm>
              <a:off x="1907704" y="3284984"/>
              <a:ext cx="1418393" cy="1838040"/>
              <a:chOff x="1907704" y="3284984"/>
              <a:chExt cx="1418393" cy="1838040"/>
            </a:xfrm>
          </p:grpSpPr>
          <p:sp>
            <p:nvSpPr>
              <p:cNvPr id="15" name="Diamond 14"/>
              <p:cNvSpPr/>
              <p:nvPr/>
            </p:nvSpPr>
            <p:spPr>
              <a:xfrm>
                <a:off x="2375756" y="4392589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Diamond 16"/>
              <p:cNvSpPr/>
              <p:nvPr/>
            </p:nvSpPr>
            <p:spPr>
              <a:xfrm>
                <a:off x="2360196" y="3977344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Diamond 24"/>
              <p:cNvSpPr/>
              <p:nvPr/>
            </p:nvSpPr>
            <p:spPr>
              <a:xfrm>
                <a:off x="2659054" y="3875795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Diamond 13"/>
              <p:cNvSpPr/>
              <p:nvPr/>
            </p:nvSpPr>
            <p:spPr>
              <a:xfrm>
                <a:off x="1907704" y="4653136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2069722" y="4193368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Diamond 26"/>
              <p:cNvSpPr/>
              <p:nvPr/>
            </p:nvSpPr>
            <p:spPr>
              <a:xfrm>
                <a:off x="2215275" y="4358952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Diamond 27"/>
              <p:cNvSpPr/>
              <p:nvPr/>
            </p:nvSpPr>
            <p:spPr>
              <a:xfrm>
                <a:off x="2439937" y="4085356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Diamond 19"/>
              <p:cNvSpPr/>
              <p:nvPr/>
            </p:nvSpPr>
            <p:spPr>
              <a:xfrm>
                <a:off x="2852192" y="3659771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Diamond 20"/>
              <p:cNvSpPr/>
              <p:nvPr/>
            </p:nvSpPr>
            <p:spPr>
              <a:xfrm>
                <a:off x="3009536" y="3284984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Diamond 21"/>
              <p:cNvSpPr/>
              <p:nvPr/>
            </p:nvSpPr>
            <p:spPr>
              <a:xfrm>
                <a:off x="2821072" y="3431881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Diamond 23"/>
              <p:cNvSpPr/>
              <p:nvPr/>
            </p:nvSpPr>
            <p:spPr>
              <a:xfrm>
                <a:off x="2699792" y="3614268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Diamond 28"/>
              <p:cNvSpPr/>
              <p:nvPr/>
            </p:nvSpPr>
            <p:spPr>
              <a:xfrm>
                <a:off x="2458302" y="3830292"/>
                <a:ext cx="162018" cy="216024"/>
              </a:xfrm>
              <a:prstGeom prst="diamond">
                <a:avLst/>
              </a:prstGeom>
              <a:solidFill>
                <a:srgbClr val="CC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027" name="Group 1026"/>
              <p:cNvGrpSpPr/>
              <p:nvPr/>
            </p:nvGrpSpPr>
            <p:grpSpPr>
              <a:xfrm>
                <a:off x="2296284" y="3551759"/>
                <a:ext cx="1029813" cy="1571265"/>
                <a:chOff x="2296284" y="3551759"/>
                <a:chExt cx="1029813" cy="1571265"/>
              </a:xfrm>
            </p:grpSpPr>
            <p:sp>
              <p:nvSpPr>
                <p:cNvPr id="13" name="Diamond 12"/>
                <p:cNvSpPr/>
                <p:nvPr/>
              </p:nvSpPr>
              <p:spPr>
                <a:xfrm>
                  <a:off x="2816160" y="4907000"/>
                  <a:ext cx="162018" cy="216024"/>
                </a:xfrm>
                <a:prstGeom prst="diamond">
                  <a:avLst/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9" name="Diamond 18"/>
                <p:cNvSpPr/>
                <p:nvPr/>
              </p:nvSpPr>
              <p:spPr>
                <a:xfrm>
                  <a:off x="2565491" y="3930223"/>
                  <a:ext cx="162018" cy="216024"/>
                </a:xfrm>
                <a:prstGeom prst="diamond">
                  <a:avLst/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Diamond 22"/>
                <p:cNvSpPr/>
                <p:nvPr/>
              </p:nvSpPr>
              <p:spPr>
                <a:xfrm>
                  <a:off x="2735389" y="3551759"/>
                  <a:ext cx="162018" cy="216024"/>
                </a:xfrm>
                <a:prstGeom prst="diamond">
                  <a:avLst/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Diamond 25"/>
                <p:cNvSpPr/>
                <p:nvPr/>
              </p:nvSpPr>
              <p:spPr>
                <a:xfrm>
                  <a:off x="2296284" y="4261826"/>
                  <a:ext cx="162018" cy="216024"/>
                </a:xfrm>
                <a:prstGeom prst="diamond">
                  <a:avLst/>
                </a:prstGeom>
                <a:solidFill>
                  <a:srgbClr val="CC00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24" name="TextBox 1023"/>
                <p:cNvSpPr txBox="1"/>
                <p:nvPr/>
              </p:nvSpPr>
              <p:spPr>
                <a:xfrm>
                  <a:off x="2540304" y="4409392"/>
                  <a:ext cx="78579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CC0099"/>
                      </a:solidFill>
                    </a:rPr>
                    <a:t>JOREK</a:t>
                  </a:r>
                  <a:endParaRPr lang="en-GB" b="1" dirty="0">
                    <a:solidFill>
                      <a:srgbClr val="CC0099"/>
                    </a:solidFill>
                  </a:endParaRPr>
                </a:p>
              </p:txBody>
            </p:sp>
          </p:grpSp>
        </p:grpSp>
        <p:sp>
          <p:nvSpPr>
            <p:cNvPr id="18" name="Diamond 17"/>
            <p:cNvSpPr/>
            <p:nvPr/>
          </p:nvSpPr>
          <p:spPr>
            <a:xfrm>
              <a:off x="2458302" y="4193368"/>
              <a:ext cx="162018" cy="216024"/>
            </a:xfrm>
            <a:prstGeom prst="diamond">
              <a:avLst/>
            </a:prstGeom>
            <a:solidFill>
              <a:srgbClr val="CC00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pic>
        <p:nvPicPr>
          <p:cNvPr id="312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48" y="2118108"/>
            <a:ext cx="4533783" cy="437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267946" y="1366059"/>
            <a:ext cx="1079918" cy="550774"/>
          </a:xfrm>
          <a:prstGeom prst="roundRect">
            <a:avLst>
              <a:gd name="adj" fmla="val 3759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47864" y="1366059"/>
            <a:ext cx="2088232" cy="550773"/>
          </a:xfrm>
          <a:prstGeom prst="roundRect">
            <a:avLst>
              <a:gd name="adj" fmla="val 3759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4008" y="2242880"/>
            <a:ext cx="4499992" cy="1687344"/>
          </a:xfrm>
        </p:spPr>
        <p:txBody>
          <a:bodyPr>
            <a:normAutofit/>
          </a:bodyPr>
          <a:lstStyle/>
          <a:p>
            <a:pPr marL="297179" indent="-240029">
              <a:spcBef>
                <a:spcPts val="700"/>
              </a:spcBef>
              <a:buSzPct val="100000"/>
              <a:buFont typeface="Arial"/>
              <a:buChar char="•"/>
            </a:pPr>
            <a:r>
              <a:rPr lang="de-DE" dirty="0" smtClean="0"/>
              <a:t>Proportional to </a:t>
            </a:r>
            <a:r>
              <a:rPr lang="de-DE" dirty="0"/>
              <a:t>machine size </a:t>
            </a:r>
            <a:r>
              <a:rPr lang="de-DE" dirty="0" smtClean="0"/>
              <a:t>and </a:t>
            </a:r>
            <a:r>
              <a:rPr lang="de-DE" dirty="0" smtClean="0">
                <a:solidFill>
                  <a:srgbClr val="FF0000"/>
                </a:solidFill>
              </a:rPr>
              <a:t>pedestal pressure</a:t>
            </a:r>
            <a:r>
              <a:rPr lang="de-DE" dirty="0" smtClean="0"/>
              <a:t> </a:t>
            </a:r>
            <a:endParaRPr lang="de-DE" dirty="0"/>
          </a:p>
          <a:p>
            <a:pPr marL="697229" lvl="1" indent="-240029">
              <a:spcBef>
                <a:spcPts val="700"/>
              </a:spcBef>
              <a:buSzPct val="100000"/>
              <a:buFont typeface="Arial"/>
              <a:buChar char="•"/>
            </a:pPr>
            <a:r>
              <a:rPr lang="de-DE" dirty="0" smtClean="0"/>
              <a:t>Trade-off performance vs material limits ?</a:t>
            </a:r>
            <a:endParaRPr lang="de-DE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3210" y="116632"/>
            <a:ext cx="8237222" cy="504056"/>
          </a:xfrm>
        </p:spPr>
        <p:txBody>
          <a:bodyPr/>
          <a:lstStyle/>
          <a:p>
            <a:r>
              <a:rPr lang="en-US" dirty="0"/>
              <a:t>ELM </a:t>
            </a:r>
            <a:r>
              <a:rPr lang="en-US" dirty="0" err="1" smtClean="0"/>
              <a:t>Divertor</a:t>
            </a:r>
            <a:r>
              <a:rPr lang="en-US" dirty="0" smtClean="0"/>
              <a:t> Heat Load Scaling to ITER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67544" y="836712"/>
            <a:ext cx="8280920" cy="43204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Multi-machines scaling type-I ELM energy flux // B</a:t>
            </a:r>
            <a:endParaRPr lang="en-GB" dirty="0"/>
          </a:p>
        </p:txBody>
      </p:sp>
      <p:sp>
        <p:nvSpPr>
          <p:cNvPr id="6" name="Textfeld 3"/>
          <p:cNvSpPr txBox="1">
            <a:spLocks noGrp="1"/>
          </p:cNvSpPr>
          <p:nvPr>
            <p:ph idx="13"/>
          </p:nvPr>
        </p:nvSpPr>
        <p:spPr>
          <a:xfrm>
            <a:off x="5226297" y="6003692"/>
            <a:ext cx="377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[EU Medium Size Tokamaks Overview by Meyer et al 2017 </a:t>
            </a:r>
            <a:r>
              <a:rPr lang="en-GB" dirty="0" err="1" smtClean="0"/>
              <a:t>Nucl</a:t>
            </a:r>
            <a:r>
              <a:rPr lang="en-GB" dirty="0" smtClean="0"/>
              <a:t> Fusion ] </a:t>
            </a:r>
            <a:endParaRPr lang="en-GB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499028" y="5496765"/>
            <a:ext cx="3024336" cy="314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[S. Pamela et al FEC 2016 TH/8-2] </a:t>
            </a:r>
            <a:endParaRPr lang="en-GB" dirty="0"/>
          </a:p>
        </p:txBody>
      </p:sp>
      <p:sp>
        <p:nvSpPr>
          <p:cNvPr id="34" name="Content Placeholder 1"/>
          <p:cNvSpPr txBox="1">
            <a:spLocks/>
          </p:cNvSpPr>
          <p:nvPr/>
        </p:nvSpPr>
        <p:spPr>
          <a:xfrm>
            <a:off x="4644008" y="4301380"/>
            <a:ext cx="4499992" cy="13526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200" b="1" i="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7179" indent="-240029">
              <a:spcBef>
                <a:spcPts val="700"/>
              </a:spcBef>
              <a:buSzPct val="100000"/>
              <a:buFont typeface="Arial"/>
              <a:buChar char="•"/>
            </a:pPr>
            <a:r>
              <a:rPr lang="en-GB" dirty="0"/>
              <a:t>“mitigated” ELMs </a:t>
            </a:r>
            <a:r>
              <a:rPr lang="en-GB" dirty="0" smtClean="0"/>
              <a:t>follows the </a:t>
            </a:r>
            <a:r>
              <a:rPr lang="en-GB" dirty="0"/>
              <a:t>same scaling</a:t>
            </a:r>
            <a:endParaRPr lang="de-DE" dirty="0" smtClean="0">
              <a:solidFill>
                <a:prstClr val="black"/>
              </a:solidFill>
            </a:endParaRPr>
          </a:p>
          <a:p>
            <a:pPr marL="297179" indent="-240029">
              <a:spcBef>
                <a:spcPts val="700"/>
              </a:spcBef>
              <a:buSzPct val="100000"/>
              <a:buFont typeface="Arial"/>
              <a:buChar char="•"/>
            </a:pPr>
            <a:r>
              <a:rPr lang="de-DE" dirty="0" smtClean="0">
                <a:solidFill>
                  <a:prstClr val="black"/>
                </a:solidFill>
              </a:rPr>
              <a:t>Scaling and ITER extrapolation agree with JOREK MHD simulation</a:t>
            </a:r>
          </a:p>
          <a:p>
            <a:pPr marL="57150" indent="0">
              <a:spcBef>
                <a:spcPts val="700"/>
              </a:spcBef>
              <a:buSzPct val="100000"/>
              <a:buFont typeface="Arial" panose="020B0604020202020204" pitchFamily="34" charset="0"/>
              <a:buNone/>
            </a:pPr>
            <a:endParaRPr lang="de-DE" dirty="0" smtClean="0">
              <a:solidFill>
                <a:prstClr val="black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885925"/>
              </p:ext>
            </p:extLst>
          </p:nvPr>
        </p:nvGraphicFramePr>
        <p:xfrm>
          <a:off x="425599" y="1196752"/>
          <a:ext cx="7170737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5" imgW="3708360" imgH="545760" progId="Equation.3">
                  <p:embed/>
                </p:oleObj>
              </mc:Choice>
              <mc:Fallback>
                <p:oleObj name="Equation" r:id="rId5" imgW="37083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99" y="1196752"/>
                        <a:ext cx="7170737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feld 3"/>
          <p:cNvSpPr txBox="1">
            <a:spLocks/>
          </p:cNvSpPr>
          <p:nvPr/>
        </p:nvSpPr>
        <p:spPr>
          <a:xfrm>
            <a:off x="6922337" y="1609054"/>
            <a:ext cx="2400504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[Eich et al 2017 ]</a:t>
            </a:r>
            <a:endParaRPr lang="en-GB" dirty="0"/>
          </a:p>
        </p:txBody>
      </p:sp>
      <p:sp>
        <p:nvSpPr>
          <p:cNvPr id="35" name="Textfeld 3"/>
          <p:cNvSpPr txBox="1">
            <a:spLocks/>
          </p:cNvSpPr>
          <p:nvPr/>
        </p:nvSpPr>
        <p:spPr>
          <a:xfrm>
            <a:off x="5475619" y="3900690"/>
            <a:ext cx="3489513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</a:t>
            </a:r>
            <a:r>
              <a:rPr lang="en-GB" dirty="0" err="1" smtClean="0"/>
              <a:t>Sieglin</a:t>
            </a:r>
            <a:r>
              <a:rPr lang="en-GB" dirty="0" smtClean="0"/>
              <a:t> et al </a:t>
            </a:r>
            <a:r>
              <a:rPr lang="en-GB" dirty="0" err="1" smtClean="0"/>
              <a:t>Nuc</a:t>
            </a:r>
            <a:r>
              <a:rPr lang="en-GB" dirty="0" smtClean="0"/>
              <a:t> </a:t>
            </a:r>
            <a:r>
              <a:rPr lang="en-GB" dirty="0" err="1" smtClean="0"/>
              <a:t>Fus</a:t>
            </a:r>
            <a:r>
              <a:rPr lang="en-GB" dirty="0" smtClean="0"/>
              <a:t> 2017] </a:t>
            </a:r>
            <a:endParaRPr lang="en-GB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12" y="6488609"/>
            <a:ext cx="384323" cy="38432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157" y="6492655"/>
            <a:ext cx="691136" cy="331745"/>
          </a:xfrm>
          <a:prstGeom prst="rect">
            <a:avLst/>
          </a:prstGeom>
        </p:spPr>
      </p:pic>
      <p:pic>
        <p:nvPicPr>
          <p:cNvPr id="38" name="Picture Placeholder 5" descr="CCFE2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42" r="-33242"/>
          <a:stretch>
            <a:fillRect/>
          </a:stretch>
        </p:blipFill>
        <p:spPr>
          <a:xfrm>
            <a:off x="2427089" y="6493343"/>
            <a:ext cx="560735" cy="3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96136" y="1568669"/>
            <a:ext cx="3107686" cy="3948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dirty="0" err="1"/>
              <a:t>T</a:t>
            </a:r>
            <a:r>
              <a:rPr lang="en-GB" dirty="0" err="1" smtClean="0"/>
              <a:t>riangularity</a:t>
            </a:r>
            <a:r>
              <a:rPr lang="en-GB" dirty="0" smtClean="0"/>
              <a:t> </a:t>
            </a:r>
            <a:r>
              <a:rPr lang="en-GB" dirty="0"/>
              <a:t>as key ingredient to access ELM </a:t>
            </a:r>
            <a:r>
              <a:rPr lang="en-GB" dirty="0" smtClean="0"/>
              <a:t>suppression 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/>
              <a:t>High confinement </a:t>
            </a:r>
            <a:r>
              <a:rPr lang="en-GB" dirty="0" smtClean="0"/>
              <a:t>during </a:t>
            </a:r>
            <a:r>
              <a:rPr lang="en-GB" dirty="0"/>
              <a:t>suppressed and mitigated </a:t>
            </a:r>
            <a:r>
              <a:rPr lang="en-GB" dirty="0" smtClean="0"/>
              <a:t>phases 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ELM suppression achieved at low </a:t>
            </a:r>
            <a:r>
              <a:rPr lang="en-GB" dirty="0" err="1"/>
              <a:t>collisionality</a:t>
            </a:r>
            <a:r>
              <a:rPr lang="en-GB" dirty="0"/>
              <a:t> on AUG with high confinement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25" y="1124744"/>
            <a:ext cx="5728624" cy="4967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298678"/>
            <a:ext cx="5328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Arial"/>
                <a:cs typeface="Arial"/>
              </a:rPr>
              <a:t>[W. Suttrop</a:t>
            </a:r>
            <a:r>
              <a:rPr lang="en-GB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GB" sz="1200" b="1" dirty="0" smtClean="0">
                <a:solidFill>
                  <a:srgbClr val="002060"/>
                </a:solidFill>
                <a:latin typeface="Arial"/>
                <a:cs typeface="Arial"/>
              </a:rPr>
              <a:t>44</a:t>
            </a:r>
            <a:r>
              <a:rPr lang="en-GB" sz="12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th</a:t>
            </a:r>
            <a:r>
              <a:rPr lang="en-GB" sz="1200" b="1" dirty="0" smtClean="0">
                <a:solidFill>
                  <a:srgbClr val="002060"/>
                </a:solidFill>
                <a:latin typeface="Arial"/>
                <a:cs typeface="Arial"/>
              </a:rPr>
              <a:t> EPS 2017, Belfast, Northern Ireland sub. to PRL</a:t>
            </a:r>
            <a:r>
              <a:rPr lang="en-GB" sz="1200" b="1" dirty="0" smtClean="0">
                <a:latin typeface="Arial"/>
                <a:cs typeface="Arial"/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97" y="6575677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002060"/>
                </a:solidFill>
                <a:latin typeface="Arial"/>
                <a:cs typeface="Arial"/>
              </a:rPr>
              <a:t>[R. </a:t>
            </a:r>
            <a:r>
              <a:rPr lang="en-GB" sz="1200" b="1" dirty="0" err="1" smtClean="0">
                <a:solidFill>
                  <a:srgbClr val="002060"/>
                </a:solidFill>
                <a:latin typeface="Arial"/>
                <a:cs typeface="Arial"/>
              </a:rPr>
              <a:t>Nazikian</a:t>
            </a:r>
            <a:r>
              <a:rPr lang="en-GB" sz="1200" b="1" dirty="0" smtClean="0">
                <a:solidFill>
                  <a:srgbClr val="002060"/>
                </a:solidFill>
                <a:latin typeface="Arial"/>
                <a:cs typeface="Arial"/>
              </a:rPr>
              <a:t> 26</a:t>
            </a:r>
            <a:r>
              <a:rPr lang="en-GB" sz="1200" b="1" baseline="30000" dirty="0" smtClean="0">
                <a:solidFill>
                  <a:srgbClr val="002060"/>
                </a:solidFill>
                <a:latin typeface="Arial"/>
                <a:cs typeface="Arial"/>
              </a:rPr>
              <a:t>th</a:t>
            </a:r>
            <a:r>
              <a:rPr lang="en-GB" sz="1200" b="1" dirty="0" smtClean="0">
                <a:solidFill>
                  <a:srgbClr val="002060"/>
                </a:solidFill>
                <a:latin typeface="Arial"/>
                <a:cs typeface="Arial"/>
              </a:rPr>
              <a:t> IAEA FEC 2016]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6296" y="3140968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ITPA/PEP-38 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96760"/>
            <a:ext cx="544033" cy="54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79364"/>
            <a:ext cx="8856984" cy="5617988"/>
          </a:xfrm>
        </p:spPr>
        <p:txBody>
          <a:bodyPr>
            <a:normAutofit lnSpcReduction="10000"/>
          </a:bodyPr>
          <a:lstStyle/>
          <a:p>
            <a:pPr>
              <a:lnSpc>
                <a:spcPts val="2900"/>
              </a:lnSpc>
            </a:pPr>
            <a:r>
              <a:rPr lang="en-GB" dirty="0" err="1" smtClean="0"/>
              <a:t>EUROfusion</a:t>
            </a:r>
            <a:r>
              <a:rPr lang="en-GB" dirty="0" smtClean="0"/>
              <a:t> Project has been set-up for JET , MST and </a:t>
            </a:r>
            <a:r>
              <a:rPr lang="en-GB" dirty="0" err="1" smtClean="0"/>
              <a:t>Stellarator</a:t>
            </a:r>
            <a:r>
              <a:rPr lang="en-GB" dirty="0" smtClean="0"/>
              <a:t> databases</a:t>
            </a:r>
          </a:p>
          <a:p>
            <a:pPr lvl="1">
              <a:lnSpc>
                <a:spcPts val="2900"/>
              </a:lnSpc>
            </a:pPr>
            <a:r>
              <a:rPr lang="en-GB" b="1" dirty="0" smtClean="0"/>
              <a:t>IMAS </a:t>
            </a:r>
            <a:r>
              <a:rPr lang="en-GB" b="1" dirty="0"/>
              <a:t>as the basis of a common </a:t>
            </a:r>
            <a:r>
              <a:rPr lang="en-GB" b="1" dirty="0" err="1" smtClean="0"/>
              <a:t>EUROfusion</a:t>
            </a:r>
            <a:r>
              <a:rPr lang="en-GB" b="1" dirty="0" smtClean="0"/>
              <a:t> database infrastructure</a:t>
            </a:r>
          </a:p>
          <a:p>
            <a:pPr lvl="1">
              <a:lnSpc>
                <a:spcPts val="2900"/>
              </a:lnSpc>
            </a:pPr>
            <a:r>
              <a:rPr lang="en-GB" b="1" dirty="0" smtClean="0"/>
              <a:t>Physics </a:t>
            </a:r>
            <a:r>
              <a:rPr lang="en-GB" b="1" dirty="0"/>
              <a:t>variable </a:t>
            </a:r>
            <a:r>
              <a:rPr lang="en-GB" b="1" dirty="0" smtClean="0"/>
              <a:t>definitions</a:t>
            </a:r>
          </a:p>
          <a:p>
            <a:pPr lvl="1">
              <a:lnSpc>
                <a:spcPts val="2900"/>
              </a:lnSpc>
            </a:pPr>
            <a:r>
              <a:rPr lang="en-GB" b="1" dirty="0" smtClean="0"/>
              <a:t>Database </a:t>
            </a:r>
            <a:r>
              <a:rPr lang="en-GB" b="1" dirty="0"/>
              <a:t>workflow </a:t>
            </a:r>
            <a:r>
              <a:rPr lang="en-GB" b="1" dirty="0" smtClean="0"/>
              <a:t> development</a:t>
            </a:r>
            <a:endParaRPr lang="en-GB" dirty="0" smtClean="0"/>
          </a:p>
          <a:p>
            <a:pPr>
              <a:lnSpc>
                <a:spcPts val="2900"/>
              </a:lnSpc>
            </a:pPr>
            <a:r>
              <a:rPr lang="en-GB" dirty="0" smtClean="0"/>
              <a:t>4 </a:t>
            </a:r>
            <a:r>
              <a:rPr lang="en-GB" dirty="0" err="1" smtClean="0"/>
              <a:t>EUROfusion</a:t>
            </a:r>
            <a:r>
              <a:rPr lang="en-GB" dirty="0" smtClean="0"/>
              <a:t> database </a:t>
            </a:r>
            <a:endParaRPr lang="en-GB" dirty="0"/>
          </a:p>
          <a:p>
            <a:pPr lvl="1">
              <a:lnSpc>
                <a:spcPts val="2900"/>
              </a:lnSpc>
            </a:pPr>
            <a:r>
              <a:rPr lang="en-GB" b="1" dirty="0" smtClean="0"/>
              <a:t>Disruptions</a:t>
            </a:r>
            <a:r>
              <a:rPr lang="en-GB" dirty="0" smtClean="0"/>
              <a:t>, </a:t>
            </a:r>
            <a:r>
              <a:rPr lang="en-GB" b="1" dirty="0" smtClean="0"/>
              <a:t>Confinement</a:t>
            </a:r>
            <a:r>
              <a:rPr lang="en-GB" dirty="0" smtClean="0"/>
              <a:t>  (~600 JET ILW data), </a:t>
            </a:r>
            <a:r>
              <a:rPr lang="en-GB" b="1" dirty="0" smtClean="0"/>
              <a:t>Pedestal</a:t>
            </a:r>
            <a:r>
              <a:rPr lang="en-GB" dirty="0" smtClean="0"/>
              <a:t>, </a:t>
            </a:r>
            <a:r>
              <a:rPr lang="en-GB" b="1" dirty="0" err="1" smtClean="0"/>
              <a:t>Stellarator</a:t>
            </a:r>
            <a:endParaRPr lang="en-GB" b="0" dirty="0"/>
          </a:p>
          <a:p>
            <a:r>
              <a:rPr lang="fr-FR" dirty="0" smtClean="0"/>
              <a:t>IMAS </a:t>
            </a:r>
            <a:r>
              <a:rPr lang="fr-FR" dirty="0" err="1" smtClean="0"/>
              <a:t>implemented</a:t>
            </a:r>
            <a:r>
              <a:rPr lang="fr-FR" dirty="0" smtClean="0"/>
              <a:t> </a:t>
            </a:r>
            <a:r>
              <a:rPr lang="fr-FR" dirty="0"/>
              <a:t>on JET </a:t>
            </a:r>
            <a:r>
              <a:rPr lang="fr-FR" dirty="0" smtClean="0"/>
              <a:t>cluster</a:t>
            </a:r>
            <a:r>
              <a:rPr lang="fr-FR" dirty="0"/>
              <a:t> </a:t>
            </a:r>
            <a:r>
              <a:rPr lang="fr-FR" dirty="0" smtClean="0"/>
              <a:t>and </a:t>
            </a:r>
            <a:r>
              <a:rPr lang="fr-FR" dirty="0" err="1" smtClean="0"/>
              <a:t>used</a:t>
            </a:r>
            <a:r>
              <a:rPr lang="fr-FR" dirty="0" smtClean="0"/>
              <a:t> for the disruption </a:t>
            </a:r>
            <a:r>
              <a:rPr lang="fr-FR" dirty="0" err="1" smtClean="0"/>
              <a:t>database</a:t>
            </a:r>
            <a:r>
              <a:rPr lang="fr-FR" dirty="0" smtClean="0"/>
              <a:t>: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extended</a:t>
            </a:r>
            <a:r>
              <a:rPr lang="fr-FR" dirty="0" smtClean="0"/>
              <a:t> to 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Then</a:t>
            </a:r>
            <a:r>
              <a:rPr lang="fr-FR" smtClean="0"/>
              <a:t> EU contribution </a:t>
            </a:r>
            <a:r>
              <a:rPr lang="fr-FR" dirty="0" smtClean="0"/>
              <a:t>to the ITPA </a:t>
            </a:r>
            <a:r>
              <a:rPr lang="fr-FR" dirty="0" err="1" smtClean="0"/>
              <a:t>database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EUROfusion</a:t>
            </a:r>
            <a:r>
              <a:rPr lang="en-GB" dirty="0" smtClean="0"/>
              <a:t> database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4197003"/>
            <a:ext cx="8496944" cy="1296144"/>
          </a:xfrm>
        </p:spPr>
        <p:txBody>
          <a:bodyPr/>
          <a:lstStyle/>
          <a:p>
            <a:pPr lvl="0">
              <a:defRPr sz="1800" b="0"/>
            </a:pPr>
            <a:r>
              <a:rPr lang="en-GB" sz="3600" dirty="0" smtClean="0">
                <a:solidFill>
                  <a:schemeClr val="bg1"/>
                </a:solidFill>
              </a:rPr>
              <a:t>Mission 2 – 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Heat exhaust systems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5615" y="404664"/>
            <a:ext cx="726319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0465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Agreement of PEX upgrade strategy within </a:t>
            </a:r>
            <a:r>
              <a:rPr lang="en-GB" dirty="0" err="1" smtClean="0"/>
              <a:t>EUROfusion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AUG</a:t>
            </a:r>
            <a:r>
              <a:rPr lang="en-GB" dirty="0"/>
              <a:t>, </a:t>
            </a:r>
            <a:r>
              <a:rPr lang="en-GB" dirty="0" smtClean="0"/>
              <a:t>MAST-U</a:t>
            </a:r>
            <a:r>
              <a:rPr lang="en-GB" dirty="0"/>
              <a:t>, TCV, WEST, </a:t>
            </a:r>
            <a:r>
              <a:rPr lang="en-GB" dirty="0" smtClean="0"/>
              <a:t>Hot cell at FZJ upgrades </a:t>
            </a:r>
          </a:p>
          <a:p>
            <a:r>
              <a:rPr lang="en-GB" dirty="0" smtClean="0"/>
              <a:t>report </a:t>
            </a:r>
            <a:r>
              <a:rPr lang="en-GB" dirty="0"/>
              <a:t>on the “Assessment of the DEMO compatibility of alternative plasma exhaust solutions” </a:t>
            </a:r>
            <a:r>
              <a:rPr lang="en-GB" dirty="0" smtClean="0"/>
              <a:t>released </a:t>
            </a:r>
            <a:r>
              <a:rPr lang="en-GB" dirty="0"/>
              <a:t>in </a:t>
            </a:r>
            <a:r>
              <a:rPr lang="en-GB" dirty="0" smtClean="0"/>
              <a:t>2017</a:t>
            </a:r>
          </a:p>
          <a:p>
            <a:pPr lvl="1"/>
            <a:r>
              <a:rPr lang="en-GB" dirty="0"/>
              <a:t>none of the assessed configurations </a:t>
            </a:r>
            <a:r>
              <a:rPr lang="en-GB" dirty="0" smtClean="0"/>
              <a:t>(X, Super-X and Snowflake </a:t>
            </a:r>
            <a:r>
              <a:rPr lang="en-GB" dirty="0" err="1" smtClean="0"/>
              <a:t>divertors</a:t>
            </a:r>
            <a:r>
              <a:rPr lang="en-GB" dirty="0" smtClean="0"/>
              <a:t>)  has </a:t>
            </a:r>
            <a:r>
              <a:rPr lang="en-GB" dirty="0"/>
              <a:t>an obvious show-stopper, but they all come at greater </a:t>
            </a:r>
            <a:r>
              <a:rPr lang="en-GB" dirty="0" smtClean="0"/>
              <a:t>costs</a:t>
            </a:r>
          </a:p>
          <a:p>
            <a:pPr lvl="1"/>
            <a:r>
              <a:rPr lang="en-GB" dirty="0"/>
              <a:t>decision to down select alternatives postponed to 2023-2024 with inputs from the </a:t>
            </a:r>
            <a:r>
              <a:rPr lang="en-GB" dirty="0" smtClean="0"/>
              <a:t>proposed upgrades </a:t>
            </a:r>
            <a:r>
              <a:rPr lang="en-GB" dirty="0"/>
              <a:t>on MST facilities </a:t>
            </a:r>
          </a:p>
          <a:p>
            <a:r>
              <a:rPr lang="en-GB" dirty="0" err="1" smtClean="0"/>
              <a:t>Divertor</a:t>
            </a:r>
            <a:r>
              <a:rPr lang="en-GB" dirty="0" smtClean="0"/>
              <a:t> Test Tokamak facility starts as an Italian project 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esign </a:t>
            </a:r>
            <a:r>
              <a:rPr lang="en-GB" dirty="0"/>
              <a:t>provides adequate flexibility for </a:t>
            </a:r>
            <a:r>
              <a:rPr lang="en-GB" dirty="0" err="1"/>
              <a:t>EUROfusion</a:t>
            </a:r>
            <a:r>
              <a:rPr lang="en-GB" dirty="0"/>
              <a:t> to fund the project </a:t>
            </a:r>
            <a:r>
              <a:rPr lang="en-GB" dirty="0" smtClean="0"/>
              <a:t>by 2022-23 (event driven by MST results)</a:t>
            </a:r>
          </a:p>
          <a:p>
            <a:r>
              <a:rPr lang="en-GB" dirty="0" err="1" smtClean="0"/>
              <a:t>EUROfusion</a:t>
            </a:r>
            <a:r>
              <a:rPr lang="en-GB" dirty="0" smtClean="0"/>
              <a:t> project will focus on DEMO relevance of Alternative </a:t>
            </a:r>
            <a:r>
              <a:rPr lang="en-GB" dirty="0" err="1" smtClean="0"/>
              <a:t>Divertor</a:t>
            </a:r>
            <a:r>
              <a:rPr lang="en-GB" dirty="0" smtClean="0"/>
              <a:t> configurations </a:t>
            </a:r>
          </a:p>
          <a:p>
            <a:r>
              <a:rPr lang="en-GB" dirty="0" smtClean="0"/>
              <a:t>A new Project on Liquid Metal  </a:t>
            </a:r>
            <a:r>
              <a:rPr lang="en-GB" dirty="0" err="1" smtClean="0"/>
              <a:t>Divertor</a:t>
            </a:r>
            <a:r>
              <a:rPr lang="en-GB" dirty="0" smtClean="0"/>
              <a:t> for DEMO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Overview of the latest 2017 update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8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68863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Develop and characterize conventional and alternative </a:t>
            </a:r>
            <a:r>
              <a:rPr lang="en-US" dirty="0" err="1"/>
              <a:t>divertor</a:t>
            </a:r>
            <a:r>
              <a:rPr lang="en-US" dirty="0"/>
              <a:t> configurations for  ITER </a:t>
            </a:r>
            <a:r>
              <a:rPr lang="en-US" dirty="0" smtClean="0"/>
              <a:t>or  </a:t>
            </a:r>
            <a:r>
              <a:rPr lang="en-US" dirty="0"/>
              <a:t>DEMO </a:t>
            </a:r>
            <a:endParaRPr lang="en-US" dirty="0" smtClean="0"/>
          </a:p>
          <a:p>
            <a:pPr lvl="1"/>
            <a:r>
              <a:rPr lang="en-GB" dirty="0" smtClean="0"/>
              <a:t>Develop </a:t>
            </a:r>
            <a:r>
              <a:rPr lang="en-GB" dirty="0"/>
              <a:t>detachment control (using the X-point </a:t>
            </a:r>
            <a:r>
              <a:rPr lang="en-GB" dirty="0" smtClean="0"/>
              <a:t>radiator, </a:t>
            </a:r>
            <a:r>
              <a:rPr lang="en-GB" dirty="0"/>
              <a:t>standard diagnostics) </a:t>
            </a:r>
          </a:p>
          <a:p>
            <a:pPr lvl="1"/>
            <a:r>
              <a:rPr lang="en-GB" dirty="0"/>
              <a:t>Compare radiative detachment and detachment control to alternative scenarios</a:t>
            </a:r>
          </a:p>
          <a:p>
            <a:pPr lvl="1"/>
            <a:r>
              <a:rPr lang="en-GB" dirty="0" smtClean="0"/>
              <a:t>characterisation </a:t>
            </a:r>
            <a:r>
              <a:rPr lang="en-GB" dirty="0"/>
              <a:t>of </a:t>
            </a:r>
            <a:r>
              <a:rPr lang="en-GB" dirty="0" smtClean="0"/>
              <a:t>alternative </a:t>
            </a:r>
            <a:r>
              <a:rPr lang="en-GB" dirty="0"/>
              <a:t>configuration with respect to seeded </a:t>
            </a:r>
            <a:r>
              <a:rPr lang="en-GB" dirty="0" smtClean="0"/>
              <a:t>operation</a:t>
            </a:r>
          </a:p>
          <a:p>
            <a:pPr lvl="1"/>
            <a:r>
              <a:rPr lang="en-GB" dirty="0" smtClean="0"/>
              <a:t>comparison </a:t>
            </a:r>
            <a:r>
              <a:rPr lang="en-GB" dirty="0"/>
              <a:t>of key physics mechanisms in similar alternative </a:t>
            </a:r>
            <a:r>
              <a:rPr lang="en-GB" dirty="0" err="1"/>
              <a:t>divertor</a:t>
            </a:r>
            <a:r>
              <a:rPr lang="en-GB" dirty="0"/>
              <a:t> configurations (</a:t>
            </a:r>
            <a:r>
              <a:rPr lang="en-GB" dirty="0" err="1"/>
              <a:t>e.g</a:t>
            </a:r>
            <a:r>
              <a:rPr lang="en-GB" dirty="0"/>
              <a:t> super-X) in TCV and </a:t>
            </a:r>
            <a:r>
              <a:rPr lang="en-GB" dirty="0" smtClean="0"/>
              <a:t>MAST-U</a:t>
            </a:r>
          </a:p>
          <a:p>
            <a:pPr lvl="1"/>
            <a:r>
              <a:rPr lang="en-GB" dirty="0"/>
              <a:t>Benchmark codes to predict ITER and DEMO  </a:t>
            </a:r>
            <a:r>
              <a:rPr lang="en-GB" dirty="0" smtClean="0"/>
              <a:t>detachment</a:t>
            </a:r>
          </a:p>
          <a:p>
            <a:r>
              <a:rPr lang="en-GB" dirty="0" smtClean="0"/>
              <a:t>Modelling of alternative configuration to prepare MST upgrades</a:t>
            </a:r>
          </a:p>
          <a:p>
            <a:pPr lvl="1"/>
            <a:r>
              <a:rPr lang="en-GB" dirty="0" smtClean="0"/>
              <a:t>Code validation on existing experiments </a:t>
            </a:r>
          </a:p>
          <a:p>
            <a:r>
              <a:rPr lang="en-GB" dirty="0"/>
              <a:t>F</a:t>
            </a:r>
            <a:r>
              <a:rPr lang="en-GB" dirty="0" smtClean="0"/>
              <a:t>irst </a:t>
            </a:r>
            <a:r>
              <a:rPr lang="en-GB" dirty="0"/>
              <a:t>experimental campaign in </a:t>
            </a:r>
            <a:r>
              <a:rPr lang="en-GB" dirty="0" smtClean="0"/>
              <a:t>MAST-U in 2018 </a:t>
            </a:r>
            <a:endParaRPr lang="en-GB" dirty="0"/>
          </a:p>
          <a:p>
            <a:pPr lvl="1"/>
            <a:r>
              <a:rPr lang="en-GB" dirty="0"/>
              <a:t>wide range of alternative </a:t>
            </a:r>
            <a:r>
              <a:rPr lang="en-GB" dirty="0" err="1"/>
              <a:t>divertor</a:t>
            </a:r>
            <a:r>
              <a:rPr lang="en-GB" dirty="0"/>
              <a:t> configurations including the </a:t>
            </a:r>
            <a:r>
              <a:rPr lang="en-GB" dirty="0" smtClean="0"/>
              <a:t>Super-X</a:t>
            </a:r>
          </a:p>
          <a:p>
            <a:pPr lvl="1"/>
            <a:r>
              <a:rPr lang="en-GB" dirty="0"/>
              <a:t>first </a:t>
            </a:r>
            <a:r>
              <a:rPr lang="en-GB" dirty="0" smtClean="0"/>
              <a:t>plasma, then first </a:t>
            </a:r>
            <a:r>
              <a:rPr lang="en-GB" dirty="0"/>
              <a:t>diverted plasma and </a:t>
            </a:r>
            <a:r>
              <a:rPr lang="en-GB" dirty="0" smtClean="0"/>
              <a:t>first </a:t>
            </a:r>
            <a:r>
              <a:rPr lang="en-GB" dirty="0"/>
              <a:t>attempt at Super-X, and a period of scenario </a:t>
            </a:r>
            <a:r>
              <a:rPr lang="en-GB" dirty="0" smtClean="0"/>
              <a:t>development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MST on </a:t>
            </a:r>
            <a:r>
              <a:rPr lang="en-US" dirty="0" smtClean="0"/>
              <a:t>conventional </a:t>
            </a:r>
            <a:r>
              <a:rPr lang="en-US" dirty="0"/>
              <a:t>and alternative </a:t>
            </a:r>
            <a:r>
              <a:rPr lang="en-US" dirty="0" err="1"/>
              <a:t>divertor</a:t>
            </a:r>
            <a:r>
              <a:rPr lang="en-US" dirty="0"/>
              <a:t> configurations for  ITER </a:t>
            </a:r>
            <a:r>
              <a:rPr lang="en-US" dirty="0" smtClean="0"/>
              <a:t>or DEMO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2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759" y="304175"/>
            <a:ext cx="6035937" cy="718564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720" y="836712"/>
            <a:ext cx="8997280" cy="7920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000" dirty="0" smtClean="0"/>
              <a:t>30 </a:t>
            </a:r>
            <a:r>
              <a:rPr lang="en-GB" sz="2000" dirty="0"/>
              <a:t>Research </a:t>
            </a:r>
            <a:r>
              <a:rPr lang="en-GB" sz="2000" dirty="0" smtClean="0"/>
              <a:t>Units from 26 EU countries plus Switzerland </a:t>
            </a:r>
            <a:r>
              <a:rPr lang="en-GB" sz="2000" dirty="0" smtClean="0">
                <a:solidFill>
                  <a:srgbClr val="FF0000"/>
                </a:solidFill>
              </a:rPr>
              <a:t>+ </a:t>
            </a:r>
            <a:r>
              <a:rPr lang="en-GB" sz="2000" dirty="0">
                <a:solidFill>
                  <a:srgbClr val="FF0000"/>
                </a:solidFill>
              </a:rPr>
              <a:t>Ukraine from </a:t>
            </a:r>
            <a:r>
              <a:rPr lang="en-GB" sz="2000" dirty="0" smtClean="0">
                <a:solidFill>
                  <a:srgbClr val="FF0000"/>
                </a:solidFill>
              </a:rPr>
              <a:t>Jan. 2017</a:t>
            </a:r>
            <a:r>
              <a:rPr lang="en-GB" sz="2000" dirty="0" smtClean="0"/>
              <a:t> working </a:t>
            </a:r>
            <a:r>
              <a:rPr lang="en-GB" sz="2000" dirty="0"/>
              <a:t>together to achieve the </a:t>
            </a:r>
            <a:r>
              <a:rPr lang="en-GB" sz="2000" dirty="0" smtClean="0"/>
              <a:t>goal </a:t>
            </a:r>
            <a:r>
              <a:rPr lang="en-GB" sz="2000" dirty="0"/>
              <a:t>of the Fusion </a:t>
            </a:r>
            <a:r>
              <a:rPr lang="en-GB" sz="2000" dirty="0" smtClean="0"/>
              <a:t>Roadmap</a:t>
            </a:r>
            <a:endParaRPr lang="en-GB" sz="20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 Narrow Bold" panose="020B0706020202030204" pitchFamily="34" charset="0"/>
              </a:rPr>
              <a:t>EUROfusion</a:t>
            </a:r>
            <a:r>
              <a:rPr lang="en-US" dirty="0">
                <a:latin typeface="Arial Narrow Bold" panose="020B0706020202030204" pitchFamily="34" charset="0"/>
              </a:rPr>
              <a:t> coordinates R&amp;D in fusion research</a:t>
            </a:r>
            <a:endParaRPr lang="en-GB" dirty="0"/>
          </a:p>
        </p:txBody>
      </p:sp>
      <p:pic>
        <p:nvPicPr>
          <p:cNvPr id="5" name="Picture 6" descr="EUROfusion-LOGO-WEB_00339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2" y="5517232"/>
            <a:ext cx="1807142" cy="5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826734" y="4342353"/>
            <a:ext cx="2529242" cy="160692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789158" y="2908421"/>
            <a:ext cx="3070874" cy="2752827"/>
          </a:xfrm>
          <a:prstGeom prst="straightConnector1">
            <a:avLst/>
          </a:prstGeom>
          <a:ln w="285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ile:ITER Logo NoonYellow.sv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20" y="2276872"/>
            <a:ext cx="1642438" cy="7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usion for Energy (F4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720" y="3549347"/>
            <a:ext cx="1616968" cy="6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592" y="4268110"/>
            <a:ext cx="189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the EU Domestic Agency for ITER: Focus on procurements</a:t>
            </a:r>
            <a:endParaRPr lang="en-GB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28" y="1696375"/>
            <a:ext cx="4184955" cy="470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7749480" cy="914400"/>
          </a:xfrm>
        </p:spPr>
        <p:txBody>
          <a:bodyPr>
            <a:normAutofit/>
          </a:bodyPr>
          <a:lstStyle/>
          <a:p>
            <a:r>
              <a:rPr lang="en-GB" dirty="0"/>
              <a:t>Impact of the plasma geometry on</a:t>
            </a:r>
            <a:br>
              <a:rPr lang="en-GB" dirty="0"/>
            </a:br>
            <a:r>
              <a:rPr lang="en-GB" dirty="0" err="1"/>
              <a:t>divertor</a:t>
            </a:r>
            <a:r>
              <a:rPr lang="en-GB" dirty="0"/>
              <a:t> power </a:t>
            </a:r>
            <a:r>
              <a:rPr lang="en-GB" dirty="0" smtClean="0"/>
              <a:t>exhaust and SOL physics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07" y="2539777"/>
            <a:ext cx="4572000" cy="2617416"/>
          </a:xfrm>
        </p:spPr>
        <p:txBody>
          <a:bodyPr>
            <a:normAutofit/>
          </a:bodyPr>
          <a:lstStyle/>
          <a:p>
            <a:r>
              <a:rPr lang="en-GB" dirty="0"/>
              <a:t>Diffusive </a:t>
            </a:r>
            <a:r>
              <a:rPr lang="en-GB" dirty="0" smtClean="0"/>
              <a:t>SOL simulations fail to capture this effect</a:t>
            </a:r>
          </a:p>
          <a:p>
            <a:r>
              <a:rPr lang="en-GB" dirty="0" smtClean="0"/>
              <a:t>SOL simulation with asymmetric turbulent is required to capture this behaviour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616" y="6254681"/>
            <a:ext cx="472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  <a:latin typeface="Arial"/>
                <a:cs typeface="Arial"/>
              </a:rPr>
              <a:t>[R. Maurizio et al. , </a:t>
            </a:r>
            <a:r>
              <a:rPr lang="en-GB" sz="1400" b="1" dirty="0" err="1" smtClean="0">
                <a:solidFill>
                  <a:srgbClr val="002060"/>
                </a:solidFill>
                <a:latin typeface="Arial"/>
                <a:cs typeface="Arial"/>
              </a:rPr>
              <a:t>subm</a:t>
            </a:r>
            <a:r>
              <a:rPr lang="en-GB" sz="1400" b="1" dirty="0" smtClean="0">
                <a:solidFill>
                  <a:srgbClr val="002060"/>
                </a:solidFill>
                <a:latin typeface="Arial"/>
                <a:cs typeface="Arial"/>
              </a:rPr>
              <a:t>. to </a:t>
            </a:r>
            <a:r>
              <a:rPr lang="en-GB" sz="1400" b="1" dirty="0" err="1" smtClean="0">
                <a:solidFill>
                  <a:srgbClr val="002060"/>
                </a:solidFill>
                <a:latin typeface="Arial"/>
                <a:cs typeface="Arial"/>
              </a:rPr>
              <a:t>Nucl</a:t>
            </a:r>
            <a:r>
              <a:rPr lang="en-GB" sz="1400" b="1" dirty="0" smtClean="0">
                <a:solidFill>
                  <a:srgbClr val="002060"/>
                </a:solidFill>
                <a:latin typeface="Arial"/>
                <a:cs typeface="Arial"/>
              </a:rPr>
              <a:t>. Fusion]</a:t>
            </a:r>
            <a:endParaRPr lang="en-GB" sz="1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Rechteck 10"/>
          <p:cNvSpPr/>
          <p:nvPr/>
        </p:nvSpPr>
        <p:spPr>
          <a:xfrm>
            <a:off x="-9103" y="5999514"/>
            <a:ext cx="3775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[A. Gallo et al. PPCF (2017) in press]</a:t>
            </a:r>
            <a:endParaRPr lang="en-GB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740" y="6153403"/>
            <a:ext cx="978344" cy="469605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6004" y="842943"/>
            <a:ext cx="8816475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rgbClr val="002060"/>
                </a:solidFill>
              </a:rPr>
              <a:t>Increase of poloidal leg length </a:t>
            </a:r>
            <a:r>
              <a:rPr lang="en-GB" sz="2400" dirty="0" err="1" smtClean="0">
                <a:solidFill>
                  <a:srgbClr val="002060"/>
                </a:solidFill>
              </a:rPr>
              <a:t>L</a:t>
            </a:r>
            <a:r>
              <a:rPr lang="en-GB" sz="2400" baseline="-25000" dirty="0" err="1" smtClean="0">
                <a:solidFill>
                  <a:srgbClr val="002060"/>
                </a:solidFill>
              </a:rPr>
              <a:t>div</a:t>
            </a:r>
            <a:r>
              <a:rPr lang="en-GB" sz="2400" baseline="-25000" dirty="0" smtClean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leads to an increase in </a:t>
            </a:r>
            <a:r>
              <a:rPr lang="en-GB" sz="2400" dirty="0" err="1" smtClean="0">
                <a:solidFill>
                  <a:srgbClr val="002060"/>
                </a:solidFill>
              </a:rPr>
              <a:t>λ</a:t>
            </a:r>
            <a:r>
              <a:rPr lang="en-GB" sz="2400" baseline="-25000" dirty="0" err="1" smtClean="0">
                <a:solidFill>
                  <a:srgbClr val="002060"/>
                </a:solidFill>
              </a:rPr>
              <a:t>q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smtClean="0">
                <a:solidFill>
                  <a:srgbClr val="002060"/>
                </a:solidFill>
              </a:rPr>
              <a:t>(despite constant </a:t>
            </a:r>
            <a:r>
              <a:rPr lang="en-GB" sz="2400" dirty="0" err="1" smtClean="0">
                <a:solidFill>
                  <a:srgbClr val="002060"/>
                </a:solidFill>
              </a:rPr>
              <a:t>B</a:t>
            </a:r>
            <a:r>
              <a:rPr lang="en-GB" sz="2400" baseline="-25000" dirty="0" err="1" smtClean="0">
                <a:solidFill>
                  <a:srgbClr val="002060"/>
                </a:solidFill>
              </a:rPr>
              <a:t>pol</a:t>
            </a:r>
            <a:r>
              <a:rPr lang="en-GB" sz="2400" dirty="0" smtClean="0">
                <a:solidFill>
                  <a:srgbClr val="002060"/>
                </a:solidFill>
              </a:rPr>
              <a:t>)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44408" y="2564904"/>
            <a:ext cx="547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TCV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6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6166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R&amp;D </a:t>
            </a:r>
            <a:r>
              <a:rPr lang="en-US" dirty="0"/>
              <a:t>on wall conditioning for ITER</a:t>
            </a:r>
            <a:endParaRPr lang="en-US" dirty="0" smtClean="0"/>
          </a:p>
          <a:p>
            <a:pPr lvl="0"/>
            <a:r>
              <a:rPr lang="en-GB" dirty="0"/>
              <a:t>ITER </a:t>
            </a:r>
            <a:r>
              <a:rPr lang="en-GB" dirty="0" err="1"/>
              <a:t>divertor</a:t>
            </a:r>
            <a:r>
              <a:rPr lang="en-GB" dirty="0"/>
              <a:t> tungsten </a:t>
            </a:r>
            <a:r>
              <a:rPr lang="en-GB" dirty="0" err="1"/>
              <a:t>monoblock</a:t>
            </a:r>
            <a:r>
              <a:rPr lang="en-GB" dirty="0"/>
              <a:t> “lifetime” replication </a:t>
            </a:r>
            <a:r>
              <a:rPr lang="en-GB" dirty="0" smtClean="0"/>
              <a:t>experiments</a:t>
            </a:r>
          </a:p>
          <a:p>
            <a:pPr lvl="1"/>
            <a:r>
              <a:rPr lang="en-GB" dirty="0" smtClean="0"/>
              <a:t>exposure </a:t>
            </a:r>
            <a:r>
              <a:rPr lang="en-GB" dirty="0"/>
              <a:t>of water-cooled </a:t>
            </a:r>
            <a:r>
              <a:rPr lang="en-GB" dirty="0" err="1"/>
              <a:t>monoblock</a:t>
            </a:r>
            <a:r>
              <a:rPr lang="en-GB" dirty="0"/>
              <a:t> mock-ups to high </a:t>
            </a:r>
            <a:r>
              <a:rPr lang="en-GB" dirty="0" err="1"/>
              <a:t>fluence</a:t>
            </a:r>
            <a:r>
              <a:rPr lang="en-GB" dirty="0"/>
              <a:t> at MAGNUM-PSI</a:t>
            </a:r>
          </a:p>
          <a:p>
            <a:r>
              <a:rPr lang="en-US" dirty="0"/>
              <a:t>Extend tests for W-coating tiles for JT-60SA</a:t>
            </a:r>
          </a:p>
          <a:p>
            <a:pPr lvl="1"/>
            <a:r>
              <a:rPr lang="en-US" dirty="0"/>
              <a:t>2017 focus on heat loads, but in 2018 the same rigorous process on retention and erosion: long pulse operation ! </a:t>
            </a:r>
          </a:p>
          <a:p>
            <a:pPr lvl="1"/>
            <a:r>
              <a:rPr lang="en-US" dirty="0"/>
              <a:t>Synergy with R&amp;D for W7X  </a:t>
            </a:r>
            <a:endParaRPr lang="en-US" dirty="0" smtClean="0"/>
          </a:p>
          <a:p>
            <a:r>
              <a:rPr lang="en-US" dirty="0" smtClean="0"/>
              <a:t>WEST </a:t>
            </a:r>
            <a:r>
              <a:rPr lang="en-US" dirty="0"/>
              <a:t>project will focus on actively cooled ITER mono-block testing in a plasma </a:t>
            </a:r>
            <a:r>
              <a:rPr lang="en-US" dirty="0" smtClean="0"/>
              <a:t>environment </a:t>
            </a:r>
          </a:p>
          <a:p>
            <a:pPr lvl="1"/>
            <a:r>
              <a:rPr lang="en-US" dirty="0" smtClean="0"/>
              <a:t>Delay in the 2017 campaign (no sustained plasma and campaign to restart end of October 2017)</a:t>
            </a:r>
          </a:p>
          <a:p>
            <a:pPr lvl="1"/>
            <a:r>
              <a:rPr lang="en-US" dirty="0" smtClean="0"/>
              <a:t>He campaign in 2018 with </a:t>
            </a:r>
            <a:r>
              <a:rPr lang="en-US" dirty="0" err="1" smtClean="0"/>
              <a:t>EUROfusion</a:t>
            </a:r>
            <a:r>
              <a:rPr lang="en-US" dirty="0" smtClean="0"/>
              <a:t> participation</a:t>
            </a:r>
          </a:p>
          <a:p>
            <a:pPr lvl="2"/>
            <a:r>
              <a:rPr lang="en-US" dirty="0" smtClean="0"/>
              <a:t>He </a:t>
            </a:r>
            <a:r>
              <a:rPr lang="en-US" dirty="0"/>
              <a:t>embrittlement, W nanostructures formation and retention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29" y="-15577"/>
            <a:ext cx="8496944" cy="914400"/>
          </a:xfrm>
        </p:spPr>
        <p:txBody>
          <a:bodyPr/>
          <a:lstStyle/>
          <a:p>
            <a:r>
              <a:rPr lang="en-GB" dirty="0" smtClean="0"/>
              <a:t>PFC activities in support of JT-60SA and ITER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062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7920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Study power </a:t>
            </a:r>
            <a:r>
              <a:rPr lang="de-DE" dirty="0">
                <a:solidFill>
                  <a:srgbClr val="002060"/>
                </a:solidFill>
              </a:rPr>
              <a:t>handling, fuel retention and </a:t>
            </a:r>
            <a:r>
              <a:rPr lang="de-DE" dirty="0" smtClean="0">
                <a:solidFill>
                  <a:srgbClr val="002060"/>
                </a:solidFill>
              </a:rPr>
              <a:t>erosion of </a:t>
            </a:r>
            <a:r>
              <a:rPr lang="de-DE" dirty="0">
                <a:solidFill>
                  <a:srgbClr val="002060"/>
                </a:solidFill>
              </a:rPr>
              <a:t>ITER-grade W at </a:t>
            </a:r>
            <a:r>
              <a:rPr lang="de-DE" dirty="0" smtClean="0">
                <a:solidFill>
                  <a:srgbClr val="002060"/>
                </a:solidFill>
              </a:rPr>
              <a:t>large (ITER) </a:t>
            </a:r>
            <a:r>
              <a:rPr lang="de-DE" dirty="0">
                <a:solidFill>
                  <a:srgbClr val="002060"/>
                </a:solidFill>
              </a:rPr>
              <a:t>fluence exposition </a:t>
            </a:r>
            <a:r>
              <a:rPr lang="de-DE" dirty="0" smtClean="0">
                <a:solidFill>
                  <a:srgbClr val="002060"/>
                </a:solidFill>
              </a:rPr>
              <a:t>and high heat flux</a:t>
            </a:r>
            <a:endParaRPr lang="de-DE" baseline="30000" dirty="0">
              <a:solidFill>
                <a:srgbClr val="002060"/>
              </a:solidFill>
            </a:endParaRPr>
          </a:p>
          <a:p>
            <a:pPr lvl="1"/>
            <a:endParaRPr lang="de-DE" i="1" dirty="0"/>
          </a:p>
          <a:p>
            <a:endParaRPr lang="de-DE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Tungsten divertor components lifetime experiments in MAGNUM-PSI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796136" y="1988840"/>
            <a:ext cx="3347864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Phase I: steady state in 2018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dirty="0" smtClean="0"/>
              <a:t>H plasma ~ 5x10</a:t>
            </a:r>
            <a:r>
              <a:rPr lang="de-DE" baseline="30000" dirty="0" smtClean="0"/>
              <a:t>28</a:t>
            </a:r>
            <a:r>
              <a:rPr lang="de-DE" dirty="0" smtClean="0"/>
              <a:t>D/m</a:t>
            </a:r>
            <a:r>
              <a:rPr lang="de-DE" baseline="30000" dirty="0" smtClean="0"/>
              <a:t>2 </a:t>
            </a:r>
            <a:r>
              <a:rPr lang="de-DE" dirty="0" smtClean="0"/>
              <a:t> at </a:t>
            </a:r>
            <a:r>
              <a:rPr lang="de-DE" dirty="0"/>
              <a:t>10MW/m</a:t>
            </a:r>
            <a:r>
              <a:rPr lang="de-DE" baseline="30000" dirty="0"/>
              <a:t>2</a:t>
            </a:r>
          </a:p>
          <a:p>
            <a:pPr marL="400050" lvl="1" indent="0">
              <a:buNone/>
            </a:pPr>
            <a:endParaRPr lang="de-DE" baseline="30000" dirty="0" smtClean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dirty="0" smtClean="0"/>
              <a:t>He plasma ~ 5x10</a:t>
            </a:r>
            <a:r>
              <a:rPr lang="de-DE" baseline="30000" dirty="0" smtClean="0"/>
              <a:t>28</a:t>
            </a:r>
            <a:r>
              <a:rPr lang="de-DE" dirty="0" smtClean="0"/>
              <a:t> D/m</a:t>
            </a:r>
            <a:r>
              <a:rPr lang="de-DE" baseline="30000" dirty="0" smtClean="0"/>
              <a:t>2 </a:t>
            </a:r>
            <a:r>
              <a:rPr lang="de-DE" dirty="0" smtClean="0"/>
              <a:t>at 14MW/m</a:t>
            </a:r>
            <a:r>
              <a:rPr lang="de-DE" baseline="30000" dirty="0" smtClean="0"/>
              <a:t>2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dirty="0" smtClean="0"/>
              <a:t>D plasma ~5x10</a:t>
            </a:r>
            <a:r>
              <a:rPr lang="de-DE" baseline="30000" dirty="0" smtClean="0"/>
              <a:t>30</a:t>
            </a:r>
            <a:r>
              <a:rPr lang="de-DE" dirty="0" smtClean="0"/>
              <a:t> D/m</a:t>
            </a:r>
            <a:r>
              <a:rPr lang="de-DE" baseline="30000" dirty="0" smtClean="0"/>
              <a:t>2 </a:t>
            </a:r>
            <a:r>
              <a:rPr lang="de-DE" dirty="0" smtClean="0"/>
              <a:t>at  23MW/m</a:t>
            </a:r>
            <a:r>
              <a:rPr lang="de-DE" baseline="30000" dirty="0" smtClean="0"/>
              <a:t>2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de-DE" dirty="0" smtClean="0"/>
              <a:t>D+He plasma  ~5x10</a:t>
            </a:r>
            <a:r>
              <a:rPr lang="de-DE" baseline="30000" dirty="0" smtClean="0"/>
              <a:t>30</a:t>
            </a:r>
            <a:r>
              <a:rPr lang="de-DE" dirty="0" smtClean="0"/>
              <a:t> (0.9D+0.1He)/m</a:t>
            </a:r>
            <a:r>
              <a:rPr lang="de-DE" baseline="30000" dirty="0" smtClean="0"/>
              <a:t>2 </a:t>
            </a:r>
            <a:r>
              <a:rPr lang="de-DE" dirty="0" smtClean="0"/>
              <a:t> </a:t>
            </a:r>
            <a:r>
              <a:rPr lang="de-DE" baseline="30000" dirty="0" smtClean="0"/>
              <a:t> </a:t>
            </a:r>
            <a:r>
              <a:rPr lang="de-DE" dirty="0" smtClean="0"/>
              <a:t>at 23MW/m</a:t>
            </a:r>
            <a:r>
              <a:rPr lang="de-DE" baseline="30000" dirty="0" smtClean="0"/>
              <a:t>2</a:t>
            </a:r>
          </a:p>
          <a:p>
            <a:pPr marL="285750">
              <a:buFont typeface="Wingdings" panose="05000000000000000000" pitchFamily="2" charset="2"/>
              <a:buChar char="§"/>
            </a:pPr>
            <a:r>
              <a:rPr lang="de-DE" dirty="0" smtClean="0"/>
              <a:t>Phase II: steady-state + transients in 2019</a:t>
            </a:r>
          </a:p>
          <a:p>
            <a:pPr marL="685800" lvl="1">
              <a:buFont typeface="Wingdings" panose="05000000000000000000" pitchFamily="2" charset="2"/>
              <a:buChar char="§"/>
            </a:pPr>
            <a:endParaRPr lang="de-DE" baseline="30000" dirty="0" smtClean="0"/>
          </a:p>
          <a:p>
            <a:pPr lvl="1"/>
            <a:endParaRPr lang="de-DE" i="1" dirty="0" smtClean="0"/>
          </a:p>
          <a:p>
            <a:endParaRPr lang="de-DE" dirty="0" smtClean="0"/>
          </a:p>
          <a:p>
            <a:endParaRPr lang="en-GB" dirty="0"/>
          </a:p>
        </p:txBody>
      </p:sp>
      <p:pic>
        <p:nvPicPr>
          <p:cNvPr id="5" name="Grafik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26" y="3099265"/>
            <a:ext cx="5037826" cy="3758735"/>
          </a:xfrm>
          <a:prstGeom prst="rect">
            <a:avLst/>
          </a:prstGeom>
        </p:spPr>
      </p:pic>
      <p:sp>
        <p:nvSpPr>
          <p:cNvPr id="6" name="Pfeil nach rechts 11"/>
          <p:cNvSpPr/>
          <p:nvPr/>
        </p:nvSpPr>
        <p:spPr>
          <a:xfrm>
            <a:off x="5076056" y="2883605"/>
            <a:ext cx="1285336" cy="431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MAGNUM</a:t>
            </a:r>
            <a:endParaRPr lang="de-DE" dirty="0"/>
          </a:p>
        </p:txBody>
      </p:sp>
      <p:pic>
        <p:nvPicPr>
          <p:cNvPr id="7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1556792"/>
            <a:ext cx="3085052" cy="187220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508848" y="3429000"/>
            <a:ext cx="64732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0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Mission 8: </a:t>
            </a:r>
            <a:r>
              <a:rPr lang="en-GB" dirty="0" err="1" smtClean="0"/>
              <a:t>Stellarator</a:t>
            </a:r>
            <a:endParaRPr lang="en-GB" dirty="0"/>
          </a:p>
        </p:txBody>
      </p:sp>
      <p:pic>
        <p:nvPicPr>
          <p:cNvPr id="7" name="Grafik 15" descr="W7X schem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07" y="1340768"/>
            <a:ext cx="3334893" cy="2749414"/>
          </a:xfrm>
          <a:prstGeom prst="rect">
            <a:avLst/>
          </a:prstGeom>
        </p:spPr>
      </p:pic>
      <p:grpSp>
        <p:nvGrpSpPr>
          <p:cNvPr id="8" name="Gruppieren 24"/>
          <p:cNvGrpSpPr/>
          <p:nvPr/>
        </p:nvGrpSpPr>
        <p:grpSpPr>
          <a:xfrm>
            <a:off x="3910130" y="3284984"/>
            <a:ext cx="2484276" cy="2160240"/>
            <a:chOff x="519783" y="1052736"/>
            <a:chExt cx="3548658" cy="2489934"/>
          </a:xfrm>
        </p:grpSpPr>
        <p:grpSp>
          <p:nvGrpSpPr>
            <p:cNvPr id="9" name="Gruppieren 18"/>
            <p:cNvGrpSpPr/>
            <p:nvPr/>
          </p:nvGrpSpPr>
          <p:grpSpPr>
            <a:xfrm>
              <a:off x="519783" y="1052736"/>
              <a:ext cx="3548658" cy="2489934"/>
              <a:chOff x="519783" y="980728"/>
              <a:chExt cx="3548658" cy="2489934"/>
            </a:xfrm>
          </p:grpSpPr>
          <p:pic>
            <p:nvPicPr>
              <p:cNvPr id="11" name="Grafik 10" descr="Otte_zoom.jpg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783" y="980728"/>
                <a:ext cx="3384376" cy="2489934"/>
              </a:xfrm>
              <a:prstGeom prst="rect">
                <a:avLst/>
              </a:prstGeom>
            </p:spPr>
          </p:pic>
          <p:sp>
            <p:nvSpPr>
              <p:cNvPr id="12" name="Textfeld 17"/>
              <p:cNvSpPr txBox="1"/>
              <p:nvPr/>
            </p:nvSpPr>
            <p:spPr>
              <a:xfrm>
                <a:off x="3059832" y="3212976"/>
                <a:ext cx="100860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0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© M. Otte, IPP</a:t>
                </a:r>
                <a:endParaRPr lang="de-DE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Textfeld 23"/>
            <p:cNvSpPr txBox="1"/>
            <p:nvPr/>
          </p:nvSpPr>
          <p:spPr>
            <a:xfrm>
              <a:off x="1187624" y="1052736"/>
              <a:ext cx="23135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chemeClr val="bg1"/>
                  </a:solidFill>
                </a:rPr>
                <a:t>Experimental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demonstration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de-DE" sz="1400" dirty="0" err="1" smtClean="0">
                  <a:solidFill>
                    <a:schemeClr val="bg1"/>
                  </a:solidFill>
                </a:rPr>
                <a:t>of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closed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flux</a:t>
              </a:r>
              <a:r>
                <a:rPr lang="de-DE" sz="1400" dirty="0" smtClean="0">
                  <a:solidFill>
                    <a:schemeClr val="bg1"/>
                  </a:solidFill>
                </a:rPr>
                <a:t> </a:t>
              </a:r>
              <a:r>
                <a:rPr lang="de-DE" sz="1400" dirty="0" err="1" smtClean="0">
                  <a:solidFill>
                    <a:schemeClr val="bg1"/>
                  </a:solidFill>
                </a:rPr>
                <a:t>surfaces</a:t>
              </a:r>
              <a:endParaRPr lang="de-DE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03136"/>
            <a:ext cx="2963863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68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el 1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W7-X</a:t>
            </a:r>
            <a:endParaRPr lang="de-DE" dirty="0"/>
          </a:p>
        </p:txBody>
      </p:sp>
      <p:sp>
        <p:nvSpPr>
          <p:cNvPr id="147" name="Textfeld 146"/>
          <p:cNvSpPr txBox="1"/>
          <p:nvPr/>
        </p:nvSpPr>
        <p:spPr>
          <a:xfrm>
            <a:off x="0" y="2132856"/>
            <a:ext cx="91440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W7-X operates with an uncooled graphite divertor</a:t>
            </a:r>
          </a:p>
          <a:p>
            <a:pPr algn="ctr"/>
            <a:r>
              <a:rPr lang="de-DE" sz="2800" dirty="0" smtClean="0">
                <a:latin typeface="Arial" pitchFamily="34" charset="0"/>
                <a:cs typeface="Arial" pitchFamily="34" charset="0"/>
              </a:rPr>
              <a:t>Campaign (Op1.2(A)) until Dec. 8th.</a:t>
            </a:r>
          </a:p>
          <a:p>
            <a:pPr algn="ctr"/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Grafik 6" descr="Redu-PG5 Pano Pos2Low2 DSC_8276 Panorama-1 view towards outer wall of module 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 flipV="1">
            <a:off x="-1" y="908720"/>
            <a:ext cx="9144000" cy="2304256"/>
          </a:xfrm>
          <a:prstGeom prst="rect">
            <a:avLst/>
          </a:prstGeom>
        </p:spPr>
      </p:pic>
      <p:pic>
        <p:nvPicPr>
          <p:cNvPr id="8" name="Picture 2" descr="C:\Users\hsb\Documents\W7-X Bilder\170427_PV vor OP 1.2a\170427_Panorama_Module_2_re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3" y="4401988"/>
            <a:ext cx="9144000" cy="2123356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755576" y="836712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OP1.1 (2015/16)</a:t>
            </a:r>
            <a:endParaRPr lang="de-D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 descr="C:\Users\aalso\AppData\Local\Temp\20171010.15.AEF11.157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607801">
            <a:off x="302232" y="4790798"/>
            <a:ext cx="1819204" cy="874568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547664" y="5228082"/>
            <a:ext cx="792088" cy="4331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80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2615206"/>
            <a:ext cx="8712968" cy="3803337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Demonstrate </a:t>
            </a:r>
            <a:r>
              <a:rPr lang="en-GB" dirty="0"/>
              <a:t>operation </a:t>
            </a:r>
            <a:r>
              <a:rPr lang="en-GB" dirty="0" smtClean="0"/>
              <a:t>(2018) at </a:t>
            </a:r>
            <a:r>
              <a:rPr lang="en-GB" dirty="0"/>
              <a:t>high heating power (8MW/10s) and long-pulse operation (1MW/ 1minute) on W7-X</a:t>
            </a:r>
          </a:p>
          <a:p>
            <a:r>
              <a:rPr lang="fr-FR" dirty="0" err="1"/>
              <a:t>Prepare</a:t>
            </a:r>
            <a:r>
              <a:rPr lang="fr-FR" dirty="0"/>
              <a:t> </a:t>
            </a:r>
            <a:r>
              <a:rPr lang="fr-FR" dirty="0" smtClean="0"/>
              <a:t>investigations </a:t>
            </a:r>
            <a:r>
              <a:rPr lang="fr-FR" dirty="0"/>
              <a:t>on </a:t>
            </a:r>
            <a:r>
              <a:rPr lang="fr-FR" dirty="0" err="1"/>
              <a:t>fast</a:t>
            </a:r>
            <a:r>
              <a:rPr lang="fr-FR" dirty="0"/>
              <a:t> </a:t>
            </a:r>
            <a:r>
              <a:rPr lang="fr-FR" dirty="0" err="1"/>
              <a:t>particle</a:t>
            </a:r>
            <a:r>
              <a:rPr lang="fr-FR" dirty="0"/>
              <a:t> confinement in </a:t>
            </a:r>
            <a:r>
              <a:rPr lang="fr-FR" dirty="0" smtClean="0"/>
              <a:t>W7-X</a:t>
            </a:r>
            <a:endParaRPr lang="en-GB" dirty="0" smtClean="0"/>
          </a:p>
          <a:p>
            <a:r>
              <a:rPr lang="en-GB" dirty="0" smtClean="0"/>
              <a:t>Synergy </a:t>
            </a:r>
            <a:r>
              <a:rPr lang="en-GB" dirty="0"/>
              <a:t>with Tokamak activity </a:t>
            </a:r>
            <a:r>
              <a:rPr lang="en-GB" dirty="0" smtClean="0"/>
              <a:t>further developed</a:t>
            </a:r>
          </a:p>
          <a:p>
            <a:pPr lvl="1"/>
            <a:r>
              <a:rPr lang="en-US" dirty="0"/>
              <a:t>Save ECRH operation and protection for stray/reflected radiation </a:t>
            </a:r>
            <a:endParaRPr lang="en-US" dirty="0" smtClean="0"/>
          </a:p>
          <a:p>
            <a:pPr lvl="1"/>
            <a:r>
              <a:rPr lang="en-GB" dirty="0" smtClean="0"/>
              <a:t>Plasma </a:t>
            </a:r>
            <a:r>
              <a:rPr lang="en-GB" dirty="0"/>
              <a:t>Facing </a:t>
            </a:r>
            <a:r>
              <a:rPr lang="en-GB" dirty="0" smtClean="0"/>
              <a:t>Components</a:t>
            </a:r>
            <a:endParaRPr lang="en-GB" dirty="0"/>
          </a:p>
          <a:p>
            <a:pPr lvl="1"/>
            <a:r>
              <a:rPr lang="en-GB" dirty="0"/>
              <a:t>E</a:t>
            </a:r>
            <a:r>
              <a:rPr lang="en-GB" dirty="0" smtClean="0"/>
              <a:t>dge </a:t>
            </a:r>
            <a:r>
              <a:rPr lang="en-GB" dirty="0"/>
              <a:t>modelling with 3-D effects </a:t>
            </a:r>
            <a:r>
              <a:rPr lang="en-GB" dirty="0" smtClean="0"/>
              <a:t>included</a:t>
            </a:r>
          </a:p>
          <a:p>
            <a:pPr lvl="1"/>
            <a:r>
              <a:rPr lang="en-GB" dirty="0" smtClean="0"/>
              <a:t>Fast </a:t>
            </a:r>
            <a:r>
              <a:rPr lang="en-GB" dirty="0"/>
              <a:t>ions physics and ICRH </a:t>
            </a:r>
            <a:r>
              <a:rPr lang="en-GB" dirty="0" smtClean="0"/>
              <a:t>scenarios</a:t>
            </a:r>
          </a:p>
          <a:p>
            <a:pPr lvl="1"/>
            <a:r>
              <a:rPr lang="en-GB" dirty="0" smtClean="0"/>
              <a:t>PROCESS development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Scientific exploitation of </a:t>
            </a:r>
            <a:r>
              <a:rPr lang="en-GB" dirty="0" smtClean="0"/>
              <a:t>W7-X </a:t>
            </a:r>
            <a:r>
              <a:rPr lang="en-GB" dirty="0"/>
              <a:t>and 3D-code validation </a:t>
            </a:r>
            <a:r>
              <a:rPr lang="en-GB" dirty="0" smtClean="0"/>
              <a:t>with </a:t>
            </a:r>
            <a:r>
              <a:rPr lang="en-GB" dirty="0"/>
              <a:t>a diverted plasma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990" y="900303"/>
            <a:ext cx="2860011" cy="144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12254" y="937294"/>
            <a:ext cx="6936010" cy="1627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Uncooled graphite test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unit</a:t>
            </a:r>
          </a:p>
          <a:p>
            <a:pPr lvl="1"/>
            <a:r>
              <a:rPr lang="en-US" sz="1600" dirty="0"/>
              <a:t>Save </a:t>
            </a:r>
            <a:r>
              <a:rPr lang="en-US" sz="1600" dirty="0" err="1"/>
              <a:t>divertor</a:t>
            </a:r>
            <a:r>
              <a:rPr lang="en-US" sz="1600" dirty="0"/>
              <a:t> operation </a:t>
            </a:r>
            <a:r>
              <a:rPr lang="en-US" sz="1600" dirty="0" smtClean="0"/>
              <a:t>established </a:t>
            </a:r>
            <a:r>
              <a:rPr lang="en-US" sz="1600" dirty="0"/>
              <a:t>in </a:t>
            </a:r>
            <a:r>
              <a:rPr lang="en-US" sz="1600" dirty="0" smtClean="0"/>
              <a:t>3 </a:t>
            </a:r>
            <a:r>
              <a:rPr lang="en-US" sz="1600" dirty="0"/>
              <a:t>configurations</a:t>
            </a:r>
            <a:endParaRPr lang="en-US" sz="1600" dirty="0" smtClean="0"/>
          </a:p>
          <a:p>
            <a:r>
              <a:rPr lang="en-GB" sz="2000" dirty="0"/>
              <a:t>Improved heating systems (NBI, ICRH, ECRH) </a:t>
            </a:r>
            <a:r>
              <a:rPr lang="en-GB" sz="2000" dirty="0" smtClean="0"/>
              <a:t>fuelling (pellet) and </a:t>
            </a:r>
            <a:r>
              <a:rPr lang="en-GB" sz="2000" dirty="0"/>
              <a:t>diagnostics </a:t>
            </a:r>
            <a:r>
              <a:rPr lang="en-GB" sz="2000" dirty="0" smtClean="0"/>
              <a:t>capabilities</a:t>
            </a:r>
            <a:r>
              <a:rPr lang="en-US" sz="2000" dirty="0" smtClean="0"/>
              <a:t> 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9327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08720"/>
            <a:ext cx="8943975" cy="4104456"/>
          </a:xfrm>
        </p:spPr>
        <p:txBody>
          <a:bodyPr>
            <a:normAutofit/>
          </a:bodyPr>
          <a:lstStyle/>
          <a:p>
            <a:r>
              <a:rPr lang="en-GB" sz="2000" dirty="0"/>
              <a:t>Key issue for ITER: </a:t>
            </a:r>
            <a:r>
              <a:rPr lang="en-GB" sz="2000" dirty="0" err="1"/>
              <a:t>divertor</a:t>
            </a:r>
            <a:r>
              <a:rPr lang="en-GB" sz="2000" dirty="0"/>
              <a:t> power loading in dissipative regimes with ELM suppression by magnetic perturbations. </a:t>
            </a:r>
            <a:endParaRPr lang="en-GB" sz="2000" dirty="0" smtClean="0"/>
          </a:p>
          <a:p>
            <a:pPr lvl="1"/>
            <a:r>
              <a:rPr lang="en-US" sz="1600" dirty="0" smtClean="0"/>
              <a:t>EMC3-Eirene</a:t>
            </a:r>
            <a:r>
              <a:rPr lang="es-ES" sz="1600" dirty="0" smtClean="0"/>
              <a:t> </a:t>
            </a:r>
            <a:r>
              <a:rPr lang="es-ES" sz="1600" dirty="0" err="1" smtClean="0"/>
              <a:t>is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n-US" sz="1600" dirty="0" smtClean="0"/>
              <a:t>3D </a:t>
            </a:r>
            <a:r>
              <a:rPr lang="en-US" sz="1600" dirty="0"/>
              <a:t>modelling tool in the </a:t>
            </a:r>
            <a:r>
              <a:rPr lang="en-US" sz="1600" dirty="0" smtClean="0"/>
              <a:t>EU </a:t>
            </a:r>
            <a:endParaRPr lang="en-US" sz="1600" dirty="0"/>
          </a:p>
          <a:p>
            <a:r>
              <a:rPr lang="en-GB" sz="2400" dirty="0" smtClean="0"/>
              <a:t>Extra effort for </a:t>
            </a:r>
            <a:r>
              <a:rPr lang="en-GB" sz="2400" dirty="0"/>
              <a:t>code development and validation on current </a:t>
            </a:r>
            <a:r>
              <a:rPr lang="en-GB" sz="2400" dirty="0" smtClean="0"/>
              <a:t>devices</a:t>
            </a:r>
          </a:p>
          <a:p>
            <a:pPr lvl="1"/>
            <a:r>
              <a:rPr lang="en-US" sz="1600" dirty="0" smtClean="0"/>
              <a:t>Long standing issue is absence of volume recombination in the code. </a:t>
            </a:r>
          </a:p>
          <a:p>
            <a:pPr lvl="1"/>
            <a:r>
              <a:rPr lang="en-US" sz="1600" dirty="0" smtClean="0"/>
              <a:t>Improved treatment of impurities and radiation </a:t>
            </a:r>
            <a:endParaRPr lang="es-ES" sz="1600" dirty="0" smtClean="0"/>
          </a:p>
          <a:p>
            <a:pPr lvl="1"/>
            <a:r>
              <a:rPr lang="en-US" sz="1600" dirty="0" smtClean="0"/>
              <a:t>In present state can only access sheath limited and high recycling conditions for ITER</a:t>
            </a:r>
            <a:endParaRPr lang="en-GB" sz="1600" dirty="0" smtClean="0"/>
          </a:p>
          <a:p>
            <a:pPr lvl="1"/>
            <a:r>
              <a:rPr lang="en-GB" sz="1600" dirty="0" smtClean="0"/>
              <a:t>Account for impurities and </a:t>
            </a:r>
            <a:r>
              <a:rPr lang="en-GB" sz="1600" dirty="0" err="1" smtClean="0"/>
              <a:t>divertor</a:t>
            </a:r>
            <a:r>
              <a:rPr lang="en-GB" sz="1600" dirty="0" smtClean="0"/>
              <a:t> dissipation, including 3D effects (ripple and RMPs)</a:t>
            </a:r>
          </a:p>
          <a:p>
            <a:pPr lvl="1"/>
            <a:r>
              <a:rPr lang="en-GB" sz="1600" dirty="0" smtClean="0"/>
              <a:t>plasma &amp; geometry description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3D Edge Transport Studies </a:t>
            </a:r>
            <a:r>
              <a:rPr lang="en-GB" dirty="0" smtClean="0"/>
              <a:t>for </a:t>
            </a:r>
            <a:r>
              <a:rPr lang="en-GB" dirty="0" err="1" smtClean="0"/>
              <a:t>Stellarator</a:t>
            </a:r>
            <a:r>
              <a:rPr lang="en-GB" dirty="0" smtClean="0"/>
              <a:t> (M8) and ITER (M1,2)</a:t>
            </a:r>
            <a:endParaRPr lang="en-GB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016" y="5229200"/>
            <a:ext cx="4095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</a:t>
            </a:r>
            <a:r>
              <a:rPr lang="en-GB" dirty="0"/>
              <a:t>: Calculations </a:t>
            </a:r>
            <a:r>
              <a:rPr lang="en-GB" dirty="0" smtClean="0"/>
              <a:t>for 3D Dynamic </a:t>
            </a:r>
            <a:r>
              <a:rPr lang="en-GB" dirty="0"/>
              <a:t>Ergodic </a:t>
            </a:r>
            <a:r>
              <a:rPr lang="en-GB" dirty="0" err="1"/>
              <a:t>Divertor</a:t>
            </a:r>
            <a:r>
              <a:rPr lang="en-GB" dirty="0"/>
              <a:t> at TEXTOR [D. </a:t>
            </a:r>
            <a:r>
              <a:rPr lang="en-GB" dirty="0" err="1"/>
              <a:t>Harting</a:t>
            </a:r>
            <a:r>
              <a:rPr lang="en-GB" dirty="0"/>
              <a:t>, D. Reiter, Y. </a:t>
            </a:r>
            <a:r>
              <a:rPr lang="en-GB" dirty="0" err="1"/>
              <a:t>Feng</a:t>
            </a:r>
            <a:r>
              <a:rPr lang="en-GB" dirty="0"/>
              <a:t> et al. CPC 48, 2008] 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278233"/>
            <a:ext cx="3497313" cy="257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1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First principles &amp; integrated modelling in support of M1, M2 and M8 </a:t>
            </a:r>
            <a:endParaRPr lang="en-GB" dirty="0"/>
          </a:p>
        </p:txBody>
      </p:sp>
      <p:pic>
        <p:nvPicPr>
          <p:cNvPr id="2050" name="Picture 2" descr="\\CCFEPC\Home\U-Z\xlit\Desktop\Marconi-Fusion-670x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32656" y="3933056"/>
            <a:ext cx="638175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554" y="3068960"/>
            <a:ext cx="2452446" cy="238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57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72" y="962472"/>
            <a:ext cx="9023523" cy="2592288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 smtClean="0"/>
              <a:t>EUROfusion</a:t>
            </a:r>
            <a:r>
              <a:rPr lang="en-GB" dirty="0" smtClean="0"/>
              <a:t> HPC Marconi-Fusion available since mid 2016 </a:t>
            </a:r>
          </a:p>
          <a:p>
            <a:pPr lvl="1"/>
            <a:r>
              <a:rPr lang="en-GB" dirty="0" smtClean="0"/>
              <a:t>Performance 1 to </a:t>
            </a:r>
            <a:r>
              <a:rPr lang="en-GB" dirty="0"/>
              <a:t>3.3 times HELIOS </a:t>
            </a:r>
          </a:p>
          <a:p>
            <a:pPr lvl="1"/>
            <a:r>
              <a:rPr lang="en-GB" dirty="0"/>
              <a:t>August 2017: 1 </a:t>
            </a:r>
            <a:r>
              <a:rPr lang="en-GB" dirty="0" err="1"/>
              <a:t>Pflops</a:t>
            </a:r>
            <a:r>
              <a:rPr lang="en-GB" dirty="0"/>
              <a:t> A1 partition to the much larger 5 </a:t>
            </a:r>
            <a:r>
              <a:rPr lang="en-GB" dirty="0" err="1"/>
              <a:t>Pflops</a:t>
            </a:r>
            <a:r>
              <a:rPr lang="en-GB" dirty="0"/>
              <a:t> A3 </a:t>
            </a:r>
            <a:r>
              <a:rPr lang="en-GB" dirty="0" smtClean="0"/>
              <a:t>partition</a:t>
            </a:r>
          </a:p>
          <a:p>
            <a:r>
              <a:rPr lang="en-GB" dirty="0" smtClean="0"/>
              <a:t>Gateway for integrated modelling transferred </a:t>
            </a:r>
            <a:r>
              <a:rPr lang="en-GB" dirty="0"/>
              <a:t>to Marconi-Fusion</a:t>
            </a:r>
            <a:endParaRPr lang="en-GB" dirty="0" smtClean="0"/>
          </a:p>
          <a:p>
            <a:r>
              <a:rPr lang="en-GB" dirty="0" smtClean="0"/>
              <a:t>Second </a:t>
            </a:r>
            <a:r>
              <a:rPr lang="en-GB" dirty="0"/>
              <a:t>cycle of </a:t>
            </a:r>
            <a:r>
              <a:rPr lang="en-GB" dirty="0" smtClean="0"/>
              <a:t>projects selected end of July 2017</a:t>
            </a:r>
          </a:p>
          <a:p>
            <a:r>
              <a:rPr lang="en-GB" dirty="0" smtClean="0"/>
              <a:t>High Level Support Team effort  </a:t>
            </a:r>
            <a:r>
              <a:rPr lang="en-GB" dirty="0"/>
              <a:t>is critical to take advantage of the HPC capabilities (codes optimisation for new architecture) 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064896" cy="914400"/>
          </a:xfrm>
        </p:spPr>
        <p:txBody>
          <a:bodyPr>
            <a:normAutofit/>
          </a:bodyPr>
          <a:lstStyle/>
          <a:p>
            <a:r>
              <a:rPr lang="en-GB" sz="3200" dirty="0" err="1" smtClean="0"/>
              <a:t>EUROfusion</a:t>
            </a:r>
            <a:r>
              <a:rPr lang="en-GB" sz="3200" dirty="0" smtClean="0"/>
              <a:t> High </a:t>
            </a:r>
            <a:r>
              <a:rPr lang="en-GB" sz="3200" dirty="0"/>
              <a:t>Performance Computer </a:t>
            </a:r>
            <a:r>
              <a:rPr lang="en-GB" sz="3200" dirty="0" smtClean="0"/>
              <a:t>Marconi-Fusion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3" y="4581128"/>
            <a:ext cx="3605758" cy="2172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8762" y="3573016"/>
            <a:ext cx="2499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HPC Marconi-Fusion  in Italy/Bologna) CINECA</a:t>
            </a:r>
            <a:endParaRPr lang="en-GB" b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194" y="3501008"/>
            <a:ext cx="4008278" cy="310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5927872" y="3383606"/>
            <a:ext cx="2769147" cy="405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 smtClean="0"/>
              <a:t>Allocated resources </a:t>
            </a:r>
          </a:p>
        </p:txBody>
      </p:sp>
      <p:pic>
        <p:nvPicPr>
          <p:cNvPr id="3074" name="Picture 2" descr="\\CCFEPC\Home\U-Z\xlit\Desktop\cineca-1-400x245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5144" y="3443804"/>
            <a:ext cx="2030872" cy="124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908720"/>
            <a:ext cx="9108503" cy="1296144"/>
          </a:xfrm>
        </p:spPr>
        <p:txBody>
          <a:bodyPr>
            <a:normAutofit fontScale="92500"/>
          </a:bodyPr>
          <a:lstStyle/>
          <a:p>
            <a:r>
              <a:rPr lang="en-US" altLang="en-US" dirty="0"/>
              <a:t>M</a:t>
            </a:r>
            <a:r>
              <a:rPr lang="en-US" altLang="en-US" dirty="0" smtClean="0"/>
              <a:t>ulti-scales ITG/ETG gyro-kinetic simulations (GENE) show the importance </a:t>
            </a:r>
            <a:r>
              <a:rPr lang="en-US" altLang="en-US" dirty="0"/>
              <a:t>of </a:t>
            </a:r>
            <a:r>
              <a:rPr lang="en-US" altLang="en-US" dirty="0" smtClean="0"/>
              <a:t>ETG turbulence to reproduce electron transport</a:t>
            </a:r>
          </a:p>
          <a:p>
            <a:r>
              <a:rPr lang="en-US" dirty="0" smtClean="0"/>
              <a:t>Results relevant for </a:t>
            </a:r>
            <a:r>
              <a:rPr lang="en-GB" dirty="0" smtClean="0"/>
              <a:t>future </a:t>
            </a:r>
            <a:r>
              <a:rPr lang="en-GB" dirty="0"/>
              <a:t>ITER simulations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500" y="0"/>
            <a:ext cx="7020780" cy="914400"/>
          </a:xfrm>
        </p:spPr>
        <p:txBody>
          <a:bodyPr/>
          <a:lstStyle/>
          <a:p>
            <a:r>
              <a:rPr lang="en-GB" dirty="0" smtClean="0"/>
              <a:t>Multi-scales Gyro-Kinetic simulations </a:t>
            </a:r>
            <a:r>
              <a:rPr lang="en-GB" dirty="0"/>
              <a:t>of heat transport in JET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2245772"/>
            <a:ext cx="6552728" cy="402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60099"/>
            <a:ext cx="3141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[N</a:t>
            </a:r>
            <a:r>
              <a:rPr lang="en-US" altLang="en-US" dirty="0">
                <a:solidFill>
                  <a:srgbClr val="002060"/>
                </a:solidFill>
              </a:rPr>
              <a:t>. </a:t>
            </a:r>
            <a:r>
              <a:rPr lang="en-US" altLang="en-US" dirty="0" smtClean="0">
                <a:solidFill>
                  <a:srgbClr val="002060"/>
                </a:solidFill>
              </a:rPr>
              <a:t>Bonanomi et al sub. to PRL] 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6023029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8. x 10</a:t>
            </a:r>
            <a:r>
              <a:rPr lang="en-GB" baseline="30000" dirty="0" smtClean="0"/>
              <a:t>6</a:t>
            </a:r>
            <a:r>
              <a:rPr lang="en-GB" dirty="0" smtClean="0"/>
              <a:t> </a:t>
            </a:r>
            <a:r>
              <a:rPr lang="en-GB" dirty="0" err="1" smtClean="0"/>
              <a:t>CPUh</a:t>
            </a:r>
            <a:r>
              <a:rPr lang="en-GB" dirty="0" smtClean="0"/>
              <a:t> on HELIOS continuing on Marconi-Fusion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91512" y="5363398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Ion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4365104"/>
            <a:ext cx="10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Electron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319042" y="3871108"/>
            <a:ext cx="22119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Normalised Heat flux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468587" y="6084004"/>
            <a:ext cx="17459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Normalised time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074261" y="5373216"/>
            <a:ext cx="5709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Exp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1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2012 EU </a:t>
            </a:r>
            <a:r>
              <a:rPr lang="en-US" sz="3200" dirty="0"/>
              <a:t>Roadmap </a:t>
            </a:r>
            <a:r>
              <a:rPr lang="en-GB" sz="3200" dirty="0"/>
              <a:t>to the realisation of fusion </a:t>
            </a:r>
            <a:r>
              <a:rPr lang="en-GB" sz="3200" dirty="0" smtClean="0"/>
              <a:t>energy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528"/>
          <a:stretch/>
        </p:blipFill>
        <p:spPr bwMode="auto">
          <a:xfrm>
            <a:off x="0" y="1193371"/>
            <a:ext cx="565140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566349" y="1006284"/>
            <a:ext cx="3577651" cy="551905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ts val="2700"/>
              </a:lnSpc>
            </a:pPr>
            <a:r>
              <a:rPr lang="en-GB" dirty="0" smtClean="0"/>
              <a:t>Joint EU </a:t>
            </a:r>
            <a:r>
              <a:rPr lang="en-GB" dirty="0"/>
              <a:t>programme with clear goal </a:t>
            </a:r>
          </a:p>
          <a:p>
            <a:pPr>
              <a:lnSpc>
                <a:spcPts val="2700"/>
              </a:lnSpc>
            </a:pPr>
            <a:r>
              <a:rPr lang="en-GB" dirty="0" smtClean="0"/>
              <a:t>Avoids </a:t>
            </a:r>
            <a:r>
              <a:rPr lang="en-GB" dirty="0"/>
              <a:t>open-ended </a:t>
            </a:r>
            <a:r>
              <a:rPr lang="en-GB" dirty="0" smtClean="0"/>
              <a:t>R&amp;D</a:t>
            </a:r>
          </a:p>
          <a:p>
            <a:pPr>
              <a:lnSpc>
                <a:spcPts val="2700"/>
              </a:lnSpc>
            </a:pPr>
            <a:r>
              <a:rPr lang="en-GB" dirty="0" smtClean="0"/>
              <a:t>ITER: the </a:t>
            </a:r>
            <a:r>
              <a:rPr lang="en-GB" dirty="0"/>
              <a:t>key facility </a:t>
            </a:r>
            <a:r>
              <a:rPr lang="en-GB" dirty="0" smtClean="0"/>
              <a:t>&amp; </a:t>
            </a:r>
            <a:r>
              <a:rPr lang="en-GB" dirty="0"/>
              <a:t>critical path </a:t>
            </a:r>
            <a:endParaRPr lang="en-GB" dirty="0" smtClean="0"/>
          </a:p>
          <a:p>
            <a:pPr>
              <a:lnSpc>
                <a:spcPts val="2700"/>
              </a:lnSpc>
            </a:pPr>
            <a:r>
              <a:rPr lang="en-GB" dirty="0" smtClean="0">
                <a:solidFill>
                  <a:srgbClr val="FF0000"/>
                </a:solidFill>
              </a:rPr>
              <a:t>DEMO </a:t>
            </a:r>
            <a:r>
              <a:rPr lang="en-GB" dirty="0">
                <a:solidFill>
                  <a:srgbClr val="FF0000"/>
                </a:solidFill>
              </a:rPr>
              <a:t>construction after ITER Q=10 </a:t>
            </a:r>
            <a:r>
              <a:rPr lang="en-GB" dirty="0" smtClean="0"/>
              <a:t>and a </a:t>
            </a:r>
            <a:r>
              <a:rPr lang="en-GB" dirty="0"/>
              <a:t>single step to </a:t>
            </a:r>
            <a:r>
              <a:rPr lang="en-US" dirty="0"/>
              <a:t>a commercial fusion power </a:t>
            </a:r>
            <a:r>
              <a:rPr lang="en-US" dirty="0" smtClean="0"/>
              <a:t>plant</a:t>
            </a:r>
            <a:endParaRPr lang="en-GB" dirty="0" smtClean="0"/>
          </a:p>
          <a:p>
            <a:pPr>
              <a:lnSpc>
                <a:spcPts val="2700"/>
              </a:lnSpc>
            </a:pPr>
            <a:r>
              <a:rPr lang="en-GB" dirty="0" smtClean="0">
                <a:solidFill>
                  <a:srgbClr val="FF0000"/>
                </a:solidFill>
              </a:rPr>
              <a:t>2017: roadmap  evolution with </a:t>
            </a:r>
            <a:r>
              <a:rPr lang="de-DE" dirty="0" smtClean="0">
                <a:solidFill>
                  <a:srgbClr val="FF0000"/>
                </a:solidFill>
              </a:rPr>
              <a:t>revised ITER schedule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9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19" y="1083498"/>
            <a:ext cx="5324053" cy="5081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Installation of ETS on JET cluster and on the new Gateway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 smtClean="0"/>
              <a:t>Ongoing benchmark </a:t>
            </a:r>
            <a:r>
              <a:rPr lang="en-GB" dirty="0"/>
              <a:t>(interpretative) </a:t>
            </a:r>
            <a:r>
              <a:rPr lang="en-GB" dirty="0" smtClean="0"/>
              <a:t>against TRANSP</a:t>
            </a:r>
          </a:p>
          <a:p>
            <a:pPr marL="0" indent="0">
              <a:buNone/>
            </a:pPr>
            <a:r>
              <a:rPr lang="en-GB" dirty="0" smtClean="0"/>
              <a:t>Next step in 2018-2019:</a:t>
            </a:r>
          </a:p>
          <a:p>
            <a:r>
              <a:rPr lang="en-GB" dirty="0" smtClean="0"/>
              <a:t>ETS exploitation on attractive scientific cases with ETS added values</a:t>
            </a:r>
            <a:endParaRPr lang="en-US" dirty="0" smtClean="0"/>
          </a:p>
          <a:p>
            <a:pPr lvl="1"/>
            <a:r>
              <a:rPr lang="en-GB" dirty="0"/>
              <a:t>Modelling of ICRH heating schemes in mixed species </a:t>
            </a:r>
            <a:r>
              <a:rPr lang="en-GB" dirty="0" smtClean="0"/>
              <a:t>plasmas</a:t>
            </a:r>
          </a:p>
          <a:p>
            <a:pPr lvl="1"/>
            <a:r>
              <a:rPr lang="en-US" dirty="0" smtClean="0"/>
              <a:t>NTM </a:t>
            </a:r>
            <a:r>
              <a:rPr lang="en-US" dirty="0"/>
              <a:t>time dependent </a:t>
            </a:r>
            <a:r>
              <a:rPr lang="en-US" dirty="0" smtClean="0"/>
              <a:t>modelling in JET scenarios</a:t>
            </a:r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 Transport Solver (ETS) benchmarked against TRANSP and future exploitation</a:t>
            </a:r>
            <a:endParaRPr lang="en-GB" dirty="0"/>
          </a:p>
        </p:txBody>
      </p:sp>
      <p:pic>
        <p:nvPicPr>
          <p:cNvPr id="4" name="Imag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708" y="1895846"/>
            <a:ext cx="3403401" cy="4629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8046" y="1099304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JET #92416 t=5.750 </a:t>
            </a:r>
          </a:p>
          <a:p>
            <a:r>
              <a:rPr lang="en-GB" dirty="0" smtClean="0"/>
              <a:t>TRANSP: 92416Q05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01578" y="2852936"/>
            <a:ext cx="137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DD-thermal fusion reaction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9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54138"/>
            <a:ext cx="8856984" cy="571522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2018: a </a:t>
            </a:r>
            <a:r>
              <a:rPr lang="en-GB" dirty="0"/>
              <a:t>new Task Force </a:t>
            </a:r>
            <a:r>
              <a:rPr lang="en-GB" dirty="0" smtClean="0"/>
              <a:t>within WP-Code Development </a:t>
            </a:r>
            <a:r>
              <a:rPr lang="en-GB" dirty="0"/>
              <a:t>with the aim of expediting </a:t>
            </a:r>
            <a:r>
              <a:rPr lang="en-GB" dirty="0" smtClean="0"/>
              <a:t>(one </a:t>
            </a:r>
            <a:r>
              <a:rPr lang="en-GB" dirty="0"/>
              <a:t>year) the convergence of </a:t>
            </a:r>
            <a:r>
              <a:rPr lang="en-GB" dirty="0" smtClean="0"/>
              <a:t>EU </a:t>
            </a:r>
            <a:r>
              <a:rPr lang="en-GB" dirty="0"/>
              <a:t>workflows to </a:t>
            </a:r>
            <a:r>
              <a:rPr lang="en-GB" dirty="0" smtClean="0"/>
              <a:t>IMAS</a:t>
            </a:r>
          </a:p>
          <a:p>
            <a:pPr lvl="1"/>
            <a:r>
              <a:rPr lang="en-GB" dirty="0" smtClean="0"/>
              <a:t>Demonstration </a:t>
            </a:r>
            <a:r>
              <a:rPr lang="en-GB" dirty="0"/>
              <a:t>of a core plasma workflow in </a:t>
            </a:r>
            <a:r>
              <a:rPr lang="en-GB" dirty="0" smtClean="0"/>
              <a:t>IMAS (end </a:t>
            </a:r>
            <a:r>
              <a:rPr lang="en-GB" dirty="0"/>
              <a:t>of </a:t>
            </a:r>
            <a:r>
              <a:rPr lang="en-GB" dirty="0" smtClean="0"/>
              <a:t>2018) but </a:t>
            </a:r>
            <a:r>
              <a:rPr lang="en-GB" dirty="0"/>
              <a:t>with minimal elements, so </a:t>
            </a:r>
            <a:r>
              <a:rPr lang="en-GB" dirty="0" smtClean="0"/>
              <a:t>physics exploitation in 2019</a:t>
            </a:r>
          </a:p>
          <a:p>
            <a:r>
              <a:rPr lang="en-GB" dirty="0" smtClean="0"/>
              <a:t>EU-MHD </a:t>
            </a:r>
            <a:r>
              <a:rPr lang="en-GB" dirty="0"/>
              <a:t>stability workflow in IMAS </a:t>
            </a:r>
            <a:r>
              <a:rPr lang="en-GB" dirty="0" smtClean="0"/>
              <a:t>ready</a:t>
            </a:r>
            <a:endParaRPr lang="en-GB" dirty="0"/>
          </a:p>
          <a:p>
            <a:r>
              <a:rPr lang="en-GB" dirty="0" err="1" smtClean="0"/>
              <a:t>EUROfusion</a:t>
            </a:r>
            <a:r>
              <a:rPr lang="en-GB" dirty="0" smtClean="0"/>
              <a:t> </a:t>
            </a:r>
            <a:r>
              <a:rPr lang="en-GB" dirty="0"/>
              <a:t>databases for JET, MST </a:t>
            </a:r>
            <a:r>
              <a:rPr lang="en-GB" dirty="0" smtClean="0"/>
              <a:t>using </a:t>
            </a:r>
            <a:r>
              <a:rPr lang="en-GB" dirty="0"/>
              <a:t>IMAS </a:t>
            </a:r>
            <a:r>
              <a:rPr lang="en-GB" dirty="0" smtClean="0"/>
              <a:t>infrastructure</a:t>
            </a:r>
          </a:p>
          <a:p>
            <a:r>
              <a:rPr lang="en-GB" dirty="0" smtClean="0"/>
              <a:t>Coordinated projects with JET </a:t>
            </a:r>
            <a:r>
              <a:rPr lang="en-GB" dirty="0"/>
              <a:t>and MST </a:t>
            </a:r>
            <a:r>
              <a:rPr lang="en-GB" dirty="0" smtClean="0"/>
              <a:t> 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quilibrium </a:t>
            </a:r>
            <a:r>
              <a:rPr lang="en-GB" dirty="0"/>
              <a:t>reconstruction </a:t>
            </a:r>
            <a:endParaRPr lang="en-GB" dirty="0" smtClean="0"/>
          </a:p>
          <a:p>
            <a:pPr lvl="1"/>
            <a:r>
              <a:rPr lang="en-GB" dirty="0" smtClean="0"/>
              <a:t>Profile </a:t>
            </a:r>
            <a:r>
              <a:rPr lang="en-GB" dirty="0"/>
              <a:t>data for transport simulations </a:t>
            </a:r>
            <a:endParaRPr lang="en-GB" dirty="0" smtClean="0"/>
          </a:p>
          <a:p>
            <a:r>
              <a:rPr lang="en-GB" dirty="0" smtClean="0"/>
              <a:t>Steering </a:t>
            </a:r>
            <a:r>
              <a:rPr lang="en-GB" dirty="0"/>
              <a:t>Committee </a:t>
            </a:r>
            <a:r>
              <a:rPr lang="en-GB" dirty="0" smtClean="0"/>
              <a:t>between </a:t>
            </a:r>
            <a:r>
              <a:rPr lang="en-GB" dirty="0" err="1"/>
              <a:t>EUROfusion</a:t>
            </a:r>
            <a:r>
              <a:rPr lang="en-GB" dirty="0"/>
              <a:t> </a:t>
            </a:r>
            <a:r>
              <a:rPr lang="en-GB" dirty="0" smtClean="0"/>
              <a:t>and ITER-IO</a:t>
            </a:r>
          </a:p>
          <a:p>
            <a:pPr lvl="1"/>
            <a:r>
              <a:rPr lang="en-GB" dirty="0"/>
              <a:t>to </a:t>
            </a:r>
            <a:r>
              <a:rPr lang="en-GB" dirty="0" smtClean="0"/>
              <a:t>ensure </a:t>
            </a:r>
            <a:r>
              <a:rPr lang="en-GB" dirty="0"/>
              <a:t>high level coordination </a:t>
            </a:r>
            <a:r>
              <a:rPr lang="en-GB" dirty="0" smtClean="0"/>
              <a:t>on </a:t>
            </a:r>
            <a:r>
              <a:rPr lang="en-GB" dirty="0"/>
              <a:t>IMAS development </a:t>
            </a:r>
            <a:r>
              <a:rPr lang="en-GB" dirty="0" smtClean="0"/>
              <a:t>between </a:t>
            </a:r>
            <a:r>
              <a:rPr lang="en-GB" dirty="0" err="1" smtClean="0"/>
              <a:t>EUROfusion</a:t>
            </a:r>
            <a:r>
              <a:rPr lang="en-GB" dirty="0" smtClean="0"/>
              <a:t> and ITER-CT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ITER Integrated Analysis and Modelling Suite (IMAS</a:t>
            </a:r>
            <a:r>
              <a:rPr lang="en-GB" dirty="0" smtClean="0"/>
              <a:t>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6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-27384"/>
            <a:ext cx="770485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 smtClean="0"/>
              <a:t>Conclusion [1/2]: Overview of EUROfusion facilities operation in 2018 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" y="836712"/>
            <a:ext cx="9167261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44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006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 </a:t>
            </a:r>
            <a:r>
              <a:rPr lang="en-GB" dirty="0"/>
              <a:t>challenging and fascinating 2018 programme which requires high level of EU </a:t>
            </a:r>
            <a:r>
              <a:rPr lang="en-GB" dirty="0" smtClean="0"/>
              <a:t>programme coordination</a:t>
            </a:r>
          </a:p>
          <a:p>
            <a:r>
              <a:rPr lang="en-US" dirty="0" smtClean="0"/>
              <a:t>Ongoing selection of the new EU members of ITPA groups </a:t>
            </a:r>
          </a:p>
          <a:p>
            <a:r>
              <a:rPr lang="en-GB" dirty="0" smtClean="0"/>
              <a:t>Launch </a:t>
            </a:r>
            <a:r>
              <a:rPr lang="en-GB" dirty="0"/>
              <a:t>new projects in the field of Plasma Exhausts </a:t>
            </a:r>
            <a:endParaRPr lang="en-US" dirty="0" smtClean="0"/>
          </a:p>
          <a:p>
            <a:r>
              <a:rPr lang="en-GB" dirty="0" smtClean="0"/>
              <a:t>Evolution of the EU Fusion roadmap </a:t>
            </a:r>
          </a:p>
          <a:p>
            <a:r>
              <a:rPr lang="en-US" dirty="0"/>
              <a:t>A strong focus to support ITER operation while laying out the foundation of DEMO design </a:t>
            </a:r>
            <a:endParaRPr lang="en-GB" dirty="0" smtClean="0"/>
          </a:p>
          <a:p>
            <a:r>
              <a:rPr lang="en-GB" dirty="0" smtClean="0"/>
              <a:t>Prepare the extension of the ‘2014-2018’ EU Commission Grant for 2019-2020 within Horizon </a:t>
            </a:r>
            <a:r>
              <a:rPr lang="en-GB" dirty="0"/>
              <a:t>2020 (2014-2020)</a:t>
            </a:r>
            <a:endParaRPr lang="en-GB" dirty="0" smtClean="0"/>
          </a:p>
          <a:p>
            <a:r>
              <a:rPr lang="en-GB" dirty="0" smtClean="0"/>
              <a:t>Start preparing the fusion research grant for the next Framework </a:t>
            </a:r>
            <a:r>
              <a:rPr lang="en-GB" dirty="0"/>
              <a:t>Programme 9 (FP9</a:t>
            </a:r>
            <a:r>
              <a:rPr lang="en-GB" dirty="0" smtClean="0"/>
              <a:t>).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[2/2]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8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 smtClean="0"/>
              <a:t> </a:t>
            </a:r>
            <a:r>
              <a:rPr lang="en-GB" b="0" dirty="0"/>
              <a:t>At the 16th meeting of the General Assembly of </a:t>
            </a:r>
            <a:r>
              <a:rPr lang="en-GB" b="0" dirty="0" err="1"/>
              <a:t>EUROfusion</a:t>
            </a:r>
            <a:r>
              <a:rPr lang="en-GB" b="0" dirty="0"/>
              <a:t> </a:t>
            </a:r>
            <a:r>
              <a:rPr lang="en-GB" b="0" dirty="0" smtClean="0"/>
              <a:t>(December 2016),  </a:t>
            </a:r>
            <a:r>
              <a:rPr lang="en-GB" b="0" dirty="0"/>
              <a:t>it was decided </a:t>
            </a:r>
            <a:r>
              <a:rPr lang="en-GB" b="0" dirty="0" smtClean="0"/>
              <a:t>membership </a:t>
            </a:r>
            <a:r>
              <a:rPr lang="en-GB" b="0" dirty="0"/>
              <a:t>of European representatives in the various ITPA Topical Groups will be </a:t>
            </a:r>
            <a:r>
              <a:rPr lang="en-GB" b="0" dirty="0" smtClean="0"/>
              <a:t>limited </a:t>
            </a:r>
            <a:r>
              <a:rPr lang="en-GB" b="0" dirty="0"/>
              <a:t>in time to six </a:t>
            </a:r>
            <a:r>
              <a:rPr lang="en-GB" b="0" dirty="0" smtClean="0"/>
              <a:t>years</a:t>
            </a:r>
          </a:p>
          <a:p>
            <a:pPr lvl="1"/>
            <a:r>
              <a:rPr lang="en-GB" dirty="0"/>
              <a:t>‘Old’ members will gradually step down in ‘17,  ‘18 and </a:t>
            </a:r>
            <a:r>
              <a:rPr lang="en-GB" dirty="0" smtClean="0"/>
              <a:t>’19</a:t>
            </a:r>
          </a:p>
          <a:p>
            <a:pPr lvl="1"/>
            <a:r>
              <a:rPr lang="en-GB" dirty="0"/>
              <a:t>ITPA TG chairs </a:t>
            </a:r>
            <a:r>
              <a:rPr lang="en-GB" dirty="0" smtClean="0"/>
              <a:t>or/and </a:t>
            </a:r>
            <a:r>
              <a:rPr lang="en-GB" dirty="0"/>
              <a:t>EU members have been contacted to optimise the rotation </a:t>
            </a:r>
            <a:r>
              <a:rPr lang="en-GB" dirty="0" smtClean="0"/>
              <a:t>schedule</a:t>
            </a:r>
            <a:endParaRPr lang="en-GB" dirty="0"/>
          </a:p>
          <a:p>
            <a:pPr lvl="1"/>
            <a:endParaRPr lang="en-GB" b="0" dirty="0" smtClean="0"/>
          </a:p>
          <a:p>
            <a:r>
              <a:rPr lang="en-GB" b="0" dirty="0" smtClean="0"/>
              <a:t>2017 EU </a:t>
            </a:r>
            <a:r>
              <a:rPr lang="en-GB" b="0" dirty="0"/>
              <a:t>call </a:t>
            </a:r>
            <a:r>
              <a:rPr lang="en-GB" b="0" dirty="0" smtClean="0"/>
              <a:t>for </a:t>
            </a:r>
            <a:r>
              <a:rPr lang="en-GB" b="0" dirty="0"/>
              <a:t>new ITPA topical Group members</a:t>
            </a:r>
            <a:endParaRPr lang="en-GB" b="0" dirty="0" smtClean="0"/>
          </a:p>
          <a:p>
            <a:pPr lvl="1"/>
            <a:r>
              <a:rPr lang="en-GB" dirty="0"/>
              <a:t>With focus on specific competences that are </a:t>
            </a:r>
            <a:r>
              <a:rPr lang="en-GB" dirty="0" smtClean="0"/>
              <a:t>needed</a:t>
            </a:r>
            <a:endParaRPr lang="en-GB" b="0" dirty="0" smtClean="0"/>
          </a:p>
          <a:p>
            <a:pPr lvl="1"/>
            <a:r>
              <a:rPr lang="en-GB" b="0" dirty="0" smtClean="0"/>
              <a:t>Deadline to reply </a:t>
            </a:r>
            <a:r>
              <a:rPr lang="en-GB" u="sng" dirty="0" smtClean="0"/>
              <a:t>31 </a:t>
            </a:r>
            <a:r>
              <a:rPr lang="en-GB" u="sng" dirty="0"/>
              <a:t>October </a:t>
            </a:r>
            <a:r>
              <a:rPr lang="en-GB" u="sng" dirty="0" smtClean="0"/>
              <a:t>2017 </a:t>
            </a:r>
          </a:p>
          <a:p>
            <a:pPr lvl="1"/>
            <a:r>
              <a:rPr lang="en-GB" dirty="0" smtClean="0"/>
              <a:t>Replies to the call under analysis </a:t>
            </a:r>
            <a:r>
              <a:rPr lang="en-GB" dirty="0"/>
              <a:t>by the EU ITPA CC members who will make a proposal to the </a:t>
            </a:r>
            <a:r>
              <a:rPr lang="en-GB" dirty="0" smtClean="0"/>
              <a:t>next </a:t>
            </a:r>
            <a:r>
              <a:rPr lang="en-GB" dirty="0" err="1" smtClean="0"/>
              <a:t>EUROfusion</a:t>
            </a:r>
            <a:r>
              <a:rPr lang="en-GB" dirty="0" smtClean="0"/>
              <a:t> GA meeting </a:t>
            </a:r>
            <a:endParaRPr lang="en-GB" b="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EU participation in the ITPA topical Group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3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Back-up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10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D-T Equivalent  </a:t>
            </a:r>
            <a:r>
              <a:rPr lang="en-GB" dirty="0"/>
              <a:t>fusion power 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179512" y="895510"/>
            <a:ext cx="8928992" cy="5729359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‘Baseline</a:t>
            </a:r>
            <a:r>
              <a:rPr lang="en-GB" dirty="0"/>
              <a:t>’ performance exceeds previous </a:t>
            </a:r>
            <a:r>
              <a:rPr lang="en-GB" dirty="0" smtClean="0"/>
              <a:t>projections: </a:t>
            </a:r>
          </a:p>
          <a:p>
            <a:pPr lvl="1"/>
            <a:r>
              <a:rPr lang="en-GB" dirty="0" smtClean="0"/>
              <a:t>extension </a:t>
            </a:r>
            <a:r>
              <a:rPr lang="en-GB" dirty="0"/>
              <a:t>of H</a:t>
            </a:r>
            <a:r>
              <a:rPr lang="en-GB" baseline="-25000" dirty="0"/>
              <a:t>98</a:t>
            </a:r>
            <a:r>
              <a:rPr lang="en-GB" dirty="0"/>
              <a:t>~1 domain to higher plasma current </a:t>
            </a:r>
          </a:p>
          <a:p>
            <a:pPr lvl="1"/>
            <a:r>
              <a:rPr lang="en-GB" dirty="0" smtClean="0"/>
              <a:t>development </a:t>
            </a:r>
            <a:r>
              <a:rPr lang="en-GB" dirty="0"/>
              <a:t>of </a:t>
            </a:r>
            <a:r>
              <a:rPr lang="en-GB" dirty="0" err="1"/>
              <a:t>T</a:t>
            </a:r>
            <a:r>
              <a:rPr lang="en-GB" baseline="-25000" dirty="0" err="1"/>
              <a:t>i</a:t>
            </a:r>
            <a:r>
              <a:rPr lang="en-GB" dirty="0"/>
              <a:t>&gt;</a:t>
            </a:r>
            <a:r>
              <a:rPr lang="en-GB" dirty="0" err="1"/>
              <a:t>T</a:t>
            </a:r>
            <a:r>
              <a:rPr lang="en-GB" baseline="-25000" dirty="0" err="1"/>
              <a:t>e</a:t>
            </a:r>
            <a:r>
              <a:rPr lang="en-GB" dirty="0"/>
              <a:t> conditions in plasma </a:t>
            </a:r>
            <a:r>
              <a:rPr lang="en-GB" dirty="0" smtClean="0"/>
              <a:t>core</a:t>
            </a:r>
          </a:p>
          <a:p>
            <a:r>
              <a:rPr lang="en-GB" dirty="0"/>
              <a:t>Equivalent </a:t>
            </a:r>
            <a:r>
              <a:rPr lang="en-GB" dirty="0" smtClean="0"/>
              <a:t>D-T </a:t>
            </a:r>
            <a:r>
              <a:rPr lang="en-GB" dirty="0"/>
              <a:t>fusion power at constant power is similar for both ‘baseline’ &amp; ‘hybrid</a:t>
            </a:r>
            <a:r>
              <a:rPr lang="en-GB" dirty="0" smtClean="0"/>
              <a:t>:</a:t>
            </a:r>
            <a:endParaRPr lang="en-GB" dirty="0"/>
          </a:p>
          <a:p>
            <a:pPr lvl="1"/>
            <a:r>
              <a:rPr lang="en-GB" dirty="0"/>
              <a:t>P</a:t>
            </a:r>
            <a:r>
              <a:rPr lang="en-GB" baseline="-25000" dirty="0"/>
              <a:t>fusion</a:t>
            </a:r>
            <a:r>
              <a:rPr lang="en-GB" dirty="0"/>
              <a:t>~7.2MW (assuming </a:t>
            </a:r>
            <a:r>
              <a:rPr lang="en-GB" dirty="0" err="1"/>
              <a:t>E</a:t>
            </a:r>
            <a:r>
              <a:rPr lang="en-GB" baseline="-25000" dirty="0" err="1"/>
              <a:t>beam</a:t>
            </a:r>
            <a:r>
              <a:rPr lang="en-GB" dirty="0"/>
              <a:t> achieved in 2016 </a:t>
            </a:r>
            <a:r>
              <a:rPr lang="en-GB" dirty="0" smtClean="0"/>
              <a:t>)</a:t>
            </a:r>
            <a:endParaRPr lang="en-GB" dirty="0"/>
          </a:p>
          <a:p>
            <a:pPr lvl="1"/>
            <a:r>
              <a:rPr lang="en-GB" dirty="0"/>
              <a:t>P</a:t>
            </a:r>
            <a:r>
              <a:rPr lang="en-GB" baseline="-25000" dirty="0"/>
              <a:t>fusion</a:t>
            </a:r>
            <a:r>
              <a:rPr lang="en-GB" dirty="0"/>
              <a:t>~8.1MW (assuming full E</a:t>
            </a:r>
            <a:r>
              <a:rPr lang="en-GB" baseline="-25000" dirty="0"/>
              <a:t>D</a:t>
            </a:r>
            <a:r>
              <a:rPr lang="en-GB" dirty="0"/>
              <a:t>=125keV &amp; E</a:t>
            </a:r>
            <a:r>
              <a:rPr lang="en-GB" baseline="-25000" dirty="0"/>
              <a:t>T</a:t>
            </a:r>
            <a:r>
              <a:rPr lang="en-GB" dirty="0"/>
              <a:t>=118keV</a:t>
            </a:r>
            <a:r>
              <a:rPr lang="en-GB" dirty="0" smtClean="0"/>
              <a:t>)</a:t>
            </a:r>
          </a:p>
          <a:p>
            <a:r>
              <a:rPr lang="en-GB" dirty="0" smtClean="0"/>
              <a:t> Extrapolation at higher power (40MW), different current/field </a:t>
            </a:r>
          </a:p>
          <a:p>
            <a:pPr lvl="1"/>
            <a:r>
              <a:rPr lang="en-GB" dirty="0" smtClean="0"/>
              <a:t>0-D and physics model : validation ongoing </a:t>
            </a:r>
            <a:endParaRPr lang="en-GB" dirty="0"/>
          </a:p>
          <a:p>
            <a:pPr lvl="1"/>
            <a:r>
              <a:rPr lang="en-GB" dirty="0" smtClean="0"/>
              <a:t>Coupled Core / pedestal modelling </a:t>
            </a:r>
          </a:p>
          <a:p>
            <a:pPr lvl="2"/>
            <a:r>
              <a:rPr lang="en-GB" altLang="en-US" dirty="0" smtClean="0">
                <a:latin typeface="Arial" charset="0"/>
                <a:cs typeface="Arial" charset="0"/>
              </a:rPr>
              <a:t>JETTO </a:t>
            </a:r>
            <a:r>
              <a:rPr lang="en-GB" altLang="en-US" dirty="0">
                <a:latin typeface="Arial" charset="0"/>
                <a:cs typeface="Arial" charset="0"/>
              </a:rPr>
              <a:t>Bohm-</a:t>
            </a:r>
            <a:r>
              <a:rPr lang="en-GB" altLang="en-US" dirty="0" err="1">
                <a:latin typeface="Arial" charset="0"/>
                <a:cs typeface="Arial" charset="0"/>
              </a:rPr>
              <a:t>gyroBohm</a:t>
            </a:r>
            <a:r>
              <a:rPr lang="en-GB" altLang="en-US" dirty="0">
                <a:latin typeface="Arial" charset="0"/>
                <a:cs typeface="Arial" charset="0"/>
              </a:rPr>
              <a:t> + </a:t>
            </a:r>
            <a:r>
              <a:rPr lang="en-GB" altLang="en-US" dirty="0" err="1">
                <a:latin typeface="Arial" charset="0"/>
                <a:cs typeface="Arial" charset="0"/>
              </a:rPr>
              <a:t>EUROped</a:t>
            </a:r>
            <a:endParaRPr lang="en-GB" altLang="en-US" dirty="0">
              <a:latin typeface="Arial" charset="0"/>
              <a:cs typeface="Arial" charset="0"/>
            </a:endParaRPr>
          </a:p>
          <a:p>
            <a:pPr lvl="2"/>
            <a:r>
              <a:rPr lang="en-GB" altLang="en-US" dirty="0">
                <a:latin typeface="Arial" charset="0"/>
                <a:cs typeface="Arial" charset="0"/>
              </a:rPr>
              <a:t>Quasilinear GK core + scaling for pedestal: CRONOS/JETTO TGLF + </a:t>
            </a:r>
            <a:r>
              <a:rPr lang="en-GB" altLang="en-US" dirty="0" err="1">
                <a:latin typeface="Arial" charset="0"/>
                <a:cs typeface="Arial" charset="0"/>
              </a:rPr>
              <a:t>Cordey’s</a:t>
            </a:r>
            <a:r>
              <a:rPr lang="en-GB" altLang="en-US" dirty="0">
                <a:latin typeface="Arial" charset="0"/>
                <a:cs typeface="Arial" charset="0"/>
              </a:rPr>
              <a:t> scaling for pedestal </a:t>
            </a:r>
            <a:r>
              <a:rPr lang="en-GB" altLang="en-US" dirty="0" smtClean="0">
                <a:latin typeface="Arial" charset="0"/>
                <a:cs typeface="Arial" charset="0"/>
              </a:rPr>
              <a:t>pressure</a:t>
            </a:r>
            <a:endParaRPr lang="en-GB" dirty="0" smtClean="0"/>
          </a:p>
          <a:p>
            <a:pPr lvl="1"/>
            <a:r>
              <a:rPr lang="en-GB" altLang="en-US" dirty="0" smtClean="0">
                <a:latin typeface="Arial" charset="0"/>
                <a:cs typeface="Arial" charset="0"/>
              </a:rPr>
              <a:t>Ranging </a:t>
            </a:r>
            <a:r>
              <a:rPr lang="en-GB" altLang="en-US" dirty="0">
                <a:latin typeface="Arial" charset="0"/>
                <a:cs typeface="Arial" charset="0"/>
              </a:rPr>
              <a:t>from 10–14 MW when no credit </a:t>
            </a:r>
            <a:r>
              <a:rPr lang="en-GB" altLang="en-US" dirty="0" smtClean="0">
                <a:latin typeface="Arial" charset="0"/>
                <a:cs typeface="Arial" charset="0"/>
              </a:rPr>
              <a:t>is </a:t>
            </a:r>
            <a:r>
              <a:rPr lang="en-GB" altLang="en-US" dirty="0">
                <a:latin typeface="Arial" charset="0"/>
                <a:cs typeface="Arial" charset="0"/>
              </a:rPr>
              <a:t>taken for isotope or alpha particle effect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115616" y="6467643"/>
            <a:ext cx="3600400" cy="314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[</a:t>
            </a:r>
            <a:r>
              <a:rPr lang="fr-FR" sz="1600" b="1" dirty="0" smtClean="0">
                <a:solidFill>
                  <a:srgbClr val="002060"/>
                </a:solidFill>
              </a:rPr>
              <a:t>Challis , Garcia </a:t>
            </a:r>
            <a:r>
              <a:rPr lang="en-GB" sz="1600" b="1" dirty="0" smtClean="0">
                <a:solidFill>
                  <a:srgbClr val="002060"/>
                </a:solidFill>
              </a:rPr>
              <a:t>et al]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484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726" y="1052736"/>
            <a:ext cx="3787188" cy="554461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Modelling consistent with measured neutron </a:t>
            </a:r>
            <a:r>
              <a:rPr lang="en-GB" dirty="0" smtClean="0"/>
              <a:t>rate</a:t>
            </a:r>
            <a:endParaRPr lang="en-GB" dirty="0"/>
          </a:p>
          <a:p>
            <a:r>
              <a:rPr lang="en-GB" dirty="0" smtClean="0"/>
              <a:t>Prediction at 38MW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at 2.5 MA/2.9 </a:t>
            </a:r>
            <a:r>
              <a:rPr lang="en-GB" dirty="0" smtClean="0"/>
              <a:t>T</a:t>
            </a:r>
          </a:p>
          <a:p>
            <a:pPr lvl="1"/>
            <a:r>
              <a:rPr lang="en-GB" dirty="0" err="1" smtClean="0"/>
              <a:t>P</a:t>
            </a:r>
            <a:r>
              <a:rPr lang="en-GB" baseline="-25000" dirty="0" err="1" smtClean="0"/>
              <a:t>fus</a:t>
            </a:r>
            <a:r>
              <a:rPr lang="en-GB" dirty="0" smtClean="0"/>
              <a:t>  </a:t>
            </a:r>
            <a:r>
              <a:rPr lang="en-GB" dirty="0"/>
              <a:t>~12.6 </a:t>
            </a:r>
            <a:r>
              <a:rPr lang="en-GB" dirty="0" smtClean="0"/>
              <a:t>MW</a:t>
            </a:r>
          </a:p>
          <a:p>
            <a:r>
              <a:rPr lang="en-GB" altLang="en-US" dirty="0">
                <a:latin typeface="Arial" charset="0"/>
                <a:cs typeface="Arial" charset="0"/>
              </a:rPr>
              <a:t>Important </a:t>
            </a:r>
            <a:r>
              <a:rPr lang="en-GB" altLang="en-US" dirty="0" smtClean="0">
                <a:latin typeface="Arial" charset="0"/>
                <a:cs typeface="Arial" charset="0"/>
              </a:rPr>
              <a:t>uncertainties</a:t>
            </a:r>
            <a:endParaRPr lang="en-GB" altLang="en-US" dirty="0"/>
          </a:p>
          <a:p>
            <a:pPr lvl="1"/>
            <a:r>
              <a:rPr lang="en-GB" dirty="0" smtClean="0"/>
              <a:t>Impurity ?</a:t>
            </a:r>
          </a:p>
          <a:p>
            <a:pPr lvl="1"/>
            <a:r>
              <a:rPr lang="en-GB" dirty="0" smtClean="0"/>
              <a:t>ICRF+NBI synergy</a:t>
            </a:r>
          </a:p>
          <a:p>
            <a:pPr lvl="1"/>
            <a:r>
              <a:rPr lang="en-GB" dirty="0" smtClean="0"/>
              <a:t>Rotation ? </a:t>
            </a:r>
          </a:p>
          <a:p>
            <a:pPr lvl="1"/>
            <a:r>
              <a:rPr lang="en-GB" dirty="0" smtClean="0"/>
              <a:t>… </a:t>
            </a:r>
          </a:p>
          <a:p>
            <a:r>
              <a:rPr lang="en-GB" dirty="0" smtClean="0"/>
              <a:t>alpha </a:t>
            </a:r>
            <a:r>
              <a:rPr lang="en-GB" dirty="0"/>
              <a:t>effects  synergy effects not included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</a:t>
            </a:r>
            <a:r>
              <a:rPr lang="en-GB" baseline="-25000" dirty="0" err="1"/>
              <a:t>fusion</a:t>
            </a:r>
            <a:r>
              <a:rPr lang="en-GB" dirty="0"/>
              <a:t> extrapolated to full </a:t>
            </a:r>
            <a:r>
              <a:rPr lang="en-GB" dirty="0" smtClean="0"/>
              <a:t>power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572000" y="6302276"/>
            <a:ext cx="4348790" cy="314453"/>
          </a:xfrm>
        </p:spPr>
        <p:txBody>
          <a:bodyPr/>
          <a:lstStyle/>
          <a:p>
            <a:r>
              <a:rPr lang="en-GB" dirty="0" smtClean="0"/>
              <a:t>[</a:t>
            </a:r>
            <a:r>
              <a:rPr lang="en-GB" dirty="0"/>
              <a:t>Challis, Garzotti &amp; Saarelma</a:t>
            </a:r>
            <a:r>
              <a:rPr lang="en-GB" dirty="0" smtClean="0"/>
              <a:t>]</a:t>
            </a:r>
            <a:endParaRPr lang="en-GB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9009" y="1196752"/>
            <a:ext cx="526537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88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4" y="1126103"/>
            <a:ext cx="582326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78" y="44624"/>
            <a:ext cx="7543800" cy="914400"/>
          </a:xfrm>
        </p:spPr>
        <p:txBody>
          <a:bodyPr/>
          <a:lstStyle/>
          <a:p>
            <a:r>
              <a:rPr lang="en-GB" dirty="0"/>
              <a:t>High plasma performance </a:t>
            </a:r>
            <a:r>
              <a:rPr lang="en-GB" dirty="0" smtClean="0"/>
              <a:t>at high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188929"/>
            <a:ext cx="3535999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2016 </a:t>
            </a:r>
            <a:r>
              <a:rPr lang="en-GB" dirty="0"/>
              <a:t>h</a:t>
            </a:r>
            <a:r>
              <a:rPr lang="en-GB" dirty="0" smtClean="0"/>
              <a:t>igh power operation </a:t>
            </a:r>
          </a:p>
          <a:p>
            <a:pPr lvl="1">
              <a:lnSpc>
                <a:spcPct val="150000"/>
              </a:lnSpc>
            </a:pPr>
            <a:r>
              <a:rPr lang="en-GB" b="1" dirty="0" smtClean="0">
                <a:solidFill>
                  <a:srgbClr val="002060"/>
                </a:solidFill>
              </a:rPr>
              <a:t>‘</a:t>
            </a:r>
            <a:r>
              <a:rPr lang="en-GB" b="1" dirty="0">
                <a:solidFill>
                  <a:srgbClr val="002060"/>
                </a:solidFill>
              </a:rPr>
              <a:t>gap’ </a:t>
            </a:r>
            <a:r>
              <a:rPr lang="en-GB" b="1" dirty="0" smtClean="0">
                <a:solidFill>
                  <a:srgbClr val="002060"/>
                </a:solidFill>
              </a:rPr>
              <a:t>has been reduced between </a:t>
            </a:r>
            <a:r>
              <a:rPr lang="en-GB" b="1" dirty="0">
                <a:solidFill>
                  <a:srgbClr val="002060"/>
                </a:solidFill>
              </a:rPr>
              <a:t>best achieved performance and goals for JET DT </a:t>
            </a:r>
            <a:r>
              <a:rPr lang="en-GB" b="1" dirty="0" smtClean="0">
                <a:solidFill>
                  <a:srgbClr val="002060"/>
                </a:solidFill>
              </a:rPr>
              <a:t>experiments</a:t>
            </a:r>
          </a:p>
          <a:p>
            <a:pPr lvl="1">
              <a:lnSpc>
                <a:spcPct val="150000"/>
              </a:lnSpc>
            </a:pPr>
            <a:r>
              <a:rPr lang="en-GB" b="1" dirty="0">
                <a:solidFill>
                  <a:srgbClr val="002060"/>
                </a:solidFill>
              </a:rPr>
              <a:t>Similar fusion </a:t>
            </a:r>
            <a:r>
              <a:rPr lang="en-GB" b="1" dirty="0" smtClean="0">
                <a:solidFill>
                  <a:srgbClr val="002060"/>
                </a:solidFill>
              </a:rPr>
              <a:t>power (7-8 MW)  </a:t>
            </a:r>
            <a:r>
              <a:rPr lang="en-GB" b="1" dirty="0">
                <a:solidFill>
                  <a:srgbClr val="002060"/>
                </a:solidFill>
              </a:rPr>
              <a:t>achieved in ‘baseline’ and ‘hybrid’ experiments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GB" b="1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868070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Neutron rate vs Power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115616" y="6467643"/>
            <a:ext cx="3600400" cy="31445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 smtClean="0">
                <a:solidFill>
                  <a:srgbClr val="002060"/>
                </a:solidFill>
              </a:rPr>
              <a:t>[</a:t>
            </a:r>
            <a:r>
              <a:rPr lang="fr-FR" sz="1600" b="1" dirty="0" smtClean="0">
                <a:solidFill>
                  <a:srgbClr val="002060"/>
                </a:solidFill>
              </a:rPr>
              <a:t>Challis </a:t>
            </a:r>
            <a:r>
              <a:rPr lang="en-GB" sz="1600" b="1" dirty="0" smtClean="0">
                <a:solidFill>
                  <a:srgbClr val="002060"/>
                </a:solidFill>
              </a:rPr>
              <a:t>et al ]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767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Arrow Connector 11"/>
          <p:cNvCxnSpPr/>
          <p:nvPr/>
        </p:nvCxnSpPr>
        <p:spPr>
          <a:xfrm>
            <a:off x="4024156" y="2318615"/>
            <a:ext cx="641633" cy="589367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Latest progress:  ITER Baseline Operation at ≈30MW 3MA/2.7T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7300" y="908720"/>
            <a:ext cx="57467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6209530" y="1229324"/>
            <a:ext cx="1408844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2018/19</a:t>
            </a: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Objective</a:t>
            </a:r>
            <a:endParaRPr lang="en-GB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00931" y="1875655"/>
            <a:ext cx="475730" cy="3921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188148" y="2071711"/>
            <a:ext cx="1998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2060"/>
                </a:solidFill>
                <a:cs typeface="Arial" charset="0"/>
              </a:rPr>
              <a:t>[</a:t>
            </a:r>
            <a:r>
              <a:rPr lang="en-GB" sz="1400" b="1" dirty="0" err="1" smtClean="0">
                <a:solidFill>
                  <a:srgbClr val="002060"/>
                </a:solidFill>
                <a:latin typeface="Symbol" panose="05050102010706020507" pitchFamily="18" charset="2"/>
                <a:cs typeface="Arial" charset="0"/>
              </a:rPr>
              <a:t>b</a:t>
            </a:r>
            <a:r>
              <a:rPr lang="en-GB" sz="1400" b="1" baseline="-25000" dirty="0" err="1" smtClean="0">
                <a:solidFill>
                  <a:srgbClr val="002060"/>
                </a:solidFill>
                <a:cs typeface="Arial" charset="0"/>
              </a:rPr>
              <a:t>N</a:t>
            </a:r>
            <a:r>
              <a:rPr lang="en-GB" sz="1400" b="1" dirty="0" smtClean="0">
                <a:solidFill>
                  <a:srgbClr val="002060"/>
                </a:solidFill>
                <a:cs typeface="Arial" charset="0"/>
              </a:rPr>
              <a:t>&gt;1.8</a:t>
            </a:r>
            <a:r>
              <a:rPr lang="en-GB" sz="1400" b="1" dirty="0" smtClean="0">
                <a:cs typeface="Arial" charset="0"/>
              </a:rPr>
              <a:t>]</a:t>
            </a:r>
            <a:r>
              <a:rPr lang="en-GB" sz="1400" dirty="0" smtClean="0">
                <a:cs typeface="Arial" charset="0"/>
              </a:rPr>
              <a:t> </a:t>
            </a:r>
            <a:endParaRPr lang="en-GB" sz="1400" dirty="0">
              <a:cs typeface="Arial" charset="0"/>
            </a:endParaRPr>
          </a:p>
        </p:txBody>
      </p:sp>
      <p:sp>
        <p:nvSpPr>
          <p:cNvPr id="18" name="Freeform 17"/>
          <p:cNvSpPr/>
          <p:nvPr/>
        </p:nvSpPr>
        <p:spPr>
          <a:xfrm rot="2952371" flipH="1">
            <a:off x="5396432" y="1583166"/>
            <a:ext cx="394034" cy="1369200"/>
          </a:xfrm>
          <a:custGeom>
            <a:avLst/>
            <a:gdLst>
              <a:gd name="connsiteX0" fmla="*/ 0 w 246292"/>
              <a:gd name="connsiteY0" fmla="*/ 846583 h 846583"/>
              <a:gd name="connsiteX1" fmla="*/ 245798 w 246292"/>
              <a:gd name="connsiteY1" fmla="*/ 368673 h 846583"/>
              <a:gd name="connsiteX2" fmla="*/ 68277 w 246292"/>
              <a:gd name="connsiteY2" fmla="*/ 0 h 84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292" h="846583">
                <a:moveTo>
                  <a:pt x="0" y="846583"/>
                </a:moveTo>
                <a:cubicBezTo>
                  <a:pt x="117209" y="678176"/>
                  <a:pt x="234419" y="509770"/>
                  <a:pt x="245798" y="368673"/>
                </a:cubicBezTo>
                <a:cubicBezTo>
                  <a:pt x="257177" y="227576"/>
                  <a:pt x="68277" y="0"/>
                  <a:pt x="68277" y="0"/>
                </a:cubicBezTo>
              </a:path>
            </a:pathLst>
          </a:custGeom>
          <a:ln w="57150">
            <a:solidFill>
              <a:srgbClr val="002060"/>
            </a:solidFill>
            <a:prstDash val="solid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5335778" y="5301208"/>
            <a:ext cx="4348790" cy="314453"/>
          </a:xfrm>
        </p:spPr>
        <p:txBody>
          <a:bodyPr/>
          <a:lstStyle/>
          <a:p>
            <a:r>
              <a:rPr lang="en-GB" dirty="0">
                <a:cs typeface="Arial" charset="0"/>
              </a:rPr>
              <a:t>[Nunes et </a:t>
            </a:r>
            <a:r>
              <a:rPr lang="en-GB" dirty="0" smtClean="0">
                <a:cs typeface="Arial" charset="0"/>
              </a:rPr>
              <a:t>al 2017 </a:t>
            </a:r>
            <a:r>
              <a:rPr lang="en-GB" dirty="0">
                <a:cs typeface="Arial" charset="0"/>
              </a:rPr>
              <a:t>]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870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784976" cy="5688632"/>
          </a:xfrm>
        </p:spPr>
        <p:txBody>
          <a:bodyPr>
            <a:normAutofit/>
          </a:bodyPr>
          <a:lstStyle/>
          <a:p>
            <a:r>
              <a:rPr lang="en-GB" dirty="0" smtClean="0"/>
              <a:t>Two documents high level documents in preparation </a:t>
            </a:r>
          </a:p>
          <a:p>
            <a:pPr lvl="1"/>
            <a:r>
              <a:rPr lang="en-GB" u="sng" dirty="0" smtClean="0"/>
              <a:t>EU Top-Level </a:t>
            </a:r>
            <a:r>
              <a:rPr lang="en-GB" u="sng" dirty="0"/>
              <a:t>roadmap </a:t>
            </a:r>
            <a:r>
              <a:rPr lang="en-GB" dirty="0"/>
              <a:t>to be </a:t>
            </a:r>
            <a:r>
              <a:rPr lang="en-GB" dirty="0" smtClean="0"/>
              <a:t>endorsed </a:t>
            </a:r>
            <a:r>
              <a:rPr lang="en-GB" dirty="0"/>
              <a:t>by </a:t>
            </a:r>
            <a:r>
              <a:rPr lang="en-GB" dirty="0" err="1" smtClean="0"/>
              <a:t>EUROfusion</a:t>
            </a:r>
            <a:r>
              <a:rPr lang="en-GB" dirty="0" smtClean="0"/>
              <a:t> General </a:t>
            </a:r>
            <a:r>
              <a:rPr lang="en-GB" dirty="0"/>
              <a:t>Assembly </a:t>
            </a:r>
            <a:r>
              <a:rPr lang="en-GB" dirty="0" smtClean="0"/>
              <a:t>(GA) and </a:t>
            </a:r>
            <a:r>
              <a:rPr lang="en-GB" dirty="0"/>
              <a:t>the </a:t>
            </a:r>
            <a:r>
              <a:rPr lang="en-GB" dirty="0" smtClean="0"/>
              <a:t>F4E Governing Board</a:t>
            </a:r>
          </a:p>
          <a:p>
            <a:pPr lvl="1"/>
            <a:r>
              <a:rPr lang="en-GB" u="sng" dirty="0" smtClean="0"/>
              <a:t>Fusion Research roadmap </a:t>
            </a:r>
            <a:r>
              <a:rPr lang="en-GB" dirty="0"/>
              <a:t>to be endorsed by </a:t>
            </a:r>
            <a:r>
              <a:rPr lang="en-GB" dirty="0" err="1" smtClean="0"/>
              <a:t>EUROfusion</a:t>
            </a:r>
            <a:r>
              <a:rPr lang="en-GB" dirty="0" smtClean="0"/>
              <a:t> GA</a:t>
            </a:r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main </a:t>
            </a:r>
            <a:r>
              <a:rPr lang="en-US" dirty="0" smtClean="0"/>
              <a:t>changes</a:t>
            </a:r>
            <a:r>
              <a:rPr lang="en-GB" dirty="0" smtClean="0"/>
              <a:t>:  </a:t>
            </a:r>
          </a:p>
          <a:p>
            <a:pPr lvl="1"/>
            <a:r>
              <a:rPr lang="en-GB" dirty="0" smtClean="0"/>
              <a:t>New </a:t>
            </a:r>
            <a:r>
              <a:rPr lang="en-GB" dirty="0"/>
              <a:t>ITER Baseline </a:t>
            </a:r>
            <a:r>
              <a:rPr lang="en-GB" dirty="0" smtClean="0"/>
              <a:t>Schedule and revised </a:t>
            </a:r>
            <a:r>
              <a:rPr lang="en-GB" dirty="0"/>
              <a:t>ITER Research </a:t>
            </a:r>
            <a:r>
              <a:rPr lang="en-GB" dirty="0" smtClean="0"/>
              <a:t>Plan (Missions 1, 2) </a:t>
            </a:r>
          </a:p>
          <a:p>
            <a:pPr lvl="1"/>
            <a:r>
              <a:rPr lang="en-GB" dirty="0"/>
              <a:t>Future of JET and decision to not internationalise JET (Missions 1, 2)  </a:t>
            </a:r>
            <a:endParaRPr lang="en-GB" dirty="0" smtClean="0"/>
          </a:p>
          <a:p>
            <a:pPr lvl="1"/>
            <a:r>
              <a:rPr lang="en-GB" dirty="0" smtClean="0"/>
              <a:t>Revised  </a:t>
            </a:r>
            <a:r>
              <a:rPr lang="en-GB" dirty="0"/>
              <a:t>JT-60SA Research Plan (</a:t>
            </a:r>
            <a:r>
              <a:rPr lang="en-GB" dirty="0" smtClean="0"/>
              <a:t>Missions </a:t>
            </a:r>
            <a:r>
              <a:rPr lang="en-GB" dirty="0"/>
              <a:t>1, 2) </a:t>
            </a:r>
            <a:endParaRPr lang="en-GB" dirty="0" smtClean="0"/>
          </a:p>
          <a:p>
            <a:pPr lvl="1"/>
            <a:r>
              <a:rPr lang="en-GB" dirty="0" err="1" smtClean="0"/>
              <a:t>EUROfusion</a:t>
            </a:r>
            <a:r>
              <a:rPr lang="en-GB" dirty="0" smtClean="0"/>
              <a:t> decisions on Plasma </a:t>
            </a:r>
            <a:r>
              <a:rPr lang="en-GB" dirty="0"/>
              <a:t>Exhaust </a:t>
            </a:r>
            <a:r>
              <a:rPr lang="en-GB" dirty="0" smtClean="0"/>
              <a:t>strategy including </a:t>
            </a:r>
            <a:r>
              <a:rPr lang="en-GB" dirty="0"/>
              <a:t>the </a:t>
            </a:r>
            <a:r>
              <a:rPr lang="en-GB" dirty="0" smtClean="0"/>
              <a:t>Italian </a:t>
            </a:r>
            <a:r>
              <a:rPr lang="en-GB" dirty="0" err="1"/>
              <a:t>Divertor</a:t>
            </a:r>
            <a:r>
              <a:rPr lang="en-GB" dirty="0"/>
              <a:t> Test Tokamak facility (Mission </a:t>
            </a:r>
            <a:r>
              <a:rPr lang="en-GB" dirty="0" smtClean="0"/>
              <a:t>2</a:t>
            </a:r>
            <a:r>
              <a:rPr lang="en-GB" dirty="0"/>
              <a:t>) </a:t>
            </a:r>
            <a:endParaRPr lang="en-GB" dirty="0" smtClean="0"/>
          </a:p>
          <a:p>
            <a:pPr lvl="1"/>
            <a:r>
              <a:rPr lang="en-GB" dirty="0" smtClean="0"/>
              <a:t>6-7 years delay for construction/ Exploitation of Early Neutron Source IFMIF-DONES for material testing (Mission 3) </a:t>
            </a:r>
          </a:p>
          <a:p>
            <a:pPr lvl="1"/>
            <a:r>
              <a:rPr lang="en-GB" dirty="0" smtClean="0"/>
              <a:t>Explore possibility </a:t>
            </a:r>
            <a:r>
              <a:rPr lang="en-GB" dirty="0"/>
              <a:t>for a EU modelling </a:t>
            </a:r>
            <a:r>
              <a:rPr lang="en-GB" dirty="0" smtClean="0"/>
              <a:t>centre (s) </a:t>
            </a:r>
            <a:r>
              <a:rPr lang="en-GB" dirty="0"/>
              <a:t>(all Missions) </a:t>
            </a:r>
          </a:p>
          <a:p>
            <a:pPr marL="457200" lvl="1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914400"/>
          </a:xfrm>
        </p:spPr>
        <p:txBody>
          <a:bodyPr/>
          <a:lstStyle/>
          <a:p>
            <a:r>
              <a:rPr lang="en-GB" dirty="0"/>
              <a:t>2017 EU Roadmap </a:t>
            </a:r>
            <a:r>
              <a:rPr lang="en-GB" dirty="0" smtClean="0"/>
              <a:t>‘evolution’ not ‘revolution’ …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4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004" y="908720"/>
            <a:ext cx="8928992" cy="92916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Outward shift of density profile degrades pedestal top </a:t>
            </a:r>
          </a:p>
          <a:p>
            <a:pPr lvl="1"/>
            <a:r>
              <a:rPr lang="en-GB" dirty="0" smtClean="0"/>
              <a:t>Nitrogen seeding can partially reversed this effect (AUG)</a:t>
            </a:r>
            <a:endParaRPr lang="en-GB" dirty="0"/>
          </a:p>
          <a:p>
            <a:pPr lvl="1"/>
            <a:r>
              <a:rPr lang="en-GB" dirty="0" smtClean="0"/>
              <a:t>JET-ILW </a:t>
            </a:r>
            <a:r>
              <a:rPr lang="en-GB" dirty="0"/>
              <a:t>tends to have larger relative shift than JET-C</a:t>
            </a:r>
          </a:p>
          <a:p>
            <a:endParaRPr lang="en-GB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 of wall materials and seeding gases on the pedestal and on core plasma </a:t>
            </a:r>
            <a:r>
              <a:rPr lang="en-GB" dirty="0" smtClean="0"/>
              <a:t>performance 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idx="4294967295"/>
          </p:nvPr>
        </p:nvSpPr>
        <p:spPr>
          <a:xfrm>
            <a:off x="3511414" y="6196643"/>
            <a:ext cx="5632586" cy="5461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[</a:t>
            </a:r>
            <a:r>
              <a:rPr lang="en-GB" sz="2500" b="1" dirty="0" err="1" smtClean="0">
                <a:solidFill>
                  <a:srgbClr val="002060"/>
                </a:solidFill>
              </a:rPr>
              <a:t>Stefanikova</a:t>
            </a:r>
            <a:r>
              <a:rPr lang="en-GB" sz="2500" b="1" dirty="0" smtClean="0">
                <a:solidFill>
                  <a:srgbClr val="002060"/>
                </a:solidFill>
              </a:rPr>
              <a:t> et al EPS 2016, Frassinetti et al PPCF 2016]</a:t>
            </a:r>
          </a:p>
        </p:txBody>
      </p:sp>
      <p:sp useBgFill="1">
        <p:nvSpPr>
          <p:cNvPr id="9" name="Rectangle 8"/>
          <p:cNvSpPr/>
          <p:nvPr/>
        </p:nvSpPr>
        <p:spPr>
          <a:xfrm>
            <a:off x="971600" y="1916832"/>
            <a:ext cx="396044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/>
          <p:cNvGrpSpPr/>
          <p:nvPr/>
        </p:nvGrpSpPr>
        <p:grpSpPr>
          <a:xfrm>
            <a:off x="3296641" y="1758045"/>
            <a:ext cx="5760640" cy="4536504"/>
            <a:chOff x="3960312" y="1740253"/>
            <a:chExt cx="4892380" cy="4353043"/>
          </a:xfrm>
        </p:grpSpPr>
        <p:sp useBgFill="1">
          <p:nvSpPr>
            <p:cNvPr id="16" name="TextBox 15"/>
            <p:cNvSpPr txBox="1"/>
            <p:nvPr/>
          </p:nvSpPr>
          <p:spPr>
            <a:xfrm rot="16200000">
              <a:off x="2085920" y="3614645"/>
              <a:ext cx="4148893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Normalised pedestal pressure, </a:t>
              </a:r>
              <a:r>
                <a:rPr lang="en-GB" sz="2000" b="1" dirty="0" smtClean="0">
                  <a:latin typeface="Symbol" panose="05050102010706020507" pitchFamily="18" charset="2"/>
                  <a:cs typeface="Arial" panose="020B0604020202020204" pitchFamily="34" charset="0"/>
                </a:rPr>
                <a:t>a</a:t>
              </a:r>
              <a:endParaRPr lang="en-GB" sz="2000" b="1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sp useBgFill="1">
          <p:nvSpPr>
            <p:cNvPr id="17" name="TextBox 16"/>
            <p:cNvSpPr txBox="1"/>
            <p:nvPr/>
          </p:nvSpPr>
          <p:spPr>
            <a:xfrm>
              <a:off x="4987225" y="5693186"/>
              <a:ext cx="3533340" cy="400110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Pedestal density shift (% </a:t>
              </a:r>
              <a:r>
                <a:rPr lang="en-GB" sz="2000" b="1" dirty="0">
                  <a:latin typeface="Symbol" panose="05050102010706020507" pitchFamily="18" charset="2"/>
                  <a:cs typeface="Arial" panose="020B0604020202020204" pitchFamily="34" charset="0"/>
                  <a:sym typeface="Symbol"/>
                </a:rPr>
                <a:t>y</a:t>
              </a:r>
              <a:r>
                <a:rPr lang="en-GB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GB" sz="2000" b="1" dirty="0">
                <a:latin typeface="Symbol" panose="05050102010706020507" pitchFamily="18" charset="2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270111" y="1848373"/>
              <a:ext cx="4582581" cy="4100907"/>
              <a:chOff x="5049817" y="2096634"/>
              <a:chExt cx="3537765" cy="3231346"/>
            </a:xfrm>
          </p:grpSpPr>
          <p:sp useBgFill="1">
            <p:nvSpPr>
              <p:cNvPr id="20" name="TextBox 19"/>
              <p:cNvSpPr txBox="1"/>
              <p:nvPr/>
            </p:nvSpPr>
            <p:spPr>
              <a:xfrm>
                <a:off x="5364088" y="4571836"/>
                <a:ext cx="1463429" cy="279249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Low </a:t>
                </a:r>
                <a:r>
                  <a:rPr lang="en-GB" b="1" dirty="0" smtClean="0">
                    <a:latin typeface="Symbol" panose="05050102010706020507" pitchFamily="18" charset="2"/>
                    <a:cs typeface="Arial" panose="020B0604020202020204" pitchFamily="34" charset="0"/>
                  </a:rPr>
                  <a:t>d, n*~</a:t>
                </a:r>
                <a:r>
                  <a:rPr lang="en-GB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0.1-0.35</a:t>
                </a:r>
                <a:endParaRPr lang="en-GB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5307807" y="5037138"/>
                <a:ext cx="32797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 flipV="1">
                <a:off x="5307807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 flipV="1">
                <a:off x="5776119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Line 15"/>
              <p:cNvSpPr>
                <a:spLocks noChangeShapeType="1"/>
              </p:cNvSpPr>
              <p:nvPr/>
            </p:nvSpPr>
            <p:spPr bwMode="auto">
              <a:xfrm flipV="1">
                <a:off x="6244432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 flipV="1">
                <a:off x="6712744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 flipV="1">
                <a:off x="7182644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V="1">
                <a:off x="7650957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Line 31"/>
              <p:cNvSpPr>
                <a:spLocks noChangeShapeType="1"/>
              </p:cNvSpPr>
              <p:nvPr/>
            </p:nvSpPr>
            <p:spPr bwMode="auto">
              <a:xfrm flipV="1">
                <a:off x="8119269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Line 35"/>
              <p:cNvSpPr>
                <a:spLocks noChangeShapeType="1"/>
              </p:cNvSpPr>
              <p:nvPr/>
            </p:nvSpPr>
            <p:spPr bwMode="auto">
              <a:xfrm flipV="1">
                <a:off x="8587582" y="49815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Line 39"/>
              <p:cNvSpPr>
                <a:spLocks noChangeShapeType="1"/>
              </p:cNvSpPr>
              <p:nvPr/>
            </p:nvSpPr>
            <p:spPr bwMode="auto">
              <a:xfrm flipV="1">
                <a:off x="5401469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Line 40"/>
              <p:cNvSpPr>
                <a:spLocks noChangeShapeType="1"/>
              </p:cNvSpPr>
              <p:nvPr/>
            </p:nvSpPr>
            <p:spPr bwMode="auto">
              <a:xfrm flipV="1">
                <a:off x="549513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Line 41"/>
              <p:cNvSpPr>
                <a:spLocks noChangeShapeType="1"/>
              </p:cNvSpPr>
              <p:nvPr/>
            </p:nvSpPr>
            <p:spPr bwMode="auto">
              <a:xfrm flipV="1">
                <a:off x="559038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Line 42"/>
              <p:cNvSpPr>
                <a:spLocks noChangeShapeType="1"/>
              </p:cNvSpPr>
              <p:nvPr/>
            </p:nvSpPr>
            <p:spPr bwMode="auto">
              <a:xfrm flipV="1">
                <a:off x="568245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Line 43"/>
              <p:cNvSpPr>
                <a:spLocks noChangeShapeType="1"/>
              </p:cNvSpPr>
              <p:nvPr/>
            </p:nvSpPr>
            <p:spPr bwMode="auto">
              <a:xfrm flipV="1">
                <a:off x="5871369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flipV="1">
                <a:off x="5963444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flipV="1">
                <a:off x="605710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flipV="1">
                <a:off x="615235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flipV="1">
                <a:off x="633968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Line 48"/>
              <p:cNvSpPr>
                <a:spLocks noChangeShapeType="1"/>
              </p:cNvSpPr>
              <p:nvPr/>
            </p:nvSpPr>
            <p:spPr bwMode="auto">
              <a:xfrm flipV="1">
                <a:off x="6433344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 flipV="1">
                <a:off x="6525419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Line 50"/>
              <p:cNvSpPr>
                <a:spLocks noChangeShapeType="1"/>
              </p:cNvSpPr>
              <p:nvPr/>
            </p:nvSpPr>
            <p:spPr bwMode="auto">
              <a:xfrm flipV="1">
                <a:off x="6620669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 flipV="1">
                <a:off x="6807994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Line 52"/>
              <p:cNvSpPr>
                <a:spLocks noChangeShapeType="1"/>
              </p:cNvSpPr>
              <p:nvPr/>
            </p:nvSpPr>
            <p:spPr bwMode="auto">
              <a:xfrm flipV="1">
                <a:off x="690165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Line 53"/>
              <p:cNvSpPr>
                <a:spLocks noChangeShapeType="1"/>
              </p:cNvSpPr>
              <p:nvPr/>
            </p:nvSpPr>
            <p:spPr bwMode="auto">
              <a:xfrm flipV="1">
                <a:off x="699373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Line 54"/>
              <p:cNvSpPr>
                <a:spLocks noChangeShapeType="1"/>
              </p:cNvSpPr>
              <p:nvPr/>
            </p:nvSpPr>
            <p:spPr bwMode="auto">
              <a:xfrm flipV="1">
                <a:off x="708898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Line 55"/>
              <p:cNvSpPr>
                <a:spLocks noChangeShapeType="1"/>
              </p:cNvSpPr>
              <p:nvPr/>
            </p:nvSpPr>
            <p:spPr bwMode="auto">
              <a:xfrm flipV="1">
                <a:off x="727630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Line 56"/>
              <p:cNvSpPr>
                <a:spLocks noChangeShapeType="1"/>
              </p:cNvSpPr>
              <p:nvPr/>
            </p:nvSpPr>
            <p:spPr bwMode="auto">
              <a:xfrm flipV="1">
                <a:off x="7369969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Line 57"/>
              <p:cNvSpPr>
                <a:spLocks noChangeShapeType="1"/>
              </p:cNvSpPr>
              <p:nvPr/>
            </p:nvSpPr>
            <p:spPr bwMode="auto">
              <a:xfrm flipV="1">
                <a:off x="746363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Line 58"/>
              <p:cNvSpPr>
                <a:spLocks noChangeShapeType="1"/>
              </p:cNvSpPr>
              <p:nvPr/>
            </p:nvSpPr>
            <p:spPr bwMode="auto">
              <a:xfrm flipV="1">
                <a:off x="7557294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Line 59"/>
              <p:cNvSpPr>
                <a:spLocks noChangeShapeType="1"/>
              </p:cNvSpPr>
              <p:nvPr/>
            </p:nvSpPr>
            <p:spPr bwMode="auto">
              <a:xfrm flipV="1">
                <a:off x="774303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Line 60"/>
              <p:cNvSpPr>
                <a:spLocks noChangeShapeType="1"/>
              </p:cNvSpPr>
              <p:nvPr/>
            </p:nvSpPr>
            <p:spPr bwMode="auto">
              <a:xfrm flipV="1">
                <a:off x="783828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Line 61"/>
              <p:cNvSpPr>
                <a:spLocks noChangeShapeType="1"/>
              </p:cNvSpPr>
              <p:nvPr/>
            </p:nvSpPr>
            <p:spPr bwMode="auto">
              <a:xfrm flipV="1">
                <a:off x="7931944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Line 62"/>
              <p:cNvSpPr>
                <a:spLocks noChangeShapeType="1"/>
              </p:cNvSpPr>
              <p:nvPr/>
            </p:nvSpPr>
            <p:spPr bwMode="auto">
              <a:xfrm flipV="1">
                <a:off x="802560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Line 63"/>
              <p:cNvSpPr>
                <a:spLocks noChangeShapeType="1"/>
              </p:cNvSpPr>
              <p:nvPr/>
            </p:nvSpPr>
            <p:spPr bwMode="auto">
              <a:xfrm flipV="1">
                <a:off x="8212932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Line 64"/>
              <p:cNvSpPr>
                <a:spLocks noChangeShapeType="1"/>
              </p:cNvSpPr>
              <p:nvPr/>
            </p:nvSpPr>
            <p:spPr bwMode="auto">
              <a:xfrm flipV="1">
                <a:off x="8306594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Line 65"/>
              <p:cNvSpPr>
                <a:spLocks noChangeShapeType="1"/>
              </p:cNvSpPr>
              <p:nvPr/>
            </p:nvSpPr>
            <p:spPr bwMode="auto">
              <a:xfrm flipV="1">
                <a:off x="8400257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Line 66"/>
              <p:cNvSpPr>
                <a:spLocks noChangeShapeType="1"/>
              </p:cNvSpPr>
              <p:nvPr/>
            </p:nvSpPr>
            <p:spPr bwMode="auto">
              <a:xfrm flipV="1">
                <a:off x="8493919" y="5008563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Line 89"/>
              <p:cNvSpPr>
                <a:spLocks noChangeShapeType="1"/>
              </p:cNvSpPr>
              <p:nvPr/>
            </p:nvSpPr>
            <p:spPr bwMode="auto">
              <a:xfrm>
                <a:off x="5307807" y="2200275"/>
                <a:ext cx="32797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Line 90"/>
              <p:cNvSpPr>
                <a:spLocks noChangeShapeType="1"/>
              </p:cNvSpPr>
              <p:nvPr/>
            </p:nvSpPr>
            <p:spPr bwMode="auto">
              <a:xfrm>
                <a:off x="5307807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Line 91"/>
              <p:cNvSpPr>
                <a:spLocks noChangeShapeType="1"/>
              </p:cNvSpPr>
              <p:nvPr/>
            </p:nvSpPr>
            <p:spPr bwMode="auto">
              <a:xfrm>
                <a:off x="5776119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Line 92"/>
              <p:cNvSpPr>
                <a:spLocks noChangeShapeType="1"/>
              </p:cNvSpPr>
              <p:nvPr/>
            </p:nvSpPr>
            <p:spPr bwMode="auto">
              <a:xfrm>
                <a:off x="6244432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Line 93"/>
              <p:cNvSpPr>
                <a:spLocks noChangeShapeType="1"/>
              </p:cNvSpPr>
              <p:nvPr/>
            </p:nvSpPr>
            <p:spPr bwMode="auto">
              <a:xfrm>
                <a:off x="6712744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Line 94"/>
              <p:cNvSpPr>
                <a:spLocks noChangeShapeType="1"/>
              </p:cNvSpPr>
              <p:nvPr/>
            </p:nvSpPr>
            <p:spPr bwMode="auto">
              <a:xfrm>
                <a:off x="7182644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Line 95"/>
              <p:cNvSpPr>
                <a:spLocks noChangeShapeType="1"/>
              </p:cNvSpPr>
              <p:nvPr/>
            </p:nvSpPr>
            <p:spPr bwMode="auto">
              <a:xfrm>
                <a:off x="7650957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Line 96"/>
              <p:cNvSpPr>
                <a:spLocks noChangeShapeType="1"/>
              </p:cNvSpPr>
              <p:nvPr/>
            </p:nvSpPr>
            <p:spPr bwMode="auto">
              <a:xfrm>
                <a:off x="8119269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Line 97"/>
              <p:cNvSpPr>
                <a:spLocks noChangeShapeType="1"/>
              </p:cNvSpPr>
              <p:nvPr/>
            </p:nvSpPr>
            <p:spPr bwMode="auto">
              <a:xfrm>
                <a:off x="8587582" y="2200275"/>
                <a:ext cx="0" cy="555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Line 98"/>
              <p:cNvSpPr>
                <a:spLocks noChangeShapeType="1"/>
              </p:cNvSpPr>
              <p:nvPr/>
            </p:nvSpPr>
            <p:spPr bwMode="auto">
              <a:xfrm>
                <a:off x="5401469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Line 99"/>
              <p:cNvSpPr>
                <a:spLocks noChangeShapeType="1"/>
              </p:cNvSpPr>
              <p:nvPr/>
            </p:nvSpPr>
            <p:spPr bwMode="auto">
              <a:xfrm>
                <a:off x="549513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Line 100"/>
              <p:cNvSpPr>
                <a:spLocks noChangeShapeType="1"/>
              </p:cNvSpPr>
              <p:nvPr/>
            </p:nvSpPr>
            <p:spPr bwMode="auto">
              <a:xfrm>
                <a:off x="559038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Line 101"/>
              <p:cNvSpPr>
                <a:spLocks noChangeShapeType="1"/>
              </p:cNvSpPr>
              <p:nvPr/>
            </p:nvSpPr>
            <p:spPr bwMode="auto">
              <a:xfrm>
                <a:off x="568245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Line 102"/>
              <p:cNvSpPr>
                <a:spLocks noChangeShapeType="1"/>
              </p:cNvSpPr>
              <p:nvPr/>
            </p:nvSpPr>
            <p:spPr bwMode="auto">
              <a:xfrm>
                <a:off x="5871369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Line 103"/>
              <p:cNvSpPr>
                <a:spLocks noChangeShapeType="1"/>
              </p:cNvSpPr>
              <p:nvPr/>
            </p:nvSpPr>
            <p:spPr bwMode="auto">
              <a:xfrm>
                <a:off x="5963444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Line 104"/>
              <p:cNvSpPr>
                <a:spLocks noChangeShapeType="1"/>
              </p:cNvSpPr>
              <p:nvPr/>
            </p:nvSpPr>
            <p:spPr bwMode="auto">
              <a:xfrm>
                <a:off x="605710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Line 105"/>
              <p:cNvSpPr>
                <a:spLocks noChangeShapeType="1"/>
              </p:cNvSpPr>
              <p:nvPr/>
            </p:nvSpPr>
            <p:spPr bwMode="auto">
              <a:xfrm>
                <a:off x="615235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Line 106"/>
              <p:cNvSpPr>
                <a:spLocks noChangeShapeType="1"/>
              </p:cNvSpPr>
              <p:nvPr/>
            </p:nvSpPr>
            <p:spPr bwMode="auto">
              <a:xfrm>
                <a:off x="633968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Line 107"/>
              <p:cNvSpPr>
                <a:spLocks noChangeShapeType="1"/>
              </p:cNvSpPr>
              <p:nvPr/>
            </p:nvSpPr>
            <p:spPr bwMode="auto">
              <a:xfrm>
                <a:off x="6433344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Line 108"/>
              <p:cNvSpPr>
                <a:spLocks noChangeShapeType="1"/>
              </p:cNvSpPr>
              <p:nvPr/>
            </p:nvSpPr>
            <p:spPr bwMode="auto">
              <a:xfrm>
                <a:off x="6525419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Line 109"/>
              <p:cNvSpPr>
                <a:spLocks noChangeShapeType="1"/>
              </p:cNvSpPr>
              <p:nvPr/>
            </p:nvSpPr>
            <p:spPr bwMode="auto">
              <a:xfrm>
                <a:off x="6620669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Line 110"/>
              <p:cNvSpPr>
                <a:spLocks noChangeShapeType="1"/>
              </p:cNvSpPr>
              <p:nvPr/>
            </p:nvSpPr>
            <p:spPr bwMode="auto">
              <a:xfrm>
                <a:off x="6807994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Line 111"/>
              <p:cNvSpPr>
                <a:spLocks noChangeShapeType="1"/>
              </p:cNvSpPr>
              <p:nvPr/>
            </p:nvSpPr>
            <p:spPr bwMode="auto">
              <a:xfrm>
                <a:off x="690165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Line 112"/>
              <p:cNvSpPr>
                <a:spLocks noChangeShapeType="1"/>
              </p:cNvSpPr>
              <p:nvPr/>
            </p:nvSpPr>
            <p:spPr bwMode="auto">
              <a:xfrm>
                <a:off x="699373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Line 113"/>
              <p:cNvSpPr>
                <a:spLocks noChangeShapeType="1"/>
              </p:cNvSpPr>
              <p:nvPr/>
            </p:nvSpPr>
            <p:spPr bwMode="auto">
              <a:xfrm>
                <a:off x="708898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Line 114"/>
              <p:cNvSpPr>
                <a:spLocks noChangeShapeType="1"/>
              </p:cNvSpPr>
              <p:nvPr/>
            </p:nvSpPr>
            <p:spPr bwMode="auto">
              <a:xfrm>
                <a:off x="727630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Line 115"/>
              <p:cNvSpPr>
                <a:spLocks noChangeShapeType="1"/>
              </p:cNvSpPr>
              <p:nvPr/>
            </p:nvSpPr>
            <p:spPr bwMode="auto">
              <a:xfrm>
                <a:off x="7369969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Line 116"/>
              <p:cNvSpPr>
                <a:spLocks noChangeShapeType="1"/>
              </p:cNvSpPr>
              <p:nvPr/>
            </p:nvSpPr>
            <p:spPr bwMode="auto">
              <a:xfrm>
                <a:off x="746363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6" name="Line 117"/>
              <p:cNvSpPr>
                <a:spLocks noChangeShapeType="1"/>
              </p:cNvSpPr>
              <p:nvPr/>
            </p:nvSpPr>
            <p:spPr bwMode="auto">
              <a:xfrm>
                <a:off x="7557294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7" name="Line 118"/>
              <p:cNvSpPr>
                <a:spLocks noChangeShapeType="1"/>
              </p:cNvSpPr>
              <p:nvPr/>
            </p:nvSpPr>
            <p:spPr bwMode="auto">
              <a:xfrm>
                <a:off x="774303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8" name="Line 119"/>
              <p:cNvSpPr>
                <a:spLocks noChangeShapeType="1"/>
              </p:cNvSpPr>
              <p:nvPr/>
            </p:nvSpPr>
            <p:spPr bwMode="auto">
              <a:xfrm>
                <a:off x="783828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9" name="Line 120"/>
              <p:cNvSpPr>
                <a:spLocks noChangeShapeType="1"/>
              </p:cNvSpPr>
              <p:nvPr/>
            </p:nvSpPr>
            <p:spPr bwMode="auto">
              <a:xfrm>
                <a:off x="7931944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Line 121"/>
              <p:cNvSpPr>
                <a:spLocks noChangeShapeType="1"/>
              </p:cNvSpPr>
              <p:nvPr/>
            </p:nvSpPr>
            <p:spPr bwMode="auto">
              <a:xfrm>
                <a:off x="802560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Line 122"/>
              <p:cNvSpPr>
                <a:spLocks noChangeShapeType="1"/>
              </p:cNvSpPr>
              <p:nvPr/>
            </p:nvSpPr>
            <p:spPr bwMode="auto">
              <a:xfrm>
                <a:off x="8212932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2" name="Line 123"/>
              <p:cNvSpPr>
                <a:spLocks noChangeShapeType="1"/>
              </p:cNvSpPr>
              <p:nvPr/>
            </p:nvSpPr>
            <p:spPr bwMode="auto">
              <a:xfrm>
                <a:off x="8306594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Line 124"/>
              <p:cNvSpPr>
                <a:spLocks noChangeShapeType="1"/>
              </p:cNvSpPr>
              <p:nvPr/>
            </p:nvSpPr>
            <p:spPr bwMode="auto">
              <a:xfrm>
                <a:off x="8400257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Line 125"/>
              <p:cNvSpPr>
                <a:spLocks noChangeShapeType="1"/>
              </p:cNvSpPr>
              <p:nvPr/>
            </p:nvSpPr>
            <p:spPr bwMode="auto">
              <a:xfrm>
                <a:off x="8493919" y="2200275"/>
                <a:ext cx="0" cy="28575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5" name="Line 126"/>
              <p:cNvSpPr>
                <a:spLocks noChangeShapeType="1"/>
              </p:cNvSpPr>
              <p:nvPr/>
            </p:nvSpPr>
            <p:spPr bwMode="auto">
              <a:xfrm flipV="1">
                <a:off x="5307807" y="2200275"/>
                <a:ext cx="0" cy="28368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Line 127"/>
              <p:cNvSpPr>
                <a:spLocks noChangeShapeType="1"/>
              </p:cNvSpPr>
              <p:nvPr/>
            </p:nvSpPr>
            <p:spPr bwMode="auto">
              <a:xfrm>
                <a:off x="5307807" y="5037138"/>
                <a:ext cx="666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Line 129"/>
              <p:cNvSpPr>
                <a:spLocks noChangeShapeType="1"/>
              </p:cNvSpPr>
              <p:nvPr/>
            </p:nvSpPr>
            <p:spPr bwMode="auto">
              <a:xfrm>
                <a:off x="5307807" y="4327525"/>
                <a:ext cx="666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8" name="Line 131"/>
              <p:cNvSpPr>
                <a:spLocks noChangeShapeType="1"/>
              </p:cNvSpPr>
              <p:nvPr/>
            </p:nvSpPr>
            <p:spPr bwMode="auto">
              <a:xfrm>
                <a:off x="5307807" y="3617913"/>
                <a:ext cx="666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9" name="Line 134"/>
              <p:cNvSpPr>
                <a:spLocks noChangeShapeType="1"/>
              </p:cNvSpPr>
              <p:nvPr/>
            </p:nvSpPr>
            <p:spPr bwMode="auto">
              <a:xfrm>
                <a:off x="5307807" y="2908300"/>
                <a:ext cx="666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0" name="Line 136"/>
              <p:cNvSpPr>
                <a:spLocks noChangeShapeType="1"/>
              </p:cNvSpPr>
              <p:nvPr/>
            </p:nvSpPr>
            <p:spPr bwMode="auto">
              <a:xfrm>
                <a:off x="5307807" y="2200275"/>
                <a:ext cx="6667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1" name="Line 138"/>
              <p:cNvSpPr>
                <a:spLocks noChangeShapeType="1"/>
              </p:cNvSpPr>
              <p:nvPr/>
            </p:nvSpPr>
            <p:spPr bwMode="auto">
              <a:xfrm>
                <a:off x="5307807" y="485933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2" name="Line 139"/>
              <p:cNvSpPr>
                <a:spLocks noChangeShapeType="1"/>
              </p:cNvSpPr>
              <p:nvPr/>
            </p:nvSpPr>
            <p:spPr bwMode="auto">
              <a:xfrm>
                <a:off x="5307807" y="4683125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3" name="Line 140"/>
              <p:cNvSpPr>
                <a:spLocks noChangeShapeType="1"/>
              </p:cNvSpPr>
              <p:nvPr/>
            </p:nvSpPr>
            <p:spPr bwMode="auto">
              <a:xfrm>
                <a:off x="5307807" y="4505325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4" name="Line 141"/>
              <p:cNvSpPr>
                <a:spLocks noChangeShapeType="1"/>
              </p:cNvSpPr>
              <p:nvPr/>
            </p:nvSpPr>
            <p:spPr bwMode="auto">
              <a:xfrm>
                <a:off x="5307807" y="41513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5" name="Line 142"/>
              <p:cNvSpPr>
                <a:spLocks noChangeShapeType="1"/>
              </p:cNvSpPr>
              <p:nvPr/>
            </p:nvSpPr>
            <p:spPr bwMode="auto">
              <a:xfrm>
                <a:off x="5307807" y="39735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6" name="Line 143"/>
              <p:cNvSpPr>
                <a:spLocks noChangeShapeType="1"/>
              </p:cNvSpPr>
              <p:nvPr/>
            </p:nvSpPr>
            <p:spPr bwMode="auto">
              <a:xfrm>
                <a:off x="5307807" y="37957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7" name="Line 144"/>
              <p:cNvSpPr>
                <a:spLocks noChangeShapeType="1"/>
              </p:cNvSpPr>
              <p:nvPr/>
            </p:nvSpPr>
            <p:spPr bwMode="auto">
              <a:xfrm>
                <a:off x="5307807" y="34401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8" name="Line 145"/>
              <p:cNvSpPr>
                <a:spLocks noChangeShapeType="1"/>
              </p:cNvSpPr>
              <p:nvPr/>
            </p:nvSpPr>
            <p:spPr bwMode="auto">
              <a:xfrm>
                <a:off x="5307807" y="3263900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9" name="Line 146"/>
              <p:cNvSpPr>
                <a:spLocks noChangeShapeType="1"/>
              </p:cNvSpPr>
              <p:nvPr/>
            </p:nvSpPr>
            <p:spPr bwMode="auto">
              <a:xfrm>
                <a:off x="5307807" y="3086100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0" name="Line 147"/>
              <p:cNvSpPr>
                <a:spLocks noChangeShapeType="1"/>
              </p:cNvSpPr>
              <p:nvPr/>
            </p:nvSpPr>
            <p:spPr bwMode="auto">
              <a:xfrm>
                <a:off x="5307807" y="273208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1" name="Line 148"/>
              <p:cNvSpPr>
                <a:spLocks noChangeShapeType="1"/>
              </p:cNvSpPr>
              <p:nvPr/>
            </p:nvSpPr>
            <p:spPr bwMode="auto">
              <a:xfrm>
                <a:off x="5307807" y="255428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2" name="Line 149"/>
              <p:cNvSpPr>
                <a:spLocks noChangeShapeType="1"/>
              </p:cNvSpPr>
              <p:nvPr/>
            </p:nvSpPr>
            <p:spPr bwMode="auto">
              <a:xfrm>
                <a:off x="5307807" y="237648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3" name="Line 157"/>
              <p:cNvSpPr>
                <a:spLocks noChangeShapeType="1"/>
              </p:cNvSpPr>
              <p:nvPr/>
            </p:nvSpPr>
            <p:spPr bwMode="auto">
              <a:xfrm flipV="1">
                <a:off x="8587582" y="2200275"/>
                <a:ext cx="0" cy="283686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4" name="Line 158"/>
              <p:cNvSpPr>
                <a:spLocks noChangeShapeType="1"/>
              </p:cNvSpPr>
              <p:nvPr/>
            </p:nvSpPr>
            <p:spPr bwMode="auto">
              <a:xfrm flipH="1">
                <a:off x="8522494" y="5037138"/>
                <a:ext cx="650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5" name="Line 159"/>
              <p:cNvSpPr>
                <a:spLocks noChangeShapeType="1"/>
              </p:cNvSpPr>
              <p:nvPr/>
            </p:nvSpPr>
            <p:spPr bwMode="auto">
              <a:xfrm flipH="1">
                <a:off x="8522494" y="4327525"/>
                <a:ext cx="650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6" name="Line 160"/>
              <p:cNvSpPr>
                <a:spLocks noChangeShapeType="1"/>
              </p:cNvSpPr>
              <p:nvPr/>
            </p:nvSpPr>
            <p:spPr bwMode="auto">
              <a:xfrm flipH="1">
                <a:off x="8522494" y="3617913"/>
                <a:ext cx="650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7" name="Line 161"/>
              <p:cNvSpPr>
                <a:spLocks noChangeShapeType="1"/>
              </p:cNvSpPr>
              <p:nvPr/>
            </p:nvSpPr>
            <p:spPr bwMode="auto">
              <a:xfrm flipH="1">
                <a:off x="8522494" y="2908300"/>
                <a:ext cx="650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8" name="Line 162"/>
              <p:cNvSpPr>
                <a:spLocks noChangeShapeType="1"/>
              </p:cNvSpPr>
              <p:nvPr/>
            </p:nvSpPr>
            <p:spPr bwMode="auto">
              <a:xfrm flipH="1">
                <a:off x="8522494" y="2200275"/>
                <a:ext cx="650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9" name="Line 163"/>
              <p:cNvSpPr>
                <a:spLocks noChangeShapeType="1"/>
              </p:cNvSpPr>
              <p:nvPr/>
            </p:nvSpPr>
            <p:spPr bwMode="auto">
              <a:xfrm flipH="1">
                <a:off x="8554244" y="485933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0" name="Line 164"/>
              <p:cNvSpPr>
                <a:spLocks noChangeShapeType="1"/>
              </p:cNvSpPr>
              <p:nvPr/>
            </p:nvSpPr>
            <p:spPr bwMode="auto">
              <a:xfrm flipH="1">
                <a:off x="8554244" y="4683125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1" name="Line 165"/>
              <p:cNvSpPr>
                <a:spLocks noChangeShapeType="1"/>
              </p:cNvSpPr>
              <p:nvPr/>
            </p:nvSpPr>
            <p:spPr bwMode="auto">
              <a:xfrm flipH="1">
                <a:off x="8554244" y="4505325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2" name="Line 166"/>
              <p:cNvSpPr>
                <a:spLocks noChangeShapeType="1"/>
              </p:cNvSpPr>
              <p:nvPr/>
            </p:nvSpPr>
            <p:spPr bwMode="auto">
              <a:xfrm flipH="1">
                <a:off x="8554244" y="41513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" name="Line 167"/>
              <p:cNvSpPr>
                <a:spLocks noChangeShapeType="1"/>
              </p:cNvSpPr>
              <p:nvPr/>
            </p:nvSpPr>
            <p:spPr bwMode="auto">
              <a:xfrm flipH="1">
                <a:off x="8554244" y="39735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4" name="Line 168"/>
              <p:cNvSpPr>
                <a:spLocks noChangeShapeType="1"/>
              </p:cNvSpPr>
              <p:nvPr/>
            </p:nvSpPr>
            <p:spPr bwMode="auto">
              <a:xfrm flipH="1">
                <a:off x="8554244" y="37957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5" name="Line 169"/>
              <p:cNvSpPr>
                <a:spLocks noChangeShapeType="1"/>
              </p:cNvSpPr>
              <p:nvPr/>
            </p:nvSpPr>
            <p:spPr bwMode="auto">
              <a:xfrm flipH="1">
                <a:off x="8554244" y="3440113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6" name="Line 170"/>
              <p:cNvSpPr>
                <a:spLocks noChangeShapeType="1"/>
              </p:cNvSpPr>
              <p:nvPr/>
            </p:nvSpPr>
            <p:spPr bwMode="auto">
              <a:xfrm flipH="1">
                <a:off x="8554244" y="3263900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7" name="Line 171"/>
              <p:cNvSpPr>
                <a:spLocks noChangeShapeType="1"/>
              </p:cNvSpPr>
              <p:nvPr/>
            </p:nvSpPr>
            <p:spPr bwMode="auto">
              <a:xfrm flipH="1">
                <a:off x="8554244" y="3086100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8" name="Line 172"/>
              <p:cNvSpPr>
                <a:spLocks noChangeShapeType="1"/>
              </p:cNvSpPr>
              <p:nvPr/>
            </p:nvSpPr>
            <p:spPr bwMode="auto">
              <a:xfrm flipH="1">
                <a:off x="8554244" y="273208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9" name="Line 173"/>
              <p:cNvSpPr>
                <a:spLocks noChangeShapeType="1"/>
              </p:cNvSpPr>
              <p:nvPr/>
            </p:nvSpPr>
            <p:spPr bwMode="auto">
              <a:xfrm flipH="1">
                <a:off x="8554244" y="255428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0" name="Line 174"/>
              <p:cNvSpPr>
                <a:spLocks noChangeShapeType="1"/>
              </p:cNvSpPr>
              <p:nvPr/>
            </p:nvSpPr>
            <p:spPr bwMode="auto">
              <a:xfrm flipH="1">
                <a:off x="8554244" y="2376488"/>
                <a:ext cx="3333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1" name="Freeform 175"/>
              <p:cNvSpPr>
                <a:spLocks/>
              </p:cNvSpPr>
              <p:nvPr/>
            </p:nvSpPr>
            <p:spPr bwMode="auto">
              <a:xfrm>
                <a:off x="5766594" y="3152775"/>
                <a:ext cx="198438" cy="200025"/>
              </a:xfrm>
              <a:custGeom>
                <a:avLst/>
                <a:gdLst>
                  <a:gd name="T0" fmla="*/ 250 w 250"/>
                  <a:gd name="T1" fmla="*/ 126 h 252"/>
                  <a:gd name="T2" fmla="*/ 242 w 250"/>
                  <a:gd name="T3" fmla="*/ 78 h 252"/>
                  <a:gd name="T4" fmla="*/ 214 w 250"/>
                  <a:gd name="T5" fmla="*/ 37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7 h 252"/>
                  <a:gd name="T14" fmla="*/ 9 w 250"/>
                  <a:gd name="T15" fmla="*/ 78 h 252"/>
                  <a:gd name="T16" fmla="*/ 0 w 250"/>
                  <a:gd name="T17" fmla="*/ 126 h 252"/>
                  <a:gd name="T18" fmla="*/ 9 w 250"/>
                  <a:gd name="T19" fmla="*/ 175 h 252"/>
                  <a:gd name="T20" fmla="*/ 36 w 250"/>
                  <a:gd name="T21" fmla="*/ 215 h 252"/>
                  <a:gd name="T22" fmla="*/ 77 w 250"/>
                  <a:gd name="T23" fmla="*/ 243 h 252"/>
                  <a:gd name="T24" fmla="*/ 125 w 250"/>
                  <a:gd name="T25" fmla="*/ 252 h 252"/>
                  <a:gd name="T26" fmla="*/ 173 w 250"/>
                  <a:gd name="T27" fmla="*/ 243 h 252"/>
                  <a:gd name="T28" fmla="*/ 214 w 250"/>
                  <a:gd name="T29" fmla="*/ 215 h 252"/>
                  <a:gd name="T30" fmla="*/ 242 w 250"/>
                  <a:gd name="T31" fmla="*/ 175 h 252"/>
                  <a:gd name="T32" fmla="*/ 250 w 250"/>
                  <a:gd name="T33" fmla="*/ 126 h 252"/>
                  <a:gd name="T34" fmla="*/ 242 w 250"/>
                  <a:gd name="T35" fmla="*/ 78 h 252"/>
                  <a:gd name="T36" fmla="*/ 214 w 250"/>
                  <a:gd name="T37" fmla="*/ 37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7 h 252"/>
                  <a:gd name="T46" fmla="*/ 9 w 250"/>
                  <a:gd name="T47" fmla="*/ 78 h 252"/>
                  <a:gd name="T48" fmla="*/ 0 w 250"/>
                  <a:gd name="T49" fmla="*/ 126 h 252"/>
                  <a:gd name="T50" fmla="*/ 9 w 250"/>
                  <a:gd name="T51" fmla="*/ 175 h 252"/>
                  <a:gd name="T52" fmla="*/ 36 w 250"/>
                  <a:gd name="T53" fmla="*/ 215 h 252"/>
                  <a:gd name="T54" fmla="*/ 77 w 250"/>
                  <a:gd name="T55" fmla="*/ 243 h 252"/>
                  <a:gd name="T56" fmla="*/ 125 w 250"/>
                  <a:gd name="T57" fmla="*/ 252 h 252"/>
                  <a:gd name="T58" fmla="*/ 173 w 250"/>
                  <a:gd name="T59" fmla="*/ 243 h 252"/>
                  <a:gd name="T60" fmla="*/ 214 w 250"/>
                  <a:gd name="T61" fmla="*/ 215 h 252"/>
                  <a:gd name="T62" fmla="*/ 242 w 250"/>
                  <a:gd name="T63" fmla="*/ 175 h 252"/>
                  <a:gd name="T64" fmla="*/ 250 w 250"/>
                  <a:gd name="T6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6"/>
                    </a:moveTo>
                    <a:lnTo>
                      <a:pt x="242" y="78"/>
                    </a:lnTo>
                    <a:lnTo>
                      <a:pt x="214" y="37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7"/>
                    </a:lnTo>
                    <a:lnTo>
                      <a:pt x="9" y="78"/>
                    </a:lnTo>
                    <a:lnTo>
                      <a:pt x="0" y="126"/>
                    </a:lnTo>
                    <a:lnTo>
                      <a:pt x="9" y="175"/>
                    </a:lnTo>
                    <a:lnTo>
                      <a:pt x="36" y="215"/>
                    </a:lnTo>
                    <a:lnTo>
                      <a:pt x="77" y="243"/>
                    </a:lnTo>
                    <a:lnTo>
                      <a:pt x="125" y="252"/>
                    </a:lnTo>
                    <a:lnTo>
                      <a:pt x="173" y="243"/>
                    </a:lnTo>
                    <a:lnTo>
                      <a:pt x="214" y="215"/>
                    </a:lnTo>
                    <a:lnTo>
                      <a:pt x="242" y="175"/>
                    </a:lnTo>
                    <a:lnTo>
                      <a:pt x="250" y="126"/>
                    </a:lnTo>
                    <a:lnTo>
                      <a:pt x="242" y="78"/>
                    </a:lnTo>
                    <a:lnTo>
                      <a:pt x="214" y="37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7"/>
                    </a:lnTo>
                    <a:lnTo>
                      <a:pt x="9" y="78"/>
                    </a:lnTo>
                    <a:lnTo>
                      <a:pt x="0" y="126"/>
                    </a:lnTo>
                    <a:lnTo>
                      <a:pt x="9" y="175"/>
                    </a:lnTo>
                    <a:lnTo>
                      <a:pt x="36" y="215"/>
                    </a:lnTo>
                    <a:lnTo>
                      <a:pt x="77" y="243"/>
                    </a:lnTo>
                    <a:lnTo>
                      <a:pt x="125" y="252"/>
                    </a:lnTo>
                    <a:lnTo>
                      <a:pt x="173" y="243"/>
                    </a:lnTo>
                    <a:lnTo>
                      <a:pt x="214" y="215"/>
                    </a:lnTo>
                    <a:lnTo>
                      <a:pt x="242" y="175"/>
                    </a:lnTo>
                    <a:lnTo>
                      <a:pt x="250" y="126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2" name="Freeform 176"/>
              <p:cNvSpPr>
                <a:spLocks/>
              </p:cNvSpPr>
              <p:nvPr/>
            </p:nvSpPr>
            <p:spPr bwMode="auto">
              <a:xfrm>
                <a:off x="5865019" y="2873375"/>
                <a:ext cx="0" cy="758825"/>
              </a:xfrm>
              <a:custGeom>
                <a:avLst/>
                <a:gdLst>
                  <a:gd name="T0" fmla="*/ 955 h 955"/>
                  <a:gd name="T1" fmla="*/ 0 h 955"/>
                  <a:gd name="T2" fmla="*/ 955 h 95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55">
                    <a:moveTo>
                      <a:pt x="0" y="955"/>
                    </a:moveTo>
                    <a:lnTo>
                      <a:pt x="0" y="0"/>
                    </a:lnTo>
                    <a:lnTo>
                      <a:pt x="0" y="955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3" name="Freeform 177"/>
              <p:cNvSpPr>
                <a:spLocks/>
              </p:cNvSpPr>
              <p:nvPr/>
            </p:nvSpPr>
            <p:spPr bwMode="auto">
              <a:xfrm>
                <a:off x="5460207" y="2570163"/>
                <a:ext cx="200025" cy="200025"/>
              </a:xfrm>
              <a:custGeom>
                <a:avLst/>
                <a:gdLst>
                  <a:gd name="T0" fmla="*/ 252 w 252"/>
                  <a:gd name="T1" fmla="*/ 126 h 252"/>
                  <a:gd name="T2" fmla="*/ 242 w 252"/>
                  <a:gd name="T3" fmla="*/ 79 h 252"/>
                  <a:gd name="T4" fmla="*/ 214 w 252"/>
                  <a:gd name="T5" fmla="*/ 38 h 252"/>
                  <a:gd name="T6" fmla="*/ 175 w 252"/>
                  <a:gd name="T7" fmla="*/ 9 h 252"/>
                  <a:gd name="T8" fmla="*/ 125 w 252"/>
                  <a:gd name="T9" fmla="*/ 0 h 252"/>
                  <a:gd name="T10" fmla="*/ 77 w 252"/>
                  <a:gd name="T11" fmla="*/ 9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6 h 252"/>
                  <a:gd name="T18" fmla="*/ 10 w 252"/>
                  <a:gd name="T19" fmla="*/ 174 h 252"/>
                  <a:gd name="T20" fmla="*/ 36 w 252"/>
                  <a:gd name="T21" fmla="*/ 215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5 w 252"/>
                  <a:gd name="T27" fmla="*/ 242 h 252"/>
                  <a:gd name="T28" fmla="*/ 214 w 252"/>
                  <a:gd name="T29" fmla="*/ 215 h 252"/>
                  <a:gd name="T30" fmla="*/ 242 w 252"/>
                  <a:gd name="T31" fmla="*/ 174 h 252"/>
                  <a:gd name="T32" fmla="*/ 252 w 252"/>
                  <a:gd name="T33" fmla="*/ 126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5 w 252"/>
                  <a:gd name="T39" fmla="*/ 9 h 252"/>
                  <a:gd name="T40" fmla="*/ 125 w 252"/>
                  <a:gd name="T41" fmla="*/ 0 h 252"/>
                  <a:gd name="T42" fmla="*/ 77 w 252"/>
                  <a:gd name="T43" fmla="*/ 9 h 252"/>
                  <a:gd name="T44" fmla="*/ 36 w 252"/>
                  <a:gd name="T45" fmla="*/ 38 h 252"/>
                  <a:gd name="T46" fmla="*/ 10 w 252"/>
                  <a:gd name="T47" fmla="*/ 79 h 252"/>
                  <a:gd name="T48" fmla="*/ 0 w 252"/>
                  <a:gd name="T49" fmla="*/ 126 h 252"/>
                  <a:gd name="T50" fmla="*/ 10 w 252"/>
                  <a:gd name="T51" fmla="*/ 174 h 252"/>
                  <a:gd name="T52" fmla="*/ 36 w 252"/>
                  <a:gd name="T53" fmla="*/ 215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5 w 252"/>
                  <a:gd name="T59" fmla="*/ 242 h 252"/>
                  <a:gd name="T60" fmla="*/ 214 w 252"/>
                  <a:gd name="T61" fmla="*/ 215 h 252"/>
                  <a:gd name="T62" fmla="*/ 242 w 252"/>
                  <a:gd name="T63" fmla="*/ 174 h 252"/>
                  <a:gd name="T64" fmla="*/ 252 w 252"/>
                  <a:gd name="T6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5" y="9"/>
                    </a:lnTo>
                    <a:lnTo>
                      <a:pt x="125" y="0"/>
                    </a:lnTo>
                    <a:lnTo>
                      <a:pt x="77" y="9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6"/>
                    </a:lnTo>
                    <a:lnTo>
                      <a:pt x="10" y="174"/>
                    </a:lnTo>
                    <a:lnTo>
                      <a:pt x="36" y="215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5"/>
                    </a:lnTo>
                    <a:lnTo>
                      <a:pt x="242" y="174"/>
                    </a:lnTo>
                    <a:lnTo>
                      <a:pt x="252" y="126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5" y="9"/>
                    </a:lnTo>
                    <a:lnTo>
                      <a:pt x="125" y="0"/>
                    </a:lnTo>
                    <a:lnTo>
                      <a:pt x="77" y="9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6"/>
                    </a:lnTo>
                    <a:lnTo>
                      <a:pt x="10" y="174"/>
                    </a:lnTo>
                    <a:lnTo>
                      <a:pt x="36" y="215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5"/>
                    </a:lnTo>
                    <a:lnTo>
                      <a:pt x="242" y="174"/>
                    </a:lnTo>
                    <a:lnTo>
                      <a:pt x="252" y="126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4" name="Freeform 178"/>
              <p:cNvSpPr>
                <a:spLocks/>
              </p:cNvSpPr>
              <p:nvPr/>
            </p:nvSpPr>
            <p:spPr bwMode="auto">
              <a:xfrm>
                <a:off x="5560219" y="2200275"/>
                <a:ext cx="0" cy="1298575"/>
              </a:xfrm>
              <a:custGeom>
                <a:avLst/>
                <a:gdLst>
                  <a:gd name="T0" fmla="*/ 1638 h 1638"/>
                  <a:gd name="T1" fmla="*/ 0 h 1638"/>
                  <a:gd name="T2" fmla="*/ 1638 h 16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38">
                    <a:moveTo>
                      <a:pt x="0" y="1638"/>
                    </a:moveTo>
                    <a:lnTo>
                      <a:pt x="0" y="0"/>
                    </a:lnTo>
                    <a:lnTo>
                      <a:pt x="0" y="1638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5" name="Freeform 179"/>
              <p:cNvSpPr>
                <a:spLocks/>
              </p:cNvSpPr>
              <p:nvPr/>
            </p:nvSpPr>
            <p:spPr bwMode="auto">
              <a:xfrm>
                <a:off x="5892007" y="3001963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7 h 252"/>
                  <a:gd name="T4" fmla="*/ 216 w 252"/>
                  <a:gd name="T5" fmla="*/ 38 h 252"/>
                  <a:gd name="T6" fmla="*/ 174 w 252"/>
                  <a:gd name="T7" fmla="*/ 10 h 252"/>
                  <a:gd name="T8" fmla="*/ 127 w 252"/>
                  <a:gd name="T9" fmla="*/ 0 h 252"/>
                  <a:gd name="T10" fmla="*/ 79 w 252"/>
                  <a:gd name="T11" fmla="*/ 10 h 252"/>
                  <a:gd name="T12" fmla="*/ 38 w 252"/>
                  <a:gd name="T13" fmla="*/ 38 h 252"/>
                  <a:gd name="T14" fmla="*/ 10 w 252"/>
                  <a:gd name="T15" fmla="*/ 77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8 w 252"/>
                  <a:gd name="T21" fmla="*/ 216 h 252"/>
                  <a:gd name="T22" fmla="*/ 79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6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7 h 252"/>
                  <a:gd name="T36" fmla="*/ 216 w 252"/>
                  <a:gd name="T37" fmla="*/ 38 h 252"/>
                  <a:gd name="T38" fmla="*/ 174 w 252"/>
                  <a:gd name="T39" fmla="*/ 10 h 252"/>
                  <a:gd name="T40" fmla="*/ 127 w 252"/>
                  <a:gd name="T41" fmla="*/ 0 h 252"/>
                  <a:gd name="T42" fmla="*/ 79 w 252"/>
                  <a:gd name="T43" fmla="*/ 10 h 252"/>
                  <a:gd name="T44" fmla="*/ 38 w 252"/>
                  <a:gd name="T45" fmla="*/ 38 h 252"/>
                  <a:gd name="T46" fmla="*/ 10 w 252"/>
                  <a:gd name="T47" fmla="*/ 77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8 w 252"/>
                  <a:gd name="T53" fmla="*/ 216 h 252"/>
                  <a:gd name="T54" fmla="*/ 79 w 252"/>
                  <a:gd name="T55" fmla="*/ 242 h 252"/>
                  <a:gd name="T56" fmla="*/ 127 w 252"/>
                  <a:gd name="T57" fmla="*/ 252 h 252"/>
                  <a:gd name="T58" fmla="*/ 174 w 252"/>
                  <a:gd name="T59" fmla="*/ 242 h 252"/>
                  <a:gd name="T60" fmla="*/ 216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7"/>
                    </a:lnTo>
                    <a:lnTo>
                      <a:pt x="216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9" y="10"/>
                    </a:lnTo>
                    <a:lnTo>
                      <a:pt x="38" y="38"/>
                    </a:lnTo>
                    <a:lnTo>
                      <a:pt x="10" y="77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6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7"/>
                    </a:lnTo>
                    <a:lnTo>
                      <a:pt x="216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9" y="10"/>
                    </a:lnTo>
                    <a:lnTo>
                      <a:pt x="38" y="38"/>
                    </a:lnTo>
                    <a:lnTo>
                      <a:pt x="10" y="77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6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6" name="Freeform 180"/>
              <p:cNvSpPr>
                <a:spLocks/>
              </p:cNvSpPr>
              <p:nvPr/>
            </p:nvSpPr>
            <p:spPr bwMode="auto">
              <a:xfrm>
                <a:off x="5992019" y="2616200"/>
                <a:ext cx="0" cy="973138"/>
              </a:xfrm>
              <a:custGeom>
                <a:avLst/>
                <a:gdLst>
                  <a:gd name="T0" fmla="*/ 1228 h 1228"/>
                  <a:gd name="T1" fmla="*/ 0 h 1228"/>
                  <a:gd name="T2" fmla="*/ 1228 h 12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28">
                    <a:moveTo>
                      <a:pt x="0" y="1228"/>
                    </a:moveTo>
                    <a:lnTo>
                      <a:pt x="0" y="0"/>
                    </a:lnTo>
                    <a:lnTo>
                      <a:pt x="0" y="1228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181"/>
              <p:cNvSpPr>
                <a:spLocks/>
              </p:cNvSpPr>
              <p:nvPr/>
            </p:nvSpPr>
            <p:spPr bwMode="auto">
              <a:xfrm>
                <a:off x="5426869" y="2867025"/>
                <a:ext cx="198438" cy="198438"/>
              </a:xfrm>
              <a:custGeom>
                <a:avLst/>
                <a:gdLst>
                  <a:gd name="T0" fmla="*/ 251 w 251"/>
                  <a:gd name="T1" fmla="*/ 125 h 250"/>
                  <a:gd name="T2" fmla="*/ 242 w 251"/>
                  <a:gd name="T3" fmla="*/ 77 h 250"/>
                  <a:gd name="T4" fmla="*/ 214 w 251"/>
                  <a:gd name="T5" fmla="*/ 36 h 250"/>
                  <a:gd name="T6" fmla="*/ 173 w 251"/>
                  <a:gd name="T7" fmla="*/ 8 h 250"/>
                  <a:gd name="T8" fmla="*/ 125 w 251"/>
                  <a:gd name="T9" fmla="*/ 0 h 250"/>
                  <a:gd name="T10" fmla="*/ 78 w 251"/>
                  <a:gd name="T11" fmla="*/ 8 h 250"/>
                  <a:gd name="T12" fmla="*/ 36 w 251"/>
                  <a:gd name="T13" fmla="*/ 36 h 250"/>
                  <a:gd name="T14" fmla="*/ 10 w 251"/>
                  <a:gd name="T15" fmla="*/ 77 h 250"/>
                  <a:gd name="T16" fmla="*/ 0 w 251"/>
                  <a:gd name="T17" fmla="*/ 125 h 250"/>
                  <a:gd name="T18" fmla="*/ 10 w 251"/>
                  <a:gd name="T19" fmla="*/ 173 h 250"/>
                  <a:gd name="T20" fmla="*/ 36 w 251"/>
                  <a:gd name="T21" fmla="*/ 214 h 250"/>
                  <a:gd name="T22" fmla="*/ 78 w 251"/>
                  <a:gd name="T23" fmla="*/ 242 h 250"/>
                  <a:gd name="T24" fmla="*/ 125 w 251"/>
                  <a:gd name="T25" fmla="*/ 250 h 250"/>
                  <a:gd name="T26" fmla="*/ 173 w 251"/>
                  <a:gd name="T27" fmla="*/ 242 h 250"/>
                  <a:gd name="T28" fmla="*/ 214 w 251"/>
                  <a:gd name="T29" fmla="*/ 214 h 250"/>
                  <a:gd name="T30" fmla="*/ 242 w 251"/>
                  <a:gd name="T31" fmla="*/ 173 h 250"/>
                  <a:gd name="T32" fmla="*/ 251 w 251"/>
                  <a:gd name="T33" fmla="*/ 125 h 250"/>
                  <a:gd name="T34" fmla="*/ 242 w 251"/>
                  <a:gd name="T35" fmla="*/ 77 h 250"/>
                  <a:gd name="T36" fmla="*/ 214 w 251"/>
                  <a:gd name="T37" fmla="*/ 36 h 250"/>
                  <a:gd name="T38" fmla="*/ 173 w 251"/>
                  <a:gd name="T39" fmla="*/ 8 h 250"/>
                  <a:gd name="T40" fmla="*/ 125 w 251"/>
                  <a:gd name="T41" fmla="*/ 0 h 250"/>
                  <a:gd name="T42" fmla="*/ 78 w 251"/>
                  <a:gd name="T43" fmla="*/ 8 h 250"/>
                  <a:gd name="T44" fmla="*/ 36 w 251"/>
                  <a:gd name="T45" fmla="*/ 36 h 250"/>
                  <a:gd name="T46" fmla="*/ 10 w 251"/>
                  <a:gd name="T47" fmla="*/ 77 h 250"/>
                  <a:gd name="T48" fmla="*/ 0 w 251"/>
                  <a:gd name="T49" fmla="*/ 125 h 250"/>
                  <a:gd name="T50" fmla="*/ 10 w 251"/>
                  <a:gd name="T51" fmla="*/ 173 h 250"/>
                  <a:gd name="T52" fmla="*/ 36 w 251"/>
                  <a:gd name="T53" fmla="*/ 214 h 250"/>
                  <a:gd name="T54" fmla="*/ 78 w 251"/>
                  <a:gd name="T55" fmla="*/ 242 h 250"/>
                  <a:gd name="T56" fmla="*/ 125 w 251"/>
                  <a:gd name="T57" fmla="*/ 250 h 250"/>
                  <a:gd name="T58" fmla="*/ 173 w 251"/>
                  <a:gd name="T59" fmla="*/ 242 h 250"/>
                  <a:gd name="T60" fmla="*/ 214 w 251"/>
                  <a:gd name="T61" fmla="*/ 214 h 250"/>
                  <a:gd name="T62" fmla="*/ 242 w 251"/>
                  <a:gd name="T63" fmla="*/ 173 h 250"/>
                  <a:gd name="T64" fmla="*/ 251 w 251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1" h="250">
                    <a:moveTo>
                      <a:pt x="251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8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1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8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1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182"/>
              <p:cNvSpPr>
                <a:spLocks/>
              </p:cNvSpPr>
              <p:nvPr/>
            </p:nvSpPr>
            <p:spPr bwMode="auto">
              <a:xfrm>
                <a:off x="5525294" y="2606675"/>
                <a:ext cx="0" cy="719138"/>
              </a:xfrm>
              <a:custGeom>
                <a:avLst/>
                <a:gdLst>
                  <a:gd name="T0" fmla="*/ 906 h 906"/>
                  <a:gd name="T1" fmla="*/ 0 h 906"/>
                  <a:gd name="T2" fmla="*/ 906 h 90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06">
                    <a:moveTo>
                      <a:pt x="0" y="906"/>
                    </a:moveTo>
                    <a:lnTo>
                      <a:pt x="0" y="0"/>
                    </a:lnTo>
                    <a:lnTo>
                      <a:pt x="0" y="906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183"/>
              <p:cNvSpPr>
                <a:spLocks/>
              </p:cNvSpPr>
              <p:nvPr/>
            </p:nvSpPr>
            <p:spPr bwMode="auto">
              <a:xfrm>
                <a:off x="5657057" y="2724150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6 w 252"/>
                  <a:gd name="T21" fmla="*/ 216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8 w 252"/>
                  <a:gd name="T43" fmla="*/ 10 h 252"/>
                  <a:gd name="T44" fmla="*/ 36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6 w 252"/>
                  <a:gd name="T53" fmla="*/ 216 h 252"/>
                  <a:gd name="T54" fmla="*/ 78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184"/>
              <p:cNvSpPr>
                <a:spLocks/>
              </p:cNvSpPr>
              <p:nvPr/>
            </p:nvSpPr>
            <p:spPr bwMode="auto">
              <a:xfrm>
                <a:off x="5755482" y="2400300"/>
                <a:ext cx="0" cy="847725"/>
              </a:xfrm>
              <a:custGeom>
                <a:avLst/>
                <a:gdLst>
                  <a:gd name="T0" fmla="*/ 1070 h 1070"/>
                  <a:gd name="T1" fmla="*/ 0 h 1070"/>
                  <a:gd name="T2" fmla="*/ 1070 h 107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70">
                    <a:moveTo>
                      <a:pt x="0" y="1070"/>
                    </a:moveTo>
                    <a:lnTo>
                      <a:pt x="0" y="0"/>
                    </a:lnTo>
                    <a:lnTo>
                      <a:pt x="0" y="1070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185"/>
              <p:cNvSpPr>
                <a:spLocks/>
              </p:cNvSpPr>
              <p:nvPr/>
            </p:nvSpPr>
            <p:spPr bwMode="auto">
              <a:xfrm>
                <a:off x="6447632" y="3422650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5 h 252"/>
                  <a:gd name="T34" fmla="*/ 252 w 252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186"/>
              <p:cNvSpPr>
                <a:spLocks/>
              </p:cNvSpPr>
              <p:nvPr/>
            </p:nvSpPr>
            <p:spPr bwMode="auto">
              <a:xfrm>
                <a:off x="6447632" y="3422650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5 h 252"/>
                  <a:gd name="T34" fmla="*/ 252 w 252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187"/>
              <p:cNvSpPr>
                <a:spLocks/>
              </p:cNvSpPr>
              <p:nvPr/>
            </p:nvSpPr>
            <p:spPr bwMode="auto">
              <a:xfrm>
                <a:off x="6547644" y="3094038"/>
                <a:ext cx="0" cy="857250"/>
              </a:xfrm>
              <a:custGeom>
                <a:avLst/>
                <a:gdLst>
                  <a:gd name="T0" fmla="*/ 1079 h 1079"/>
                  <a:gd name="T1" fmla="*/ 0 h 1079"/>
                  <a:gd name="T2" fmla="*/ 1079 h 107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079">
                    <a:moveTo>
                      <a:pt x="0" y="1079"/>
                    </a:moveTo>
                    <a:lnTo>
                      <a:pt x="0" y="0"/>
                    </a:lnTo>
                    <a:lnTo>
                      <a:pt x="0" y="1079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4" name="Freeform 188"/>
              <p:cNvSpPr>
                <a:spLocks/>
              </p:cNvSpPr>
              <p:nvPr/>
            </p:nvSpPr>
            <p:spPr bwMode="auto">
              <a:xfrm>
                <a:off x="6447632" y="3422650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4 w 252"/>
                  <a:gd name="T37" fmla="*/ 38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4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4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189"/>
              <p:cNvSpPr>
                <a:spLocks/>
              </p:cNvSpPr>
              <p:nvPr/>
            </p:nvSpPr>
            <p:spPr bwMode="auto">
              <a:xfrm>
                <a:off x="6934994" y="3700463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4 w 252"/>
                  <a:gd name="T5" fmla="*/ 36 h 250"/>
                  <a:gd name="T6" fmla="*/ 173 w 252"/>
                  <a:gd name="T7" fmla="*/ 8 h 250"/>
                  <a:gd name="T8" fmla="*/ 125 w 252"/>
                  <a:gd name="T9" fmla="*/ 0 h 250"/>
                  <a:gd name="T10" fmla="*/ 77 w 252"/>
                  <a:gd name="T11" fmla="*/ 8 h 250"/>
                  <a:gd name="T12" fmla="*/ 36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6 w 252"/>
                  <a:gd name="T21" fmla="*/ 214 h 250"/>
                  <a:gd name="T22" fmla="*/ 77 w 252"/>
                  <a:gd name="T23" fmla="*/ 242 h 250"/>
                  <a:gd name="T24" fmla="*/ 125 w 252"/>
                  <a:gd name="T25" fmla="*/ 250 h 250"/>
                  <a:gd name="T26" fmla="*/ 173 w 252"/>
                  <a:gd name="T27" fmla="*/ 242 h 250"/>
                  <a:gd name="T28" fmla="*/ 214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52 w 252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190"/>
              <p:cNvSpPr>
                <a:spLocks/>
              </p:cNvSpPr>
              <p:nvPr/>
            </p:nvSpPr>
            <p:spPr bwMode="auto">
              <a:xfrm>
                <a:off x="6934994" y="3700463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4 w 252"/>
                  <a:gd name="T5" fmla="*/ 36 h 250"/>
                  <a:gd name="T6" fmla="*/ 173 w 252"/>
                  <a:gd name="T7" fmla="*/ 8 h 250"/>
                  <a:gd name="T8" fmla="*/ 125 w 252"/>
                  <a:gd name="T9" fmla="*/ 0 h 250"/>
                  <a:gd name="T10" fmla="*/ 77 w 252"/>
                  <a:gd name="T11" fmla="*/ 8 h 250"/>
                  <a:gd name="T12" fmla="*/ 36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6 w 252"/>
                  <a:gd name="T21" fmla="*/ 214 h 250"/>
                  <a:gd name="T22" fmla="*/ 77 w 252"/>
                  <a:gd name="T23" fmla="*/ 242 h 250"/>
                  <a:gd name="T24" fmla="*/ 125 w 252"/>
                  <a:gd name="T25" fmla="*/ 250 h 250"/>
                  <a:gd name="T26" fmla="*/ 173 w 252"/>
                  <a:gd name="T27" fmla="*/ 242 h 250"/>
                  <a:gd name="T28" fmla="*/ 214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52 w 252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191"/>
              <p:cNvSpPr>
                <a:spLocks/>
              </p:cNvSpPr>
              <p:nvPr/>
            </p:nvSpPr>
            <p:spPr bwMode="auto">
              <a:xfrm>
                <a:off x="7035007" y="3587750"/>
                <a:ext cx="0" cy="425450"/>
              </a:xfrm>
              <a:custGeom>
                <a:avLst/>
                <a:gdLst>
                  <a:gd name="T0" fmla="*/ 537 h 537"/>
                  <a:gd name="T1" fmla="*/ 0 h 537"/>
                  <a:gd name="T2" fmla="*/ 537 h 53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37">
                    <a:moveTo>
                      <a:pt x="0" y="537"/>
                    </a:moveTo>
                    <a:lnTo>
                      <a:pt x="0" y="0"/>
                    </a:lnTo>
                    <a:lnTo>
                      <a:pt x="0" y="537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192"/>
              <p:cNvSpPr>
                <a:spLocks/>
              </p:cNvSpPr>
              <p:nvPr/>
            </p:nvSpPr>
            <p:spPr bwMode="auto">
              <a:xfrm>
                <a:off x="6934994" y="3700463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4 w 252"/>
                  <a:gd name="T5" fmla="*/ 36 h 250"/>
                  <a:gd name="T6" fmla="*/ 173 w 252"/>
                  <a:gd name="T7" fmla="*/ 8 h 250"/>
                  <a:gd name="T8" fmla="*/ 125 w 252"/>
                  <a:gd name="T9" fmla="*/ 0 h 250"/>
                  <a:gd name="T10" fmla="*/ 77 w 252"/>
                  <a:gd name="T11" fmla="*/ 8 h 250"/>
                  <a:gd name="T12" fmla="*/ 36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6 w 252"/>
                  <a:gd name="T21" fmla="*/ 214 h 250"/>
                  <a:gd name="T22" fmla="*/ 77 w 252"/>
                  <a:gd name="T23" fmla="*/ 242 h 250"/>
                  <a:gd name="T24" fmla="*/ 125 w 252"/>
                  <a:gd name="T25" fmla="*/ 250 h 250"/>
                  <a:gd name="T26" fmla="*/ 173 w 252"/>
                  <a:gd name="T27" fmla="*/ 242 h 250"/>
                  <a:gd name="T28" fmla="*/ 214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42 w 252"/>
                  <a:gd name="T35" fmla="*/ 77 h 250"/>
                  <a:gd name="T36" fmla="*/ 214 w 252"/>
                  <a:gd name="T37" fmla="*/ 36 h 250"/>
                  <a:gd name="T38" fmla="*/ 173 w 252"/>
                  <a:gd name="T39" fmla="*/ 8 h 250"/>
                  <a:gd name="T40" fmla="*/ 125 w 252"/>
                  <a:gd name="T41" fmla="*/ 0 h 250"/>
                  <a:gd name="T42" fmla="*/ 77 w 252"/>
                  <a:gd name="T43" fmla="*/ 8 h 250"/>
                  <a:gd name="T44" fmla="*/ 36 w 252"/>
                  <a:gd name="T45" fmla="*/ 36 h 250"/>
                  <a:gd name="T46" fmla="*/ 10 w 252"/>
                  <a:gd name="T47" fmla="*/ 77 h 250"/>
                  <a:gd name="T48" fmla="*/ 0 w 252"/>
                  <a:gd name="T49" fmla="*/ 125 h 250"/>
                  <a:gd name="T50" fmla="*/ 10 w 252"/>
                  <a:gd name="T51" fmla="*/ 173 h 250"/>
                  <a:gd name="T52" fmla="*/ 36 w 252"/>
                  <a:gd name="T53" fmla="*/ 214 h 250"/>
                  <a:gd name="T54" fmla="*/ 77 w 252"/>
                  <a:gd name="T55" fmla="*/ 242 h 250"/>
                  <a:gd name="T56" fmla="*/ 125 w 252"/>
                  <a:gd name="T57" fmla="*/ 250 h 250"/>
                  <a:gd name="T58" fmla="*/ 173 w 252"/>
                  <a:gd name="T59" fmla="*/ 242 h 250"/>
                  <a:gd name="T60" fmla="*/ 214 w 252"/>
                  <a:gd name="T61" fmla="*/ 214 h 250"/>
                  <a:gd name="T62" fmla="*/ 242 w 252"/>
                  <a:gd name="T63" fmla="*/ 173 h 250"/>
                  <a:gd name="T64" fmla="*/ 252 w 252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193"/>
              <p:cNvSpPr>
                <a:spLocks/>
              </p:cNvSpPr>
              <p:nvPr/>
            </p:nvSpPr>
            <p:spPr bwMode="auto">
              <a:xfrm>
                <a:off x="6285707" y="3135313"/>
                <a:ext cx="200025" cy="201613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6 w 252"/>
                  <a:gd name="T5" fmla="*/ 38 h 252"/>
                  <a:gd name="T6" fmla="*/ 174 w 252"/>
                  <a:gd name="T7" fmla="*/ 10 h 252"/>
                  <a:gd name="T8" fmla="*/ 127 w 252"/>
                  <a:gd name="T9" fmla="*/ 0 h 252"/>
                  <a:gd name="T10" fmla="*/ 77 w 252"/>
                  <a:gd name="T11" fmla="*/ 10 h 252"/>
                  <a:gd name="T12" fmla="*/ 38 w 252"/>
                  <a:gd name="T13" fmla="*/ 38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5 h 252"/>
                  <a:gd name="T20" fmla="*/ 38 w 252"/>
                  <a:gd name="T21" fmla="*/ 214 h 252"/>
                  <a:gd name="T22" fmla="*/ 77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6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5 h 252"/>
                  <a:gd name="T34" fmla="*/ 252 w 252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8" y="214"/>
                    </a:lnTo>
                    <a:lnTo>
                      <a:pt x="77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6" y="214"/>
                    </a:lnTo>
                    <a:lnTo>
                      <a:pt x="242" y="175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194"/>
              <p:cNvSpPr>
                <a:spLocks/>
              </p:cNvSpPr>
              <p:nvPr/>
            </p:nvSpPr>
            <p:spPr bwMode="auto">
              <a:xfrm>
                <a:off x="6285707" y="3135313"/>
                <a:ext cx="200025" cy="201613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6 w 252"/>
                  <a:gd name="T5" fmla="*/ 38 h 252"/>
                  <a:gd name="T6" fmla="*/ 174 w 252"/>
                  <a:gd name="T7" fmla="*/ 10 h 252"/>
                  <a:gd name="T8" fmla="*/ 127 w 252"/>
                  <a:gd name="T9" fmla="*/ 0 h 252"/>
                  <a:gd name="T10" fmla="*/ 77 w 252"/>
                  <a:gd name="T11" fmla="*/ 10 h 252"/>
                  <a:gd name="T12" fmla="*/ 38 w 252"/>
                  <a:gd name="T13" fmla="*/ 38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5 h 252"/>
                  <a:gd name="T20" fmla="*/ 38 w 252"/>
                  <a:gd name="T21" fmla="*/ 214 h 252"/>
                  <a:gd name="T22" fmla="*/ 77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6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5 h 252"/>
                  <a:gd name="T34" fmla="*/ 252 w 252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8" y="214"/>
                    </a:lnTo>
                    <a:lnTo>
                      <a:pt x="77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6" y="214"/>
                    </a:lnTo>
                    <a:lnTo>
                      <a:pt x="242" y="175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1" name="Freeform 195"/>
              <p:cNvSpPr>
                <a:spLocks/>
              </p:cNvSpPr>
              <p:nvPr/>
            </p:nvSpPr>
            <p:spPr bwMode="auto">
              <a:xfrm>
                <a:off x="6385719" y="2881313"/>
                <a:ext cx="0" cy="709613"/>
              </a:xfrm>
              <a:custGeom>
                <a:avLst/>
                <a:gdLst>
                  <a:gd name="T0" fmla="*/ 894 h 894"/>
                  <a:gd name="T1" fmla="*/ 0 h 894"/>
                  <a:gd name="T2" fmla="*/ 894 h 8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94">
                    <a:moveTo>
                      <a:pt x="0" y="894"/>
                    </a:moveTo>
                    <a:lnTo>
                      <a:pt x="0" y="0"/>
                    </a:lnTo>
                    <a:lnTo>
                      <a:pt x="0" y="894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2" name="Freeform 196"/>
              <p:cNvSpPr>
                <a:spLocks/>
              </p:cNvSpPr>
              <p:nvPr/>
            </p:nvSpPr>
            <p:spPr bwMode="auto">
              <a:xfrm>
                <a:off x="6285707" y="3135313"/>
                <a:ext cx="200025" cy="201613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6 w 252"/>
                  <a:gd name="T5" fmla="*/ 38 h 252"/>
                  <a:gd name="T6" fmla="*/ 174 w 252"/>
                  <a:gd name="T7" fmla="*/ 10 h 252"/>
                  <a:gd name="T8" fmla="*/ 127 w 252"/>
                  <a:gd name="T9" fmla="*/ 0 h 252"/>
                  <a:gd name="T10" fmla="*/ 77 w 252"/>
                  <a:gd name="T11" fmla="*/ 10 h 252"/>
                  <a:gd name="T12" fmla="*/ 38 w 252"/>
                  <a:gd name="T13" fmla="*/ 38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5 h 252"/>
                  <a:gd name="T20" fmla="*/ 38 w 252"/>
                  <a:gd name="T21" fmla="*/ 214 h 252"/>
                  <a:gd name="T22" fmla="*/ 77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6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6 w 252"/>
                  <a:gd name="T37" fmla="*/ 38 h 252"/>
                  <a:gd name="T38" fmla="*/ 174 w 252"/>
                  <a:gd name="T39" fmla="*/ 10 h 252"/>
                  <a:gd name="T40" fmla="*/ 127 w 252"/>
                  <a:gd name="T41" fmla="*/ 0 h 252"/>
                  <a:gd name="T42" fmla="*/ 77 w 252"/>
                  <a:gd name="T43" fmla="*/ 10 h 252"/>
                  <a:gd name="T44" fmla="*/ 38 w 252"/>
                  <a:gd name="T45" fmla="*/ 38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5 h 252"/>
                  <a:gd name="T52" fmla="*/ 38 w 252"/>
                  <a:gd name="T53" fmla="*/ 214 h 252"/>
                  <a:gd name="T54" fmla="*/ 77 w 252"/>
                  <a:gd name="T55" fmla="*/ 242 h 252"/>
                  <a:gd name="T56" fmla="*/ 127 w 252"/>
                  <a:gd name="T57" fmla="*/ 252 h 252"/>
                  <a:gd name="T58" fmla="*/ 174 w 252"/>
                  <a:gd name="T59" fmla="*/ 242 h 252"/>
                  <a:gd name="T60" fmla="*/ 216 w 252"/>
                  <a:gd name="T61" fmla="*/ 214 h 252"/>
                  <a:gd name="T62" fmla="*/ 242 w 252"/>
                  <a:gd name="T63" fmla="*/ 175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8" y="214"/>
                    </a:lnTo>
                    <a:lnTo>
                      <a:pt x="77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6" y="214"/>
                    </a:lnTo>
                    <a:lnTo>
                      <a:pt x="242" y="175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6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8" y="214"/>
                    </a:lnTo>
                    <a:lnTo>
                      <a:pt x="77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6" y="214"/>
                    </a:lnTo>
                    <a:lnTo>
                      <a:pt x="242" y="175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197"/>
              <p:cNvSpPr>
                <a:spLocks/>
              </p:cNvSpPr>
              <p:nvPr/>
            </p:nvSpPr>
            <p:spPr bwMode="auto">
              <a:xfrm>
                <a:off x="6261894" y="371792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8 h 252"/>
                  <a:gd name="T4" fmla="*/ 214 w 252"/>
                  <a:gd name="T5" fmla="*/ 36 h 252"/>
                  <a:gd name="T6" fmla="*/ 175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6 h 252"/>
                  <a:gd name="T14" fmla="*/ 10 w 252"/>
                  <a:gd name="T15" fmla="*/ 78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5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52 w 252"/>
                  <a:gd name="T3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198"/>
              <p:cNvSpPr>
                <a:spLocks/>
              </p:cNvSpPr>
              <p:nvPr/>
            </p:nvSpPr>
            <p:spPr bwMode="auto">
              <a:xfrm>
                <a:off x="6261894" y="371792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8 h 252"/>
                  <a:gd name="T4" fmla="*/ 214 w 252"/>
                  <a:gd name="T5" fmla="*/ 36 h 252"/>
                  <a:gd name="T6" fmla="*/ 175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6 h 252"/>
                  <a:gd name="T14" fmla="*/ 10 w 252"/>
                  <a:gd name="T15" fmla="*/ 78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5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52 w 252"/>
                  <a:gd name="T3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199"/>
              <p:cNvSpPr>
                <a:spLocks/>
              </p:cNvSpPr>
              <p:nvPr/>
            </p:nvSpPr>
            <p:spPr bwMode="auto">
              <a:xfrm>
                <a:off x="6361907" y="3543300"/>
                <a:ext cx="0" cy="549275"/>
              </a:xfrm>
              <a:custGeom>
                <a:avLst/>
                <a:gdLst>
                  <a:gd name="T0" fmla="*/ 694 h 694"/>
                  <a:gd name="T1" fmla="*/ 0 h 694"/>
                  <a:gd name="T2" fmla="*/ 694 h 69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94">
                    <a:moveTo>
                      <a:pt x="0" y="694"/>
                    </a:moveTo>
                    <a:lnTo>
                      <a:pt x="0" y="0"/>
                    </a:lnTo>
                    <a:lnTo>
                      <a:pt x="0" y="694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200"/>
              <p:cNvSpPr>
                <a:spLocks/>
              </p:cNvSpPr>
              <p:nvPr/>
            </p:nvSpPr>
            <p:spPr bwMode="auto">
              <a:xfrm>
                <a:off x="6261894" y="371792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8 h 252"/>
                  <a:gd name="T4" fmla="*/ 214 w 252"/>
                  <a:gd name="T5" fmla="*/ 36 h 252"/>
                  <a:gd name="T6" fmla="*/ 175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6 h 252"/>
                  <a:gd name="T14" fmla="*/ 10 w 252"/>
                  <a:gd name="T15" fmla="*/ 78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5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8 h 252"/>
                  <a:gd name="T36" fmla="*/ 214 w 252"/>
                  <a:gd name="T37" fmla="*/ 36 h 252"/>
                  <a:gd name="T38" fmla="*/ 175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6 h 252"/>
                  <a:gd name="T46" fmla="*/ 10 w 252"/>
                  <a:gd name="T47" fmla="*/ 78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5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201"/>
              <p:cNvSpPr>
                <a:spLocks/>
              </p:cNvSpPr>
              <p:nvPr/>
            </p:nvSpPr>
            <p:spPr bwMode="auto">
              <a:xfrm>
                <a:off x="6314282" y="3438525"/>
                <a:ext cx="198438" cy="198438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10 w 250"/>
                  <a:gd name="T15" fmla="*/ 77 h 250"/>
                  <a:gd name="T16" fmla="*/ 0 w 250"/>
                  <a:gd name="T17" fmla="*/ 125 h 250"/>
                  <a:gd name="T18" fmla="*/ 10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0 h 250"/>
                  <a:gd name="T24" fmla="*/ 125 w 250"/>
                  <a:gd name="T25" fmla="*/ 250 h 250"/>
                  <a:gd name="T26" fmla="*/ 173 w 250"/>
                  <a:gd name="T27" fmla="*/ 240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50 w 250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0"/>
                    </a:lnTo>
                    <a:lnTo>
                      <a:pt x="125" y="250"/>
                    </a:lnTo>
                    <a:lnTo>
                      <a:pt x="173" y="240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202"/>
              <p:cNvSpPr>
                <a:spLocks/>
              </p:cNvSpPr>
              <p:nvPr/>
            </p:nvSpPr>
            <p:spPr bwMode="auto">
              <a:xfrm>
                <a:off x="6314282" y="3438525"/>
                <a:ext cx="198438" cy="198438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10 w 250"/>
                  <a:gd name="T15" fmla="*/ 77 h 250"/>
                  <a:gd name="T16" fmla="*/ 0 w 250"/>
                  <a:gd name="T17" fmla="*/ 125 h 250"/>
                  <a:gd name="T18" fmla="*/ 10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0 h 250"/>
                  <a:gd name="T24" fmla="*/ 125 w 250"/>
                  <a:gd name="T25" fmla="*/ 250 h 250"/>
                  <a:gd name="T26" fmla="*/ 173 w 250"/>
                  <a:gd name="T27" fmla="*/ 240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50 w 250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0"/>
                    </a:lnTo>
                    <a:lnTo>
                      <a:pt x="125" y="250"/>
                    </a:lnTo>
                    <a:lnTo>
                      <a:pt x="173" y="240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9" name="Freeform 203"/>
              <p:cNvSpPr>
                <a:spLocks/>
              </p:cNvSpPr>
              <p:nvPr/>
            </p:nvSpPr>
            <p:spPr bwMode="auto">
              <a:xfrm>
                <a:off x="6414294" y="3227388"/>
                <a:ext cx="0" cy="620713"/>
              </a:xfrm>
              <a:custGeom>
                <a:avLst/>
                <a:gdLst>
                  <a:gd name="T0" fmla="*/ 781 h 781"/>
                  <a:gd name="T1" fmla="*/ 0 h 781"/>
                  <a:gd name="T2" fmla="*/ 781 h 78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81">
                    <a:moveTo>
                      <a:pt x="0" y="781"/>
                    </a:moveTo>
                    <a:lnTo>
                      <a:pt x="0" y="0"/>
                    </a:lnTo>
                    <a:lnTo>
                      <a:pt x="0" y="781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0" name="Freeform 204"/>
              <p:cNvSpPr>
                <a:spLocks/>
              </p:cNvSpPr>
              <p:nvPr/>
            </p:nvSpPr>
            <p:spPr bwMode="auto">
              <a:xfrm>
                <a:off x="6314282" y="3438525"/>
                <a:ext cx="198438" cy="198438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10 w 250"/>
                  <a:gd name="T15" fmla="*/ 77 h 250"/>
                  <a:gd name="T16" fmla="*/ 0 w 250"/>
                  <a:gd name="T17" fmla="*/ 125 h 250"/>
                  <a:gd name="T18" fmla="*/ 10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0 h 250"/>
                  <a:gd name="T24" fmla="*/ 125 w 250"/>
                  <a:gd name="T25" fmla="*/ 250 h 250"/>
                  <a:gd name="T26" fmla="*/ 173 w 250"/>
                  <a:gd name="T27" fmla="*/ 240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42 w 250"/>
                  <a:gd name="T35" fmla="*/ 77 h 250"/>
                  <a:gd name="T36" fmla="*/ 214 w 250"/>
                  <a:gd name="T37" fmla="*/ 36 h 250"/>
                  <a:gd name="T38" fmla="*/ 173 w 250"/>
                  <a:gd name="T39" fmla="*/ 8 h 250"/>
                  <a:gd name="T40" fmla="*/ 125 w 250"/>
                  <a:gd name="T41" fmla="*/ 0 h 250"/>
                  <a:gd name="T42" fmla="*/ 77 w 250"/>
                  <a:gd name="T43" fmla="*/ 8 h 250"/>
                  <a:gd name="T44" fmla="*/ 36 w 250"/>
                  <a:gd name="T45" fmla="*/ 36 h 250"/>
                  <a:gd name="T46" fmla="*/ 10 w 250"/>
                  <a:gd name="T47" fmla="*/ 77 h 250"/>
                  <a:gd name="T48" fmla="*/ 0 w 250"/>
                  <a:gd name="T49" fmla="*/ 125 h 250"/>
                  <a:gd name="T50" fmla="*/ 10 w 250"/>
                  <a:gd name="T51" fmla="*/ 173 h 250"/>
                  <a:gd name="T52" fmla="*/ 36 w 250"/>
                  <a:gd name="T53" fmla="*/ 214 h 250"/>
                  <a:gd name="T54" fmla="*/ 77 w 250"/>
                  <a:gd name="T55" fmla="*/ 240 h 250"/>
                  <a:gd name="T56" fmla="*/ 125 w 250"/>
                  <a:gd name="T57" fmla="*/ 250 h 250"/>
                  <a:gd name="T58" fmla="*/ 173 w 250"/>
                  <a:gd name="T59" fmla="*/ 240 h 250"/>
                  <a:gd name="T60" fmla="*/ 214 w 250"/>
                  <a:gd name="T61" fmla="*/ 214 h 250"/>
                  <a:gd name="T62" fmla="*/ 242 w 250"/>
                  <a:gd name="T63" fmla="*/ 173 h 250"/>
                  <a:gd name="T64" fmla="*/ 250 w 250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0"/>
                    </a:lnTo>
                    <a:lnTo>
                      <a:pt x="125" y="250"/>
                    </a:lnTo>
                    <a:lnTo>
                      <a:pt x="173" y="240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0"/>
                    </a:lnTo>
                    <a:lnTo>
                      <a:pt x="125" y="250"/>
                    </a:lnTo>
                    <a:lnTo>
                      <a:pt x="173" y="240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206"/>
              <p:cNvSpPr>
                <a:spLocks/>
              </p:cNvSpPr>
              <p:nvPr/>
            </p:nvSpPr>
            <p:spPr bwMode="auto">
              <a:xfrm>
                <a:off x="6034882" y="3478213"/>
                <a:ext cx="200025" cy="200025"/>
              </a:xfrm>
              <a:custGeom>
                <a:avLst/>
                <a:gdLst>
                  <a:gd name="T0" fmla="*/ 250 w 250"/>
                  <a:gd name="T1" fmla="*/ 126 h 252"/>
                  <a:gd name="T2" fmla="*/ 241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6 h 252"/>
                  <a:gd name="T18" fmla="*/ 8 w 250"/>
                  <a:gd name="T19" fmla="*/ 174 h 252"/>
                  <a:gd name="T20" fmla="*/ 36 w 250"/>
                  <a:gd name="T21" fmla="*/ 215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5 h 252"/>
                  <a:gd name="T30" fmla="*/ 241 w 250"/>
                  <a:gd name="T31" fmla="*/ 174 h 252"/>
                  <a:gd name="T32" fmla="*/ 250 w 250"/>
                  <a:gd name="T33" fmla="*/ 126 h 252"/>
                  <a:gd name="T34" fmla="*/ 250 w 250"/>
                  <a:gd name="T3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2">
                    <a:moveTo>
                      <a:pt x="250" y="126"/>
                    </a:moveTo>
                    <a:lnTo>
                      <a:pt x="241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6"/>
                    </a:lnTo>
                    <a:lnTo>
                      <a:pt x="8" y="174"/>
                    </a:lnTo>
                    <a:lnTo>
                      <a:pt x="36" y="215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5"/>
                    </a:lnTo>
                    <a:lnTo>
                      <a:pt x="241" y="174"/>
                    </a:lnTo>
                    <a:lnTo>
                      <a:pt x="250" y="126"/>
                    </a:lnTo>
                    <a:lnTo>
                      <a:pt x="250" y="126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07"/>
              <p:cNvSpPr>
                <a:spLocks/>
              </p:cNvSpPr>
              <p:nvPr/>
            </p:nvSpPr>
            <p:spPr bwMode="auto">
              <a:xfrm>
                <a:off x="6034882" y="3478213"/>
                <a:ext cx="200025" cy="200025"/>
              </a:xfrm>
              <a:custGeom>
                <a:avLst/>
                <a:gdLst>
                  <a:gd name="T0" fmla="*/ 250 w 250"/>
                  <a:gd name="T1" fmla="*/ 126 h 252"/>
                  <a:gd name="T2" fmla="*/ 241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6 h 252"/>
                  <a:gd name="T18" fmla="*/ 8 w 250"/>
                  <a:gd name="T19" fmla="*/ 174 h 252"/>
                  <a:gd name="T20" fmla="*/ 36 w 250"/>
                  <a:gd name="T21" fmla="*/ 215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5 h 252"/>
                  <a:gd name="T30" fmla="*/ 241 w 250"/>
                  <a:gd name="T31" fmla="*/ 174 h 252"/>
                  <a:gd name="T32" fmla="*/ 250 w 250"/>
                  <a:gd name="T33" fmla="*/ 126 h 252"/>
                  <a:gd name="T34" fmla="*/ 250 w 250"/>
                  <a:gd name="T3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2">
                    <a:moveTo>
                      <a:pt x="250" y="126"/>
                    </a:moveTo>
                    <a:lnTo>
                      <a:pt x="241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6"/>
                    </a:lnTo>
                    <a:lnTo>
                      <a:pt x="8" y="174"/>
                    </a:lnTo>
                    <a:lnTo>
                      <a:pt x="36" y="215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5"/>
                    </a:lnTo>
                    <a:lnTo>
                      <a:pt x="241" y="174"/>
                    </a:lnTo>
                    <a:lnTo>
                      <a:pt x="250" y="126"/>
                    </a:lnTo>
                    <a:lnTo>
                      <a:pt x="250" y="126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08"/>
              <p:cNvSpPr>
                <a:spLocks/>
              </p:cNvSpPr>
              <p:nvPr/>
            </p:nvSpPr>
            <p:spPr bwMode="auto">
              <a:xfrm>
                <a:off x="6134894" y="3275013"/>
                <a:ext cx="0" cy="609600"/>
              </a:xfrm>
              <a:custGeom>
                <a:avLst/>
                <a:gdLst>
                  <a:gd name="T0" fmla="*/ 767 h 767"/>
                  <a:gd name="T1" fmla="*/ 0 h 767"/>
                  <a:gd name="T2" fmla="*/ 767 h 7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7">
                    <a:moveTo>
                      <a:pt x="0" y="767"/>
                    </a:moveTo>
                    <a:lnTo>
                      <a:pt x="0" y="0"/>
                    </a:lnTo>
                    <a:lnTo>
                      <a:pt x="0" y="767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209"/>
              <p:cNvSpPr>
                <a:spLocks/>
              </p:cNvSpPr>
              <p:nvPr/>
            </p:nvSpPr>
            <p:spPr bwMode="auto">
              <a:xfrm>
                <a:off x="6034882" y="3478213"/>
                <a:ext cx="200025" cy="200025"/>
              </a:xfrm>
              <a:custGeom>
                <a:avLst/>
                <a:gdLst>
                  <a:gd name="T0" fmla="*/ 250 w 250"/>
                  <a:gd name="T1" fmla="*/ 126 h 252"/>
                  <a:gd name="T2" fmla="*/ 241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6 h 252"/>
                  <a:gd name="T18" fmla="*/ 8 w 250"/>
                  <a:gd name="T19" fmla="*/ 174 h 252"/>
                  <a:gd name="T20" fmla="*/ 36 w 250"/>
                  <a:gd name="T21" fmla="*/ 215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5 h 252"/>
                  <a:gd name="T30" fmla="*/ 241 w 250"/>
                  <a:gd name="T31" fmla="*/ 174 h 252"/>
                  <a:gd name="T32" fmla="*/ 250 w 250"/>
                  <a:gd name="T33" fmla="*/ 126 h 252"/>
                  <a:gd name="T34" fmla="*/ 241 w 250"/>
                  <a:gd name="T35" fmla="*/ 79 h 252"/>
                  <a:gd name="T36" fmla="*/ 214 w 250"/>
                  <a:gd name="T37" fmla="*/ 38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8 h 252"/>
                  <a:gd name="T46" fmla="*/ 8 w 250"/>
                  <a:gd name="T47" fmla="*/ 79 h 252"/>
                  <a:gd name="T48" fmla="*/ 0 w 250"/>
                  <a:gd name="T49" fmla="*/ 126 h 252"/>
                  <a:gd name="T50" fmla="*/ 8 w 250"/>
                  <a:gd name="T51" fmla="*/ 174 h 252"/>
                  <a:gd name="T52" fmla="*/ 36 w 250"/>
                  <a:gd name="T53" fmla="*/ 215 h 252"/>
                  <a:gd name="T54" fmla="*/ 77 w 250"/>
                  <a:gd name="T55" fmla="*/ 242 h 252"/>
                  <a:gd name="T56" fmla="*/ 125 w 250"/>
                  <a:gd name="T57" fmla="*/ 252 h 252"/>
                  <a:gd name="T58" fmla="*/ 173 w 250"/>
                  <a:gd name="T59" fmla="*/ 242 h 252"/>
                  <a:gd name="T60" fmla="*/ 214 w 250"/>
                  <a:gd name="T61" fmla="*/ 215 h 252"/>
                  <a:gd name="T62" fmla="*/ 241 w 250"/>
                  <a:gd name="T63" fmla="*/ 174 h 252"/>
                  <a:gd name="T64" fmla="*/ 250 w 250"/>
                  <a:gd name="T6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6"/>
                    </a:moveTo>
                    <a:lnTo>
                      <a:pt x="241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6"/>
                    </a:lnTo>
                    <a:lnTo>
                      <a:pt x="8" y="174"/>
                    </a:lnTo>
                    <a:lnTo>
                      <a:pt x="36" y="215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5"/>
                    </a:lnTo>
                    <a:lnTo>
                      <a:pt x="241" y="174"/>
                    </a:lnTo>
                    <a:lnTo>
                      <a:pt x="250" y="126"/>
                    </a:lnTo>
                    <a:lnTo>
                      <a:pt x="241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6"/>
                    </a:lnTo>
                    <a:lnTo>
                      <a:pt x="8" y="174"/>
                    </a:lnTo>
                    <a:lnTo>
                      <a:pt x="36" y="215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5"/>
                    </a:lnTo>
                    <a:lnTo>
                      <a:pt x="241" y="174"/>
                    </a:lnTo>
                    <a:lnTo>
                      <a:pt x="250" y="1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210"/>
              <p:cNvSpPr>
                <a:spLocks/>
              </p:cNvSpPr>
              <p:nvPr/>
            </p:nvSpPr>
            <p:spPr bwMode="auto">
              <a:xfrm>
                <a:off x="5780882" y="285432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4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4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211"/>
              <p:cNvSpPr>
                <a:spLocks/>
              </p:cNvSpPr>
              <p:nvPr/>
            </p:nvSpPr>
            <p:spPr bwMode="auto">
              <a:xfrm>
                <a:off x="5879307" y="2713038"/>
                <a:ext cx="0" cy="482600"/>
              </a:xfrm>
              <a:custGeom>
                <a:avLst/>
                <a:gdLst>
                  <a:gd name="T0" fmla="*/ 610 h 610"/>
                  <a:gd name="T1" fmla="*/ 0 h 610"/>
                  <a:gd name="T2" fmla="*/ 610 h 6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10">
                    <a:moveTo>
                      <a:pt x="0" y="610"/>
                    </a:moveTo>
                    <a:lnTo>
                      <a:pt x="0" y="0"/>
                    </a:lnTo>
                    <a:lnTo>
                      <a:pt x="0" y="610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7" name="Freeform 212"/>
              <p:cNvSpPr>
                <a:spLocks/>
              </p:cNvSpPr>
              <p:nvPr/>
            </p:nvSpPr>
            <p:spPr bwMode="auto">
              <a:xfrm>
                <a:off x="5591969" y="2976563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3 w 252"/>
                  <a:gd name="T3" fmla="*/ 79 h 252"/>
                  <a:gd name="T4" fmla="*/ 215 w 252"/>
                  <a:gd name="T5" fmla="*/ 38 h 252"/>
                  <a:gd name="T6" fmla="*/ 175 w 252"/>
                  <a:gd name="T7" fmla="*/ 10 h 252"/>
                  <a:gd name="T8" fmla="*/ 126 w 252"/>
                  <a:gd name="T9" fmla="*/ 0 h 252"/>
                  <a:gd name="T10" fmla="*/ 78 w 252"/>
                  <a:gd name="T11" fmla="*/ 10 h 252"/>
                  <a:gd name="T12" fmla="*/ 37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7 w 252"/>
                  <a:gd name="T21" fmla="*/ 216 h 252"/>
                  <a:gd name="T22" fmla="*/ 78 w 252"/>
                  <a:gd name="T23" fmla="*/ 242 h 252"/>
                  <a:gd name="T24" fmla="*/ 126 w 252"/>
                  <a:gd name="T25" fmla="*/ 252 h 252"/>
                  <a:gd name="T26" fmla="*/ 175 w 252"/>
                  <a:gd name="T27" fmla="*/ 242 h 252"/>
                  <a:gd name="T28" fmla="*/ 215 w 252"/>
                  <a:gd name="T29" fmla="*/ 216 h 252"/>
                  <a:gd name="T30" fmla="*/ 243 w 252"/>
                  <a:gd name="T31" fmla="*/ 175 h 252"/>
                  <a:gd name="T32" fmla="*/ 252 w 252"/>
                  <a:gd name="T33" fmla="*/ 127 h 252"/>
                  <a:gd name="T34" fmla="*/ 243 w 252"/>
                  <a:gd name="T35" fmla="*/ 79 h 252"/>
                  <a:gd name="T36" fmla="*/ 215 w 252"/>
                  <a:gd name="T37" fmla="*/ 38 h 252"/>
                  <a:gd name="T38" fmla="*/ 175 w 252"/>
                  <a:gd name="T39" fmla="*/ 10 h 252"/>
                  <a:gd name="T40" fmla="*/ 126 w 252"/>
                  <a:gd name="T41" fmla="*/ 0 h 252"/>
                  <a:gd name="T42" fmla="*/ 78 w 252"/>
                  <a:gd name="T43" fmla="*/ 10 h 252"/>
                  <a:gd name="T44" fmla="*/ 37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7 w 252"/>
                  <a:gd name="T53" fmla="*/ 216 h 252"/>
                  <a:gd name="T54" fmla="*/ 78 w 252"/>
                  <a:gd name="T55" fmla="*/ 242 h 252"/>
                  <a:gd name="T56" fmla="*/ 126 w 252"/>
                  <a:gd name="T57" fmla="*/ 252 h 252"/>
                  <a:gd name="T58" fmla="*/ 175 w 252"/>
                  <a:gd name="T59" fmla="*/ 242 h 252"/>
                  <a:gd name="T60" fmla="*/ 215 w 252"/>
                  <a:gd name="T61" fmla="*/ 216 h 252"/>
                  <a:gd name="T62" fmla="*/ 243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3" y="79"/>
                    </a:lnTo>
                    <a:lnTo>
                      <a:pt x="215" y="38"/>
                    </a:lnTo>
                    <a:lnTo>
                      <a:pt x="175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7" y="216"/>
                    </a:lnTo>
                    <a:lnTo>
                      <a:pt x="78" y="242"/>
                    </a:lnTo>
                    <a:lnTo>
                      <a:pt x="126" y="252"/>
                    </a:lnTo>
                    <a:lnTo>
                      <a:pt x="175" y="242"/>
                    </a:lnTo>
                    <a:lnTo>
                      <a:pt x="215" y="216"/>
                    </a:lnTo>
                    <a:lnTo>
                      <a:pt x="243" y="175"/>
                    </a:lnTo>
                    <a:lnTo>
                      <a:pt x="252" y="127"/>
                    </a:lnTo>
                    <a:lnTo>
                      <a:pt x="243" y="79"/>
                    </a:lnTo>
                    <a:lnTo>
                      <a:pt x="215" y="38"/>
                    </a:lnTo>
                    <a:lnTo>
                      <a:pt x="175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7" y="216"/>
                    </a:lnTo>
                    <a:lnTo>
                      <a:pt x="78" y="242"/>
                    </a:lnTo>
                    <a:lnTo>
                      <a:pt x="126" y="252"/>
                    </a:lnTo>
                    <a:lnTo>
                      <a:pt x="175" y="242"/>
                    </a:lnTo>
                    <a:lnTo>
                      <a:pt x="215" y="216"/>
                    </a:lnTo>
                    <a:lnTo>
                      <a:pt x="243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8" name="Freeform 213"/>
              <p:cNvSpPr>
                <a:spLocks/>
              </p:cNvSpPr>
              <p:nvPr/>
            </p:nvSpPr>
            <p:spPr bwMode="auto">
              <a:xfrm>
                <a:off x="5691982" y="2865438"/>
                <a:ext cx="0" cy="423863"/>
              </a:xfrm>
              <a:custGeom>
                <a:avLst/>
                <a:gdLst>
                  <a:gd name="T0" fmla="*/ 534 h 534"/>
                  <a:gd name="T1" fmla="*/ 0 h 534"/>
                  <a:gd name="T2" fmla="*/ 534 h 5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34">
                    <a:moveTo>
                      <a:pt x="0" y="534"/>
                    </a:moveTo>
                    <a:lnTo>
                      <a:pt x="0" y="0"/>
                    </a:lnTo>
                    <a:lnTo>
                      <a:pt x="0" y="534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9" name="Freeform 214"/>
              <p:cNvSpPr>
                <a:spLocks/>
              </p:cNvSpPr>
              <p:nvPr/>
            </p:nvSpPr>
            <p:spPr bwMode="auto">
              <a:xfrm>
                <a:off x="5571332" y="3214688"/>
                <a:ext cx="198438" cy="200025"/>
              </a:xfrm>
              <a:custGeom>
                <a:avLst/>
                <a:gdLst>
                  <a:gd name="T0" fmla="*/ 250 w 250"/>
                  <a:gd name="T1" fmla="*/ 127 h 252"/>
                  <a:gd name="T2" fmla="*/ 242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7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2 w 250"/>
                  <a:gd name="T31" fmla="*/ 174 h 252"/>
                  <a:gd name="T32" fmla="*/ 250 w 250"/>
                  <a:gd name="T33" fmla="*/ 127 h 252"/>
                  <a:gd name="T34" fmla="*/ 242 w 250"/>
                  <a:gd name="T35" fmla="*/ 79 h 252"/>
                  <a:gd name="T36" fmla="*/ 214 w 250"/>
                  <a:gd name="T37" fmla="*/ 38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8 h 252"/>
                  <a:gd name="T46" fmla="*/ 8 w 250"/>
                  <a:gd name="T47" fmla="*/ 79 h 252"/>
                  <a:gd name="T48" fmla="*/ 0 w 250"/>
                  <a:gd name="T49" fmla="*/ 127 h 252"/>
                  <a:gd name="T50" fmla="*/ 8 w 250"/>
                  <a:gd name="T51" fmla="*/ 174 h 252"/>
                  <a:gd name="T52" fmla="*/ 36 w 250"/>
                  <a:gd name="T53" fmla="*/ 216 h 252"/>
                  <a:gd name="T54" fmla="*/ 77 w 250"/>
                  <a:gd name="T55" fmla="*/ 242 h 252"/>
                  <a:gd name="T56" fmla="*/ 125 w 250"/>
                  <a:gd name="T57" fmla="*/ 252 h 252"/>
                  <a:gd name="T58" fmla="*/ 173 w 250"/>
                  <a:gd name="T59" fmla="*/ 242 h 252"/>
                  <a:gd name="T60" fmla="*/ 214 w 250"/>
                  <a:gd name="T61" fmla="*/ 216 h 252"/>
                  <a:gd name="T62" fmla="*/ 242 w 250"/>
                  <a:gd name="T63" fmla="*/ 174 h 252"/>
                  <a:gd name="T64" fmla="*/ 250 w 250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7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0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7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0" y="127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0" name="Freeform 215"/>
              <p:cNvSpPr>
                <a:spLocks/>
              </p:cNvSpPr>
              <p:nvPr/>
            </p:nvSpPr>
            <p:spPr bwMode="auto">
              <a:xfrm>
                <a:off x="5671344" y="3082925"/>
                <a:ext cx="0" cy="465138"/>
              </a:xfrm>
              <a:custGeom>
                <a:avLst/>
                <a:gdLst>
                  <a:gd name="T0" fmla="*/ 587 h 587"/>
                  <a:gd name="T1" fmla="*/ 0 h 587"/>
                  <a:gd name="T2" fmla="*/ 587 h 58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87">
                    <a:moveTo>
                      <a:pt x="0" y="587"/>
                    </a:moveTo>
                    <a:lnTo>
                      <a:pt x="0" y="0"/>
                    </a:lnTo>
                    <a:lnTo>
                      <a:pt x="0" y="587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1" name="Freeform 216"/>
              <p:cNvSpPr>
                <a:spLocks/>
              </p:cNvSpPr>
              <p:nvPr/>
            </p:nvSpPr>
            <p:spPr bwMode="auto">
              <a:xfrm>
                <a:off x="5579269" y="2909888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6 h 252"/>
                  <a:gd name="T6" fmla="*/ 175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5 h 252"/>
                  <a:gd name="T20" fmla="*/ 36 w 252"/>
                  <a:gd name="T21" fmla="*/ 214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5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4 w 252"/>
                  <a:gd name="T37" fmla="*/ 36 h 252"/>
                  <a:gd name="T38" fmla="*/ 175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5 h 252"/>
                  <a:gd name="T52" fmla="*/ 36 w 252"/>
                  <a:gd name="T53" fmla="*/ 214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5 w 252"/>
                  <a:gd name="T59" fmla="*/ 242 h 252"/>
                  <a:gd name="T60" fmla="*/ 214 w 252"/>
                  <a:gd name="T61" fmla="*/ 214 h 252"/>
                  <a:gd name="T62" fmla="*/ 242 w 252"/>
                  <a:gd name="T63" fmla="*/ 175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2" name="Freeform 217"/>
              <p:cNvSpPr>
                <a:spLocks/>
              </p:cNvSpPr>
              <p:nvPr/>
            </p:nvSpPr>
            <p:spPr bwMode="auto">
              <a:xfrm>
                <a:off x="5679282" y="2770188"/>
                <a:ext cx="0" cy="477838"/>
              </a:xfrm>
              <a:custGeom>
                <a:avLst/>
                <a:gdLst>
                  <a:gd name="T0" fmla="*/ 603 h 603"/>
                  <a:gd name="T1" fmla="*/ 0 h 603"/>
                  <a:gd name="T2" fmla="*/ 603 h 60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03">
                    <a:moveTo>
                      <a:pt x="0" y="603"/>
                    </a:moveTo>
                    <a:lnTo>
                      <a:pt x="0" y="0"/>
                    </a:lnTo>
                    <a:lnTo>
                      <a:pt x="0" y="603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3" name="Freeform 218"/>
              <p:cNvSpPr>
                <a:spLocks/>
              </p:cNvSpPr>
              <p:nvPr/>
            </p:nvSpPr>
            <p:spPr bwMode="auto">
              <a:xfrm>
                <a:off x="5801519" y="3113088"/>
                <a:ext cx="200025" cy="200025"/>
              </a:xfrm>
              <a:custGeom>
                <a:avLst/>
                <a:gdLst>
                  <a:gd name="T0" fmla="*/ 252 w 252"/>
                  <a:gd name="T1" fmla="*/ 126 h 252"/>
                  <a:gd name="T2" fmla="*/ 242 w 252"/>
                  <a:gd name="T3" fmla="*/ 78 h 252"/>
                  <a:gd name="T4" fmla="*/ 214 w 252"/>
                  <a:gd name="T5" fmla="*/ 37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7 h 252"/>
                  <a:gd name="T14" fmla="*/ 10 w 252"/>
                  <a:gd name="T15" fmla="*/ 78 h 252"/>
                  <a:gd name="T16" fmla="*/ 0 w 252"/>
                  <a:gd name="T17" fmla="*/ 126 h 252"/>
                  <a:gd name="T18" fmla="*/ 10 w 252"/>
                  <a:gd name="T19" fmla="*/ 175 h 252"/>
                  <a:gd name="T20" fmla="*/ 36 w 252"/>
                  <a:gd name="T21" fmla="*/ 214 h 252"/>
                  <a:gd name="T22" fmla="*/ 77 w 252"/>
                  <a:gd name="T23" fmla="*/ 243 h 252"/>
                  <a:gd name="T24" fmla="*/ 125 w 252"/>
                  <a:gd name="T25" fmla="*/ 252 h 252"/>
                  <a:gd name="T26" fmla="*/ 173 w 252"/>
                  <a:gd name="T27" fmla="*/ 243 h 252"/>
                  <a:gd name="T28" fmla="*/ 214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6 h 252"/>
                  <a:gd name="T34" fmla="*/ 242 w 252"/>
                  <a:gd name="T35" fmla="*/ 78 h 252"/>
                  <a:gd name="T36" fmla="*/ 214 w 252"/>
                  <a:gd name="T37" fmla="*/ 37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7 h 252"/>
                  <a:gd name="T46" fmla="*/ 10 w 252"/>
                  <a:gd name="T47" fmla="*/ 78 h 252"/>
                  <a:gd name="T48" fmla="*/ 0 w 252"/>
                  <a:gd name="T49" fmla="*/ 126 h 252"/>
                  <a:gd name="T50" fmla="*/ 10 w 252"/>
                  <a:gd name="T51" fmla="*/ 175 h 252"/>
                  <a:gd name="T52" fmla="*/ 36 w 252"/>
                  <a:gd name="T53" fmla="*/ 214 h 252"/>
                  <a:gd name="T54" fmla="*/ 77 w 252"/>
                  <a:gd name="T55" fmla="*/ 243 h 252"/>
                  <a:gd name="T56" fmla="*/ 125 w 252"/>
                  <a:gd name="T57" fmla="*/ 252 h 252"/>
                  <a:gd name="T58" fmla="*/ 173 w 252"/>
                  <a:gd name="T59" fmla="*/ 243 h 252"/>
                  <a:gd name="T60" fmla="*/ 214 w 252"/>
                  <a:gd name="T61" fmla="*/ 214 h 252"/>
                  <a:gd name="T62" fmla="*/ 242 w 252"/>
                  <a:gd name="T63" fmla="*/ 175 h 252"/>
                  <a:gd name="T64" fmla="*/ 252 w 252"/>
                  <a:gd name="T6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42" y="78"/>
                    </a:lnTo>
                    <a:lnTo>
                      <a:pt x="214" y="37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3"/>
                    </a:lnTo>
                    <a:lnTo>
                      <a:pt x="125" y="252"/>
                    </a:lnTo>
                    <a:lnTo>
                      <a:pt x="173" y="243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6"/>
                    </a:lnTo>
                    <a:lnTo>
                      <a:pt x="242" y="78"/>
                    </a:lnTo>
                    <a:lnTo>
                      <a:pt x="214" y="37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3"/>
                    </a:lnTo>
                    <a:lnTo>
                      <a:pt x="125" y="252"/>
                    </a:lnTo>
                    <a:lnTo>
                      <a:pt x="173" y="243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6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" name="Freeform 219"/>
              <p:cNvSpPr>
                <a:spLocks/>
              </p:cNvSpPr>
              <p:nvPr/>
            </p:nvSpPr>
            <p:spPr bwMode="auto">
              <a:xfrm>
                <a:off x="5901532" y="3017838"/>
                <a:ext cx="0" cy="388938"/>
              </a:xfrm>
              <a:custGeom>
                <a:avLst/>
                <a:gdLst>
                  <a:gd name="T0" fmla="*/ 491 h 491"/>
                  <a:gd name="T1" fmla="*/ 0 h 491"/>
                  <a:gd name="T2" fmla="*/ 491 h 4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91">
                    <a:moveTo>
                      <a:pt x="0" y="491"/>
                    </a:moveTo>
                    <a:lnTo>
                      <a:pt x="0" y="0"/>
                    </a:lnTo>
                    <a:lnTo>
                      <a:pt x="0" y="491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" name="Freeform 220"/>
              <p:cNvSpPr>
                <a:spLocks/>
              </p:cNvSpPr>
              <p:nvPr/>
            </p:nvSpPr>
            <p:spPr bwMode="auto">
              <a:xfrm>
                <a:off x="5936457" y="3079750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4 w 252"/>
                  <a:gd name="T7" fmla="*/ 10 h 251"/>
                  <a:gd name="T8" fmla="*/ 125 w 252"/>
                  <a:gd name="T9" fmla="*/ 0 h 251"/>
                  <a:gd name="T10" fmla="*/ 77 w 252"/>
                  <a:gd name="T11" fmla="*/ 10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7 w 252"/>
                  <a:gd name="T23" fmla="*/ 242 h 251"/>
                  <a:gd name="T24" fmla="*/ 125 w 252"/>
                  <a:gd name="T25" fmla="*/ 251 h 251"/>
                  <a:gd name="T26" fmla="*/ 174 w 252"/>
                  <a:gd name="T27" fmla="*/ 242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  <a:gd name="T34" fmla="*/ 242 w 252"/>
                  <a:gd name="T35" fmla="*/ 78 h 251"/>
                  <a:gd name="T36" fmla="*/ 214 w 252"/>
                  <a:gd name="T37" fmla="*/ 36 h 251"/>
                  <a:gd name="T38" fmla="*/ 174 w 252"/>
                  <a:gd name="T39" fmla="*/ 10 h 251"/>
                  <a:gd name="T40" fmla="*/ 125 w 252"/>
                  <a:gd name="T41" fmla="*/ 0 h 251"/>
                  <a:gd name="T42" fmla="*/ 77 w 252"/>
                  <a:gd name="T43" fmla="*/ 10 h 251"/>
                  <a:gd name="T44" fmla="*/ 36 w 252"/>
                  <a:gd name="T45" fmla="*/ 36 h 251"/>
                  <a:gd name="T46" fmla="*/ 10 w 252"/>
                  <a:gd name="T47" fmla="*/ 78 h 251"/>
                  <a:gd name="T48" fmla="*/ 0 w 252"/>
                  <a:gd name="T49" fmla="*/ 125 h 251"/>
                  <a:gd name="T50" fmla="*/ 10 w 252"/>
                  <a:gd name="T51" fmla="*/ 173 h 251"/>
                  <a:gd name="T52" fmla="*/ 36 w 252"/>
                  <a:gd name="T53" fmla="*/ 214 h 251"/>
                  <a:gd name="T54" fmla="*/ 77 w 252"/>
                  <a:gd name="T55" fmla="*/ 242 h 251"/>
                  <a:gd name="T56" fmla="*/ 125 w 252"/>
                  <a:gd name="T57" fmla="*/ 251 h 251"/>
                  <a:gd name="T58" fmla="*/ 174 w 252"/>
                  <a:gd name="T59" fmla="*/ 242 h 251"/>
                  <a:gd name="T60" fmla="*/ 214 w 252"/>
                  <a:gd name="T61" fmla="*/ 214 h 251"/>
                  <a:gd name="T62" fmla="*/ 242 w 252"/>
                  <a:gd name="T63" fmla="*/ 173 h 251"/>
                  <a:gd name="T64" fmla="*/ 252 w 252"/>
                  <a:gd name="T6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4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8"/>
                    </a:lnTo>
                    <a:lnTo>
                      <a:pt x="214" y="36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4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6" name="Freeform 221"/>
              <p:cNvSpPr>
                <a:spLocks/>
              </p:cNvSpPr>
              <p:nvPr/>
            </p:nvSpPr>
            <p:spPr bwMode="auto">
              <a:xfrm>
                <a:off x="6034882" y="3019425"/>
                <a:ext cx="0" cy="319088"/>
              </a:xfrm>
              <a:custGeom>
                <a:avLst/>
                <a:gdLst>
                  <a:gd name="T0" fmla="*/ 402 h 402"/>
                  <a:gd name="T1" fmla="*/ 0 h 402"/>
                  <a:gd name="T2" fmla="*/ 402 h 4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2">
                    <a:moveTo>
                      <a:pt x="0" y="402"/>
                    </a:moveTo>
                    <a:lnTo>
                      <a:pt x="0" y="0"/>
                    </a:lnTo>
                    <a:lnTo>
                      <a:pt x="0" y="402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7" name="Freeform 222"/>
              <p:cNvSpPr>
                <a:spLocks/>
              </p:cNvSpPr>
              <p:nvPr/>
            </p:nvSpPr>
            <p:spPr bwMode="auto">
              <a:xfrm>
                <a:off x="6033294" y="3355975"/>
                <a:ext cx="198438" cy="200025"/>
              </a:xfrm>
              <a:custGeom>
                <a:avLst/>
                <a:gdLst>
                  <a:gd name="T0" fmla="*/ 250 w 250"/>
                  <a:gd name="T1" fmla="*/ 125 h 252"/>
                  <a:gd name="T2" fmla="*/ 242 w 250"/>
                  <a:gd name="T3" fmla="*/ 77 h 252"/>
                  <a:gd name="T4" fmla="*/ 214 w 250"/>
                  <a:gd name="T5" fmla="*/ 36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6 h 252"/>
                  <a:gd name="T14" fmla="*/ 8 w 250"/>
                  <a:gd name="T15" fmla="*/ 77 h 252"/>
                  <a:gd name="T16" fmla="*/ 0 w 250"/>
                  <a:gd name="T17" fmla="*/ 125 h 252"/>
                  <a:gd name="T18" fmla="*/ 8 w 250"/>
                  <a:gd name="T19" fmla="*/ 174 h 252"/>
                  <a:gd name="T20" fmla="*/ 36 w 250"/>
                  <a:gd name="T21" fmla="*/ 214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4 h 252"/>
                  <a:gd name="T30" fmla="*/ 242 w 250"/>
                  <a:gd name="T31" fmla="*/ 174 h 252"/>
                  <a:gd name="T32" fmla="*/ 250 w 250"/>
                  <a:gd name="T33" fmla="*/ 125 h 252"/>
                  <a:gd name="T34" fmla="*/ 242 w 250"/>
                  <a:gd name="T35" fmla="*/ 77 h 252"/>
                  <a:gd name="T36" fmla="*/ 214 w 250"/>
                  <a:gd name="T37" fmla="*/ 36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6 h 252"/>
                  <a:gd name="T46" fmla="*/ 8 w 250"/>
                  <a:gd name="T47" fmla="*/ 77 h 252"/>
                  <a:gd name="T48" fmla="*/ 0 w 250"/>
                  <a:gd name="T49" fmla="*/ 125 h 252"/>
                  <a:gd name="T50" fmla="*/ 8 w 250"/>
                  <a:gd name="T51" fmla="*/ 174 h 252"/>
                  <a:gd name="T52" fmla="*/ 36 w 250"/>
                  <a:gd name="T53" fmla="*/ 214 h 252"/>
                  <a:gd name="T54" fmla="*/ 77 w 250"/>
                  <a:gd name="T55" fmla="*/ 242 h 252"/>
                  <a:gd name="T56" fmla="*/ 125 w 250"/>
                  <a:gd name="T57" fmla="*/ 252 h 252"/>
                  <a:gd name="T58" fmla="*/ 173 w 250"/>
                  <a:gd name="T59" fmla="*/ 242 h 252"/>
                  <a:gd name="T60" fmla="*/ 214 w 250"/>
                  <a:gd name="T61" fmla="*/ 214 h 252"/>
                  <a:gd name="T62" fmla="*/ 242 w 250"/>
                  <a:gd name="T63" fmla="*/ 174 h 252"/>
                  <a:gd name="T64" fmla="*/ 250 w 250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4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0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4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8" name="Freeform 223"/>
              <p:cNvSpPr>
                <a:spLocks/>
              </p:cNvSpPr>
              <p:nvPr/>
            </p:nvSpPr>
            <p:spPr bwMode="auto">
              <a:xfrm>
                <a:off x="6131719" y="3322638"/>
                <a:ext cx="0" cy="266700"/>
              </a:xfrm>
              <a:custGeom>
                <a:avLst/>
                <a:gdLst>
                  <a:gd name="T0" fmla="*/ 334 h 334"/>
                  <a:gd name="T1" fmla="*/ 0 h 334"/>
                  <a:gd name="T2" fmla="*/ 334 h 3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34">
                    <a:moveTo>
                      <a:pt x="0" y="334"/>
                    </a:moveTo>
                    <a:lnTo>
                      <a:pt x="0" y="0"/>
                    </a:lnTo>
                    <a:lnTo>
                      <a:pt x="0" y="334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9" name="Freeform 224"/>
              <p:cNvSpPr>
                <a:spLocks/>
              </p:cNvSpPr>
              <p:nvPr/>
            </p:nvSpPr>
            <p:spPr bwMode="auto">
              <a:xfrm>
                <a:off x="5676107" y="3579813"/>
                <a:ext cx="200025" cy="200025"/>
              </a:xfrm>
              <a:custGeom>
                <a:avLst/>
                <a:gdLst>
                  <a:gd name="T0" fmla="*/ 252 w 252"/>
                  <a:gd name="T1" fmla="*/ 127 h 253"/>
                  <a:gd name="T2" fmla="*/ 242 w 252"/>
                  <a:gd name="T3" fmla="*/ 78 h 253"/>
                  <a:gd name="T4" fmla="*/ 216 w 252"/>
                  <a:gd name="T5" fmla="*/ 37 h 253"/>
                  <a:gd name="T6" fmla="*/ 174 w 252"/>
                  <a:gd name="T7" fmla="*/ 10 h 253"/>
                  <a:gd name="T8" fmla="*/ 125 w 252"/>
                  <a:gd name="T9" fmla="*/ 0 h 253"/>
                  <a:gd name="T10" fmla="*/ 77 w 252"/>
                  <a:gd name="T11" fmla="*/ 10 h 253"/>
                  <a:gd name="T12" fmla="*/ 38 w 252"/>
                  <a:gd name="T13" fmla="*/ 37 h 253"/>
                  <a:gd name="T14" fmla="*/ 10 w 252"/>
                  <a:gd name="T15" fmla="*/ 78 h 253"/>
                  <a:gd name="T16" fmla="*/ 0 w 252"/>
                  <a:gd name="T17" fmla="*/ 127 h 253"/>
                  <a:gd name="T18" fmla="*/ 10 w 252"/>
                  <a:gd name="T19" fmla="*/ 175 h 253"/>
                  <a:gd name="T20" fmla="*/ 38 w 252"/>
                  <a:gd name="T21" fmla="*/ 216 h 253"/>
                  <a:gd name="T22" fmla="*/ 77 w 252"/>
                  <a:gd name="T23" fmla="*/ 243 h 253"/>
                  <a:gd name="T24" fmla="*/ 125 w 252"/>
                  <a:gd name="T25" fmla="*/ 253 h 253"/>
                  <a:gd name="T26" fmla="*/ 174 w 252"/>
                  <a:gd name="T27" fmla="*/ 243 h 253"/>
                  <a:gd name="T28" fmla="*/ 216 w 252"/>
                  <a:gd name="T29" fmla="*/ 216 h 253"/>
                  <a:gd name="T30" fmla="*/ 242 w 252"/>
                  <a:gd name="T31" fmla="*/ 175 h 253"/>
                  <a:gd name="T32" fmla="*/ 252 w 252"/>
                  <a:gd name="T33" fmla="*/ 127 h 253"/>
                  <a:gd name="T34" fmla="*/ 242 w 252"/>
                  <a:gd name="T35" fmla="*/ 78 h 253"/>
                  <a:gd name="T36" fmla="*/ 216 w 252"/>
                  <a:gd name="T37" fmla="*/ 37 h 253"/>
                  <a:gd name="T38" fmla="*/ 174 w 252"/>
                  <a:gd name="T39" fmla="*/ 10 h 253"/>
                  <a:gd name="T40" fmla="*/ 125 w 252"/>
                  <a:gd name="T41" fmla="*/ 0 h 253"/>
                  <a:gd name="T42" fmla="*/ 77 w 252"/>
                  <a:gd name="T43" fmla="*/ 10 h 253"/>
                  <a:gd name="T44" fmla="*/ 38 w 252"/>
                  <a:gd name="T45" fmla="*/ 37 h 253"/>
                  <a:gd name="T46" fmla="*/ 10 w 252"/>
                  <a:gd name="T47" fmla="*/ 78 h 253"/>
                  <a:gd name="T48" fmla="*/ 0 w 252"/>
                  <a:gd name="T49" fmla="*/ 127 h 253"/>
                  <a:gd name="T50" fmla="*/ 10 w 252"/>
                  <a:gd name="T51" fmla="*/ 175 h 253"/>
                  <a:gd name="T52" fmla="*/ 38 w 252"/>
                  <a:gd name="T53" fmla="*/ 216 h 253"/>
                  <a:gd name="T54" fmla="*/ 77 w 252"/>
                  <a:gd name="T55" fmla="*/ 243 h 253"/>
                  <a:gd name="T56" fmla="*/ 125 w 252"/>
                  <a:gd name="T57" fmla="*/ 253 h 253"/>
                  <a:gd name="T58" fmla="*/ 174 w 252"/>
                  <a:gd name="T59" fmla="*/ 243 h 253"/>
                  <a:gd name="T60" fmla="*/ 216 w 252"/>
                  <a:gd name="T61" fmla="*/ 216 h 253"/>
                  <a:gd name="T62" fmla="*/ 242 w 252"/>
                  <a:gd name="T63" fmla="*/ 175 h 253"/>
                  <a:gd name="T64" fmla="*/ 252 w 252"/>
                  <a:gd name="T65" fmla="*/ 127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3">
                    <a:moveTo>
                      <a:pt x="252" y="127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7" y="243"/>
                    </a:lnTo>
                    <a:lnTo>
                      <a:pt x="125" y="253"/>
                    </a:lnTo>
                    <a:lnTo>
                      <a:pt x="174" y="243"/>
                    </a:lnTo>
                    <a:lnTo>
                      <a:pt x="216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8"/>
                    </a:lnTo>
                    <a:lnTo>
                      <a:pt x="216" y="37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7" y="243"/>
                    </a:lnTo>
                    <a:lnTo>
                      <a:pt x="125" y="253"/>
                    </a:lnTo>
                    <a:lnTo>
                      <a:pt x="174" y="243"/>
                    </a:lnTo>
                    <a:lnTo>
                      <a:pt x="216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0" name="Freeform 225"/>
              <p:cNvSpPr>
                <a:spLocks/>
              </p:cNvSpPr>
              <p:nvPr/>
            </p:nvSpPr>
            <p:spPr bwMode="auto">
              <a:xfrm>
                <a:off x="5776119" y="3405188"/>
                <a:ext cx="0" cy="547688"/>
              </a:xfrm>
              <a:custGeom>
                <a:avLst/>
                <a:gdLst>
                  <a:gd name="T0" fmla="*/ 691 h 691"/>
                  <a:gd name="T1" fmla="*/ 0 h 691"/>
                  <a:gd name="T2" fmla="*/ 691 h 6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91">
                    <a:moveTo>
                      <a:pt x="0" y="691"/>
                    </a:moveTo>
                    <a:lnTo>
                      <a:pt x="0" y="0"/>
                    </a:lnTo>
                    <a:lnTo>
                      <a:pt x="0" y="691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1" name="Freeform 226"/>
              <p:cNvSpPr>
                <a:spLocks/>
              </p:cNvSpPr>
              <p:nvPr/>
            </p:nvSpPr>
            <p:spPr bwMode="auto">
              <a:xfrm>
                <a:off x="5307807" y="2776538"/>
                <a:ext cx="200025" cy="100013"/>
              </a:xfrm>
              <a:custGeom>
                <a:avLst/>
                <a:gdLst>
                  <a:gd name="T0" fmla="*/ 250 w 250"/>
                  <a:gd name="T1" fmla="*/ 127 h 127"/>
                  <a:gd name="T2" fmla="*/ 240 w 250"/>
                  <a:gd name="T3" fmla="*/ 79 h 127"/>
                  <a:gd name="T4" fmla="*/ 214 w 250"/>
                  <a:gd name="T5" fmla="*/ 38 h 127"/>
                  <a:gd name="T6" fmla="*/ 173 w 250"/>
                  <a:gd name="T7" fmla="*/ 10 h 127"/>
                  <a:gd name="T8" fmla="*/ 123 w 250"/>
                  <a:gd name="T9" fmla="*/ 0 h 127"/>
                  <a:gd name="T10" fmla="*/ 76 w 250"/>
                  <a:gd name="T11" fmla="*/ 10 h 127"/>
                  <a:gd name="T12" fmla="*/ 36 w 250"/>
                  <a:gd name="T13" fmla="*/ 38 h 127"/>
                  <a:gd name="T14" fmla="*/ 8 w 250"/>
                  <a:gd name="T15" fmla="*/ 79 h 127"/>
                  <a:gd name="T16" fmla="*/ 0 w 250"/>
                  <a:gd name="T17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127">
                    <a:moveTo>
                      <a:pt x="250" y="127"/>
                    </a:moveTo>
                    <a:lnTo>
                      <a:pt x="240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3" y="0"/>
                    </a:lnTo>
                    <a:lnTo>
                      <a:pt x="76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2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2" name="Freeform 227"/>
              <p:cNvSpPr>
                <a:spLocks/>
              </p:cNvSpPr>
              <p:nvPr/>
            </p:nvSpPr>
            <p:spPr bwMode="auto">
              <a:xfrm>
                <a:off x="5307807" y="2776538"/>
                <a:ext cx="200025" cy="200025"/>
              </a:xfrm>
              <a:custGeom>
                <a:avLst/>
                <a:gdLst>
                  <a:gd name="T0" fmla="*/ 0 w 250"/>
                  <a:gd name="T1" fmla="*/ 132 h 252"/>
                  <a:gd name="T2" fmla="*/ 8 w 250"/>
                  <a:gd name="T3" fmla="*/ 175 h 252"/>
                  <a:gd name="T4" fmla="*/ 36 w 250"/>
                  <a:gd name="T5" fmla="*/ 216 h 252"/>
                  <a:gd name="T6" fmla="*/ 76 w 250"/>
                  <a:gd name="T7" fmla="*/ 242 h 252"/>
                  <a:gd name="T8" fmla="*/ 123 w 250"/>
                  <a:gd name="T9" fmla="*/ 252 h 252"/>
                  <a:gd name="T10" fmla="*/ 173 w 250"/>
                  <a:gd name="T11" fmla="*/ 242 h 252"/>
                  <a:gd name="T12" fmla="*/ 214 w 250"/>
                  <a:gd name="T13" fmla="*/ 216 h 252"/>
                  <a:gd name="T14" fmla="*/ 240 w 250"/>
                  <a:gd name="T15" fmla="*/ 175 h 252"/>
                  <a:gd name="T16" fmla="*/ 250 w 250"/>
                  <a:gd name="T17" fmla="*/ 127 h 252"/>
                  <a:gd name="T18" fmla="*/ 240 w 250"/>
                  <a:gd name="T19" fmla="*/ 79 h 252"/>
                  <a:gd name="T20" fmla="*/ 214 w 250"/>
                  <a:gd name="T21" fmla="*/ 38 h 252"/>
                  <a:gd name="T22" fmla="*/ 173 w 250"/>
                  <a:gd name="T23" fmla="*/ 10 h 252"/>
                  <a:gd name="T24" fmla="*/ 123 w 250"/>
                  <a:gd name="T25" fmla="*/ 0 h 252"/>
                  <a:gd name="T26" fmla="*/ 76 w 250"/>
                  <a:gd name="T27" fmla="*/ 10 h 252"/>
                  <a:gd name="T28" fmla="*/ 36 w 250"/>
                  <a:gd name="T29" fmla="*/ 38 h 252"/>
                  <a:gd name="T30" fmla="*/ 8 w 250"/>
                  <a:gd name="T31" fmla="*/ 79 h 252"/>
                  <a:gd name="T32" fmla="*/ 0 w 250"/>
                  <a:gd name="T33" fmla="*/ 12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252">
                    <a:moveTo>
                      <a:pt x="0" y="132"/>
                    </a:moveTo>
                    <a:lnTo>
                      <a:pt x="8" y="175"/>
                    </a:lnTo>
                    <a:lnTo>
                      <a:pt x="36" y="216"/>
                    </a:lnTo>
                    <a:lnTo>
                      <a:pt x="76" y="242"/>
                    </a:lnTo>
                    <a:lnTo>
                      <a:pt x="123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0" y="175"/>
                    </a:lnTo>
                    <a:lnTo>
                      <a:pt x="250" y="127"/>
                    </a:lnTo>
                    <a:lnTo>
                      <a:pt x="240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3" y="0"/>
                    </a:lnTo>
                    <a:lnTo>
                      <a:pt x="76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2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3" name="Freeform 228"/>
              <p:cNvSpPr>
                <a:spLocks/>
              </p:cNvSpPr>
              <p:nvPr/>
            </p:nvSpPr>
            <p:spPr bwMode="auto">
              <a:xfrm>
                <a:off x="5307807" y="2876550"/>
                <a:ext cx="200025" cy="100013"/>
              </a:xfrm>
              <a:custGeom>
                <a:avLst/>
                <a:gdLst>
                  <a:gd name="T0" fmla="*/ 0 w 250"/>
                  <a:gd name="T1" fmla="*/ 5 h 125"/>
                  <a:gd name="T2" fmla="*/ 8 w 250"/>
                  <a:gd name="T3" fmla="*/ 48 h 125"/>
                  <a:gd name="T4" fmla="*/ 36 w 250"/>
                  <a:gd name="T5" fmla="*/ 89 h 125"/>
                  <a:gd name="T6" fmla="*/ 76 w 250"/>
                  <a:gd name="T7" fmla="*/ 115 h 125"/>
                  <a:gd name="T8" fmla="*/ 123 w 250"/>
                  <a:gd name="T9" fmla="*/ 125 h 125"/>
                  <a:gd name="T10" fmla="*/ 173 w 250"/>
                  <a:gd name="T11" fmla="*/ 115 h 125"/>
                  <a:gd name="T12" fmla="*/ 214 w 250"/>
                  <a:gd name="T13" fmla="*/ 89 h 125"/>
                  <a:gd name="T14" fmla="*/ 240 w 250"/>
                  <a:gd name="T15" fmla="*/ 48 h 125"/>
                  <a:gd name="T16" fmla="*/ 250 w 250"/>
                  <a:gd name="T17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125">
                    <a:moveTo>
                      <a:pt x="0" y="5"/>
                    </a:moveTo>
                    <a:lnTo>
                      <a:pt x="8" y="48"/>
                    </a:lnTo>
                    <a:lnTo>
                      <a:pt x="36" y="89"/>
                    </a:lnTo>
                    <a:lnTo>
                      <a:pt x="76" y="115"/>
                    </a:lnTo>
                    <a:lnTo>
                      <a:pt x="123" y="125"/>
                    </a:lnTo>
                    <a:lnTo>
                      <a:pt x="173" y="115"/>
                    </a:lnTo>
                    <a:lnTo>
                      <a:pt x="214" y="89"/>
                    </a:lnTo>
                    <a:lnTo>
                      <a:pt x="240" y="48"/>
                    </a:lnTo>
                    <a:lnTo>
                      <a:pt x="250" y="0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4" name="Freeform 229"/>
              <p:cNvSpPr>
                <a:spLocks/>
              </p:cNvSpPr>
              <p:nvPr/>
            </p:nvSpPr>
            <p:spPr bwMode="auto">
              <a:xfrm>
                <a:off x="5406232" y="2227263"/>
                <a:ext cx="0" cy="1300163"/>
              </a:xfrm>
              <a:custGeom>
                <a:avLst/>
                <a:gdLst>
                  <a:gd name="T0" fmla="*/ 1638 h 1638"/>
                  <a:gd name="T1" fmla="*/ 0 h 1638"/>
                  <a:gd name="T2" fmla="*/ 1638 h 16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638">
                    <a:moveTo>
                      <a:pt x="0" y="1638"/>
                    </a:moveTo>
                    <a:lnTo>
                      <a:pt x="0" y="0"/>
                    </a:lnTo>
                    <a:lnTo>
                      <a:pt x="0" y="1638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5" name="Freeform 230"/>
              <p:cNvSpPr>
                <a:spLocks/>
              </p:cNvSpPr>
              <p:nvPr/>
            </p:nvSpPr>
            <p:spPr bwMode="auto">
              <a:xfrm>
                <a:off x="5830094" y="3057525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8 h 252"/>
                  <a:gd name="T4" fmla="*/ 214 w 252"/>
                  <a:gd name="T5" fmla="*/ 38 h 252"/>
                  <a:gd name="T6" fmla="*/ 175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8 w 252"/>
                  <a:gd name="T13" fmla="*/ 38 h 252"/>
                  <a:gd name="T14" fmla="*/ 10 w 252"/>
                  <a:gd name="T15" fmla="*/ 78 h 252"/>
                  <a:gd name="T16" fmla="*/ 0 w 252"/>
                  <a:gd name="T17" fmla="*/ 125 h 252"/>
                  <a:gd name="T18" fmla="*/ 10 w 252"/>
                  <a:gd name="T19" fmla="*/ 175 h 252"/>
                  <a:gd name="T20" fmla="*/ 38 w 252"/>
                  <a:gd name="T21" fmla="*/ 214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5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5 h 252"/>
                  <a:gd name="T34" fmla="*/ 242 w 252"/>
                  <a:gd name="T35" fmla="*/ 78 h 252"/>
                  <a:gd name="T36" fmla="*/ 214 w 252"/>
                  <a:gd name="T37" fmla="*/ 38 h 252"/>
                  <a:gd name="T38" fmla="*/ 175 w 252"/>
                  <a:gd name="T39" fmla="*/ 10 h 252"/>
                  <a:gd name="T40" fmla="*/ 125 w 252"/>
                  <a:gd name="T41" fmla="*/ 0 h 252"/>
                  <a:gd name="T42" fmla="*/ 78 w 252"/>
                  <a:gd name="T43" fmla="*/ 10 h 252"/>
                  <a:gd name="T44" fmla="*/ 38 w 252"/>
                  <a:gd name="T45" fmla="*/ 38 h 252"/>
                  <a:gd name="T46" fmla="*/ 10 w 252"/>
                  <a:gd name="T47" fmla="*/ 78 h 252"/>
                  <a:gd name="T48" fmla="*/ 0 w 252"/>
                  <a:gd name="T49" fmla="*/ 125 h 252"/>
                  <a:gd name="T50" fmla="*/ 10 w 252"/>
                  <a:gd name="T51" fmla="*/ 175 h 252"/>
                  <a:gd name="T52" fmla="*/ 38 w 252"/>
                  <a:gd name="T53" fmla="*/ 214 h 252"/>
                  <a:gd name="T54" fmla="*/ 78 w 252"/>
                  <a:gd name="T55" fmla="*/ 242 h 252"/>
                  <a:gd name="T56" fmla="*/ 125 w 252"/>
                  <a:gd name="T57" fmla="*/ 252 h 252"/>
                  <a:gd name="T58" fmla="*/ 175 w 252"/>
                  <a:gd name="T59" fmla="*/ 242 h 252"/>
                  <a:gd name="T60" fmla="*/ 214 w 252"/>
                  <a:gd name="T61" fmla="*/ 214 h 252"/>
                  <a:gd name="T62" fmla="*/ 242 w 252"/>
                  <a:gd name="T63" fmla="*/ 175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8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8" y="38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8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5"/>
                    </a:lnTo>
                    <a:lnTo>
                      <a:pt x="242" y="78"/>
                    </a:lnTo>
                    <a:lnTo>
                      <a:pt x="214" y="38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8" y="38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8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5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6" name="Freeform 231"/>
              <p:cNvSpPr>
                <a:spLocks/>
              </p:cNvSpPr>
              <p:nvPr/>
            </p:nvSpPr>
            <p:spPr bwMode="auto">
              <a:xfrm>
                <a:off x="5930107" y="2911475"/>
                <a:ext cx="0" cy="492125"/>
              </a:xfrm>
              <a:custGeom>
                <a:avLst/>
                <a:gdLst>
                  <a:gd name="T0" fmla="*/ 621 h 621"/>
                  <a:gd name="T1" fmla="*/ 0 h 621"/>
                  <a:gd name="T2" fmla="*/ 621 h 62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21">
                    <a:moveTo>
                      <a:pt x="0" y="621"/>
                    </a:moveTo>
                    <a:lnTo>
                      <a:pt x="0" y="0"/>
                    </a:lnTo>
                    <a:lnTo>
                      <a:pt x="0" y="621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7" name="Freeform 232"/>
              <p:cNvSpPr>
                <a:spLocks/>
              </p:cNvSpPr>
              <p:nvPr/>
            </p:nvSpPr>
            <p:spPr bwMode="auto">
              <a:xfrm>
                <a:off x="5723732" y="3332163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0 w 252"/>
                  <a:gd name="T3" fmla="*/ 78 h 251"/>
                  <a:gd name="T4" fmla="*/ 214 w 252"/>
                  <a:gd name="T5" fmla="*/ 36 h 251"/>
                  <a:gd name="T6" fmla="*/ 173 w 252"/>
                  <a:gd name="T7" fmla="*/ 8 h 251"/>
                  <a:gd name="T8" fmla="*/ 125 w 252"/>
                  <a:gd name="T9" fmla="*/ 0 h 251"/>
                  <a:gd name="T10" fmla="*/ 77 w 252"/>
                  <a:gd name="T11" fmla="*/ 8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7 w 252"/>
                  <a:gd name="T23" fmla="*/ 242 h 251"/>
                  <a:gd name="T24" fmla="*/ 125 w 252"/>
                  <a:gd name="T25" fmla="*/ 251 h 251"/>
                  <a:gd name="T26" fmla="*/ 173 w 252"/>
                  <a:gd name="T27" fmla="*/ 242 h 251"/>
                  <a:gd name="T28" fmla="*/ 214 w 252"/>
                  <a:gd name="T29" fmla="*/ 214 h 251"/>
                  <a:gd name="T30" fmla="*/ 240 w 252"/>
                  <a:gd name="T31" fmla="*/ 173 h 251"/>
                  <a:gd name="T32" fmla="*/ 252 w 252"/>
                  <a:gd name="T33" fmla="*/ 125 h 251"/>
                  <a:gd name="T34" fmla="*/ 240 w 252"/>
                  <a:gd name="T35" fmla="*/ 78 h 251"/>
                  <a:gd name="T36" fmla="*/ 214 w 252"/>
                  <a:gd name="T37" fmla="*/ 36 h 251"/>
                  <a:gd name="T38" fmla="*/ 173 w 252"/>
                  <a:gd name="T39" fmla="*/ 8 h 251"/>
                  <a:gd name="T40" fmla="*/ 125 w 252"/>
                  <a:gd name="T41" fmla="*/ 0 h 251"/>
                  <a:gd name="T42" fmla="*/ 77 w 252"/>
                  <a:gd name="T43" fmla="*/ 8 h 251"/>
                  <a:gd name="T44" fmla="*/ 36 w 252"/>
                  <a:gd name="T45" fmla="*/ 36 h 251"/>
                  <a:gd name="T46" fmla="*/ 10 w 252"/>
                  <a:gd name="T47" fmla="*/ 78 h 251"/>
                  <a:gd name="T48" fmla="*/ 0 w 252"/>
                  <a:gd name="T49" fmla="*/ 125 h 251"/>
                  <a:gd name="T50" fmla="*/ 10 w 252"/>
                  <a:gd name="T51" fmla="*/ 173 h 251"/>
                  <a:gd name="T52" fmla="*/ 36 w 252"/>
                  <a:gd name="T53" fmla="*/ 214 h 251"/>
                  <a:gd name="T54" fmla="*/ 77 w 252"/>
                  <a:gd name="T55" fmla="*/ 242 h 251"/>
                  <a:gd name="T56" fmla="*/ 125 w 252"/>
                  <a:gd name="T57" fmla="*/ 251 h 251"/>
                  <a:gd name="T58" fmla="*/ 173 w 252"/>
                  <a:gd name="T59" fmla="*/ 242 h 251"/>
                  <a:gd name="T60" fmla="*/ 214 w 252"/>
                  <a:gd name="T61" fmla="*/ 214 h 251"/>
                  <a:gd name="T62" fmla="*/ 240 w 252"/>
                  <a:gd name="T63" fmla="*/ 173 h 251"/>
                  <a:gd name="T64" fmla="*/ 252 w 252"/>
                  <a:gd name="T6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0" y="78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0" y="173"/>
                    </a:lnTo>
                    <a:lnTo>
                      <a:pt x="252" y="125"/>
                    </a:lnTo>
                    <a:lnTo>
                      <a:pt x="240" y="78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0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8" name="Freeform 233"/>
              <p:cNvSpPr>
                <a:spLocks/>
              </p:cNvSpPr>
              <p:nvPr/>
            </p:nvSpPr>
            <p:spPr bwMode="auto">
              <a:xfrm>
                <a:off x="5823744" y="3246438"/>
                <a:ext cx="0" cy="371475"/>
              </a:xfrm>
              <a:custGeom>
                <a:avLst/>
                <a:gdLst>
                  <a:gd name="T0" fmla="*/ 468 h 468"/>
                  <a:gd name="T1" fmla="*/ 0 h 468"/>
                  <a:gd name="T2" fmla="*/ 468 h 46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68">
                    <a:moveTo>
                      <a:pt x="0" y="468"/>
                    </a:moveTo>
                    <a:lnTo>
                      <a:pt x="0" y="0"/>
                    </a:lnTo>
                    <a:lnTo>
                      <a:pt x="0" y="468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9" name="Freeform 234"/>
              <p:cNvSpPr>
                <a:spLocks/>
              </p:cNvSpPr>
              <p:nvPr/>
            </p:nvSpPr>
            <p:spPr bwMode="auto">
              <a:xfrm>
                <a:off x="5776119" y="331152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8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8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4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8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4 h 252"/>
                  <a:gd name="T52" fmla="*/ 38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4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4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8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8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0" name="Freeform 235"/>
              <p:cNvSpPr>
                <a:spLocks/>
              </p:cNvSpPr>
              <p:nvPr/>
            </p:nvSpPr>
            <p:spPr bwMode="auto">
              <a:xfrm>
                <a:off x="5876132" y="3224213"/>
                <a:ext cx="0" cy="376238"/>
              </a:xfrm>
              <a:custGeom>
                <a:avLst/>
                <a:gdLst>
                  <a:gd name="T0" fmla="*/ 475 h 475"/>
                  <a:gd name="T1" fmla="*/ 0 h 475"/>
                  <a:gd name="T2" fmla="*/ 475 h 47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75">
                    <a:moveTo>
                      <a:pt x="0" y="475"/>
                    </a:moveTo>
                    <a:lnTo>
                      <a:pt x="0" y="0"/>
                    </a:lnTo>
                    <a:lnTo>
                      <a:pt x="0" y="475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1" name="Freeform 236"/>
              <p:cNvSpPr>
                <a:spLocks/>
              </p:cNvSpPr>
              <p:nvPr/>
            </p:nvSpPr>
            <p:spPr bwMode="auto">
              <a:xfrm>
                <a:off x="5926932" y="3228975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6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5 h 252"/>
                  <a:gd name="T20" fmla="*/ 36 w 252"/>
                  <a:gd name="T21" fmla="*/ 214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5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4 w 252"/>
                  <a:gd name="T37" fmla="*/ 36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8 w 252"/>
                  <a:gd name="T43" fmla="*/ 10 h 252"/>
                  <a:gd name="T44" fmla="*/ 36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5 h 252"/>
                  <a:gd name="T52" fmla="*/ 36 w 252"/>
                  <a:gd name="T53" fmla="*/ 214 h 252"/>
                  <a:gd name="T54" fmla="*/ 78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4 h 252"/>
                  <a:gd name="T62" fmla="*/ 242 w 252"/>
                  <a:gd name="T63" fmla="*/ 175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2" name="Freeform 237"/>
              <p:cNvSpPr>
                <a:spLocks/>
              </p:cNvSpPr>
              <p:nvPr/>
            </p:nvSpPr>
            <p:spPr bwMode="auto">
              <a:xfrm>
                <a:off x="6026944" y="3086100"/>
                <a:ext cx="0" cy="484188"/>
              </a:xfrm>
              <a:custGeom>
                <a:avLst/>
                <a:gdLst>
                  <a:gd name="T0" fmla="*/ 610 h 610"/>
                  <a:gd name="T1" fmla="*/ 0 h 610"/>
                  <a:gd name="T2" fmla="*/ 610 h 61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10">
                    <a:moveTo>
                      <a:pt x="0" y="610"/>
                    </a:moveTo>
                    <a:lnTo>
                      <a:pt x="0" y="0"/>
                    </a:lnTo>
                    <a:lnTo>
                      <a:pt x="0" y="610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3" name="Freeform 238"/>
              <p:cNvSpPr>
                <a:spLocks/>
              </p:cNvSpPr>
              <p:nvPr/>
            </p:nvSpPr>
            <p:spPr bwMode="auto">
              <a:xfrm>
                <a:off x="5861844" y="2836863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6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3 h 252"/>
                  <a:gd name="T20" fmla="*/ 36 w 252"/>
                  <a:gd name="T21" fmla="*/ 214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3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4 w 252"/>
                  <a:gd name="T37" fmla="*/ 36 h 252"/>
                  <a:gd name="T38" fmla="*/ 174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3 h 252"/>
                  <a:gd name="T52" fmla="*/ 36 w 252"/>
                  <a:gd name="T53" fmla="*/ 214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4 w 252"/>
                  <a:gd name="T59" fmla="*/ 242 h 252"/>
                  <a:gd name="T60" fmla="*/ 214 w 252"/>
                  <a:gd name="T61" fmla="*/ 214 h 252"/>
                  <a:gd name="T62" fmla="*/ 242 w 252"/>
                  <a:gd name="T63" fmla="*/ 173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4" name="Freeform 239"/>
              <p:cNvSpPr>
                <a:spLocks/>
              </p:cNvSpPr>
              <p:nvPr/>
            </p:nvSpPr>
            <p:spPr bwMode="auto">
              <a:xfrm>
                <a:off x="5961857" y="2617788"/>
                <a:ext cx="0" cy="636588"/>
              </a:xfrm>
              <a:custGeom>
                <a:avLst/>
                <a:gdLst>
                  <a:gd name="T0" fmla="*/ 802 h 802"/>
                  <a:gd name="T1" fmla="*/ 0 h 802"/>
                  <a:gd name="T2" fmla="*/ 802 h 8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802">
                    <a:moveTo>
                      <a:pt x="0" y="802"/>
                    </a:moveTo>
                    <a:lnTo>
                      <a:pt x="0" y="0"/>
                    </a:lnTo>
                    <a:lnTo>
                      <a:pt x="0" y="802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5" name="Freeform 240"/>
              <p:cNvSpPr>
                <a:spLocks/>
              </p:cNvSpPr>
              <p:nvPr/>
            </p:nvSpPr>
            <p:spPr bwMode="auto">
              <a:xfrm>
                <a:off x="5990432" y="3475038"/>
                <a:ext cx="198438" cy="198438"/>
              </a:xfrm>
              <a:custGeom>
                <a:avLst/>
                <a:gdLst>
                  <a:gd name="T0" fmla="*/ 251 w 251"/>
                  <a:gd name="T1" fmla="*/ 125 h 250"/>
                  <a:gd name="T2" fmla="*/ 243 w 251"/>
                  <a:gd name="T3" fmla="*/ 77 h 250"/>
                  <a:gd name="T4" fmla="*/ 214 w 251"/>
                  <a:gd name="T5" fmla="*/ 36 h 250"/>
                  <a:gd name="T6" fmla="*/ 173 w 251"/>
                  <a:gd name="T7" fmla="*/ 8 h 250"/>
                  <a:gd name="T8" fmla="*/ 126 w 251"/>
                  <a:gd name="T9" fmla="*/ 0 h 250"/>
                  <a:gd name="T10" fmla="*/ 78 w 251"/>
                  <a:gd name="T11" fmla="*/ 8 h 250"/>
                  <a:gd name="T12" fmla="*/ 37 w 251"/>
                  <a:gd name="T13" fmla="*/ 36 h 250"/>
                  <a:gd name="T14" fmla="*/ 9 w 251"/>
                  <a:gd name="T15" fmla="*/ 77 h 250"/>
                  <a:gd name="T16" fmla="*/ 0 w 251"/>
                  <a:gd name="T17" fmla="*/ 125 h 250"/>
                  <a:gd name="T18" fmla="*/ 9 w 251"/>
                  <a:gd name="T19" fmla="*/ 173 h 250"/>
                  <a:gd name="T20" fmla="*/ 37 w 251"/>
                  <a:gd name="T21" fmla="*/ 214 h 250"/>
                  <a:gd name="T22" fmla="*/ 78 w 251"/>
                  <a:gd name="T23" fmla="*/ 240 h 250"/>
                  <a:gd name="T24" fmla="*/ 126 w 251"/>
                  <a:gd name="T25" fmla="*/ 250 h 250"/>
                  <a:gd name="T26" fmla="*/ 173 w 251"/>
                  <a:gd name="T27" fmla="*/ 240 h 250"/>
                  <a:gd name="T28" fmla="*/ 214 w 251"/>
                  <a:gd name="T29" fmla="*/ 214 h 250"/>
                  <a:gd name="T30" fmla="*/ 243 w 251"/>
                  <a:gd name="T31" fmla="*/ 173 h 250"/>
                  <a:gd name="T32" fmla="*/ 251 w 251"/>
                  <a:gd name="T33" fmla="*/ 125 h 250"/>
                  <a:gd name="T34" fmla="*/ 243 w 251"/>
                  <a:gd name="T35" fmla="*/ 77 h 250"/>
                  <a:gd name="T36" fmla="*/ 214 w 251"/>
                  <a:gd name="T37" fmla="*/ 36 h 250"/>
                  <a:gd name="T38" fmla="*/ 173 w 251"/>
                  <a:gd name="T39" fmla="*/ 8 h 250"/>
                  <a:gd name="T40" fmla="*/ 126 w 251"/>
                  <a:gd name="T41" fmla="*/ 0 h 250"/>
                  <a:gd name="T42" fmla="*/ 78 w 251"/>
                  <a:gd name="T43" fmla="*/ 8 h 250"/>
                  <a:gd name="T44" fmla="*/ 37 w 251"/>
                  <a:gd name="T45" fmla="*/ 36 h 250"/>
                  <a:gd name="T46" fmla="*/ 9 w 251"/>
                  <a:gd name="T47" fmla="*/ 77 h 250"/>
                  <a:gd name="T48" fmla="*/ 0 w 251"/>
                  <a:gd name="T49" fmla="*/ 125 h 250"/>
                  <a:gd name="T50" fmla="*/ 9 w 251"/>
                  <a:gd name="T51" fmla="*/ 173 h 250"/>
                  <a:gd name="T52" fmla="*/ 37 w 251"/>
                  <a:gd name="T53" fmla="*/ 214 h 250"/>
                  <a:gd name="T54" fmla="*/ 78 w 251"/>
                  <a:gd name="T55" fmla="*/ 240 h 250"/>
                  <a:gd name="T56" fmla="*/ 126 w 251"/>
                  <a:gd name="T57" fmla="*/ 250 h 250"/>
                  <a:gd name="T58" fmla="*/ 173 w 251"/>
                  <a:gd name="T59" fmla="*/ 240 h 250"/>
                  <a:gd name="T60" fmla="*/ 214 w 251"/>
                  <a:gd name="T61" fmla="*/ 214 h 250"/>
                  <a:gd name="T62" fmla="*/ 243 w 251"/>
                  <a:gd name="T63" fmla="*/ 173 h 250"/>
                  <a:gd name="T64" fmla="*/ 251 w 251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1" h="250">
                    <a:moveTo>
                      <a:pt x="251" y="125"/>
                    </a:moveTo>
                    <a:lnTo>
                      <a:pt x="243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8" y="240"/>
                    </a:lnTo>
                    <a:lnTo>
                      <a:pt x="126" y="250"/>
                    </a:lnTo>
                    <a:lnTo>
                      <a:pt x="173" y="240"/>
                    </a:lnTo>
                    <a:lnTo>
                      <a:pt x="214" y="214"/>
                    </a:lnTo>
                    <a:lnTo>
                      <a:pt x="243" y="173"/>
                    </a:lnTo>
                    <a:lnTo>
                      <a:pt x="251" y="125"/>
                    </a:lnTo>
                    <a:lnTo>
                      <a:pt x="243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8" y="240"/>
                    </a:lnTo>
                    <a:lnTo>
                      <a:pt x="126" y="250"/>
                    </a:lnTo>
                    <a:lnTo>
                      <a:pt x="173" y="240"/>
                    </a:lnTo>
                    <a:lnTo>
                      <a:pt x="214" y="214"/>
                    </a:lnTo>
                    <a:lnTo>
                      <a:pt x="243" y="173"/>
                    </a:lnTo>
                    <a:lnTo>
                      <a:pt x="251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6" name="Freeform 241"/>
              <p:cNvSpPr>
                <a:spLocks/>
              </p:cNvSpPr>
              <p:nvPr/>
            </p:nvSpPr>
            <p:spPr bwMode="auto">
              <a:xfrm>
                <a:off x="6088857" y="3398838"/>
                <a:ext cx="0" cy="352425"/>
              </a:xfrm>
              <a:custGeom>
                <a:avLst/>
                <a:gdLst>
                  <a:gd name="T0" fmla="*/ 443 h 443"/>
                  <a:gd name="T1" fmla="*/ 0 h 443"/>
                  <a:gd name="T2" fmla="*/ 443 h 4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3">
                    <a:moveTo>
                      <a:pt x="0" y="443"/>
                    </a:moveTo>
                    <a:lnTo>
                      <a:pt x="0" y="0"/>
                    </a:lnTo>
                    <a:lnTo>
                      <a:pt x="0" y="443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7" name="Freeform 242"/>
              <p:cNvSpPr>
                <a:spLocks/>
              </p:cNvSpPr>
              <p:nvPr/>
            </p:nvSpPr>
            <p:spPr bwMode="auto">
              <a:xfrm>
                <a:off x="5730082" y="3595688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3 w 252"/>
                  <a:gd name="T3" fmla="*/ 77 h 250"/>
                  <a:gd name="T4" fmla="*/ 215 w 252"/>
                  <a:gd name="T5" fmla="*/ 36 h 250"/>
                  <a:gd name="T6" fmla="*/ 173 w 252"/>
                  <a:gd name="T7" fmla="*/ 8 h 250"/>
                  <a:gd name="T8" fmla="*/ 126 w 252"/>
                  <a:gd name="T9" fmla="*/ 0 h 250"/>
                  <a:gd name="T10" fmla="*/ 78 w 252"/>
                  <a:gd name="T11" fmla="*/ 8 h 250"/>
                  <a:gd name="T12" fmla="*/ 37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7 w 252"/>
                  <a:gd name="T21" fmla="*/ 214 h 250"/>
                  <a:gd name="T22" fmla="*/ 78 w 252"/>
                  <a:gd name="T23" fmla="*/ 240 h 250"/>
                  <a:gd name="T24" fmla="*/ 126 w 252"/>
                  <a:gd name="T25" fmla="*/ 250 h 250"/>
                  <a:gd name="T26" fmla="*/ 173 w 252"/>
                  <a:gd name="T27" fmla="*/ 240 h 250"/>
                  <a:gd name="T28" fmla="*/ 215 w 252"/>
                  <a:gd name="T29" fmla="*/ 214 h 250"/>
                  <a:gd name="T30" fmla="*/ 243 w 252"/>
                  <a:gd name="T31" fmla="*/ 173 h 250"/>
                  <a:gd name="T32" fmla="*/ 252 w 252"/>
                  <a:gd name="T33" fmla="*/ 125 h 250"/>
                  <a:gd name="T34" fmla="*/ 243 w 252"/>
                  <a:gd name="T35" fmla="*/ 77 h 250"/>
                  <a:gd name="T36" fmla="*/ 215 w 252"/>
                  <a:gd name="T37" fmla="*/ 36 h 250"/>
                  <a:gd name="T38" fmla="*/ 173 w 252"/>
                  <a:gd name="T39" fmla="*/ 8 h 250"/>
                  <a:gd name="T40" fmla="*/ 126 w 252"/>
                  <a:gd name="T41" fmla="*/ 0 h 250"/>
                  <a:gd name="T42" fmla="*/ 78 w 252"/>
                  <a:gd name="T43" fmla="*/ 8 h 250"/>
                  <a:gd name="T44" fmla="*/ 37 w 252"/>
                  <a:gd name="T45" fmla="*/ 36 h 250"/>
                  <a:gd name="T46" fmla="*/ 10 w 252"/>
                  <a:gd name="T47" fmla="*/ 77 h 250"/>
                  <a:gd name="T48" fmla="*/ 0 w 252"/>
                  <a:gd name="T49" fmla="*/ 125 h 250"/>
                  <a:gd name="T50" fmla="*/ 10 w 252"/>
                  <a:gd name="T51" fmla="*/ 173 h 250"/>
                  <a:gd name="T52" fmla="*/ 37 w 252"/>
                  <a:gd name="T53" fmla="*/ 214 h 250"/>
                  <a:gd name="T54" fmla="*/ 78 w 252"/>
                  <a:gd name="T55" fmla="*/ 240 h 250"/>
                  <a:gd name="T56" fmla="*/ 126 w 252"/>
                  <a:gd name="T57" fmla="*/ 250 h 250"/>
                  <a:gd name="T58" fmla="*/ 173 w 252"/>
                  <a:gd name="T59" fmla="*/ 240 h 250"/>
                  <a:gd name="T60" fmla="*/ 215 w 252"/>
                  <a:gd name="T61" fmla="*/ 214 h 250"/>
                  <a:gd name="T62" fmla="*/ 243 w 252"/>
                  <a:gd name="T63" fmla="*/ 173 h 250"/>
                  <a:gd name="T64" fmla="*/ 252 w 252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3" y="77"/>
                    </a:lnTo>
                    <a:lnTo>
                      <a:pt x="215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7" y="214"/>
                    </a:lnTo>
                    <a:lnTo>
                      <a:pt x="78" y="240"/>
                    </a:lnTo>
                    <a:lnTo>
                      <a:pt x="126" y="250"/>
                    </a:lnTo>
                    <a:lnTo>
                      <a:pt x="173" y="240"/>
                    </a:lnTo>
                    <a:lnTo>
                      <a:pt x="215" y="214"/>
                    </a:lnTo>
                    <a:lnTo>
                      <a:pt x="243" y="173"/>
                    </a:lnTo>
                    <a:lnTo>
                      <a:pt x="252" y="125"/>
                    </a:lnTo>
                    <a:lnTo>
                      <a:pt x="243" y="77"/>
                    </a:lnTo>
                    <a:lnTo>
                      <a:pt x="215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7" y="214"/>
                    </a:lnTo>
                    <a:lnTo>
                      <a:pt x="78" y="240"/>
                    </a:lnTo>
                    <a:lnTo>
                      <a:pt x="126" y="250"/>
                    </a:lnTo>
                    <a:lnTo>
                      <a:pt x="173" y="240"/>
                    </a:lnTo>
                    <a:lnTo>
                      <a:pt x="215" y="214"/>
                    </a:lnTo>
                    <a:lnTo>
                      <a:pt x="243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8" name="Freeform 243"/>
              <p:cNvSpPr>
                <a:spLocks/>
              </p:cNvSpPr>
              <p:nvPr/>
            </p:nvSpPr>
            <p:spPr bwMode="auto">
              <a:xfrm>
                <a:off x="5828507" y="3551238"/>
                <a:ext cx="0" cy="288925"/>
              </a:xfrm>
              <a:custGeom>
                <a:avLst/>
                <a:gdLst>
                  <a:gd name="T0" fmla="*/ 366 h 366"/>
                  <a:gd name="T1" fmla="*/ 0 h 366"/>
                  <a:gd name="T2" fmla="*/ 366 h 36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66">
                    <a:moveTo>
                      <a:pt x="0" y="366"/>
                    </a:moveTo>
                    <a:lnTo>
                      <a:pt x="0" y="0"/>
                    </a:lnTo>
                    <a:lnTo>
                      <a:pt x="0" y="366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9" name="Freeform 244"/>
              <p:cNvSpPr>
                <a:spLocks/>
              </p:cNvSpPr>
              <p:nvPr/>
            </p:nvSpPr>
            <p:spPr bwMode="auto">
              <a:xfrm>
                <a:off x="5930107" y="3402013"/>
                <a:ext cx="198438" cy="200025"/>
              </a:xfrm>
              <a:custGeom>
                <a:avLst/>
                <a:gdLst>
                  <a:gd name="T0" fmla="*/ 251 w 251"/>
                  <a:gd name="T1" fmla="*/ 126 h 252"/>
                  <a:gd name="T2" fmla="*/ 243 w 251"/>
                  <a:gd name="T3" fmla="*/ 78 h 252"/>
                  <a:gd name="T4" fmla="*/ 215 w 251"/>
                  <a:gd name="T5" fmla="*/ 37 h 252"/>
                  <a:gd name="T6" fmla="*/ 173 w 251"/>
                  <a:gd name="T7" fmla="*/ 10 h 252"/>
                  <a:gd name="T8" fmla="*/ 126 w 251"/>
                  <a:gd name="T9" fmla="*/ 0 h 252"/>
                  <a:gd name="T10" fmla="*/ 78 w 251"/>
                  <a:gd name="T11" fmla="*/ 10 h 252"/>
                  <a:gd name="T12" fmla="*/ 37 w 251"/>
                  <a:gd name="T13" fmla="*/ 37 h 252"/>
                  <a:gd name="T14" fmla="*/ 9 w 251"/>
                  <a:gd name="T15" fmla="*/ 78 h 252"/>
                  <a:gd name="T16" fmla="*/ 0 w 251"/>
                  <a:gd name="T17" fmla="*/ 126 h 252"/>
                  <a:gd name="T18" fmla="*/ 9 w 251"/>
                  <a:gd name="T19" fmla="*/ 175 h 252"/>
                  <a:gd name="T20" fmla="*/ 37 w 251"/>
                  <a:gd name="T21" fmla="*/ 215 h 252"/>
                  <a:gd name="T22" fmla="*/ 78 w 251"/>
                  <a:gd name="T23" fmla="*/ 243 h 252"/>
                  <a:gd name="T24" fmla="*/ 126 w 251"/>
                  <a:gd name="T25" fmla="*/ 252 h 252"/>
                  <a:gd name="T26" fmla="*/ 173 w 251"/>
                  <a:gd name="T27" fmla="*/ 243 h 252"/>
                  <a:gd name="T28" fmla="*/ 215 w 251"/>
                  <a:gd name="T29" fmla="*/ 215 h 252"/>
                  <a:gd name="T30" fmla="*/ 243 w 251"/>
                  <a:gd name="T31" fmla="*/ 175 h 252"/>
                  <a:gd name="T32" fmla="*/ 251 w 251"/>
                  <a:gd name="T33" fmla="*/ 126 h 252"/>
                  <a:gd name="T34" fmla="*/ 243 w 251"/>
                  <a:gd name="T35" fmla="*/ 78 h 252"/>
                  <a:gd name="T36" fmla="*/ 215 w 251"/>
                  <a:gd name="T37" fmla="*/ 37 h 252"/>
                  <a:gd name="T38" fmla="*/ 173 w 251"/>
                  <a:gd name="T39" fmla="*/ 10 h 252"/>
                  <a:gd name="T40" fmla="*/ 126 w 251"/>
                  <a:gd name="T41" fmla="*/ 0 h 252"/>
                  <a:gd name="T42" fmla="*/ 78 w 251"/>
                  <a:gd name="T43" fmla="*/ 10 h 252"/>
                  <a:gd name="T44" fmla="*/ 37 w 251"/>
                  <a:gd name="T45" fmla="*/ 37 h 252"/>
                  <a:gd name="T46" fmla="*/ 9 w 251"/>
                  <a:gd name="T47" fmla="*/ 78 h 252"/>
                  <a:gd name="T48" fmla="*/ 0 w 251"/>
                  <a:gd name="T49" fmla="*/ 126 h 252"/>
                  <a:gd name="T50" fmla="*/ 9 w 251"/>
                  <a:gd name="T51" fmla="*/ 175 h 252"/>
                  <a:gd name="T52" fmla="*/ 37 w 251"/>
                  <a:gd name="T53" fmla="*/ 215 h 252"/>
                  <a:gd name="T54" fmla="*/ 78 w 251"/>
                  <a:gd name="T55" fmla="*/ 243 h 252"/>
                  <a:gd name="T56" fmla="*/ 126 w 251"/>
                  <a:gd name="T57" fmla="*/ 252 h 252"/>
                  <a:gd name="T58" fmla="*/ 173 w 251"/>
                  <a:gd name="T59" fmla="*/ 243 h 252"/>
                  <a:gd name="T60" fmla="*/ 215 w 251"/>
                  <a:gd name="T61" fmla="*/ 215 h 252"/>
                  <a:gd name="T62" fmla="*/ 243 w 251"/>
                  <a:gd name="T63" fmla="*/ 175 h 252"/>
                  <a:gd name="T64" fmla="*/ 251 w 251"/>
                  <a:gd name="T6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1" h="252">
                    <a:moveTo>
                      <a:pt x="251" y="126"/>
                    </a:moveTo>
                    <a:lnTo>
                      <a:pt x="243" y="78"/>
                    </a:lnTo>
                    <a:lnTo>
                      <a:pt x="215" y="37"/>
                    </a:lnTo>
                    <a:lnTo>
                      <a:pt x="173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7"/>
                    </a:lnTo>
                    <a:lnTo>
                      <a:pt x="9" y="78"/>
                    </a:lnTo>
                    <a:lnTo>
                      <a:pt x="0" y="126"/>
                    </a:lnTo>
                    <a:lnTo>
                      <a:pt x="9" y="175"/>
                    </a:lnTo>
                    <a:lnTo>
                      <a:pt x="37" y="215"/>
                    </a:lnTo>
                    <a:lnTo>
                      <a:pt x="78" y="243"/>
                    </a:lnTo>
                    <a:lnTo>
                      <a:pt x="126" y="252"/>
                    </a:lnTo>
                    <a:lnTo>
                      <a:pt x="173" y="243"/>
                    </a:lnTo>
                    <a:lnTo>
                      <a:pt x="215" y="215"/>
                    </a:lnTo>
                    <a:lnTo>
                      <a:pt x="243" y="175"/>
                    </a:lnTo>
                    <a:lnTo>
                      <a:pt x="251" y="126"/>
                    </a:lnTo>
                    <a:lnTo>
                      <a:pt x="243" y="78"/>
                    </a:lnTo>
                    <a:lnTo>
                      <a:pt x="215" y="37"/>
                    </a:lnTo>
                    <a:lnTo>
                      <a:pt x="173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7"/>
                    </a:lnTo>
                    <a:lnTo>
                      <a:pt x="9" y="78"/>
                    </a:lnTo>
                    <a:lnTo>
                      <a:pt x="0" y="126"/>
                    </a:lnTo>
                    <a:lnTo>
                      <a:pt x="9" y="175"/>
                    </a:lnTo>
                    <a:lnTo>
                      <a:pt x="37" y="215"/>
                    </a:lnTo>
                    <a:lnTo>
                      <a:pt x="78" y="243"/>
                    </a:lnTo>
                    <a:lnTo>
                      <a:pt x="126" y="252"/>
                    </a:lnTo>
                    <a:lnTo>
                      <a:pt x="173" y="243"/>
                    </a:lnTo>
                    <a:lnTo>
                      <a:pt x="215" y="215"/>
                    </a:lnTo>
                    <a:lnTo>
                      <a:pt x="243" y="175"/>
                    </a:lnTo>
                    <a:lnTo>
                      <a:pt x="251" y="126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0" name="Freeform 245"/>
              <p:cNvSpPr>
                <a:spLocks/>
              </p:cNvSpPr>
              <p:nvPr/>
            </p:nvSpPr>
            <p:spPr bwMode="auto">
              <a:xfrm>
                <a:off x="6028532" y="3340100"/>
                <a:ext cx="0" cy="322263"/>
              </a:xfrm>
              <a:custGeom>
                <a:avLst/>
                <a:gdLst>
                  <a:gd name="T0" fmla="*/ 407 h 407"/>
                  <a:gd name="T1" fmla="*/ 0 h 407"/>
                  <a:gd name="T2" fmla="*/ 407 h 40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7">
                    <a:moveTo>
                      <a:pt x="0" y="407"/>
                    </a:moveTo>
                    <a:lnTo>
                      <a:pt x="0" y="0"/>
                    </a:lnTo>
                    <a:lnTo>
                      <a:pt x="0" y="407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1" name="Freeform 246"/>
              <p:cNvSpPr>
                <a:spLocks/>
              </p:cNvSpPr>
              <p:nvPr/>
            </p:nvSpPr>
            <p:spPr bwMode="auto">
              <a:xfrm>
                <a:off x="5974557" y="3430588"/>
                <a:ext cx="198438" cy="198438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10 h 250"/>
                  <a:gd name="T8" fmla="*/ 125 w 250"/>
                  <a:gd name="T9" fmla="*/ 0 h 250"/>
                  <a:gd name="T10" fmla="*/ 77 w 250"/>
                  <a:gd name="T11" fmla="*/ 10 h 250"/>
                  <a:gd name="T12" fmla="*/ 36 w 250"/>
                  <a:gd name="T13" fmla="*/ 36 h 250"/>
                  <a:gd name="T14" fmla="*/ 9 w 250"/>
                  <a:gd name="T15" fmla="*/ 77 h 250"/>
                  <a:gd name="T16" fmla="*/ 0 w 250"/>
                  <a:gd name="T17" fmla="*/ 125 h 250"/>
                  <a:gd name="T18" fmla="*/ 9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2 h 250"/>
                  <a:gd name="T24" fmla="*/ 125 w 250"/>
                  <a:gd name="T25" fmla="*/ 250 h 250"/>
                  <a:gd name="T26" fmla="*/ 173 w 250"/>
                  <a:gd name="T27" fmla="*/ 242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42 w 250"/>
                  <a:gd name="T35" fmla="*/ 77 h 250"/>
                  <a:gd name="T36" fmla="*/ 214 w 250"/>
                  <a:gd name="T37" fmla="*/ 36 h 250"/>
                  <a:gd name="T38" fmla="*/ 173 w 250"/>
                  <a:gd name="T39" fmla="*/ 10 h 250"/>
                  <a:gd name="T40" fmla="*/ 125 w 250"/>
                  <a:gd name="T41" fmla="*/ 0 h 250"/>
                  <a:gd name="T42" fmla="*/ 77 w 250"/>
                  <a:gd name="T43" fmla="*/ 10 h 250"/>
                  <a:gd name="T44" fmla="*/ 36 w 250"/>
                  <a:gd name="T45" fmla="*/ 36 h 250"/>
                  <a:gd name="T46" fmla="*/ 9 w 250"/>
                  <a:gd name="T47" fmla="*/ 77 h 250"/>
                  <a:gd name="T48" fmla="*/ 0 w 250"/>
                  <a:gd name="T49" fmla="*/ 125 h 250"/>
                  <a:gd name="T50" fmla="*/ 9 w 250"/>
                  <a:gd name="T51" fmla="*/ 173 h 250"/>
                  <a:gd name="T52" fmla="*/ 36 w 250"/>
                  <a:gd name="T53" fmla="*/ 214 h 250"/>
                  <a:gd name="T54" fmla="*/ 77 w 250"/>
                  <a:gd name="T55" fmla="*/ 242 h 250"/>
                  <a:gd name="T56" fmla="*/ 125 w 250"/>
                  <a:gd name="T57" fmla="*/ 250 h 250"/>
                  <a:gd name="T58" fmla="*/ 173 w 250"/>
                  <a:gd name="T59" fmla="*/ 242 h 250"/>
                  <a:gd name="T60" fmla="*/ 214 w 250"/>
                  <a:gd name="T61" fmla="*/ 214 h 250"/>
                  <a:gd name="T62" fmla="*/ 242 w 250"/>
                  <a:gd name="T63" fmla="*/ 173 h 250"/>
                  <a:gd name="T64" fmla="*/ 250 w 250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2" name="Freeform 247"/>
              <p:cNvSpPr>
                <a:spLocks/>
              </p:cNvSpPr>
              <p:nvPr/>
            </p:nvSpPr>
            <p:spPr bwMode="auto">
              <a:xfrm>
                <a:off x="6072982" y="3394075"/>
                <a:ext cx="0" cy="271463"/>
              </a:xfrm>
              <a:custGeom>
                <a:avLst/>
                <a:gdLst>
                  <a:gd name="T0" fmla="*/ 342 h 342"/>
                  <a:gd name="T1" fmla="*/ 0 h 342"/>
                  <a:gd name="T2" fmla="*/ 342 h 3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2">
                    <a:moveTo>
                      <a:pt x="0" y="342"/>
                    </a:moveTo>
                    <a:lnTo>
                      <a:pt x="0" y="0"/>
                    </a:lnTo>
                    <a:lnTo>
                      <a:pt x="0" y="342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3" name="Freeform 248"/>
              <p:cNvSpPr>
                <a:spLocks/>
              </p:cNvSpPr>
              <p:nvPr/>
            </p:nvSpPr>
            <p:spPr bwMode="auto">
              <a:xfrm>
                <a:off x="6161882" y="3065463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4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4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4" name="Freeform 249"/>
              <p:cNvSpPr>
                <a:spLocks/>
              </p:cNvSpPr>
              <p:nvPr/>
            </p:nvSpPr>
            <p:spPr bwMode="auto">
              <a:xfrm>
                <a:off x="6261894" y="2947988"/>
                <a:ext cx="0" cy="436563"/>
              </a:xfrm>
              <a:custGeom>
                <a:avLst/>
                <a:gdLst>
                  <a:gd name="T0" fmla="*/ 550 h 550"/>
                  <a:gd name="T1" fmla="*/ 0 h 550"/>
                  <a:gd name="T2" fmla="*/ 550 h 55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50">
                    <a:moveTo>
                      <a:pt x="0" y="550"/>
                    </a:moveTo>
                    <a:lnTo>
                      <a:pt x="0" y="0"/>
                    </a:lnTo>
                    <a:lnTo>
                      <a:pt x="0" y="550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5" name="Freeform 250"/>
              <p:cNvSpPr>
                <a:spLocks/>
              </p:cNvSpPr>
              <p:nvPr/>
            </p:nvSpPr>
            <p:spPr bwMode="auto">
              <a:xfrm>
                <a:off x="6188869" y="33734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7 w 252"/>
                  <a:gd name="T9" fmla="*/ 0 h 252"/>
                  <a:gd name="T10" fmla="*/ 77 w 252"/>
                  <a:gd name="T11" fmla="*/ 10 h 252"/>
                  <a:gd name="T12" fmla="*/ 38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8 w 252"/>
                  <a:gd name="T21" fmla="*/ 216 h 252"/>
                  <a:gd name="T22" fmla="*/ 77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4 w 252"/>
                  <a:gd name="T39" fmla="*/ 10 h 252"/>
                  <a:gd name="T40" fmla="*/ 127 w 252"/>
                  <a:gd name="T41" fmla="*/ 0 h 252"/>
                  <a:gd name="T42" fmla="*/ 77 w 252"/>
                  <a:gd name="T43" fmla="*/ 10 h 252"/>
                  <a:gd name="T44" fmla="*/ 38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4 h 252"/>
                  <a:gd name="T52" fmla="*/ 38 w 252"/>
                  <a:gd name="T53" fmla="*/ 216 h 252"/>
                  <a:gd name="T54" fmla="*/ 77 w 252"/>
                  <a:gd name="T55" fmla="*/ 242 h 252"/>
                  <a:gd name="T56" fmla="*/ 127 w 252"/>
                  <a:gd name="T57" fmla="*/ 252 h 252"/>
                  <a:gd name="T58" fmla="*/ 174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4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8" y="216"/>
                    </a:lnTo>
                    <a:lnTo>
                      <a:pt x="77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8" y="216"/>
                    </a:lnTo>
                    <a:lnTo>
                      <a:pt x="77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6" name="Freeform 251"/>
              <p:cNvSpPr>
                <a:spLocks/>
              </p:cNvSpPr>
              <p:nvPr/>
            </p:nvSpPr>
            <p:spPr bwMode="auto">
              <a:xfrm>
                <a:off x="6288882" y="3338513"/>
                <a:ext cx="0" cy="273050"/>
              </a:xfrm>
              <a:custGeom>
                <a:avLst/>
                <a:gdLst>
                  <a:gd name="T0" fmla="*/ 343 h 343"/>
                  <a:gd name="T1" fmla="*/ 0 h 343"/>
                  <a:gd name="T2" fmla="*/ 343 h 3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3">
                    <a:moveTo>
                      <a:pt x="0" y="343"/>
                    </a:moveTo>
                    <a:lnTo>
                      <a:pt x="0" y="0"/>
                    </a:lnTo>
                    <a:lnTo>
                      <a:pt x="0" y="343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7" name="Freeform 252"/>
              <p:cNvSpPr>
                <a:spLocks/>
              </p:cNvSpPr>
              <p:nvPr/>
            </p:nvSpPr>
            <p:spPr bwMode="auto">
              <a:xfrm>
                <a:off x="6149182" y="2778125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3 w 252"/>
                  <a:gd name="T3" fmla="*/ 77 h 252"/>
                  <a:gd name="T4" fmla="*/ 216 w 252"/>
                  <a:gd name="T5" fmla="*/ 36 h 252"/>
                  <a:gd name="T6" fmla="*/ 175 w 252"/>
                  <a:gd name="T7" fmla="*/ 9 h 252"/>
                  <a:gd name="T8" fmla="*/ 127 w 252"/>
                  <a:gd name="T9" fmla="*/ 0 h 252"/>
                  <a:gd name="T10" fmla="*/ 79 w 252"/>
                  <a:gd name="T11" fmla="*/ 9 h 252"/>
                  <a:gd name="T12" fmla="*/ 38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8 w 252"/>
                  <a:gd name="T21" fmla="*/ 214 h 252"/>
                  <a:gd name="T22" fmla="*/ 79 w 252"/>
                  <a:gd name="T23" fmla="*/ 242 h 252"/>
                  <a:gd name="T24" fmla="*/ 127 w 252"/>
                  <a:gd name="T25" fmla="*/ 252 h 252"/>
                  <a:gd name="T26" fmla="*/ 175 w 252"/>
                  <a:gd name="T27" fmla="*/ 242 h 252"/>
                  <a:gd name="T28" fmla="*/ 216 w 252"/>
                  <a:gd name="T29" fmla="*/ 214 h 252"/>
                  <a:gd name="T30" fmla="*/ 243 w 252"/>
                  <a:gd name="T31" fmla="*/ 174 h 252"/>
                  <a:gd name="T32" fmla="*/ 252 w 252"/>
                  <a:gd name="T33" fmla="*/ 125 h 252"/>
                  <a:gd name="T34" fmla="*/ 243 w 252"/>
                  <a:gd name="T35" fmla="*/ 77 h 252"/>
                  <a:gd name="T36" fmla="*/ 216 w 252"/>
                  <a:gd name="T37" fmla="*/ 36 h 252"/>
                  <a:gd name="T38" fmla="*/ 175 w 252"/>
                  <a:gd name="T39" fmla="*/ 9 h 252"/>
                  <a:gd name="T40" fmla="*/ 127 w 252"/>
                  <a:gd name="T41" fmla="*/ 0 h 252"/>
                  <a:gd name="T42" fmla="*/ 79 w 252"/>
                  <a:gd name="T43" fmla="*/ 9 h 252"/>
                  <a:gd name="T44" fmla="*/ 38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4 h 252"/>
                  <a:gd name="T52" fmla="*/ 38 w 252"/>
                  <a:gd name="T53" fmla="*/ 214 h 252"/>
                  <a:gd name="T54" fmla="*/ 79 w 252"/>
                  <a:gd name="T55" fmla="*/ 242 h 252"/>
                  <a:gd name="T56" fmla="*/ 127 w 252"/>
                  <a:gd name="T57" fmla="*/ 252 h 252"/>
                  <a:gd name="T58" fmla="*/ 175 w 252"/>
                  <a:gd name="T59" fmla="*/ 242 h 252"/>
                  <a:gd name="T60" fmla="*/ 216 w 252"/>
                  <a:gd name="T61" fmla="*/ 214 h 252"/>
                  <a:gd name="T62" fmla="*/ 243 w 252"/>
                  <a:gd name="T63" fmla="*/ 174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3" y="77"/>
                    </a:lnTo>
                    <a:lnTo>
                      <a:pt x="216" y="36"/>
                    </a:lnTo>
                    <a:lnTo>
                      <a:pt x="175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8" y="214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5" y="242"/>
                    </a:lnTo>
                    <a:lnTo>
                      <a:pt x="216" y="214"/>
                    </a:lnTo>
                    <a:lnTo>
                      <a:pt x="243" y="174"/>
                    </a:lnTo>
                    <a:lnTo>
                      <a:pt x="252" y="125"/>
                    </a:lnTo>
                    <a:lnTo>
                      <a:pt x="243" y="77"/>
                    </a:lnTo>
                    <a:lnTo>
                      <a:pt x="216" y="36"/>
                    </a:lnTo>
                    <a:lnTo>
                      <a:pt x="175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8" y="214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5" y="242"/>
                    </a:lnTo>
                    <a:lnTo>
                      <a:pt x="216" y="214"/>
                    </a:lnTo>
                    <a:lnTo>
                      <a:pt x="243" y="174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8" name="Freeform 253"/>
              <p:cNvSpPr>
                <a:spLocks/>
              </p:cNvSpPr>
              <p:nvPr/>
            </p:nvSpPr>
            <p:spPr bwMode="auto">
              <a:xfrm>
                <a:off x="6250782" y="2652713"/>
                <a:ext cx="0" cy="450850"/>
              </a:xfrm>
              <a:custGeom>
                <a:avLst/>
                <a:gdLst>
                  <a:gd name="T0" fmla="*/ 569 h 569"/>
                  <a:gd name="T1" fmla="*/ 0 h 569"/>
                  <a:gd name="T2" fmla="*/ 569 h 56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69">
                    <a:moveTo>
                      <a:pt x="0" y="569"/>
                    </a:moveTo>
                    <a:lnTo>
                      <a:pt x="0" y="0"/>
                    </a:lnTo>
                    <a:lnTo>
                      <a:pt x="0" y="569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9" name="Freeform 254"/>
              <p:cNvSpPr>
                <a:spLocks/>
              </p:cNvSpPr>
              <p:nvPr/>
            </p:nvSpPr>
            <p:spPr bwMode="auto">
              <a:xfrm>
                <a:off x="5922169" y="3117850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5 w 252"/>
                  <a:gd name="T5" fmla="*/ 38 h 252"/>
                  <a:gd name="T6" fmla="*/ 174 w 252"/>
                  <a:gd name="T7" fmla="*/ 10 h 252"/>
                  <a:gd name="T8" fmla="*/ 126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6 w 252"/>
                  <a:gd name="T25" fmla="*/ 252 h 252"/>
                  <a:gd name="T26" fmla="*/ 174 w 252"/>
                  <a:gd name="T27" fmla="*/ 242 h 252"/>
                  <a:gd name="T28" fmla="*/ 215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5 w 252"/>
                  <a:gd name="T37" fmla="*/ 38 h 252"/>
                  <a:gd name="T38" fmla="*/ 174 w 252"/>
                  <a:gd name="T39" fmla="*/ 10 h 252"/>
                  <a:gd name="T40" fmla="*/ 126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9 w 252"/>
                  <a:gd name="T47" fmla="*/ 79 h 252"/>
                  <a:gd name="T48" fmla="*/ 0 w 252"/>
                  <a:gd name="T49" fmla="*/ 127 h 252"/>
                  <a:gd name="T50" fmla="*/ 9 w 252"/>
                  <a:gd name="T51" fmla="*/ 175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6 w 252"/>
                  <a:gd name="T57" fmla="*/ 252 h 252"/>
                  <a:gd name="T58" fmla="*/ 174 w 252"/>
                  <a:gd name="T59" fmla="*/ 242 h 252"/>
                  <a:gd name="T60" fmla="*/ 215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5" y="38"/>
                    </a:lnTo>
                    <a:lnTo>
                      <a:pt x="174" y="10"/>
                    </a:lnTo>
                    <a:lnTo>
                      <a:pt x="126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6" y="252"/>
                    </a:lnTo>
                    <a:lnTo>
                      <a:pt x="174" y="242"/>
                    </a:lnTo>
                    <a:lnTo>
                      <a:pt x="215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5" y="38"/>
                    </a:lnTo>
                    <a:lnTo>
                      <a:pt x="174" y="10"/>
                    </a:lnTo>
                    <a:lnTo>
                      <a:pt x="126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6" y="252"/>
                    </a:lnTo>
                    <a:lnTo>
                      <a:pt x="174" y="242"/>
                    </a:lnTo>
                    <a:lnTo>
                      <a:pt x="215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0" name="Freeform 255"/>
              <p:cNvSpPr>
                <a:spLocks/>
              </p:cNvSpPr>
              <p:nvPr/>
            </p:nvSpPr>
            <p:spPr bwMode="auto">
              <a:xfrm>
                <a:off x="6022182" y="2963863"/>
                <a:ext cx="0" cy="509588"/>
              </a:xfrm>
              <a:custGeom>
                <a:avLst/>
                <a:gdLst>
                  <a:gd name="T0" fmla="*/ 642 h 642"/>
                  <a:gd name="T1" fmla="*/ 0 h 642"/>
                  <a:gd name="T2" fmla="*/ 642 h 6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42">
                    <a:moveTo>
                      <a:pt x="0" y="642"/>
                    </a:moveTo>
                    <a:lnTo>
                      <a:pt x="0" y="0"/>
                    </a:lnTo>
                    <a:lnTo>
                      <a:pt x="0" y="642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1" name="Freeform 256"/>
              <p:cNvSpPr>
                <a:spLocks/>
              </p:cNvSpPr>
              <p:nvPr/>
            </p:nvSpPr>
            <p:spPr bwMode="auto">
              <a:xfrm>
                <a:off x="5712619" y="3255963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6 w 252"/>
                  <a:gd name="T5" fmla="*/ 36 h 252"/>
                  <a:gd name="T6" fmla="*/ 175 w 252"/>
                  <a:gd name="T7" fmla="*/ 9 h 252"/>
                  <a:gd name="T8" fmla="*/ 127 w 252"/>
                  <a:gd name="T9" fmla="*/ 0 h 252"/>
                  <a:gd name="T10" fmla="*/ 79 w 252"/>
                  <a:gd name="T11" fmla="*/ 9 h 252"/>
                  <a:gd name="T12" fmla="*/ 38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3 h 252"/>
                  <a:gd name="T20" fmla="*/ 38 w 252"/>
                  <a:gd name="T21" fmla="*/ 214 h 252"/>
                  <a:gd name="T22" fmla="*/ 79 w 252"/>
                  <a:gd name="T23" fmla="*/ 240 h 252"/>
                  <a:gd name="T24" fmla="*/ 127 w 252"/>
                  <a:gd name="T25" fmla="*/ 252 h 252"/>
                  <a:gd name="T26" fmla="*/ 175 w 252"/>
                  <a:gd name="T27" fmla="*/ 240 h 252"/>
                  <a:gd name="T28" fmla="*/ 216 w 252"/>
                  <a:gd name="T29" fmla="*/ 214 h 252"/>
                  <a:gd name="T30" fmla="*/ 242 w 252"/>
                  <a:gd name="T31" fmla="*/ 173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6 w 252"/>
                  <a:gd name="T37" fmla="*/ 36 h 252"/>
                  <a:gd name="T38" fmla="*/ 175 w 252"/>
                  <a:gd name="T39" fmla="*/ 9 h 252"/>
                  <a:gd name="T40" fmla="*/ 127 w 252"/>
                  <a:gd name="T41" fmla="*/ 0 h 252"/>
                  <a:gd name="T42" fmla="*/ 79 w 252"/>
                  <a:gd name="T43" fmla="*/ 9 h 252"/>
                  <a:gd name="T44" fmla="*/ 38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3 h 252"/>
                  <a:gd name="T52" fmla="*/ 38 w 252"/>
                  <a:gd name="T53" fmla="*/ 214 h 252"/>
                  <a:gd name="T54" fmla="*/ 79 w 252"/>
                  <a:gd name="T55" fmla="*/ 240 h 252"/>
                  <a:gd name="T56" fmla="*/ 127 w 252"/>
                  <a:gd name="T57" fmla="*/ 252 h 252"/>
                  <a:gd name="T58" fmla="*/ 175 w 252"/>
                  <a:gd name="T59" fmla="*/ 240 h 252"/>
                  <a:gd name="T60" fmla="*/ 216 w 252"/>
                  <a:gd name="T61" fmla="*/ 214 h 252"/>
                  <a:gd name="T62" fmla="*/ 242 w 252"/>
                  <a:gd name="T63" fmla="*/ 173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6"/>
                    </a:lnTo>
                    <a:lnTo>
                      <a:pt x="175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9" y="240"/>
                    </a:lnTo>
                    <a:lnTo>
                      <a:pt x="127" y="252"/>
                    </a:lnTo>
                    <a:lnTo>
                      <a:pt x="175" y="240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6" y="36"/>
                    </a:lnTo>
                    <a:lnTo>
                      <a:pt x="175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9" y="240"/>
                    </a:lnTo>
                    <a:lnTo>
                      <a:pt x="127" y="252"/>
                    </a:lnTo>
                    <a:lnTo>
                      <a:pt x="175" y="240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2" name="Freeform 257"/>
              <p:cNvSpPr>
                <a:spLocks/>
              </p:cNvSpPr>
              <p:nvPr/>
            </p:nvSpPr>
            <p:spPr bwMode="auto">
              <a:xfrm>
                <a:off x="5812632" y="3076575"/>
                <a:ext cx="0" cy="557213"/>
              </a:xfrm>
              <a:custGeom>
                <a:avLst/>
                <a:gdLst>
                  <a:gd name="T0" fmla="*/ 702 h 702"/>
                  <a:gd name="T1" fmla="*/ 0 h 702"/>
                  <a:gd name="T2" fmla="*/ 702 h 7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02">
                    <a:moveTo>
                      <a:pt x="0" y="702"/>
                    </a:moveTo>
                    <a:lnTo>
                      <a:pt x="0" y="0"/>
                    </a:lnTo>
                    <a:lnTo>
                      <a:pt x="0" y="702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3" name="Freeform 258"/>
              <p:cNvSpPr>
                <a:spLocks/>
              </p:cNvSpPr>
              <p:nvPr/>
            </p:nvSpPr>
            <p:spPr bwMode="auto">
              <a:xfrm>
                <a:off x="7303294" y="3830638"/>
                <a:ext cx="198438" cy="200025"/>
              </a:xfrm>
              <a:custGeom>
                <a:avLst/>
                <a:gdLst>
                  <a:gd name="T0" fmla="*/ 250 w 250"/>
                  <a:gd name="T1" fmla="*/ 125 h 252"/>
                  <a:gd name="T2" fmla="*/ 240 w 250"/>
                  <a:gd name="T3" fmla="*/ 77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7 h 252"/>
                  <a:gd name="T16" fmla="*/ 0 w 250"/>
                  <a:gd name="T17" fmla="*/ 125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0 w 250"/>
                  <a:gd name="T31" fmla="*/ 174 h 252"/>
                  <a:gd name="T32" fmla="*/ 250 w 250"/>
                  <a:gd name="T33" fmla="*/ 125 h 252"/>
                  <a:gd name="T34" fmla="*/ 250 w 250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0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0" y="174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4" name="Freeform 259"/>
              <p:cNvSpPr>
                <a:spLocks/>
              </p:cNvSpPr>
              <p:nvPr/>
            </p:nvSpPr>
            <p:spPr bwMode="auto">
              <a:xfrm>
                <a:off x="7303294" y="3830638"/>
                <a:ext cx="198438" cy="200025"/>
              </a:xfrm>
              <a:custGeom>
                <a:avLst/>
                <a:gdLst>
                  <a:gd name="T0" fmla="*/ 250 w 250"/>
                  <a:gd name="T1" fmla="*/ 125 h 252"/>
                  <a:gd name="T2" fmla="*/ 240 w 250"/>
                  <a:gd name="T3" fmla="*/ 77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7 h 252"/>
                  <a:gd name="T16" fmla="*/ 0 w 250"/>
                  <a:gd name="T17" fmla="*/ 125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0 w 250"/>
                  <a:gd name="T31" fmla="*/ 174 h 252"/>
                  <a:gd name="T32" fmla="*/ 250 w 250"/>
                  <a:gd name="T33" fmla="*/ 125 h 252"/>
                  <a:gd name="T34" fmla="*/ 250 w 250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0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0" y="174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5" name="Freeform 260"/>
              <p:cNvSpPr>
                <a:spLocks/>
              </p:cNvSpPr>
              <p:nvPr/>
            </p:nvSpPr>
            <p:spPr bwMode="auto">
              <a:xfrm>
                <a:off x="7401719" y="3565525"/>
                <a:ext cx="0" cy="728663"/>
              </a:xfrm>
              <a:custGeom>
                <a:avLst/>
                <a:gdLst>
                  <a:gd name="T0" fmla="*/ 918 h 918"/>
                  <a:gd name="T1" fmla="*/ 0 h 918"/>
                  <a:gd name="T2" fmla="*/ 918 h 91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18">
                    <a:moveTo>
                      <a:pt x="0" y="918"/>
                    </a:moveTo>
                    <a:lnTo>
                      <a:pt x="0" y="0"/>
                    </a:lnTo>
                    <a:lnTo>
                      <a:pt x="0" y="918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6" name="Freeform 261"/>
              <p:cNvSpPr>
                <a:spLocks/>
              </p:cNvSpPr>
              <p:nvPr/>
            </p:nvSpPr>
            <p:spPr bwMode="auto">
              <a:xfrm>
                <a:off x="7303294" y="3830638"/>
                <a:ext cx="198438" cy="200025"/>
              </a:xfrm>
              <a:custGeom>
                <a:avLst/>
                <a:gdLst>
                  <a:gd name="T0" fmla="*/ 250 w 250"/>
                  <a:gd name="T1" fmla="*/ 125 h 252"/>
                  <a:gd name="T2" fmla="*/ 240 w 250"/>
                  <a:gd name="T3" fmla="*/ 77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7 h 252"/>
                  <a:gd name="T16" fmla="*/ 0 w 250"/>
                  <a:gd name="T17" fmla="*/ 125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0 w 250"/>
                  <a:gd name="T31" fmla="*/ 174 h 252"/>
                  <a:gd name="T32" fmla="*/ 250 w 250"/>
                  <a:gd name="T33" fmla="*/ 125 h 252"/>
                  <a:gd name="T34" fmla="*/ 240 w 250"/>
                  <a:gd name="T35" fmla="*/ 77 h 252"/>
                  <a:gd name="T36" fmla="*/ 214 w 250"/>
                  <a:gd name="T37" fmla="*/ 38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8 h 252"/>
                  <a:gd name="T46" fmla="*/ 8 w 250"/>
                  <a:gd name="T47" fmla="*/ 77 h 252"/>
                  <a:gd name="T48" fmla="*/ 0 w 250"/>
                  <a:gd name="T49" fmla="*/ 125 h 252"/>
                  <a:gd name="T50" fmla="*/ 8 w 250"/>
                  <a:gd name="T51" fmla="*/ 174 h 252"/>
                  <a:gd name="T52" fmla="*/ 36 w 250"/>
                  <a:gd name="T53" fmla="*/ 216 h 252"/>
                  <a:gd name="T54" fmla="*/ 77 w 250"/>
                  <a:gd name="T55" fmla="*/ 242 h 252"/>
                  <a:gd name="T56" fmla="*/ 125 w 250"/>
                  <a:gd name="T57" fmla="*/ 252 h 252"/>
                  <a:gd name="T58" fmla="*/ 173 w 250"/>
                  <a:gd name="T59" fmla="*/ 242 h 252"/>
                  <a:gd name="T60" fmla="*/ 214 w 250"/>
                  <a:gd name="T61" fmla="*/ 216 h 252"/>
                  <a:gd name="T62" fmla="*/ 240 w 250"/>
                  <a:gd name="T63" fmla="*/ 174 h 252"/>
                  <a:gd name="T64" fmla="*/ 250 w 250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0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0" y="174"/>
                    </a:lnTo>
                    <a:lnTo>
                      <a:pt x="250" y="125"/>
                    </a:lnTo>
                    <a:lnTo>
                      <a:pt x="240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0" y="174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7" name="Freeform 262"/>
              <p:cNvSpPr>
                <a:spLocks/>
              </p:cNvSpPr>
              <p:nvPr/>
            </p:nvSpPr>
            <p:spPr bwMode="auto">
              <a:xfrm>
                <a:off x="6688932" y="4025900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6 w 252"/>
                  <a:gd name="T5" fmla="*/ 37 h 251"/>
                  <a:gd name="T6" fmla="*/ 175 w 252"/>
                  <a:gd name="T7" fmla="*/ 10 h 251"/>
                  <a:gd name="T8" fmla="*/ 127 w 252"/>
                  <a:gd name="T9" fmla="*/ 0 h 251"/>
                  <a:gd name="T10" fmla="*/ 78 w 252"/>
                  <a:gd name="T11" fmla="*/ 10 h 251"/>
                  <a:gd name="T12" fmla="*/ 36 w 252"/>
                  <a:gd name="T13" fmla="*/ 37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8 w 252"/>
                  <a:gd name="T23" fmla="*/ 242 h 251"/>
                  <a:gd name="T24" fmla="*/ 127 w 252"/>
                  <a:gd name="T25" fmla="*/ 251 h 251"/>
                  <a:gd name="T26" fmla="*/ 175 w 252"/>
                  <a:gd name="T27" fmla="*/ 242 h 251"/>
                  <a:gd name="T28" fmla="*/ 216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6" y="37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7" y="251"/>
                    </a:lnTo>
                    <a:lnTo>
                      <a:pt x="175" y="242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8" name="Freeform 263"/>
              <p:cNvSpPr>
                <a:spLocks/>
              </p:cNvSpPr>
              <p:nvPr/>
            </p:nvSpPr>
            <p:spPr bwMode="auto">
              <a:xfrm>
                <a:off x="6688932" y="4025900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6 w 252"/>
                  <a:gd name="T5" fmla="*/ 37 h 251"/>
                  <a:gd name="T6" fmla="*/ 175 w 252"/>
                  <a:gd name="T7" fmla="*/ 10 h 251"/>
                  <a:gd name="T8" fmla="*/ 127 w 252"/>
                  <a:gd name="T9" fmla="*/ 0 h 251"/>
                  <a:gd name="T10" fmla="*/ 78 w 252"/>
                  <a:gd name="T11" fmla="*/ 10 h 251"/>
                  <a:gd name="T12" fmla="*/ 36 w 252"/>
                  <a:gd name="T13" fmla="*/ 37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8 w 252"/>
                  <a:gd name="T23" fmla="*/ 242 h 251"/>
                  <a:gd name="T24" fmla="*/ 127 w 252"/>
                  <a:gd name="T25" fmla="*/ 251 h 251"/>
                  <a:gd name="T26" fmla="*/ 175 w 252"/>
                  <a:gd name="T27" fmla="*/ 242 h 251"/>
                  <a:gd name="T28" fmla="*/ 216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6" y="37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7" y="251"/>
                    </a:lnTo>
                    <a:lnTo>
                      <a:pt x="175" y="242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9" name="Freeform 264"/>
              <p:cNvSpPr>
                <a:spLocks/>
              </p:cNvSpPr>
              <p:nvPr/>
            </p:nvSpPr>
            <p:spPr bwMode="auto">
              <a:xfrm>
                <a:off x="6788944" y="4043363"/>
                <a:ext cx="0" cy="161925"/>
              </a:xfrm>
              <a:custGeom>
                <a:avLst/>
                <a:gdLst>
                  <a:gd name="T0" fmla="*/ 205 h 205"/>
                  <a:gd name="T1" fmla="*/ 0 h 205"/>
                  <a:gd name="T2" fmla="*/ 205 h 20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05">
                    <a:moveTo>
                      <a:pt x="0" y="205"/>
                    </a:moveTo>
                    <a:lnTo>
                      <a:pt x="0" y="0"/>
                    </a:lnTo>
                    <a:lnTo>
                      <a:pt x="0" y="205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0" name="Freeform 265"/>
              <p:cNvSpPr>
                <a:spLocks/>
              </p:cNvSpPr>
              <p:nvPr/>
            </p:nvSpPr>
            <p:spPr bwMode="auto">
              <a:xfrm>
                <a:off x="6688932" y="4025900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6 w 252"/>
                  <a:gd name="T5" fmla="*/ 37 h 251"/>
                  <a:gd name="T6" fmla="*/ 175 w 252"/>
                  <a:gd name="T7" fmla="*/ 10 h 251"/>
                  <a:gd name="T8" fmla="*/ 127 w 252"/>
                  <a:gd name="T9" fmla="*/ 0 h 251"/>
                  <a:gd name="T10" fmla="*/ 78 w 252"/>
                  <a:gd name="T11" fmla="*/ 10 h 251"/>
                  <a:gd name="T12" fmla="*/ 36 w 252"/>
                  <a:gd name="T13" fmla="*/ 37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8 w 252"/>
                  <a:gd name="T23" fmla="*/ 242 h 251"/>
                  <a:gd name="T24" fmla="*/ 127 w 252"/>
                  <a:gd name="T25" fmla="*/ 251 h 251"/>
                  <a:gd name="T26" fmla="*/ 175 w 252"/>
                  <a:gd name="T27" fmla="*/ 242 h 251"/>
                  <a:gd name="T28" fmla="*/ 216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  <a:gd name="T34" fmla="*/ 242 w 252"/>
                  <a:gd name="T35" fmla="*/ 78 h 251"/>
                  <a:gd name="T36" fmla="*/ 216 w 252"/>
                  <a:gd name="T37" fmla="*/ 37 h 251"/>
                  <a:gd name="T38" fmla="*/ 175 w 252"/>
                  <a:gd name="T39" fmla="*/ 10 h 251"/>
                  <a:gd name="T40" fmla="*/ 127 w 252"/>
                  <a:gd name="T41" fmla="*/ 0 h 251"/>
                  <a:gd name="T42" fmla="*/ 78 w 252"/>
                  <a:gd name="T43" fmla="*/ 10 h 251"/>
                  <a:gd name="T44" fmla="*/ 36 w 252"/>
                  <a:gd name="T45" fmla="*/ 37 h 251"/>
                  <a:gd name="T46" fmla="*/ 10 w 252"/>
                  <a:gd name="T47" fmla="*/ 78 h 251"/>
                  <a:gd name="T48" fmla="*/ 0 w 252"/>
                  <a:gd name="T49" fmla="*/ 125 h 251"/>
                  <a:gd name="T50" fmla="*/ 10 w 252"/>
                  <a:gd name="T51" fmla="*/ 173 h 251"/>
                  <a:gd name="T52" fmla="*/ 36 w 252"/>
                  <a:gd name="T53" fmla="*/ 214 h 251"/>
                  <a:gd name="T54" fmla="*/ 78 w 252"/>
                  <a:gd name="T55" fmla="*/ 242 h 251"/>
                  <a:gd name="T56" fmla="*/ 127 w 252"/>
                  <a:gd name="T57" fmla="*/ 251 h 251"/>
                  <a:gd name="T58" fmla="*/ 175 w 252"/>
                  <a:gd name="T59" fmla="*/ 242 h 251"/>
                  <a:gd name="T60" fmla="*/ 216 w 252"/>
                  <a:gd name="T61" fmla="*/ 214 h 251"/>
                  <a:gd name="T62" fmla="*/ 242 w 252"/>
                  <a:gd name="T63" fmla="*/ 173 h 251"/>
                  <a:gd name="T64" fmla="*/ 252 w 252"/>
                  <a:gd name="T6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6" y="37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7" y="251"/>
                    </a:lnTo>
                    <a:lnTo>
                      <a:pt x="175" y="242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6" y="37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7" y="251"/>
                    </a:lnTo>
                    <a:lnTo>
                      <a:pt x="175" y="242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1" name="Freeform 266"/>
              <p:cNvSpPr>
                <a:spLocks/>
              </p:cNvSpPr>
              <p:nvPr/>
            </p:nvSpPr>
            <p:spPr bwMode="auto">
              <a:xfrm>
                <a:off x="6987382" y="4137025"/>
                <a:ext cx="200025" cy="201613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2" name="Freeform 267"/>
              <p:cNvSpPr>
                <a:spLocks/>
              </p:cNvSpPr>
              <p:nvPr/>
            </p:nvSpPr>
            <p:spPr bwMode="auto">
              <a:xfrm>
                <a:off x="6987382" y="4137025"/>
                <a:ext cx="200025" cy="201613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3" name="Freeform 268"/>
              <p:cNvSpPr>
                <a:spLocks/>
              </p:cNvSpPr>
              <p:nvPr/>
            </p:nvSpPr>
            <p:spPr bwMode="auto">
              <a:xfrm>
                <a:off x="7087394" y="4137025"/>
                <a:ext cx="0" cy="203200"/>
              </a:xfrm>
              <a:custGeom>
                <a:avLst/>
                <a:gdLst>
                  <a:gd name="T0" fmla="*/ 257 h 257"/>
                  <a:gd name="T1" fmla="*/ 0 h 257"/>
                  <a:gd name="T2" fmla="*/ 257 h 25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7">
                    <a:moveTo>
                      <a:pt x="0" y="257"/>
                    </a:moveTo>
                    <a:lnTo>
                      <a:pt x="0" y="0"/>
                    </a:lnTo>
                    <a:lnTo>
                      <a:pt x="0" y="257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4" name="Freeform 269"/>
              <p:cNvSpPr>
                <a:spLocks/>
              </p:cNvSpPr>
              <p:nvPr/>
            </p:nvSpPr>
            <p:spPr bwMode="auto">
              <a:xfrm>
                <a:off x="6987382" y="4137025"/>
                <a:ext cx="200025" cy="201613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5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5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9 w 252"/>
                  <a:gd name="T47" fmla="*/ 79 h 252"/>
                  <a:gd name="T48" fmla="*/ 0 w 252"/>
                  <a:gd name="T49" fmla="*/ 127 h 252"/>
                  <a:gd name="T50" fmla="*/ 9 w 252"/>
                  <a:gd name="T51" fmla="*/ 175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5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5" name="Freeform 270"/>
              <p:cNvSpPr>
                <a:spLocks/>
              </p:cNvSpPr>
              <p:nvPr/>
            </p:nvSpPr>
            <p:spPr bwMode="auto">
              <a:xfrm>
                <a:off x="6657182" y="3960813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5 w 252"/>
                  <a:gd name="T5" fmla="*/ 36 h 252"/>
                  <a:gd name="T6" fmla="*/ 174 w 252"/>
                  <a:gd name="T7" fmla="*/ 9 h 252"/>
                  <a:gd name="T8" fmla="*/ 127 w 252"/>
                  <a:gd name="T9" fmla="*/ 0 h 252"/>
                  <a:gd name="T10" fmla="*/ 79 w 252"/>
                  <a:gd name="T11" fmla="*/ 9 h 252"/>
                  <a:gd name="T12" fmla="*/ 38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3 h 252"/>
                  <a:gd name="T20" fmla="*/ 38 w 252"/>
                  <a:gd name="T21" fmla="*/ 214 h 252"/>
                  <a:gd name="T22" fmla="*/ 79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5 w 252"/>
                  <a:gd name="T29" fmla="*/ 214 h 252"/>
                  <a:gd name="T30" fmla="*/ 242 w 252"/>
                  <a:gd name="T31" fmla="*/ 173 h 252"/>
                  <a:gd name="T32" fmla="*/ 252 w 252"/>
                  <a:gd name="T33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6" name="Freeform 271"/>
              <p:cNvSpPr>
                <a:spLocks/>
              </p:cNvSpPr>
              <p:nvPr/>
            </p:nvSpPr>
            <p:spPr bwMode="auto">
              <a:xfrm>
                <a:off x="6657182" y="3960813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5 w 252"/>
                  <a:gd name="T5" fmla="*/ 36 h 252"/>
                  <a:gd name="T6" fmla="*/ 174 w 252"/>
                  <a:gd name="T7" fmla="*/ 9 h 252"/>
                  <a:gd name="T8" fmla="*/ 127 w 252"/>
                  <a:gd name="T9" fmla="*/ 0 h 252"/>
                  <a:gd name="T10" fmla="*/ 79 w 252"/>
                  <a:gd name="T11" fmla="*/ 9 h 252"/>
                  <a:gd name="T12" fmla="*/ 38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3 h 252"/>
                  <a:gd name="T20" fmla="*/ 38 w 252"/>
                  <a:gd name="T21" fmla="*/ 214 h 252"/>
                  <a:gd name="T22" fmla="*/ 79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5 w 252"/>
                  <a:gd name="T29" fmla="*/ 214 h 252"/>
                  <a:gd name="T30" fmla="*/ 242 w 252"/>
                  <a:gd name="T31" fmla="*/ 173 h 252"/>
                  <a:gd name="T32" fmla="*/ 252 w 252"/>
                  <a:gd name="T33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7" name="Freeform 272"/>
              <p:cNvSpPr>
                <a:spLocks/>
              </p:cNvSpPr>
              <p:nvPr/>
            </p:nvSpPr>
            <p:spPr bwMode="auto">
              <a:xfrm>
                <a:off x="6757194" y="3954463"/>
                <a:ext cx="0" cy="212725"/>
              </a:xfrm>
              <a:custGeom>
                <a:avLst/>
                <a:gdLst>
                  <a:gd name="T0" fmla="*/ 267 h 267"/>
                  <a:gd name="T1" fmla="*/ 0 h 267"/>
                  <a:gd name="T2" fmla="*/ 267 h 2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67">
                    <a:moveTo>
                      <a:pt x="0" y="267"/>
                    </a:moveTo>
                    <a:lnTo>
                      <a:pt x="0" y="0"/>
                    </a:lnTo>
                    <a:lnTo>
                      <a:pt x="0" y="267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8" name="Freeform 273"/>
              <p:cNvSpPr>
                <a:spLocks/>
              </p:cNvSpPr>
              <p:nvPr/>
            </p:nvSpPr>
            <p:spPr bwMode="auto">
              <a:xfrm>
                <a:off x="6657182" y="3960813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5 w 252"/>
                  <a:gd name="T5" fmla="*/ 36 h 252"/>
                  <a:gd name="T6" fmla="*/ 174 w 252"/>
                  <a:gd name="T7" fmla="*/ 9 h 252"/>
                  <a:gd name="T8" fmla="*/ 127 w 252"/>
                  <a:gd name="T9" fmla="*/ 0 h 252"/>
                  <a:gd name="T10" fmla="*/ 79 w 252"/>
                  <a:gd name="T11" fmla="*/ 9 h 252"/>
                  <a:gd name="T12" fmla="*/ 38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3 h 252"/>
                  <a:gd name="T20" fmla="*/ 38 w 252"/>
                  <a:gd name="T21" fmla="*/ 214 h 252"/>
                  <a:gd name="T22" fmla="*/ 79 w 252"/>
                  <a:gd name="T23" fmla="*/ 242 h 252"/>
                  <a:gd name="T24" fmla="*/ 127 w 252"/>
                  <a:gd name="T25" fmla="*/ 252 h 252"/>
                  <a:gd name="T26" fmla="*/ 174 w 252"/>
                  <a:gd name="T27" fmla="*/ 242 h 252"/>
                  <a:gd name="T28" fmla="*/ 215 w 252"/>
                  <a:gd name="T29" fmla="*/ 214 h 252"/>
                  <a:gd name="T30" fmla="*/ 242 w 252"/>
                  <a:gd name="T31" fmla="*/ 173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5 w 252"/>
                  <a:gd name="T37" fmla="*/ 36 h 252"/>
                  <a:gd name="T38" fmla="*/ 174 w 252"/>
                  <a:gd name="T39" fmla="*/ 9 h 252"/>
                  <a:gd name="T40" fmla="*/ 127 w 252"/>
                  <a:gd name="T41" fmla="*/ 0 h 252"/>
                  <a:gd name="T42" fmla="*/ 79 w 252"/>
                  <a:gd name="T43" fmla="*/ 9 h 252"/>
                  <a:gd name="T44" fmla="*/ 38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3 h 252"/>
                  <a:gd name="T52" fmla="*/ 38 w 252"/>
                  <a:gd name="T53" fmla="*/ 214 h 252"/>
                  <a:gd name="T54" fmla="*/ 79 w 252"/>
                  <a:gd name="T55" fmla="*/ 242 h 252"/>
                  <a:gd name="T56" fmla="*/ 127 w 252"/>
                  <a:gd name="T57" fmla="*/ 252 h 252"/>
                  <a:gd name="T58" fmla="*/ 174 w 252"/>
                  <a:gd name="T59" fmla="*/ 242 h 252"/>
                  <a:gd name="T60" fmla="*/ 215 w 252"/>
                  <a:gd name="T61" fmla="*/ 214 h 252"/>
                  <a:gd name="T62" fmla="*/ 242 w 252"/>
                  <a:gd name="T63" fmla="*/ 173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9"/>
                    </a:lnTo>
                    <a:lnTo>
                      <a:pt x="127" y="0"/>
                    </a:lnTo>
                    <a:lnTo>
                      <a:pt x="79" y="9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9" y="242"/>
                    </a:lnTo>
                    <a:lnTo>
                      <a:pt x="127" y="252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9" name="Freeform 274"/>
              <p:cNvSpPr>
                <a:spLocks/>
              </p:cNvSpPr>
              <p:nvPr/>
            </p:nvSpPr>
            <p:spPr bwMode="auto">
              <a:xfrm>
                <a:off x="6888957" y="3967163"/>
                <a:ext cx="201613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7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7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6 w 252"/>
                  <a:gd name="T21" fmla="*/ 214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4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0" name="Freeform 275"/>
              <p:cNvSpPr>
                <a:spLocks/>
              </p:cNvSpPr>
              <p:nvPr/>
            </p:nvSpPr>
            <p:spPr bwMode="auto">
              <a:xfrm>
                <a:off x="6888957" y="3967163"/>
                <a:ext cx="201613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7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7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6 w 252"/>
                  <a:gd name="T21" fmla="*/ 214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4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1" name="Freeform 276"/>
              <p:cNvSpPr>
                <a:spLocks/>
              </p:cNvSpPr>
              <p:nvPr/>
            </p:nvSpPr>
            <p:spPr bwMode="auto">
              <a:xfrm>
                <a:off x="6988969" y="3921125"/>
                <a:ext cx="0" cy="293688"/>
              </a:xfrm>
              <a:custGeom>
                <a:avLst/>
                <a:gdLst>
                  <a:gd name="T0" fmla="*/ 371 h 371"/>
                  <a:gd name="T1" fmla="*/ 0 h 371"/>
                  <a:gd name="T2" fmla="*/ 371 h 37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71">
                    <a:moveTo>
                      <a:pt x="0" y="371"/>
                    </a:moveTo>
                    <a:lnTo>
                      <a:pt x="0" y="0"/>
                    </a:lnTo>
                    <a:lnTo>
                      <a:pt x="0" y="371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2" name="Freeform 277"/>
              <p:cNvSpPr>
                <a:spLocks/>
              </p:cNvSpPr>
              <p:nvPr/>
            </p:nvSpPr>
            <p:spPr bwMode="auto">
              <a:xfrm>
                <a:off x="6888957" y="3967163"/>
                <a:ext cx="201613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7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10 w 252"/>
                  <a:gd name="T15" fmla="*/ 77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6 w 252"/>
                  <a:gd name="T21" fmla="*/ 214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42 w 252"/>
                  <a:gd name="T35" fmla="*/ 77 h 252"/>
                  <a:gd name="T36" fmla="*/ 214 w 252"/>
                  <a:gd name="T37" fmla="*/ 38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10 w 252"/>
                  <a:gd name="T47" fmla="*/ 77 h 252"/>
                  <a:gd name="T48" fmla="*/ 0 w 252"/>
                  <a:gd name="T49" fmla="*/ 127 h 252"/>
                  <a:gd name="T50" fmla="*/ 10 w 252"/>
                  <a:gd name="T51" fmla="*/ 174 h 252"/>
                  <a:gd name="T52" fmla="*/ 36 w 252"/>
                  <a:gd name="T53" fmla="*/ 214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4 h 252"/>
                  <a:gd name="T62" fmla="*/ 242 w 252"/>
                  <a:gd name="T63" fmla="*/ 174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42" y="77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10" y="77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3" name="Freeform 278"/>
              <p:cNvSpPr>
                <a:spLocks/>
              </p:cNvSpPr>
              <p:nvPr/>
            </p:nvSpPr>
            <p:spPr bwMode="auto">
              <a:xfrm>
                <a:off x="6750844" y="3937000"/>
                <a:ext cx="198438" cy="200025"/>
              </a:xfrm>
              <a:custGeom>
                <a:avLst/>
                <a:gdLst>
                  <a:gd name="T0" fmla="*/ 251 w 251"/>
                  <a:gd name="T1" fmla="*/ 125 h 250"/>
                  <a:gd name="T2" fmla="*/ 243 w 251"/>
                  <a:gd name="T3" fmla="*/ 77 h 250"/>
                  <a:gd name="T4" fmla="*/ 214 w 251"/>
                  <a:gd name="T5" fmla="*/ 36 h 250"/>
                  <a:gd name="T6" fmla="*/ 173 w 251"/>
                  <a:gd name="T7" fmla="*/ 8 h 250"/>
                  <a:gd name="T8" fmla="*/ 126 w 251"/>
                  <a:gd name="T9" fmla="*/ 0 h 250"/>
                  <a:gd name="T10" fmla="*/ 78 w 251"/>
                  <a:gd name="T11" fmla="*/ 8 h 250"/>
                  <a:gd name="T12" fmla="*/ 37 w 251"/>
                  <a:gd name="T13" fmla="*/ 36 h 250"/>
                  <a:gd name="T14" fmla="*/ 10 w 251"/>
                  <a:gd name="T15" fmla="*/ 77 h 250"/>
                  <a:gd name="T16" fmla="*/ 0 w 251"/>
                  <a:gd name="T17" fmla="*/ 125 h 250"/>
                  <a:gd name="T18" fmla="*/ 10 w 251"/>
                  <a:gd name="T19" fmla="*/ 173 h 250"/>
                  <a:gd name="T20" fmla="*/ 37 w 251"/>
                  <a:gd name="T21" fmla="*/ 214 h 250"/>
                  <a:gd name="T22" fmla="*/ 78 w 251"/>
                  <a:gd name="T23" fmla="*/ 242 h 250"/>
                  <a:gd name="T24" fmla="*/ 126 w 251"/>
                  <a:gd name="T25" fmla="*/ 250 h 250"/>
                  <a:gd name="T26" fmla="*/ 173 w 251"/>
                  <a:gd name="T27" fmla="*/ 242 h 250"/>
                  <a:gd name="T28" fmla="*/ 214 w 251"/>
                  <a:gd name="T29" fmla="*/ 214 h 250"/>
                  <a:gd name="T30" fmla="*/ 243 w 251"/>
                  <a:gd name="T31" fmla="*/ 173 h 250"/>
                  <a:gd name="T32" fmla="*/ 251 w 251"/>
                  <a:gd name="T33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250">
                    <a:moveTo>
                      <a:pt x="251" y="125"/>
                    </a:moveTo>
                    <a:lnTo>
                      <a:pt x="243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7" y="214"/>
                    </a:lnTo>
                    <a:lnTo>
                      <a:pt x="78" y="242"/>
                    </a:lnTo>
                    <a:lnTo>
                      <a:pt x="126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3" y="173"/>
                    </a:lnTo>
                    <a:lnTo>
                      <a:pt x="251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4" name="Freeform 279"/>
              <p:cNvSpPr>
                <a:spLocks/>
              </p:cNvSpPr>
              <p:nvPr/>
            </p:nvSpPr>
            <p:spPr bwMode="auto">
              <a:xfrm>
                <a:off x="6750844" y="3937000"/>
                <a:ext cx="198438" cy="200025"/>
              </a:xfrm>
              <a:custGeom>
                <a:avLst/>
                <a:gdLst>
                  <a:gd name="T0" fmla="*/ 251 w 251"/>
                  <a:gd name="T1" fmla="*/ 125 h 250"/>
                  <a:gd name="T2" fmla="*/ 243 w 251"/>
                  <a:gd name="T3" fmla="*/ 77 h 250"/>
                  <a:gd name="T4" fmla="*/ 214 w 251"/>
                  <a:gd name="T5" fmla="*/ 36 h 250"/>
                  <a:gd name="T6" fmla="*/ 173 w 251"/>
                  <a:gd name="T7" fmla="*/ 8 h 250"/>
                  <a:gd name="T8" fmla="*/ 126 w 251"/>
                  <a:gd name="T9" fmla="*/ 0 h 250"/>
                  <a:gd name="T10" fmla="*/ 78 w 251"/>
                  <a:gd name="T11" fmla="*/ 8 h 250"/>
                  <a:gd name="T12" fmla="*/ 37 w 251"/>
                  <a:gd name="T13" fmla="*/ 36 h 250"/>
                  <a:gd name="T14" fmla="*/ 10 w 251"/>
                  <a:gd name="T15" fmla="*/ 77 h 250"/>
                  <a:gd name="T16" fmla="*/ 0 w 251"/>
                  <a:gd name="T17" fmla="*/ 125 h 250"/>
                  <a:gd name="T18" fmla="*/ 10 w 251"/>
                  <a:gd name="T19" fmla="*/ 173 h 250"/>
                  <a:gd name="T20" fmla="*/ 37 w 251"/>
                  <a:gd name="T21" fmla="*/ 214 h 250"/>
                  <a:gd name="T22" fmla="*/ 78 w 251"/>
                  <a:gd name="T23" fmla="*/ 242 h 250"/>
                  <a:gd name="T24" fmla="*/ 126 w 251"/>
                  <a:gd name="T25" fmla="*/ 250 h 250"/>
                  <a:gd name="T26" fmla="*/ 173 w 251"/>
                  <a:gd name="T27" fmla="*/ 242 h 250"/>
                  <a:gd name="T28" fmla="*/ 214 w 251"/>
                  <a:gd name="T29" fmla="*/ 214 h 250"/>
                  <a:gd name="T30" fmla="*/ 243 w 251"/>
                  <a:gd name="T31" fmla="*/ 173 h 250"/>
                  <a:gd name="T32" fmla="*/ 251 w 251"/>
                  <a:gd name="T33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250">
                    <a:moveTo>
                      <a:pt x="251" y="125"/>
                    </a:moveTo>
                    <a:lnTo>
                      <a:pt x="243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7" y="214"/>
                    </a:lnTo>
                    <a:lnTo>
                      <a:pt x="78" y="242"/>
                    </a:lnTo>
                    <a:lnTo>
                      <a:pt x="126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3" y="173"/>
                    </a:lnTo>
                    <a:lnTo>
                      <a:pt x="251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5" name="Freeform 280"/>
              <p:cNvSpPr>
                <a:spLocks/>
              </p:cNvSpPr>
              <p:nvPr/>
            </p:nvSpPr>
            <p:spPr bwMode="auto">
              <a:xfrm>
                <a:off x="6850857" y="3870325"/>
                <a:ext cx="0" cy="333375"/>
              </a:xfrm>
              <a:custGeom>
                <a:avLst/>
                <a:gdLst>
                  <a:gd name="T0" fmla="*/ 422 h 422"/>
                  <a:gd name="T1" fmla="*/ 0 h 422"/>
                  <a:gd name="T2" fmla="*/ 422 h 4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22">
                    <a:moveTo>
                      <a:pt x="0" y="422"/>
                    </a:moveTo>
                    <a:lnTo>
                      <a:pt x="0" y="0"/>
                    </a:lnTo>
                    <a:lnTo>
                      <a:pt x="0" y="422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6" name="Freeform 281"/>
              <p:cNvSpPr>
                <a:spLocks/>
              </p:cNvSpPr>
              <p:nvPr/>
            </p:nvSpPr>
            <p:spPr bwMode="auto">
              <a:xfrm>
                <a:off x="6750844" y="3937000"/>
                <a:ext cx="198438" cy="200025"/>
              </a:xfrm>
              <a:custGeom>
                <a:avLst/>
                <a:gdLst>
                  <a:gd name="T0" fmla="*/ 251 w 251"/>
                  <a:gd name="T1" fmla="*/ 125 h 250"/>
                  <a:gd name="T2" fmla="*/ 243 w 251"/>
                  <a:gd name="T3" fmla="*/ 77 h 250"/>
                  <a:gd name="T4" fmla="*/ 214 w 251"/>
                  <a:gd name="T5" fmla="*/ 36 h 250"/>
                  <a:gd name="T6" fmla="*/ 173 w 251"/>
                  <a:gd name="T7" fmla="*/ 8 h 250"/>
                  <a:gd name="T8" fmla="*/ 126 w 251"/>
                  <a:gd name="T9" fmla="*/ 0 h 250"/>
                  <a:gd name="T10" fmla="*/ 78 w 251"/>
                  <a:gd name="T11" fmla="*/ 8 h 250"/>
                  <a:gd name="T12" fmla="*/ 37 w 251"/>
                  <a:gd name="T13" fmla="*/ 36 h 250"/>
                  <a:gd name="T14" fmla="*/ 10 w 251"/>
                  <a:gd name="T15" fmla="*/ 77 h 250"/>
                  <a:gd name="T16" fmla="*/ 0 w 251"/>
                  <a:gd name="T17" fmla="*/ 125 h 250"/>
                  <a:gd name="T18" fmla="*/ 10 w 251"/>
                  <a:gd name="T19" fmla="*/ 173 h 250"/>
                  <a:gd name="T20" fmla="*/ 37 w 251"/>
                  <a:gd name="T21" fmla="*/ 214 h 250"/>
                  <a:gd name="T22" fmla="*/ 78 w 251"/>
                  <a:gd name="T23" fmla="*/ 242 h 250"/>
                  <a:gd name="T24" fmla="*/ 126 w 251"/>
                  <a:gd name="T25" fmla="*/ 250 h 250"/>
                  <a:gd name="T26" fmla="*/ 173 w 251"/>
                  <a:gd name="T27" fmla="*/ 242 h 250"/>
                  <a:gd name="T28" fmla="*/ 214 w 251"/>
                  <a:gd name="T29" fmla="*/ 214 h 250"/>
                  <a:gd name="T30" fmla="*/ 243 w 251"/>
                  <a:gd name="T31" fmla="*/ 173 h 250"/>
                  <a:gd name="T32" fmla="*/ 251 w 251"/>
                  <a:gd name="T33" fmla="*/ 125 h 250"/>
                  <a:gd name="T34" fmla="*/ 243 w 251"/>
                  <a:gd name="T35" fmla="*/ 77 h 250"/>
                  <a:gd name="T36" fmla="*/ 214 w 251"/>
                  <a:gd name="T37" fmla="*/ 36 h 250"/>
                  <a:gd name="T38" fmla="*/ 173 w 251"/>
                  <a:gd name="T39" fmla="*/ 8 h 250"/>
                  <a:gd name="T40" fmla="*/ 126 w 251"/>
                  <a:gd name="T41" fmla="*/ 0 h 250"/>
                  <a:gd name="T42" fmla="*/ 78 w 251"/>
                  <a:gd name="T43" fmla="*/ 8 h 250"/>
                  <a:gd name="T44" fmla="*/ 37 w 251"/>
                  <a:gd name="T45" fmla="*/ 36 h 250"/>
                  <a:gd name="T46" fmla="*/ 10 w 251"/>
                  <a:gd name="T47" fmla="*/ 77 h 250"/>
                  <a:gd name="T48" fmla="*/ 0 w 251"/>
                  <a:gd name="T49" fmla="*/ 125 h 250"/>
                  <a:gd name="T50" fmla="*/ 10 w 251"/>
                  <a:gd name="T51" fmla="*/ 173 h 250"/>
                  <a:gd name="T52" fmla="*/ 37 w 251"/>
                  <a:gd name="T53" fmla="*/ 214 h 250"/>
                  <a:gd name="T54" fmla="*/ 78 w 251"/>
                  <a:gd name="T55" fmla="*/ 242 h 250"/>
                  <a:gd name="T56" fmla="*/ 126 w 251"/>
                  <a:gd name="T57" fmla="*/ 250 h 250"/>
                  <a:gd name="T58" fmla="*/ 173 w 251"/>
                  <a:gd name="T59" fmla="*/ 242 h 250"/>
                  <a:gd name="T60" fmla="*/ 214 w 251"/>
                  <a:gd name="T61" fmla="*/ 214 h 250"/>
                  <a:gd name="T62" fmla="*/ 243 w 251"/>
                  <a:gd name="T63" fmla="*/ 173 h 250"/>
                  <a:gd name="T64" fmla="*/ 251 w 251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1" h="250">
                    <a:moveTo>
                      <a:pt x="251" y="125"/>
                    </a:moveTo>
                    <a:lnTo>
                      <a:pt x="243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7" y="214"/>
                    </a:lnTo>
                    <a:lnTo>
                      <a:pt x="78" y="242"/>
                    </a:lnTo>
                    <a:lnTo>
                      <a:pt x="126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3" y="173"/>
                    </a:lnTo>
                    <a:lnTo>
                      <a:pt x="251" y="125"/>
                    </a:lnTo>
                    <a:lnTo>
                      <a:pt x="243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7" y="214"/>
                    </a:lnTo>
                    <a:lnTo>
                      <a:pt x="78" y="242"/>
                    </a:lnTo>
                    <a:lnTo>
                      <a:pt x="126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3" y="173"/>
                    </a:lnTo>
                    <a:lnTo>
                      <a:pt x="251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7" name="Freeform 282"/>
              <p:cNvSpPr>
                <a:spLocks/>
              </p:cNvSpPr>
              <p:nvPr/>
            </p:nvSpPr>
            <p:spPr bwMode="auto">
              <a:xfrm>
                <a:off x="6403182" y="3729038"/>
                <a:ext cx="198438" cy="201613"/>
              </a:xfrm>
              <a:custGeom>
                <a:avLst/>
                <a:gdLst>
                  <a:gd name="T0" fmla="*/ 250 w 250"/>
                  <a:gd name="T1" fmla="*/ 125 h 252"/>
                  <a:gd name="T2" fmla="*/ 242 w 250"/>
                  <a:gd name="T3" fmla="*/ 77 h 252"/>
                  <a:gd name="T4" fmla="*/ 214 w 250"/>
                  <a:gd name="T5" fmla="*/ 36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6 h 252"/>
                  <a:gd name="T14" fmla="*/ 10 w 250"/>
                  <a:gd name="T15" fmla="*/ 77 h 252"/>
                  <a:gd name="T16" fmla="*/ 0 w 250"/>
                  <a:gd name="T17" fmla="*/ 125 h 252"/>
                  <a:gd name="T18" fmla="*/ 10 w 250"/>
                  <a:gd name="T19" fmla="*/ 175 h 252"/>
                  <a:gd name="T20" fmla="*/ 36 w 250"/>
                  <a:gd name="T21" fmla="*/ 214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4 h 252"/>
                  <a:gd name="T30" fmla="*/ 242 w 250"/>
                  <a:gd name="T31" fmla="*/ 175 h 252"/>
                  <a:gd name="T32" fmla="*/ 250 w 250"/>
                  <a:gd name="T33" fmla="*/ 125 h 252"/>
                  <a:gd name="T34" fmla="*/ 250 w 250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8" name="Freeform 283"/>
              <p:cNvSpPr>
                <a:spLocks/>
              </p:cNvSpPr>
              <p:nvPr/>
            </p:nvSpPr>
            <p:spPr bwMode="auto">
              <a:xfrm>
                <a:off x="6403182" y="3729038"/>
                <a:ext cx="198438" cy="201613"/>
              </a:xfrm>
              <a:custGeom>
                <a:avLst/>
                <a:gdLst>
                  <a:gd name="T0" fmla="*/ 250 w 250"/>
                  <a:gd name="T1" fmla="*/ 125 h 252"/>
                  <a:gd name="T2" fmla="*/ 242 w 250"/>
                  <a:gd name="T3" fmla="*/ 77 h 252"/>
                  <a:gd name="T4" fmla="*/ 214 w 250"/>
                  <a:gd name="T5" fmla="*/ 36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6 h 252"/>
                  <a:gd name="T14" fmla="*/ 10 w 250"/>
                  <a:gd name="T15" fmla="*/ 77 h 252"/>
                  <a:gd name="T16" fmla="*/ 0 w 250"/>
                  <a:gd name="T17" fmla="*/ 125 h 252"/>
                  <a:gd name="T18" fmla="*/ 10 w 250"/>
                  <a:gd name="T19" fmla="*/ 175 h 252"/>
                  <a:gd name="T20" fmla="*/ 36 w 250"/>
                  <a:gd name="T21" fmla="*/ 214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4 h 252"/>
                  <a:gd name="T30" fmla="*/ 242 w 250"/>
                  <a:gd name="T31" fmla="*/ 175 h 252"/>
                  <a:gd name="T32" fmla="*/ 250 w 250"/>
                  <a:gd name="T33" fmla="*/ 125 h 252"/>
                  <a:gd name="T34" fmla="*/ 250 w 250"/>
                  <a:gd name="T3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9" name="Freeform 284"/>
              <p:cNvSpPr>
                <a:spLocks/>
              </p:cNvSpPr>
              <p:nvPr/>
            </p:nvSpPr>
            <p:spPr bwMode="auto">
              <a:xfrm>
                <a:off x="6503194" y="3689350"/>
                <a:ext cx="0" cy="280988"/>
              </a:xfrm>
              <a:custGeom>
                <a:avLst/>
                <a:gdLst>
                  <a:gd name="T0" fmla="*/ 354 h 354"/>
                  <a:gd name="T1" fmla="*/ 0 h 354"/>
                  <a:gd name="T2" fmla="*/ 354 h 3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54">
                    <a:moveTo>
                      <a:pt x="0" y="354"/>
                    </a:moveTo>
                    <a:lnTo>
                      <a:pt x="0" y="0"/>
                    </a:lnTo>
                    <a:lnTo>
                      <a:pt x="0" y="354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0" name="Freeform 285"/>
              <p:cNvSpPr>
                <a:spLocks/>
              </p:cNvSpPr>
              <p:nvPr/>
            </p:nvSpPr>
            <p:spPr bwMode="auto">
              <a:xfrm>
                <a:off x="6403182" y="3729038"/>
                <a:ext cx="198438" cy="201613"/>
              </a:xfrm>
              <a:custGeom>
                <a:avLst/>
                <a:gdLst>
                  <a:gd name="T0" fmla="*/ 250 w 250"/>
                  <a:gd name="T1" fmla="*/ 125 h 252"/>
                  <a:gd name="T2" fmla="*/ 242 w 250"/>
                  <a:gd name="T3" fmla="*/ 77 h 252"/>
                  <a:gd name="T4" fmla="*/ 214 w 250"/>
                  <a:gd name="T5" fmla="*/ 36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6 h 252"/>
                  <a:gd name="T14" fmla="*/ 10 w 250"/>
                  <a:gd name="T15" fmla="*/ 77 h 252"/>
                  <a:gd name="T16" fmla="*/ 0 w 250"/>
                  <a:gd name="T17" fmla="*/ 125 h 252"/>
                  <a:gd name="T18" fmla="*/ 10 w 250"/>
                  <a:gd name="T19" fmla="*/ 175 h 252"/>
                  <a:gd name="T20" fmla="*/ 36 w 250"/>
                  <a:gd name="T21" fmla="*/ 214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4 h 252"/>
                  <a:gd name="T30" fmla="*/ 242 w 250"/>
                  <a:gd name="T31" fmla="*/ 175 h 252"/>
                  <a:gd name="T32" fmla="*/ 250 w 250"/>
                  <a:gd name="T33" fmla="*/ 125 h 252"/>
                  <a:gd name="T34" fmla="*/ 242 w 250"/>
                  <a:gd name="T35" fmla="*/ 77 h 252"/>
                  <a:gd name="T36" fmla="*/ 214 w 250"/>
                  <a:gd name="T37" fmla="*/ 36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6 h 252"/>
                  <a:gd name="T46" fmla="*/ 10 w 250"/>
                  <a:gd name="T47" fmla="*/ 77 h 252"/>
                  <a:gd name="T48" fmla="*/ 0 w 250"/>
                  <a:gd name="T49" fmla="*/ 125 h 252"/>
                  <a:gd name="T50" fmla="*/ 10 w 250"/>
                  <a:gd name="T51" fmla="*/ 175 h 252"/>
                  <a:gd name="T52" fmla="*/ 36 w 250"/>
                  <a:gd name="T53" fmla="*/ 214 h 252"/>
                  <a:gd name="T54" fmla="*/ 77 w 250"/>
                  <a:gd name="T55" fmla="*/ 242 h 252"/>
                  <a:gd name="T56" fmla="*/ 125 w 250"/>
                  <a:gd name="T57" fmla="*/ 252 h 252"/>
                  <a:gd name="T58" fmla="*/ 173 w 250"/>
                  <a:gd name="T59" fmla="*/ 242 h 252"/>
                  <a:gd name="T60" fmla="*/ 214 w 250"/>
                  <a:gd name="T61" fmla="*/ 214 h 252"/>
                  <a:gd name="T62" fmla="*/ 242 w 250"/>
                  <a:gd name="T63" fmla="*/ 175 h 252"/>
                  <a:gd name="T64" fmla="*/ 250 w 250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0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5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5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1" name="Freeform 286"/>
              <p:cNvSpPr>
                <a:spLocks/>
              </p:cNvSpPr>
              <p:nvPr/>
            </p:nvSpPr>
            <p:spPr bwMode="auto">
              <a:xfrm>
                <a:off x="7157244" y="4175125"/>
                <a:ext cx="200025" cy="200025"/>
              </a:xfrm>
              <a:custGeom>
                <a:avLst/>
                <a:gdLst>
                  <a:gd name="T0" fmla="*/ 250 w 250"/>
                  <a:gd name="T1" fmla="*/ 127 h 252"/>
                  <a:gd name="T2" fmla="*/ 242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7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2 w 250"/>
                  <a:gd name="T31" fmla="*/ 174 h 252"/>
                  <a:gd name="T32" fmla="*/ 250 w 250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252">
                    <a:moveTo>
                      <a:pt x="250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7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0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2" name="Freeform 287"/>
              <p:cNvSpPr>
                <a:spLocks/>
              </p:cNvSpPr>
              <p:nvPr/>
            </p:nvSpPr>
            <p:spPr bwMode="auto">
              <a:xfrm>
                <a:off x="7157244" y="4175125"/>
                <a:ext cx="200025" cy="200025"/>
              </a:xfrm>
              <a:custGeom>
                <a:avLst/>
                <a:gdLst>
                  <a:gd name="T0" fmla="*/ 250 w 250"/>
                  <a:gd name="T1" fmla="*/ 127 h 252"/>
                  <a:gd name="T2" fmla="*/ 242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7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2 w 250"/>
                  <a:gd name="T31" fmla="*/ 174 h 252"/>
                  <a:gd name="T32" fmla="*/ 250 w 250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252">
                    <a:moveTo>
                      <a:pt x="250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7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0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3" name="Freeform 288"/>
              <p:cNvSpPr>
                <a:spLocks/>
              </p:cNvSpPr>
              <p:nvPr/>
            </p:nvSpPr>
            <p:spPr bwMode="auto">
              <a:xfrm>
                <a:off x="7257257" y="4137025"/>
                <a:ext cx="0" cy="276225"/>
              </a:xfrm>
              <a:custGeom>
                <a:avLst/>
                <a:gdLst>
                  <a:gd name="T0" fmla="*/ 348 h 348"/>
                  <a:gd name="T1" fmla="*/ 0 h 348"/>
                  <a:gd name="T2" fmla="*/ 348 h 34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48">
                    <a:moveTo>
                      <a:pt x="0" y="348"/>
                    </a:moveTo>
                    <a:lnTo>
                      <a:pt x="0" y="0"/>
                    </a:lnTo>
                    <a:lnTo>
                      <a:pt x="0" y="348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4" name="Freeform 289"/>
              <p:cNvSpPr>
                <a:spLocks/>
              </p:cNvSpPr>
              <p:nvPr/>
            </p:nvSpPr>
            <p:spPr bwMode="auto">
              <a:xfrm>
                <a:off x="7157244" y="4175125"/>
                <a:ext cx="200025" cy="200025"/>
              </a:xfrm>
              <a:custGeom>
                <a:avLst/>
                <a:gdLst>
                  <a:gd name="T0" fmla="*/ 250 w 250"/>
                  <a:gd name="T1" fmla="*/ 127 h 252"/>
                  <a:gd name="T2" fmla="*/ 242 w 250"/>
                  <a:gd name="T3" fmla="*/ 79 h 252"/>
                  <a:gd name="T4" fmla="*/ 214 w 250"/>
                  <a:gd name="T5" fmla="*/ 38 h 252"/>
                  <a:gd name="T6" fmla="*/ 173 w 250"/>
                  <a:gd name="T7" fmla="*/ 10 h 252"/>
                  <a:gd name="T8" fmla="*/ 125 w 250"/>
                  <a:gd name="T9" fmla="*/ 0 h 252"/>
                  <a:gd name="T10" fmla="*/ 77 w 250"/>
                  <a:gd name="T11" fmla="*/ 10 h 252"/>
                  <a:gd name="T12" fmla="*/ 36 w 250"/>
                  <a:gd name="T13" fmla="*/ 38 h 252"/>
                  <a:gd name="T14" fmla="*/ 8 w 250"/>
                  <a:gd name="T15" fmla="*/ 79 h 252"/>
                  <a:gd name="T16" fmla="*/ 0 w 250"/>
                  <a:gd name="T17" fmla="*/ 127 h 252"/>
                  <a:gd name="T18" fmla="*/ 8 w 250"/>
                  <a:gd name="T19" fmla="*/ 174 h 252"/>
                  <a:gd name="T20" fmla="*/ 36 w 250"/>
                  <a:gd name="T21" fmla="*/ 216 h 252"/>
                  <a:gd name="T22" fmla="*/ 77 w 250"/>
                  <a:gd name="T23" fmla="*/ 242 h 252"/>
                  <a:gd name="T24" fmla="*/ 125 w 250"/>
                  <a:gd name="T25" fmla="*/ 252 h 252"/>
                  <a:gd name="T26" fmla="*/ 173 w 250"/>
                  <a:gd name="T27" fmla="*/ 242 h 252"/>
                  <a:gd name="T28" fmla="*/ 214 w 250"/>
                  <a:gd name="T29" fmla="*/ 216 h 252"/>
                  <a:gd name="T30" fmla="*/ 242 w 250"/>
                  <a:gd name="T31" fmla="*/ 174 h 252"/>
                  <a:gd name="T32" fmla="*/ 250 w 250"/>
                  <a:gd name="T33" fmla="*/ 127 h 252"/>
                  <a:gd name="T34" fmla="*/ 242 w 250"/>
                  <a:gd name="T35" fmla="*/ 79 h 252"/>
                  <a:gd name="T36" fmla="*/ 214 w 250"/>
                  <a:gd name="T37" fmla="*/ 38 h 252"/>
                  <a:gd name="T38" fmla="*/ 173 w 250"/>
                  <a:gd name="T39" fmla="*/ 10 h 252"/>
                  <a:gd name="T40" fmla="*/ 125 w 250"/>
                  <a:gd name="T41" fmla="*/ 0 h 252"/>
                  <a:gd name="T42" fmla="*/ 77 w 250"/>
                  <a:gd name="T43" fmla="*/ 10 h 252"/>
                  <a:gd name="T44" fmla="*/ 36 w 250"/>
                  <a:gd name="T45" fmla="*/ 38 h 252"/>
                  <a:gd name="T46" fmla="*/ 8 w 250"/>
                  <a:gd name="T47" fmla="*/ 79 h 252"/>
                  <a:gd name="T48" fmla="*/ 0 w 250"/>
                  <a:gd name="T49" fmla="*/ 127 h 252"/>
                  <a:gd name="T50" fmla="*/ 8 w 250"/>
                  <a:gd name="T51" fmla="*/ 174 h 252"/>
                  <a:gd name="T52" fmla="*/ 36 w 250"/>
                  <a:gd name="T53" fmla="*/ 216 h 252"/>
                  <a:gd name="T54" fmla="*/ 77 w 250"/>
                  <a:gd name="T55" fmla="*/ 242 h 252"/>
                  <a:gd name="T56" fmla="*/ 125 w 250"/>
                  <a:gd name="T57" fmla="*/ 252 h 252"/>
                  <a:gd name="T58" fmla="*/ 173 w 250"/>
                  <a:gd name="T59" fmla="*/ 242 h 252"/>
                  <a:gd name="T60" fmla="*/ 214 w 250"/>
                  <a:gd name="T61" fmla="*/ 216 h 252"/>
                  <a:gd name="T62" fmla="*/ 242 w 250"/>
                  <a:gd name="T63" fmla="*/ 174 h 252"/>
                  <a:gd name="T64" fmla="*/ 250 w 250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2">
                    <a:moveTo>
                      <a:pt x="250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7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0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8" y="79"/>
                    </a:lnTo>
                    <a:lnTo>
                      <a:pt x="0" y="127"/>
                    </a:lnTo>
                    <a:lnTo>
                      <a:pt x="8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0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5" name="Freeform 290"/>
              <p:cNvSpPr>
                <a:spLocks/>
              </p:cNvSpPr>
              <p:nvPr/>
            </p:nvSpPr>
            <p:spPr bwMode="auto">
              <a:xfrm>
                <a:off x="6530182" y="3670300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6 w 252"/>
                  <a:gd name="T5" fmla="*/ 36 h 250"/>
                  <a:gd name="T6" fmla="*/ 174 w 252"/>
                  <a:gd name="T7" fmla="*/ 8 h 250"/>
                  <a:gd name="T8" fmla="*/ 127 w 252"/>
                  <a:gd name="T9" fmla="*/ 0 h 250"/>
                  <a:gd name="T10" fmla="*/ 77 w 252"/>
                  <a:gd name="T11" fmla="*/ 8 h 250"/>
                  <a:gd name="T12" fmla="*/ 38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8 w 252"/>
                  <a:gd name="T21" fmla="*/ 214 h 250"/>
                  <a:gd name="T22" fmla="*/ 77 w 252"/>
                  <a:gd name="T23" fmla="*/ 240 h 250"/>
                  <a:gd name="T24" fmla="*/ 127 w 252"/>
                  <a:gd name="T25" fmla="*/ 250 h 250"/>
                  <a:gd name="T26" fmla="*/ 174 w 252"/>
                  <a:gd name="T27" fmla="*/ 240 h 250"/>
                  <a:gd name="T28" fmla="*/ 216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52 w 252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6"/>
                    </a:lnTo>
                    <a:lnTo>
                      <a:pt x="174" y="8"/>
                    </a:lnTo>
                    <a:lnTo>
                      <a:pt x="127" y="0"/>
                    </a:lnTo>
                    <a:lnTo>
                      <a:pt x="77" y="8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7" y="240"/>
                    </a:lnTo>
                    <a:lnTo>
                      <a:pt x="127" y="250"/>
                    </a:lnTo>
                    <a:lnTo>
                      <a:pt x="174" y="240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6" name="Freeform 291"/>
              <p:cNvSpPr>
                <a:spLocks/>
              </p:cNvSpPr>
              <p:nvPr/>
            </p:nvSpPr>
            <p:spPr bwMode="auto">
              <a:xfrm>
                <a:off x="6530182" y="3670300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6 w 252"/>
                  <a:gd name="T5" fmla="*/ 36 h 250"/>
                  <a:gd name="T6" fmla="*/ 174 w 252"/>
                  <a:gd name="T7" fmla="*/ 8 h 250"/>
                  <a:gd name="T8" fmla="*/ 127 w 252"/>
                  <a:gd name="T9" fmla="*/ 0 h 250"/>
                  <a:gd name="T10" fmla="*/ 77 w 252"/>
                  <a:gd name="T11" fmla="*/ 8 h 250"/>
                  <a:gd name="T12" fmla="*/ 38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8 w 252"/>
                  <a:gd name="T21" fmla="*/ 214 h 250"/>
                  <a:gd name="T22" fmla="*/ 77 w 252"/>
                  <a:gd name="T23" fmla="*/ 240 h 250"/>
                  <a:gd name="T24" fmla="*/ 127 w 252"/>
                  <a:gd name="T25" fmla="*/ 250 h 250"/>
                  <a:gd name="T26" fmla="*/ 174 w 252"/>
                  <a:gd name="T27" fmla="*/ 240 h 250"/>
                  <a:gd name="T28" fmla="*/ 216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52 w 252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6"/>
                    </a:lnTo>
                    <a:lnTo>
                      <a:pt x="174" y="8"/>
                    </a:lnTo>
                    <a:lnTo>
                      <a:pt x="127" y="0"/>
                    </a:lnTo>
                    <a:lnTo>
                      <a:pt x="77" y="8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7" y="240"/>
                    </a:lnTo>
                    <a:lnTo>
                      <a:pt x="127" y="250"/>
                    </a:lnTo>
                    <a:lnTo>
                      <a:pt x="174" y="240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7" name="Freeform 292"/>
              <p:cNvSpPr>
                <a:spLocks/>
              </p:cNvSpPr>
              <p:nvPr/>
            </p:nvSpPr>
            <p:spPr bwMode="auto">
              <a:xfrm>
                <a:off x="6630194" y="3657600"/>
                <a:ext cx="0" cy="225425"/>
              </a:xfrm>
              <a:custGeom>
                <a:avLst/>
                <a:gdLst>
                  <a:gd name="T0" fmla="*/ 284 h 284"/>
                  <a:gd name="T1" fmla="*/ 0 h 284"/>
                  <a:gd name="T2" fmla="*/ 284 h 28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84">
                    <a:moveTo>
                      <a:pt x="0" y="284"/>
                    </a:moveTo>
                    <a:lnTo>
                      <a:pt x="0" y="0"/>
                    </a:lnTo>
                    <a:lnTo>
                      <a:pt x="0" y="284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8" name="Freeform 293"/>
              <p:cNvSpPr>
                <a:spLocks/>
              </p:cNvSpPr>
              <p:nvPr/>
            </p:nvSpPr>
            <p:spPr bwMode="auto">
              <a:xfrm>
                <a:off x="6530182" y="3670300"/>
                <a:ext cx="200025" cy="200025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6 w 252"/>
                  <a:gd name="T5" fmla="*/ 36 h 250"/>
                  <a:gd name="T6" fmla="*/ 174 w 252"/>
                  <a:gd name="T7" fmla="*/ 8 h 250"/>
                  <a:gd name="T8" fmla="*/ 127 w 252"/>
                  <a:gd name="T9" fmla="*/ 0 h 250"/>
                  <a:gd name="T10" fmla="*/ 77 w 252"/>
                  <a:gd name="T11" fmla="*/ 8 h 250"/>
                  <a:gd name="T12" fmla="*/ 38 w 252"/>
                  <a:gd name="T13" fmla="*/ 36 h 250"/>
                  <a:gd name="T14" fmla="*/ 10 w 252"/>
                  <a:gd name="T15" fmla="*/ 77 h 250"/>
                  <a:gd name="T16" fmla="*/ 0 w 252"/>
                  <a:gd name="T17" fmla="*/ 125 h 250"/>
                  <a:gd name="T18" fmla="*/ 10 w 252"/>
                  <a:gd name="T19" fmla="*/ 173 h 250"/>
                  <a:gd name="T20" fmla="*/ 38 w 252"/>
                  <a:gd name="T21" fmla="*/ 214 h 250"/>
                  <a:gd name="T22" fmla="*/ 77 w 252"/>
                  <a:gd name="T23" fmla="*/ 240 h 250"/>
                  <a:gd name="T24" fmla="*/ 127 w 252"/>
                  <a:gd name="T25" fmla="*/ 250 h 250"/>
                  <a:gd name="T26" fmla="*/ 174 w 252"/>
                  <a:gd name="T27" fmla="*/ 240 h 250"/>
                  <a:gd name="T28" fmla="*/ 216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42 w 252"/>
                  <a:gd name="T35" fmla="*/ 77 h 250"/>
                  <a:gd name="T36" fmla="*/ 216 w 252"/>
                  <a:gd name="T37" fmla="*/ 36 h 250"/>
                  <a:gd name="T38" fmla="*/ 174 w 252"/>
                  <a:gd name="T39" fmla="*/ 8 h 250"/>
                  <a:gd name="T40" fmla="*/ 127 w 252"/>
                  <a:gd name="T41" fmla="*/ 0 h 250"/>
                  <a:gd name="T42" fmla="*/ 77 w 252"/>
                  <a:gd name="T43" fmla="*/ 8 h 250"/>
                  <a:gd name="T44" fmla="*/ 38 w 252"/>
                  <a:gd name="T45" fmla="*/ 36 h 250"/>
                  <a:gd name="T46" fmla="*/ 10 w 252"/>
                  <a:gd name="T47" fmla="*/ 77 h 250"/>
                  <a:gd name="T48" fmla="*/ 0 w 252"/>
                  <a:gd name="T49" fmla="*/ 125 h 250"/>
                  <a:gd name="T50" fmla="*/ 10 w 252"/>
                  <a:gd name="T51" fmla="*/ 173 h 250"/>
                  <a:gd name="T52" fmla="*/ 38 w 252"/>
                  <a:gd name="T53" fmla="*/ 214 h 250"/>
                  <a:gd name="T54" fmla="*/ 77 w 252"/>
                  <a:gd name="T55" fmla="*/ 240 h 250"/>
                  <a:gd name="T56" fmla="*/ 127 w 252"/>
                  <a:gd name="T57" fmla="*/ 250 h 250"/>
                  <a:gd name="T58" fmla="*/ 174 w 252"/>
                  <a:gd name="T59" fmla="*/ 240 h 250"/>
                  <a:gd name="T60" fmla="*/ 216 w 252"/>
                  <a:gd name="T61" fmla="*/ 214 h 250"/>
                  <a:gd name="T62" fmla="*/ 242 w 252"/>
                  <a:gd name="T63" fmla="*/ 173 h 250"/>
                  <a:gd name="T64" fmla="*/ 252 w 252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6" y="36"/>
                    </a:lnTo>
                    <a:lnTo>
                      <a:pt x="174" y="8"/>
                    </a:lnTo>
                    <a:lnTo>
                      <a:pt x="127" y="0"/>
                    </a:lnTo>
                    <a:lnTo>
                      <a:pt x="77" y="8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7" y="240"/>
                    </a:lnTo>
                    <a:lnTo>
                      <a:pt x="127" y="250"/>
                    </a:lnTo>
                    <a:lnTo>
                      <a:pt x="174" y="240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6" y="36"/>
                    </a:lnTo>
                    <a:lnTo>
                      <a:pt x="174" y="8"/>
                    </a:lnTo>
                    <a:lnTo>
                      <a:pt x="127" y="0"/>
                    </a:lnTo>
                    <a:lnTo>
                      <a:pt x="77" y="8"/>
                    </a:lnTo>
                    <a:lnTo>
                      <a:pt x="38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8" y="214"/>
                    </a:lnTo>
                    <a:lnTo>
                      <a:pt x="77" y="240"/>
                    </a:lnTo>
                    <a:lnTo>
                      <a:pt x="127" y="250"/>
                    </a:lnTo>
                    <a:lnTo>
                      <a:pt x="174" y="240"/>
                    </a:lnTo>
                    <a:lnTo>
                      <a:pt x="216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9" name="Freeform 294"/>
              <p:cNvSpPr>
                <a:spLocks/>
              </p:cNvSpPr>
              <p:nvPr/>
            </p:nvSpPr>
            <p:spPr bwMode="auto">
              <a:xfrm>
                <a:off x="6595269" y="39195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6 w 252"/>
                  <a:gd name="T21" fmla="*/ 216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52 w 252"/>
                  <a:gd name="T3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0" name="Freeform 295"/>
              <p:cNvSpPr>
                <a:spLocks/>
              </p:cNvSpPr>
              <p:nvPr/>
            </p:nvSpPr>
            <p:spPr bwMode="auto">
              <a:xfrm>
                <a:off x="6595269" y="39195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6 w 252"/>
                  <a:gd name="T21" fmla="*/ 216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52 w 252"/>
                  <a:gd name="T3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1" name="Freeform 296"/>
              <p:cNvSpPr>
                <a:spLocks/>
              </p:cNvSpPr>
              <p:nvPr/>
            </p:nvSpPr>
            <p:spPr bwMode="auto">
              <a:xfrm>
                <a:off x="6695282" y="3789363"/>
                <a:ext cx="0" cy="458788"/>
              </a:xfrm>
              <a:custGeom>
                <a:avLst/>
                <a:gdLst>
                  <a:gd name="T0" fmla="*/ 578 h 578"/>
                  <a:gd name="T1" fmla="*/ 0 h 578"/>
                  <a:gd name="T2" fmla="*/ 578 h 5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78">
                    <a:moveTo>
                      <a:pt x="0" y="578"/>
                    </a:moveTo>
                    <a:lnTo>
                      <a:pt x="0" y="0"/>
                    </a:lnTo>
                    <a:lnTo>
                      <a:pt x="0" y="578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2" name="Freeform 297"/>
              <p:cNvSpPr>
                <a:spLocks/>
              </p:cNvSpPr>
              <p:nvPr/>
            </p:nvSpPr>
            <p:spPr bwMode="auto">
              <a:xfrm>
                <a:off x="6595269" y="39195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8 h 252"/>
                  <a:gd name="T14" fmla="*/ 10 w 252"/>
                  <a:gd name="T15" fmla="*/ 79 h 252"/>
                  <a:gd name="T16" fmla="*/ 0 w 252"/>
                  <a:gd name="T17" fmla="*/ 127 h 252"/>
                  <a:gd name="T18" fmla="*/ 10 w 252"/>
                  <a:gd name="T19" fmla="*/ 174 h 252"/>
                  <a:gd name="T20" fmla="*/ 36 w 252"/>
                  <a:gd name="T21" fmla="*/ 216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8 w 252"/>
                  <a:gd name="T43" fmla="*/ 10 h 252"/>
                  <a:gd name="T44" fmla="*/ 36 w 252"/>
                  <a:gd name="T45" fmla="*/ 38 h 252"/>
                  <a:gd name="T46" fmla="*/ 10 w 252"/>
                  <a:gd name="T47" fmla="*/ 79 h 252"/>
                  <a:gd name="T48" fmla="*/ 0 w 252"/>
                  <a:gd name="T49" fmla="*/ 127 h 252"/>
                  <a:gd name="T50" fmla="*/ 10 w 252"/>
                  <a:gd name="T51" fmla="*/ 174 h 252"/>
                  <a:gd name="T52" fmla="*/ 36 w 252"/>
                  <a:gd name="T53" fmla="*/ 216 h 252"/>
                  <a:gd name="T54" fmla="*/ 78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4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8"/>
                    </a:lnTo>
                    <a:lnTo>
                      <a:pt x="10" y="79"/>
                    </a:lnTo>
                    <a:lnTo>
                      <a:pt x="0" y="127"/>
                    </a:lnTo>
                    <a:lnTo>
                      <a:pt x="10" y="174"/>
                    </a:lnTo>
                    <a:lnTo>
                      <a:pt x="36" y="216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3" name="Freeform 298"/>
              <p:cNvSpPr>
                <a:spLocks/>
              </p:cNvSpPr>
              <p:nvPr/>
            </p:nvSpPr>
            <p:spPr bwMode="auto">
              <a:xfrm>
                <a:off x="7854157" y="433387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3 w 252"/>
                  <a:gd name="T3" fmla="*/ 78 h 252"/>
                  <a:gd name="T4" fmla="*/ 216 w 252"/>
                  <a:gd name="T5" fmla="*/ 38 h 252"/>
                  <a:gd name="T6" fmla="*/ 175 w 252"/>
                  <a:gd name="T7" fmla="*/ 10 h 252"/>
                  <a:gd name="T8" fmla="*/ 127 w 252"/>
                  <a:gd name="T9" fmla="*/ 0 h 252"/>
                  <a:gd name="T10" fmla="*/ 78 w 252"/>
                  <a:gd name="T11" fmla="*/ 10 h 252"/>
                  <a:gd name="T12" fmla="*/ 38 w 252"/>
                  <a:gd name="T13" fmla="*/ 38 h 252"/>
                  <a:gd name="T14" fmla="*/ 10 w 252"/>
                  <a:gd name="T15" fmla="*/ 78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8 w 252"/>
                  <a:gd name="T21" fmla="*/ 216 h 252"/>
                  <a:gd name="T22" fmla="*/ 78 w 252"/>
                  <a:gd name="T23" fmla="*/ 242 h 252"/>
                  <a:gd name="T24" fmla="*/ 127 w 252"/>
                  <a:gd name="T25" fmla="*/ 252 h 252"/>
                  <a:gd name="T26" fmla="*/ 175 w 252"/>
                  <a:gd name="T27" fmla="*/ 242 h 252"/>
                  <a:gd name="T28" fmla="*/ 216 w 252"/>
                  <a:gd name="T29" fmla="*/ 216 h 252"/>
                  <a:gd name="T30" fmla="*/ 243 w 252"/>
                  <a:gd name="T31" fmla="*/ 175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3" y="78"/>
                    </a:lnTo>
                    <a:lnTo>
                      <a:pt x="216" y="38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8" y="38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8" y="242"/>
                    </a:lnTo>
                    <a:lnTo>
                      <a:pt x="127" y="252"/>
                    </a:lnTo>
                    <a:lnTo>
                      <a:pt x="175" y="242"/>
                    </a:lnTo>
                    <a:lnTo>
                      <a:pt x="216" y="216"/>
                    </a:lnTo>
                    <a:lnTo>
                      <a:pt x="243" y="175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4" name="Freeform 299"/>
              <p:cNvSpPr>
                <a:spLocks/>
              </p:cNvSpPr>
              <p:nvPr/>
            </p:nvSpPr>
            <p:spPr bwMode="auto">
              <a:xfrm>
                <a:off x="7854157" y="433387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3 w 252"/>
                  <a:gd name="T3" fmla="*/ 78 h 252"/>
                  <a:gd name="T4" fmla="*/ 216 w 252"/>
                  <a:gd name="T5" fmla="*/ 38 h 252"/>
                  <a:gd name="T6" fmla="*/ 175 w 252"/>
                  <a:gd name="T7" fmla="*/ 10 h 252"/>
                  <a:gd name="T8" fmla="*/ 127 w 252"/>
                  <a:gd name="T9" fmla="*/ 0 h 252"/>
                  <a:gd name="T10" fmla="*/ 78 w 252"/>
                  <a:gd name="T11" fmla="*/ 10 h 252"/>
                  <a:gd name="T12" fmla="*/ 38 w 252"/>
                  <a:gd name="T13" fmla="*/ 38 h 252"/>
                  <a:gd name="T14" fmla="*/ 10 w 252"/>
                  <a:gd name="T15" fmla="*/ 78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8 w 252"/>
                  <a:gd name="T21" fmla="*/ 216 h 252"/>
                  <a:gd name="T22" fmla="*/ 78 w 252"/>
                  <a:gd name="T23" fmla="*/ 242 h 252"/>
                  <a:gd name="T24" fmla="*/ 127 w 252"/>
                  <a:gd name="T25" fmla="*/ 252 h 252"/>
                  <a:gd name="T26" fmla="*/ 175 w 252"/>
                  <a:gd name="T27" fmla="*/ 242 h 252"/>
                  <a:gd name="T28" fmla="*/ 216 w 252"/>
                  <a:gd name="T29" fmla="*/ 216 h 252"/>
                  <a:gd name="T30" fmla="*/ 243 w 252"/>
                  <a:gd name="T31" fmla="*/ 175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3" y="78"/>
                    </a:lnTo>
                    <a:lnTo>
                      <a:pt x="216" y="38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8" y="38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8" y="242"/>
                    </a:lnTo>
                    <a:lnTo>
                      <a:pt x="127" y="252"/>
                    </a:lnTo>
                    <a:lnTo>
                      <a:pt x="175" y="242"/>
                    </a:lnTo>
                    <a:lnTo>
                      <a:pt x="216" y="216"/>
                    </a:lnTo>
                    <a:lnTo>
                      <a:pt x="243" y="175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5" name="Freeform 300"/>
              <p:cNvSpPr>
                <a:spLocks/>
              </p:cNvSpPr>
              <p:nvPr/>
            </p:nvSpPr>
            <p:spPr bwMode="auto">
              <a:xfrm>
                <a:off x="7954169" y="4330700"/>
                <a:ext cx="0" cy="206375"/>
              </a:xfrm>
              <a:custGeom>
                <a:avLst/>
                <a:gdLst>
                  <a:gd name="T0" fmla="*/ 258 h 258"/>
                  <a:gd name="T1" fmla="*/ 0 h 258"/>
                  <a:gd name="T2" fmla="*/ 258 h 2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58">
                    <a:moveTo>
                      <a:pt x="0" y="258"/>
                    </a:moveTo>
                    <a:lnTo>
                      <a:pt x="0" y="0"/>
                    </a:lnTo>
                    <a:lnTo>
                      <a:pt x="0" y="258"/>
                    </a:lnTo>
                  </a:path>
                </a:pathLst>
              </a:custGeom>
              <a:noFill/>
              <a:ln w="3175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6" name="Freeform 301"/>
              <p:cNvSpPr>
                <a:spLocks/>
              </p:cNvSpPr>
              <p:nvPr/>
            </p:nvSpPr>
            <p:spPr bwMode="auto">
              <a:xfrm>
                <a:off x="7854157" y="4333875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3 w 252"/>
                  <a:gd name="T3" fmla="*/ 78 h 252"/>
                  <a:gd name="T4" fmla="*/ 216 w 252"/>
                  <a:gd name="T5" fmla="*/ 38 h 252"/>
                  <a:gd name="T6" fmla="*/ 175 w 252"/>
                  <a:gd name="T7" fmla="*/ 10 h 252"/>
                  <a:gd name="T8" fmla="*/ 127 w 252"/>
                  <a:gd name="T9" fmla="*/ 0 h 252"/>
                  <a:gd name="T10" fmla="*/ 78 w 252"/>
                  <a:gd name="T11" fmla="*/ 10 h 252"/>
                  <a:gd name="T12" fmla="*/ 38 w 252"/>
                  <a:gd name="T13" fmla="*/ 38 h 252"/>
                  <a:gd name="T14" fmla="*/ 10 w 252"/>
                  <a:gd name="T15" fmla="*/ 78 h 252"/>
                  <a:gd name="T16" fmla="*/ 0 w 252"/>
                  <a:gd name="T17" fmla="*/ 127 h 252"/>
                  <a:gd name="T18" fmla="*/ 10 w 252"/>
                  <a:gd name="T19" fmla="*/ 175 h 252"/>
                  <a:gd name="T20" fmla="*/ 38 w 252"/>
                  <a:gd name="T21" fmla="*/ 216 h 252"/>
                  <a:gd name="T22" fmla="*/ 78 w 252"/>
                  <a:gd name="T23" fmla="*/ 242 h 252"/>
                  <a:gd name="T24" fmla="*/ 127 w 252"/>
                  <a:gd name="T25" fmla="*/ 252 h 252"/>
                  <a:gd name="T26" fmla="*/ 175 w 252"/>
                  <a:gd name="T27" fmla="*/ 242 h 252"/>
                  <a:gd name="T28" fmla="*/ 216 w 252"/>
                  <a:gd name="T29" fmla="*/ 216 h 252"/>
                  <a:gd name="T30" fmla="*/ 243 w 252"/>
                  <a:gd name="T31" fmla="*/ 175 h 252"/>
                  <a:gd name="T32" fmla="*/ 252 w 252"/>
                  <a:gd name="T33" fmla="*/ 127 h 252"/>
                  <a:gd name="T34" fmla="*/ 243 w 252"/>
                  <a:gd name="T35" fmla="*/ 78 h 252"/>
                  <a:gd name="T36" fmla="*/ 216 w 252"/>
                  <a:gd name="T37" fmla="*/ 38 h 252"/>
                  <a:gd name="T38" fmla="*/ 175 w 252"/>
                  <a:gd name="T39" fmla="*/ 10 h 252"/>
                  <a:gd name="T40" fmla="*/ 127 w 252"/>
                  <a:gd name="T41" fmla="*/ 0 h 252"/>
                  <a:gd name="T42" fmla="*/ 78 w 252"/>
                  <a:gd name="T43" fmla="*/ 10 h 252"/>
                  <a:gd name="T44" fmla="*/ 38 w 252"/>
                  <a:gd name="T45" fmla="*/ 38 h 252"/>
                  <a:gd name="T46" fmla="*/ 10 w 252"/>
                  <a:gd name="T47" fmla="*/ 78 h 252"/>
                  <a:gd name="T48" fmla="*/ 0 w 252"/>
                  <a:gd name="T49" fmla="*/ 127 h 252"/>
                  <a:gd name="T50" fmla="*/ 10 w 252"/>
                  <a:gd name="T51" fmla="*/ 175 h 252"/>
                  <a:gd name="T52" fmla="*/ 38 w 252"/>
                  <a:gd name="T53" fmla="*/ 216 h 252"/>
                  <a:gd name="T54" fmla="*/ 78 w 252"/>
                  <a:gd name="T55" fmla="*/ 242 h 252"/>
                  <a:gd name="T56" fmla="*/ 127 w 252"/>
                  <a:gd name="T57" fmla="*/ 252 h 252"/>
                  <a:gd name="T58" fmla="*/ 175 w 252"/>
                  <a:gd name="T59" fmla="*/ 242 h 252"/>
                  <a:gd name="T60" fmla="*/ 216 w 252"/>
                  <a:gd name="T61" fmla="*/ 216 h 252"/>
                  <a:gd name="T62" fmla="*/ 243 w 252"/>
                  <a:gd name="T63" fmla="*/ 175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3" y="78"/>
                    </a:lnTo>
                    <a:lnTo>
                      <a:pt x="216" y="38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8" y="38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8" y="242"/>
                    </a:lnTo>
                    <a:lnTo>
                      <a:pt x="127" y="252"/>
                    </a:lnTo>
                    <a:lnTo>
                      <a:pt x="175" y="242"/>
                    </a:lnTo>
                    <a:lnTo>
                      <a:pt x="216" y="216"/>
                    </a:lnTo>
                    <a:lnTo>
                      <a:pt x="243" y="175"/>
                    </a:lnTo>
                    <a:lnTo>
                      <a:pt x="252" y="127"/>
                    </a:lnTo>
                    <a:lnTo>
                      <a:pt x="243" y="78"/>
                    </a:lnTo>
                    <a:lnTo>
                      <a:pt x="216" y="38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8" y="10"/>
                    </a:lnTo>
                    <a:lnTo>
                      <a:pt x="38" y="38"/>
                    </a:lnTo>
                    <a:lnTo>
                      <a:pt x="10" y="78"/>
                    </a:lnTo>
                    <a:lnTo>
                      <a:pt x="0" y="127"/>
                    </a:lnTo>
                    <a:lnTo>
                      <a:pt x="10" y="175"/>
                    </a:lnTo>
                    <a:lnTo>
                      <a:pt x="38" y="216"/>
                    </a:lnTo>
                    <a:lnTo>
                      <a:pt x="78" y="242"/>
                    </a:lnTo>
                    <a:lnTo>
                      <a:pt x="127" y="252"/>
                    </a:lnTo>
                    <a:lnTo>
                      <a:pt x="175" y="242"/>
                    </a:lnTo>
                    <a:lnTo>
                      <a:pt x="216" y="216"/>
                    </a:lnTo>
                    <a:lnTo>
                      <a:pt x="243" y="175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7" name="Freeform 302"/>
              <p:cNvSpPr>
                <a:spLocks/>
              </p:cNvSpPr>
              <p:nvPr/>
            </p:nvSpPr>
            <p:spPr bwMode="auto">
              <a:xfrm>
                <a:off x="7120732" y="3922713"/>
                <a:ext cx="200025" cy="200025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8 w 250"/>
                  <a:gd name="T15" fmla="*/ 77 h 250"/>
                  <a:gd name="T16" fmla="*/ 0 w 250"/>
                  <a:gd name="T17" fmla="*/ 125 h 250"/>
                  <a:gd name="T18" fmla="*/ 8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2 h 250"/>
                  <a:gd name="T24" fmla="*/ 125 w 250"/>
                  <a:gd name="T25" fmla="*/ 250 h 250"/>
                  <a:gd name="T26" fmla="*/ 173 w 250"/>
                  <a:gd name="T27" fmla="*/ 242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50 w 250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8" name="Freeform 303"/>
              <p:cNvSpPr>
                <a:spLocks/>
              </p:cNvSpPr>
              <p:nvPr/>
            </p:nvSpPr>
            <p:spPr bwMode="auto">
              <a:xfrm>
                <a:off x="7120732" y="3922713"/>
                <a:ext cx="200025" cy="200025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8 w 250"/>
                  <a:gd name="T15" fmla="*/ 77 h 250"/>
                  <a:gd name="T16" fmla="*/ 0 w 250"/>
                  <a:gd name="T17" fmla="*/ 125 h 250"/>
                  <a:gd name="T18" fmla="*/ 8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2 h 250"/>
                  <a:gd name="T24" fmla="*/ 125 w 250"/>
                  <a:gd name="T25" fmla="*/ 250 h 250"/>
                  <a:gd name="T26" fmla="*/ 173 w 250"/>
                  <a:gd name="T27" fmla="*/ 242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50 w 250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50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9" name="Freeform 304"/>
              <p:cNvSpPr>
                <a:spLocks/>
              </p:cNvSpPr>
              <p:nvPr/>
            </p:nvSpPr>
            <p:spPr bwMode="auto">
              <a:xfrm>
                <a:off x="7220744" y="3848100"/>
                <a:ext cx="0" cy="349250"/>
              </a:xfrm>
              <a:custGeom>
                <a:avLst/>
                <a:gdLst>
                  <a:gd name="T0" fmla="*/ 442 h 442"/>
                  <a:gd name="T1" fmla="*/ 0 h 442"/>
                  <a:gd name="T2" fmla="*/ 442 h 44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42">
                    <a:moveTo>
                      <a:pt x="0" y="442"/>
                    </a:moveTo>
                    <a:lnTo>
                      <a:pt x="0" y="0"/>
                    </a:lnTo>
                    <a:lnTo>
                      <a:pt x="0" y="442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0" name="Freeform 305"/>
              <p:cNvSpPr>
                <a:spLocks/>
              </p:cNvSpPr>
              <p:nvPr/>
            </p:nvSpPr>
            <p:spPr bwMode="auto">
              <a:xfrm>
                <a:off x="7120732" y="3922713"/>
                <a:ext cx="200025" cy="200025"/>
              </a:xfrm>
              <a:custGeom>
                <a:avLst/>
                <a:gdLst>
                  <a:gd name="T0" fmla="*/ 250 w 250"/>
                  <a:gd name="T1" fmla="*/ 125 h 250"/>
                  <a:gd name="T2" fmla="*/ 242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8 w 250"/>
                  <a:gd name="T15" fmla="*/ 77 h 250"/>
                  <a:gd name="T16" fmla="*/ 0 w 250"/>
                  <a:gd name="T17" fmla="*/ 125 h 250"/>
                  <a:gd name="T18" fmla="*/ 8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2 h 250"/>
                  <a:gd name="T24" fmla="*/ 125 w 250"/>
                  <a:gd name="T25" fmla="*/ 250 h 250"/>
                  <a:gd name="T26" fmla="*/ 173 w 250"/>
                  <a:gd name="T27" fmla="*/ 242 h 250"/>
                  <a:gd name="T28" fmla="*/ 214 w 250"/>
                  <a:gd name="T29" fmla="*/ 214 h 250"/>
                  <a:gd name="T30" fmla="*/ 242 w 250"/>
                  <a:gd name="T31" fmla="*/ 173 h 250"/>
                  <a:gd name="T32" fmla="*/ 250 w 250"/>
                  <a:gd name="T33" fmla="*/ 125 h 250"/>
                  <a:gd name="T34" fmla="*/ 242 w 250"/>
                  <a:gd name="T35" fmla="*/ 77 h 250"/>
                  <a:gd name="T36" fmla="*/ 214 w 250"/>
                  <a:gd name="T37" fmla="*/ 36 h 250"/>
                  <a:gd name="T38" fmla="*/ 173 w 250"/>
                  <a:gd name="T39" fmla="*/ 8 h 250"/>
                  <a:gd name="T40" fmla="*/ 125 w 250"/>
                  <a:gd name="T41" fmla="*/ 0 h 250"/>
                  <a:gd name="T42" fmla="*/ 77 w 250"/>
                  <a:gd name="T43" fmla="*/ 8 h 250"/>
                  <a:gd name="T44" fmla="*/ 36 w 250"/>
                  <a:gd name="T45" fmla="*/ 36 h 250"/>
                  <a:gd name="T46" fmla="*/ 8 w 250"/>
                  <a:gd name="T47" fmla="*/ 77 h 250"/>
                  <a:gd name="T48" fmla="*/ 0 w 250"/>
                  <a:gd name="T49" fmla="*/ 125 h 250"/>
                  <a:gd name="T50" fmla="*/ 8 w 250"/>
                  <a:gd name="T51" fmla="*/ 173 h 250"/>
                  <a:gd name="T52" fmla="*/ 36 w 250"/>
                  <a:gd name="T53" fmla="*/ 214 h 250"/>
                  <a:gd name="T54" fmla="*/ 77 w 250"/>
                  <a:gd name="T55" fmla="*/ 242 h 250"/>
                  <a:gd name="T56" fmla="*/ 125 w 250"/>
                  <a:gd name="T57" fmla="*/ 250 h 250"/>
                  <a:gd name="T58" fmla="*/ 173 w 250"/>
                  <a:gd name="T59" fmla="*/ 242 h 250"/>
                  <a:gd name="T60" fmla="*/ 214 w 250"/>
                  <a:gd name="T61" fmla="*/ 214 h 250"/>
                  <a:gd name="T62" fmla="*/ 242 w 250"/>
                  <a:gd name="T63" fmla="*/ 173 h 250"/>
                  <a:gd name="T64" fmla="*/ 250 w 250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1" name="Freeform 306"/>
              <p:cNvSpPr>
                <a:spLocks/>
              </p:cNvSpPr>
              <p:nvPr/>
            </p:nvSpPr>
            <p:spPr bwMode="auto">
              <a:xfrm>
                <a:off x="7528719" y="4110038"/>
                <a:ext cx="200025" cy="198438"/>
              </a:xfrm>
              <a:custGeom>
                <a:avLst/>
                <a:gdLst>
                  <a:gd name="T0" fmla="*/ 252 w 252"/>
                  <a:gd name="T1" fmla="*/ 126 h 251"/>
                  <a:gd name="T2" fmla="*/ 242 w 252"/>
                  <a:gd name="T3" fmla="*/ 78 h 251"/>
                  <a:gd name="T4" fmla="*/ 216 w 252"/>
                  <a:gd name="T5" fmla="*/ 37 h 251"/>
                  <a:gd name="T6" fmla="*/ 174 w 252"/>
                  <a:gd name="T7" fmla="*/ 10 h 251"/>
                  <a:gd name="T8" fmla="*/ 127 w 252"/>
                  <a:gd name="T9" fmla="*/ 0 h 251"/>
                  <a:gd name="T10" fmla="*/ 77 w 252"/>
                  <a:gd name="T11" fmla="*/ 10 h 251"/>
                  <a:gd name="T12" fmla="*/ 38 w 252"/>
                  <a:gd name="T13" fmla="*/ 37 h 251"/>
                  <a:gd name="T14" fmla="*/ 10 w 252"/>
                  <a:gd name="T15" fmla="*/ 78 h 251"/>
                  <a:gd name="T16" fmla="*/ 0 w 252"/>
                  <a:gd name="T17" fmla="*/ 126 h 251"/>
                  <a:gd name="T18" fmla="*/ 10 w 252"/>
                  <a:gd name="T19" fmla="*/ 173 h 251"/>
                  <a:gd name="T20" fmla="*/ 38 w 252"/>
                  <a:gd name="T21" fmla="*/ 215 h 251"/>
                  <a:gd name="T22" fmla="*/ 77 w 252"/>
                  <a:gd name="T23" fmla="*/ 243 h 251"/>
                  <a:gd name="T24" fmla="*/ 127 w 252"/>
                  <a:gd name="T25" fmla="*/ 251 h 251"/>
                  <a:gd name="T26" fmla="*/ 174 w 252"/>
                  <a:gd name="T27" fmla="*/ 243 h 251"/>
                  <a:gd name="T28" fmla="*/ 216 w 252"/>
                  <a:gd name="T29" fmla="*/ 215 h 251"/>
                  <a:gd name="T30" fmla="*/ 242 w 252"/>
                  <a:gd name="T31" fmla="*/ 173 h 251"/>
                  <a:gd name="T32" fmla="*/ 252 w 252"/>
                  <a:gd name="T33" fmla="*/ 12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1">
                    <a:moveTo>
                      <a:pt x="252" y="126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7" y="243"/>
                    </a:lnTo>
                    <a:lnTo>
                      <a:pt x="127" y="251"/>
                    </a:lnTo>
                    <a:lnTo>
                      <a:pt x="174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2" name="Freeform 307"/>
              <p:cNvSpPr>
                <a:spLocks/>
              </p:cNvSpPr>
              <p:nvPr/>
            </p:nvSpPr>
            <p:spPr bwMode="auto">
              <a:xfrm>
                <a:off x="7528719" y="4110038"/>
                <a:ext cx="200025" cy="198438"/>
              </a:xfrm>
              <a:custGeom>
                <a:avLst/>
                <a:gdLst>
                  <a:gd name="T0" fmla="*/ 252 w 252"/>
                  <a:gd name="T1" fmla="*/ 126 h 251"/>
                  <a:gd name="T2" fmla="*/ 242 w 252"/>
                  <a:gd name="T3" fmla="*/ 78 h 251"/>
                  <a:gd name="T4" fmla="*/ 216 w 252"/>
                  <a:gd name="T5" fmla="*/ 37 h 251"/>
                  <a:gd name="T6" fmla="*/ 174 w 252"/>
                  <a:gd name="T7" fmla="*/ 10 h 251"/>
                  <a:gd name="T8" fmla="*/ 127 w 252"/>
                  <a:gd name="T9" fmla="*/ 0 h 251"/>
                  <a:gd name="T10" fmla="*/ 77 w 252"/>
                  <a:gd name="T11" fmla="*/ 10 h 251"/>
                  <a:gd name="T12" fmla="*/ 38 w 252"/>
                  <a:gd name="T13" fmla="*/ 37 h 251"/>
                  <a:gd name="T14" fmla="*/ 10 w 252"/>
                  <a:gd name="T15" fmla="*/ 78 h 251"/>
                  <a:gd name="T16" fmla="*/ 0 w 252"/>
                  <a:gd name="T17" fmla="*/ 126 h 251"/>
                  <a:gd name="T18" fmla="*/ 10 w 252"/>
                  <a:gd name="T19" fmla="*/ 173 h 251"/>
                  <a:gd name="T20" fmla="*/ 38 w 252"/>
                  <a:gd name="T21" fmla="*/ 215 h 251"/>
                  <a:gd name="T22" fmla="*/ 77 w 252"/>
                  <a:gd name="T23" fmla="*/ 243 h 251"/>
                  <a:gd name="T24" fmla="*/ 127 w 252"/>
                  <a:gd name="T25" fmla="*/ 251 h 251"/>
                  <a:gd name="T26" fmla="*/ 174 w 252"/>
                  <a:gd name="T27" fmla="*/ 243 h 251"/>
                  <a:gd name="T28" fmla="*/ 216 w 252"/>
                  <a:gd name="T29" fmla="*/ 215 h 251"/>
                  <a:gd name="T30" fmla="*/ 242 w 252"/>
                  <a:gd name="T31" fmla="*/ 173 h 251"/>
                  <a:gd name="T32" fmla="*/ 252 w 252"/>
                  <a:gd name="T33" fmla="*/ 12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1">
                    <a:moveTo>
                      <a:pt x="252" y="126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7" y="243"/>
                    </a:lnTo>
                    <a:lnTo>
                      <a:pt x="127" y="251"/>
                    </a:lnTo>
                    <a:lnTo>
                      <a:pt x="174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3" name="Freeform 308"/>
              <p:cNvSpPr>
                <a:spLocks/>
              </p:cNvSpPr>
              <p:nvPr/>
            </p:nvSpPr>
            <p:spPr bwMode="auto">
              <a:xfrm>
                <a:off x="7630319" y="4113213"/>
                <a:ext cx="0" cy="193675"/>
              </a:xfrm>
              <a:custGeom>
                <a:avLst/>
                <a:gdLst>
                  <a:gd name="T0" fmla="*/ 243 h 243"/>
                  <a:gd name="T1" fmla="*/ 0 h 243"/>
                  <a:gd name="T2" fmla="*/ 243 h 24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3">
                    <a:moveTo>
                      <a:pt x="0" y="243"/>
                    </a:moveTo>
                    <a:lnTo>
                      <a:pt x="0" y="0"/>
                    </a:lnTo>
                    <a:lnTo>
                      <a:pt x="0" y="243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4" name="Freeform 309"/>
              <p:cNvSpPr>
                <a:spLocks/>
              </p:cNvSpPr>
              <p:nvPr/>
            </p:nvSpPr>
            <p:spPr bwMode="auto">
              <a:xfrm>
                <a:off x="7528719" y="4110038"/>
                <a:ext cx="200025" cy="198438"/>
              </a:xfrm>
              <a:custGeom>
                <a:avLst/>
                <a:gdLst>
                  <a:gd name="T0" fmla="*/ 252 w 252"/>
                  <a:gd name="T1" fmla="*/ 126 h 251"/>
                  <a:gd name="T2" fmla="*/ 242 w 252"/>
                  <a:gd name="T3" fmla="*/ 78 h 251"/>
                  <a:gd name="T4" fmla="*/ 216 w 252"/>
                  <a:gd name="T5" fmla="*/ 37 h 251"/>
                  <a:gd name="T6" fmla="*/ 174 w 252"/>
                  <a:gd name="T7" fmla="*/ 10 h 251"/>
                  <a:gd name="T8" fmla="*/ 127 w 252"/>
                  <a:gd name="T9" fmla="*/ 0 h 251"/>
                  <a:gd name="T10" fmla="*/ 77 w 252"/>
                  <a:gd name="T11" fmla="*/ 10 h 251"/>
                  <a:gd name="T12" fmla="*/ 38 w 252"/>
                  <a:gd name="T13" fmla="*/ 37 h 251"/>
                  <a:gd name="T14" fmla="*/ 10 w 252"/>
                  <a:gd name="T15" fmla="*/ 78 h 251"/>
                  <a:gd name="T16" fmla="*/ 0 w 252"/>
                  <a:gd name="T17" fmla="*/ 126 h 251"/>
                  <a:gd name="T18" fmla="*/ 10 w 252"/>
                  <a:gd name="T19" fmla="*/ 173 h 251"/>
                  <a:gd name="T20" fmla="*/ 38 w 252"/>
                  <a:gd name="T21" fmla="*/ 215 h 251"/>
                  <a:gd name="T22" fmla="*/ 77 w 252"/>
                  <a:gd name="T23" fmla="*/ 243 h 251"/>
                  <a:gd name="T24" fmla="*/ 127 w 252"/>
                  <a:gd name="T25" fmla="*/ 251 h 251"/>
                  <a:gd name="T26" fmla="*/ 174 w 252"/>
                  <a:gd name="T27" fmla="*/ 243 h 251"/>
                  <a:gd name="T28" fmla="*/ 216 w 252"/>
                  <a:gd name="T29" fmla="*/ 215 h 251"/>
                  <a:gd name="T30" fmla="*/ 242 w 252"/>
                  <a:gd name="T31" fmla="*/ 173 h 251"/>
                  <a:gd name="T32" fmla="*/ 252 w 252"/>
                  <a:gd name="T33" fmla="*/ 126 h 251"/>
                  <a:gd name="T34" fmla="*/ 242 w 252"/>
                  <a:gd name="T35" fmla="*/ 78 h 251"/>
                  <a:gd name="T36" fmla="*/ 216 w 252"/>
                  <a:gd name="T37" fmla="*/ 37 h 251"/>
                  <a:gd name="T38" fmla="*/ 174 w 252"/>
                  <a:gd name="T39" fmla="*/ 10 h 251"/>
                  <a:gd name="T40" fmla="*/ 127 w 252"/>
                  <a:gd name="T41" fmla="*/ 0 h 251"/>
                  <a:gd name="T42" fmla="*/ 77 w 252"/>
                  <a:gd name="T43" fmla="*/ 10 h 251"/>
                  <a:gd name="T44" fmla="*/ 38 w 252"/>
                  <a:gd name="T45" fmla="*/ 37 h 251"/>
                  <a:gd name="T46" fmla="*/ 10 w 252"/>
                  <a:gd name="T47" fmla="*/ 78 h 251"/>
                  <a:gd name="T48" fmla="*/ 0 w 252"/>
                  <a:gd name="T49" fmla="*/ 126 h 251"/>
                  <a:gd name="T50" fmla="*/ 10 w 252"/>
                  <a:gd name="T51" fmla="*/ 173 h 251"/>
                  <a:gd name="T52" fmla="*/ 38 w 252"/>
                  <a:gd name="T53" fmla="*/ 215 h 251"/>
                  <a:gd name="T54" fmla="*/ 77 w 252"/>
                  <a:gd name="T55" fmla="*/ 243 h 251"/>
                  <a:gd name="T56" fmla="*/ 127 w 252"/>
                  <a:gd name="T57" fmla="*/ 251 h 251"/>
                  <a:gd name="T58" fmla="*/ 174 w 252"/>
                  <a:gd name="T59" fmla="*/ 243 h 251"/>
                  <a:gd name="T60" fmla="*/ 216 w 252"/>
                  <a:gd name="T61" fmla="*/ 215 h 251"/>
                  <a:gd name="T62" fmla="*/ 242 w 252"/>
                  <a:gd name="T63" fmla="*/ 173 h 251"/>
                  <a:gd name="T64" fmla="*/ 252 w 252"/>
                  <a:gd name="T65" fmla="*/ 126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1">
                    <a:moveTo>
                      <a:pt x="252" y="126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7" y="243"/>
                    </a:lnTo>
                    <a:lnTo>
                      <a:pt x="127" y="251"/>
                    </a:lnTo>
                    <a:lnTo>
                      <a:pt x="174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  <a:lnTo>
                      <a:pt x="242" y="78"/>
                    </a:lnTo>
                    <a:lnTo>
                      <a:pt x="216" y="37"/>
                    </a:lnTo>
                    <a:lnTo>
                      <a:pt x="174" y="10"/>
                    </a:lnTo>
                    <a:lnTo>
                      <a:pt x="127" y="0"/>
                    </a:lnTo>
                    <a:lnTo>
                      <a:pt x="77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7" y="243"/>
                    </a:lnTo>
                    <a:lnTo>
                      <a:pt x="127" y="251"/>
                    </a:lnTo>
                    <a:lnTo>
                      <a:pt x="174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5" name="Freeform 310"/>
              <p:cNvSpPr>
                <a:spLocks/>
              </p:cNvSpPr>
              <p:nvPr/>
            </p:nvSpPr>
            <p:spPr bwMode="auto">
              <a:xfrm>
                <a:off x="7952582" y="40338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4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6" name="Freeform 311"/>
              <p:cNvSpPr>
                <a:spLocks/>
              </p:cNvSpPr>
              <p:nvPr/>
            </p:nvSpPr>
            <p:spPr bwMode="auto">
              <a:xfrm>
                <a:off x="7952582" y="40338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4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7" name="Freeform 312"/>
              <p:cNvSpPr>
                <a:spLocks/>
              </p:cNvSpPr>
              <p:nvPr/>
            </p:nvSpPr>
            <p:spPr bwMode="auto">
              <a:xfrm>
                <a:off x="8052594" y="3873500"/>
                <a:ext cx="0" cy="522288"/>
              </a:xfrm>
              <a:custGeom>
                <a:avLst/>
                <a:gdLst>
                  <a:gd name="T0" fmla="*/ 658 h 658"/>
                  <a:gd name="T1" fmla="*/ 0 h 658"/>
                  <a:gd name="T2" fmla="*/ 658 h 65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58">
                    <a:moveTo>
                      <a:pt x="0" y="658"/>
                    </a:moveTo>
                    <a:lnTo>
                      <a:pt x="0" y="0"/>
                    </a:lnTo>
                    <a:lnTo>
                      <a:pt x="0" y="658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8" name="Freeform 313"/>
              <p:cNvSpPr>
                <a:spLocks/>
              </p:cNvSpPr>
              <p:nvPr/>
            </p:nvSpPr>
            <p:spPr bwMode="auto">
              <a:xfrm>
                <a:off x="7952582" y="4033838"/>
                <a:ext cx="200025" cy="200025"/>
              </a:xfrm>
              <a:custGeom>
                <a:avLst/>
                <a:gdLst>
                  <a:gd name="T0" fmla="*/ 252 w 252"/>
                  <a:gd name="T1" fmla="*/ 127 h 252"/>
                  <a:gd name="T2" fmla="*/ 242 w 252"/>
                  <a:gd name="T3" fmla="*/ 79 h 252"/>
                  <a:gd name="T4" fmla="*/ 214 w 252"/>
                  <a:gd name="T5" fmla="*/ 38 h 252"/>
                  <a:gd name="T6" fmla="*/ 174 w 252"/>
                  <a:gd name="T7" fmla="*/ 10 h 252"/>
                  <a:gd name="T8" fmla="*/ 125 w 252"/>
                  <a:gd name="T9" fmla="*/ 0 h 252"/>
                  <a:gd name="T10" fmla="*/ 77 w 252"/>
                  <a:gd name="T11" fmla="*/ 10 h 252"/>
                  <a:gd name="T12" fmla="*/ 36 w 252"/>
                  <a:gd name="T13" fmla="*/ 38 h 252"/>
                  <a:gd name="T14" fmla="*/ 9 w 252"/>
                  <a:gd name="T15" fmla="*/ 79 h 252"/>
                  <a:gd name="T16" fmla="*/ 0 w 252"/>
                  <a:gd name="T17" fmla="*/ 127 h 252"/>
                  <a:gd name="T18" fmla="*/ 9 w 252"/>
                  <a:gd name="T19" fmla="*/ 174 h 252"/>
                  <a:gd name="T20" fmla="*/ 36 w 252"/>
                  <a:gd name="T21" fmla="*/ 216 h 252"/>
                  <a:gd name="T22" fmla="*/ 77 w 252"/>
                  <a:gd name="T23" fmla="*/ 242 h 252"/>
                  <a:gd name="T24" fmla="*/ 125 w 252"/>
                  <a:gd name="T25" fmla="*/ 252 h 252"/>
                  <a:gd name="T26" fmla="*/ 174 w 252"/>
                  <a:gd name="T27" fmla="*/ 242 h 252"/>
                  <a:gd name="T28" fmla="*/ 214 w 252"/>
                  <a:gd name="T29" fmla="*/ 216 h 252"/>
                  <a:gd name="T30" fmla="*/ 242 w 252"/>
                  <a:gd name="T31" fmla="*/ 174 h 252"/>
                  <a:gd name="T32" fmla="*/ 252 w 252"/>
                  <a:gd name="T33" fmla="*/ 127 h 252"/>
                  <a:gd name="T34" fmla="*/ 242 w 252"/>
                  <a:gd name="T35" fmla="*/ 79 h 252"/>
                  <a:gd name="T36" fmla="*/ 214 w 252"/>
                  <a:gd name="T37" fmla="*/ 38 h 252"/>
                  <a:gd name="T38" fmla="*/ 174 w 252"/>
                  <a:gd name="T39" fmla="*/ 10 h 252"/>
                  <a:gd name="T40" fmla="*/ 125 w 252"/>
                  <a:gd name="T41" fmla="*/ 0 h 252"/>
                  <a:gd name="T42" fmla="*/ 77 w 252"/>
                  <a:gd name="T43" fmla="*/ 10 h 252"/>
                  <a:gd name="T44" fmla="*/ 36 w 252"/>
                  <a:gd name="T45" fmla="*/ 38 h 252"/>
                  <a:gd name="T46" fmla="*/ 9 w 252"/>
                  <a:gd name="T47" fmla="*/ 79 h 252"/>
                  <a:gd name="T48" fmla="*/ 0 w 252"/>
                  <a:gd name="T49" fmla="*/ 127 h 252"/>
                  <a:gd name="T50" fmla="*/ 9 w 252"/>
                  <a:gd name="T51" fmla="*/ 174 h 252"/>
                  <a:gd name="T52" fmla="*/ 36 w 252"/>
                  <a:gd name="T53" fmla="*/ 216 h 252"/>
                  <a:gd name="T54" fmla="*/ 77 w 252"/>
                  <a:gd name="T55" fmla="*/ 242 h 252"/>
                  <a:gd name="T56" fmla="*/ 125 w 252"/>
                  <a:gd name="T57" fmla="*/ 252 h 252"/>
                  <a:gd name="T58" fmla="*/ 174 w 252"/>
                  <a:gd name="T59" fmla="*/ 242 h 252"/>
                  <a:gd name="T60" fmla="*/ 214 w 252"/>
                  <a:gd name="T61" fmla="*/ 216 h 252"/>
                  <a:gd name="T62" fmla="*/ 242 w 252"/>
                  <a:gd name="T63" fmla="*/ 174 h 252"/>
                  <a:gd name="T64" fmla="*/ 252 w 252"/>
                  <a:gd name="T65" fmla="*/ 12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7"/>
                    </a:move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  <a:lnTo>
                      <a:pt x="242" y="79"/>
                    </a:lnTo>
                    <a:lnTo>
                      <a:pt x="214" y="38"/>
                    </a:lnTo>
                    <a:lnTo>
                      <a:pt x="174" y="10"/>
                    </a:lnTo>
                    <a:lnTo>
                      <a:pt x="125" y="0"/>
                    </a:lnTo>
                    <a:lnTo>
                      <a:pt x="77" y="10"/>
                    </a:lnTo>
                    <a:lnTo>
                      <a:pt x="36" y="38"/>
                    </a:lnTo>
                    <a:lnTo>
                      <a:pt x="9" y="79"/>
                    </a:lnTo>
                    <a:lnTo>
                      <a:pt x="0" y="127"/>
                    </a:lnTo>
                    <a:lnTo>
                      <a:pt x="9" y="174"/>
                    </a:lnTo>
                    <a:lnTo>
                      <a:pt x="36" y="216"/>
                    </a:lnTo>
                    <a:lnTo>
                      <a:pt x="77" y="242"/>
                    </a:lnTo>
                    <a:lnTo>
                      <a:pt x="125" y="252"/>
                    </a:lnTo>
                    <a:lnTo>
                      <a:pt x="174" y="242"/>
                    </a:lnTo>
                    <a:lnTo>
                      <a:pt x="214" y="216"/>
                    </a:lnTo>
                    <a:lnTo>
                      <a:pt x="242" y="174"/>
                    </a:lnTo>
                    <a:lnTo>
                      <a:pt x="252" y="1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9" name="Freeform 314"/>
              <p:cNvSpPr>
                <a:spLocks/>
              </p:cNvSpPr>
              <p:nvPr/>
            </p:nvSpPr>
            <p:spPr bwMode="auto">
              <a:xfrm>
                <a:off x="6676232" y="3787775"/>
                <a:ext cx="200025" cy="200025"/>
              </a:xfrm>
              <a:custGeom>
                <a:avLst/>
                <a:gdLst>
                  <a:gd name="T0" fmla="*/ 252 w 252"/>
                  <a:gd name="T1" fmla="*/ 126 h 252"/>
                  <a:gd name="T2" fmla="*/ 243 w 252"/>
                  <a:gd name="T3" fmla="*/ 78 h 252"/>
                  <a:gd name="T4" fmla="*/ 215 w 252"/>
                  <a:gd name="T5" fmla="*/ 37 h 252"/>
                  <a:gd name="T6" fmla="*/ 173 w 252"/>
                  <a:gd name="T7" fmla="*/ 10 h 252"/>
                  <a:gd name="T8" fmla="*/ 126 w 252"/>
                  <a:gd name="T9" fmla="*/ 0 h 252"/>
                  <a:gd name="T10" fmla="*/ 78 w 252"/>
                  <a:gd name="T11" fmla="*/ 10 h 252"/>
                  <a:gd name="T12" fmla="*/ 37 w 252"/>
                  <a:gd name="T13" fmla="*/ 37 h 252"/>
                  <a:gd name="T14" fmla="*/ 10 w 252"/>
                  <a:gd name="T15" fmla="*/ 78 h 252"/>
                  <a:gd name="T16" fmla="*/ 0 w 252"/>
                  <a:gd name="T17" fmla="*/ 126 h 252"/>
                  <a:gd name="T18" fmla="*/ 10 w 252"/>
                  <a:gd name="T19" fmla="*/ 175 h 252"/>
                  <a:gd name="T20" fmla="*/ 37 w 252"/>
                  <a:gd name="T21" fmla="*/ 215 h 252"/>
                  <a:gd name="T22" fmla="*/ 78 w 252"/>
                  <a:gd name="T23" fmla="*/ 243 h 252"/>
                  <a:gd name="T24" fmla="*/ 126 w 252"/>
                  <a:gd name="T25" fmla="*/ 252 h 252"/>
                  <a:gd name="T26" fmla="*/ 173 w 252"/>
                  <a:gd name="T27" fmla="*/ 243 h 252"/>
                  <a:gd name="T28" fmla="*/ 215 w 252"/>
                  <a:gd name="T29" fmla="*/ 215 h 252"/>
                  <a:gd name="T30" fmla="*/ 243 w 252"/>
                  <a:gd name="T31" fmla="*/ 175 h 252"/>
                  <a:gd name="T32" fmla="*/ 252 w 252"/>
                  <a:gd name="T33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43" y="78"/>
                    </a:lnTo>
                    <a:lnTo>
                      <a:pt x="215" y="37"/>
                    </a:lnTo>
                    <a:lnTo>
                      <a:pt x="173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5"/>
                    </a:lnTo>
                    <a:lnTo>
                      <a:pt x="37" y="215"/>
                    </a:lnTo>
                    <a:lnTo>
                      <a:pt x="78" y="243"/>
                    </a:lnTo>
                    <a:lnTo>
                      <a:pt x="126" y="252"/>
                    </a:lnTo>
                    <a:lnTo>
                      <a:pt x="173" y="243"/>
                    </a:lnTo>
                    <a:lnTo>
                      <a:pt x="215" y="215"/>
                    </a:lnTo>
                    <a:lnTo>
                      <a:pt x="243" y="175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0" name="Freeform 315"/>
              <p:cNvSpPr>
                <a:spLocks/>
              </p:cNvSpPr>
              <p:nvPr/>
            </p:nvSpPr>
            <p:spPr bwMode="auto">
              <a:xfrm>
                <a:off x="6676232" y="3787775"/>
                <a:ext cx="200025" cy="200025"/>
              </a:xfrm>
              <a:custGeom>
                <a:avLst/>
                <a:gdLst>
                  <a:gd name="T0" fmla="*/ 252 w 252"/>
                  <a:gd name="T1" fmla="*/ 126 h 252"/>
                  <a:gd name="T2" fmla="*/ 243 w 252"/>
                  <a:gd name="T3" fmla="*/ 78 h 252"/>
                  <a:gd name="T4" fmla="*/ 215 w 252"/>
                  <a:gd name="T5" fmla="*/ 37 h 252"/>
                  <a:gd name="T6" fmla="*/ 173 w 252"/>
                  <a:gd name="T7" fmla="*/ 10 h 252"/>
                  <a:gd name="T8" fmla="*/ 126 w 252"/>
                  <a:gd name="T9" fmla="*/ 0 h 252"/>
                  <a:gd name="T10" fmla="*/ 78 w 252"/>
                  <a:gd name="T11" fmla="*/ 10 h 252"/>
                  <a:gd name="T12" fmla="*/ 37 w 252"/>
                  <a:gd name="T13" fmla="*/ 37 h 252"/>
                  <a:gd name="T14" fmla="*/ 10 w 252"/>
                  <a:gd name="T15" fmla="*/ 78 h 252"/>
                  <a:gd name="T16" fmla="*/ 0 w 252"/>
                  <a:gd name="T17" fmla="*/ 126 h 252"/>
                  <a:gd name="T18" fmla="*/ 10 w 252"/>
                  <a:gd name="T19" fmla="*/ 175 h 252"/>
                  <a:gd name="T20" fmla="*/ 37 w 252"/>
                  <a:gd name="T21" fmla="*/ 215 h 252"/>
                  <a:gd name="T22" fmla="*/ 78 w 252"/>
                  <a:gd name="T23" fmla="*/ 243 h 252"/>
                  <a:gd name="T24" fmla="*/ 126 w 252"/>
                  <a:gd name="T25" fmla="*/ 252 h 252"/>
                  <a:gd name="T26" fmla="*/ 173 w 252"/>
                  <a:gd name="T27" fmla="*/ 243 h 252"/>
                  <a:gd name="T28" fmla="*/ 215 w 252"/>
                  <a:gd name="T29" fmla="*/ 215 h 252"/>
                  <a:gd name="T30" fmla="*/ 243 w 252"/>
                  <a:gd name="T31" fmla="*/ 175 h 252"/>
                  <a:gd name="T32" fmla="*/ 252 w 252"/>
                  <a:gd name="T33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43" y="78"/>
                    </a:lnTo>
                    <a:lnTo>
                      <a:pt x="215" y="37"/>
                    </a:lnTo>
                    <a:lnTo>
                      <a:pt x="173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5"/>
                    </a:lnTo>
                    <a:lnTo>
                      <a:pt x="37" y="215"/>
                    </a:lnTo>
                    <a:lnTo>
                      <a:pt x="78" y="243"/>
                    </a:lnTo>
                    <a:lnTo>
                      <a:pt x="126" y="252"/>
                    </a:lnTo>
                    <a:lnTo>
                      <a:pt x="173" y="243"/>
                    </a:lnTo>
                    <a:lnTo>
                      <a:pt x="215" y="215"/>
                    </a:lnTo>
                    <a:lnTo>
                      <a:pt x="243" y="175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1" name="Freeform 316"/>
              <p:cNvSpPr>
                <a:spLocks/>
              </p:cNvSpPr>
              <p:nvPr/>
            </p:nvSpPr>
            <p:spPr bwMode="auto">
              <a:xfrm>
                <a:off x="6776244" y="3698875"/>
                <a:ext cx="0" cy="377825"/>
              </a:xfrm>
              <a:custGeom>
                <a:avLst/>
                <a:gdLst>
                  <a:gd name="T0" fmla="*/ 477 h 477"/>
                  <a:gd name="T1" fmla="*/ 0 h 477"/>
                  <a:gd name="T2" fmla="*/ 477 h 47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77">
                    <a:moveTo>
                      <a:pt x="0" y="477"/>
                    </a:moveTo>
                    <a:lnTo>
                      <a:pt x="0" y="0"/>
                    </a:lnTo>
                    <a:lnTo>
                      <a:pt x="0" y="477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2" name="Freeform 317"/>
              <p:cNvSpPr>
                <a:spLocks/>
              </p:cNvSpPr>
              <p:nvPr/>
            </p:nvSpPr>
            <p:spPr bwMode="auto">
              <a:xfrm>
                <a:off x="6676232" y="3787775"/>
                <a:ext cx="200025" cy="200025"/>
              </a:xfrm>
              <a:custGeom>
                <a:avLst/>
                <a:gdLst>
                  <a:gd name="T0" fmla="*/ 252 w 252"/>
                  <a:gd name="T1" fmla="*/ 126 h 252"/>
                  <a:gd name="T2" fmla="*/ 243 w 252"/>
                  <a:gd name="T3" fmla="*/ 78 h 252"/>
                  <a:gd name="T4" fmla="*/ 215 w 252"/>
                  <a:gd name="T5" fmla="*/ 37 h 252"/>
                  <a:gd name="T6" fmla="*/ 173 w 252"/>
                  <a:gd name="T7" fmla="*/ 10 h 252"/>
                  <a:gd name="T8" fmla="*/ 126 w 252"/>
                  <a:gd name="T9" fmla="*/ 0 h 252"/>
                  <a:gd name="T10" fmla="*/ 78 w 252"/>
                  <a:gd name="T11" fmla="*/ 10 h 252"/>
                  <a:gd name="T12" fmla="*/ 37 w 252"/>
                  <a:gd name="T13" fmla="*/ 37 h 252"/>
                  <a:gd name="T14" fmla="*/ 10 w 252"/>
                  <a:gd name="T15" fmla="*/ 78 h 252"/>
                  <a:gd name="T16" fmla="*/ 0 w 252"/>
                  <a:gd name="T17" fmla="*/ 126 h 252"/>
                  <a:gd name="T18" fmla="*/ 10 w 252"/>
                  <a:gd name="T19" fmla="*/ 175 h 252"/>
                  <a:gd name="T20" fmla="*/ 37 w 252"/>
                  <a:gd name="T21" fmla="*/ 215 h 252"/>
                  <a:gd name="T22" fmla="*/ 78 w 252"/>
                  <a:gd name="T23" fmla="*/ 243 h 252"/>
                  <a:gd name="T24" fmla="*/ 126 w 252"/>
                  <a:gd name="T25" fmla="*/ 252 h 252"/>
                  <a:gd name="T26" fmla="*/ 173 w 252"/>
                  <a:gd name="T27" fmla="*/ 243 h 252"/>
                  <a:gd name="T28" fmla="*/ 215 w 252"/>
                  <a:gd name="T29" fmla="*/ 215 h 252"/>
                  <a:gd name="T30" fmla="*/ 243 w 252"/>
                  <a:gd name="T31" fmla="*/ 175 h 252"/>
                  <a:gd name="T32" fmla="*/ 252 w 252"/>
                  <a:gd name="T33" fmla="*/ 126 h 252"/>
                  <a:gd name="T34" fmla="*/ 243 w 252"/>
                  <a:gd name="T35" fmla="*/ 78 h 252"/>
                  <a:gd name="T36" fmla="*/ 215 w 252"/>
                  <a:gd name="T37" fmla="*/ 37 h 252"/>
                  <a:gd name="T38" fmla="*/ 173 w 252"/>
                  <a:gd name="T39" fmla="*/ 10 h 252"/>
                  <a:gd name="T40" fmla="*/ 126 w 252"/>
                  <a:gd name="T41" fmla="*/ 0 h 252"/>
                  <a:gd name="T42" fmla="*/ 78 w 252"/>
                  <a:gd name="T43" fmla="*/ 10 h 252"/>
                  <a:gd name="T44" fmla="*/ 37 w 252"/>
                  <a:gd name="T45" fmla="*/ 37 h 252"/>
                  <a:gd name="T46" fmla="*/ 10 w 252"/>
                  <a:gd name="T47" fmla="*/ 78 h 252"/>
                  <a:gd name="T48" fmla="*/ 0 w 252"/>
                  <a:gd name="T49" fmla="*/ 126 h 252"/>
                  <a:gd name="T50" fmla="*/ 10 w 252"/>
                  <a:gd name="T51" fmla="*/ 175 h 252"/>
                  <a:gd name="T52" fmla="*/ 37 w 252"/>
                  <a:gd name="T53" fmla="*/ 215 h 252"/>
                  <a:gd name="T54" fmla="*/ 78 w 252"/>
                  <a:gd name="T55" fmla="*/ 243 h 252"/>
                  <a:gd name="T56" fmla="*/ 126 w 252"/>
                  <a:gd name="T57" fmla="*/ 252 h 252"/>
                  <a:gd name="T58" fmla="*/ 173 w 252"/>
                  <a:gd name="T59" fmla="*/ 243 h 252"/>
                  <a:gd name="T60" fmla="*/ 215 w 252"/>
                  <a:gd name="T61" fmla="*/ 215 h 252"/>
                  <a:gd name="T62" fmla="*/ 243 w 252"/>
                  <a:gd name="T63" fmla="*/ 175 h 252"/>
                  <a:gd name="T64" fmla="*/ 252 w 252"/>
                  <a:gd name="T65" fmla="*/ 12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6"/>
                    </a:moveTo>
                    <a:lnTo>
                      <a:pt x="243" y="78"/>
                    </a:lnTo>
                    <a:lnTo>
                      <a:pt x="215" y="37"/>
                    </a:lnTo>
                    <a:lnTo>
                      <a:pt x="173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5"/>
                    </a:lnTo>
                    <a:lnTo>
                      <a:pt x="37" y="215"/>
                    </a:lnTo>
                    <a:lnTo>
                      <a:pt x="78" y="243"/>
                    </a:lnTo>
                    <a:lnTo>
                      <a:pt x="126" y="252"/>
                    </a:lnTo>
                    <a:lnTo>
                      <a:pt x="173" y="243"/>
                    </a:lnTo>
                    <a:lnTo>
                      <a:pt x="215" y="215"/>
                    </a:lnTo>
                    <a:lnTo>
                      <a:pt x="243" y="175"/>
                    </a:lnTo>
                    <a:lnTo>
                      <a:pt x="252" y="126"/>
                    </a:lnTo>
                    <a:lnTo>
                      <a:pt x="243" y="78"/>
                    </a:lnTo>
                    <a:lnTo>
                      <a:pt x="215" y="37"/>
                    </a:lnTo>
                    <a:lnTo>
                      <a:pt x="173" y="10"/>
                    </a:lnTo>
                    <a:lnTo>
                      <a:pt x="126" y="0"/>
                    </a:lnTo>
                    <a:lnTo>
                      <a:pt x="78" y="10"/>
                    </a:lnTo>
                    <a:lnTo>
                      <a:pt x="37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5"/>
                    </a:lnTo>
                    <a:lnTo>
                      <a:pt x="37" y="215"/>
                    </a:lnTo>
                    <a:lnTo>
                      <a:pt x="78" y="243"/>
                    </a:lnTo>
                    <a:lnTo>
                      <a:pt x="126" y="252"/>
                    </a:lnTo>
                    <a:lnTo>
                      <a:pt x="173" y="243"/>
                    </a:lnTo>
                    <a:lnTo>
                      <a:pt x="215" y="215"/>
                    </a:lnTo>
                    <a:lnTo>
                      <a:pt x="243" y="175"/>
                    </a:lnTo>
                    <a:lnTo>
                      <a:pt x="252" y="1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3" name="Freeform 318"/>
              <p:cNvSpPr>
                <a:spLocks/>
              </p:cNvSpPr>
              <p:nvPr/>
            </p:nvSpPr>
            <p:spPr bwMode="auto">
              <a:xfrm>
                <a:off x="6877844" y="3900488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5 w 252"/>
                  <a:gd name="T7" fmla="*/ 10 h 251"/>
                  <a:gd name="T8" fmla="*/ 125 w 252"/>
                  <a:gd name="T9" fmla="*/ 0 h 251"/>
                  <a:gd name="T10" fmla="*/ 78 w 252"/>
                  <a:gd name="T11" fmla="*/ 10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8 w 252"/>
                  <a:gd name="T23" fmla="*/ 241 h 251"/>
                  <a:gd name="T24" fmla="*/ 125 w 252"/>
                  <a:gd name="T25" fmla="*/ 251 h 251"/>
                  <a:gd name="T26" fmla="*/ 175 w 252"/>
                  <a:gd name="T27" fmla="*/ 241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1"/>
                    </a:lnTo>
                    <a:lnTo>
                      <a:pt x="125" y="251"/>
                    </a:lnTo>
                    <a:lnTo>
                      <a:pt x="175" y="241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4" name="Freeform 319"/>
              <p:cNvSpPr>
                <a:spLocks/>
              </p:cNvSpPr>
              <p:nvPr/>
            </p:nvSpPr>
            <p:spPr bwMode="auto">
              <a:xfrm>
                <a:off x="6877844" y="3900488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5 w 252"/>
                  <a:gd name="T7" fmla="*/ 10 h 251"/>
                  <a:gd name="T8" fmla="*/ 125 w 252"/>
                  <a:gd name="T9" fmla="*/ 0 h 251"/>
                  <a:gd name="T10" fmla="*/ 78 w 252"/>
                  <a:gd name="T11" fmla="*/ 10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8 w 252"/>
                  <a:gd name="T23" fmla="*/ 241 h 251"/>
                  <a:gd name="T24" fmla="*/ 125 w 252"/>
                  <a:gd name="T25" fmla="*/ 251 h 251"/>
                  <a:gd name="T26" fmla="*/ 175 w 252"/>
                  <a:gd name="T27" fmla="*/ 241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1"/>
                    </a:lnTo>
                    <a:lnTo>
                      <a:pt x="125" y="251"/>
                    </a:lnTo>
                    <a:lnTo>
                      <a:pt x="175" y="241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1919FF"/>
              </a:solidFill>
              <a:ln w="0">
                <a:solidFill>
                  <a:srgbClr val="1919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5" name="Freeform 320"/>
              <p:cNvSpPr>
                <a:spLocks/>
              </p:cNvSpPr>
              <p:nvPr/>
            </p:nvSpPr>
            <p:spPr bwMode="auto">
              <a:xfrm>
                <a:off x="6977857" y="3825875"/>
                <a:ext cx="0" cy="347663"/>
              </a:xfrm>
              <a:custGeom>
                <a:avLst/>
                <a:gdLst>
                  <a:gd name="T0" fmla="*/ 438 h 438"/>
                  <a:gd name="T1" fmla="*/ 0 h 438"/>
                  <a:gd name="T2" fmla="*/ 438 h 4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38">
                    <a:moveTo>
                      <a:pt x="0" y="438"/>
                    </a:moveTo>
                    <a:lnTo>
                      <a:pt x="0" y="0"/>
                    </a:lnTo>
                    <a:lnTo>
                      <a:pt x="0" y="438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" name="Freeform 321"/>
              <p:cNvSpPr>
                <a:spLocks/>
              </p:cNvSpPr>
              <p:nvPr/>
            </p:nvSpPr>
            <p:spPr bwMode="auto">
              <a:xfrm>
                <a:off x="6877844" y="3900488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5 w 252"/>
                  <a:gd name="T7" fmla="*/ 10 h 251"/>
                  <a:gd name="T8" fmla="*/ 125 w 252"/>
                  <a:gd name="T9" fmla="*/ 0 h 251"/>
                  <a:gd name="T10" fmla="*/ 78 w 252"/>
                  <a:gd name="T11" fmla="*/ 10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8 w 252"/>
                  <a:gd name="T23" fmla="*/ 241 h 251"/>
                  <a:gd name="T24" fmla="*/ 125 w 252"/>
                  <a:gd name="T25" fmla="*/ 251 h 251"/>
                  <a:gd name="T26" fmla="*/ 175 w 252"/>
                  <a:gd name="T27" fmla="*/ 241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  <a:gd name="T34" fmla="*/ 242 w 252"/>
                  <a:gd name="T35" fmla="*/ 78 h 251"/>
                  <a:gd name="T36" fmla="*/ 214 w 252"/>
                  <a:gd name="T37" fmla="*/ 36 h 251"/>
                  <a:gd name="T38" fmla="*/ 175 w 252"/>
                  <a:gd name="T39" fmla="*/ 10 h 251"/>
                  <a:gd name="T40" fmla="*/ 125 w 252"/>
                  <a:gd name="T41" fmla="*/ 0 h 251"/>
                  <a:gd name="T42" fmla="*/ 78 w 252"/>
                  <a:gd name="T43" fmla="*/ 10 h 251"/>
                  <a:gd name="T44" fmla="*/ 36 w 252"/>
                  <a:gd name="T45" fmla="*/ 36 h 251"/>
                  <a:gd name="T46" fmla="*/ 10 w 252"/>
                  <a:gd name="T47" fmla="*/ 78 h 251"/>
                  <a:gd name="T48" fmla="*/ 0 w 252"/>
                  <a:gd name="T49" fmla="*/ 125 h 251"/>
                  <a:gd name="T50" fmla="*/ 10 w 252"/>
                  <a:gd name="T51" fmla="*/ 173 h 251"/>
                  <a:gd name="T52" fmla="*/ 36 w 252"/>
                  <a:gd name="T53" fmla="*/ 214 h 251"/>
                  <a:gd name="T54" fmla="*/ 78 w 252"/>
                  <a:gd name="T55" fmla="*/ 241 h 251"/>
                  <a:gd name="T56" fmla="*/ 125 w 252"/>
                  <a:gd name="T57" fmla="*/ 251 h 251"/>
                  <a:gd name="T58" fmla="*/ 175 w 252"/>
                  <a:gd name="T59" fmla="*/ 241 h 251"/>
                  <a:gd name="T60" fmla="*/ 214 w 252"/>
                  <a:gd name="T61" fmla="*/ 214 h 251"/>
                  <a:gd name="T62" fmla="*/ 242 w 252"/>
                  <a:gd name="T63" fmla="*/ 173 h 251"/>
                  <a:gd name="T64" fmla="*/ 252 w 252"/>
                  <a:gd name="T6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1"/>
                    </a:lnTo>
                    <a:lnTo>
                      <a:pt x="125" y="251"/>
                    </a:lnTo>
                    <a:lnTo>
                      <a:pt x="175" y="241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8"/>
                    </a:lnTo>
                    <a:lnTo>
                      <a:pt x="214" y="36"/>
                    </a:lnTo>
                    <a:lnTo>
                      <a:pt x="175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8" y="241"/>
                    </a:lnTo>
                    <a:lnTo>
                      <a:pt x="125" y="251"/>
                    </a:lnTo>
                    <a:lnTo>
                      <a:pt x="175" y="241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" name="Freeform 322"/>
              <p:cNvSpPr>
                <a:spLocks/>
              </p:cNvSpPr>
              <p:nvPr/>
            </p:nvSpPr>
            <p:spPr bwMode="auto">
              <a:xfrm>
                <a:off x="6226969" y="3756025"/>
                <a:ext cx="200025" cy="198438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5 w 252"/>
                  <a:gd name="T5" fmla="*/ 36 h 250"/>
                  <a:gd name="T6" fmla="*/ 174 w 252"/>
                  <a:gd name="T7" fmla="*/ 8 h 250"/>
                  <a:gd name="T8" fmla="*/ 126 w 252"/>
                  <a:gd name="T9" fmla="*/ 0 h 250"/>
                  <a:gd name="T10" fmla="*/ 79 w 252"/>
                  <a:gd name="T11" fmla="*/ 8 h 250"/>
                  <a:gd name="T12" fmla="*/ 37 w 252"/>
                  <a:gd name="T13" fmla="*/ 36 h 250"/>
                  <a:gd name="T14" fmla="*/ 9 w 252"/>
                  <a:gd name="T15" fmla="*/ 77 h 250"/>
                  <a:gd name="T16" fmla="*/ 0 w 252"/>
                  <a:gd name="T17" fmla="*/ 125 h 250"/>
                  <a:gd name="T18" fmla="*/ 9 w 252"/>
                  <a:gd name="T19" fmla="*/ 173 h 250"/>
                  <a:gd name="T20" fmla="*/ 37 w 252"/>
                  <a:gd name="T21" fmla="*/ 214 h 250"/>
                  <a:gd name="T22" fmla="*/ 79 w 252"/>
                  <a:gd name="T23" fmla="*/ 242 h 250"/>
                  <a:gd name="T24" fmla="*/ 126 w 252"/>
                  <a:gd name="T25" fmla="*/ 250 h 250"/>
                  <a:gd name="T26" fmla="*/ 174 w 252"/>
                  <a:gd name="T27" fmla="*/ 242 h 250"/>
                  <a:gd name="T28" fmla="*/ 215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52 w 252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8"/>
                    </a:lnTo>
                    <a:lnTo>
                      <a:pt x="126" y="0"/>
                    </a:lnTo>
                    <a:lnTo>
                      <a:pt x="79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9" y="242"/>
                    </a:lnTo>
                    <a:lnTo>
                      <a:pt x="126" y="250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8" name="Freeform 323"/>
              <p:cNvSpPr>
                <a:spLocks/>
              </p:cNvSpPr>
              <p:nvPr/>
            </p:nvSpPr>
            <p:spPr bwMode="auto">
              <a:xfrm>
                <a:off x="6226969" y="3756025"/>
                <a:ext cx="200025" cy="198438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5 w 252"/>
                  <a:gd name="T5" fmla="*/ 36 h 250"/>
                  <a:gd name="T6" fmla="*/ 174 w 252"/>
                  <a:gd name="T7" fmla="*/ 8 h 250"/>
                  <a:gd name="T8" fmla="*/ 126 w 252"/>
                  <a:gd name="T9" fmla="*/ 0 h 250"/>
                  <a:gd name="T10" fmla="*/ 79 w 252"/>
                  <a:gd name="T11" fmla="*/ 8 h 250"/>
                  <a:gd name="T12" fmla="*/ 37 w 252"/>
                  <a:gd name="T13" fmla="*/ 36 h 250"/>
                  <a:gd name="T14" fmla="*/ 9 w 252"/>
                  <a:gd name="T15" fmla="*/ 77 h 250"/>
                  <a:gd name="T16" fmla="*/ 0 w 252"/>
                  <a:gd name="T17" fmla="*/ 125 h 250"/>
                  <a:gd name="T18" fmla="*/ 9 w 252"/>
                  <a:gd name="T19" fmla="*/ 173 h 250"/>
                  <a:gd name="T20" fmla="*/ 37 w 252"/>
                  <a:gd name="T21" fmla="*/ 214 h 250"/>
                  <a:gd name="T22" fmla="*/ 79 w 252"/>
                  <a:gd name="T23" fmla="*/ 242 h 250"/>
                  <a:gd name="T24" fmla="*/ 126 w 252"/>
                  <a:gd name="T25" fmla="*/ 250 h 250"/>
                  <a:gd name="T26" fmla="*/ 174 w 252"/>
                  <a:gd name="T27" fmla="*/ 242 h 250"/>
                  <a:gd name="T28" fmla="*/ 215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52 w 252"/>
                  <a:gd name="T3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8"/>
                    </a:lnTo>
                    <a:lnTo>
                      <a:pt x="126" y="0"/>
                    </a:lnTo>
                    <a:lnTo>
                      <a:pt x="79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9" y="242"/>
                    </a:lnTo>
                    <a:lnTo>
                      <a:pt x="126" y="250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9" name="Freeform 324"/>
              <p:cNvSpPr>
                <a:spLocks/>
              </p:cNvSpPr>
              <p:nvPr/>
            </p:nvSpPr>
            <p:spPr bwMode="auto">
              <a:xfrm>
                <a:off x="6326982" y="3559175"/>
                <a:ext cx="0" cy="592138"/>
              </a:xfrm>
              <a:custGeom>
                <a:avLst/>
                <a:gdLst>
                  <a:gd name="T0" fmla="*/ 744 h 744"/>
                  <a:gd name="T1" fmla="*/ 0 h 744"/>
                  <a:gd name="T2" fmla="*/ 744 h 74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44">
                    <a:moveTo>
                      <a:pt x="0" y="744"/>
                    </a:moveTo>
                    <a:lnTo>
                      <a:pt x="0" y="0"/>
                    </a:lnTo>
                    <a:lnTo>
                      <a:pt x="0" y="744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0" name="Freeform 325"/>
              <p:cNvSpPr>
                <a:spLocks/>
              </p:cNvSpPr>
              <p:nvPr/>
            </p:nvSpPr>
            <p:spPr bwMode="auto">
              <a:xfrm>
                <a:off x="6226969" y="3756025"/>
                <a:ext cx="200025" cy="198438"/>
              </a:xfrm>
              <a:custGeom>
                <a:avLst/>
                <a:gdLst>
                  <a:gd name="T0" fmla="*/ 252 w 252"/>
                  <a:gd name="T1" fmla="*/ 125 h 250"/>
                  <a:gd name="T2" fmla="*/ 242 w 252"/>
                  <a:gd name="T3" fmla="*/ 77 h 250"/>
                  <a:gd name="T4" fmla="*/ 215 w 252"/>
                  <a:gd name="T5" fmla="*/ 36 h 250"/>
                  <a:gd name="T6" fmla="*/ 174 w 252"/>
                  <a:gd name="T7" fmla="*/ 8 h 250"/>
                  <a:gd name="T8" fmla="*/ 126 w 252"/>
                  <a:gd name="T9" fmla="*/ 0 h 250"/>
                  <a:gd name="T10" fmla="*/ 79 w 252"/>
                  <a:gd name="T11" fmla="*/ 8 h 250"/>
                  <a:gd name="T12" fmla="*/ 37 w 252"/>
                  <a:gd name="T13" fmla="*/ 36 h 250"/>
                  <a:gd name="T14" fmla="*/ 9 w 252"/>
                  <a:gd name="T15" fmla="*/ 77 h 250"/>
                  <a:gd name="T16" fmla="*/ 0 w 252"/>
                  <a:gd name="T17" fmla="*/ 125 h 250"/>
                  <a:gd name="T18" fmla="*/ 9 w 252"/>
                  <a:gd name="T19" fmla="*/ 173 h 250"/>
                  <a:gd name="T20" fmla="*/ 37 w 252"/>
                  <a:gd name="T21" fmla="*/ 214 h 250"/>
                  <a:gd name="T22" fmla="*/ 79 w 252"/>
                  <a:gd name="T23" fmla="*/ 242 h 250"/>
                  <a:gd name="T24" fmla="*/ 126 w 252"/>
                  <a:gd name="T25" fmla="*/ 250 h 250"/>
                  <a:gd name="T26" fmla="*/ 174 w 252"/>
                  <a:gd name="T27" fmla="*/ 242 h 250"/>
                  <a:gd name="T28" fmla="*/ 215 w 252"/>
                  <a:gd name="T29" fmla="*/ 214 h 250"/>
                  <a:gd name="T30" fmla="*/ 242 w 252"/>
                  <a:gd name="T31" fmla="*/ 173 h 250"/>
                  <a:gd name="T32" fmla="*/ 252 w 252"/>
                  <a:gd name="T33" fmla="*/ 125 h 250"/>
                  <a:gd name="T34" fmla="*/ 242 w 252"/>
                  <a:gd name="T35" fmla="*/ 77 h 250"/>
                  <a:gd name="T36" fmla="*/ 215 w 252"/>
                  <a:gd name="T37" fmla="*/ 36 h 250"/>
                  <a:gd name="T38" fmla="*/ 174 w 252"/>
                  <a:gd name="T39" fmla="*/ 8 h 250"/>
                  <a:gd name="T40" fmla="*/ 126 w 252"/>
                  <a:gd name="T41" fmla="*/ 0 h 250"/>
                  <a:gd name="T42" fmla="*/ 79 w 252"/>
                  <a:gd name="T43" fmla="*/ 8 h 250"/>
                  <a:gd name="T44" fmla="*/ 37 w 252"/>
                  <a:gd name="T45" fmla="*/ 36 h 250"/>
                  <a:gd name="T46" fmla="*/ 9 w 252"/>
                  <a:gd name="T47" fmla="*/ 77 h 250"/>
                  <a:gd name="T48" fmla="*/ 0 w 252"/>
                  <a:gd name="T49" fmla="*/ 125 h 250"/>
                  <a:gd name="T50" fmla="*/ 9 w 252"/>
                  <a:gd name="T51" fmla="*/ 173 h 250"/>
                  <a:gd name="T52" fmla="*/ 37 w 252"/>
                  <a:gd name="T53" fmla="*/ 214 h 250"/>
                  <a:gd name="T54" fmla="*/ 79 w 252"/>
                  <a:gd name="T55" fmla="*/ 242 h 250"/>
                  <a:gd name="T56" fmla="*/ 126 w 252"/>
                  <a:gd name="T57" fmla="*/ 250 h 250"/>
                  <a:gd name="T58" fmla="*/ 174 w 252"/>
                  <a:gd name="T59" fmla="*/ 242 h 250"/>
                  <a:gd name="T60" fmla="*/ 215 w 252"/>
                  <a:gd name="T61" fmla="*/ 214 h 250"/>
                  <a:gd name="T62" fmla="*/ 242 w 252"/>
                  <a:gd name="T63" fmla="*/ 173 h 250"/>
                  <a:gd name="T64" fmla="*/ 252 w 252"/>
                  <a:gd name="T65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0">
                    <a:moveTo>
                      <a:pt x="252" y="125"/>
                    </a:move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8"/>
                    </a:lnTo>
                    <a:lnTo>
                      <a:pt x="126" y="0"/>
                    </a:lnTo>
                    <a:lnTo>
                      <a:pt x="79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9" y="242"/>
                    </a:lnTo>
                    <a:lnTo>
                      <a:pt x="126" y="250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5" y="36"/>
                    </a:lnTo>
                    <a:lnTo>
                      <a:pt x="174" y="8"/>
                    </a:lnTo>
                    <a:lnTo>
                      <a:pt x="126" y="0"/>
                    </a:lnTo>
                    <a:lnTo>
                      <a:pt x="79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9" y="242"/>
                    </a:lnTo>
                    <a:lnTo>
                      <a:pt x="126" y="250"/>
                    </a:lnTo>
                    <a:lnTo>
                      <a:pt x="174" y="242"/>
                    </a:lnTo>
                    <a:lnTo>
                      <a:pt x="215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1" name="Freeform 326"/>
              <p:cNvSpPr>
                <a:spLocks/>
              </p:cNvSpPr>
              <p:nvPr/>
            </p:nvSpPr>
            <p:spPr bwMode="auto">
              <a:xfrm>
                <a:off x="6525419" y="3967163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3 w 252"/>
                  <a:gd name="T7" fmla="*/ 8 h 251"/>
                  <a:gd name="T8" fmla="*/ 125 w 252"/>
                  <a:gd name="T9" fmla="*/ 0 h 251"/>
                  <a:gd name="T10" fmla="*/ 77 w 252"/>
                  <a:gd name="T11" fmla="*/ 8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7 w 252"/>
                  <a:gd name="T23" fmla="*/ 242 h 251"/>
                  <a:gd name="T24" fmla="*/ 125 w 252"/>
                  <a:gd name="T25" fmla="*/ 251 h 251"/>
                  <a:gd name="T26" fmla="*/ 173 w 252"/>
                  <a:gd name="T27" fmla="*/ 242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  <a:gd name="T34" fmla="*/ 252 w 252"/>
                  <a:gd name="T3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2" name="Freeform 327"/>
              <p:cNvSpPr>
                <a:spLocks/>
              </p:cNvSpPr>
              <p:nvPr/>
            </p:nvSpPr>
            <p:spPr bwMode="auto">
              <a:xfrm>
                <a:off x="6525419" y="3967163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3 w 252"/>
                  <a:gd name="T7" fmla="*/ 8 h 251"/>
                  <a:gd name="T8" fmla="*/ 125 w 252"/>
                  <a:gd name="T9" fmla="*/ 0 h 251"/>
                  <a:gd name="T10" fmla="*/ 77 w 252"/>
                  <a:gd name="T11" fmla="*/ 8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7 w 252"/>
                  <a:gd name="T23" fmla="*/ 242 h 251"/>
                  <a:gd name="T24" fmla="*/ 125 w 252"/>
                  <a:gd name="T25" fmla="*/ 251 h 251"/>
                  <a:gd name="T26" fmla="*/ 173 w 252"/>
                  <a:gd name="T27" fmla="*/ 242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  <a:gd name="T34" fmla="*/ 252 w 252"/>
                  <a:gd name="T3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3" name="Freeform 328"/>
              <p:cNvSpPr>
                <a:spLocks/>
              </p:cNvSpPr>
              <p:nvPr/>
            </p:nvSpPr>
            <p:spPr bwMode="auto">
              <a:xfrm>
                <a:off x="6625432" y="3906838"/>
                <a:ext cx="0" cy="319088"/>
              </a:xfrm>
              <a:custGeom>
                <a:avLst/>
                <a:gdLst>
                  <a:gd name="T0" fmla="*/ 402 h 402"/>
                  <a:gd name="T1" fmla="*/ 0 h 402"/>
                  <a:gd name="T2" fmla="*/ 402 h 40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02">
                    <a:moveTo>
                      <a:pt x="0" y="402"/>
                    </a:moveTo>
                    <a:lnTo>
                      <a:pt x="0" y="0"/>
                    </a:lnTo>
                    <a:lnTo>
                      <a:pt x="0" y="402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4" name="Freeform 329"/>
              <p:cNvSpPr>
                <a:spLocks/>
              </p:cNvSpPr>
              <p:nvPr/>
            </p:nvSpPr>
            <p:spPr bwMode="auto">
              <a:xfrm>
                <a:off x="6525419" y="3967163"/>
                <a:ext cx="200025" cy="198438"/>
              </a:xfrm>
              <a:custGeom>
                <a:avLst/>
                <a:gdLst>
                  <a:gd name="T0" fmla="*/ 252 w 252"/>
                  <a:gd name="T1" fmla="*/ 125 h 251"/>
                  <a:gd name="T2" fmla="*/ 242 w 252"/>
                  <a:gd name="T3" fmla="*/ 78 h 251"/>
                  <a:gd name="T4" fmla="*/ 214 w 252"/>
                  <a:gd name="T5" fmla="*/ 36 h 251"/>
                  <a:gd name="T6" fmla="*/ 173 w 252"/>
                  <a:gd name="T7" fmla="*/ 8 h 251"/>
                  <a:gd name="T8" fmla="*/ 125 w 252"/>
                  <a:gd name="T9" fmla="*/ 0 h 251"/>
                  <a:gd name="T10" fmla="*/ 77 w 252"/>
                  <a:gd name="T11" fmla="*/ 8 h 251"/>
                  <a:gd name="T12" fmla="*/ 36 w 252"/>
                  <a:gd name="T13" fmla="*/ 36 h 251"/>
                  <a:gd name="T14" fmla="*/ 10 w 252"/>
                  <a:gd name="T15" fmla="*/ 78 h 251"/>
                  <a:gd name="T16" fmla="*/ 0 w 252"/>
                  <a:gd name="T17" fmla="*/ 125 h 251"/>
                  <a:gd name="T18" fmla="*/ 10 w 252"/>
                  <a:gd name="T19" fmla="*/ 173 h 251"/>
                  <a:gd name="T20" fmla="*/ 36 w 252"/>
                  <a:gd name="T21" fmla="*/ 214 h 251"/>
                  <a:gd name="T22" fmla="*/ 77 w 252"/>
                  <a:gd name="T23" fmla="*/ 242 h 251"/>
                  <a:gd name="T24" fmla="*/ 125 w 252"/>
                  <a:gd name="T25" fmla="*/ 251 h 251"/>
                  <a:gd name="T26" fmla="*/ 173 w 252"/>
                  <a:gd name="T27" fmla="*/ 242 h 251"/>
                  <a:gd name="T28" fmla="*/ 214 w 252"/>
                  <a:gd name="T29" fmla="*/ 214 h 251"/>
                  <a:gd name="T30" fmla="*/ 242 w 252"/>
                  <a:gd name="T31" fmla="*/ 173 h 251"/>
                  <a:gd name="T32" fmla="*/ 252 w 252"/>
                  <a:gd name="T33" fmla="*/ 125 h 251"/>
                  <a:gd name="T34" fmla="*/ 242 w 252"/>
                  <a:gd name="T35" fmla="*/ 78 h 251"/>
                  <a:gd name="T36" fmla="*/ 214 w 252"/>
                  <a:gd name="T37" fmla="*/ 36 h 251"/>
                  <a:gd name="T38" fmla="*/ 173 w 252"/>
                  <a:gd name="T39" fmla="*/ 8 h 251"/>
                  <a:gd name="T40" fmla="*/ 125 w 252"/>
                  <a:gd name="T41" fmla="*/ 0 h 251"/>
                  <a:gd name="T42" fmla="*/ 77 w 252"/>
                  <a:gd name="T43" fmla="*/ 8 h 251"/>
                  <a:gd name="T44" fmla="*/ 36 w 252"/>
                  <a:gd name="T45" fmla="*/ 36 h 251"/>
                  <a:gd name="T46" fmla="*/ 10 w 252"/>
                  <a:gd name="T47" fmla="*/ 78 h 251"/>
                  <a:gd name="T48" fmla="*/ 0 w 252"/>
                  <a:gd name="T49" fmla="*/ 125 h 251"/>
                  <a:gd name="T50" fmla="*/ 10 w 252"/>
                  <a:gd name="T51" fmla="*/ 173 h 251"/>
                  <a:gd name="T52" fmla="*/ 36 w 252"/>
                  <a:gd name="T53" fmla="*/ 214 h 251"/>
                  <a:gd name="T54" fmla="*/ 77 w 252"/>
                  <a:gd name="T55" fmla="*/ 242 h 251"/>
                  <a:gd name="T56" fmla="*/ 125 w 252"/>
                  <a:gd name="T57" fmla="*/ 251 h 251"/>
                  <a:gd name="T58" fmla="*/ 173 w 252"/>
                  <a:gd name="T59" fmla="*/ 242 h 251"/>
                  <a:gd name="T60" fmla="*/ 214 w 252"/>
                  <a:gd name="T61" fmla="*/ 214 h 251"/>
                  <a:gd name="T62" fmla="*/ 242 w 252"/>
                  <a:gd name="T63" fmla="*/ 173 h 251"/>
                  <a:gd name="T64" fmla="*/ 252 w 252"/>
                  <a:gd name="T65" fmla="*/ 12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1">
                    <a:moveTo>
                      <a:pt x="252" y="125"/>
                    </a:moveTo>
                    <a:lnTo>
                      <a:pt x="242" y="78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  <a:lnTo>
                      <a:pt x="242" y="78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10" y="78"/>
                    </a:lnTo>
                    <a:lnTo>
                      <a:pt x="0" y="125"/>
                    </a:lnTo>
                    <a:lnTo>
                      <a:pt x="10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1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3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5" name="Freeform 330"/>
              <p:cNvSpPr>
                <a:spLocks/>
              </p:cNvSpPr>
              <p:nvPr/>
            </p:nvSpPr>
            <p:spPr bwMode="auto">
              <a:xfrm>
                <a:off x="6763544" y="3905250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6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6 w 252"/>
                  <a:gd name="T21" fmla="*/ 214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4 h 252"/>
                  <a:gd name="T32" fmla="*/ 252 w 252"/>
                  <a:gd name="T33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6" name="Freeform 331"/>
              <p:cNvSpPr>
                <a:spLocks/>
              </p:cNvSpPr>
              <p:nvPr/>
            </p:nvSpPr>
            <p:spPr bwMode="auto">
              <a:xfrm>
                <a:off x="6763544" y="3905250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6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6 w 252"/>
                  <a:gd name="T21" fmla="*/ 214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4 h 252"/>
                  <a:gd name="T32" fmla="*/ 252 w 252"/>
                  <a:gd name="T33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5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7" name="Freeform 332"/>
              <p:cNvSpPr>
                <a:spLocks/>
              </p:cNvSpPr>
              <p:nvPr/>
            </p:nvSpPr>
            <p:spPr bwMode="auto">
              <a:xfrm>
                <a:off x="6861969" y="3875088"/>
                <a:ext cx="0" cy="260350"/>
              </a:xfrm>
              <a:custGeom>
                <a:avLst/>
                <a:gdLst>
                  <a:gd name="T0" fmla="*/ 328 h 328"/>
                  <a:gd name="T1" fmla="*/ 0 h 328"/>
                  <a:gd name="T2" fmla="*/ 328 h 32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28">
                    <a:moveTo>
                      <a:pt x="0" y="328"/>
                    </a:moveTo>
                    <a:lnTo>
                      <a:pt x="0" y="0"/>
                    </a:lnTo>
                    <a:lnTo>
                      <a:pt x="0" y="328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8" name="Freeform 333"/>
              <p:cNvSpPr>
                <a:spLocks/>
              </p:cNvSpPr>
              <p:nvPr/>
            </p:nvSpPr>
            <p:spPr bwMode="auto">
              <a:xfrm>
                <a:off x="6763544" y="3905250"/>
                <a:ext cx="200025" cy="200025"/>
              </a:xfrm>
              <a:custGeom>
                <a:avLst/>
                <a:gdLst>
                  <a:gd name="T0" fmla="*/ 252 w 252"/>
                  <a:gd name="T1" fmla="*/ 125 h 252"/>
                  <a:gd name="T2" fmla="*/ 242 w 252"/>
                  <a:gd name="T3" fmla="*/ 77 h 252"/>
                  <a:gd name="T4" fmla="*/ 214 w 252"/>
                  <a:gd name="T5" fmla="*/ 36 h 252"/>
                  <a:gd name="T6" fmla="*/ 173 w 252"/>
                  <a:gd name="T7" fmla="*/ 10 h 252"/>
                  <a:gd name="T8" fmla="*/ 125 w 252"/>
                  <a:gd name="T9" fmla="*/ 0 h 252"/>
                  <a:gd name="T10" fmla="*/ 78 w 252"/>
                  <a:gd name="T11" fmla="*/ 10 h 252"/>
                  <a:gd name="T12" fmla="*/ 36 w 252"/>
                  <a:gd name="T13" fmla="*/ 36 h 252"/>
                  <a:gd name="T14" fmla="*/ 10 w 252"/>
                  <a:gd name="T15" fmla="*/ 77 h 252"/>
                  <a:gd name="T16" fmla="*/ 0 w 252"/>
                  <a:gd name="T17" fmla="*/ 125 h 252"/>
                  <a:gd name="T18" fmla="*/ 10 w 252"/>
                  <a:gd name="T19" fmla="*/ 174 h 252"/>
                  <a:gd name="T20" fmla="*/ 36 w 252"/>
                  <a:gd name="T21" fmla="*/ 214 h 252"/>
                  <a:gd name="T22" fmla="*/ 78 w 252"/>
                  <a:gd name="T23" fmla="*/ 242 h 252"/>
                  <a:gd name="T24" fmla="*/ 125 w 252"/>
                  <a:gd name="T25" fmla="*/ 252 h 252"/>
                  <a:gd name="T26" fmla="*/ 173 w 252"/>
                  <a:gd name="T27" fmla="*/ 242 h 252"/>
                  <a:gd name="T28" fmla="*/ 214 w 252"/>
                  <a:gd name="T29" fmla="*/ 214 h 252"/>
                  <a:gd name="T30" fmla="*/ 242 w 252"/>
                  <a:gd name="T31" fmla="*/ 174 h 252"/>
                  <a:gd name="T32" fmla="*/ 252 w 252"/>
                  <a:gd name="T33" fmla="*/ 125 h 252"/>
                  <a:gd name="T34" fmla="*/ 242 w 252"/>
                  <a:gd name="T35" fmla="*/ 77 h 252"/>
                  <a:gd name="T36" fmla="*/ 214 w 252"/>
                  <a:gd name="T37" fmla="*/ 36 h 252"/>
                  <a:gd name="T38" fmla="*/ 173 w 252"/>
                  <a:gd name="T39" fmla="*/ 10 h 252"/>
                  <a:gd name="T40" fmla="*/ 125 w 252"/>
                  <a:gd name="T41" fmla="*/ 0 h 252"/>
                  <a:gd name="T42" fmla="*/ 78 w 252"/>
                  <a:gd name="T43" fmla="*/ 10 h 252"/>
                  <a:gd name="T44" fmla="*/ 36 w 252"/>
                  <a:gd name="T45" fmla="*/ 36 h 252"/>
                  <a:gd name="T46" fmla="*/ 10 w 252"/>
                  <a:gd name="T47" fmla="*/ 77 h 252"/>
                  <a:gd name="T48" fmla="*/ 0 w 252"/>
                  <a:gd name="T49" fmla="*/ 125 h 252"/>
                  <a:gd name="T50" fmla="*/ 10 w 252"/>
                  <a:gd name="T51" fmla="*/ 174 h 252"/>
                  <a:gd name="T52" fmla="*/ 36 w 252"/>
                  <a:gd name="T53" fmla="*/ 214 h 252"/>
                  <a:gd name="T54" fmla="*/ 78 w 252"/>
                  <a:gd name="T55" fmla="*/ 242 h 252"/>
                  <a:gd name="T56" fmla="*/ 125 w 252"/>
                  <a:gd name="T57" fmla="*/ 252 h 252"/>
                  <a:gd name="T58" fmla="*/ 173 w 252"/>
                  <a:gd name="T59" fmla="*/ 242 h 252"/>
                  <a:gd name="T60" fmla="*/ 214 w 252"/>
                  <a:gd name="T61" fmla="*/ 214 h 252"/>
                  <a:gd name="T62" fmla="*/ 242 w 252"/>
                  <a:gd name="T63" fmla="*/ 174 h 252"/>
                  <a:gd name="T64" fmla="*/ 252 w 252"/>
                  <a:gd name="T65" fmla="*/ 125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2">
                    <a:moveTo>
                      <a:pt x="252" y="125"/>
                    </a:move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5"/>
                    </a:lnTo>
                    <a:lnTo>
                      <a:pt x="242" y="77"/>
                    </a:lnTo>
                    <a:lnTo>
                      <a:pt x="214" y="36"/>
                    </a:lnTo>
                    <a:lnTo>
                      <a:pt x="173" y="10"/>
                    </a:lnTo>
                    <a:lnTo>
                      <a:pt x="125" y="0"/>
                    </a:lnTo>
                    <a:lnTo>
                      <a:pt x="78" y="10"/>
                    </a:lnTo>
                    <a:lnTo>
                      <a:pt x="36" y="36"/>
                    </a:lnTo>
                    <a:lnTo>
                      <a:pt x="10" y="77"/>
                    </a:lnTo>
                    <a:lnTo>
                      <a:pt x="0" y="125"/>
                    </a:lnTo>
                    <a:lnTo>
                      <a:pt x="10" y="174"/>
                    </a:lnTo>
                    <a:lnTo>
                      <a:pt x="36" y="214"/>
                    </a:lnTo>
                    <a:lnTo>
                      <a:pt x="78" y="242"/>
                    </a:lnTo>
                    <a:lnTo>
                      <a:pt x="125" y="252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2" y="174"/>
                    </a:lnTo>
                    <a:lnTo>
                      <a:pt x="252" y="125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9" name="Freeform 334"/>
              <p:cNvSpPr>
                <a:spLocks/>
              </p:cNvSpPr>
              <p:nvPr/>
            </p:nvSpPr>
            <p:spPr bwMode="auto">
              <a:xfrm>
                <a:off x="6503194" y="3783013"/>
                <a:ext cx="200025" cy="200025"/>
              </a:xfrm>
              <a:custGeom>
                <a:avLst/>
                <a:gdLst>
                  <a:gd name="T0" fmla="*/ 252 w 252"/>
                  <a:gd name="T1" fmla="*/ 126 h 253"/>
                  <a:gd name="T2" fmla="*/ 242 w 252"/>
                  <a:gd name="T3" fmla="*/ 78 h 253"/>
                  <a:gd name="T4" fmla="*/ 216 w 252"/>
                  <a:gd name="T5" fmla="*/ 37 h 253"/>
                  <a:gd name="T6" fmla="*/ 175 w 252"/>
                  <a:gd name="T7" fmla="*/ 10 h 253"/>
                  <a:gd name="T8" fmla="*/ 127 w 252"/>
                  <a:gd name="T9" fmla="*/ 0 h 253"/>
                  <a:gd name="T10" fmla="*/ 79 w 252"/>
                  <a:gd name="T11" fmla="*/ 10 h 253"/>
                  <a:gd name="T12" fmla="*/ 38 w 252"/>
                  <a:gd name="T13" fmla="*/ 37 h 253"/>
                  <a:gd name="T14" fmla="*/ 10 w 252"/>
                  <a:gd name="T15" fmla="*/ 78 h 253"/>
                  <a:gd name="T16" fmla="*/ 0 w 252"/>
                  <a:gd name="T17" fmla="*/ 126 h 253"/>
                  <a:gd name="T18" fmla="*/ 10 w 252"/>
                  <a:gd name="T19" fmla="*/ 173 h 253"/>
                  <a:gd name="T20" fmla="*/ 38 w 252"/>
                  <a:gd name="T21" fmla="*/ 215 h 253"/>
                  <a:gd name="T22" fmla="*/ 79 w 252"/>
                  <a:gd name="T23" fmla="*/ 243 h 253"/>
                  <a:gd name="T24" fmla="*/ 127 w 252"/>
                  <a:gd name="T25" fmla="*/ 253 h 253"/>
                  <a:gd name="T26" fmla="*/ 175 w 252"/>
                  <a:gd name="T27" fmla="*/ 243 h 253"/>
                  <a:gd name="T28" fmla="*/ 216 w 252"/>
                  <a:gd name="T29" fmla="*/ 215 h 253"/>
                  <a:gd name="T30" fmla="*/ 242 w 252"/>
                  <a:gd name="T31" fmla="*/ 173 h 253"/>
                  <a:gd name="T32" fmla="*/ 252 w 252"/>
                  <a:gd name="T33" fmla="*/ 126 h 253"/>
                  <a:gd name="T34" fmla="*/ 252 w 252"/>
                  <a:gd name="T35" fmla="*/ 1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3">
                    <a:moveTo>
                      <a:pt x="252" y="126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9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9" y="243"/>
                    </a:lnTo>
                    <a:lnTo>
                      <a:pt x="127" y="253"/>
                    </a:lnTo>
                    <a:lnTo>
                      <a:pt x="175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0" name="Freeform 335"/>
              <p:cNvSpPr>
                <a:spLocks/>
              </p:cNvSpPr>
              <p:nvPr/>
            </p:nvSpPr>
            <p:spPr bwMode="auto">
              <a:xfrm>
                <a:off x="6503194" y="3783013"/>
                <a:ext cx="200025" cy="200025"/>
              </a:xfrm>
              <a:custGeom>
                <a:avLst/>
                <a:gdLst>
                  <a:gd name="T0" fmla="*/ 252 w 252"/>
                  <a:gd name="T1" fmla="*/ 126 h 253"/>
                  <a:gd name="T2" fmla="*/ 242 w 252"/>
                  <a:gd name="T3" fmla="*/ 78 h 253"/>
                  <a:gd name="T4" fmla="*/ 216 w 252"/>
                  <a:gd name="T5" fmla="*/ 37 h 253"/>
                  <a:gd name="T6" fmla="*/ 175 w 252"/>
                  <a:gd name="T7" fmla="*/ 10 h 253"/>
                  <a:gd name="T8" fmla="*/ 127 w 252"/>
                  <a:gd name="T9" fmla="*/ 0 h 253"/>
                  <a:gd name="T10" fmla="*/ 79 w 252"/>
                  <a:gd name="T11" fmla="*/ 10 h 253"/>
                  <a:gd name="T12" fmla="*/ 38 w 252"/>
                  <a:gd name="T13" fmla="*/ 37 h 253"/>
                  <a:gd name="T14" fmla="*/ 10 w 252"/>
                  <a:gd name="T15" fmla="*/ 78 h 253"/>
                  <a:gd name="T16" fmla="*/ 0 w 252"/>
                  <a:gd name="T17" fmla="*/ 126 h 253"/>
                  <a:gd name="T18" fmla="*/ 10 w 252"/>
                  <a:gd name="T19" fmla="*/ 173 h 253"/>
                  <a:gd name="T20" fmla="*/ 38 w 252"/>
                  <a:gd name="T21" fmla="*/ 215 h 253"/>
                  <a:gd name="T22" fmla="*/ 79 w 252"/>
                  <a:gd name="T23" fmla="*/ 243 h 253"/>
                  <a:gd name="T24" fmla="*/ 127 w 252"/>
                  <a:gd name="T25" fmla="*/ 253 h 253"/>
                  <a:gd name="T26" fmla="*/ 175 w 252"/>
                  <a:gd name="T27" fmla="*/ 243 h 253"/>
                  <a:gd name="T28" fmla="*/ 216 w 252"/>
                  <a:gd name="T29" fmla="*/ 215 h 253"/>
                  <a:gd name="T30" fmla="*/ 242 w 252"/>
                  <a:gd name="T31" fmla="*/ 173 h 253"/>
                  <a:gd name="T32" fmla="*/ 252 w 252"/>
                  <a:gd name="T33" fmla="*/ 126 h 253"/>
                  <a:gd name="T34" fmla="*/ 252 w 252"/>
                  <a:gd name="T35" fmla="*/ 1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2" h="253">
                    <a:moveTo>
                      <a:pt x="252" y="126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9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9" y="243"/>
                    </a:lnTo>
                    <a:lnTo>
                      <a:pt x="127" y="253"/>
                    </a:lnTo>
                    <a:lnTo>
                      <a:pt x="175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  <a:lnTo>
                      <a:pt x="252" y="126"/>
                    </a:lnTo>
                    <a:close/>
                  </a:path>
                </a:pathLst>
              </a:custGeom>
              <a:solidFill>
                <a:srgbClr val="00AFFF"/>
              </a:solidFill>
              <a:ln w="0">
                <a:solidFill>
                  <a:srgbClr val="00A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1" name="Freeform 336"/>
              <p:cNvSpPr>
                <a:spLocks/>
              </p:cNvSpPr>
              <p:nvPr/>
            </p:nvSpPr>
            <p:spPr bwMode="auto">
              <a:xfrm>
                <a:off x="6603207" y="3724275"/>
                <a:ext cx="0" cy="317500"/>
              </a:xfrm>
              <a:custGeom>
                <a:avLst/>
                <a:gdLst>
                  <a:gd name="T0" fmla="*/ 399 h 399"/>
                  <a:gd name="T1" fmla="*/ 0 h 399"/>
                  <a:gd name="T2" fmla="*/ 399 h 39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99">
                    <a:moveTo>
                      <a:pt x="0" y="399"/>
                    </a:moveTo>
                    <a:lnTo>
                      <a:pt x="0" y="0"/>
                    </a:lnTo>
                    <a:lnTo>
                      <a:pt x="0" y="399"/>
                    </a:lnTo>
                  </a:path>
                </a:pathLst>
              </a:custGeom>
              <a:noFill/>
              <a:ln w="3175">
                <a:solidFill>
                  <a:srgbClr val="00A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2" name="Freeform 337"/>
              <p:cNvSpPr>
                <a:spLocks/>
              </p:cNvSpPr>
              <p:nvPr/>
            </p:nvSpPr>
            <p:spPr bwMode="auto">
              <a:xfrm>
                <a:off x="6503194" y="3783013"/>
                <a:ext cx="200025" cy="200025"/>
              </a:xfrm>
              <a:custGeom>
                <a:avLst/>
                <a:gdLst>
                  <a:gd name="T0" fmla="*/ 252 w 252"/>
                  <a:gd name="T1" fmla="*/ 126 h 253"/>
                  <a:gd name="T2" fmla="*/ 242 w 252"/>
                  <a:gd name="T3" fmla="*/ 78 h 253"/>
                  <a:gd name="T4" fmla="*/ 216 w 252"/>
                  <a:gd name="T5" fmla="*/ 37 h 253"/>
                  <a:gd name="T6" fmla="*/ 175 w 252"/>
                  <a:gd name="T7" fmla="*/ 10 h 253"/>
                  <a:gd name="T8" fmla="*/ 127 w 252"/>
                  <a:gd name="T9" fmla="*/ 0 h 253"/>
                  <a:gd name="T10" fmla="*/ 79 w 252"/>
                  <a:gd name="T11" fmla="*/ 10 h 253"/>
                  <a:gd name="T12" fmla="*/ 38 w 252"/>
                  <a:gd name="T13" fmla="*/ 37 h 253"/>
                  <a:gd name="T14" fmla="*/ 10 w 252"/>
                  <a:gd name="T15" fmla="*/ 78 h 253"/>
                  <a:gd name="T16" fmla="*/ 0 w 252"/>
                  <a:gd name="T17" fmla="*/ 126 h 253"/>
                  <a:gd name="T18" fmla="*/ 10 w 252"/>
                  <a:gd name="T19" fmla="*/ 173 h 253"/>
                  <a:gd name="T20" fmla="*/ 38 w 252"/>
                  <a:gd name="T21" fmla="*/ 215 h 253"/>
                  <a:gd name="T22" fmla="*/ 79 w 252"/>
                  <a:gd name="T23" fmla="*/ 243 h 253"/>
                  <a:gd name="T24" fmla="*/ 127 w 252"/>
                  <a:gd name="T25" fmla="*/ 253 h 253"/>
                  <a:gd name="T26" fmla="*/ 175 w 252"/>
                  <a:gd name="T27" fmla="*/ 243 h 253"/>
                  <a:gd name="T28" fmla="*/ 216 w 252"/>
                  <a:gd name="T29" fmla="*/ 215 h 253"/>
                  <a:gd name="T30" fmla="*/ 242 w 252"/>
                  <a:gd name="T31" fmla="*/ 173 h 253"/>
                  <a:gd name="T32" fmla="*/ 252 w 252"/>
                  <a:gd name="T33" fmla="*/ 126 h 253"/>
                  <a:gd name="T34" fmla="*/ 242 w 252"/>
                  <a:gd name="T35" fmla="*/ 78 h 253"/>
                  <a:gd name="T36" fmla="*/ 216 w 252"/>
                  <a:gd name="T37" fmla="*/ 37 h 253"/>
                  <a:gd name="T38" fmla="*/ 175 w 252"/>
                  <a:gd name="T39" fmla="*/ 10 h 253"/>
                  <a:gd name="T40" fmla="*/ 127 w 252"/>
                  <a:gd name="T41" fmla="*/ 0 h 253"/>
                  <a:gd name="T42" fmla="*/ 79 w 252"/>
                  <a:gd name="T43" fmla="*/ 10 h 253"/>
                  <a:gd name="T44" fmla="*/ 38 w 252"/>
                  <a:gd name="T45" fmla="*/ 37 h 253"/>
                  <a:gd name="T46" fmla="*/ 10 w 252"/>
                  <a:gd name="T47" fmla="*/ 78 h 253"/>
                  <a:gd name="T48" fmla="*/ 0 w 252"/>
                  <a:gd name="T49" fmla="*/ 126 h 253"/>
                  <a:gd name="T50" fmla="*/ 10 w 252"/>
                  <a:gd name="T51" fmla="*/ 173 h 253"/>
                  <a:gd name="T52" fmla="*/ 38 w 252"/>
                  <a:gd name="T53" fmla="*/ 215 h 253"/>
                  <a:gd name="T54" fmla="*/ 79 w 252"/>
                  <a:gd name="T55" fmla="*/ 243 h 253"/>
                  <a:gd name="T56" fmla="*/ 127 w 252"/>
                  <a:gd name="T57" fmla="*/ 253 h 253"/>
                  <a:gd name="T58" fmla="*/ 175 w 252"/>
                  <a:gd name="T59" fmla="*/ 243 h 253"/>
                  <a:gd name="T60" fmla="*/ 216 w 252"/>
                  <a:gd name="T61" fmla="*/ 215 h 253"/>
                  <a:gd name="T62" fmla="*/ 242 w 252"/>
                  <a:gd name="T63" fmla="*/ 173 h 253"/>
                  <a:gd name="T64" fmla="*/ 252 w 252"/>
                  <a:gd name="T65" fmla="*/ 1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2" h="253">
                    <a:moveTo>
                      <a:pt x="252" y="126"/>
                    </a:move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9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9" y="243"/>
                    </a:lnTo>
                    <a:lnTo>
                      <a:pt x="127" y="253"/>
                    </a:lnTo>
                    <a:lnTo>
                      <a:pt x="175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  <a:lnTo>
                      <a:pt x="242" y="78"/>
                    </a:lnTo>
                    <a:lnTo>
                      <a:pt x="216" y="37"/>
                    </a:lnTo>
                    <a:lnTo>
                      <a:pt x="175" y="10"/>
                    </a:lnTo>
                    <a:lnTo>
                      <a:pt x="127" y="0"/>
                    </a:lnTo>
                    <a:lnTo>
                      <a:pt x="79" y="10"/>
                    </a:lnTo>
                    <a:lnTo>
                      <a:pt x="38" y="37"/>
                    </a:lnTo>
                    <a:lnTo>
                      <a:pt x="10" y="78"/>
                    </a:lnTo>
                    <a:lnTo>
                      <a:pt x="0" y="126"/>
                    </a:lnTo>
                    <a:lnTo>
                      <a:pt x="10" y="173"/>
                    </a:lnTo>
                    <a:lnTo>
                      <a:pt x="38" y="215"/>
                    </a:lnTo>
                    <a:lnTo>
                      <a:pt x="79" y="243"/>
                    </a:lnTo>
                    <a:lnTo>
                      <a:pt x="127" y="253"/>
                    </a:lnTo>
                    <a:lnTo>
                      <a:pt x="175" y="243"/>
                    </a:lnTo>
                    <a:lnTo>
                      <a:pt x="216" y="215"/>
                    </a:lnTo>
                    <a:lnTo>
                      <a:pt x="242" y="173"/>
                    </a:lnTo>
                    <a:lnTo>
                      <a:pt x="252" y="126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3" name="Freeform 338"/>
              <p:cNvSpPr>
                <a:spLocks/>
              </p:cNvSpPr>
              <p:nvPr/>
            </p:nvSpPr>
            <p:spPr bwMode="auto">
              <a:xfrm>
                <a:off x="6304757" y="3270250"/>
                <a:ext cx="198438" cy="200025"/>
              </a:xfrm>
              <a:custGeom>
                <a:avLst/>
                <a:gdLst>
                  <a:gd name="T0" fmla="*/ 251 w 251"/>
                  <a:gd name="T1" fmla="*/ 125 h 250"/>
                  <a:gd name="T2" fmla="*/ 243 w 251"/>
                  <a:gd name="T3" fmla="*/ 77 h 250"/>
                  <a:gd name="T4" fmla="*/ 215 w 251"/>
                  <a:gd name="T5" fmla="*/ 36 h 250"/>
                  <a:gd name="T6" fmla="*/ 173 w 251"/>
                  <a:gd name="T7" fmla="*/ 8 h 250"/>
                  <a:gd name="T8" fmla="*/ 126 w 251"/>
                  <a:gd name="T9" fmla="*/ 0 h 250"/>
                  <a:gd name="T10" fmla="*/ 78 w 251"/>
                  <a:gd name="T11" fmla="*/ 8 h 250"/>
                  <a:gd name="T12" fmla="*/ 37 w 251"/>
                  <a:gd name="T13" fmla="*/ 36 h 250"/>
                  <a:gd name="T14" fmla="*/ 9 w 251"/>
                  <a:gd name="T15" fmla="*/ 77 h 250"/>
                  <a:gd name="T16" fmla="*/ 0 w 251"/>
                  <a:gd name="T17" fmla="*/ 125 h 250"/>
                  <a:gd name="T18" fmla="*/ 9 w 251"/>
                  <a:gd name="T19" fmla="*/ 173 h 250"/>
                  <a:gd name="T20" fmla="*/ 37 w 251"/>
                  <a:gd name="T21" fmla="*/ 214 h 250"/>
                  <a:gd name="T22" fmla="*/ 78 w 251"/>
                  <a:gd name="T23" fmla="*/ 240 h 250"/>
                  <a:gd name="T24" fmla="*/ 126 w 251"/>
                  <a:gd name="T25" fmla="*/ 250 h 250"/>
                  <a:gd name="T26" fmla="*/ 173 w 251"/>
                  <a:gd name="T27" fmla="*/ 240 h 250"/>
                  <a:gd name="T28" fmla="*/ 215 w 251"/>
                  <a:gd name="T29" fmla="*/ 214 h 250"/>
                  <a:gd name="T30" fmla="*/ 243 w 251"/>
                  <a:gd name="T31" fmla="*/ 173 h 250"/>
                  <a:gd name="T32" fmla="*/ 251 w 251"/>
                  <a:gd name="T33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1" h="250">
                    <a:moveTo>
                      <a:pt x="251" y="125"/>
                    </a:moveTo>
                    <a:lnTo>
                      <a:pt x="243" y="77"/>
                    </a:lnTo>
                    <a:lnTo>
                      <a:pt x="215" y="36"/>
                    </a:lnTo>
                    <a:lnTo>
                      <a:pt x="173" y="8"/>
                    </a:lnTo>
                    <a:lnTo>
                      <a:pt x="126" y="0"/>
                    </a:lnTo>
                    <a:lnTo>
                      <a:pt x="78" y="8"/>
                    </a:lnTo>
                    <a:lnTo>
                      <a:pt x="37" y="36"/>
                    </a:lnTo>
                    <a:lnTo>
                      <a:pt x="9" y="77"/>
                    </a:lnTo>
                    <a:lnTo>
                      <a:pt x="0" y="125"/>
                    </a:lnTo>
                    <a:lnTo>
                      <a:pt x="9" y="173"/>
                    </a:lnTo>
                    <a:lnTo>
                      <a:pt x="37" y="214"/>
                    </a:lnTo>
                    <a:lnTo>
                      <a:pt x="78" y="240"/>
                    </a:lnTo>
                    <a:lnTo>
                      <a:pt x="126" y="250"/>
                    </a:lnTo>
                    <a:lnTo>
                      <a:pt x="173" y="240"/>
                    </a:lnTo>
                    <a:lnTo>
                      <a:pt x="215" y="214"/>
                    </a:lnTo>
                    <a:lnTo>
                      <a:pt x="243" y="173"/>
                    </a:lnTo>
                    <a:lnTo>
                      <a:pt x="251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4" name="Freeform 339"/>
              <p:cNvSpPr>
                <a:spLocks/>
              </p:cNvSpPr>
              <p:nvPr/>
            </p:nvSpPr>
            <p:spPr bwMode="auto">
              <a:xfrm>
                <a:off x="6530182" y="3505200"/>
                <a:ext cx="198438" cy="198438"/>
              </a:xfrm>
              <a:custGeom>
                <a:avLst/>
                <a:gdLst>
                  <a:gd name="T0" fmla="*/ 250 w 250"/>
                  <a:gd name="T1" fmla="*/ 125 h 250"/>
                  <a:gd name="T2" fmla="*/ 240 w 250"/>
                  <a:gd name="T3" fmla="*/ 77 h 250"/>
                  <a:gd name="T4" fmla="*/ 214 w 250"/>
                  <a:gd name="T5" fmla="*/ 36 h 250"/>
                  <a:gd name="T6" fmla="*/ 173 w 250"/>
                  <a:gd name="T7" fmla="*/ 8 h 250"/>
                  <a:gd name="T8" fmla="*/ 125 w 250"/>
                  <a:gd name="T9" fmla="*/ 0 h 250"/>
                  <a:gd name="T10" fmla="*/ 77 w 250"/>
                  <a:gd name="T11" fmla="*/ 8 h 250"/>
                  <a:gd name="T12" fmla="*/ 36 w 250"/>
                  <a:gd name="T13" fmla="*/ 36 h 250"/>
                  <a:gd name="T14" fmla="*/ 8 w 250"/>
                  <a:gd name="T15" fmla="*/ 77 h 250"/>
                  <a:gd name="T16" fmla="*/ 0 w 250"/>
                  <a:gd name="T17" fmla="*/ 125 h 250"/>
                  <a:gd name="T18" fmla="*/ 8 w 250"/>
                  <a:gd name="T19" fmla="*/ 173 h 250"/>
                  <a:gd name="T20" fmla="*/ 36 w 250"/>
                  <a:gd name="T21" fmla="*/ 214 h 250"/>
                  <a:gd name="T22" fmla="*/ 77 w 250"/>
                  <a:gd name="T23" fmla="*/ 242 h 250"/>
                  <a:gd name="T24" fmla="*/ 125 w 250"/>
                  <a:gd name="T25" fmla="*/ 250 h 250"/>
                  <a:gd name="T26" fmla="*/ 173 w 250"/>
                  <a:gd name="T27" fmla="*/ 242 h 250"/>
                  <a:gd name="T28" fmla="*/ 214 w 250"/>
                  <a:gd name="T29" fmla="*/ 214 h 250"/>
                  <a:gd name="T30" fmla="*/ 240 w 250"/>
                  <a:gd name="T31" fmla="*/ 173 h 250"/>
                  <a:gd name="T32" fmla="*/ 250 w 250"/>
                  <a:gd name="T33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0" h="250">
                    <a:moveTo>
                      <a:pt x="250" y="125"/>
                    </a:moveTo>
                    <a:lnTo>
                      <a:pt x="240" y="77"/>
                    </a:lnTo>
                    <a:lnTo>
                      <a:pt x="214" y="36"/>
                    </a:lnTo>
                    <a:lnTo>
                      <a:pt x="173" y="8"/>
                    </a:lnTo>
                    <a:lnTo>
                      <a:pt x="125" y="0"/>
                    </a:lnTo>
                    <a:lnTo>
                      <a:pt x="77" y="8"/>
                    </a:lnTo>
                    <a:lnTo>
                      <a:pt x="36" y="36"/>
                    </a:lnTo>
                    <a:lnTo>
                      <a:pt x="8" y="77"/>
                    </a:lnTo>
                    <a:lnTo>
                      <a:pt x="0" y="125"/>
                    </a:lnTo>
                    <a:lnTo>
                      <a:pt x="8" y="173"/>
                    </a:lnTo>
                    <a:lnTo>
                      <a:pt x="36" y="214"/>
                    </a:lnTo>
                    <a:lnTo>
                      <a:pt x="77" y="242"/>
                    </a:lnTo>
                    <a:lnTo>
                      <a:pt x="125" y="250"/>
                    </a:lnTo>
                    <a:lnTo>
                      <a:pt x="173" y="242"/>
                    </a:lnTo>
                    <a:lnTo>
                      <a:pt x="214" y="214"/>
                    </a:lnTo>
                    <a:lnTo>
                      <a:pt x="240" y="173"/>
                    </a:lnTo>
                    <a:lnTo>
                      <a:pt x="250" y="125"/>
                    </a:lnTo>
                  </a:path>
                </a:pathLst>
              </a:cu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5" name="Line 340"/>
              <p:cNvSpPr>
                <a:spLocks noChangeShapeType="1"/>
              </p:cNvSpPr>
              <p:nvPr/>
            </p:nvSpPr>
            <p:spPr bwMode="auto">
              <a:xfrm flipV="1">
                <a:off x="6404769" y="3286125"/>
                <a:ext cx="0" cy="168275"/>
              </a:xfrm>
              <a:prstGeom prst="line">
                <a:avLst/>
              </a:pr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6" name="Line 341"/>
              <p:cNvSpPr>
                <a:spLocks noChangeShapeType="1"/>
              </p:cNvSpPr>
              <p:nvPr/>
            </p:nvSpPr>
            <p:spPr bwMode="auto">
              <a:xfrm flipV="1">
                <a:off x="6630194" y="3560763"/>
                <a:ext cx="0" cy="87313"/>
              </a:xfrm>
              <a:prstGeom prst="line">
                <a:avLst/>
              </a:prstGeom>
              <a:noFill/>
              <a:ln w="3175">
                <a:solidFill>
                  <a:srgbClr val="191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7" name="Freeform 342"/>
              <p:cNvSpPr>
                <a:spLocks/>
              </p:cNvSpPr>
              <p:nvPr/>
            </p:nvSpPr>
            <p:spPr bwMode="auto">
              <a:xfrm>
                <a:off x="8138319" y="4127500"/>
                <a:ext cx="200025" cy="173038"/>
              </a:xfrm>
              <a:custGeom>
                <a:avLst/>
                <a:gdLst>
                  <a:gd name="T0" fmla="*/ 125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5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5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8" name="Freeform 343"/>
              <p:cNvSpPr>
                <a:spLocks/>
              </p:cNvSpPr>
              <p:nvPr/>
            </p:nvSpPr>
            <p:spPr bwMode="auto">
              <a:xfrm>
                <a:off x="8138319" y="4127500"/>
                <a:ext cx="200025" cy="173038"/>
              </a:xfrm>
              <a:custGeom>
                <a:avLst/>
                <a:gdLst>
                  <a:gd name="T0" fmla="*/ 125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5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5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5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9" name="Freeform 344"/>
              <p:cNvSpPr>
                <a:spLocks/>
              </p:cNvSpPr>
              <p:nvPr/>
            </p:nvSpPr>
            <p:spPr bwMode="auto">
              <a:xfrm>
                <a:off x="7411244" y="4030663"/>
                <a:ext cx="200025" cy="173038"/>
              </a:xfrm>
              <a:custGeom>
                <a:avLst/>
                <a:gdLst>
                  <a:gd name="T0" fmla="*/ 126 w 253"/>
                  <a:gd name="T1" fmla="*/ 0 h 217"/>
                  <a:gd name="T2" fmla="*/ 253 w 253"/>
                  <a:gd name="T3" fmla="*/ 217 h 217"/>
                  <a:gd name="T4" fmla="*/ 0 w 253"/>
                  <a:gd name="T5" fmla="*/ 217 h 217"/>
                  <a:gd name="T6" fmla="*/ 126 w 253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" h="217">
                    <a:moveTo>
                      <a:pt x="126" y="0"/>
                    </a:moveTo>
                    <a:lnTo>
                      <a:pt x="253" y="217"/>
                    </a:lnTo>
                    <a:lnTo>
                      <a:pt x="0" y="217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0" name="Freeform 345"/>
              <p:cNvSpPr>
                <a:spLocks/>
              </p:cNvSpPr>
              <p:nvPr/>
            </p:nvSpPr>
            <p:spPr bwMode="auto">
              <a:xfrm>
                <a:off x="7031832" y="4030663"/>
                <a:ext cx="200025" cy="173038"/>
              </a:xfrm>
              <a:custGeom>
                <a:avLst/>
                <a:gdLst>
                  <a:gd name="T0" fmla="*/ 125 w 250"/>
                  <a:gd name="T1" fmla="*/ 0 h 217"/>
                  <a:gd name="T2" fmla="*/ 250 w 250"/>
                  <a:gd name="T3" fmla="*/ 217 h 217"/>
                  <a:gd name="T4" fmla="*/ 0 w 250"/>
                  <a:gd name="T5" fmla="*/ 217 h 217"/>
                  <a:gd name="T6" fmla="*/ 125 w 250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" h="217">
                    <a:moveTo>
                      <a:pt x="125" y="0"/>
                    </a:moveTo>
                    <a:lnTo>
                      <a:pt x="250" y="217"/>
                    </a:lnTo>
                    <a:lnTo>
                      <a:pt x="0" y="21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1" name="Freeform 346"/>
              <p:cNvSpPr>
                <a:spLocks/>
              </p:cNvSpPr>
              <p:nvPr/>
            </p:nvSpPr>
            <p:spPr bwMode="auto">
              <a:xfrm>
                <a:off x="7193757" y="3833813"/>
                <a:ext cx="200025" cy="173038"/>
              </a:xfrm>
              <a:custGeom>
                <a:avLst/>
                <a:gdLst>
                  <a:gd name="T0" fmla="*/ 125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5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5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0000FF"/>
              </a:solidFill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2" name="Freeform 347"/>
              <p:cNvSpPr>
                <a:spLocks/>
              </p:cNvSpPr>
              <p:nvPr/>
            </p:nvSpPr>
            <p:spPr bwMode="auto">
              <a:xfrm>
                <a:off x="7411244" y="4030663"/>
                <a:ext cx="200025" cy="173038"/>
              </a:xfrm>
              <a:custGeom>
                <a:avLst/>
                <a:gdLst>
                  <a:gd name="T0" fmla="*/ 126 w 253"/>
                  <a:gd name="T1" fmla="*/ 0 h 217"/>
                  <a:gd name="T2" fmla="*/ 253 w 253"/>
                  <a:gd name="T3" fmla="*/ 217 h 217"/>
                  <a:gd name="T4" fmla="*/ 0 w 253"/>
                  <a:gd name="T5" fmla="*/ 217 h 217"/>
                  <a:gd name="T6" fmla="*/ 126 w 253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3" h="217">
                    <a:moveTo>
                      <a:pt x="126" y="0"/>
                    </a:moveTo>
                    <a:lnTo>
                      <a:pt x="253" y="217"/>
                    </a:lnTo>
                    <a:lnTo>
                      <a:pt x="0" y="217"/>
                    </a:lnTo>
                    <a:lnTo>
                      <a:pt x="126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3" name="Freeform 348"/>
              <p:cNvSpPr>
                <a:spLocks/>
              </p:cNvSpPr>
              <p:nvPr/>
            </p:nvSpPr>
            <p:spPr bwMode="auto">
              <a:xfrm>
                <a:off x="7031832" y="4030663"/>
                <a:ext cx="200025" cy="173038"/>
              </a:xfrm>
              <a:custGeom>
                <a:avLst/>
                <a:gdLst>
                  <a:gd name="T0" fmla="*/ 125 w 250"/>
                  <a:gd name="T1" fmla="*/ 0 h 217"/>
                  <a:gd name="T2" fmla="*/ 250 w 250"/>
                  <a:gd name="T3" fmla="*/ 217 h 217"/>
                  <a:gd name="T4" fmla="*/ 0 w 250"/>
                  <a:gd name="T5" fmla="*/ 217 h 217"/>
                  <a:gd name="T6" fmla="*/ 125 w 250"/>
                  <a:gd name="T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0" h="217">
                    <a:moveTo>
                      <a:pt x="125" y="0"/>
                    </a:moveTo>
                    <a:lnTo>
                      <a:pt x="250" y="217"/>
                    </a:lnTo>
                    <a:lnTo>
                      <a:pt x="0" y="217"/>
                    </a:lnTo>
                    <a:lnTo>
                      <a:pt x="125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4" name="Freeform 349"/>
              <p:cNvSpPr>
                <a:spLocks/>
              </p:cNvSpPr>
              <p:nvPr/>
            </p:nvSpPr>
            <p:spPr bwMode="auto">
              <a:xfrm>
                <a:off x="7193757" y="3833813"/>
                <a:ext cx="200025" cy="173038"/>
              </a:xfrm>
              <a:custGeom>
                <a:avLst/>
                <a:gdLst>
                  <a:gd name="T0" fmla="*/ 125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5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5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5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5" name="Freeform 350"/>
              <p:cNvSpPr>
                <a:spLocks/>
              </p:cNvSpPr>
              <p:nvPr/>
            </p:nvSpPr>
            <p:spPr bwMode="auto">
              <a:xfrm>
                <a:off x="6376194" y="3617913"/>
                <a:ext cx="200025" cy="174625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  <a:gd name="T8" fmla="*/ 126 w 2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6" name="Freeform 351"/>
              <p:cNvSpPr>
                <a:spLocks/>
              </p:cNvSpPr>
              <p:nvPr/>
            </p:nvSpPr>
            <p:spPr bwMode="auto">
              <a:xfrm>
                <a:off x="6376194" y="3617913"/>
                <a:ext cx="200025" cy="174625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7" name="Freeform 352"/>
              <p:cNvSpPr>
                <a:spLocks/>
              </p:cNvSpPr>
              <p:nvPr/>
            </p:nvSpPr>
            <p:spPr bwMode="auto">
              <a:xfrm>
                <a:off x="6198394" y="3408363"/>
                <a:ext cx="200025" cy="173038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  <a:gd name="T8" fmla="*/ 126 w 2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8" name="Freeform 353"/>
              <p:cNvSpPr>
                <a:spLocks/>
              </p:cNvSpPr>
              <p:nvPr/>
            </p:nvSpPr>
            <p:spPr bwMode="auto">
              <a:xfrm>
                <a:off x="6198394" y="3375025"/>
                <a:ext cx="200025" cy="173038"/>
              </a:xfrm>
              <a:custGeom>
                <a:avLst/>
                <a:gdLst>
                  <a:gd name="T0" fmla="*/ 126 w 252"/>
                  <a:gd name="T1" fmla="*/ 0 h 218"/>
                  <a:gd name="T2" fmla="*/ 252 w 252"/>
                  <a:gd name="T3" fmla="*/ 218 h 218"/>
                  <a:gd name="T4" fmla="*/ 0 w 252"/>
                  <a:gd name="T5" fmla="*/ 218 h 218"/>
                  <a:gd name="T6" fmla="*/ 126 w 252"/>
                  <a:gd name="T7" fmla="*/ 0 h 218"/>
                  <a:gd name="T8" fmla="*/ 126 w 252"/>
                  <a:gd name="T9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18">
                    <a:moveTo>
                      <a:pt x="126" y="0"/>
                    </a:moveTo>
                    <a:lnTo>
                      <a:pt x="252" y="218"/>
                    </a:lnTo>
                    <a:lnTo>
                      <a:pt x="0" y="218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9" name="Freeform 354"/>
              <p:cNvSpPr>
                <a:spLocks/>
              </p:cNvSpPr>
              <p:nvPr/>
            </p:nvSpPr>
            <p:spPr bwMode="auto">
              <a:xfrm>
                <a:off x="6312694" y="3273425"/>
                <a:ext cx="200025" cy="174625"/>
              </a:xfrm>
              <a:custGeom>
                <a:avLst/>
                <a:gdLst>
                  <a:gd name="T0" fmla="*/ 127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7 w 252"/>
                  <a:gd name="T7" fmla="*/ 0 h 219"/>
                  <a:gd name="T8" fmla="*/ 127 w 2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19">
                    <a:moveTo>
                      <a:pt x="127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0" name="Freeform 355"/>
              <p:cNvSpPr>
                <a:spLocks/>
              </p:cNvSpPr>
              <p:nvPr/>
            </p:nvSpPr>
            <p:spPr bwMode="auto">
              <a:xfrm>
                <a:off x="6177757" y="3340100"/>
                <a:ext cx="200025" cy="174625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  <a:gd name="T8" fmla="*/ 126 w 252"/>
                  <a:gd name="T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FF00"/>
              </a:solidFill>
              <a:ln w="0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1" name="Freeform 356"/>
              <p:cNvSpPr>
                <a:spLocks/>
              </p:cNvSpPr>
              <p:nvPr/>
            </p:nvSpPr>
            <p:spPr bwMode="auto">
              <a:xfrm>
                <a:off x="6198394" y="3408363"/>
                <a:ext cx="200025" cy="173038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2" name="Freeform 357"/>
              <p:cNvSpPr>
                <a:spLocks/>
              </p:cNvSpPr>
              <p:nvPr/>
            </p:nvSpPr>
            <p:spPr bwMode="auto">
              <a:xfrm>
                <a:off x="6198394" y="3375025"/>
                <a:ext cx="200025" cy="173038"/>
              </a:xfrm>
              <a:custGeom>
                <a:avLst/>
                <a:gdLst>
                  <a:gd name="T0" fmla="*/ 126 w 252"/>
                  <a:gd name="T1" fmla="*/ 0 h 218"/>
                  <a:gd name="T2" fmla="*/ 252 w 252"/>
                  <a:gd name="T3" fmla="*/ 218 h 218"/>
                  <a:gd name="T4" fmla="*/ 0 w 252"/>
                  <a:gd name="T5" fmla="*/ 218 h 218"/>
                  <a:gd name="T6" fmla="*/ 126 w 252"/>
                  <a:gd name="T7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8">
                    <a:moveTo>
                      <a:pt x="126" y="0"/>
                    </a:moveTo>
                    <a:lnTo>
                      <a:pt x="252" y="218"/>
                    </a:lnTo>
                    <a:lnTo>
                      <a:pt x="0" y="218"/>
                    </a:lnTo>
                    <a:lnTo>
                      <a:pt x="126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3" name="Freeform 358"/>
              <p:cNvSpPr>
                <a:spLocks/>
              </p:cNvSpPr>
              <p:nvPr/>
            </p:nvSpPr>
            <p:spPr bwMode="auto">
              <a:xfrm>
                <a:off x="6312694" y="3273425"/>
                <a:ext cx="200025" cy="174625"/>
              </a:xfrm>
              <a:custGeom>
                <a:avLst/>
                <a:gdLst>
                  <a:gd name="T0" fmla="*/ 127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7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7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7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4" name="Freeform 359"/>
              <p:cNvSpPr>
                <a:spLocks/>
              </p:cNvSpPr>
              <p:nvPr/>
            </p:nvSpPr>
            <p:spPr bwMode="auto">
              <a:xfrm>
                <a:off x="6177757" y="3340100"/>
                <a:ext cx="200025" cy="174625"/>
              </a:xfrm>
              <a:custGeom>
                <a:avLst/>
                <a:gdLst>
                  <a:gd name="T0" fmla="*/ 126 w 252"/>
                  <a:gd name="T1" fmla="*/ 0 h 219"/>
                  <a:gd name="T2" fmla="*/ 252 w 252"/>
                  <a:gd name="T3" fmla="*/ 219 h 219"/>
                  <a:gd name="T4" fmla="*/ 0 w 252"/>
                  <a:gd name="T5" fmla="*/ 219 h 219"/>
                  <a:gd name="T6" fmla="*/ 126 w 252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2" h="219">
                    <a:moveTo>
                      <a:pt x="126" y="0"/>
                    </a:moveTo>
                    <a:lnTo>
                      <a:pt x="252" y="219"/>
                    </a:lnTo>
                    <a:lnTo>
                      <a:pt x="0" y="219"/>
                    </a:lnTo>
                    <a:lnTo>
                      <a:pt x="126" y="0"/>
                    </a:lnTo>
                  </a:path>
                </a:pathLst>
              </a:custGeom>
              <a:noFill/>
              <a:ln w="3175">
                <a:solidFill>
                  <a:srgbClr val="FF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7192112" y="3300373"/>
                <a:ext cx="974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F0000"/>
                    </a:solidFill>
                  </a:rPr>
                  <a:t>JET-ILW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6" name="TextBox 315"/>
              <p:cNvSpPr txBox="1"/>
              <p:nvPr/>
            </p:nvSpPr>
            <p:spPr>
              <a:xfrm>
                <a:off x="5829408" y="2348880"/>
                <a:ext cx="974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JET-C</a:t>
                </a:r>
                <a:endParaRPr lang="en-US" sz="1600" b="1" dirty="0"/>
              </a:p>
            </p:txBody>
          </p:sp>
          <p:sp>
            <p:nvSpPr>
              <p:cNvPr id="317" name="TextBox 316"/>
              <p:cNvSpPr txBox="1"/>
              <p:nvPr/>
            </p:nvSpPr>
            <p:spPr>
              <a:xfrm>
                <a:off x="5057354" y="4885305"/>
                <a:ext cx="2684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0</a:t>
                </a:r>
                <a:endParaRPr lang="en-US" sz="1600" b="1" dirty="0"/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6140296" y="4989426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1</a:t>
                </a:r>
                <a:endParaRPr lang="en-US" sz="1600" b="1" dirty="0"/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7072266" y="4986404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2</a:t>
                </a:r>
                <a:endParaRPr lang="en-US" sz="1600" b="1" dirty="0"/>
              </a:p>
            </p:txBody>
          </p:sp>
          <p:sp>
            <p:nvSpPr>
              <p:cNvPr id="320" name="TextBox 319"/>
              <p:cNvSpPr txBox="1"/>
              <p:nvPr/>
            </p:nvSpPr>
            <p:spPr>
              <a:xfrm>
                <a:off x="8004236" y="4989426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3</a:t>
                </a:r>
                <a:endParaRPr lang="en-US" sz="1600" b="1" dirty="0"/>
              </a:p>
            </p:txBody>
          </p:sp>
          <p:sp>
            <p:nvSpPr>
              <p:cNvPr id="321" name="TextBox 320"/>
              <p:cNvSpPr txBox="1"/>
              <p:nvPr/>
            </p:nvSpPr>
            <p:spPr>
              <a:xfrm>
                <a:off x="5054392" y="4208094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2</a:t>
                </a:r>
                <a:endParaRPr lang="en-US" sz="1600" b="1" dirty="0"/>
              </a:p>
            </p:txBody>
          </p:sp>
          <p:sp>
            <p:nvSpPr>
              <p:cNvPr id="322" name="TextBox 321"/>
              <p:cNvSpPr txBox="1"/>
              <p:nvPr/>
            </p:nvSpPr>
            <p:spPr>
              <a:xfrm>
                <a:off x="5051298" y="3500312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4</a:t>
                </a:r>
                <a:endParaRPr lang="en-US" sz="1600" b="1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5051548" y="2792530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6</a:t>
                </a:r>
                <a:endParaRPr lang="en-US" sz="1600" b="1" dirty="0"/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5049817" y="2096634"/>
                <a:ext cx="289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8</a:t>
                </a:r>
                <a:endParaRPr lang="en-US" sz="1600" b="1" dirty="0"/>
              </a:p>
            </p:txBody>
          </p:sp>
          <p:pic>
            <p:nvPicPr>
              <p:cNvPr id="325" name="Picture 517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53332" y="2276114"/>
                <a:ext cx="1685925" cy="809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4475484" y="5529107"/>
              <a:ext cx="347670" cy="429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0</a:t>
              </a:r>
              <a:endParaRPr lang="en-US" sz="16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75" y="1884483"/>
            <a:ext cx="2996173" cy="428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6" name="Picture 3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017" y="2127083"/>
            <a:ext cx="544033" cy="544033"/>
          </a:xfrm>
          <a:prstGeom prst="rect">
            <a:avLst/>
          </a:prstGeom>
        </p:spPr>
      </p:pic>
      <p:pic>
        <p:nvPicPr>
          <p:cNvPr id="327" name="Picture 326" descr="JET(3,78,16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354" y="2107153"/>
            <a:ext cx="748390" cy="296819"/>
          </a:xfrm>
          <a:prstGeom prst="rect">
            <a:avLst/>
          </a:prstGeom>
        </p:spPr>
      </p:pic>
      <p:sp>
        <p:nvSpPr>
          <p:cNvPr id="328" name="Content Placeholder 4"/>
          <p:cNvSpPr txBox="1">
            <a:spLocks/>
          </p:cNvSpPr>
          <p:nvPr/>
        </p:nvSpPr>
        <p:spPr>
          <a:xfrm>
            <a:off x="-89381" y="6196643"/>
            <a:ext cx="4122204" cy="449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[Dunne et al  PPFC 2016, </a:t>
            </a:r>
            <a:r>
              <a:rPr lang="en-GB" dirty="0" err="1" smtClean="0"/>
              <a:t>Wolfrum</a:t>
            </a:r>
            <a:r>
              <a:rPr lang="en-GB" dirty="0" smtClean="0"/>
              <a:t> 2017]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94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+mj-lt"/>
              </a:rPr>
              <a:t>JET schedule up to 2020</a:t>
            </a:r>
          </a:p>
        </p:txBody>
      </p:sp>
      <p:sp>
        <p:nvSpPr>
          <p:cNvPr id="2" name="Rectangle 1"/>
          <p:cNvSpPr/>
          <p:nvPr/>
        </p:nvSpPr>
        <p:spPr>
          <a:xfrm>
            <a:off x="7416316" y="1557372"/>
            <a:ext cx="5760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Clean-up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1560" y="2668277"/>
            <a:ext cx="8388933" cy="349702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en-GB" sz="2000" b="1" dirty="0"/>
              <a:t>JET campaign sequence 2017-2020 (with tritium and  DTE2 in 2019/2020):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Pre-DT shutdown in 2017 followed by 4 month restart phase.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High power deuterium operation in 2018. 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Isotope studies using hydrogen, tritium and deuterium in 2018-2019. 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       </a:t>
            </a:r>
            <a:r>
              <a:rPr lang="en-GB" sz="1600" dirty="0"/>
              <a:t>(0.1e21 14MeV neutron budget assuming 1% D in TT and 1% T in DD campaigns)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en-GB" dirty="0"/>
              <a:t>DTE2 phase with &gt;1.55e21 14 MeV neutron budget (DTE1 neutron budget 0.3e21)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 startAt="4"/>
            </a:pPr>
            <a:r>
              <a:rPr lang="en-GB" dirty="0"/>
              <a:t>Put JET in a safe state following the DTE2 (~6 months in 2020) </a:t>
            </a:r>
          </a:p>
          <a:p>
            <a:pPr algn="l">
              <a:lnSpc>
                <a:spcPct val="150000"/>
              </a:lnSpc>
            </a:pPr>
            <a:r>
              <a:rPr lang="en-GB" dirty="0" smtClean="0"/>
              <a:t>[Short </a:t>
            </a:r>
            <a:r>
              <a:rPr lang="en-GB" dirty="0"/>
              <a:t>maintenance periods only during 2018-19 – no planned </a:t>
            </a:r>
            <a:r>
              <a:rPr lang="en-GB" dirty="0" smtClean="0"/>
              <a:t>shutdowns]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9C9DF45-1996-4DAA-AC4C-42E7B3D3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05785"/>
            <a:ext cx="7920000" cy="133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730250"/>
          <a:ext cx="9144000" cy="6126392"/>
        </p:xfrm>
        <a:graphic>
          <a:graphicData uri="http://schemas.openxmlformats.org/drawingml/2006/table">
            <a:tbl>
              <a:tblPr/>
              <a:tblGrid>
                <a:gridCol w="4148138"/>
                <a:gridCol w="1093787"/>
                <a:gridCol w="946150"/>
                <a:gridCol w="1020763"/>
                <a:gridCol w="1206500"/>
                <a:gridCol w="728662"/>
              </a:tblGrid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C38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(176)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D,H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(50)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(63)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T-H, H, H-D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(54)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(57)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Objective 1: 12 experiments (132=45%)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DT scenarios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Scenario building blocks</a:t>
                      </a: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28+28+8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29</a:t>
                      </a: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0+0+0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10+10+3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2011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Objective 2: 19 Experiments (98=34%)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L-H transition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Neutrals &amp; pedestal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Transport &amp; confinement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Detachment &amp; Density limit</a:t>
                      </a:r>
                      <a:endParaRPr kumimoji="0" lang="en-GB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Retention &amp; migration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Clean-up &amp; isotope monitoring</a:t>
                      </a: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Objective 3: 6 experiments  (33=11%)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Disruption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GB" alt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Run-aways</a:t>
                      </a:r>
                      <a:endParaRPr kumimoji="0" lang="fr-FR" alt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0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639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Other JET &amp; ITER physics : 8 experiments (28=10%)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TOTALs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172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47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69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61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81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365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Back-up experiments: 13 experiments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  <a:endParaRPr kumimoji="0" lang="fr-FR" alt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44" marR="91444" marT="45709" marB="4570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5180" name="TextBox 4"/>
          <p:cNvSpPr txBox="1">
            <a:spLocks noChangeArrowheads="1"/>
          </p:cNvSpPr>
          <p:nvPr/>
        </p:nvSpPr>
        <p:spPr bwMode="auto">
          <a:xfrm>
            <a:off x="71438" y="115888"/>
            <a:ext cx="8172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C00000"/>
                </a:solidFill>
              </a:rPr>
              <a:t>Overview of programme proposed by JET TFLs</a:t>
            </a:r>
            <a:endParaRPr lang="fr-FR" altLang="en-US" sz="3200" b="1">
              <a:solidFill>
                <a:srgbClr val="C00000"/>
              </a:solidFill>
            </a:endParaRPr>
          </a:p>
        </p:txBody>
      </p:sp>
      <p:sp>
        <p:nvSpPr>
          <p:cNvPr id="5181" name="TextBox 3"/>
          <p:cNvSpPr txBox="1">
            <a:spLocks noChangeArrowheads="1"/>
          </p:cNvSpPr>
          <p:nvPr/>
        </p:nvSpPr>
        <p:spPr bwMode="auto">
          <a:xfrm rot="4500000">
            <a:off x="6409531" y="3237707"/>
            <a:ext cx="3654425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GB" altLang="en-US" b="1"/>
              <a:t>Sessions attributed here are provisional only</a:t>
            </a:r>
            <a:endParaRPr lang="fr-FR" altLang="en-US" b="1"/>
          </a:p>
        </p:txBody>
      </p:sp>
    </p:spTree>
    <p:extLst>
      <p:ext uri="{BB962C8B-B14F-4D97-AF65-F5344CB8AC3E}">
        <p14:creationId xmlns:p14="http://schemas.microsoft.com/office/powerpoint/2010/main" val="315133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First experimental campaign in </a:t>
            </a:r>
            <a:r>
              <a:rPr lang="en-US" sz="2000" dirty="0" err="1" smtClean="0"/>
              <a:t>Wendelstein</a:t>
            </a:r>
            <a:r>
              <a:rPr lang="en-US" sz="2000" dirty="0" smtClean="0"/>
              <a:t> 7-X with </a:t>
            </a:r>
            <a:r>
              <a:rPr lang="en-US" sz="2000" dirty="0" err="1" smtClean="0"/>
              <a:t>diveror</a:t>
            </a:r>
            <a:r>
              <a:rPr lang="en-US" sz="2000" dirty="0" smtClean="0"/>
              <a:t> configuration (OP1.2a) 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6886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Three magnetic configurations have been commissioned and plasma discharges run.</a:t>
            </a:r>
          </a:p>
          <a:p>
            <a:r>
              <a:rPr lang="en-US" sz="2000" dirty="0" smtClean="0"/>
              <a:t>They feature two different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configurations (based on the 5/5 and 5/4 edge island structure) and different effective ripple and expected bootstrap currents.</a:t>
            </a:r>
          </a:p>
          <a:p>
            <a:r>
              <a:rPr lang="en-US" sz="2000" dirty="0" smtClean="0"/>
              <a:t>The 1/1 resonant error fields have been measured with flux surface imaging and the correcting trim coil settings  determined (figure).</a:t>
            </a:r>
          </a:p>
          <a:p>
            <a:r>
              <a:rPr lang="en-US" sz="2000" dirty="0" smtClean="0"/>
              <a:t>Save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operation has been established in the three configurations what enabled to run &gt;8MJ (ECRH energy input) discharges.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4413311"/>
            <a:ext cx="2664296" cy="170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568" y="609329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Flux surface measurements compared to field line tracing for the FTM configuration with 1/1 helical shift of the axis. [S. </a:t>
            </a:r>
            <a:r>
              <a:rPr lang="en-US" sz="1200" i="1" dirty="0" err="1" smtClean="0"/>
              <a:t>Bozhenkov</a:t>
            </a:r>
            <a:r>
              <a:rPr lang="en-US" sz="1200" i="1" dirty="0" smtClean="0"/>
              <a:t>, M. </a:t>
            </a:r>
            <a:r>
              <a:rPr lang="en-US" sz="1200" i="1" dirty="0" err="1" smtClean="0"/>
              <a:t>Otte</a:t>
            </a:r>
            <a:r>
              <a:rPr lang="en-US" sz="1200" i="1" dirty="0" smtClean="0"/>
              <a:t> et al.]</a:t>
            </a:r>
            <a:endParaRPr lang="de-DE" sz="1200" i="1" dirty="0"/>
          </a:p>
        </p:txBody>
      </p:sp>
      <p:pic>
        <p:nvPicPr>
          <p:cNvPr id="2051" name="Picture 3" descr="C:\Users\aalso\AppData\Local\Temp\20171010.15.AEF11.15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717" y="4384274"/>
            <a:ext cx="3558887" cy="171090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3968" y="59492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Strike line on the horizontal targets of one of the </a:t>
            </a:r>
            <a:r>
              <a:rPr lang="en-US" sz="1200" i="1" dirty="0" err="1" smtClean="0"/>
              <a:t>divertor</a:t>
            </a:r>
            <a:r>
              <a:rPr lang="en-US" sz="1200" i="1" dirty="0" smtClean="0"/>
              <a:t> modules. [</a:t>
            </a:r>
            <a:r>
              <a:rPr lang="de-DE" sz="1200" i="1" dirty="0" smtClean="0"/>
              <a:t>A. Ali, P. </a:t>
            </a:r>
            <a:r>
              <a:rPr lang="de-DE" sz="1200" i="1" dirty="0" err="1" smtClean="0"/>
              <a:t>Drewelow</a:t>
            </a:r>
            <a:r>
              <a:rPr lang="de-DE" sz="1200" i="1" dirty="0" smtClean="0"/>
              <a:t>, M.W. </a:t>
            </a:r>
            <a:r>
              <a:rPr lang="de-DE" sz="1200" i="1" dirty="0" err="1" smtClean="0"/>
              <a:t>Jakubowski</a:t>
            </a:r>
            <a:r>
              <a:rPr lang="de-DE" sz="1200" i="1" dirty="0" smtClean="0"/>
              <a:t>, V. Moncada, H. Niemann, F. Pisano, A. Puig </a:t>
            </a:r>
            <a:r>
              <a:rPr lang="de-DE" sz="1200" i="1" dirty="0" err="1" smtClean="0"/>
              <a:t>Sitjes</a:t>
            </a:r>
            <a:r>
              <a:rPr lang="de-DE" sz="1200" i="1" dirty="0" smtClean="0"/>
              <a:t> </a:t>
            </a:r>
            <a:r>
              <a:rPr lang="en-US" sz="1200" i="1" dirty="0" smtClean="0"/>
              <a:t>]</a:t>
            </a:r>
            <a:endParaRPr lang="de-DE" sz="1200" i="1" dirty="0"/>
          </a:p>
        </p:txBody>
      </p:sp>
    </p:spTree>
    <p:extLst>
      <p:ext uri="{BB962C8B-B14F-4D97-AF65-F5344CB8AC3E}">
        <p14:creationId xmlns:p14="http://schemas.microsoft.com/office/powerpoint/2010/main" val="13973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First experimental campaign in </a:t>
            </a:r>
            <a:r>
              <a:rPr lang="en-US" sz="2000" dirty="0" err="1" smtClean="0"/>
              <a:t>Wendelstein</a:t>
            </a:r>
            <a:r>
              <a:rPr lang="en-US" sz="2000" dirty="0" smtClean="0"/>
              <a:t> 7-X with </a:t>
            </a:r>
            <a:r>
              <a:rPr lang="en-US" sz="2000" dirty="0" err="1" smtClean="0"/>
              <a:t>diveror</a:t>
            </a:r>
            <a:r>
              <a:rPr lang="en-US" sz="2000" dirty="0" smtClean="0"/>
              <a:t> configuration (OP1.2a) </a:t>
            </a:r>
            <a:endParaRPr lang="de-DE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36712"/>
            <a:ext cx="4392488" cy="568863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extension of the operational space relies on helium operation, allowing for a more stable and reproducible plasma density evolution.</a:t>
            </a:r>
          </a:p>
          <a:p>
            <a:r>
              <a:rPr lang="en-US" dirty="0" smtClean="0"/>
              <a:t>Hydrogen discharges with </a:t>
            </a:r>
          </a:p>
          <a:p>
            <a:pPr lvl="1"/>
            <a:r>
              <a:rPr lang="en-US" dirty="0" smtClean="0"/>
              <a:t>6e19 m</a:t>
            </a:r>
            <a:r>
              <a:rPr lang="en-US" baseline="30000" dirty="0" smtClean="0"/>
              <a:t>-3</a:t>
            </a:r>
            <a:r>
              <a:rPr lang="en-US" dirty="0" smtClean="0"/>
              <a:t> averaged density</a:t>
            </a:r>
          </a:p>
          <a:p>
            <a:pPr lvl="1"/>
            <a:r>
              <a:rPr lang="en-US" dirty="0" smtClean="0"/>
              <a:t>0.7 MJ energy content and</a:t>
            </a:r>
          </a:p>
          <a:p>
            <a:pPr lvl="1"/>
            <a:r>
              <a:rPr lang="en-US" dirty="0" smtClean="0"/>
              <a:t>0.25 s energy confinement time </a:t>
            </a:r>
          </a:p>
          <a:p>
            <a:pPr lvl="1"/>
            <a:r>
              <a:rPr lang="en-US" dirty="0" smtClean="0"/>
              <a:t>3 </a:t>
            </a:r>
            <a:r>
              <a:rPr lang="en-US" dirty="0" err="1" smtClean="0"/>
              <a:t>keV</a:t>
            </a:r>
            <a:r>
              <a:rPr lang="en-US" dirty="0" smtClean="0"/>
              <a:t> central ion temperatures (similar to electron’s).</a:t>
            </a:r>
          </a:p>
          <a:p>
            <a:r>
              <a:rPr lang="en-US" dirty="0" smtClean="0"/>
              <a:t>These were achieved in transient conditions. Density feed-back schemes are at present being commissioned.</a:t>
            </a:r>
          </a:p>
          <a:p>
            <a:r>
              <a:rPr lang="en-US" dirty="0" smtClean="0"/>
              <a:t>Pellet system (LFS and HFS) and 10 </a:t>
            </a:r>
            <a:r>
              <a:rPr lang="en-US" dirty="0" err="1" smtClean="0"/>
              <a:t>gyrotrons</a:t>
            </a:r>
            <a:r>
              <a:rPr lang="en-US" dirty="0" smtClean="0"/>
              <a:t> (~8MW) commissioned.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mtClean="0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44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692696"/>
            <a:ext cx="4355976" cy="583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80112" y="2924944"/>
            <a:ext cx="1273362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Pellet injection</a:t>
            </a:r>
            <a:endParaRPr lang="de-DE" sz="1400" dirty="0"/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6216793" y="2492896"/>
            <a:ext cx="371431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84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M1, 2, and 8 : Contribution </a:t>
            </a:r>
            <a:r>
              <a:rPr lang="en-GB" dirty="0"/>
              <a:t>to the success of </a:t>
            </a:r>
            <a:r>
              <a:rPr lang="en-GB" dirty="0" smtClean="0"/>
              <a:t>ITER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269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859216" cy="891216"/>
          </a:xfrm>
        </p:spPr>
        <p:txBody>
          <a:bodyPr>
            <a:normAutofit/>
          </a:bodyPr>
          <a:lstStyle/>
          <a:p>
            <a:r>
              <a:rPr lang="en-US" dirty="0" smtClean="0"/>
              <a:t>Main IPH </a:t>
            </a:r>
            <a:r>
              <a:rPr lang="en-US" dirty="0"/>
              <a:t>‘expected‘ impact </a:t>
            </a:r>
            <a:r>
              <a:rPr lang="en-US" dirty="0" smtClean="0"/>
              <a:t>for ITER [1/2]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6430391"/>
          </a:xfrm>
        </p:spPr>
        <p:txBody>
          <a:bodyPr>
            <a:normAutofit fontScale="77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Disruption mitigation: </a:t>
            </a:r>
          </a:p>
          <a:p>
            <a:pPr lvl="1"/>
            <a:r>
              <a:rPr lang="en-GB" dirty="0" smtClean="0"/>
              <a:t>comparison between MGI </a:t>
            </a:r>
            <a:r>
              <a:rPr lang="en-GB" dirty="0"/>
              <a:t>vs </a:t>
            </a:r>
            <a:r>
              <a:rPr lang="en-GB" dirty="0" smtClean="0"/>
              <a:t>SPI, model validation and extrapolation to ITER </a:t>
            </a:r>
          </a:p>
          <a:p>
            <a:pPr lvl="1"/>
            <a:r>
              <a:rPr lang="en-GB" dirty="0" smtClean="0"/>
              <a:t>runaway electrons mitigation modelling (ER project) </a:t>
            </a:r>
          </a:p>
          <a:p>
            <a:pPr lvl="1"/>
            <a:r>
              <a:rPr lang="en-GB" dirty="0" smtClean="0"/>
              <a:t>Development of disruption avoidance scheme </a:t>
            </a:r>
            <a:r>
              <a:rPr lang="en-GB" dirty="0"/>
              <a:t>via ECRH/ECCD </a:t>
            </a:r>
            <a:r>
              <a:rPr lang="en-GB" dirty="0" smtClean="0"/>
              <a:t> on  MST </a:t>
            </a:r>
          </a:p>
          <a:p>
            <a:r>
              <a:rPr lang="en-GB" dirty="0"/>
              <a:t>Tritium retention monitoring system for </a:t>
            </a:r>
            <a:r>
              <a:rPr lang="en-GB" dirty="0" smtClean="0"/>
              <a:t>ITER</a:t>
            </a:r>
          </a:p>
          <a:p>
            <a:pPr lvl="1"/>
            <a:r>
              <a:rPr lang="en-GB" dirty="0" smtClean="0"/>
              <a:t>LIBS </a:t>
            </a:r>
            <a:r>
              <a:rPr lang="en-GB" dirty="0"/>
              <a:t>retention monitoring system and </a:t>
            </a:r>
            <a:r>
              <a:rPr lang="en-GB" dirty="0" smtClean="0"/>
              <a:t>demonstration in tokamak environment </a:t>
            </a:r>
          </a:p>
          <a:p>
            <a:pPr lvl="1"/>
            <a:r>
              <a:rPr lang="en-GB" dirty="0" smtClean="0"/>
              <a:t>Demonstration of the viability </a:t>
            </a:r>
            <a:r>
              <a:rPr lang="en-GB" dirty="0"/>
              <a:t>of the </a:t>
            </a:r>
            <a:r>
              <a:rPr lang="en-GB" dirty="0" smtClean="0"/>
              <a:t>LIBS system </a:t>
            </a:r>
            <a:r>
              <a:rPr lang="en-GB" dirty="0"/>
              <a:t>for tracking tritium-rich areas in </a:t>
            </a:r>
            <a:r>
              <a:rPr lang="en-GB" dirty="0" smtClean="0"/>
              <a:t>ITER</a:t>
            </a:r>
          </a:p>
          <a:p>
            <a:r>
              <a:rPr lang="en-GB" dirty="0" smtClean="0"/>
              <a:t>Fast ion Lost Detectors </a:t>
            </a:r>
          </a:p>
          <a:p>
            <a:pPr lvl="1"/>
            <a:r>
              <a:rPr lang="en-GB" dirty="0"/>
              <a:t>Conceptual </a:t>
            </a:r>
            <a:r>
              <a:rPr lang="en-GB" dirty="0" smtClean="0"/>
              <a:t>FILD design </a:t>
            </a:r>
            <a:r>
              <a:rPr lang="en-GB" dirty="0"/>
              <a:t>for ITER </a:t>
            </a:r>
            <a:r>
              <a:rPr lang="en-GB" dirty="0" smtClean="0"/>
              <a:t>(ITER-IO, </a:t>
            </a:r>
            <a:r>
              <a:rPr lang="en-GB" dirty="0" err="1" smtClean="0"/>
              <a:t>EUROfusion</a:t>
            </a:r>
            <a:r>
              <a:rPr lang="en-GB" dirty="0" smtClean="0"/>
              <a:t>) </a:t>
            </a:r>
            <a:endParaRPr lang="en-GB" dirty="0"/>
          </a:p>
          <a:p>
            <a:pPr lvl="1"/>
            <a:r>
              <a:rPr lang="en-GB" dirty="0" smtClean="0"/>
              <a:t>Conceptual </a:t>
            </a:r>
            <a:r>
              <a:rPr lang="en-GB" dirty="0"/>
              <a:t>Design as part of </a:t>
            </a:r>
            <a:r>
              <a:rPr lang="en-GB" dirty="0" err="1"/>
              <a:t>EUROfusion</a:t>
            </a:r>
            <a:r>
              <a:rPr lang="en-GB" dirty="0"/>
              <a:t> JT-60SA diagnostic </a:t>
            </a:r>
            <a:r>
              <a:rPr lang="en-GB" dirty="0" smtClean="0"/>
              <a:t>contributions </a:t>
            </a:r>
          </a:p>
          <a:p>
            <a:r>
              <a:rPr lang="en-GB" dirty="0" smtClean="0"/>
              <a:t>Advance Isotope physics: </a:t>
            </a:r>
          </a:p>
          <a:p>
            <a:pPr lvl="1"/>
            <a:r>
              <a:rPr lang="en-GB" dirty="0" smtClean="0"/>
              <a:t>confinement</a:t>
            </a:r>
            <a:r>
              <a:rPr lang="en-GB" dirty="0"/>
              <a:t>, L- H threshold, density </a:t>
            </a:r>
            <a:r>
              <a:rPr lang="en-GB" dirty="0" smtClean="0"/>
              <a:t>limit, SOL, fuel retention, PSI process</a:t>
            </a:r>
          </a:p>
          <a:p>
            <a:r>
              <a:rPr lang="en-GB" dirty="0" smtClean="0"/>
              <a:t>Development ITER scenarios on JET and MST, including radiative scenario on MST</a:t>
            </a:r>
          </a:p>
          <a:p>
            <a:pPr lvl="1"/>
            <a:r>
              <a:rPr lang="en-GB" dirty="0" smtClean="0"/>
              <a:t>Approach ITER </a:t>
            </a:r>
            <a:r>
              <a:rPr lang="en-GB" dirty="0" err="1" smtClean="0"/>
              <a:t>collisionality</a:t>
            </a:r>
            <a:r>
              <a:rPr lang="en-GB" dirty="0" smtClean="0"/>
              <a:t>, rho-star, beta  on JET </a:t>
            </a:r>
          </a:p>
          <a:p>
            <a:pPr lvl="1"/>
            <a:r>
              <a:rPr lang="en-GB" dirty="0" smtClean="0"/>
              <a:t>Extend scenarios with low torque inputs  (MST) including MHD stability analysis   </a:t>
            </a:r>
          </a:p>
          <a:p>
            <a:r>
              <a:rPr lang="en-GB" dirty="0"/>
              <a:t>Validation on JET/MST of Core and pedestal integrated modelling for ITER Q=10 (ER project) </a:t>
            </a:r>
            <a:r>
              <a:rPr lang="en-GB" dirty="0" smtClean="0"/>
              <a:t> </a:t>
            </a:r>
          </a:p>
          <a:p>
            <a:r>
              <a:rPr lang="en-GB" dirty="0" smtClean="0"/>
              <a:t>Advance  ICRH </a:t>
            </a:r>
            <a:r>
              <a:rPr lang="en-GB" dirty="0"/>
              <a:t>scenarios for ITER </a:t>
            </a:r>
          </a:p>
          <a:p>
            <a:r>
              <a:rPr lang="en-GB" dirty="0"/>
              <a:t>Finalisation of Neutron calibration procedure for ITER 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85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859216" cy="891216"/>
          </a:xfrm>
        </p:spPr>
        <p:txBody>
          <a:bodyPr>
            <a:normAutofit/>
          </a:bodyPr>
          <a:lstStyle/>
          <a:p>
            <a:r>
              <a:rPr lang="en-US" dirty="0" smtClean="0"/>
              <a:t>Main IPH </a:t>
            </a:r>
            <a:r>
              <a:rPr lang="en-US" dirty="0"/>
              <a:t>‘expected‘ impact </a:t>
            </a:r>
            <a:r>
              <a:rPr lang="en-US" dirty="0" smtClean="0"/>
              <a:t>for ITER [2/2]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364" y="836712"/>
            <a:ext cx="9036496" cy="6192688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Investigation on confinement (pedestal ) reduction with metallic wall: </a:t>
            </a:r>
          </a:p>
          <a:p>
            <a:pPr lvl="1"/>
            <a:r>
              <a:rPr lang="en-GB" dirty="0" smtClean="0"/>
              <a:t>ne-</a:t>
            </a:r>
            <a:r>
              <a:rPr lang="en-GB" dirty="0" err="1" smtClean="0"/>
              <a:t>Te</a:t>
            </a:r>
            <a:r>
              <a:rPr lang="en-GB" dirty="0" smtClean="0"/>
              <a:t>  pedestal shift, cause difference W vs C wall ?, transport vs MHD  limitation </a:t>
            </a:r>
          </a:p>
          <a:p>
            <a:r>
              <a:rPr lang="en-GB" dirty="0" smtClean="0"/>
              <a:t>PSI with </a:t>
            </a:r>
            <a:r>
              <a:rPr lang="en-GB" dirty="0"/>
              <a:t>ITER </a:t>
            </a:r>
            <a:r>
              <a:rPr lang="en-GB" dirty="0" smtClean="0"/>
              <a:t>material mix including associated modelling </a:t>
            </a:r>
          </a:p>
          <a:p>
            <a:r>
              <a:rPr lang="en-GB" dirty="0" smtClean="0"/>
              <a:t>Test </a:t>
            </a:r>
            <a:r>
              <a:rPr lang="en-GB" dirty="0"/>
              <a:t>actively cooled ITER mono-block </a:t>
            </a:r>
            <a:r>
              <a:rPr lang="en-GB" dirty="0" smtClean="0"/>
              <a:t>in linear devices and in a </a:t>
            </a:r>
            <a:r>
              <a:rPr lang="en-GB" dirty="0"/>
              <a:t>plasma environment </a:t>
            </a:r>
            <a:endParaRPr lang="en-GB" dirty="0" smtClean="0"/>
          </a:p>
          <a:p>
            <a:r>
              <a:rPr lang="en-GB" dirty="0" smtClean="0"/>
              <a:t>DUST characterisation and modelling in JET , MST and linear devices </a:t>
            </a:r>
          </a:p>
          <a:p>
            <a:r>
              <a:rPr lang="en-GB" dirty="0"/>
              <a:t>Investigate the plasma cleaning of mirrors by RF-assisted method </a:t>
            </a:r>
          </a:p>
          <a:p>
            <a:r>
              <a:rPr lang="en-GB" dirty="0" smtClean="0"/>
              <a:t>Deployment of IMAS</a:t>
            </a:r>
          </a:p>
          <a:p>
            <a:pPr lvl="1"/>
            <a:r>
              <a:rPr lang="en-GB" dirty="0" smtClean="0"/>
              <a:t>Demonstration </a:t>
            </a:r>
            <a:r>
              <a:rPr lang="en-GB" dirty="0"/>
              <a:t>of core plasma workflow in IMAS </a:t>
            </a:r>
            <a:endParaRPr lang="en-GB" dirty="0" smtClean="0"/>
          </a:p>
          <a:p>
            <a:pPr lvl="1"/>
            <a:r>
              <a:rPr lang="en-GB" dirty="0"/>
              <a:t>EU </a:t>
            </a:r>
            <a:r>
              <a:rPr lang="en-GB" dirty="0" smtClean="0"/>
              <a:t>tokamak database </a:t>
            </a:r>
            <a:r>
              <a:rPr lang="en-GB" dirty="0"/>
              <a:t>for ITER </a:t>
            </a:r>
            <a:r>
              <a:rPr lang="en-GB" dirty="0" smtClean="0"/>
              <a:t>extrapolation</a:t>
            </a:r>
          </a:p>
          <a:p>
            <a:pPr lvl="1"/>
            <a:r>
              <a:rPr lang="fr-FR" dirty="0" err="1"/>
              <a:t>Deployment</a:t>
            </a:r>
            <a:r>
              <a:rPr lang="fr-FR" dirty="0"/>
              <a:t> and validation </a:t>
            </a:r>
            <a:r>
              <a:rPr lang="en-GB" dirty="0" smtClean="0"/>
              <a:t>of IMAS on MST, WEST , JET </a:t>
            </a:r>
          </a:p>
          <a:p>
            <a:r>
              <a:rPr lang="en-GB" dirty="0" smtClean="0"/>
              <a:t>Validation </a:t>
            </a:r>
            <a:r>
              <a:rPr lang="en-GB" dirty="0"/>
              <a:t>of ITER modelling tools </a:t>
            </a:r>
            <a:endParaRPr lang="en-GB" dirty="0" smtClean="0"/>
          </a:p>
          <a:p>
            <a:pPr lvl="1"/>
            <a:r>
              <a:rPr lang="en-GB" dirty="0" smtClean="0"/>
              <a:t>SOLPS-ITER, </a:t>
            </a:r>
            <a:r>
              <a:rPr lang="en-GB" dirty="0" err="1" smtClean="0"/>
              <a:t>neutronics</a:t>
            </a:r>
            <a:r>
              <a:rPr lang="en-GB" dirty="0" smtClean="0"/>
              <a:t> codes, </a:t>
            </a:r>
            <a:r>
              <a:rPr lang="en-GB" dirty="0"/>
              <a:t>MEMOS-3D code </a:t>
            </a:r>
            <a:r>
              <a:rPr lang="en-GB" dirty="0" smtClean="0"/>
              <a:t> for melting, W </a:t>
            </a:r>
            <a:r>
              <a:rPr lang="en-GB" dirty="0" err="1" smtClean="0"/>
              <a:t>redeposition</a:t>
            </a:r>
            <a:r>
              <a:rPr lang="en-GB" dirty="0" smtClean="0"/>
              <a:t>,  JOREK for disruption modelling </a:t>
            </a:r>
          </a:p>
          <a:p>
            <a:r>
              <a:rPr lang="en-GB" sz="2000" dirty="0" smtClean="0"/>
              <a:t>R&amp;D </a:t>
            </a:r>
            <a:r>
              <a:rPr lang="en-GB" sz="2000" dirty="0"/>
              <a:t>on ECRH </a:t>
            </a:r>
            <a:r>
              <a:rPr lang="en-GB" sz="2000" dirty="0" smtClean="0"/>
              <a:t>Protection </a:t>
            </a:r>
            <a:endParaRPr lang="en-GB" sz="2000" dirty="0"/>
          </a:p>
          <a:p>
            <a:r>
              <a:rPr lang="en-GB" sz="2000" dirty="0" smtClean="0"/>
              <a:t>R&amp;D </a:t>
            </a:r>
            <a:r>
              <a:rPr lang="en-GB" sz="2000" dirty="0"/>
              <a:t>Wall conditioning (recently also including Ukraine) </a:t>
            </a:r>
          </a:p>
          <a:p>
            <a:pPr lvl="1"/>
            <a:r>
              <a:rPr lang="de-DE" dirty="0"/>
              <a:t>ECWC, ICWC, </a:t>
            </a:r>
            <a:r>
              <a:rPr lang="de-DE" dirty="0" smtClean="0"/>
              <a:t>GDC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7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0"/>
            <a:ext cx="6597352" cy="836712"/>
          </a:xfrm>
        </p:spPr>
        <p:txBody>
          <a:bodyPr>
            <a:normAutofit/>
          </a:bodyPr>
          <a:lstStyle/>
          <a:p>
            <a:r>
              <a:rPr lang="en-GB" smtClean="0"/>
              <a:t>2017 EU </a:t>
            </a:r>
            <a:r>
              <a:rPr lang="en-GB" dirty="0" smtClean="0"/>
              <a:t>Top </a:t>
            </a:r>
            <a:r>
              <a:rPr lang="en-GB" smtClean="0"/>
              <a:t>Roadmap Overview</a:t>
            </a:r>
            <a:endParaRPr lang="en-GB" dirty="0"/>
          </a:p>
        </p:txBody>
      </p:sp>
      <p:pic>
        <p:nvPicPr>
          <p:cNvPr id="4" name="Picture 2" descr="Afbeeldingsresultaat voor european fla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092" y="77509"/>
            <a:ext cx="792088" cy="53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55576" y="748248"/>
            <a:ext cx="7919629" cy="5993120"/>
            <a:chOff x="755576" y="748248"/>
            <a:chExt cx="7919629" cy="5993120"/>
          </a:xfrm>
        </p:grpSpPr>
        <p:sp>
          <p:nvSpPr>
            <p:cNvPr id="6" name="Down Arrow 5"/>
            <p:cNvSpPr/>
            <p:nvPr/>
          </p:nvSpPr>
          <p:spPr>
            <a:xfrm>
              <a:off x="5343286" y="2323020"/>
              <a:ext cx="666501" cy="720080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006000" y="4371257"/>
              <a:ext cx="234000" cy="1299001"/>
            </a:xfrm>
            <a:prstGeom prst="rect">
              <a:avLst/>
            </a:prstGeom>
            <a:solidFill>
              <a:schemeClr val="accent1">
                <a:shade val="30000"/>
                <a:satMod val="115000"/>
                <a:tint val="66000"/>
                <a:satMod val="1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138384" y="2852936"/>
              <a:ext cx="6797873" cy="1406784"/>
              <a:chOff x="559958" y="2431874"/>
              <a:chExt cx="7182121" cy="1756385"/>
            </a:xfrm>
          </p:grpSpPr>
          <p:sp>
            <p:nvSpPr>
              <p:cNvPr id="64" name="Trapezoid 63"/>
              <p:cNvSpPr/>
              <p:nvPr/>
            </p:nvSpPr>
            <p:spPr>
              <a:xfrm rot="16200000">
                <a:off x="1677506" y="1534803"/>
                <a:ext cx="1314613" cy="3549709"/>
              </a:xfrm>
              <a:prstGeom prst="trapezoid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46B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Right Arrow 64"/>
              <p:cNvSpPr/>
              <p:nvPr/>
            </p:nvSpPr>
            <p:spPr>
              <a:xfrm>
                <a:off x="4084481" y="2431874"/>
                <a:ext cx="3657598" cy="1756385"/>
              </a:xfrm>
              <a:prstGeom prst="rightArrow">
                <a:avLst>
                  <a:gd name="adj1" fmla="val 75229"/>
                  <a:gd name="adj2" fmla="val 55702"/>
                </a:avLst>
              </a:prstGeom>
              <a:gradFill flip="none" rotWithShape="1">
                <a:gsLst>
                  <a:gs pos="0">
                    <a:srgbClr val="8E3B00"/>
                  </a:gs>
                  <a:gs pos="50000">
                    <a:srgbClr val="CD5900"/>
                  </a:gs>
                  <a:gs pos="100000">
                    <a:srgbClr val="F46B00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" name="Up Arrow 8"/>
            <p:cNvSpPr/>
            <p:nvPr/>
          </p:nvSpPr>
          <p:spPr>
            <a:xfrm>
              <a:off x="2879038" y="3981921"/>
              <a:ext cx="482997" cy="407810"/>
            </a:xfrm>
            <a:prstGeom prst="upArrow">
              <a:avLst/>
            </a:prstGeom>
            <a:solidFill>
              <a:schemeClr val="accent1">
                <a:shade val="30000"/>
                <a:satMod val="115000"/>
                <a:tint val="66000"/>
                <a:satMod val="1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6256674" y="4082473"/>
              <a:ext cx="293930" cy="977541"/>
            </a:xfrm>
            <a:prstGeom prst="up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4860564" y="4082473"/>
              <a:ext cx="352841" cy="1578803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627785" y="2297006"/>
              <a:ext cx="666501" cy="932585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193531" y="2276172"/>
              <a:ext cx="666501" cy="766928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142871" y="1190290"/>
              <a:ext cx="5513170" cy="1392376"/>
            </a:xfrm>
            <a:custGeom>
              <a:avLst/>
              <a:gdLst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5035550 w 7613650"/>
                <a:gd name="connsiteY8" fmla="*/ 44450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85122 w 7613650"/>
                <a:gd name="connsiteY8" fmla="*/ 78140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85122 w 7613650"/>
                <a:gd name="connsiteY8" fmla="*/ 78140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85122 w 7613650"/>
                <a:gd name="connsiteY8" fmla="*/ 53201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93971 w 7613650"/>
                <a:gd name="connsiteY8" fmla="*/ 28263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85122 w 7613650"/>
                <a:gd name="connsiteY8" fmla="*/ 36575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85122 w 7613650"/>
                <a:gd name="connsiteY8" fmla="*/ 36575 h 1193800"/>
                <a:gd name="connsiteX9" fmla="*/ 7023100 w 7613650"/>
                <a:gd name="connsiteY9" fmla="*/ 317500 h 1193800"/>
                <a:gd name="connsiteX0" fmla="*/ 7023100 w 7613650"/>
                <a:gd name="connsiteY0" fmla="*/ 317500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93970 w 7613650"/>
                <a:gd name="connsiteY8" fmla="*/ 36575 h 1193800"/>
                <a:gd name="connsiteX9" fmla="*/ 7023100 w 7613650"/>
                <a:gd name="connsiteY9" fmla="*/ 317500 h 1193800"/>
                <a:gd name="connsiteX0" fmla="*/ 7014253 w 7613650"/>
                <a:gd name="connsiteY0" fmla="*/ 292562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93970 w 7613650"/>
                <a:gd name="connsiteY8" fmla="*/ 36575 h 1193800"/>
                <a:gd name="connsiteX9" fmla="*/ 7014253 w 7613650"/>
                <a:gd name="connsiteY9" fmla="*/ 292562 h 1193800"/>
                <a:gd name="connsiteX0" fmla="*/ 6693970 w 7613650"/>
                <a:gd name="connsiteY0" fmla="*/ 36575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693970 w 7613650"/>
                <a:gd name="connsiteY8" fmla="*/ 36575 h 1193800"/>
                <a:gd name="connsiteX0" fmla="*/ 6702821 w 7613650"/>
                <a:gd name="connsiteY0" fmla="*/ 61513 h 1193800"/>
                <a:gd name="connsiteX1" fmla="*/ 7023100 w 7613650"/>
                <a:gd name="connsiteY1" fmla="*/ 0 h 1193800"/>
                <a:gd name="connsiteX2" fmla="*/ 7613650 w 7613650"/>
                <a:gd name="connsiteY2" fmla="*/ 615950 h 1193800"/>
                <a:gd name="connsiteX3" fmla="*/ 7023100 w 7613650"/>
                <a:gd name="connsiteY3" fmla="*/ 1193800 h 1193800"/>
                <a:gd name="connsiteX4" fmla="*/ 7023100 w 7613650"/>
                <a:gd name="connsiteY4" fmla="*/ 901700 h 1193800"/>
                <a:gd name="connsiteX5" fmla="*/ 5086350 w 7613650"/>
                <a:gd name="connsiteY5" fmla="*/ 1174750 h 1193800"/>
                <a:gd name="connsiteX6" fmla="*/ 0 w 7613650"/>
                <a:gd name="connsiteY6" fmla="*/ 1174750 h 1193800"/>
                <a:gd name="connsiteX7" fmla="*/ 0 w 7613650"/>
                <a:gd name="connsiteY7" fmla="*/ 44450 h 1193800"/>
                <a:gd name="connsiteX8" fmla="*/ 6702821 w 7613650"/>
                <a:gd name="connsiteY8" fmla="*/ 61513 h 1193800"/>
                <a:gd name="connsiteX0" fmla="*/ 6702821 w 7613650"/>
                <a:gd name="connsiteY0" fmla="*/ 128014 h 1260301"/>
                <a:gd name="connsiteX1" fmla="*/ 6722246 w 7613650"/>
                <a:gd name="connsiteY1" fmla="*/ 0 h 1260301"/>
                <a:gd name="connsiteX2" fmla="*/ 7613650 w 7613650"/>
                <a:gd name="connsiteY2" fmla="*/ 682451 h 1260301"/>
                <a:gd name="connsiteX3" fmla="*/ 7023100 w 7613650"/>
                <a:gd name="connsiteY3" fmla="*/ 1260301 h 1260301"/>
                <a:gd name="connsiteX4" fmla="*/ 7023100 w 7613650"/>
                <a:gd name="connsiteY4" fmla="*/ 968201 h 1260301"/>
                <a:gd name="connsiteX5" fmla="*/ 5086350 w 7613650"/>
                <a:gd name="connsiteY5" fmla="*/ 1241251 h 1260301"/>
                <a:gd name="connsiteX6" fmla="*/ 0 w 7613650"/>
                <a:gd name="connsiteY6" fmla="*/ 1241251 h 1260301"/>
                <a:gd name="connsiteX7" fmla="*/ 0 w 7613650"/>
                <a:gd name="connsiteY7" fmla="*/ 110951 h 1260301"/>
                <a:gd name="connsiteX8" fmla="*/ 6702821 w 7613650"/>
                <a:gd name="connsiteY8" fmla="*/ 128014 h 1260301"/>
                <a:gd name="connsiteX0" fmla="*/ 6702821 w 7613650"/>
                <a:gd name="connsiteY0" fmla="*/ 128014 h 1260301"/>
                <a:gd name="connsiteX1" fmla="*/ 6722246 w 7613650"/>
                <a:gd name="connsiteY1" fmla="*/ 0 h 1260301"/>
                <a:gd name="connsiteX2" fmla="*/ 7613650 w 7613650"/>
                <a:gd name="connsiteY2" fmla="*/ 682451 h 1260301"/>
                <a:gd name="connsiteX3" fmla="*/ 7023100 w 7613650"/>
                <a:gd name="connsiteY3" fmla="*/ 1260301 h 1260301"/>
                <a:gd name="connsiteX4" fmla="*/ 6775338 w 7613650"/>
                <a:gd name="connsiteY4" fmla="*/ 1225896 h 1260301"/>
                <a:gd name="connsiteX5" fmla="*/ 5086350 w 7613650"/>
                <a:gd name="connsiteY5" fmla="*/ 1241251 h 1260301"/>
                <a:gd name="connsiteX6" fmla="*/ 0 w 7613650"/>
                <a:gd name="connsiteY6" fmla="*/ 1241251 h 1260301"/>
                <a:gd name="connsiteX7" fmla="*/ 0 w 7613650"/>
                <a:gd name="connsiteY7" fmla="*/ 110951 h 1260301"/>
                <a:gd name="connsiteX8" fmla="*/ 6702821 w 7613650"/>
                <a:gd name="connsiteY8" fmla="*/ 128014 h 1260301"/>
                <a:gd name="connsiteX0" fmla="*/ 6702821 w 7613650"/>
                <a:gd name="connsiteY0" fmla="*/ 128014 h 1360054"/>
                <a:gd name="connsiteX1" fmla="*/ 6722246 w 7613650"/>
                <a:gd name="connsiteY1" fmla="*/ 0 h 1360054"/>
                <a:gd name="connsiteX2" fmla="*/ 7613650 w 7613650"/>
                <a:gd name="connsiteY2" fmla="*/ 682451 h 1360054"/>
                <a:gd name="connsiteX3" fmla="*/ 6819582 w 7613650"/>
                <a:gd name="connsiteY3" fmla="*/ 1360054 h 1360054"/>
                <a:gd name="connsiteX4" fmla="*/ 6775338 w 7613650"/>
                <a:gd name="connsiteY4" fmla="*/ 1225896 h 1360054"/>
                <a:gd name="connsiteX5" fmla="*/ 5086350 w 7613650"/>
                <a:gd name="connsiteY5" fmla="*/ 1241251 h 1360054"/>
                <a:gd name="connsiteX6" fmla="*/ 0 w 7613650"/>
                <a:gd name="connsiteY6" fmla="*/ 1241251 h 1360054"/>
                <a:gd name="connsiteX7" fmla="*/ 0 w 7613650"/>
                <a:gd name="connsiteY7" fmla="*/ 110951 h 1360054"/>
                <a:gd name="connsiteX8" fmla="*/ 6702821 w 7613650"/>
                <a:gd name="connsiteY8" fmla="*/ 128014 h 1360054"/>
                <a:gd name="connsiteX0" fmla="*/ 6702821 w 7303948"/>
                <a:gd name="connsiteY0" fmla="*/ 128014 h 1360054"/>
                <a:gd name="connsiteX1" fmla="*/ 6722246 w 7303948"/>
                <a:gd name="connsiteY1" fmla="*/ 0 h 1360054"/>
                <a:gd name="connsiteX2" fmla="*/ 7303948 w 7303948"/>
                <a:gd name="connsiteY2" fmla="*/ 690764 h 1360054"/>
                <a:gd name="connsiteX3" fmla="*/ 6819582 w 7303948"/>
                <a:gd name="connsiteY3" fmla="*/ 1360054 h 1360054"/>
                <a:gd name="connsiteX4" fmla="*/ 6775338 w 7303948"/>
                <a:gd name="connsiteY4" fmla="*/ 1225896 h 1360054"/>
                <a:gd name="connsiteX5" fmla="*/ 5086350 w 7303948"/>
                <a:gd name="connsiteY5" fmla="*/ 1241251 h 1360054"/>
                <a:gd name="connsiteX6" fmla="*/ 0 w 7303948"/>
                <a:gd name="connsiteY6" fmla="*/ 1241251 h 1360054"/>
                <a:gd name="connsiteX7" fmla="*/ 0 w 7303948"/>
                <a:gd name="connsiteY7" fmla="*/ 110951 h 1360054"/>
                <a:gd name="connsiteX8" fmla="*/ 6702821 w 7303948"/>
                <a:gd name="connsiteY8" fmla="*/ 128014 h 1360054"/>
                <a:gd name="connsiteX0" fmla="*/ 6680111 w 7303948"/>
                <a:gd name="connsiteY0" fmla="*/ 122681 h 1360054"/>
                <a:gd name="connsiteX1" fmla="*/ 6722246 w 7303948"/>
                <a:gd name="connsiteY1" fmla="*/ 0 h 1360054"/>
                <a:gd name="connsiteX2" fmla="*/ 7303948 w 7303948"/>
                <a:gd name="connsiteY2" fmla="*/ 690764 h 1360054"/>
                <a:gd name="connsiteX3" fmla="*/ 6819582 w 7303948"/>
                <a:gd name="connsiteY3" fmla="*/ 1360054 h 1360054"/>
                <a:gd name="connsiteX4" fmla="*/ 6775338 w 7303948"/>
                <a:gd name="connsiteY4" fmla="*/ 1225896 h 1360054"/>
                <a:gd name="connsiteX5" fmla="*/ 5086350 w 7303948"/>
                <a:gd name="connsiteY5" fmla="*/ 1241251 h 1360054"/>
                <a:gd name="connsiteX6" fmla="*/ 0 w 7303948"/>
                <a:gd name="connsiteY6" fmla="*/ 1241251 h 1360054"/>
                <a:gd name="connsiteX7" fmla="*/ 0 w 7303948"/>
                <a:gd name="connsiteY7" fmla="*/ 110951 h 1360054"/>
                <a:gd name="connsiteX8" fmla="*/ 6680111 w 7303948"/>
                <a:gd name="connsiteY8" fmla="*/ 122681 h 1360054"/>
                <a:gd name="connsiteX0" fmla="*/ 6680111 w 7303948"/>
                <a:gd name="connsiteY0" fmla="*/ 122681 h 1360054"/>
                <a:gd name="connsiteX1" fmla="*/ 6682501 w 7303948"/>
                <a:gd name="connsiteY1" fmla="*/ 0 h 1360054"/>
                <a:gd name="connsiteX2" fmla="*/ 7303948 w 7303948"/>
                <a:gd name="connsiteY2" fmla="*/ 690764 h 1360054"/>
                <a:gd name="connsiteX3" fmla="*/ 6819582 w 7303948"/>
                <a:gd name="connsiteY3" fmla="*/ 1360054 h 1360054"/>
                <a:gd name="connsiteX4" fmla="*/ 6775338 w 7303948"/>
                <a:gd name="connsiteY4" fmla="*/ 1225896 h 1360054"/>
                <a:gd name="connsiteX5" fmla="*/ 5086350 w 7303948"/>
                <a:gd name="connsiteY5" fmla="*/ 1241251 h 1360054"/>
                <a:gd name="connsiteX6" fmla="*/ 0 w 7303948"/>
                <a:gd name="connsiteY6" fmla="*/ 1241251 h 1360054"/>
                <a:gd name="connsiteX7" fmla="*/ 0 w 7303948"/>
                <a:gd name="connsiteY7" fmla="*/ 110951 h 1360054"/>
                <a:gd name="connsiteX8" fmla="*/ 6680111 w 7303948"/>
                <a:gd name="connsiteY8" fmla="*/ 122681 h 1360054"/>
                <a:gd name="connsiteX0" fmla="*/ 6680111 w 7303948"/>
                <a:gd name="connsiteY0" fmla="*/ 122681 h 1360054"/>
                <a:gd name="connsiteX1" fmla="*/ 6682501 w 7303948"/>
                <a:gd name="connsiteY1" fmla="*/ 0 h 1360054"/>
                <a:gd name="connsiteX2" fmla="*/ 7303948 w 7303948"/>
                <a:gd name="connsiteY2" fmla="*/ 690764 h 1360054"/>
                <a:gd name="connsiteX3" fmla="*/ 6819582 w 7303948"/>
                <a:gd name="connsiteY3" fmla="*/ 1360054 h 1360054"/>
                <a:gd name="connsiteX4" fmla="*/ 6678815 w 7303948"/>
                <a:gd name="connsiteY4" fmla="*/ 1231230 h 1360054"/>
                <a:gd name="connsiteX5" fmla="*/ 5086350 w 7303948"/>
                <a:gd name="connsiteY5" fmla="*/ 1241251 h 1360054"/>
                <a:gd name="connsiteX6" fmla="*/ 0 w 7303948"/>
                <a:gd name="connsiteY6" fmla="*/ 1241251 h 1360054"/>
                <a:gd name="connsiteX7" fmla="*/ 0 w 7303948"/>
                <a:gd name="connsiteY7" fmla="*/ 110951 h 1360054"/>
                <a:gd name="connsiteX8" fmla="*/ 6680111 w 7303948"/>
                <a:gd name="connsiteY8" fmla="*/ 122681 h 1360054"/>
                <a:gd name="connsiteX0" fmla="*/ 6680111 w 7303948"/>
                <a:gd name="connsiteY0" fmla="*/ 122681 h 1365388"/>
                <a:gd name="connsiteX1" fmla="*/ 6682501 w 7303948"/>
                <a:gd name="connsiteY1" fmla="*/ 0 h 1365388"/>
                <a:gd name="connsiteX2" fmla="*/ 7303948 w 7303948"/>
                <a:gd name="connsiteY2" fmla="*/ 690764 h 1365388"/>
                <a:gd name="connsiteX3" fmla="*/ 6666279 w 7303948"/>
                <a:gd name="connsiteY3" fmla="*/ 1365388 h 1365388"/>
                <a:gd name="connsiteX4" fmla="*/ 6678815 w 7303948"/>
                <a:gd name="connsiteY4" fmla="*/ 1231230 h 1365388"/>
                <a:gd name="connsiteX5" fmla="*/ 5086350 w 7303948"/>
                <a:gd name="connsiteY5" fmla="*/ 1241251 h 1365388"/>
                <a:gd name="connsiteX6" fmla="*/ 0 w 7303948"/>
                <a:gd name="connsiteY6" fmla="*/ 1241251 h 1365388"/>
                <a:gd name="connsiteX7" fmla="*/ 0 w 7303948"/>
                <a:gd name="connsiteY7" fmla="*/ 110951 h 1365388"/>
                <a:gd name="connsiteX8" fmla="*/ 6680111 w 7303948"/>
                <a:gd name="connsiteY8" fmla="*/ 122681 h 1365388"/>
                <a:gd name="connsiteX0" fmla="*/ 6680111 w 7303948"/>
                <a:gd name="connsiteY0" fmla="*/ 122681 h 1365388"/>
                <a:gd name="connsiteX1" fmla="*/ 6682501 w 7303948"/>
                <a:gd name="connsiteY1" fmla="*/ 0 h 1365388"/>
                <a:gd name="connsiteX2" fmla="*/ 7303948 w 7303948"/>
                <a:gd name="connsiteY2" fmla="*/ 690764 h 1365388"/>
                <a:gd name="connsiteX3" fmla="*/ 6683313 w 7303948"/>
                <a:gd name="connsiteY3" fmla="*/ 1365388 h 1365388"/>
                <a:gd name="connsiteX4" fmla="*/ 6678815 w 7303948"/>
                <a:gd name="connsiteY4" fmla="*/ 1231230 h 1365388"/>
                <a:gd name="connsiteX5" fmla="*/ 5086350 w 7303948"/>
                <a:gd name="connsiteY5" fmla="*/ 1241251 h 1365388"/>
                <a:gd name="connsiteX6" fmla="*/ 0 w 7303948"/>
                <a:gd name="connsiteY6" fmla="*/ 1241251 h 1365388"/>
                <a:gd name="connsiteX7" fmla="*/ 0 w 7303948"/>
                <a:gd name="connsiteY7" fmla="*/ 110951 h 1365388"/>
                <a:gd name="connsiteX8" fmla="*/ 6680111 w 7303948"/>
                <a:gd name="connsiteY8" fmla="*/ 122681 h 1365388"/>
                <a:gd name="connsiteX0" fmla="*/ 6680111 w 7303948"/>
                <a:gd name="connsiteY0" fmla="*/ 122681 h 1365388"/>
                <a:gd name="connsiteX1" fmla="*/ 6682501 w 7303948"/>
                <a:gd name="connsiteY1" fmla="*/ 0 h 1365388"/>
                <a:gd name="connsiteX2" fmla="*/ 7303948 w 7303948"/>
                <a:gd name="connsiteY2" fmla="*/ 690764 h 1365388"/>
                <a:gd name="connsiteX3" fmla="*/ 6683313 w 7303948"/>
                <a:gd name="connsiteY3" fmla="*/ 1365388 h 1365388"/>
                <a:gd name="connsiteX4" fmla="*/ 6673750 w 7303948"/>
                <a:gd name="connsiteY4" fmla="*/ 1240747 h 1365388"/>
                <a:gd name="connsiteX5" fmla="*/ 5086350 w 7303948"/>
                <a:gd name="connsiteY5" fmla="*/ 1241251 h 1365388"/>
                <a:gd name="connsiteX6" fmla="*/ 0 w 7303948"/>
                <a:gd name="connsiteY6" fmla="*/ 1241251 h 1365388"/>
                <a:gd name="connsiteX7" fmla="*/ 0 w 7303948"/>
                <a:gd name="connsiteY7" fmla="*/ 110951 h 1365388"/>
                <a:gd name="connsiteX8" fmla="*/ 6680111 w 7303948"/>
                <a:gd name="connsiteY8" fmla="*/ 122681 h 1365388"/>
                <a:gd name="connsiteX0" fmla="*/ 6680111 w 7303948"/>
                <a:gd name="connsiteY0" fmla="*/ 122681 h 1370148"/>
                <a:gd name="connsiteX1" fmla="*/ 6682501 w 7303948"/>
                <a:gd name="connsiteY1" fmla="*/ 0 h 1370148"/>
                <a:gd name="connsiteX2" fmla="*/ 7303948 w 7303948"/>
                <a:gd name="connsiteY2" fmla="*/ 690764 h 1370148"/>
                <a:gd name="connsiteX3" fmla="*/ 6668115 w 7303948"/>
                <a:gd name="connsiteY3" fmla="*/ 1370148 h 1370148"/>
                <a:gd name="connsiteX4" fmla="*/ 6673750 w 7303948"/>
                <a:gd name="connsiteY4" fmla="*/ 1240747 h 1370148"/>
                <a:gd name="connsiteX5" fmla="*/ 5086350 w 7303948"/>
                <a:gd name="connsiteY5" fmla="*/ 1241251 h 1370148"/>
                <a:gd name="connsiteX6" fmla="*/ 0 w 7303948"/>
                <a:gd name="connsiteY6" fmla="*/ 1241251 h 1370148"/>
                <a:gd name="connsiteX7" fmla="*/ 0 w 7303948"/>
                <a:gd name="connsiteY7" fmla="*/ 110951 h 1370148"/>
                <a:gd name="connsiteX8" fmla="*/ 6680111 w 7303948"/>
                <a:gd name="connsiteY8" fmla="*/ 122681 h 1370148"/>
                <a:gd name="connsiteX0" fmla="*/ 6664914 w 7303948"/>
                <a:gd name="connsiteY0" fmla="*/ 122681 h 1370148"/>
                <a:gd name="connsiteX1" fmla="*/ 6682501 w 7303948"/>
                <a:gd name="connsiteY1" fmla="*/ 0 h 1370148"/>
                <a:gd name="connsiteX2" fmla="*/ 7303948 w 7303948"/>
                <a:gd name="connsiteY2" fmla="*/ 690764 h 1370148"/>
                <a:gd name="connsiteX3" fmla="*/ 6668115 w 7303948"/>
                <a:gd name="connsiteY3" fmla="*/ 1370148 h 1370148"/>
                <a:gd name="connsiteX4" fmla="*/ 6673750 w 7303948"/>
                <a:gd name="connsiteY4" fmla="*/ 1240747 h 1370148"/>
                <a:gd name="connsiteX5" fmla="*/ 5086350 w 7303948"/>
                <a:gd name="connsiteY5" fmla="*/ 1241251 h 1370148"/>
                <a:gd name="connsiteX6" fmla="*/ 0 w 7303948"/>
                <a:gd name="connsiteY6" fmla="*/ 1241251 h 1370148"/>
                <a:gd name="connsiteX7" fmla="*/ 0 w 7303948"/>
                <a:gd name="connsiteY7" fmla="*/ 110951 h 1370148"/>
                <a:gd name="connsiteX8" fmla="*/ 6664914 w 7303948"/>
                <a:gd name="connsiteY8" fmla="*/ 122681 h 1370148"/>
                <a:gd name="connsiteX0" fmla="*/ 6664914 w 7303948"/>
                <a:gd name="connsiteY0" fmla="*/ 122681 h 1370148"/>
                <a:gd name="connsiteX1" fmla="*/ 6662239 w 7303948"/>
                <a:gd name="connsiteY1" fmla="*/ 0 h 1370148"/>
                <a:gd name="connsiteX2" fmla="*/ 7303948 w 7303948"/>
                <a:gd name="connsiteY2" fmla="*/ 690764 h 1370148"/>
                <a:gd name="connsiteX3" fmla="*/ 6668115 w 7303948"/>
                <a:gd name="connsiteY3" fmla="*/ 1370148 h 1370148"/>
                <a:gd name="connsiteX4" fmla="*/ 6673750 w 7303948"/>
                <a:gd name="connsiteY4" fmla="*/ 1240747 h 1370148"/>
                <a:gd name="connsiteX5" fmla="*/ 5086350 w 7303948"/>
                <a:gd name="connsiteY5" fmla="*/ 1241251 h 1370148"/>
                <a:gd name="connsiteX6" fmla="*/ 0 w 7303948"/>
                <a:gd name="connsiteY6" fmla="*/ 1241251 h 1370148"/>
                <a:gd name="connsiteX7" fmla="*/ 0 w 7303948"/>
                <a:gd name="connsiteY7" fmla="*/ 110951 h 1370148"/>
                <a:gd name="connsiteX8" fmla="*/ 6664914 w 7303948"/>
                <a:gd name="connsiteY8" fmla="*/ 122681 h 1370148"/>
                <a:gd name="connsiteX0" fmla="*/ 6664914 w 7303948"/>
                <a:gd name="connsiteY0" fmla="*/ 122681 h 1370148"/>
                <a:gd name="connsiteX1" fmla="*/ 6662239 w 7303948"/>
                <a:gd name="connsiteY1" fmla="*/ 0 h 1370148"/>
                <a:gd name="connsiteX2" fmla="*/ 7303948 w 7303948"/>
                <a:gd name="connsiteY2" fmla="*/ 690764 h 1370148"/>
                <a:gd name="connsiteX3" fmla="*/ 6668115 w 7303948"/>
                <a:gd name="connsiteY3" fmla="*/ 1370148 h 1370148"/>
                <a:gd name="connsiteX4" fmla="*/ 6658554 w 7303948"/>
                <a:gd name="connsiteY4" fmla="*/ 1240747 h 1370148"/>
                <a:gd name="connsiteX5" fmla="*/ 5086350 w 7303948"/>
                <a:gd name="connsiteY5" fmla="*/ 1241251 h 1370148"/>
                <a:gd name="connsiteX6" fmla="*/ 0 w 7303948"/>
                <a:gd name="connsiteY6" fmla="*/ 1241251 h 1370148"/>
                <a:gd name="connsiteX7" fmla="*/ 0 w 7303948"/>
                <a:gd name="connsiteY7" fmla="*/ 110951 h 1370148"/>
                <a:gd name="connsiteX8" fmla="*/ 6664914 w 7303948"/>
                <a:gd name="connsiteY8" fmla="*/ 122681 h 1370148"/>
                <a:gd name="connsiteX0" fmla="*/ 6664914 w 7303948"/>
                <a:gd name="connsiteY0" fmla="*/ 122681 h 1370148"/>
                <a:gd name="connsiteX1" fmla="*/ 6662239 w 7303948"/>
                <a:gd name="connsiteY1" fmla="*/ 0 h 1370148"/>
                <a:gd name="connsiteX2" fmla="*/ 7303948 w 7303948"/>
                <a:gd name="connsiteY2" fmla="*/ 690764 h 1370148"/>
                <a:gd name="connsiteX3" fmla="*/ 6652918 w 7303948"/>
                <a:gd name="connsiteY3" fmla="*/ 1370148 h 1370148"/>
                <a:gd name="connsiteX4" fmla="*/ 6658554 w 7303948"/>
                <a:gd name="connsiteY4" fmla="*/ 1240747 h 1370148"/>
                <a:gd name="connsiteX5" fmla="*/ 5086350 w 7303948"/>
                <a:gd name="connsiteY5" fmla="*/ 1241251 h 1370148"/>
                <a:gd name="connsiteX6" fmla="*/ 0 w 7303948"/>
                <a:gd name="connsiteY6" fmla="*/ 1241251 h 1370148"/>
                <a:gd name="connsiteX7" fmla="*/ 0 w 7303948"/>
                <a:gd name="connsiteY7" fmla="*/ 110951 h 1370148"/>
                <a:gd name="connsiteX8" fmla="*/ 6664914 w 7303948"/>
                <a:gd name="connsiteY8" fmla="*/ 122681 h 13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3948" h="1370148">
                  <a:moveTo>
                    <a:pt x="6664914" y="122681"/>
                  </a:moveTo>
                  <a:cubicBezTo>
                    <a:pt x="6665711" y="81787"/>
                    <a:pt x="6661442" y="40894"/>
                    <a:pt x="6662239" y="0"/>
                  </a:cubicBezTo>
                  <a:lnTo>
                    <a:pt x="7303948" y="690764"/>
                  </a:lnTo>
                  <a:lnTo>
                    <a:pt x="6652918" y="1370148"/>
                  </a:lnTo>
                  <a:lnTo>
                    <a:pt x="6658554" y="1240747"/>
                  </a:lnTo>
                  <a:lnTo>
                    <a:pt x="5086350" y="1241251"/>
                  </a:lnTo>
                  <a:lnTo>
                    <a:pt x="0" y="1241251"/>
                  </a:lnTo>
                  <a:lnTo>
                    <a:pt x="0" y="110951"/>
                  </a:lnTo>
                  <a:lnTo>
                    <a:pt x="6664914" y="122681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5306" tIns="32653" rIns="65306" bIns="32653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dirty="0">
                <a:solidFill>
                  <a:prstClr val="white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936257" y="1358664"/>
              <a:ext cx="738948" cy="4749145"/>
            </a:xfrm>
            <a:prstGeom prst="roundRect">
              <a:avLst/>
            </a:prstGeom>
            <a:gradFill>
              <a:gsLst>
                <a:gs pos="0">
                  <a:srgbClr val="BCBCBC"/>
                </a:gs>
                <a:gs pos="67000">
                  <a:srgbClr val="BCBCBC"/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700" dirty="0">
                  <a:solidFill>
                    <a:prstClr val="black"/>
                  </a:solidFill>
                  <a:cs typeface="Arial" panose="020B0604020202020204" pitchFamily="34" charset="0"/>
                </a:rPr>
                <a:t>Science &amp; Technology Basis for first FPPs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39952" y="3212976"/>
              <a:ext cx="940057" cy="428191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  <a:latin typeface="Calibri"/>
                </a:rPr>
                <a:t>DEMO</a:t>
              </a:r>
              <a:endParaRPr lang="en-GB" sz="2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Diamond 16"/>
            <p:cNvSpPr/>
            <p:nvPr/>
          </p:nvSpPr>
          <p:spPr>
            <a:xfrm flipH="1">
              <a:off x="3608504" y="3397983"/>
              <a:ext cx="243416" cy="279394"/>
            </a:xfrm>
            <a:prstGeom prst="diamond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8" name="Diamond 17"/>
            <p:cNvSpPr/>
            <p:nvPr/>
          </p:nvSpPr>
          <p:spPr>
            <a:xfrm flipH="1">
              <a:off x="5292080" y="3364930"/>
              <a:ext cx="243416" cy="279394"/>
            </a:xfrm>
            <a:prstGeom prst="diamond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56041" y="2996252"/>
              <a:ext cx="763727" cy="397413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prstClr val="white"/>
                  </a:solidFill>
                  <a:latin typeface="Calibri"/>
                </a:rPr>
                <a:t>Electricity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prstClr val="white"/>
                  </a:solidFill>
                  <a:latin typeface="Calibri"/>
                </a:rPr>
                <a:t>Production</a:t>
              </a:r>
            </a:p>
          </p:txBody>
        </p:sp>
        <p:sp>
          <p:nvSpPr>
            <p:cNvPr id="20" name="Diamond 19"/>
            <p:cNvSpPr/>
            <p:nvPr/>
          </p:nvSpPr>
          <p:spPr>
            <a:xfrm flipH="1">
              <a:off x="7164288" y="3364930"/>
              <a:ext cx="243416" cy="312447"/>
            </a:xfrm>
            <a:prstGeom prst="diamond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08160" y="1624239"/>
              <a:ext cx="675561" cy="428191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  <a:latin typeface="Calibri"/>
                </a:rPr>
                <a:t>ITER</a:t>
              </a:r>
              <a:endParaRPr lang="en-GB" sz="2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Diamond 21"/>
            <p:cNvSpPr/>
            <p:nvPr/>
          </p:nvSpPr>
          <p:spPr>
            <a:xfrm flipH="1">
              <a:off x="4472820" y="1681181"/>
              <a:ext cx="243416" cy="279394"/>
            </a:xfrm>
            <a:prstGeom prst="diamond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30303" y="2036834"/>
              <a:ext cx="1071504" cy="220442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Full performance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Diamond 23"/>
            <p:cNvSpPr/>
            <p:nvPr/>
          </p:nvSpPr>
          <p:spPr>
            <a:xfrm flipH="1">
              <a:off x="2818282" y="1681272"/>
              <a:ext cx="243416" cy="279394"/>
            </a:xfrm>
            <a:prstGeom prst="diamond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24918" y="2047010"/>
              <a:ext cx="760540" cy="203619"/>
            </a:xfrm>
            <a:prstGeom prst="rect">
              <a:avLst/>
            </a:prstGeom>
            <a:noFill/>
          </p:spPr>
          <p:txBody>
            <a:bodyPr wrap="none" lIns="41630" tIns="20815" rIns="41630" bIns="20815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First plasma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Bent Arrow 25"/>
            <p:cNvSpPr/>
            <p:nvPr/>
          </p:nvSpPr>
          <p:spPr>
            <a:xfrm rot="5400000">
              <a:off x="3735214" y="-272750"/>
              <a:ext cx="805657" cy="2847655"/>
            </a:xfrm>
            <a:prstGeom prst="bentArrow">
              <a:avLst>
                <a:gd name="adj1" fmla="val 48307"/>
                <a:gd name="adj2" fmla="val 35734"/>
                <a:gd name="adj3" fmla="val 25702"/>
                <a:gd name="adj4" fmla="val 45625"/>
              </a:avLst>
            </a:prstGeom>
            <a:gradFill flip="none" rotWithShape="1">
              <a:gsLst>
                <a:gs pos="0">
                  <a:srgbClr val="C00000"/>
                </a:gs>
                <a:gs pos="54000">
                  <a:schemeClr val="accent2">
                    <a:lumMod val="60000"/>
                    <a:lumOff val="40000"/>
                  </a:schemeClr>
                </a:gs>
                <a:gs pos="99583">
                  <a:schemeClr val="bg1"/>
                </a:gs>
                <a:gs pos="81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7" name="Bent Arrow 26"/>
            <p:cNvSpPr/>
            <p:nvPr/>
          </p:nvSpPr>
          <p:spPr>
            <a:xfrm rot="5400000">
              <a:off x="2536422" y="-672559"/>
              <a:ext cx="799099" cy="3640713"/>
            </a:xfrm>
            <a:prstGeom prst="bentArrow">
              <a:avLst>
                <a:gd name="adj1" fmla="val 48321"/>
                <a:gd name="adj2" fmla="val 35734"/>
                <a:gd name="adj3" fmla="val 25702"/>
                <a:gd name="adj4" fmla="val 45625"/>
              </a:avLst>
            </a:prstGeom>
            <a:gradFill flip="none" rotWithShape="1">
              <a:gsLst>
                <a:gs pos="0">
                  <a:srgbClr val="C00000"/>
                </a:gs>
                <a:gs pos="54000">
                  <a:schemeClr val="accent2">
                    <a:lumMod val="60000"/>
                    <a:lumOff val="40000"/>
                  </a:schemeClr>
                </a:gs>
                <a:gs pos="99583">
                  <a:schemeClr val="bg1"/>
                </a:gs>
                <a:gs pos="81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8" name="Bent Arrow 27"/>
            <p:cNvSpPr/>
            <p:nvPr/>
          </p:nvSpPr>
          <p:spPr>
            <a:xfrm rot="5400000">
              <a:off x="2718471" y="274300"/>
              <a:ext cx="770027" cy="1717923"/>
            </a:xfrm>
            <a:prstGeom prst="bentArrow">
              <a:avLst>
                <a:gd name="adj1" fmla="val 48321"/>
                <a:gd name="adj2" fmla="val 35734"/>
                <a:gd name="adj3" fmla="val 25702"/>
                <a:gd name="adj4" fmla="val 45625"/>
              </a:avLst>
            </a:prstGeom>
            <a:gradFill flip="none" rotWithShape="1">
              <a:gsLst>
                <a:gs pos="0">
                  <a:srgbClr val="C00000"/>
                </a:gs>
                <a:gs pos="54000">
                  <a:schemeClr val="accent2">
                    <a:lumMod val="60000"/>
                    <a:lumOff val="40000"/>
                  </a:schemeClr>
                </a:gs>
                <a:gs pos="99583">
                  <a:schemeClr val="bg1"/>
                </a:gs>
                <a:gs pos="81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9" name="Bent Arrow 28"/>
            <p:cNvSpPr/>
            <p:nvPr/>
          </p:nvSpPr>
          <p:spPr>
            <a:xfrm rot="5400000">
              <a:off x="1797997" y="93123"/>
              <a:ext cx="770026" cy="2080278"/>
            </a:xfrm>
            <a:prstGeom prst="bentArrow">
              <a:avLst>
                <a:gd name="adj1" fmla="val 48321"/>
                <a:gd name="adj2" fmla="val 35734"/>
                <a:gd name="adj3" fmla="val 25702"/>
                <a:gd name="adj4" fmla="val 45625"/>
              </a:avLst>
            </a:prstGeom>
            <a:gradFill flip="none" rotWithShape="1">
              <a:gsLst>
                <a:gs pos="0">
                  <a:srgbClr val="C00000"/>
                </a:gs>
                <a:gs pos="54000">
                  <a:schemeClr val="accent2">
                    <a:lumMod val="60000"/>
                    <a:lumOff val="40000"/>
                  </a:schemeClr>
                </a:gs>
                <a:gs pos="99583">
                  <a:schemeClr val="bg1"/>
                </a:gs>
                <a:gs pos="81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149352" y="1309718"/>
              <a:ext cx="649982" cy="257905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Bent Arrow 30"/>
            <p:cNvSpPr/>
            <p:nvPr/>
          </p:nvSpPr>
          <p:spPr>
            <a:xfrm rot="5400000">
              <a:off x="1408528" y="515049"/>
              <a:ext cx="770030" cy="1236429"/>
            </a:xfrm>
            <a:prstGeom prst="bentArrow">
              <a:avLst>
                <a:gd name="adj1" fmla="val 48321"/>
                <a:gd name="adj2" fmla="val 35734"/>
                <a:gd name="adj3" fmla="val 25702"/>
                <a:gd name="adj4" fmla="val 45625"/>
              </a:avLst>
            </a:prstGeom>
            <a:gradFill flip="none" rotWithShape="1">
              <a:gsLst>
                <a:gs pos="0">
                  <a:srgbClr val="C00000"/>
                </a:gs>
                <a:gs pos="54000">
                  <a:schemeClr val="accent2">
                    <a:lumMod val="60000"/>
                    <a:lumOff val="40000"/>
                  </a:schemeClr>
                </a:gs>
                <a:gs pos="99583">
                  <a:schemeClr val="bg1"/>
                </a:gs>
                <a:gs pos="81000">
                  <a:schemeClr val="accent2">
                    <a:lumMod val="40000"/>
                    <a:lumOff val="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78250" y="841196"/>
              <a:ext cx="4180773" cy="243525"/>
            </a:xfrm>
            <a:prstGeom prst="rect">
              <a:avLst/>
            </a:prstGeom>
            <a:noFill/>
          </p:spPr>
          <p:txBody>
            <a:bodyPr wrap="squar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 smtClean="0">
                  <a:solidFill>
                    <a:prstClr val="black"/>
                  </a:solidFill>
                  <a:latin typeface="Calibri"/>
                </a:rPr>
                <a:t>Input from research on present facilities, analysis and modelling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27785" y="1309718"/>
              <a:ext cx="635597" cy="246374"/>
            </a:xfrm>
            <a:prstGeom prst="rect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755576" y="3632765"/>
              <a:ext cx="1382379" cy="443607"/>
            </a:xfrm>
            <a:prstGeom prst="rightArrow">
              <a:avLst/>
            </a:prstGeom>
            <a:gradFill flip="none" rotWithShape="1">
              <a:gsLst>
                <a:gs pos="1000">
                  <a:srgbClr val="5E9EFF">
                    <a:lumMod val="75000"/>
                    <a:alpha val="94000"/>
                  </a:srgbClr>
                </a:gs>
                <a:gs pos="1000">
                  <a:srgbClr val="85C2FF">
                    <a:lumMod val="54000"/>
                    <a:lumOff val="46000"/>
                  </a:srgbClr>
                </a:gs>
                <a:gs pos="99000">
                  <a:srgbClr val="C4D6EB">
                    <a:lumMod val="53000"/>
                    <a:lumOff val="47000"/>
                  </a:srgbClr>
                </a:gs>
                <a:gs pos="0">
                  <a:srgbClr val="FFEBF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5" name="Left-Right Arrow 34"/>
            <p:cNvSpPr/>
            <p:nvPr/>
          </p:nvSpPr>
          <p:spPr>
            <a:xfrm>
              <a:off x="2137956" y="3632765"/>
              <a:ext cx="1580144" cy="443607"/>
            </a:xfrm>
            <a:prstGeom prst="leftRightArrow">
              <a:avLst/>
            </a:prstGeom>
            <a:gradFill flip="none" rotWithShape="1">
              <a:gsLst>
                <a:gs pos="50000">
                  <a:srgbClr val="5E9EFF">
                    <a:lumMod val="75000"/>
                    <a:alpha val="94000"/>
                  </a:srgbClr>
                </a:gs>
                <a:gs pos="1000">
                  <a:srgbClr val="85C2FF">
                    <a:lumMod val="54000"/>
                    <a:lumOff val="46000"/>
                  </a:srgbClr>
                </a:gs>
                <a:gs pos="99000">
                  <a:srgbClr val="C4D6EB">
                    <a:lumMod val="53000"/>
                    <a:lumOff val="47000"/>
                  </a:srgbClr>
                </a:gs>
                <a:gs pos="50000">
                  <a:srgbClr val="FFEBF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6" name="Left-Right Arrow 35"/>
            <p:cNvSpPr/>
            <p:nvPr/>
          </p:nvSpPr>
          <p:spPr>
            <a:xfrm>
              <a:off x="3718100" y="3632765"/>
              <a:ext cx="1743019" cy="443607"/>
            </a:xfrm>
            <a:prstGeom prst="leftRightArrow">
              <a:avLst/>
            </a:prstGeom>
            <a:gradFill flip="none" rotWithShape="1">
              <a:gsLst>
                <a:gs pos="50000">
                  <a:srgbClr val="5E9EFF">
                    <a:lumMod val="75000"/>
                    <a:alpha val="94000"/>
                  </a:srgbClr>
                </a:gs>
                <a:gs pos="1000">
                  <a:srgbClr val="85C2FF">
                    <a:lumMod val="54000"/>
                    <a:lumOff val="46000"/>
                  </a:srgbClr>
                </a:gs>
                <a:gs pos="99000">
                  <a:srgbClr val="C4D6EB">
                    <a:lumMod val="53000"/>
                    <a:lumOff val="47000"/>
                  </a:srgbClr>
                </a:gs>
                <a:gs pos="50000">
                  <a:srgbClr val="FFEBFA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5576" y="3744633"/>
              <a:ext cx="1310371" cy="203619"/>
            </a:xfrm>
            <a:prstGeom prst="rect">
              <a:avLst/>
            </a:prstGeom>
            <a:noFill/>
          </p:spPr>
          <p:txBody>
            <a:bodyPr wrap="none" lIns="41630" tIns="20815" rIns="41630" bIns="20815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Pre conceptual design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339752" y="3744633"/>
              <a:ext cx="1106790" cy="203619"/>
            </a:xfrm>
            <a:prstGeom prst="rect">
              <a:avLst/>
            </a:prstGeom>
            <a:noFill/>
          </p:spPr>
          <p:txBody>
            <a:bodyPr wrap="none" lIns="41630" tIns="20815" rIns="41630" bIns="20815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Conceptual design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39952" y="3744633"/>
              <a:ext cx="1138850" cy="203619"/>
            </a:xfrm>
            <a:prstGeom prst="rect">
              <a:avLst/>
            </a:prstGeom>
            <a:noFill/>
          </p:spPr>
          <p:txBody>
            <a:bodyPr wrap="none" lIns="41630" tIns="20815" rIns="41630" bIns="20815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Engineering design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99407" y="3030886"/>
              <a:ext cx="768537" cy="397413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Consistent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Concept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98619" y="2996252"/>
              <a:ext cx="869525" cy="397413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Commence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prstClr val="black"/>
                  </a:solidFill>
                  <a:latin typeface="Calibri"/>
                </a:rPr>
                <a:t>Construction</a:t>
              </a:r>
            </a:p>
          </p:txBody>
        </p:sp>
        <p:sp>
          <p:nvSpPr>
            <p:cNvPr id="42" name="Bent Arrow 41"/>
            <p:cNvSpPr/>
            <p:nvPr/>
          </p:nvSpPr>
          <p:spPr>
            <a:xfrm rot="16200000" flipV="1">
              <a:off x="5508838" y="2518853"/>
              <a:ext cx="812799" cy="3958512"/>
            </a:xfrm>
            <a:prstGeom prst="bentArrow">
              <a:avLst>
                <a:gd name="adj1" fmla="val 37938"/>
                <a:gd name="adj2" fmla="val 35734"/>
                <a:gd name="adj3" fmla="val 25702"/>
                <a:gd name="adj4" fmla="val 72911"/>
              </a:avLst>
            </a:prstGeom>
            <a:gradFill flip="none" rotWithShape="1">
              <a:gsLst>
                <a:gs pos="0">
                  <a:srgbClr val="A07D00"/>
                </a:gs>
                <a:gs pos="69000">
                  <a:srgbClr val="FFCC00">
                    <a:shade val="67500"/>
                    <a:satMod val="115000"/>
                  </a:srgbClr>
                </a:gs>
                <a:gs pos="98000">
                  <a:schemeClr val="bg1"/>
                </a:gs>
                <a:gs pos="91000">
                  <a:srgbClr val="FFCC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3" name="Bent Arrow 42"/>
            <p:cNvSpPr/>
            <p:nvPr/>
          </p:nvSpPr>
          <p:spPr>
            <a:xfrm rot="16200000" flipV="1">
              <a:off x="3116952" y="2277730"/>
              <a:ext cx="836515" cy="4431476"/>
            </a:xfrm>
            <a:prstGeom prst="bentArrow">
              <a:avLst>
                <a:gd name="adj1" fmla="val 37938"/>
                <a:gd name="adj2" fmla="val 39016"/>
                <a:gd name="adj3" fmla="val 30391"/>
                <a:gd name="adj4" fmla="val 43750"/>
              </a:avLst>
            </a:prstGeom>
            <a:gradFill flip="none" rotWithShape="1">
              <a:gsLst>
                <a:gs pos="0">
                  <a:srgbClr val="A07D00"/>
                </a:gs>
                <a:gs pos="50000">
                  <a:srgbClr val="FFCC00">
                    <a:shade val="67500"/>
                    <a:satMod val="115000"/>
                  </a:srgbClr>
                </a:gs>
                <a:gs pos="99583">
                  <a:schemeClr val="bg1"/>
                </a:gs>
                <a:gs pos="90000">
                  <a:srgbClr val="FFCC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4" name="Bent Arrow 43"/>
            <p:cNvSpPr/>
            <p:nvPr/>
          </p:nvSpPr>
          <p:spPr>
            <a:xfrm rot="16200000" flipV="1">
              <a:off x="2179548" y="3023330"/>
              <a:ext cx="829253" cy="2947537"/>
            </a:xfrm>
            <a:prstGeom prst="bentArrow">
              <a:avLst>
                <a:gd name="adj1" fmla="val 37938"/>
                <a:gd name="adj2" fmla="val 35734"/>
                <a:gd name="adj3" fmla="val 25702"/>
                <a:gd name="adj4" fmla="val 46776"/>
              </a:avLst>
            </a:prstGeom>
            <a:gradFill flip="none" rotWithShape="1">
              <a:gsLst>
                <a:gs pos="0">
                  <a:srgbClr val="FFCC00">
                    <a:shade val="30000"/>
                    <a:satMod val="115000"/>
                  </a:srgbClr>
                </a:gs>
                <a:gs pos="54000">
                  <a:srgbClr val="FFCC00">
                    <a:shade val="67500"/>
                    <a:satMod val="115000"/>
                  </a:srgbClr>
                </a:gs>
                <a:gs pos="99583">
                  <a:schemeClr val="bg1"/>
                </a:gs>
                <a:gs pos="81000">
                  <a:srgbClr val="FFCC00">
                    <a:shade val="100000"/>
                    <a:satMod val="115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73537" y="4509120"/>
              <a:ext cx="1574527" cy="428191"/>
            </a:xfrm>
            <a:prstGeom prst="rect">
              <a:avLst/>
            </a:prstGeom>
            <a:noFill/>
          </p:spPr>
          <p:txBody>
            <a:bodyPr wrap="squar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  <a:latin typeface="Calibri"/>
                </a:rPr>
                <a:t>DONES	</a:t>
              </a:r>
              <a:endParaRPr lang="en-GB" sz="2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564126" y="4536132"/>
              <a:ext cx="1816186" cy="428191"/>
            </a:xfrm>
            <a:prstGeom prst="rect">
              <a:avLst/>
            </a:prstGeom>
            <a:noFill/>
          </p:spPr>
          <p:txBody>
            <a:bodyPr wrap="squar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2400" b="1" dirty="0" smtClean="0">
                  <a:solidFill>
                    <a:prstClr val="black"/>
                  </a:solidFill>
                  <a:latin typeface="Calibri"/>
                </a:rPr>
                <a:t>IFMIF	</a:t>
              </a:r>
              <a:endParaRPr lang="en-GB" sz="24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1097950" y="5012476"/>
              <a:ext cx="6796545" cy="409480"/>
            </a:xfrm>
            <a:prstGeom prst="rightArrow">
              <a:avLst>
                <a:gd name="adj1" fmla="val 75000"/>
                <a:gd name="adj2" fmla="val 55702"/>
              </a:avLst>
            </a:prstGeom>
            <a:gradFill flip="none" rotWithShape="1">
              <a:gsLst>
                <a:gs pos="0">
                  <a:srgbClr val="92D050"/>
                </a:gs>
                <a:gs pos="50000">
                  <a:srgbClr val="99CC00"/>
                </a:gs>
                <a:gs pos="99167">
                  <a:schemeClr val="bg1"/>
                </a:gs>
                <a:gs pos="93000">
                  <a:srgbClr val="CCFF9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209700" y="5060014"/>
              <a:ext cx="4680901" cy="243525"/>
            </a:xfrm>
            <a:prstGeom prst="rect">
              <a:avLst/>
            </a:prstGeom>
            <a:noFill/>
          </p:spPr>
          <p:txBody>
            <a:bodyPr wrap="squar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 smtClean="0">
                  <a:solidFill>
                    <a:prstClr val="black"/>
                  </a:solidFill>
                  <a:latin typeface="Calibri"/>
                </a:rPr>
                <a:t>Concept improvements and innovations </a:t>
              </a:r>
              <a:r>
                <a:rPr lang="en-GB" sz="1200" b="1" dirty="0" smtClean="0">
                  <a:solidFill>
                    <a:prstClr val="black"/>
                  </a:solidFill>
                  <a:latin typeface="Calibri"/>
                  <a:sym typeface="Wingdings" panose="05000000000000000000" pitchFamily="2" charset="2"/>
                </a:rPr>
                <a:t> </a:t>
              </a:r>
              <a:r>
                <a:rPr lang="en-GB" sz="1200" b="1" dirty="0" smtClean="0">
                  <a:solidFill>
                    <a:prstClr val="black"/>
                  </a:solidFill>
                  <a:latin typeface="Calibri"/>
                </a:rPr>
                <a:t>Lower cost</a:t>
              </a:r>
              <a:endParaRPr lang="en-GB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Right Arrow 48"/>
            <p:cNvSpPr/>
            <p:nvPr/>
          </p:nvSpPr>
          <p:spPr>
            <a:xfrm>
              <a:off x="3779912" y="5601344"/>
              <a:ext cx="4086491" cy="450000"/>
            </a:xfrm>
            <a:prstGeom prst="rightArrow">
              <a:avLst>
                <a:gd name="adj1" fmla="val 75000"/>
                <a:gd name="adj2" fmla="val 55702"/>
              </a:avLst>
            </a:prstGeom>
            <a:pattFill prst="dkVert">
              <a:fgClr>
                <a:schemeClr val="bg1">
                  <a:lumMod val="50000"/>
                </a:schemeClr>
              </a:fgClr>
              <a:bgClr>
                <a:schemeClr val="bg1">
                  <a:lumMod val="85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0" name="Diamond 49"/>
            <p:cNvSpPr/>
            <p:nvPr/>
          </p:nvSpPr>
          <p:spPr>
            <a:xfrm flipH="1">
              <a:off x="6256674" y="823261"/>
              <a:ext cx="243416" cy="279394"/>
            </a:xfrm>
            <a:prstGeom prst="diamond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516216" y="774792"/>
              <a:ext cx="1162255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High </a:t>
              </a:r>
              <a:r>
                <a:rPr lang="en-GB" sz="1050" b="1" dirty="0" smtClean="0">
                  <a:solidFill>
                    <a:prstClr val="black"/>
                  </a:solidFill>
                  <a:latin typeface="Calibri"/>
                </a:rPr>
                <a:t>level </a:t>
              </a:r>
              <a:r>
                <a:rPr lang="en-GB" sz="1050" b="1" dirty="0">
                  <a:solidFill>
                    <a:prstClr val="black"/>
                  </a:solidFill>
                  <a:latin typeface="Calibri"/>
                </a:rPr>
                <a:t>milestone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48292" y="5948580"/>
              <a:ext cx="1154860" cy="397413"/>
            </a:xfrm>
            <a:prstGeom prst="rect">
              <a:avLst/>
            </a:prstGeom>
            <a:noFill/>
          </p:spPr>
          <p:txBody>
            <a:bodyPr wrap="none" lIns="58289" tIns="29145" rIns="58289" bIns="29145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 smtClean="0">
                  <a:solidFill>
                    <a:prstClr val="black"/>
                  </a:solidFill>
                  <a:latin typeface="Calibri"/>
                </a:rPr>
                <a:t>Stellarator viable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 smtClean="0">
                  <a:solidFill>
                    <a:prstClr val="black"/>
                  </a:solidFill>
                  <a:latin typeface="Calibri"/>
                </a:rPr>
                <a:t>for an FPP?</a:t>
              </a:r>
              <a:endParaRPr lang="en-GB" sz="11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35986" y="4642458"/>
              <a:ext cx="688341" cy="226702"/>
            </a:xfrm>
            <a:prstGeom prst="rect">
              <a:avLst/>
            </a:prstGeom>
            <a:noFill/>
          </p:spPr>
          <p:txBody>
            <a:bodyPr wrap="none" lIns="41630" tIns="20815" rIns="41630" bIns="20815" rtlCol="0">
              <a:spAutoFit/>
            </a:bodyPr>
            <a:lstStyle>
              <a:defPPr>
                <a:defRPr lang="en-US"/>
              </a:defPPr>
              <a:lvl1pPr algn="ctr">
                <a:defRPr sz="1050" b="1"/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Materials</a:t>
              </a:r>
            </a:p>
          </p:txBody>
        </p:sp>
        <p:sp>
          <p:nvSpPr>
            <p:cNvPr id="54" name="Rectangle 53"/>
            <p:cNvSpPr/>
            <p:nvPr/>
          </p:nvSpPr>
          <p:spPr>
            <a:xfrm flipV="1">
              <a:off x="1108511" y="5670258"/>
              <a:ext cx="2671401" cy="312172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tint val="66000"/>
                    <a:satMod val="160000"/>
                  </a:schemeClr>
                </a:gs>
                <a:gs pos="50000">
                  <a:schemeClr val="accent1">
                    <a:shade val="30000"/>
                    <a:satMod val="115000"/>
                    <a:tint val="44500"/>
                    <a:satMod val="160000"/>
                  </a:schemeClr>
                </a:gs>
                <a:gs pos="100000">
                  <a:schemeClr val="bg1"/>
                </a:gs>
                <a:gs pos="95000">
                  <a:schemeClr val="accent1">
                    <a:shade val="30000"/>
                    <a:satMod val="115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8289" tIns="29145" rIns="5828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77595" y="5704581"/>
              <a:ext cx="2674325" cy="243525"/>
            </a:xfrm>
            <a:prstGeom prst="rect">
              <a:avLst/>
            </a:prstGeom>
            <a:noFill/>
          </p:spPr>
          <p:txBody>
            <a:bodyPr wrap="square" lIns="58289" tIns="29145" rIns="58289" bIns="29145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 smtClean="0">
                  <a:solidFill>
                    <a:prstClr val="black"/>
                  </a:solidFill>
                  <a:latin typeface="Calibri"/>
                </a:rPr>
                <a:t>Back-up strategy: Stellarator </a:t>
              </a:r>
              <a:endParaRPr lang="en-GB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Diamond 55"/>
            <p:cNvSpPr/>
            <p:nvPr/>
          </p:nvSpPr>
          <p:spPr>
            <a:xfrm flipH="1">
              <a:off x="3654096" y="5670258"/>
              <a:ext cx="243416" cy="292040"/>
            </a:xfrm>
            <a:prstGeom prst="diamond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57" name="Diamond 56"/>
            <p:cNvSpPr/>
            <p:nvPr/>
          </p:nvSpPr>
          <p:spPr>
            <a:xfrm flipH="1">
              <a:off x="5956913" y="806734"/>
              <a:ext cx="243416" cy="312447"/>
            </a:xfrm>
            <a:prstGeom prst="diamond">
              <a:avLst/>
            </a:prstGeom>
            <a:solidFill>
              <a:schemeClr val="bg1"/>
            </a:solidFill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22949" tIns="29145" rIns="22949" bIns="29145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 sz="800" b="1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02632" y="6417332"/>
              <a:ext cx="2105472" cy="216024"/>
            </a:xfrm>
            <a:prstGeom prst="rect">
              <a:avLst/>
            </a:prstGeom>
            <a:gradFill flip="none" rotWithShape="1">
              <a:gsLst>
                <a:gs pos="98000">
                  <a:srgbClr val="00FFFF">
                    <a:shade val="30000"/>
                    <a:satMod val="115000"/>
                  </a:srgbClr>
                </a:gs>
                <a:gs pos="99000">
                  <a:srgbClr val="00FFFF">
                    <a:shade val="67500"/>
                    <a:satMod val="115000"/>
                  </a:srgbClr>
                </a:gs>
                <a:gs pos="44000">
                  <a:srgbClr val="00FFFF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09700" y="6417332"/>
              <a:ext cx="2236842" cy="216024"/>
            </a:xfrm>
            <a:prstGeom prst="rect">
              <a:avLst/>
            </a:prstGeom>
            <a:gradFill flip="none" rotWithShape="1">
              <a:gsLst>
                <a:gs pos="100000">
                  <a:srgbClr val="00FFFF">
                    <a:shade val="30000"/>
                    <a:satMod val="115000"/>
                  </a:srgbClr>
                </a:gs>
                <a:gs pos="66000">
                  <a:srgbClr val="00FFFF">
                    <a:shade val="67500"/>
                    <a:satMod val="115000"/>
                    <a:lumMod val="91000"/>
                    <a:lumOff val="9000"/>
                  </a:srgbClr>
                </a:gs>
                <a:gs pos="100000">
                  <a:srgbClr val="00FFFF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0" name="Right Arrow 59"/>
            <p:cNvSpPr/>
            <p:nvPr/>
          </p:nvSpPr>
          <p:spPr>
            <a:xfrm>
              <a:off x="5461119" y="6309320"/>
              <a:ext cx="3071322" cy="432048"/>
            </a:xfrm>
            <a:prstGeom prst="rightArrow">
              <a:avLst/>
            </a:prstGeom>
            <a:gradFill flip="none" rotWithShape="1">
              <a:gsLst>
                <a:gs pos="100000">
                  <a:srgbClr val="00FFFF">
                    <a:shade val="30000"/>
                    <a:satMod val="115000"/>
                    <a:lumMod val="97000"/>
                    <a:lumOff val="3000"/>
                  </a:srgbClr>
                </a:gs>
                <a:gs pos="77000">
                  <a:srgbClr val="00FFFF">
                    <a:shade val="67500"/>
                    <a:satMod val="115000"/>
                    <a:lumMod val="95000"/>
                    <a:lumOff val="5000"/>
                  </a:srgbClr>
                </a:gs>
                <a:gs pos="100000">
                  <a:srgbClr val="00FFFF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409521" y="6340678"/>
              <a:ext cx="12902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Short term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56176" y="6340678"/>
              <a:ext cx="1980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Long term</a:t>
              </a:r>
              <a:endParaRPr lang="en-GB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15075" y="6340678"/>
              <a:ext cx="1937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dirty="0" smtClean="0">
                  <a:solidFill>
                    <a:prstClr val="black"/>
                  </a:solidFill>
                  <a:latin typeface="Calibri"/>
                </a:rPr>
                <a:t>Medium ter</a:t>
              </a:r>
              <a:r>
                <a:rPr lang="en-GB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87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94" y="3933056"/>
            <a:ext cx="8752402" cy="1800200"/>
          </a:xfrm>
        </p:spPr>
        <p:txBody>
          <a:bodyPr/>
          <a:lstStyle/>
          <a:p>
            <a:pPr lvl="0">
              <a:defRPr sz="1800" b="0"/>
            </a:pPr>
            <a:r>
              <a:rPr lang="en-GB" sz="3600" dirty="0" smtClean="0">
                <a:solidFill>
                  <a:schemeClr val="bg1"/>
                </a:solidFill>
              </a:rPr>
              <a:t>Mission 1 – 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Plasma Regimes of operation 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481" y="0"/>
            <a:ext cx="6742520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61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602" y="0"/>
            <a:ext cx="8047806" cy="914400"/>
          </a:xfrm>
        </p:spPr>
        <p:txBody>
          <a:bodyPr>
            <a:normAutofit/>
          </a:bodyPr>
          <a:lstStyle/>
          <a:p>
            <a:r>
              <a:rPr lang="en-GB" dirty="0"/>
              <a:t>JET and MST </a:t>
            </a:r>
            <a:r>
              <a:rPr lang="en-GB" dirty="0" smtClean="0"/>
              <a:t>2018 Top Objectives: Step-ladder approach for ITER and DEMO  </a:t>
            </a:r>
            <a:endParaRPr lang="en-GB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0" y="2558108"/>
            <a:ext cx="4423370" cy="454330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Prepare scenarios for fusion performance and alpha particle physics.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Determine the isotopes dependence of H-mode physics, SOL conditions and fuel retention.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Quantify the efficacy of Shattered Pellet Injection </a:t>
            </a:r>
            <a:r>
              <a:rPr lang="en-GB" dirty="0" smtClean="0"/>
              <a:t>vs </a:t>
            </a:r>
            <a:r>
              <a:rPr lang="en-GB" dirty="0"/>
              <a:t>Massive Gas Injection </a:t>
            </a:r>
            <a:r>
              <a:rPr lang="en-GB" dirty="0" smtClean="0"/>
              <a:t>on </a:t>
            </a:r>
            <a:r>
              <a:rPr lang="en-GB" dirty="0"/>
              <a:t>runaway electron and disruption energy dissipation and extrapolate to ITER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7664" y="927071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3399"/>
                </a:solidFill>
                <a:latin typeface="Arial Black" panose="020B0A04020102020204" pitchFamily="34" charset="0"/>
              </a:rPr>
              <a:t>JET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728814" y="875763"/>
            <a:ext cx="579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03399"/>
                </a:solidFill>
                <a:latin typeface="Arial Black" panose="020B0A04020102020204" pitchFamily="34" charset="0"/>
              </a:rPr>
              <a:t>Coordinated MST programme </a:t>
            </a:r>
          </a:p>
          <a:p>
            <a:pPr algn="ctr"/>
            <a:r>
              <a:rPr lang="en-GB" sz="2000" b="1" dirty="0" smtClean="0">
                <a:solidFill>
                  <a:srgbClr val="003399"/>
                </a:solidFill>
                <a:latin typeface="Arial Black" panose="020B0A04020102020204" pitchFamily="34" charset="0"/>
              </a:rPr>
              <a:t>in 3 EU devices </a:t>
            </a:r>
            <a:endParaRPr lang="en-GB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499993" y="2558108"/>
            <a:ext cx="4499992" cy="443814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dirty="0"/>
              <a:t>Demonstrate the compatibility of small, </a:t>
            </a:r>
            <a:r>
              <a:rPr lang="en-GB" dirty="0" smtClean="0"/>
              <a:t>no/suppressed </a:t>
            </a:r>
            <a:r>
              <a:rPr lang="en-GB" dirty="0"/>
              <a:t>ELM regimes </a:t>
            </a:r>
            <a:r>
              <a:rPr lang="en-GB" dirty="0" smtClean="0"/>
              <a:t>for </a:t>
            </a:r>
            <a:r>
              <a:rPr lang="en-GB" dirty="0"/>
              <a:t>ITER and DEMO </a:t>
            </a:r>
            <a:endParaRPr lang="en-GB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Develop </a:t>
            </a:r>
            <a:r>
              <a:rPr lang="en-GB" dirty="0"/>
              <a:t>and characterize conventional and alternative </a:t>
            </a:r>
            <a:r>
              <a:rPr lang="en-GB" dirty="0" err="1"/>
              <a:t>divertor</a:t>
            </a:r>
            <a:r>
              <a:rPr lang="en-GB" dirty="0"/>
              <a:t> configurations </a:t>
            </a:r>
            <a:r>
              <a:rPr lang="en-GB" dirty="0" smtClean="0"/>
              <a:t>for </a:t>
            </a:r>
            <a:r>
              <a:rPr lang="en-GB" dirty="0"/>
              <a:t>ITER and DEMO </a:t>
            </a:r>
            <a:endParaRPr lang="en-GB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arenR"/>
            </a:pPr>
            <a:r>
              <a:rPr lang="en-GB" dirty="0" smtClean="0"/>
              <a:t>Develop/characterize methods </a:t>
            </a:r>
            <a:r>
              <a:rPr lang="en-GB" dirty="0"/>
              <a:t>to predict and avoid disruptions as well as </a:t>
            </a:r>
            <a:r>
              <a:rPr lang="en-GB" dirty="0" smtClean="0"/>
              <a:t>control/mitigate </a:t>
            </a:r>
            <a:r>
              <a:rPr lang="en-GB" dirty="0"/>
              <a:t>runaway </a:t>
            </a:r>
            <a:r>
              <a:rPr lang="en-GB" dirty="0" smtClean="0"/>
              <a:t>electrons and </a:t>
            </a:r>
            <a:r>
              <a:rPr lang="en-GB" dirty="0"/>
              <a:t>demonstrate their portability</a:t>
            </a:r>
            <a:r>
              <a:rPr lang="en-GB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831" y="1583649"/>
            <a:ext cx="2844315" cy="1031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Pub_end112_sm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6118"/>
            <a:ext cx="1611432" cy="114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63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5661248"/>
            <a:ext cx="8819628" cy="936104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en-GB" sz="1800" dirty="0" smtClean="0"/>
              <a:t>Start of D-D campaign end of April </a:t>
            </a: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GB" sz="1600" dirty="0" smtClean="0"/>
              <a:t>rigid shift of the campaign maintaining the number of sessions unchanged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604448" cy="914400"/>
          </a:xfrm>
        </p:spPr>
        <p:txBody>
          <a:bodyPr/>
          <a:lstStyle/>
          <a:p>
            <a:r>
              <a:rPr lang="en-GB" dirty="0"/>
              <a:t>JET </a:t>
            </a:r>
            <a:r>
              <a:rPr lang="en-GB" sz="2800" dirty="0" smtClean="0"/>
              <a:t>preparation </a:t>
            </a:r>
            <a:r>
              <a:rPr lang="en-GB" sz="2800" dirty="0"/>
              <a:t>for </a:t>
            </a:r>
            <a:r>
              <a:rPr lang="en-GB" sz="2800" dirty="0" smtClean="0"/>
              <a:t>D-T</a:t>
            </a:r>
            <a:endParaRPr lang="en-GB" sz="2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0" y="908720"/>
            <a:ext cx="9073630" cy="2880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−"/>
              <a:defRPr sz="20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en-GB" dirty="0" smtClean="0"/>
              <a:t>Focused campaigns on high power (34MW NBI) scenarios preparation for D-T</a:t>
            </a: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GB" sz="2300" dirty="0" smtClean="0"/>
              <a:t>Demonstrate </a:t>
            </a:r>
            <a:r>
              <a:rPr lang="en-GB" sz="2300" dirty="0"/>
              <a:t>stationary high fusion power </a:t>
            </a:r>
            <a:r>
              <a:rPr lang="en-GB" sz="2300" dirty="0" smtClean="0"/>
              <a:t>and scenario integration relevant </a:t>
            </a:r>
            <a:r>
              <a:rPr lang="en-GB" sz="2300" dirty="0"/>
              <a:t>to </a:t>
            </a:r>
            <a:r>
              <a:rPr lang="en-GB" sz="2300" dirty="0" smtClean="0"/>
              <a:t>ITER</a:t>
            </a:r>
          </a:p>
          <a:p>
            <a:pPr lvl="1">
              <a:lnSpc>
                <a:spcPct val="114000"/>
              </a:lnSpc>
              <a:spcBef>
                <a:spcPts val="900"/>
              </a:spcBef>
            </a:pPr>
            <a:r>
              <a:rPr lang="en-GB" sz="2300" dirty="0"/>
              <a:t>Separate </a:t>
            </a:r>
            <a:r>
              <a:rPr lang="en-GB" sz="2300" dirty="0" smtClean="0"/>
              <a:t>effects </a:t>
            </a:r>
            <a:r>
              <a:rPr lang="en-GB" sz="2300" dirty="0"/>
              <a:t>of fuel mass (isotope experiment) from the fusion effect (D-T experiment</a:t>
            </a:r>
            <a:r>
              <a:rPr lang="en-GB" sz="2300" dirty="0" smtClean="0"/>
              <a:t>)</a:t>
            </a:r>
            <a:endParaRPr lang="en-GB" sz="2300" dirty="0"/>
          </a:p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en-GB" dirty="0" smtClean="0"/>
              <a:t> ITER physics issues: e.g. disruption / runaway mitigation SPI, isotope physics </a:t>
            </a:r>
          </a:p>
          <a:p>
            <a:pPr>
              <a:lnSpc>
                <a:spcPct val="114000"/>
              </a:lnSpc>
              <a:spcBef>
                <a:spcPts val="900"/>
              </a:spcBef>
            </a:pPr>
            <a:r>
              <a:rPr lang="en-GB" dirty="0"/>
              <a:t>2018/2019</a:t>
            </a:r>
            <a:r>
              <a:rPr lang="en-GB" dirty="0" smtClean="0"/>
              <a:t>: Last </a:t>
            </a:r>
            <a:r>
              <a:rPr lang="en-GB" dirty="0"/>
              <a:t>D-D campaigns for D-T preparation and use of </a:t>
            </a:r>
            <a:r>
              <a:rPr lang="en-GB" dirty="0" smtClean="0"/>
              <a:t>SPI system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C9DF45-1996-4DAA-AC4C-42E7B3D3D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3190613"/>
            <a:ext cx="9110142" cy="153453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786656" y="4653136"/>
            <a:ext cx="0" cy="432048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058516" y="4653136"/>
            <a:ext cx="0" cy="432048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490564" y="4653136"/>
            <a:ext cx="0" cy="432048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922612" y="4653136"/>
            <a:ext cx="0" cy="432048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74740" y="4653136"/>
            <a:ext cx="0" cy="432048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7504" y="5085184"/>
            <a:ext cx="5815108" cy="0"/>
          </a:xfrm>
          <a:prstGeom prst="line">
            <a:avLst/>
          </a:prstGeom>
          <a:ln w="5715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86308" y="5111506"/>
            <a:ext cx="21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99"/>
                </a:solidFill>
              </a:rPr>
              <a:t>Isotope Experiments</a:t>
            </a:r>
            <a:endParaRPr lang="en-GB" b="1" dirty="0">
              <a:solidFill>
                <a:srgbClr val="00339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70684" y="5111506"/>
            <a:ext cx="188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3399"/>
                </a:solidFill>
              </a:rPr>
              <a:t>D-T  Experiment 2</a:t>
            </a:r>
            <a:endParaRPr lang="en-GB" b="1" dirty="0">
              <a:solidFill>
                <a:srgbClr val="003399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7504" y="4653136"/>
            <a:ext cx="0" cy="432048"/>
          </a:xfrm>
          <a:prstGeom prst="straightConnector1">
            <a:avLst/>
          </a:prstGeom>
          <a:ln w="38100">
            <a:solidFill>
              <a:srgbClr val="003399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8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12292"/>
            <a:ext cx="522839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348" y="837952"/>
            <a:ext cx="4171652" cy="5845224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 smtClean="0"/>
              <a:t>Plasma Wall Interaction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 smtClean="0"/>
              <a:t>ITER scenarios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 smtClean="0"/>
              <a:t>Isotope </a:t>
            </a:r>
            <a:r>
              <a:rPr lang="en-GB" b="1" dirty="0"/>
              <a:t>effect </a:t>
            </a:r>
            <a:endParaRPr lang="en-GB" b="1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 smtClean="0"/>
              <a:t>T-cycle</a:t>
            </a:r>
          </a:p>
          <a:p>
            <a:pPr lvl="1">
              <a:lnSpc>
                <a:spcPct val="150000"/>
              </a:lnSpc>
              <a:defRPr/>
            </a:pPr>
            <a:r>
              <a:rPr lang="en-GB" b="1" dirty="0"/>
              <a:t>fuelling, retention, migration, recovery, dust</a:t>
            </a:r>
            <a:endParaRPr lang="en-GB" b="1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 smtClean="0">
                <a:latin typeface="Symbol" panose="05050102010706020507" pitchFamily="18" charset="2"/>
              </a:rPr>
              <a:t>a-</a:t>
            </a:r>
            <a:r>
              <a:rPr lang="en-GB" b="1" dirty="0" smtClean="0"/>
              <a:t>particle physics</a:t>
            </a:r>
            <a:endParaRPr lang="en-GB" b="1" dirty="0"/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GB" b="1" dirty="0" smtClean="0"/>
              <a:t>Fusion technology </a:t>
            </a:r>
          </a:p>
          <a:p>
            <a:pPr lvl="1">
              <a:lnSpc>
                <a:spcPct val="150000"/>
              </a:lnSpc>
              <a:defRPr/>
            </a:pPr>
            <a:r>
              <a:rPr lang="en-GB" b="1" dirty="0"/>
              <a:t>calibration, materials under 14MeV </a:t>
            </a:r>
            <a:r>
              <a:rPr lang="en-GB" b="1" dirty="0" smtClean="0"/>
              <a:t>neutrons, </a:t>
            </a:r>
            <a:r>
              <a:rPr lang="en-GB" b="1" dirty="0"/>
              <a:t>code </a:t>
            </a:r>
            <a:r>
              <a:rPr lang="en-GB" b="1" dirty="0" smtClean="0"/>
              <a:t>validation</a:t>
            </a:r>
            <a:endParaRPr lang="en-GB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JET D-T operation with ITER Like Wall 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59832" y="4064744"/>
            <a:ext cx="15841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anose="020B0604020202020204" pitchFamily="34" charset="0"/>
              <a:buNone/>
              <a:defRPr sz="1400" b="1" kern="1200" baseline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[Mantsinen EPS Conf. 2017]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1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C95EC8F8E26D4C99B38F2C5CCF19E9" ma:contentTypeVersion="1" ma:contentTypeDescription="Create a new document." ma:contentTypeScope="" ma:versionID="f13cd23452186fe5f15aa0eb54bce234">
  <xsd:schema xmlns:xsd="http://www.w3.org/2001/XMLSchema" xmlns:xs="http://www.w3.org/2001/XMLSchema" xmlns:p="http://schemas.microsoft.com/office/2006/metadata/properties" xmlns:ns2="http://schemas.microsoft.com/sharepoint/v4" targetNamespace="http://schemas.microsoft.com/office/2006/metadata/properties" ma:root="true" ma:fieldsID="c79c8594d4fa4c9fd200c91a62336472" ns2:_=""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482677F-8377-4693-BAC3-DD8B39C94B73}"/>
</file>

<file path=customXml/itemProps2.xml><?xml version="1.0" encoding="utf-8"?>
<ds:datastoreItem xmlns:ds="http://schemas.openxmlformats.org/officeDocument/2006/customXml" ds:itemID="{1D6F7E81-3EEA-4435-82D4-8446F84FFB50}"/>
</file>

<file path=customXml/itemProps3.xml><?xml version="1.0" encoding="utf-8"?>
<ds:datastoreItem xmlns:ds="http://schemas.openxmlformats.org/officeDocument/2006/customXml" ds:itemID="{6152492D-EDC0-4439-9877-34F35BDD819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8401</TotalTime>
  <Words>3647</Words>
  <Application>Microsoft Office PowerPoint</Application>
  <PresentationFormat>On-screen Show (4:3)</PresentationFormat>
  <Paragraphs>513</Paragraphs>
  <Slides>47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Equation</vt:lpstr>
      <vt:lpstr>The EU Fusion programme in support to ITER</vt:lpstr>
      <vt:lpstr>EUROfusion coordinates R&amp;D in fusion research</vt:lpstr>
      <vt:lpstr>2012 EU Roadmap to the realisation of fusion energy</vt:lpstr>
      <vt:lpstr>2017 EU Roadmap ‘evolution’ not ‘revolution’ …  </vt:lpstr>
      <vt:lpstr>2017 EU Top Roadmap Overview</vt:lpstr>
      <vt:lpstr>Mission 1 –  Plasma Regimes of operation </vt:lpstr>
      <vt:lpstr>JET and MST 2018 Top Objectives: Step-ladder approach for ITER and DEMO  </vt:lpstr>
      <vt:lpstr>JET preparation for D-T</vt:lpstr>
      <vt:lpstr>JET D-T operation with ITER Like Wall </vt:lpstr>
      <vt:lpstr>D-T Fusion power measurement procedure for JET and ITER</vt:lpstr>
      <vt:lpstr>Pedestal and core performance </vt:lpstr>
      <vt:lpstr>Disruption Mitigation Studies for ITER</vt:lpstr>
      <vt:lpstr>MST programme on disruption and no-ELMs physics</vt:lpstr>
      <vt:lpstr>ELM Divertor Heat Load Scaling to ITER </vt:lpstr>
      <vt:lpstr>ELM suppression achieved at low collisionality on AUG with high confinement</vt:lpstr>
      <vt:lpstr>EUROfusion database </vt:lpstr>
      <vt:lpstr>Mission 2 –  Heat exhaust systems</vt:lpstr>
      <vt:lpstr>Overview of the latest 2017 update</vt:lpstr>
      <vt:lpstr>MST on conventional and alternative divertor configurations for  ITER or DEMO </vt:lpstr>
      <vt:lpstr>Impact of the plasma geometry on divertor power exhaust and SOL physics</vt:lpstr>
      <vt:lpstr>PFC activities in support of JT-60SA and ITER </vt:lpstr>
      <vt:lpstr>Tungsten divertor components lifetime experiments in MAGNUM-PSI</vt:lpstr>
      <vt:lpstr>Mission 8: Stellarator</vt:lpstr>
      <vt:lpstr>Status W7-X</vt:lpstr>
      <vt:lpstr>Scientific exploitation of W7-X and 3D-code validation with a diverted plasma </vt:lpstr>
      <vt:lpstr>3D Edge Transport Studies for Stellarator (M8) and ITER (M1,2)</vt:lpstr>
      <vt:lpstr>First principles &amp; integrated modelling in support of M1, M2 and M8 </vt:lpstr>
      <vt:lpstr>EUROfusion High Performance Computer Marconi-Fusion</vt:lpstr>
      <vt:lpstr>Multi-scales Gyro-Kinetic simulations of heat transport in JET </vt:lpstr>
      <vt:lpstr>EU Transport Solver (ETS) benchmarked against TRANSP and future exploitation</vt:lpstr>
      <vt:lpstr>ITER Integrated Analysis and Modelling Suite (IMAS) </vt:lpstr>
      <vt:lpstr>Conclusion [1/2]: Overview of EUROfusion facilities operation in 2018 </vt:lpstr>
      <vt:lpstr>Conclusion [2/2] </vt:lpstr>
      <vt:lpstr>EU participation in the ITPA topical Group </vt:lpstr>
      <vt:lpstr>Back-up </vt:lpstr>
      <vt:lpstr>D-T Equivalent  fusion power </vt:lpstr>
      <vt:lpstr>Pfusion extrapolated to full power</vt:lpstr>
      <vt:lpstr>High plasma performance at high power</vt:lpstr>
      <vt:lpstr>Latest progress:  ITER Baseline Operation at ≈30MW 3MA/2.7T</vt:lpstr>
      <vt:lpstr>Impact of wall materials and seeding gases on the pedestal and on core plasma performance </vt:lpstr>
      <vt:lpstr>JET schedule up to 2020</vt:lpstr>
      <vt:lpstr>PowerPoint Presentation</vt:lpstr>
      <vt:lpstr>First experimental campaign in Wendelstein 7-X with diveror configuration (OP1.2a) </vt:lpstr>
      <vt:lpstr>First experimental campaign in Wendelstein 7-X with diveror configuration (OP1.2a) </vt:lpstr>
      <vt:lpstr>M1, 2, and 8 : Contribution to the success of ITER</vt:lpstr>
      <vt:lpstr>Main IPH ‘expected‘ impact for ITER [1/2]</vt:lpstr>
      <vt:lpstr>Main IPH ‘expected‘ impact for ITER [2/2]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Lisgo Steve</cp:lastModifiedBy>
  <cp:revision>685</cp:revision>
  <cp:lastPrinted>2017-09-13T08:00:50Z</cp:lastPrinted>
  <dcterms:created xsi:type="dcterms:W3CDTF">2014-10-27T16:40:37Z</dcterms:created>
  <dcterms:modified xsi:type="dcterms:W3CDTF">2017-11-07T13:23:05Z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0x0101004CC95EC8F8E26D4C99B38F2C5CCF19E9</vt:lpwstr>
  </property>
</Properties>
</file>