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332" r:id="rId2"/>
    <p:sldId id="333" r:id="rId3"/>
    <p:sldId id="334" r:id="rId4"/>
  </p:sldIdLst>
  <p:sldSz cx="9144000" cy="6858000" type="screen4x3"/>
  <p:notesSz cx="68580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0572"/>
    <a:srgbClr val="0028A8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6251" autoAdjust="0"/>
    <p:restoredTop sz="83578" autoAdjust="0"/>
  </p:normalViewPr>
  <p:slideViewPr>
    <p:cSldViewPr snapToObjects="1">
      <p:cViewPr>
        <p:scale>
          <a:sx n="75" d="100"/>
          <a:sy n="75" d="100"/>
        </p:scale>
        <p:origin x="-1992" y="-4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>
        <p:scale>
          <a:sx n="100" d="100"/>
          <a:sy n="100" d="100"/>
        </p:scale>
        <p:origin x="-3168" y="1248"/>
      </p:cViewPr>
      <p:guideLst>
        <p:guide orient="horz" pos="2928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FDDEF0-CBA4-4DE4-9BC6-8102D206D828}" type="datetimeFigureOut">
              <a:rPr lang="en-US" smtClean="0"/>
              <a:pPr/>
              <a:t>3/11/2015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B54511-3039-415A-839D-03FF184D368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3281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F0BA5C-7F1F-4473-B627-C11B182BD212}" type="datetimeFigureOut">
              <a:rPr lang="en-US" smtClean="0"/>
              <a:pPr/>
              <a:t>3/11/2015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5790"/>
            <a:ext cx="5486400" cy="41833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3A516F-E7A2-4494-A129-8B20CF67E2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2574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A05823F-CA19-4E8D-8DE9-2DB6CF5ED818}" type="slidenum">
              <a:rPr lang="en-US" smtClean="0">
                <a:latin typeface="Arial" pitchFamily="34" charset="0"/>
                <a:cs typeface="Arial" pitchFamily="34" charset="0"/>
              </a:rPr>
              <a:pPr/>
              <a:t>1</a:t>
            </a:fld>
            <a:endParaRPr lang="en-US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z="20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5/27/2009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71800" y="6356350"/>
            <a:ext cx="3276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DOE HEP Review May 2009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D140F-FAA0-C545-8974-3212AC4573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5/27/2009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71800" y="6356350"/>
            <a:ext cx="3276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DOE HEP Review May 2009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D140F-FAA0-C545-8974-3212AC4573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5/27/2009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71800" y="6356350"/>
            <a:ext cx="3276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DOE HEP Review May 2009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D140F-FAA0-C545-8974-3212AC4573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800" y="1828800"/>
            <a:ext cx="8229600" cy="4800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5578475"/>
            <a:ext cx="2133600" cy="365125"/>
          </a:xfrm>
        </p:spPr>
        <p:txBody>
          <a:bodyPr/>
          <a:lstStyle/>
          <a:p>
            <a:fld id="{714D140F-FAA0-C545-8974-3212AC4573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5/27/2009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71800" y="6356350"/>
            <a:ext cx="3276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DOE HEP Review May 2009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D140F-FAA0-C545-8974-3212AC4573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5/27/2009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126164"/>
            <a:ext cx="2895600" cy="731836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DOE HEP Review May 2009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D140F-FAA0-C545-8974-3212AC4573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5/27/2009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971800" y="6356350"/>
            <a:ext cx="3276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DOE HEP Review May 2009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D140F-FAA0-C545-8974-3212AC4573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5/27/2009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971800" y="6356350"/>
            <a:ext cx="3276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DOE HEP Review May 2009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D140F-FAA0-C545-8974-3212AC4573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5/27/2009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971800" y="6356350"/>
            <a:ext cx="3276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DOE HEP Review May 2009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D140F-FAA0-C545-8974-3212AC4573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5/27/2009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971800" y="6356350"/>
            <a:ext cx="3276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DOE HEP Review May 2009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D140F-FAA0-C545-8974-3212AC4573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5/27/2009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971800" y="6356350"/>
            <a:ext cx="3276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DOE HEP Review May 2009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D140F-FAA0-C545-8974-3212AC4573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4D140F-FAA0-C545-8974-3212AC45737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1175041" y="152400"/>
            <a:ext cx="7206959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75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Plans for the Plasma Science Frontiers Study </a:t>
            </a:r>
          </a:p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FESAC Briefing</a:t>
            </a:r>
          </a:p>
          <a:p>
            <a:endParaRPr lang="en-US" sz="4000" dirty="0" smtClean="0"/>
          </a:p>
        </p:txBody>
      </p:sp>
      <p:sp>
        <p:nvSpPr>
          <p:cNvPr id="11" name="Rectangle 10"/>
          <p:cNvSpPr/>
          <p:nvPr/>
        </p:nvSpPr>
        <p:spPr>
          <a:xfrm>
            <a:off x="1600200" y="1036405"/>
            <a:ext cx="6206066" cy="8156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2000" dirty="0" smtClean="0"/>
              <a:t>Fred Skiff (U. Iowa) and Jonathan </a:t>
            </a:r>
            <a:r>
              <a:rPr lang="en-US" sz="2000" dirty="0" err="1" smtClean="0"/>
              <a:t>Wurtele</a:t>
            </a:r>
            <a:r>
              <a:rPr lang="en-US" sz="2000" dirty="0" smtClean="0"/>
              <a:t> (UC Berkeley)</a:t>
            </a:r>
          </a:p>
          <a:p>
            <a:pPr algn="ctr">
              <a:lnSpc>
                <a:spcPct val="8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March 12,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2015</a:t>
            </a:r>
            <a:endParaRPr lang="en-US" sz="2000" dirty="0" smtClean="0"/>
          </a:p>
          <a:p>
            <a:pPr algn="ctr">
              <a:lnSpc>
                <a:spcPct val="80000"/>
              </a:lnSpc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203200" y="2098234"/>
            <a:ext cx="8229600" cy="4800600"/>
          </a:xfrm>
        </p:spPr>
        <p:txBody>
          <a:bodyPr/>
          <a:lstStyle/>
          <a:p>
            <a:r>
              <a:rPr lang="en-US" dirty="0" smtClean="0"/>
              <a:t>Original concept: 2 </a:t>
            </a:r>
            <a:r>
              <a:rPr lang="en-US" dirty="0" err="1" smtClean="0"/>
              <a:t>ReNeW</a:t>
            </a:r>
            <a:r>
              <a:rPr lang="en-US" dirty="0" smtClean="0"/>
              <a:t> panels, the first on cross-cutting physics themes, the second on </a:t>
            </a:r>
            <a:r>
              <a:rPr lang="en-US" dirty="0"/>
              <a:t>platforms and </a:t>
            </a:r>
            <a:r>
              <a:rPr lang="en-US" dirty="0" smtClean="0"/>
              <a:t>capabilities.</a:t>
            </a:r>
          </a:p>
          <a:p>
            <a:r>
              <a:rPr lang="en-US" dirty="0" smtClean="0"/>
              <a:t>Planning now for 3 meetings</a:t>
            </a:r>
          </a:p>
          <a:p>
            <a:pPr lvl="1"/>
            <a:r>
              <a:rPr lang="en-US" dirty="0" smtClean="0"/>
              <a:t>Open town meeting to solicit input from the community</a:t>
            </a:r>
          </a:p>
          <a:p>
            <a:pPr lvl="1"/>
            <a:r>
              <a:rPr lang="en-US" dirty="0" smtClean="0"/>
              <a:t>White papers will be requested</a:t>
            </a:r>
          </a:p>
          <a:p>
            <a:pPr lvl="1"/>
            <a:r>
              <a:rPr lang="en-US" dirty="0" smtClean="0"/>
              <a:t>First </a:t>
            </a:r>
            <a:r>
              <a:rPr lang="en-US" dirty="0" err="1" smtClean="0"/>
              <a:t>ReNeW</a:t>
            </a:r>
            <a:r>
              <a:rPr lang="en-US" dirty="0" smtClean="0"/>
              <a:t> workshop to identify physics frontiers and opportunities</a:t>
            </a:r>
          </a:p>
          <a:p>
            <a:pPr lvl="1"/>
            <a:r>
              <a:rPr lang="en-US" dirty="0" smtClean="0"/>
              <a:t>Second </a:t>
            </a:r>
            <a:r>
              <a:rPr lang="en-US" dirty="0" err="1" smtClean="0"/>
              <a:t>ReNeW</a:t>
            </a:r>
            <a:r>
              <a:rPr lang="en-US" dirty="0" smtClean="0"/>
              <a:t> workshop to focus on platforms and capabilities  </a:t>
            </a:r>
          </a:p>
          <a:p>
            <a:r>
              <a:rPr lang="en-US" dirty="0" smtClean="0"/>
              <a:t>Schedule:</a:t>
            </a:r>
          </a:p>
          <a:p>
            <a:pPr lvl="1"/>
            <a:r>
              <a:rPr lang="en-US" dirty="0" smtClean="0"/>
              <a:t>Town Meeting:  Tentatively July 1 &amp; 2 </a:t>
            </a:r>
          </a:p>
          <a:p>
            <a:pPr lvl="1"/>
            <a:r>
              <a:rPr lang="en-US" dirty="0" err="1" smtClean="0"/>
              <a:t>ReNeW</a:t>
            </a:r>
            <a:r>
              <a:rPr lang="en-US" dirty="0" smtClean="0"/>
              <a:t> #1: Week of Aug. 17 (2---2.5 days)</a:t>
            </a:r>
          </a:p>
          <a:p>
            <a:pPr lvl="1"/>
            <a:r>
              <a:rPr lang="en-US" dirty="0" err="1" smtClean="0"/>
              <a:t>ReNeW</a:t>
            </a:r>
            <a:r>
              <a:rPr lang="en-US" dirty="0" smtClean="0"/>
              <a:t> #2: Week of Oct.  19 (2---2.5 days)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45679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ReNeW</a:t>
            </a:r>
            <a:r>
              <a:rPr lang="en-US" dirty="0" smtClean="0"/>
              <a:t> Workshop Panels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00"/>
                </a:solidFill>
                <a:ea typeface="Calibri"/>
                <a:cs typeface="Calibri"/>
              </a:rPr>
              <a:t>Panel 1</a:t>
            </a:r>
            <a:r>
              <a:rPr lang="en-US" dirty="0" smtClean="0">
                <a:solidFill>
                  <a:srgbClr val="000000"/>
                </a:solidFill>
                <a:ea typeface="Calibri"/>
                <a:cs typeface="Calibri"/>
              </a:rPr>
              <a:t>: Plasma </a:t>
            </a:r>
            <a:r>
              <a:rPr lang="en-US" dirty="0">
                <a:solidFill>
                  <a:srgbClr val="000000"/>
                </a:solidFill>
                <a:ea typeface="Calibri"/>
                <a:cs typeface="Calibri"/>
              </a:rPr>
              <a:t>atomic physics and the </a:t>
            </a:r>
            <a:r>
              <a:rPr lang="en-US" dirty="0" smtClean="0">
                <a:solidFill>
                  <a:srgbClr val="000000"/>
                </a:solidFill>
                <a:ea typeface="Calibri"/>
                <a:cs typeface="Calibri"/>
              </a:rPr>
              <a:t>interface </a:t>
            </a:r>
            <a:r>
              <a:rPr lang="en-US" dirty="0">
                <a:solidFill>
                  <a:srgbClr val="000000"/>
                </a:solidFill>
                <a:ea typeface="Calibri"/>
                <a:cs typeface="Calibri"/>
              </a:rPr>
              <a:t>with  chemistry  and </a:t>
            </a:r>
            <a:r>
              <a:rPr lang="en-US" dirty="0" smtClean="0">
                <a:solidFill>
                  <a:srgbClr val="000000"/>
                </a:solidFill>
                <a:ea typeface="Calibri"/>
                <a:cs typeface="Calibri"/>
              </a:rPr>
              <a:t>biology</a:t>
            </a:r>
          </a:p>
          <a:p>
            <a:r>
              <a:rPr lang="en-US" dirty="0" smtClean="0"/>
              <a:t> </a:t>
            </a:r>
            <a:r>
              <a:rPr lang="en-US" dirty="0">
                <a:solidFill>
                  <a:srgbClr val="000000"/>
                </a:solidFill>
                <a:ea typeface="Calibri"/>
                <a:cs typeface="Calibri"/>
              </a:rPr>
              <a:t>Panel 2</a:t>
            </a:r>
            <a:r>
              <a:rPr lang="en-US" dirty="0" smtClean="0">
                <a:solidFill>
                  <a:srgbClr val="000000"/>
                </a:solidFill>
                <a:ea typeface="Calibri"/>
                <a:cs typeface="Calibri"/>
              </a:rPr>
              <a:t>: Turbulence </a:t>
            </a:r>
            <a:r>
              <a:rPr lang="en-US" dirty="0">
                <a:solidFill>
                  <a:srgbClr val="000000"/>
                </a:solidFill>
                <a:ea typeface="Calibri"/>
                <a:cs typeface="Calibri"/>
              </a:rPr>
              <a:t>and t</a:t>
            </a:r>
            <a:r>
              <a:rPr lang="en-US" dirty="0" smtClean="0">
                <a:solidFill>
                  <a:srgbClr val="000000"/>
                </a:solidFill>
                <a:ea typeface="Calibri"/>
                <a:cs typeface="Calibri"/>
              </a:rPr>
              <a:t>ransport</a:t>
            </a:r>
          </a:p>
          <a:p>
            <a:r>
              <a:rPr lang="en-US" dirty="0">
                <a:solidFill>
                  <a:srgbClr val="000000"/>
                </a:solidFill>
                <a:ea typeface="Calibri"/>
                <a:cs typeface="Calibri"/>
              </a:rPr>
              <a:t>Panel 3: Interactions of plasmas and </a:t>
            </a:r>
            <a:r>
              <a:rPr lang="en-US" dirty="0" smtClean="0">
                <a:solidFill>
                  <a:srgbClr val="000000"/>
                </a:solidFill>
                <a:ea typeface="Calibri"/>
                <a:cs typeface="Calibri"/>
              </a:rPr>
              <a:t>waves</a:t>
            </a:r>
          </a:p>
          <a:p>
            <a:r>
              <a:rPr lang="en-US" dirty="0" smtClean="0">
                <a:solidFill>
                  <a:srgbClr val="000000"/>
                </a:solidFill>
                <a:ea typeface="Calibri"/>
                <a:cs typeface="Calibri"/>
              </a:rPr>
              <a:t>Panel </a:t>
            </a:r>
            <a:r>
              <a:rPr lang="en-US" dirty="0">
                <a:solidFill>
                  <a:srgbClr val="000000"/>
                </a:solidFill>
                <a:ea typeface="Calibri"/>
                <a:cs typeface="Calibri"/>
              </a:rPr>
              <a:t>4</a:t>
            </a:r>
            <a:r>
              <a:rPr lang="en-US" dirty="0" smtClean="0">
                <a:solidFill>
                  <a:srgbClr val="000000"/>
                </a:solidFill>
                <a:ea typeface="Calibri"/>
                <a:cs typeface="Calibri"/>
              </a:rPr>
              <a:t>: Statistical </a:t>
            </a:r>
            <a:r>
              <a:rPr lang="en-US" dirty="0">
                <a:solidFill>
                  <a:srgbClr val="000000"/>
                </a:solidFill>
                <a:ea typeface="Calibri"/>
                <a:cs typeface="Calibri"/>
              </a:rPr>
              <a:t>m</a:t>
            </a:r>
            <a:r>
              <a:rPr lang="en-US" dirty="0" smtClean="0">
                <a:solidFill>
                  <a:srgbClr val="000000"/>
                </a:solidFill>
                <a:ea typeface="Calibri"/>
                <a:cs typeface="Calibri"/>
              </a:rPr>
              <a:t>echanics </a:t>
            </a:r>
            <a:r>
              <a:rPr lang="en-US" dirty="0">
                <a:solidFill>
                  <a:srgbClr val="000000"/>
                </a:solidFill>
                <a:ea typeface="Calibri"/>
                <a:cs typeface="Calibri"/>
              </a:rPr>
              <a:t>of </a:t>
            </a:r>
            <a:r>
              <a:rPr lang="en-US" dirty="0" smtClean="0">
                <a:solidFill>
                  <a:srgbClr val="000000"/>
                </a:solidFill>
                <a:ea typeface="Calibri"/>
                <a:cs typeface="Calibri"/>
              </a:rPr>
              <a:t>plasmas</a:t>
            </a:r>
          </a:p>
          <a:p>
            <a:r>
              <a:rPr lang="en-US" dirty="0">
                <a:solidFill>
                  <a:srgbClr val="000000"/>
                </a:solidFill>
                <a:ea typeface="Calibri"/>
                <a:cs typeface="Calibri"/>
              </a:rPr>
              <a:t>Panel 5</a:t>
            </a:r>
            <a:r>
              <a:rPr lang="en-US" dirty="0" smtClean="0">
                <a:solidFill>
                  <a:srgbClr val="000000"/>
                </a:solidFill>
                <a:ea typeface="Calibri"/>
                <a:cs typeface="Calibri"/>
              </a:rPr>
              <a:t>: Plasma </a:t>
            </a:r>
            <a:r>
              <a:rPr lang="en-US" dirty="0">
                <a:solidFill>
                  <a:srgbClr val="000000"/>
                </a:solidFill>
                <a:ea typeface="Calibri"/>
                <a:cs typeface="Calibri"/>
              </a:rPr>
              <a:t>self-organization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D140F-FAA0-C545-8974-3212AC45737A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1058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Town meeting organized by research areas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800" y="2057400"/>
            <a:ext cx="8229600" cy="4800600"/>
          </a:xfrm>
        </p:spPr>
        <p:txBody>
          <a:bodyPr/>
          <a:lstStyle/>
          <a:p>
            <a:r>
              <a:rPr lang="en-US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Low Temperature </a:t>
            </a:r>
            <a:r>
              <a:rPr lang="en-US" dirty="0" smtClean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Plasmas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30+10 overview, three 15+5 focused talks  [Same for each area]</a:t>
            </a:r>
          </a:p>
          <a:p>
            <a:r>
              <a:rPr lang="en-US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HEDP and </a:t>
            </a:r>
            <a:r>
              <a:rPr lang="en-US" dirty="0" smtClean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WDM</a:t>
            </a:r>
          </a:p>
          <a:p>
            <a:r>
              <a:rPr lang="en-US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Astrophysical and Space </a:t>
            </a:r>
            <a:r>
              <a:rPr lang="en-US" dirty="0" smtClean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Plasmas</a:t>
            </a:r>
          </a:p>
          <a:p>
            <a:r>
              <a:rPr lang="en-US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Exploratory Magnetic </a:t>
            </a:r>
            <a:r>
              <a:rPr lang="en-US" dirty="0" smtClean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Confinement</a:t>
            </a:r>
          </a:p>
          <a:p>
            <a:r>
              <a:rPr lang="en-US" dirty="0" smtClean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Laser</a:t>
            </a:r>
            <a:r>
              <a:rPr lang="en-US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-Plasma </a:t>
            </a:r>
            <a:r>
              <a:rPr lang="en-US" dirty="0" smtClean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Interactions</a:t>
            </a:r>
          </a:p>
          <a:p>
            <a:r>
              <a:rPr lang="en-US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Fundamental Plasma </a:t>
            </a:r>
            <a:r>
              <a:rPr lang="en-US" dirty="0" smtClean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Physics</a:t>
            </a:r>
          </a:p>
          <a:p>
            <a:r>
              <a:rPr lang="en-US" dirty="0" smtClean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Fundamental Theory </a:t>
            </a:r>
            <a:r>
              <a:rPr lang="en-US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and </a:t>
            </a:r>
            <a:r>
              <a:rPr lang="en-US" dirty="0" smtClean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Computation</a:t>
            </a:r>
          </a:p>
          <a:p>
            <a:r>
              <a:rPr lang="en-US" dirty="0" smtClean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Open </a:t>
            </a:r>
            <a:r>
              <a:rPr lang="en-US" dirty="0" err="1" smtClean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Mic</a:t>
            </a:r>
            <a:r>
              <a:rPr lang="en-US" dirty="0" smtClean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[7+3 for each speaker]</a:t>
            </a:r>
          </a:p>
          <a:p>
            <a:endParaRPr lang="en-US" dirty="0" smtClean="0">
              <a:solidFill>
                <a:srgbClr val="000000"/>
              </a:solidFill>
              <a:latin typeface="Cambria"/>
              <a:ea typeface="Cambria"/>
              <a:cs typeface="Cambria"/>
            </a:endParaRPr>
          </a:p>
          <a:p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D140F-FAA0-C545-8974-3212AC45737A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5400" y="1417638"/>
            <a:ext cx="23106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Tentative Topics: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628406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28613</TotalTime>
  <Words>224</Words>
  <Application>Microsoft Office PowerPoint</Application>
  <PresentationFormat>On-screen Show (4:3)</PresentationFormat>
  <Paragraphs>38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ReNeW Workshop Panels</vt:lpstr>
      <vt:lpstr>Town meeting organized by research areas </vt:lpstr>
    </vt:vector>
  </TitlesOfParts>
  <Company>LBNL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Antihydrogen AAC2012</dc:title>
  <dc:creator>JW</dc:creator>
  <cp:lastModifiedBy>newtons</cp:lastModifiedBy>
  <cp:revision>810</cp:revision>
  <cp:lastPrinted>2013-03-27T17:16:58Z</cp:lastPrinted>
  <dcterms:created xsi:type="dcterms:W3CDTF">2008-11-21T15:51:05Z</dcterms:created>
  <dcterms:modified xsi:type="dcterms:W3CDTF">2015-03-11T16:07:55Z</dcterms:modified>
</cp:coreProperties>
</file>