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9" r:id="rId5"/>
    <p:sldMasterId id="2147484111" r:id="rId6"/>
  </p:sldMasterIdLst>
  <p:notesMasterIdLst>
    <p:notesMasterId r:id="rId62"/>
  </p:notesMasterIdLst>
  <p:sldIdLst>
    <p:sldId id="304" r:id="rId7"/>
    <p:sldId id="574" r:id="rId8"/>
    <p:sldId id="554" r:id="rId9"/>
    <p:sldId id="486" r:id="rId10"/>
    <p:sldId id="570" r:id="rId11"/>
    <p:sldId id="553" r:id="rId12"/>
    <p:sldId id="517" r:id="rId13"/>
    <p:sldId id="518" r:id="rId14"/>
    <p:sldId id="555" r:id="rId15"/>
    <p:sldId id="519" r:id="rId16"/>
    <p:sldId id="520" r:id="rId17"/>
    <p:sldId id="511" r:id="rId18"/>
    <p:sldId id="564" r:id="rId19"/>
    <p:sldId id="543" r:id="rId20"/>
    <p:sldId id="523" r:id="rId21"/>
    <p:sldId id="557" r:id="rId22"/>
    <p:sldId id="524" r:id="rId23"/>
    <p:sldId id="525" r:id="rId24"/>
    <p:sldId id="526" r:id="rId25"/>
    <p:sldId id="587" r:id="rId26"/>
    <p:sldId id="544" r:id="rId27"/>
    <p:sldId id="545" r:id="rId28"/>
    <p:sldId id="546" r:id="rId29"/>
    <p:sldId id="558" r:id="rId30"/>
    <p:sldId id="513" r:id="rId31"/>
    <p:sldId id="586" r:id="rId32"/>
    <p:sldId id="568" r:id="rId33"/>
    <p:sldId id="576" r:id="rId34"/>
    <p:sldId id="575" r:id="rId35"/>
    <p:sldId id="539" r:id="rId36"/>
    <p:sldId id="538" r:id="rId37"/>
    <p:sldId id="529" r:id="rId38"/>
    <p:sldId id="566" r:id="rId39"/>
    <p:sldId id="565" r:id="rId40"/>
    <p:sldId id="500" r:id="rId41"/>
    <p:sldId id="559" r:id="rId42"/>
    <p:sldId id="561" r:id="rId43"/>
    <p:sldId id="571" r:id="rId44"/>
    <p:sldId id="584" r:id="rId45"/>
    <p:sldId id="562" r:id="rId46"/>
    <p:sldId id="528" r:id="rId47"/>
    <p:sldId id="512" r:id="rId48"/>
    <p:sldId id="563" r:id="rId49"/>
    <p:sldId id="541" r:id="rId50"/>
    <p:sldId id="540" r:id="rId51"/>
    <p:sldId id="583" r:id="rId52"/>
    <p:sldId id="579" r:id="rId53"/>
    <p:sldId id="582" r:id="rId54"/>
    <p:sldId id="573" r:id="rId55"/>
    <p:sldId id="433" r:id="rId56"/>
    <p:sldId id="537" r:id="rId57"/>
    <p:sldId id="550" r:id="rId58"/>
    <p:sldId id="551" r:id="rId59"/>
    <p:sldId id="328" r:id="rId60"/>
    <p:sldId id="358"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1" autoAdjust="0"/>
    <p:restoredTop sz="88658" autoAdjust="0"/>
  </p:normalViewPr>
  <p:slideViewPr>
    <p:cSldViewPr snapToGrid="0">
      <p:cViewPr varScale="1">
        <p:scale>
          <a:sx n="54" d="100"/>
          <a:sy n="54" d="100"/>
        </p:scale>
        <p:origin x="1428" y="3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4" d="100"/>
          <a:sy n="74" d="100"/>
        </p:scale>
        <p:origin x="27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P5 Budget Scenarios</a:t>
            </a:r>
          </a:p>
        </c:rich>
      </c:tx>
      <c:layout>
        <c:manualLayout>
          <c:xMode val="edge"/>
          <c:yMode val="edge"/>
          <c:x val="0.24933847371757548"/>
          <c:y val="2.474226804123711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PowerPoint]Sheet1'!$A$2</c:f>
              <c:strCache>
                <c:ptCount val="1"/>
                <c:pt idx="0">
                  <c:v>P5 Scenario A</c:v>
                </c:pt>
              </c:strCache>
            </c:strRef>
          </c:tx>
          <c:spPr>
            <a:ln w="28575" cap="rnd">
              <a:solidFill>
                <a:srgbClr val="C00000"/>
              </a:solidFill>
              <a:round/>
            </a:ln>
            <a:effectLst/>
          </c:spPr>
          <c:marker>
            <c:symbol val="none"/>
          </c:marker>
          <c:cat>
            <c:strRef>
              <c:f>'[Chart in Microsoft PowerPoint]Sheet1'!$D$1:$M$1</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'[Chart in Microsoft PowerPoint]Sheet1'!$D$2:$M$2</c:f>
              <c:numCache>
                <c:formatCode>"$"#,##0.00</c:formatCode>
                <c:ptCount val="10"/>
                <c:pt idx="0">
                  <c:v>748.31400000000008</c:v>
                </c:pt>
                <c:pt idx="1">
                  <c:v>748.31400000000008</c:v>
                </c:pt>
                <c:pt idx="2">
                  <c:v>748.31400000000008</c:v>
                </c:pt>
                <c:pt idx="3">
                  <c:v>763</c:v>
                </c:pt>
                <c:pt idx="4">
                  <c:v>778</c:v>
                </c:pt>
                <c:pt idx="5">
                  <c:v>794</c:v>
                </c:pt>
                <c:pt idx="6">
                  <c:v>810</c:v>
                </c:pt>
                <c:pt idx="7">
                  <c:v>826</c:v>
                </c:pt>
                <c:pt idx="8">
                  <c:v>843</c:v>
                </c:pt>
                <c:pt idx="9">
                  <c:v>860</c:v>
                </c:pt>
              </c:numCache>
            </c:numRef>
          </c:val>
          <c:smooth val="0"/>
          <c:extLst>
            <c:ext xmlns:c16="http://schemas.microsoft.com/office/drawing/2014/chart" uri="{C3380CC4-5D6E-409C-BE32-E72D297353CC}">
              <c16:uniqueId val="{00000000-1773-49E2-918A-B75986389A74}"/>
            </c:ext>
          </c:extLst>
        </c:ser>
        <c:ser>
          <c:idx val="1"/>
          <c:order val="1"/>
          <c:tx>
            <c:strRef>
              <c:f>'[Chart in Microsoft PowerPoint]Sheet1'!$A$3</c:f>
              <c:strCache>
                <c:ptCount val="1"/>
                <c:pt idx="0">
                  <c:v>P5 Scenario B</c:v>
                </c:pt>
              </c:strCache>
            </c:strRef>
          </c:tx>
          <c:spPr>
            <a:ln w="28575" cap="rnd">
              <a:solidFill>
                <a:schemeClr val="tx2"/>
              </a:solidFill>
              <a:round/>
            </a:ln>
            <a:effectLst/>
          </c:spPr>
          <c:marker>
            <c:symbol val="none"/>
          </c:marker>
          <c:cat>
            <c:strRef>
              <c:f>'[Chart in Microsoft PowerPoint]Sheet1'!$D$1:$M$1</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'[Chart in Microsoft PowerPoint]Sheet1'!$D$3:$M$3</c:f>
              <c:numCache>
                <c:formatCode>"$"#,##0.00</c:formatCode>
                <c:ptCount val="10"/>
                <c:pt idx="0">
                  <c:v>776.52100000000007</c:v>
                </c:pt>
                <c:pt idx="1">
                  <c:v>776.52100000000007</c:v>
                </c:pt>
                <c:pt idx="2">
                  <c:v>776.52100000000007</c:v>
                </c:pt>
                <c:pt idx="3">
                  <c:v>800</c:v>
                </c:pt>
                <c:pt idx="4">
                  <c:v>824</c:v>
                </c:pt>
                <c:pt idx="5">
                  <c:v>849</c:v>
                </c:pt>
                <c:pt idx="6">
                  <c:v>874</c:v>
                </c:pt>
                <c:pt idx="7">
                  <c:v>900</c:v>
                </c:pt>
                <c:pt idx="8">
                  <c:v>927</c:v>
                </c:pt>
                <c:pt idx="9">
                  <c:v>955</c:v>
                </c:pt>
              </c:numCache>
            </c:numRef>
          </c:val>
          <c:smooth val="0"/>
          <c:extLst>
            <c:ext xmlns:c16="http://schemas.microsoft.com/office/drawing/2014/chart" uri="{C3380CC4-5D6E-409C-BE32-E72D297353CC}">
              <c16:uniqueId val="{00000001-1773-49E2-918A-B75986389A74}"/>
            </c:ext>
          </c:extLst>
        </c:ser>
        <c:ser>
          <c:idx val="2"/>
          <c:order val="2"/>
          <c:tx>
            <c:strRef>
              <c:f>'[Chart in Microsoft PowerPoint]Sheet1'!$A$4</c:f>
              <c:strCache>
                <c:ptCount val="1"/>
                <c:pt idx="0">
                  <c:v>HEP Budget Request</c:v>
                </c:pt>
              </c:strCache>
            </c:strRef>
          </c:tx>
          <c:spPr>
            <a:ln w="28575" cap="rnd">
              <a:noFill/>
              <a:round/>
            </a:ln>
            <a:effectLst/>
          </c:spPr>
          <c:marker>
            <c:symbol val="diamond"/>
            <c:size val="12"/>
            <c:spPr>
              <a:solidFill>
                <a:srgbClr val="7030A0"/>
              </a:solidFill>
              <a:ln w="9525" cap="sq">
                <a:solidFill>
                  <a:srgbClr val="7030A0"/>
                </a:solidFill>
              </a:ln>
              <a:effectLst/>
            </c:spPr>
          </c:marker>
          <c:cat>
            <c:strRef>
              <c:f>'[Chart in Microsoft PowerPoint]Sheet1'!$D$1:$M$1</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'[Chart in Microsoft PowerPoint]Sheet1'!$B$4:$I$4</c:f>
              <c:numCache>
                <c:formatCode>General</c:formatCode>
                <c:ptCount val="8"/>
                <c:pt idx="6" formatCode="&quot;$&quot;#,##0.00">
                  <c:v>0.77</c:v>
                </c:pt>
              </c:numCache>
            </c:numRef>
          </c:val>
          <c:smooth val="0"/>
          <c:extLst>
            <c:ext xmlns:c16="http://schemas.microsoft.com/office/drawing/2014/chart" uri="{C3380CC4-5D6E-409C-BE32-E72D297353CC}">
              <c16:uniqueId val="{00000002-1773-49E2-918A-B75986389A74}"/>
            </c:ext>
          </c:extLst>
        </c:ser>
        <c:ser>
          <c:idx val="3"/>
          <c:order val="3"/>
          <c:tx>
            <c:strRef>
              <c:f>'[Chart in Microsoft PowerPoint]Sheet1'!$A$5</c:f>
              <c:strCache>
                <c:ptCount val="1"/>
                <c:pt idx="0">
                  <c:v>House/Senate Mark</c:v>
                </c:pt>
              </c:strCache>
            </c:strRef>
          </c:tx>
          <c:spPr>
            <a:ln w="44450" cap="rnd">
              <a:noFill/>
              <a:round/>
            </a:ln>
            <a:effectLst/>
          </c:spPr>
          <c:marker>
            <c:symbol val="square"/>
            <c:size val="12"/>
            <c:spPr>
              <a:solidFill>
                <a:schemeClr val="accent2"/>
              </a:solidFill>
              <a:ln w="31750">
                <a:solidFill>
                  <a:schemeClr val="accent2"/>
                </a:solidFill>
              </a:ln>
              <a:effectLst/>
            </c:spPr>
          </c:marker>
          <c:cat>
            <c:strRef>
              <c:f>'[Chart in Microsoft PowerPoint]Sheet1'!$D$1:$M$1</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'[Chart in Microsoft PowerPoint]Sheet1'!$B$5:$I$5</c:f>
              <c:numCache>
                <c:formatCode>General</c:formatCode>
                <c:ptCount val="8"/>
                <c:pt idx="6" formatCode="&quot;$&quot;#,##0.00">
                  <c:v>1.01</c:v>
                </c:pt>
              </c:numCache>
            </c:numRef>
          </c:val>
          <c:smooth val="0"/>
          <c:extLst>
            <c:ext xmlns:c16="http://schemas.microsoft.com/office/drawing/2014/chart" uri="{C3380CC4-5D6E-409C-BE32-E72D297353CC}">
              <c16:uniqueId val="{00000003-1773-49E2-918A-B75986389A74}"/>
            </c:ext>
          </c:extLst>
        </c:ser>
        <c:ser>
          <c:idx val="4"/>
          <c:order val="4"/>
          <c:tx>
            <c:strRef>
              <c:f>'[Chart in Microsoft PowerPoint]Sheet1'!$A$6</c:f>
              <c:strCache>
                <c:ptCount val="1"/>
                <c:pt idx="0">
                  <c:v>HEP Appropriation</c:v>
                </c:pt>
              </c:strCache>
            </c:strRef>
          </c:tx>
          <c:spPr>
            <a:ln w="28575" cap="rnd">
              <a:solidFill>
                <a:schemeClr val="accent6"/>
              </a:solidFill>
              <a:round/>
            </a:ln>
            <a:effectLst/>
          </c:spPr>
          <c:marker>
            <c:symbol val="circle"/>
            <c:size val="12"/>
            <c:spPr>
              <a:solidFill>
                <a:schemeClr val="accent6"/>
              </a:solidFill>
              <a:ln w="9525">
                <a:solidFill>
                  <a:schemeClr val="accent6"/>
                </a:solidFill>
              </a:ln>
              <a:effectLst/>
            </c:spPr>
          </c:marker>
          <c:cat>
            <c:strRef>
              <c:f>'[Chart in Microsoft PowerPoint]Sheet1'!$D$1:$M$1</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'[Chart in Microsoft PowerPoint]Sheet1'!$B$6:$I$6</c:f>
              <c:numCache>
                <c:formatCode>"$"#,##0.00</c:formatCode>
                <c:ptCount val="8"/>
                <c:pt idx="0">
                  <c:v>0.74831400000000003</c:v>
                </c:pt>
                <c:pt idx="1">
                  <c:v>0.79652100000000003</c:v>
                </c:pt>
                <c:pt idx="2">
                  <c:v>0.76600000000000001</c:v>
                </c:pt>
                <c:pt idx="3">
                  <c:v>0.79500000000000004</c:v>
                </c:pt>
                <c:pt idx="4">
                  <c:v>0.82499999999999996</c:v>
                </c:pt>
                <c:pt idx="5">
                  <c:v>0.90800000000000003</c:v>
                </c:pt>
              </c:numCache>
            </c:numRef>
          </c:val>
          <c:smooth val="0"/>
          <c:extLst>
            <c:ext xmlns:c16="http://schemas.microsoft.com/office/drawing/2014/chart" uri="{C3380CC4-5D6E-409C-BE32-E72D297353CC}">
              <c16:uniqueId val="{00000004-1773-49E2-918A-B75986389A74}"/>
            </c:ext>
          </c:extLst>
        </c:ser>
        <c:dLbls>
          <c:showLegendKey val="0"/>
          <c:showVal val="0"/>
          <c:showCatName val="0"/>
          <c:showSerName val="0"/>
          <c:showPercent val="0"/>
          <c:showBubbleSize val="0"/>
        </c:dLbls>
        <c:smooth val="0"/>
        <c:axId val="298327688"/>
        <c:axId val="298326120"/>
      </c:lineChart>
      <c:catAx>
        <c:axId val="29832768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8326120"/>
        <c:crosses val="autoZero"/>
        <c:auto val="1"/>
        <c:lblAlgn val="ctr"/>
        <c:lblOffset val="100"/>
        <c:noMultiLvlLbl val="0"/>
      </c:catAx>
      <c:valAx>
        <c:axId val="298326120"/>
        <c:scaling>
          <c:orientation val="minMax"/>
          <c:min val="650"/>
        </c:scaling>
        <c:delete val="0"/>
        <c:axPos val="l"/>
        <c:majorGridlines>
          <c:spPr>
            <a:ln w="158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t>HEP</a:t>
                </a:r>
                <a:r>
                  <a:rPr lang="en-US" sz="1600" b="1" baseline="0" dirty="0"/>
                  <a:t> Funding ($ in M)</a:t>
                </a:r>
                <a:endParaRPr lang="en-US" sz="1600" b="1"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8327688"/>
        <c:crosses val="autoZero"/>
        <c:crossBetween val="between"/>
      </c:valAx>
      <c:spPr>
        <a:noFill/>
        <a:ln>
          <a:solidFill>
            <a:schemeClr val="tx1"/>
          </a:solidFill>
        </a:ln>
        <a:effectLst/>
      </c:spPr>
    </c:plotArea>
    <c:legend>
      <c:legendPos val="r"/>
      <c:legendEntry>
        <c:idx val="2"/>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6715858969267"/>
          <c:y val="5.7430642874341284E-2"/>
          <c:w val="0.64632535382343859"/>
          <c:h val="0.83487151876722221"/>
        </c:manualLayout>
      </c:layout>
      <c:lineChart>
        <c:grouping val="standard"/>
        <c:varyColors val="0"/>
        <c:ser>
          <c:idx val="0"/>
          <c:order val="0"/>
          <c:tx>
            <c:strRef>
              <c:f>Sheet1!$A$2</c:f>
              <c:strCache>
                <c:ptCount val="1"/>
                <c:pt idx="0">
                  <c:v>P5 Scenario A</c:v>
                </c:pt>
              </c:strCache>
            </c:strRef>
          </c:tx>
          <c:spPr>
            <a:ln w="38100" cap="rnd">
              <a:solidFill>
                <a:srgbClr val="C00000"/>
              </a:solidFill>
              <a:round/>
            </a:ln>
            <a:effectLst/>
          </c:spPr>
          <c:marker>
            <c:symbol val="none"/>
          </c:marker>
          <c:cat>
            <c:strRef>
              <c:f>Sheet1!$B$1:$I$1</c:f>
              <c:strCache>
                <c:ptCount val="8"/>
                <c:pt idx="0">
                  <c:v>FY 2013</c:v>
                </c:pt>
                <c:pt idx="1">
                  <c:v>FY 2014</c:v>
                </c:pt>
                <c:pt idx="2">
                  <c:v>FY 2015</c:v>
                </c:pt>
                <c:pt idx="3">
                  <c:v>FY 2016</c:v>
                </c:pt>
                <c:pt idx="4">
                  <c:v>FY 2017</c:v>
                </c:pt>
                <c:pt idx="5">
                  <c:v>FY 2018</c:v>
                </c:pt>
                <c:pt idx="6">
                  <c:v>FY 2019</c:v>
                </c:pt>
                <c:pt idx="7">
                  <c:v>FY 2020</c:v>
                </c:pt>
              </c:strCache>
            </c:strRef>
          </c:cat>
          <c:val>
            <c:numRef>
              <c:f>Sheet1!$B$2:$I$2</c:f>
              <c:numCache>
                <c:formatCode>General</c:formatCode>
                <c:ptCount val="8"/>
                <c:pt idx="2" formatCode="&quot;$&quot;#,##0.00">
                  <c:v>0.74831400000000003</c:v>
                </c:pt>
                <c:pt idx="3" formatCode="&quot;$&quot;#,##0.00">
                  <c:v>0.74831400000000003</c:v>
                </c:pt>
                <c:pt idx="4" formatCode="&quot;$&quot;#,##0.00">
                  <c:v>0.74831400000000003</c:v>
                </c:pt>
                <c:pt idx="5" formatCode="&quot;$&quot;#,##0.00">
                  <c:v>0.76300000000000023</c:v>
                </c:pt>
                <c:pt idx="6" formatCode="&quot;$&quot;#,##0.00">
                  <c:v>0.77800000000000002</c:v>
                </c:pt>
                <c:pt idx="7" formatCode="&quot;$&quot;#,##0.00">
                  <c:v>0.79400000000000004</c:v>
                </c:pt>
              </c:numCache>
            </c:numRef>
          </c:val>
          <c:smooth val="0"/>
          <c:extLst>
            <c:ext xmlns:c16="http://schemas.microsoft.com/office/drawing/2014/chart" uri="{C3380CC4-5D6E-409C-BE32-E72D297353CC}">
              <c16:uniqueId val="{00000000-B455-4C44-9073-AC13C318F210}"/>
            </c:ext>
          </c:extLst>
        </c:ser>
        <c:ser>
          <c:idx val="1"/>
          <c:order val="1"/>
          <c:tx>
            <c:strRef>
              <c:f>Sheet1!$A$3</c:f>
              <c:strCache>
                <c:ptCount val="1"/>
                <c:pt idx="0">
                  <c:v>P5 Scenario B</c:v>
                </c:pt>
              </c:strCache>
            </c:strRef>
          </c:tx>
          <c:spPr>
            <a:ln w="38100" cap="rnd">
              <a:solidFill>
                <a:schemeClr val="tx2">
                  <a:lumMod val="60000"/>
                  <a:lumOff val="40000"/>
                </a:schemeClr>
              </a:solidFill>
              <a:round/>
            </a:ln>
            <a:effectLst/>
          </c:spPr>
          <c:marker>
            <c:symbol val="none"/>
          </c:marker>
          <c:cat>
            <c:strRef>
              <c:f>Sheet1!$B$1:$I$1</c:f>
              <c:strCache>
                <c:ptCount val="8"/>
                <c:pt idx="0">
                  <c:v>FY 2013</c:v>
                </c:pt>
                <c:pt idx="1">
                  <c:v>FY 2014</c:v>
                </c:pt>
                <c:pt idx="2">
                  <c:v>FY 2015</c:v>
                </c:pt>
                <c:pt idx="3">
                  <c:v>FY 2016</c:v>
                </c:pt>
                <c:pt idx="4">
                  <c:v>FY 2017</c:v>
                </c:pt>
                <c:pt idx="5">
                  <c:v>FY 2018</c:v>
                </c:pt>
                <c:pt idx="6">
                  <c:v>FY 2019</c:v>
                </c:pt>
                <c:pt idx="7">
                  <c:v>FY 2020</c:v>
                </c:pt>
              </c:strCache>
            </c:strRef>
          </c:cat>
          <c:val>
            <c:numRef>
              <c:f>Sheet1!$B$3:$I$3</c:f>
              <c:numCache>
                <c:formatCode>General</c:formatCode>
                <c:ptCount val="8"/>
                <c:pt idx="2" formatCode="&quot;$&quot;#,##0.00">
                  <c:v>0.77652100000000002</c:v>
                </c:pt>
                <c:pt idx="3" formatCode="&quot;$&quot;#,##0.00">
                  <c:v>0.77652100000000002</c:v>
                </c:pt>
                <c:pt idx="4" formatCode="&quot;$&quot;#,##0.00">
                  <c:v>0.77652100000000002</c:v>
                </c:pt>
                <c:pt idx="5" formatCode="&quot;$&quot;#,##0.00">
                  <c:v>0.8</c:v>
                </c:pt>
                <c:pt idx="6" formatCode="&quot;$&quot;#,##0.00">
                  <c:v>0.82399999999999995</c:v>
                </c:pt>
                <c:pt idx="7" formatCode="&quot;$&quot;#,##0.00">
                  <c:v>0.8490000000000002</c:v>
                </c:pt>
              </c:numCache>
            </c:numRef>
          </c:val>
          <c:smooth val="0"/>
          <c:extLst>
            <c:ext xmlns:c16="http://schemas.microsoft.com/office/drawing/2014/chart" uri="{C3380CC4-5D6E-409C-BE32-E72D297353CC}">
              <c16:uniqueId val="{00000001-B455-4C44-9073-AC13C318F210}"/>
            </c:ext>
          </c:extLst>
        </c:ser>
        <c:ser>
          <c:idx val="4"/>
          <c:order val="3"/>
          <c:tx>
            <c:strRef>
              <c:f>Sheet1!$A$6</c:f>
              <c:strCache>
                <c:ptCount val="1"/>
                <c:pt idx="0">
                  <c:v>HEP Appropriation</c:v>
                </c:pt>
              </c:strCache>
            </c:strRef>
          </c:tx>
          <c:spPr>
            <a:ln w="28575" cap="rnd">
              <a:solidFill>
                <a:schemeClr val="accent5"/>
              </a:solidFill>
              <a:round/>
            </a:ln>
            <a:effectLst/>
          </c:spPr>
          <c:marker>
            <c:symbol val="circle"/>
            <c:size val="12"/>
            <c:spPr>
              <a:solidFill>
                <a:schemeClr val="accent5"/>
              </a:solidFill>
              <a:ln w="9525">
                <a:solidFill>
                  <a:schemeClr val="accent5"/>
                </a:solidFill>
              </a:ln>
              <a:effectLst/>
            </c:spPr>
          </c:marker>
          <c:cat>
            <c:strRef>
              <c:f>Sheet1!$B$1:$I$1</c:f>
              <c:strCache>
                <c:ptCount val="8"/>
                <c:pt idx="0">
                  <c:v>FY 2013</c:v>
                </c:pt>
                <c:pt idx="1">
                  <c:v>FY 2014</c:v>
                </c:pt>
                <c:pt idx="2">
                  <c:v>FY 2015</c:v>
                </c:pt>
                <c:pt idx="3">
                  <c:v>FY 2016</c:v>
                </c:pt>
                <c:pt idx="4">
                  <c:v>FY 2017</c:v>
                </c:pt>
                <c:pt idx="5">
                  <c:v>FY 2018</c:v>
                </c:pt>
                <c:pt idx="6">
                  <c:v>FY 2019</c:v>
                </c:pt>
                <c:pt idx="7">
                  <c:v>FY 2020</c:v>
                </c:pt>
              </c:strCache>
            </c:strRef>
          </c:cat>
          <c:val>
            <c:numRef>
              <c:f>Sheet1!$B$6:$I$6</c:f>
              <c:numCache>
                <c:formatCode>"$"#,##0.00</c:formatCode>
                <c:ptCount val="8"/>
                <c:pt idx="0">
                  <c:v>0.74831400000000003</c:v>
                </c:pt>
                <c:pt idx="1">
                  <c:v>0.79652100000000003</c:v>
                </c:pt>
                <c:pt idx="2">
                  <c:v>0.76600000000000024</c:v>
                </c:pt>
                <c:pt idx="3">
                  <c:v>0.79500000000000004</c:v>
                </c:pt>
                <c:pt idx="4">
                  <c:v>0.82500000000000018</c:v>
                </c:pt>
                <c:pt idx="5">
                  <c:v>0.90800000000000003</c:v>
                </c:pt>
                <c:pt idx="6">
                  <c:v>0.98</c:v>
                </c:pt>
              </c:numCache>
            </c:numRef>
          </c:val>
          <c:smooth val="0"/>
          <c:extLst>
            <c:ext xmlns:c16="http://schemas.microsoft.com/office/drawing/2014/chart" uri="{C3380CC4-5D6E-409C-BE32-E72D297353CC}">
              <c16:uniqueId val="{00000003-B455-4C44-9073-AC13C318F210}"/>
            </c:ext>
          </c:extLst>
        </c:ser>
        <c:dLbls>
          <c:showLegendKey val="0"/>
          <c:showVal val="0"/>
          <c:showCatName val="0"/>
          <c:showSerName val="0"/>
          <c:showPercent val="0"/>
          <c:showBubbleSize val="0"/>
        </c:dLbls>
        <c:smooth val="0"/>
        <c:axId val="519726832"/>
        <c:axId val="519725264"/>
        <c:extLst>
          <c:ext xmlns:c15="http://schemas.microsoft.com/office/drawing/2012/chart" uri="{02D57815-91ED-43cb-92C2-25804820EDAC}">
            <c15:filteredLineSeries>
              <c15:ser>
                <c:idx val="3"/>
                <c:order val="2"/>
                <c:tx>
                  <c:strRef>
                    <c:extLst>
                      <c:ext uri="{02D57815-91ED-43cb-92C2-25804820EDAC}">
                        <c15:formulaRef>
                          <c15:sqref>Sheet1!$A$5</c15:sqref>
                        </c15:formulaRef>
                      </c:ext>
                    </c:extLst>
                    <c:strCache>
                      <c:ptCount val="1"/>
                      <c:pt idx="0">
                        <c:v>House/Senate Mark</c:v>
                      </c:pt>
                    </c:strCache>
                  </c:strRef>
                </c:tx>
                <c:spPr>
                  <a:ln w="44450" cap="rnd">
                    <a:noFill/>
                    <a:round/>
                  </a:ln>
                  <a:effectLst/>
                </c:spPr>
                <c:marker>
                  <c:symbol val="square"/>
                  <c:size val="12"/>
                  <c:spPr>
                    <a:solidFill>
                      <a:schemeClr val="accent2"/>
                    </a:solidFill>
                    <a:ln w="31750">
                      <a:solidFill>
                        <a:schemeClr val="accent2"/>
                      </a:solidFill>
                    </a:ln>
                    <a:effectLst/>
                  </c:spPr>
                </c:marker>
                <c:cat>
                  <c:strRef>
                    <c:extLst>
                      <c:ext uri="{02D57815-91ED-43cb-92C2-25804820EDAC}">
                        <c15:formulaRef>
                          <c15:sqref>Sheet1!$B$1:$I$1</c15:sqref>
                        </c15:formulaRef>
                      </c:ext>
                    </c:extLst>
                    <c:strCache>
                      <c:ptCount val="8"/>
                      <c:pt idx="0">
                        <c:v>FY 2013</c:v>
                      </c:pt>
                      <c:pt idx="1">
                        <c:v>FY 2014</c:v>
                      </c:pt>
                      <c:pt idx="2">
                        <c:v>FY 2015</c:v>
                      </c:pt>
                      <c:pt idx="3">
                        <c:v>FY 2016</c:v>
                      </c:pt>
                      <c:pt idx="4">
                        <c:v>FY 2017</c:v>
                      </c:pt>
                      <c:pt idx="5">
                        <c:v>FY 2018</c:v>
                      </c:pt>
                      <c:pt idx="6">
                        <c:v>FY 2019</c:v>
                      </c:pt>
                      <c:pt idx="7">
                        <c:v>FY 2020</c:v>
                      </c:pt>
                    </c:strCache>
                  </c:strRef>
                </c:cat>
                <c:val>
                  <c:numRef>
                    <c:extLst>
                      <c:ext uri="{02D57815-91ED-43cb-92C2-25804820EDAC}">
                        <c15:formulaRef>
                          <c15:sqref>Sheet1!$B$5:$I$5</c15:sqref>
                        </c15:formulaRef>
                      </c:ext>
                    </c:extLst>
                    <c:numCache>
                      <c:formatCode>General</c:formatCode>
                      <c:ptCount val="8"/>
                      <c:pt idx="6" formatCode="&quot;$&quot;#,##0.00">
                        <c:v>1.01</c:v>
                      </c:pt>
                    </c:numCache>
                  </c:numRef>
                </c:val>
                <c:smooth val="0"/>
                <c:extLst>
                  <c:ext xmlns:c16="http://schemas.microsoft.com/office/drawing/2014/chart" uri="{C3380CC4-5D6E-409C-BE32-E72D297353CC}">
                    <c16:uniqueId val="{00000004-B455-4C44-9073-AC13C318F210}"/>
                  </c:ext>
                </c:extLst>
              </c15:ser>
            </c15:filteredLineSeries>
          </c:ext>
        </c:extLst>
      </c:lineChart>
      <c:catAx>
        <c:axId val="51972683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19725264"/>
        <c:crosses val="autoZero"/>
        <c:auto val="1"/>
        <c:lblAlgn val="ctr"/>
        <c:lblOffset val="100"/>
        <c:noMultiLvlLbl val="0"/>
      </c:catAx>
      <c:valAx>
        <c:axId val="519725264"/>
        <c:scaling>
          <c:orientation val="minMax"/>
          <c:max val="1.05"/>
          <c:min val="0.65000000000000135"/>
        </c:scaling>
        <c:delete val="0"/>
        <c:axPos val="l"/>
        <c:majorGridlines>
          <c:spPr>
            <a:ln w="158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dirty="0"/>
                  <a:t>HEP</a:t>
                </a:r>
                <a:r>
                  <a:rPr lang="en-US" sz="1200" b="1" baseline="0" dirty="0"/>
                  <a:t> Funding</a:t>
                </a:r>
                <a:br>
                  <a:rPr lang="en-US" sz="1200" b="1" baseline="0" dirty="0"/>
                </a:br>
                <a:r>
                  <a:rPr lang="en-US" sz="1200" b="1" baseline="0" dirty="0"/>
                  <a:t>($ in Billions)</a:t>
                </a:r>
                <a:endParaRPr lang="en-US" sz="1200" b="1" dirty="0"/>
              </a:p>
            </c:rich>
          </c:tx>
          <c:layout>
            <c:manualLayout>
              <c:xMode val="edge"/>
              <c:yMode val="edge"/>
              <c:x val="1.3282627705841521E-2"/>
              <c:y val="0.14866429725271843"/>
            </c:manualLayout>
          </c:layout>
          <c:overlay val="0"/>
          <c:spPr>
            <a:noFill/>
            <a:ln>
              <a:noFill/>
            </a:ln>
            <a:effectLst/>
          </c:sp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19726832"/>
        <c:crosses val="autoZero"/>
        <c:crossBetween val="between"/>
      </c:valAx>
      <c:spPr>
        <a:noFill/>
        <a:ln>
          <a:solidFill>
            <a:schemeClr val="tx1"/>
          </a:solidFill>
        </a:ln>
        <a:effectLst/>
      </c:spPr>
    </c:plotArea>
    <c:legend>
      <c:legendPos val="r"/>
      <c:layout>
        <c:manualLayout>
          <c:xMode val="edge"/>
          <c:yMode val="edge"/>
          <c:x val="0.76904415631201051"/>
          <c:y val="0.35616121351561036"/>
          <c:w val="0.22210075855076444"/>
          <c:h val="0.4084847106664178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F2797C-16C1-43B0-8D45-B34C1FE55FE6}" type="datetimeFigureOut">
              <a:rPr lang="en-US" smtClean="0"/>
              <a:t>3/13/2019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A45DC9-C5FB-44F2-B47E-1DD549414028}" type="slidenum">
              <a:rPr lang="en-US" smtClean="0"/>
              <a:t>‹#›</a:t>
            </a:fld>
            <a:endParaRPr lang="en-US"/>
          </a:p>
        </p:txBody>
      </p:sp>
    </p:spTree>
    <p:extLst>
      <p:ext uri="{BB962C8B-B14F-4D97-AF65-F5344CB8AC3E}">
        <p14:creationId xmlns:p14="http://schemas.microsoft.com/office/powerpoint/2010/main" val="19909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752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4</a:t>
            </a:fld>
            <a:endParaRPr lang="en-US"/>
          </a:p>
        </p:txBody>
      </p:sp>
    </p:spTree>
    <p:extLst>
      <p:ext uri="{BB962C8B-B14F-4D97-AF65-F5344CB8AC3E}">
        <p14:creationId xmlns:p14="http://schemas.microsoft.com/office/powerpoint/2010/main" val="296578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5DC9-C5FB-44F2-B47E-1DD549414028}" type="slidenum">
              <a:rPr lang="en-US" smtClean="0"/>
              <a:pPr/>
              <a:t>12</a:t>
            </a:fld>
            <a:endParaRPr lang="en-US" dirty="0"/>
          </a:p>
        </p:txBody>
      </p:sp>
    </p:spTree>
    <p:extLst>
      <p:ext uri="{BB962C8B-B14F-4D97-AF65-F5344CB8AC3E}">
        <p14:creationId xmlns:p14="http://schemas.microsoft.com/office/powerpoint/2010/main" val="345844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broad,</a:t>
            </a:r>
            <a:r>
              <a:rPr lang="en-US" baseline="0" dirty="0"/>
              <a:t> inclusive prioritization process and strategic planning with heavy community involvement provided the basis for moving ahead with LBNF/DUNE.</a:t>
            </a:r>
            <a:endParaRPr lang="en-US" dirty="0"/>
          </a:p>
        </p:txBody>
      </p:sp>
      <p:sp>
        <p:nvSpPr>
          <p:cNvPr id="4" name="Slide Number Placeholder 3"/>
          <p:cNvSpPr>
            <a:spLocks noGrp="1"/>
          </p:cNvSpPr>
          <p:nvPr>
            <p:ph type="sldNum" sz="quarter" idx="10"/>
          </p:nvPr>
        </p:nvSpPr>
        <p:spPr/>
        <p:txBody>
          <a:bodyPr/>
          <a:lstStyle/>
          <a:p>
            <a:fld id="{9D3C0C76-7143-4222-89D0-E9776FF06832}" type="slidenum">
              <a:rPr lang="en-US" smtClean="0"/>
              <a:t>29</a:t>
            </a:fld>
            <a:endParaRPr lang="en-US"/>
          </a:p>
        </p:txBody>
      </p:sp>
    </p:spTree>
    <p:extLst>
      <p:ext uri="{BB962C8B-B14F-4D97-AF65-F5344CB8AC3E}">
        <p14:creationId xmlns:p14="http://schemas.microsoft.com/office/powerpoint/2010/main" val="32321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5DC9-C5FB-44F2-B47E-1DD549414028}" type="slidenum">
              <a:rPr lang="en-US" smtClean="0"/>
              <a:t>37</a:t>
            </a:fld>
            <a:endParaRPr lang="en-US"/>
          </a:p>
        </p:txBody>
      </p:sp>
    </p:spTree>
    <p:extLst>
      <p:ext uri="{BB962C8B-B14F-4D97-AF65-F5344CB8AC3E}">
        <p14:creationId xmlns:p14="http://schemas.microsoft.com/office/powerpoint/2010/main" val="111198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pPr/>
              <a:t>42</a:t>
            </a:fld>
            <a:endParaRPr lang="en-US"/>
          </a:p>
        </p:txBody>
      </p:sp>
    </p:spTree>
    <p:extLst>
      <p:ext uri="{BB962C8B-B14F-4D97-AF65-F5344CB8AC3E}">
        <p14:creationId xmlns:p14="http://schemas.microsoft.com/office/powerpoint/2010/main" val="164739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5DC9-C5FB-44F2-B47E-1DD549414028}" type="slidenum">
              <a:rPr lang="en-US" smtClean="0"/>
              <a:pPr/>
              <a:t>44</a:t>
            </a:fld>
            <a:endParaRPr lang="en-US" dirty="0"/>
          </a:p>
        </p:txBody>
      </p:sp>
    </p:spTree>
    <p:extLst>
      <p:ext uri="{BB962C8B-B14F-4D97-AF65-F5344CB8AC3E}">
        <p14:creationId xmlns:p14="http://schemas.microsoft.com/office/powerpoint/2010/main" val="365698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t>45</a:t>
            </a:fld>
            <a:endParaRPr lang="en-US"/>
          </a:p>
        </p:txBody>
      </p:sp>
    </p:spTree>
    <p:extLst>
      <p:ext uri="{BB962C8B-B14F-4D97-AF65-F5344CB8AC3E}">
        <p14:creationId xmlns:p14="http://schemas.microsoft.com/office/powerpoint/2010/main" val="339184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51</a:t>
            </a:fld>
            <a:endParaRPr lang="en-US"/>
          </a:p>
        </p:txBody>
      </p:sp>
    </p:spTree>
    <p:extLst>
      <p:ext uri="{BB962C8B-B14F-4D97-AF65-F5344CB8AC3E}">
        <p14:creationId xmlns:p14="http://schemas.microsoft.com/office/powerpoint/2010/main" val="257147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18"/>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3996"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p:nvPr>
        </p:nvSpPr>
        <p:spPr>
          <a:xfrm>
            <a:off x="1282700" y="5257800"/>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61563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P5 Strategic Planning Process</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82095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1"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P5 Strategic Planning Process</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44169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1"/>
            <a:ext cx="8229600" cy="1295399"/>
          </a:xfrm>
        </p:spPr>
        <p:txBody>
          <a:bodyPr anchor="b" anchorCtr="0"/>
          <a:lstStyle>
            <a:lvl1pPr algn="ctr">
              <a:defRPr/>
            </a:lvl1pPr>
          </a:lstStyle>
          <a:p>
            <a:r>
              <a:rPr lang="en-US" dirty="0"/>
              <a:t>Click to edit Master title style</a:t>
            </a:r>
          </a:p>
        </p:txBody>
      </p:sp>
      <p:sp>
        <p:nvSpPr>
          <p:cNvPr id="3" name="Subtitle 2"/>
          <p:cNvSpPr>
            <a:spLocks noGrp="1"/>
          </p:cNvSpPr>
          <p:nvPr>
            <p:ph type="subTitle" idx="1"/>
          </p:nvPr>
        </p:nvSpPr>
        <p:spPr>
          <a:xfrm>
            <a:off x="456063" y="1676400"/>
            <a:ext cx="8229600" cy="1524000"/>
          </a:xfrm>
        </p:spPr>
        <p:txBody>
          <a:bodyPr anchor="ctr" anchorCtr="0"/>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2133600" y="6629400"/>
            <a:ext cx="4876800" cy="304800"/>
          </a:xfrm>
          <a:prstGeom prst="rect">
            <a:avLst/>
          </a:prstGeom>
        </p:spPr>
        <p:txBody>
          <a:bodyPr/>
          <a:lstStyle>
            <a:lvl1pPr algn="ctr">
              <a:defRPr sz="1200"/>
            </a:lvl1pPr>
          </a:lstStyle>
          <a:p>
            <a:endParaRPr lang="en-US" dirty="0"/>
          </a:p>
        </p:txBody>
      </p:sp>
      <p:sp>
        <p:nvSpPr>
          <p:cNvPr id="6" name="Slide Number Placeholder 5"/>
          <p:cNvSpPr>
            <a:spLocks noGrp="1"/>
          </p:cNvSpPr>
          <p:nvPr>
            <p:ph type="sldNum" sz="quarter" idx="12"/>
          </p:nvPr>
        </p:nvSpPr>
        <p:spPr>
          <a:xfrm>
            <a:off x="8077200" y="6569075"/>
            <a:ext cx="990600" cy="365125"/>
          </a:xfrm>
        </p:spPr>
        <p:txBody>
          <a:bodyPr/>
          <a:lstStyle/>
          <a:p>
            <a:fld id="{91DFA1AB-09A5-4294-9136-F290C8005C6B}" type="slidenum">
              <a:rPr lang="en-US" smtClean="0"/>
              <a:t>‹#›</a:t>
            </a:fld>
            <a:endParaRPr lang="en-US" dirty="0"/>
          </a:p>
        </p:txBody>
      </p:sp>
      <p:cxnSp>
        <p:nvCxnSpPr>
          <p:cNvPr id="7" name="Straight Connector 6"/>
          <p:cNvCxnSpPr/>
          <p:nvPr userDrawn="1"/>
        </p:nvCxnSpPr>
        <p:spPr>
          <a:xfrm>
            <a:off x="457200" y="3429000"/>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83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8" name="Rectangle 7"/>
          <p:cNvSpPr/>
          <p:nvPr userDrawn="1"/>
        </p:nvSpPr>
        <p:spPr>
          <a:xfrm>
            <a:off x="228600" y="1371600"/>
            <a:ext cx="868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924800" cy="5334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874594"/>
            <a:ext cx="8229600" cy="5526206"/>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77200" y="6553200"/>
            <a:ext cx="990600" cy="365125"/>
          </a:xfrm>
        </p:spPr>
        <p:txBody>
          <a:bodyPr/>
          <a:lstStyle/>
          <a:p>
            <a:fld id="{91DFA1AB-09A5-4294-9136-F290C8005C6B}" type="slidenum">
              <a:rPr lang="en-US" smtClean="0"/>
              <a:t>‹#›</a:t>
            </a:fld>
            <a:endParaRPr lang="en-US" dirty="0"/>
          </a:p>
        </p:txBody>
      </p:sp>
      <p:cxnSp>
        <p:nvCxnSpPr>
          <p:cNvPr id="7" name="Straight Connector 6"/>
          <p:cNvCxnSpPr/>
          <p:nvPr userDrawn="1"/>
        </p:nvCxnSpPr>
        <p:spPr>
          <a:xfrm>
            <a:off x="152400" y="762000"/>
            <a:ext cx="8534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52400"/>
            <a:ext cx="533400" cy="525103"/>
          </a:xfrm>
          <a:prstGeom prst="rect">
            <a:avLst/>
          </a:prstGeom>
        </p:spPr>
      </p:pic>
    </p:spTree>
    <p:extLst>
      <p:ext uri="{BB962C8B-B14F-4D97-AF65-F5344CB8AC3E}">
        <p14:creationId xmlns:p14="http://schemas.microsoft.com/office/powerpoint/2010/main" val="2000721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1" y="134629"/>
            <a:ext cx="8381998" cy="1362075"/>
          </a:xfrm>
        </p:spPr>
        <p:txBody>
          <a:bodyPr anchor="b" anchorCtr="0"/>
          <a:lstStyle>
            <a:lvl1pPr algn="l">
              <a:defRPr sz="4000" b="1"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1000" y="1676400"/>
            <a:ext cx="8382000" cy="15001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0" name="Straight Connector 9"/>
          <p:cNvCxnSpPr/>
          <p:nvPr userDrawn="1"/>
        </p:nvCxnSpPr>
        <p:spPr>
          <a:xfrm>
            <a:off x="51748" y="1496704"/>
            <a:ext cx="904050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8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28600" y="1371600"/>
            <a:ext cx="868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457200" y="152400"/>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14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7276" y="1017331"/>
            <a:ext cx="8542553"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P5 Strategic Planning Process</a:t>
            </a:r>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72292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P5 Strategic Planning Process</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t>‹#›</a:t>
            </a:fld>
            <a:endParaRPr lang="en-US"/>
          </a:p>
        </p:txBody>
      </p:sp>
      <p:cxnSp>
        <p:nvCxnSpPr>
          <p:cNvPr id="7" name="Straight Connector 6"/>
          <p:cNvCxnSpPr/>
          <p:nvPr/>
        </p:nvCxnSpPr>
        <p:spPr>
          <a:xfrm>
            <a:off x="1485901"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52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P5 Strategic Planning Process</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334193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P5 Strategic Planning Process</a:t>
            </a:r>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359486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223218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P5 Strategic Planning Process</a:t>
            </a:r>
            <a:endParaRPr lang="en-US" dirty="0"/>
          </a:p>
        </p:txBody>
      </p:sp>
      <p:sp>
        <p:nvSpPr>
          <p:cNvPr id="4" name="Slide Number Placeholder 3"/>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228347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P5 Strategic Planning Process</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331797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8" y="1069849"/>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P5 Strategic Planning Process</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380198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sp>
        <p:nvSpPr>
          <p:cNvPr id="31" name="Rectangle 30"/>
          <p:cNvSpPr/>
          <p:nvPr userDrawn="1"/>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p:cNvGrpSpPr/>
          <p:nvPr/>
        </p:nvGrpSpPr>
        <p:grpSpPr>
          <a:xfrm>
            <a:off x="0" y="7701"/>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4" y="2"/>
            <a:ext cx="8840495"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5"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r>
              <a:rPr lang="en-US"/>
              <a:t>P5 Strategic Planning Process</a:t>
            </a:r>
            <a:endParaRPr lang="en-US" dirty="0"/>
          </a:p>
        </p:txBody>
      </p:sp>
      <p:sp>
        <p:nvSpPr>
          <p:cNvPr id="6"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fld id="{600448BA-62AF-4340-AB5F-316C0E06117B}" type="slidenum">
              <a:rPr lang="en-US" smtClean="0"/>
              <a:pPr/>
              <a:t>‹#›</a:t>
            </a:fld>
            <a:endParaRPr lang="en-US" dirty="0"/>
          </a:p>
        </p:txBody>
      </p:sp>
      <p:cxnSp>
        <p:nvCxnSpPr>
          <p:cNvPr id="21" name="Straight Connector 20"/>
          <p:cNvCxnSpPr>
            <a:stCxn id="18" idx="4"/>
            <a:endCxn id="18" idx="0"/>
          </p:cNvCxnSpPr>
          <p:nvPr/>
        </p:nvCxnSpPr>
        <p:spPr>
          <a:xfrm flipV="1">
            <a:off x="8676725" y="7701"/>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0" y="902526"/>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24" name="Right Triangle 23"/>
          <p:cNvSpPr/>
          <p:nvPr userDrawn="1"/>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p:cNvSpPr/>
          <p:nvPr userDrawn="1"/>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Right Triangle 27"/>
          <p:cNvSpPr/>
          <p:nvPr userDrawn="1"/>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ight Triangle 29"/>
          <p:cNvSpPr/>
          <p:nvPr userDrawn="1"/>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4" name="Straight Connector 33"/>
          <p:cNvCxnSpPr>
            <a:stCxn id="18" idx="4"/>
            <a:endCxn id="18" idx="0"/>
          </p:cNvCxnSpPr>
          <p:nvPr userDrawn="1"/>
        </p:nvCxnSpPr>
        <p:spPr>
          <a:xfrm flipV="1">
            <a:off x="8676725" y="7701"/>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35" name="Straight Connector 34"/>
          <p:cNvCxnSpPr>
            <a:endCxn id="20" idx="0"/>
          </p:cNvCxnSpPr>
          <p:nvPr userDrawn="1"/>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a:stCxn id="19" idx="0"/>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a:stCxn id="19" idx="0"/>
          </p:cNvCxnSpPr>
          <p:nvPr userDrawn="1"/>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userDrawn="1"/>
        </p:nvCxnSpPr>
        <p:spPr>
          <a:xfrm>
            <a:off x="0"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9" name="Straight Connector 38"/>
          <p:cNvCxnSpPr>
            <a:endCxn id="10" idx="0"/>
          </p:cNvCxnSpPr>
          <p:nvPr userDrawn="1"/>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40" name="Straight Connector 39"/>
          <p:cNvCxnSpPr>
            <a:endCxn id="10" idx="0"/>
          </p:cNvCxnSpPr>
          <p:nvPr userDrawn="1"/>
        </p:nvCxnSpPr>
        <p:spPr>
          <a:xfrm flipV="1">
            <a:off x="0" y="902526"/>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3" name="Text Placeholder 2"/>
          <p:cNvSpPr>
            <a:spLocks noGrp="1"/>
          </p:cNvSpPr>
          <p:nvPr>
            <p:ph type="body" idx="1"/>
          </p:nvPr>
        </p:nvSpPr>
        <p:spPr>
          <a:xfrm>
            <a:off x="467276" y="1017331"/>
            <a:ext cx="8542553"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815080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45720" rIns="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0059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77200" y="6492875"/>
            <a:ext cx="990600" cy="365125"/>
          </a:xfrm>
          <a:prstGeom prst="rect">
            <a:avLst/>
          </a:prstGeom>
        </p:spPr>
        <p:txBody>
          <a:bodyPr vert="horz" lIns="0" tIns="45720" rIns="0" bIns="45720" rtlCol="0" anchor="ctr"/>
          <a:lstStyle>
            <a:lvl1pPr algn="r">
              <a:defRPr sz="1200">
                <a:solidFill>
                  <a:schemeClr val="accent1"/>
                </a:solidFill>
              </a:defRPr>
            </a:lvl1pPr>
          </a:lstStyle>
          <a:p>
            <a:fld id="{91DFA1AB-09A5-4294-9136-F290C8005C6B}" type="slidenum">
              <a:rPr lang="en-US" smtClean="0"/>
              <a:pPr/>
              <a:t>‹#›</a:t>
            </a:fld>
            <a:endParaRPr lang="en-US" dirty="0"/>
          </a:p>
        </p:txBody>
      </p:sp>
      <p:cxnSp>
        <p:nvCxnSpPr>
          <p:cNvPr id="8" name="Straight Connector 7"/>
          <p:cNvCxnSpPr/>
          <p:nvPr userDrawn="1"/>
        </p:nvCxnSpPr>
        <p:spPr>
          <a:xfrm>
            <a:off x="457200" y="1496704"/>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52400" y="6613525"/>
            <a:ext cx="8305800" cy="158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276600" y="6629400"/>
            <a:ext cx="2921818" cy="276999"/>
          </a:xfrm>
          <a:prstGeom prst="rect">
            <a:avLst/>
          </a:prstGeom>
          <a:noFill/>
        </p:spPr>
        <p:txBody>
          <a:bodyPr wrap="none" rtlCol="0">
            <a:spAutoFit/>
          </a:bodyPr>
          <a:lstStyle/>
          <a:p>
            <a:r>
              <a:rPr lang="en-US" sz="1200" dirty="0"/>
              <a:t>2014 P5 Report</a:t>
            </a:r>
            <a:r>
              <a:rPr lang="en-US" sz="1200" baseline="0" dirty="0"/>
              <a:t>    </a:t>
            </a:r>
            <a:r>
              <a:rPr lang="en-US" sz="1200" dirty="0"/>
              <a:t>Building for Discovery</a:t>
            </a:r>
          </a:p>
        </p:txBody>
      </p:sp>
    </p:spTree>
    <p:extLst>
      <p:ext uri="{BB962C8B-B14F-4D97-AF65-F5344CB8AC3E}">
        <p14:creationId xmlns:p14="http://schemas.microsoft.com/office/powerpoint/2010/main" val="116650688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Open Sans" panose="020B0606030504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2"/>
        </a:buClr>
        <a:buFont typeface="Open Sans" panose="020B0606030504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4"/>
        </a:buClr>
        <a:buFont typeface="Open Sans" panose="020B0606030504020204" pitchFamily="34" charset="0"/>
        <a:buChar char="•"/>
        <a:defRPr sz="2000" kern="1200">
          <a:solidFill>
            <a:schemeClr val="accent4"/>
          </a:solidFill>
          <a:latin typeface="+mn-lt"/>
          <a:ea typeface="+mn-ea"/>
          <a:cs typeface="+mn-cs"/>
        </a:defRPr>
      </a:lvl4pPr>
      <a:lvl5pPr marL="2057400" indent="-228600" algn="l" defTabSz="914400" rtl="0" eaLnBrk="1" latinLnBrk="0" hangingPunct="1">
        <a:spcBef>
          <a:spcPct val="20000"/>
        </a:spcBef>
        <a:buClr>
          <a:schemeClr val="accent5"/>
        </a:buClr>
        <a:buFont typeface="Open Sans" panose="020B0606030504020204"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1.gif"/><Relationship Id="rId7" Type="http://schemas.openxmlformats.org/officeDocument/2006/relationships/image" Target="../media/image2.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hyperlink" Target="https://usparticlephysic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lac.stanford.edu/econf/C130729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8802" y="1656818"/>
            <a:ext cx="7706397" cy="2076983"/>
          </a:xfrm>
        </p:spPr>
        <p:txBody>
          <a:bodyPr>
            <a:normAutofit fontScale="90000"/>
          </a:bodyPr>
          <a:lstStyle/>
          <a:p>
            <a:r>
              <a:rPr lang="en-US" dirty="0"/>
              <a:t>Particle</a:t>
            </a:r>
            <a:br>
              <a:rPr lang="en-US" dirty="0"/>
            </a:br>
            <a:r>
              <a:rPr lang="en-US" dirty="0"/>
              <a:t>Physics Project</a:t>
            </a:r>
            <a:br>
              <a:rPr lang="en-US" dirty="0"/>
            </a:br>
            <a:r>
              <a:rPr lang="en-US" dirty="0"/>
              <a:t>Prioritization Panel (P5) Strategic Planning</a:t>
            </a:r>
          </a:p>
        </p:txBody>
      </p:sp>
      <p:sp>
        <p:nvSpPr>
          <p:cNvPr id="21506" name="Rectangle 3"/>
          <p:cNvSpPr>
            <a:spLocks noGrp="1" noChangeArrowheads="1"/>
          </p:cNvSpPr>
          <p:nvPr>
            <p:ph type="subTitle" idx="1"/>
          </p:nvPr>
        </p:nvSpPr>
        <p:spPr/>
        <p:txBody>
          <a:bodyPr/>
          <a:lstStyle/>
          <a:p>
            <a:r>
              <a:rPr lang="en-US" dirty="0"/>
              <a:t>March 2019</a:t>
            </a:r>
          </a:p>
          <a:p>
            <a:endParaRPr lang="en-US" dirty="0"/>
          </a:p>
        </p:txBody>
      </p:sp>
      <p:sp>
        <p:nvSpPr>
          <p:cNvPr id="2" name="Text Placeholder 1"/>
          <p:cNvSpPr>
            <a:spLocks noGrp="1"/>
          </p:cNvSpPr>
          <p:nvPr>
            <p:ph type="body" sz="quarter" idx="13"/>
          </p:nvPr>
        </p:nvSpPr>
        <p:spPr/>
        <p:txBody>
          <a:bodyPr/>
          <a:lstStyle/>
          <a:p>
            <a:r>
              <a:rPr lang="en-US" dirty="0"/>
              <a:t>Andrew J. Lankford</a:t>
            </a:r>
            <a:br>
              <a:rPr lang="en-US" dirty="0"/>
            </a:br>
            <a:r>
              <a:rPr lang="en-US" dirty="0"/>
              <a:t>University of California, Irvine</a:t>
            </a:r>
          </a:p>
        </p:txBody>
      </p:sp>
    </p:spTree>
    <p:extLst>
      <p:ext uri="{BB962C8B-B14F-4D97-AF65-F5344CB8AC3E}">
        <p14:creationId xmlns:p14="http://schemas.microsoft.com/office/powerpoint/2010/main" val="29392804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P5 Charge Summary 1</a:t>
            </a:r>
          </a:p>
        </p:txBody>
      </p:sp>
      <p:sp>
        <p:nvSpPr>
          <p:cNvPr id="2" name="Content Placeholder 1"/>
          <p:cNvSpPr>
            <a:spLocks noGrp="1"/>
          </p:cNvSpPr>
          <p:nvPr>
            <p:ph idx="1"/>
          </p:nvPr>
        </p:nvSpPr>
        <p:spPr/>
        <p:txBody>
          <a:bodyPr>
            <a:normAutofit/>
          </a:bodyPr>
          <a:lstStyle/>
          <a:p>
            <a:pPr lvl="1"/>
            <a:r>
              <a:rPr lang="en-US" dirty="0"/>
              <a:t>Develop an updated strategic plan for U.S. high energy physics that can be executed over a 10 year timescale, in the context of a 20-year global vision for the field</a:t>
            </a:r>
          </a:p>
          <a:p>
            <a:pPr lvl="1"/>
            <a:r>
              <a:rPr lang="en-US" dirty="0"/>
              <a:t>Relevant considerations:</a:t>
            </a:r>
          </a:p>
          <a:p>
            <a:pPr lvl="2"/>
            <a:r>
              <a:rPr lang="en-US" u="sng" dirty="0"/>
              <a:t>More stringent budgets</a:t>
            </a:r>
            <a:r>
              <a:rPr lang="en-US" dirty="0"/>
              <a:t> than were considered by previous P5</a:t>
            </a:r>
          </a:p>
          <a:p>
            <a:pPr lvl="2"/>
            <a:r>
              <a:rPr lang="en-US" dirty="0"/>
              <a:t>Recent discovery of Higgs boson</a:t>
            </a:r>
          </a:p>
          <a:p>
            <a:pPr lvl="2"/>
            <a:r>
              <a:rPr lang="en-US" dirty="0"/>
              <a:t>Observation of large rates of neutrino mixing</a:t>
            </a:r>
          </a:p>
          <a:p>
            <a:pPr lvl="2"/>
            <a:r>
              <a:rPr lang="en-US" dirty="0"/>
              <a:t>Fuller understanding of physics to be explored at LHC</a:t>
            </a:r>
          </a:p>
          <a:p>
            <a:pPr lvl="2"/>
            <a:r>
              <a:rPr lang="en-US" dirty="0"/>
              <a:t>Global coordination required to realize proposed major new scientific milestones</a:t>
            </a:r>
          </a:p>
          <a:p>
            <a:pPr lvl="2"/>
            <a:endParaRPr lang="en-US" dirty="0"/>
          </a:p>
        </p:txBody>
      </p:sp>
      <p:sp>
        <p:nvSpPr>
          <p:cNvPr id="10" name="Footer Placeholder 9"/>
          <p:cNvSpPr>
            <a:spLocks noGrp="1"/>
          </p:cNvSpPr>
          <p:nvPr>
            <p:ph type="ftr" sz="quarter" idx="11"/>
          </p:nvPr>
        </p:nvSpPr>
        <p:spPr/>
        <p:txBody>
          <a:bodyPr/>
          <a:lstStyle/>
          <a:p>
            <a:r>
              <a:rPr lang="en-US"/>
              <a:t>P5 Strategic Planning Process</a:t>
            </a:r>
            <a:endParaRPr lang="en-US" dirty="0"/>
          </a:p>
        </p:txBody>
      </p:sp>
      <p:sp>
        <p:nvSpPr>
          <p:cNvPr id="11" name="Slide Number Placeholder 10"/>
          <p:cNvSpPr>
            <a:spLocks noGrp="1"/>
          </p:cNvSpPr>
          <p:nvPr>
            <p:ph type="sldNum" sz="quarter" idx="12"/>
          </p:nvPr>
        </p:nvSpPr>
        <p:spPr/>
        <p:txBody>
          <a:bodyPr/>
          <a:lstStyle/>
          <a:p>
            <a:fld id="{600448BA-62AF-4340-AB5F-316C0E06117B}" type="slidenum">
              <a:rPr lang="en-US" smtClean="0"/>
              <a:pPr/>
              <a:t>10</a:t>
            </a:fld>
            <a:endParaRPr lang="en-US"/>
          </a:p>
        </p:txBody>
      </p:sp>
    </p:spTree>
    <p:extLst>
      <p:ext uri="{BB962C8B-B14F-4D97-AF65-F5344CB8AC3E}">
        <p14:creationId xmlns:p14="http://schemas.microsoft.com/office/powerpoint/2010/main" val="362194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P5 Charge Summary 2</a:t>
            </a:r>
          </a:p>
        </p:txBody>
      </p:sp>
      <p:sp>
        <p:nvSpPr>
          <p:cNvPr id="2" name="Content Placeholder 1"/>
          <p:cNvSpPr>
            <a:spLocks noGrp="1"/>
          </p:cNvSpPr>
          <p:nvPr>
            <p:ph idx="1"/>
          </p:nvPr>
        </p:nvSpPr>
        <p:spPr/>
        <p:txBody>
          <a:bodyPr>
            <a:normAutofit/>
          </a:bodyPr>
          <a:lstStyle/>
          <a:p>
            <a:pPr lvl="1"/>
            <a:r>
              <a:rPr lang="en-US" dirty="0"/>
              <a:t>Consider appropriate balance of small, mid-scale, and large experiments</a:t>
            </a:r>
          </a:p>
          <a:p>
            <a:pPr lvl="1"/>
            <a:r>
              <a:rPr lang="en-US" dirty="0"/>
              <a:t>Articulate scientific opportunities which can and cannot be pursued and overall level of support needed in HEP research to achieve scenarios</a:t>
            </a:r>
          </a:p>
          <a:p>
            <a:pPr lvl="1"/>
            <a:r>
              <a:rPr lang="en-US" dirty="0"/>
              <a:t>Provide detailed perspective on whether and how the pursuit of major international partnerships might fit into the program in each scenario</a:t>
            </a:r>
          </a:p>
          <a:p>
            <a:pPr lvl="1"/>
            <a:r>
              <a:rPr lang="en-US" dirty="0"/>
              <a:t>Effectively communicate the excitement, impact, and vitality of high-energy physics that can be shared with non-scientific audiences</a:t>
            </a:r>
          </a:p>
        </p:txBody>
      </p:sp>
      <p:sp>
        <p:nvSpPr>
          <p:cNvPr id="6" name="Footer Placeholder 5"/>
          <p:cNvSpPr>
            <a:spLocks noGrp="1"/>
          </p:cNvSpPr>
          <p:nvPr>
            <p:ph type="ftr" sz="quarter" idx="11"/>
          </p:nvPr>
        </p:nvSpPr>
        <p:spPr/>
        <p:txBody>
          <a:bodyPr/>
          <a:lstStyle/>
          <a:p>
            <a:r>
              <a:rPr lang="en-US"/>
              <a:t>P5 Strategic Planning Process</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11</a:t>
            </a:fld>
            <a:endParaRPr lang="en-US"/>
          </a:p>
        </p:txBody>
      </p:sp>
    </p:spTree>
    <p:extLst>
      <p:ext uri="{BB962C8B-B14F-4D97-AF65-F5344CB8AC3E}">
        <p14:creationId xmlns:p14="http://schemas.microsoft.com/office/powerpoint/2010/main" val="409551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P5 Budget Scenarios</a:t>
            </a:r>
          </a:p>
        </p:txBody>
      </p:sp>
      <p:sp>
        <p:nvSpPr>
          <p:cNvPr id="2" name="Content Placeholder 1"/>
          <p:cNvSpPr>
            <a:spLocks noGrp="1"/>
          </p:cNvSpPr>
          <p:nvPr>
            <p:ph idx="1"/>
          </p:nvPr>
        </p:nvSpPr>
        <p:spPr>
          <a:xfrm>
            <a:off x="467276" y="1017331"/>
            <a:ext cx="8542553" cy="2106195"/>
          </a:xfrm>
        </p:spPr>
        <p:txBody>
          <a:bodyPr>
            <a:normAutofit fontScale="70000" lnSpcReduction="20000"/>
          </a:bodyPr>
          <a:lstStyle/>
          <a:p>
            <a:r>
              <a:rPr lang="en-US" dirty="0"/>
              <a:t>P5 considered 10-year HEP budget scenarios within a 20-year vision for the global field</a:t>
            </a:r>
          </a:p>
          <a:p>
            <a:pPr lvl="1"/>
            <a:r>
              <a:rPr lang="en-US" dirty="0">
                <a:solidFill>
                  <a:schemeClr val="accent4"/>
                </a:solidFill>
              </a:rPr>
              <a:t>Scenario A </a:t>
            </a:r>
            <a:r>
              <a:rPr lang="en-US" dirty="0"/>
              <a:t>was the lowest constrained budget scenario</a:t>
            </a:r>
          </a:p>
          <a:p>
            <a:pPr lvl="1"/>
            <a:r>
              <a:rPr lang="en-US" dirty="0">
                <a:solidFill>
                  <a:schemeClr val="tx2"/>
                </a:solidFill>
              </a:rPr>
              <a:t>Scenario B </a:t>
            </a:r>
            <a:r>
              <a:rPr lang="en-US" dirty="0"/>
              <a:t>was a slightly higher constrained budget</a:t>
            </a:r>
          </a:p>
          <a:p>
            <a:pPr lvl="1"/>
            <a:r>
              <a:rPr lang="en-US" dirty="0">
                <a:solidFill>
                  <a:schemeClr val="accent1"/>
                </a:solidFill>
              </a:rPr>
              <a:t>Scenario C </a:t>
            </a:r>
            <a:r>
              <a:rPr lang="en-US" dirty="0"/>
              <a:t>was unconstrained, but prioritized list of specific activities</a:t>
            </a:r>
          </a:p>
          <a:p>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799129788"/>
              </p:ext>
            </p:extLst>
          </p:nvPr>
        </p:nvGraphicFramePr>
        <p:xfrm>
          <a:off x="284929" y="2754086"/>
          <a:ext cx="8724899" cy="3354841"/>
        </p:xfrm>
        <a:graphic>
          <a:graphicData uri="http://schemas.openxmlformats.org/drawingml/2006/chart">
            <c:chart xmlns:c="http://schemas.openxmlformats.org/drawingml/2006/chart" xmlns:r="http://schemas.openxmlformats.org/officeDocument/2006/relationships" r:id="rId3"/>
          </a:graphicData>
        </a:graphic>
      </p:graphicFrame>
      <p:sp>
        <p:nvSpPr>
          <p:cNvPr id="14" name="Footer Placeholder 13"/>
          <p:cNvSpPr>
            <a:spLocks noGrp="1"/>
          </p:cNvSpPr>
          <p:nvPr>
            <p:ph type="ftr" sz="quarter" idx="11"/>
          </p:nvPr>
        </p:nvSpPr>
        <p:spPr/>
        <p:txBody>
          <a:bodyPr/>
          <a:lstStyle/>
          <a:p>
            <a:r>
              <a:rPr lang="en-US"/>
              <a:t>P5 Strategic Planning Process</a:t>
            </a:r>
            <a:endParaRPr lang="en-US" dirty="0"/>
          </a:p>
        </p:txBody>
      </p:sp>
      <p:sp>
        <p:nvSpPr>
          <p:cNvPr id="15" name="Slide Number Placeholder 14"/>
          <p:cNvSpPr>
            <a:spLocks noGrp="1"/>
          </p:cNvSpPr>
          <p:nvPr>
            <p:ph type="sldNum" sz="quarter" idx="12"/>
          </p:nvPr>
        </p:nvSpPr>
        <p:spPr/>
        <p:txBody>
          <a:bodyPr/>
          <a:lstStyle/>
          <a:p>
            <a:fld id="{600448BA-62AF-4340-AB5F-316C0E06117B}" type="slidenum">
              <a:rPr lang="en-US" smtClean="0"/>
              <a:pPr/>
              <a:t>12</a:t>
            </a:fld>
            <a:endParaRPr lang="en-US"/>
          </a:p>
        </p:txBody>
      </p:sp>
    </p:spTree>
    <p:extLst>
      <p:ext uri="{BB962C8B-B14F-4D97-AF65-F5344CB8AC3E}">
        <p14:creationId xmlns:p14="http://schemas.microsoft.com/office/powerpoint/2010/main" val="319670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D9B2-F522-49B5-9030-663BDBF79D4E}"/>
              </a:ext>
            </a:extLst>
          </p:cNvPr>
          <p:cNvSpPr>
            <a:spLocks noGrp="1"/>
          </p:cNvSpPr>
          <p:nvPr>
            <p:ph type="title"/>
          </p:nvPr>
        </p:nvSpPr>
        <p:spPr/>
        <p:txBody>
          <a:bodyPr/>
          <a:lstStyle/>
          <a:p>
            <a:r>
              <a:rPr lang="en-US" dirty="0"/>
              <a:t>Forming P5</a:t>
            </a:r>
          </a:p>
        </p:txBody>
      </p:sp>
      <p:sp>
        <p:nvSpPr>
          <p:cNvPr id="3" name="Text Placeholder 2">
            <a:extLst>
              <a:ext uri="{FF2B5EF4-FFF2-40B4-BE49-F238E27FC236}">
                <a16:creationId xmlns:a16="http://schemas.microsoft.com/office/drawing/2014/main" id="{83248D55-559E-4EB3-BCA2-75532AE6EEA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C9D0EA2-6DAD-439F-A4FC-306D724D0F36}"/>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38EFE687-A094-44BB-B129-FA8AC8BE148B}"/>
              </a:ext>
            </a:extLst>
          </p:cNvPr>
          <p:cNvSpPr>
            <a:spLocks noGrp="1"/>
          </p:cNvSpPr>
          <p:nvPr>
            <p:ph type="sldNum" sz="quarter" idx="12"/>
          </p:nvPr>
        </p:nvSpPr>
        <p:spPr/>
        <p:txBody>
          <a:bodyPr/>
          <a:lstStyle/>
          <a:p>
            <a:fld id="{600448BA-62AF-4340-AB5F-316C0E06117B}" type="slidenum">
              <a:rPr lang="en-US" smtClean="0"/>
              <a:t>13</a:t>
            </a:fld>
            <a:endParaRPr lang="en-US"/>
          </a:p>
        </p:txBody>
      </p:sp>
    </p:spTree>
    <p:extLst>
      <p:ext uri="{BB962C8B-B14F-4D97-AF65-F5344CB8AC3E}">
        <p14:creationId xmlns:p14="http://schemas.microsoft.com/office/powerpoint/2010/main" val="303723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7F93-B1E1-4752-94EF-ADADE7CF7C59}"/>
              </a:ext>
            </a:extLst>
          </p:cNvPr>
          <p:cNvSpPr>
            <a:spLocks noGrp="1"/>
          </p:cNvSpPr>
          <p:nvPr>
            <p:ph type="title"/>
          </p:nvPr>
        </p:nvSpPr>
        <p:spPr/>
        <p:txBody>
          <a:bodyPr/>
          <a:lstStyle/>
          <a:p>
            <a:r>
              <a:rPr lang="en-US" dirty="0"/>
              <a:t>Constituting the P5 panel</a:t>
            </a:r>
          </a:p>
        </p:txBody>
      </p:sp>
      <p:sp>
        <p:nvSpPr>
          <p:cNvPr id="3" name="Content Placeholder 2">
            <a:extLst>
              <a:ext uri="{FF2B5EF4-FFF2-40B4-BE49-F238E27FC236}">
                <a16:creationId xmlns:a16="http://schemas.microsoft.com/office/drawing/2014/main" id="{F036F296-C2A5-47B1-A8E5-E72012BB3CEF}"/>
              </a:ext>
            </a:extLst>
          </p:cNvPr>
          <p:cNvSpPr>
            <a:spLocks noGrp="1"/>
          </p:cNvSpPr>
          <p:nvPr>
            <p:ph idx="1"/>
          </p:nvPr>
        </p:nvSpPr>
        <p:spPr/>
        <p:txBody>
          <a:bodyPr>
            <a:normAutofit fontScale="70000" lnSpcReduction="20000"/>
          </a:bodyPr>
          <a:lstStyle/>
          <a:p>
            <a:r>
              <a:rPr lang="en-US" dirty="0"/>
              <a:t>Careful choice of chair</a:t>
            </a:r>
          </a:p>
          <a:p>
            <a:pPr lvl="1"/>
            <a:r>
              <a:rPr lang="en-US" dirty="0"/>
              <a:t>Criteria: experienced, strong committee leader; familiar w/ P5 process; not perceived to be conflicted </a:t>
            </a:r>
            <a:r>
              <a:rPr lang="en-US" dirty="0" err="1"/>
              <a:t>wrt</a:t>
            </a:r>
            <a:r>
              <a:rPr lang="en-US" dirty="0"/>
              <a:t> critical decisions to be made</a:t>
            </a:r>
          </a:p>
          <a:p>
            <a:r>
              <a:rPr lang="en-US" dirty="0"/>
              <a:t>Careful choice of panel</a:t>
            </a:r>
          </a:p>
          <a:p>
            <a:pPr lvl="1"/>
            <a:r>
              <a:rPr lang="en-US" dirty="0"/>
              <a:t>Called for nominations so as not to overlook any excellent candidates</a:t>
            </a:r>
          </a:p>
          <a:p>
            <a:pPr lvl="2"/>
            <a:r>
              <a:rPr lang="en-US" dirty="0"/>
              <a:t>Good community response: ~800 nominations for ~400 individuals</a:t>
            </a:r>
          </a:p>
          <a:p>
            <a:pPr lvl="1"/>
            <a:r>
              <a:rPr lang="en-US" dirty="0"/>
              <a:t>Consulted widely, including with agencies</a:t>
            </a:r>
          </a:p>
          <a:p>
            <a:pPr lvl="1"/>
            <a:r>
              <a:rPr lang="en-US" dirty="0"/>
              <a:t>Scientifically respected, broad view of field, perceived as fair and unbiased</a:t>
            </a:r>
          </a:p>
          <a:p>
            <a:pPr lvl="1"/>
            <a:r>
              <a:rPr lang="en-US" altLang="en-US" dirty="0">
                <a:cs typeface="Calibri" panose="020F0502020204030204" pitchFamily="34" charset="0"/>
              </a:rPr>
              <a:t>Composition intended to cover range of expertise and roughly reflect demographics of field</a:t>
            </a:r>
          </a:p>
          <a:p>
            <a:pPr lvl="2"/>
            <a:r>
              <a:rPr lang="en-US" dirty="0"/>
              <a:t>Broadly representative </a:t>
            </a:r>
            <a:r>
              <a:rPr lang="en-US" dirty="0" err="1"/>
              <a:t>wrt</a:t>
            </a:r>
            <a:r>
              <a:rPr lang="en-US" dirty="0"/>
              <a:t> to subfield, geography and gender</a:t>
            </a:r>
          </a:p>
          <a:p>
            <a:pPr lvl="1"/>
            <a:r>
              <a:rPr lang="en-US" dirty="0"/>
              <a:t>Strong international representation </a:t>
            </a:r>
            <a:r>
              <a:rPr lang="en-US" sz="2300" dirty="0"/>
              <a:t>(2 each Europe and Japan)</a:t>
            </a:r>
          </a:p>
          <a:p>
            <a:pPr lvl="2"/>
            <a:r>
              <a:rPr lang="en-US" dirty="0"/>
              <a:t>Focus on leaders of strategic planning and on leaders familiar with U.S. program</a:t>
            </a:r>
          </a:p>
          <a:p>
            <a:r>
              <a:rPr lang="en-US" dirty="0"/>
              <a:t>P5 panel was charged with representing the interests of the field, not of their subfield or institution.</a:t>
            </a:r>
          </a:p>
          <a:p>
            <a:pPr lvl="1"/>
            <a:endParaRPr lang="en-US" dirty="0"/>
          </a:p>
          <a:p>
            <a:pPr lvl="1"/>
            <a:endParaRPr lang="en-US" dirty="0"/>
          </a:p>
        </p:txBody>
      </p:sp>
      <p:sp>
        <p:nvSpPr>
          <p:cNvPr id="4" name="Footer Placeholder 3">
            <a:extLst>
              <a:ext uri="{FF2B5EF4-FFF2-40B4-BE49-F238E27FC236}">
                <a16:creationId xmlns:a16="http://schemas.microsoft.com/office/drawing/2014/main" id="{E8DE4C57-69DF-466D-8853-2D9CD89711D4}"/>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9299AEE7-39D8-4E83-8D34-EE12B8D725C2}"/>
              </a:ext>
            </a:extLst>
          </p:cNvPr>
          <p:cNvSpPr>
            <a:spLocks noGrp="1"/>
          </p:cNvSpPr>
          <p:nvPr>
            <p:ph type="sldNum" sz="quarter" idx="12"/>
          </p:nvPr>
        </p:nvSpPr>
        <p:spPr/>
        <p:txBody>
          <a:bodyPr/>
          <a:lstStyle/>
          <a:p>
            <a:fld id="{600448BA-62AF-4340-AB5F-316C0E06117B}" type="slidenum">
              <a:rPr lang="en-US" smtClean="0"/>
              <a:pPr/>
              <a:t>14</a:t>
            </a:fld>
            <a:endParaRPr lang="en-US"/>
          </a:p>
        </p:txBody>
      </p:sp>
    </p:spTree>
    <p:extLst>
      <p:ext uri="{BB962C8B-B14F-4D97-AF65-F5344CB8AC3E}">
        <p14:creationId xmlns:p14="http://schemas.microsoft.com/office/powerpoint/2010/main" val="365836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Panel Members</a:t>
            </a:r>
          </a:p>
        </p:txBody>
      </p:sp>
      <p:sp>
        <p:nvSpPr>
          <p:cNvPr id="3" name="Content Placeholder 2"/>
          <p:cNvSpPr>
            <a:spLocks noGrp="1"/>
          </p:cNvSpPr>
          <p:nvPr>
            <p:ph idx="1"/>
          </p:nvPr>
        </p:nvSpPr>
        <p:spPr>
          <a:xfrm>
            <a:off x="352977" y="1943521"/>
            <a:ext cx="4236604" cy="4228680"/>
          </a:xfrm>
        </p:spPr>
        <p:txBody>
          <a:bodyPr>
            <a:normAutofit fontScale="40000" lnSpcReduction="20000"/>
          </a:bodyPr>
          <a:lstStyle/>
          <a:p>
            <a:r>
              <a:rPr lang="en-US" b="1" dirty="0"/>
              <a:t>Steve Ritz, </a:t>
            </a:r>
            <a:r>
              <a:rPr lang="en-US" b="1" i="1" dirty="0"/>
              <a:t>chair </a:t>
            </a:r>
            <a:r>
              <a:rPr lang="en-US" i="1" dirty="0"/>
              <a:t>University of California, Santa Cruz</a:t>
            </a:r>
          </a:p>
          <a:p>
            <a:r>
              <a:rPr lang="en-US" b="1" dirty="0"/>
              <a:t>Hiroaki </a:t>
            </a:r>
            <a:r>
              <a:rPr lang="en-US" b="1" dirty="0" err="1"/>
              <a:t>Aihara</a:t>
            </a:r>
            <a:r>
              <a:rPr lang="en-US" b="1" dirty="0"/>
              <a:t> </a:t>
            </a:r>
            <a:r>
              <a:rPr lang="en-US" i="1" dirty="0"/>
              <a:t>University of Tokyo</a:t>
            </a:r>
          </a:p>
          <a:p>
            <a:r>
              <a:rPr lang="en-US" b="1" dirty="0"/>
              <a:t>Martin </a:t>
            </a:r>
            <a:r>
              <a:rPr lang="en-US" b="1" dirty="0" err="1"/>
              <a:t>Breidenbach</a:t>
            </a:r>
            <a:r>
              <a:rPr lang="en-US" b="1" dirty="0"/>
              <a:t> </a:t>
            </a:r>
            <a:r>
              <a:rPr lang="en-US" i="1" dirty="0"/>
              <a:t>SLAC National Accelerator Laboratory</a:t>
            </a:r>
          </a:p>
          <a:p>
            <a:r>
              <a:rPr lang="en-US" b="1" dirty="0"/>
              <a:t>Bob Cousins </a:t>
            </a:r>
            <a:r>
              <a:rPr lang="en-US" i="1" dirty="0"/>
              <a:t>University of California, Los Angeles</a:t>
            </a:r>
          </a:p>
          <a:p>
            <a:r>
              <a:rPr lang="en-US" b="1" dirty="0"/>
              <a:t>André de </a:t>
            </a:r>
            <a:r>
              <a:rPr lang="en-US" b="1" dirty="0" err="1"/>
              <a:t>Gouvêa</a:t>
            </a:r>
            <a:r>
              <a:rPr lang="en-US" b="1" dirty="0"/>
              <a:t> </a:t>
            </a:r>
            <a:r>
              <a:rPr lang="en-US" i="1" dirty="0"/>
              <a:t>Northwestern University</a:t>
            </a:r>
          </a:p>
          <a:p>
            <a:r>
              <a:rPr lang="en-US" b="1" dirty="0"/>
              <a:t>Marcel </a:t>
            </a:r>
            <a:r>
              <a:rPr lang="en-US" b="1" dirty="0" err="1"/>
              <a:t>Demarteau</a:t>
            </a:r>
            <a:r>
              <a:rPr lang="en-US" b="1" dirty="0"/>
              <a:t> </a:t>
            </a:r>
            <a:r>
              <a:rPr lang="en-US" i="1" dirty="0"/>
              <a:t>Argonne National Laboratory</a:t>
            </a:r>
          </a:p>
          <a:p>
            <a:r>
              <a:rPr lang="en-US" b="1" dirty="0"/>
              <a:t>Scott </a:t>
            </a:r>
            <a:r>
              <a:rPr lang="en-US" b="1" dirty="0" err="1"/>
              <a:t>Dodelson</a:t>
            </a:r>
            <a:r>
              <a:rPr lang="en-US" b="1" dirty="0"/>
              <a:t> </a:t>
            </a:r>
            <a:r>
              <a:rPr lang="en-US" i="1" dirty="0"/>
              <a:t>Fermi National Accelerator Laboratory and University of Chicago</a:t>
            </a:r>
          </a:p>
          <a:p>
            <a:r>
              <a:rPr lang="en-US" b="1" dirty="0"/>
              <a:t>Jonathan L. Feng </a:t>
            </a:r>
            <a:r>
              <a:rPr lang="en-US" i="1" dirty="0"/>
              <a:t>University of California, Irvine</a:t>
            </a:r>
          </a:p>
          <a:p>
            <a:r>
              <a:rPr lang="en-US" b="1" dirty="0"/>
              <a:t>Bonnie Fleming </a:t>
            </a:r>
            <a:r>
              <a:rPr lang="en-US" i="1" dirty="0"/>
              <a:t>Yale University</a:t>
            </a:r>
          </a:p>
          <a:p>
            <a:r>
              <a:rPr lang="en-US" b="1" dirty="0"/>
              <a:t>Fabiola </a:t>
            </a:r>
            <a:r>
              <a:rPr lang="en-US" b="1" dirty="0" err="1"/>
              <a:t>Gianotti</a:t>
            </a:r>
            <a:r>
              <a:rPr lang="en-US" b="1" dirty="0"/>
              <a:t> </a:t>
            </a:r>
            <a:r>
              <a:rPr lang="en-US" i="1" dirty="0"/>
              <a:t>European Organization for Nuclear Research (CERN)</a:t>
            </a:r>
          </a:p>
          <a:p>
            <a:r>
              <a:rPr lang="en-US" b="1" dirty="0"/>
              <a:t>Francis </a:t>
            </a:r>
            <a:r>
              <a:rPr lang="en-US" b="1" dirty="0" err="1"/>
              <a:t>Halzen</a:t>
            </a:r>
            <a:r>
              <a:rPr lang="en-US" b="1" dirty="0"/>
              <a:t> </a:t>
            </a:r>
            <a:r>
              <a:rPr lang="en-US" i="1" dirty="0"/>
              <a:t>University of Wisconsin-Madison</a:t>
            </a:r>
          </a:p>
          <a:p>
            <a:r>
              <a:rPr lang="en-US" b="1" dirty="0"/>
              <a:t>JoAnne Hewett </a:t>
            </a:r>
            <a:r>
              <a:rPr lang="en-US" i="1" dirty="0"/>
              <a:t>SLAC National Accelerator Laboratory</a:t>
            </a:r>
            <a:endParaRPr lang="en-US" dirty="0"/>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15</a:t>
            </a:fld>
            <a:endParaRPr lang="en-US"/>
          </a:p>
        </p:txBody>
      </p:sp>
      <p:sp>
        <p:nvSpPr>
          <p:cNvPr id="6" name="Content Placeholder 2"/>
          <p:cNvSpPr txBox="1">
            <a:spLocks/>
          </p:cNvSpPr>
          <p:nvPr/>
        </p:nvSpPr>
        <p:spPr>
          <a:xfrm>
            <a:off x="4759831" y="1943520"/>
            <a:ext cx="4097219" cy="4491570"/>
          </a:xfrm>
          <a:prstGeom prst="rect">
            <a:avLst/>
          </a:prstGeom>
        </p:spPr>
        <p:txBody>
          <a:bodyPr vert="horz" lIns="91440" tIns="45720" rIns="91440" bIns="45720" rtlCol="0">
            <a:normAutofit fontScale="400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r>
              <a:rPr lang="en-US" b="1" dirty="0" err="1"/>
              <a:t>Wim</a:t>
            </a:r>
            <a:r>
              <a:rPr lang="en-US" b="1" dirty="0"/>
              <a:t> </a:t>
            </a:r>
            <a:r>
              <a:rPr lang="en-US" b="1" dirty="0" err="1"/>
              <a:t>Leemans</a:t>
            </a:r>
            <a:r>
              <a:rPr lang="en-US" b="1" dirty="0"/>
              <a:t> </a:t>
            </a:r>
            <a:r>
              <a:rPr lang="en-US" i="1" dirty="0"/>
              <a:t>Lawrence Berkeley National Laboratory</a:t>
            </a:r>
          </a:p>
          <a:p>
            <a:r>
              <a:rPr lang="en-US" b="1" dirty="0"/>
              <a:t>Joe </a:t>
            </a:r>
            <a:r>
              <a:rPr lang="en-US" b="1" dirty="0" err="1"/>
              <a:t>Lykken</a:t>
            </a:r>
            <a:r>
              <a:rPr lang="en-US" b="1" dirty="0"/>
              <a:t> </a:t>
            </a:r>
            <a:r>
              <a:rPr lang="en-US" i="1" dirty="0"/>
              <a:t>Fermi National Accelerator Laboratory</a:t>
            </a:r>
          </a:p>
          <a:p>
            <a:r>
              <a:rPr lang="en-US" b="1" dirty="0"/>
              <a:t>Dan McKinsey </a:t>
            </a:r>
            <a:r>
              <a:rPr lang="en-US" i="1" dirty="0"/>
              <a:t>Yale University</a:t>
            </a:r>
          </a:p>
          <a:p>
            <a:r>
              <a:rPr lang="en-US" b="1" dirty="0"/>
              <a:t>Lia </a:t>
            </a:r>
            <a:r>
              <a:rPr lang="en-US" b="1" dirty="0" err="1"/>
              <a:t>Merminga</a:t>
            </a:r>
            <a:r>
              <a:rPr lang="en-US" b="1" dirty="0"/>
              <a:t> </a:t>
            </a:r>
            <a:r>
              <a:rPr lang="en-US" i="1" dirty="0"/>
              <a:t>TRIUMF</a:t>
            </a:r>
          </a:p>
          <a:p>
            <a:r>
              <a:rPr lang="en-US" b="1" dirty="0" err="1"/>
              <a:t>Toshinori</a:t>
            </a:r>
            <a:r>
              <a:rPr lang="en-US" b="1" dirty="0"/>
              <a:t> Mori </a:t>
            </a:r>
            <a:r>
              <a:rPr lang="en-US" i="1" dirty="0"/>
              <a:t>University of Tokyo</a:t>
            </a:r>
          </a:p>
          <a:p>
            <a:r>
              <a:rPr lang="en-US" b="1" dirty="0"/>
              <a:t>Tatsuya </a:t>
            </a:r>
            <a:r>
              <a:rPr lang="en-US" b="1" dirty="0" err="1"/>
              <a:t>Nakada</a:t>
            </a:r>
            <a:r>
              <a:rPr lang="en-US" b="1" dirty="0"/>
              <a:t> </a:t>
            </a:r>
            <a:r>
              <a:rPr lang="en-US" i="1" dirty="0"/>
              <a:t>Swiss Federal Institute of Technology in Lausanne (EPFL)</a:t>
            </a:r>
          </a:p>
          <a:p>
            <a:r>
              <a:rPr lang="en-US" b="1" dirty="0"/>
              <a:t>Steve </a:t>
            </a:r>
            <a:r>
              <a:rPr lang="en-US" b="1" dirty="0" err="1"/>
              <a:t>Peggs</a:t>
            </a:r>
            <a:r>
              <a:rPr lang="en-US" b="1" dirty="0"/>
              <a:t> </a:t>
            </a:r>
            <a:r>
              <a:rPr lang="en-US" i="1" dirty="0"/>
              <a:t>Brookhaven National Laboratory</a:t>
            </a:r>
          </a:p>
          <a:p>
            <a:r>
              <a:rPr lang="en-US" b="1" dirty="0"/>
              <a:t>Saul </a:t>
            </a:r>
            <a:r>
              <a:rPr lang="en-US" b="1" dirty="0" err="1"/>
              <a:t>Perlmutter</a:t>
            </a:r>
            <a:r>
              <a:rPr lang="en-US" b="1" dirty="0"/>
              <a:t> </a:t>
            </a:r>
            <a:r>
              <a:rPr lang="en-US" i="1" dirty="0"/>
              <a:t>University of California, Berkeley</a:t>
            </a:r>
          </a:p>
          <a:p>
            <a:r>
              <a:rPr lang="en-US" b="1" dirty="0"/>
              <a:t>Kevin Pitts </a:t>
            </a:r>
            <a:r>
              <a:rPr lang="en-US" i="1" dirty="0"/>
              <a:t>University of Illinois at Urbana‑Champaign</a:t>
            </a:r>
          </a:p>
          <a:p>
            <a:r>
              <a:rPr lang="en-US" b="1" dirty="0"/>
              <a:t>Kate Scholberg </a:t>
            </a:r>
            <a:r>
              <a:rPr lang="en-US" i="1" dirty="0"/>
              <a:t>Duke University</a:t>
            </a:r>
          </a:p>
          <a:p>
            <a:r>
              <a:rPr lang="en-US" b="1" dirty="0"/>
              <a:t>Rick van </a:t>
            </a:r>
            <a:r>
              <a:rPr lang="en-US" b="1" dirty="0" err="1"/>
              <a:t>Kooten</a:t>
            </a:r>
            <a:r>
              <a:rPr lang="en-US" b="1" dirty="0"/>
              <a:t> </a:t>
            </a:r>
            <a:r>
              <a:rPr lang="en-US" i="1" dirty="0"/>
              <a:t>Indiana University</a:t>
            </a:r>
          </a:p>
          <a:p>
            <a:r>
              <a:rPr lang="en-US" b="1" dirty="0"/>
              <a:t>Mark Wise </a:t>
            </a:r>
            <a:r>
              <a:rPr lang="en-US" i="1" dirty="0"/>
              <a:t>California Institute of Technology</a:t>
            </a:r>
          </a:p>
          <a:p>
            <a:r>
              <a:rPr lang="en-US" b="1" dirty="0"/>
              <a:t>Andy Lankford, </a:t>
            </a:r>
            <a:r>
              <a:rPr lang="en-US" b="1" i="1" dirty="0"/>
              <a:t>ex officio </a:t>
            </a:r>
            <a:r>
              <a:rPr lang="en-US" i="1" dirty="0"/>
              <a:t>University of California, Irvine</a:t>
            </a:r>
            <a:endParaRPr lang="en-US" dirty="0"/>
          </a:p>
        </p:txBody>
      </p:sp>
      <p:sp>
        <p:nvSpPr>
          <p:cNvPr id="7" name="Content Placeholder 1"/>
          <p:cNvSpPr txBox="1">
            <a:spLocks/>
          </p:cNvSpPr>
          <p:nvPr/>
        </p:nvSpPr>
        <p:spPr>
          <a:xfrm>
            <a:off x="251164" y="983041"/>
            <a:ext cx="8542553" cy="1085789"/>
          </a:xfrm>
          <a:prstGeom prst="rect">
            <a:avLst/>
          </a:prstGeom>
        </p:spPr>
        <p:txBody>
          <a:bodyPr vert="horz" lIns="91440" tIns="45720" rIns="91440" bIns="45720" rtlCol="0">
            <a:normAutofit fontScale="925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lvl="1"/>
            <a:r>
              <a:rPr lang="en-US" dirty="0"/>
              <a:t>P5 included mix of Laboratory and University, U.S. and international scientists, with complementary expertise</a:t>
            </a:r>
          </a:p>
        </p:txBody>
      </p:sp>
    </p:spTree>
    <p:extLst>
      <p:ext uri="{BB962C8B-B14F-4D97-AF65-F5344CB8AC3E}">
        <p14:creationId xmlns:p14="http://schemas.microsoft.com/office/powerpoint/2010/main" val="45257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D47C-0D66-4A1B-B520-19CC767C7A53}"/>
              </a:ext>
            </a:extLst>
          </p:cNvPr>
          <p:cNvSpPr>
            <a:spLocks noGrp="1"/>
          </p:cNvSpPr>
          <p:nvPr>
            <p:ph type="title"/>
          </p:nvPr>
        </p:nvSpPr>
        <p:spPr/>
        <p:txBody>
          <a:bodyPr/>
          <a:lstStyle/>
          <a:p>
            <a:r>
              <a:rPr lang="en-US" dirty="0"/>
              <a:t>P5 Process &amp; Meetings</a:t>
            </a:r>
          </a:p>
        </p:txBody>
      </p:sp>
      <p:sp>
        <p:nvSpPr>
          <p:cNvPr id="3" name="Text Placeholder 2">
            <a:extLst>
              <a:ext uri="{FF2B5EF4-FFF2-40B4-BE49-F238E27FC236}">
                <a16:creationId xmlns:a16="http://schemas.microsoft.com/office/drawing/2014/main" id="{625C7747-40A0-4E0D-83D8-B32542B915D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8EA7BEB-AF24-40A9-B906-01442CDEFE9B}"/>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F65150A5-2D7B-4849-9FED-9D89B53810E3}"/>
              </a:ext>
            </a:extLst>
          </p:cNvPr>
          <p:cNvSpPr>
            <a:spLocks noGrp="1"/>
          </p:cNvSpPr>
          <p:nvPr>
            <p:ph type="sldNum" sz="quarter" idx="12"/>
          </p:nvPr>
        </p:nvSpPr>
        <p:spPr/>
        <p:txBody>
          <a:bodyPr/>
          <a:lstStyle/>
          <a:p>
            <a:fld id="{600448BA-62AF-4340-AB5F-316C0E06117B}" type="slidenum">
              <a:rPr lang="en-US" smtClean="0"/>
              <a:t>16</a:t>
            </a:fld>
            <a:endParaRPr lang="en-US"/>
          </a:p>
        </p:txBody>
      </p:sp>
    </p:spTree>
    <p:extLst>
      <p:ext uri="{BB962C8B-B14F-4D97-AF65-F5344CB8AC3E}">
        <p14:creationId xmlns:p14="http://schemas.microsoft.com/office/powerpoint/2010/main" val="284434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Process and Meetings 1</a:t>
            </a:r>
          </a:p>
        </p:txBody>
      </p:sp>
      <p:sp>
        <p:nvSpPr>
          <p:cNvPr id="3" name="Content Placeholder 2"/>
          <p:cNvSpPr>
            <a:spLocks noGrp="1"/>
          </p:cNvSpPr>
          <p:nvPr>
            <p:ph idx="1"/>
          </p:nvPr>
        </p:nvSpPr>
        <p:spPr/>
        <p:txBody>
          <a:bodyPr>
            <a:normAutofit fontScale="85000" lnSpcReduction="10000"/>
          </a:bodyPr>
          <a:lstStyle/>
          <a:p>
            <a:r>
              <a:rPr lang="en-US" dirty="0"/>
              <a:t>The P5 process had several components, all of which were designed with community engagement in mind:</a:t>
            </a:r>
          </a:p>
          <a:p>
            <a:pPr lvl="1"/>
            <a:r>
              <a:rPr lang="en-US" dirty="0"/>
              <a:t>A website was maintained, with information, frequent news, meetings, and a submissions portal with a public archive.</a:t>
            </a:r>
          </a:p>
          <a:p>
            <a:pPr lvl="1"/>
            <a:r>
              <a:rPr lang="en-US" dirty="0"/>
              <a:t>There were three large public meetings. All talks were posted online.</a:t>
            </a:r>
          </a:p>
          <a:p>
            <a:pPr lvl="1"/>
            <a:r>
              <a:rPr lang="en-US" dirty="0"/>
              <a:t>There were three physical town halls and three virtual town halls. The virtual town halls were particularly effective for hearing younger voices.</a:t>
            </a:r>
          </a:p>
          <a:p>
            <a:pPr lvl="1"/>
            <a:r>
              <a:rPr lang="en-US" dirty="0"/>
              <a:t>A special effort was made to reach out to younger colleagues, with emails to Snowmass Young mailing lists and to PIs urging them to inform their students and post-docs about the process, and a Twitter feed.</a:t>
            </a:r>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17</a:t>
            </a:fld>
            <a:endParaRPr lang="en-US"/>
          </a:p>
        </p:txBody>
      </p:sp>
    </p:spTree>
    <p:extLst>
      <p:ext uri="{BB962C8B-B14F-4D97-AF65-F5344CB8AC3E}">
        <p14:creationId xmlns:p14="http://schemas.microsoft.com/office/powerpoint/2010/main" val="290498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Process and Meetings 2</a:t>
            </a:r>
          </a:p>
        </p:txBody>
      </p:sp>
      <p:sp>
        <p:nvSpPr>
          <p:cNvPr id="3" name="Content Placeholder 2"/>
          <p:cNvSpPr>
            <a:spLocks noGrp="1"/>
          </p:cNvSpPr>
          <p:nvPr>
            <p:ph idx="1"/>
          </p:nvPr>
        </p:nvSpPr>
        <p:spPr>
          <a:xfrm>
            <a:off x="467276" y="1017332"/>
            <a:ext cx="8542553" cy="5290723"/>
          </a:xfrm>
        </p:spPr>
        <p:txBody>
          <a:bodyPr>
            <a:normAutofit fontScale="62500" lnSpcReduction="20000"/>
          </a:bodyPr>
          <a:lstStyle/>
          <a:p>
            <a:r>
              <a:rPr lang="en-US" dirty="0"/>
              <a:t>Experiment/activity input:</a:t>
            </a:r>
          </a:p>
          <a:p>
            <a:pPr lvl="1"/>
            <a:r>
              <a:rPr lang="en-US" dirty="0"/>
              <a:t>Each of the major activities considered was given a standard form to fill in, with cost profiles and FTE estimates for each phase of the project (R&amp;D, construction, operations), separated by funding agency, along with information about project level of maturity, contingency, etc.</a:t>
            </a:r>
          </a:p>
          <a:p>
            <a:pPr lvl="1"/>
            <a:r>
              <a:rPr lang="en-US" dirty="0"/>
              <a:t>From these, and agency inputs, detailed spreadsheets were developed and used to support the budget exercises.</a:t>
            </a:r>
          </a:p>
          <a:p>
            <a:r>
              <a:rPr lang="en-US" dirty="0"/>
              <a:t>Community input via three P5 Workshops:</a:t>
            </a:r>
          </a:p>
          <a:p>
            <a:pPr lvl="1"/>
            <a:r>
              <a:rPr lang="en-US" dirty="0"/>
              <a:t>Fermi National Accelerator Laboratory, Nov. 2–4, 2013</a:t>
            </a:r>
          </a:p>
          <a:p>
            <a:pPr lvl="2"/>
            <a:r>
              <a:rPr lang="en-US" b="1" dirty="0"/>
              <a:t>Topics</a:t>
            </a:r>
            <a:r>
              <a:rPr lang="en-US" dirty="0"/>
              <a:t>: Snowmass Inputs, International Context, Accelerator-based neutrino program, non-accelerator neutrino program, Town Hall</a:t>
            </a:r>
          </a:p>
          <a:p>
            <a:pPr lvl="1"/>
            <a:r>
              <a:rPr lang="en-US" dirty="0"/>
              <a:t>SLAC National Accelerator Laboratory, Dec. 2–4, 2013</a:t>
            </a:r>
          </a:p>
          <a:p>
            <a:pPr lvl="2"/>
            <a:r>
              <a:rPr lang="en-US" b="1" dirty="0"/>
              <a:t>Topics</a:t>
            </a:r>
            <a:r>
              <a:rPr lang="en-US" dirty="0"/>
              <a:t>: Dark Matter, Theory, Computing, Science Connections, International Context: </a:t>
            </a:r>
            <a:r>
              <a:rPr lang="en-US" dirty="0" err="1"/>
              <a:t>Astroparticle</a:t>
            </a:r>
            <a:r>
              <a:rPr lang="en-US" dirty="0"/>
              <a:t> Physics Planning in Europe, Cosmic Surveys: Dark Energy and CMB, HE Cosmic Particles and </a:t>
            </a:r>
            <a:r>
              <a:rPr lang="en-US"/>
              <a:t>Additional Topics, Town Hall</a:t>
            </a:r>
            <a:endParaRPr lang="en-US" dirty="0"/>
          </a:p>
          <a:p>
            <a:pPr lvl="1"/>
            <a:r>
              <a:rPr lang="en-US" dirty="0"/>
              <a:t>Brookhaven National Laboratory, Dec. 15–18, 2013</a:t>
            </a:r>
          </a:p>
          <a:p>
            <a:pPr lvl="2"/>
            <a:r>
              <a:rPr lang="en-US" b="1" dirty="0"/>
              <a:t>Topics</a:t>
            </a:r>
            <a:r>
              <a:rPr lang="en-US" dirty="0"/>
              <a:t>: LHC Upgrades, ILC, </a:t>
            </a:r>
            <a:r>
              <a:rPr lang="en-US" dirty="0" err="1"/>
              <a:t>Fermilab</a:t>
            </a:r>
            <a:r>
              <a:rPr lang="en-US" dirty="0"/>
              <a:t> Proton Accelerator Complex and Opportunities, Proton-driven Rare processes/Precision Experiments, Young Physicists Forum, HE Vision Machines, Town Hall, Accelerator R&amp;D, Instrumentation R&amp;D</a:t>
            </a:r>
          </a:p>
          <a:p>
            <a:pPr lvl="1"/>
            <a:endParaRPr lang="en-US" dirty="0"/>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18</a:t>
            </a:fld>
            <a:endParaRPr lang="en-US"/>
          </a:p>
        </p:txBody>
      </p:sp>
    </p:spTree>
    <p:extLst>
      <p:ext uri="{BB962C8B-B14F-4D97-AF65-F5344CB8AC3E}">
        <p14:creationId xmlns:p14="http://schemas.microsoft.com/office/powerpoint/2010/main" val="2037941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Process and Meetings 3</a:t>
            </a:r>
          </a:p>
        </p:txBody>
      </p:sp>
      <p:sp>
        <p:nvSpPr>
          <p:cNvPr id="3" name="Content Placeholder 2"/>
          <p:cNvSpPr>
            <a:spLocks noGrp="1"/>
          </p:cNvSpPr>
          <p:nvPr>
            <p:ph idx="1"/>
          </p:nvPr>
        </p:nvSpPr>
        <p:spPr/>
        <p:txBody>
          <a:bodyPr>
            <a:normAutofit fontScale="92500" lnSpcReduction="20000"/>
          </a:bodyPr>
          <a:lstStyle/>
          <a:p>
            <a:r>
              <a:rPr lang="en-US" dirty="0"/>
              <a:t>P5 Panel Meetings:</a:t>
            </a:r>
          </a:p>
          <a:p>
            <a:pPr lvl="1"/>
            <a:r>
              <a:rPr lang="en-US" dirty="0"/>
              <a:t>The panel worked by consensus. </a:t>
            </a:r>
          </a:p>
          <a:p>
            <a:pPr lvl="1"/>
            <a:r>
              <a:rPr lang="en-US" dirty="0"/>
              <a:t>There were full-panel phone calls approximately weekly throughout the process, as well as many subgroups to work on tasks in parallel.</a:t>
            </a:r>
          </a:p>
          <a:p>
            <a:pPr lvl="1"/>
            <a:r>
              <a:rPr lang="en-US" dirty="0"/>
              <a:t>The panel had additional face-to-face meetings on the following dates in 2014:</a:t>
            </a:r>
          </a:p>
          <a:p>
            <a:pPr lvl="2"/>
            <a:r>
              <a:rPr lang="en-US" dirty="0"/>
              <a:t>12–14 January, 21–24 February, 5–8 April, and 29–30 April.</a:t>
            </a:r>
          </a:p>
          <a:p>
            <a:pPr lvl="1"/>
            <a:r>
              <a:rPr lang="en-US" dirty="0"/>
              <a:t>Panel attendance was remarkably good.</a:t>
            </a:r>
          </a:p>
          <a:p>
            <a:pPr lvl="1"/>
            <a:r>
              <a:rPr lang="en-US" dirty="0"/>
              <a:t>All panel discussions had both agency attendance and P5 “alone time”. Agency program managers only attended first three large meetings.</a:t>
            </a:r>
          </a:p>
          <a:p>
            <a:pPr lvl="1"/>
            <a:r>
              <a:rPr lang="en-US" dirty="0"/>
              <a:t>P5 discussions were held confidential until report rollout.</a:t>
            </a:r>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19</a:t>
            </a:fld>
            <a:endParaRPr lang="en-US"/>
          </a:p>
        </p:txBody>
      </p:sp>
    </p:spTree>
    <p:extLst>
      <p:ext uri="{BB962C8B-B14F-4D97-AF65-F5344CB8AC3E}">
        <p14:creationId xmlns:p14="http://schemas.microsoft.com/office/powerpoint/2010/main" val="898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1564-FAF1-4C27-9FDC-63F125E2848A}"/>
              </a:ext>
            </a:extLst>
          </p:cNvPr>
          <p:cNvSpPr>
            <a:spLocks noGrp="1"/>
          </p:cNvSpPr>
          <p:nvPr>
            <p:ph type="title"/>
          </p:nvPr>
        </p:nvSpPr>
        <p:spPr/>
        <p:txBody>
          <a:bodyPr/>
          <a:lstStyle/>
          <a:p>
            <a:r>
              <a:rPr lang="en-US" dirty="0" err="1"/>
              <a:t>Acknowlegements</a:t>
            </a:r>
            <a:r>
              <a:rPr lang="en-US" dirty="0"/>
              <a:t> &amp; Thank </a:t>
            </a:r>
            <a:r>
              <a:rPr lang="en-US" dirty="0" err="1"/>
              <a:t>you’s</a:t>
            </a:r>
            <a:endParaRPr lang="en-US" dirty="0"/>
          </a:p>
        </p:txBody>
      </p:sp>
      <p:sp>
        <p:nvSpPr>
          <p:cNvPr id="3" name="Content Placeholder 2">
            <a:extLst>
              <a:ext uri="{FF2B5EF4-FFF2-40B4-BE49-F238E27FC236}">
                <a16:creationId xmlns:a16="http://schemas.microsoft.com/office/drawing/2014/main" id="{09485987-9F2E-4F46-ABFE-E178AD9D29CA}"/>
              </a:ext>
            </a:extLst>
          </p:cNvPr>
          <p:cNvSpPr>
            <a:spLocks noGrp="1"/>
          </p:cNvSpPr>
          <p:nvPr>
            <p:ph idx="1"/>
          </p:nvPr>
        </p:nvSpPr>
        <p:spPr/>
        <p:txBody>
          <a:bodyPr>
            <a:normAutofit lnSpcReduction="10000"/>
          </a:bodyPr>
          <a:lstStyle/>
          <a:p>
            <a:pPr marL="285750" indent="-285750"/>
            <a:r>
              <a:rPr lang="en-US" dirty="0"/>
              <a:t>Michael Cooke (DOE HEP)</a:t>
            </a:r>
          </a:p>
          <a:p>
            <a:pPr marL="628650" lvl="2" indent="-285750"/>
            <a:r>
              <a:rPr lang="en-US" dirty="0"/>
              <a:t>Provided invaluable support to P5 throughout the process</a:t>
            </a:r>
          </a:p>
          <a:p>
            <a:pPr marL="628650" lvl="2" indent="-285750"/>
            <a:r>
              <a:rPr lang="en-US" dirty="0"/>
              <a:t>Prepared the slides upon which this presentation is based</a:t>
            </a:r>
          </a:p>
          <a:p>
            <a:pPr marL="285750" indent="-285750"/>
            <a:r>
              <a:rPr lang="en-US" dirty="0"/>
              <a:t>Steven Ritz (UCSC, P5 Chair)</a:t>
            </a:r>
          </a:p>
          <a:p>
            <a:pPr marL="628650" lvl="2" indent="-285750"/>
            <a:r>
              <a:rPr lang="en-US" dirty="0"/>
              <a:t>Provided skillful and intrepid leadership</a:t>
            </a:r>
          </a:p>
          <a:p>
            <a:pPr marL="628650" lvl="2" indent="-285750"/>
            <a:r>
              <a:rPr lang="en-US" dirty="0"/>
              <a:t>Provided the content of many of today’s slides</a:t>
            </a:r>
          </a:p>
          <a:p>
            <a:pPr marL="628650" lvl="2" indent="-285750"/>
            <a:r>
              <a:rPr lang="en-US" dirty="0"/>
              <a:t>Continued leadership of community follow-up</a:t>
            </a:r>
          </a:p>
          <a:p>
            <a:pPr marL="285750" indent="-285750"/>
            <a:r>
              <a:rPr lang="en-US" dirty="0"/>
              <a:t>The P5 Panel</a:t>
            </a:r>
          </a:p>
          <a:p>
            <a:pPr marL="628650" lvl="2" indent="-285750"/>
            <a:r>
              <a:rPr lang="en-US" dirty="0"/>
              <a:t>Wisdom and devotion</a:t>
            </a:r>
          </a:p>
          <a:p>
            <a:pPr marL="285750" indent="-285750"/>
            <a:r>
              <a:rPr lang="en-US" dirty="0"/>
              <a:t>DOE HEP and NSF PHY </a:t>
            </a:r>
          </a:p>
          <a:p>
            <a:pPr marL="628650" lvl="2" indent="-285750"/>
            <a:r>
              <a:rPr lang="en-US" dirty="0"/>
              <a:t>Guidance and trust</a:t>
            </a:r>
          </a:p>
        </p:txBody>
      </p:sp>
      <p:sp>
        <p:nvSpPr>
          <p:cNvPr id="4" name="Footer Placeholder 3">
            <a:extLst>
              <a:ext uri="{FF2B5EF4-FFF2-40B4-BE49-F238E27FC236}">
                <a16:creationId xmlns:a16="http://schemas.microsoft.com/office/drawing/2014/main" id="{7CE59132-A0D1-45CE-B63B-DC378D5CA035}"/>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90184112-376C-429D-90EE-20B24BBB4539}"/>
              </a:ext>
            </a:extLst>
          </p:cNvPr>
          <p:cNvSpPr>
            <a:spLocks noGrp="1"/>
          </p:cNvSpPr>
          <p:nvPr>
            <p:ph type="sldNum" sz="quarter" idx="12"/>
          </p:nvPr>
        </p:nvSpPr>
        <p:spPr/>
        <p:txBody>
          <a:bodyPr/>
          <a:lstStyle/>
          <a:p>
            <a:fld id="{600448BA-62AF-4340-AB5F-316C0E06117B}" type="slidenum">
              <a:rPr lang="en-US" smtClean="0"/>
              <a:pPr/>
              <a:t>2</a:t>
            </a:fld>
            <a:endParaRPr lang="en-US"/>
          </a:p>
        </p:txBody>
      </p:sp>
    </p:spTree>
    <p:extLst>
      <p:ext uri="{BB962C8B-B14F-4D97-AF65-F5344CB8AC3E}">
        <p14:creationId xmlns:p14="http://schemas.microsoft.com/office/powerpoint/2010/main" val="416480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Process and Meetings 4</a:t>
            </a:r>
          </a:p>
        </p:txBody>
      </p:sp>
      <p:sp>
        <p:nvSpPr>
          <p:cNvPr id="3" name="Content Placeholder 2"/>
          <p:cNvSpPr>
            <a:spLocks noGrp="1"/>
          </p:cNvSpPr>
          <p:nvPr>
            <p:ph idx="1"/>
          </p:nvPr>
        </p:nvSpPr>
        <p:spPr/>
        <p:txBody>
          <a:bodyPr>
            <a:normAutofit fontScale="77500" lnSpcReduction="20000"/>
          </a:bodyPr>
          <a:lstStyle/>
          <a:p>
            <a:r>
              <a:rPr lang="en-US" dirty="0"/>
              <a:t>Peer-review:</a:t>
            </a:r>
          </a:p>
          <a:p>
            <a:pPr lvl="1"/>
            <a:r>
              <a:rPr lang="en-US" dirty="0"/>
              <a:t>The would-be final version of report was sent out confidentially to about half a dozen distinguished scientists.</a:t>
            </a:r>
          </a:p>
          <a:p>
            <a:pPr lvl="1"/>
            <a:r>
              <a:rPr lang="en-US" dirty="0"/>
              <a:t>Yielded quite useful feedback regarding clarity and compelling-ness of the report</a:t>
            </a:r>
          </a:p>
          <a:p>
            <a:pPr lvl="1"/>
            <a:r>
              <a:rPr lang="en-US" dirty="0"/>
              <a:t>Led to a complete reorganization of report</a:t>
            </a:r>
          </a:p>
          <a:p>
            <a:pPr lvl="2"/>
            <a:r>
              <a:rPr lang="en-US" dirty="0"/>
              <a:t>First two chapters were self-contained, with Ch. 2 presenting all recommendations. (20 pp)</a:t>
            </a:r>
          </a:p>
          <a:p>
            <a:pPr lvl="2"/>
            <a:r>
              <a:rPr lang="en-US" dirty="0"/>
              <a:t>Ch. 3 &amp; 4 presented science drivers and broader impacts. (30 pp)</a:t>
            </a:r>
          </a:p>
          <a:p>
            <a:r>
              <a:rPr lang="en-US" dirty="0"/>
              <a:t>HEPAP interactions:</a:t>
            </a:r>
          </a:p>
          <a:p>
            <a:pPr lvl="1"/>
            <a:r>
              <a:rPr lang="en-US" dirty="0"/>
              <a:t>There were HEPAP presentations and discussions in September 2013, December 2013, March 2014, and May 2014.</a:t>
            </a:r>
          </a:p>
          <a:p>
            <a:pPr lvl="1"/>
            <a:r>
              <a:rPr lang="en-US" dirty="0"/>
              <a:t>Preliminary comments were presented and discussed at the March meeting, and the Report was presented, discussed, and approved at the May 2014 HEPAP meeting.</a:t>
            </a:r>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20</a:t>
            </a:fld>
            <a:endParaRPr lang="en-US"/>
          </a:p>
        </p:txBody>
      </p:sp>
    </p:spTree>
    <p:extLst>
      <p:ext uri="{BB962C8B-B14F-4D97-AF65-F5344CB8AC3E}">
        <p14:creationId xmlns:p14="http://schemas.microsoft.com/office/powerpoint/2010/main" val="3347898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5EB9-B782-4D5C-9A6E-F8FCDDC1DD16}"/>
              </a:ext>
            </a:extLst>
          </p:cNvPr>
          <p:cNvSpPr>
            <a:spLocks noGrp="1"/>
          </p:cNvSpPr>
          <p:nvPr>
            <p:ph type="title"/>
          </p:nvPr>
        </p:nvSpPr>
        <p:spPr>
          <a:xfrm>
            <a:off x="73078" y="2"/>
            <a:ext cx="8840495" cy="902525"/>
          </a:xfrm>
        </p:spPr>
        <p:txBody>
          <a:bodyPr/>
          <a:lstStyle/>
          <a:p>
            <a:r>
              <a:rPr lang="en-US" dirty="0"/>
              <a:t>Context – Changes since previous P5 </a:t>
            </a:r>
          </a:p>
        </p:txBody>
      </p:sp>
      <p:sp>
        <p:nvSpPr>
          <p:cNvPr id="3" name="Content Placeholder 2">
            <a:extLst>
              <a:ext uri="{FF2B5EF4-FFF2-40B4-BE49-F238E27FC236}">
                <a16:creationId xmlns:a16="http://schemas.microsoft.com/office/drawing/2014/main" id="{B50CBD51-4FA9-490A-8629-946F94ADC6A1}"/>
              </a:ext>
            </a:extLst>
          </p:cNvPr>
          <p:cNvSpPr>
            <a:spLocks noGrp="1"/>
          </p:cNvSpPr>
          <p:nvPr>
            <p:ph idx="1"/>
          </p:nvPr>
        </p:nvSpPr>
        <p:spPr>
          <a:xfrm>
            <a:off x="383052" y="1017331"/>
            <a:ext cx="8676724" cy="5221425"/>
          </a:xfrm>
        </p:spPr>
        <p:txBody>
          <a:bodyPr>
            <a:normAutofit fontScale="92500"/>
          </a:bodyPr>
          <a:lstStyle/>
          <a:p>
            <a:r>
              <a:rPr lang="en-US" dirty="0"/>
              <a:t>Scientific:</a:t>
            </a:r>
          </a:p>
          <a:p>
            <a:pPr lvl="1"/>
            <a:r>
              <a:rPr lang="en-US" dirty="0"/>
              <a:t>Higgs discovered; relatively low Higgs mass</a:t>
            </a:r>
          </a:p>
          <a:p>
            <a:pPr lvl="1"/>
            <a:r>
              <a:rPr lang="en-US" dirty="0"/>
              <a:t>An important neutrino mixing parameter measured; relatively large value</a:t>
            </a:r>
          </a:p>
          <a:p>
            <a:pPr lvl="1"/>
            <a:r>
              <a:rPr lang="en-US" dirty="0"/>
              <a:t>Three Nobel Prizes: CKM, Higgs, Dark Energy; demonstrates importance of diversity of topic and scale</a:t>
            </a:r>
          </a:p>
          <a:p>
            <a:r>
              <a:rPr lang="en-US" dirty="0"/>
              <a:t>Programmatic:</a:t>
            </a:r>
          </a:p>
          <a:p>
            <a:pPr lvl="1"/>
            <a:r>
              <a:rPr lang="en-US" dirty="0"/>
              <a:t>DUSEL didn’t succeed, SURF cont’d; JDEM didn’t succeed</a:t>
            </a:r>
          </a:p>
          <a:p>
            <a:pPr lvl="1"/>
            <a:r>
              <a:rPr lang="en-US" dirty="0" err="1"/>
              <a:t>Tevatron</a:t>
            </a:r>
            <a:r>
              <a:rPr lang="en-US" dirty="0"/>
              <a:t> &amp; B-factory operations ended</a:t>
            </a:r>
          </a:p>
          <a:p>
            <a:pPr lvl="1"/>
            <a:r>
              <a:rPr lang="en-US" dirty="0"/>
              <a:t>Budgets lower than anticipated</a:t>
            </a:r>
          </a:p>
          <a:p>
            <a:pPr lvl="1"/>
            <a:r>
              <a:rPr lang="en-US" dirty="0"/>
              <a:t>International cooperation continues to be successful</a:t>
            </a:r>
          </a:p>
        </p:txBody>
      </p:sp>
      <p:sp>
        <p:nvSpPr>
          <p:cNvPr id="4" name="Footer Placeholder 3">
            <a:extLst>
              <a:ext uri="{FF2B5EF4-FFF2-40B4-BE49-F238E27FC236}">
                <a16:creationId xmlns:a16="http://schemas.microsoft.com/office/drawing/2014/main" id="{99A26686-4FFF-45EE-8BA6-959DB1C50B31}"/>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B83EEDA8-CCA8-4BBB-8376-ADD5EADC233C}"/>
              </a:ext>
            </a:extLst>
          </p:cNvPr>
          <p:cNvSpPr>
            <a:spLocks noGrp="1"/>
          </p:cNvSpPr>
          <p:nvPr>
            <p:ph type="sldNum" sz="quarter" idx="12"/>
          </p:nvPr>
        </p:nvSpPr>
        <p:spPr/>
        <p:txBody>
          <a:bodyPr/>
          <a:lstStyle/>
          <a:p>
            <a:fld id="{600448BA-62AF-4340-AB5F-316C0E06117B}" type="slidenum">
              <a:rPr lang="en-US" smtClean="0"/>
              <a:pPr/>
              <a:t>21</a:t>
            </a:fld>
            <a:endParaRPr lang="en-US"/>
          </a:p>
        </p:txBody>
      </p:sp>
    </p:spTree>
    <p:extLst>
      <p:ext uri="{BB962C8B-B14F-4D97-AF65-F5344CB8AC3E}">
        <p14:creationId xmlns:p14="http://schemas.microsoft.com/office/powerpoint/2010/main" val="272455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2C62-D8BB-4FA7-B785-CC91EB29D785}"/>
              </a:ext>
            </a:extLst>
          </p:cNvPr>
          <p:cNvSpPr>
            <a:spLocks noGrp="1"/>
          </p:cNvSpPr>
          <p:nvPr>
            <p:ph type="title"/>
          </p:nvPr>
        </p:nvSpPr>
        <p:spPr/>
        <p:txBody>
          <a:bodyPr>
            <a:normAutofit fontScale="90000"/>
          </a:bodyPr>
          <a:lstStyle/>
          <a:p>
            <a:r>
              <a:rPr lang="en-US" dirty="0"/>
              <a:t>Criteria (I): Overall Program Optimization</a:t>
            </a:r>
          </a:p>
        </p:txBody>
      </p:sp>
      <p:sp>
        <p:nvSpPr>
          <p:cNvPr id="3" name="Content Placeholder 2">
            <a:extLst>
              <a:ext uri="{FF2B5EF4-FFF2-40B4-BE49-F238E27FC236}">
                <a16:creationId xmlns:a16="http://schemas.microsoft.com/office/drawing/2014/main" id="{38875DFF-0529-4C10-996D-CAF0A79A6656}"/>
              </a:ext>
            </a:extLst>
          </p:cNvPr>
          <p:cNvSpPr>
            <a:spLocks noGrp="1"/>
          </p:cNvSpPr>
          <p:nvPr>
            <p:ph idx="1"/>
          </p:nvPr>
        </p:nvSpPr>
        <p:spPr/>
        <p:txBody>
          <a:bodyPr>
            <a:normAutofit fontScale="62500" lnSpcReduction="20000"/>
          </a:bodyPr>
          <a:lstStyle/>
          <a:p>
            <a:pPr marL="53975" indent="0">
              <a:buNone/>
            </a:pPr>
            <a:r>
              <a:rPr lang="en-US" dirty="0"/>
              <a:t>•  Science-driven big picture: where we want to go and how to get there.  </a:t>
            </a:r>
          </a:p>
          <a:p>
            <a:pPr marL="53975" indent="0">
              <a:buNone/>
            </a:pPr>
            <a:r>
              <a:rPr lang="en-US" dirty="0"/>
              <a:t>•  Prioritized portfolio for discovery and exploration. </a:t>
            </a:r>
          </a:p>
          <a:p>
            <a:pPr marL="53975" indent="0">
              <a:buNone/>
            </a:pPr>
            <a:r>
              <a:rPr lang="en-US" dirty="0"/>
              <a:t>•  International context and optimization: </a:t>
            </a:r>
          </a:p>
          <a:p>
            <a:pPr marL="225425" lvl="1" indent="0">
              <a:buNone/>
            </a:pPr>
            <a:r>
              <a:rPr lang="en-US" dirty="0"/>
              <a:t>–  Pursue the most important opportunities wherever they are, and host world-leading facilities that attract the worldwide scientific community. </a:t>
            </a:r>
          </a:p>
          <a:p>
            <a:pPr marL="225425" lvl="1" indent="0">
              <a:buNone/>
            </a:pPr>
            <a:r>
              <a:rPr lang="en-US" dirty="0"/>
              <a:t>–  Reliable partnerships are essential. </a:t>
            </a:r>
          </a:p>
          <a:p>
            <a:pPr marL="225425" lvl="1" indent="0">
              <a:buNone/>
            </a:pPr>
            <a:r>
              <a:rPr lang="en-US" dirty="0"/>
              <a:t>–  Duplication only when significant value added or when competition helps propel us in important directions. When competing, be clearly leading in key ways.  </a:t>
            </a:r>
          </a:p>
          <a:p>
            <a:pPr marL="53975" indent="0">
              <a:buNone/>
            </a:pPr>
            <a:r>
              <a:rPr lang="en-US" dirty="0"/>
              <a:t>•  Health of the field, sustained productivity: </a:t>
            </a:r>
          </a:p>
          <a:p>
            <a:pPr marL="225425" lvl="1" indent="0">
              <a:buNone/>
            </a:pPr>
            <a:r>
              <a:rPr lang="en-US" dirty="0"/>
              <a:t>–  Maintain a stream of results while investing in facilities and future capabilities =&gt; a balance of project scales. </a:t>
            </a:r>
          </a:p>
          <a:p>
            <a:pPr marL="225425" lvl="1" indent="0">
              <a:buNone/>
            </a:pPr>
            <a:r>
              <a:rPr lang="en-US" dirty="0"/>
              <a:t>–  Maintain and develop critical technical and scientific expertise and infrastructure to enable future discoveries. </a:t>
            </a:r>
          </a:p>
          <a:p>
            <a:pPr marL="225425" lvl="1" indent="0">
              <a:buNone/>
            </a:pPr>
            <a:r>
              <a:rPr lang="en-US" dirty="0"/>
              <a:t>–  a guideline: total expenditures on projects around 20-25% of total budget; research fraction &gt;~40% for both project data analysis and blue-sky research to explore unplanned new directions. </a:t>
            </a:r>
          </a:p>
        </p:txBody>
      </p:sp>
      <p:sp>
        <p:nvSpPr>
          <p:cNvPr id="4" name="Footer Placeholder 3">
            <a:extLst>
              <a:ext uri="{FF2B5EF4-FFF2-40B4-BE49-F238E27FC236}">
                <a16:creationId xmlns:a16="http://schemas.microsoft.com/office/drawing/2014/main" id="{C97B0CC6-B785-4BDD-9934-05E392B30CEE}"/>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4AB80160-286A-4463-8EB3-4142DC77EF3E}"/>
              </a:ext>
            </a:extLst>
          </p:cNvPr>
          <p:cNvSpPr>
            <a:spLocks noGrp="1"/>
          </p:cNvSpPr>
          <p:nvPr>
            <p:ph type="sldNum" sz="quarter" idx="12"/>
          </p:nvPr>
        </p:nvSpPr>
        <p:spPr/>
        <p:txBody>
          <a:bodyPr/>
          <a:lstStyle/>
          <a:p>
            <a:fld id="{600448BA-62AF-4340-AB5F-316C0E06117B}" type="slidenum">
              <a:rPr lang="en-US" smtClean="0"/>
              <a:pPr/>
              <a:t>22</a:t>
            </a:fld>
            <a:endParaRPr lang="en-US"/>
          </a:p>
        </p:txBody>
      </p:sp>
    </p:spTree>
    <p:extLst>
      <p:ext uri="{BB962C8B-B14F-4D97-AF65-F5344CB8AC3E}">
        <p14:creationId xmlns:p14="http://schemas.microsoft.com/office/powerpoint/2010/main" val="194506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3FFE-3C25-4CAE-A16F-E131CBC53AE7}"/>
              </a:ext>
            </a:extLst>
          </p:cNvPr>
          <p:cNvSpPr>
            <a:spLocks noGrp="1"/>
          </p:cNvSpPr>
          <p:nvPr>
            <p:ph type="title"/>
          </p:nvPr>
        </p:nvSpPr>
        <p:spPr/>
        <p:txBody>
          <a:bodyPr/>
          <a:lstStyle/>
          <a:p>
            <a:r>
              <a:rPr lang="en-US" dirty="0"/>
              <a:t>Criteria (II): Projects</a:t>
            </a:r>
          </a:p>
        </p:txBody>
      </p:sp>
      <p:sp>
        <p:nvSpPr>
          <p:cNvPr id="3" name="Content Placeholder 2">
            <a:extLst>
              <a:ext uri="{FF2B5EF4-FFF2-40B4-BE49-F238E27FC236}">
                <a16:creationId xmlns:a16="http://schemas.microsoft.com/office/drawing/2014/main" id="{4C4E9829-F997-408E-9997-EBCACD17E558}"/>
              </a:ext>
            </a:extLst>
          </p:cNvPr>
          <p:cNvSpPr>
            <a:spLocks noGrp="1"/>
          </p:cNvSpPr>
          <p:nvPr>
            <p:ph idx="1"/>
          </p:nvPr>
        </p:nvSpPr>
        <p:spPr/>
        <p:txBody>
          <a:bodyPr>
            <a:normAutofit fontScale="55000" lnSpcReduction="20000"/>
          </a:bodyPr>
          <a:lstStyle/>
          <a:p>
            <a:pPr marL="53975" indent="0">
              <a:buNone/>
            </a:pPr>
            <a:r>
              <a:rPr lang="en-US" dirty="0"/>
              <a:t>•  Science first: how does it address key questions in particle physics? </a:t>
            </a:r>
          </a:p>
          <a:p>
            <a:pPr marL="53975" indent="0">
              <a:buNone/>
            </a:pPr>
            <a:r>
              <a:rPr lang="en-US" dirty="0"/>
              <a:t>•  Discovery space. How might it change the direction of the field, and what is the value of null results? </a:t>
            </a:r>
          </a:p>
          <a:p>
            <a:pPr marL="53975" indent="0">
              <a:buNone/>
            </a:pPr>
            <a:r>
              <a:rPr lang="en-US" dirty="0"/>
              <a:t>•  When is it absolutely needed, and how does it fit into the larger picture? What does the experiment add that is unique, is it definitive, and/or where might it lead?  Are there alternatives?   </a:t>
            </a:r>
          </a:p>
          <a:p>
            <a:pPr marL="53975" indent="0">
              <a:buNone/>
            </a:pPr>
            <a:r>
              <a:rPr lang="en-US" dirty="0"/>
              <a:t>•  Cost vs value.   </a:t>
            </a:r>
          </a:p>
          <a:p>
            <a:pPr marL="225425" lvl="1" indent="0">
              <a:buNone/>
            </a:pPr>
            <a:r>
              <a:rPr lang="en-US" dirty="0"/>
              <a:t>–  Is the scope well defined and does it match the physics case?  For multidisciplinary/agency projects, does the support match the distribution of science?  </a:t>
            </a:r>
          </a:p>
          <a:p>
            <a:pPr marL="225425" lvl="1" indent="0">
              <a:buNone/>
            </a:pPr>
            <a:r>
              <a:rPr lang="en-US" dirty="0"/>
              <a:t>–  One main measurement or a preponderance of interesting possible results? Solid result(s) expected or possibly marginal? </a:t>
            </a:r>
          </a:p>
          <a:p>
            <a:pPr marL="225425" lvl="1" indent="0">
              <a:buNone/>
            </a:pPr>
            <a:r>
              <a:rPr lang="en-US" dirty="0"/>
              <a:t>–  At what cost/schedule/capability changes does the priority change?   </a:t>
            </a:r>
          </a:p>
          <a:p>
            <a:pPr marL="53975" indent="0">
              <a:buNone/>
            </a:pPr>
            <a:r>
              <a:rPr lang="en-US" dirty="0"/>
              <a:t>•  Take into account previous prioritization and existing commitments. What are the impacts of changes in direction? </a:t>
            </a:r>
          </a:p>
          <a:p>
            <a:pPr marL="53975" indent="0">
              <a:buNone/>
            </a:pPr>
            <a:r>
              <a:rPr lang="en-US" dirty="0"/>
              <a:t>•  Is the project feasible as proposed? Technical, cost, schedule risks. </a:t>
            </a:r>
          </a:p>
          <a:p>
            <a:pPr marL="53975" indent="0">
              <a:buNone/>
            </a:pPr>
            <a:r>
              <a:rPr lang="en-US" dirty="0"/>
              <a:t>•  Is </a:t>
            </a:r>
            <a:r>
              <a:rPr lang="en-US" dirty="0" err="1"/>
              <a:t>U.S.particle</a:t>
            </a:r>
            <a:r>
              <a:rPr lang="en-US" dirty="0"/>
              <a:t> physics leadership, or participation, critical, and how? </a:t>
            </a:r>
          </a:p>
          <a:p>
            <a:pPr marL="53975" indent="0">
              <a:buNone/>
            </a:pPr>
            <a:r>
              <a:rPr lang="en-US" dirty="0"/>
              <a:t>•  What are the other benefits of the project? </a:t>
            </a:r>
          </a:p>
        </p:txBody>
      </p:sp>
      <p:sp>
        <p:nvSpPr>
          <p:cNvPr id="4" name="Footer Placeholder 3">
            <a:extLst>
              <a:ext uri="{FF2B5EF4-FFF2-40B4-BE49-F238E27FC236}">
                <a16:creationId xmlns:a16="http://schemas.microsoft.com/office/drawing/2014/main" id="{DE85465C-4FB9-4493-B942-2247F8182A06}"/>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F15062C2-43D2-4954-8C64-96351F363BCB}"/>
              </a:ext>
            </a:extLst>
          </p:cNvPr>
          <p:cNvSpPr>
            <a:spLocks noGrp="1"/>
          </p:cNvSpPr>
          <p:nvPr>
            <p:ph type="sldNum" sz="quarter" idx="12"/>
          </p:nvPr>
        </p:nvSpPr>
        <p:spPr/>
        <p:txBody>
          <a:bodyPr/>
          <a:lstStyle/>
          <a:p>
            <a:fld id="{600448BA-62AF-4340-AB5F-316C0E06117B}" type="slidenum">
              <a:rPr lang="en-US" smtClean="0"/>
              <a:pPr/>
              <a:t>23</a:t>
            </a:fld>
            <a:endParaRPr lang="en-US"/>
          </a:p>
        </p:txBody>
      </p:sp>
    </p:spTree>
    <p:extLst>
      <p:ext uri="{BB962C8B-B14F-4D97-AF65-F5344CB8AC3E}">
        <p14:creationId xmlns:p14="http://schemas.microsoft.com/office/powerpoint/2010/main" val="294965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5444-2BB5-4EAD-A8C8-0FA2414F1C3C}"/>
              </a:ext>
            </a:extLst>
          </p:cNvPr>
          <p:cNvSpPr>
            <a:spLocks noGrp="1"/>
          </p:cNvSpPr>
          <p:nvPr>
            <p:ph type="title"/>
          </p:nvPr>
        </p:nvSpPr>
        <p:spPr/>
        <p:txBody>
          <a:bodyPr/>
          <a:lstStyle/>
          <a:p>
            <a:r>
              <a:rPr lang="en-US" dirty="0"/>
              <a:t>Contents</a:t>
            </a:r>
            <a:br>
              <a:rPr lang="en-US" dirty="0"/>
            </a:br>
            <a:r>
              <a:rPr lang="en-US" dirty="0"/>
              <a:t>of the P5 Report</a:t>
            </a:r>
          </a:p>
        </p:txBody>
      </p:sp>
      <p:sp>
        <p:nvSpPr>
          <p:cNvPr id="3" name="Text Placeholder 2">
            <a:extLst>
              <a:ext uri="{FF2B5EF4-FFF2-40B4-BE49-F238E27FC236}">
                <a16:creationId xmlns:a16="http://schemas.microsoft.com/office/drawing/2014/main" id="{12489584-AB4D-416D-B43D-0BC68A277170}"/>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FAC1958-6BD5-4EBC-B67D-7B69A04AD2A2}"/>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2E787101-D9BA-4CED-9133-52EF16117745}"/>
              </a:ext>
            </a:extLst>
          </p:cNvPr>
          <p:cNvSpPr>
            <a:spLocks noGrp="1"/>
          </p:cNvSpPr>
          <p:nvPr>
            <p:ph type="sldNum" sz="quarter" idx="12"/>
          </p:nvPr>
        </p:nvSpPr>
        <p:spPr/>
        <p:txBody>
          <a:bodyPr/>
          <a:lstStyle/>
          <a:p>
            <a:fld id="{600448BA-62AF-4340-AB5F-316C0E06117B}" type="slidenum">
              <a:rPr lang="en-US" smtClean="0"/>
              <a:t>24</a:t>
            </a:fld>
            <a:endParaRPr lang="en-US"/>
          </a:p>
        </p:txBody>
      </p:sp>
    </p:spTree>
    <p:extLst>
      <p:ext uri="{BB962C8B-B14F-4D97-AF65-F5344CB8AC3E}">
        <p14:creationId xmlns:p14="http://schemas.microsoft.com/office/powerpoint/2010/main" val="269920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P5: High Energy Physics Overview</a:t>
            </a:r>
          </a:p>
        </p:txBody>
      </p:sp>
      <p:sp>
        <p:nvSpPr>
          <p:cNvPr id="2" name="Content Placeholder 1"/>
          <p:cNvSpPr>
            <a:spLocks noGrp="1"/>
          </p:cNvSpPr>
          <p:nvPr>
            <p:ph idx="1"/>
          </p:nvPr>
        </p:nvSpPr>
        <p:spPr>
          <a:xfrm>
            <a:off x="295827" y="1000111"/>
            <a:ext cx="7096141" cy="5394899"/>
          </a:xfrm>
        </p:spPr>
        <p:txBody>
          <a:bodyPr>
            <a:normAutofit fontScale="62500" lnSpcReduction="20000"/>
          </a:bodyPr>
          <a:lstStyle/>
          <a:p>
            <a:r>
              <a:rPr lang="en-US" b="1" dirty="0"/>
              <a:t>Particle physics is a highly successful, discovery-driven science.</a:t>
            </a:r>
          </a:p>
          <a:p>
            <a:pPr lvl="1"/>
            <a:r>
              <a:rPr lang="en-US" dirty="0"/>
              <a:t>It explores the fundamental constituents of matter and energy, and it reveals the profound connections underlying everything we see, including the smallest and the largest structures in the Universe</a:t>
            </a:r>
          </a:p>
          <a:p>
            <a:pPr lvl="1"/>
            <a:r>
              <a:rPr lang="en-US" dirty="0"/>
              <a:t>Earlier investments have been rewarded with recent fundamental discoveries, and upcoming opportunities will push into new territory</a:t>
            </a:r>
          </a:p>
          <a:p>
            <a:r>
              <a:rPr lang="en-US" b="1" dirty="0"/>
              <a:t>Particle physics is global.</a:t>
            </a:r>
          </a:p>
          <a:p>
            <a:pPr lvl="1"/>
            <a:r>
              <a:rPr lang="en-US" dirty="0"/>
              <a:t>To address the most pressing scientific questions and maintain its status as a global leader, the U.S. must both host a unique, world-class facility and be a partner on the highest priority facilities hosted elsewhere</a:t>
            </a:r>
          </a:p>
          <a:p>
            <a:r>
              <a:rPr lang="en-US" b="1" dirty="0"/>
              <a:t>Our community has made difficult choices.</a:t>
            </a:r>
          </a:p>
          <a:p>
            <a:pPr lvl="1"/>
            <a:r>
              <a:rPr lang="en-US" dirty="0"/>
              <a:t>The updated strategy in the May 2014 Particle Physics Project Prioritization Panel (P5) report recommends investments in the best opportunities, chosen from a large number of excellent options, in order to have the biggest impact and make the most efficient use of resources over the coming decade</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38"/>
          <a:stretch/>
        </p:blipFill>
        <p:spPr>
          <a:xfrm rot="21380356">
            <a:off x="7449228" y="4258388"/>
            <a:ext cx="1364615" cy="1837182"/>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969" y="2598922"/>
            <a:ext cx="1479133" cy="147913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69675">
            <a:off x="7305606" y="1057382"/>
            <a:ext cx="1749896" cy="116565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0852" y="1765956"/>
            <a:ext cx="501117" cy="501117"/>
          </a:xfrm>
          <a:prstGeom prst="rect">
            <a:avLst/>
          </a:prstGeom>
        </p:spPr>
      </p:pic>
      <p:sp>
        <p:nvSpPr>
          <p:cNvPr id="14" name="Footer Placeholder 13"/>
          <p:cNvSpPr>
            <a:spLocks noGrp="1"/>
          </p:cNvSpPr>
          <p:nvPr>
            <p:ph type="ftr" sz="quarter" idx="11"/>
          </p:nvPr>
        </p:nvSpPr>
        <p:spPr/>
        <p:txBody>
          <a:bodyPr/>
          <a:lstStyle/>
          <a:p>
            <a:r>
              <a:rPr lang="en-US"/>
              <a:t>P5 Strategic Planning Process</a:t>
            </a:r>
            <a:endParaRPr lang="en-US" dirty="0"/>
          </a:p>
        </p:txBody>
      </p:sp>
      <p:sp>
        <p:nvSpPr>
          <p:cNvPr id="15" name="Slide Number Placeholder 14"/>
          <p:cNvSpPr>
            <a:spLocks noGrp="1"/>
          </p:cNvSpPr>
          <p:nvPr>
            <p:ph type="sldNum" sz="quarter" idx="12"/>
          </p:nvPr>
        </p:nvSpPr>
        <p:spPr/>
        <p:txBody>
          <a:bodyPr/>
          <a:lstStyle/>
          <a:p>
            <a:fld id="{600448BA-62AF-4340-AB5F-316C0E06117B}" type="slidenum">
              <a:rPr lang="en-US" smtClean="0"/>
              <a:pPr/>
              <a:t>25</a:t>
            </a:fld>
            <a:endParaRPr lang="en-US"/>
          </a:p>
        </p:txBody>
      </p:sp>
    </p:spTree>
    <p:extLst>
      <p:ext uri="{BB962C8B-B14F-4D97-AF65-F5344CB8AC3E}">
        <p14:creationId xmlns:p14="http://schemas.microsoft.com/office/powerpoint/2010/main" val="19110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P5: Science Drivers of Particle Physics</a:t>
            </a:r>
          </a:p>
        </p:txBody>
      </p:sp>
      <p:sp>
        <p:nvSpPr>
          <p:cNvPr id="8" name="Content Placeholder 7"/>
          <p:cNvSpPr>
            <a:spLocks noGrp="1"/>
          </p:cNvSpPr>
          <p:nvPr>
            <p:ph idx="1"/>
          </p:nvPr>
        </p:nvSpPr>
        <p:spPr>
          <a:xfrm>
            <a:off x="467277" y="1017332"/>
            <a:ext cx="5288964" cy="4777294"/>
          </a:xfrm>
        </p:spPr>
        <p:txBody>
          <a:bodyPr>
            <a:normAutofit fontScale="70000" lnSpcReduction="20000"/>
          </a:bodyPr>
          <a:lstStyle/>
          <a:p>
            <a:pPr marL="53975" indent="0">
              <a:buNone/>
            </a:pPr>
            <a:r>
              <a:rPr lang="en-US" sz="2600" dirty="0"/>
              <a:t>P5 distilled the 11 groups of physics questions from Snowmass into 5 compelling lines of inquiry that show great promise for discovery over the next 10 to 20 years:</a:t>
            </a:r>
          </a:p>
          <a:p>
            <a:r>
              <a:rPr lang="en-US" sz="2600" dirty="0"/>
              <a:t>Use the </a:t>
            </a:r>
            <a:r>
              <a:rPr lang="en-US" sz="2600" b="1" dirty="0">
                <a:solidFill>
                  <a:schemeClr val="tx2"/>
                </a:solidFill>
              </a:rPr>
              <a:t>Higgs boson </a:t>
            </a:r>
            <a:r>
              <a:rPr lang="en-US" sz="2600" dirty="0"/>
              <a:t>as 	  		   a new tool for discovery.</a:t>
            </a:r>
          </a:p>
          <a:p>
            <a:r>
              <a:rPr lang="en-US" sz="2600" dirty="0"/>
              <a:t>Pursue the physics associated 		      with </a:t>
            </a:r>
            <a:r>
              <a:rPr lang="en-US" sz="2600" b="1" dirty="0">
                <a:solidFill>
                  <a:schemeClr val="tx2"/>
                </a:solidFill>
              </a:rPr>
              <a:t>neutrino mass.</a:t>
            </a:r>
          </a:p>
          <a:p>
            <a:r>
              <a:rPr lang="en-US" sz="2600" dirty="0"/>
              <a:t>Identify the new physics of </a:t>
            </a:r>
            <a:r>
              <a:rPr lang="en-US" sz="2600" b="1" dirty="0">
                <a:solidFill>
                  <a:schemeClr val="tx2"/>
                </a:solidFill>
              </a:rPr>
              <a:t>dark matter.</a:t>
            </a:r>
          </a:p>
          <a:p>
            <a:r>
              <a:rPr lang="en-US" sz="2600" dirty="0"/>
              <a:t>Understand </a:t>
            </a:r>
            <a:r>
              <a:rPr lang="en-US" sz="2600" b="1" dirty="0">
                <a:solidFill>
                  <a:schemeClr val="tx2"/>
                </a:solidFill>
              </a:rPr>
              <a:t>cosmic acceleration</a:t>
            </a:r>
            <a:r>
              <a:rPr lang="en-US" sz="2600" dirty="0"/>
              <a:t>: 	     dark energy and inflation.</a:t>
            </a:r>
          </a:p>
          <a:p>
            <a:r>
              <a:rPr lang="en-US" sz="2600" b="1" dirty="0">
                <a:solidFill>
                  <a:schemeClr val="tx2"/>
                </a:solidFill>
              </a:rPr>
              <a:t>Explore the unknown</a:t>
            </a:r>
            <a:r>
              <a:rPr lang="en-US" sz="2600" dirty="0"/>
              <a:t>: new particles, interactions, and physical principles</a:t>
            </a:r>
          </a:p>
        </p:txBody>
      </p:sp>
      <p:grpSp>
        <p:nvGrpSpPr>
          <p:cNvPr id="16" name="Group 15"/>
          <p:cNvGrpSpPr/>
          <p:nvPr/>
        </p:nvGrpSpPr>
        <p:grpSpPr>
          <a:xfrm>
            <a:off x="6354641" y="1007273"/>
            <a:ext cx="2713015" cy="5252216"/>
            <a:chOff x="6354641" y="1119884"/>
            <a:chExt cx="2713015" cy="525221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643" y="1119884"/>
              <a:ext cx="1332613" cy="171907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641" y="2886456"/>
              <a:ext cx="1332613" cy="17190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642" y="4653028"/>
              <a:ext cx="1332613" cy="171907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5042" y="2003170"/>
              <a:ext cx="1332613" cy="171907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5043" y="3769742"/>
              <a:ext cx="1332613" cy="1719072"/>
            </a:xfrm>
            <a:prstGeom prst="rect">
              <a:avLst/>
            </a:prstGeom>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266" y="1007273"/>
            <a:ext cx="651401" cy="641268"/>
          </a:xfrm>
          <a:prstGeom prst="rect">
            <a:avLst/>
          </a:prstGeom>
        </p:spPr>
      </p:pic>
      <p:grpSp>
        <p:nvGrpSpPr>
          <p:cNvPr id="5" name="Group 4"/>
          <p:cNvGrpSpPr/>
          <p:nvPr/>
        </p:nvGrpSpPr>
        <p:grpSpPr>
          <a:xfrm>
            <a:off x="4896980" y="2491731"/>
            <a:ext cx="1171988" cy="323165"/>
            <a:chOff x="5037514" y="2268425"/>
            <a:chExt cx="921207" cy="323165"/>
          </a:xfrm>
        </p:grpSpPr>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0315" y="2285051"/>
              <a:ext cx="278406" cy="278406"/>
            </a:xfrm>
            <a:prstGeom prst="rect">
              <a:avLst/>
            </a:prstGeom>
          </p:spPr>
        </p:pic>
        <p:sp>
          <p:nvSpPr>
            <p:cNvPr id="4" name="TextBox 3"/>
            <p:cNvSpPr txBox="1"/>
            <p:nvPr/>
          </p:nvSpPr>
          <p:spPr>
            <a:xfrm>
              <a:off x="5037514" y="2268425"/>
              <a:ext cx="623949" cy="323165"/>
            </a:xfrm>
            <a:prstGeom prst="rect">
              <a:avLst/>
            </a:prstGeom>
            <a:noFill/>
          </p:spPr>
          <p:txBody>
            <a:bodyPr wrap="none" rtlCol="0">
              <a:spAutoFit/>
            </a:bodyPr>
            <a:lstStyle/>
            <a:p>
              <a:r>
                <a:rPr lang="en-US" sz="1500" i="1" dirty="0">
                  <a:solidFill>
                    <a:schemeClr val="accent2">
                      <a:lumMod val="50000"/>
                    </a:schemeClr>
                  </a:solidFill>
                  <a:latin typeface="+mn-lt"/>
                </a:rPr>
                <a:t>*2013</a:t>
              </a:r>
            </a:p>
          </p:txBody>
        </p:sp>
      </p:grpSp>
      <p:grpSp>
        <p:nvGrpSpPr>
          <p:cNvPr id="18" name="Group 17"/>
          <p:cNvGrpSpPr/>
          <p:nvPr/>
        </p:nvGrpSpPr>
        <p:grpSpPr>
          <a:xfrm>
            <a:off x="4896981" y="3208646"/>
            <a:ext cx="1174762" cy="323165"/>
            <a:chOff x="5037514" y="2268425"/>
            <a:chExt cx="921207" cy="323165"/>
          </a:xfrm>
        </p:grpSpPr>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0315" y="2285051"/>
              <a:ext cx="278406" cy="278406"/>
            </a:xfrm>
            <a:prstGeom prst="rect">
              <a:avLst/>
            </a:prstGeom>
          </p:spPr>
        </p:pic>
        <p:sp>
          <p:nvSpPr>
            <p:cNvPr id="20" name="TextBox 19"/>
            <p:cNvSpPr txBox="1"/>
            <p:nvPr/>
          </p:nvSpPr>
          <p:spPr>
            <a:xfrm>
              <a:off x="5037514" y="2268425"/>
              <a:ext cx="622476" cy="323165"/>
            </a:xfrm>
            <a:prstGeom prst="rect">
              <a:avLst/>
            </a:prstGeom>
            <a:noFill/>
          </p:spPr>
          <p:txBody>
            <a:bodyPr wrap="none" rtlCol="0">
              <a:spAutoFit/>
            </a:bodyPr>
            <a:lstStyle/>
            <a:p>
              <a:r>
                <a:rPr lang="en-US" sz="1500" i="1" dirty="0">
                  <a:solidFill>
                    <a:schemeClr val="accent2">
                      <a:lumMod val="50000"/>
                    </a:schemeClr>
                  </a:solidFill>
                  <a:latin typeface="+mn-lt"/>
                </a:rPr>
                <a:t>*2015</a:t>
              </a:r>
            </a:p>
          </p:txBody>
        </p:sp>
      </p:grpSp>
      <p:grpSp>
        <p:nvGrpSpPr>
          <p:cNvPr id="21" name="Group 20"/>
          <p:cNvGrpSpPr/>
          <p:nvPr/>
        </p:nvGrpSpPr>
        <p:grpSpPr>
          <a:xfrm>
            <a:off x="4905859" y="4306762"/>
            <a:ext cx="1174762" cy="323165"/>
            <a:chOff x="5037514" y="2268425"/>
            <a:chExt cx="921207" cy="323165"/>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0315" y="2285051"/>
              <a:ext cx="278406" cy="278406"/>
            </a:xfrm>
            <a:prstGeom prst="rect">
              <a:avLst/>
            </a:prstGeom>
          </p:spPr>
        </p:pic>
        <p:sp>
          <p:nvSpPr>
            <p:cNvPr id="23" name="TextBox 22"/>
            <p:cNvSpPr txBox="1"/>
            <p:nvPr/>
          </p:nvSpPr>
          <p:spPr>
            <a:xfrm>
              <a:off x="5037514" y="2268425"/>
              <a:ext cx="622476" cy="323165"/>
            </a:xfrm>
            <a:prstGeom prst="rect">
              <a:avLst/>
            </a:prstGeom>
            <a:noFill/>
          </p:spPr>
          <p:txBody>
            <a:bodyPr wrap="none" rtlCol="0">
              <a:spAutoFit/>
            </a:bodyPr>
            <a:lstStyle/>
            <a:p>
              <a:r>
                <a:rPr lang="en-US" sz="1500" i="1" dirty="0">
                  <a:solidFill>
                    <a:schemeClr val="accent2">
                      <a:lumMod val="50000"/>
                    </a:schemeClr>
                  </a:solidFill>
                  <a:latin typeface="+mn-lt"/>
                </a:rPr>
                <a:t>*2011</a:t>
              </a:r>
            </a:p>
          </p:txBody>
        </p:sp>
      </p:grpSp>
      <p:sp>
        <p:nvSpPr>
          <p:cNvPr id="7" name="TextBox 6"/>
          <p:cNvSpPr txBox="1"/>
          <p:nvPr/>
        </p:nvSpPr>
        <p:spPr>
          <a:xfrm>
            <a:off x="1113093" y="5584663"/>
            <a:ext cx="5176482" cy="784830"/>
          </a:xfrm>
          <a:prstGeom prst="rect">
            <a:avLst/>
          </a:prstGeom>
          <a:noFill/>
        </p:spPr>
        <p:txBody>
          <a:bodyPr wrap="none" rtlCol="0">
            <a:spAutoFit/>
          </a:bodyPr>
          <a:lstStyle/>
          <a:p>
            <a:pPr algn="r"/>
            <a:r>
              <a:rPr lang="en-US" sz="1500" i="1" dirty="0">
                <a:solidFill>
                  <a:schemeClr val="accent2">
                    <a:lumMod val="50000"/>
                  </a:schemeClr>
                </a:solidFill>
                <a:latin typeface="+mn-lt"/>
              </a:rPr>
              <a:t>* Since 2011, three of the five science drivers have</a:t>
            </a:r>
            <a:br>
              <a:rPr lang="en-US" sz="1500" i="1" dirty="0">
                <a:solidFill>
                  <a:schemeClr val="accent2">
                    <a:lumMod val="50000"/>
                  </a:schemeClr>
                </a:solidFill>
                <a:latin typeface="+mn-lt"/>
              </a:rPr>
            </a:br>
            <a:r>
              <a:rPr lang="en-US" sz="1500" i="1" dirty="0">
                <a:solidFill>
                  <a:schemeClr val="accent2">
                    <a:lumMod val="50000"/>
                  </a:schemeClr>
                </a:solidFill>
                <a:latin typeface="+mn-lt"/>
              </a:rPr>
              <a:t>been lines of inquiry recognized with Nobel Prizes</a:t>
            </a:r>
            <a:br>
              <a:rPr lang="en-US" sz="1500" i="1" dirty="0">
                <a:solidFill>
                  <a:schemeClr val="accent2">
                    <a:lumMod val="50000"/>
                  </a:schemeClr>
                </a:solidFill>
                <a:latin typeface="+mn-lt"/>
              </a:rPr>
            </a:br>
            <a:endParaRPr lang="en-US" sz="1500" i="1" dirty="0">
              <a:solidFill>
                <a:schemeClr val="accent2">
                  <a:lumMod val="50000"/>
                </a:schemeClr>
              </a:solidFill>
              <a:latin typeface="+mn-lt"/>
            </a:endParaRPr>
          </a:p>
        </p:txBody>
      </p:sp>
      <p:sp>
        <p:nvSpPr>
          <p:cNvPr id="2" name="Footer Placeholder 1"/>
          <p:cNvSpPr>
            <a:spLocks noGrp="1"/>
          </p:cNvSpPr>
          <p:nvPr>
            <p:ph type="ftr" sz="quarter" idx="11"/>
          </p:nvPr>
        </p:nvSpPr>
        <p:spPr/>
        <p:txBody>
          <a:bodyPr/>
          <a:lstStyle/>
          <a:p>
            <a:r>
              <a:rPr lang="en-US"/>
              <a:t>P5 Strategic Planning Process</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26</a:t>
            </a:fld>
            <a:endParaRPr lang="en-US"/>
          </a:p>
        </p:txBody>
      </p:sp>
    </p:spTree>
    <p:extLst>
      <p:ext uri="{BB962C8B-B14F-4D97-AF65-F5344CB8AC3E}">
        <p14:creationId xmlns:p14="http://schemas.microsoft.com/office/powerpoint/2010/main" val="3389729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 y="1283577"/>
            <a:ext cx="8730624" cy="4852333"/>
          </a:xfrm>
          <a:prstGeom prst="rect">
            <a:avLst/>
          </a:prstGeom>
        </p:spPr>
      </p:pic>
      <p:sp>
        <p:nvSpPr>
          <p:cNvPr id="2" name="Content Placeholder 1"/>
          <p:cNvSpPr>
            <a:spLocks noGrp="1"/>
          </p:cNvSpPr>
          <p:nvPr>
            <p:ph idx="1"/>
          </p:nvPr>
        </p:nvSpPr>
        <p:spPr>
          <a:xfrm>
            <a:off x="415539" y="1232313"/>
            <a:ext cx="8410575" cy="4983609"/>
          </a:xfrm>
        </p:spPr>
        <p:txBody>
          <a:bodyPr>
            <a:normAutofit fontScale="85000" lnSpcReduction="20000"/>
          </a:bodyPr>
          <a:lstStyle/>
          <a:p>
            <a:r>
              <a:rPr lang="en-US" b="1" dirty="0">
                <a:effectLst>
                  <a:glow rad="101600">
                    <a:schemeClr val="bg1">
                      <a:alpha val="60000"/>
                    </a:schemeClr>
                  </a:glow>
                </a:effectLst>
              </a:rPr>
              <a:t>“The scientific program required to address all of the most compelling questions of the field is beyond the finances and the technical expertise of any one nation or region.”</a:t>
            </a:r>
          </a:p>
          <a:p>
            <a:endParaRPr lang="en-US" b="0" dirty="0">
              <a:solidFill>
                <a:schemeClr val="tx1"/>
              </a:solidFill>
              <a:effectLst>
                <a:glow rad="101600">
                  <a:schemeClr val="bg1">
                    <a:alpha val="60000"/>
                  </a:schemeClr>
                </a:glow>
              </a:effectLst>
            </a:endParaRPr>
          </a:p>
          <a:p>
            <a:endParaRPr lang="en-US" b="0" dirty="0">
              <a:solidFill>
                <a:schemeClr val="tx1"/>
              </a:solidFill>
              <a:effectLst>
                <a:glow rad="101600">
                  <a:schemeClr val="bg1">
                    <a:alpha val="60000"/>
                  </a:schemeClr>
                </a:glow>
              </a:effectLst>
            </a:endParaRPr>
          </a:p>
          <a:p>
            <a:endParaRPr lang="en-US" b="0" dirty="0">
              <a:solidFill>
                <a:schemeClr val="tx1"/>
              </a:solidFill>
              <a:effectLst>
                <a:glow rad="101600">
                  <a:schemeClr val="bg1">
                    <a:alpha val="60000"/>
                  </a:schemeClr>
                </a:glow>
              </a:effectLst>
            </a:endParaRPr>
          </a:p>
          <a:p>
            <a:pPr marL="0" indent="0">
              <a:buNone/>
            </a:pPr>
            <a:endParaRPr lang="en-US" b="0" dirty="0">
              <a:solidFill>
                <a:schemeClr val="tx1"/>
              </a:solidFill>
              <a:effectLst>
                <a:glow rad="101600">
                  <a:schemeClr val="bg1">
                    <a:alpha val="60000"/>
                  </a:schemeClr>
                </a:glow>
              </a:effectLst>
            </a:endParaRPr>
          </a:p>
          <a:p>
            <a:r>
              <a:rPr lang="en-US" b="1" dirty="0">
                <a:effectLst>
                  <a:glow rad="101600">
                    <a:schemeClr val="bg1">
                      <a:alpha val="60000"/>
                    </a:schemeClr>
                  </a:glow>
                </a:effectLst>
              </a:rPr>
              <a:t>“The capability to address these questions in a comprehensive manner is within reach of a cooperative global program.”</a:t>
            </a:r>
          </a:p>
        </p:txBody>
      </p:sp>
      <p:sp>
        <p:nvSpPr>
          <p:cNvPr id="3" name="Title 2"/>
          <p:cNvSpPr>
            <a:spLocks noGrp="1"/>
          </p:cNvSpPr>
          <p:nvPr>
            <p:ph type="title"/>
          </p:nvPr>
        </p:nvSpPr>
        <p:spPr/>
        <p:txBody>
          <a:bodyPr/>
          <a:lstStyle/>
          <a:p>
            <a:r>
              <a:rPr lang="en-US" dirty="0"/>
              <a:t>P5: Particle Physics Is a Global Field</a:t>
            </a:r>
          </a:p>
        </p:txBody>
      </p:sp>
      <p:sp>
        <p:nvSpPr>
          <p:cNvPr id="6" name="TextBox 5"/>
          <p:cNvSpPr txBox="1"/>
          <p:nvPr/>
        </p:nvSpPr>
        <p:spPr>
          <a:xfrm>
            <a:off x="7041345" y="2761176"/>
            <a:ext cx="851515" cy="984885"/>
          </a:xfrm>
          <a:prstGeom prst="rect">
            <a:avLst/>
          </a:prstGeom>
          <a:noFill/>
        </p:spPr>
        <p:txBody>
          <a:bodyPr wrap="none" rtlCol="0">
            <a:spAutoFit/>
          </a:bodyPr>
          <a:lstStyle/>
          <a:p>
            <a:pPr algn="ctr"/>
            <a:r>
              <a:rPr lang="en-US" sz="1600" dirty="0">
                <a:solidFill>
                  <a:srgbClr val="FF0000"/>
                </a:solidFill>
                <a:effectLst>
                  <a:glow rad="101600">
                    <a:schemeClr val="bg1">
                      <a:alpha val="60000"/>
                    </a:schemeClr>
                  </a:glow>
                </a:effectLst>
              </a:rPr>
              <a:t>CERN</a:t>
            </a:r>
          </a:p>
          <a:p>
            <a:pPr algn="ctr"/>
            <a:r>
              <a:rPr lang="en-US" sz="1400" i="1" dirty="0">
                <a:solidFill>
                  <a:srgbClr val="FF0000"/>
                </a:solidFill>
                <a:effectLst>
                  <a:glow rad="101600">
                    <a:schemeClr val="bg1">
                      <a:alpha val="60000"/>
                    </a:schemeClr>
                  </a:glow>
                </a:effectLst>
              </a:rPr>
              <a:t>Large</a:t>
            </a:r>
            <a:br>
              <a:rPr lang="en-US" sz="1400" i="1" dirty="0">
                <a:solidFill>
                  <a:srgbClr val="FF0000"/>
                </a:solidFill>
                <a:effectLst>
                  <a:glow rad="101600">
                    <a:schemeClr val="bg1">
                      <a:alpha val="60000"/>
                    </a:schemeClr>
                  </a:glow>
                </a:effectLst>
              </a:rPr>
            </a:br>
            <a:r>
              <a:rPr lang="en-US" sz="1400" i="1" dirty="0">
                <a:solidFill>
                  <a:srgbClr val="FF0000"/>
                </a:solidFill>
                <a:effectLst>
                  <a:glow rad="101600">
                    <a:schemeClr val="bg1">
                      <a:alpha val="60000"/>
                    </a:schemeClr>
                  </a:glow>
                </a:effectLst>
              </a:rPr>
              <a:t>Hadron</a:t>
            </a:r>
            <a:br>
              <a:rPr lang="en-US" sz="1400" i="1" dirty="0">
                <a:solidFill>
                  <a:srgbClr val="FF0000"/>
                </a:solidFill>
                <a:effectLst>
                  <a:glow rad="101600">
                    <a:schemeClr val="bg1">
                      <a:alpha val="60000"/>
                    </a:schemeClr>
                  </a:glow>
                </a:effectLst>
              </a:rPr>
            </a:br>
            <a:r>
              <a:rPr lang="en-US" sz="1400" i="1" dirty="0">
                <a:solidFill>
                  <a:srgbClr val="FF0000"/>
                </a:solidFill>
                <a:effectLst>
                  <a:glow rad="101600">
                    <a:schemeClr val="bg1">
                      <a:alpha val="60000"/>
                    </a:schemeClr>
                  </a:glow>
                </a:effectLst>
              </a:rPr>
              <a:t>Collider</a:t>
            </a:r>
          </a:p>
        </p:txBody>
      </p:sp>
      <p:sp>
        <p:nvSpPr>
          <p:cNvPr id="7" name="TextBox 6"/>
          <p:cNvSpPr txBox="1"/>
          <p:nvPr/>
        </p:nvSpPr>
        <p:spPr>
          <a:xfrm>
            <a:off x="4238379" y="2761177"/>
            <a:ext cx="1415772" cy="984885"/>
          </a:xfrm>
          <a:prstGeom prst="rect">
            <a:avLst/>
          </a:prstGeom>
          <a:noFill/>
        </p:spPr>
        <p:txBody>
          <a:bodyPr wrap="none" rtlCol="0">
            <a:spAutoFit/>
          </a:bodyPr>
          <a:lstStyle/>
          <a:p>
            <a:pPr algn="ctr"/>
            <a:r>
              <a:rPr lang="en-US" sz="1600" dirty="0">
                <a:solidFill>
                  <a:srgbClr val="FF0000"/>
                </a:solidFill>
                <a:effectLst>
                  <a:glow rad="101600">
                    <a:schemeClr val="bg1">
                      <a:alpha val="60000"/>
                    </a:schemeClr>
                  </a:glow>
                </a:effectLst>
              </a:rPr>
              <a:t>Fermilab</a:t>
            </a:r>
          </a:p>
          <a:p>
            <a:pPr algn="ctr"/>
            <a:r>
              <a:rPr lang="en-US" sz="1400" i="1" dirty="0">
                <a:solidFill>
                  <a:srgbClr val="FF0000"/>
                </a:solidFill>
                <a:effectLst>
                  <a:glow rad="101600">
                    <a:schemeClr val="bg1">
                      <a:alpha val="60000"/>
                    </a:schemeClr>
                  </a:glow>
                </a:effectLst>
              </a:rPr>
              <a:t>Long-Baseline</a:t>
            </a:r>
            <a:br>
              <a:rPr lang="en-US" sz="1400" i="1" dirty="0">
                <a:solidFill>
                  <a:srgbClr val="FF0000"/>
                </a:solidFill>
                <a:effectLst>
                  <a:glow rad="101600">
                    <a:schemeClr val="bg1">
                      <a:alpha val="60000"/>
                    </a:schemeClr>
                  </a:glow>
                </a:effectLst>
              </a:rPr>
            </a:br>
            <a:r>
              <a:rPr lang="en-US" sz="1400" i="1" dirty="0">
                <a:solidFill>
                  <a:srgbClr val="FF0000"/>
                </a:solidFill>
                <a:effectLst>
                  <a:glow rad="101600">
                    <a:schemeClr val="bg1">
                      <a:alpha val="60000"/>
                    </a:schemeClr>
                  </a:glow>
                </a:effectLst>
              </a:rPr>
              <a:t>Neutrino</a:t>
            </a:r>
            <a:br>
              <a:rPr lang="en-US" sz="1400" i="1" dirty="0">
                <a:solidFill>
                  <a:srgbClr val="FF0000"/>
                </a:solidFill>
                <a:effectLst>
                  <a:glow rad="101600">
                    <a:schemeClr val="bg1">
                      <a:alpha val="60000"/>
                    </a:schemeClr>
                  </a:glow>
                </a:effectLst>
              </a:rPr>
            </a:br>
            <a:r>
              <a:rPr lang="en-US" sz="1400" i="1" dirty="0">
                <a:solidFill>
                  <a:srgbClr val="FF0000"/>
                </a:solidFill>
                <a:effectLst>
                  <a:glow rad="101600">
                    <a:schemeClr val="bg1">
                      <a:alpha val="60000"/>
                    </a:schemeClr>
                  </a:glow>
                </a:effectLst>
              </a:rPr>
              <a:t>Facility</a:t>
            </a:r>
          </a:p>
        </p:txBody>
      </p:sp>
      <p:sp>
        <p:nvSpPr>
          <p:cNvPr id="9" name="TextBox 8"/>
          <p:cNvSpPr txBox="1"/>
          <p:nvPr/>
        </p:nvSpPr>
        <p:spPr>
          <a:xfrm>
            <a:off x="1069596" y="2868900"/>
            <a:ext cx="1438214" cy="769441"/>
          </a:xfrm>
          <a:prstGeom prst="rect">
            <a:avLst/>
          </a:prstGeom>
          <a:noFill/>
        </p:spPr>
        <p:txBody>
          <a:bodyPr wrap="none" rtlCol="0">
            <a:spAutoFit/>
          </a:bodyPr>
          <a:lstStyle/>
          <a:p>
            <a:pPr algn="ctr"/>
            <a:r>
              <a:rPr lang="en-US" sz="1600" dirty="0">
                <a:solidFill>
                  <a:srgbClr val="FF0000"/>
                </a:solidFill>
                <a:effectLst>
                  <a:glow rad="101600">
                    <a:schemeClr val="bg1">
                      <a:alpha val="60000"/>
                    </a:schemeClr>
                  </a:glow>
                </a:effectLst>
              </a:rPr>
              <a:t>Japan</a:t>
            </a:r>
          </a:p>
          <a:p>
            <a:pPr algn="ctr"/>
            <a:r>
              <a:rPr lang="en-US" sz="1400" i="1" dirty="0">
                <a:solidFill>
                  <a:srgbClr val="FF0000"/>
                </a:solidFill>
                <a:effectLst>
                  <a:glow rad="101600">
                    <a:schemeClr val="bg1">
                      <a:alpha val="60000"/>
                    </a:schemeClr>
                  </a:glow>
                </a:effectLst>
              </a:rPr>
              <a:t>International</a:t>
            </a:r>
            <a:br>
              <a:rPr lang="en-US" sz="1400" i="1" dirty="0">
                <a:solidFill>
                  <a:srgbClr val="FF0000"/>
                </a:solidFill>
                <a:effectLst>
                  <a:glow rad="101600">
                    <a:schemeClr val="bg1">
                      <a:alpha val="60000"/>
                    </a:schemeClr>
                  </a:glow>
                </a:effectLst>
              </a:rPr>
            </a:br>
            <a:r>
              <a:rPr lang="en-US" sz="1400" i="1" dirty="0">
                <a:solidFill>
                  <a:srgbClr val="FF0000"/>
                </a:solidFill>
                <a:effectLst>
                  <a:glow rad="101600">
                    <a:schemeClr val="bg1">
                      <a:alpha val="60000"/>
                    </a:schemeClr>
                  </a:glow>
                </a:effectLst>
              </a:rPr>
              <a:t>Linear Collider</a:t>
            </a:r>
          </a:p>
        </p:txBody>
      </p:sp>
      <p:sp>
        <p:nvSpPr>
          <p:cNvPr id="8" name="TextBox 7"/>
          <p:cNvSpPr txBox="1"/>
          <p:nvPr/>
        </p:nvSpPr>
        <p:spPr>
          <a:xfrm>
            <a:off x="639350" y="918368"/>
            <a:ext cx="3736920" cy="369332"/>
          </a:xfrm>
          <a:prstGeom prst="rect">
            <a:avLst/>
          </a:prstGeom>
          <a:noFill/>
        </p:spPr>
        <p:txBody>
          <a:bodyPr wrap="none" rtlCol="0">
            <a:spAutoFit/>
          </a:bodyPr>
          <a:lstStyle/>
          <a:p>
            <a:r>
              <a:rPr lang="en-US" dirty="0"/>
              <a:t>From Chapter 1 of the P5 Report</a:t>
            </a:r>
          </a:p>
        </p:txBody>
      </p:sp>
      <p:sp>
        <p:nvSpPr>
          <p:cNvPr id="11" name="Footer Placeholder 10"/>
          <p:cNvSpPr>
            <a:spLocks noGrp="1"/>
          </p:cNvSpPr>
          <p:nvPr>
            <p:ph type="ftr" sz="quarter" idx="11"/>
          </p:nvPr>
        </p:nvSpPr>
        <p:spPr/>
        <p:txBody>
          <a:bodyPr/>
          <a:lstStyle/>
          <a:p>
            <a:r>
              <a:rPr lang="en-US"/>
              <a:t>P5 Strategic Planning Process</a:t>
            </a:r>
            <a:endParaRPr lang="en-US" dirty="0"/>
          </a:p>
        </p:txBody>
      </p:sp>
      <p:sp>
        <p:nvSpPr>
          <p:cNvPr id="12" name="Slide Number Placeholder 11"/>
          <p:cNvSpPr>
            <a:spLocks noGrp="1"/>
          </p:cNvSpPr>
          <p:nvPr>
            <p:ph type="sldNum" sz="quarter" idx="12"/>
          </p:nvPr>
        </p:nvSpPr>
        <p:spPr/>
        <p:txBody>
          <a:bodyPr/>
          <a:lstStyle/>
          <a:p>
            <a:fld id="{600448BA-62AF-4340-AB5F-316C0E06117B}" type="slidenum">
              <a:rPr lang="en-US" smtClean="0"/>
              <a:pPr/>
              <a:t>27</a:t>
            </a:fld>
            <a:endParaRPr lang="en-US"/>
          </a:p>
        </p:txBody>
      </p:sp>
    </p:spTree>
    <p:extLst>
      <p:ext uri="{BB962C8B-B14F-4D97-AF65-F5344CB8AC3E}">
        <p14:creationId xmlns:p14="http://schemas.microsoft.com/office/powerpoint/2010/main" val="371546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t>“The United States and major players in other regions can together address the full breadth of the field’s most urgent scientific questions if each </a:t>
            </a:r>
            <a:r>
              <a:rPr lang="en-US" b="1" dirty="0">
                <a:solidFill>
                  <a:srgbClr val="0070C0"/>
                </a:solidFill>
              </a:rPr>
              <a:t>hosts a unique world-class facility </a:t>
            </a:r>
            <a:r>
              <a:rPr lang="en-US" b="1" dirty="0"/>
              <a:t>at home and </a:t>
            </a:r>
            <a:r>
              <a:rPr lang="en-US" b="1" dirty="0">
                <a:solidFill>
                  <a:srgbClr val="0070C0"/>
                </a:solidFill>
              </a:rPr>
              <a:t>partners in high-priority facilities </a:t>
            </a:r>
            <a:r>
              <a:rPr lang="en-US" b="1" dirty="0"/>
              <a:t>hosted elsewhere.”</a:t>
            </a:r>
          </a:p>
          <a:p>
            <a:pPr lvl="1"/>
            <a:r>
              <a:rPr lang="en-US" dirty="0"/>
              <a:t>“Strong foundations of international cooperation exist, with the Large Hadron Collider (LHC) at CERN serving as an example of a successful large international science project.”</a:t>
            </a:r>
          </a:p>
          <a:p>
            <a:r>
              <a:rPr lang="en-US" b="1" dirty="0"/>
              <a:t>“The field is at a juncture where the major players each plan to host one of the large projects most needed by the worldwide scientific community.”</a:t>
            </a:r>
          </a:p>
        </p:txBody>
      </p:sp>
      <p:sp>
        <p:nvSpPr>
          <p:cNvPr id="3" name="Title 2"/>
          <p:cNvSpPr>
            <a:spLocks noGrp="1"/>
          </p:cNvSpPr>
          <p:nvPr>
            <p:ph type="title"/>
          </p:nvPr>
        </p:nvSpPr>
        <p:spPr/>
        <p:txBody>
          <a:bodyPr>
            <a:normAutofit fontScale="90000"/>
          </a:bodyPr>
          <a:lstStyle/>
          <a:p>
            <a:r>
              <a:rPr lang="en-US" dirty="0"/>
              <a:t>P5: Particle Physics Is a Global Field II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7299" y="5762901"/>
            <a:ext cx="545418" cy="536934"/>
          </a:xfrm>
          <a:prstGeom prst="rect">
            <a:avLst/>
          </a:prstGeom>
        </p:spPr>
      </p:pic>
      <p:sp>
        <p:nvSpPr>
          <p:cNvPr id="7" name="Footer Placeholder 6"/>
          <p:cNvSpPr>
            <a:spLocks noGrp="1"/>
          </p:cNvSpPr>
          <p:nvPr>
            <p:ph type="ftr" sz="quarter" idx="11"/>
          </p:nvPr>
        </p:nvSpPr>
        <p:spPr/>
        <p:txBody>
          <a:bodyPr/>
          <a:lstStyle/>
          <a:p>
            <a:r>
              <a:rPr lang="en-US"/>
              <a:t>P5 Strategic Planning Process</a:t>
            </a:r>
            <a:endParaRPr lang="en-US" dirty="0"/>
          </a:p>
        </p:txBody>
      </p:sp>
      <p:sp>
        <p:nvSpPr>
          <p:cNvPr id="8" name="Slide Number Placeholder 7"/>
          <p:cNvSpPr>
            <a:spLocks noGrp="1"/>
          </p:cNvSpPr>
          <p:nvPr>
            <p:ph type="sldNum" sz="quarter" idx="12"/>
          </p:nvPr>
        </p:nvSpPr>
        <p:spPr/>
        <p:txBody>
          <a:bodyPr/>
          <a:lstStyle/>
          <a:p>
            <a:fld id="{600448BA-62AF-4340-AB5F-316C0E06117B}" type="slidenum">
              <a:rPr lang="en-US" smtClean="0"/>
              <a:pPr/>
              <a:t>28</a:t>
            </a:fld>
            <a:endParaRPr lang="en-US"/>
          </a:p>
        </p:txBody>
      </p:sp>
    </p:spTree>
    <p:extLst>
      <p:ext uri="{BB962C8B-B14F-4D97-AF65-F5344CB8AC3E}">
        <p14:creationId xmlns:p14="http://schemas.microsoft.com/office/powerpoint/2010/main" val="3247079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P5:Particle Physics is a Global Field III</a:t>
            </a:r>
          </a:p>
        </p:txBody>
      </p:sp>
      <p:sp>
        <p:nvSpPr>
          <p:cNvPr id="3" name="Content Placeholder 2"/>
          <p:cNvSpPr>
            <a:spLocks noGrp="1"/>
          </p:cNvSpPr>
          <p:nvPr>
            <p:ph idx="1"/>
          </p:nvPr>
        </p:nvSpPr>
        <p:spPr>
          <a:xfrm>
            <a:off x="467277" y="958340"/>
            <a:ext cx="6631783" cy="5290724"/>
          </a:xfrm>
        </p:spPr>
        <p:txBody>
          <a:bodyPr>
            <a:normAutofit lnSpcReduction="10000"/>
          </a:bodyPr>
          <a:lstStyle/>
          <a:p>
            <a:pPr lvl="0"/>
            <a:r>
              <a:rPr lang="en-US" sz="2400" b="1" dirty="0"/>
              <a:t>P5 identified two highest-priority large international projects:</a:t>
            </a:r>
          </a:p>
          <a:p>
            <a:pPr lvl="1"/>
            <a:r>
              <a:rPr lang="en-US" sz="2100" dirty="0"/>
              <a:t>Continue strong collaboration in the </a:t>
            </a:r>
            <a:r>
              <a:rPr lang="en-US" sz="2100" b="1" dirty="0"/>
              <a:t>Large Hadron Collider</a:t>
            </a:r>
            <a:r>
              <a:rPr lang="en-US" sz="2100" dirty="0"/>
              <a:t> at CERN, including the High-Luminosity LHC accelerator and detector upgrades.</a:t>
            </a:r>
          </a:p>
          <a:p>
            <a:pPr lvl="1"/>
            <a:r>
              <a:rPr lang="en-US" sz="2100" dirty="0"/>
              <a:t>Develop a world-leading neutrino program with U.S.-hosted </a:t>
            </a:r>
            <a:r>
              <a:rPr lang="en-US" sz="2100" b="1" dirty="0"/>
              <a:t>Long-Baseline Neutrino Facility/Deep Underground Neutrino Experiment </a:t>
            </a:r>
            <a:r>
              <a:rPr lang="en-US" sz="2100" dirty="0"/>
              <a:t>as the centerpiece.</a:t>
            </a:r>
          </a:p>
          <a:p>
            <a:pPr lvl="1"/>
            <a:r>
              <a:rPr lang="en-US" sz="2000" dirty="0"/>
              <a:t>A 3</a:t>
            </a:r>
            <a:r>
              <a:rPr lang="en-US" sz="2000" baseline="30000" dirty="0"/>
              <a:t>rd</a:t>
            </a:r>
            <a:r>
              <a:rPr lang="en-US" sz="2000" dirty="0"/>
              <a:t> large project, large-scale involvement in the International Linear Collider in Japan, could not be pursued due to budgetary constraints.</a:t>
            </a:r>
          </a:p>
        </p:txBody>
      </p:sp>
      <p:pic>
        <p:nvPicPr>
          <p:cNvPr id="8" name="Content Placeholder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3463">
            <a:off x="7420966" y="1344908"/>
            <a:ext cx="1513439" cy="1958568"/>
          </a:xfrm>
          <a:prstGeom prst="rect">
            <a:avLst/>
          </a:prstGeom>
          <a:ln>
            <a:solidFill>
              <a:schemeClr val="tx1"/>
            </a:solidFill>
          </a:ln>
        </p:spPr>
      </p:pic>
      <p:pic>
        <p:nvPicPr>
          <p:cNvPr id="1026" name="Picture 2" descr="Image result for large hadron colli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9060" y="3679377"/>
            <a:ext cx="2044940" cy="1050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9060" y="4729965"/>
            <a:ext cx="2044940" cy="151909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29</a:t>
            </a:fld>
            <a:endParaRPr lang="en-US"/>
          </a:p>
        </p:txBody>
      </p:sp>
    </p:spTree>
    <p:extLst>
      <p:ext uri="{BB962C8B-B14F-4D97-AF65-F5344CB8AC3E}">
        <p14:creationId xmlns:p14="http://schemas.microsoft.com/office/powerpoint/2010/main" val="392445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AF3C-6768-44D7-AAD9-B78D8C6A4218}"/>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CDD8AC03-39B9-4EC9-99E8-45E6D45F3F7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2835014-7D9B-4B29-ADDB-7BCF0A770AB4}"/>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6D503335-8165-4D85-B9A3-5FFE8A477DB1}"/>
              </a:ext>
            </a:extLst>
          </p:cNvPr>
          <p:cNvSpPr>
            <a:spLocks noGrp="1"/>
          </p:cNvSpPr>
          <p:nvPr>
            <p:ph type="sldNum" sz="quarter" idx="12"/>
          </p:nvPr>
        </p:nvSpPr>
        <p:spPr/>
        <p:txBody>
          <a:bodyPr/>
          <a:lstStyle/>
          <a:p>
            <a:fld id="{600448BA-62AF-4340-AB5F-316C0E06117B}" type="slidenum">
              <a:rPr lang="en-US" smtClean="0"/>
              <a:t>3</a:t>
            </a:fld>
            <a:endParaRPr lang="en-US"/>
          </a:p>
        </p:txBody>
      </p:sp>
    </p:spTree>
    <p:extLst>
      <p:ext uri="{BB962C8B-B14F-4D97-AF65-F5344CB8AC3E}">
        <p14:creationId xmlns:p14="http://schemas.microsoft.com/office/powerpoint/2010/main" val="721459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0" y="2"/>
            <a:ext cx="8840495" cy="902525"/>
          </a:xfrm>
        </p:spPr>
        <p:txBody>
          <a:bodyPr>
            <a:noAutofit/>
          </a:bodyPr>
          <a:lstStyle/>
          <a:p>
            <a:r>
              <a:rPr lang="en-US" sz="2800" dirty="0"/>
              <a:t>An important change in direction: LBNE </a:t>
            </a:r>
            <a:r>
              <a:rPr lang="en-US" sz="2800" dirty="0">
                <a:sym typeface="Symbol" panose="05050102010706020507" pitchFamily="18" charset="2"/>
              </a:rPr>
              <a:t> LBNF</a:t>
            </a:r>
            <a:endParaRPr lang="en-US" sz="2800" dirty="0"/>
          </a:p>
        </p:txBody>
      </p:sp>
      <p:sp>
        <p:nvSpPr>
          <p:cNvPr id="3" name="Content Placeholder 2"/>
          <p:cNvSpPr>
            <a:spLocks noGrp="1"/>
          </p:cNvSpPr>
          <p:nvPr>
            <p:ph idx="1"/>
          </p:nvPr>
        </p:nvSpPr>
        <p:spPr/>
        <p:txBody>
          <a:bodyPr>
            <a:normAutofit fontScale="92500" lnSpcReduction="10000"/>
          </a:bodyPr>
          <a:lstStyle/>
          <a:p>
            <a:pPr marL="53975" indent="0">
              <a:buNone/>
            </a:pPr>
            <a:r>
              <a:rPr lang="en-US" sz="1400" b="1" dirty="0">
                <a:solidFill>
                  <a:srgbClr val="FF0000"/>
                </a:solidFill>
              </a:rPr>
              <a:t>P5 recognized that the Long Baseline Neutrino Experiment, which was supported in the 2008 P5 report and had reached CD-1, would not meet the science goals identified by the community and informed by recent neutrino oscillation measurements.</a:t>
            </a:r>
          </a:p>
          <a:p>
            <a:pPr marL="53975" indent="0">
              <a:buNone/>
            </a:pPr>
            <a:r>
              <a:rPr lang="en-US" sz="1400" b="1" dirty="0"/>
              <a:t>From the P5 report:</a:t>
            </a:r>
          </a:p>
          <a:p>
            <a:r>
              <a:rPr lang="en-US" sz="1400" b="1" dirty="0">
                <a:solidFill>
                  <a:schemeClr val="tx2"/>
                </a:solidFill>
              </a:rPr>
              <a:t>The minimum requirements to proceed are the identified capability to reach an exposure of at least 120 </a:t>
            </a:r>
            <a:r>
              <a:rPr lang="en-US" sz="1400" b="1" dirty="0" err="1">
                <a:solidFill>
                  <a:schemeClr val="tx2"/>
                </a:solidFill>
              </a:rPr>
              <a:t>kt</a:t>
            </a:r>
            <a:r>
              <a:rPr lang="en-US" sz="1400" b="1" dirty="0">
                <a:solidFill>
                  <a:schemeClr val="tx2"/>
                </a:solidFill>
              </a:rPr>
              <a:t>*MW*</a:t>
            </a:r>
            <a:r>
              <a:rPr lang="en-US" sz="1400" b="1" dirty="0" err="1">
                <a:solidFill>
                  <a:schemeClr val="tx2"/>
                </a:solidFill>
              </a:rPr>
              <a:t>yr</a:t>
            </a:r>
            <a:r>
              <a:rPr lang="en-US" sz="1400" b="1" dirty="0">
                <a:solidFill>
                  <a:schemeClr val="tx2"/>
                </a:solidFill>
              </a:rPr>
              <a:t> by the 2035 timeframe, the far detector situated underground with cavern space for expansion to at least 40 </a:t>
            </a:r>
            <a:r>
              <a:rPr lang="en-US" sz="1400" b="1" dirty="0" err="1">
                <a:solidFill>
                  <a:schemeClr val="tx2"/>
                </a:solidFill>
              </a:rPr>
              <a:t>kt</a:t>
            </a:r>
            <a:r>
              <a:rPr lang="en-US" sz="1400" b="1" dirty="0">
                <a:solidFill>
                  <a:schemeClr val="tx2"/>
                </a:solidFill>
              </a:rPr>
              <a:t> </a:t>
            </a:r>
            <a:r>
              <a:rPr lang="en-US" sz="1400" b="1" dirty="0" err="1">
                <a:solidFill>
                  <a:schemeClr val="tx2"/>
                </a:solidFill>
              </a:rPr>
              <a:t>LAr</a:t>
            </a:r>
            <a:r>
              <a:rPr lang="en-US" sz="1400" b="1" dirty="0">
                <a:solidFill>
                  <a:schemeClr val="tx2"/>
                </a:solidFill>
              </a:rPr>
              <a:t> fiducial volume, and 1.2 MW beam power upgradable to multi-megawatt power. The experiment should have the demonstrated capability to search for supernova (SN) bursts and for proton decay, providing a significant improvement in discovery sensitivity over current searches for the proton lifetime.</a:t>
            </a:r>
          </a:p>
          <a:p>
            <a:r>
              <a:rPr lang="en-US" sz="1400" dirty="0"/>
              <a:t>These minimum requirements are not met by the current LBNE project’s CD-1 minimum scope.</a:t>
            </a:r>
          </a:p>
          <a:p>
            <a:r>
              <a:rPr lang="en-US" sz="1400" dirty="0"/>
              <a:t>A more ambitious long-baseline neutrino facility has also been urged by the Snowmass community study and in expressions of interest from physicists in other regions. To address even the minimum requirements specified above, the expertise and resources of the international neutrino community are needed. </a:t>
            </a:r>
            <a:r>
              <a:rPr lang="en-US" sz="1400" b="1" dirty="0">
                <a:solidFill>
                  <a:schemeClr val="tx2"/>
                </a:solidFill>
              </a:rPr>
              <a:t>A change in approach is therefore required.</a:t>
            </a:r>
          </a:p>
          <a:p>
            <a:r>
              <a:rPr lang="en-US" sz="1400" b="1" dirty="0"/>
              <a:t>Recommendation 13: Form a new international collaboration to design and execute a highly capable Long-Baseline Neutrino Facility (LBNF) hosted by the U.S. To proceed, a project plan and identified resources must exist to meet the minimum requirements in the text. LBNF is the highest-priority large project in its timeframe.</a:t>
            </a:r>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30</a:t>
            </a:fld>
            <a:endParaRPr lang="en-US"/>
          </a:p>
        </p:txBody>
      </p:sp>
    </p:spTree>
    <p:extLst>
      <p:ext uri="{BB962C8B-B14F-4D97-AF65-F5344CB8AC3E}">
        <p14:creationId xmlns:p14="http://schemas.microsoft.com/office/powerpoint/2010/main" val="210529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Project Priorities</a:t>
            </a:r>
          </a:p>
        </p:txBody>
      </p:sp>
      <p:sp>
        <p:nvSpPr>
          <p:cNvPr id="3" name="Content Placeholder 2"/>
          <p:cNvSpPr>
            <a:spLocks noGrp="1"/>
          </p:cNvSpPr>
          <p:nvPr>
            <p:ph idx="1"/>
          </p:nvPr>
        </p:nvSpPr>
        <p:spPr>
          <a:xfrm>
            <a:off x="467276" y="1017331"/>
            <a:ext cx="3878813" cy="5221425"/>
          </a:xfrm>
        </p:spPr>
        <p:txBody>
          <a:bodyPr>
            <a:normAutofit fontScale="92500" lnSpcReduction="10000"/>
          </a:bodyPr>
          <a:lstStyle/>
          <a:p>
            <a:r>
              <a:rPr lang="en-US" dirty="0"/>
              <a:t>Not all projects presented to P5 through the Snowmass process were selected to move forward</a:t>
            </a:r>
          </a:p>
          <a:p>
            <a:pPr lvl="1"/>
            <a:r>
              <a:rPr lang="en-US" dirty="0"/>
              <a:t>Some ongoing programs were ramped down (MAP)</a:t>
            </a:r>
          </a:p>
          <a:p>
            <a:pPr lvl="1"/>
            <a:r>
              <a:rPr lang="en-US" dirty="0"/>
              <a:t>Many proposed projects were turned down</a:t>
            </a:r>
          </a:p>
          <a:p>
            <a:endParaRPr lang="en-US" dirty="0"/>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31</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529" t="13804" r="3964" b="5412"/>
          <a:stretch/>
        </p:blipFill>
        <p:spPr>
          <a:xfrm>
            <a:off x="4260798" y="1000462"/>
            <a:ext cx="4538957" cy="5361383"/>
          </a:xfrm>
          <a:prstGeom prst="rect">
            <a:avLst/>
          </a:prstGeom>
        </p:spPr>
      </p:pic>
    </p:spTree>
    <p:extLst>
      <p:ext uri="{BB962C8B-B14F-4D97-AF65-F5344CB8AC3E}">
        <p14:creationId xmlns:p14="http://schemas.microsoft.com/office/powerpoint/2010/main" val="65826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Construction and Physics Timeline</a:t>
            </a:r>
          </a:p>
        </p:txBody>
      </p:sp>
      <p:sp>
        <p:nvSpPr>
          <p:cNvPr id="3" name="Content Placeholder 2"/>
          <p:cNvSpPr>
            <a:spLocks noGrp="1"/>
          </p:cNvSpPr>
          <p:nvPr>
            <p:ph idx="1"/>
          </p:nvPr>
        </p:nvSpPr>
        <p:spPr>
          <a:xfrm>
            <a:off x="308611" y="1017331"/>
            <a:ext cx="2452524" cy="5221425"/>
          </a:xfrm>
        </p:spPr>
        <p:txBody>
          <a:bodyPr>
            <a:normAutofit fontScale="70000" lnSpcReduction="20000"/>
          </a:bodyPr>
          <a:lstStyle/>
          <a:p>
            <a:r>
              <a:rPr lang="en-US" dirty="0"/>
              <a:t>Panel made difficult decisions</a:t>
            </a:r>
          </a:p>
          <a:p>
            <a:pPr lvl="1"/>
            <a:r>
              <a:rPr lang="en-US" dirty="0"/>
              <a:t>Many projects were not recommended</a:t>
            </a:r>
          </a:p>
          <a:p>
            <a:r>
              <a:rPr lang="en-US" dirty="0"/>
              <a:t>Final timeline balanced project size and projected science output</a:t>
            </a:r>
          </a:p>
          <a:p>
            <a:pPr lvl="1"/>
            <a:r>
              <a:rPr lang="en-US" dirty="0"/>
              <a:t>Ensure scientific return on investment and stable research career path</a:t>
            </a:r>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32</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8192" b="11501"/>
          <a:stretch/>
        </p:blipFill>
        <p:spPr>
          <a:xfrm>
            <a:off x="2761135" y="1017331"/>
            <a:ext cx="6248693" cy="5083092"/>
          </a:xfrm>
          <a:prstGeom prst="rect">
            <a:avLst/>
          </a:prstGeom>
        </p:spPr>
      </p:pic>
    </p:spTree>
    <p:extLst>
      <p:ext uri="{BB962C8B-B14F-4D97-AF65-F5344CB8AC3E}">
        <p14:creationId xmlns:p14="http://schemas.microsoft.com/office/powerpoint/2010/main" val="287225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Significant Changes in Direction - 1</a:t>
            </a:r>
          </a:p>
        </p:txBody>
      </p:sp>
      <p:sp>
        <p:nvSpPr>
          <p:cNvPr id="3" name="Content Placeholder 2"/>
          <p:cNvSpPr>
            <a:spLocks noGrp="1"/>
          </p:cNvSpPr>
          <p:nvPr>
            <p:ph idx="1"/>
          </p:nvPr>
        </p:nvSpPr>
        <p:spPr>
          <a:xfrm>
            <a:off x="381000" y="998624"/>
            <a:ext cx="8534400" cy="5638800"/>
          </a:xfrm>
        </p:spPr>
        <p:txBody>
          <a:bodyPr>
            <a:noAutofit/>
          </a:bodyPr>
          <a:lstStyle/>
          <a:p>
            <a:pPr lvl="0"/>
            <a:r>
              <a:rPr lang="en-US" sz="2000" b="1" dirty="0"/>
              <a:t>Increase investment in construction.</a:t>
            </a:r>
          </a:p>
          <a:p>
            <a:pPr marL="625475" lvl="1"/>
            <a:r>
              <a:rPr lang="en-US" sz="1800" dirty="0"/>
              <a:t>In constrained scenarios, this implies increased </a:t>
            </a:r>
            <a:r>
              <a:rPr lang="en-US" sz="1800" u="sng" dirty="0"/>
              <a:t>fraction</a:t>
            </a:r>
            <a:r>
              <a:rPr lang="en-US" sz="1800" dirty="0"/>
              <a:t> of budget toward construction</a:t>
            </a:r>
            <a:r>
              <a:rPr lang="en-US" sz="1800" dirty="0">
                <a:solidFill>
                  <a:srgbClr val="D7533A"/>
                </a:solidFill>
              </a:rPr>
              <a:t>.</a:t>
            </a:r>
            <a:endParaRPr lang="en-US" sz="1800" dirty="0"/>
          </a:p>
          <a:p>
            <a:pPr lvl="0"/>
            <a:r>
              <a:rPr lang="en-US" sz="2000" b="1" dirty="0"/>
              <a:t>Reformulate the long-baseline neutrino program as an internationally designed and funded program, with Fermilab as host.</a:t>
            </a:r>
          </a:p>
          <a:p>
            <a:pPr lvl="0"/>
            <a:r>
              <a:rPr lang="en-US" sz="2000" b="1" dirty="0"/>
              <a:t>Upgrade the Fermilab proton accelerator complex to produce the world’s most powerful neutrino beam </a:t>
            </a:r>
          </a:p>
          <a:p>
            <a:pPr marL="625475" lvl="1"/>
            <a:r>
              <a:rPr lang="en-US" sz="1800" dirty="0"/>
              <a:t>redirecting Project-X activities &amp; some existing accelerator R&amp;D</a:t>
            </a:r>
          </a:p>
          <a:p>
            <a:pPr lvl="0"/>
            <a:r>
              <a:rPr lang="en-US" sz="2000" b="1" dirty="0"/>
              <a:t>Proceed immediately with a broad second-generation (G2) dark matter direct detection program. </a:t>
            </a:r>
          </a:p>
          <a:p>
            <a:pPr marL="625475" lvl="1"/>
            <a:r>
              <a:rPr lang="en-US" sz="1800" dirty="0"/>
              <a:t>Invest at level significantly above that called for in 2012 joint agency announcement.</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FA1AB-09A5-4294-9136-F290C8005C6B}" type="slidenum">
              <a:rPr kumimoji="0" lang="en-US" sz="1200" b="0" i="0" u="none" strike="noStrike" kern="1200" cap="none" spc="0" normalizeH="0" baseline="0" noProof="0" smtClean="0">
                <a:ln>
                  <a:noFill/>
                </a:ln>
                <a:solidFill>
                  <a:srgbClr val="2185A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2185AA"/>
              </a:solidFill>
              <a:effectLst/>
              <a:uLnTx/>
              <a:uFillTx/>
              <a:latin typeface="Arial"/>
              <a:ea typeface="+mn-ea"/>
              <a:cs typeface="+mn-cs"/>
            </a:endParaRPr>
          </a:p>
        </p:txBody>
      </p:sp>
    </p:spTree>
    <p:extLst>
      <p:ext uri="{BB962C8B-B14F-4D97-AF65-F5344CB8AC3E}">
        <p14:creationId xmlns:p14="http://schemas.microsoft.com/office/powerpoint/2010/main" val="42197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Significant Changes in Direction - 2</a:t>
            </a:r>
          </a:p>
        </p:txBody>
      </p:sp>
      <p:sp>
        <p:nvSpPr>
          <p:cNvPr id="3" name="Content Placeholder 2"/>
          <p:cNvSpPr>
            <a:spLocks noGrp="1"/>
          </p:cNvSpPr>
          <p:nvPr>
            <p:ph idx="1"/>
          </p:nvPr>
        </p:nvSpPr>
        <p:spPr>
          <a:xfrm>
            <a:off x="381000" y="914400"/>
            <a:ext cx="8534400" cy="5638800"/>
          </a:xfrm>
        </p:spPr>
        <p:txBody>
          <a:bodyPr>
            <a:noAutofit/>
          </a:bodyPr>
          <a:lstStyle/>
          <a:p>
            <a:pPr lvl="0"/>
            <a:r>
              <a:rPr lang="en-US" sz="2000" b="1" dirty="0"/>
              <a:t>Provide increased particle physics funding of CMB research &amp; projects, </a:t>
            </a:r>
          </a:p>
          <a:p>
            <a:pPr marL="625475" lvl="1"/>
            <a:r>
              <a:rPr lang="en-US" sz="1800" dirty="0"/>
              <a:t>as part of the core particle physics program, in context of multiagency partnerships. </a:t>
            </a:r>
          </a:p>
          <a:p>
            <a:pPr lvl="0"/>
            <a:r>
              <a:rPr lang="en-US" sz="2000" b="1" dirty="0"/>
              <a:t>Re-align activities in accelerator R&amp;D, which is critical to enabling future discoveries, based on new physics information and long-term needs. </a:t>
            </a:r>
          </a:p>
          <a:p>
            <a:pPr marL="625475" lvl="1"/>
            <a:r>
              <a:rPr lang="en-US" sz="1800" dirty="0"/>
              <a:t>Reassess the </a:t>
            </a:r>
            <a:r>
              <a:rPr lang="en-US" sz="1800" dirty="0" err="1"/>
              <a:t>Muon</a:t>
            </a:r>
            <a:r>
              <a:rPr lang="en-US" sz="1800" dirty="0"/>
              <a:t> Accelerator Program (MAP), and consult with international partners on the early termination of MICE. </a:t>
            </a:r>
          </a:p>
          <a:p>
            <a:pPr marL="625475" lvl="1"/>
            <a:r>
              <a:rPr lang="en-US" sz="1800" dirty="0"/>
              <a:t>In the general accelerator R&amp;D program, focus on outcomes and capabilities that will dramatically improve cost effectiveness for mid- and far-term accelerators. </a:t>
            </a:r>
          </a:p>
          <a:p>
            <a:pPr lvl="0"/>
            <a:endParaRPr lang="en-US" sz="18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FA1AB-09A5-4294-9136-F290C8005C6B}" type="slidenum">
              <a:rPr kumimoji="0" lang="en-US" sz="1200" b="0" i="0" u="none" strike="noStrike" kern="1200" cap="none" spc="0" normalizeH="0" baseline="0" noProof="0" smtClean="0">
                <a:ln>
                  <a:noFill/>
                </a:ln>
                <a:solidFill>
                  <a:srgbClr val="2185A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2185AA"/>
              </a:solidFill>
              <a:effectLst/>
              <a:uLnTx/>
              <a:uFillTx/>
              <a:latin typeface="Arial"/>
              <a:ea typeface="+mn-ea"/>
              <a:cs typeface="+mn-cs"/>
            </a:endParaRPr>
          </a:p>
        </p:txBody>
      </p:sp>
    </p:spTree>
    <p:extLst>
      <p:ext uri="{BB962C8B-B14F-4D97-AF65-F5344CB8AC3E}">
        <p14:creationId xmlns:p14="http://schemas.microsoft.com/office/powerpoint/2010/main" val="388738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P5: Benefits and Broader Impacts</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6616" y="1016741"/>
            <a:ext cx="651401" cy="641268"/>
          </a:xfrm>
          <a:prstGeom prst="rect">
            <a:avLst/>
          </a:prstGeom>
        </p:spPr>
      </p:pic>
      <p:grpSp>
        <p:nvGrpSpPr>
          <p:cNvPr id="17" name="Group 16"/>
          <p:cNvGrpSpPr/>
          <p:nvPr/>
        </p:nvGrpSpPr>
        <p:grpSpPr>
          <a:xfrm>
            <a:off x="6774458" y="973394"/>
            <a:ext cx="2402005" cy="5258964"/>
            <a:chOff x="6696330" y="802337"/>
            <a:chExt cx="2480134" cy="5430021"/>
          </a:xfrm>
        </p:grpSpPr>
        <p:pic>
          <p:nvPicPr>
            <p:cNvPr id="13" name="Picture 12"/>
            <p:cNvPicPr>
              <a:picLocks noChangeAspect="1"/>
            </p:cNvPicPr>
            <p:nvPr/>
          </p:nvPicPr>
          <p:blipFill rotWithShape="1">
            <a:blip r:embed="rId3"/>
            <a:srcRect t="9826" b="9231"/>
            <a:stretch/>
          </p:blipFill>
          <p:spPr>
            <a:xfrm>
              <a:off x="6696330" y="4745707"/>
              <a:ext cx="2447670" cy="1486651"/>
            </a:xfrm>
            <a:prstGeom prst="rect">
              <a:avLst/>
            </a:prstGeom>
          </p:spPr>
        </p:pic>
        <p:pic>
          <p:nvPicPr>
            <p:cNvPr id="7" name="Picture 6"/>
            <p:cNvPicPr>
              <a:picLocks noChangeAspect="1"/>
            </p:cNvPicPr>
            <p:nvPr/>
          </p:nvPicPr>
          <p:blipFill rotWithShape="1">
            <a:blip r:embed="rId4"/>
            <a:srcRect t="16424" b="10693"/>
            <a:stretch/>
          </p:blipFill>
          <p:spPr>
            <a:xfrm>
              <a:off x="6696330" y="3421931"/>
              <a:ext cx="2447669" cy="1338606"/>
            </a:xfrm>
            <a:prstGeom prst="rect">
              <a:avLst/>
            </a:prstGeom>
          </p:spPr>
        </p:pic>
        <p:pic>
          <p:nvPicPr>
            <p:cNvPr id="8" name="Picture 7"/>
            <p:cNvPicPr>
              <a:picLocks noChangeAspect="1"/>
            </p:cNvPicPr>
            <p:nvPr/>
          </p:nvPicPr>
          <p:blipFill rotWithShape="1">
            <a:blip r:embed="rId5"/>
            <a:srcRect l="-385" t="7449" r="385" b="41863"/>
            <a:stretch/>
          </p:blipFill>
          <p:spPr>
            <a:xfrm>
              <a:off x="6696330" y="2010847"/>
              <a:ext cx="2447670" cy="1411083"/>
            </a:xfrm>
            <a:prstGeom prst="rect">
              <a:avLst/>
            </a:prstGeom>
          </p:spPr>
        </p:pic>
        <p:pic>
          <p:nvPicPr>
            <p:cNvPr id="1026" name="Picture 2" descr="Image res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6330" y="802337"/>
              <a:ext cx="2447670" cy="12085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047885" y="1982939"/>
              <a:ext cx="1128579" cy="461665"/>
            </a:xfrm>
            <a:prstGeom prst="rect">
              <a:avLst/>
            </a:prstGeom>
            <a:noFill/>
          </p:spPr>
          <p:txBody>
            <a:bodyPr wrap="none" rtlCol="0">
              <a:spAutoFit/>
            </a:bodyPr>
            <a:lstStyle/>
            <a:p>
              <a:pPr algn="r"/>
              <a:r>
                <a:rPr lang="en-US" sz="1200" dirty="0">
                  <a:effectLst>
                    <a:glow rad="101600">
                      <a:schemeClr val="bg1">
                        <a:alpha val="40000"/>
                      </a:schemeClr>
                    </a:glow>
                  </a:effectLst>
                  <a:latin typeface="+mn-lt"/>
                </a:rPr>
                <a:t>BGO crystals &amp;</a:t>
              </a:r>
              <a:br>
                <a:rPr lang="en-US" sz="1200" dirty="0">
                  <a:effectLst>
                    <a:glow rad="101600">
                      <a:schemeClr val="bg1">
                        <a:alpha val="40000"/>
                      </a:schemeClr>
                    </a:glow>
                  </a:effectLst>
                  <a:latin typeface="+mn-lt"/>
                </a:rPr>
              </a:br>
              <a:r>
                <a:rPr lang="en-US" sz="1200" dirty="0">
                  <a:effectLst>
                    <a:glow rad="101600">
                      <a:schemeClr val="bg1">
                        <a:alpha val="40000"/>
                      </a:schemeClr>
                    </a:glow>
                  </a:effectLst>
                  <a:latin typeface="+mn-lt"/>
                </a:rPr>
                <a:t>PET industry</a:t>
              </a:r>
            </a:p>
          </p:txBody>
        </p:sp>
        <p:sp>
          <p:nvSpPr>
            <p:cNvPr id="14" name="TextBox 13"/>
            <p:cNvSpPr txBox="1"/>
            <p:nvPr/>
          </p:nvSpPr>
          <p:spPr>
            <a:xfrm>
              <a:off x="8067891" y="5770693"/>
              <a:ext cx="1108573" cy="461665"/>
            </a:xfrm>
            <a:prstGeom prst="rect">
              <a:avLst/>
            </a:prstGeom>
            <a:noFill/>
            <a:effectLst>
              <a:glow rad="127000">
                <a:schemeClr val="tx1"/>
              </a:glow>
            </a:effectLst>
          </p:spPr>
          <p:txBody>
            <a:bodyPr wrap="none" rtlCol="0">
              <a:spAutoFit/>
            </a:bodyPr>
            <a:lstStyle/>
            <a:p>
              <a:pPr algn="r"/>
              <a:r>
                <a:rPr lang="en-US" sz="1200" dirty="0">
                  <a:solidFill>
                    <a:schemeClr val="bg1"/>
                  </a:solidFill>
                  <a:latin typeface="+mn-lt"/>
                </a:rPr>
                <a:t>GEANT &amp;</a:t>
              </a:r>
              <a:br>
                <a:rPr lang="en-US" sz="1200" dirty="0">
                  <a:solidFill>
                    <a:schemeClr val="bg1"/>
                  </a:solidFill>
                  <a:latin typeface="+mn-lt"/>
                </a:rPr>
              </a:br>
              <a:r>
                <a:rPr lang="en-US" sz="1200" dirty="0">
                  <a:solidFill>
                    <a:schemeClr val="bg1"/>
                  </a:solidFill>
                  <a:latin typeface="+mn-lt"/>
                </a:rPr>
                <a:t>space industry</a:t>
              </a:r>
            </a:p>
          </p:txBody>
        </p:sp>
        <p:sp>
          <p:nvSpPr>
            <p:cNvPr id="16" name="TextBox 15"/>
            <p:cNvSpPr txBox="1"/>
            <p:nvPr/>
          </p:nvSpPr>
          <p:spPr>
            <a:xfrm>
              <a:off x="7381081" y="4284041"/>
              <a:ext cx="1762919" cy="461665"/>
            </a:xfrm>
            <a:prstGeom prst="rect">
              <a:avLst/>
            </a:prstGeom>
            <a:noFill/>
            <a:effectLst>
              <a:glow rad="127000">
                <a:schemeClr val="tx1">
                  <a:alpha val="40000"/>
                </a:schemeClr>
              </a:glow>
              <a:outerShdw blurRad="50800" dist="38100" dir="2700000" algn="tl" rotWithShape="0">
                <a:prstClr val="black">
                  <a:alpha val="40000"/>
                </a:prstClr>
              </a:outerShdw>
            </a:effectLst>
          </p:spPr>
          <p:txBody>
            <a:bodyPr wrap="none" rtlCol="0">
              <a:spAutoFit/>
            </a:bodyPr>
            <a:lstStyle/>
            <a:p>
              <a:pPr algn="r"/>
              <a:r>
                <a:rPr lang="en-US" sz="1200" dirty="0">
                  <a:solidFill>
                    <a:schemeClr val="bg1"/>
                  </a:solidFill>
                  <a:latin typeface="+mn-lt"/>
                </a:rPr>
                <a:t>Quantum Field Theory &amp;</a:t>
              </a:r>
              <a:br>
                <a:rPr lang="en-US" sz="1200" dirty="0">
                  <a:solidFill>
                    <a:schemeClr val="bg1"/>
                  </a:solidFill>
                  <a:latin typeface="+mn-lt"/>
                </a:rPr>
              </a:br>
              <a:r>
                <a:rPr lang="en-US" sz="1200" dirty="0">
                  <a:solidFill>
                    <a:schemeClr val="bg1"/>
                  </a:solidFill>
                  <a:latin typeface="+mn-lt"/>
                </a:rPr>
                <a:t>Atomic  (AMO) Physics</a:t>
              </a:r>
            </a:p>
          </p:txBody>
        </p:sp>
      </p:grpSp>
      <p:sp>
        <p:nvSpPr>
          <p:cNvPr id="18" name="Content Placeholder 1"/>
          <p:cNvSpPr txBox="1">
            <a:spLocks/>
          </p:cNvSpPr>
          <p:nvPr/>
        </p:nvSpPr>
        <p:spPr>
          <a:xfrm>
            <a:off x="231552" y="1337375"/>
            <a:ext cx="6542905" cy="4972845"/>
          </a:xfrm>
          <a:prstGeom prst="rect">
            <a:avLst/>
          </a:prstGeom>
        </p:spPr>
        <p:txBody>
          <a:bodyPr vert="horz" lIns="91440" tIns="45720" rIns="91440" bIns="45720" rtlCol="0">
            <a:normAutofit fontScale="550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buFont typeface="Wingdings 3" panose="05040102010807070707" pitchFamily="18" charset="2"/>
              <a:buNone/>
            </a:pPr>
            <a:r>
              <a:rPr lang="en-US" i="1" dirty="0"/>
              <a:t>   	     From the P5 report:</a:t>
            </a:r>
          </a:p>
          <a:p>
            <a:pPr marL="0" indent="0">
              <a:buFont typeface="Wingdings 3" panose="05040102010807070707" pitchFamily="18" charset="2"/>
              <a:buNone/>
            </a:pPr>
            <a:r>
              <a:rPr lang="en-US" dirty="0"/>
              <a:t>Particle physics shares with other basic sciences the need to </a:t>
            </a:r>
            <a:r>
              <a:rPr lang="en-US" dirty="0">
                <a:solidFill>
                  <a:srgbClr val="0070C0"/>
                </a:solidFill>
              </a:rPr>
              <a:t>innovate, invent, and develop technologies</a:t>
            </a:r>
            <a:r>
              <a:rPr lang="en-US" dirty="0"/>
              <a:t> to carry out its mission to explore the nature of matter, energy, space and time.</a:t>
            </a:r>
          </a:p>
          <a:p>
            <a:pPr marL="0" indent="0">
              <a:buFont typeface="Wingdings 3" panose="05040102010807070707" pitchFamily="18" charset="2"/>
              <a:buNone/>
            </a:pPr>
            <a:r>
              <a:rPr lang="en-US" dirty="0"/>
              <a:t>Advanced </a:t>
            </a:r>
            <a:r>
              <a:rPr lang="en-US" dirty="0">
                <a:solidFill>
                  <a:srgbClr val="0070C0"/>
                </a:solidFill>
              </a:rPr>
              <a:t>particle accelerators</a:t>
            </a:r>
            <a:r>
              <a:rPr lang="en-US" dirty="0"/>
              <a:t>, cutting-edge </a:t>
            </a:r>
            <a:r>
              <a:rPr lang="en-US" dirty="0">
                <a:solidFill>
                  <a:srgbClr val="0070C0"/>
                </a:solidFill>
              </a:rPr>
              <a:t>particle detectors</a:t>
            </a:r>
            <a:r>
              <a:rPr lang="en-US" dirty="0"/>
              <a:t>, and sophisticated </a:t>
            </a:r>
            <a:r>
              <a:rPr lang="en-US" dirty="0">
                <a:solidFill>
                  <a:srgbClr val="0070C0"/>
                </a:solidFill>
              </a:rPr>
              <a:t>computing techniques </a:t>
            </a:r>
            <a:r>
              <a:rPr lang="en-US" dirty="0"/>
              <a:t>are the hallmarks of particle physics research.</a:t>
            </a:r>
          </a:p>
          <a:p>
            <a:pPr marL="0" indent="0">
              <a:buFont typeface="Wingdings 3" panose="05040102010807070707" pitchFamily="18" charset="2"/>
              <a:buNone/>
            </a:pPr>
            <a:r>
              <a:rPr lang="en-US" dirty="0"/>
              <a:t>This dedicated research has </a:t>
            </a:r>
            <a:r>
              <a:rPr lang="en-US" dirty="0">
                <a:solidFill>
                  <a:srgbClr val="0070C0"/>
                </a:solidFill>
              </a:rPr>
              <a:t>benefited tremendously from progress in other areas of science</a:t>
            </a:r>
            <a:r>
              <a:rPr lang="en-US" dirty="0"/>
              <a:t> to advance the current state of technology for particle physics.</a:t>
            </a:r>
          </a:p>
          <a:p>
            <a:pPr marL="0" indent="0">
              <a:buFont typeface="Wingdings 3" panose="05040102010807070707" pitchFamily="18" charset="2"/>
              <a:buNone/>
            </a:pPr>
            <a:r>
              <a:rPr lang="en-US" dirty="0"/>
              <a:t>In return, developments within the particle physics community have </a:t>
            </a:r>
            <a:r>
              <a:rPr lang="en-US" dirty="0">
                <a:solidFill>
                  <a:srgbClr val="0070C0"/>
                </a:solidFill>
              </a:rPr>
              <a:t>enabled basic scientific research and applications </a:t>
            </a:r>
            <a:r>
              <a:rPr lang="en-US" dirty="0"/>
              <a:t>in numerous other areas.</a:t>
            </a:r>
          </a:p>
          <a:p>
            <a:pPr marL="0" indent="0">
              <a:buFont typeface="Wingdings 3" panose="05040102010807070707" pitchFamily="18" charset="2"/>
              <a:buNone/>
            </a:pPr>
            <a:r>
              <a:rPr lang="en-US" dirty="0"/>
              <a:t>Research in particle physics </a:t>
            </a:r>
            <a:r>
              <a:rPr lang="en-US" dirty="0">
                <a:solidFill>
                  <a:srgbClr val="0070C0"/>
                </a:solidFill>
              </a:rPr>
              <a:t>inspires young people to engage with science</a:t>
            </a:r>
            <a:r>
              <a:rPr lang="en-US" dirty="0"/>
              <a:t>.</a:t>
            </a:r>
          </a:p>
          <a:p>
            <a:pPr marL="0" indent="0">
              <a:buFont typeface="Wingdings 3" panose="05040102010807070707" pitchFamily="18" charset="2"/>
              <a:buNone/>
            </a:pPr>
            <a:r>
              <a:rPr lang="en-US" dirty="0">
                <a:solidFill>
                  <a:srgbClr val="FF0000"/>
                </a:solidFill>
              </a:rPr>
              <a:t>This broad, connected scientific enterprise provides tremendous benefits to society as a whole.</a:t>
            </a:r>
            <a:endParaRPr lang="en-US" dirty="0"/>
          </a:p>
        </p:txBody>
      </p:sp>
      <p:sp>
        <p:nvSpPr>
          <p:cNvPr id="10" name="Footer Placeholder 9"/>
          <p:cNvSpPr>
            <a:spLocks noGrp="1"/>
          </p:cNvSpPr>
          <p:nvPr>
            <p:ph type="ftr" sz="quarter" idx="11"/>
          </p:nvPr>
        </p:nvSpPr>
        <p:spPr/>
        <p:txBody>
          <a:bodyPr/>
          <a:lstStyle/>
          <a:p>
            <a:r>
              <a:rPr lang="en-US"/>
              <a:t>P5 Strategic Planning Process</a:t>
            </a:r>
            <a:endParaRPr lang="en-US" dirty="0"/>
          </a:p>
        </p:txBody>
      </p:sp>
      <p:sp>
        <p:nvSpPr>
          <p:cNvPr id="11" name="Slide Number Placeholder 10"/>
          <p:cNvSpPr>
            <a:spLocks noGrp="1"/>
          </p:cNvSpPr>
          <p:nvPr>
            <p:ph type="sldNum" sz="quarter" idx="12"/>
          </p:nvPr>
        </p:nvSpPr>
        <p:spPr/>
        <p:txBody>
          <a:bodyPr/>
          <a:lstStyle/>
          <a:p>
            <a:fld id="{600448BA-62AF-4340-AB5F-316C0E06117B}" type="slidenum">
              <a:rPr lang="en-US" smtClean="0"/>
              <a:pPr/>
              <a:t>35</a:t>
            </a:fld>
            <a:endParaRPr lang="en-US"/>
          </a:p>
        </p:txBody>
      </p:sp>
    </p:spTree>
    <p:extLst>
      <p:ext uri="{BB962C8B-B14F-4D97-AF65-F5344CB8AC3E}">
        <p14:creationId xmlns:p14="http://schemas.microsoft.com/office/powerpoint/2010/main" val="2511740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A194-3907-4183-8895-2CE623EC6B28}"/>
              </a:ext>
            </a:extLst>
          </p:cNvPr>
          <p:cNvSpPr>
            <a:spLocks noGrp="1"/>
          </p:cNvSpPr>
          <p:nvPr>
            <p:ph type="title"/>
          </p:nvPr>
        </p:nvSpPr>
        <p:spPr/>
        <p:txBody>
          <a:bodyPr/>
          <a:lstStyle/>
          <a:p>
            <a:r>
              <a:rPr lang="en-US" dirty="0"/>
              <a:t>Rolling Out</a:t>
            </a:r>
            <a:br>
              <a:rPr lang="en-US" dirty="0"/>
            </a:br>
            <a:r>
              <a:rPr lang="en-US" dirty="0"/>
              <a:t>the P5 Report</a:t>
            </a:r>
          </a:p>
        </p:txBody>
      </p:sp>
      <p:sp>
        <p:nvSpPr>
          <p:cNvPr id="3" name="Text Placeholder 2">
            <a:extLst>
              <a:ext uri="{FF2B5EF4-FFF2-40B4-BE49-F238E27FC236}">
                <a16:creationId xmlns:a16="http://schemas.microsoft.com/office/drawing/2014/main" id="{CEF17495-4A24-4A2C-9257-F92B6E719BB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DEFF650D-048C-4E8A-BDBD-6D7E0E69517A}"/>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C7134B70-7FBD-402C-B83E-C441CF150C81}"/>
              </a:ext>
            </a:extLst>
          </p:cNvPr>
          <p:cNvSpPr>
            <a:spLocks noGrp="1"/>
          </p:cNvSpPr>
          <p:nvPr>
            <p:ph type="sldNum" sz="quarter" idx="12"/>
          </p:nvPr>
        </p:nvSpPr>
        <p:spPr/>
        <p:txBody>
          <a:bodyPr/>
          <a:lstStyle/>
          <a:p>
            <a:fld id="{600448BA-62AF-4340-AB5F-316C0E06117B}" type="slidenum">
              <a:rPr lang="en-US" smtClean="0"/>
              <a:t>36</a:t>
            </a:fld>
            <a:endParaRPr lang="en-US"/>
          </a:p>
        </p:txBody>
      </p:sp>
    </p:spTree>
    <p:extLst>
      <p:ext uri="{BB962C8B-B14F-4D97-AF65-F5344CB8AC3E}">
        <p14:creationId xmlns:p14="http://schemas.microsoft.com/office/powerpoint/2010/main" val="3750704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C2EE-06C9-4554-BE8B-A25E588D5E07}"/>
              </a:ext>
            </a:extLst>
          </p:cNvPr>
          <p:cNvSpPr>
            <a:spLocks noGrp="1"/>
          </p:cNvSpPr>
          <p:nvPr>
            <p:ph type="title"/>
          </p:nvPr>
        </p:nvSpPr>
        <p:spPr/>
        <p:txBody>
          <a:bodyPr>
            <a:normAutofit fontScale="90000"/>
          </a:bodyPr>
          <a:lstStyle/>
          <a:p>
            <a:r>
              <a:rPr lang="en-US" dirty="0"/>
              <a:t>The End Game: Rolling out the Report</a:t>
            </a:r>
          </a:p>
        </p:txBody>
      </p:sp>
      <p:sp>
        <p:nvSpPr>
          <p:cNvPr id="3" name="Content Placeholder 2">
            <a:extLst>
              <a:ext uri="{FF2B5EF4-FFF2-40B4-BE49-F238E27FC236}">
                <a16:creationId xmlns:a16="http://schemas.microsoft.com/office/drawing/2014/main" id="{E5D84D97-D823-45AE-8D73-0A49D1A2AEE1}"/>
              </a:ext>
            </a:extLst>
          </p:cNvPr>
          <p:cNvSpPr>
            <a:spLocks noGrp="1"/>
          </p:cNvSpPr>
          <p:nvPr>
            <p:ph idx="1"/>
          </p:nvPr>
        </p:nvSpPr>
        <p:spPr/>
        <p:txBody>
          <a:bodyPr>
            <a:normAutofit fontScale="92500" lnSpcReduction="10000"/>
          </a:bodyPr>
          <a:lstStyle/>
          <a:p>
            <a:r>
              <a:rPr lang="en-US" sz="2400" dirty="0"/>
              <a:t>P5 Report was presented publicly &amp; approved by HEPAP in May 2014.</a:t>
            </a:r>
          </a:p>
          <a:p>
            <a:r>
              <a:rPr lang="en-US" sz="2400" dirty="0"/>
              <a:t>All ready at the time of the May HEPAP meeting: </a:t>
            </a:r>
          </a:p>
          <a:p>
            <a:pPr marL="225425" lvl="1" indent="0">
              <a:buNone/>
            </a:pPr>
            <a:r>
              <a:rPr lang="en-US" sz="2000" dirty="0"/>
              <a:t>•  International partner consultations </a:t>
            </a:r>
          </a:p>
          <a:p>
            <a:pPr marL="225425" lvl="1" indent="0">
              <a:buNone/>
            </a:pPr>
            <a:r>
              <a:rPr lang="en-US" sz="2000" dirty="0"/>
              <a:t>•  Draft versions of 1-page overview and talking points </a:t>
            </a:r>
          </a:p>
          <a:p>
            <a:pPr marL="225425" lvl="1" indent="0">
              <a:buNone/>
            </a:pPr>
            <a:r>
              <a:rPr lang="en-US" sz="2000" dirty="0"/>
              <a:t>•  Press release and web features ready to go </a:t>
            </a:r>
          </a:p>
          <a:p>
            <a:pPr marL="169863" indent="-169863"/>
            <a:r>
              <a:rPr lang="en-US" sz="2400" dirty="0"/>
              <a:t>Followed quickly by: </a:t>
            </a:r>
          </a:p>
          <a:p>
            <a:pPr marL="511175" lvl="1" indent="-285750">
              <a:buFont typeface="Wingdings" panose="05000000000000000000" pitchFamily="2" charset="2"/>
              <a:buChar char="§"/>
            </a:pPr>
            <a:r>
              <a:rPr lang="en-US" sz="2000" dirty="0"/>
              <a:t>Community: Virtual Town Hall, emails, news items, briefings by phone and talks/discussions at universities and labs, and conferences</a:t>
            </a:r>
          </a:p>
          <a:p>
            <a:pPr marL="511175" lvl="1" indent="-285750">
              <a:buFont typeface="Wingdings" panose="05000000000000000000" pitchFamily="2" charset="2"/>
              <a:buChar char="§"/>
            </a:pPr>
            <a:r>
              <a:rPr lang="en-US" sz="2000" dirty="0"/>
              <a:t>Briefing decision makers as requested </a:t>
            </a:r>
          </a:p>
          <a:p>
            <a:r>
              <a:rPr lang="en-US" sz="2400" dirty="0"/>
              <a:t>Continued talks/discussions at community meetings, universities, and labs, international committees </a:t>
            </a:r>
          </a:p>
        </p:txBody>
      </p:sp>
      <p:sp>
        <p:nvSpPr>
          <p:cNvPr id="4" name="Footer Placeholder 3">
            <a:extLst>
              <a:ext uri="{FF2B5EF4-FFF2-40B4-BE49-F238E27FC236}">
                <a16:creationId xmlns:a16="http://schemas.microsoft.com/office/drawing/2014/main" id="{A72CC89A-DEEF-4633-A310-FDC360ACC1F8}"/>
              </a:ext>
            </a:extLst>
          </p:cNvPr>
          <p:cNvSpPr>
            <a:spLocks noGrp="1"/>
          </p:cNvSpPr>
          <p:nvPr>
            <p:ph type="ftr" sz="quarter" idx="11"/>
          </p:nvPr>
        </p:nvSpPr>
        <p:spPr>
          <a:xfrm>
            <a:off x="5039276" y="6308055"/>
            <a:ext cx="3538331"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B5E7450A-B1EE-43C7-AD92-D6FB0E526696}"/>
              </a:ext>
            </a:extLst>
          </p:cNvPr>
          <p:cNvSpPr>
            <a:spLocks noGrp="1"/>
          </p:cNvSpPr>
          <p:nvPr>
            <p:ph type="sldNum" sz="quarter" idx="12"/>
          </p:nvPr>
        </p:nvSpPr>
        <p:spPr/>
        <p:txBody>
          <a:bodyPr/>
          <a:lstStyle/>
          <a:p>
            <a:fld id="{600448BA-62AF-4340-AB5F-316C0E06117B}" type="slidenum">
              <a:rPr lang="en-US" smtClean="0"/>
              <a:pPr/>
              <a:t>37</a:t>
            </a:fld>
            <a:endParaRPr lang="en-US"/>
          </a:p>
        </p:txBody>
      </p:sp>
    </p:spTree>
    <p:extLst>
      <p:ext uri="{BB962C8B-B14F-4D97-AF65-F5344CB8AC3E}">
        <p14:creationId xmlns:p14="http://schemas.microsoft.com/office/powerpoint/2010/main" val="838501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Plan for U.S. Particle Physics</a:t>
            </a:r>
          </a:p>
        </p:txBody>
      </p:sp>
      <p:sp>
        <p:nvSpPr>
          <p:cNvPr id="3" name="Content Placeholder 2"/>
          <p:cNvSpPr>
            <a:spLocks noGrp="1"/>
          </p:cNvSpPr>
          <p:nvPr>
            <p:ph idx="1"/>
          </p:nvPr>
        </p:nvSpPr>
        <p:spPr>
          <a:xfrm>
            <a:off x="304800" y="931744"/>
            <a:ext cx="8534400" cy="5526206"/>
          </a:xfrm>
        </p:spPr>
        <p:txBody>
          <a:bodyPr>
            <a:normAutofit/>
          </a:bodyPr>
          <a:lstStyle/>
          <a:p>
            <a:pPr marL="342900" indent="-228600"/>
            <a:r>
              <a:rPr lang="en-US" sz="2400" b="1" dirty="0">
                <a:solidFill>
                  <a:srgbClr val="7030A0"/>
                </a:solidFill>
              </a:rPr>
              <a:t>Charge:  A strategic plan, executable over 10 years, in the context of a 20-year global vision</a:t>
            </a:r>
          </a:p>
          <a:p>
            <a:pPr marL="342900" indent="-228600"/>
            <a:r>
              <a:rPr lang="en-US" sz="2400" dirty="0"/>
              <a:t>US community has come together to make a plan.</a:t>
            </a:r>
          </a:p>
          <a:p>
            <a:pPr marL="685800" lvl="2" indent="-228600"/>
            <a:r>
              <a:rPr lang="en-US" dirty="0"/>
              <a:t>Driven by the science</a:t>
            </a:r>
          </a:p>
          <a:p>
            <a:pPr marL="685800" lvl="2" indent="-228600"/>
            <a:r>
              <a:rPr lang="en-US" dirty="0"/>
              <a:t>Meets fiscal constraints</a:t>
            </a:r>
          </a:p>
          <a:p>
            <a:pPr marL="685800" lvl="2" indent="-228600"/>
            <a:r>
              <a:rPr lang="en-US" dirty="0"/>
              <a:t>Considers the global context</a:t>
            </a:r>
          </a:p>
          <a:p>
            <a:pPr marL="685800" lvl="2" indent="-228600"/>
            <a:r>
              <a:rPr lang="en-US" dirty="0"/>
              <a:t>Resolves key issues for the field</a:t>
            </a:r>
          </a:p>
          <a:p>
            <a:pPr marL="685800" lvl="2" indent="-228600"/>
            <a:r>
              <a:rPr lang="en-US" dirty="0"/>
              <a:t>Provides a continuous flow of results while making essential investments for the future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FA1AB-09A5-4294-9136-F290C8005C6B}" type="slidenum">
              <a:rPr kumimoji="0" lang="en-US" sz="1200" b="0" i="0" u="none" strike="noStrike" kern="1200" cap="none" spc="0" normalizeH="0" baseline="0" noProof="0" smtClean="0">
                <a:ln>
                  <a:noFill/>
                </a:ln>
                <a:solidFill>
                  <a:srgbClr val="2185A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2185AA"/>
              </a:solidFill>
              <a:effectLst/>
              <a:uLnTx/>
              <a:uFillTx/>
              <a:latin typeface="Arial"/>
              <a:ea typeface="+mn-ea"/>
              <a:cs typeface="+mn-cs"/>
            </a:endParaRPr>
          </a:p>
        </p:txBody>
      </p:sp>
    </p:spTree>
    <p:extLst>
      <p:ext uri="{BB962C8B-B14F-4D97-AF65-F5344CB8AC3E}">
        <p14:creationId xmlns:p14="http://schemas.microsoft.com/office/powerpoint/2010/main" val="2531947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3585-1B08-4298-BEA7-4A4A177C9E4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CD68CE4-C867-4C30-B325-3A9F7E656221}"/>
              </a:ext>
            </a:extLst>
          </p:cNvPr>
          <p:cNvPicPr>
            <a:picLocks noGrp="1" noChangeAspect="1"/>
          </p:cNvPicPr>
          <p:nvPr>
            <p:ph idx="1"/>
          </p:nvPr>
        </p:nvPicPr>
        <p:blipFill>
          <a:blip r:embed="rId2"/>
          <a:stretch>
            <a:fillRect/>
          </a:stretch>
        </p:blipFill>
        <p:spPr>
          <a:xfrm>
            <a:off x="60922" y="981131"/>
            <a:ext cx="8787804" cy="5619694"/>
          </a:xfrm>
          <a:prstGeom prst="rect">
            <a:avLst/>
          </a:prstGeom>
        </p:spPr>
      </p:pic>
      <p:sp>
        <p:nvSpPr>
          <p:cNvPr id="4" name="Footer Placeholder 3">
            <a:extLst>
              <a:ext uri="{FF2B5EF4-FFF2-40B4-BE49-F238E27FC236}">
                <a16:creationId xmlns:a16="http://schemas.microsoft.com/office/drawing/2014/main" id="{52CB0C64-4838-47B2-94AB-DD7CB25AE39B}"/>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283C4737-1D6E-4052-93FB-5C31011730F9}"/>
              </a:ext>
            </a:extLst>
          </p:cNvPr>
          <p:cNvSpPr>
            <a:spLocks noGrp="1"/>
          </p:cNvSpPr>
          <p:nvPr>
            <p:ph type="sldNum" sz="quarter" idx="12"/>
          </p:nvPr>
        </p:nvSpPr>
        <p:spPr/>
        <p:txBody>
          <a:bodyPr/>
          <a:lstStyle/>
          <a:p>
            <a:fld id="{600448BA-62AF-4340-AB5F-316C0E06117B}" type="slidenum">
              <a:rPr lang="en-US" smtClean="0"/>
              <a:pPr/>
              <a:t>39</a:t>
            </a:fld>
            <a:endParaRPr lang="en-US"/>
          </a:p>
        </p:txBody>
      </p:sp>
    </p:spTree>
    <p:extLst>
      <p:ext uri="{BB962C8B-B14F-4D97-AF65-F5344CB8AC3E}">
        <p14:creationId xmlns:p14="http://schemas.microsoft.com/office/powerpoint/2010/main" val="156268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U.S. Strategy in High Energy Physics</a:t>
            </a:r>
          </a:p>
        </p:txBody>
      </p:sp>
      <p:sp>
        <p:nvSpPr>
          <p:cNvPr id="2" name="Content Placeholder 1"/>
          <p:cNvSpPr>
            <a:spLocks noGrp="1"/>
          </p:cNvSpPr>
          <p:nvPr>
            <p:ph idx="1"/>
          </p:nvPr>
        </p:nvSpPr>
        <p:spPr>
          <a:xfrm>
            <a:off x="417036" y="946994"/>
            <a:ext cx="6770251" cy="5361061"/>
          </a:xfrm>
        </p:spPr>
        <p:txBody>
          <a:bodyPr>
            <a:normAutofit fontScale="62500" lnSpcReduction="20000"/>
          </a:bodyPr>
          <a:lstStyle/>
          <a:p>
            <a:r>
              <a:rPr lang="en-US" dirty="0"/>
              <a:t>The global vision presented in the 2014 Particle Physics Project Prioritization Panel (P5) report is the culmination of years of effort by the U.S. particle physics community</a:t>
            </a:r>
          </a:p>
          <a:p>
            <a:pPr lvl="1"/>
            <a:r>
              <a:rPr lang="en-US" dirty="0"/>
              <a:t>2012 – 2013:  Scientific community organized year-long planning exercise (“Snowmass”)</a:t>
            </a:r>
          </a:p>
          <a:p>
            <a:pPr lvl="1"/>
            <a:r>
              <a:rPr lang="en-US" dirty="0"/>
              <a:t>2013 – 2014:  U.S. High Energy Physics Advisory Panel convened P5 to develop a plan to be executed over a ten-year timescale in the context of a 20-year global vision for the field</a:t>
            </a:r>
          </a:p>
          <a:p>
            <a:r>
              <a:rPr lang="en-US" dirty="0"/>
              <a:t>P5 report enables discovery science with a balanced program that deeply intertwines U.S. efforts with international partners</a:t>
            </a:r>
          </a:p>
          <a:p>
            <a:pPr lvl="1"/>
            <a:r>
              <a:rPr lang="en-US" b="1" dirty="0"/>
              <a:t>U.S. particle physics community </a:t>
            </a:r>
            <a:r>
              <a:rPr lang="en-US" dirty="0"/>
              <a:t>strongly supports strategy</a:t>
            </a:r>
          </a:p>
          <a:p>
            <a:pPr lvl="1"/>
            <a:r>
              <a:rPr lang="en-US" b="1" dirty="0"/>
              <a:t>U.S. Administration </a:t>
            </a:r>
            <a:r>
              <a:rPr lang="en-US" dirty="0"/>
              <a:t>has supported implementing the P5 strategy through each President’s Budget Request</a:t>
            </a:r>
          </a:p>
          <a:p>
            <a:pPr lvl="1"/>
            <a:r>
              <a:rPr lang="en-US" b="1" dirty="0"/>
              <a:t>U.S. Congress </a:t>
            </a:r>
            <a:r>
              <a:rPr lang="en-US" dirty="0"/>
              <a:t>has supported implementing the P5 strategy through the language and funding levels in appropriations bills</a:t>
            </a:r>
          </a:p>
          <a:p>
            <a:pPr lvl="1"/>
            <a:r>
              <a:rPr lang="en-US" b="1" dirty="0"/>
              <a:t>International community </a:t>
            </a:r>
            <a:r>
              <a:rPr lang="en-US" dirty="0"/>
              <a:t>recognizes strategy through global partnerships</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038"/>
          <a:stretch/>
        </p:blipFill>
        <p:spPr>
          <a:xfrm rot="21380356">
            <a:off x="7354744" y="1052147"/>
            <a:ext cx="1593482" cy="2145306"/>
          </a:xfrm>
          <a:prstGeom prst="rect">
            <a:avLst/>
          </a:prstGeom>
          <a:ln>
            <a:solidFill>
              <a:schemeClr val="tx1"/>
            </a:solidFill>
          </a:ln>
          <a:effectLst>
            <a:outerShdw blurRad="50800" dist="38100" dir="2700000" algn="tl" rotWithShape="0">
              <a:prstClr val="black">
                <a:alpha val="40000"/>
              </a:prstClr>
            </a:outerShdw>
          </a:effectLst>
        </p:spPr>
      </p:pic>
      <p:pic>
        <p:nvPicPr>
          <p:cNvPr id="1026" name="Picture 2" descr="http://news.fnal.gov/wp-content/uploads/2016/10/2016-10-03_57f2b22fec8e5_2016-10-03_13.22.42_013-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530"/>
          <a:stretch/>
        </p:blipFill>
        <p:spPr bwMode="auto">
          <a:xfrm>
            <a:off x="7246671" y="3399617"/>
            <a:ext cx="1802885" cy="14247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7527" y="5018792"/>
            <a:ext cx="1802885" cy="1136321"/>
          </a:xfrm>
          <a:prstGeom prst="rect">
            <a:avLst/>
          </a:prstGeom>
          <a:effectLst>
            <a:outerShdw blurRad="50800" dist="38100" dir="2700000" algn="tl" rotWithShape="0">
              <a:prstClr val="black">
                <a:alpha val="40000"/>
              </a:prstClr>
            </a:outerShdw>
          </a:effectLst>
        </p:spPr>
      </p:pic>
      <p:sp>
        <p:nvSpPr>
          <p:cNvPr id="5" name="Footer Placeholder 4"/>
          <p:cNvSpPr>
            <a:spLocks noGrp="1"/>
          </p:cNvSpPr>
          <p:nvPr>
            <p:ph type="ftr" sz="quarter" idx="11"/>
          </p:nvPr>
        </p:nvSpPr>
        <p:spPr/>
        <p:txBody>
          <a:bodyPr/>
          <a:lstStyle/>
          <a:p>
            <a:r>
              <a:rPr lang="en-US"/>
              <a:t>P5 Strategic Planning Process</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4</a:t>
            </a:fld>
            <a:endParaRPr lang="en-US"/>
          </a:p>
        </p:txBody>
      </p:sp>
    </p:spTree>
    <p:extLst>
      <p:ext uri="{BB962C8B-B14F-4D97-AF65-F5344CB8AC3E}">
        <p14:creationId xmlns:p14="http://schemas.microsoft.com/office/powerpoint/2010/main" val="2519078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out the report</a:t>
            </a:r>
          </a:p>
        </p:txBody>
      </p:sp>
      <p:sp>
        <p:nvSpPr>
          <p:cNvPr id="3" name="Content Placeholder 2"/>
          <p:cNvSpPr>
            <a:spLocks noGrp="1"/>
          </p:cNvSpPr>
          <p:nvPr>
            <p:ph idx="1"/>
          </p:nvPr>
        </p:nvSpPr>
        <p:spPr/>
        <p:txBody>
          <a:bodyPr>
            <a:normAutofit fontScale="85000" lnSpcReduction="20000"/>
          </a:bodyPr>
          <a:lstStyle/>
          <a:p>
            <a:r>
              <a:rPr lang="en-US" sz="2400" b="1" dirty="0"/>
              <a:t>Roll out in Washington:  Good reception </a:t>
            </a:r>
          </a:p>
          <a:p>
            <a:pPr lvl="1"/>
            <a:r>
              <a:rPr lang="en-US" sz="2000" dirty="0"/>
              <a:t>From Secretary of Energy to DOE Office of HEP</a:t>
            </a:r>
          </a:p>
          <a:p>
            <a:pPr lvl="1"/>
            <a:r>
              <a:rPr lang="en-US" sz="2000" dirty="0"/>
              <a:t>Executive Office of the President </a:t>
            </a:r>
          </a:p>
          <a:p>
            <a:pPr lvl="2"/>
            <a:r>
              <a:rPr lang="en-US" sz="1600" dirty="0">
                <a:solidFill>
                  <a:schemeClr val="accent4">
                    <a:lumMod val="75000"/>
                  </a:schemeClr>
                </a:solidFill>
              </a:rPr>
              <a:t>Office of Management &amp; Budget (OMB) &amp; Office of Science &amp; Technology Policy (OSTP)</a:t>
            </a:r>
          </a:p>
          <a:p>
            <a:pPr lvl="2"/>
            <a:r>
              <a:rPr lang="en-US" sz="1600" dirty="0">
                <a:solidFill>
                  <a:schemeClr val="accent4">
                    <a:lumMod val="75000"/>
                  </a:schemeClr>
                </a:solidFill>
              </a:rPr>
              <a:t>FY16 budget in preparation</a:t>
            </a:r>
          </a:p>
          <a:p>
            <a:pPr lvl="1"/>
            <a:r>
              <a:rPr lang="en-US" sz="2000" dirty="0"/>
              <a:t>Congress (relevant committees of both House and Senate)</a:t>
            </a:r>
          </a:p>
          <a:p>
            <a:pPr lvl="1"/>
            <a:r>
              <a:rPr lang="en-US" sz="2000" dirty="0"/>
              <a:t>Common Washington questions: International collaboration, MAP</a:t>
            </a:r>
          </a:p>
          <a:p>
            <a:r>
              <a:rPr lang="en-US" sz="2400" b="1" dirty="0"/>
              <a:t>Roll out in community:  Good reception</a:t>
            </a:r>
          </a:p>
          <a:p>
            <a:pPr lvl="1"/>
            <a:r>
              <a:rPr lang="en-US" sz="1900" dirty="0"/>
              <a:t>HEPAP, Virtual Town Hall, conferences &amp; workshops</a:t>
            </a:r>
          </a:p>
          <a:p>
            <a:pPr lvl="1"/>
            <a:r>
              <a:rPr lang="en-US" sz="1900" dirty="0"/>
              <a:t>APS Physics Policy Committee</a:t>
            </a:r>
          </a:p>
          <a:p>
            <a:pPr lvl="1"/>
            <a:r>
              <a:rPr lang="en-US" sz="1900" dirty="0"/>
              <a:t>Laboratory Directors</a:t>
            </a:r>
          </a:p>
          <a:p>
            <a:pPr lvl="1"/>
            <a:r>
              <a:rPr lang="en-US" sz="1900" dirty="0"/>
              <a:t>Influential physics leaders</a:t>
            </a:r>
          </a:p>
          <a:p>
            <a:pPr lvl="1"/>
            <a:r>
              <a:rPr lang="en-US" sz="1900" dirty="0"/>
              <a:t>Common community questions:  </a:t>
            </a:r>
          </a:p>
          <a:p>
            <a:pPr lvl="2"/>
            <a:r>
              <a:rPr lang="en-US" sz="1900" dirty="0">
                <a:solidFill>
                  <a:schemeClr val="accent4">
                    <a:lumMod val="75000"/>
                  </a:schemeClr>
                </a:solidFill>
              </a:rPr>
              <a:t>Internationalization of neutrino program, </a:t>
            </a:r>
            <a:r>
              <a:rPr lang="en-US" sz="1900" dirty="0" err="1">
                <a:solidFill>
                  <a:schemeClr val="accent4">
                    <a:lumMod val="75000"/>
                  </a:schemeClr>
                </a:solidFill>
              </a:rPr>
              <a:t>Muon</a:t>
            </a:r>
            <a:r>
              <a:rPr lang="en-US" sz="1900" dirty="0">
                <a:solidFill>
                  <a:schemeClr val="accent4">
                    <a:lumMod val="75000"/>
                  </a:schemeClr>
                </a:solidFill>
              </a:rPr>
              <a:t> Accelerator Program (MAP), impact on research groups, prospects for future machines in US. </a:t>
            </a:r>
          </a:p>
          <a:p>
            <a:pPr lvl="1"/>
            <a:r>
              <a:rPr lang="en-US" sz="2000" dirty="0"/>
              <a:t>International community</a:t>
            </a:r>
          </a:p>
          <a:p>
            <a:pPr lvl="1"/>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FA1AB-09A5-4294-9136-F290C8005C6B}" type="slidenum">
              <a:rPr kumimoji="0" lang="en-US" sz="1200" b="0" i="0" u="none" strike="noStrike" kern="1200" cap="none" spc="0" normalizeH="0" baseline="0" noProof="0" smtClean="0">
                <a:ln>
                  <a:noFill/>
                </a:ln>
                <a:solidFill>
                  <a:srgbClr val="2185A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2185AA"/>
              </a:solidFill>
              <a:effectLst/>
              <a:uLnTx/>
              <a:uFillTx/>
              <a:latin typeface="Arial"/>
              <a:ea typeface="+mn-ea"/>
              <a:cs typeface="+mn-cs"/>
            </a:endParaRPr>
          </a:p>
        </p:txBody>
      </p:sp>
    </p:spTree>
    <p:extLst>
      <p:ext uri="{BB962C8B-B14F-4D97-AF65-F5344CB8AC3E}">
        <p14:creationId xmlns:p14="http://schemas.microsoft.com/office/powerpoint/2010/main" val="2476124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&amp; Public Response to P5</a:t>
            </a:r>
          </a:p>
        </p:txBody>
      </p:sp>
      <p:sp>
        <p:nvSpPr>
          <p:cNvPr id="3" name="Content Placeholder 2"/>
          <p:cNvSpPr>
            <a:spLocks noGrp="1"/>
          </p:cNvSpPr>
          <p:nvPr>
            <p:ph idx="1"/>
          </p:nvPr>
        </p:nvSpPr>
        <p:spPr/>
        <p:txBody>
          <a:bodyPr>
            <a:normAutofit fontScale="85000" lnSpcReduction="20000"/>
          </a:bodyPr>
          <a:lstStyle/>
          <a:p>
            <a:r>
              <a:rPr lang="en-US" dirty="0"/>
              <a:t>U.S. particle physics community enthusiastically supports the new plan.</a:t>
            </a:r>
          </a:p>
          <a:p>
            <a:pPr lvl="1"/>
            <a:r>
              <a:rPr lang="en-US" dirty="0"/>
              <a:t>2,331 community members signed a letter of support to DOE and NSF  (organized by DPF)</a:t>
            </a:r>
          </a:p>
          <a:p>
            <a:r>
              <a:rPr lang="en-US" dirty="0"/>
              <a:t>Major news outlets reported on the recommendations.</a:t>
            </a:r>
          </a:p>
          <a:p>
            <a:pPr lvl="1"/>
            <a:r>
              <a:rPr lang="en-US" dirty="0"/>
              <a:t>Most science publications pointed out that the top priority outlined in the P5 report is the continued participation in the LHC experiments and its upgrades</a:t>
            </a:r>
          </a:p>
          <a:p>
            <a:pPr lvl="1"/>
            <a:r>
              <a:rPr lang="en-US" dirty="0"/>
              <a:t>Often focused on the proposed construction of a billion-dollar-plus Long-Baseline Neutrino Facility, a project that hadn’t received much media attention in the past</a:t>
            </a:r>
          </a:p>
          <a:p>
            <a:pPr lvl="1"/>
            <a:r>
              <a:rPr lang="en-US" dirty="0"/>
              <a:t>An Associated Press article on the report and the proposed LBNF was carried in more than 270 media outlets worldwide</a:t>
            </a:r>
          </a:p>
          <a:p>
            <a:endParaRPr lang="en-US" dirty="0"/>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41</a:t>
            </a:fld>
            <a:endParaRPr lang="en-US"/>
          </a:p>
        </p:txBody>
      </p:sp>
    </p:spTree>
    <p:extLst>
      <p:ext uri="{BB962C8B-B14F-4D97-AF65-F5344CB8AC3E}">
        <p14:creationId xmlns:p14="http://schemas.microsoft.com/office/powerpoint/2010/main" val="3953724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5460198" y="1014358"/>
            <a:ext cx="3392799" cy="38541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00000">
            <a:off x="7099570" y="3665629"/>
            <a:ext cx="1374978" cy="106248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00000">
            <a:off x="5682431" y="3609723"/>
            <a:ext cx="1369995" cy="1772935"/>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13"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00000">
            <a:off x="4992976" y="4318046"/>
            <a:ext cx="1367623" cy="1769865"/>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Continuing Communications</a:t>
            </a:r>
          </a:p>
        </p:txBody>
      </p:sp>
      <p:sp>
        <p:nvSpPr>
          <p:cNvPr id="14" name="Content Placeholder 13"/>
          <p:cNvSpPr>
            <a:spLocks noGrp="1"/>
          </p:cNvSpPr>
          <p:nvPr>
            <p:ph idx="1"/>
          </p:nvPr>
        </p:nvSpPr>
        <p:spPr>
          <a:xfrm>
            <a:off x="314380" y="1014358"/>
            <a:ext cx="4866400" cy="5221425"/>
          </a:xfrm>
        </p:spPr>
        <p:txBody>
          <a:bodyPr>
            <a:normAutofit fontScale="77500" lnSpcReduction="20000"/>
          </a:bodyPr>
          <a:lstStyle/>
          <a:p>
            <a:r>
              <a:rPr lang="en-US" dirty="0"/>
              <a:t>Community groups and Steve Ritz (P5 chair) produce and regularly update community materials on </a:t>
            </a:r>
            <a:r>
              <a:rPr lang="en-US" dirty="0">
                <a:hlinkClick r:id="rId7"/>
              </a:rPr>
              <a:t>usparticlephysics.org</a:t>
            </a:r>
            <a:endParaRPr lang="en-US" dirty="0"/>
          </a:p>
          <a:p>
            <a:pPr lvl="1"/>
            <a:r>
              <a:rPr lang="en-US" dirty="0"/>
              <a:t>Coordinated effort of DPF Executive Committee, </a:t>
            </a:r>
            <a:r>
              <a:rPr lang="en-US" dirty="0" err="1"/>
              <a:t>Fermilab</a:t>
            </a:r>
            <a:r>
              <a:rPr lang="en-US" dirty="0"/>
              <a:t> Users’ Executive Committee, SLAC Users Organization, and U.S. LHC Users Association</a:t>
            </a:r>
          </a:p>
          <a:p>
            <a:pPr lvl="1"/>
            <a:r>
              <a:rPr lang="en-US" dirty="0"/>
              <a:t>Material includes a one-sheet on “Progress and Priorities” regarding implementation of the P5 strategy</a:t>
            </a:r>
          </a:p>
          <a:p>
            <a:pPr lvl="2"/>
            <a:r>
              <a:rPr lang="en-US" dirty="0"/>
              <a:t>Top priorities, recent results, </a:t>
            </a:r>
            <a:br>
              <a:rPr lang="en-US" dirty="0"/>
            </a:br>
            <a:r>
              <a:rPr lang="en-US" dirty="0"/>
              <a:t>program advances, looking forward</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00000">
            <a:off x="5814106" y="4313380"/>
            <a:ext cx="1374977" cy="177938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15" name="Content Placeholder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00000">
            <a:off x="6612305" y="4343677"/>
            <a:ext cx="1374977" cy="1779382"/>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11" name="Content Placeholder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00000">
            <a:off x="7428864" y="4336662"/>
            <a:ext cx="1367623" cy="1769866"/>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18" name="Footer Placeholder 17"/>
          <p:cNvSpPr>
            <a:spLocks noGrp="1"/>
          </p:cNvSpPr>
          <p:nvPr>
            <p:ph type="ftr" sz="quarter" idx="11"/>
          </p:nvPr>
        </p:nvSpPr>
        <p:spPr/>
        <p:txBody>
          <a:bodyPr/>
          <a:lstStyle/>
          <a:p>
            <a:r>
              <a:rPr lang="en-US"/>
              <a:t>P5 Strategic Planning Process</a:t>
            </a:r>
            <a:endParaRPr lang="en-US" dirty="0"/>
          </a:p>
        </p:txBody>
      </p:sp>
      <p:sp>
        <p:nvSpPr>
          <p:cNvPr id="19" name="Slide Number Placeholder 18"/>
          <p:cNvSpPr>
            <a:spLocks noGrp="1"/>
          </p:cNvSpPr>
          <p:nvPr>
            <p:ph type="sldNum" sz="quarter" idx="12"/>
          </p:nvPr>
        </p:nvSpPr>
        <p:spPr/>
        <p:txBody>
          <a:bodyPr/>
          <a:lstStyle/>
          <a:p>
            <a:fld id="{600448BA-62AF-4340-AB5F-316C0E06117B}" type="slidenum">
              <a:rPr lang="en-US" smtClean="0"/>
              <a:pPr/>
              <a:t>42</a:t>
            </a:fld>
            <a:endParaRPr lang="en-US"/>
          </a:p>
        </p:txBody>
      </p:sp>
    </p:spTree>
    <p:extLst>
      <p:ext uri="{BB962C8B-B14F-4D97-AF65-F5344CB8AC3E}">
        <p14:creationId xmlns:p14="http://schemas.microsoft.com/office/powerpoint/2010/main" val="322259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C8A-66D2-4E07-9086-12E8CD88281D}"/>
              </a:ext>
            </a:extLst>
          </p:cNvPr>
          <p:cNvSpPr>
            <a:spLocks noGrp="1"/>
          </p:cNvSpPr>
          <p:nvPr>
            <p:ph type="title"/>
          </p:nvPr>
        </p:nvSpPr>
        <p:spPr/>
        <p:txBody>
          <a:bodyPr/>
          <a:lstStyle/>
          <a:p>
            <a:r>
              <a:rPr lang="en-US" dirty="0"/>
              <a:t>Important Impacts of the P5 Report</a:t>
            </a:r>
          </a:p>
        </p:txBody>
      </p:sp>
      <p:sp>
        <p:nvSpPr>
          <p:cNvPr id="3" name="Text Placeholder 2">
            <a:extLst>
              <a:ext uri="{FF2B5EF4-FFF2-40B4-BE49-F238E27FC236}">
                <a16:creationId xmlns:a16="http://schemas.microsoft.com/office/drawing/2014/main" id="{60E3B32C-91BC-4837-BB14-157D58A34B3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29B1F94-FA22-42A6-BF74-D3F4ECE41AC5}"/>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70DFFF7C-12AF-4350-AD8B-4B7890395873}"/>
              </a:ext>
            </a:extLst>
          </p:cNvPr>
          <p:cNvSpPr>
            <a:spLocks noGrp="1"/>
          </p:cNvSpPr>
          <p:nvPr>
            <p:ph type="sldNum" sz="quarter" idx="12"/>
          </p:nvPr>
        </p:nvSpPr>
        <p:spPr/>
        <p:txBody>
          <a:bodyPr/>
          <a:lstStyle/>
          <a:p>
            <a:fld id="{600448BA-62AF-4340-AB5F-316C0E06117B}" type="slidenum">
              <a:rPr lang="en-US" smtClean="0"/>
              <a:t>43</a:t>
            </a:fld>
            <a:endParaRPr lang="en-US"/>
          </a:p>
        </p:txBody>
      </p:sp>
    </p:spTree>
    <p:extLst>
      <p:ext uri="{BB962C8B-B14F-4D97-AF65-F5344CB8AC3E}">
        <p14:creationId xmlns:p14="http://schemas.microsoft.com/office/powerpoint/2010/main" val="151649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Congress Supports P5 Strategy</a:t>
            </a:r>
          </a:p>
        </p:txBody>
      </p:sp>
      <p:sp>
        <p:nvSpPr>
          <p:cNvPr id="4" name="Slide Number Placeholder 3"/>
          <p:cNvSpPr>
            <a:spLocks noGrp="1"/>
          </p:cNvSpPr>
          <p:nvPr>
            <p:ph type="sldNum" sz="quarter" idx="12"/>
          </p:nvPr>
        </p:nvSpPr>
        <p:spPr/>
        <p:txBody>
          <a:bodyPr/>
          <a:lstStyle/>
          <a:p>
            <a:fld id="{26CA2777-A89F-4130-B308-73BB65955918}" type="slidenum">
              <a:rPr lang="en-US" smtClean="0">
                <a:solidFill>
                  <a:srgbClr val="0F3F66"/>
                </a:solidFill>
              </a:rPr>
              <a:pPr/>
              <a:t>44</a:t>
            </a:fld>
            <a:endParaRPr lang="en-US" dirty="0">
              <a:solidFill>
                <a:srgbClr val="0F3F66"/>
              </a:solidFill>
            </a:endParaRPr>
          </a:p>
        </p:txBody>
      </p:sp>
      <p:graphicFrame>
        <p:nvGraphicFramePr>
          <p:cNvPr id="7" name="Chart 6"/>
          <p:cNvGraphicFramePr>
            <a:graphicFrameLocks/>
          </p:cNvGraphicFramePr>
          <p:nvPr>
            <p:extLst/>
          </p:nvPr>
        </p:nvGraphicFramePr>
        <p:xfrm>
          <a:off x="169334" y="3505200"/>
          <a:ext cx="8763905" cy="262822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a:t>P5 Strategic Planning Process</a:t>
            </a:r>
            <a:endParaRPr lang="en-US" dirty="0"/>
          </a:p>
        </p:txBody>
      </p:sp>
      <p:sp>
        <p:nvSpPr>
          <p:cNvPr id="8" name="Content Placeholder 1"/>
          <p:cNvSpPr txBox="1">
            <a:spLocks/>
          </p:cNvSpPr>
          <p:nvPr/>
        </p:nvSpPr>
        <p:spPr>
          <a:xfrm>
            <a:off x="162465" y="2135677"/>
            <a:ext cx="8839125" cy="1213001"/>
          </a:xfrm>
          <a:prstGeom prst="rect">
            <a:avLst/>
          </a:prstGeom>
          <a:solidFill>
            <a:schemeClr val="bg1"/>
          </a:solidFill>
          <a:ln>
            <a:solidFill>
              <a:schemeClr val="tx1"/>
            </a:solidFill>
          </a:ln>
          <a:effectLst>
            <a:outerShdw blurRad="165100" dist="76200" dir="19560000" algn="bl" rotWithShape="0">
              <a:prstClr val="black">
                <a:alpha val="41000"/>
              </a:prstClr>
            </a:outerShdw>
          </a:effectLst>
        </p:spPr>
        <p:txBody>
          <a:bodyPr vert="horz" lIns="91440" tIns="45720" rIns="91440" bIns="45720" rtlCol="0">
            <a:normAutofit fontScale="700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53975" indent="0">
              <a:buNone/>
            </a:pPr>
            <a:r>
              <a:rPr lang="en-US" sz="2500" b="1" dirty="0">
                <a:solidFill>
                  <a:srgbClr val="C00000"/>
                </a:solidFill>
              </a:rPr>
              <a:t>“Four years into executing the P5, the Committee commends the Office of Science and the high energy physics community for achieving significant accomplishments and meeting the milestones and goals set forth in the strategic plan…”</a:t>
            </a:r>
            <a:endParaRPr lang="en-US" sz="2500" dirty="0">
              <a:solidFill>
                <a:srgbClr val="C00000"/>
              </a:solidFill>
            </a:endParaRPr>
          </a:p>
        </p:txBody>
      </p:sp>
      <p:sp>
        <p:nvSpPr>
          <p:cNvPr id="10" name="Content Placeholder 1"/>
          <p:cNvSpPr>
            <a:spLocks noGrp="1"/>
          </p:cNvSpPr>
          <p:nvPr>
            <p:ph idx="1"/>
          </p:nvPr>
        </p:nvSpPr>
        <p:spPr>
          <a:xfrm>
            <a:off x="286787" y="902528"/>
            <a:ext cx="8736488" cy="1547058"/>
          </a:xfrm>
        </p:spPr>
        <p:txBody>
          <a:bodyPr>
            <a:normAutofit fontScale="55000" lnSpcReduction="20000"/>
          </a:bodyPr>
          <a:lstStyle/>
          <a:p>
            <a:r>
              <a:rPr lang="en-US" dirty="0"/>
              <a:t>FY 2019 Senate Energy and Water Development Appropriations Report:</a:t>
            </a:r>
          </a:p>
          <a:p>
            <a:pPr lvl="1"/>
            <a:r>
              <a:rPr lang="en-US" sz="2500" dirty="0">
                <a:solidFill>
                  <a:schemeClr val="tx1"/>
                </a:solidFill>
              </a:rPr>
              <a:t>“The Committee recommends $1,010,000,000 for High Energy Physics. </a:t>
            </a:r>
            <a:r>
              <a:rPr lang="en-US" sz="2500" b="1" dirty="0">
                <a:solidFill>
                  <a:srgbClr val="0070C0"/>
                </a:solidFill>
              </a:rPr>
              <a:t>The Committee strongly supports the Department’s efforts to advance the recommendations of the Particle Physics Project Prioritization Panel Report [P5]</a:t>
            </a:r>
            <a:r>
              <a:rPr lang="en-US" sz="2500" b="1" dirty="0">
                <a:solidFill>
                  <a:schemeClr val="tx1"/>
                </a:solidFill>
              </a:rPr>
              <a:t>, </a:t>
            </a:r>
            <a:r>
              <a:rPr lang="en-US" sz="2500" dirty="0">
                <a:solidFill>
                  <a:schemeClr val="tx1"/>
                </a:solidFill>
              </a:rPr>
              <a:t>which established clear priorities for the domestic particle physics program…”</a:t>
            </a:r>
          </a:p>
        </p:txBody>
      </p:sp>
    </p:spTree>
    <p:extLst>
      <p:ext uri="{BB962C8B-B14F-4D97-AF65-F5344CB8AC3E}">
        <p14:creationId xmlns:p14="http://schemas.microsoft.com/office/powerpoint/2010/main" val="2197982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a:t>Growing International Partnerships</a:t>
            </a:r>
          </a:p>
        </p:txBody>
      </p:sp>
      <p:sp>
        <p:nvSpPr>
          <p:cNvPr id="2" name="Content Placeholder 1"/>
          <p:cNvSpPr>
            <a:spLocks noGrp="1"/>
          </p:cNvSpPr>
          <p:nvPr>
            <p:ph idx="1"/>
          </p:nvPr>
        </p:nvSpPr>
        <p:spPr>
          <a:xfrm>
            <a:off x="308713" y="993968"/>
            <a:ext cx="6121810" cy="5246824"/>
          </a:xfrm>
        </p:spPr>
        <p:txBody>
          <a:bodyPr>
            <a:normAutofit fontScale="47500" lnSpcReduction="20000"/>
          </a:bodyPr>
          <a:lstStyle/>
          <a:p>
            <a:r>
              <a:rPr lang="en-US" dirty="0"/>
              <a:t>CERN is an important partner with DOE through cooperative agreements signed in 2015 and 2017</a:t>
            </a:r>
          </a:p>
          <a:p>
            <a:r>
              <a:rPr lang="en-US" dirty="0"/>
              <a:t>UK-U.S. Science and Technology Agreement signed Sep. 20, 2017</a:t>
            </a:r>
          </a:p>
          <a:p>
            <a:pPr lvl="1"/>
            <a:r>
              <a:rPr lang="en-US" dirty="0"/>
              <a:t>Major project under this agreement is UK investment in LBNF/DUNE/PIP-II program</a:t>
            </a:r>
          </a:p>
          <a:p>
            <a:r>
              <a:rPr lang="en-US" dirty="0"/>
              <a:t>DOE and DAE-India Project Annex II on Neutrino Research signed April 16, 2018</a:t>
            </a:r>
          </a:p>
          <a:p>
            <a:pPr lvl="1"/>
            <a:r>
              <a:rPr lang="en-US" dirty="0"/>
              <a:t>Expands accelerator science collaboration with India to include the science for neutrinos</a:t>
            </a:r>
          </a:p>
          <a:p>
            <a:r>
              <a:rPr lang="en-US" dirty="0"/>
              <a:t>DOE and Italian Ministry of Education, Universities and Research agreements on neutrinos and accelerators</a:t>
            </a:r>
          </a:p>
          <a:p>
            <a:pPr lvl="1"/>
            <a:r>
              <a:rPr lang="en-US" dirty="0"/>
              <a:t>Agreement under an umbrella agreement on neutrino science collaboration signed June 28, 2018</a:t>
            </a:r>
          </a:p>
          <a:p>
            <a:pPr lvl="1"/>
            <a:r>
              <a:rPr lang="en-US" dirty="0"/>
              <a:t>Annex agreement for PIP-II accelerator signed Dec. 4, 2018</a:t>
            </a:r>
          </a:p>
          <a:p>
            <a:r>
              <a:rPr lang="en-US" dirty="0"/>
              <a:t>Statements of Interest each from CEA and CNRS (France), expressing interest in U.S.-hosted Neutrino Program, signed December 2018</a:t>
            </a:r>
          </a:p>
          <a:p>
            <a:r>
              <a:rPr lang="en-US" dirty="0"/>
              <a:t>Close coordination by DOE with U.S. Government agencies, including the State Department, on </a:t>
            </a:r>
            <a:br>
              <a:rPr lang="en-US" dirty="0"/>
            </a:br>
            <a:r>
              <a:rPr lang="en-US" dirty="0"/>
              <a:t>establishing cooperative agreements</a:t>
            </a:r>
          </a:p>
          <a:p>
            <a:pPr lvl="1"/>
            <a:r>
              <a:rPr lang="en-US" dirty="0"/>
              <a:t>Actively pursuing engagements with other potential global partners to advance particle physics program</a:t>
            </a:r>
          </a:p>
        </p:txBody>
      </p:sp>
      <p:grpSp>
        <p:nvGrpSpPr>
          <p:cNvPr id="6" name="Group 5"/>
          <p:cNvGrpSpPr/>
          <p:nvPr/>
        </p:nvGrpSpPr>
        <p:grpSpPr>
          <a:xfrm>
            <a:off x="6059146" y="1033666"/>
            <a:ext cx="3084854" cy="5595737"/>
            <a:chOff x="4770913" y="794220"/>
            <a:chExt cx="4360790" cy="7910208"/>
          </a:xfrm>
        </p:grpSpPr>
        <p:pic>
          <p:nvPicPr>
            <p:cNvPr id="14" name="Picture 2" descr="http://news.fnal.gov/wp-content/uploads/2018/12/jim-siegrist-maurizio-greganti-italy-doe-pip-i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509"/>
            <a:stretch/>
          </p:blipFill>
          <p:spPr bwMode="auto">
            <a:xfrm>
              <a:off x="6845601" y="7478725"/>
              <a:ext cx="2286000" cy="12257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image00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15" t="34257" r="4836" b="7902"/>
            <a:stretch/>
          </p:blipFill>
          <p:spPr bwMode="auto">
            <a:xfrm>
              <a:off x="5295898" y="3218556"/>
              <a:ext cx="2286099" cy="183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s://cds.cern.ch/record/2116461/files/MAX_7433.jpg?subformat=icon-1440"/>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45602" y="1887838"/>
              <a:ext cx="2286101" cy="123576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5998" y="794220"/>
              <a:ext cx="2285999" cy="1285875"/>
            </a:xfrm>
            <a:prstGeom prst="rect">
              <a:avLst/>
            </a:prstGeom>
          </p:spPr>
        </p:pic>
        <p:pic>
          <p:nvPicPr>
            <p:cNvPr id="11" name="Picture 2" descr="Secretary Perry signs neutrino research MOU with Indian Energy Minister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5602" y="5146511"/>
              <a:ext cx="2285999" cy="1667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news.fnal.gov/wp-content/uploads/2018/06/US-Italy-signing-1-300x17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0913" y="6904128"/>
              <a:ext cx="2286000" cy="125095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6696947" y="1924069"/>
            <a:ext cx="83869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CERN</a:t>
            </a:r>
            <a:endParaRPr lang="en-US" sz="1200" b="1" dirty="0">
              <a:latin typeface="Arial" panose="020B0604020202020204" pitchFamily="34" charset="0"/>
              <a:cs typeface="Arial" panose="020B0604020202020204" pitchFamily="34" charset="0"/>
            </a:endParaRPr>
          </a:p>
        </p:txBody>
      </p:sp>
      <p:sp>
        <p:nvSpPr>
          <p:cNvPr id="17" name="TextBox 16"/>
          <p:cNvSpPr txBox="1"/>
          <p:nvPr/>
        </p:nvSpPr>
        <p:spPr>
          <a:xfrm>
            <a:off x="8047727" y="3021810"/>
            <a:ext cx="51809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UK</a:t>
            </a:r>
            <a:endParaRPr lang="en-US" sz="1200" b="1" dirty="0">
              <a:latin typeface="Arial" panose="020B0604020202020204" pitchFamily="34" charset="0"/>
              <a:cs typeface="Arial" panose="020B0604020202020204" pitchFamily="34" charset="0"/>
            </a:endParaRPr>
          </a:p>
        </p:txBody>
      </p:sp>
      <p:sp>
        <p:nvSpPr>
          <p:cNvPr id="18" name="TextBox 17"/>
          <p:cNvSpPr txBox="1"/>
          <p:nvPr/>
        </p:nvSpPr>
        <p:spPr>
          <a:xfrm>
            <a:off x="6803520" y="4319408"/>
            <a:ext cx="72327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India</a:t>
            </a:r>
            <a:endParaRPr lang="en-US" sz="1200" b="1" dirty="0">
              <a:latin typeface="Arial" panose="020B0604020202020204" pitchFamily="34" charset="0"/>
              <a:cs typeface="Arial" panose="020B0604020202020204" pitchFamily="34" charset="0"/>
            </a:endParaRPr>
          </a:p>
        </p:txBody>
      </p:sp>
      <p:sp>
        <p:nvSpPr>
          <p:cNvPr id="19" name="TextBox 18"/>
          <p:cNvSpPr txBox="1"/>
          <p:nvPr/>
        </p:nvSpPr>
        <p:spPr>
          <a:xfrm>
            <a:off x="6915959" y="6193977"/>
            <a:ext cx="64633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Italy</a:t>
            </a:r>
            <a:endParaRPr lang="en-US" sz="1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00448BA-62AF-4340-AB5F-316C0E06117B}" type="slidenum">
              <a:rPr lang="en-US" smtClean="0"/>
              <a:pPr/>
              <a:t>45</a:t>
            </a:fld>
            <a:endParaRPr lang="en-US"/>
          </a:p>
        </p:txBody>
      </p:sp>
    </p:spTree>
    <p:extLst>
      <p:ext uri="{BB962C8B-B14F-4D97-AF65-F5344CB8AC3E}">
        <p14:creationId xmlns:p14="http://schemas.microsoft.com/office/powerpoint/2010/main" val="2310232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13DA-2623-46DC-9347-332BB28B0D02}"/>
              </a:ext>
            </a:extLst>
          </p:cNvPr>
          <p:cNvSpPr>
            <a:spLocks noGrp="1"/>
          </p:cNvSpPr>
          <p:nvPr>
            <p:ph type="title"/>
          </p:nvPr>
        </p:nvSpPr>
        <p:spPr/>
        <p:txBody>
          <a:bodyPr/>
          <a:lstStyle/>
          <a:p>
            <a:r>
              <a:rPr lang="en-US" sz="4800" dirty="0"/>
              <a:t>Why is</a:t>
            </a:r>
            <a:br>
              <a:rPr lang="en-US" sz="4800" dirty="0"/>
            </a:br>
            <a:r>
              <a:rPr lang="en-US" sz="4800" dirty="0"/>
              <a:t>2014 P5 Report Successful?</a:t>
            </a:r>
          </a:p>
        </p:txBody>
      </p:sp>
      <p:sp>
        <p:nvSpPr>
          <p:cNvPr id="3" name="Text Placeholder 2">
            <a:extLst>
              <a:ext uri="{FF2B5EF4-FFF2-40B4-BE49-F238E27FC236}">
                <a16:creationId xmlns:a16="http://schemas.microsoft.com/office/drawing/2014/main" id="{D92649EA-E9D2-4D12-B520-FE91C0CBE70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09BAA4B-36D1-4C20-9506-E6D3A66FF122}"/>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CC4E6160-7796-4809-AC8F-39A77FF5B641}"/>
              </a:ext>
            </a:extLst>
          </p:cNvPr>
          <p:cNvSpPr>
            <a:spLocks noGrp="1"/>
          </p:cNvSpPr>
          <p:nvPr>
            <p:ph type="sldNum" sz="quarter" idx="12"/>
          </p:nvPr>
        </p:nvSpPr>
        <p:spPr/>
        <p:txBody>
          <a:bodyPr/>
          <a:lstStyle/>
          <a:p>
            <a:fld id="{600448BA-62AF-4340-AB5F-316C0E06117B}" type="slidenum">
              <a:rPr lang="en-US" smtClean="0"/>
              <a:t>46</a:t>
            </a:fld>
            <a:endParaRPr lang="en-US"/>
          </a:p>
        </p:txBody>
      </p:sp>
    </p:spTree>
    <p:extLst>
      <p:ext uri="{BB962C8B-B14F-4D97-AF65-F5344CB8AC3E}">
        <p14:creationId xmlns:p14="http://schemas.microsoft.com/office/powerpoint/2010/main" val="1067596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4BB4-7386-44E9-A255-AAE36A6179FB}"/>
              </a:ext>
            </a:extLst>
          </p:cNvPr>
          <p:cNvSpPr>
            <a:spLocks noGrp="1"/>
          </p:cNvSpPr>
          <p:nvPr>
            <p:ph type="title"/>
          </p:nvPr>
        </p:nvSpPr>
        <p:spPr/>
        <p:txBody>
          <a:bodyPr>
            <a:normAutofit/>
          </a:bodyPr>
          <a:lstStyle/>
          <a:p>
            <a:r>
              <a:rPr lang="en-US" dirty="0"/>
              <a:t>Generally Important to Success</a:t>
            </a:r>
          </a:p>
        </p:txBody>
      </p:sp>
      <p:sp>
        <p:nvSpPr>
          <p:cNvPr id="3" name="Content Placeholder 2">
            <a:extLst>
              <a:ext uri="{FF2B5EF4-FFF2-40B4-BE49-F238E27FC236}">
                <a16:creationId xmlns:a16="http://schemas.microsoft.com/office/drawing/2014/main" id="{F8906E96-4212-46A0-9B72-CB29C5AC16AA}"/>
              </a:ext>
            </a:extLst>
          </p:cNvPr>
          <p:cNvSpPr>
            <a:spLocks noGrp="1"/>
          </p:cNvSpPr>
          <p:nvPr>
            <p:ph idx="1"/>
          </p:nvPr>
        </p:nvSpPr>
        <p:spPr/>
        <p:txBody>
          <a:bodyPr>
            <a:noAutofit/>
          </a:bodyPr>
          <a:lstStyle/>
          <a:p>
            <a:r>
              <a:rPr lang="en-US" sz="1800" b="1" dirty="0"/>
              <a:t>The report addresses different audiences.</a:t>
            </a:r>
          </a:p>
          <a:p>
            <a:pPr lvl="1"/>
            <a:r>
              <a:rPr lang="en-US" sz="1400" dirty="0"/>
              <a:t>HEP community, DOE HEP &amp; SC, OMB, Congress</a:t>
            </a:r>
          </a:p>
          <a:p>
            <a:r>
              <a:rPr lang="en-US" sz="1800" b="1" dirty="0"/>
              <a:t>The report presented a strategic plan, a well-balanced, scientifically compelling program, not strictly a prioritization of projects.</a:t>
            </a:r>
          </a:p>
          <a:p>
            <a:pPr>
              <a:lnSpc>
                <a:spcPct val="100000"/>
              </a:lnSpc>
            </a:pPr>
            <a:r>
              <a:rPr lang="en-US" sz="1800" b="1" dirty="0"/>
              <a:t>What are some generally important points?</a:t>
            </a:r>
          </a:p>
          <a:p>
            <a:pPr lvl="1">
              <a:lnSpc>
                <a:spcPct val="100000"/>
              </a:lnSpc>
            </a:pPr>
            <a:r>
              <a:rPr lang="en-US" sz="1800" dirty="0"/>
              <a:t>Community support</a:t>
            </a:r>
          </a:p>
          <a:p>
            <a:pPr lvl="1">
              <a:lnSpc>
                <a:spcPct val="100000"/>
              </a:lnSpc>
            </a:pPr>
            <a:r>
              <a:rPr lang="en-US" sz="1800" dirty="0"/>
              <a:t>Credible panel</a:t>
            </a:r>
          </a:p>
          <a:p>
            <a:pPr lvl="1"/>
            <a:r>
              <a:rPr lang="en-US" sz="1800" dirty="0"/>
              <a:t>Strongly prioritized the science case as the deciding factor</a:t>
            </a:r>
          </a:p>
          <a:p>
            <a:pPr lvl="1">
              <a:lnSpc>
                <a:spcPct val="100000"/>
              </a:lnSpc>
            </a:pPr>
            <a:r>
              <a:rPr lang="en-US" sz="1800" dirty="0"/>
              <a:t>Restructuring of LBNF/DUNE into a scientifically strong project</a:t>
            </a:r>
          </a:p>
          <a:p>
            <a:pPr lvl="1">
              <a:lnSpc>
                <a:spcPct val="100000"/>
              </a:lnSpc>
            </a:pPr>
            <a:r>
              <a:rPr lang="en-US" sz="1800" dirty="0"/>
              <a:t>Presentation of report and articulation of rationales strengthened by peer-review.</a:t>
            </a:r>
          </a:p>
          <a:p>
            <a:pPr lvl="1">
              <a:lnSpc>
                <a:spcPct val="100000"/>
              </a:lnSpc>
            </a:pPr>
            <a:r>
              <a:rPr lang="en-US" sz="1800" dirty="0"/>
              <a:t>Report provided rationale of prioritization</a:t>
            </a:r>
          </a:p>
          <a:p>
            <a:pPr lvl="1"/>
            <a:r>
              <a:rPr lang="en-US" sz="1800" dirty="0"/>
              <a:t>Communicating the report (P5 Chair S. Ritz was important here)</a:t>
            </a:r>
          </a:p>
        </p:txBody>
      </p:sp>
      <p:sp>
        <p:nvSpPr>
          <p:cNvPr id="4" name="Footer Placeholder 3">
            <a:extLst>
              <a:ext uri="{FF2B5EF4-FFF2-40B4-BE49-F238E27FC236}">
                <a16:creationId xmlns:a16="http://schemas.microsoft.com/office/drawing/2014/main" id="{20B9F44A-AD42-4F84-97F4-E925E7EFB51B}"/>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B1F5587D-FB7F-4087-AC42-0DC7D885F138}"/>
              </a:ext>
            </a:extLst>
          </p:cNvPr>
          <p:cNvSpPr>
            <a:spLocks noGrp="1"/>
          </p:cNvSpPr>
          <p:nvPr>
            <p:ph type="sldNum" sz="quarter" idx="12"/>
          </p:nvPr>
        </p:nvSpPr>
        <p:spPr/>
        <p:txBody>
          <a:bodyPr/>
          <a:lstStyle/>
          <a:p>
            <a:fld id="{600448BA-62AF-4340-AB5F-316C0E06117B}" type="slidenum">
              <a:rPr lang="en-US" smtClean="0"/>
              <a:pPr/>
              <a:t>47</a:t>
            </a:fld>
            <a:endParaRPr lang="en-US"/>
          </a:p>
        </p:txBody>
      </p:sp>
    </p:spTree>
    <p:extLst>
      <p:ext uri="{BB962C8B-B14F-4D97-AF65-F5344CB8AC3E}">
        <p14:creationId xmlns:p14="http://schemas.microsoft.com/office/powerpoint/2010/main" val="4111518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4BB4-7386-44E9-A255-AAE36A6179FB}"/>
              </a:ext>
            </a:extLst>
          </p:cNvPr>
          <p:cNvSpPr>
            <a:spLocks noGrp="1"/>
          </p:cNvSpPr>
          <p:nvPr>
            <p:ph type="title"/>
          </p:nvPr>
        </p:nvSpPr>
        <p:spPr/>
        <p:txBody>
          <a:bodyPr>
            <a:normAutofit/>
          </a:bodyPr>
          <a:lstStyle/>
          <a:p>
            <a:r>
              <a:rPr lang="en-US" dirty="0"/>
              <a:t>Additionally key to HEP Community</a:t>
            </a:r>
          </a:p>
        </p:txBody>
      </p:sp>
      <p:sp>
        <p:nvSpPr>
          <p:cNvPr id="3" name="Content Placeholder 2">
            <a:extLst>
              <a:ext uri="{FF2B5EF4-FFF2-40B4-BE49-F238E27FC236}">
                <a16:creationId xmlns:a16="http://schemas.microsoft.com/office/drawing/2014/main" id="{F8906E96-4212-46A0-9B72-CB29C5AC16AA}"/>
              </a:ext>
            </a:extLst>
          </p:cNvPr>
          <p:cNvSpPr>
            <a:spLocks noGrp="1"/>
          </p:cNvSpPr>
          <p:nvPr>
            <p:ph idx="1"/>
          </p:nvPr>
        </p:nvSpPr>
        <p:spPr/>
        <p:txBody>
          <a:bodyPr>
            <a:noAutofit/>
          </a:bodyPr>
          <a:lstStyle/>
          <a:p>
            <a:pPr>
              <a:lnSpc>
                <a:spcPct val="100000"/>
              </a:lnSpc>
            </a:pPr>
            <a:r>
              <a:rPr lang="en-US" sz="1800" b="1" dirty="0"/>
              <a:t>What else was important to the HEP community?</a:t>
            </a:r>
          </a:p>
          <a:p>
            <a:pPr lvl="1">
              <a:lnSpc>
                <a:spcPct val="100000"/>
              </a:lnSpc>
            </a:pPr>
            <a:r>
              <a:rPr lang="en-US" sz="1800" dirty="0"/>
              <a:t>Snowmass process built community buy-in.</a:t>
            </a:r>
          </a:p>
          <a:p>
            <a:pPr lvl="2">
              <a:lnSpc>
                <a:spcPct val="100000"/>
              </a:lnSpc>
            </a:pPr>
            <a:r>
              <a:rPr lang="en-US" sz="1600" dirty="0"/>
              <a:t>Understood as important from the NP experience</a:t>
            </a:r>
          </a:p>
          <a:p>
            <a:pPr lvl="2">
              <a:lnSpc>
                <a:spcPct val="100000"/>
              </a:lnSpc>
            </a:pPr>
            <a:r>
              <a:rPr lang="en-US" sz="1600" dirty="0"/>
              <a:t>Particularly the large final meeting</a:t>
            </a:r>
          </a:p>
          <a:p>
            <a:pPr lvl="1">
              <a:lnSpc>
                <a:spcPct val="100000"/>
              </a:lnSpc>
            </a:pPr>
            <a:r>
              <a:rPr lang="en-US" sz="1800" dirty="0"/>
              <a:t>P5 built on the investment in Snowmass process and outcomes</a:t>
            </a:r>
          </a:p>
          <a:p>
            <a:pPr lvl="2">
              <a:lnSpc>
                <a:spcPct val="100000"/>
              </a:lnSpc>
            </a:pPr>
            <a:r>
              <a:rPr lang="en-US" sz="1600" dirty="0"/>
              <a:t>But was not constrained by them</a:t>
            </a:r>
          </a:p>
          <a:p>
            <a:pPr lvl="1">
              <a:lnSpc>
                <a:spcPct val="100000"/>
              </a:lnSpc>
            </a:pPr>
            <a:r>
              <a:rPr lang="en-US" sz="1800" dirty="0"/>
              <a:t>Open to input, transparent process, communication channels throughout process</a:t>
            </a:r>
          </a:p>
          <a:p>
            <a:pPr lvl="2">
              <a:lnSpc>
                <a:spcPct val="100000"/>
              </a:lnSpc>
            </a:pPr>
            <a:r>
              <a:rPr lang="en-US" sz="1600" dirty="0">
                <a:solidFill>
                  <a:schemeClr val="tx1"/>
                </a:solidFill>
                <a:cs typeface="Calibri" pitchFamily="34" charset="0"/>
              </a:rPr>
              <a:t>Public meetings, town halls, further input, communications.</a:t>
            </a:r>
            <a:endParaRPr lang="en-US" sz="1600" dirty="0">
              <a:solidFill>
                <a:schemeClr val="tx1"/>
              </a:solidFill>
            </a:endParaRPr>
          </a:p>
          <a:p>
            <a:pPr lvl="1">
              <a:lnSpc>
                <a:spcPct val="100000"/>
              </a:lnSpc>
            </a:pPr>
            <a:r>
              <a:rPr lang="en-US" sz="1800" dirty="0"/>
              <a:t>Restructuring of LBNF/DUNE into a scientifically strong project</a:t>
            </a:r>
          </a:p>
          <a:p>
            <a:endParaRPr lang="en-US" sz="1800" dirty="0"/>
          </a:p>
        </p:txBody>
      </p:sp>
      <p:sp>
        <p:nvSpPr>
          <p:cNvPr id="4" name="Footer Placeholder 3">
            <a:extLst>
              <a:ext uri="{FF2B5EF4-FFF2-40B4-BE49-F238E27FC236}">
                <a16:creationId xmlns:a16="http://schemas.microsoft.com/office/drawing/2014/main" id="{20B9F44A-AD42-4F84-97F4-E925E7EFB51B}"/>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B1F5587D-FB7F-4087-AC42-0DC7D885F138}"/>
              </a:ext>
            </a:extLst>
          </p:cNvPr>
          <p:cNvSpPr>
            <a:spLocks noGrp="1"/>
          </p:cNvSpPr>
          <p:nvPr>
            <p:ph type="sldNum" sz="quarter" idx="12"/>
          </p:nvPr>
        </p:nvSpPr>
        <p:spPr/>
        <p:txBody>
          <a:bodyPr/>
          <a:lstStyle/>
          <a:p>
            <a:fld id="{600448BA-62AF-4340-AB5F-316C0E06117B}" type="slidenum">
              <a:rPr lang="en-US" smtClean="0"/>
              <a:pPr/>
              <a:t>48</a:t>
            </a:fld>
            <a:endParaRPr lang="en-US"/>
          </a:p>
        </p:txBody>
      </p:sp>
    </p:spTree>
    <p:extLst>
      <p:ext uri="{BB962C8B-B14F-4D97-AF65-F5344CB8AC3E}">
        <p14:creationId xmlns:p14="http://schemas.microsoft.com/office/powerpoint/2010/main" val="1668038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4BB4-7386-44E9-A255-AAE36A6179FB}"/>
              </a:ext>
            </a:extLst>
          </p:cNvPr>
          <p:cNvSpPr>
            <a:spLocks noGrp="1"/>
          </p:cNvSpPr>
          <p:nvPr>
            <p:ph type="title"/>
          </p:nvPr>
        </p:nvSpPr>
        <p:spPr/>
        <p:txBody>
          <a:bodyPr>
            <a:noAutofit/>
          </a:bodyPr>
          <a:lstStyle/>
          <a:p>
            <a:r>
              <a:rPr lang="en-US" sz="2800" dirty="0"/>
              <a:t>Additionally key to Administration &amp; Congress</a:t>
            </a:r>
          </a:p>
        </p:txBody>
      </p:sp>
      <p:sp>
        <p:nvSpPr>
          <p:cNvPr id="3" name="Content Placeholder 2">
            <a:extLst>
              <a:ext uri="{FF2B5EF4-FFF2-40B4-BE49-F238E27FC236}">
                <a16:creationId xmlns:a16="http://schemas.microsoft.com/office/drawing/2014/main" id="{F8906E96-4212-46A0-9B72-CB29C5AC16AA}"/>
              </a:ext>
            </a:extLst>
          </p:cNvPr>
          <p:cNvSpPr>
            <a:spLocks noGrp="1"/>
          </p:cNvSpPr>
          <p:nvPr>
            <p:ph idx="1"/>
          </p:nvPr>
        </p:nvSpPr>
        <p:spPr/>
        <p:txBody>
          <a:bodyPr>
            <a:noAutofit/>
          </a:bodyPr>
          <a:lstStyle/>
          <a:p>
            <a:pPr>
              <a:lnSpc>
                <a:spcPct val="100000"/>
              </a:lnSpc>
            </a:pPr>
            <a:r>
              <a:rPr lang="en-US" sz="1800" b="1" dirty="0"/>
              <a:t>What else was important to DOE HEP and SC?</a:t>
            </a:r>
          </a:p>
          <a:p>
            <a:pPr lvl="1">
              <a:lnSpc>
                <a:spcPct val="100000"/>
              </a:lnSpc>
            </a:pPr>
            <a:r>
              <a:rPr lang="en-US" sz="1800" dirty="0"/>
              <a:t>Credible panel that devoted itself to the task, and held itself to a high standard; panel represented the field not special interests</a:t>
            </a:r>
          </a:p>
          <a:p>
            <a:pPr lvl="1">
              <a:lnSpc>
                <a:spcPct val="100000"/>
              </a:lnSpc>
            </a:pPr>
            <a:r>
              <a:rPr lang="en-US" sz="1800" dirty="0"/>
              <a:t>Realistic, implementable plan (hard work on realistic budgets, made difficult choices)</a:t>
            </a:r>
          </a:p>
          <a:p>
            <a:pPr lvl="1">
              <a:lnSpc>
                <a:spcPct val="100000"/>
              </a:lnSpc>
            </a:pPr>
            <a:r>
              <a:rPr lang="en-US" sz="1800" dirty="0"/>
              <a:t>Addressed perceptions and concerns of officials</a:t>
            </a:r>
          </a:p>
          <a:p>
            <a:pPr lvl="1">
              <a:lnSpc>
                <a:spcPct val="100000"/>
              </a:lnSpc>
            </a:pPr>
            <a:r>
              <a:rPr lang="en-US" sz="1800" dirty="0"/>
              <a:t>Support of HEPAP, DPF, and Community</a:t>
            </a:r>
          </a:p>
          <a:p>
            <a:pPr>
              <a:lnSpc>
                <a:spcPct val="100000"/>
              </a:lnSpc>
            </a:pPr>
            <a:r>
              <a:rPr lang="en-US" sz="1800" b="1" dirty="0"/>
              <a:t>What else is important to Congress?</a:t>
            </a:r>
          </a:p>
          <a:p>
            <a:pPr lvl="1">
              <a:lnSpc>
                <a:spcPct val="100000"/>
              </a:lnSpc>
            </a:pPr>
            <a:r>
              <a:rPr lang="en-US" sz="1800" dirty="0"/>
              <a:t>Consistent, coherent message</a:t>
            </a:r>
          </a:p>
          <a:p>
            <a:pPr lvl="1">
              <a:lnSpc>
                <a:spcPct val="100000"/>
              </a:lnSpc>
            </a:pPr>
            <a:r>
              <a:rPr lang="en-US" sz="1800" dirty="0"/>
              <a:t>Progress on ongoing medium-scale projects as large-scale projects started</a:t>
            </a:r>
          </a:p>
          <a:p>
            <a:pPr lvl="1">
              <a:lnSpc>
                <a:spcPct val="100000"/>
              </a:lnSpc>
            </a:pPr>
            <a:r>
              <a:rPr lang="en-US" sz="1800" dirty="0"/>
              <a:t>International aspect</a:t>
            </a:r>
          </a:p>
          <a:p>
            <a:pPr lvl="1">
              <a:lnSpc>
                <a:spcPct val="100000"/>
              </a:lnSpc>
            </a:pPr>
            <a:r>
              <a:rPr lang="en-US" sz="1800" dirty="0"/>
              <a:t>Sustained community support</a:t>
            </a:r>
          </a:p>
          <a:p>
            <a:pPr lvl="1">
              <a:lnSpc>
                <a:spcPct val="100000"/>
              </a:lnSpc>
            </a:pPr>
            <a:r>
              <a:rPr lang="en-US" sz="1800" dirty="0"/>
              <a:t>Ongoing communication of the P5 strategic plan</a:t>
            </a:r>
          </a:p>
        </p:txBody>
      </p:sp>
      <p:sp>
        <p:nvSpPr>
          <p:cNvPr id="4" name="Footer Placeholder 3">
            <a:extLst>
              <a:ext uri="{FF2B5EF4-FFF2-40B4-BE49-F238E27FC236}">
                <a16:creationId xmlns:a16="http://schemas.microsoft.com/office/drawing/2014/main" id="{20B9F44A-AD42-4F84-97F4-E925E7EFB51B}"/>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B1F5587D-FB7F-4087-AC42-0DC7D885F138}"/>
              </a:ext>
            </a:extLst>
          </p:cNvPr>
          <p:cNvSpPr>
            <a:spLocks noGrp="1"/>
          </p:cNvSpPr>
          <p:nvPr>
            <p:ph type="sldNum" sz="quarter" idx="12"/>
          </p:nvPr>
        </p:nvSpPr>
        <p:spPr/>
        <p:txBody>
          <a:bodyPr/>
          <a:lstStyle/>
          <a:p>
            <a:fld id="{600448BA-62AF-4340-AB5F-316C0E06117B}" type="slidenum">
              <a:rPr lang="en-US" smtClean="0"/>
              <a:pPr/>
              <a:t>49</a:t>
            </a:fld>
            <a:endParaRPr lang="en-US"/>
          </a:p>
        </p:txBody>
      </p:sp>
    </p:spTree>
    <p:extLst>
      <p:ext uri="{BB962C8B-B14F-4D97-AF65-F5344CB8AC3E}">
        <p14:creationId xmlns:p14="http://schemas.microsoft.com/office/powerpoint/2010/main" val="363880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Plan for U.S. Particle Physics</a:t>
            </a:r>
          </a:p>
        </p:txBody>
      </p:sp>
      <p:sp>
        <p:nvSpPr>
          <p:cNvPr id="3" name="Content Placeholder 2"/>
          <p:cNvSpPr>
            <a:spLocks noGrp="1"/>
          </p:cNvSpPr>
          <p:nvPr>
            <p:ph idx="1"/>
          </p:nvPr>
        </p:nvSpPr>
        <p:spPr>
          <a:xfrm>
            <a:off x="304800" y="931744"/>
            <a:ext cx="8534400" cy="5526206"/>
          </a:xfrm>
        </p:spPr>
        <p:txBody>
          <a:bodyPr>
            <a:normAutofit/>
          </a:bodyPr>
          <a:lstStyle/>
          <a:p>
            <a:pPr marL="342900" indent="-228600"/>
            <a:r>
              <a:rPr lang="en-US" sz="2400" b="1" dirty="0">
                <a:solidFill>
                  <a:srgbClr val="7030A0"/>
                </a:solidFill>
              </a:rPr>
              <a:t>Charge:  A strategic plan, executable over 10 years, in the context of a 20-year global vision</a:t>
            </a:r>
          </a:p>
          <a:p>
            <a:pPr marL="342900" indent="-228600"/>
            <a:r>
              <a:rPr lang="en-US" sz="2400" dirty="0"/>
              <a:t>US community has come together to make a plan.</a:t>
            </a:r>
          </a:p>
          <a:p>
            <a:pPr marL="685800" lvl="2" indent="-228600"/>
            <a:r>
              <a:rPr lang="en-US" dirty="0"/>
              <a:t>Driven by the science</a:t>
            </a:r>
          </a:p>
          <a:p>
            <a:pPr marL="685800" lvl="2" indent="-228600"/>
            <a:r>
              <a:rPr lang="en-US" dirty="0"/>
              <a:t>Meets fiscal constraints</a:t>
            </a:r>
          </a:p>
          <a:p>
            <a:pPr marL="685800" lvl="2" indent="-228600"/>
            <a:r>
              <a:rPr lang="en-US" dirty="0"/>
              <a:t>Considers the global context</a:t>
            </a:r>
          </a:p>
          <a:p>
            <a:pPr marL="685800" lvl="2" indent="-228600"/>
            <a:r>
              <a:rPr lang="en-US" dirty="0"/>
              <a:t>Resolves key issues for the field</a:t>
            </a:r>
          </a:p>
          <a:p>
            <a:pPr marL="685800" lvl="2" indent="-228600"/>
            <a:r>
              <a:rPr lang="en-US" dirty="0"/>
              <a:t>Provides a continuous flow of results while making essential investments for the future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FA1AB-09A5-4294-9136-F290C8005C6B}" type="slidenum">
              <a:rPr kumimoji="0" lang="en-US" sz="1200" b="0" i="0" u="none" strike="noStrike" kern="1200" cap="none" spc="0" normalizeH="0" baseline="0" noProof="0" smtClean="0">
                <a:ln>
                  <a:noFill/>
                </a:ln>
                <a:solidFill>
                  <a:srgbClr val="2185A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2185AA"/>
              </a:solidFill>
              <a:effectLst/>
              <a:uLnTx/>
              <a:uFillTx/>
              <a:latin typeface="Arial"/>
              <a:ea typeface="+mn-ea"/>
              <a:cs typeface="+mn-cs"/>
            </a:endParaRPr>
          </a:p>
        </p:txBody>
      </p:sp>
    </p:spTree>
    <p:extLst>
      <p:ext uri="{BB962C8B-B14F-4D97-AF65-F5344CB8AC3E}">
        <p14:creationId xmlns:p14="http://schemas.microsoft.com/office/powerpoint/2010/main" val="1915642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3"/>
          </p:nvPr>
        </p:nvSpPr>
        <p:spPr/>
        <p:txBody>
          <a:bodyPr/>
          <a:lstStyle/>
          <a:p>
            <a:endParaRPr lang="en-US"/>
          </a:p>
        </p:txBody>
      </p:sp>
      <p:sp>
        <p:nvSpPr>
          <p:cNvPr id="9" name="Rectangle 8"/>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856" y="2788248"/>
            <a:ext cx="7634478" cy="1281502"/>
          </a:xfrm>
          <a:prstGeom prst="rect">
            <a:avLst/>
          </a:prstGeom>
        </p:spPr>
      </p:pic>
    </p:spTree>
    <p:extLst>
      <p:ext uri="{BB962C8B-B14F-4D97-AF65-F5344CB8AC3E}">
        <p14:creationId xmlns:p14="http://schemas.microsoft.com/office/powerpoint/2010/main" val="2402436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Timeline for Updating the U.S. Strategy</a:t>
            </a:r>
          </a:p>
        </p:txBody>
      </p:sp>
      <p:sp>
        <p:nvSpPr>
          <p:cNvPr id="2" name="Content Placeholder 1"/>
          <p:cNvSpPr>
            <a:spLocks noGrp="1"/>
          </p:cNvSpPr>
          <p:nvPr>
            <p:ph idx="1"/>
          </p:nvPr>
        </p:nvSpPr>
        <p:spPr/>
        <p:txBody>
          <a:bodyPr>
            <a:normAutofit fontScale="55000" lnSpcReduction="20000"/>
          </a:bodyPr>
          <a:lstStyle/>
          <a:p>
            <a:r>
              <a:rPr lang="en-US" b="1" dirty="0"/>
              <a:t>The May 2014 P5 report was successful because it was well informed by the science community</a:t>
            </a:r>
            <a:r>
              <a:rPr lang="en-US" dirty="0"/>
              <a:t>, including information from:</a:t>
            </a:r>
          </a:p>
          <a:p>
            <a:pPr lvl="1"/>
            <a:r>
              <a:rPr lang="en-US" dirty="0"/>
              <a:t>2010 New Worlds, New Horizons in Astronomy and Astrophysics</a:t>
            </a:r>
          </a:p>
          <a:p>
            <a:pPr lvl="1"/>
            <a:r>
              <a:rPr lang="en-US" dirty="0"/>
              <a:t>2012 Report of the Subcommittee on Future Projects of High Energy Physics (Japan)</a:t>
            </a:r>
          </a:p>
          <a:p>
            <a:pPr lvl="1"/>
            <a:r>
              <a:rPr lang="en-US" dirty="0"/>
              <a:t>2013 European Strategy for Particle Physics Report</a:t>
            </a:r>
          </a:p>
          <a:p>
            <a:pPr lvl="1"/>
            <a:r>
              <a:rPr lang="en-US" dirty="0"/>
              <a:t>2013 U.S. Particle Physics Community-driven “Snowmass” process</a:t>
            </a:r>
          </a:p>
          <a:p>
            <a:r>
              <a:rPr lang="en-US" dirty="0"/>
              <a:t>The timeline of processes that impact strategic planning is:</a:t>
            </a:r>
          </a:p>
          <a:p>
            <a:pPr lvl="1"/>
            <a:r>
              <a:rPr lang="en-US" dirty="0"/>
              <a:t>2018-20: New NAS Astronomy and Astrophysics Decadal Survey</a:t>
            </a:r>
          </a:p>
          <a:p>
            <a:pPr lvl="1"/>
            <a:r>
              <a:rPr lang="en-US" dirty="0"/>
              <a:t>2019: Japan position on ILC</a:t>
            </a:r>
          </a:p>
          <a:p>
            <a:pPr lvl="1"/>
            <a:r>
              <a:rPr lang="en-US" dirty="0"/>
              <a:t>2019: Start of European Strategy for Particle Physics process</a:t>
            </a:r>
          </a:p>
          <a:p>
            <a:pPr lvl="1"/>
            <a:r>
              <a:rPr lang="en-US" dirty="0"/>
              <a:t>2020: Release of updated European Strategy for Particle Physics</a:t>
            </a:r>
          </a:p>
          <a:p>
            <a:pPr lvl="1"/>
            <a:r>
              <a:rPr lang="en-US" dirty="0"/>
              <a:t>2020: Earliest opportunity for National Science Board to approve obligating MREFC for HL-LHC</a:t>
            </a:r>
          </a:p>
          <a:p>
            <a:r>
              <a:rPr lang="en-US" dirty="0"/>
              <a:t>From a DOE perspective, the earliest that new “Snowmass,” NAS Elementary Particle Physics Decadal Survey, and P5 processes could begin is 2020</a:t>
            </a:r>
          </a:p>
          <a:p>
            <a:pPr lvl="1"/>
            <a:r>
              <a:rPr lang="en-US" dirty="0">
                <a:solidFill>
                  <a:srgbClr val="0070C0"/>
                </a:solidFill>
              </a:rPr>
              <a:t>Relative timing of Snowmass, P5, and NAS EPP Decadal survey to be determined</a:t>
            </a:r>
          </a:p>
          <a:p>
            <a:pPr lvl="1"/>
            <a:r>
              <a:rPr lang="en-US" dirty="0">
                <a:solidFill>
                  <a:srgbClr val="C00000"/>
                </a:solidFill>
              </a:rPr>
              <a:t>Enables receiving new P5 recommendations in time to inform the FY 2024/25 budget</a:t>
            </a:r>
          </a:p>
          <a:p>
            <a:r>
              <a:rPr lang="en-US" b="1" dirty="0"/>
              <a:t>U.S. community encouraged to work with international collaborators in developing other regional plans with a global vision for particle physics</a:t>
            </a:r>
          </a:p>
        </p:txBody>
      </p:sp>
      <p:sp>
        <p:nvSpPr>
          <p:cNvPr id="5" name="Footer Placeholder 4"/>
          <p:cNvSpPr>
            <a:spLocks noGrp="1"/>
          </p:cNvSpPr>
          <p:nvPr>
            <p:ph type="ftr" sz="quarter" idx="11"/>
          </p:nvPr>
        </p:nvSpPr>
        <p:spPr/>
        <p:txBody>
          <a:bodyPr/>
          <a:lstStyle/>
          <a:p>
            <a:r>
              <a:rPr lang="en-US"/>
              <a:t>P5 Strategic Planning Process</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51</a:t>
            </a:fld>
            <a:endParaRPr lang="en-US"/>
          </a:p>
        </p:txBody>
      </p:sp>
    </p:spTree>
    <p:extLst>
      <p:ext uri="{BB962C8B-B14F-4D97-AF65-F5344CB8AC3E}">
        <p14:creationId xmlns:p14="http://schemas.microsoft.com/office/powerpoint/2010/main" val="3291398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395E1-05EC-4630-B756-991BA99990E5}"/>
              </a:ext>
            </a:extLst>
          </p:cNvPr>
          <p:cNvPicPr>
            <a:picLocks noChangeAspect="1"/>
          </p:cNvPicPr>
          <p:nvPr/>
        </p:nvPicPr>
        <p:blipFill>
          <a:blip r:embed="rId2"/>
          <a:stretch>
            <a:fillRect/>
          </a:stretch>
        </p:blipFill>
        <p:spPr>
          <a:xfrm>
            <a:off x="-62143" y="10076"/>
            <a:ext cx="9206144" cy="6920558"/>
          </a:xfrm>
          <a:prstGeom prst="rect">
            <a:avLst/>
          </a:prstGeom>
        </p:spPr>
      </p:pic>
      <p:sp>
        <p:nvSpPr>
          <p:cNvPr id="3" name="Footer Placeholder 2">
            <a:extLst>
              <a:ext uri="{FF2B5EF4-FFF2-40B4-BE49-F238E27FC236}">
                <a16:creationId xmlns:a16="http://schemas.microsoft.com/office/drawing/2014/main" id="{EC441E69-F41C-4F0A-A03C-34B7CDBBE136}"/>
              </a:ext>
            </a:extLst>
          </p:cNvPr>
          <p:cNvSpPr>
            <a:spLocks noGrp="1"/>
          </p:cNvSpPr>
          <p:nvPr>
            <p:ph type="ftr" sz="quarter" idx="11"/>
          </p:nvPr>
        </p:nvSpPr>
        <p:spPr/>
        <p:txBody>
          <a:bodyPr/>
          <a:lstStyle/>
          <a:p>
            <a:r>
              <a:rPr lang="en-US"/>
              <a:t>P5 Strategic Planning Process</a:t>
            </a:r>
            <a:endParaRPr lang="en-US" dirty="0"/>
          </a:p>
        </p:txBody>
      </p:sp>
      <p:sp>
        <p:nvSpPr>
          <p:cNvPr id="4" name="Slide Number Placeholder 3">
            <a:extLst>
              <a:ext uri="{FF2B5EF4-FFF2-40B4-BE49-F238E27FC236}">
                <a16:creationId xmlns:a16="http://schemas.microsoft.com/office/drawing/2014/main" id="{BAB033D0-8660-4D95-BD28-09A232EAB511}"/>
              </a:ext>
            </a:extLst>
          </p:cNvPr>
          <p:cNvSpPr>
            <a:spLocks noGrp="1"/>
          </p:cNvSpPr>
          <p:nvPr>
            <p:ph type="sldNum" sz="quarter" idx="12"/>
          </p:nvPr>
        </p:nvSpPr>
        <p:spPr/>
        <p:txBody>
          <a:bodyPr/>
          <a:lstStyle/>
          <a:p>
            <a:fld id="{600448BA-62AF-4340-AB5F-316C0E06117B}" type="slidenum">
              <a:rPr lang="en-US" smtClean="0"/>
              <a:t>52</a:t>
            </a:fld>
            <a:endParaRPr lang="en-US"/>
          </a:p>
        </p:txBody>
      </p:sp>
    </p:spTree>
    <p:extLst>
      <p:ext uri="{BB962C8B-B14F-4D97-AF65-F5344CB8AC3E}">
        <p14:creationId xmlns:p14="http://schemas.microsoft.com/office/powerpoint/2010/main" val="972007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6090A6-2C5A-46BD-B8B5-D069BB7C50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F3F66"/>
                </a:solidFill>
                <a:effectLst/>
                <a:uLnTx/>
                <a:uFillTx/>
                <a:latin typeface="Verdana"/>
                <a:ea typeface="+mn-ea"/>
                <a:cs typeface="+mn-cs"/>
              </a:rPr>
              <a:t>P5 Strategic Planning Process</a:t>
            </a:r>
            <a:endParaRPr kumimoji="0" lang="en-US" sz="1000" b="0" i="0" u="none" strike="noStrike" kern="1200" cap="none" spc="0" normalizeH="0" baseline="0" noProof="0" dirty="0">
              <a:ln>
                <a:noFill/>
              </a:ln>
              <a:solidFill>
                <a:srgbClr val="0F3F66"/>
              </a:solidFill>
              <a:effectLst/>
              <a:uLnTx/>
              <a:uFillTx/>
              <a:latin typeface="Verdana"/>
              <a:ea typeface="+mn-ea"/>
              <a:cs typeface="+mn-cs"/>
            </a:endParaRPr>
          </a:p>
        </p:txBody>
      </p:sp>
      <p:sp>
        <p:nvSpPr>
          <p:cNvPr id="3" name="Slide Number Placeholder 2">
            <a:extLst>
              <a:ext uri="{FF2B5EF4-FFF2-40B4-BE49-F238E27FC236}">
                <a16:creationId xmlns:a16="http://schemas.microsoft.com/office/drawing/2014/main" id="{7F0B472D-9F26-4DA2-AE53-013250EB6A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448BA-62AF-4340-AB5F-316C0E06117B}" type="slidenum">
              <a:rPr kumimoji="0" lang="en-US" sz="1000" b="0" i="0" u="none" strike="noStrike" kern="1200" cap="none" spc="0" normalizeH="0" baseline="0" noProof="0" smtClean="0">
                <a:ln>
                  <a:noFill/>
                </a:ln>
                <a:solidFill>
                  <a:srgbClr val="0F3F6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solidFill>
                <a:srgbClr val="0F3F66"/>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6AE632D3-D8A3-4979-A5F2-E59E5C511573}"/>
              </a:ext>
            </a:extLst>
          </p:cNvPr>
          <p:cNvPicPr>
            <a:picLocks noChangeAspect="1"/>
          </p:cNvPicPr>
          <p:nvPr/>
        </p:nvPicPr>
        <p:blipFill>
          <a:blip r:embed="rId2"/>
          <a:stretch>
            <a:fillRect/>
          </a:stretch>
        </p:blipFill>
        <p:spPr>
          <a:xfrm>
            <a:off x="1" y="0"/>
            <a:ext cx="9071910" cy="6858000"/>
          </a:xfrm>
          <a:prstGeom prst="rect">
            <a:avLst/>
          </a:prstGeom>
        </p:spPr>
      </p:pic>
    </p:spTree>
    <p:extLst>
      <p:ext uri="{BB962C8B-B14F-4D97-AF65-F5344CB8AC3E}">
        <p14:creationId xmlns:p14="http://schemas.microsoft.com/office/powerpoint/2010/main" val="1372090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5_2014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953" y="1676400"/>
            <a:ext cx="1394847" cy="1371600"/>
          </a:xfrm>
          <a:prstGeom prst="rect">
            <a:avLst/>
          </a:prstGeom>
        </p:spPr>
      </p:pic>
      <p:sp>
        <p:nvSpPr>
          <p:cNvPr id="2" name="Title 1"/>
          <p:cNvSpPr>
            <a:spLocks noGrp="1"/>
          </p:cNvSpPr>
          <p:nvPr>
            <p:ph type="title"/>
          </p:nvPr>
        </p:nvSpPr>
        <p:spPr/>
        <p:txBody>
          <a:bodyPr>
            <a:normAutofit fontScale="90000"/>
          </a:bodyPr>
          <a:lstStyle/>
          <a:p>
            <a:r>
              <a:rPr lang="en-US" dirty="0"/>
              <a:t>The Science Drivers</a:t>
            </a:r>
          </a:p>
        </p:txBody>
      </p:sp>
      <p:sp>
        <p:nvSpPr>
          <p:cNvPr id="3" name="Content Placeholder 2"/>
          <p:cNvSpPr>
            <a:spLocks noGrp="1"/>
          </p:cNvSpPr>
          <p:nvPr>
            <p:ph idx="1"/>
          </p:nvPr>
        </p:nvSpPr>
        <p:spPr>
          <a:xfrm>
            <a:off x="152400" y="914400"/>
            <a:ext cx="8763000" cy="5562600"/>
          </a:xfrm>
        </p:spPr>
        <p:txBody>
          <a:bodyPr>
            <a:normAutofit fontScale="62500" lnSpcReduction="20000"/>
          </a:bodyPr>
          <a:lstStyle/>
          <a:p>
            <a:pPr>
              <a:lnSpc>
                <a:spcPct val="120000"/>
              </a:lnSpc>
            </a:pPr>
            <a:r>
              <a:rPr lang="en-US" dirty="0"/>
              <a:t>P5 distilled the 11 groups of physics questions from Snowmass into 5 compelling lines of inquiry that show great promise for discovery over the next 10 to 20 years.  </a:t>
            </a:r>
          </a:p>
          <a:p>
            <a:pPr>
              <a:lnSpc>
                <a:spcPct val="120000"/>
              </a:lnSpc>
            </a:pPr>
            <a:r>
              <a:rPr lang="en-US" b="1" dirty="0"/>
              <a:t>The Science Drivers</a:t>
            </a:r>
            <a:r>
              <a:rPr lang="en-US" dirty="0"/>
              <a:t>:</a:t>
            </a:r>
          </a:p>
          <a:p>
            <a:pPr lvl="1">
              <a:lnSpc>
                <a:spcPct val="120000"/>
              </a:lnSpc>
            </a:pPr>
            <a:r>
              <a:rPr lang="en-US" sz="2600" b="1" dirty="0"/>
              <a:t>Use the Higgs boson as a new tool for discovery.</a:t>
            </a:r>
          </a:p>
          <a:p>
            <a:pPr lvl="1">
              <a:lnSpc>
                <a:spcPct val="120000"/>
              </a:lnSpc>
            </a:pPr>
            <a:r>
              <a:rPr lang="en-US" sz="2600" b="1" dirty="0"/>
              <a:t>Pursue the physics associated with neutrino mass.</a:t>
            </a:r>
          </a:p>
          <a:p>
            <a:pPr lvl="1">
              <a:lnSpc>
                <a:spcPct val="120000"/>
              </a:lnSpc>
            </a:pPr>
            <a:r>
              <a:rPr lang="en-US" sz="2600" b="1" dirty="0"/>
              <a:t>Identify the new physics of dark matter.</a:t>
            </a:r>
          </a:p>
          <a:p>
            <a:pPr lvl="1">
              <a:lnSpc>
                <a:spcPct val="120000"/>
              </a:lnSpc>
            </a:pPr>
            <a:r>
              <a:rPr lang="en-US" sz="2600" b="1" dirty="0"/>
              <a:t>Understand cosmic acceleration: dark energy and inflation.</a:t>
            </a:r>
          </a:p>
          <a:p>
            <a:pPr lvl="1">
              <a:lnSpc>
                <a:spcPct val="120000"/>
              </a:lnSpc>
            </a:pPr>
            <a:r>
              <a:rPr lang="en-US" sz="2600" b="1" dirty="0"/>
              <a:t>Explore the unknown: new particles, interactions, and physical principles. </a:t>
            </a:r>
          </a:p>
          <a:p>
            <a:pPr>
              <a:lnSpc>
                <a:spcPct val="120000"/>
              </a:lnSpc>
            </a:pPr>
            <a:endParaRPr lang="en-US" dirty="0"/>
          </a:p>
          <a:p>
            <a:pPr>
              <a:lnSpc>
                <a:spcPct val="120000"/>
              </a:lnSpc>
            </a:pPr>
            <a:r>
              <a:rPr lang="en-US" dirty="0"/>
              <a:t>The </a:t>
            </a:r>
            <a:r>
              <a:rPr lang="en-US" b="1" u="sng" dirty="0"/>
              <a:t>Drivers</a:t>
            </a:r>
            <a:r>
              <a:rPr lang="en-US" dirty="0"/>
              <a:t> are deliberately </a:t>
            </a:r>
            <a:r>
              <a:rPr lang="en-US" b="1" u="sng" dirty="0"/>
              <a:t>not prioritized</a:t>
            </a:r>
            <a:r>
              <a:rPr lang="en-US" b="1" dirty="0"/>
              <a:t> </a:t>
            </a:r>
            <a:r>
              <a:rPr lang="en-US" dirty="0"/>
              <a:t>because they are </a:t>
            </a:r>
            <a:r>
              <a:rPr lang="en-US" b="1" u="sng" dirty="0"/>
              <a:t>intertwined</a:t>
            </a:r>
            <a:r>
              <a:rPr lang="en-US" dirty="0"/>
              <a:t>, probably more deeply than currently understood.</a:t>
            </a:r>
          </a:p>
          <a:p>
            <a:pPr>
              <a:lnSpc>
                <a:spcPct val="120000"/>
              </a:lnSpc>
            </a:pPr>
            <a:r>
              <a:rPr lang="en-US" dirty="0"/>
              <a:t>A selected set of different experimental approaches that reinforce each other is required.  </a:t>
            </a:r>
            <a:r>
              <a:rPr lang="en-US" b="1" u="sng" dirty="0"/>
              <a:t>Projects are prioritized</a:t>
            </a:r>
            <a:r>
              <a:rPr lang="en-US" dirty="0"/>
              <a:t>.</a:t>
            </a:r>
          </a:p>
          <a:p>
            <a:pPr>
              <a:lnSpc>
                <a:spcPct val="120000"/>
              </a:lnSpc>
            </a:pPr>
            <a:r>
              <a:rPr lang="en-US" dirty="0"/>
              <a:t>The </a:t>
            </a:r>
            <a:r>
              <a:rPr lang="en-US" u="sng" dirty="0"/>
              <a:t>vision for addressing each of the Drivers</a:t>
            </a:r>
            <a:r>
              <a:rPr lang="en-US" dirty="0"/>
              <a:t> using a </a:t>
            </a:r>
            <a:r>
              <a:rPr lang="en-US" u="sng" dirty="0"/>
              <a:t>selected set of experiments is given in the report</a:t>
            </a:r>
            <a:r>
              <a:rPr lang="en-US" dirty="0"/>
              <a:t>, along with their approximate timescales and how they fit together. </a:t>
            </a:r>
          </a:p>
          <a:p>
            <a:pPr>
              <a:lnSpc>
                <a:spcPct val="120000"/>
              </a:lnSpc>
            </a:pPr>
            <a:endParaRPr lang="en-US" b="1" dirty="0">
              <a:solidFill>
                <a:srgbClr val="FF0000"/>
              </a:solidFill>
            </a:endParaRPr>
          </a:p>
          <a:p>
            <a:pPr>
              <a:lnSpc>
                <a:spcPct val="120000"/>
              </a:lnSpc>
            </a:pPr>
            <a:r>
              <a:rPr lang="en-US" b="1" dirty="0">
                <a:solidFill>
                  <a:srgbClr val="FF0000"/>
                </a:solidFill>
              </a:rPr>
              <a:t>Recommendation 2:  Pursue a program to address the 5 science Drivers.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FA1AB-09A5-4294-9136-F290C8005C6B}" type="slidenum">
              <a:rPr kumimoji="0" lang="en-US" sz="1200" b="0" i="0" u="none" strike="noStrike" kern="1200" cap="none" spc="0" normalizeH="0" baseline="0" noProof="0" smtClean="0">
                <a:ln>
                  <a:noFill/>
                </a:ln>
                <a:solidFill>
                  <a:srgbClr val="2185A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2185AA"/>
              </a:solidFill>
              <a:effectLst/>
              <a:uLnTx/>
              <a:uFillTx/>
              <a:latin typeface="Arial"/>
              <a:ea typeface="+mn-ea"/>
              <a:cs typeface="+mn-cs"/>
            </a:endParaRPr>
          </a:p>
        </p:txBody>
      </p:sp>
    </p:spTree>
    <p:extLst>
      <p:ext uri="{BB962C8B-B14F-4D97-AF65-F5344CB8AC3E}">
        <p14:creationId xmlns:p14="http://schemas.microsoft.com/office/powerpoint/2010/main" val="19389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P5 Panel Perspective</a:t>
            </a:r>
          </a:p>
        </p:txBody>
      </p:sp>
      <p:sp>
        <p:nvSpPr>
          <p:cNvPr id="3" name="Content Placeholder 2"/>
          <p:cNvSpPr>
            <a:spLocks noGrp="1"/>
          </p:cNvSpPr>
          <p:nvPr>
            <p:ph idx="1"/>
          </p:nvPr>
        </p:nvSpPr>
        <p:spPr>
          <a:xfrm>
            <a:off x="457200" y="838200"/>
            <a:ext cx="8229600" cy="5181600"/>
          </a:xfrm>
        </p:spPr>
        <p:txBody>
          <a:bodyPr>
            <a:normAutofit fontScale="70000" lnSpcReduction="20000"/>
          </a:bodyPr>
          <a:lstStyle/>
          <a:p>
            <a:r>
              <a:rPr lang="en-US" dirty="0"/>
              <a:t>This is a challenging time for particle physics. The science is deeply exciting and its endeavors have been extremely successful, yet funding in the U.S. is declining in real terms. The report offers important opportunities for U.S. investment in science, prioritized under the tightly constrained budget scenarios in the Charge. </a:t>
            </a:r>
          </a:p>
          <a:p>
            <a:r>
              <a:rPr lang="en-US" dirty="0"/>
              <a:t>We had the responsibility to make the tough choices for a world-class program under each of these scenarios, which we have done. At the same time, we felt the responsibility to aspire to an even bolder future. </a:t>
            </a:r>
          </a:p>
          <a:p>
            <a:r>
              <a:rPr lang="en-US" dirty="0"/>
              <a:t>Wondrous projects that address profound questions inspire and invigorate far beyond their specific fields, and they lay the foundations for next-century technologies we can only begin to imagine. Particle physics is an excellent candidate for such investments. </a:t>
            </a:r>
          </a:p>
          <a:p>
            <a:r>
              <a:rPr lang="en-US" dirty="0"/>
              <a:t>With foundations set by decades of hard work and support, U.S. particle physics is poised to move forward into a new era of discovery. </a:t>
            </a:r>
          </a:p>
          <a:p>
            <a:endParaRPr lang="en-US" dirty="0"/>
          </a:p>
          <a:p>
            <a:r>
              <a:rPr lang="en-US" dirty="0"/>
              <a:t>More generally, we strongly affirm the essential importance of fundamental research in all areas of science. </a:t>
            </a:r>
          </a:p>
          <a:p>
            <a:endParaRPr lang="en-US" dirty="0"/>
          </a:p>
          <a:p>
            <a:r>
              <a:rPr lang="en-US" dirty="0"/>
              <a:t>Our field is ready to move forward.</a:t>
            </a:r>
          </a:p>
        </p:txBody>
      </p:sp>
      <p:sp>
        <p:nvSpPr>
          <p:cNvPr id="5" name="Slide Number Placeholder 4"/>
          <p:cNvSpPr>
            <a:spLocks noGrp="1"/>
          </p:cNvSpPr>
          <p:nvPr>
            <p:ph type="sldNum" sz="quarter" idx="12"/>
          </p:nvPr>
        </p:nvSpPr>
        <p:spPr/>
        <p:txBody>
          <a:bodyPr/>
          <a:lstStyle/>
          <a:p>
            <a:fld id="{91DFA1AB-09A5-4294-9136-F290C8005C6B}" type="slidenum">
              <a:rPr lang="en-US" smtClean="0"/>
              <a:t>55</a:t>
            </a:fld>
            <a:endParaRPr lang="en-US" dirty="0"/>
          </a:p>
        </p:txBody>
      </p:sp>
    </p:spTree>
    <p:extLst>
      <p:ext uri="{BB962C8B-B14F-4D97-AF65-F5344CB8AC3E}">
        <p14:creationId xmlns:p14="http://schemas.microsoft.com/office/powerpoint/2010/main" val="34333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118E-2017-40D9-A596-FBF93B29F57D}"/>
              </a:ext>
            </a:extLst>
          </p:cNvPr>
          <p:cNvSpPr>
            <a:spLocks noGrp="1"/>
          </p:cNvSpPr>
          <p:nvPr>
            <p:ph type="title"/>
          </p:nvPr>
        </p:nvSpPr>
        <p:spPr/>
        <p:txBody>
          <a:bodyPr/>
          <a:lstStyle/>
          <a:p>
            <a:r>
              <a:rPr lang="en-US" dirty="0"/>
              <a:t>Preparing for P5</a:t>
            </a:r>
          </a:p>
        </p:txBody>
      </p:sp>
      <p:sp>
        <p:nvSpPr>
          <p:cNvPr id="3" name="Text Placeholder 2">
            <a:extLst>
              <a:ext uri="{FF2B5EF4-FFF2-40B4-BE49-F238E27FC236}">
                <a16:creationId xmlns:a16="http://schemas.microsoft.com/office/drawing/2014/main" id="{17636E55-E566-4DF1-85DE-B3CEDCAB5D2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351BC1E-AE5D-4248-94E6-34A8F46120A5}"/>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A42B7429-29E4-4787-BC9A-F619B26106AE}"/>
              </a:ext>
            </a:extLst>
          </p:cNvPr>
          <p:cNvSpPr>
            <a:spLocks noGrp="1"/>
          </p:cNvSpPr>
          <p:nvPr>
            <p:ph type="sldNum" sz="quarter" idx="12"/>
          </p:nvPr>
        </p:nvSpPr>
        <p:spPr/>
        <p:txBody>
          <a:bodyPr/>
          <a:lstStyle/>
          <a:p>
            <a:fld id="{600448BA-62AF-4340-AB5F-316C0E06117B}" type="slidenum">
              <a:rPr lang="en-US" smtClean="0"/>
              <a:t>6</a:t>
            </a:fld>
            <a:endParaRPr lang="en-US"/>
          </a:p>
        </p:txBody>
      </p:sp>
    </p:spTree>
    <p:extLst>
      <p:ext uri="{BB962C8B-B14F-4D97-AF65-F5344CB8AC3E}">
        <p14:creationId xmlns:p14="http://schemas.microsoft.com/office/powerpoint/2010/main" val="163340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Snowmass Community Process</a:t>
            </a:r>
          </a:p>
        </p:txBody>
      </p:sp>
      <p:sp>
        <p:nvSpPr>
          <p:cNvPr id="3" name="Content Placeholder 2"/>
          <p:cNvSpPr>
            <a:spLocks noGrp="1"/>
          </p:cNvSpPr>
          <p:nvPr>
            <p:ph idx="1"/>
          </p:nvPr>
        </p:nvSpPr>
        <p:spPr>
          <a:xfrm>
            <a:off x="467277" y="1017331"/>
            <a:ext cx="5799352" cy="5184686"/>
          </a:xfrm>
        </p:spPr>
        <p:txBody>
          <a:bodyPr>
            <a:normAutofit fontScale="55000" lnSpcReduction="20000"/>
          </a:bodyPr>
          <a:lstStyle/>
          <a:p>
            <a:r>
              <a:rPr lang="en-US" dirty="0"/>
              <a:t>Organized by The Division of Particles and Fields of the American Physical Society</a:t>
            </a:r>
          </a:p>
          <a:p>
            <a:r>
              <a:rPr lang="en-US" dirty="0"/>
              <a:t>Designed to address the questions the particle physics community wishes to answer over the next two decades and methods to answer them</a:t>
            </a:r>
          </a:p>
          <a:p>
            <a:pPr lvl="1"/>
            <a:r>
              <a:rPr lang="en-US" b="1" dirty="0"/>
              <a:t>Did not prioritize activities</a:t>
            </a:r>
            <a:r>
              <a:rPr lang="en-US" dirty="0"/>
              <a:t>; aim was to ask and answer hard questions</a:t>
            </a:r>
          </a:p>
          <a:p>
            <a:pPr lvl="1"/>
            <a:r>
              <a:rPr lang="en-US" dirty="0"/>
              <a:t>Supported inter-frontier discussions to ensure addressing the cross-cutting nature of the physics</a:t>
            </a:r>
          </a:p>
          <a:p>
            <a:pPr lvl="2"/>
            <a:r>
              <a:rPr lang="en-US" b="1" dirty="0"/>
              <a:t>Subgroups</a:t>
            </a:r>
            <a:r>
              <a:rPr lang="en-US" dirty="0"/>
              <a:t>: Intensity Frontier; Energy Frontier; Cosmic Frontier; Theory; Accelerator Capabilities; Underground Laboratory Capabilities; Instrumentation; Computing; Communication, Education, and Outreach</a:t>
            </a:r>
          </a:p>
          <a:p>
            <a:pPr lvl="1"/>
            <a:r>
              <a:rPr lang="en-US" dirty="0"/>
              <a:t>Produced 358 page resource book that conveyed the health and diversity of the U.S. program in a global context</a:t>
            </a:r>
          </a:p>
          <a:p>
            <a:pPr lvl="2"/>
            <a:r>
              <a:rPr lang="en-US" dirty="0">
                <a:hlinkClick r:id="rId2"/>
              </a:rPr>
              <a:t>http://www.slac.stanford.edu/econf/C1307292/</a:t>
            </a:r>
            <a:r>
              <a:rPr lang="en-US" dirty="0"/>
              <a:t> </a:t>
            </a:r>
          </a:p>
          <a:p>
            <a:r>
              <a:rPr lang="en-US" dirty="0"/>
              <a:t>Timeline:</a:t>
            </a:r>
          </a:p>
          <a:p>
            <a:pPr lvl="1"/>
            <a:r>
              <a:rPr lang="en-US" dirty="0"/>
              <a:t>Planning began in 2011</a:t>
            </a:r>
          </a:p>
          <a:p>
            <a:pPr lvl="1"/>
            <a:r>
              <a:rPr lang="en-US" dirty="0"/>
              <a:t>Community Planning Meeting at </a:t>
            </a:r>
            <a:r>
              <a:rPr lang="en-US" dirty="0" err="1"/>
              <a:t>Fermilab</a:t>
            </a:r>
            <a:r>
              <a:rPr lang="en-US" dirty="0"/>
              <a:t>, Oct 11-13, 2012</a:t>
            </a:r>
          </a:p>
          <a:p>
            <a:pPr lvl="1"/>
            <a:r>
              <a:rPr lang="en-US" dirty="0"/>
              <a:t>Preparatory meetings held by subgroups during 2012-13</a:t>
            </a:r>
          </a:p>
          <a:p>
            <a:pPr lvl="1"/>
            <a:r>
              <a:rPr lang="en-US" dirty="0"/>
              <a:t>Final meeting held at U Minnesota, July 29 - Aug 6, 2013</a:t>
            </a:r>
          </a:p>
          <a:p>
            <a:pPr lvl="1"/>
            <a:endParaRPr lang="en-US" dirty="0"/>
          </a:p>
        </p:txBody>
      </p:sp>
      <p:sp>
        <p:nvSpPr>
          <p:cNvPr id="4" name="Footer Placeholder 3"/>
          <p:cNvSpPr>
            <a:spLocks noGrp="1"/>
          </p:cNvSpPr>
          <p:nvPr>
            <p:ph type="ftr" sz="quarter" idx="11"/>
          </p:nvPr>
        </p:nvSpPr>
        <p:spPr/>
        <p:txBody>
          <a:bodyPr/>
          <a:lstStyle/>
          <a:p>
            <a:r>
              <a:rPr lang="en-US"/>
              <a:t>P5 Strategic Planning Process</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7</a:t>
            </a:fld>
            <a:endParaRPr lang="en-US"/>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087369"/>
            <a:ext cx="2743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3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Snowmass / P5 Interface</a:t>
            </a:r>
            <a:endParaRPr lang="en-US" dirty="0"/>
          </a:p>
        </p:txBody>
      </p:sp>
      <p:sp>
        <p:nvSpPr>
          <p:cNvPr id="2" name="Content Placeholder 1"/>
          <p:cNvSpPr>
            <a:spLocks noGrp="1"/>
          </p:cNvSpPr>
          <p:nvPr>
            <p:ph idx="1"/>
          </p:nvPr>
        </p:nvSpPr>
        <p:spPr/>
        <p:txBody>
          <a:bodyPr>
            <a:normAutofit fontScale="77500" lnSpcReduction="20000"/>
          </a:bodyPr>
          <a:lstStyle/>
          <a:p>
            <a:r>
              <a:rPr lang="en-US" dirty="0"/>
              <a:t>These topics were suggested to the community as guidance for Snowmass reports and white papers:</a:t>
            </a:r>
          </a:p>
          <a:p>
            <a:pPr lvl="1"/>
            <a:r>
              <a:rPr lang="en-US" dirty="0"/>
              <a:t>What are the most compelling science questions in HEP that can be addressed in the next 10 to 20 years and why</a:t>
            </a:r>
          </a:p>
          <a:p>
            <a:pPr lvl="1"/>
            <a:r>
              <a:rPr lang="en-US" dirty="0"/>
              <a:t>What are the primary experimental approaches that can be used to address them? Are they likely to answer the question(s) in a “definitive” manner or will follow-on experiments be needed?</a:t>
            </a:r>
          </a:p>
          <a:p>
            <a:pPr lvl="1"/>
            <a:r>
              <a:rPr lang="en-US" dirty="0"/>
              <a:t>What are the “hard questions” (science, technical, cost…) that a given experiment or facility needs to answer to respond to perceived limitations in its proposal?</a:t>
            </a:r>
          </a:p>
          <a:p>
            <a:r>
              <a:rPr lang="en-US" dirty="0"/>
              <a:t>P5 built on the investment in the Snowmass process and outcomes.</a:t>
            </a:r>
          </a:p>
          <a:p>
            <a:pPr lvl="1"/>
            <a:r>
              <a:rPr lang="en-US" dirty="0"/>
              <a:t>P5 used the Snowmass reports and white papers as its starting point for prioritization.</a:t>
            </a:r>
          </a:p>
          <a:p>
            <a:pPr lvl="1"/>
            <a:r>
              <a:rPr lang="en-US" dirty="0"/>
              <a:t>Community input &amp; interaction did not stop with Snowmass.</a:t>
            </a:r>
          </a:p>
        </p:txBody>
      </p:sp>
      <p:sp>
        <p:nvSpPr>
          <p:cNvPr id="6" name="Footer Placeholder 5"/>
          <p:cNvSpPr>
            <a:spLocks noGrp="1"/>
          </p:cNvSpPr>
          <p:nvPr>
            <p:ph type="ftr" sz="quarter" idx="11"/>
          </p:nvPr>
        </p:nvSpPr>
        <p:spPr/>
        <p:txBody>
          <a:bodyPr/>
          <a:lstStyle/>
          <a:p>
            <a:r>
              <a:rPr lang="en-US"/>
              <a:t>P5 Strategic Planning Process</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8</a:t>
            </a:fld>
            <a:endParaRPr lang="en-US"/>
          </a:p>
        </p:txBody>
      </p:sp>
    </p:spTree>
    <p:extLst>
      <p:ext uri="{BB962C8B-B14F-4D97-AF65-F5344CB8AC3E}">
        <p14:creationId xmlns:p14="http://schemas.microsoft.com/office/powerpoint/2010/main" val="348264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D9B2-F522-49B5-9030-663BDBF79D4E}"/>
              </a:ext>
            </a:extLst>
          </p:cNvPr>
          <p:cNvSpPr>
            <a:spLocks noGrp="1"/>
          </p:cNvSpPr>
          <p:nvPr>
            <p:ph type="title"/>
          </p:nvPr>
        </p:nvSpPr>
        <p:spPr/>
        <p:txBody>
          <a:bodyPr/>
          <a:lstStyle/>
          <a:p>
            <a:r>
              <a:rPr lang="en-US" dirty="0"/>
              <a:t>P5 Charge</a:t>
            </a:r>
          </a:p>
        </p:txBody>
      </p:sp>
      <p:sp>
        <p:nvSpPr>
          <p:cNvPr id="3" name="Text Placeholder 2">
            <a:extLst>
              <a:ext uri="{FF2B5EF4-FFF2-40B4-BE49-F238E27FC236}">
                <a16:creationId xmlns:a16="http://schemas.microsoft.com/office/drawing/2014/main" id="{83248D55-559E-4EB3-BCA2-75532AE6EEA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C9D0EA2-6DAD-439F-A4FC-306D724D0F36}"/>
              </a:ext>
            </a:extLst>
          </p:cNvPr>
          <p:cNvSpPr>
            <a:spLocks noGrp="1"/>
          </p:cNvSpPr>
          <p:nvPr>
            <p:ph type="ftr" sz="quarter" idx="11"/>
          </p:nvPr>
        </p:nvSpPr>
        <p:spPr/>
        <p:txBody>
          <a:bodyPr/>
          <a:lstStyle/>
          <a:p>
            <a:r>
              <a:rPr lang="en-US"/>
              <a:t>P5 Strategic Planning Process</a:t>
            </a:r>
            <a:endParaRPr lang="en-US" dirty="0"/>
          </a:p>
        </p:txBody>
      </p:sp>
      <p:sp>
        <p:nvSpPr>
          <p:cNvPr id="5" name="Slide Number Placeholder 4">
            <a:extLst>
              <a:ext uri="{FF2B5EF4-FFF2-40B4-BE49-F238E27FC236}">
                <a16:creationId xmlns:a16="http://schemas.microsoft.com/office/drawing/2014/main" id="{38EFE687-A094-44BB-B129-FA8AC8BE148B}"/>
              </a:ext>
            </a:extLst>
          </p:cNvPr>
          <p:cNvSpPr>
            <a:spLocks noGrp="1"/>
          </p:cNvSpPr>
          <p:nvPr>
            <p:ph type="sldNum" sz="quarter" idx="12"/>
          </p:nvPr>
        </p:nvSpPr>
        <p:spPr/>
        <p:txBody>
          <a:bodyPr/>
          <a:lstStyle/>
          <a:p>
            <a:fld id="{600448BA-62AF-4340-AB5F-316C0E06117B}" type="slidenum">
              <a:rPr lang="en-US" smtClean="0"/>
              <a:t>9</a:t>
            </a:fld>
            <a:endParaRPr lang="en-US"/>
          </a:p>
        </p:txBody>
      </p:sp>
    </p:spTree>
    <p:extLst>
      <p:ext uri="{BB962C8B-B14F-4D97-AF65-F5344CB8AC3E}">
        <p14:creationId xmlns:p14="http://schemas.microsoft.com/office/powerpoint/2010/main" val="3503398420"/>
      </p:ext>
    </p:extLst>
  </p:cSld>
  <p:clrMapOvr>
    <a:masterClrMapping/>
  </p:clrMapOvr>
</p:sld>
</file>

<file path=ppt/theme/theme1.xml><?xml version="1.0" encoding="utf-8"?>
<a:theme xmlns:a="http://schemas.openxmlformats.org/drawingml/2006/main" name="DOE SC Theme - Blue v5">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5" id="{D847AD8A-1DAD-49C8-A8DF-B560E85873BD}" vid="{0BE63584-568E-455E-B1A8-A6F0BB9EE126}"/>
    </a:ext>
  </a:extLst>
</a:theme>
</file>

<file path=ppt/theme/theme2.xml><?xml version="1.0" encoding="utf-8"?>
<a:theme xmlns:a="http://schemas.openxmlformats.org/drawingml/2006/main" name="Office Theme">
  <a:themeElements>
    <a:clrScheme name="P5 Report Colors">
      <a:dk1>
        <a:sysClr val="windowText" lastClr="000000"/>
      </a:dk1>
      <a:lt1>
        <a:sysClr val="window" lastClr="FFFFFF"/>
      </a:lt1>
      <a:dk2>
        <a:srgbClr val="415C82"/>
      </a:dk2>
      <a:lt2>
        <a:srgbClr val="EEECE1"/>
      </a:lt2>
      <a:accent1>
        <a:srgbClr val="2185AA"/>
      </a:accent1>
      <a:accent2>
        <a:srgbClr val="D7533A"/>
      </a:accent2>
      <a:accent3>
        <a:srgbClr val="BAE5FA"/>
      </a:accent3>
      <a:accent4>
        <a:srgbClr val="6DC8BD"/>
      </a:accent4>
      <a:accent5>
        <a:srgbClr val="40AE49"/>
      </a:accent5>
      <a:accent6>
        <a:srgbClr val="E0501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0C13013946B674D9EA571286E9677D6" ma:contentTypeVersion="3" ma:contentTypeDescription="Create a new document." ma:contentTypeScope="" ma:versionID="9ae1bde1e8d200e6da49726d31e1b890">
  <xsd:schema xmlns:xsd="http://www.w3.org/2001/XMLSchema" xmlns:xs="http://www.w3.org/2001/XMLSchema" xmlns:p="http://schemas.microsoft.com/office/2006/metadata/properties" xmlns:ns2="4baba050-fa1d-40b7-ac3c-d2eee5996a97" xmlns:ns3="584d3962-e464-4395-be02-de294b635ed6" xmlns:ns4="233eefd7-1486-4379-b083-89771e4550f2" targetNamespace="http://schemas.microsoft.com/office/2006/metadata/properties" ma:root="true" ma:fieldsID="ccee80dc5cf81d5b41f0e55a53264547" ns2:_="" ns3:_="" ns4:_="">
    <xsd:import namespace="4baba050-fa1d-40b7-ac3c-d2eee5996a97"/>
    <xsd:import namespace="584d3962-e464-4395-be02-de294b635ed6"/>
    <xsd:import namespace="233eefd7-1486-4379-b083-89771e4550f2"/>
    <xsd:element name="properties">
      <xsd:complexType>
        <xsd:sequence>
          <xsd:element name="documentManagement">
            <xsd:complexType>
              <xsd:all>
                <xsd:element ref="ns2:_dlc_DocId" minOccurs="0"/>
                <xsd:element ref="ns2:_dlc_DocIdUrl" minOccurs="0"/>
                <xsd:element ref="ns2:_dlc_DocIdPersistId" minOccurs="0"/>
                <xsd:element ref="ns3:Date_x0020_of_x0020_Talk" minOccurs="0"/>
                <xsd:element ref="ns3:Presenter" minOccurs="0"/>
                <xsd:element ref="ns3:Material_x0020_Type" minOccurs="0"/>
                <xsd:element ref="ns3:Category" minOccurs="0"/>
                <xsd:element ref="ns3:Subprogram" minOccurs="0"/>
                <xsd:element ref="ns3:Audience" minOccurs="0"/>
                <xsd:element ref="ns3:Internal_x0020_Only_x003f_" minOccurs="0"/>
                <xsd:element ref="ns2:TaxKeywordTaxHTField" minOccurs="0"/>
                <xsd:element ref="ns4:TaxCatchAll" minOccurs="0"/>
                <xsd:element ref="ns4: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ba050-fa1d-40b7-ac3c-d2eee5996a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8" nillable="true" ma:taxonomy="true" ma:internalName="TaxKeywordTaxHTField" ma:taxonomyFieldName="TaxKeyword" ma:displayName="Enterprise Keywords" ma:fieldId="{23f27201-bee3-471e-b2e7-b64fd8b7ca38}" ma:taxonomyMulti="true" ma:sspId="43c8c17d-6de2-4d94-b57c-8c1896722c7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4d3962-e464-4395-be02-de294b635ed6" elementFormDefault="qualified">
    <xsd:import namespace="http://schemas.microsoft.com/office/2006/documentManagement/types"/>
    <xsd:import namespace="http://schemas.microsoft.com/office/infopath/2007/PartnerControls"/>
    <xsd:element name="Date_x0020_of_x0020_Talk" ma:index="11" nillable="true" ma:displayName="Date of Talk" ma:format="DateOnly" ma:indexed="true" ma:internalName="Date_x0020_of_x0020_Talk">
      <xsd:simpleType>
        <xsd:restriction base="dms:DateTime"/>
      </xsd:simpleType>
    </xsd:element>
    <xsd:element name="Presenter" ma:index="12" nillable="true" ma:displayName="Presenter" ma:indexed="true" ma:list="UserInfo" ma:SharePointGroup="0" ma:internalName="Presen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erial_x0020_Type" ma:index="13" nillable="true" ma:displayName="Material Type" ma:format="Dropdown" ma:internalName="Material_x0020_Type">
      <xsd:simpleType>
        <xsd:restriction base="dms:Choice">
          <xsd:enumeration value="Presentation"/>
          <xsd:enumeration value="Supporting Material"/>
          <xsd:enumeration value="Template"/>
          <xsd:enumeration value="Reference Material"/>
          <xsd:enumeration value="Other"/>
        </xsd:restriction>
      </xsd:simpleType>
    </xsd:element>
    <xsd:element name="Category" ma:index="14" nillable="true" ma:displayName="Category" ma:format="Dropdown" ma:internalName="Category">
      <xsd:simpleType>
        <xsd:restriction base="dms:Choice">
          <xsd:enumeration value="Budget"/>
          <xsd:enumeration value="Science Briefing"/>
          <xsd:enumeration value="Site Visit"/>
          <xsd:enumeration value="Workshop"/>
          <xsd:enumeration value="Advisory Committee"/>
          <xsd:enumeration value="Conference"/>
          <xsd:enumeration value="PI Meeting"/>
          <xsd:enumeration value="Other"/>
        </xsd:restriction>
      </xsd:simpleType>
    </xsd:element>
    <xsd:element name="Subprogram" ma:index="15" nillable="true" ma:displayName="Subprogram" ma:format="Dropdown" ma:internalName="Subprogram">
      <xsd:simpleType>
        <xsd:restriction base="dms:Choice">
          <xsd:enumeration value="All HEP"/>
          <xsd:enumeration value="Energy Frontier"/>
          <xsd:enumeration value="Intensity Frontier"/>
          <xsd:enumeration value="Cosmic Frontier"/>
          <xsd:enumeration value="Theory"/>
          <xsd:enumeration value="Computational HEP"/>
          <xsd:enumeration value="Quantum Information Science"/>
          <xsd:enumeration value="General Accelerator R&amp;D"/>
          <xsd:enumeration value="Directed Accelerator R&amp;D"/>
          <xsd:enumeration value="Detector R&amp;D"/>
          <xsd:enumeration value="Accelerator Stewardship"/>
          <xsd:enumeration value="Line Item Construction"/>
        </xsd:restriction>
      </xsd:simpleType>
    </xsd:element>
    <xsd:element name="Audience" ma:index="16" nillable="true" ma:displayName="Audience" ma:format="Dropdown" ma:internalName="Audience">
      <xsd:simpleType>
        <xsd:union memberTypes="dms:Text">
          <xsd:simpleType>
            <xsd:restriction base="dms:Choice">
              <xsd:enumeration value="HEPAP"/>
              <xsd:enumeration value="AAAC"/>
              <xsd:enumeration value="National Academy of Sciences"/>
              <xsd:enumeration value="NSF"/>
              <xsd:enumeration value="NASA"/>
              <xsd:enumeration value="U.S. Agency"/>
              <xsd:enumeration value="CERN"/>
              <xsd:enumeration value="International Agency"/>
              <xsd:enumeration value="HEP Community"/>
              <xsd:enumeration value="Public"/>
              <xsd:enumeration value="Congress"/>
              <xsd:enumeration value="OMB"/>
              <xsd:enumeration value="DOE CFO"/>
              <xsd:enumeration value="DOE Office of Science"/>
              <xsd:enumeration value="HEP"/>
              <xsd:enumeration value="Other"/>
            </xsd:restriction>
          </xsd:simpleType>
        </xsd:union>
      </xsd:simpleType>
    </xsd:element>
    <xsd:element name="Internal_x0020_Only_x003f_" ma:index="17" nillable="true" ma:displayName="Internal Only?" ma:internalName="Internal_x0020_Only_x003f_">
      <xsd:complexType>
        <xsd:complexContent>
          <xsd:extension base="dms:MultiChoice">
            <xsd:sequence>
              <xsd:element name="Value" maxOccurs="unbounded" minOccurs="0" nillable="true">
                <xsd:simpleType>
                  <xsd:restriction base="dms:Choice">
                    <xsd:enumeration value="Ye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3eefd7-1486-4379-b083-89771e4550f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71968d2-afc4-4377-955d-61150286d950}" ma:internalName="TaxCatchAll" ma:showField="CatchAllData" ma:web="4baba050-fa1d-40b7-ac3c-d2eee5996a97">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71968d2-afc4-4377-955d-61150286d950}" ma:internalName="TaxCatchAllLabel" ma:readOnly="true" ma:showField="CatchAllDataLabel" ma:web="4baba050-fa1d-40b7-ac3c-d2eee5996a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lk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baba050-fa1d-40b7-ac3c-d2eee5996a97">HTTNCAPE4TVF-624104558-69</_dlc_DocId>
    <_dlc_DocIdUrl xmlns="4baba050-fa1d-40b7-ac3c-d2eee5996a97">
      <Url>https://intranet.osc.doe.gov/depts/programs/HighEng/_layouts/DocIdRedir.aspx?ID=HTTNCAPE4TVF-624104558-69</Url>
      <Description>HTTNCAPE4TVF-624104558-69</Description>
    </_dlc_DocIdUrl>
    <Category xmlns="584d3962-e464-4395-be02-de294b635ed6">Other</Category>
    <Date_x0020_of_x0020_Talk xmlns="584d3962-e464-4395-be02-de294b635ed6">2018-07-24T04:00:00+00:00</Date_x0020_of_x0020_Talk>
    <Internal_x0020_Only_x003f_ xmlns="584d3962-e464-4395-be02-de294b635ed6">
      <Value>Yes</Value>
    </Internal_x0020_Only_x003f_>
    <Presenter xmlns="584d3962-e464-4395-be02-de294b635ed6">
      <UserInfo>
        <DisplayName>Siegrist, Jim</DisplayName>
        <AccountId>98</AccountId>
        <AccountType/>
      </UserInfo>
    </Presenter>
    <Subprogram xmlns="584d3962-e464-4395-be02-de294b635ed6">All HEP</Subprogram>
    <Material_x0020_Type xmlns="584d3962-e464-4395-be02-de294b635ed6">Presentation</Material_x0020_Type>
    <TaxCatchAll xmlns="233eefd7-1486-4379-b083-89771e4550f2">
      <Value>100</Value>
    </TaxCatchAll>
    <TaxKeywordTaxHTField xmlns="4baba050-fa1d-40b7-ac3c-d2eee5996a97">
      <Terms xmlns="http://schemas.microsoft.com/office/infopath/2007/PartnerControls">
        <TermInfo xmlns="http://schemas.microsoft.com/office/infopath/2007/PartnerControls">
          <TermName xmlns="http://schemas.microsoft.com/office/infopath/2007/PartnerControls">P5 Communication</TermName>
          <TermId xmlns="http://schemas.microsoft.com/office/infopath/2007/PartnerControls">dd0dfdda-fc52-4f1f-8a5d-8f60493c92f0</TermId>
        </TermInfo>
      </Terms>
    </TaxKeywordTaxHTField>
    <Audience xmlns="584d3962-e464-4395-be02-de294b635ed6">DOE Office of Science</Audience>
  </documentManagement>
</p:properties>
</file>

<file path=customXml/itemProps1.xml><?xml version="1.0" encoding="utf-8"?>
<ds:datastoreItem xmlns:ds="http://schemas.openxmlformats.org/officeDocument/2006/customXml" ds:itemID="{2A958FB9-218A-4DB4-8518-DFFAADD1AFC9}">
  <ds:schemaRefs>
    <ds:schemaRef ds:uri="http://schemas.microsoft.com/sharepoint/v3/contenttype/forms"/>
  </ds:schemaRefs>
</ds:datastoreItem>
</file>

<file path=customXml/itemProps2.xml><?xml version="1.0" encoding="utf-8"?>
<ds:datastoreItem xmlns:ds="http://schemas.openxmlformats.org/officeDocument/2006/customXml" ds:itemID="{EEBED5CD-F100-4ADA-A67D-148213F8ABBF}">
  <ds:schemaRefs>
    <ds:schemaRef ds:uri="http://schemas.microsoft.com/sharepoint/events"/>
  </ds:schemaRefs>
</ds:datastoreItem>
</file>

<file path=customXml/itemProps3.xml><?xml version="1.0" encoding="utf-8"?>
<ds:datastoreItem xmlns:ds="http://schemas.openxmlformats.org/officeDocument/2006/customXml" ds:itemID="{C19161A2-48E6-418C-8FEC-AB92A0567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ba050-fa1d-40b7-ac3c-d2eee5996a97"/>
    <ds:schemaRef ds:uri="584d3962-e464-4395-be02-de294b635ed6"/>
    <ds:schemaRef ds:uri="233eefd7-1486-4379-b083-89771e455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B243096-BEC2-469B-90F3-3240954C457E}">
  <ds:schemaRefs>
    <ds:schemaRef ds:uri="http://schemas.microsoft.com/office/2006/metadata/properties"/>
    <ds:schemaRef ds:uri="4baba050-fa1d-40b7-ac3c-d2eee5996a97"/>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33eefd7-1486-4379-b083-89771e4550f2"/>
    <ds:schemaRef ds:uri="http://purl.org/dc/elements/1.1/"/>
    <ds:schemaRef ds:uri="584d3962-e464-4395-be02-de294b635e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DOE SC Theme - Blue</Template>
  <TotalTime>5642</TotalTime>
  <Words>4953</Words>
  <Application>Microsoft Office PowerPoint</Application>
  <PresentationFormat>On-screen Show (4:3)</PresentationFormat>
  <Paragraphs>522</Paragraphs>
  <Slides>55</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Arial</vt:lpstr>
      <vt:lpstr>Calibri</vt:lpstr>
      <vt:lpstr>Corbel</vt:lpstr>
      <vt:lpstr>Open Sans</vt:lpstr>
      <vt:lpstr>Verdana</vt:lpstr>
      <vt:lpstr>Wingdings</vt:lpstr>
      <vt:lpstr>Wingdings 3</vt:lpstr>
      <vt:lpstr>DOE SC Theme - Blue v5</vt:lpstr>
      <vt:lpstr>Office Theme</vt:lpstr>
      <vt:lpstr>Particle Physics Project Prioritization Panel (P5) Strategic Planning</vt:lpstr>
      <vt:lpstr>Acknowlegements &amp; Thank you’s</vt:lpstr>
      <vt:lpstr>Introduction</vt:lpstr>
      <vt:lpstr>U.S. Strategy in High Energy Physics</vt:lpstr>
      <vt:lpstr>Strategic Plan for U.S. Particle Physics</vt:lpstr>
      <vt:lpstr>Preparing for P5</vt:lpstr>
      <vt:lpstr>Snowmass Community Process</vt:lpstr>
      <vt:lpstr>Snowmass / P5 Interface</vt:lpstr>
      <vt:lpstr>P5 Charge</vt:lpstr>
      <vt:lpstr>P5 Charge Summary 1</vt:lpstr>
      <vt:lpstr>P5 Charge Summary 2</vt:lpstr>
      <vt:lpstr>P5 Budget Scenarios</vt:lpstr>
      <vt:lpstr>Forming P5</vt:lpstr>
      <vt:lpstr>Constituting the P5 panel</vt:lpstr>
      <vt:lpstr>P5 Panel Members</vt:lpstr>
      <vt:lpstr>P5 Process &amp; Meetings</vt:lpstr>
      <vt:lpstr>P5 Process and Meetings 1</vt:lpstr>
      <vt:lpstr>P5 Process and Meetings 2</vt:lpstr>
      <vt:lpstr>P5 Process and Meetings 3</vt:lpstr>
      <vt:lpstr>P5 Process and Meetings 4</vt:lpstr>
      <vt:lpstr>Context – Changes since previous P5 </vt:lpstr>
      <vt:lpstr>Criteria (I): Overall Program Optimization</vt:lpstr>
      <vt:lpstr>Criteria (II): Projects</vt:lpstr>
      <vt:lpstr>Contents of the P5 Report</vt:lpstr>
      <vt:lpstr>P5: High Energy Physics Overview</vt:lpstr>
      <vt:lpstr>P5: Science Drivers of Particle Physics</vt:lpstr>
      <vt:lpstr>P5: Particle Physics Is a Global Field</vt:lpstr>
      <vt:lpstr>P5: Particle Physics Is a Global Field II</vt:lpstr>
      <vt:lpstr>P5:Particle Physics is a Global Field III</vt:lpstr>
      <vt:lpstr>An important change in direction: LBNE  LBNF</vt:lpstr>
      <vt:lpstr>P5 Project Priorities</vt:lpstr>
      <vt:lpstr>P5 Construction and Physics Timeline</vt:lpstr>
      <vt:lpstr>Significant Changes in Direction - 1</vt:lpstr>
      <vt:lpstr>Significant Changes in Direction - 2</vt:lpstr>
      <vt:lpstr>P5: Benefits and Broader Impacts</vt:lpstr>
      <vt:lpstr>Rolling Out the P5 Report</vt:lpstr>
      <vt:lpstr>The End Game: Rolling out the Report</vt:lpstr>
      <vt:lpstr>Strategic Plan for U.S. Particle Physics</vt:lpstr>
      <vt:lpstr>PowerPoint Presentation</vt:lpstr>
      <vt:lpstr>Rolling out the report</vt:lpstr>
      <vt:lpstr>Community &amp; Public Response to P5</vt:lpstr>
      <vt:lpstr>Continuing Communications</vt:lpstr>
      <vt:lpstr>Important Impacts of the P5 Report</vt:lpstr>
      <vt:lpstr>U.S. Congress Supports P5 Strategy</vt:lpstr>
      <vt:lpstr>Growing International Partnerships</vt:lpstr>
      <vt:lpstr>Why is 2014 P5 Report Successful?</vt:lpstr>
      <vt:lpstr>Generally Important to Success</vt:lpstr>
      <vt:lpstr>Additionally key to HEP Community</vt:lpstr>
      <vt:lpstr>Additionally key to Administration &amp; Congress</vt:lpstr>
      <vt:lpstr>PowerPoint Presentation</vt:lpstr>
      <vt:lpstr>Timeline for Updating the U.S. Strategy</vt:lpstr>
      <vt:lpstr>PowerPoint Presentation</vt:lpstr>
      <vt:lpstr>PowerPoint Presentation</vt:lpstr>
      <vt:lpstr>The Science Drivers</vt:lpstr>
      <vt:lpstr>P5 Panel Perspective</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2018-07-24 HEP Strategic Planning Process - Snowmass and P5</dc:title>
  <dc:creator>Cooke, Michael</dc:creator>
  <cp:keywords>P5 Communication</cp:keywords>
  <cp:lastModifiedBy> </cp:lastModifiedBy>
  <cp:revision>247</cp:revision>
  <cp:lastPrinted>2018-06-07T14:08:20Z</cp:lastPrinted>
  <dcterms:created xsi:type="dcterms:W3CDTF">2017-09-29T18:56:34Z</dcterms:created>
  <dcterms:modified xsi:type="dcterms:W3CDTF">2019-03-13T12:49:11Z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0x01010030C13013946B674D9EA571286E9677D6</vt:lpwstr>
  </property>
  <property fmtid="{D5CDD505-2E9C-101B-9397-08002B2CF9AE}" pid="3" name="_dlc_DocIdItemGuid">
    <vt:lpwstr>3de3cee3-1cf5-491b-910d-cafb34eb2afe</vt:lpwstr>
  </property>
  <property fmtid="{D5CDD505-2E9C-101B-9397-08002B2CF9AE}" pid="4" name="TaxKeyword">
    <vt:lpwstr>100;#P5 Communication|dd0dfdda-fc52-4f1f-8a5d-8f60493c92f0</vt:lpwstr>
  </property>
</Properties>
</file>