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58" r:id="rId1"/>
  </p:sldMasterIdLst>
  <p:notesMasterIdLst>
    <p:notesMasterId r:id="rId25"/>
  </p:notesMasterIdLst>
  <p:handoutMasterIdLst>
    <p:handoutMasterId r:id="rId26"/>
  </p:handoutMasterIdLst>
  <p:sldIdLst>
    <p:sldId id="938" r:id="rId2"/>
    <p:sldId id="1006" r:id="rId3"/>
    <p:sldId id="1008" r:id="rId4"/>
    <p:sldId id="1007" r:id="rId5"/>
    <p:sldId id="990" r:id="rId6"/>
    <p:sldId id="991" r:id="rId7"/>
    <p:sldId id="1014" r:id="rId8"/>
    <p:sldId id="996" r:id="rId9"/>
    <p:sldId id="995" r:id="rId10"/>
    <p:sldId id="989" r:id="rId11"/>
    <p:sldId id="997" r:id="rId12"/>
    <p:sldId id="999" r:id="rId13"/>
    <p:sldId id="994" r:id="rId14"/>
    <p:sldId id="1010" r:id="rId15"/>
    <p:sldId id="987" r:id="rId16"/>
    <p:sldId id="1009" r:id="rId17"/>
    <p:sldId id="983" r:id="rId18"/>
    <p:sldId id="1002" r:id="rId19"/>
    <p:sldId id="1000" r:id="rId20"/>
    <p:sldId id="1005" r:id="rId21"/>
    <p:sldId id="1011" r:id="rId22"/>
    <p:sldId id="1012" r:id="rId23"/>
    <p:sldId id="1013" r:id="rId24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entury Gothic" pitchFamily="34" charset="0"/>
        <a:ea typeface="MS PGothic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0FF"/>
    <a:srgbClr val="000090"/>
    <a:srgbClr val="68B4FF"/>
    <a:srgbClr val="65B5FF"/>
    <a:srgbClr val="26BBDE"/>
    <a:srgbClr val="4BC5C5"/>
    <a:srgbClr val="5BECEB"/>
    <a:srgbClr val="50BDC7"/>
    <a:srgbClr val="6E99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98" autoAdjust="0"/>
  </p:normalViewPr>
  <p:slideViewPr>
    <p:cSldViewPr snapToGrid="0">
      <p:cViewPr>
        <p:scale>
          <a:sx n="125" d="100"/>
          <a:sy n="125" d="100"/>
        </p:scale>
        <p:origin x="-360" y="1056"/>
      </p:cViewPr>
      <p:guideLst>
        <p:guide orient="horz" pos="4319"/>
        <p:guide pos="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792" y="-120"/>
      </p:cViewPr>
      <p:guideLst>
        <p:guide orient="horz" pos="2924"/>
        <p:guide pos="22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639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t" anchorCtr="0" compatLnSpc="1">
            <a:prstTxWarp prst="textNoShape">
              <a:avLst/>
            </a:prstTxWarp>
          </a:bodyPr>
          <a:lstStyle>
            <a:lvl1pPr defTabSz="921457" eaLnBrk="0" hangingPunct="0">
              <a:defRPr sz="1200" b="0">
                <a:latin typeface="Times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750" y="0"/>
            <a:ext cx="3027638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t" anchorCtr="0" compatLnSpc="1">
            <a:prstTxWarp prst="textNoShape">
              <a:avLst/>
            </a:prstTxWarp>
          </a:bodyPr>
          <a:lstStyle>
            <a:lvl1pPr algn="r" defTabSz="921457" eaLnBrk="0" hangingPunct="0">
              <a:defRPr sz="1200" b="0">
                <a:latin typeface="Times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9198"/>
            <a:ext cx="3027639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b" anchorCtr="0" compatLnSpc="1">
            <a:prstTxWarp prst="textNoShape">
              <a:avLst/>
            </a:prstTxWarp>
          </a:bodyPr>
          <a:lstStyle>
            <a:lvl1pPr defTabSz="921457" eaLnBrk="0" hangingPunct="0">
              <a:defRPr sz="1200" b="0">
                <a:latin typeface="Times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750" y="8819198"/>
            <a:ext cx="3027638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b" anchorCtr="0" compatLnSpc="1">
            <a:prstTxWarp prst="textNoShape">
              <a:avLst/>
            </a:prstTxWarp>
          </a:bodyPr>
          <a:lstStyle>
            <a:lvl1pPr algn="r" defTabSz="918715" eaLnBrk="0" hangingPunct="0">
              <a:defRPr sz="1200" b="0">
                <a:latin typeface="Times" charset="0"/>
                <a:ea typeface="굴림" charset="-127"/>
                <a:cs typeface="+mn-cs"/>
              </a:defRPr>
            </a:lvl1pPr>
          </a:lstStyle>
          <a:p>
            <a:pPr>
              <a:defRPr/>
            </a:pPr>
            <a:fld id="{CB68369E-E4C5-470A-9645-39CA84D4C9B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27025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639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t" anchorCtr="0" compatLnSpc="1">
            <a:prstTxWarp prst="textNoShape">
              <a:avLst/>
            </a:prstTxWarp>
          </a:bodyPr>
          <a:lstStyle>
            <a:lvl1pPr defTabSz="921457" eaLnBrk="0" hangingPunct="0">
              <a:defRPr sz="1200" b="0">
                <a:latin typeface="Times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750" y="0"/>
            <a:ext cx="3027638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t" anchorCtr="0" compatLnSpc="1">
            <a:prstTxWarp prst="textNoShape">
              <a:avLst/>
            </a:prstTxWarp>
          </a:bodyPr>
          <a:lstStyle>
            <a:lvl1pPr algn="r" defTabSz="921457" eaLnBrk="0" hangingPunct="0">
              <a:defRPr sz="1200" b="0">
                <a:latin typeface="Times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306" y="4410393"/>
            <a:ext cx="5586389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639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b" anchorCtr="0" compatLnSpc="1">
            <a:prstTxWarp prst="textNoShape">
              <a:avLst/>
            </a:prstTxWarp>
          </a:bodyPr>
          <a:lstStyle>
            <a:lvl1pPr defTabSz="921457" eaLnBrk="0" hangingPunct="0">
              <a:defRPr sz="1200" b="0">
                <a:latin typeface="Times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750" y="8819198"/>
            <a:ext cx="3027638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04" tIns="46052" rIns="92104" bIns="46052" numCol="1" anchor="b" anchorCtr="0" compatLnSpc="1">
            <a:prstTxWarp prst="textNoShape">
              <a:avLst/>
            </a:prstTxWarp>
          </a:bodyPr>
          <a:lstStyle>
            <a:lvl1pPr algn="r" defTabSz="918715" eaLnBrk="0" hangingPunct="0">
              <a:defRPr sz="1200" b="0">
                <a:latin typeface="Times" charset="0"/>
                <a:ea typeface="굴림" charset="-127"/>
                <a:cs typeface="+mn-cs"/>
              </a:defRPr>
            </a:lvl1pPr>
          </a:lstStyle>
          <a:p>
            <a:pPr>
              <a:defRPr/>
            </a:pPr>
            <a:fld id="{62071139-66A3-46A2-8B47-2AB8605799A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6392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325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ASIPP Sept 18,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E403-2EAD-47D8-94DF-194B34508D8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2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/>
              <a:pPr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0232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/>
              <a:pPr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0232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D3D program is focused on critical needs</a:t>
            </a:r>
            <a:r>
              <a:rPr lang="en-US" baseline="0" dirty="0" smtClean="0"/>
              <a:t> for the future… LIST – ITER SUCCESS…. PATH BEYOND ITER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have organized our presentation of the ENTIRE d3d program in </a:t>
            </a:r>
            <a:r>
              <a:rPr lang="en-US" baseline="0" dirty="0" err="1" smtClean="0"/>
              <a:t>suport</a:t>
            </a:r>
            <a:r>
              <a:rPr lang="en-US" baseline="0" dirty="0" smtClean="0"/>
              <a:t> of these goals.</a:t>
            </a:r>
          </a:p>
          <a:p>
            <a:r>
              <a:rPr lang="en-US" baseline="0" dirty="0" smtClean="0"/>
              <a:t>MARRIES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CD3D00-B53C-954D-BD0B-77740C195F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9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6684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160463"/>
            <a:ext cx="417830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66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160463"/>
            <a:ext cx="417830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5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955675"/>
          </a:xfrm>
        </p:spPr>
        <p:txBody>
          <a:bodyPr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4495800"/>
          </a:xfrm>
        </p:spPr>
        <p:txBody>
          <a:bodyPr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60330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55675"/>
          </a:xfrm>
        </p:spPr>
        <p:txBody>
          <a:bodyPr/>
          <a:lstStyle>
            <a:lvl1pPr>
              <a:defRPr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3185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PowerPoint_Template_page_201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GA_logo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475" y="6518275"/>
            <a:ext cx="1827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7" name="Picture 6" descr="blsf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4923"/>
            <a:ext cx="9144000" cy="5502275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2892426" y="6523156"/>
            <a:ext cx="3359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M.</a:t>
            </a:r>
            <a:r>
              <a:rPr lang="en-US" sz="800" b="1" baseline="0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 R. Wade</a:t>
            </a:r>
            <a:r>
              <a:rPr lang="en-US" sz="8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/FPA</a:t>
            </a:r>
            <a:r>
              <a:rPr lang="en-US" sz="800" b="1" baseline="0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/Dec, 2016</a:t>
            </a:r>
            <a:endParaRPr lang="en-US" sz="800" b="1" dirty="0" smtClean="0">
              <a:solidFill>
                <a:srgbClr val="FFFFFF"/>
              </a:solidFill>
              <a:latin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74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294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35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owerPoint_Template_page_2012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84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  <p:sp>
        <p:nvSpPr>
          <p:cNvPr id="1030" name="Rectangle 6"/>
          <p:cNvSpPr txBox="1">
            <a:spLocks noChangeArrowheads="1"/>
          </p:cNvSpPr>
          <p:nvPr/>
        </p:nvSpPr>
        <p:spPr bwMode="auto">
          <a:xfrm>
            <a:off x="0" y="6496930"/>
            <a:ext cx="1382889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91344" tIns="45672" rIns="91344" bIns="45672"/>
          <a:lstStyle>
            <a:lvl1pPr eaLnBrk="0" hangingPunct="0"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algn="l" eaLnBrk="1" hangingPunct="1">
              <a:defRPr/>
            </a:pPr>
            <a:r>
              <a:rPr lang="en-US" altLang="ko-KR" sz="1100" b="1" dirty="0" smtClean="0">
                <a:solidFill>
                  <a:srgbClr val="FFFFFF"/>
                </a:solidFill>
                <a:ea typeface="Gulim" pitchFamily="34" charset="-127"/>
              </a:rPr>
              <a:t>    </a:t>
            </a:r>
            <a:fld id="{781E29AE-1A6C-45D8-9BFC-D7C821985D71}" type="slidenum">
              <a:rPr lang="ko-KR" altLang="en-US" sz="1100" b="1" smtClean="0">
                <a:solidFill>
                  <a:srgbClr val="FFFFFF"/>
                </a:solidFill>
                <a:ea typeface="Gulim" pitchFamily="34" charset="-127"/>
              </a:rPr>
              <a:pPr algn="l" eaLnBrk="1" hangingPunct="1">
                <a:defRPr/>
              </a:pPr>
              <a:t>‹#›</a:t>
            </a:fld>
            <a:endParaRPr lang="en-US" altLang="ko-KR" sz="1100" b="1" dirty="0" smtClean="0">
              <a:solidFill>
                <a:srgbClr val="FFFFFF"/>
              </a:solidFill>
              <a:latin typeface="Times" pitchFamily="18" charset="0"/>
              <a:ea typeface="Gulim" pitchFamily="34" charset="-127"/>
            </a:endParaRPr>
          </a:p>
        </p:txBody>
      </p:sp>
      <p:pic>
        <p:nvPicPr>
          <p:cNvPr id="2" name="Picture 9" descr="GA_logo_whi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6476764"/>
            <a:ext cx="15970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2892426" y="6523156"/>
            <a:ext cx="3359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M.</a:t>
            </a:r>
            <a:r>
              <a:rPr lang="en-US" sz="800" b="1" baseline="0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 R. Wade</a:t>
            </a:r>
            <a:r>
              <a:rPr lang="en-US" sz="8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/FPA</a:t>
            </a:r>
            <a:r>
              <a:rPr lang="en-US" sz="800" b="1" baseline="0" dirty="0" smtClean="0">
                <a:solidFill>
                  <a:srgbClr val="FFFFFF"/>
                </a:solidFill>
                <a:latin typeface="Century Gothic" charset="0"/>
                <a:cs typeface="Century Gothic" charset="0"/>
              </a:rPr>
              <a:t>/Dec, 2016</a:t>
            </a:r>
            <a:endParaRPr lang="en-US" sz="800" b="1" dirty="0" smtClean="0">
              <a:solidFill>
                <a:srgbClr val="FFFFFF"/>
              </a:solidFill>
              <a:latin typeface="Century Gothic" charset="0"/>
              <a:cs typeface="Century Gothic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9" r:id="rId1"/>
    <p:sldLayoutId id="2147485490" r:id="rId2"/>
    <p:sldLayoutId id="2147485492" r:id="rId3"/>
    <p:sldLayoutId id="2147485498" r:id="rId4"/>
    <p:sldLayoutId id="2147485500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3"/>
          </a:solidFill>
          <a:latin typeface="Century Gothic"/>
          <a:ea typeface="MS PGothic" pitchFamily="34" charset="-128"/>
          <a:cs typeface="Century 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-105" charset="0"/>
          <a:ea typeface="MS PGothic" pitchFamily="34" charset="-128"/>
          <a:cs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-105" charset="0"/>
          <a:ea typeface="MS PGothic" pitchFamily="34" charset="-128"/>
          <a:cs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-105" charset="0"/>
          <a:ea typeface="MS PGothic" pitchFamily="34" charset="-128"/>
          <a:cs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-105" charset="0"/>
          <a:ea typeface="MS PGothic" pitchFamily="34" charset="-128"/>
          <a:cs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C2D84"/>
        </a:buClr>
        <a:buChar char="•"/>
        <a:defRPr b="1">
          <a:solidFill>
            <a:schemeClr val="tx1"/>
          </a:solidFill>
          <a:latin typeface="Century Gothic"/>
          <a:ea typeface="MS PGothic" pitchFamily="34" charset="-128"/>
          <a:cs typeface="Century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C2D84"/>
        </a:buClr>
        <a:buChar char="–"/>
        <a:defRPr>
          <a:solidFill>
            <a:schemeClr val="tx1"/>
          </a:solidFill>
          <a:latin typeface="Century Gothic"/>
          <a:ea typeface="MS PGothic" pitchFamily="34" charset="-128"/>
          <a:cs typeface="Century Gothic"/>
        </a:defRPr>
      </a:lvl2pPr>
      <a:lvl3pPr marL="974725" indent="-293688" algn="l" rtl="0" eaLnBrk="0" fontAlgn="base" hangingPunct="0">
        <a:spcBef>
          <a:spcPct val="20000"/>
        </a:spcBef>
        <a:spcAft>
          <a:spcPct val="0"/>
        </a:spcAft>
        <a:buClr>
          <a:srgbClr val="0C2D84"/>
        </a:buClr>
        <a:buChar char="•"/>
        <a:defRPr sz="1600">
          <a:solidFill>
            <a:schemeClr val="tx1"/>
          </a:solidFill>
          <a:latin typeface="Century Gothic"/>
          <a:ea typeface="MS PGothic" pitchFamily="34" charset="-128"/>
          <a:cs typeface="Century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Century Gothic"/>
          <a:ea typeface="MS PGothic" pitchFamily="34" charset="-128"/>
          <a:cs typeface="Century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/>
          <a:ea typeface="MS PGothic" pitchFamily="34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tiff"/><Relationship Id="rId12" Type="http://schemas.openxmlformats.org/officeDocument/2006/relationships/image" Target="../media/image15.tiff"/><Relationship Id="rId13" Type="http://schemas.openxmlformats.org/officeDocument/2006/relationships/image" Target="../media/image16.tiff"/><Relationship Id="rId14" Type="http://schemas.openxmlformats.org/officeDocument/2006/relationships/image" Target="../media/image17.jpeg"/><Relationship Id="rId15" Type="http://schemas.openxmlformats.org/officeDocument/2006/relationships/image" Target="../media/image18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1.wdp"/><Relationship Id="rId4" Type="http://schemas.openxmlformats.org/officeDocument/2006/relationships/image" Target="../media/image62.jpeg"/><Relationship Id="rId5" Type="http://schemas.openxmlformats.org/officeDocument/2006/relationships/image" Target="../media/image8.jp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microsoft.com/office/2007/relationships/hdphoto" Target="NULL"/><Relationship Id="rId10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1" Type="http://schemas.microsoft.com/office/2007/relationships/hdphoto" Target="NULL"/><Relationship Id="rId12" Type="http://schemas.openxmlformats.org/officeDocument/2006/relationships/image" Target="../media/image13.png"/><Relationship Id="rId13" Type="http://schemas.openxmlformats.org/officeDocument/2006/relationships/image" Target="../media/image14.tiff"/><Relationship Id="rId14" Type="http://schemas.openxmlformats.org/officeDocument/2006/relationships/image" Target="../media/image15.tiff"/><Relationship Id="rId15" Type="http://schemas.openxmlformats.org/officeDocument/2006/relationships/image" Target="../media/image16.tiff"/><Relationship Id="rId16" Type="http://schemas.openxmlformats.org/officeDocument/2006/relationships/image" Target="../media/image17.jpeg"/><Relationship Id="rId17" Type="http://schemas.openxmlformats.org/officeDocument/2006/relationships/image" Target="../media/image18.png"/><Relationship Id="rId18" Type="http://schemas.microsoft.com/office/2007/relationships/hdphoto" Target="../media/hdphoto2.wdp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jpeg"/><Relationship Id="rId7" Type="http://schemas.microsoft.com/office/2007/relationships/hdphoto" Target="../media/hdphoto1.wdp"/><Relationship Id="rId8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microsoft.com/office/2007/relationships/hdphoto" Target="../media/hdphoto4.wdp"/><Relationship Id="rId5" Type="http://schemas.openxmlformats.org/officeDocument/2006/relationships/image" Target="../media/image66.pn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microsoft.com/office/2007/relationships/hdphoto" Target="../media/hdphoto3.wdp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-93135"/>
            <a:ext cx="9144000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entury Gothic" charset="0"/>
                <a:ea typeface="+mn-ea"/>
                <a:cs typeface="+mn-cs"/>
              </a:rPr>
              <a:t>GA MFE: Accelerating Fusion Energy Development through International Collaboration</a:t>
            </a:r>
            <a:endParaRPr lang="en-US" sz="2800" dirty="0">
              <a:solidFill>
                <a:schemeClr val="bg1"/>
              </a:solidFill>
              <a:latin typeface="Century Gothic" charset="0"/>
              <a:ea typeface="+mn-ea"/>
              <a:cs typeface="+mn-cs"/>
            </a:endParaRPr>
          </a:p>
        </p:txBody>
      </p:sp>
      <p:pic>
        <p:nvPicPr>
          <p:cNvPr id="4" name="Picture 3" descr="fusion 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" y="897634"/>
            <a:ext cx="9129776" cy="5553966"/>
          </a:xfrm>
          <a:prstGeom prst="rect">
            <a:avLst/>
          </a:prstGeom>
        </p:spPr>
      </p:pic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690033" y="1495743"/>
            <a:ext cx="46863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By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ea typeface="+mn-ea"/>
                <a:cs typeface="+mn-cs"/>
              </a:rPr>
              <a:t>Mickey R. Wade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ea typeface="+mn-ea"/>
              <a:cs typeface="+mn-cs"/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Presented at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Fusion Power Associates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37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Annual Meeting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and </a:t>
            </a:r>
            <a:r>
              <a:rPr lang="en-US" sz="2400" dirty="0" smtClean="0">
                <a:solidFill>
                  <a:schemeClr val="bg1"/>
                </a:solidFill>
              </a:rPr>
              <a:t>Symposium</a:t>
            </a:r>
          </a:p>
          <a:p>
            <a:endParaRPr lang="en-US" sz="2400" b="1" dirty="0">
              <a:solidFill>
                <a:schemeClr val="bg1"/>
              </a:solidFill>
              <a:ea typeface="+mn-ea"/>
              <a:cs typeface="+mn-cs"/>
            </a:endParaRPr>
          </a:p>
          <a:p>
            <a:endParaRPr lang="en-US" sz="2400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endParaRPr lang="en-US" sz="2000" b="1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ea typeface="+mn-ea"/>
                <a:cs typeface="+mn-cs"/>
              </a:rPr>
              <a:t>December </a:t>
            </a:r>
            <a:r>
              <a:rPr lang="en-US" sz="2000" dirty="0" smtClean="0">
                <a:solidFill>
                  <a:schemeClr val="bg1"/>
                </a:solidFill>
                <a:ea typeface="+mn-ea"/>
                <a:cs typeface="+mn-cs"/>
              </a:rPr>
              <a:t>13</a:t>
            </a:r>
            <a:r>
              <a:rPr lang="en-US" sz="2000" b="1" dirty="0" smtClean="0">
                <a:solidFill>
                  <a:schemeClr val="bg1"/>
                </a:solidFill>
                <a:ea typeface="+mn-ea"/>
                <a:cs typeface="+mn-cs"/>
              </a:rPr>
              <a:t> – 14, 2016</a:t>
            </a:r>
            <a:endParaRPr lang="en-US" sz="2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25500" y="43561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8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12-06 at 1.20.0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097" y="2289835"/>
            <a:ext cx="2025530" cy="1341167"/>
          </a:xfrm>
          <a:prstGeom prst="rect">
            <a:avLst/>
          </a:prstGeom>
        </p:spPr>
      </p:pic>
      <p:pic>
        <p:nvPicPr>
          <p:cNvPr id="6" name="Picture 5" descr="Screen Shot 2016-12-06 at 1.09.3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748" y="1026160"/>
            <a:ext cx="3114441" cy="250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Expertise of International Groups Has Enabled DIII-D to Better Address Important Physics Phenomena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0038" y="1098550"/>
            <a:ext cx="4485322" cy="5338763"/>
          </a:xfrm>
        </p:spPr>
        <p:txBody>
          <a:bodyPr/>
          <a:lstStyle/>
          <a:p>
            <a:pPr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Century Gothic" charset="0"/>
              </a:rPr>
              <a:t>Example:  </a:t>
            </a:r>
            <a:r>
              <a:rPr lang="en-US" sz="2000" dirty="0">
                <a:latin typeface="Century Gothic" charset="0"/>
              </a:rPr>
              <a:t>Flux pumping </a:t>
            </a:r>
            <a:r>
              <a:rPr lang="en-US" sz="2000" dirty="0" smtClean="0">
                <a:latin typeface="Century Gothic" charset="0"/>
              </a:rPr>
              <a:t>in hybrid discharges</a:t>
            </a:r>
            <a:endParaRPr lang="en-US" sz="2000" dirty="0" smtClean="0">
              <a:solidFill>
                <a:srgbClr val="000000"/>
              </a:solidFill>
              <a:latin typeface="Century Gothic" charset="0"/>
            </a:endParaRPr>
          </a:p>
          <a:p>
            <a:pPr fontAlgn="base">
              <a:spcBef>
                <a:spcPts val="22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Century Gothic" charset="0"/>
              </a:rPr>
              <a:t>Helical RFP in FTU has many of the same traits</a:t>
            </a:r>
          </a:p>
          <a:p>
            <a:pPr lvl="1">
              <a:spcBef>
                <a:spcPts val="4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  <a:latin typeface="Century Gothic" charset="0"/>
              </a:rPr>
              <a:t>MHD dynamo redistributes current non-resistively</a:t>
            </a:r>
            <a:endParaRPr lang="en-US" sz="2000" dirty="0" smtClean="0">
              <a:solidFill>
                <a:srgbClr val="000000"/>
              </a:solidFill>
              <a:latin typeface="Century Gothic" charset="0"/>
            </a:endParaRPr>
          </a:p>
          <a:p>
            <a:pPr>
              <a:spcBef>
                <a:spcPts val="2200"/>
              </a:spcBef>
              <a:defRPr/>
            </a:pPr>
            <a:r>
              <a:rPr lang="en-US" sz="2000" dirty="0" smtClean="0">
                <a:solidFill>
                  <a:srgbClr val="000000"/>
                </a:solidFill>
                <a:latin typeface="Century Gothic" charset="0"/>
              </a:rPr>
              <a:t>Applying same models tested on FTU to DIII-D reveal similar flux pumping</a:t>
            </a:r>
          </a:p>
        </p:txBody>
      </p:sp>
      <p:pic>
        <p:nvPicPr>
          <p:cNvPr id="9" name="Picture 8" descr="Screen Shot 2016-12-06 at 1.33.04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64" y="4074160"/>
            <a:ext cx="2777803" cy="2235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85571" y="989112"/>
            <a:ext cx="662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DIII-D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85896" y="2780632"/>
            <a:ext cx="554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entury Gothic" charset="0"/>
              </a:rPr>
              <a:t>FTU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7296731" y="3864392"/>
            <a:ext cx="662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DIII-D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03211" y="4197435"/>
            <a:ext cx="553998" cy="1766619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sz="1200" dirty="0" smtClean="0">
                <a:latin typeface="Century Gothic" charset="0"/>
              </a:rPr>
              <a:t>Effective Loop Voltage</a:t>
            </a:r>
          </a:p>
          <a:p>
            <a:pPr algn="ctr"/>
            <a:r>
              <a:rPr lang="en-US" sz="1200" dirty="0" smtClean="0">
                <a:latin typeface="Century Gothic" charset="0"/>
              </a:rPr>
              <a:t>Due to dynamo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522053" y="4922426"/>
            <a:ext cx="4954037" cy="949969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Experimental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 time provided through the </a:t>
            </a:r>
            <a:r>
              <a:rPr kumimoji="0" lang="en-US" sz="1800" i="0" u="none" strike="noStrike" cap="none" normalizeH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Torkil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 Jensen Award for DIII-D Innovative Experiments 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9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International Collaboration Has Enabled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Award-Winning Research by </a:t>
            </a:r>
            <a:r>
              <a:rPr lang="en-US" sz="2800" dirty="0" smtClean="0"/>
              <a:t>Early Career Staff</a:t>
            </a:r>
            <a:endParaRPr 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9617" y="1004971"/>
            <a:ext cx="4952682" cy="5338763"/>
          </a:xfrm>
        </p:spPr>
        <p:txBody>
          <a:bodyPr/>
          <a:lstStyle/>
          <a:p>
            <a:pPr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dirty="0" smtClean="0"/>
              <a:t>Example:  DIII-D and ASDEX-Upgrade</a:t>
            </a:r>
            <a:br>
              <a:rPr lang="en-US" dirty="0" smtClean="0"/>
            </a:br>
            <a:r>
              <a:rPr lang="en-US" dirty="0" smtClean="0"/>
              <a:t>scientists teamed together to greatly enhance understanding of energetic particles in fusion plasmas</a:t>
            </a:r>
            <a:endParaRPr lang="en-US" dirty="0"/>
          </a:p>
          <a:p>
            <a:pPr>
              <a:spcBef>
                <a:spcPts val="400"/>
              </a:spcBef>
              <a:buFont typeface="Arial" charset="0"/>
              <a:buChar char="•"/>
              <a:defRPr/>
            </a:pPr>
            <a:endParaRPr lang="en-US" dirty="0" smtClean="0"/>
          </a:p>
          <a:p>
            <a:pPr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dirty="0" smtClean="0"/>
              <a:t>Awarded the 2014 Landau-Spitzer </a:t>
            </a:r>
            <a:br>
              <a:rPr lang="en-US" dirty="0" smtClean="0"/>
            </a:br>
            <a:r>
              <a:rPr lang="en-US" dirty="0" smtClean="0"/>
              <a:t>Prize </a:t>
            </a:r>
          </a:p>
          <a:p>
            <a:pPr lvl="1">
              <a:spcBef>
                <a:spcPts val="400"/>
              </a:spcBef>
              <a:buFont typeface="Lucida Grande"/>
              <a:buChar char="-"/>
              <a:defRPr/>
            </a:pPr>
            <a:r>
              <a:rPr lang="en-US" dirty="0" smtClean="0"/>
              <a:t>"</a:t>
            </a:r>
            <a:r>
              <a:rPr lang="en-US" i="1" dirty="0"/>
              <a:t>For greater understanding of energetic particle transport in </a:t>
            </a:r>
            <a:r>
              <a:rPr lang="en-US" i="1" dirty="0" err="1"/>
              <a:t>tokamaks</a:t>
            </a:r>
            <a:r>
              <a:rPr lang="en-US" i="1" dirty="0"/>
              <a:t> through collaborative research.</a:t>
            </a:r>
            <a:r>
              <a:rPr lang="en-US" dirty="0"/>
              <a:t>"</a:t>
            </a:r>
          </a:p>
          <a:p>
            <a:pPr>
              <a:spcBef>
                <a:spcPts val="400"/>
              </a:spcBef>
              <a:buFont typeface="Arial" charset="0"/>
              <a:buChar char="•"/>
              <a:defRPr/>
            </a:pPr>
            <a:endParaRPr lang="en-US" dirty="0">
              <a:latin typeface="Century Gothic" charset="0"/>
            </a:endParaRPr>
          </a:p>
          <a:p>
            <a:pPr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Delivered world-class diagnostic and analysis capabilities to both devices</a:t>
            </a:r>
          </a:p>
          <a:p>
            <a:pPr lvl="1">
              <a:spcBef>
                <a:spcPts val="400"/>
              </a:spcBef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Now routinely used throughout the world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380" y="1036758"/>
            <a:ext cx="3776135" cy="2144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680" y="3494262"/>
            <a:ext cx="2315515" cy="2530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0593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/>
          <p:cNvSpPr>
            <a:spLocks noGrp="1"/>
          </p:cNvSpPr>
          <p:nvPr>
            <p:ph type="title" idx="4294967295"/>
          </p:nvPr>
        </p:nvSpPr>
        <p:spPr>
          <a:xfrm>
            <a:off x="-8355" y="0"/>
            <a:ext cx="9144000" cy="909053"/>
          </a:xfrm>
        </p:spPr>
        <p:txBody>
          <a:bodyPr/>
          <a:lstStyle/>
          <a:p>
            <a:r>
              <a:rPr lang="en-US" sz="2800" dirty="0" smtClean="0"/>
              <a:t>Key Theoretical Developments Also Energized </a:t>
            </a:r>
            <a:br>
              <a:rPr lang="en-US" sz="2800" dirty="0" smtClean="0"/>
            </a:br>
            <a:r>
              <a:rPr lang="en-US" sz="2800" dirty="0" smtClean="0"/>
              <a:t>through International Partnerships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3975484" y="4683760"/>
            <a:ext cx="5087236" cy="1605280"/>
            <a:chOff x="76116" y="2158192"/>
            <a:chExt cx="4703449" cy="1476243"/>
          </a:xfrm>
        </p:grpSpPr>
        <p:grpSp>
          <p:nvGrpSpPr>
            <p:cNvPr id="7" name="Group 6"/>
            <p:cNvGrpSpPr/>
            <p:nvPr/>
          </p:nvGrpSpPr>
          <p:grpSpPr>
            <a:xfrm>
              <a:off x="162370" y="2158192"/>
              <a:ext cx="4617195" cy="1476243"/>
              <a:chOff x="1054373" y="1852013"/>
              <a:chExt cx="4617195" cy="1476243"/>
            </a:xfrm>
          </p:grpSpPr>
          <p:pic>
            <p:nvPicPr>
              <p:cNvPr id="11" name="Picture 10" descr="group photo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1611"/>
              <a:stretch/>
            </p:blipFill>
            <p:spPr>
              <a:xfrm>
                <a:off x="1054373" y="1852013"/>
                <a:ext cx="3507467" cy="147624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1840" y="1852013"/>
                <a:ext cx="1109728" cy="14762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6116" y="3100070"/>
              <a:ext cx="1364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875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Snyder </a:t>
              </a:r>
              <a:endParaRPr lang="en-US" b="1" dirty="0" smtClean="0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  <a:p>
              <a:pPr algn="ctr" defTabSz="50875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chemeClr val="bg1"/>
                  </a:solidFill>
                  <a:latin typeface="Century Gothic" charset="0"/>
                  <a:ea typeface="ＭＳ Ｐゴシック" charset="-128"/>
                  <a:cs typeface="ＭＳ Ｐゴシック" charset="-128"/>
                </a:rPr>
                <a:t>(GA Theory)</a:t>
              </a:r>
              <a:endParaRPr lang="en-US" b="1" dirty="0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04844" y="5705771"/>
            <a:ext cx="150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8759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charset="0"/>
                <a:ea typeface="ＭＳ Ｐゴシック" charset="-128"/>
                <a:cs typeface="ＭＳ Ｐゴシック" charset="-128"/>
              </a:rPr>
              <a:t>J. </a:t>
            </a:r>
            <a:r>
              <a:rPr lang="en-US" dirty="0" err="1" smtClean="0">
                <a:latin typeface="Century Gothic" charset="0"/>
                <a:ea typeface="ＭＳ Ｐゴシック" charset="-128"/>
                <a:cs typeface="ＭＳ Ｐゴシック" charset="-128"/>
              </a:rPr>
              <a:t>Ferron</a:t>
            </a:r>
            <a:endParaRPr lang="en-US" dirty="0" smtClean="0">
              <a:latin typeface="Century Gothic" charset="0"/>
              <a:ea typeface="ＭＳ Ｐゴシック" charset="-128"/>
              <a:cs typeface="ＭＳ Ｐゴシック" charset="-128"/>
            </a:endParaRPr>
          </a:p>
          <a:p>
            <a:pPr algn="ctr" defTabSz="50875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Century Gothic" charset="0"/>
                <a:ea typeface="ＭＳ Ｐゴシック" charset="-128"/>
                <a:cs typeface="ＭＳ Ｐゴシック" charset="-128"/>
              </a:rPr>
              <a:t>(DIII-D)</a:t>
            </a:r>
            <a:endParaRPr lang="en-US" b="1" dirty="0"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5484" y="5695611"/>
            <a:ext cx="150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8759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charset="0"/>
                <a:ea typeface="ＭＳ Ｐゴシック" charset="-128"/>
                <a:cs typeface="ＭＳ Ｐゴシック" charset="-128"/>
              </a:rPr>
              <a:t>T. Osborne</a:t>
            </a:r>
          </a:p>
          <a:p>
            <a:pPr algn="ctr" defTabSz="50875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Century Gothic" charset="0"/>
                <a:ea typeface="ＭＳ Ｐゴシック" charset="-128"/>
                <a:cs typeface="ＭＳ Ｐゴシック" charset="-128"/>
              </a:rPr>
              <a:t>(DIII-D)</a:t>
            </a:r>
            <a:endParaRPr lang="en-US" b="1" dirty="0"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8692" y="5692403"/>
            <a:ext cx="11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8759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charset="0"/>
                <a:ea typeface="ＭＳ Ｐゴシック" charset="-128"/>
                <a:cs typeface="ＭＳ Ｐゴシック" charset="-128"/>
              </a:rPr>
              <a:t>H. Wilson</a:t>
            </a:r>
          </a:p>
          <a:p>
            <a:pPr algn="ctr" defTabSz="508759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Century Gothic" charset="0"/>
                <a:ea typeface="ＭＳ Ｐゴシック" charset="-128"/>
                <a:cs typeface="ＭＳ Ｐゴシック" charset="-128"/>
              </a:rPr>
              <a:t>(U. York)</a:t>
            </a:r>
            <a:endParaRPr lang="en-US" b="1" dirty="0"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creen Shot 2016-12-07 at 2.00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68" y="1407159"/>
            <a:ext cx="1308213" cy="17830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06286" y="907832"/>
            <a:ext cx="197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Eigenmode structure</a:t>
            </a:r>
          </a:p>
          <a:p>
            <a:pPr algn="ctr"/>
            <a:r>
              <a:rPr lang="en-US" dirty="0" smtClean="0"/>
              <a:t>From ELITE (n = 6)</a:t>
            </a:r>
            <a:endParaRPr lang="en-US" dirty="0"/>
          </a:p>
        </p:txBody>
      </p:sp>
      <p:pic>
        <p:nvPicPr>
          <p:cNvPr id="18" name="Picture 17" descr="model_illustration_132010_s4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1204409"/>
            <a:ext cx="2760980" cy="200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5598160" y="2021840"/>
            <a:ext cx="1463040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6880070" y="907832"/>
            <a:ext cx="1200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EPED Model</a:t>
            </a:r>
            <a:endParaRPr lang="en-US" dirty="0"/>
          </a:p>
        </p:txBody>
      </p:sp>
      <p:pic>
        <p:nvPicPr>
          <p:cNvPr id="22" name="Picture 21" descr="Screen Shot 2016-12-07 at 2.07.1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60" y="3218180"/>
            <a:ext cx="3314700" cy="139700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 flipH="1">
            <a:off x="7071360" y="2153920"/>
            <a:ext cx="640080" cy="167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7267673" y="3579912"/>
            <a:ext cx="19293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Prediction of full</a:t>
            </a:r>
            <a:br>
              <a:rPr lang="en-US" dirty="0" smtClean="0"/>
            </a:br>
            <a:r>
              <a:rPr lang="en-US" dirty="0" smtClean="0"/>
              <a:t>profile in ITER-similar</a:t>
            </a:r>
            <a:br>
              <a:rPr lang="en-US" dirty="0" smtClean="0"/>
            </a:br>
            <a:r>
              <a:rPr lang="en-US" dirty="0" smtClean="0"/>
              <a:t>DIII-D plasma</a:t>
            </a:r>
            <a:endParaRPr lang="en-US" dirty="0"/>
          </a:p>
        </p:txBody>
      </p:sp>
      <p:sp>
        <p:nvSpPr>
          <p:cNvPr id="29" name="Content Placeholder 1"/>
          <p:cNvSpPr>
            <a:spLocks noGrp="1"/>
          </p:cNvSpPr>
          <p:nvPr>
            <p:ph idx="1"/>
          </p:nvPr>
        </p:nvSpPr>
        <p:spPr>
          <a:xfrm>
            <a:off x="-1" y="1127760"/>
            <a:ext cx="4411579" cy="5265420"/>
          </a:xfrm>
        </p:spPr>
        <p:txBody>
          <a:bodyPr/>
          <a:lstStyle/>
          <a:p>
            <a:pPr marL="233363" indent="-233363">
              <a:spcBef>
                <a:spcPts val="800"/>
              </a:spcBef>
            </a:pP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Example: Edge stability code ELITE developed via GA partnership with </a:t>
            </a:r>
            <a:r>
              <a:rPr lang="en-US" dirty="0" err="1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Culham</a:t>
            </a: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 and U. York</a:t>
            </a:r>
            <a:r>
              <a:rPr lang="en-US" dirty="0" smtClean="0">
                <a:solidFill>
                  <a:srgbClr val="0000FF"/>
                </a:solidFill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*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233363" indent="-233363">
              <a:spcBef>
                <a:spcPts val="800"/>
              </a:spcBef>
            </a:pPr>
            <a:endParaRPr lang="en-US" sz="1800" dirty="0" smtClean="0">
              <a:solidFill>
                <a:srgbClr val="000000"/>
              </a:solidFill>
              <a:latin typeface="Century Gothic" charset="0"/>
            </a:endParaRPr>
          </a:p>
          <a:p>
            <a:pPr marL="233363" indent="-233363">
              <a:spcBef>
                <a:spcPts val="8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entury Gothic" charset="0"/>
              </a:rPr>
              <a:t>Provided basis for predicting pedestal width AND height  </a:t>
            </a:r>
            <a:r>
              <a:rPr lang="is-IS" sz="1800" dirty="0" smtClean="0">
                <a:solidFill>
                  <a:srgbClr val="000000"/>
                </a:solidFill>
                <a:latin typeface="Century Gothic" charset="0"/>
              </a:rPr>
              <a:t>…</a:t>
            </a:r>
            <a:endParaRPr lang="en-US" sz="1800" dirty="0" smtClean="0">
              <a:solidFill>
                <a:srgbClr val="000000"/>
              </a:solidFill>
              <a:latin typeface="Century Gothic" charset="0"/>
            </a:endParaRPr>
          </a:p>
          <a:p>
            <a:pPr marL="233363" indent="-233363">
              <a:spcBef>
                <a:spcPts val="800"/>
              </a:spcBef>
            </a:pPr>
            <a:endParaRPr lang="is-IS" dirty="0" smtClean="0">
              <a:solidFill>
                <a:srgbClr val="000000"/>
              </a:solidFill>
              <a:latin typeface="Century Gothic" charset="0"/>
            </a:endParaRPr>
          </a:p>
          <a:p>
            <a:pPr marL="233363" indent="-233363">
              <a:spcBef>
                <a:spcPts val="800"/>
              </a:spcBef>
            </a:pPr>
            <a:r>
              <a:rPr lang="is-IS" dirty="0" smtClean="0">
                <a:solidFill>
                  <a:srgbClr val="000000"/>
                </a:solidFill>
                <a:latin typeface="Century Gothic" charset="0"/>
              </a:rPr>
              <a:t>… which can then be used to predict performance in ITER</a:t>
            </a:r>
          </a:p>
          <a:p>
            <a:pPr marL="173038" indent="-173038">
              <a:spcBef>
                <a:spcPts val="800"/>
              </a:spcBef>
              <a:buNone/>
            </a:pPr>
            <a:endParaRPr lang="en-US" dirty="0" smtClean="0">
              <a:solidFill>
                <a:srgbClr val="0000FF"/>
              </a:solidFill>
              <a:latin typeface="Century Gothic" charset="0"/>
            </a:endParaRPr>
          </a:p>
          <a:p>
            <a:pPr marL="173038" indent="-173038">
              <a:spcBef>
                <a:spcPts val="800"/>
              </a:spcBef>
              <a:buNone/>
            </a:pPr>
            <a:r>
              <a:rPr lang="en-US" dirty="0" smtClean="0">
                <a:solidFill>
                  <a:srgbClr val="0000FF"/>
                </a:solidFill>
                <a:latin typeface="Century Gothic" charset="0"/>
              </a:rPr>
              <a:t>* </a:t>
            </a:r>
            <a:r>
              <a:rPr lang="en-US" i="1" dirty="0" smtClean="0">
                <a:solidFill>
                  <a:srgbClr val="0000FF"/>
                </a:solidFill>
                <a:latin typeface="Century Gothic" charset="0"/>
              </a:rPr>
              <a:t>Early development of ELITE and accompanying physics basis awarded 2013 APS-DPP John</a:t>
            </a:r>
            <a:br>
              <a:rPr lang="en-US" i="1" dirty="0" smtClean="0">
                <a:solidFill>
                  <a:srgbClr val="0000FF"/>
                </a:solidFill>
                <a:latin typeface="Century Gothic" charset="0"/>
              </a:rPr>
            </a:br>
            <a:r>
              <a:rPr lang="en-US" i="1" dirty="0" smtClean="0">
                <a:solidFill>
                  <a:srgbClr val="0000FF"/>
                </a:solidFill>
                <a:latin typeface="Century Gothic" charset="0"/>
              </a:rPr>
              <a:t>Dawson Excellence</a:t>
            </a:r>
            <a:r>
              <a:rPr lang="en-US" i="1" dirty="0">
                <a:solidFill>
                  <a:srgbClr val="0000FF"/>
                </a:solidFill>
                <a:latin typeface="Century Gothic" charset="0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Century Gothic" charset="0"/>
              </a:rPr>
              <a:t>in Plasma</a:t>
            </a:r>
            <a:br>
              <a:rPr lang="en-US" i="1" dirty="0" smtClean="0">
                <a:solidFill>
                  <a:srgbClr val="0000FF"/>
                </a:solidFill>
                <a:latin typeface="Century Gothic" charset="0"/>
              </a:rPr>
            </a:br>
            <a:r>
              <a:rPr lang="en-US" i="1" dirty="0" smtClean="0">
                <a:solidFill>
                  <a:srgbClr val="0000FF"/>
                </a:solidFill>
                <a:latin typeface="Century Gothic" charset="0"/>
              </a:rPr>
              <a:t>Physics prize</a:t>
            </a:r>
          </a:p>
        </p:txBody>
      </p:sp>
    </p:spTree>
    <p:extLst>
      <p:ext uri="{BB962C8B-B14F-4D97-AF65-F5344CB8AC3E}">
        <p14:creationId xmlns:p14="http://schemas.microsoft.com/office/powerpoint/2010/main" val="103870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8355" y="131964"/>
            <a:ext cx="9144000" cy="692811"/>
          </a:xfrm>
        </p:spPr>
        <p:txBody>
          <a:bodyPr/>
          <a:lstStyle/>
          <a:p>
            <a:r>
              <a:rPr lang="en-US" dirty="0" smtClean="0"/>
              <a:t>Plasma Control Collaborations with EAST &amp; KSTAR</a:t>
            </a:r>
            <a:br>
              <a:rPr lang="en-US" dirty="0" smtClean="0"/>
            </a:br>
            <a:r>
              <a:rPr lang="en-US" dirty="0" smtClean="0"/>
              <a:t>Enabled Rapid First Plasma Development </a:t>
            </a:r>
            <a:r>
              <a:rPr lang="is-IS" dirty="0" smtClean="0"/>
              <a:t>… and More</a:t>
            </a:r>
            <a:endParaRPr lang="en-US" dirty="0"/>
          </a:p>
        </p:txBody>
      </p:sp>
      <p:pic>
        <p:nvPicPr>
          <p:cNvPr id="13" name="Picture 8" descr="first-plasma-EA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9632" r="9511" b="9740"/>
          <a:stretch/>
        </p:blipFill>
        <p:spPr bwMode="auto">
          <a:xfrm>
            <a:off x="4981256" y="929256"/>
            <a:ext cx="3359157" cy="25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KSTAR_PlComm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42" y="3612512"/>
            <a:ext cx="4019900" cy="25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-1" y="1127760"/>
            <a:ext cx="4783334" cy="5265420"/>
          </a:xfrm>
        </p:spPr>
        <p:txBody>
          <a:bodyPr/>
          <a:lstStyle/>
          <a:p>
            <a:pPr marL="233363" indent="-233363">
              <a:spcBef>
                <a:spcPts val="800"/>
              </a:spcBef>
            </a:pP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EAST first plasma obtained within</a:t>
            </a:r>
            <a:b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</a:b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3 days of first attempts</a:t>
            </a:r>
          </a:p>
          <a:p>
            <a:pPr marL="633413" lvl="1" indent="-233363">
              <a:spcBef>
                <a:spcPts val="800"/>
              </a:spcBef>
            </a:pP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1.8 s discharges obtained in first few months</a:t>
            </a:r>
            <a:endParaRPr lang="en-US" dirty="0" smtClean="0"/>
          </a:p>
          <a:p>
            <a:pPr marL="233363" indent="-233363">
              <a:spcBef>
                <a:spcPts val="800"/>
              </a:spcBef>
            </a:pPr>
            <a:endParaRPr lang="en-US" sz="1800" dirty="0" smtClean="0">
              <a:solidFill>
                <a:srgbClr val="000000"/>
              </a:solidFill>
              <a:latin typeface="Century Gothic" charset="0"/>
            </a:endParaRPr>
          </a:p>
          <a:p>
            <a:pPr marL="233363" indent="-233363">
              <a:spcBef>
                <a:spcPts val="8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entury Gothic" charset="0"/>
              </a:rPr>
              <a:t>Similar experience on KSTAR</a:t>
            </a:r>
            <a:endParaRPr lang="is-IS" dirty="0" smtClean="0">
              <a:solidFill>
                <a:srgbClr val="000000"/>
              </a:solidFill>
              <a:latin typeface="Century Gothic" charset="0"/>
            </a:endParaRPr>
          </a:p>
          <a:p>
            <a:pPr marL="233363" indent="-233363">
              <a:spcBef>
                <a:spcPts val="800"/>
              </a:spcBef>
            </a:pPr>
            <a:endParaRPr lang="en-US" dirty="0" smtClean="0">
              <a:solidFill>
                <a:srgbClr val="000000"/>
              </a:solidFill>
              <a:latin typeface="Century Gothic" charset="0"/>
            </a:endParaRPr>
          </a:p>
          <a:p>
            <a:pPr marL="233363" indent="-233363"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Enabled opportunity to expand control capabilities to superconducting devices in preparation for ITER</a:t>
            </a:r>
          </a:p>
          <a:p>
            <a:pPr marL="233363" indent="-233363">
              <a:spcBef>
                <a:spcPts val="800"/>
              </a:spcBef>
            </a:pPr>
            <a:endParaRPr lang="en-US" dirty="0">
              <a:solidFill>
                <a:srgbClr val="000000"/>
              </a:solidFill>
              <a:latin typeface="Century Gothic" charset="0"/>
            </a:endParaRPr>
          </a:p>
          <a:p>
            <a:pPr marL="233363" indent="-233363"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Ongoing activities between DIII-D, EAST, and KSTAR are exploiting commonality to expand control capabilities</a:t>
            </a:r>
          </a:p>
          <a:p>
            <a:pPr marL="233363" indent="-233363">
              <a:spcBef>
                <a:spcPts val="800"/>
              </a:spcBef>
            </a:pPr>
            <a:endParaRPr lang="en-US" i="1" dirty="0">
              <a:solidFill>
                <a:srgbClr val="000000"/>
              </a:solidFill>
              <a:latin typeface="Century Gothic" charset="0"/>
            </a:endParaRPr>
          </a:p>
          <a:p>
            <a:pPr marL="0" indent="0">
              <a:spcBef>
                <a:spcPts val="800"/>
              </a:spcBef>
              <a:buNone/>
            </a:pPr>
            <a:endParaRPr lang="en-US" dirty="0" smtClean="0">
              <a:solidFill>
                <a:srgbClr val="0000FF"/>
              </a:solidFill>
              <a:latin typeface="Century 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3938" y="1312148"/>
            <a:ext cx="692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a typeface="Century Gothic" pitchFamily="1" charset="0"/>
                <a:cs typeface="Century Gothic" pitchFamily="1" charset="0"/>
              </a:rPr>
              <a:t>EAST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8354974" y="4215355"/>
            <a:ext cx="8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ea typeface="Century Gothic" pitchFamily="1" charset="0"/>
                <a:cs typeface="Century Gothic" pitchFamily="1" charset="0"/>
              </a:rPr>
              <a:t>KSTAR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497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8355" y="-83555"/>
            <a:ext cx="9144000" cy="1069537"/>
          </a:xfrm>
        </p:spPr>
        <p:txBody>
          <a:bodyPr/>
          <a:lstStyle/>
          <a:p>
            <a:r>
              <a:rPr lang="en-US" dirty="0" smtClean="0"/>
              <a:t>DIII-D/EAST Collaboration Leverages Each Facility’s Unique Capabilities to Develop Results of Mutual Interest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426" y="948492"/>
            <a:ext cx="5354389" cy="155666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1" y="920757"/>
            <a:ext cx="3928955" cy="160722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</a:rPr>
              <a:t>DIII-D/EAST Long-Pulse Initiative: Extend high performance discharges developed on DIII-D to true steady-state in EAST  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43" y="3438893"/>
            <a:ext cx="3379529" cy="28549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-108603" y="2716312"/>
            <a:ext cx="3725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74625">
              <a:buFont typeface="Arial"/>
              <a:buChar char="•"/>
            </a:pPr>
            <a:r>
              <a:rPr lang="en-US" dirty="0" smtClean="0"/>
              <a:t>DIII-D developed </a:t>
            </a:r>
            <a:r>
              <a:rPr lang="en-US" dirty="0"/>
              <a:t>l</a:t>
            </a:r>
            <a:r>
              <a:rPr lang="en-US" dirty="0" smtClean="0"/>
              <a:t>ow Torque, fully non-inductive, high 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p</a:t>
            </a:r>
            <a:r>
              <a:rPr lang="en-US" baseline="-25000" dirty="0"/>
              <a:t> </a:t>
            </a:r>
            <a:r>
              <a:rPr lang="en-US" dirty="0" smtClean="0"/>
              <a:t>discharge</a:t>
            </a:r>
          </a:p>
          <a:p>
            <a:pPr lvl="1" indent="-173038">
              <a:buFont typeface="Lucida Grande"/>
              <a:buChar char="-"/>
            </a:pPr>
            <a:r>
              <a:rPr lang="en-US" b="0" dirty="0" smtClean="0"/>
              <a:t>ITB sustained even at low rotation</a:t>
            </a:r>
            <a:endParaRPr lang="en-US" b="0" dirty="0"/>
          </a:p>
        </p:txBody>
      </p:sp>
      <p:pic>
        <p:nvPicPr>
          <p:cNvPr id="10" name="Picture 9" descr="164538-163791 Te&amp;R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655" y="2967789"/>
            <a:ext cx="1929422" cy="3309252"/>
          </a:xfrm>
          <a:prstGeom prst="rect">
            <a:avLst/>
          </a:prstGeom>
        </p:spPr>
      </p:pic>
      <p:pic>
        <p:nvPicPr>
          <p:cNvPr id="12" name="Picture 11" descr="Te_diffusivity_6674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550" y="3261361"/>
            <a:ext cx="2033413" cy="292821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3423920" y="3383280"/>
            <a:ext cx="117856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5709920" y="2685832"/>
            <a:ext cx="3434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dirty="0" smtClean="0"/>
              <a:t>Preliminary EAST experiments</a:t>
            </a:r>
            <a:endParaRPr lang="en-US" b="0" dirty="0"/>
          </a:p>
          <a:p>
            <a:pPr marL="346075" lvl="1" indent="-173038">
              <a:buFont typeface="Lucida Grande"/>
              <a:buChar char="-"/>
            </a:pPr>
            <a:r>
              <a:rPr lang="en-US" b="0" dirty="0" smtClean="0"/>
              <a:t>show ITB formation at low rotation</a:t>
            </a:r>
            <a:endParaRPr lang="en-US" b="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245684" y="3149600"/>
            <a:ext cx="577516" cy="7807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5385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2-06 at 12.38.3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2825764"/>
            <a:ext cx="4191000" cy="3422569"/>
          </a:xfrm>
          <a:prstGeom prst="rect">
            <a:avLst/>
          </a:prstGeom>
        </p:spPr>
      </p:pic>
      <p:pic>
        <p:nvPicPr>
          <p:cNvPr id="5" name="Picture 4" descr="Screen Shot 2016-12-06 at 12.39.5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900" y="2828792"/>
            <a:ext cx="4487181" cy="340057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 bwMode="auto">
          <a:xfrm>
            <a:off x="1844841" y="4705127"/>
            <a:ext cx="4906211" cy="1110137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FFFF00"/>
                </a:solidFill>
              </a:rPr>
              <a:t>Progress evidenced by two invited talks at 2016 IAEA Fusion Energy Conference (speaker from collaborating institution)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426" y="948492"/>
            <a:ext cx="5354389" cy="155666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 bwMode="auto">
          <a:xfrm>
            <a:off x="1" y="920757"/>
            <a:ext cx="3928955" cy="1607227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</a:rPr>
              <a:t>DIII-D/EAST Long-Pulse Initiative: Extend high performance discharges developed on DIII-D to true steady-state in EAST  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</a:endParaRPr>
          </a:p>
        </p:txBody>
      </p:sp>
      <p:sp>
        <p:nvSpPr>
          <p:cNvPr id="18" name="Title 2"/>
          <p:cNvSpPr>
            <a:spLocks noGrp="1"/>
          </p:cNvSpPr>
          <p:nvPr>
            <p:ph type="title" idx="4294967295"/>
          </p:nvPr>
        </p:nvSpPr>
        <p:spPr>
          <a:xfrm>
            <a:off x="-8355" y="217256"/>
            <a:ext cx="9144000" cy="492991"/>
          </a:xfrm>
        </p:spPr>
        <p:txBody>
          <a:bodyPr/>
          <a:lstStyle/>
          <a:p>
            <a:r>
              <a:rPr lang="en-US" dirty="0" smtClean="0"/>
              <a:t>DIII-D/EAST Collaboration Leverages Each Facility’s Unique Capabilities to Develop Results of Mutual Interest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1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/>
          <p:cNvSpPr>
            <a:spLocks noGrp="1"/>
          </p:cNvSpPr>
          <p:nvPr>
            <p:ph type="title" idx="4294967295"/>
          </p:nvPr>
        </p:nvSpPr>
        <p:spPr>
          <a:xfrm>
            <a:off x="-8355" y="0"/>
            <a:ext cx="9144000" cy="926086"/>
          </a:xfrm>
        </p:spPr>
        <p:txBody>
          <a:bodyPr/>
          <a:lstStyle/>
          <a:p>
            <a:r>
              <a:rPr lang="en-US" dirty="0" smtClean="0"/>
              <a:t>GA/ASIPP Resource and Personnel Exchange</a:t>
            </a:r>
            <a:br>
              <a:rPr lang="en-US" dirty="0" smtClean="0"/>
            </a:br>
            <a:r>
              <a:rPr lang="en-US" dirty="0" smtClean="0"/>
              <a:t>Structured to Ensure Mutual Benefit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480618"/>
              </p:ext>
            </p:extLst>
          </p:nvPr>
        </p:nvGraphicFramePr>
        <p:xfrm>
          <a:off x="147052" y="1062785"/>
          <a:ext cx="8849894" cy="419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264"/>
                <a:gridCol w="4304630"/>
              </a:tblGrid>
              <a:tr h="5783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DIII-D </a:t>
                      </a:r>
                      <a:r>
                        <a:rPr lang="en-US" sz="2400" dirty="0" smtClean="0">
                          <a:solidFill>
                            <a:srgbClr val="0000FF"/>
                          </a:solidFill>
                          <a:sym typeface="Wingdings"/>
                        </a:rPr>
                        <a:t> EAST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EAST</a:t>
                      </a:r>
                      <a:r>
                        <a:rPr lang="en-US" sz="2400" dirty="0" smtClean="0">
                          <a:solidFill>
                            <a:srgbClr val="0000FF"/>
                          </a:solidFill>
                          <a:sym typeface="Wingdings"/>
                        </a:rPr>
                        <a:t> DIII-D</a:t>
                      </a:r>
                      <a:endParaRPr lang="en-US" sz="240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907021">
                <a:tc>
                  <a:txBody>
                    <a:bodyPr/>
                    <a:lstStyle/>
                    <a:p>
                      <a:r>
                        <a:rPr lang="en-US" dirty="0" smtClean="0"/>
                        <a:t>Plasma control system (hardware,</a:t>
                      </a:r>
                      <a:r>
                        <a:rPr lang="en-US" baseline="0" dirty="0" smtClean="0"/>
                        <a:t> software, and assistance)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>
                          <a:sym typeface="Wingdings"/>
                        </a:rPr>
                        <a:t>  </a:t>
                      </a:r>
                      <a:r>
                        <a:rPr lang="en-US" i="1" baseline="0" dirty="0" smtClean="0">
                          <a:sym typeface="Wingdings"/>
                        </a:rPr>
                        <a:t>Rapid</a:t>
                      </a:r>
                      <a:r>
                        <a:rPr lang="en-US" baseline="0" dirty="0" smtClean="0">
                          <a:sym typeface="Wingdings"/>
                        </a:rPr>
                        <a:t> </a:t>
                      </a:r>
                      <a:r>
                        <a:rPr lang="en-US" i="1" baseline="0" dirty="0" smtClean="0">
                          <a:sym typeface="Wingdings"/>
                        </a:rPr>
                        <a:t>development</a:t>
                      </a:r>
                      <a:r>
                        <a:rPr lang="en-US" baseline="0" dirty="0" smtClean="0">
                          <a:sym typeface="Wingdings"/>
                        </a:rPr>
                        <a:t> </a:t>
                      </a:r>
                      <a:r>
                        <a:rPr lang="en-US" i="1" baseline="0" dirty="0" smtClean="0">
                          <a:sym typeface="Wingdings"/>
                        </a:rPr>
                        <a:t>of</a:t>
                      </a:r>
                      <a:r>
                        <a:rPr lang="en-US" baseline="0" dirty="0" smtClean="0">
                          <a:sym typeface="Wingdings"/>
                        </a:rPr>
                        <a:t> </a:t>
                      </a:r>
                      <a:r>
                        <a:rPr lang="en-US" i="1" baseline="0" dirty="0" smtClean="0">
                          <a:sym typeface="Wingdings"/>
                        </a:rPr>
                        <a:t>1</a:t>
                      </a:r>
                      <a:r>
                        <a:rPr lang="en-US" i="1" baseline="30000" dirty="0" smtClean="0">
                          <a:sym typeface="Wingdings"/>
                        </a:rPr>
                        <a:t>st</a:t>
                      </a:r>
                      <a:r>
                        <a:rPr lang="en-US" i="1" baseline="0" dirty="0" smtClean="0">
                          <a:sym typeface="Wingdings"/>
                        </a:rPr>
                        <a:t> </a:t>
                      </a:r>
                      <a:r>
                        <a:rPr lang="en-US" baseline="0" dirty="0" smtClean="0">
                          <a:sym typeface="Wingdings"/>
                        </a:rPr>
                        <a:t>EAST </a:t>
                      </a:r>
                      <a:r>
                        <a:rPr lang="en-US" i="1" baseline="0" dirty="0" smtClean="0">
                          <a:sym typeface="Wingdings"/>
                        </a:rPr>
                        <a:t>plasma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divertor ring plate</a:t>
                      </a:r>
                    </a:p>
                    <a:p>
                      <a:r>
                        <a:rPr lang="en-US" baseline="0" dirty="0" smtClean="0">
                          <a:sym typeface="Wingdings"/>
                        </a:rPr>
                        <a:t> Cost-efficient new divertor for DIII-D</a:t>
                      </a:r>
                      <a:endParaRPr lang="en-US" dirty="0"/>
                    </a:p>
                  </a:txBody>
                  <a:tcPr/>
                </a:tc>
              </a:tr>
              <a:tr h="880178">
                <a:tc>
                  <a:txBody>
                    <a:bodyPr/>
                    <a:lstStyle/>
                    <a:p>
                      <a:r>
                        <a:rPr lang="en-US" dirty="0" smtClean="0"/>
                        <a:t>Design</a:t>
                      </a:r>
                      <a:r>
                        <a:rPr lang="en-US" baseline="0" dirty="0" smtClean="0"/>
                        <a:t>ed divertor cryopump and 3D coils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 </a:t>
                      </a:r>
                      <a:r>
                        <a:rPr lang="en-US" i="1" dirty="0" smtClean="0">
                          <a:sym typeface="Wingdings"/>
                        </a:rPr>
                        <a:t>Rapid</a:t>
                      </a:r>
                      <a:r>
                        <a:rPr lang="en-US" i="1" baseline="0" dirty="0" smtClean="0">
                          <a:sym typeface="Wingdings"/>
                        </a:rPr>
                        <a:t> deployment of enabling tools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138 kV transformers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 </a:t>
                      </a:r>
                      <a:r>
                        <a:rPr lang="en-US" i="1" dirty="0" smtClean="0">
                          <a:sym typeface="Wingdings"/>
                        </a:rPr>
                        <a:t>Longer</a:t>
                      </a:r>
                      <a:r>
                        <a:rPr lang="en-US" i="1" baseline="0" dirty="0" smtClean="0">
                          <a:sym typeface="Wingdings"/>
                        </a:rPr>
                        <a:t> pulse, higher power</a:t>
                      </a:r>
                      <a:endParaRPr lang="en-US" i="1" dirty="0" smtClean="0"/>
                    </a:p>
                  </a:txBody>
                  <a:tcPr/>
                </a:tc>
              </a:tr>
              <a:tr h="668421">
                <a:tc>
                  <a:txBody>
                    <a:bodyPr/>
                    <a:lstStyle/>
                    <a:p>
                      <a:r>
                        <a:rPr lang="en-US" dirty="0" smtClean="0"/>
                        <a:t>Dedicated several</a:t>
                      </a:r>
                      <a:r>
                        <a:rPr lang="en-US" baseline="0" dirty="0" smtClean="0"/>
                        <a:t> DIII-D run days to EAST scenario development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 </a:t>
                      </a:r>
                      <a:r>
                        <a:rPr lang="en-US" i="1" dirty="0" smtClean="0">
                          <a:sym typeface="Wingdings"/>
                        </a:rPr>
                        <a:t>Efficient</a:t>
                      </a:r>
                      <a:r>
                        <a:rPr lang="en-US" i="1" baseline="0" dirty="0" smtClean="0">
                          <a:sym typeface="Wingdings"/>
                        </a:rPr>
                        <a:t> path to steady-state operation</a:t>
                      </a:r>
                      <a:endParaRPr lang="en-US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“Super Supply”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Multi-n</a:t>
                      </a:r>
                      <a:r>
                        <a:rPr lang="en-US" baseline="0" dirty="0" smtClean="0">
                          <a:sym typeface="Wingdings"/>
                        </a:rPr>
                        <a:t> 3D fields, 2D shape control</a:t>
                      </a:r>
                      <a:endParaRPr lang="en-US" i="1" dirty="0" smtClean="0"/>
                    </a:p>
                  </a:txBody>
                  <a:tcPr/>
                </a:tc>
              </a:tr>
              <a:tr h="907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15" y="4114649"/>
            <a:ext cx="2860842" cy="2065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315" y="6055895"/>
            <a:ext cx="3624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Table is representative, not exhaustive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4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"/>
          <p:cNvSpPr txBox="1">
            <a:spLocks noChangeArrowheads="1"/>
          </p:cNvSpPr>
          <p:nvPr/>
        </p:nvSpPr>
        <p:spPr bwMode="auto">
          <a:xfrm>
            <a:off x="4800600" y="977900"/>
            <a:ext cx="250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1"/>
                </a:solidFill>
                <a:latin typeface="Times" charset="0"/>
              </a:rPr>
              <a:t>Realtime displays</a:t>
            </a:r>
          </a:p>
          <a:p>
            <a:pPr algn="ctr" eaLnBrk="1" hangingPunct="1"/>
            <a:r>
              <a:rPr lang="en-US" b="1">
                <a:solidFill>
                  <a:schemeClr val="bg1"/>
                </a:solidFill>
                <a:latin typeface="Times" charset="0"/>
              </a:rPr>
              <a:t>(during shot)</a:t>
            </a:r>
          </a:p>
        </p:txBody>
      </p:sp>
      <p:cxnSp>
        <p:nvCxnSpPr>
          <p:cNvPr id="46082" name="Straight Arrow Connector 3"/>
          <p:cNvCxnSpPr>
            <a:cxnSpLocks noChangeShapeType="1"/>
          </p:cNvCxnSpPr>
          <p:nvPr/>
        </p:nvCxnSpPr>
        <p:spPr bwMode="auto">
          <a:xfrm flipH="1">
            <a:off x="4953000" y="1828800"/>
            <a:ext cx="457200" cy="6858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Arrow Connector 37"/>
          <p:cNvCxnSpPr>
            <a:cxnSpLocks noChangeShapeType="1"/>
          </p:cNvCxnSpPr>
          <p:nvPr/>
        </p:nvCxnSpPr>
        <p:spPr bwMode="auto">
          <a:xfrm>
            <a:off x="6019800" y="1752600"/>
            <a:ext cx="609600" cy="9144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4" name="Straight Arrow Connector 41"/>
          <p:cNvCxnSpPr>
            <a:cxnSpLocks noChangeShapeType="1"/>
          </p:cNvCxnSpPr>
          <p:nvPr/>
        </p:nvCxnSpPr>
        <p:spPr bwMode="auto">
          <a:xfrm flipH="1">
            <a:off x="3505200" y="1828800"/>
            <a:ext cx="304800" cy="3810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5" name="Straight Arrow Connector 44"/>
          <p:cNvCxnSpPr>
            <a:cxnSpLocks noChangeShapeType="1"/>
          </p:cNvCxnSpPr>
          <p:nvPr/>
        </p:nvCxnSpPr>
        <p:spPr bwMode="auto">
          <a:xfrm flipH="1" flipV="1">
            <a:off x="3657600" y="3886200"/>
            <a:ext cx="457200" cy="6096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6" name="TextBox 47"/>
          <p:cNvSpPr txBox="1">
            <a:spLocks noChangeArrowheads="1"/>
          </p:cNvSpPr>
          <p:nvPr/>
        </p:nvSpPr>
        <p:spPr bwMode="auto">
          <a:xfrm>
            <a:off x="838200" y="990600"/>
            <a:ext cx="1946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Times" charset="0"/>
              </a:rPr>
              <a:t>Between-shot</a:t>
            </a:r>
          </a:p>
          <a:p>
            <a:pPr eaLnBrk="1" hangingPunct="1"/>
            <a:r>
              <a:rPr lang="en-US" b="1">
                <a:solidFill>
                  <a:schemeClr val="bg1"/>
                </a:solidFill>
                <a:latin typeface="Times" charset="0"/>
              </a:rPr>
              <a:t>data display</a:t>
            </a:r>
          </a:p>
        </p:txBody>
      </p:sp>
      <p:cxnSp>
        <p:nvCxnSpPr>
          <p:cNvPr id="46087" name="Straight Arrow Connector 48"/>
          <p:cNvCxnSpPr>
            <a:cxnSpLocks noChangeShapeType="1"/>
          </p:cNvCxnSpPr>
          <p:nvPr/>
        </p:nvCxnSpPr>
        <p:spPr bwMode="auto">
          <a:xfrm>
            <a:off x="1371600" y="1905000"/>
            <a:ext cx="304800" cy="3048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Arrow Connector 51"/>
          <p:cNvCxnSpPr>
            <a:cxnSpLocks noChangeShapeType="1"/>
          </p:cNvCxnSpPr>
          <p:nvPr/>
        </p:nvCxnSpPr>
        <p:spPr bwMode="auto">
          <a:xfrm>
            <a:off x="1143000" y="1981200"/>
            <a:ext cx="228600" cy="11430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entury Gothic" charset="0"/>
              </a:rPr>
              <a:t>High-speed Telecommunication Has Transformed the Nature of Participation in International Experiments</a:t>
            </a:r>
            <a:endParaRPr lang="en-US" sz="2600" dirty="0">
              <a:latin typeface="Century Gothic" charset="0"/>
            </a:endParaRPr>
          </a:p>
        </p:txBody>
      </p:sp>
      <p:pic>
        <p:nvPicPr>
          <p:cNvPr id="46090" name="Picture 3" descr="EAST-Control-Room-June2014-1-modifi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6778"/>
            <a:ext cx="4365309" cy="32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" descr="DSC_0580-crop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9663" y="3579813"/>
            <a:ext cx="1684337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" descr="DSC00808-cro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309" y="941593"/>
            <a:ext cx="4778691" cy="318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4" descr="DSC_0580-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5102" y="4027490"/>
            <a:ext cx="37941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us_china_map2-cr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373" y="934304"/>
            <a:ext cx="4280873" cy="157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13228" y="933997"/>
            <a:ext cx="2472724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838" indent="-28575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7408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39825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74082"/>
              </a:buClr>
              <a:buChar char="•"/>
              <a:defRPr sz="1600">
                <a:solidFill>
                  <a:srgbClr val="000000"/>
                </a:solidFill>
                <a:latin typeface="+mn-lt"/>
                <a:ea typeface="ＭＳ Ｐゴシック" pitchFamily="-108" charset="-128"/>
              </a:defRPr>
            </a:lvl3pPr>
            <a:lvl4pPr marL="1547813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Font typeface="Arial" pitchFamily="-108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955800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4130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8702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3274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7846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EAST Control Room</a:t>
            </a:r>
            <a:endParaRPr lang="en-US" sz="1200" dirty="0">
              <a:solidFill>
                <a:srgbClr val="000000"/>
              </a:solidFill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6658048" y="940870"/>
            <a:ext cx="2472724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838" indent="-28575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7408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39825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74082"/>
              </a:buClr>
              <a:buChar char="•"/>
              <a:defRPr sz="1600">
                <a:solidFill>
                  <a:srgbClr val="000000"/>
                </a:solidFill>
                <a:latin typeface="+mn-lt"/>
                <a:ea typeface="ＭＳ Ｐゴシック" pitchFamily="-108" charset="-128"/>
              </a:defRPr>
            </a:lvl3pPr>
            <a:lvl4pPr marL="1547813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Font typeface="Arial" pitchFamily="-108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955800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4130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8702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3274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7846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DIII-D Control Room</a:t>
            </a:r>
            <a:endParaRPr lang="en-US" sz="1200" dirty="0">
              <a:solidFill>
                <a:srgbClr val="000000"/>
              </a:solidFill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1" y="4225290"/>
            <a:ext cx="3783268" cy="2164706"/>
          </a:xfrm>
        </p:spPr>
        <p:txBody>
          <a:bodyPr/>
          <a:lstStyle/>
          <a:p>
            <a:pPr marL="233363" indent="-233363">
              <a:spcBef>
                <a:spcPts val="800"/>
              </a:spcBef>
            </a:pP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GA contributed to data transfer improvements in China</a:t>
            </a:r>
          </a:p>
          <a:p>
            <a:pPr marL="233363" indent="-233363">
              <a:spcBef>
                <a:spcPts val="800"/>
              </a:spcBef>
            </a:pP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Enabled successful 3</a:t>
            </a:r>
            <a:r>
              <a:rPr lang="en-US" baseline="30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rd</a:t>
            </a: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 shift operations with GA/DIII-D personnel running experiment from San Diego </a:t>
            </a:r>
            <a:endParaRPr lang="en-US" dirty="0"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</p:txBody>
      </p:sp>
      <p:pic>
        <p:nvPicPr>
          <p:cNvPr id="20" name="Picture 1" descr="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268" y="3904418"/>
            <a:ext cx="3528471" cy="2726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95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map22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638"/>
          <a:stretch/>
        </p:blipFill>
        <p:spPr>
          <a:xfrm>
            <a:off x="142938" y="1714823"/>
            <a:ext cx="3964851" cy="1358213"/>
          </a:xfrm>
          <a:prstGeom prst="rect">
            <a:avLst/>
          </a:prstGeom>
        </p:spPr>
      </p:pic>
      <p:pic>
        <p:nvPicPr>
          <p:cNvPr id="9" name="Picture 6" descr="iter_plasma_m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2748" y="1403056"/>
            <a:ext cx="2774785" cy="283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Right Arrow 104"/>
          <p:cNvSpPr/>
          <p:nvPr/>
        </p:nvSpPr>
        <p:spPr bwMode="auto">
          <a:xfrm rot="21000000">
            <a:off x="2466973" y="2869332"/>
            <a:ext cx="3453958" cy="9072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46000">
                <a:schemeClr val="accent2">
                  <a:lumMod val="60000"/>
                  <a:lumOff val="40000"/>
                </a:schemeClr>
              </a:gs>
              <a:gs pos="98000">
                <a:schemeClr val="accent2">
                  <a:lumMod val="75000"/>
                  <a:alpha val="47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8355" y="0"/>
            <a:ext cx="9144000" cy="952500"/>
          </a:xfrm>
        </p:spPr>
        <p:txBody>
          <a:bodyPr/>
          <a:lstStyle/>
          <a:p>
            <a:r>
              <a:rPr lang="en-US" sz="2800" dirty="0"/>
              <a:t>International Collaboration </a:t>
            </a:r>
            <a:r>
              <a:rPr lang="en-US" sz="2800" dirty="0" smtClean="0"/>
              <a:t>is Essential to Constructing, Preparing For, and Exploiting ITER</a:t>
            </a:r>
            <a:endParaRPr lang="en-US" sz="2800" dirty="0"/>
          </a:p>
        </p:txBody>
      </p:sp>
      <p:sp>
        <p:nvSpPr>
          <p:cNvPr id="77" name="TextBox 76"/>
          <p:cNvSpPr txBox="1"/>
          <p:nvPr/>
        </p:nvSpPr>
        <p:spPr bwMode="auto">
          <a:xfrm>
            <a:off x="5807132" y="981919"/>
            <a:ext cx="781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ITER</a:t>
            </a:r>
            <a:endParaRPr lang="en-US" sz="1600" b="1" dirty="0">
              <a:solidFill>
                <a:srgbClr val="000000"/>
              </a:solidFill>
              <a:effectLst/>
              <a:latin typeface="Century Gothic"/>
              <a:ea typeface="ＭＳ Ｐゴシック" pitchFamily="-108" charset="-128"/>
              <a:cs typeface="Century Gothic"/>
            </a:endParaRPr>
          </a:p>
        </p:txBody>
      </p:sp>
      <p:sp>
        <p:nvSpPr>
          <p:cNvPr id="95" name="TextBox 94"/>
          <p:cNvSpPr txBox="1"/>
          <p:nvPr/>
        </p:nvSpPr>
        <p:spPr bwMode="auto">
          <a:xfrm>
            <a:off x="170486" y="1715782"/>
            <a:ext cx="65568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700" b="1" dirty="0" smtClean="0">
                <a:solidFill>
                  <a:srgbClr val="000000"/>
                </a:solidFill>
                <a:effectLst/>
                <a:latin typeface="Century Gothic"/>
                <a:ea typeface="ＭＳ Ｐゴシック" pitchFamily="-108" charset="-128"/>
                <a:cs typeface="Century Gothic"/>
              </a:rPr>
              <a:t>C-Mod</a:t>
            </a:r>
            <a:endParaRPr lang="en-US" sz="700" b="1" dirty="0">
              <a:solidFill>
                <a:srgbClr val="000000"/>
              </a:solidFill>
              <a:effectLst/>
              <a:latin typeface="Century Gothic"/>
              <a:ea typeface="ＭＳ Ｐゴシック" pitchFamily="-108" charset="-128"/>
              <a:cs typeface="Century Gothic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977829" y="3348851"/>
            <a:ext cx="1314641" cy="3898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entury Gothic" pitchFamily="34" charset="0"/>
              </a:rPr>
              <a:t>Realization</a:t>
            </a:r>
          </a:p>
        </p:txBody>
      </p: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108830" y="1325026"/>
            <a:ext cx="4005143" cy="2245259"/>
            <a:chOff x="5435241" y="1004940"/>
            <a:chExt cx="3679884" cy="2043581"/>
          </a:xfrm>
        </p:grpSpPr>
        <p:pic>
          <p:nvPicPr>
            <p:cNvPr id="96" name="Picture 95" descr="Alcator_C-Mod_tokamak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932" y="1079994"/>
              <a:ext cx="399657" cy="294748"/>
            </a:xfrm>
            <a:prstGeom prst="rect">
              <a:avLst/>
            </a:prstGeom>
          </p:spPr>
        </p:pic>
        <p:grpSp>
          <p:nvGrpSpPr>
            <p:cNvPr id="73" name="Group 72"/>
            <p:cNvGrpSpPr>
              <a:grpSpLocks noChangeAspect="1"/>
            </p:cNvGrpSpPr>
            <p:nvPr/>
          </p:nvGrpSpPr>
          <p:grpSpPr>
            <a:xfrm>
              <a:off x="5435241" y="1004940"/>
              <a:ext cx="3679884" cy="2043581"/>
              <a:chOff x="-15400" y="1104873"/>
              <a:chExt cx="9236926" cy="512961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580" y="4683652"/>
                <a:ext cx="859954" cy="944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 bwMode="auto">
              <a:xfrm>
                <a:off x="2317053" y="5512917"/>
                <a:ext cx="1362148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NSTX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0207" y="1104873"/>
                <a:ext cx="1167383" cy="91440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32" name="4-Point Star 31"/>
              <p:cNvSpPr/>
              <p:nvPr/>
            </p:nvSpPr>
            <p:spPr>
              <a:xfrm>
                <a:off x="1207890" y="4087353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3" name="4-Point Star 32"/>
              <p:cNvSpPr/>
              <p:nvPr/>
            </p:nvSpPr>
            <p:spPr>
              <a:xfrm>
                <a:off x="2273477" y="3976676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4" name="4-Point Star 33"/>
              <p:cNvSpPr/>
              <p:nvPr/>
            </p:nvSpPr>
            <p:spPr>
              <a:xfrm>
                <a:off x="3945584" y="3095119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5" name="4-Point Star 34"/>
              <p:cNvSpPr/>
              <p:nvPr/>
            </p:nvSpPr>
            <p:spPr>
              <a:xfrm>
                <a:off x="3937117" y="3316884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6" name="4-Point Star 35"/>
              <p:cNvSpPr/>
              <p:nvPr/>
            </p:nvSpPr>
            <p:spPr>
              <a:xfrm>
                <a:off x="4142361" y="3512643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7" name="4-Point Star 36"/>
              <p:cNvSpPr/>
              <p:nvPr/>
            </p:nvSpPr>
            <p:spPr>
              <a:xfrm>
                <a:off x="4457676" y="3351166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8" name="4-Point Star 37"/>
              <p:cNvSpPr/>
              <p:nvPr/>
            </p:nvSpPr>
            <p:spPr>
              <a:xfrm>
                <a:off x="6133861" y="4077862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39" name="4-Point Star 38"/>
              <p:cNvSpPr/>
              <p:nvPr/>
            </p:nvSpPr>
            <p:spPr>
              <a:xfrm>
                <a:off x="6756030" y="3940348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40" name="4-Point Star 39"/>
              <p:cNvSpPr/>
              <p:nvPr/>
            </p:nvSpPr>
            <p:spPr>
              <a:xfrm>
                <a:off x="7661410" y="3797439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888999" y="4298150"/>
                <a:ext cx="414866" cy="482438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 flipV="1">
                <a:off x="2476844" y="4212170"/>
                <a:ext cx="258474" cy="503404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871" b="97608" l="0" r="9982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4800" y="4610250"/>
                <a:ext cx="1338508" cy="1006289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 bwMode="auto">
              <a:xfrm>
                <a:off x="-15400" y="5428368"/>
                <a:ext cx="186562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DIII-D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3253853" y="2098059"/>
                <a:ext cx="659580" cy="134704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 bwMode="auto">
              <a:xfrm>
                <a:off x="2169274" y="1917785"/>
                <a:ext cx="1074424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JET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47" name="Straight Arrow Connector 46"/>
              <p:cNvCxnSpPr>
                <a:stCxn id="49" idx="2"/>
              </p:cNvCxnSpPr>
              <p:nvPr/>
            </p:nvCxnSpPr>
            <p:spPr>
              <a:xfrm flipH="1">
                <a:off x="4250023" y="2581936"/>
                <a:ext cx="115040" cy="46015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91553" y="1153689"/>
                <a:ext cx="1138317" cy="85373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49" name="TextBox 48"/>
              <p:cNvSpPr txBox="1"/>
              <p:nvPr/>
            </p:nvSpPr>
            <p:spPr bwMode="auto">
              <a:xfrm>
                <a:off x="3601410" y="1915086"/>
                <a:ext cx="152730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MAST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>
                <a:off x="4631270" y="1896711"/>
                <a:ext cx="1247888" cy="1565130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Picture 53" descr="ASDEX_small.t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958" y="1251545"/>
                <a:ext cx="1124748" cy="78243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5" name="TextBox 54"/>
              <p:cNvSpPr txBox="1"/>
              <p:nvPr/>
            </p:nvSpPr>
            <p:spPr bwMode="auto">
              <a:xfrm>
                <a:off x="5506694" y="1936036"/>
                <a:ext cx="2094996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ASDEX-U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56" name="Straight Arrow Connector 55"/>
              <p:cNvCxnSpPr>
                <a:stCxn id="57" idx="0"/>
              </p:cNvCxnSpPr>
              <p:nvPr/>
            </p:nvCxnSpPr>
            <p:spPr>
              <a:xfrm flipV="1">
                <a:off x="5500113" y="4288280"/>
                <a:ext cx="633748" cy="501109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7" name="Picture 56" descr="SST-1_small.ti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2080" y="4789389"/>
                <a:ext cx="1056065" cy="85736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8" name="TextBox 57"/>
              <p:cNvSpPr txBox="1"/>
              <p:nvPr/>
            </p:nvSpPr>
            <p:spPr bwMode="auto">
              <a:xfrm>
                <a:off x="4878732" y="5533832"/>
                <a:ext cx="139810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SST-1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59" name="Straight Arrow Connector 58"/>
              <p:cNvCxnSpPr>
                <a:stCxn id="60" idx="0"/>
              </p:cNvCxnSpPr>
              <p:nvPr/>
            </p:nvCxnSpPr>
            <p:spPr>
              <a:xfrm flipV="1">
                <a:off x="6824660" y="4212170"/>
                <a:ext cx="60913" cy="584684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0" name="Picture 59" descr="EAST_small.ti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8058" y="4796854"/>
                <a:ext cx="1133203" cy="84990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61" name="TextBox 60"/>
              <p:cNvSpPr txBox="1"/>
              <p:nvPr/>
            </p:nvSpPr>
            <p:spPr bwMode="auto">
              <a:xfrm>
                <a:off x="6119615" y="5567640"/>
                <a:ext cx="147321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EAST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62" name="Straight Arrow Connector 61"/>
              <p:cNvCxnSpPr>
                <a:stCxn id="63" idx="0"/>
                <a:endCxn id="65" idx="2"/>
              </p:cNvCxnSpPr>
              <p:nvPr/>
            </p:nvCxnSpPr>
            <p:spPr>
              <a:xfrm flipH="1" flipV="1">
                <a:off x="7477154" y="4035040"/>
                <a:ext cx="717462" cy="471150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Picture 62" descr="KSTAR_small.tif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09049" y="4506190"/>
                <a:ext cx="1171133" cy="87037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64" name="TextBox 63"/>
              <p:cNvSpPr txBox="1"/>
              <p:nvPr/>
            </p:nvSpPr>
            <p:spPr bwMode="auto">
              <a:xfrm>
                <a:off x="7512637" y="5300289"/>
                <a:ext cx="1508602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KSTAR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sp>
            <p:nvSpPr>
              <p:cNvPr id="65" name="4-Point Star 64"/>
              <p:cNvSpPr/>
              <p:nvPr/>
            </p:nvSpPr>
            <p:spPr>
              <a:xfrm>
                <a:off x="7332197" y="3745126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cxnSp>
            <p:nvCxnSpPr>
              <p:cNvPr id="66" name="Straight Arrow Connector 65"/>
              <p:cNvCxnSpPr>
                <a:stCxn id="68" idx="2"/>
                <a:endCxn id="40" idx="0"/>
              </p:cNvCxnSpPr>
              <p:nvPr/>
            </p:nvCxnSpPr>
            <p:spPr>
              <a:xfrm flipH="1">
                <a:off x="7806366" y="2674665"/>
                <a:ext cx="492107" cy="1122773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Picture 66" descr="jt-60sa.tif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6377" l="388" r="996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82192" y="1113707"/>
                <a:ext cx="1017555" cy="1090781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 bwMode="auto">
              <a:xfrm>
                <a:off x="7375416" y="2007816"/>
                <a:ext cx="1846110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JT-60SA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52448" y="4781559"/>
                <a:ext cx="1089718" cy="81728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70" name="Straight Arrow Connector 69"/>
              <p:cNvCxnSpPr>
                <a:stCxn id="69" idx="0"/>
              </p:cNvCxnSpPr>
              <p:nvPr/>
            </p:nvCxnSpPr>
            <p:spPr>
              <a:xfrm flipV="1">
                <a:off x="4197307" y="3641080"/>
                <a:ext cx="260369" cy="1140479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 bwMode="auto">
              <a:xfrm>
                <a:off x="3367861" y="5540409"/>
                <a:ext cx="1686223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latin typeface="Century Gothic"/>
                    <a:ea typeface="ＭＳ Ｐゴシック" pitchFamily="-108" charset="-128"/>
                    <a:cs typeface="Century Gothic"/>
                  </a:rPr>
                  <a:t>TCV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sp>
            <p:nvSpPr>
              <p:cNvPr id="72" name="4-Point Star 71"/>
              <p:cNvSpPr/>
              <p:nvPr/>
            </p:nvSpPr>
            <p:spPr>
              <a:xfrm>
                <a:off x="4242848" y="3445105"/>
                <a:ext cx="350248" cy="246555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</p:grpSp>
        <p:sp>
          <p:nvSpPr>
            <p:cNvPr id="111" name="4-Point Star 110"/>
            <p:cNvSpPr/>
            <p:nvPr/>
          </p:nvSpPr>
          <p:spPr>
            <a:xfrm>
              <a:off x="6404466" y="2076794"/>
              <a:ext cx="115498" cy="115498"/>
            </a:xfrm>
            <a:prstGeom prst="star4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rgbClr val="FFCC00"/>
                </a:solidFill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6027116" y="1395961"/>
              <a:ext cx="392151" cy="694919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ounded Rectangle 6"/>
          <p:cNvSpPr/>
          <p:nvPr/>
        </p:nvSpPr>
        <p:spPr bwMode="auto">
          <a:xfrm>
            <a:off x="899518" y="3521900"/>
            <a:ext cx="1513259" cy="420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entury Gothic" pitchFamily="34" charset="0"/>
              </a:rPr>
              <a:t>Physics Basis</a:t>
            </a:r>
          </a:p>
        </p:txBody>
      </p:sp>
      <p:sp>
        <p:nvSpPr>
          <p:cNvPr id="74" name="Right Arrow 73"/>
          <p:cNvSpPr/>
          <p:nvPr/>
        </p:nvSpPr>
        <p:spPr bwMode="auto">
          <a:xfrm rot="21000000">
            <a:off x="6798557" y="2202393"/>
            <a:ext cx="1990817" cy="9072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  <a:alpha val="44000"/>
                </a:schemeClr>
              </a:gs>
              <a:gs pos="46000">
                <a:schemeClr val="accent2">
                  <a:lumMod val="60000"/>
                  <a:lumOff val="40000"/>
                </a:schemeClr>
              </a:gs>
              <a:gs pos="98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6307766" y="2143228"/>
            <a:ext cx="1447308" cy="41012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</a:rPr>
              <a:t>Exploitation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636" y="4200362"/>
            <a:ext cx="2375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ITPA Joint Experiments</a:t>
            </a:r>
            <a:endParaRPr lang="en-US" sz="1600" dirty="0"/>
          </a:p>
        </p:txBody>
      </p:sp>
      <p:sp>
        <p:nvSpPr>
          <p:cNvPr id="75" name="Rectangle 74"/>
          <p:cNvSpPr/>
          <p:nvPr/>
        </p:nvSpPr>
        <p:spPr>
          <a:xfrm>
            <a:off x="2712807" y="4088032"/>
            <a:ext cx="16332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Component</a:t>
            </a:r>
            <a:br>
              <a:rPr lang="en-US" sz="1600" dirty="0" smtClean="0"/>
            </a:br>
            <a:r>
              <a:rPr lang="en-US" sz="1600" dirty="0" smtClean="0"/>
              <a:t>Manufacturing</a:t>
            </a:r>
            <a:endParaRPr lang="en-US" sz="1600" dirty="0"/>
          </a:p>
        </p:txBody>
      </p:sp>
      <p:sp>
        <p:nvSpPr>
          <p:cNvPr id="78" name="Rectangle 77"/>
          <p:cNvSpPr/>
          <p:nvPr/>
        </p:nvSpPr>
        <p:spPr>
          <a:xfrm>
            <a:off x="557390" y="4577146"/>
            <a:ext cx="20190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ITER Research Plan</a:t>
            </a:r>
            <a:endParaRPr lang="en-US" sz="1600" dirty="0"/>
          </a:p>
        </p:txBody>
      </p:sp>
      <p:sp>
        <p:nvSpPr>
          <p:cNvPr id="79" name="Rectangle 78"/>
          <p:cNvSpPr/>
          <p:nvPr/>
        </p:nvSpPr>
        <p:spPr>
          <a:xfrm>
            <a:off x="3266263" y="5002433"/>
            <a:ext cx="1682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Plasma Control</a:t>
            </a:r>
            <a:endParaRPr lang="en-US" sz="1600" dirty="0"/>
          </a:p>
        </p:txBody>
      </p:sp>
      <p:sp>
        <p:nvSpPr>
          <p:cNvPr id="81" name="Rectangle 80"/>
          <p:cNvSpPr/>
          <p:nvPr/>
        </p:nvSpPr>
        <p:spPr>
          <a:xfrm>
            <a:off x="6038870" y="4499779"/>
            <a:ext cx="13255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Diagnostics</a:t>
            </a:r>
            <a:endParaRPr lang="en-US" sz="1600" dirty="0"/>
          </a:p>
        </p:txBody>
      </p:sp>
      <p:sp>
        <p:nvSpPr>
          <p:cNvPr id="82" name="Rectangle 81"/>
          <p:cNvSpPr/>
          <p:nvPr/>
        </p:nvSpPr>
        <p:spPr>
          <a:xfrm>
            <a:off x="375579" y="4916703"/>
            <a:ext cx="1497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Design Issues</a:t>
            </a:r>
            <a:endParaRPr lang="en-US" sz="1600" dirty="0"/>
          </a:p>
        </p:txBody>
      </p:sp>
      <p:sp>
        <p:nvSpPr>
          <p:cNvPr id="83" name="Rectangle 82"/>
          <p:cNvSpPr/>
          <p:nvPr/>
        </p:nvSpPr>
        <p:spPr>
          <a:xfrm>
            <a:off x="823408" y="5347845"/>
            <a:ext cx="221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Operating </a:t>
            </a:r>
            <a:r>
              <a:rPr lang="en-US" sz="1600" dirty="0" smtClean="0"/>
              <a:t>Scenarios</a:t>
            </a:r>
            <a:endParaRPr lang="en-US" sz="1600" dirty="0"/>
          </a:p>
        </p:txBody>
      </p:sp>
      <p:sp>
        <p:nvSpPr>
          <p:cNvPr id="84" name="Rectangle 83"/>
          <p:cNvSpPr/>
          <p:nvPr/>
        </p:nvSpPr>
        <p:spPr>
          <a:xfrm>
            <a:off x="1550557" y="5791001"/>
            <a:ext cx="2158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Validated Modeling</a:t>
            </a:r>
            <a:endParaRPr lang="en-US" sz="1600" dirty="0"/>
          </a:p>
        </p:txBody>
      </p:sp>
      <p:sp>
        <p:nvSpPr>
          <p:cNvPr id="85" name="Rectangle 84"/>
          <p:cNvSpPr/>
          <p:nvPr/>
        </p:nvSpPr>
        <p:spPr>
          <a:xfrm>
            <a:off x="3974787" y="4681590"/>
            <a:ext cx="158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ITER Assembly</a:t>
            </a:r>
            <a:endParaRPr lang="en-US" sz="1600" dirty="0"/>
          </a:p>
        </p:txBody>
      </p:sp>
      <p:sp>
        <p:nvSpPr>
          <p:cNvPr id="86" name="Rectangle 85"/>
          <p:cNvSpPr/>
          <p:nvPr/>
        </p:nvSpPr>
        <p:spPr>
          <a:xfrm>
            <a:off x="4643207" y="4173592"/>
            <a:ext cx="1325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First Plasma</a:t>
            </a:r>
            <a:endParaRPr lang="en-US" sz="1600" dirty="0"/>
          </a:p>
        </p:txBody>
      </p:sp>
      <p:sp>
        <p:nvSpPr>
          <p:cNvPr id="87" name="Rectangle 86"/>
          <p:cNvSpPr/>
          <p:nvPr/>
        </p:nvSpPr>
        <p:spPr>
          <a:xfrm>
            <a:off x="3640575" y="5390117"/>
            <a:ext cx="19819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Plasma Simulation</a:t>
            </a:r>
            <a:endParaRPr lang="en-US" sz="1600" dirty="0"/>
          </a:p>
        </p:txBody>
      </p:sp>
      <p:sp>
        <p:nvSpPr>
          <p:cNvPr id="88" name="Rectangle 87"/>
          <p:cNvSpPr/>
          <p:nvPr/>
        </p:nvSpPr>
        <p:spPr>
          <a:xfrm>
            <a:off x="6151164" y="5360707"/>
            <a:ext cx="2092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Interpretive Models</a:t>
            </a:r>
            <a:endParaRPr lang="en-US" sz="1600" dirty="0"/>
          </a:p>
        </p:txBody>
      </p:sp>
      <p:sp>
        <p:nvSpPr>
          <p:cNvPr id="89" name="Rectangle 88"/>
          <p:cNvSpPr/>
          <p:nvPr/>
        </p:nvSpPr>
        <p:spPr>
          <a:xfrm>
            <a:off x="5684129" y="4911525"/>
            <a:ext cx="2390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Remote </a:t>
            </a:r>
            <a:r>
              <a:rPr lang="en-US" sz="1600" dirty="0" err="1" smtClean="0"/>
              <a:t>Collaboratory</a:t>
            </a:r>
            <a:endParaRPr lang="en-US" sz="1600" dirty="0"/>
          </a:p>
        </p:txBody>
      </p:sp>
      <p:sp>
        <p:nvSpPr>
          <p:cNvPr id="91" name="Rectangle 90"/>
          <p:cNvSpPr/>
          <p:nvPr/>
        </p:nvSpPr>
        <p:spPr>
          <a:xfrm>
            <a:off x="7201923" y="3751150"/>
            <a:ext cx="169890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Q = 10</a:t>
            </a:r>
            <a:br>
              <a:rPr lang="en-US" sz="1600" dirty="0" smtClean="0"/>
            </a:br>
            <a:r>
              <a:rPr lang="en-US" sz="1600" dirty="0" smtClean="0"/>
              <a:t>Burning Plasma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673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8355" y="0"/>
            <a:ext cx="9144000" cy="952500"/>
          </a:xfrm>
        </p:spPr>
        <p:txBody>
          <a:bodyPr/>
          <a:lstStyle/>
          <a:p>
            <a:r>
              <a:rPr lang="en-US" sz="2800" dirty="0" smtClean="0"/>
              <a:t>GA and DIII-D Personnel Are Heavily Engaged in Preparing for ITER Research</a:t>
            </a:r>
            <a:endParaRPr lang="en-US" sz="280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94328" y="865421"/>
            <a:ext cx="5948197" cy="5568983"/>
          </a:xfrm>
        </p:spPr>
        <p:txBody>
          <a:bodyPr/>
          <a:lstStyle/>
          <a:p>
            <a:r>
              <a:rPr lang="en-US" sz="2000" dirty="0" smtClean="0"/>
              <a:t>Provide expertise to key technical</a:t>
            </a:r>
            <a:br>
              <a:rPr lang="en-US" sz="2000" dirty="0" smtClean="0"/>
            </a:br>
            <a:r>
              <a:rPr lang="en-US" sz="2000" dirty="0" smtClean="0"/>
              <a:t>and management activities:</a:t>
            </a:r>
          </a:p>
          <a:p>
            <a:pPr lvl="1"/>
            <a:r>
              <a:rPr lang="en-US" sz="2000" dirty="0" smtClean="0"/>
              <a:t>ITER Research Plan</a:t>
            </a:r>
          </a:p>
          <a:p>
            <a:pPr lvl="1"/>
            <a:r>
              <a:rPr lang="en-US" sz="2000" dirty="0" smtClean="0"/>
              <a:t>ITER STAC &amp; MAC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Resolve key issues identified by ITER</a:t>
            </a:r>
            <a:br>
              <a:rPr lang="en-US" sz="2000" dirty="0" smtClean="0"/>
            </a:br>
            <a:r>
              <a:rPr lang="en-US" sz="2000" dirty="0" smtClean="0"/>
              <a:t>team and world community</a:t>
            </a:r>
          </a:p>
          <a:p>
            <a:pPr lvl="1"/>
            <a:r>
              <a:rPr lang="en-US" sz="2000" dirty="0" smtClean="0"/>
              <a:t>ELM control</a:t>
            </a:r>
          </a:p>
          <a:p>
            <a:pPr lvl="1"/>
            <a:r>
              <a:rPr lang="en-US" sz="2000" dirty="0" smtClean="0"/>
              <a:t>Disruption mitigation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Complete large number of ITPA joint experiments in collaboration with international partners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dirty="0" smtClean="0"/>
              <a:t>Develop ITER plasma control and diagnostics in collaboration with </a:t>
            </a:r>
            <a:br>
              <a:rPr lang="en-US" sz="2000" dirty="0" smtClean="0"/>
            </a:br>
            <a:r>
              <a:rPr lang="en-US" sz="2000" dirty="0" smtClean="0"/>
              <a:t>ITER IO, USIPO, and international partners</a:t>
            </a:r>
            <a:endParaRPr lang="en-US" dirty="0"/>
          </a:p>
          <a:p>
            <a:pPr marL="0" indent="0">
              <a:buNone/>
            </a:pPr>
            <a:r>
              <a:rPr lang="en-US" sz="2000" b="0" i="1" dirty="0" smtClean="0">
                <a:solidFill>
                  <a:srgbClr val="0000FF"/>
                </a:solidFill>
              </a:rPr>
              <a:t>				</a:t>
            </a:r>
            <a:endParaRPr lang="en-US" sz="2000" b="0" dirty="0"/>
          </a:p>
          <a:p>
            <a:endParaRPr lang="en-US" sz="2000" dirty="0" smtClean="0"/>
          </a:p>
        </p:txBody>
      </p:sp>
      <p:pic>
        <p:nvPicPr>
          <p:cNvPr id="2" name="Picture 1" descr="Screen Shot 2016-12-12 at 1.0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00" y="993274"/>
            <a:ext cx="3856900" cy="2522621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587280" y="3811665"/>
            <a:ext cx="2395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ITER </a:t>
            </a:r>
            <a:r>
              <a:rPr lang="en-US" sz="1600" b="1" dirty="0" err="1" smtClean="0"/>
              <a:t>Toroidal</a:t>
            </a:r>
            <a:r>
              <a:rPr lang="en-US" sz="1600" b="1" dirty="0" smtClean="0"/>
              <a:t> </a:t>
            </a:r>
          </a:p>
          <a:p>
            <a:pPr algn="ctr"/>
            <a:r>
              <a:rPr lang="en-US" sz="1600" b="1" dirty="0" smtClean="0"/>
              <a:t>Interferometer/Polarimeter</a:t>
            </a:r>
            <a:endParaRPr lang="en-US" sz="1600" b="1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40" y="4387095"/>
            <a:ext cx="2430516" cy="1879734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7460810" y="1297054"/>
            <a:ext cx="15389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ITER</a:t>
            </a:r>
            <a:r>
              <a:rPr lang="en-US" sz="1600" dirty="0"/>
              <a:t> </a:t>
            </a:r>
            <a:r>
              <a:rPr lang="en-US" sz="1600" b="1" dirty="0" smtClean="0"/>
              <a:t>Research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>Plan</a:t>
            </a:r>
            <a:endParaRPr lang="en-US" sz="16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821287"/>
              </p:ext>
            </p:extLst>
          </p:nvPr>
        </p:nvGraphicFramePr>
        <p:xfrm>
          <a:off x="5254478" y="3676223"/>
          <a:ext cx="1387099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0986"/>
                <a:gridCol w="8361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Year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# of ITPA </a:t>
                      </a:r>
                      <a:r>
                        <a:rPr lang="en-US" sz="1200" dirty="0" err="1" smtClean="0"/>
                        <a:t>Expt’s</a:t>
                      </a:r>
                      <a:endParaRPr lang="en-US" sz="1200" dirty="0"/>
                    </a:p>
                  </a:txBody>
                  <a:tcPr/>
                </a:tc>
              </a:tr>
              <a:tr h="158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2016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26</a:t>
                      </a:r>
                      <a:endParaRPr lang="en-US" sz="1200" b="1" dirty="0"/>
                    </a:p>
                  </a:txBody>
                  <a:tcPr/>
                </a:tc>
              </a:tr>
              <a:tr h="1520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2015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18</a:t>
                      </a:r>
                      <a:endParaRPr lang="en-US" sz="1200" b="1" dirty="0"/>
                    </a:p>
                  </a:txBody>
                  <a:tcPr/>
                </a:tc>
              </a:tr>
              <a:tr h="1301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2014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27</a:t>
                      </a:r>
                      <a:endParaRPr lang="en-US" sz="1200" b="1" dirty="0"/>
                    </a:p>
                  </a:txBody>
                  <a:tcPr/>
                </a:tc>
              </a:tr>
              <a:tr h="1477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2013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</a:t>
                      </a:r>
                      <a:endParaRPr lang="en-US" sz="12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2012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31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67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urved blue arro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3632" b="14994"/>
          <a:stretch/>
        </p:blipFill>
        <p:spPr>
          <a:xfrm>
            <a:off x="168023" y="1859388"/>
            <a:ext cx="9116568" cy="4123944"/>
          </a:xfrm>
          <a:prstGeom prst="rect">
            <a:avLst/>
          </a:prstGeom>
        </p:spPr>
      </p:pic>
      <p:pic>
        <p:nvPicPr>
          <p:cNvPr id="7" name="Picture 6" descr="arrow cur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698">
            <a:off x="-765756" y="2482518"/>
            <a:ext cx="4751885" cy="4125067"/>
          </a:xfrm>
          <a:prstGeom prst="rect">
            <a:avLst/>
          </a:prstGeom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0" y="2595715"/>
            <a:ext cx="2761157" cy="1547888"/>
            <a:chOff x="5435241" y="1004940"/>
            <a:chExt cx="3679884" cy="2043581"/>
          </a:xfrm>
        </p:grpSpPr>
        <p:pic>
          <p:nvPicPr>
            <p:cNvPr id="35" name="Picture 34" descr="Alcator_C-Mod_tokamak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932" y="1079994"/>
              <a:ext cx="399657" cy="294748"/>
            </a:xfrm>
            <a:prstGeom prst="rect">
              <a:avLst/>
            </a:prstGeom>
          </p:spPr>
        </p:pic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5435241" y="1004940"/>
              <a:ext cx="3679884" cy="2043581"/>
              <a:chOff x="-15400" y="1104873"/>
              <a:chExt cx="9236926" cy="5129617"/>
            </a:xfrm>
          </p:grpSpPr>
          <p:pic>
            <p:nvPicPr>
              <p:cNvPr id="40" name="Picture 39" descr="map22.jpg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BFF"/>
                  </a:clrFrom>
                  <a:clrTo>
                    <a:srgbClr val="FFFBFF">
                      <a:alpha val="0"/>
                    </a:srgbClr>
                  </a:clrTo>
                </a:clrChange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9638"/>
              <a:stretch/>
            </p:blipFill>
            <p:spPr>
              <a:xfrm>
                <a:off x="63262" y="1995421"/>
                <a:ext cx="9144002" cy="3103033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8708" y="4683653"/>
                <a:ext cx="859955" cy="94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Box 43"/>
              <p:cNvSpPr txBox="1"/>
              <p:nvPr/>
            </p:nvSpPr>
            <p:spPr bwMode="auto">
              <a:xfrm>
                <a:off x="1943182" y="5512918"/>
                <a:ext cx="1362147" cy="66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NSTX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0207" y="1104873"/>
                <a:ext cx="1167383" cy="91440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46" name="4-Point Star 45"/>
              <p:cNvSpPr/>
              <p:nvPr/>
            </p:nvSpPr>
            <p:spPr>
              <a:xfrm>
                <a:off x="1207890" y="4087353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47" name="4-Point Star 46"/>
              <p:cNvSpPr/>
              <p:nvPr/>
            </p:nvSpPr>
            <p:spPr>
              <a:xfrm>
                <a:off x="2273477" y="3976676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48" name="4-Point Star 47"/>
              <p:cNvSpPr/>
              <p:nvPr/>
            </p:nvSpPr>
            <p:spPr>
              <a:xfrm>
                <a:off x="3945584" y="3095119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49" name="4-Point Star 48"/>
              <p:cNvSpPr/>
              <p:nvPr/>
            </p:nvSpPr>
            <p:spPr>
              <a:xfrm>
                <a:off x="3937117" y="3316884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50" name="4-Point Star 49"/>
              <p:cNvSpPr/>
              <p:nvPr/>
            </p:nvSpPr>
            <p:spPr>
              <a:xfrm>
                <a:off x="4142361" y="3512643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51" name="4-Point Star 50"/>
              <p:cNvSpPr/>
              <p:nvPr/>
            </p:nvSpPr>
            <p:spPr>
              <a:xfrm>
                <a:off x="4457676" y="3351166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52" name="4-Point Star 51"/>
              <p:cNvSpPr/>
              <p:nvPr/>
            </p:nvSpPr>
            <p:spPr>
              <a:xfrm>
                <a:off x="6133861" y="4077862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53" name="4-Point Star 52"/>
              <p:cNvSpPr/>
              <p:nvPr/>
            </p:nvSpPr>
            <p:spPr>
              <a:xfrm>
                <a:off x="6756030" y="3940348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sp>
            <p:nvSpPr>
              <p:cNvPr id="54" name="4-Point Star 53"/>
              <p:cNvSpPr/>
              <p:nvPr/>
            </p:nvSpPr>
            <p:spPr>
              <a:xfrm>
                <a:off x="7661410" y="3797439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888999" y="4298150"/>
                <a:ext cx="414866" cy="482438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 flipV="1">
                <a:off x="2476844" y="4212170"/>
                <a:ext cx="258474" cy="503404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71" b="97608" l="0" r="9982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4800" y="4610250"/>
                <a:ext cx="1338508" cy="1006289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 bwMode="auto">
              <a:xfrm>
                <a:off x="-15400" y="5428368"/>
                <a:ext cx="186562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DIII-D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3253853" y="2098059"/>
                <a:ext cx="659580" cy="134704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 bwMode="auto">
              <a:xfrm>
                <a:off x="2169274" y="1917785"/>
                <a:ext cx="1074424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JET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61" name="Straight Arrow Connector 60"/>
              <p:cNvCxnSpPr>
                <a:stCxn id="63" idx="2"/>
              </p:cNvCxnSpPr>
              <p:nvPr/>
            </p:nvCxnSpPr>
            <p:spPr>
              <a:xfrm flipH="1">
                <a:off x="4250023" y="2581936"/>
                <a:ext cx="115040" cy="460156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91553" y="1153689"/>
                <a:ext cx="1138317" cy="85373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63" name="TextBox 62"/>
              <p:cNvSpPr txBox="1"/>
              <p:nvPr/>
            </p:nvSpPr>
            <p:spPr bwMode="auto">
              <a:xfrm>
                <a:off x="3601410" y="1915086"/>
                <a:ext cx="152730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MAST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>
                <a:off x="4631270" y="1896711"/>
                <a:ext cx="1247888" cy="1565130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5" name="Picture 64" descr="ASDEX_small.ti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958" y="1251545"/>
                <a:ext cx="1124748" cy="78243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66" name="TextBox 65"/>
              <p:cNvSpPr txBox="1"/>
              <p:nvPr/>
            </p:nvSpPr>
            <p:spPr bwMode="auto">
              <a:xfrm>
                <a:off x="5506694" y="1936036"/>
                <a:ext cx="2094996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ASDEX-U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67" name="Straight Arrow Connector 66"/>
              <p:cNvCxnSpPr>
                <a:stCxn id="68" idx="0"/>
              </p:cNvCxnSpPr>
              <p:nvPr/>
            </p:nvCxnSpPr>
            <p:spPr>
              <a:xfrm flipV="1">
                <a:off x="5500113" y="4288280"/>
                <a:ext cx="633748" cy="501109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8" name="Picture 67" descr="SST-1_small.ti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2080" y="4789389"/>
                <a:ext cx="1056065" cy="85736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69" name="TextBox 68"/>
              <p:cNvSpPr txBox="1"/>
              <p:nvPr/>
            </p:nvSpPr>
            <p:spPr bwMode="auto">
              <a:xfrm>
                <a:off x="4878732" y="5533832"/>
                <a:ext cx="139810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SST-1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70" name="Straight Arrow Connector 69"/>
              <p:cNvCxnSpPr>
                <a:stCxn id="71" idx="0"/>
              </p:cNvCxnSpPr>
              <p:nvPr/>
            </p:nvCxnSpPr>
            <p:spPr>
              <a:xfrm flipV="1">
                <a:off x="6824660" y="4212170"/>
                <a:ext cx="60913" cy="584684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 descr="EAST_small.ti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8058" y="4796854"/>
                <a:ext cx="1133203" cy="84990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2" name="TextBox 71"/>
              <p:cNvSpPr txBox="1"/>
              <p:nvPr/>
            </p:nvSpPr>
            <p:spPr bwMode="auto">
              <a:xfrm>
                <a:off x="6119615" y="5567640"/>
                <a:ext cx="1473217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EAST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cxnSp>
            <p:nvCxnSpPr>
              <p:cNvPr id="73" name="Straight Arrow Connector 72"/>
              <p:cNvCxnSpPr>
                <a:stCxn id="74" idx="0"/>
                <a:endCxn id="76" idx="2"/>
              </p:cNvCxnSpPr>
              <p:nvPr/>
            </p:nvCxnSpPr>
            <p:spPr>
              <a:xfrm flipH="1" flipV="1">
                <a:off x="7477154" y="4035040"/>
                <a:ext cx="717462" cy="471150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4" name="Picture 73" descr="KSTAR_small.tif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09049" y="4506190"/>
                <a:ext cx="1171133" cy="87037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5" name="TextBox 74"/>
              <p:cNvSpPr txBox="1"/>
              <p:nvPr/>
            </p:nvSpPr>
            <p:spPr bwMode="auto">
              <a:xfrm>
                <a:off x="7512637" y="5300289"/>
                <a:ext cx="1508602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KSTAR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sp>
            <p:nvSpPr>
              <p:cNvPr id="76" name="4-Point Star 75"/>
              <p:cNvSpPr/>
              <p:nvPr/>
            </p:nvSpPr>
            <p:spPr>
              <a:xfrm>
                <a:off x="7332197" y="3745126"/>
                <a:ext cx="289914" cy="289914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  <p:cxnSp>
            <p:nvCxnSpPr>
              <p:cNvPr id="77" name="Straight Arrow Connector 76"/>
              <p:cNvCxnSpPr>
                <a:stCxn id="79" idx="2"/>
                <a:endCxn id="54" idx="0"/>
              </p:cNvCxnSpPr>
              <p:nvPr/>
            </p:nvCxnSpPr>
            <p:spPr>
              <a:xfrm flipH="1">
                <a:off x="7806366" y="2674665"/>
                <a:ext cx="492107" cy="1122773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8" name="Picture 77" descr="jt-60sa.tif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96377" l="388" r="996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82192" y="1113707"/>
                <a:ext cx="1017555" cy="1090781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 bwMode="auto">
              <a:xfrm>
                <a:off x="7375416" y="2007816"/>
                <a:ext cx="1846110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effectLst/>
                    <a:latin typeface="Century Gothic"/>
                    <a:ea typeface="ＭＳ Ｐゴシック" pitchFamily="-108" charset="-128"/>
                    <a:cs typeface="Century Gothic"/>
                  </a:rPr>
                  <a:t>JT-60SA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52448" y="4781559"/>
                <a:ext cx="1089718" cy="81728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81" name="Straight Arrow Connector 80"/>
              <p:cNvCxnSpPr>
                <a:stCxn id="80" idx="0"/>
              </p:cNvCxnSpPr>
              <p:nvPr/>
            </p:nvCxnSpPr>
            <p:spPr>
              <a:xfrm flipV="1">
                <a:off x="4197307" y="3641080"/>
                <a:ext cx="260369" cy="1140479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 bwMode="auto">
              <a:xfrm>
                <a:off x="3367861" y="5540409"/>
                <a:ext cx="1686223" cy="666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4182"/>
                  </a:buClr>
                  <a:defRPr/>
                </a:pPr>
                <a:r>
                  <a:rPr lang="en-US" sz="700" b="1" dirty="0" smtClean="0">
                    <a:solidFill>
                      <a:srgbClr val="000000"/>
                    </a:solidFill>
                    <a:latin typeface="Century Gothic"/>
                    <a:ea typeface="ＭＳ Ｐゴシック" pitchFamily="-108" charset="-128"/>
                    <a:cs typeface="Century Gothic"/>
                  </a:rPr>
                  <a:t>TCV</a:t>
                </a:r>
                <a:endParaRPr lang="en-US" sz="700" b="1" dirty="0">
                  <a:solidFill>
                    <a:srgbClr val="000000"/>
                  </a:solidFill>
                  <a:effectLst/>
                  <a:latin typeface="Century Gothic"/>
                  <a:ea typeface="ＭＳ Ｐゴシック" pitchFamily="-108" charset="-128"/>
                  <a:cs typeface="Century Gothic"/>
                </a:endParaRPr>
              </a:p>
            </p:txBody>
          </p:sp>
          <p:sp>
            <p:nvSpPr>
              <p:cNvPr id="83" name="4-Point Star 82"/>
              <p:cNvSpPr/>
              <p:nvPr/>
            </p:nvSpPr>
            <p:spPr>
              <a:xfrm>
                <a:off x="4242848" y="3445105"/>
                <a:ext cx="350248" cy="246555"/>
              </a:xfrm>
              <a:prstGeom prst="star4">
                <a:avLst/>
              </a:prstGeom>
              <a:solidFill>
                <a:srgbClr val="FFCC00"/>
              </a:solidFill>
              <a:ln>
                <a:solidFill>
                  <a:schemeClr val="tx1"/>
                </a:solidFill>
              </a:ln>
              <a:effectLst>
                <a:outerShdw blurRad="40005" dist="22987" dir="5400000" algn="tl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 dirty="0">
                  <a:solidFill>
                    <a:srgbClr val="FFCC00"/>
                  </a:solidFill>
                </a:endParaRPr>
              </a:p>
            </p:txBody>
          </p:sp>
        </p:grpSp>
        <p:sp>
          <p:nvSpPr>
            <p:cNvPr id="37" name="4-Point Star 36"/>
            <p:cNvSpPr/>
            <p:nvPr/>
          </p:nvSpPr>
          <p:spPr>
            <a:xfrm>
              <a:off x="6404466" y="2076794"/>
              <a:ext cx="115498" cy="115498"/>
            </a:xfrm>
            <a:prstGeom prst="star4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rgbClr val="FFCC00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6027116" y="1395961"/>
              <a:ext cx="392151" cy="694919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-1" y="0"/>
            <a:ext cx="9144000" cy="9220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FFFFFF"/>
                </a:solidFill>
                <a:latin typeface="Century Gothic" pitchFamily="34" charset="0"/>
                <a:ea typeface="MS PGothic" pitchFamily="34" charset="-128"/>
                <a:cs typeface="Arial" charset="0"/>
              </a:rPr>
              <a:t>GA Leverages International Partnerships to Accelerate Achievement of Key Milestones for Fusion Energy</a:t>
            </a:r>
            <a:endParaRPr lang="en-US" sz="2600" b="1" dirty="0">
              <a:solidFill>
                <a:srgbClr val="FFFFFF"/>
              </a:solidFill>
              <a:latin typeface="Century Gothic" pitchFamily="34" charset="0"/>
              <a:ea typeface="MS PGothic" pitchFamily="34" charset="-128"/>
              <a:cs typeface="Arial" charset="0"/>
            </a:endParaRPr>
          </a:p>
        </p:txBody>
      </p:sp>
      <p:pic>
        <p:nvPicPr>
          <p:cNvPr id="11268" name="Picture 6" descr="iter_plasma_med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37" y="2739691"/>
            <a:ext cx="2108358" cy="210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671252" y="4842182"/>
            <a:ext cx="891190" cy="33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algn="ctr" defTabSz="4571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Century Gothic" pitchFamily="34" charset="0"/>
                <a:ea typeface="Century Gothic" charset="0"/>
                <a:cs typeface="Century Gothic" charset="0"/>
              </a:rPr>
              <a:t>ITER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972590" y="2177049"/>
            <a:ext cx="1816118" cy="36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algn="ctr" defTabSz="4571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Century Gothic" pitchFamily="34" charset="0"/>
                <a:ea typeface="Century Gothic" charset="0"/>
                <a:cs typeface="Century Gothic" charset="0"/>
              </a:rPr>
              <a:t>Power </a:t>
            </a:r>
            <a:r>
              <a:rPr lang="en-US" b="1" dirty="0" smtClean="0">
                <a:solidFill>
                  <a:srgbClr val="000000"/>
                </a:solidFill>
                <a:latin typeface="Century Gothic" pitchFamily="34" charset="0"/>
                <a:ea typeface="Century Gothic" charset="0"/>
                <a:cs typeface="Century Gothic" charset="0"/>
              </a:rPr>
              <a:t>plant</a:t>
            </a:r>
            <a:endParaRPr lang="en-US" b="1" dirty="0">
              <a:solidFill>
                <a:srgbClr val="000000"/>
              </a:solidFill>
              <a:latin typeface="Century Gothic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1277" name="Picture 4" descr="fi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89" y="990600"/>
            <a:ext cx="1791619" cy="128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238811" y="1242919"/>
            <a:ext cx="2653614" cy="646986"/>
          </a:xfrm>
          <a:prstGeom prst="roundRect">
            <a:avLst/>
          </a:prstGeom>
          <a:solidFill>
            <a:srgbClr val="002F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Provide physics basis for ITER success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372492" y="2085913"/>
            <a:ext cx="2058169" cy="5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algn="ctr" defTabSz="4571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pitchFamily="34" charset="0"/>
                <a:ea typeface="Century Gothic" charset="0"/>
                <a:cs typeface="Century Gothic" charset="0"/>
              </a:rPr>
              <a:t>Experiments Worldwide </a:t>
            </a:r>
            <a:endParaRPr lang="en-US" b="1" dirty="0">
              <a:solidFill>
                <a:srgbClr val="000000"/>
              </a:solidFill>
              <a:latin typeface="Century Gothic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667740" y="3605337"/>
            <a:ext cx="2021314" cy="919401"/>
          </a:xfrm>
          <a:prstGeom prst="roundRect">
            <a:avLst/>
          </a:prstGeom>
          <a:solidFill>
            <a:srgbClr val="002F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Test components in fusion environment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/>
          <p:cNvPicPr>
            <a:picLocks noGrp="1" noChangeAspect="1" noChangeArrowheads="1"/>
          </p:cNvPicPr>
          <p:nvPr/>
        </p:nvPicPr>
        <p:blipFill>
          <a:blip r:embed="rId2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594" y="3946324"/>
            <a:ext cx="1184777" cy="1027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email">
            <a:clrChange>
              <a:clrFrom>
                <a:srgbClr val="282552"/>
              </a:clrFrom>
              <a:clrTo>
                <a:srgbClr val="28255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5908" y="4569417"/>
            <a:ext cx="1024208" cy="98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8017107" y="4886387"/>
            <a:ext cx="790575" cy="33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 defTabSz="4571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ea typeface="Century Gothic" charset="0"/>
                <a:cs typeface="Century Gothic" charset="0"/>
              </a:rPr>
              <a:t>CFETR</a:t>
            </a:r>
            <a:endParaRPr lang="en-US" sz="1600" b="1" dirty="0">
              <a:solidFill>
                <a:srgbClr val="000000"/>
              </a:solidFill>
              <a:latin typeface="Century Gothic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831396" y="3678558"/>
            <a:ext cx="790575" cy="33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 defTabSz="4571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Century Gothic" pitchFamily="34" charset="0"/>
                <a:ea typeface="Century Gothic" charset="0"/>
                <a:cs typeface="Century Gothic" charset="0"/>
              </a:rPr>
              <a:t>FNSF</a:t>
            </a:r>
            <a:endParaRPr lang="en-US" sz="1600" b="1" dirty="0">
              <a:solidFill>
                <a:srgbClr val="000000"/>
              </a:solidFill>
              <a:latin typeface="Century Gothic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73" y="5581352"/>
            <a:ext cx="1363842" cy="68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01226" y="5199644"/>
            <a:ext cx="1605598" cy="5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algn="ctr" defTabSz="4571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pitchFamily="34" charset="0"/>
                <a:ea typeface="Century Gothic" charset="0"/>
                <a:cs typeface="Century Gothic" charset="0"/>
              </a:rPr>
              <a:t>Theory and Computation</a:t>
            </a:r>
            <a:endParaRPr lang="en-US" b="1" dirty="0">
              <a:solidFill>
                <a:srgbClr val="000000"/>
              </a:solidFill>
              <a:latin typeface="Century Gothic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220726" y="1668003"/>
            <a:ext cx="1938276" cy="919401"/>
          </a:xfrm>
          <a:prstGeom prst="roundRect">
            <a:avLst/>
          </a:prstGeom>
          <a:solidFill>
            <a:srgbClr val="002F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Deliver high technology components 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 bwMode="auto">
          <a:xfrm>
            <a:off x="33087" y="2831816"/>
            <a:ext cx="51766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4182"/>
              </a:buClr>
              <a:defRPr/>
            </a:pPr>
            <a:r>
              <a:rPr lang="en-US" sz="700" dirty="0" smtClean="0">
                <a:solidFill>
                  <a:srgbClr val="000000"/>
                </a:solidFill>
                <a:latin typeface="Century Gothic"/>
                <a:ea typeface="ＭＳ Ｐゴシック" pitchFamily="-108" charset="-128"/>
                <a:cs typeface="Century Gothic"/>
              </a:rPr>
              <a:t>C-Mod</a:t>
            </a:r>
            <a:endParaRPr lang="en-US" sz="700" b="1" dirty="0">
              <a:solidFill>
                <a:srgbClr val="000000"/>
              </a:solidFill>
              <a:effectLst/>
              <a:latin typeface="Century Gothic"/>
              <a:ea typeface="ＭＳ Ｐゴシック" pitchFamily="-108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993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14400"/>
          </a:xfrm>
        </p:spPr>
        <p:txBody>
          <a:bodyPr/>
          <a:lstStyle/>
          <a:p>
            <a:r>
              <a:rPr lang="en-US" sz="2400" dirty="0" smtClean="0"/>
              <a:t>General Atomics Works with International Partners to Manufacture the ITER Central Solenoid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32751" y="5987635"/>
            <a:ext cx="2511249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ITER Central Solenoid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6" descr="baseline-rod-norings-notf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984" y1="35758" x2="35984" y2="35758"/>
                        <a14:foregroundMark x1="94609" y1="91697" x2="94609" y2="91697"/>
                        <a14:foregroundMark x1="92049" y1="86667" x2="92049" y2="86667"/>
                        <a14:backgroundMark x1="94205" y1="95091" x2="94205" y2="95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317" y="1855994"/>
            <a:ext cx="1923683" cy="4167718"/>
          </a:xfrm>
          <a:prstGeom prst="rect">
            <a:avLst/>
          </a:prstGeom>
        </p:spPr>
      </p:pic>
      <p:pic>
        <p:nvPicPr>
          <p:cNvPr id="37" name="Picture 36" descr="Magnet sidecu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345" y="2262299"/>
            <a:ext cx="2730312" cy="20022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30" y="2343028"/>
            <a:ext cx="2493464" cy="16980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0"/>
          </a:effectLst>
        </p:spPr>
      </p:pic>
      <p:sp>
        <p:nvSpPr>
          <p:cNvPr id="3" name="Rectangle 2"/>
          <p:cNvSpPr/>
          <p:nvPr/>
        </p:nvSpPr>
        <p:spPr>
          <a:xfrm>
            <a:off x="158740" y="1156973"/>
            <a:ext cx="3068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eaLnBrk="1" hangingPunct="1">
              <a:spcBef>
                <a:spcPct val="20000"/>
              </a:spcBef>
              <a:buClr>
                <a:srgbClr val="0C2D84"/>
              </a:buClr>
              <a:buFontTx/>
              <a:buChar char="•"/>
            </a:pPr>
            <a:r>
              <a:rPr lang="en-US" sz="1800" kern="0" dirty="0"/>
              <a:t>Nb</a:t>
            </a:r>
            <a:r>
              <a:rPr lang="en-US" sz="1800" kern="0" baseline="-25000" dirty="0"/>
              <a:t>3</a:t>
            </a:r>
            <a:r>
              <a:rPr lang="en-US" sz="1800" kern="0" dirty="0"/>
              <a:t>Sn CICC Conductor supplied by JAEA </a:t>
            </a:r>
            <a:r>
              <a:rPr lang="en-US" sz="1800" kern="0" dirty="0" smtClean="0"/>
              <a:t>in</a:t>
            </a:r>
            <a:br>
              <a:rPr lang="en-US" sz="1800" kern="0" dirty="0" smtClean="0"/>
            </a:br>
            <a:r>
              <a:rPr lang="en-US" sz="1800" kern="0" dirty="0" smtClean="0"/>
              <a:t>900 m </a:t>
            </a:r>
            <a:r>
              <a:rPr lang="en-US" sz="1800" kern="0" dirty="0"/>
              <a:t>lengths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2936666" y="3082537"/>
            <a:ext cx="701095" cy="31751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6052181" y="3076180"/>
            <a:ext cx="800032" cy="28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54141" y="1156973"/>
            <a:ext cx="3095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eaLnBrk="1" hangingPunct="1">
              <a:spcBef>
                <a:spcPct val="20000"/>
              </a:spcBef>
              <a:buClr>
                <a:srgbClr val="0C2D84"/>
              </a:buClr>
              <a:buFontTx/>
              <a:buChar char="•"/>
            </a:pPr>
            <a:r>
              <a:rPr lang="en-US" sz="1800" kern="0" dirty="0"/>
              <a:t>7</a:t>
            </a:r>
            <a:r>
              <a:rPr lang="en-US" sz="1800" kern="0" dirty="0" smtClean="0"/>
              <a:t> modules wound, cured,  insulated, and tested at GA</a:t>
            </a:r>
            <a:endParaRPr lang="en-US" sz="1800" kern="0" dirty="0"/>
          </a:p>
        </p:txBody>
      </p:sp>
      <p:sp>
        <p:nvSpPr>
          <p:cNvPr id="41" name="Rectangle 40"/>
          <p:cNvSpPr/>
          <p:nvPr/>
        </p:nvSpPr>
        <p:spPr>
          <a:xfrm>
            <a:off x="6296527" y="1210448"/>
            <a:ext cx="2847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eaLnBrk="1" hangingPunct="1">
              <a:spcBef>
                <a:spcPct val="20000"/>
              </a:spcBef>
              <a:buClr>
                <a:srgbClr val="0C2D84"/>
              </a:buClr>
              <a:buFontTx/>
              <a:buChar char="•"/>
            </a:pPr>
            <a:r>
              <a:rPr lang="en-US" sz="1800" kern="0" dirty="0" smtClean="0"/>
              <a:t>6 of these assembled at ITER (1 spare)</a:t>
            </a:r>
            <a:endParaRPr lang="en-US" sz="1800" kern="0" dirty="0"/>
          </a:p>
        </p:txBody>
      </p:sp>
      <p:sp>
        <p:nvSpPr>
          <p:cNvPr id="5" name="Rectangle 4"/>
          <p:cNvSpPr/>
          <p:nvPr/>
        </p:nvSpPr>
        <p:spPr>
          <a:xfrm>
            <a:off x="2634270" y="3552930"/>
            <a:ext cx="138701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kern="0" dirty="0" smtClean="0"/>
              <a:t>Delivered to</a:t>
            </a:r>
          </a:p>
          <a:p>
            <a:pPr algn="ctr"/>
            <a:r>
              <a:rPr lang="en-US" sz="1600" kern="0" dirty="0" smtClean="0"/>
              <a:t>GA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5748949" y="3507020"/>
            <a:ext cx="1387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kern="0" dirty="0" smtClean="0"/>
              <a:t>Delivered to</a:t>
            </a:r>
          </a:p>
          <a:p>
            <a:pPr algn="ctr"/>
            <a:r>
              <a:rPr lang="en-US" sz="1600" kern="0" dirty="0" err="1" smtClean="0"/>
              <a:t>Cadarache</a:t>
            </a:r>
            <a:endParaRPr lang="en-US" sz="1600" kern="0" dirty="0" smtClean="0"/>
          </a:p>
          <a:p>
            <a:pPr algn="ctr"/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464367" y="4325237"/>
            <a:ext cx="4804321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C2D84"/>
              </a:buClr>
            </a:pPr>
            <a:r>
              <a:rPr lang="en-US" sz="1800" kern="0" dirty="0" smtClean="0">
                <a:solidFill>
                  <a:srgbClr val="0000FF"/>
                </a:solidFill>
              </a:rPr>
              <a:t>Completed </a:t>
            </a:r>
            <a:r>
              <a:rPr lang="en-US" sz="1800" kern="0" dirty="0">
                <a:solidFill>
                  <a:srgbClr val="0000FF"/>
                </a:solidFill>
              </a:rPr>
              <a:t>module </a:t>
            </a:r>
            <a:r>
              <a:rPr lang="en-US" sz="1800" kern="0" dirty="0" smtClean="0">
                <a:solidFill>
                  <a:srgbClr val="0000FF"/>
                </a:solidFill>
              </a:rPr>
              <a:t>weighs 250,000 </a:t>
            </a:r>
            <a:r>
              <a:rPr lang="en-US" sz="1800" kern="0" dirty="0">
                <a:solidFill>
                  <a:srgbClr val="0000FF"/>
                </a:solidFill>
              </a:rPr>
              <a:t>pounds has 560 turns (4 miles of conductor) 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120316" y="5657690"/>
            <a:ext cx="6238090" cy="638837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Design and manufacturing </a:t>
            </a:r>
            <a:r>
              <a:rPr lang="en-US" sz="1800" dirty="0" smtClean="0">
                <a:solidFill>
                  <a:srgbClr val="FFFF00"/>
                </a:solidFill>
              </a:rPr>
              <a:t>assisted via discussions with Koreans</a:t>
            </a:r>
            <a:r>
              <a:rPr lang="en-US" sz="1800" dirty="0">
                <a:solidFill>
                  <a:srgbClr val="FFFF00"/>
                </a:solidFill>
              </a:rPr>
              <a:t>, Japanese, Italians, Chinese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72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84512" y="6163908"/>
            <a:ext cx="341755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 dirty="0">
                <a:solidFill>
                  <a:prstClr val="black"/>
                </a:solidFill>
                <a:cs typeface="Arial" charset="0"/>
              </a:rPr>
              <a:t>Test chamber and </a:t>
            </a:r>
            <a:r>
              <a:rPr lang="en-US" altLang="en-US" sz="1050" dirty="0" smtClean="0">
                <a:solidFill>
                  <a:prstClr val="black"/>
                </a:solidFill>
                <a:cs typeface="Arial" charset="0"/>
              </a:rPr>
              <a:t>feeder installed at GA </a:t>
            </a:r>
            <a:endParaRPr lang="en-US" altLang="en-US" sz="105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9544" r="5370" b="14282"/>
          <a:stretch/>
        </p:blipFill>
        <p:spPr>
          <a:xfrm>
            <a:off x="142562" y="3785409"/>
            <a:ext cx="4257172" cy="23784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1364"/>
          </a:xfrm>
        </p:spPr>
        <p:txBody>
          <a:bodyPr/>
          <a:lstStyle/>
          <a:p>
            <a:r>
              <a:rPr lang="en-US" altLang="en-US" sz="2800" dirty="0" smtClean="0"/>
              <a:t>Collaboration between GA and ASIPP for ITER CS Final Test System Feeder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5" r="33045" b="17560"/>
          <a:stretch/>
        </p:blipFill>
        <p:spPr bwMode="auto">
          <a:xfrm>
            <a:off x="60321" y="953294"/>
            <a:ext cx="3456709" cy="24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64" y="3193203"/>
            <a:ext cx="4130217" cy="30976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546764" y="985649"/>
            <a:ext cx="5597236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5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429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CS Feeder system designed and built at ASIPP based on ITER feeders</a:t>
            </a:r>
          </a:p>
          <a:p>
            <a:r>
              <a:rPr lang="en-US" altLang="en-US" dirty="0" smtClean="0"/>
              <a:t>Testing of feeders performed at ASIPP with GA assistance</a:t>
            </a:r>
          </a:p>
          <a:p>
            <a:r>
              <a:rPr lang="en-US" altLang="en-US" dirty="0" smtClean="0"/>
              <a:t>Installation </a:t>
            </a:r>
            <a:r>
              <a:rPr lang="en-US" altLang="en-US" dirty="0"/>
              <a:t>performed </a:t>
            </a:r>
            <a:r>
              <a:rPr lang="en-US" altLang="en-US" dirty="0" smtClean="0"/>
              <a:t>at GA as collaboration</a:t>
            </a:r>
          </a:p>
          <a:p>
            <a:r>
              <a:rPr lang="en-US" altLang="en-US" dirty="0" smtClean="0"/>
              <a:t>Operational testing with balance of CS Final Test System performed by joint GA/ASIPP team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30752" y="3404535"/>
            <a:ext cx="341755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 dirty="0" smtClean="0">
                <a:solidFill>
                  <a:prstClr val="black"/>
                </a:solidFill>
                <a:cs typeface="Arial" charset="0"/>
              </a:rPr>
              <a:t>Feeder under test at ASIPP</a:t>
            </a:r>
            <a:endParaRPr lang="en-US" altLang="en-US" sz="105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84512" y="6163908"/>
            <a:ext cx="341755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 dirty="0" smtClean="0">
                <a:solidFill>
                  <a:prstClr val="black"/>
                </a:solidFill>
                <a:cs typeface="Arial" charset="0"/>
              </a:rPr>
              <a:t>Final Test Chamber System as installed at GA</a:t>
            </a:r>
            <a:endParaRPr lang="en-US" altLang="en-US" sz="10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1364"/>
          </a:xfrm>
        </p:spPr>
        <p:txBody>
          <a:bodyPr/>
          <a:lstStyle/>
          <a:p>
            <a:r>
              <a:rPr lang="en-US" altLang="en-US" sz="2800" dirty="0" err="1" smtClean="0"/>
              <a:t>Paschen</a:t>
            </a:r>
            <a:r>
              <a:rPr lang="en-US" altLang="en-US" sz="2800" dirty="0" smtClean="0"/>
              <a:t> Test Experience on W7-X Leveraged for ITER CS Final Test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796145" y="985648"/>
            <a:ext cx="5167745" cy="525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65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429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Babcock Noel (BNG) performed many of the </a:t>
            </a:r>
            <a:r>
              <a:rPr lang="en-US" altLang="en-US" dirty="0" err="1" smtClean="0"/>
              <a:t>Paschen</a:t>
            </a:r>
            <a:r>
              <a:rPr lang="en-US" altLang="en-US" dirty="0" smtClean="0"/>
              <a:t> test for W7-X coils</a:t>
            </a:r>
          </a:p>
          <a:p>
            <a:r>
              <a:rPr lang="en-US" altLang="en-US" dirty="0" smtClean="0"/>
              <a:t>BNG performed early insulation design verification tests for CS coil</a:t>
            </a:r>
          </a:p>
          <a:p>
            <a:r>
              <a:rPr lang="en-US" altLang="en-US" dirty="0" smtClean="0"/>
              <a:t>GA and BNG collaborated on design of final test chamber</a:t>
            </a:r>
          </a:p>
          <a:p>
            <a:r>
              <a:rPr lang="en-US" altLang="en-US" dirty="0" smtClean="0"/>
              <a:t>BNG provided integrated final test chamber system including 48 camera system to monitor</a:t>
            </a:r>
            <a:br>
              <a:rPr lang="en-US" altLang="en-US" dirty="0" smtClean="0"/>
            </a:br>
            <a:r>
              <a:rPr lang="en-US" altLang="en-US" dirty="0" smtClean="0"/>
              <a:t>for </a:t>
            </a:r>
            <a:r>
              <a:rPr lang="en-US" altLang="en-US" dirty="0" err="1" smtClean="0"/>
              <a:t>Paschen</a:t>
            </a:r>
            <a:r>
              <a:rPr lang="en-US" altLang="en-US" dirty="0" smtClean="0"/>
              <a:t> </a:t>
            </a:r>
            <a:br>
              <a:rPr lang="en-US" altLang="en-US" dirty="0" smtClean="0"/>
            </a:br>
            <a:r>
              <a:rPr lang="en-US" altLang="en-US" dirty="0" smtClean="0"/>
              <a:t>breakdown</a:t>
            </a:r>
          </a:p>
        </p:txBody>
      </p:sp>
      <p:pic>
        <p:nvPicPr>
          <p:cNvPr id="12" name="Picture 3" descr="C:\Pictures\0-Final Test\2016-01\IMG_53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b="9577"/>
          <a:stretch/>
        </p:blipFill>
        <p:spPr bwMode="auto">
          <a:xfrm>
            <a:off x="214507" y="985649"/>
            <a:ext cx="3601553" cy="51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schaub\Pictures\0-Final Test\Test Chamber\Camera Frame\1-30-2015 1-56-14 P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8982"/>
          <a:stretch/>
        </p:blipFill>
        <p:spPr bwMode="auto">
          <a:xfrm>
            <a:off x="6284371" y="3494734"/>
            <a:ext cx="2804269" cy="274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381933" y="5586827"/>
            <a:ext cx="199808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 dirty="0" smtClean="0">
                <a:solidFill>
                  <a:prstClr val="black"/>
                </a:solidFill>
                <a:cs typeface="Arial" charset="0"/>
              </a:rPr>
              <a:t>Camera frame system to provide full coverage of CS coil during </a:t>
            </a:r>
            <a:r>
              <a:rPr lang="en-US" altLang="en-US" sz="1050" dirty="0" err="1">
                <a:solidFill>
                  <a:prstClr val="black"/>
                </a:solidFill>
                <a:cs typeface="Arial" charset="0"/>
              </a:rPr>
              <a:t>P</a:t>
            </a:r>
            <a:r>
              <a:rPr lang="en-US" altLang="en-US" sz="1050" dirty="0" err="1" smtClean="0">
                <a:solidFill>
                  <a:prstClr val="black"/>
                </a:solidFill>
                <a:cs typeface="Arial" charset="0"/>
              </a:rPr>
              <a:t>aschen</a:t>
            </a:r>
            <a:r>
              <a:rPr lang="en-US" altLang="en-US" sz="1050" dirty="0" smtClean="0">
                <a:solidFill>
                  <a:prstClr val="black"/>
                </a:solidFill>
                <a:cs typeface="Arial" charset="0"/>
              </a:rPr>
              <a:t> testing</a:t>
            </a:r>
            <a:endParaRPr lang="en-US" altLang="en-US" sz="105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/>
              <a:t>Summary</a:t>
            </a:r>
            <a:endParaRPr lang="en-US" sz="2400" dirty="0"/>
          </a:p>
        </p:txBody>
      </p:sp>
      <p:sp>
        <p:nvSpPr>
          <p:cNvPr id="63" name="Content Placeholder 1"/>
          <p:cNvSpPr txBox="1">
            <a:spLocks/>
          </p:cNvSpPr>
          <p:nvPr/>
        </p:nvSpPr>
        <p:spPr>
          <a:xfrm>
            <a:off x="0" y="1238573"/>
            <a:ext cx="9143999" cy="51114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b="1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–"/>
              <a:defRPr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9747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sz="16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GA has a long history of international collaborations that: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Resolve key issues on the path to fusion energy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Take advantage of unique capabilities or resources provided by our partners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Provide mutual benefit to all partners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Engage research staff in cutting edge science and technology</a:t>
            </a:r>
          </a:p>
          <a:p>
            <a:pPr marL="457200" lvl="1" indent="0">
              <a:lnSpc>
                <a:spcPts val="2460"/>
              </a:lnSpc>
              <a:spcBef>
                <a:spcPts val="800"/>
              </a:spcBef>
              <a:buNone/>
            </a:pPr>
            <a:endParaRPr lang="en-US" sz="2000" dirty="0" smtClean="0"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27263" y="4162722"/>
            <a:ext cx="8475579" cy="1572330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FFFF00"/>
                </a:solidFill>
              </a:rPr>
              <a:t>GA is committed to the earliest realization of fusion energy possible and believes that international collaboration are essential in accelerating the timetable for achieving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key milestones in this quest.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297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 of Talk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9684"/>
            <a:ext cx="7848600" cy="4946316"/>
          </a:xfrm>
        </p:spPr>
        <p:txBody>
          <a:bodyPr/>
          <a:lstStyle/>
          <a:p>
            <a:pPr>
              <a:spcBef>
                <a:spcPts val="1632"/>
              </a:spcBef>
            </a:pPr>
            <a:r>
              <a:rPr lang="en-US" sz="2000" dirty="0" smtClean="0"/>
              <a:t>GA Guiding Principles for International Collaboration</a:t>
            </a:r>
          </a:p>
          <a:p>
            <a:pPr>
              <a:spcBef>
                <a:spcPts val="1632"/>
              </a:spcBef>
            </a:pPr>
            <a:r>
              <a:rPr lang="en-US" sz="2000" dirty="0" smtClean="0"/>
              <a:t>History of GA International collaboration</a:t>
            </a:r>
          </a:p>
          <a:p>
            <a:pPr>
              <a:spcBef>
                <a:spcPts val="1632"/>
              </a:spcBef>
            </a:pPr>
            <a:r>
              <a:rPr lang="en-US" sz="2000" dirty="0" smtClean="0"/>
              <a:t>Examples of DIII-D </a:t>
            </a:r>
            <a:r>
              <a:rPr lang="en-US" sz="2000" smtClean="0"/>
              <a:t>and </a:t>
            </a:r>
            <a:r>
              <a:rPr lang="en-US" sz="2000" smtClean="0"/>
              <a:t>GA Theory </a:t>
            </a:r>
            <a:r>
              <a:rPr lang="en-US" sz="2000" dirty="0" smtClean="0"/>
              <a:t>Research </a:t>
            </a:r>
            <a:r>
              <a:rPr lang="en-US" sz="2000" dirty="0" smtClean="0"/>
              <a:t>Enhanced by </a:t>
            </a:r>
            <a:r>
              <a:rPr lang="en-US" sz="2000" dirty="0" smtClean="0"/>
              <a:t>International Collaboration</a:t>
            </a:r>
          </a:p>
          <a:p>
            <a:pPr>
              <a:spcBef>
                <a:spcPts val="1632"/>
              </a:spcBef>
            </a:pPr>
            <a:r>
              <a:rPr lang="en-US" sz="2000" dirty="0" smtClean="0"/>
              <a:t>GA/ASIPP collaboration</a:t>
            </a:r>
          </a:p>
          <a:p>
            <a:pPr>
              <a:spcBef>
                <a:spcPts val="1632"/>
              </a:spcBef>
            </a:pPr>
            <a:r>
              <a:rPr lang="en-US" sz="2000" dirty="0" smtClean="0"/>
              <a:t>ITER activities</a:t>
            </a:r>
          </a:p>
          <a:p>
            <a:pPr>
              <a:spcBef>
                <a:spcPts val="1632"/>
              </a:spcBef>
            </a:pPr>
            <a:r>
              <a:rPr lang="en-US" sz="2000" dirty="0" smtClean="0"/>
              <a:t>Summary</a:t>
            </a:r>
          </a:p>
          <a:p>
            <a:pPr>
              <a:spcBef>
                <a:spcPts val="1632"/>
              </a:spcBef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7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/>
              <a:t>Mission and Guiding Principles for </a:t>
            </a:r>
            <a:br>
              <a:rPr lang="en-US" sz="2800" dirty="0" smtClean="0"/>
            </a:br>
            <a:r>
              <a:rPr lang="en-US" sz="2800" dirty="0" smtClean="0"/>
              <a:t>GA MFE International Collaborations</a:t>
            </a:r>
            <a:endParaRPr lang="en-US" sz="2800" dirty="0"/>
          </a:p>
        </p:txBody>
      </p:sp>
      <p:sp>
        <p:nvSpPr>
          <p:cNvPr id="63" name="Content Placeholder 1"/>
          <p:cNvSpPr txBox="1">
            <a:spLocks/>
          </p:cNvSpPr>
          <p:nvPr/>
        </p:nvSpPr>
        <p:spPr>
          <a:xfrm>
            <a:off x="0" y="890994"/>
            <a:ext cx="9143999" cy="54310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b="1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–"/>
              <a:defRPr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9747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sz="16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Mission:  </a:t>
            </a:r>
            <a:endParaRPr lang="en-US" sz="2000" dirty="0" smtClean="0"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GA MFE:  </a:t>
            </a:r>
            <a:r>
              <a:rPr lang="en-US" sz="2000" i="1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To accelerate the realization of fusion energy through development of optimized physics and technology solutions in collaboration with our US and international partners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DIII-D:</a:t>
            </a:r>
            <a:r>
              <a:rPr lang="en-US" sz="2000" i="1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  To establish the physics basis for the optimization of the tokamak approach to fusion energy</a:t>
            </a:r>
          </a:p>
          <a:p>
            <a:pPr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Guiding Principles for International Collaboration: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Ensure progress on the critical next step </a:t>
            </a: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in fusion</a:t>
            </a:r>
            <a:b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</a:b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research, a </a:t>
            </a:r>
            <a:r>
              <a:rPr lang="en-US" sz="2000" dirty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burning </a:t>
            </a: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plasma</a:t>
            </a:r>
            <a:r>
              <a:rPr lang="en-US" sz="2000" dirty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  </a:t>
            </a: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  <a:sym typeface="Wingdings"/>
              </a:rPr>
              <a:t> </a:t>
            </a: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  <a:sym typeface="Wingdings"/>
              </a:rPr>
              <a:t>make sure ITER succeeds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  <a:sym typeface="Wingdings"/>
              </a:rPr>
              <a:t>Target R&amp;D areas with potential for improved solutions beyond ITER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Develop collaborations </a:t>
            </a: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that provide mutual benefit to all partners</a:t>
            </a: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Develop joint teams of senior and junior staff from all parties</a:t>
            </a:r>
            <a:b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</a:br>
            <a:r>
              <a:rPr lang="en-US" sz="2000" i="1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  <a:sym typeface="Wingdings"/>
              </a:rPr>
              <a:t> ensure buy-in, enthusiasm, and leadership</a:t>
            </a:r>
            <a:endParaRPr lang="en-US" sz="2000" i="1" dirty="0" smtClean="0"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  <a:p>
            <a:pPr lvl="1">
              <a:lnSpc>
                <a:spcPts val="2460"/>
              </a:lnSpc>
              <a:spcBef>
                <a:spcPts val="800"/>
              </a:spcBef>
            </a:pP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Take advantage of remote </a:t>
            </a:r>
            <a:r>
              <a:rPr lang="en-US" sz="20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collaboration tools</a:t>
            </a:r>
            <a:endParaRPr lang="en-US" sz="2000" dirty="0"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1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creen Shot 2016-12-07 at 8.3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22" y="2503906"/>
            <a:ext cx="2886197" cy="958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/>
              <a:t>General Atomics and DIII-D Has Long Embraced and Pursued International Collaboration</a:t>
            </a:r>
            <a:endParaRPr lang="en-US" sz="2800" dirty="0"/>
          </a:p>
        </p:txBody>
      </p:sp>
      <p:sp>
        <p:nvSpPr>
          <p:cNvPr id="63" name="Content Placeholder 1"/>
          <p:cNvSpPr txBox="1">
            <a:spLocks/>
          </p:cNvSpPr>
          <p:nvPr/>
        </p:nvSpPr>
        <p:spPr>
          <a:xfrm>
            <a:off x="19130" y="1105429"/>
            <a:ext cx="5344160" cy="54310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b="1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–"/>
              <a:defRPr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2pPr>
            <a:lvl3pPr marL="9747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sz="16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/>
                <a:ea typeface="MS PGothic" pitchFamily="34" charset="-128"/>
                <a:cs typeface="Century Gothic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600"/>
              </a:spcBef>
            </a:pPr>
            <a:r>
              <a:rPr lang="en-US" sz="1800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In 1979, GA and JAERI initiated a joint collaboration that is still vibrant today</a:t>
            </a:r>
          </a:p>
          <a:p>
            <a:pPr>
              <a:spcBef>
                <a:spcPts val="1600"/>
              </a:spcBef>
            </a:pPr>
            <a:r>
              <a:rPr lang="en-US" sz="1800" dirty="0" smtClean="0"/>
              <a:t>In 1990s, JET DT optimized shear campaign motivated and enabled by scoping experiments on DIII-D</a:t>
            </a:r>
          </a:p>
          <a:p>
            <a:pPr lvl="1">
              <a:spcBef>
                <a:spcPts val="400"/>
              </a:spcBef>
            </a:pPr>
            <a:r>
              <a:rPr lang="en-US" sz="1600" b="0" dirty="0" smtClean="0"/>
              <a:t>Joint JET/DIII-D team carried out DT experiments</a:t>
            </a:r>
          </a:p>
          <a:p>
            <a:pPr>
              <a:spcBef>
                <a:spcPts val="1600"/>
              </a:spcBef>
            </a:pPr>
            <a:r>
              <a:rPr lang="en-US" sz="1800" dirty="0" smtClean="0"/>
              <a:t>In 2004, collaboration initiated with ASIPP</a:t>
            </a:r>
            <a:br>
              <a:rPr lang="en-US" sz="1800" dirty="0" smtClean="0"/>
            </a:br>
            <a:r>
              <a:rPr lang="en-US" sz="1800" dirty="0" smtClean="0"/>
              <a:t>to exchange hardware/personnel between EAST and DIII-D </a:t>
            </a:r>
          </a:p>
          <a:p>
            <a:pPr>
              <a:spcBef>
                <a:spcPts val="1600"/>
              </a:spcBef>
            </a:pPr>
            <a:r>
              <a:rPr lang="en-US" sz="1800" dirty="0" smtClean="0"/>
              <a:t>GA and DIII-D has provided strong </a:t>
            </a:r>
            <a:br>
              <a:rPr lang="en-US" sz="1800" dirty="0" smtClean="0"/>
            </a:br>
            <a:r>
              <a:rPr lang="en-US" sz="1800" dirty="0" smtClean="0"/>
              <a:t>support of ITER in a variety of areas</a:t>
            </a:r>
          </a:p>
          <a:p>
            <a:pPr lvl="1">
              <a:spcBef>
                <a:spcPts val="400"/>
              </a:spcBef>
            </a:pPr>
            <a:r>
              <a:rPr lang="en-US" sz="1600" b="0" dirty="0" smtClean="0"/>
              <a:t>Physics basis, Research Plan, Advisory Committees, Engineering solutions, Hardware, and Diagnostics</a:t>
            </a:r>
            <a:endParaRPr lang="en-US" sz="1600" b="0" dirty="0"/>
          </a:p>
        </p:txBody>
      </p:sp>
      <p:pic>
        <p:nvPicPr>
          <p:cNvPr id="64" name="Picture 10" descr="O:\ITER_Facility\Pictures &amp; Videos\Station - Misc. Pics\4 General Atomics Production Facilit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567" y="4950464"/>
            <a:ext cx="3172913" cy="13982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997" y="4846320"/>
            <a:ext cx="746961" cy="157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6165824" y="6079272"/>
            <a:ext cx="2651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ITER Central Solenoid Facility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6" name="Picture 65" descr="pic 2.tiff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367" y="3503447"/>
            <a:ext cx="2336947" cy="14246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7" name="Rectangle 66"/>
          <p:cNvSpPr/>
          <p:nvPr/>
        </p:nvSpPr>
        <p:spPr>
          <a:xfrm>
            <a:off x="6623179" y="4008579"/>
            <a:ext cx="219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entury Gothic" charset="0"/>
              </a:rPr>
              <a:t>Chinese and U.S. scientists celebrate first plasma shot on EAST</a:t>
            </a:r>
          </a:p>
        </p:txBody>
      </p:sp>
      <p:pic>
        <p:nvPicPr>
          <p:cNvPr id="35" name="Picture 34" descr="Screen Shot 2016-12-07 at 8.29.1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80" y="998220"/>
            <a:ext cx="1875932" cy="1460500"/>
          </a:xfrm>
          <a:prstGeom prst="rect">
            <a:avLst/>
          </a:prstGeom>
        </p:spPr>
      </p:pic>
      <p:pic>
        <p:nvPicPr>
          <p:cNvPr id="37" name="Picture 36" descr="Screen Shot 2016-12-07 at 8.29.5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460" y="896620"/>
            <a:ext cx="1561407" cy="1226820"/>
          </a:xfrm>
          <a:prstGeom prst="rect">
            <a:avLst/>
          </a:prstGeom>
        </p:spPr>
      </p:pic>
      <p:pic>
        <p:nvPicPr>
          <p:cNvPr id="38" name="Picture 37" descr="Screen Shot 2016-12-07 at 8.30.2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859280"/>
            <a:ext cx="1094740" cy="1050158"/>
          </a:xfrm>
          <a:prstGeom prst="rect">
            <a:avLst/>
          </a:prstGeom>
        </p:spPr>
      </p:pic>
      <p:sp>
        <p:nvSpPr>
          <p:cNvPr id="72" name="Content Placeholder 5"/>
          <p:cNvSpPr txBox="1">
            <a:spLocks/>
          </p:cNvSpPr>
          <p:nvPr/>
        </p:nvSpPr>
        <p:spPr bwMode="auto">
          <a:xfrm>
            <a:off x="5656711" y="2187043"/>
            <a:ext cx="1278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838" indent="-28575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7408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39825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74082"/>
              </a:buClr>
              <a:buChar char="•"/>
              <a:defRPr sz="1600">
                <a:solidFill>
                  <a:srgbClr val="000000"/>
                </a:solidFill>
                <a:latin typeface="+mn-lt"/>
                <a:ea typeface="ＭＳ Ｐゴシック" pitchFamily="-108" charset="-128"/>
              </a:defRPr>
            </a:lvl3pPr>
            <a:lvl4pPr marL="1547813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Font typeface="Arial" pitchFamily="-108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955800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4130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8702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3274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7846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JAERI Team</a:t>
            </a:r>
            <a:endParaRPr lang="en-US" sz="1200" dirty="0">
              <a:solidFill>
                <a:schemeClr val="bg1"/>
              </a:solidFill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" name="Content Placeholder 5"/>
          <p:cNvSpPr txBox="1">
            <a:spLocks/>
          </p:cNvSpPr>
          <p:nvPr/>
        </p:nvSpPr>
        <p:spPr bwMode="auto">
          <a:xfrm>
            <a:off x="7396481" y="1618083"/>
            <a:ext cx="1747519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838" indent="-28575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7408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39825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74082"/>
              </a:buClr>
              <a:buChar char="•"/>
              <a:defRPr sz="1600">
                <a:solidFill>
                  <a:srgbClr val="000000"/>
                </a:solidFill>
                <a:latin typeface="+mn-lt"/>
                <a:ea typeface="ＭＳ Ｐゴシック" pitchFamily="-108" charset="-128"/>
              </a:defRPr>
            </a:lvl3pPr>
            <a:lvl4pPr marL="1547813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Font typeface="Arial" pitchFamily="-108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955800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4130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8702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3274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7846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1200" dirty="0" smtClean="0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Vessel and Motor Generator (Toshiba)</a:t>
            </a:r>
            <a:endParaRPr lang="en-US" sz="1200" dirty="0">
              <a:solidFill>
                <a:schemeClr val="bg1"/>
              </a:solidFill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4" name="Content Placeholder 5"/>
          <p:cNvSpPr txBox="1">
            <a:spLocks/>
          </p:cNvSpPr>
          <p:nvPr/>
        </p:nvSpPr>
        <p:spPr bwMode="auto">
          <a:xfrm>
            <a:off x="6664427" y="2647471"/>
            <a:ext cx="1383362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838" indent="-285750" algn="l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74082"/>
              </a:buClr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39825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74082"/>
              </a:buClr>
              <a:buChar char="•"/>
              <a:defRPr sz="1600">
                <a:solidFill>
                  <a:srgbClr val="000000"/>
                </a:solidFill>
                <a:latin typeface="+mn-lt"/>
                <a:ea typeface="ＭＳ Ｐゴシック" pitchFamily="-108" charset="-128"/>
              </a:defRPr>
            </a:lvl3pPr>
            <a:lvl4pPr marL="1547813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Font typeface="Arial" pitchFamily="-108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1955800" indent="-228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7408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4130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8702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3274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784600" indent="-228600" algn="l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900" dirty="0" smtClean="0">
                <a:solidFill>
                  <a:srgbClr val="0000FF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PPCF 40 (1998) 1171 </a:t>
            </a:r>
            <a:endParaRPr lang="en-US" sz="900" dirty="0">
              <a:solidFill>
                <a:srgbClr val="0000FF"/>
              </a:solidFill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533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82550" y="65088"/>
            <a:ext cx="9061450" cy="762000"/>
          </a:xfrm>
        </p:spPr>
        <p:txBody>
          <a:bodyPr lIns="0" rIns="0"/>
          <a:lstStyle/>
          <a:p>
            <a:pPr eaLnBrk="1" hangingPunct="1"/>
            <a:r>
              <a:rPr lang="en-US" sz="2500" dirty="0">
                <a:latin typeface="Century Gothic" charset="0"/>
                <a:ea typeface="ＭＳ Ｐゴシック" charset="0"/>
                <a:cs typeface="ＭＳ Ｐゴシック" charset="0"/>
              </a:rPr>
              <a:t>DIII-D </a:t>
            </a:r>
            <a:r>
              <a:rPr lang="en-US" sz="2500" dirty="0" smtClean="0">
                <a:latin typeface="Century Gothic" charset="0"/>
                <a:ea typeface="ＭＳ Ｐゴシック" charset="0"/>
                <a:cs typeface="ＭＳ Ｐゴシック" charset="0"/>
              </a:rPr>
              <a:t>Program’s Foundation is an Integrated </a:t>
            </a:r>
            <a:r>
              <a:rPr lang="en-US" sz="2500" dirty="0">
                <a:latin typeface="Century Gothic" charset="0"/>
                <a:ea typeface="ＭＳ Ｐゴシック" charset="0"/>
                <a:cs typeface="ＭＳ Ｐゴシック" charset="0"/>
              </a:rPr>
              <a:t>Team with Diverse Expertise </a:t>
            </a:r>
            <a:r>
              <a:rPr lang="en-US" sz="2500" dirty="0" smtClean="0">
                <a:latin typeface="Century Gothic" charset="0"/>
                <a:ea typeface="ＭＳ Ｐゴシック" charset="0"/>
                <a:cs typeface="ＭＳ Ｐゴシック" charset="0"/>
              </a:rPr>
              <a:t>and Common </a:t>
            </a:r>
            <a:r>
              <a:rPr lang="en-US" sz="2500" dirty="0">
                <a:latin typeface="Century Gothic" charset="0"/>
                <a:ea typeface="ＭＳ Ｐゴシック" charset="0"/>
                <a:cs typeface="ＭＳ Ｐゴシック" charset="0"/>
              </a:rPr>
              <a:t>Interests</a:t>
            </a:r>
          </a:p>
        </p:txBody>
      </p:sp>
      <p:pic>
        <p:nvPicPr>
          <p:cNvPr id="7" name="Picture 6" descr="2015 Collaborator_map.t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8" y="931334"/>
            <a:ext cx="8505294" cy="54808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2466" y="927498"/>
            <a:ext cx="2531534" cy="1415772"/>
          </a:xfrm>
          <a:prstGeom prst="rect">
            <a:avLst/>
          </a:prstGeom>
          <a:solidFill>
            <a:srgbClr val="000090">
              <a:alpha val="56000"/>
            </a:srgbClr>
          </a:solidFill>
          <a:effectLst>
            <a:outerShdw blurRad="101600" dist="101600" dir="2700000" algn="tl" rotWithShape="0">
              <a:srgbClr val="000000">
                <a:alpha val="30000"/>
              </a:srgbClr>
            </a:outerShdw>
          </a:effectLst>
        </p:spPr>
        <p:txBody>
          <a:bodyPr wrap="square" tIns="91440" bIns="91440" rtlCol="0" anchor="ctr" anchorCtr="0">
            <a:spAutoFit/>
          </a:bodyPr>
          <a:lstStyle/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594 </a:t>
            </a:r>
            <a:r>
              <a:rPr lang="en-US" sz="1600" dirty="0">
                <a:solidFill>
                  <a:srgbClr val="FFFF00"/>
                </a:solidFill>
                <a:latin typeface="Century Gothic"/>
              </a:rPr>
              <a:t>Users</a:t>
            </a: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/>
              </a:rPr>
              <a:t>33 Countries </a:t>
            </a: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94 Institutions</a:t>
            </a:r>
            <a:endParaRPr lang="en-US" sz="1600" dirty="0">
              <a:solidFill>
                <a:srgbClr val="FFFF00"/>
              </a:solidFill>
              <a:latin typeface="Century Gothic"/>
            </a:endParaRP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67 </a:t>
            </a:r>
            <a:r>
              <a:rPr lang="en-US" sz="1600" dirty="0">
                <a:solidFill>
                  <a:srgbClr val="FFFF00"/>
                </a:solidFill>
                <a:latin typeface="Century Gothic"/>
              </a:rPr>
              <a:t>Grad Student Users</a:t>
            </a: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/>
              </a:rPr>
              <a:t>5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3 </a:t>
            </a:r>
            <a:r>
              <a:rPr lang="en-US" sz="1600" dirty="0">
                <a:solidFill>
                  <a:srgbClr val="FFFF00"/>
                </a:solidFill>
                <a:latin typeface="Century Gothic"/>
              </a:rPr>
              <a:t>Post Doc 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Users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16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82550" y="65088"/>
            <a:ext cx="9061450" cy="762000"/>
          </a:xfrm>
        </p:spPr>
        <p:txBody>
          <a:bodyPr lIns="0" rIns="0"/>
          <a:lstStyle/>
          <a:p>
            <a:pPr eaLnBrk="1" hangingPunct="1"/>
            <a:r>
              <a:rPr lang="en-US" sz="2500" dirty="0">
                <a:latin typeface="Century Gothic" charset="0"/>
                <a:ea typeface="ＭＳ Ｐゴシック" charset="0"/>
                <a:cs typeface="ＭＳ Ｐゴシック" charset="0"/>
              </a:rPr>
              <a:t>DIII-D </a:t>
            </a:r>
            <a:r>
              <a:rPr lang="en-US" sz="2500" dirty="0" smtClean="0">
                <a:latin typeface="Century Gothic" charset="0"/>
                <a:ea typeface="ＭＳ Ｐゴシック" charset="0"/>
                <a:cs typeface="ＭＳ Ｐゴシック" charset="0"/>
              </a:rPr>
              <a:t>Program’s Foundation is an Integrated </a:t>
            </a:r>
            <a:r>
              <a:rPr lang="en-US" sz="2500" dirty="0">
                <a:latin typeface="Century Gothic" charset="0"/>
                <a:ea typeface="ＭＳ Ｐゴシック" charset="0"/>
                <a:cs typeface="ＭＳ Ｐゴシック" charset="0"/>
              </a:rPr>
              <a:t>Team with Diverse Expertise </a:t>
            </a:r>
            <a:r>
              <a:rPr lang="en-US" sz="2500" dirty="0" smtClean="0">
                <a:latin typeface="Century Gothic" charset="0"/>
                <a:ea typeface="ＭＳ Ｐゴシック" charset="0"/>
                <a:cs typeface="ＭＳ Ｐゴシック" charset="0"/>
              </a:rPr>
              <a:t>and Common </a:t>
            </a:r>
            <a:r>
              <a:rPr lang="en-US" sz="2500" dirty="0">
                <a:latin typeface="Century Gothic" charset="0"/>
                <a:ea typeface="ＭＳ Ｐゴシック" charset="0"/>
                <a:cs typeface="ＭＳ Ｐゴシック" charset="0"/>
              </a:rPr>
              <a:t>Interests</a:t>
            </a:r>
          </a:p>
        </p:txBody>
      </p:sp>
      <p:pic>
        <p:nvPicPr>
          <p:cNvPr id="7" name="Picture 6" descr="2015 Collaborator_map.t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8" y="921174"/>
            <a:ext cx="8505294" cy="54808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2466" y="927498"/>
            <a:ext cx="2531534" cy="1415772"/>
          </a:xfrm>
          <a:prstGeom prst="rect">
            <a:avLst/>
          </a:prstGeom>
          <a:solidFill>
            <a:srgbClr val="000090">
              <a:alpha val="56000"/>
            </a:srgbClr>
          </a:solidFill>
          <a:effectLst>
            <a:outerShdw blurRad="101600" dist="101600" dir="2700000" algn="tl" rotWithShape="0">
              <a:srgbClr val="000000">
                <a:alpha val="30000"/>
              </a:srgbClr>
            </a:outerShdw>
          </a:effectLst>
        </p:spPr>
        <p:txBody>
          <a:bodyPr wrap="square" tIns="91440" bIns="91440" rtlCol="0" anchor="ctr" anchorCtr="0">
            <a:spAutoFit/>
          </a:bodyPr>
          <a:lstStyle/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594 </a:t>
            </a:r>
            <a:r>
              <a:rPr lang="en-US" sz="1600" dirty="0">
                <a:solidFill>
                  <a:srgbClr val="FFFF00"/>
                </a:solidFill>
                <a:latin typeface="Century Gothic"/>
              </a:rPr>
              <a:t>Users</a:t>
            </a: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/>
              </a:rPr>
              <a:t>33 Countries </a:t>
            </a: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94 Institutions</a:t>
            </a:r>
            <a:endParaRPr lang="en-US" sz="1600" dirty="0">
              <a:solidFill>
                <a:srgbClr val="FFFF00"/>
              </a:solidFill>
              <a:latin typeface="Century Gothic"/>
            </a:endParaRP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67 </a:t>
            </a:r>
            <a:r>
              <a:rPr lang="en-US" sz="1600" dirty="0">
                <a:solidFill>
                  <a:srgbClr val="FFFF00"/>
                </a:solidFill>
                <a:latin typeface="Century Gothic"/>
              </a:rPr>
              <a:t>Grad Student Users</a:t>
            </a:r>
          </a:p>
          <a:p>
            <a:pPr marL="169863" indent="-169863" defTabSz="45475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/>
              </a:rPr>
              <a:t>5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3 </a:t>
            </a:r>
            <a:r>
              <a:rPr lang="en-US" sz="1600" dirty="0">
                <a:solidFill>
                  <a:srgbClr val="FFFF00"/>
                </a:solidFill>
                <a:latin typeface="Century Gothic"/>
              </a:rPr>
              <a:t>Post Doc </a:t>
            </a:r>
            <a:r>
              <a:rPr lang="en-US" sz="1600" dirty="0" smtClean="0">
                <a:solidFill>
                  <a:srgbClr val="FFFF00"/>
                </a:solidFill>
                <a:latin typeface="Century Gothic"/>
              </a:rPr>
              <a:t>Users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3952240" y="2966720"/>
            <a:ext cx="5008880" cy="3525520"/>
          </a:xfrm>
          <a:prstGeom prst="roundRect">
            <a:avLst/>
          </a:prstGeom>
          <a:solidFill>
            <a:srgbClr val="008000">
              <a:alpha val="17000"/>
            </a:srgbClr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 smtClean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 smtClean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 smtClean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 smtClean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 smtClean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endParaRPr lang="en-US" dirty="0">
              <a:solidFill>
                <a:srgbClr val="FFFF00"/>
              </a:solidFill>
              <a:latin typeface="Century Gothic"/>
            </a:endParaRPr>
          </a:p>
          <a:p>
            <a:pPr eaLnBrk="0" hangingPunct="0"/>
            <a:r>
              <a:rPr lang="en-US" dirty="0" smtClean="0">
                <a:solidFill>
                  <a:srgbClr val="FFFF00"/>
                </a:solidFill>
                <a:latin typeface="Century Gothic"/>
              </a:rPr>
              <a:t>		</a:t>
            </a:r>
            <a:endParaRPr lang="en-US" dirty="0" smtClean="0">
              <a:solidFill>
                <a:srgbClr val="008000"/>
              </a:solidFill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0090" y="5591592"/>
            <a:ext cx="24358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 smtClean="0">
                <a:solidFill>
                  <a:srgbClr val="008000"/>
                </a:solidFill>
              </a:rPr>
              <a:t>~ 50 International</a:t>
            </a:r>
          </a:p>
          <a:p>
            <a:pPr algn="ctr"/>
            <a:r>
              <a:rPr lang="en-US" sz="2100" dirty="0" smtClean="0">
                <a:solidFill>
                  <a:srgbClr val="008000"/>
                </a:solidFill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193232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G_DII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054" y="1115028"/>
            <a:ext cx="1957623" cy="5194332"/>
          </a:xfrm>
          <a:prstGeom prst="rect">
            <a:avLst/>
          </a:prstGeom>
        </p:spPr>
      </p:pic>
      <p:sp>
        <p:nvSpPr>
          <p:cNvPr id="11265" name="Content Placeholder 1"/>
          <p:cNvSpPr>
            <a:spLocks noGrp="1"/>
          </p:cNvSpPr>
          <p:nvPr>
            <p:ph idx="1"/>
          </p:nvPr>
        </p:nvSpPr>
        <p:spPr>
          <a:xfrm>
            <a:off x="136709" y="1279601"/>
            <a:ext cx="3891787" cy="4560439"/>
          </a:xfrm>
        </p:spPr>
        <p:txBody>
          <a:bodyPr/>
          <a:lstStyle/>
          <a:p>
            <a:pPr marL="0" indent="0" fontAlgn="base">
              <a:spcAft>
                <a:spcPct val="0"/>
              </a:spcAft>
              <a:buNone/>
            </a:pPr>
            <a:r>
              <a:rPr lang="en-US" dirty="0" smtClean="0"/>
              <a:t>• Example:  RMP ELM Suppression</a:t>
            </a:r>
          </a:p>
          <a:p>
            <a:pPr marL="0" indent="0" fontAlgn="base">
              <a:spcAft>
                <a:spcPct val="0"/>
              </a:spcAft>
              <a:buNone/>
            </a:pPr>
            <a:endParaRPr lang="en-US" dirty="0"/>
          </a:p>
          <a:p>
            <a:pPr marL="0" indent="0" fontAlgn="base">
              <a:spcAft>
                <a:spcPct val="0"/>
              </a:spcAft>
              <a:buNone/>
            </a:pPr>
            <a:r>
              <a:rPr lang="en-US" dirty="0" smtClean="0"/>
              <a:t>• Result on DIII-D suggested lower </a:t>
            </a:r>
            <a:r>
              <a:rPr lang="en-US" dirty="0"/>
              <a:t>collisionality </a:t>
            </a:r>
            <a:r>
              <a:rPr lang="en-US" dirty="0" smtClean="0"/>
              <a:t>and increased shaping on AUG is key</a:t>
            </a:r>
          </a:p>
          <a:p>
            <a:pPr marL="0" indent="0" fontAlgn="base">
              <a:spcAft>
                <a:spcPct val="0"/>
              </a:spcAft>
              <a:buNone/>
            </a:pPr>
            <a:endParaRPr lang="en-US" dirty="0"/>
          </a:p>
          <a:p>
            <a:pPr marL="0" indent="0" fontAlgn="base">
              <a:spcAft>
                <a:spcPct val="0"/>
              </a:spcAft>
              <a:buNone/>
            </a:pPr>
            <a:r>
              <a:rPr lang="en-US" dirty="0" smtClean="0"/>
              <a:t>• Follow on experiment on AUG achieved ELM suppression </a:t>
            </a:r>
          </a:p>
          <a:p>
            <a:pPr marL="0" indent="0" fontAlgn="base">
              <a:spcAft>
                <a:spcPct val="0"/>
              </a:spcAft>
              <a:buNone/>
            </a:pPr>
            <a:endParaRPr lang="en-US" dirty="0">
              <a:latin typeface="Century Gothic" charset="0"/>
            </a:endParaRPr>
          </a:p>
          <a:p>
            <a:pPr marL="0" indent="0" fontAlgn="base">
              <a:spcAft>
                <a:spcPct val="0"/>
              </a:spcAft>
              <a:buNone/>
            </a:pPr>
            <a:r>
              <a:rPr lang="en-US" dirty="0" smtClean="0">
                <a:latin typeface="Century Gothic" charset="0"/>
              </a:rPr>
              <a:t>• Encouraging result for ITER </a:t>
            </a:r>
            <a:endParaRPr lang="en-US" dirty="0">
              <a:latin typeface="Century Gothic" charset="0"/>
            </a:endParaRPr>
          </a:p>
        </p:txBody>
      </p:sp>
      <p:sp>
        <p:nvSpPr>
          <p:cNvPr id="11266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71648"/>
          </a:xfrm>
        </p:spPr>
        <p:txBody>
          <a:bodyPr/>
          <a:lstStyle/>
          <a:p>
            <a:r>
              <a:rPr lang="en-US" dirty="0" smtClean="0">
                <a:latin typeface="Century Gothic" charset="0"/>
              </a:rPr>
              <a:t>ITPA Joint Experiments Provide a Mechanism for Increasing Confidence in the ITER Design Basis</a:t>
            </a:r>
            <a:endParaRPr lang="en-US" dirty="0">
              <a:latin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141" y="1799054"/>
            <a:ext cx="1994611" cy="40671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21784" y="1009639"/>
            <a:ext cx="1856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ym typeface="Wingdings"/>
              </a:rPr>
              <a:t>Shape overlay </a:t>
            </a:r>
            <a:r>
              <a:rPr lang="en-US" b="1" dirty="0" smtClean="0">
                <a:sym typeface="Wingdings"/>
              </a:rPr>
              <a:t/>
            </a:r>
            <a:br>
              <a:rPr lang="en-US" b="1" dirty="0" smtClean="0">
                <a:sym typeface="Wingdings"/>
              </a:rPr>
            </a:br>
            <a:r>
              <a:rPr lang="en-US" b="1" dirty="0" smtClean="0">
                <a:solidFill>
                  <a:srgbClr val="FD80FF"/>
                </a:solidFill>
                <a:sym typeface="Wingdings"/>
              </a:rPr>
              <a:t>DIII-D</a:t>
            </a:r>
            <a:r>
              <a:rPr lang="en-US" b="1" dirty="0" smtClean="0">
                <a:sym typeface="Wingdings"/>
              </a:rPr>
              <a:t>/AUG</a:t>
            </a:r>
            <a:endParaRPr lang="en-US" b="1" dirty="0">
              <a:sym typeface="Wingding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8328" y="3594668"/>
            <a:ext cx="173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AUG n=2 RMP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56991" y="4289240"/>
            <a:ext cx="611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33353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32650" y="3566911"/>
            <a:ext cx="759536" cy="585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30835" y="865151"/>
            <a:ext cx="180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DIII-D n=3 RMP 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11984" y="1668583"/>
            <a:ext cx="932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≈0.3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58622" y="1383752"/>
            <a:ext cx="696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164361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864780" y="4505935"/>
            <a:ext cx="42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750231" y="1600448"/>
            <a:ext cx="42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5677427" y="4941473"/>
            <a:ext cx="69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I(kA)</a:t>
            </a:r>
            <a:endParaRPr lang="en-US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6699" y="2149241"/>
            <a:ext cx="69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I(kA)</a:t>
            </a:r>
            <a:endParaRPr lang="en-US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9380" y="2586082"/>
            <a:ext cx="55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83615" y="5480873"/>
            <a:ext cx="55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777945" y="2204162"/>
            <a:ext cx="430395" cy="4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 bwMode="auto">
          <a:xfrm>
            <a:off x="142240" y="4948647"/>
            <a:ext cx="4096782" cy="1022720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Post-deadline presentation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 at 2016 IAEA Fusion Energy Conference</a:t>
            </a:r>
            <a:br>
              <a:rPr kumimoji="0" lang="en-US" sz="16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</a:b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(</a:t>
            </a:r>
            <a:r>
              <a:rPr kumimoji="0" lang="en-US" sz="1600" i="0" u="none" strike="noStrike" cap="none" normalizeH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Nazikian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, PPPL)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9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1"/>
          <p:cNvSpPr>
            <a:spLocks noGrp="1"/>
          </p:cNvSpPr>
          <p:nvPr>
            <p:ph idx="1"/>
          </p:nvPr>
        </p:nvSpPr>
        <p:spPr>
          <a:xfrm>
            <a:off x="0" y="997616"/>
            <a:ext cx="5368223" cy="5431066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Transport analysis of JT-60U data indicated that effect of ECH was much smaller in plasmas with negative central shear</a:t>
            </a:r>
          </a:p>
          <a:p>
            <a:pPr>
              <a:spcBef>
                <a:spcPts val="800"/>
              </a:spcBef>
            </a:pPr>
            <a:endParaRPr lang="en-US" dirty="0" smtClean="0">
              <a:solidFill>
                <a:srgbClr val="000000"/>
              </a:solidFill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ITPA joint experiment on DIII-D confirmed JT-60U findings and provided new data</a:t>
            </a:r>
          </a:p>
          <a:p>
            <a:pPr>
              <a:spcBef>
                <a:spcPts val="800"/>
              </a:spcBef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  <a:p>
            <a:pPr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Invited talk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Century Gothic" pitchFamily="1" charset="0"/>
                <a:cs typeface="Century Gothic" pitchFamily="1" charset="0"/>
              </a:rPr>
              <a:t>at 2016 IAEA</a:t>
            </a:r>
            <a:r>
              <a:rPr lang="en-US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Fusion Energy Conference</a:t>
            </a:r>
          </a:p>
          <a:p>
            <a:pPr lvl="1"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  <a:latin typeface="Century Gothic" charset="0"/>
                <a:ea typeface="Century Gothic" pitchFamily="1" charset="0"/>
                <a:cs typeface="Century Gothic" pitchFamily="1" charset="0"/>
              </a:rPr>
              <a:t>Given by JT-60U author</a:t>
            </a:r>
            <a:br>
              <a:rPr lang="en-US" dirty="0" smtClean="0">
                <a:solidFill>
                  <a:srgbClr val="000000"/>
                </a:solidFill>
                <a:latin typeface="Century Gothic" charset="0"/>
                <a:ea typeface="Century Gothic" pitchFamily="1" charset="0"/>
                <a:cs typeface="Century Gothic" pitchFamily="1" charset="0"/>
              </a:rPr>
            </a:br>
            <a:r>
              <a:rPr lang="en-US" dirty="0" smtClean="0">
                <a:solidFill>
                  <a:srgbClr val="000000"/>
                </a:solidFill>
                <a:latin typeface="Century Gothic" charset="0"/>
                <a:ea typeface="Century Gothic" pitchFamily="1" charset="0"/>
                <a:cs typeface="Century Gothic" pitchFamily="1" charset="0"/>
              </a:rPr>
              <a:t>M. Yoshida</a:t>
            </a:r>
            <a:endParaRPr lang="en-US" dirty="0" smtClean="0">
              <a:solidFill>
                <a:srgbClr val="000000"/>
              </a:solidFill>
              <a:latin typeface="Century Gothic" panose="020B0502020202020204" pitchFamily="34" charset="0"/>
              <a:ea typeface="Century Gothic" pitchFamily="1" charset="0"/>
              <a:cs typeface="Century Gothic" pitchFamily="1" charset="0"/>
            </a:endParaRPr>
          </a:p>
        </p:txBody>
      </p:sp>
      <p:pic>
        <p:nvPicPr>
          <p:cNvPr id="8" name="Picture 2" descr="IMG_36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0287" y="3759393"/>
            <a:ext cx="1760182" cy="1353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8355" y="135976"/>
            <a:ext cx="9144000" cy="626024"/>
          </a:xfrm>
        </p:spPr>
        <p:txBody>
          <a:bodyPr/>
          <a:lstStyle/>
          <a:p>
            <a:r>
              <a:rPr lang="en-US" dirty="0" smtClean="0"/>
              <a:t>ITPA Joint Experiments Provide Foundation for Pursuing Common Interests With International Partners</a:t>
            </a:r>
            <a:endParaRPr lang="en-US" dirty="0"/>
          </a:p>
        </p:txBody>
      </p:sp>
      <p:grpSp>
        <p:nvGrpSpPr>
          <p:cNvPr id="10" name="図形グループ 26"/>
          <p:cNvGrpSpPr/>
          <p:nvPr/>
        </p:nvGrpSpPr>
        <p:grpSpPr>
          <a:xfrm>
            <a:off x="5461803" y="956461"/>
            <a:ext cx="3251199" cy="2653548"/>
            <a:chOff x="2977446" y="3249412"/>
            <a:chExt cx="3444613" cy="3157210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4359" y="3249412"/>
              <a:ext cx="3187700" cy="31572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テキスト ボックス 28"/>
            <p:cNvSpPr txBox="1"/>
            <p:nvPr/>
          </p:nvSpPr>
          <p:spPr>
            <a:xfrm rot="16200000">
              <a:off x="1786793" y="4565055"/>
              <a:ext cx="275063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 smtClean="0"/>
                <a:t>Change in </a:t>
              </a:r>
              <a:r>
                <a:rPr kumimoji="1" lang="en-US" altLang="ja-JP" b="1" i="1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c</a:t>
              </a:r>
              <a:r>
                <a:rPr lang="en-US" altLang="ja-JP" b="1" baseline="-25000" dirty="0" smtClean="0">
                  <a:solidFill>
                    <a:srgbClr val="000000"/>
                  </a:solidFill>
                  <a:sym typeface="Wingdings" charset="0"/>
                </a:rPr>
                <a:t>i</a:t>
              </a:r>
              <a:r>
                <a:rPr kumimoji="1" lang="en-US" altLang="ja-JP" b="1" dirty="0" smtClean="0"/>
                <a:t> with ECH</a:t>
              </a:r>
              <a:endParaRPr kumimoji="1" lang="ja-JP" altLang="en-US" b="1" dirty="0"/>
            </a:p>
          </p:txBody>
        </p:sp>
        <p:sp>
          <p:nvSpPr>
            <p:cNvPr id="14" name="テキスト ボックス 31"/>
            <p:cNvSpPr txBox="1"/>
            <p:nvPr/>
          </p:nvSpPr>
          <p:spPr>
            <a:xfrm>
              <a:off x="3847564" y="6037290"/>
              <a:ext cx="194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magnetic shear</a:t>
              </a:r>
              <a:endParaRPr kumimoji="1" lang="ja-JP" altLang="en-US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7625" y="3646933"/>
            <a:ext cx="3568075" cy="2744159"/>
            <a:chOff x="2339878" y="3729282"/>
            <a:chExt cx="3568075" cy="2744159"/>
          </a:xfrm>
        </p:grpSpPr>
        <p:pic>
          <p:nvPicPr>
            <p:cNvPr id="21" name="図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7573" y="4118861"/>
              <a:ext cx="3040380" cy="2354580"/>
            </a:xfrm>
            <a:prstGeom prst="rect">
              <a:avLst/>
            </a:prstGeom>
          </p:spPr>
        </p:pic>
        <p:sp>
          <p:nvSpPr>
            <p:cNvPr id="22" name="テキスト ボックス 54"/>
            <p:cNvSpPr txBox="1"/>
            <p:nvPr/>
          </p:nvSpPr>
          <p:spPr>
            <a:xfrm>
              <a:off x="4725347" y="4719857"/>
              <a:ext cx="4616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00CC33"/>
                  </a:solidFill>
                </a:rPr>
                <a:t>PS</a:t>
              </a:r>
              <a:endParaRPr kumimoji="1" lang="ja-JP" altLang="en-US" sz="2000" b="1" dirty="0">
                <a:solidFill>
                  <a:srgbClr val="00CC33"/>
                </a:solidFill>
              </a:endParaRPr>
            </a:p>
          </p:txBody>
        </p:sp>
        <p:sp>
          <p:nvSpPr>
            <p:cNvPr id="23" name="テキスト ボックス 55"/>
            <p:cNvSpPr txBox="1"/>
            <p:nvPr/>
          </p:nvSpPr>
          <p:spPr>
            <a:xfrm>
              <a:off x="4833146" y="5410698"/>
              <a:ext cx="7077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FF"/>
                  </a:solidFill>
                </a:rPr>
                <a:t>NCS</a:t>
              </a:r>
              <a:endParaRPr kumimoji="1" lang="ja-JP" altLang="en-US" sz="2000" b="1" dirty="0">
                <a:solidFill>
                  <a:srgbClr val="FF00FF"/>
                </a:solidFill>
              </a:endParaRPr>
            </a:p>
          </p:txBody>
        </p:sp>
        <p:grpSp>
          <p:nvGrpSpPr>
            <p:cNvPr id="24" name="図形グループ 38"/>
            <p:cNvGrpSpPr/>
            <p:nvPr/>
          </p:nvGrpSpPr>
          <p:grpSpPr>
            <a:xfrm rot="16200000">
              <a:off x="2003210" y="4668618"/>
              <a:ext cx="1396611" cy="723275"/>
              <a:chOff x="6683431" y="3293212"/>
              <a:chExt cx="1396611" cy="723275"/>
            </a:xfrm>
            <a:noFill/>
          </p:grpSpPr>
          <p:sp>
            <p:nvSpPr>
              <p:cNvPr id="25" name="テキスト ボックス 39"/>
              <p:cNvSpPr txBox="1"/>
              <p:nvPr/>
            </p:nvSpPr>
            <p:spPr>
              <a:xfrm>
                <a:off x="6683431" y="3293212"/>
                <a:ext cx="1396611" cy="7232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b="1" dirty="0" err="1" smtClean="0">
                    <a:solidFill>
                      <a:srgbClr val="000000"/>
                    </a:solidFill>
                    <a:latin typeface="Lucida Grande"/>
                    <a:ea typeface="Lucida Grande"/>
                    <a:cs typeface="Lucida Grande"/>
                  </a:rPr>
                  <a:t>Σ</a:t>
                </a:r>
                <a:r>
                  <a:rPr kumimoji="1" lang="en-US" altLang="ja-JP" b="1" dirty="0" smtClean="0">
                    <a:solidFill>
                      <a:srgbClr val="000000"/>
                    </a:solidFill>
                    <a:latin typeface="+mn-lt"/>
                    <a:ea typeface="Lucida Grande"/>
                    <a:cs typeface="Lucida Grande"/>
                  </a:rPr>
                  <a:t> </a:t>
                </a:r>
                <a:r>
                  <a:rPr kumimoji="1" lang="en-US" altLang="ja-JP" b="1" dirty="0" err="1" smtClean="0">
                    <a:solidFill>
                      <a:srgbClr val="000000"/>
                    </a:solidFill>
                  </a:rPr>
                  <a:t>ñ</a:t>
                </a:r>
                <a:r>
                  <a:rPr kumimoji="1" lang="en-US" altLang="ja-JP" b="1" baseline="-25000" dirty="0" smtClean="0">
                    <a:solidFill>
                      <a:srgbClr val="000000"/>
                    </a:solidFill>
                  </a:rPr>
                  <a:t> {High </a:t>
                </a:r>
                <a:r>
                  <a:rPr kumimoji="1" lang="en-US" altLang="ja-JP" b="1" baseline="-25000" dirty="0" err="1" smtClean="0">
                    <a:solidFill>
                      <a:srgbClr val="000000"/>
                    </a:solidFill>
                  </a:rPr>
                  <a:t>Te</a:t>
                </a:r>
                <a:r>
                  <a:rPr kumimoji="1" lang="en-US" altLang="ja-JP" b="1" baseline="-25000" dirty="0" smtClean="0">
                    <a:solidFill>
                      <a:srgbClr val="000000"/>
                    </a:solidFill>
                  </a:rPr>
                  <a:t>/Ti}</a:t>
                </a:r>
                <a:r>
                  <a:rPr kumimoji="1" lang="en-US" altLang="ja-JP" b="1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algn="ctr">
                  <a:spcBef>
                    <a:spcPts val="600"/>
                  </a:spcBef>
                </a:pPr>
                <a:r>
                  <a:rPr kumimoji="1" lang="en-US" altLang="ja-JP" b="1" dirty="0" err="1" smtClean="0">
                    <a:solidFill>
                      <a:srgbClr val="000000"/>
                    </a:solidFill>
                    <a:latin typeface="Lucida Grande"/>
                    <a:ea typeface="Lucida Grande"/>
                    <a:cs typeface="Lucida Grande"/>
                  </a:rPr>
                  <a:t>Σ</a:t>
                </a:r>
                <a:r>
                  <a:rPr kumimoji="1" lang="en-US" altLang="ja-JP" b="1" dirty="0" smtClean="0">
                    <a:solidFill>
                      <a:srgbClr val="000000"/>
                    </a:solidFill>
                    <a:latin typeface="+mn-lt"/>
                    <a:ea typeface="Lucida Grande"/>
                    <a:cs typeface="Lucida Grande"/>
                  </a:rPr>
                  <a:t> </a:t>
                </a:r>
                <a:r>
                  <a:rPr kumimoji="1" lang="en-US" altLang="ja-JP" b="1" dirty="0" err="1" smtClean="0">
                    <a:solidFill>
                      <a:srgbClr val="000000"/>
                    </a:solidFill>
                  </a:rPr>
                  <a:t>ñ</a:t>
                </a:r>
                <a:r>
                  <a:rPr kumimoji="1" lang="en-US" altLang="ja-JP" b="1" baseline="-25000" dirty="0" smtClean="0">
                    <a:solidFill>
                      <a:srgbClr val="000000"/>
                    </a:solidFill>
                  </a:rPr>
                  <a:t> {Low </a:t>
                </a:r>
                <a:r>
                  <a:rPr kumimoji="1" lang="en-US" altLang="ja-JP" b="1" baseline="-25000" dirty="0" err="1" smtClean="0">
                    <a:solidFill>
                      <a:srgbClr val="000000"/>
                    </a:solidFill>
                  </a:rPr>
                  <a:t>Te</a:t>
                </a:r>
                <a:r>
                  <a:rPr kumimoji="1" lang="en-US" altLang="ja-JP" b="1" baseline="-25000" dirty="0" smtClean="0">
                    <a:solidFill>
                      <a:srgbClr val="000000"/>
                    </a:solidFill>
                  </a:rPr>
                  <a:t>/Ti}</a:t>
                </a:r>
                <a:r>
                  <a:rPr kumimoji="1" lang="en-US" altLang="ja-JP" b="1" dirty="0" smtClean="0">
                    <a:solidFill>
                      <a:srgbClr val="000000"/>
                    </a:solidFill>
                  </a:rPr>
                  <a:t> </a:t>
                </a:r>
                <a:endParaRPr kumimoji="1" lang="ja-JP" altLang="en-US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6" name="直線コネクタ 40"/>
              <p:cNvCxnSpPr/>
              <p:nvPr/>
            </p:nvCxnSpPr>
            <p:spPr>
              <a:xfrm flipV="1">
                <a:off x="6808390" y="3621838"/>
                <a:ext cx="1128408" cy="3071"/>
              </a:xfrm>
              <a:prstGeom prst="line">
                <a:avLst/>
              </a:prstGeom>
              <a:grpFill/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テキスト ボックス 19"/>
            <p:cNvSpPr txBox="1"/>
            <p:nvPr/>
          </p:nvSpPr>
          <p:spPr>
            <a:xfrm>
              <a:off x="3389085" y="3729282"/>
              <a:ext cx="22211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000000"/>
                  </a:solidFill>
                </a:rPr>
                <a:t>Change in density</a:t>
              </a:r>
            </a:p>
            <a:p>
              <a:pPr algn="ctr"/>
              <a:r>
                <a:rPr kumimoji="1" lang="en-US" altLang="ja-JP" sz="1600" b="1" dirty="0" smtClean="0">
                  <a:solidFill>
                    <a:srgbClr val="000000"/>
                  </a:solidFill>
                </a:rPr>
                <a:t>fluctuations with </a:t>
              </a:r>
              <a:r>
                <a:rPr lang="en-US" altLang="ja-JP" sz="1600" b="1" i="1" dirty="0" err="1">
                  <a:solidFill>
                    <a:srgbClr val="000000"/>
                  </a:solidFill>
                </a:rPr>
                <a:t>T</a:t>
              </a:r>
              <a:r>
                <a:rPr lang="en-US" altLang="ja-JP" sz="1600" b="1" baseline="-25000" dirty="0" err="1">
                  <a:solidFill>
                    <a:srgbClr val="000000"/>
                  </a:solidFill>
                </a:rPr>
                <a:t>e</a:t>
              </a:r>
              <a:r>
                <a:rPr lang="en-US" altLang="ja-JP" sz="1600" b="1" dirty="0">
                  <a:solidFill>
                    <a:srgbClr val="000000"/>
                  </a:solidFill>
                </a:rPr>
                <a:t>/</a:t>
              </a:r>
              <a:r>
                <a:rPr lang="en-US" altLang="ja-JP" sz="1600" b="1" i="1" dirty="0" smtClean="0">
                  <a:solidFill>
                    <a:srgbClr val="000000"/>
                  </a:solidFill>
                </a:rPr>
                <a:t>T</a:t>
              </a:r>
              <a:r>
                <a:rPr lang="en-US" altLang="ja-JP" sz="1600" b="1" baseline="-25000" dirty="0" smtClean="0">
                  <a:solidFill>
                    <a:srgbClr val="000000"/>
                  </a:solidFill>
                </a:rPr>
                <a:t>i</a:t>
              </a:r>
              <a:endParaRPr kumimoji="1" lang="ja-JP" alt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191722" y="5245566"/>
            <a:ext cx="4096782" cy="1022720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FFFF00"/>
                </a:solidFill>
              </a:rPr>
              <a:t>P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rovides basis for vibrant collaboration on exploiting JT-60SA </a:t>
            </a:r>
            <a:r>
              <a:rPr lang="en-US" sz="1600" dirty="0" smtClean="0">
                <a:solidFill>
                  <a:srgbClr val="FFFF00"/>
                </a:solidFill>
              </a:rPr>
              <a:t>to extend physics basis of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entury Gothic" pitchFamily="34" charset="0"/>
              </a:rPr>
              <a:t>Advanced Tokamak 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6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70518</TotalTime>
  <Words>1467</Words>
  <Application>Microsoft Macintosh PowerPoint</Application>
  <PresentationFormat>On-screen Show (4:3)</PresentationFormat>
  <Paragraphs>311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6_Blank Presentation</vt:lpstr>
      <vt:lpstr>PowerPoint Presentation</vt:lpstr>
      <vt:lpstr>PowerPoint Presentation</vt:lpstr>
      <vt:lpstr>Outline of Talk</vt:lpstr>
      <vt:lpstr>Mission and Guiding Principles for  GA MFE International Collaborations</vt:lpstr>
      <vt:lpstr>General Atomics and DIII-D Has Long Embraced and Pursued International Collaboration</vt:lpstr>
      <vt:lpstr>DIII-D Program’s Foundation is an Integrated Team with Diverse Expertise and Common Interests</vt:lpstr>
      <vt:lpstr>DIII-D Program’s Foundation is an Integrated Team with Diverse Expertise and Common Interests</vt:lpstr>
      <vt:lpstr>ITPA Joint Experiments Provide a Mechanism for Increasing Confidence in the ITER Design Basis</vt:lpstr>
      <vt:lpstr>ITPA Joint Experiments Provide Foundation for Pursuing Common Interests With International Partners</vt:lpstr>
      <vt:lpstr>Expertise of International Groups Has Enabled DIII-D to Better Address Important Physics Phenomena</vt:lpstr>
      <vt:lpstr>International Collaboration Has Enabled  Award-Winning Research by Early Career Staff</vt:lpstr>
      <vt:lpstr>Key Theoretical Developments Also Energized  through International Partnerships</vt:lpstr>
      <vt:lpstr>Plasma Control Collaborations with EAST &amp; KSTAR Enabled Rapid First Plasma Development … and More</vt:lpstr>
      <vt:lpstr>DIII-D/EAST Collaboration Leverages Each Facility’s Unique Capabilities to Develop Results of Mutual Interest </vt:lpstr>
      <vt:lpstr>DIII-D/EAST Collaboration Leverages Each Facility’s Unique Capabilities to Develop Results of Mutual Interest </vt:lpstr>
      <vt:lpstr>GA/ASIPP Resource and Personnel Exchange Structured to Ensure Mutual Benefit</vt:lpstr>
      <vt:lpstr>High-speed Telecommunication Has Transformed the Nature of Participation in International Experiments</vt:lpstr>
      <vt:lpstr>International Collaboration is Essential to Constructing, Preparing For, and Exploiting ITER</vt:lpstr>
      <vt:lpstr>GA and DIII-D Personnel Are Heavily Engaged in Preparing for ITER Research</vt:lpstr>
      <vt:lpstr>General Atomics Works with International Partners to Manufacture the ITER Central Solenoid</vt:lpstr>
      <vt:lpstr>Collaboration between GA and ASIPP for ITER CS Final Test System Feeder</vt:lpstr>
      <vt:lpstr>Paschen Test Experience on W7-X Leveraged for ITER CS Final Test</vt:lpstr>
      <vt:lpstr>Summary</vt:lpstr>
    </vt:vector>
  </TitlesOfParts>
  <Company>General Atomics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Perez</dc:creator>
  <cp:lastModifiedBy>Mickey Wade</cp:lastModifiedBy>
  <cp:revision>2558</cp:revision>
  <cp:lastPrinted>2016-12-07T16:43:00Z</cp:lastPrinted>
  <dcterms:created xsi:type="dcterms:W3CDTF">2010-08-16T23:00:22Z</dcterms:created>
  <dcterms:modified xsi:type="dcterms:W3CDTF">2016-12-14T15:10:35Z</dcterms:modified>
</cp:coreProperties>
</file>