
<file path=[Content_Types].xml><?xml version="1.0" encoding="utf-8"?>
<Types xmlns="http://schemas.openxmlformats.org/package/2006/content-types">
  <Default Extension="jpg" ContentType="image/jpeg"/>
  <Default Extension="emf" ContentType="image/x-emf"/>
  <Default Extension="jpeg" ContentType="image/jpeg"/>
  <Default Extension="xml" ContentType="application/xml"/>
  <Default Extension="vml" ContentType="application/vnd.openxmlformats-officedocument.vmlDrawing"/>
  <Default Extension="bin" ContentType="application/vnd.openxmlformats-officedocument.presentationml.printerSettings"/>
  <Default Extension="wdp" ContentType="image/vnd.ms-photo"/>
  <Default Extension="png" ContentType="image/png"/>
  <Default Extension="wmf" ContentType="image/x-wmf"/>
  <Default Extension="docx" ContentType="application/vnd.openxmlformats-officedocument.wordprocessingml.document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1" r:id="rId2"/>
  </p:sldMasterIdLst>
  <p:notesMasterIdLst>
    <p:notesMasterId r:id="rId52"/>
  </p:notesMasterIdLst>
  <p:handoutMasterIdLst>
    <p:handoutMasterId r:id="rId53"/>
  </p:handoutMasterIdLst>
  <p:sldIdLst>
    <p:sldId id="259" r:id="rId3"/>
    <p:sldId id="353" r:id="rId4"/>
    <p:sldId id="354" r:id="rId5"/>
    <p:sldId id="369" r:id="rId6"/>
    <p:sldId id="338" r:id="rId7"/>
    <p:sldId id="355" r:id="rId8"/>
    <p:sldId id="356" r:id="rId9"/>
    <p:sldId id="358" r:id="rId10"/>
    <p:sldId id="359" r:id="rId11"/>
    <p:sldId id="301" r:id="rId12"/>
    <p:sldId id="361" r:id="rId13"/>
    <p:sldId id="360" r:id="rId14"/>
    <p:sldId id="362" r:id="rId15"/>
    <p:sldId id="363" r:id="rId16"/>
    <p:sldId id="277" r:id="rId17"/>
    <p:sldId id="365" r:id="rId18"/>
    <p:sldId id="321" r:id="rId19"/>
    <p:sldId id="366" r:id="rId20"/>
    <p:sldId id="322" r:id="rId21"/>
    <p:sldId id="340" r:id="rId22"/>
    <p:sldId id="276" r:id="rId23"/>
    <p:sldId id="364" r:id="rId24"/>
    <p:sldId id="370" r:id="rId25"/>
    <p:sldId id="371" r:id="rId26"/>
    <p:sldId id="372" r:id="rId27"/>
    <p:sldId id="341" r:id="rId28"/>
    <p:sldId id="326" r:id="rId29"/>
    <p:sldId id="373" r:id="rId30"/>
    <p:sldId id="323" r:id="rId31"/>
    <p:sldId id="263" r:id="rId32"/>
    <p:sldId id="377" r:id="rId33"/>
    <p:sldId id="375" r:id="rId34"/>
    <p:sldId id="281" r:id="rId35"/>
    <p:sldId id="345" r:id="rId36"/>
    <p:sldId id="282" r:id="rId37"/>
    <p:sldId id="329" r:id="rId38"/>
    <p:sldId id="285" r:id="rId39"/>
    <p:sldId id="330" r:id="rId40"/>
    <p:sldId id="312" r:id="rId41"/>
    <p:sldId id="331" r:id="rId42"/>
    <p:sldId id="333" r:id="rId43"/>
    <p:sldId id="292" r:id="rId44"/>
    <p:sldId id="334" r:id="rId45"/>
    <p:sldId id="297" r:id="rId46"/>
    <p:sldId id="350" r:id="rId47"/>
    <p:sldId id="351" r:id="rId48"/>
    <p:sldId id="378" r:id="rId49"/>
    <p:sldId id="347" r:id="rId50"/>
    <p:sldId id="299" r:id="rId51"/>
  </p:sldIdLst>
  <p:sldSz cx="9144000" cy="5143500" type="screen16x9"/>
  <p:notesSz cx="6797675" cy="9926638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entury Gothic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entury Gothic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entury Gothic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entury Gothic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entury Gothic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entury Gothic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entury Gothic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entury Gothic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entury Gothic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B942"/>
    <a:srgbClr val="5F5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708" autoAdjust="0"/>
    <p:restoredTop sz="94660"/>
  </p:normalViewPr>
  <p:slideViewPr>
    <p:cSldViewPr>
      <p:cViewPr varScale="1">
        <p:scale>
          <a:sx n="126" d="100"/>
          <a:sy n="126" d="100"/>
        </p:scale>
        <p:origin x="-104" y="-21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7" d="100"/>
          <a:sy n="77" d="100"/>
        </p:scale>
        <p:origin x="-3258" y="-90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notesMaster" Target="notesMasters/notesMaster1.xml"/><Relationship Id="rId53" Type="http://schemas.openxmlformats.org/officeDocument/2006/relationships/handoutMaster" Target="handoutMasters/handoutMaster1.xml"/><Relationship Id="rId54" Type="http://schemas.openxmlformats.org/officeDocument/2006/relationships/printerSettings" Target="printerSettings/printerSettings1.bin"/><Relationship Id="rId55" Type="http://schemas.openxmlformats.org/officeDocument/2006/relationships/presProps" Target="presProps.xml"/><Relationship Id="rId56" Type="http://schemas.openxmlformats.org/officeDocument/2006/relationships/viewProps" Target="viewProps.xml"/><Relationship Id="rId57" Type="http://schemas.openxmlformats.org/officeDocument/2006/relationships/theme" Target="theme/theme1.xml"/><Relationship Id="rId58" Type="http://schemas.openxmlformats.org/officeDocument/2006/relationships/tableStyles" Target="tableStyles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60" cy="49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559" tIns="45779" rIns="91559" bIns="45779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016" y="0"/>
            <a:ext cx="2945660" cy="49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559" tIns="45779" rIns="91559" bIns="4577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0307"/>
            <a:ext cx="2945660" cy="49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559" tIns="45779" rIns="91559" bIns="4577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016" y="9430307"/>
            <a:ext cx="2945660" cy="49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559" tIns="45779" rIns="91559" bIns="4577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C5029E26-3CDE-4E2A-9243-F4CFA73F77C0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19711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60" cy="49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559" tIns="45779" rIns="91559" bIns="45779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2016" y="0"/>
            <a:ext cx="2945660" cy="49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559" tIns="45779" rIns="91559" bIns="4577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488" y="744538"/>
            <a:ext cx="6616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357" y="4715155"/>
            <a:ext cx="4984962" cy="446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559" tIns="45779" rIns="91559" bIns="4577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0307"/>
            <a:ext cx="2945660" cy="49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559" tIns="45779" rIns="91559" bIns="4577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2016" y="9430307"/>
            <a:ext cx="2945660" cy="49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559" tIns="45779" rIns="91559" bIns="4577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4D204273-9E39-4C9A-A251-EF1633DCAA43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39932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745F3C-3CEB-4A25-85B6-CDCC4A5FEFE4}" type="slidenum">
              <a:rPr lang="en-GB"/>
              <a:pPr/>
              <a:t>1</a:t>
            </a:fld>
            <a:endParaRPr lang="en-GB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7042">
              <a:defRPr/>
            </a:pPr>
            <a:fld id="{5AC0BE70-9D32-4B43-BA1B-519971766585}" type="slidenum">
              <a:rPr lang="en-GB" altLang="ja-JP">
                <a:solidFill>
                  <a:srgbClr val="000000"/>
                </a:solidFill>
              </a:rPr>
              <a:pPr defTabSz="917042">
                <a:defRPr/>
              </a:pPr>
              <a:t>14</a:t>
            </a:fld>
            <a:endParaRPr lang="en-GB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2148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>
              <a:latin typeface="Arial" pitchFamily="34" charset="0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1pPr>
            <a:lvl2pPr marL="748101" indent="-282123">
              <a:defRPr sz="2400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2pPr>
            <a:lvl3pPr marL="1157021" indent="-223480">
              <a:defRPr sz="2400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3pPr>
            <a:lvl4pPr marL="1621415" indent="-223480">
              <a:defRPr sz="2400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4pPr>
            <a:lvl5pPr marL="2081053" indent="-223480">
              <a:defRPr sz="2400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5pPr>
            <a:lvl6pPr marL="2537521" indent="-2234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6pPr>
            <a:lvl7pPr marL="2993990" indent="-2234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7pPr>
            <a:lvl8pPr marL="3450458" indent="-2234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8pPr>
            <a:lvl9pPr marL="3906927" indent="-2234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9pPr>
          </a:lstStyle>
          <a:p>
            <a:fld id="{41DBF2BB-0FE5-4400-BE84-030DD6B96241}" type="slidenum">
              <a:rPr lang="en-GB" altLang="ja-JP" sz="1200">
                <a:latin typeface="Arial" pitchFamily="34" charset="0"/>
              </a:rPr>
              <a:pPr/>
              <a:t>22</a:t>
            </a:fld>
            <a:endParaRPr lang="en-GB" altLang="ja-JP" sz="1200">
              <a:latin typeface="Arial" pitchFamily="34" charset="0"/>
            </a:endParaRPr>
          </a:p>
        </p:txBody>
      </p:sp>
      <p:sp>
        <p:nvSpPr>
          <p:cNvPr id="45061" name="Footer Placeholder 1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1pPr>
            <a:lvl2pPr marL="735421" indent="-278953">
              <a:defRPr sz="2400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2pPr>
            <a:lvl3pPr marL="1136417" indent="-221894">
              <a:defRPr sz="2400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3pPr>
            <a:lvl4pPr marL="1592885" indent="-221894">
              <a:defRPr sz="2400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4pPr>
            <a:lvl5pPr marL="2043014" indent="-221894">
              <a:defRPr sz="2400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5pPr>
            <a:lvl6pPr marL="2499482" indent="-2218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6pPr>
            <a:lvl7pPr marL="2955951" indent="-2218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7pPr>
            <a:lvl8pPr marL="3412419" indent="-2218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8pPr>
            <a:lvl9pPr marL="3868888" indent="-2218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9pPr>
          </a:lstStyle>
          <a:p>
            <a:r>
              <a:rPr lang="en-GB" altLang="ja-JP" sz="1200">
                <a:latin typeface="Arial" pitchFamily="34" charset="0"/>
              </a:rPr>
              <a:t>CST presentation CTMB - 36 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56546" indent="-290979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63917" indent="-232783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29484" indent="-232783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95050" indent="-232783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60617" indent="-23278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3026184" indent="-23278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91751" indent="-23278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957317" indent="-23278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fld id="{0C00B00A-F667-0E40-999F-18238C64A699}" type="slidenum">
              <a:rPr lang="en-GB" sz="1200">
                <a:solidFill>
                  <a:prstClr val="black"/>
                </a:solidFill>
                <a:latin typeface="Arial" charset="0"/>
                <a:cs typeface="MS PGothic" charset="0"/>
              </a:rPr>
              <a:pPr/>
              <a:t>42</a:t>
            </a:fld>
            <a:endParaRPr lang="en-GB" sz="1200">
              <a:solidFill>
                <a:prstClr val="black"/>
              </a:solidFill>
              <a:latin typeface="Arial" charset="0"/>
              <a:cs typeface="MS PGothic" charset="0"/>
            </a:endParaRPr>
          </a:p>
        </p:txBody>
      </p:sp>
      <p:sp>
        <p:nvSpPr>
          <p:cNvPr id="522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93663" y="744538"/>
            <a:ext cx="6615112" cy="3722687"/>
          </a:xfrm>
          <a:solidFill>
            <a:srgbClr val="FFFFFF"/>
          </a:solidFill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606" y="4714507"/>
            <a:ext cx="5438464" cy="446731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56546" indent="-290979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63917" indent="-232783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29484" indent="-232783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95050" indent="-232783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60617" indent="-23278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3026184" indent="-23278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91751" indent="-23278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957317" indent="-23278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fld id="{783B4672-07AE-1848-A4D9-EDAA6E71E1C3}" type="slidenum">
              <a:rPr lang="en-GB" sz="1200">
                <a:solidFill>
                  <a:prstClr val="black"/>
                </a:solidFill>
                <a:latin typeface="Arial" charset="0"/>
                <a:cs typeface="MS PGothic" charset="0"/>
              </a:rPr>
              <a:pPr/>
              <a:t>44</a:t>
            </a:fld>
            <a:endParaRPr lang="en-GB" sz="1200">
              <a:solidFill>
                <a:prstClr val="black"/>
              </a:solidFill>
              <a:latin typeface="Arial" charset="0"/>
              <a:cs typeface="MS PGothic" charset="0"/>
            </a:endParaRPr>
          </a:p>
        </p:txBody>
      </p:sp>
      <p:sp>
        <p:nvSpPr>
          <p:cNvPr id="174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93663" y="744538"/>
            <a:ext cx="6615112" cy="3722687"/>
          </a:xfrm>
          <a:solidFill>
            <a:srgbClr val="FFFFFF"/>
          </a:solidFill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606" y="4714507"/>
            <a:ext cx="5438464" cy="446731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8A1C04-F9B0-C94A-B102-4470F8F34AA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7156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7042">
              <a:defRPr/>
            </a:pPr>
            <a:fld id="{5AC0BE70-9D32-4B43-BA1B-519971766585}" type="slidenum">
              <a:rPr lang="en-GB" altLang="ja-JP">
                <a:solidFill>
                  <a:srgbClr val="000000"/>
                </a:solidFill>
              </a:rPr>
              <a:pPr defTabSz="917042">
                <a:defRPr/>
              </a:pPr>
              <a:t>6</a:t>
            </a:fld>
            <a:endParaRPr lang="en-GB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1399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7042">
              <a:defRPr/>
            </a:pPr>
            <a:fld id="{5AC0BE70-9D32-4B43-BA1B-519971766585}" type="slidenum">
              <a:rPr lang="en-GB" altLang="ja-JP">
                <a:solidFill>
                  <a:srgbClr val="000000"/>
                </a:solidFill>
              </a:rPr>
              <a:pPr defTabSz="917042">
                <a:defRPr/>
              </a:pPr>
              <a:t>7</a:t>
            </a:fld>
            <a:endParaRPr lang="en-GB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9548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04273-9E39-4C9A-A251-EF1633DCAA43}" type="slidenum">
              <a:rPr lang="en-GB" smtClean="0"/>
              <a:pPr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912643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04273-9E39-4C9A-A251-EF1633DCAA43}" type="slidenum">
              <a:rPr lang="en-GB" smtClean="0"/>
              <a:pPr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24277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u="sng">
                <a:solidFill>
                  <a:schemeClr val="tx1"/>
                </a:solidFill>
                <a:latin typeface="Century Gothic" pitchFamily="34" charset="0"/>
              </a:defRPr>
            </a:lvl1pPr>
            <a:lvl2pPr marL="745098" indent="-284984">
              <a:defRPr sz="2400" u="sng">
                <a:solidFill>
                  <a:schemeClr val="tx1"/>
                </a:solidFill>
                <a:latin typeface="Century Gothic" pitchFamily="34" charset="0"/>
              </a:defRPr>
            </a:lvl2pPr>
            <a:lvl3pPr marL="1147895" indent="-227669">
              <a:defRPr sz="2400" u="sng">
                <a:solidFill>
                  <a:schemeClr val="tx1"/>
                </a:solidFill>
                <a:latin typeface="Century Gothic" pitchFamily="34" charset="0"/>
              </a:defRPr>
            </a:lvl3pPr>
            <a:lvl4pPr marL="1608009" indent="-227669">
              <a:defRPr sz="2400" u="sng">
                <a:solidFill>
                  <a:schemeClr val="tx1"/>
                </a:solidFill>
                <a:latin typeface="Century Gothic" pitchFamily="34" charset="0"/>
              </a:defRPr>
            </a:lvl4pPr>
            <a:lvl5pPr marL="2068123" indent="-227669">
              <a:defRPr sz="2400" u="sng">
                <a:solidFill>
                  <a:schemeClr val="tx1"/>
                </a:solidFill>
                <a:latin typeface="Century Gothic" pitchFamily="34" charset="0"/>
              </a:defRPr>
            </a:lvl5pPr>
            <a:lvl6pPr marL="2526643" indent="-227669" algn="ctr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Century Gothic" pitchFamily="34" charset="0"/>
              </a:defRPr>
            </a:lvl6pPr>
            <a:lvl7pPr marL="2985165" indent="-227669" algn="ctr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Century Gothic" pitchFamily="34" charset="0"/>
              </a:defRPr>
            </a:lvl7pPr>
            <a:lvl8pPr marL="3443686" indent="-227669" algn="ctr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Century Gothic" pitchFamily="34" charset="0"/>
              </a:defRPr>
            </a:lvl8pPr>
            <a:lvl9pPr marL="3902207" indent="-227669" algn="ctr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defTabSz="917042">
              <a:defRPr/>
            </a:pPr>
            <a:fld id="{C4857C73-A139-4B4B-8A79-076FEE57EC8D}" type="slidenum">
              <a:rPr lang="ko-KR" altLang="en-GB" sz="1200" u="none">
                <a:solidFill>
                  <a:srgbClr val="000000"/>
                </a:solidFill>
                <a:latin typeface="Arial" charset="0"/>
              </a:rPr>
              <a:pPr defTabSz="917042">
                <a:defRPr/>
              </a:pPr>
              <a:t>11</a:t>
            </a:fld>
            <a:endParaRPr lang="en-GB" altLang="ko-KR" sz="1200" u="none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9768" y="751154"/>
            <a:ext cx="6666066" cy="3747845"/>
          </a:xfrm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1041" y="4747872"/>
            <a:ext cx="5443537" cy="449890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>
              <a:ea typeface="굴림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580588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04273-9E39-4C9A-A251-EF1633DCAA43}" type="slidenum">
              <a:rPr lang="en-GB" smtClean="0"/>
              <a:pPr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51711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04273-9E39-4C9A-A251-EF1633DCAA43}" type="slidenum">
              <a:rPr lang="en-GB" smtClean="0"/>
              <a:pPr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16505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914650"/>
            <a:ext cx="6400800" cy="1331286"/>
          </a:xfrm>
        </p:spPr>
        <p:txBody>
          <a:bodyPr/>
          <a:lstStyle>
            <a:lvl1pPr marL="0" indent="0" algn="ctr">
              <a:buFontTx/>
              <a:buNone/>
              <a:defRPr sz="2000" baseline="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US" noProof="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215900" y="749300"/>
            <a:ext cx="1846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200" dirty="0" err="1" smtClean="0">
              <a:latin typeface="+mn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1616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3838" y="457200"/>
            <a:ext cx="2000250" cy="4114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3088" y="457200"/>
            <a:ext cx="5848350" cy="4114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35779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827019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129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02/12/18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004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02/12/18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89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02/12/18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89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02/12/18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078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02/12/18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43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02/12/18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075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59839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02/12/18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43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02/12/18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00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111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01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28134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3088" y="1314450"/>
            <a:ext cx="3924300" cy="325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9788" y="1314450"/>
            <a:ext cx="3924300" cy="325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7082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3156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9558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3036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271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8135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3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573088" y="-20538"/>
            <a:ext cx="8001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GB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3088" y="1314450"/>
            <a:ext cx="8001000" cy="3147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 smtClean="0"/>
          </a:p>
        </p:txBody>
      </p:sp>
      <p:sp>
        <p:nvSpPr>
          <p:cNvPr id="1037" name="Line 13"/>
          <p:cNvSpPr>
            <a:spLocks noChangeShapeType="1"/>
          </p:cNvSpPr>
          <p:nvPr/>
        </p:nvSpPr>
        <p:spPr bwMode="auto">
          <a:xfrm>
            <a:off x="0" y="627534"/>
            <a:ext cx="9144000" cy="0"/>
          </a:xfrm>
          <a:prstGeom prst="line">
            <a:avLst/>
          </a:prstGeom>
          <a:noFill/>
          <a:ln w="15875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39" name="Text Box 15"/>
          <p:cNvSpPr txBox="1">
            <a:spLocks noChangeArrowheads="1"/>
          </p:cNvSpPr>
          <p:nvPr/>
        </p:nvSpPr>
        <p:spPr bwMode="auto">
          <a:xfrm>
            <a:off x="2699792" y="4741833"/>
            <a:ext cx="460851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36000" tIns="0" rIns="36000" bIns="0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800" baseline="0" dirty="0" smtClean="0">
                <a:solidFill>
                  <a:schemeClr val="tx1"/>
                </a:solidFill>
                <a:latin typeface="+mj-lt"/>
              </a:rPr>
              <a:t>FPA </a:t>
            </a:r>
            <a:r>
              <a:rPr lang="en-GB" sz="800" baseline="0" dirty="0" smtClean="0">
                <a:solidFill>
                  <a:schemeClr val="tx1"/>
                </a:solidFill>
                <a:latin typeface="+mj-lt"/>
              </a:rPr>
              <a:t>/ </a:t>
            </a:r>
            <a:r>
              <a:rPr lang="en-GB" sz="800" baseline="0" dirty="0" smtClean="0">
                <a:solidFill>
                  <a:schemeClr val="tx1"/>
                </a:solidFill>
                <a:latin typeface="+mj-lt"/>
              </a:rPr>
              <a:t>05 December </a:t>
            </a:r>
            <a:r>
              <a:rPr lang="en-GB" sz="800" baseline="0" dirty="0" smtClean="0">
                <a:solidFill>
                  <a:schemeClr val="tx1"/>
                </a:solidFill>
                <a:latin typeface="+mj-lt"/>
              </a:rPr>
              <a:t>2018</a:t>
            </a:r>
            <a:endParaRPr lang="en-GB" sz="800" dirty="0" smtClean="0">
              <a:solidFill>
                <a:schemeClr val="tx1"/>
              </a:solidFill>
              <a:latin typeface="+mj-lt"/>
            </a:endParaRPr>
          </a:p>
          <a:p>
            <a:pPr algn="ctr">
              <a:spcBef>
                <a:spcPct val="50000"/>
              </a:spcBef>
            </a:pPr>
            <a:r>
              <a:rPr lang="en-GB" sz="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2018, ITER Organization</a:t>
            </a:r>
            <a:endParaRPr lang="en-GB" sz="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040" name="Text Box 16"/>
          <p:cNvSpPr txBox="1">
            <a:spLocks noChangeArrowheads="1"/>
          </p:cNvSpPr>
          <p:nvPr/>
        </p:nvSpPr>
        <p:spPr bwMode="auto">
          <a:xfrm>
            <a:off x="8458200" y="4788000"/>
            <a:ext cx="585788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800" dirty="0">
                <a:latin typeface="+mj-lt"/>
              </a:rPr>
              <a:t>Page </a:t>
            </a:r>
            <a:fld id="{47BA91C2-74BF-4480-8BF1-C44F20807924}" type="slidenum">
              <a:rPr lang="en-GB" sz="800" smtClean="0">
                <a:latin typeface="+mj-lt"/>
              </a:rPr>
              <a:pPr>
                <a:spcBef>
                  <a:spcPct val="50000"/>
                </a:spcBef>
              </a:pPr>
              <a:t>‹#›</a:t>
            </a:fld>
            <a:endParaRPr lang="en-GB" sz="800" dirty="0">
              <a:latin typeface="+mj-lt"/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0" y="4731514"/>
            <a:ext cx="9144000" cy="0"/>
          </a:xfrm>
          <a:prstGeom prst="line">
            <a:avLst/>
          </a:prstGeom>
          <a:noFill/>
          <a:ln w="6350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>
            <a:off x="8388424" y="4731514"/>
            <a:ext cx="0" cy="324000"/>
          </a:xfrm>
          <a:prstGeom prst="line">
            <a:avLst/>
          </a:prstGeom>
          <a:noFill/>
          <a:ln w="6350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Connector 18"/>
          <p:cNvCxnSpPr/>
          <p:nvPr/>
        </p:nvCxnSpPr>
        <p:spPr bwMode="auto">
          <a:xfrm>
            <a:off x="7308304" y="4731990"/>
            <a:ext cx="0" cy="324000"/>
          </a:xfrm>
          <a:prstGeom prst="line">
            <a:avLst/>
          </a:prstGeom>
          <a:noFill/>
          <a:ln w="6350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Connector 19"/>
          <p:cNvCxnSpPr/>
          <p:nvPr/>
        </p:nvCxnSpPr>
        <p:spPr bwMode="auto">
          <a:xfrm>
            <a:off x="2699792" y="4731990"/>
            <a:ext cx="0" cy="324000"/>
          </a:xfrm>
          <a:prstGeom prst="line">
            <a:avLst/>
          </a:prstGeom>
          <a:noFill/>
          <a:ln w="6350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752000"/>
            <a:ext cx="592767" cy="2934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00" y="4953600"/>
            <a:ext cx="2016224" cy="9710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9pPr>
    </p:titleStyle>
    <p:bodyStyle>
      <a:lvl1pPr marL="287338" indent="-287338" algn="just" defTabSz="795338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57238" indent="-279400" algn="just" defTabSz="795338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36650" indent="-188913" algn="just" defTabSz="795338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511300" indent="-184150" algn="just" defTabSz="795338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1885950" indent="-184150" algn="just" defTabSz="795338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343150" indent="-184150" algn="l" defTabSz="795338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800350" indent="-184150" algn="l" defTabSz="795338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257550" indent="-184150" algn="l" defTabSz="795338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714750" indent="-184150" algn="l" defTabSz="795338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02/12/18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5" descr="PowerPoint_Graphic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4729077"/>
            <a:ext cx="9180512" cy="433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15"/>
          <p:cNvSpPr txBox="1">
            <a:spLocks noChangeArrowheads="1"/>
          </p:cNvSpPr>
          <p:nvPr userDrawn="1"/>
        </p:nvSpPr>
        <p:spPr bwMode="auto">
          <a:xfrm>
            <a:off x="2699792" y="4741833"/>
            <a:ext cx="460851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36000" tIns="0" rIns="36000" bIns="0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800" baseline="0" dirty="0" smtClean="0">
                <a:solidFill>
                  <a:schemeClr val="tx1"/>
                </a:solidFill>
                <a:latin typeface="+mj-lt"/>
              </a:rPr>
              <a:t>FPA </a:t>
            </a:r>
            <a:r>
              <a:rPr lang="en-GB" sz="800" baseline="0" dirty="0" smtClean="0">
                <a:solidFill>
                  <a:schemeClr val="tx1"/>
                </a:solidFill>
                <a:latin typeface="+mj-lt"/>
              </a:rPr>
              <a:t>/ </a:t>
            </a:r>
            <a:r>
              <a:rPr lang="en-GB" sz="800" baseline="0" dirty="0" smtClean="0">
                <a:solidFill>
                  <a:schemeClr val="tx1"/>
                </a:solidFill>
                <a:latin typeface="+mj-lt"/>
              </a:rPr>
              <a:t>05 December </a:t>
            </a:r>
            <a:r>
              <a:rPr lang="en-GB" sz="800" baseline="0" dirty="0" smtClean="0">
                <a:solidFill>
                  <a:schemeClr val="tx1"/>
                </a:solidFill>
                <a:latin typeface="+mj-lt"/>
              </a:rPr>
              <a:t>2018</a:t>
            </a:r>
            <a:endParaRPr lang="en-GB" sz="800" dirty="0" smtClean="0">
              <a:solidFill>
                <a:schemeClr val="tx1"/>
              </a:solidFill>
              <a:latin typeface="+mj-lt"/>
            </a:endParaRPr>
          </a:p>
          <a:p>
            <a:pPr algn="ctr">
              <a:spcBef>
                <a:spcPct val="50000"/>
              </a:spcBef>
            </a:pPr>
            <a:r>
              <a:rPr lang="en-GB" sz="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2018, ITER Organization</a:t>
            </a:r>
            <a:endParaRPr lang="en-GB" sz="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1" name="Text Box 16"/>
          <p:cNvSpPr txBox="1">
            <a:spLocks noChangeArrowheads="1"/>
          </p:cNvSpPr>
          <p:nvPr userDrawn="1"/>
        </p:nvSpPr>
        <p:spPr bwMode="auto">
          <a:xfrm>
            <a:off x="8458200" y="4788000"/>
            <a:ext cx="585788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800" dirty="0">
                <a:latin typeface="+mj-lt"/>
              </a:rPr>
              <a:t>Page </a:t>
            </a:r>
            <a:fld id="{47BA91C2-74BF-4480-8BF1-C44F20807924}" type="slidenum">
              <a:rPr lang="en-GB" sz="800" smtClean="0">
                <a:latin typeface="+mj-lt"/>
              </a:rPr>
              <a:pPr>
                <a:spcBef>
                  <a:spcPct val="50000"/>
                </a:spcBef>
              </a:pPr>
              <a:t>‹#›</a:t>
            </a:fld>
            <a:endParaRPr lang="en-GB" sz="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32035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Relationship Id="rId3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4" Type="http://schemas.openxmlformats.org/officeDocument/2006/relationships/image" Target="../media/image25.jpeg"/><Relationship Id="rId5" Type="http://schemas.openxmlformats.org/officeDocument/2006/relationships/image" Target="../media/image26.jpeg"/><Relationship Id="rId6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jpeg"/><Relationship Id="rId5" Type="http://schemas.openxmlformats.org/officeDocument/2006/relationships/image" Target="../media/image29.jpeg"/><Relationship Id="rId6" Type="http://schemas.openxmlformats.org/officeDocument/2006/relationships/image" Target="../media/image30.jpeg"/><Relationship Id="rId7" Type="http://schemas.openxmlformats.org/officeDocument/2006/relationships/image" Target="../media/image31.jpeg"/><Relationship Id="rId8" Type="http://schemas.openxmlformats.org/officeDocument/2006/relationships/image" Target="../media/image32.jpeg"/><Relationship Id="rId9" Type="http://schemas.openxmlformats.org/officeDocument/2006/relationships/image" Target="../media/image33.emf"/><Relationship Id="rId10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35.jpg"/><Relationship Id="rId5" Type="http://schemas.openxmlformats.org/officeDocument/2006/relationships/image" Target="../media/image36.jpg"/><Relationship Id="rId6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4" Type="http://schemas.openxmlformats.org/officeDocument/2006/relationships/image" Target="../media/image38.png"/><Relationship Id="rId5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Relationship Id="rId3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Relationship Id="rId3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Relationship Id="rId3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jpeg"/><Relationship Id="rId5" Type="http://schemas.openxmlformats.org/officeDocument/2006/relationships/image" Target="../media/image51.jpeg"/><Relationship Id="rId6" Type="http://schemas.openxmlformats.org/officeDocument/2006/relationships/image" Target="../media/image52.jpeg"/><Relationship Id="rId7" Type="http://schemas.openxmlformats.org/officeDocument/2006/relationships/image" Target="../media/image16.gi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4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eg"/><Relationship Id="rId3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jpeg"/><Relationship Id="rId5" Type="http://schemas.openxmlformats.org/officeDocument/2006/relationships/image" Target="../media/image64.jpeg"/><Relationship Id="rId6" Type="http://schemas.openxmlformats.org/officeDocument/2006/relationships/image" Target="../media/image65.jpeg"/><Relationship Id="rId7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jpeg"/><Relationship Id="rId3" Type="http://schemas.openxmlformats.org/officeDocument/2006/relationships/image" Target="../media/image68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www.iter.org/doc/www/content/com/Lists/ITER%20Technical%20Reports/Attachments/9/ITER-Research-Plan_final_ITR_FINAL-Cover_High-Res.pdf" TargetMode="External"/><Relationship Id="rId3" Type="http://schemas.openxmlformats.org/officeDocument/2006/relationships/image" Target="../media/image7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jpg"/><Relationship Id="rId3" Type="http://schemas.openxmlformats.org/officeDocument/2006/relationships/image" Target="../media/image7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jpeg"/><Relationship Id="rId6" Type="http://schemas.openxmlformats.org/officeDocument/2006/relationships/image" Target="../media/image9.jpe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image" Target="../media/image12.gi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wmf"/><Relationship Id="rId4" Type="http://schemas.openxmlformats.org/officeDocument/2006/relationships/image" Target="../media/image77.wmf"/><Relationship Id="rId5" Type="http://schemas.openxmlformats.org/officeDocument/2006/relationships/image" Target="../media/image78.wmf"/><Relationship Id="rId6" Type="http://schemas.openxmlformats.org/officeDocument/2006/relationships/image" Target="../media/image79.png"/><Relationship Id="rId7" Type="http://schemas.openxmlformats.org/officeDocument/2006/relationships/image" Target="../media/image80.png"/><Relationship Id="rId8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4" Type="http://schemas.openxmlformats.org/officeDocument/2006/relationships/package" Target="../embeddings/Microsoft_Word_Document1.docx"/><Relationship Id="rId5" Type="http://schemas.openxmlformats.org/officeDocument/2006/relationships/image" Target="../media/image84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4" Type="http://schemas.openxmlformats.org/officeDocument/2006/relationships/image" Target="../media/image21.jp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3" t="11041" r="30145" b="30413"/>
          <a:stretch/>
        </p:blipFill>
        <p:spPr bwMode="auto">
          <a:xfrm>
            <a:off x="0" y="-20538"/>
            <a:ext cx="9144000" cy="5166360"/>
          </a:xfrm>
          <a:prstGeom prst="rect">
            <a:avLst/>
          </a:prstGeom>
          <a:solidFill>
            <a:srgbClr val="FFFFFF">
              <a:alpha val="7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>
            <a:spLocks/>
          </p:cNvSpPr>
          <p:nvPr/>
        </p:nvSpPr>
        <p:spPr>
          <a:xfrm>
            <a:off x="0" y="-18288"/>
            <a:ext cx="9144000" cy="5166360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5362" name="Rectangle 2"/>
          <p:cNvSpPr>
            <a:spLocks noGrp="1" noChangeAspect="1" noChangeArrowheads="1"/>
          </p:cNvSpPr>
          <p:nvPr>
            <p:ph type="ctrTitle"/>
          </p:nvPr>
        </p:nvSpPr>
        <p:spPr>
          <a:xfrm>
            <a:off x="467544" y="51470"/>
            <a:ext cx="8136904" cy="1008112"/>
          </a:xfrm>
        </p:spPr>
        <p:txBody>
          <a:bodyPr/>
          <a:lstStyle/>
          <a:p>
            <a:r>
              <a:rPr lang="en-US" dirty="0" smtClean="0"/>
              <a:t>Expectations for ITER in the 2020’s</a:t>
            </a:r>
            <a:endParaRPr lang="en-US" dirty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15616" y="3616728"/>
            <a:ext cx="6984776" cy="1526772"/>
          </a:xfrm>
        </p:spPr>
        <p:txBody>
          <a:bodyPr/>
          <a:lstStyle/>
          <a:p>
            <a:r>
              <a:rPr lang="en-US" dirty="0" smtClean="0"/>
              <a:t>T.C. Luce</a:t>
            </a:r>
            <a:endParaRPr lang="en-US" dirty="0"/>
          </a:p>
          <a:p>
            <a:r>
              <a:rPr lang="en-US" dirty="0" smtClean="0"/>
              <a:t>Director, Science and Operations Department</a:t>
            </a:r>
          </a:p>
          <a:p>
            <a:r>
              <a:rPr lang="en-US" dirty="0" smtClean="0"/>
              <a:t>Chief Scientist</a:t>
            </a:r>
          </a:p>
          <a:p>
            <a:r>
              <a:rPr lang="en-US" dirty="0" smtClean="0"/>
              <a:t>ITER Organization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arnouxr\Documents\Work\En Cours\PF COIL WITH GIAN SEPT 2017\OK\OK_OK\PF5_fab_1E-nef_smal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0" b="16654"/>
          <a:stretch/>
        </p:blipFill>
        <p:spPr bwMode="auto">
          <a:xfrm>
            <a:off x="35496" y="0"/>
            <a:ext cx="9098357" cy="4681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496" y="3867894"/>
            <a:ext cx="5873830" cy="830997"/>
          </a:xfrm>
          <a:prstGeom prst="rect">
            <a:avLst/>
          </a:prstGeom>
          <a:solidFill>
            <a:schemeClr val="tx1">
              <a:lumMod val="50000"/>
              <a:lumOff val="50000"/>
              <a:alpha val="92000"/>
            </a:schemeClr>
          </a:solidFill>
          <a:ln w="3175">
            <a:solidFill>
              <a:srgbClr val="FFC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ja-JP" sz="1600" dirty="0"/>
              <a:t>Too large to be transported by road, four of ITER’s </a:t>
            </a:r>
            <a:r>
              <a:rPr lang="en-US" altLang="ja-JP" sz="1600" dirty="0" smtClean="0"/>
              <a:t>six </a:t>
            </a:r>
            <a:r>
              <a:rPr lang="en-US" altLang="ja-JP" sz="1600" dirty="0"/>
              <a:t>poloidal field coils, 8 to 24 m in diametre) will be assembled by Europe in this </a:t>
            </a:r>
            <a:r>
              <a:rPr lang="en-US" sz="1600" dirty="0"/>
              <a:t>12,000 m² </a:t>
            </a:r>
            <a:r>
              <a:rPr lang="en-US" altLang="ja-JP" sz="1600" dirty="0"/>
              <a:t>facility. </a:t>
            </a:r>
          </a:p>
        </p:txBody>
      </p:sp>
      <p:sp>
        <p:nvSpPr>
          <p:cNvPr id="8" name="Rectangle 7"/>
          <p:cNvSpPr/>
          <p:nvPr/>
        </p:nvSpPr>
        <p:spPr>
          <a:xfrm>
            <a:off x="-35894" y="-44113"/>
            <a:ext cx="9179894" cy="707886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  <a:extLst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PF Coil winding facility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\\iter\cfs\public\rotellr\INTERFACE_FREEZING_PRESENTATION\6 coil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059563"/>
            <a:ext cx="3799200" cy="2662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496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5"/>
          <p:cNvSpPr>
            <a:spLocks noChangeAspect="1" noChangeArrowheads="1"/>
          </p:cNvSpPr>
          <p:nvPr/>
        </p:nvSpPr>
        <p:spPr bwMode="auto">
          <a:xfrm>
            <a:off x="569914" y="3600487"/>
            <a:ext cx="8497887" cy="454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1170" tIns="45594" rIns="91170" bIns="45594" anchor="ctr"/>
          <a:lstStyle>
            <a:lvl1pPr>
              <a:defRPr sz="2400" u="sng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marL="0" marR="0" lvl="0" indent="0" algn="just" defTabSz="914400" rtl="0" eaLnBrk="1" fontAlgn="ctr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ko-KR" sz="2100" b="0" i="1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imes New Roman" pitchFamily="18" charset="0"/>
              <a:ea typeface="굴림" pitchFamily="34" charset="-127"/>
              <a:cs typeface="+mn-cs"/>
            </a:endParaRPr>
          </a:p>
        </p:txBody>
      </p:sp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1196978" y="54626"/>
            <a:ext cx="7416823" cy="522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170" tIns="45594" rIns="91170" bIns="45594">
            <a:spAutoFit/>
          </a:bodyPr>
          <a:lstStyle>
            <a:lvl1pPr>
              <a:defRPr sz="2400" u="sng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Poloidal Field Coils</a:t>
            </a:r>
            <a:r>
              <a:rPr kumimoji="0" lang="en-US" alt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 Production</a:t>
            </a:r>
            <a:endParaRPr kumimoji="0" lang="en-GB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26631" name="Text Box 3"/>
          <p:cNvSpPr txBox="1">
            <a:spLocks noChangeArrowheads="1"/>
          </p:cNvSpPr>
          <p:nvPr/>
        </p:nvSpPr>
        <p:spPr bwMode="auto">
          <a:xfrm>
            <a:off x="220858" y="565317"/>
            <a:ext cx="8780835" cy="9263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63912" tIns="31957" rIns="63912" bIns="31957">
            <a:spAutoFit/>
          </a:bodyPr>
          <a:lstStyle>
            <a:lvl1pPr marL="400050" indent="-400050">
              <a:defRPr sz="2400" u="sng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lvl="0" algn="just">
              <a:buFontTx/>
              <a:buChar char="•"/>
              <a:defRPr/>
            </a:pPr>
            <a:r>
              <a:rPr lang="en-GB" altLang="ko-KR" sz="1400" u="none" dirty="0" err="1" smtClean="0">
                <a:solidFill>
                  <a:srgbClr val="000099"/>
                </a:solidFill>
                <a:latin typeface="Arial" panose="020B0604020202020204" pitchFamily="34" charset="0"/>
                <a:ea typeface="굴림" pitchFamily="34" charset="-127"/>
                <a:cs typeface="Arial" panose="020B0604020202020204" pitchFamily="34" charset="0"/>
              </a:rPr>
              <a:t>Cadarache</a:t>
            </a:r>
            <a:r>
              <a:rPr lang="en-GB" altLang="ko-KR" sz="1400" u="none" dirty="0" smtClean="0">
                <a:solidFill>
                  <a:srgbClr val="000099"/>
                </a:solidFill>
                <a:latin typeface="Arial" panose="020B0604020202020204" pitchFamily="34" charset="0"/>
                <a:ea typeface="굴림" pitchFamily="34" charset="-127"/>
                <a:cs typeface="Arial" panose="020B0604020202020204" pitchFamily="34" charset="0"/>
              </a:rPr>
              <a:t>: Production of the Double Pancakes is well underway for PF5 (6 wound, 2 impregnated, 2 preparing for impregnation). </a:t>
            </a:r>
            <a:r>
              <a:rPr lang="en-US" altLang="ko-KR" sz="1400" u="none" dirty="0">
                <a:solidFill>
                  <a:srgbClr val="000099"/>
                </a:solidFill>
                <a:latin typeface="Arial" panose="020B0604020202020204" pitchFamily="34" charset="0"/>
                <a:ea typeface="굴림" pitchFamily="34" charset="-127"/>
                <a:cs typeface="Arial" panose="020B0604020202020204" pitchFamily="34" charset="0"/>
              </a:rPr>
              <a:t>Installation of the </a:t>
            </a:r>
            <a:r>
              <a:rPr lang="en-US" altLang="ko-KR" sz="1400" u="none" dirty="0" smtClean="0">
                <a:solidFill>
                  <a:srgbClr val="000099"/>
                </a:solidFill>
                <a:latin typeface="Arial" panose="020B0604020202020204" pitchFamily="34" charset="0"/>
                <a:ea typeface="굴림" pitchFamily="34" charset="-127"/>
                <a:cs typeface="Arial" panose="020B0604020202020204" pitchFamily="34" charset="0"/>
              </a:rPr>
              <a:t>Cold Test Facility </a:t>
            </a:r>
            <a:r>
              <a:rPr lang="en-US" altLang="ko-KR" sz="1400" u="none" dirty="0">
                <a:solidFill>
                  <a:srgbClr val="000099"/>
                </a:solidFill>
                <a:latin typeface="Arial" panose="020B0604020202020204" pitchFamily="34" charset="0"/>
                <a:ea typeface="굴림" pitchFamily="34" charset="-127"/>
                <a:cs typeface="Arial" panose="020B0604020202020204" pitchFamily="34" charset="0"/>
              </a:rPr>
              <a:t>in </a:t>
            </a:r>
            <a:r>
              <a:rPr lang="en-US" altLang="ko-KR" sz="1400" u="none" dirty="0" smtClean="0">
                <a:solidFill>
                  <a:srgbClr val="000099"/>
                </a:solidFill>
                <a:latin typeface="Arial" panose="020B0604020202020204" pitchFamily="34" charset="0"/>
                <a:ea typeface="굴림" pitchFamily="34" charset="-127"/>
                <a:cs typeface="Arial" panose="020B0604020202020204" pitchFamily="34" charset="0"/>
              </a:rPr>
              <a:t>progress</a:t>
            </a:r>
            <a:r>
              <a:rPr lang="en-US" altLang="ko-KR" sz="1400" u="none" dirty="0">
                <a:solidFill>
                  <a:srgbClr val="000099"/>
                </a:solidFill>
                <a:latin typeface="Arial" panose="020B0604020202020204" pitchFamily="34" charset="0"/>
                <a:ea typeface="굴림" pitchFamily="34" charset="-127"/>
                <a:cs typeface="Arial" panose="020B0604020202020204" pitchFamily="34" charset="0"/>
              </a:rPr>
              <a:t>;</a:t>
            </a:r>
            <a:r>
              <a:rPr lang="en-US" altLang="ko-KR" sz="1400" u="none" dirty="0" smtClean="0">
                <a:solidFill>
                  <a:srgbClr val="000099"/>
                </a:solidFill>
                <a:latin typeface="Arial" panose="020B0604020202020204" pitchFamily="34" charset="0"/>
                <a:ea typeface="굴림" pitchFamily="34" charset="-127"/>
                <a:cs typeface="Arial" panose="020B0604020202020204" pitchFamily="34" charset="0"/>
              </a:rPr>
              <a:t> </a:t>
            </a:r>
            <a:endParaRPr lang="en-GB" altLang="ko-KR" sz="1400" u="none" dirty="0" smtClean="0">
              <a:solidFill>
                <a:srgbClr val="000099"/>
              </a:solidFill>
              <a:latin typeface="Arial" panose="020B0604020202020204" pitchFamily="34" charset="0"/>
              <a:ea typeface="굴림" pitchFamily="34" charset="-127"/>
              <a:cs typeface="Arial" panose="020B0604020202020204" pitchFamily="34" charset="0"/>
            </a:endParaRPr>
          </a:p>
          <a:p>
            <a:pPr lvl="0" algn="just">
              <a:buFontTx/>
              <a:buChar char="•"/>
              <a:defRPr/>
            </a:pPr>
            <a:r>
              <a:rPr lang="en-GB" altLang="ko-KR" sz="1400" u="none" dirty="0" smtClean="0">
                <a:solidFill>
                  <a:srgbClr val="000099"/>
                </a:solidFill>
                <a:latin typeface="Arial" panose="020B0604020202020204" pitchFamily="34" charset="0"/>
                <a:ea typeface="굴림" pitchFamily="34" charset="-127"/>
                <a:cs typeface="Arial" panose="020B0604020202020204" pitchFamily="34" charset="0"/>
              </a:rPr>
              <a:t>ASIPP (CN): Production of the Double Pancakes almost completed for PF6 (9 wound-all completed, 8 impregnated, the last one preparing for impregnation).</a:t>
            </a:r>
            <a:r>
              <a:rPr lang="en-US" altLang="ko-KR" sz="1400" u="none" dirty="0">
                <a:solidFill>
                  <a:srgbClr val="000099"/>
                </a:solidFill>
                <a:latin typeface="Arial" panose="020B0604020202020204" pitchFamily="34" charset="0"/>
                <a:ea typeface="굴림" pitchFamily="34" charset="-127"/>
                <a:cs typeface="Arial" panose="020B0604020202020204" pitchFamily="34" charset="0"/>
              </a:rPr>
              <a:t> Stacking of the DPs has </a:t>
            </a:r>
            <a:r>
              <a:rPr lang="en-US" altLang="ko-KR" sz="1400" u="none" dirty="0" smtClean="0">
                <a:solidFill>
                  <a:srgbClr val="000099"/>
                </a:solidFill>
                <a:latin typeface="Arial" panose="020B0604020202020204" pitchFamily="34" charset="0"/>
                <a:ea typeface="굴림" pitchFamily="34" charset="-127"/>
                <a:cs typeface="Arial" panose="020B0604020202020204" pitchFamily="34" charset="0"/>
              </a:rPr>
              <a:t>started.</a:t>
            </a:r>
            <a:endParaRPr lang="en-GB" altLang="ko-KR" sz="1400" u="none" dirty="0">
              <a:solidFill>
                <a:srgbClr val="000099"/>
              </a:solidFill>
              <a:latin typeface="Arial" panose="020B0604020202020204" pitchFamily="34" charset="0"/>
              <a:ea typeface="굴림" pitchFamily="34" charset="-127"/>
              <a:cs typeface="Arial" panose="020B0604020202020204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9077184"/>
              </p:ext>
            </p:extLst>
          </p:nvPr>
        </p:nvGraphicFramePr>
        <p:xfrm>
          <a:off x="35496" y="1496941"/>
          <a:ext cx="9108504" cy="3955129"/>
        </p:xfrm>
        <a:graphic>
          <a:graphicData uri="http://schemas.openxmlformats.org/drawingml/2006/table">
            <a:tbl>
              <a:tblPr firstRow="1" firstCol="1" bandRow="1"/>
              <a:tblGrid>
                <a:gridCol w="456872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53977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202432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1" u="none" kern="1200" dirty="0">
                        <a:solidFill>
                          <a:srgbClr val="000099"/>
                        </a:solidFill>
                        <a:latin typeface="Arial" panose="020B0604020202020204" pitchFamily="34" charset="0"/>
                        <a:ea typeface="굴림" pitchFamily="34" charset="-127"/>
                        <a:cs typeface="Arial" panose="020B0604020202020204" pitchFamily="34" charset="0"/>
                      </a:endParaRPr>
                    </a:p>
                  </a:txBody>
                  <a:tcPr marL="48246" marR="4824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87313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sz="1400" b="1" u="none" kern="1200" dirty="0" smtClean="0">
                        <a:solidFill>
                          <a:srgbClr val="000099"/>
                        </a:solidFill>
                        <a:latin typeface="Arial" panose="020B0604020202020204" pitchFamily="34" charset="0"/>
                        <a:ea typeface="굴림" pitchFamily="34" charset="-127"/>
                        <a:cs typeface="Arial" panose="020B0604020202020204" pitchFamily="34" charset="0"/>
                      </a:endParaRPr>
                    </a:p>
                  </a:txBody>
                  <a:tcPr marL="48246" marR="4824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526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500" b="1" dirty="0">
                          <a:effectLst/>
                          <a:latin typeface="+mn-lt"/>
                          <a:ea typeface="Malgun Gothic"/>
                          <a:cs typeface="Times New Roman"/>
                        </a:rPr>
                        <a:t> </a:t>
                      </a:r>
                    </a:p>
                  </a:txBody>
                  <a:tcPr marL="48246" marR="4824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500" b="1" dirty="0">
                          <a:effectLst/>
                          <a:latin typeface="+mn-lt"/>
                          <a:ea typeface="Malgun Gothic"/>
                          <a:cs typeface="Times New Roman"/>
                        </a:rPr>
                        <a:t> </a:t>
                      </a:r>
                    </a:p>
                  </a:txBody>
                  <a:tcPr marL="48246" marR="4824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pSp>
        <p:nvGrpSpPr>
          <p:cNvPr id="11" name="Group 10"/>
          <p:cNvGrpSpPr/>
          <p:nvPr/>
        </p:nvGrpSpPr>
        <p:grpSpPr>
          <a:xfrm>
            <a:off x="166912" y="153246"/>
            <a:ext cx="609847" cy="408661"/>
            <a:chOff x="456813" y="195262"/>
            <a:chExt cx="609847" cy="408661"/>
          </a:xfrm>
        </p:grpSpPr>
        <p:pic>
          <p:nvPicPr>
            <p:cNvPr id="13" name="Picture 2" descr="Image result for eu fla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813" y="195262"/>
              <a:ext cx="609847" cy="4086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>
              <a:spLocks noChangeArrowheads="1"/>
            </p:cNvSpPr>
            <p:nvPr/>
          </p:nvSpPr>
          <p:spPr bwMode="auto">
            <a:xfrm>
              <a:off x="467544" y="203813"/>
              <a:ext cx="576262" cy="400110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rPr>
                <a:t>EU</a:t>
              </a:r>
              <a:endParaRPr kumimoji="0" lang="en-GB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</p:grpSp>
      <p:pic>
        <p:nvPicPr>
          <p:cNvPr id="1026" name="Picture 2" descr="14d3205d$5$165e7879a2b$Coremail$jam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2023" y="1545766"/>
            <a:ext cx="4158449" cy="311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662023" y="1563638"/>
            <a:ext cx="4140434" cy="307777"/>
          </a:xfrm>
          <a:prstGeom prst="rect">
            <a:avLst/>
          </a:prstGeom>
          <a:solidFill>
            <a:schemeClr val="tx1">
              <a:alpha val="62000"/>
            </a:schemeClr>
          </a:solidFill>
        </p:spPr>
        <p:txBody>
          <a:bodyPr wrap="square" rtlCol="0">
            <a:spAutoFit/>
          </a:bodyPr>
          <a:lstStyle>
            <a:defPPr>
              <a:defRPr lang="en-GB"/>
            </a:defPPr>
            <a:lvl1pPr lvl="0" algn="ctr">
              <a:defRPr sz="1400" b="1">
                <a:solidFill>
                  <a:srgbClr val="FFFFFF"/>
                </a:solidFill>
                <a:latin typeface="Arial"/>
              </a:defRPr>
            </a:lvl1pPr>
          </a:lstStyle>
          <a:p>
            <a:r>
              <a:rPr lang="en-GB" dirty="0"/>
              <a:t>PF6 – Stacking of DPs started in ASIPP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82" y="1536727"/>
            <a:ext cx="4175385" cy="312325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4162" y="1536727"/>
            <a:ext cx="4189805" cy="307777"/>
          </a:xfrm>
          <a:prstGeom prst="rect">
            <a:avLst/>
          </a:prstGeom>
          <a:solidFill>
            <a:schemeClr val="tx1">
              <a:alpha val="62000"/>
            </a:schemeClr>
          </a:solidFill>
        </p:spPr>
        <p:txBody>
          <a:bodyPr wrap="square" rtlCol="0">
            <a:spAutoFit/>
          </a:bodyPr>
          <a:lstStyle>
            <a:defPPr>
              <a:defRPr lang="en-GB"/>
            </a:defPPr>
            <a:lvl1pPr lvl="0" algn="ctr">
              <a:defRPr sz="1400" b="1">
                <a:solidFill>
                  <a:srgbClr val="FFFFFF"/>
                </a:solidFill>
                <a:latin typeface="Arial"/>
              </a:defRPr>
            </a:lvl1pPr>
          </a:lstStyle>
          <a:p>
            <a:r>
              <a:rPr lang="en-GB" dirty="0"/>
              <a:t>PF5 – DP7 impregnated in </a:t>
            </a:r>
            <a:r>
              <a:rPr lang="en-GB" dirty="0" err="1"/>
              <a:t>Cadarache</a:t>
            </a:r>
            <a:endParaRPr lang="en-GB" dirty="0"/>
          </a:p>
        </p:txBody>
      </p:sp>
      <p:pic>
        <p:nvPicPr>
          <p:cNvPr id="17" name="Picture 7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9436" y="157521"/>
            <a:ext cx="58690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9417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8" y="195486"/>
            <a:ext cx="465229" cy="30937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63588" y="115904"/>
            <a:ext cx="5657339" cy="312571"/>
          </a:xfrm>
        </p:spPr>
        <p:txBody>
          <a:bodyPr/>
          <a:lstStyle/>
          <a:p>
            <a:pPr algn="l"/>
            <a:r>
              <a:rPr lang="en-US" sz="2800" dirty="0" smtClean="0">
                <a:solidFill>
                  <a:srgbClr val="333399"/>
                </a:solidFill>
                <a:latin typeface="+mn-lt"/>
              </a:rPr>
              <a:t>Current Progress </a:t>
            </a:r>
            <a:r>
              <a:rPr lang="en-US" sz="2800" dirty="0" smtClean="0">
                <a:solidFill>
                  <a:srgbClr val="333399"/>
                </a:solidFill>
                <a:latin typeface="+mn-lt"/>
              </a:rPr>
              <a:t>PF1 </a:t>
            </a:r>
            <a:r>
              <a:rPr lang="en-US" sz="2800" dirty="0" smtClean="0">
                <a:solidFill>
                  <a:srgbClr val="333399"/>
                </a:solidFill>
                <a:latin typeface="+mn-lt"/>
              </a:rPr>
              <a:t>Coil</a:t>
            </a:r>
            <a:endParaRPr lang="en-GB" sz="2800" dirty="0">
              <a:solidFill>
                <a:srgbClr val="333399"/>
              </a:solidFill>
              <a:latin typeface="+mn-lt"/>
            </a:endParaRP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6336196" y="1224794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solidFill>
                <a:srgbClr val="333399"/>
              </a:solidFill>
              <a:latin typeface="+mn-lt"/>
            </a:endParaRP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7192763" y="1928883"/>
            <a:ext cx="134143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solidFill>
                <a:srgbClr val="333399"/>
              </a:solidFill>
              <a:latin typeface="+mn-lt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01578" y="2373961"/>
            <a:ext cx="19467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333399"/>
                </a:solidFill>
                <a:latin typeface="+mn-lt"/>
              </a:rPr>
              <a:t>Upper </a:t>
            </a:r>
            <a:r>
              <a:rPr lang="en-US" sz="1200" dirty="0">
                <a:solidFill>
                  <a:srgbClr val="333399"/>
                </a:solidFill>
                <a:latin typeface="+mn-lt"/>
              </a:rPr>
              <a:t>layer </a:t>
            </a:r>
            <a:r>
              <a:rPr lang="en-US" sz="1200" dirty="0" smtClean="0">
                <a:solidFill>
                  <a:srgbClr val="333399"/>
                </a:solidFill>
                <a:latin typeface="+mn-lt"/>
              </a:rPr>
              <a:t>winding of Double Pancake (DP) #7</a:t>
            </a:r>
            <a:endParaRPr lang="ru-RU" sz="1200" dirty="0">
              <a:solidFill>
                <a:srgbClr val="333399"/>
              </a:solidFill>
              <a:latin typeface="+mn-lt"/>
            </a:endParaRPr>
          </a:p>
        </p:txBody>
      </p:sp>
      <p:pic>
        <p:nvPicPr>
          <p:cNvPr id="1026" name="Рисунок 4" descr="C:\РАБОТА\ТЕХНИЧЕСКАЯ ДОКУМЕНТАЦИЯ ИТЭР ПО КАТУШКЕ PF1\MIP\7th Sc DP type AT2\IMG_20180724_0906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16805"/>
            <a:ext cx="1960575" cy="1473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Рисунок 5" descr="C:\РАБОТА\ТЕХНИЧЕСКАЯ ДОКУМЕНТАЦИЯ ИТЭР ПО КАТУШКЕ PF1\MIP\1st Sc DP type A\Measuring\СТРАНИЦА 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317" y="699542"/>
            <a:ext cx="3096471" cy="1627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2575997" y="2366759"/>
            <a:ext cx="29321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333399"/>
                </a:solidFill>
                <a:latin typeface="+mn-lt"/>
              </a:rPr>
              <a:t>Measured </a:t>
            </a:r>
            <a:r>
              <a:rPr lang="en-US" sz="1200" dirty="0">
                <a:solidFill>
                  <a:srgbClr val="333399"/>
                </a:solidFill>
                <a:latin typeface="+mn-lt"/>
              </a:rPr>
              <a:t>diagram of </a:t>
            </a:r>
            <a:r>
              <a:rPr lang="en-US" sz="1200" dirty="0" smtClean="0">
                <a:solidFill>
                  <a:srgbClr val="333399"/>
                </a:solidFill>
                <a:latin typeface="+mn-lt"/>
              </a:rPr>
              <a:t>DP 07 </a:t>
            </a:r>
            <a:r>
              <a:rPr lang="en-US" sz="1200" dirty="0" smtClean="0">
                <a:solidFill>
                  <a:srgbClr val="333399"/>
                </a:solidFill>
                <a:latin typeface="+mn-lt"/>
              </a:rPr>
              <a:t>flat</a:t>
            </a:r>
            <a:r>
              <a:rPr lang="en-US" sz="1200" dirty="0" smtClean="0">
                <a:solidFill>
                  <a:srgbClr val="333399"/>
                </a:solidFill>
                <a:latin typeface="+mn-lt"/>
              </a:rPr>
              <a:t>ness </a:t>
            </a:r>
            <a:endParaRPr lang="ru-RU" sz="1200" dirty="0">
              <a:solidFill>
                <a:srgbClr val="333399"/>
              </a:solidFill>
              <a:latin typeface="+mn-lt"/>
            </a:endParaRPr>
          </a:p>
        </p:txBody>
      </p:sp>
      <p:pic>
        <p:nvPicPr>
          <p:cNvPr id="1028" name="Рисунок 6" descr="C:\РАБОТА\ТЕХНИЧЕСКАЯ ДОКУМЕНТАЦИЯ ИТЭР ПО КАТУШКЕ PF1\MIP\1st Sc DP type A\Measuring\Радиусы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706" y="2643758"/>
            <a:ext cx="2026382" cy="1463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Рисунок 26" descr="C:\РАБОТА\ДОГОВОРЫ, ОТЧЁТЫ\ТЕХНИЧЕСКАЯ ДОКУМЕНТАЦИЯ ИТЭР ПО КАТУШКЕ PF1\MIP\4th Sc DP type A\Measuring\IMG_4517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00192" y="2551150"/>
            <a:ext cx="2428459" cy="1892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5959629" y="4454991"/>
            <a:ext cx="314887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333399"/>
                </a:solidFill>
                <a:latin typeface="+mn-lt"/>
              </a:rPr>
              <a:t>DP 04 after </a:t>
            </a:r>
            <a:r>
              <a:rPr lang="en-US" sz="1200" dirty="0">
                <a:solidFill>
                  <a:srgbClr val="333399"/>
                </a:solidFill>
                <a:latin typeface="+mn-lt"/>
              </a:rPr>
              <a:t>Vacuum Pressure Impregnation</a:t>
            </a:r>
            <a:endParaRPr lang="ru-RU" sz="1200" dirty="0">
              <a:solidFill>
                <a:srgbClr val="333399"/>
              </a:solidFill>
              <a:latin typeface="+mn-lt"/>
            </a:endParaRPr>
          </a:p>
        </p:txBody>
      </p:sp>
      <p:pic>
        <p:nvPicPr>
          <p:cNvPr id="28" name="Рисунок 27" descr="C:\РАБОТА\ДОГОВОРЫ, ОТЧЁТЫ\ТЕХНИЧЕСКАЯ ДОКУМЕНТАЦИЯ ИТЭР ПО КАТУШКЕ PF1\MIP\5th Sc DP type A\IMG_4461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1751" y="2952386"/>
            <a:ext cx="1517526" cy="11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287701" y="4129328"/>
            <a:ext cx="20880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333399"/>
                </a:solidFill>
                <a:latin typeface="+mn-lt"/>
              </a:rPr>
              <a:t>Conductor Termination Bending</a:t>
            </a:r>
            <a:endParaRPr lang="ru-RU" sz="1200" dirty="0">
              <a:solidFill>
                <a:srgbClr val="333399"/>
              </a:solidFill>
              <a:latin typeface="+mn-lt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474959" y="4411420"/>
            <a:ext cx="42297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333399"/>
                </a:solidFill>
                <a:latin typeface="+mn-lt"/>
              </a:rPr>
              <a:t>Fabrication of PF-1 Double Pancakes </a:t>
            </a:r>
            <a:r>
              <a:rPr lang="en-US" sz="1400" dirty="0" smtClean="0">
                <a:solidFill>
                  <a:srgbClr val="333399"/>
                </a:solidFill>
                <a:latin typeface="+mn-lt"/>
              </a:rPr>
              <a:t>on </a:t>
            </a:r>
            <a:r>
              <a:rPr lang="en-US" sz="1400" dirty="0" smtClean="0">
                <a:solidFill>
                  <a:srgbClr val="333399"/>
                </a:solidFill>
                <a:latin typeface="+mn-lt"/>
              </a:rPr>
              <a:t>schedule</a:t>
            </a:r>
            <a:endParaRPr lang="ru-RU" sz="1400" dirty="0">
              <a:solidFill>
                <a:srgbClr val="333399"/>
              </a:solidFill>
              <a:latin typeface="+mn-lt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2699792" y="4083918"/>
            <a:ext cx="32403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333399"/>
                </a:solidFill>
                <a:latin typeface="+mn-lt"/>
              </a:rPr>
              <a:t>D</a:t>
            </a:r>
            <a:r>
              <a:rPr lang="en-US" sz="1200" dirty="0" smtClean="0">
                <a:solidFill>
                  <a:srgbClr val="333399"/>
                </a:solidFill>
                <a:latin typeface="+mn-lt"/>
              </a:rPr>
              <a:t>iagram </a:t>
            </a:r>
            <a:r>
              <a:rPr lang="en-US" sz="1200" dirty="0">
                <a:solidFill>
                  <a:srgbClr val="333399"/>
                </a:solidFill>
                <a:latin typeface="+mn-lt"/>
              </a:rPr>
              <a:t>of </a:t>
            </a:r>
            <a:r>
              <a:rPr lang="en-US" sz="1200" dirty="0" smtClean="0">
                <a:solidFill>
                  <a:srgbClr val="333399"/>
                </a:solidFill>
                <a:latin typeface="+mn-lt"/>
              </a:rPr>
              <a:t>radius measurement of DP 07</a:t>
            </a:r>
            <a:endParaRPr lang="ru-RU" sz="1200" dirty="0">
              <a:solidFill>
                <a:srgbClr val="333399"/>
              </a:solidFill>
              <a:latin typeface="+mn-lt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673363" y="838862"/>
            <a:ext cx="1634941" cy="1060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Рисунок 28" descr="IMG_5148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268533" y="843282"/>
            <a:ext cx="1606098" cy="1060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Прямоугольник 29"/>
          <p:cNvSpPr/>
          <p:nvPr/>
        </p:nvSpPr>
        <p:spPr>
          <a:xfrm>
            <a:off x="5669171" y="2222743"/>
            <a:ext cx="343933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333399"/>
                </a:solidFill>
                <a:latin typeface="+mn-lt"/>
              </a:rPr>
              <a:t>Radiographic </a:t>
            </a:r>
            <a:r>
              <a:rPr lang="en-US" sz="1200" dirty="0" smtClean="0">
                <a:solidFill>
                  <a:srgbClr val="333399"/>
                </a:solidFill>
                <a:latin typeface="+mn-lt"/>
              </a:rPr>
              <a:t>test of DP06 welded helium inlet</a:t>
            </a:r>
            <a:endParaRPr lang="ru-RU" sz="1200" dirty="0">
              <a:solidFill>
                <a:srgbClr val="3333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4800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12982" y="15637"/>
            <a:ext cx="8001000" cy="411510"/>
          </a:xfrm>
        </p:spPr>
        <p:txBody>
          <a:bodyPr/>
          <a:lstStyle/>
          <a:p>
            <a:r>
              <a:rPr lang="en-US" sz="2800" dirty="0" smtClean="0">
                <a:solidFill>
                  <a:srgbClr val="333399"/>
                </a:solidFill>
              </a:rPr>
              <a:t>Progress of Vacuum Vessel (VV)</a:t>
            </a:r>
            <a:endParaRPr lang="en-GB" sz="2800" dirty="0">
              <a:solidFill>
                <a:srgbClr val="333399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652" y="4032157"/>
            <a:ext cx="30691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 smtClean="0">
                <a:solidFill>
                  <a:srgbClr val="333399"/>
                </a:solidFill>
                <a:latin typeface="+mn-lt"/>
                <a:ea typeface="+mn-ea"/>
              </a:rPr>
              <a:t>Poloidal </a:t>
            </a:r>
            <a:r>
              <a:rPr lang="en-US" altLang="ko-KR" sz="1200" dirty="0">
                <a:solidFill>
                  <a:srgbClr val="333399"/>
                </a:solidFill>
                <a:latin typeface="+mn-lt"/>
                <a:ea typeface="+mn-ea"/>
              </a:rPr>
              <a:t>Segment #</a:t>
            </a:r>
            <a:r>
              <a:rPr lang="en-US" altLang="ko-KR" sz="1200" dirty="0" smtClean="0">
                <a:solidFill>
                  <a:srgbClr val="333399"/>
                </a:solidFill>
                <a:latin typeface="+mn-lt"/>
                <a:ea typeface="+mn-ea"/>
              </a:rPr>
              <a:t>2 (PS2): </a:t>
            </a:r>
            <a:r>
              <a:rPr lang="en-US" altLang="ko-KR" sz="1200" dirty="0" smtClean="0">
                <a:solidFill>
                  <a:srgbClr val="333399"/>
                </a:solidFill>
                <a:latin typeface="+mn-lt"/>
                <a:ea typeface="+mn-ea"/>
              </a:rPr>
              <a:t>T</a:t>
            </a:r>
            <a:r>
              <a:rPr lang="en-US" altLang="ko-KR" sz="1200" dirty="0" smtClean="0">
                <a:solidFill>
                  <a:srgbClr val="333399"/>
                </a:solidFill>
                <a:latin typeface="+mn-lt"/>
                <a:ea typeface="+mn-ea"/>
              </a:rPr>
              <a:t>-rib</a:t>
            </a:r>
            <a:r>
              <a:rPr lang="en-US" altLang="ko-KR" sz="1200" dirty="0">
                <a:solidFill>
                  <a:srgbClr val="333399"/>
                </a:solidFill>
                <a:latin typeface="+mn-lt"/>
                <a:ea typeface="+mn-ea"/>
              </a:rPr>
              <a:t>, Flexible Support Housing (</a:t>
            </a:r>
            <a:r>
              <a:rPr lang="en-US" altLang="ko-KR" sz="1200" dirty="0" smtClean="0">
                <a:solidFill>
                  <a:srgbClr val="333399"/>
                </a:solidFill>
                <a:latin typeface="+mn-lt"/>
                <a:ea typeface="+mn-ea"/>
              </a:rPr>
              <a:t>FSH) and In-Wall </a:t>
            </a:r>
            <a:r>
              <a:rPr lang="en-US" altLang="ko-KR" sz="1200" dirty="0">
                <a:solidFill>
                  <a:srgbClr val="333399"/>
                </a:solidFill>
                <a:latin typeface="+mn-lt"/>
                <a:ea typeface="+mn-ea"/>
              </a:rPr>
              <a:t>Shielding </a:t>
            </a:r>
            <a:r>
              <a:rPr lang="en-US" altLang="ko-KR" sz="1200" dirty="0" smtClean="0">
                <a:solidFill>
                  <a:srgbClr val="333399"/>
                </a:solidFill>
                <a:latin typeface="+mn-lt"/>
                <a:ea typeface="+mn-ea"/>
              </a:rPr>
              <a:t>Support </a:t>
            </a:r>
            <a:r>
              <a:rPr lang="en-US" altLang="ko-KR" sz="1200" dirty="0">
                <a:solidFill>
                  <a:srgbClr val="333399"/>
                </a:solidFill>
                <a:latin typeface="+mn-lt"/>
                <a:ea typeface="+mn-ea"/>
              </a:rPr>
              <a:t>Rib (IWS SR) Assembly</a:t>
            </a:r>
            <a:endParaRPr lang="ko-KR" altLang="en-US" sz="1200" dirty="0">
              <a:solidFill>
                <a:srgbClr val="333399"/>
              </a:solidFill>
              <a:latin typeface="+mn-lt"/>
              <a:ea typeface="+mn-e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69646" y="3994060"/>
            <a:ext cx="29431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 smtClean="0">
                <a:solidFill>
                  <a:srgbClr val="333399"/>
                </a:solidFill>
                <a:latin typeface="+mn-lt"/>
              </a:rPr>
              <a:t>Poloidal  Segment #3 (PS3): Completion of In-Wall Shielding Block Assembly</a:t>
            </a:r>
            <a:endParaRPr lang="ko-KR" altLang="en-US" sz="1400" dirty="0">
              <a:solidFill>
                <a:srgbClr val="333399"/>
              </a:solidFill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05538" y="4032157"/>
            <a:ext cx="29384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 smtClean="0">
                <a:solidFill>
                  <a:srgbClr val="333399"/>
                </a:solidFill>
                <a:latin typeface="+mn-lt"/>
              </a:rPr>
              <a:t>Poloidal </a:t>
            </a:r>
            <a:r>
              <a:rPr lang="en-US" altLang="ko-KR" sz="1400" dirty="0">
                <a:solidFill>
                  <a:srgbClr val="333399"/>
                </a:solidFill>
                <a:latin typeface="+mn-lt"/>
              </a:rPr>
              <a:t>Segment </a:t>
            </a:r>
            <a:r>
              <a:rPr lang="en-US" altLang="ko-KR" sz="1400" dirty="0" smtClean="0">
                <a:solidFill>
                  <a:srgbClr val="333399"/>
                </a:solidFill>
                <a:latin typeface="+mn-lt"/>
              </a:rPr>
              <a:t>#4 (PS4): T-rib, FSH and IWS SR Assembly </a:t>
            </a:r>
            <a:endParaRPr lang="ko-KR" altLang="en-US" sz="1400" dirty="0">
              <a:solidFill>
                <a:srgbClr val="333399"/>
              </a:solidFill>
              <a:latin typeface="+mn-lt"/>
            </a:endParaRPr>
          </a:p>
        </p:txBody>
      </p:sp>
      <p:sp>
        <p:nvSpPr>
          <p:cNvPr id="22" name="Rectangle 3"/>
          <p:cNvSpPr/>
          <p:nvPr/>
        </p:nvSpPr>
        <p:spPr>
          <a:xfrm>
            <a:off x="143508" y="718413"/>
            <a:ext cx="8928992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9750" lvl="1" indent="-269875" eaLnBrk="1" fontAlgn="auto" hangingPunct="1">
              <a:lnSpc>
                <a:spcPts val="22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altLang="ko-KR" sz="1800" dirty="0" smtClean="0">
                <a:solidFill>
                  <a:srgbClr val="333399"/>
                </a:solidFill>
                <a:latin typeface="+mn-lt"/>
                <a:ea typeface="MS Mincho"/>
                <a:cs typeface="Times New Roman"/>
              </a:rPr>
              <a:t>Manufacture </a:t>
            </a:r>
            <a:r>
              <a:rPr lang="en-US" altLang="ko-KR" sz="1800" dirty="0">
                <a:solidFill>
                  <a:srgbClr val="333399"/>
                </a:solidFill>
                <a:latin typeface="+mn-lt"/>
                <a:ea typeface="MS Mincho"/>
                <a:cs typeface="Times New Roman"/>
              </a:rPr>
              <a:t>of </a:t>
            </a:r>
            <a:r>
              <a:rPr lang="en-US" altLang="ko-KR" sz="1800" dirty="0" smtClean="0">
                <a:solidFill>
                  <a:srgbClr val="333399"/>
                </a:solidFill>
                <a:latin typeface="+mn-lt"/>
                <a:ea typeface="MS Mincho"/>
                <a:cs typeface="Times New Roman"/>
              </a:rPr>
              <a:t>VV </a:t>
            </a:r>
            <a:r>
              <a:rPr lang="en-US" altLang="ko-KR" sz="1800" dirty="0">
                <a:solidFill>
                  <a:srgbClr val="333399"/>
                </a:solidFill>
                <a:latin typeface="+mn-lt"/>
                <a:ea typeface="MS Mincho"/>
                <a:cs typeface="Times New Roman"/>
              </a:rPr>
              <a:t>Sectors by </a:t>
            </a:r>
            <a:r>
              <a:rPr lang="en-US" altLang="ko-KR" sz="1800" dirty="0" smtClean="0">
                <a:solidFill>
                  <a:srgbClr val="333399"/>
                </a:solidFill>
                <a:latin typeface="+mn-lt"/>
                <a:ea typeface="MS Mincho"/>
                <a:cs typeface="Times New Roman"/>
              </a:rPr>
              <a:t>HHI is ongoing in </a:t>
            </a:r>
            <a:r>
              <a:rPr lang="en-US" altLang="ko-KR" sz="1800" dirty="0">
                <a:solidFill>
                  <a:srgbClr val="333399"/>
                </a:solidFill>
                <a:latin typeface="+mn-lt"/>
                <a:ea typeface="MS Mincho"/>
                <a:cs typeface="Times New Roman"/>
              </a:rPr>
              <a:t>order to</a:t>
            </a:r>
            <a:r>
              <a:rPr lang="en-US" altLang="ko-KR" sz="1800" dirty="0" smtClean="0">
                <a:latin typeface="+mn-lt"/>
                <a:ea typeface="MS Mincho"/>
                <a:cs typeface="Times New Roman"/>
              </a:rPr>
              <a:t> </a:t>
            </a:r>
            <a:r>
              <a:rPr lang="en-US" altLang="ko-KR" sz="1800" dirty="0" smtClean="0">
                <a:solidFill>
                  <a:srgbClr val="333399"/>
                </a:solidFill>
                <a:latin typeface="+mn-lt"/>
                <a:ea typeface="MS Mincho"/>
                <a:cs typeface="Times New Roman"/>
              </a:rPr>
              <a:t>ensure First </a:t>
            </a:r>
            <a:r>
              <a:rPr lang="en-US" altLang="ko-KR" sz="1800" dirty="0">
                <a:solidFill>
                  <a:srgbClr val="333399"/>
                </a:solidFill>
                <a:latin typeface="+mn-lt"/>
                <a:ea typeface="MS Mincho"/>
                <a:cs typeface="Times New Roman"/>
              </a:rPr>
              <a:t>Plasma in December </a:t>
            </a:r>
            <a:r>
              <a:rPr lang="en-US" altLang="ko-KR" sz="1800" dirty="0" smtClean="0">
                <a:solidFill>
                  <a:srgbClr val="333399"/>
                </a:solidFill>
                <a:latin typeface="+mn-lt"/>
                <a:ea typeface="MS Mincho"/>
                <a:cs typeface="Times New Roman"/>
              </a:rPr>
              <a:t>2025, but with many technical challenges;</a:t>
            </a:r>
          </a:p>
          <a:p>
            <a:pPr marL="539750" lvl="1" indent="-269875" eaLnBrk="1" fontAlgn="auto" hangingPunct="1">
              <a:lnSpc>
                <a:spcPts val="22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altLang="ko-KR" sz="1800" dirty="0" smtClean="0">
                <a:solidFill>
                  <a:srgbClr val="333399"/>
                </a:solidFill>
                <a:latin typeface="+mn-lt"/>
                <a:ea typeface="MS Mincho"/>
                <a:cs typeface="Times New Roman"/>
              </a:rPr>
              <a:t>Manufacturing progress of the first Sector </a:t>
            </a:r>
            <a:r>
              <a:rPr lang="en-US" altLang="ko-KR" sz="1800" dirty="0">
                <a:solidFill>
                  <a:srgbClr val="333399"/>
                </a:solidFill>
                <a:latin typeface="+mn-lt"/>
                <a:ea typeface="MS Mincho"/>
                <a:cs typeface="Times New Roman"/>
              </a:rPr>
              <a:t>#6 </a:t>
            </a:r>
            <a:r>
              <a:rPr lang="en-US" altLang="ko-KR" sz="1800" dirty="0" smtClean="0">
                <a:solidFill>
                  <a:srgbClr val="333399"/>
                </a:solidFill>
                <a:latin typeface="+mn-lt"/>
                <a:ea typeface="MS Mincho"/>
                <a:cs typeface="Times New Roman"/>
              </a:rPr>
              <a:t>is 82.8% (end of Aug 2018). Sector 7 is 64%, Sector 8 is 42% and Sector 1 is 25%.</a:t>
            </a:r>
            <a:endParaRPr lang="en-US" sz="1800" dirty="0">
              <a:solidFill>
                <a:srgbClr val="333399"/>
              </a:solidFill>
              <a:latin typeface="+mn-lt"/>
              <a:ea typeface="MS Mincho"/>
              <a:cs typeface="Times New Roman"/>
            </a:endParaRPr>
          </a:p>
        </p:txBody>
      </p:sp>
      <p:pic>
        <p:nvPicPr>
          <p:cNvPr id="21" name="Picture 3"/>
          <p:cNvPicPr preferRelativeResize="0"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652" y="64440"/>
            <a:ext cx="620916" cy="380168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86" y="2075341"/>
            <a:ext cx="2956560" cy="1956816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627" y="2076321"/>
            <a:ext cx="3084576" cy="1938528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2070225"/>
            <a:ext cx="2834640" cy="1944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15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7504" y="699542"/>
            <a:ext cx="5688632" cy="3493264"/>
          </a:xfrm>
          <a:prstGeom prst="rect">
            <a:avLst/>
          </a:prstGeom>
          <a:solidFill>
            <a:schemeClr val="bg1">
              <a:alpha val="92000"/>
            </a:schemeClr>
          </a:solidFill>
          <a:ln w="3175">
            <a:solidFill>
              <a:srgbClr val="FFC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lvl="0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1700" dirty="0" smtClean="0">
                <a:solidFill>
                  <a:srgbClr val="333399"/>
                </a:solidFill>
                <a:latin typeface="+mn-lt"/>
              </a:rPr>
              <a:t>Significant increase of manufacturing capacity involving seven European welding industries;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1700" dirty="0" smtClean="0">
                <a:solidFill>
                  <a:srgbClr val="333399"/>
                </a:solidFill>
                <a:latin typeface="+mn-lt"/>
              </a:rPr>
              <a:t>Manufacturing rate increasing steadily, but still below expectation for some sectors;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1700" dirty="0" smtClean="0">
                <a:solidFill>
                  <a:srgbClr val="333399"/>
                </a:solidFill>
                <a:latin typeface="+mn-lt"/>
              </a:rPr>
              <a:t>Status of segments manufacturing as of August 2018 [compared to March 2018].</a:t>
            </a:r>
          </a:p>
          <a:p>
            <a:pPr lvl="0">
              <a:defRPr/>
            </a:pPr>
            <a:r>
              <a:rPr lang="en-US" sz="1700" dirty="0">
                <a:solidFill>
                  <a:srgbClr val="333399"/>
                </a:solidFill>
                <a:latin typeface="+mn-lt"/>
              </a:rPr>
              <a:t> </a:t>
            </a:r>
            <a:r>
              <a:rPr lang="en-US" sz="1700" dirty="0" smtClean="0">
                <a:solidFill>
                  <a:srgbClr val="333399"/>
                </a:solidFill>
                <a:latin typeface="+mn-lt"/>
              </a:rPr>
              <a:t>      </a:t>
            </a:r>
            <a:endParaRPr lang="en-US" sz="1700" dirty="0">
              <a:solidFill>
                <a:srgbClr val="333399"/>
              </a:solidFill>
              <a:latin typeface="+mn-lt"/>
            </a:endParaRPr>
          </a:p>
          <a:p>
            <a:pPr lvl="0">
              <a:defRPr/>
            </a:pPr>
            <a:endParaRPr lang="en-US" sz="1700" dirty="0" smtClean="0">
              <a:solidFill>
                <a:srgbClr val="333399"/>
              </a:solidFill>
              <a:latin typeface="+mn-lt"/>
            </a:endParaRPr>
          </a:p>
          <a:p>
            <a:pPr lvl="0">
              <a:defRPr/>
            </a:pPr>
            <a:endParaRPr lang="en-US" sz="1700" dirty="0">
              <a:solidFill>
                <a:srgbClr val="333399"/>
              </a:solidFill>
              <a:latin typeface="+mn-lt"/>
            </a:endParaRPr>
          </a:p>
          <a:p>
            <a:pPr lvl="0">
              <a:defRPr/>
            </a:pPr>
            <a:endParaRPr lang="en-US" sz="1700" dirty="0" smtClean="0">
              <a:solidFill>
                <a:srgbClr val="333399"/>
              </a:solidFill>
              <a:latin typeface="+mn-lt"/>
            </a:endParaRPr>
          </a:p>
          <a:p>
            <a:pPr lvl="0">
              <a:defRPr/>
            </a:pPr>
            <a:endParaRPr lang="en-US" sz="1700" dirty="0">
              <a:solidFill>
                <a:srgbClr val="333399"/>
              </a:solidFill>
              <a:latin typeface="+mn-lt"/>
            </a:endParaRPr>
          </a:p>
          <a:p>
            <a:pPr lvl="0">
              <a:defRPr/>
            </a:pPr>
            <a:endParaRPr lang="en-US" sz="1700" dirty="0" smtClean="0">
              <a:solidFill>
                <a:srgbClr val="333399"/>
              </a:solidFill>
              <a:latin typeface="+mn-lt"/>
            </a:endParaRPr>
          </a:p>
          <a:p>
            <a:pPr lvl="0">
              <a:defRPr/>
            </a:pPr>
            <a:endParaRPr lang="en-US" sz="1700" dirty="0" smtClean="0">
              <a:solidFill>
                <a:srgbClr val="333399"/>
              </a:solidFill>
              <a:latin typeface="+mn-lt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1115616" y="113641"/>
            <a:ext cx="741682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GB"/>
            </a:defPPr>
            <a:lvl1pPr algn="ctr" eaLnBrk="1" hangingPunct="1">
              <a:defRPr kumimoji="1" b="1">
                <a:solidFill>
                  <a:srgbClr val="333399"/>
                </a:solidFill>
                <a:latin typeface="Arial" pitchFamily="34" charset="0"/>
                <a:ea typeface="ＭＳ Ｐゴシック" pitchFamily="50" charset="-128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</a:rPr>
              <a:t>Vacuum Vessel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89745" y="195262"/>
            <a:ext cx="609847" cy="408661"/>
            <a:chOff x="456813" y="195262"/>
            <a:chExt cx="609847" cy="408661"/>
          </a:xfrm>
        </p:grpSpPr>
        <p:pic>
          <p:nvPicPr>
            <p:cNvPr id="15" name="Picture 2" descr="Image result for eu fla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813" y="195262"/>
              <a:ext cx="609847" cy="4086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>
              <a:spLocks noChangeArrowheads="1"/>
            </p:cNvSpPr>
            <p:nvPr/>
          </p:nvSpPr>
          <p:spPr bwMode="auto">
            <a:xfrm>
              <a:off x="467544" y="203813"/>
              <a:ext cx="576262" cy="400110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rPr>
                <a:t>EU</a:t>
              </a:r>
              <a:endParaRPr kumimoji="0" lang="en-GB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5496" y="4208770"/>
            <a:ext cx="5976664" cy="523220"/>
          </a:xfrm>
          <a:prstGeom prst="rect">
            <a:avLst/>
          </a:prstGeom>
          <a:solidFill>
            <a:schemeClr val="bg1">
              <a:alpha val="92000"/>
            </a:schemeClr>
          </a:solidFill>
          <a:ln w="3175">
            <a:solidFill>
              <a:srgbClr val="FFC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lvl="0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>
              <a:defRPr/>
            </a:pPr>
            <a:r>
              <a:rPr lang="en-US" sz="1400" dirty="0" smtClean="0">
                <a:solidFill>
                  <a:srgbClr val="333399"/>
                </a:solidFill>
              </a:rPr>
              <a:t>New </a:t>
            </a:r>
            <a:r>
              <a:rPr lang="en-US" sz="1400" dirty="0">
                <a:solidFill>
                  <a:srgbClr val="333399"/>
                </a:solidFill>
              </a:rPr>
              <a:t>cooperative </a:t>
            </a:r>
            <a:r>
              <a:rPr lang="en-US" sz="1400" dirty="0" smtClean="0">
                <a:solidFill>
                  <a:srgbClr val="333399"/>
                </a:solidFill>
              </a:rPr>
              <a:t>approach, EU and KO DAs</a:t>
            </a:r>
          </a:p>
          <a:p>
            <a:pPr lvl="0" algn="ctr">
              <a:defRPr/>
            </a:pPr>
            <a:r>
              <a:rPr lang="en-US" sz="1400" dirty="0" smtClean="0">
                <a:solidFill>
                  <a:srgbClr val="333399"/>
                </a:solidFill>
              </a:rPr>
              <a:t>With AMW and HHI industries meeting in </a:t>
            </a:r>
            <a:r>
              <a:rPr lang="en-US" sz="1400" dirty="0" err="1" smtClean="0">
                <a:solidFill>
                  <a:srgbClr val="333399"/>
                </a:solidFill>
              </a:rPr>
              <a:t>Monfalcone</a:t>
            </a:r>
            <a:r>
              <a:rPr lang="en-US" sz="1400" dirty="0" smtClean="0">
                <a:solidFill>
                  <a:srgbClr val="333399"/>
                </a:solidFill>
              </a:rPr>
              <a:t>, September 2018</a:t>
            </a:r>
            <a:endParaRPr lang="en-US" sz="1400" dirty="0">
              <a:solidFill>
                <a:srgbClr val="333399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2082706"/>
              </p:ext>
            </p:extLst>
          </p:nvPr>
        </p:nvGraphicFramePr>
        <p:xfrm>
          <a:off x="467544" y="2355726"/>
          <a:ext cx="2808312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2168">
                  <a:extLst>
                    <a:ext uri="{9D8B030D-6E8A-4147-A177-3AD203B41FA5}">
                      <a16:colId xmlns:a16="http://schemas.microsoft.com/office/drawing/2014/main" xmlns="" val="1571778557"/>
                    </a:ext>
                  </a:extLst>
                </a:gridCol>
                <a:gridCol w="737260">
                  <a:extLst>
                    <a:ext uri="{9D8B030D-6E8A-4147-A177-3AD203B41FA5}">
                      <a16:colId xmlns:a16="http://schemas.microsoft.com/office/drawing/2014/main" xmlns="" val="281597091"/>
                    </a:ext>
                  </a:extLst>
                </a:gridCol>
                <a:gridCol w="558884">
                  <a:extLst>
                    <a:ext uri="{9D8B030D-6E8A-4147-A177-3AD203B41FA5}">
                      <a16:colId xmlns:a16="http://schemas.microsoft.com/office/drawing/2014/main" xmlns="" val="3928573216"/>
                    </a:ext>
                  </a:extLst>
                </a:gridCol>
              </a:tblGrid>
              <a:tr h="344672">
                <a:tc>
                  <a:txBody>
                    <a:bodyPr/>
                    <a:lstStyle/>
                    <a:p>
                      <a:r>
                        <a:rPr lang="en-IE" sz="1700" b="0" dirty="0" smtClean="0">
                          <a:solidFill>
                            <a:schemeClr val="accent2"/>
                          </a:solidFill>
                        </a:rPr>
                        <a:t>VV Sector 5:</a:t>
                      </a:r>
                      <a:endParaRPr lang="en-IE" sz="1700" b="0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r>
                        <a:rPr kumimoji="1" lang="en-IE" sz="1700" b="0" kern="1200" dirty="0" smtClean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rPr>
                        <a:t>61%</a:t>
                      </a:r>
                      <a:endParaRPr kumimoji="1" lang="en-IE" sz="1700" b="0" kern="1200" dirty="0">
                        <a:solidFill>
                          <a:schemeClr val="accent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r>
                        <a:rPr kumimoji="1" lang="en-US" sz="1700" b="0" kern="1200" dirty="0" smtClean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rPr>
                        <a:t>[58]</a:t>
                      </a:r>
                      <a:endParaRPr kumimoji="1" lang="en-IE" sz="1700" b="0" kern="1200" dirty="0">
                        <a:solidFill>
                          <a:schemeClr val="accent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55951130"/>
                  </a:ext>
                </a:extLst>
              </a:tr>
              <a:tr h="307824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kumimoji="1" lang="en-US" sz="1700" b="0" kern="1200" dirty="0" smtClean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rPr>
                        <a:t>VV Sector 4:</a:t>
                      </a:r>
                      <a:endParaRPr kumimoji="1" lang="en-IE" sz="1700" b="0" kern="1200" dirty="0">
                        <a:solidFill>
                          <a:schemeClr val="accent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r>
                        <a:rPr kumimoji="1" lang="en-US" sz="1700" b="0" kern="1200" dirty="0" smtClean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rPr>
                        <a:t>59%</a:t>
                      </a:r>
                      <a:endParaRPr kumimoji="1" lang="en-IE" sz="1700" b="0" kern="1200" dirty="0">
                        <a:solidFill>
                          <a:schemeClr val="accent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r>
                        <a:rPr kumimoji="1" lang="en-US" sz="1700" b="0" kern="1200" dirty="0" smtClean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rPr>
                        <a:t>[50]</a:t>
                      </a:r>
                      <a:endParaRPr kumimoji="1" lang="en-IE" sz="1700" b="0" kern="1200" dirty="0">
                        <a:solidFill>
                          <a:schemeClr val="accent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74130909"/>
                  </a:ext>
                </a:extLst>
              </a:tr>
              <a:tr h="307824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kumimoji="1" lang="en-US" sz="1700" b="0" kern="1200" dirty="0" smtClean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rPr>
                        <a:t>VV Sector 3: </a:t>
                      </a:r>
                      <a:endParaRPr kumimoji="1" lang="en-IE" sz="1700" b="0" kern="1200" dirty="0">
                        <a:solidFill>
                          <a:schemeClr val="accent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r>
                        <a:rPr kumimoji="1" lang="en-US" sz="1700" b="0" kern="1200" dirty="0" smtClean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rPr>
                        <a:t>53%</a:t>
                      </a:r>
                      <a:endParaRPr kumimoji="1" lang="en-IE" sz="1700" b="0" kern="1200" dirty="0">
                        <a:solidFill>
                          <a:schemeClr val="accent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r>
                        <a:rPr kumimoji="1" lang="en-US" sz="1700" b="0" kern="1200" dirty="0" smtClean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rPr>
                        <a:t>[26]</a:t>
                      </a:r>
                      <a:endParaRPr kumimoji="1" lang="en-IE" sz="1700" b="0" kern="1200" dirty="0">
                        <a:solidFill>
                          <a:schemeClr val="accent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29823526"/>
                  </a:ext>
                </a:extLst>
              </a:tr>
              <a:tr h="307824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kumimoji="1" lang="en-US" sz="1700" b="0" kern="1200" dirty="0" smtClean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rPr>
                        <a:t>VV Sector 2: </a:t>
                      </a:r>
                      <a:endParaRPr kumimoji="1" lang="en-IE" sz="1700" b="0" kern="1200" dirty="0">
                        <a:solidFill>
                          <a:schemeClr val="accent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r>
                        <a:rPr kumimoji="1" lang="en-US" sz="1700" b="0" kern="1200" dirty="0" smtClean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rPr>
                        <a:t>50%</a:t>
                      </a:r>
                      <a:endParaRPr kumimoji="1" lang="en-IE" sz="1700" b="0" kern="1200" dirty="0">
                        <a:solidFill>
                          <a:schemeClr val="accent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r>
                        <a:rPr kumimoji="1" lang="en-US" sz="1700" b="0" kern="1200" dirty="0" smtClean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rPr>
                        <a:t>[15]</a:t>
                      </a:r>
                      <a:endParaRPr kumimoji="1" lang="en-IE" sz="1700" b="0" kern="1200" dirty="0">
                        <a:solidFill>
                          <a:schemeClr val="accent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44518318"/>
                  </a:ext>
                </a:extLst>
              </a:tr>
              <a:tr h="307824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kumimoji="1" lang="en-US" sz="1700" b="0" kern="1200" dirty="0" smtClean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rPr>
                        <a:t>VV Sector 9: </a:t>
                      </a:r>
                      <a:endParaRPr kumimoji="1" lang="en-IE" sz="1700" b="0" kern="1200" dirty="0">
                        <a:solidFill>
                          <a:schemeClr val="accent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r>
                        <a:rPr kumimoji="1" lang="en-US" sz="1700" b="0" kern="1200" dirty="0" smtClean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rPr>
                        <a:t>46%</a:t>
                      </a:r>
                      <a:endParaRPr kumimoji="1" lang="en-IE" sz="1700" b="0" kern="1200" dirty="0">
                        <a:solidFill>
                          <a:schemeClr val="accent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r>
                        <a:rPr kumimoji="1" lang="en-US" sz="1700" b="0" kern="1200" dirty="0" smtClean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rPr>
                        <a:t>[11]</a:t>
                      </a:r>
                      <a:endParaRPr kumimoji="1" lang="en-IE" sz="1700" b="0" kern="1200" dirty="0">
                        <a:solidFill>
                          <a:schemeClr val="accent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0023092"/>
                  </a:ext>
                </a:extLst>
              </a:tr>
            </a:tbl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45383" y="694934"/>
            <a:ext cx="3091113" cy="259689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868144" y="3273827"/>
            <a:ext cx="3286178" cy="954107"/>
          </a:xfrm>
          <a:prstGeom prst="rect">
            <a:avLst/>
          </a:prstGeom>
          <a:solidFill>
            <a:schemeClr val="tx1">
              <a:alpha val="62000"/>
            </a:schemeClr>
          </a:solidFill>
        </p:spPr>
        <p:txBody>
          <a:bodyPr wrap="square" rtlCol="0">
            <a:spAutoFit/>
          </a:bodyPr>
          <a:lstStyle>
            <a:defPPr>
              <a:defRPr lang="en-GB"/>
            </a:defPPr>
            <a:lvl1pPr algn="ctr" defTabSz="1219170">
              <a:defRPr sz="1400" b="1">
                <a:solidFill>
                  <a:srgbClr val="FFFFFF"/>
                </a:solidFill>
                <a:latin typeface="Arial"/>
              </a:defRPr>
            </a:lvl1pPr>
          </a:lstStyle>
          <a:p>
            <a:r>
              <a:rPr lang="en-US" dirty="0"/>
              <a:t>PS1 </a:t>
            </a:r>
            <a:r>
              <a:rPr lang="en-US" dirty="0" err="1"/>
              <a:t>Intermodular</a:t>
            </a:r>
            <a:r>
              <a:rPr lang="en-US" dirty="0"/>
              <a:t> keys and T-ribs preparation at ENSA (SP) for Electron Beam Welding at </a:t>
            </a:r>
            <a:r>
              <a:rPr lang="en-US" dirty="0" err="1"/>
              <a:t>Probeam</a:t>
            </a:r>
            <a:r>
              <a:rPr lang="en-US" dirty="0"/>
              <a:t> (GE)</a:t>
            </a:r>
          </a:p>
        </p:txBody>
      </p:sp>
    </p:spTree>
    <p:extLst>
      <p:ext uri="{BB962C8B-B14F-4D97-AF65-F5344CB8AC3E}">
        <p14:creationId xmlns:p14="http://schemas.microsoft.com/office/powerpoint/2010/main" val="206954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:\CRYOSTAT WORKSHOP JAN 2018\OK\OK-OK\SMALLER\Cryostat_Jan_18_lower_cylinder_1_smal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64054"/>
            <a:ext cx="5938719" cy="3995928"/>
          </a:xfrm>
          <a:prstGeom prst="rect">
            <a:avLst/>
          </a:prstGeom>
          <a:solidFill>
            <a:schemeClr val="tx1">
              <a:lumMod val="50000"/>
              <a:lumOff val="50000"/>
              <a:alpha val="75000"/>
            </a:schemeClr>
          </a:solidFill>
          <a:ln w="3175">
            <a:solidFill>
              <a:srgbClr val="FFC000"/>
            </a:solidFill>
          </a:ln>
          <a:extLst/>
        </p:spPr>
      </p:pic>
      <p:sp>
        <p:nvSpPr>
          <p:cNvPr id="8" name="TextBox 7"/>
          <p:cNvSpPr txBox="1"/>
          <p:nvPr/>
        </p:nvSpPr>
        <p:spPr>
          <a:xfrm>
            <a:off x="6012160" y="3859709"/>
            <a:ext cx="3131840" cy="830997"/>
          </a:xfrm>
          <a:prstGeom prst="rect">
            <a:avLst/>
          </a:prstGeom>
          <a:solidFill>
            <a:schemeClr val="tx1">
              <a:lumMod val="50000"/>
              <a:lumOff val="50000"/>
              <a:alpha val="92000"/>
            </a:schemeClr>
          </a:solidFill>
          <a:ln w="3175">
            <a:solidFill>
              <a:srgbClr val="FFC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sz="1600" dirty="0" err="1" smtClean="0"/>
              <a:t>Manufactured</a:t>
            </a:r>
            <a:r>
              <a:rPr lang="fr-FR" sz="1600" dirty="0" smtClean="0"/>
              <a:t> in </a:t>
            </a:r>
            <a:r>
              <a:rPr lang="fr-FR" sz="1600" dirty="0" err="1" smtClean="0"/>
              <a:t>India</a:t>
            </a:r>
            <a:r>
              <a:rPr lang="fr-FR" sz="1600" dirty="0" smtClean="0"/>
              <a:t>, the 30 m x 30 m cryostat </a:t>
            </a:r>
            <a:r>
              <a:rPr lang="fr-FR" sz="1600" dirty="0" err="1" smtClean="0"/>
              <a:t>is</a:t>
            </a:r>
            <a:r>
              <a:rPr lang="fr-FR" sz="1600" dirty="0" smtClean="0"/>
              <a:t> </a:t>
            </a:r>
            <a:r>
              <a:rPr lang="fr-FR" sz="1600" dirty="0" err="1" smtClean="0"/>
              <a:t>being</a:t>
            </a:r>
            <a:r>
              <a:rPr lang="fr-FR" sz="1600" dirty="0" smtClean="0"/>
              <a:t> </a:t>
            </a:r>
            <a:r>
              <a:rPr lang="fr-FR" sz="1600" dirty="0" err="1" smtClean="0"/>
              <a:t>assembled</a:t>
            </a:r>
            <a:r>
              <a:rPr lang="fr-FR" sz="1600" dirty="0" smtClean="0"/>
              <a:t> and </a:t>
            </a:r>
            <a:r>
              <a:rPr lang="fr-FR" sz="1600" dirty="0" err="1" smtClean="0"/>
              <a:t>welded</a:t>
            </a:r>
            <a:r>
              <a:rPr lang="fr-FR" sz="1600" dirty="0" smtClean="0"/>
              <a:t> on site. </a:t>
            </a:r>
            <a:endParaRPr lang="fr-FR" sz="16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71600" y="-20538"/>
            <a:ext cx="8172400" cy="612000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 smtClean="0">
                <a:latin typeface="Tahoma" pitchFamily="34" charset="0"/>
              </a:rPr>
              <a:t>Cryostat </a:t>
            </a:r>
            <a:r>
              <a:rPr lang="en-GB" sz="4000" b="1" dirty="0" smtClean="0">
                <a:latin typeface="Tahoma" pitchFamily="34" charset="0"/>
              </a:rPr>
              <a:t>Workshop (ITER Site)</a:t>
            </a:r>
            <a:endParaRPr lang="en-GB" sz="4000" b="1" dirty="0">
              <a:latin typeface="Tahoma" pitchFamily="34" charset="0"/>
            </a:endParaRPr>
          </a:p>
        </p:txBody>
      </p:sp>
      <p:pic>
        <p:nvPicPr>
          <p:cNvPr id="9" name="Picture 2" descr="C:\Users\arnouxr\Documents\Work\En Cours\BUREAU VERITAS\cryostat360anim29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5526" y="796842"/>
            <a:ext cx="2490995" cy="310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>
            <a:off x="3978190" y="2601545"/>
            <a:ext cx="3489410" cy="122605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7286834" y="2717593"/>
            <a:ext cx="966932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fr-FR" sz="1000" b="1" dirty="0" err="1" smtClean="0"/>
              <a:t>Lower</a:t>
            </a:r>
            <a:r>
              <a:rPr lang="fr-FR" sz="1000" b="1" dirty="0" smtClean="0"/>
              <a:t> </a:t>
            </a:r>
            <a:r>
              <a:rPr lang="fr-FR" sz="1000" b="1" dirty="0" err="1" smtClean="0"/>
              <a:t>cylinder</a:t>
            </a:r>
            <a:endParaRPr lang="fr-FR" sz="1000" b="1" dirty="0"/>
          </a:p>
        </p:txBody>
      </p:sp>
      <p:sp>
        <p:nvSpPr>
          <p:cNvPr id="12" name="Rectangle 11"/>
          <p:cNvSpPr/>
          <p:nvPr/>
        </p:nvSpPr>
        <p:spPr>
          <a:xfrm>
            <a:off x="7391033" y="3410028"/>
            <a:ext cx="846707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fr-FR" sz="1000" b="1" dirty="0" smtClean="0"/>
              <a:t>Base </a:t>
            </a:r>
            <a:r>
              <a:rPr lang="fr-FR" sz="1000" b="1" dirty="0"/>
              <a:t>section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241558" y="1380382"/>
            <a:ext cx="968535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fr-FR" sz="1000" b="1" dirty="0" err="1" smtClean="0"/>
              <a:t>Upper</a:t>
            </a:r>
            <a:r>
              <a:rPr lang="fr-FR" sz="1000" b="1" dirty="0" smtClean="0"/>
              <a:t> </a:t>
            </a:r>
            <a:r>
              <a:rPr lang="fr-FR" sz="1000" b="1" dirty="0" err="1" smtClean="0"/>
              <a:t>cylinder</a:t>
            </a:r>
            <a:endParaRPr lang="fr-FR" sz="1000" b="1" dirty="0"/>
          </a:p>
        </p:txBody>
      </p:sp>
      <p:sp>
        <p:nvSpPr>
          <p:cNvPr id="14" name="Rectangle 13"/>
          <p:cNvSpPr/>
          <p:nvPr/>
        </p:nvSpPr>
        <p:spPr>
          <a:xfrm>
            <a:off x="7551335" y="779147"/>
            <a:ext cx="340158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fr-FR" sz="1000" b="1" dirty="0" err="1" smtClean="0">
                <a:solidFill>
                  <a:schemeClr val="bg1"/>
                </a:solidFill>
              </a:rPr>
              <a:t>Lid</a:t>
            </a:r>
            <a:endParaRPr lang="fr-FR" sz="1000" b="1" dirty="0">
              <a:solidFill>
                <a:schemeClr val="bg1"/>
              </a:solidFill>
            </a:endParaRPr>
          </a:p>
        </p:txBody>
      </p:sp>
      <p:pic>
        <p:nvPicPr>
          <p:cNvPr id="15" name="Picture 14" descr="C:\Documents and Settings\Administrateur.A0A2C2765BD24BA\Bureau\Untitled-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8582" y="113465"/>
            <a:ext cx="562028" cy="396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6301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Building Construction and Assembly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6269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Overview of the ITER Worksite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arnouxr\Documents\Work\En Cours\DRONE RICHE PLATFORM MARCH 2018\Drone_Platform_Riche_full_1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2" t="7037" r="849" b="19544"/>
          <a:stretch/>
        </p:blipFill>
        <p:spPr bwMode="auto">
          <a:xfrm>
            <a:off x="0" y="658368"/>
            <a:ext cx="9144000" cy="4059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2173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coblenl\AppData\Local\Microsoft\Windows\Temporary Internet Files\Content.Outlook\67KRZH7J\Crane_C5_04-10-18_NEF-1_smal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54" b="6987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" name="TextBox 99"/>
          <p:cNvSpPr txBox="1"/>
          <p:nvPr/>
        </p:nvSpPr>
        <p:spPr>
          <a:xfrm>
            <a:off x="2036479" y="4193545"/>
            <a:ext cx="1149674" cy="261610"/>
          </a:xfrm>
          <a:prstGeom prst="rect">
            <a:avLst/>
          </a:prstGeom>
          <a:solidFill>
            <a:schemeClr val="tx1">
              <a:lumMod val="50000"/>
              <a:lumOff val="50000"/>
              <a:alpha val="93000"/>
            </a:schemeClr>
          </a:solidFill>
          <a:ln w="6350">
            <a:solidFill>
              <a:srgbClr val="FFC000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r>
              <a:rPr lang="fr-FR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Tokamak </a:t>
            </a:r>
            <a:r>
              <a:rPr lang="fr-FR" sz="11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Bdg</a:t>
            </a:r>
            <a:r>
              <a:rPr lang="fr-FR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2383849" y="89178"/>
            <a:ext cx="1148071" cy="261610"/>
          </a:xfrm>
          <a:prstGeom prst="rect">
            <a:avLst/>
          </a:prstGeom>
          <a:solidFill>
            <a:schemeClr val="tx1">
              <a:lumMod val="50000"/>
              <a:lumOff val="50000"/>
              <a:alpha val="84000"/>
            </a:schemeClr>
          </a:solidFill>
          <a:ln w="6350">
            <a:solidFill>
              <a:srgbClr val="FFC000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fr-FR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Assembly</a:t>
            </a:r>
            <a:r>
              <a:rPr lang="fr-FR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Hall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5699" y="188268"/>
            <a:ext cx="1808508" cy="261610"/>
          </a:xfrm>
          <a:prstGeom prst="rect">
            <a:avLst/>
          </a:prstGeom>
          <a:solidFill>
            <a:schemeClr val="tx1">
              <a:lumMod val="50000"/>
              <a:lumOff val="50000"/>
              <a:alpha val="90000"/>
            </a:schemeClr>
          </a:solidFill>
          <a:ln w="6350">
            <a:solidFill>
              <a:srgbClr val="FFC000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Radiofrequency Heating</a:t>
            </a:r>
            <a:endParaRPr lang="en-US" dirty="0"/>
          </a:p>
        </p:txBody>
      </p:sp>
      <p:sp>
        <p:nvSpPr>
          <p:cNvPr id="143" name="TextBox 142"/>
          <p:cNvSpPr txBox="1"/>
          <p:nvPr/>
        </p:nvSpPr>
        <p:spPr>
          <a:xfrm>
            <a:off x="4347082" y="174087"/>
            <a:ext cx="1486304" cy="261610"/>
          </a:xfrm>
          <a:prstGeom prst="rect">
            <a:avLst/>
          </a:prstGeom>
          <a:solidFill>
            <a:schemeClr val="tx1">
              <a:lumMod val="50000"/>
              <a:lumOff val="50000"/>
              <a:alpha val="84000"/>
            </a:schemeClr>
          </a:solidFill>
          <a:ln w="6350">
            <a:solidFill>
              <a:srgbClr val="FFC000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fr-FR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Cryostat Workshop</a:t>
            </a:r>
          </a:p>
        </p:txBody>
      </p:sp>
      <p:sp>
        <p:nvSpPr>
          <p:cNvPr id="147" name="TextBox 146"/>
          <p:cNvSpPr txBox="1"/>
          <p:nvPr/>
        </p:nvSpPr>
        <p:spPr>
          <a:xfrm>
            <a:off x="6124939" y="83575"/>
            <a:ext cx="1864613" cy="261610"/>
          </a:xfrm>
          <a:prstGeom prst="rect">
            <a:avLst/>
          </a:prstGeom>
          <a:solidFill>
            <a:schemeClr val="tx1">
              <a:lumMod val="50000"/>
              <a:lumOff val="50000"/>
              <a:alpha val="84000"/>
            </a:schemeClr>
          </a:solidFill>
          <a:ln w="6350">
            <a:solidFill>
              <a:srgbClr val="FFC000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r>
              <a:rPr lang="fr-FR" sz="11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PF  </a:t>
            </a:r>
            <a:r>
              <a:rPr lang="fr-FR" sz="1100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Coil</a:t>
            </a:r>
            <a:r>
              <a:rPr lang="fr-FR" sz="11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fr-FR" sz="1100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Winding</a:t>
            </a:r>
            <a:r>
              <a:rPr lang="fr-FR" sz="11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Facility</a:t>
            </a:r>
            <a:endParaRPr lang="en-GB" sz="11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8" name="Straight Arrow Connector 147"/>
          <p:cNvCxnSpPr>
            <a:stCxn id="147" idx="2"/>
          </p:cNvCxnSpPr>
          <p:nvPr/>
        </p:nvCxnSpPr>
        <p:spPr>
          <a:xfrm flipH="1">
            <a:off x="6300194" y="345185"/>
            <a:ext cx="757052" cy="762073"/>
          </a:xfrm>
          <a:prstGeom prst="straightConnector1">
            <a:avLst/>
          </a:prstGeom>
          <a:ln w="190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" name="TextBox 173"/>
          <p:cNvSpPr txBox="1"/>
          <p:nvPr/>
        </p:nvSpPr>
        <p:spPr>
          <a:xfrm>
            <a:off x="3531920" y="3562350"/>
            <a:ext cx="1337226" cy="261610"/>
          </a:xfrm>
          <a:prstGeom prst="rect">
            <a:avLst/>
          </a:prstGeom>
          <a:solidFill>
            <a:schemeClr val="tx1">
              <a:lumMod val="50000"/>
              <a:lumOff val="50000"/>
              <a:alpha val="90000"/>
            </a:schemeClr>
          </a:solidFill>
          <a:ln w="6350">
            <a:solidFill>
              <a:srgbClr val="FFC000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1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>
                <a:solidFill>
                  <a:schemeClr val="bg1"/>
                </a:solidFill>
              </a:rPr>
              <a:t>Diagnostics </a:t>
            </a:r>
            <a:r>
              <a:rPr lang="fr-FR" dirty="0" err="1">
                <a:solidFill>
                  <a:schemeClr val="bg1"/>
                </a:solidFill>
              </a:rPr>
              <a:t>Bdg</a:t>
            </a:r>
            <a:r>
              <a:rPr lang="fr-FR" dirty="0">
                <a:solidFill>
                  <a:schemeClr val="bg1"/>
                </a:solidFill>
              </a:rPr>
              <a:t>.</a:t>
            </a:r>
            <a:endParaRPr lang="en-GB" dirty="0">
              <a:solidFill>
                <a:schemeClr val="bg1"/>
              </a:solidFill>
            </a:endParaRPr>
          </a:p>
        </p:txBody>
      </p:sp>
      <p:cxnSp>
        <p:nvCxnSpPr>
          <p:cNvPr id="178" name="Straight Arrow Connector 177"/>
          <p:cNvCxnSpPr>
            <a:stCxn id="124" idx="2"/>
          </p:cNvCxnSpPr>
          <p:nvPr/>
        </p:nvCxnSpPr>
        <p:spPr>
          <a:xfrm>
            <a:off x="651437" y="880484"/>
            <a:ext cx="948765" cy="1234066"/>
          </a:xfrm>
          <a:prstGeom prst="straightConnector1">
            <a:avLst/>
          </a:prstGeom>
          <a:ln w="190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9" name="TextBox 178"/>
          <p:cNvSpPr txBox="1"/>
          <p:nvPr/>
        </p:nvSpPr>
        <p:spPr>
          <a:xfrm>
            <a:off x="7279730" y="454185"/>
            <a:ext cx="843501" cy="261610"/>
          </a:xfrm>
          <a:prstGeom prst="rect">
            <a:avLst/>
          </a:prstGeom>
          <a:solidFill>
            <a:schemeClr val="tx1">
              <a:lumMod val="50000"/>
              <a:lumOff val="50000"/>
              <a:alpha val="84000"/>
            </a:schemeClr>
          </a:solidFill>
          <a:ln w="6350">
            <a:solidFill>
              <a:srgbClr val="FFC000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Cryoplant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2" name="Straight Arrow Connector 201"/>
          <p:cNvCxnSpPr>
            <a:stCxn id="110" idx="2"/>
          </p:cNvCxnSpPr>
          <p:nvPr/>
        </p:nvCxnSpPr>
        <p:spPr>
          <a:xfrm>
            <a:off x="909953" y="449878"/>
            <a:ext cx="1223648" cy="1283672"/>
          </a:xfrm>
          <a:prstGeom prst="straightConnector1">
            <a:avLst/>
          </a:prstGeom>
          <a:ln w="190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3" name="TextBox 202"/>
          <p:cNvSpPr txBox="1"/>
          <p:nvPr/>
        </p:nvSpPr>
        <p:spPr>
          <a:xfrm>
            <a:off x="7470296" y="1030180"/>
            <a:ext cx="1422184" cy="261610"/>
          </a:xfrm>
          <a:prstGeom prst="rect">
            <a:avLst/>
          </a:prstGeom>
          <a:solidFill>
            <a:schemeClr val="tx1">
              <a:lumMod val="50000"/>
              <a:lumOff val="50000"/>
              <a:alpha val="84000"/>
            </a:schemeClr>
          </a:solidFill>
          <a:ln w="6350">
            <a:solidFill>
              <a:srgbClr val="FFC000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r>
              <a:rPr lang="fr-FR" sz="11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400 kV </a:t>
            </a:r>
            <a:r>
              <a:rPr lang="fr-FR" sz="1100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Switchyard</a:t>
            </a:r>
            <a:endParaRPr lang="en-GB" sz="11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4" name="TextBox 193"/>
          <p:cNvSpPr txBox="1"/>
          <p:nvPr/>
        </p:nvSpPr>
        <p:spPr>
          <a:xfrm>
            <a:off x="510583" y="3486150"/>
            <a:ext cx="1013419" cy="261610"/>
          </a:xfrm>
          <a:prstGeom prst="rect">
            <a:avLst/>
          </a:prstGeom>
          <a:solidFill>
            <a:schemeClr val="tx1">
              <a:lumMod val="50000"/>
              <a:lumOff val="50000"/>
              <a:alpha val="90000"/>
            </a:schemeClr>
          </a:solidFill>
          <a:ln w="6350">
            <a:solidFill>
              <a:srgbClr val="FFC000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r>
              <a:rPr lang="fr-FR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Tritium </a:t>
            </a:r>
            <a:r>
              <a:rPr lang="fr-FR" sz="11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Bdg</a:t>
            </a:r>
            <a:r>
              <a:rPr lang="fr-FR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9" name="Straight Arrow Connector 58"/>
          <p:cNvCxnSpPr>
            <a:stCxn id="179" idx="2"/>
          </p:cNvCxnSpPr>
          <p:nvPr/>
        </p:nvCxnSpPr>
        <p:spPr>
          <a:xfrm flipH="1">
            <a:off x="6124939" y="715795"/>
            <a:ext cx="1576542" cy="789156"/>
          </a:xfrm>
          <a:prstGeom prst="straightConnector1">
            <a:avLst/>
          </a:prstGeom>
          <a:ln w="190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>
            <a:stCxn id="203" idx="2"/>
          </p:cNvCxnSpPr>
          <p:nvPr/>
        </p:nvCxnSpPr>
        <p:spPr>
          <a:xfrm>
            <a:off x="8181388" y="1291790"/>
            <a:ext cx="505412" cy="1096198"/>
          </a:xfrm>
          <a:prstGeom prst="straightConnector1">
            <a:avLst/>
          </a:prstGeom>
          <a:ln w="190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>
            <a:stCxn id="103" idx="2"/>
          </p:cNvCxnSpPr>
          <p:nvPr/>
        </p:nvCxnSpPr>
        <p:spPr>
          <a:xfrm flipH="1">
            <a:off x="2749589" y="350788"/>
            <a:ext cx="208296" cy="593784"/>
          </a:xfrm>
          <a:prstGeom prst="straightConnector1">
            <a:avLst/>
          </a:prstGeom>
          <a:ln w="190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Box 97"/>
          <p:cNvSpPr txBox="1"/>
          <p:nvPr/>
        </p:nvSpPr>
        <p:spPr>
          <a:xfrm>
            <a:off x="5162854" y="4062740"/>
            <a:ext cx="2448000" cy="261610"/>
          </a:xfrm>
          <a:prstGeom prst="rect">
            <a:avLst/>
          </a:prstGeom>
          <a:solidFill>
            <a:schemeClr val="tx1">
              <a:lumMod val="50000"/>
              <a:lumOff val="50000"/>
              <a:alpha val="90000"/>
            </a:schemeClr>
          </a:solidFill>
          <a:ln w="6350">
            <a:solidFill>
              <a:srgbClr val="FFC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r>
              <a:rPr lang="fr-FR" sz="1100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</a:t>
            </a:r>
            <a:r>
              <a:rPr lang="fr-FR" sz="11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Power Conversions </a:t>
            </a:r>
            <a:r>
              <a:rPr lang="fr-FR" sz="1100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Bdgs</a:t>
            </a:r>
            <a:r>
              <a:rPr lang="fr-FR" sz="11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8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2" name="Straight Arrow Connector 101"/>
          <p:cNvCxnSpPr>
            <a:stCxn id="98" idx="0"/>
          </p:cNvCxnSpPr>
          <p:nvPr/>
        </p:nvCxnSpPr>
        <p:spPr>
          <a:xfrm flipV="1">
            <a:off x="6386854" y="3774900"/>
            <a:ext cx="1334882" cy="287840"/>
          </a:xfrm>
          <a:prstGeom prst="straightConnector1">
            <a:avLst/>
          </a:prstGeom>
          <a:ln w="190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1877100" y="3804725"/>
            <a:ext cx="828000" cy="261610"/>
          </a:xfrm>
          <a:prstGeom prst="rect">
            <a:avLst/>
          </a:prstGeom>
          <a:solidFill>
            <a:schemeClr val="tx1">
              <a:lumMod val="50000"/>
              <a:lumOff val="50000"/>
              <a:alpha val="93000"/>
            </a:schemeClr>
          </a:solidFill>
          <a:ln w="6350">
            <a:solidFill>
              <a:srgbClr val="FFC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r>
              <a:rPr lang="fr-FR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Bioshield</a:t>
            </a:r>
          </a:p>
        </p:txBody>
      </p:sp>
      <p:cxnSp>
        <p:nvCxnSpPr>
          <p:cNvPr id="34" name="Straight Arrow Connector 33"/>
          <p:cNvCxnSpPr>
            <a:stCxn id="32" idx="0"/>
          </p:cNvCxnSpPr>
          <p:nvPr/>
        </p:nvCxnSpPr>
        <p:spPr>
          <a:xfrm flipV="1">
            <a:off x="2291100" y="3333752"/>
            <a:ext cx="147300" cy="470973"/>
          </a:xfrm>
          <a:prstGeom prst="straightConnector1">
            <a:avLst/>
          </a:prstGeom>
          <a:ln w="190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3695066" y="2614940"/>
            <a:ext cx="1181734" cy="261610"/>
          </a:xfrm>
          <a:prstGeom prst="rect">
            <a:avLst/>
          </a:prstGeom>
          <a:solidFill>
            <a:schemeClr val="tx1">
              <a:lumMod val="50000"/>
              <a:lumOff val="50000"/>
              <a:alpha val="90000"/>
            </a:schemeClr>
          </a:solidFill>
          <a:ln w="6350">
            <a:solidFill>
              <a:srgbClr val="FFC000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r>
              <a:rPr lang="fr-FR" sz="11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~ Machine axis</a:t>
            </a:r>
            <a:endParaRPr lang="en-GB" sz="11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 flipH="1">
            <a:off x="2422278" y="2745746"/>
            <a:ext cx="1272790" cy="30869"/>
          </a:xfrm>
          <a:prstGeom prst="straightConnector1">
            <a:avLst/>
          </a:prstGeom>
          <a:ln w="190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extBox 123"/>
          <p:cNvSpPr txBox="1"/>
          <p:nvPr/>
        </p:nvSpPr>
        <p:spPr>
          <a:xfrm>
            <a:off x="112667" y="618874"/>
            <a:ext cx="1077539" cy="261610"/>
          </a:xfrm>
          <a:prstGeom prst="rect">
            <a:avLst/>
          </a:prstGeom>
          <a:solidFill>
            <a:schemeClr val="tx1">
              <a:lumMod val="50000"/>
              <a:lumOff val="50000"/>
              <a:alpha val="90000"/>
            </a:schemeClr>
          </a:solidFill>
          <a:ln w="6350">
            <a:solidFill>
              <a:srgbClr val="FFC000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r>
              <a:rPr lang="fr-FR" sz="11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 </a:t>
            </a:r>
            <a:r>
              <a:rPr lang="fr-FR" sz="1100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Bldg</a:t>
            </a:r>
            <a:r>
              <a:rPr lang="fr-FR" sz="11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11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5" name="Straight Arrow Connector 44"/>
          <p:cNvCxnSpPr/>
          <p:nvPr/>
        </p:nvCxnSpPr>
        <p:spPr>
          <a:xfrm flipH="1">
            <a:off x="4427984" y="448912"/>
            <a:ext cx="530266" cy="446438"/>
          </a:xfrm>
          <a:prstGeom prst="straightConnector1">
            <a:avLst/>
          </a:prstGeom>
          <a:ln w="190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>
            <a:stCxn id="98" idx="0"/>
          </p:cNvCxnSpPr>
          <p:nvPr/>
        </p:nvCxnSpPr>
        <p:spPr>
          <a:xfrm flipV="1">
            <a:off x="6386854" y="2626769"/>
            <a:ext cx="775946" cy="1435971"/>
          </a:xfrm>
          <a:prstGeom prst="straightConnector1">
            <a:avLst/>
          </a:prstGeom>
          <a:ln w="190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5701" y="1107257"/>
            <a:ext cx="1250663" cy="261610"/>
          </a:xfrm>
          <a:prstGeom prst="rect">
            <a:avLst/>
          </a:prstGeom>
          <a:solidFill>
            <a:schemeClr val="tx1">
              <a:lumMod val="50000"/>
              <a:lumOff val="50000"/>
              <a:alpha val="90000"/>
            </a:schemeClr>
          </a:solidFill>
          <a:ln w="6350">
            <a:solidFill>
              <a:srgbClr val="FFC000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r>
              <a:rPr lang="fr-FR" sz="1100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Cooling</a:t>
            </a:r>
            <a:r>
              <a:rPr lang="fr-FR" sz="11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System</a:t>
            </a:r>
            <a:endParaRPr lang="en-GB" sz="11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9" name="Straight Arrow Connector 68"/>
          <p:cNvCxnSpPr>
            <a:stCxn id="66" idx="2"/>
          </p:cNvCxnSpPr>
          <p:nvPr/>
        </p:nvCxnSpPr>
        <p:spPr>
          <a:xfrm flipH="1">
            <a:off x="228602" y="1368867"/>
            <a:ext cx="402431" cy="1280730"/>
          </a:xfrm>
          <a:prstGeom prst="straightConnector1">
            <a:avLst/>
          </a:prstGeom>
          <a:ln w="190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-36512" y="-381000"/>
            <a:ext cx="9144000" cy="1657350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tx1"/>
            </a:outerShdw>
          </a:effectLst>
          <a:extLst/>
        </p:spPr>
        <p:txBody>
          <a:bodyPr anchor="ctr"/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bg1">
                    <a:lumMod val="85000"/>
                  </a:schemeClr>
                </a:solidFill>
                <a:effectLst>
                  <a:outerShdw dist="50800" dir="5400000" sx="99000" sy="99000" algn="ctr" rotWithShape="0">
                    <a:schemeClr val="tx1">
                      <a:lumMod val="50000"/>
                      <a:lumOff val="50000"/>
                    </a:schemeClr>
                  </a:outerShdw>
                </a:effectLst>
                <a:latin typeface="Tahoma" pitchFamily="34" charset="0"/>
                <a:ea typeface="+mj-ea"/>
                <a:cs typeface="+mj-cs"/>
              </a:defRPr>
            </a:lvl1pPr>
            <a:lvl2pPr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6000" dirty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Worksite </a:t>
            </a:r>
            <a:r>
              <a:rPr lang="en-US" sz="6000" dirty="0" smtClean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progress</a:t>
            </a:r>
            <a:endParaRPr lang="en-US" sz="6000" dirty="0">
              <a:solidFill>
                <a:schemeClr val="bg1">
                  <a:lumMod val="95000"/>
                </a:schemeClr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7924801" y="4474518"/>
            <a:ext cx="1011815" cy="230832"/>
          </a:xfrm>
          <a:prstGeom prst="rect">
            <a:avLst/>
          </a:prstGeom>
          <a:solidFill>
            <a:srgbClr val="FFC000">
              <a:alpha val="79000"/>
            </a:srgbClr>
          </a:solidFill>
        </p:spPr>
        <p:txBody>
          <a:bodyPr wrap="none">
            <a:spAutoFit/>
          </a:bodyPr>
          <a:lstStyle/>
          <a:p>
            <a:pPr algn="ctr"/>
            <a:r>
              <a:rPr lang="fr-FR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fr-FR" sz="9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October</a:t>
            </a:r>
            <a:r>
              <a:rPr lang="fr-FR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2018</a:t>
            </a:r>
            <a:endParaRPr lang="en-GB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384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0538"/>
            <a:ext cx="9144000" cy="685800"/>
          </a:xfrm>
        </p:spPr>
        <p:txBody>
          <a:bodyPr/>
          <a:lstStyle/>
          <a:p>
            <a:r>
              <a:rPr lang="en-US" sz="2600" dirty="0" smtClean="0"/>
              <a:t>Rapid Progress Is Being Made in Building Construction</a:t>
            </a:r>
            <a:endParaRPr lang="en-US" sz="2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059582"/>
            <a:ext cx="3384376" cy="504056"/>
          </a:xfrm>
        </p:spPr>
        <p:txBody>
          <a:bodyPr/>
          <a:lstStyle/>
          <a:p>
            <a:r>
              <a:rPr lang="en-US" dirty="0" smtClean="0"/>
              <a:t>View in Feb. 2015:</a:t>
            </a:r>
            <a:endParaRPr lang="en-US" dirty="0"/>
          </a:p>
        </p:txBody>
      </p:sp>
      <p:pic>
        <p:nvPicPr>
          <p:cNvPr id="4" name="Picture 2" descr="I:\DATA 2015\CRANE_180214_save\OK\Crane_Fisheye_small_1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30"/>
          <a:stretch/>
        </p:blipFill>
        <p:spPr bwMode="auto">
          <a:xfrm>
            <a:off x="76199" y="1724293"/>
            <a:ext cx="4452073" cy="2863681"/>
          </a:xfrm>
          <a:prstGeom prst="rect">
            <a:avLst/>
          </a:prstGeom>
          <a:solidFill>
            <a:schemeClr val="tx1">
              <a:lumMod val="50000"/>
              <a:lumOff val="50000"/>
              <a:alpha val="92000"/>
            </a:schemeClr>
          </a:solidFill>
          <a:ln w="12700">
            <a:solidFill>
              <a:srgbClr val="FFC000"/>
            </a:solidFill>
          </a:ln>
          <a:extLst/>
        </p:spPr>
      </p:pic>
      <p:pic>
        <p:nvPicPr>
          <p:cNvPr id="5" name="Picture 3" descr="C:\Users\arnouxr\Documents\Work\En Cours\CRANE C5 5 JULY 2018\OK\JPEG\Crane_C5_05-07-18_1b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3839" b="10450"/>
          <a:stretch/>
        </p:blipFill>
        <p:spPr bwMode="auto">
          <a:xfrm>
            <a:off x="4601312" y="1724293"/>
            <a:ext cx="4452072" cy="2863681"/>
          </a:xfrm>
          <a:prstGeom prst="rect">
            <a:avLst/>
          </a:prstGeom>
          <a:noFill/>
          <a:ln w="3175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5004048" y="1059582"/>
            <a:ext cx="3384376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7338" indent="-287338" algn="just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7238" indent="-279400" algn="just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36650" indent="-188913" algn="just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511300" indent="-184150" algn="just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1885950" indent="-184150" algn="just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3431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8003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2575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7147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dirty="0" smtClean="0"/>
              <a:t>View in July 2018: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6294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0538"/>
            <a:ext cx="9144000" cy="685800"/>
          </a:xfrm>
        </p:spPr>
        <p:txBody>
          <a:bodyPr/>
          <a:lstStyle/>
          <a:p>
            <a:r>
              <a:rPr lang="en-US" dirty="0" smtClean="0"/>
              <a:t>The 2020’s Will See ITER Come to Life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699542"/>
            <a:ext cx="8175376" cy="4032448"/>
          </a:xfrm>
        </p:spPr>
        <p:txBody>
          <a:bodyPr/>
          <a:lstStyle/>
          <a:p>
            <a:pPr algn="l"/>
            <a:r>
              <a:rPr lang="en-US" dirty="0" smtClean="0"/>
              <a:t>To use an obvious cliché, we have ‘great’ expectations for the ITER Project in the 2020’s</a:t>
            </a:r>
          </a:p>
          <a:p>
            <a:pPr algn="l"/>
            <a:r>
              <a:rPr lang="en-US" dirty="0" smtClean="0"/>
              <a:t>Some high points:</a:t>
            </a:r>
          </a:p>
          <a:p>
            <a:pPr lvl="1" algn="l"/>
            <a:r>
              <a:rPr lang="en-US" dirty="0" smtClean="0"/>
              <a:t>2020: Begin </a:t>
            </a:r>
            <a:r>
              <a:rPr lang="en-US" dirty="0" err="1" smtClean="0"/>
              <a:t>tokamak</a:t>
            </a:r>
            <a:r>
              <a:rPr lang="en-US" dirty="0" smtClean="0"/>
              <a:t> assembly; begin </a:t>
            </a:r>
            <a:r>
              <a:rPr lang="en-US" dirty="0" err="1" smtClean="0"/>
              <a:t>cryoplant</a:t>
            </a:r>
            <a:r>
              <a:rPr lang="en-US" dirty="0" smtClean="0"/>
              <a:t> commissioning</a:t>
            </a:r>
          </a:p>
          <a:p>
            <a:pPr lvl="1" algn="l"/>
            <a:r>
              <a:rPr lang="en-US" dirty="0" smtClean="0"/>
              <a:t>2022: Torus completion</a:t>
            </a:r>
          </a:p>
          <a:p>
            <a:pPr lvl="1" algn="l"/>
            <a:r>
              <a:rPr lang="en-US" dirty="0" smtClean="0"/>
              <a:t>2024: Cryostat closure</a:t>
            </a:r>
          </a:p>
          <a:p>
            <a:pPr lvl="1" algn="l"/>
            <a:r>
              <a:rPr lang="en-US" dirty="0" smtClean="0"/>
              <a:t>2025: First Plasma</a:t>
            </a:r>
          </a:p>
          <a:p>
            <a:pPr lvl="1" algn="l"/>
            <a:r>
              <a:rPr lang="en-US" dirty="0" smtClean="0"/>
              <a:t>2026: Begin installation of in-vessel components</a:t>
            </a:r>
          </a:p>
          <a:p>
            <a:pPr lvl="1" algn="l"/>
            <a:r>
              <a:rPr lang="en-US" dirty="0" smtClean="0"/>
              <a:t>2028: Begin commissioning of control and protection systems with plasma operation up to 7.5 MA (maybe 10 MA)</a:t>
            </a:r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9686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3943350"/>
            <a:ext cx="8991600" cy="646331"/>
          </a:xfrm>
          <a:prstGeom prst="rect">
            <a:avLst/>
          </a:prstGeom>
          <a:solidFill>
            <a:schemeClr val="tx2">
              <a:lumMod val="50000"/>
              <a:alpha val="66000"/>
            </a:schemeClr>
          </a:solidFill>
          <a:ln w="31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GB" sz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bioshield</a:t>
            </a:r>
            <a:r>
              <a:rPr lang="en-GB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(left) </a:t>
            </a: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now finalized. </a:t>
            </a:r>
            <a:r>
              <a:rPr lang="en-GB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GB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high-resistance concrete-and-steel structure (the “Crown”) that will support the combined mass of tokamak + cryostat (23 000 tonnes) is in the last stages of </a:t>
            </a:r>
            <a:r>
              <a:rPr lang="en-GB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completion (right).  Signed agreement has been reached with EU and their contractors with a firm commitment to deliver the </a:t>
            </a:r>
            <a:r>
              <a:rPr lang="en-GB" sz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tokamak</a:t>
            </a:r>
            <a:r>
              <a:rPr lang="en-GB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building for </a:t>
            </a:r>
            <a:r>
              <a:rPr lang="en-GB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assembly work in March 2020.</a:t>
            </a:r>
            <a:endParaRPr lang="fr-FR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0" y="51470"/>
            <a:ext cx="9144000" cy="621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sz="6600" b="1" kern="1200">
                <a:solidFill>
                  <a:schemeClr val="bg1">
                    <a:lumMod val="85000"/>
                  </a:schemeClr>
                </a:solidFill>
                <a:effectLst>
                  <a:outerShdw dist="50800" dir="5400000" sx="99000" sy="99000" algn="ctr" rotWithShape="0">
                    <a:schemeClr val="tx1">
                      <a:lumMod val="50000"/>
                      <a:lumOff val="50000"/>
                    </a:schemeClr>
                  </a:outerShdw>
                </a:effectLst>
                <a:latin typeface="Tahoma" pitchFamily="34" charset="0"/>
                <a:ea typeface="+mj-ea"/>
                <a:cs typeface="+mj-cs"/>
              </a:defRPr>
            </a:lvl1pPr>
            <a:lvl2pPr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tabLst>
                <a:tab pos="1709738" algn="l"/>
              </a:tabLst>
            </a:pPr>
            <a:r>
              <a:rPr lang="en-US" sz="44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Tokamak Complex</a:t>
            </a:r>
            <a:endParaRPr lang="en-GB" sz="4400" dirty="0" smtClean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C:\Users\arnouxr\Documents\Work\En Cours\WORKSITE POSTCARDS JULY\OK\OK-OK\Tok_Bdg_July-19_1_smal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1" r="4741"/>
          <a:stretch/>
        </p:blipFill>
        <p:spPr bwMode="auto">
          <a:xfrm>
            <a:off x="76200" y="793466"/>
            <a:ext cx="4257743" cy="3143270"/>
          </a:xfrm>
          <a:prstGeom prst="rect">
            <a:avLst/>
          </a:prstGeom>
          <a:solidFill>
            <a:schemeClr val="tx1">
              <a:lumMod val="50000"/>
              <a:lumOff val="50000"/>
              <a:alpha val="75000"/>
            </a:schemeClr>
          </a:solidFill>
          <a:ln w="3175">
            <a:solidFill>
              <a:srgbClr val="FFC000"/>
            </a:solidFill>
          </a:ln>
          <a:extLst/>
        </p:spPr>
      </p:pic>
      <p:pic>
        <p:nvPicPr>
          <p:cNvPr id="6" name="Picture 2" descr="C:\Users\arnouxr\Documents\Work\En Cours\CROWN FINALIZED\OK\OK-OK\JPEG\Crown_finalized_3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89" r="1748"/>
          <a:stretch/>
        </p:blipFill>
        <p:spPr bwMode="auto">
          <a:xfrm>
            <a:off x="4419600" y="793466"/>
            <a:ext cx="4648200" cy="3143270"/>
          </a:xfrm>
          <a:prstGeom prst="rect">
            <a:avLst/>
          </a:prstGeom>
          <a:solidFill>
            <a:schemeClr val="tx1">
              <a:lumMod val="75000"/>
              <a:lumOff val="25000"/>
              <a:alpha val="49000"/>
            </a:schemeClr>
          </a:solidFill>
          <a:ln w="3175">
            <a:solidFill>
              <a:srgbClr val="FFC000"/>
            </a:solidFill>
          </a:ln>
          <a:extLst/>
        </p:spPr>
      </p:pic>
    </p:spTree>
    <p:extLst>
      <p:ext uri="{BB962C8B-B14F-4D97-AF65-F5344CB8AC3E}">
        <p14:creationId xmlns:p14="http://schemas.microsoft.com/office/powerpoint/2010/main" val="1447617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6261" y="1"/>
            <a:ext cx="9077739" cy="62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Assembly </a:t>
            </a:r>
            <a:r>
              <a:rPr lang="en-US" sz="3600" b="1" dirty="0" smtClean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Building</a:t>
            </a:r>
            <a:endParaRPr lang="en-GB" sz="36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9323" y="3579862"/>
            <a:ext cx="8957173" cy="1015663"/>
          </a:xfrm>
          <a:prstGeom prst="rect">
            <a:avLst/>
          </a:prstGeom>
          <a:solidFill>
            <a:schemeClr val="tx1">
              <a:lumMod val="50000"/>
              <a:lumOff val="50000"/>
              <a:alpha val="76000"/>
            </a:schemeClr>
          </a:solidFill>
          <a:ln w="3175">
            <a:solidFill>
              <a:srgbClr val="FFC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sz="1500" dirty="0" smtClean="0"/>
              <a:t>Before integration into </a:t>
            </a:r>
            <a:r>
              <a:rPr lang="en-GB" sz="1500" dirty="0"/>
              <a:t>the machine, </a:t>
            </a:r>
            <a:r>
              <a:rPr lang="en-GB" sz="1500" dirty="0" smtClean="0"/>
              <a:t>components </a:t>
            </a:r>
            <a:r>
              <a:rPr lang="en-GB" sz="1500" dirty="0"/>
              <a:t>will be prepared and </a:t>
            </a:r>
            <a:r>
              <a:rPr lang="en-GB" sz="1500" dirty="0" smtClean="0"/>
              <a:t>assembled </a:t>
            </a:r>
            <a:r>
              <a:rPr lang="en-GB" sz="1500" dirty="0"/>
              <a:t>in this 6,000 m</a:t>
            </a:r>
            <a:r>
              <a:rPr lang="en-GB" sz="1500" baseline="30000" dirty="0"/>
              <a:t>2</a:t>
            </a:r>
            <a:r>
              <a:rPr lang="en-GB" sz="1500" dirty="0"/>
              <a:t>, </a:t>
            </a:r>
            <a:r>
              <a:rPr lang="en-GB" sz="1500" dirty="0" smtClean="0"/>
              <a:t>60</a:t>
            </a:r>
            <a:r>
              <a:rPr lang="en-GB" sz="1500" dirty="0"/>
              <a:t> </a:t>
            </a:r>
            <a:r>
              <a:rPr lang="en-GB" sz="1500" dirty="0" smtClean="0"/>
              <a:t>m </a:t>
            </a:r>
            <a:r>
              <a:rPr lang="en-GB" sz="1500" dirty="0"/>
              <a:t>high building. The Assembly Hall is equipped with a double overhead travelling crane with a </a:t>
            </a:r>
            <a:r>
              <a:rPr lang="en-GB" sz="1500" dirty="0" smtClean="0"/>
              <a:t>lifting </a:t>
            </a:r>
            <a:r>
              <a:rPr lang="en-GB" sz="1500" dirty="0"/>
              <a:t>capacity of 1,500 </a:t>
            </a:r>
            <a:r>
              <a:rPr lang="en-GB" sz="1500" dirty="0" smtClean="0"/>
              <a:t>t. </a:t>
            </a:r>
            <a:r>
              <a:rPr lang="fr-FR" sz="1500" dirty="0" err="1"/>
              <a:t>Load</a:t>
            </a:r>
            <a:r>
              <a:rPr lang="fr-FR" sz="1500" dirty="0"/>
              <a:t> tests, </a:t>
            </a:r>
            <a:r>
              <a:rPr lang="fr-FR" sz="1500" dirty="0" err="1"/>
              <a:t>both</a:t>
            </a:r>
            <a:r>
              <a:rPr lang="fr-FR" sz="1500" dirty="0"/>
              <a:t> </a:t>
            </a:r>
            <a:r>
              <a:rPr lang="fr-FR" sz="1500" dirty="0" err="1"/>
              <a:t>static</a:t>
            </a:r>
            <a:r>
              <a:rPr lang="fr-FR" sz="1500" dirty="0"/>
              <a:t> and </a:t>
            </a:r>
            <a:r>
              <a:rPr lang="fr-FR" sz="1500" dirty="0" err="1"/>
              <a:t>dynamic</a:t>
            </a:r>
            <a:r>
              <a:rPr lang="fr-FR" sz="1500" dirty="0"/>
              <a:t> (1,875 – 1,650 </a:t>
            </a:r>
            <a:r>
              <a:rPr lang="fr-FR" sz="1500" dirty="0" err="1" smtClean="0"/>
              <a:t>t</a:t>
            </a:r>
            <a:r>
              <a:rPr lang="fr-FR" sz="1500" dirty="0" smtClean="0"/>
              <a:t>)</a:t>
            </a:r>
            <a:r>
              <a:rPr lang="fr-FR" sz="1500" dirty="0"/>
              <a:t>, </a:t>
            </a:r>
            <a:r>
              <a:rPr lang="fr-FR" sz="1500" dirty="0" err="1"/>
              <a:t>were</a:t>
            </a:r>
            <a:r>
              <a:rPr lang="fr-FR" sz="1500" dirty="0"/>
              <a:t> </a:t>
            </a:r>
            <a:r>
              <a:rPr lang="fr-FR" sz="1500" dirty="0" err="1"/>
              <a:t>finalized</a:t>
            </a:r>
            <a:r>
              <a:rPr lang="fr-FR" sz="1500" dirty="0"/>
              <a:t> in </a:t>
            </a:r>
            <a:r>
              <a:rPr lang="fr-FR" sz="1500" dirty="0" err="1"/>
              <a:t>December</a:t>
            </a:r>
            <a:r>
              <a:rPr lang="fr-FR" sz="1500" dirty="0"/>
              <a:t> </a:t>
            </a:r>
            <a:r>
              <a:rPr lang="fr-FR" sz="1500" dirty="0" smtClean="0"/>
              <a:t>2017. To the right, the installation of the </a:t>
            </a:r>
            <a:r>
              <a:rPr lang="fr-FR" sz="1500" dirty="0" err="1" smtClean="0"/>
              <a:t>sub-assembly</a:t>
            </a:r>
            <a:r>
              <a:rPr lang="fr-FR" sz="1500" dirty="0" smtClean="0"/>
              <a:t> </a:t>
            </a:r>
            <a:r>
              <a:rPr lang="fr-FR" sz="1500" dirty="0" err="1" smtClean="0"/>
              <a:t>tool</a:t>
            </a:r>
            <a:r>
              <a:rPr lang="fr-FR" sz="1500" dirty="0" smtClean="0"/>
              <a:t> (SSAT-1) </a:t>
            </a:r>
            <a:r>
              <a:rPr lang="fr-FR" sz="1500" dirty="0" err="1" smtClean="0"/>
              <a:t>is</a:t>
            </a:r>
            <a:r>
              <a:rPr lang="fr-FR" sz="1500" dirty="0" smtClean="0"/>
              <a:t> </a:t>
            </a:r>
            <a:r>
              <a:rPr lang="fr-FR" sz="1500" dirty="0" err="1" smtClean="0"/>
              <a:t>nearly</a:t>
            </a:r>
            <a:r>
              <a:rPr lang="fr-FR" sz="1500" dirty="0" smtClean="0"/>
              <a:t> </a:t>
            </a:r>
            <a:r>
              <a:rPr lang="fr-FR" sz="1500" dirty="0" err="1" smtClean="0"/>
              <a:t>complete</a:t>
            </a:r>
            <a:r>
              <a:rPr lang="fr-FR" sz="1500" dirty="0" smtClean="0"/>
              <a:t>.</a:t>
            </a:r>
            <a:endParaRPr lang="en-GB" sz="1500" dirty="0"/>
          </a:p>
        </p:txBody>
      </p:sp>
      <p:pic>
        <p:nvPicPr>
          <p:cNvPr id="8" name="Picture 2" descr="C:\Users\arnouxr\Documents\Work\En Cours\GEORGE WORKSITE TOUR ASS HALL ETC\OK\Ass_Hall_Georges_fisheye_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" t="-3345" r="-543" b="6716"/>
          <a:stretch/>
        </p:blipFill>
        <p:spPr bwMode="auto">
          <a:xfrm>
            <a:off x="72008" y="555526"/>
            <a:ext cx="4572000" cy="292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arnouxr\Documents\Work\En Cours\WORKSITE POSTCARDS JULY\OK\OK-OK\JPEG\SSAT-1_July-18_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3"/>
          <a:stretch/>
        </p:blipFill>
        <p:spPr bwMode="auto">
          <a:xfrm>
            <a:off x="4729479" y="667512"/>
            <a:ext cx="4307017" cy="2807208"/>
          </a:xfrm>
          <a:prstGeom prst="rect">
            <a:avLst/>
          </a:prstGeom>
          <a:solidFill>
            <a:schemeClr val="tx1">
              <a:lumMod val="50000"/>
              <a:lumOff val="50000"/>
              <a:alpha val="75000"/>
            </a:schemeClr>
          </a:solidFill>
          <a:ln w="3175">
            <a:solidFill>
              <a:srgbClr val="FFC000"/>
            </a:solidFill>
          </a:ln>
          <a:extLst/>
        </p:spPr>
      </p:pic>
    </p:spTree>
    <p:extLst>
      <p:ext uri="{BB962C8B-B14F-4D97-AF65-F5344CB8AC3E}">
        <p14:creationId xmlns:p14="http://schemas.microsoft.com/office/powerpoint/2010/main" val="1495673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 txBox="1">
            <a:spLocks/>
          </p:cNvSpPr>
          <p:nvPr/>
        </p:nvSpPr>
        <p:spPr bwMode="auto">
          <a:xfrm>
            <a:off x="1970252" y="77240"/>
            <a:ext cx="7173748" cy="418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57238" indent="-2794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36650" indent="-188913">
              <a:spcBef>
                <a:spcPct val="20000"/>
              </a:spcBef>
              <a:buChar char="•"/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511300" indent="-18415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1885950" indent="-184150">
              <a:spcBef>
                <a:spcPct val="20000"/>
              </a:spcBef>
              <a:buChar char="»"/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343150" indent="-184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800350" indent="-184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257550" indent="-184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714750" indent="-184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en-US" b="1" dirty="0" smtClean="0">
                <a:solidFill>
                  <a:srgbClr val="333399"/>
                </a:solidFill>
              </a:rPr>
              <a:t>Vacuum Vessel Mock-up and Welding </a:t>
            </a:r>
            <a:r>
              <a:rPr kumimoji="0" lang="en-US" altLang="en-US" b="1" dirty="0">
                <a:solidFill>
                  <a:srgbClr val="333399"/>
                </a:solidFill>
              </a:rPr>
              <a:t>T</a:t>
            </a:r>
            <a:r>
              <a:rPr kumimoji="0" lang="en-US" altLang="en-US" b="1" dirty="0" smtClean="0">
                <a:solidFill>
                  <a:srgbClr val="333399"/>
                </a:solidFill>
              </a:rPr>
              <a:t>ools</a:t>
            </a:r>
            <a:endParaRPr kumimoji="0" lang="en-GB" altLang="en-US" b="1" dirty="0">
              <a:solidFill>
                <a:srgbClr val="333399"/>
              </a:solidFill>
            </a:endParaRPr>
          </a:p>
        </p:txBody>
      </p:sp>
      <p:sp>
        <p:nvSpPr>
          <p:cNvPr id="27652" name="Rectangle 2"/>
          <p:cNvSpPr>
            <a:spLocks noChangeArrowheads="1"/>
          </p:cNvSpPr>
          <p:nvPr/>
        </p:nvSpPr>
        <p:spPr bwMode="auto">
          <a:xfrm>
            <a:off x="0" y="-59382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9pPr>
          </a:lstStyle>
          <a:p>
            <a:endParaRPr lang="en-US" altLang="en-US">
              <a:solidFill>
                <a:srgbClr val="333399"/>
              </a:solidFill>
            </a:endParaRPr>
          </a:p>
        </p:txBody>
      </p:sp>
      <p:pic>
        <p:nvPicPr>
          <p:cNvPr id="19" name="Picture 1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117" y="45163"/>
            <a:ext cx="803306" cy="538537"/>
          </a:xfrm>
          <a:prstGeom prst="rect">
            <a:avLst/>
          </a:prstGeom>
          <a:noFill/>
        </p:spPr>
      </p:pic>
      <p:pic>
        <p:nvPicPr>
          <p:cNvPr id="1027" name="Picture 3" descr="C:\Users\arnouxr\Documents\Work\En Cours\ENSA SPAIN\OK FINAL\JPEG\ENSA_Mockup_3_smal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128" y="699542"/>
            <a:ext cx="2557024" cy="3672408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rnouxr\Documents\Work\En Cours\ENSA SPAIN\OK FINAL\JPEG\ENSA_MOCKUP_V-6_Brian_insid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455" y="699541"/>
            <a:ext cx="2557025" cy="3672409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タイトル 5"/>
          <p:cNvSpPr txBox="1">
            <a:spLocks/>
          </p:cNvSpPr>
          <p:nvPr/>
        </p:nvSpPr>
        <p:spPr bwMode="auto">
          <a:xfrm>
            <a:off x="199235" y="4371950"/>
            <a:ext cx="8693245" cy="403676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eaLnBrk="1" hangingPunct="1">
              <a:defRPr kumimoji="1" sz="1200" b="0" kern="0">
                <a:latin typeface="Calibri" panose="020F0502020204030204" pitchFamily="34" charset="0"/>
                <a:ea typeface="ＭＳ Ｐゴシック" pitchFamily="50" charset="-128"/>
                <a:cs typeface="+mj-cs"/>
              </a:defRPr>
            </a:lvl1pPr>
            <a:lvl2pPr algn="ctr" eaLnBrk="1" hangingPunct="1"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eaLnBrk="1" hangingPunct="1"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eaLnBrk="1" hangingPunct="1"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eaLnBrk="1" hangingPunct="1"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sz="1400" kern="1200" dirty="0">
                <a:solidFill>
                  <a:srgbClr val="333399"/>
                </a:solidFill>
                <a:latin typeface="+mn-lt"/>
                <a:ea typeface="MS Mincho"/>
                <a:cs typeface="Times New Roman"/>
              </a:rPr>
              <a:t>Welding tools and procedures for the </a:t>
            </a:r>
            <a:r>
              <a:rPr lang="en-GB" sz="1400" kern="1200" dirty="0" smtClean="0">
                <a:solidFill>
                  <a:srgbClr val="333399"/>
                </a:solidFill>
                <a:latin typeface="+mn-lt"/>
                <a:ea typeface="MS Mincho"/>
                <a:cs typeface="Times New Roman"/>
              </a:rPr>
              <a:t>VV </a:t>
            </a:r>
            <a:r>
              <a:rPr lang="en-GB" sz="1400" kern="1200" dirty="0">
                <a:solidFill>
                  <a:srgbClr val="333399"/>
                </a:solidFill>
                <a:latin typeface="+mn-lt"/>
                <a:ea typeface="MS Mincho"/>
                <a:cs typeface="Times New Roman"/>
              </a:rPr>
              <a:t>assembly are being </a:t>
            </a:r>
            <a:r>
              <a:rPr lang="en-GB" sz="1400" kern="1200" dirty="0" smtClean="0">
                <a:solidFill>
                  <a:srgbClr val="333399"/>
                </a:solidFill>
                <a:latin typeface="+mn-lt"/>
                <a:ea typeface="MS Mincho"/>
                <a:cs typeface="Times New Roman"/>
              </a:rPr>
              <a:t>tested on </a:t>
            </a:r>
            <a:r>
              <a:rPr lang="en-GB" sz="1400" kern="1200" dirty="0">
                <a:solidFill>
                  <a:srgbClr val="333399"/>
                </a:solidFill>
                <a:latin typeface="+mn-lt"/>
                <a:ea typeface="MS Mincho"/>
                <a:cs typeface="Times New Roman"/>
              </a:rPr>
              <a:t>a real-size </a:t>
            </a:r>
            <a:r>
              <a:rPr lang="en-GB" sz="1400" kern="1200" dirty="0" smtClean="0">
                <a:solidFill>
                  <a:srgbClr val="333399"/>
                </a:solidFill>
                <a:latin typeface="+mn-lt"/>
                <a:ea typeface="MS Mincho"/>
                <a:cs typeface="Times New Roman"/>
              </a:rPr>
              <a:t>mock-up </a:t>
            </a:r>
            <a:r>
              <a:rPr lang="en-GB" sz="1400" kern="1200" dirty="0">
                <a:solidFill>
                  <a:srgbClr val="333399"/>
                </a:solidFill>
                <a:latin typeface="+mn-lt"/>
                <a:ea typeface="MS Mincho"/>
                <a:cs typeface="Times New Roman"/>
              </a:rPr>
              <a:t>at ENSA, Spain</a:t>
            </a:r>
            <a:endParaRPr lang="ja-JP" altLang="en-US" sz="1400" kern="1200" dirty="0">
              <a:solidFill>
                <a:srgbClr val="333399"/>
              </a:solidFill>
              <a:latin typeface="+mn-lt"/>
              <a:ea typeface="MS Mincho"/>
              <a:cs typeface="Times New Roman"/>
            </a:endParaRPr>
          </a:p>
        </p:txBody>
      </p:sp>
      <p:pic>
        <p:nvPicPr>
          <p:cNvPr id="11" name="Picture 3" descr="C:\Users\arnouxr\Documents\Work\En Cours\ENSA SPAIN\OK FINAL\JPEG\ENSA_MOCKUP_1 (2)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19" r="23423" b="1281"/>
          <a:stretch/>
        </p:blipFill>
        <p:spPr bwMode="auto">
          <a:xfrm>
            <a:off x="96286" y="699542"/>
            <a:ext cx="3011523" cy="3672408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92364" y="110102"/>
            <a:ext cx="609847" cy="408661"/>
            <a:chOff x="456813" y="195262"/>
            <a:chExt cx="609847" cy="408661"/>
          </a:xfrm>
        </p:grpSpPr>
        <p:pic>
          <p:nvPicPr>
            <p:cNvPr id="13" name="Picture 2" descr="Image result for eu flag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813" y="195262"/>
              <a:ext cx="609847" cy="4086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>
              <a:spLocks noChangeArrowheads="1"/>
            </p:cNvSpPr>
            <p:nvPr/>
          </p:nvSpPr>
          <p:spPr bwMode="auto">
            <a:xfrm>
              <a:off x="467544" y="203813"/>
              <a:ext cx="576262" cy="400110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rPr>
                <a:t>EU</a:t>
              </a:r>
              <a:endParaRPr kumimoji="0" lang="en-GB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081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2" t="5942" r="19232" b="6746"/>
          <a:stretch>
            <a:fillRect/>
          </a:stretch>
        </p:blipFill>
        <p:spPr bwMode="auto">
          <a:xfrm>
            <a:off x="3355404" y="1131590"/>
            <a:ext cx="5753100" cy="356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 of Assembly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96" y="555526"/>
            <a:ext cx="3384376" cy="3744416"/>
          </a:xfrm>
        </p:spPr>
        <p:txBody>
          <a:bodyPr>
            <a:noAutofit/>
          </a:bodyPr>
          <a:lstStyle/>
          <a:p>
            <a:pPr algn="l"/>
            <a:r>
              <a:rPr lang="en-US" sz="2200" dirty="0" smtClean="0"/>
              <a:t>Revised construction strategy </a:t>
            </a:r>
            <a:r>
              <a:rPr lang="en-US" sz="2200" dirty="0" smtClean="0"/>
              <a:t>endorsed by ITER Council</a:t>
            </a:r>
          </a:p>
          <a:p>
            <a:pPr lvl="1" algn="l"/>
            <a:r>
              <a:rPr lang="en-US" dirty="0" smtClean="0"/>
              <a:t>Allows more flexibility to deal with delivery timing</a:t>
            </a:r>
          </a:p>
          <a:p>
            <a:pPr lvl="1" algn="l"/>
            <a:r>
              <a:rPr lang="en-US" dirty="0" smtClean="0"/>
              <a:t>Regulatory hold point in 2020</a:t>
            </a:r>
            <a:endParaRPr lang="en-US" dirty="0" smtClean="0"/>
          </a:p>
          <a:p>
            <a:pPr algn="l"/>
            <a:r>
              <a:rPr lang="en-US" sz="2200" dirty="0" smtClean="0"/>
              <a:t>Significant integration issues </a:t>
            </a:r>
            <a:r>
              <a:rPr lang="en-US" sz="2200" dirty="0" smtClean="0"/>
              <a:t>for installation of services in the </a:t>
            </a:r>
            <a:r>
              <a:rPr lang="en-US" sz="2200" dirty="0" err="1" smtClean="0"/>
              <a:t>tokamak</a:t>
            </a:r>
            <a:r>
              <a:rPr lang="en-US" sz="2200" dirty="0" smtClean="0"/>
              <a:t> building</a:t>
            </a:r>
            <a:endParaRPr lang="en-US" sz="2200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32372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0" y="685800"/>
            <a:ext cx="3325813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Box 11"/>
          <p:cNvSpPr txBox="1">
            <a:spLocks noChangeArrowheads="1"/>
          </p:cNvSpPr>
          <p:nvPr/>
        </p:nvSpPr>
        <p:spPr bwMode="auto">
          <a:xfrm>
            <a:off x="6705600" y="1914525"/>
            <a:ext cx="1219200" cy="307975"/>
          </a:xfrm>
          <a:prstGeom prst="rect">
            <a:avLst/>
          </a:prstGeom>
          <a:solidFill>
            <a:schemeClr val="bg1">
              <a:alpha val="8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rgbClr val="000099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rgbClr val="000099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rgbClr val="000099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000099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tx1"/>
                </a:solidFill>
                <a:latin typeface="Century Gothic" pitchFamily="34" charset="0"/>
              </a:rPr>
              <a:t>TF Cryolines</a:t>
            </a:r>
            <a:endParaRPr lang="en-GB" altLang="en-US" sz="1400">
              <a:solidFill>
                <a:schemeClr val="tx1"/>
              </a:solidFill>
              <a:latin typeface="Century Gothic" pitchFamily="34" charset="0"/>
            </a:endParaRPr>
          </a:p>
        </p:txBody>
      </p:sp>
      <p:cxnSp>
        <p:nvCxnSpPr>
          <p:cNvPr id="33796" name="Straight Arrow Connector 12"/>
          <p:cNvCxnSpPr>
            <a:cxnSpLocks noChangeShapeType="1"/>
          </p:cNvCxnSpPr>
          <p:nvPr/>
        </p:nvCxnSpPr>
        <p:spPr bwMode="auto">
          <a:xfrm flipV="1">
            <a:off x="6781800" y="1028700"/>
            <a:ext cx="331788" cy="885825"/>
          </a:xfrm>
          <a:prstGeom prst="straightConnector1">
            <a:avLst/>
          </a:prstGeom>
          <a:noFill/>
          <a:ln w="3175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797" name="Straight Arrow Connector 13"/>
          <p:cNvCxnSpPr>
            <a:cxnSpLocks noChangeShapeType="1"/>
          </p:cNvCxnSpPr>
          <p:nvPr/>
        </p:nvCxnSpPr>
        <p:spPr bwMode="auto">
          <a:xfrm flipH="1" flipV="1">
            <a:off x="6199188" y="1085850"/>
            <a:ext cx="582612" cy="828675"/>
          </a:xfrm>
          <a:prstGeom prst="straightConnector1">
            <a:avLst/>
          </a:prstGeom>
          <a:noFill/>
          <a:ln w="3175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798" name="Straight Arrow Connector 15"/>
          <p:cNvCxnSpPr>
            <a:cxnSpLocks noChangeShapeType="1"/>
          </p:cNvCxnSpPr>
          <p:nvPr/>
        </p:nvCxnSpPr>
        <p:spPr bwMode="auto">
          <a:xfrm flipV="1">
            <a:off x="5562600" y="1543050"/>
            <a:ext cx="685800" cy="809625"/>
          </a:xfrm>
          <a:prstGeom prst="straightConnector1">
            <a:avLst/>
          </a:prstGeom>
          <a:noFill/>
          <a:ln w="3175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3799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85800"/>
            <a:ext cx="5199063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0" name="TextBox 25"/>
          <p:cNvSpPr txBox="1">
            <a:spLocks noChangeArrowheads="1"/>
          </p:cNvSpPr>
          <p:nvPr/>
        </p:nvSpPr>
        <p:spPr bwMode="auto">
          <a:xfrm>
            <a:off x="1692275" y="339725"/>
            <a:ext cx="2455863" cy="400050"/>
          </a:xfrm>
          <a:prstGeom prst="rect">
            <a:avLst/>
          </a:prstGeom>
          <a:solidFill>
            <a:schemeClr val="bg1">
              <a:alpha val="8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rgbClr val="000099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rgbClr val="000099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rgbClr val="000099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000099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C00000"/>
                </a:solidFill>
                <a:latin typeface="Century Gothic" pitchFamily="34" charset="0"/>
              </a:rPr>
              <a:t>Section A-A</a:t>
            </a:r>
            <a:endParaRPr lang="en-GB" altLang="en-US" sz="2000">
              <a:solidFill>
                <a:srgbClr val="C00000"/>
              </a:solidFill>
              <a:latin typeface="Century Gothic" pitchFamily="34" charset="0"/>
            </a:endParaRPr>
          </a:p>
        </p:txBody>
      </p:sp>
      <p:sp>
        <p:nvSpPr>
          <p:cNvPr id="33801" name="TextBox 26"/>
          <p:cNvSpPr txBox="1">
            <a:spLocks noChangeArrowheads="1"/>
          </p:cNvSpPr>
          <p:nvPr/>
        </p:nvSpPr>
        <p:spPr bwMode="auto">
          <a:xfrm>
            <a:off x="2760663" y="2582863"/>
            <a:ext cx="1638300" cy="307975"/>
          </a:xfrm>
          <a:prstGeom prst="rect">
            <a:avLst/>
          </a:prstGeom>
          <a:solidFill>
            <a:schemeClr val="bg1">
              <a:alpha val="8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rgbClr val="000099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rgbClr val="000099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rgbClr val="000099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000099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tx1"/>
                </a:solidFill>
                <a:latin typeface="Century Gothic" pitchFamily="34" charset="0"/>
              </a:rPr>
              <a:t>T&amp;C Cryolines</a:t>
            </a:r>
            <a:endParaRPr lang="en-GB" altLang="en-US" sz="1400">
              <a:solidFill>
                <a:schemeClr val="tx1"/>
              </a:solidFill>
              <a:latin typeface="Century Gothic" pitchFamily="34" charset="0"/>
            </a:endParaRPr>
          </a:p>
        </p:txBody>
      </p:sp>
      <p:cxnSp>
        <p:nvCxnSpPr>
          <p:cNvPr id="33802" name="Straight Arrow Connector 27"/>
          <p:cNvCxnSpPr>
            <a:cxnSpLocks noChangeShapeType="1"/>
            <a:stCxn id="33801" idx="0"/>
          </p:cNvCxnSpPr>
          <p:nvPr/>
        </p:nvCxnSpPr>
        <p:spPr bwMode="auto">
          <a:xfrm flipH="1" flipV="1">
            <a:off x="2743200" y="1487488"/>
            <a:ext cx="836613" cy="1095375"/>
          </a:xfrm>
          <a:prstGeom prst="straightConnector1">
            <a:avLst/>
          </a:prstGeom>
          <a:noFill/>
          <a:ln w="3175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3803" name="TextBox 28"/>
          <p:cNvSpPr txBox="1">
            <a:spLocks noChangeArrowheads="1"/>
          </p:cNvSpPr>
          <p:nvPr/>
        </p:nvSpPr>
        <p:spPr bwMode="auto">
          <a:xfrm>
            <a:off x="6156325" y="361950"/>
            <a:ext cx="2260600" cy="400050"/>
          </a:xfrm>
          <a:prstGeom prst="rect">
            <a:avLst/>
          </a:prstGeom>
          <a:solidFill>
            <a:schemeClr val="bg1">
              <a:alpha val="8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rgbClr val="000099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rgbClr val="000099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rgbClr val="000099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000099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C00000"/>
                </a:solidFill>
                <a:latin typeface="Century Gothic" pitchFamily="34" charset="0"/>
              </a:rPr>
              <a:t>Section B-B</a:t>
            </a:r>
            <a:endParaRPr lang="en-GB" altLang="en-US" sz="2000">
              <a:solidFill>
                <a:srgbClr val="C00000"/>
              </a:solidFill>
              <a:latin typeface="Century Gothic" pitchFamily="34" charset="0"/>
            </a:endParaRPr>
          </a:p>
        </p:txBody>
      </p:sp>
      <p:cxnSp>
        <p:nvCxnSpPr>
          <p:cNvPr id="33804" name="Straight Arrow Connector 31"/>
          <p:cNvCxnSpPr>
            <a:cxnSpLocks noChangeShapeType="1"/>
            <a:stCxn id="33801" idx="0"/>
          </p:cNvCxnSpPr>
          <p:nvPr/>
        </p:nvCxnSpPr>
        <p:spPr bwMode="auto">
          <a:xfrm flipH="1" flipV="1">
            <a:off x="3276600" y="1411288"/>
            <a:ext cx="303213" cy="1171575"/>
          </a:xfrm>
          <a:prstGeom prst="straightConnector1">
            <a:avLst/>
          </a:prstGeom>
          <a:noFill/>
          <a:ln w="3175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3805" name="TextBox 45"/>
          <p:cNvSpPr txBox="1">
            <a:spLocks noChangeArrowheads="1"/>
          </p:cNvSpPr>
          <p:nvPr/>
        </p:nvSpPr>
        <p:spPr bwMode="auto">
          <a:xfrm>
            <a:off x="4419600" y="2352675"/>
            <a:ext cx="1219200" cy="307975"/>
          </a:xfrm>
          <a:prstGeom prst="rect">
            <a:avLst/>
          </a:prstGeom>
          <a:solidFill>
            <a:schemeClr val="bg1">
              <a:alpha val="8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rgbClr val="000099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rgbClr val="000099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rgbClr val="000099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000099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tx1"/>
                </a:solidFill>
                <a:latin typeface="Century Gothic" pitchFamily="34" charset="0"/>
              </a:rPr>
              <a:t>CS Cryoline</a:t>
            </a:r>
            <a:endParaRPr lang="en-GB" altLang="en-US" sz="1400">
              <a:solidFill>
                <a:schemeClr val="tx1"/>
              </a:solidFill>
              <a:latin typeface="Century Gothic" pitchFamily="34" charset="0"/>
            </a:endParaRPr>
          </a:p>
        </p:txBody>
      </p:sp>
      <p:cxnSp>
        <p:nvCxnSpPr>
          <p:cNvPr id="33806" name="Straight Arrow Connector 46"/>
          <p:cNvCxnSpPr>
            <a:cxnSpLocks noChangeShapeType="1"/>
          </p:cNvCxnSpPr>
          <p:nvPr/>
        </p:nvCxnSpPr>
        <p:spPr bwMode="auto">
          <a:xfrm flipH="1" flipV="1">
            <a:off x="4278313" y="1658938"/>
            <a:ext cx="241300" cy="693737"/>
          </a:xfrm>
          <a:prstGeom prst="straightConnector1">
            <a:avLst/>
          </a:prstGeom>
          <a:noFill/>
          <a:ln w="3175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3807" name="TextBox 16"/>
          <p:cNvSpPr txBox="1">
            <a:spLocks noChangeArrowheads="1"/>
          </p:cNvSpPr>
          <p:nvPr/>
        </p:nvSpPr>
        <p:spPr bwMode="auto">
          <a:xfrm>
            <a:off x="3594100" y="719138"/>
            <a:ext cx="825500" cy="307975"/>
          </a:xfrm>
          <a:prstGeom prst="rect">
            <a:avLst/>
          </a:prstGeom>
          <a:solidFill>
            <a:schemeClr val="bg1">
              <a:alpha val="8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rgbClr val="000099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rgbClr val="000099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rgbClr val="000099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000099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C00000"/>
                </a:solidFill>
                <a:latin typeface="Century Gothic" pitchFamily="34" charset="0"/>
              </a:rPr>
              <a:t>HVAC</a:t>
            </a:r>
            <a:endParaRPr lang="en-GB" altLang="en-US" sz="1400" b="1">
              <a:solidFill>
                <a:srgbClr val="C00000"/>
              </a:solidFill>
              <a:latin typeface="Century Gothic" pitchFamily="34" charset="0"/>
            </a:endParaRPr>
          </a:p>
        </p:txBody>
      </p:sp>
      <p:sp>
        <p:nvSpPr>
          <p:cNvPr id="33808" name="TextBox 17"/>
          <p:cNvSpPr txBox="1">
            <a:spLocks noChangeArrowheads="1"/>
          </p:cNvSpPr>
          <p:nvPr/>
        </p:nvSpPr>
        <p:spPr bwMode="auto">
          <a:xfrm>
            <a:off x="457200" y="2593975"/>
            <a:ext cx="1187450" cy="307975"/>
          </a:xfrm>
          <a:prstGeom prst="rect">
            <a:avLst/>
          </a:prstGeom>
          <a:solidFill>
            <a:schemeClr val="bg1">
              <a:alpha val="8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rgbClr val="000099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rgbClr val="000099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rgbClr val="000099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000099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tx1"/>
                </a:solidFill>
                <a:latin typeface="Century Gothic" pitchFamily="34" charset="0"/>
              </a:rPr>
              <a:t>Cable Trays</a:t>
            </a:r>
            <a:endParaRPr lang="en-GB" altLang="en-US" sz="140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3809" name="TextBox 18"/>
          <p:cNvSpPr txBox="1">
            <a:spLocks noChangeArrowheads="1"/>
          </p:cNvSpPr>
          <p:nvPr/>
        </p:nvSpPr>
        <p:spPr bwMode="auto">
          <a:xfrm>
            <a:off x="1766888" y="2598738"/>
            <a:ext cx="823912" cy="306387"/>
          </a:xfrm>
          <a:prstGeom prst="rect">
            <a:avLst/>
          </a:prstGeom>
          <a:solidFill>
            <a:schemeClr val="bg1">
              <a:alpha val="8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rgbClr val="000099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rgbClr val="000099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rgbClr val="000099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000099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tx1"/>
                </a:solidFill>
                <a:latin typeface="Century Gothic" pitchFamily="34" charset="0"/>
              </a:rPr>
              <a:t>BusBar</a:t>
            </a:r>
            <a:endParaRPr lang="en-GB" altLang="en-US" sz="1400">
              <a:solidFill>
                <a:schemeClr val="tx1"/>
              </a:solidFill>
              <a:latin typeface="Century Gothic" pitchFamily="34" charset="0"/>
            </a:endParaRPr>
          </a:p>
        </p:txBody>
      </p:sp>
      <p:cxnSp>
        <p:nvCxnSpPr>
          <p:cNvPr id="33810" name="Straight Arrow Connector 19"/>
          <p:cNvCxnSpPr>
            <a:cxnSpLocks noChangeShapeType="1"/>
            <a:stCxn id="33809" idx="0"/>
          </p:cNvCxnSpPr>
          <p:nvPr/>
        </p:nvCxnSpPr>
        <p:spPr bwMode="auto">
          <a:xfrm flipV="1">
            <a:off x="2179638" y="1804988"/>
            <a:ext cx="458787" cy="793750"/>
          </a:xfrm>
          <a:prstGeom prst="straightConnector1">
            <a:avLst/>
          </a:prstGeom>
          <a:noFill/>
          <a:ln w="3175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811" name="Straight Arrow Connector 22"/>
          <p:cNvCxnSpPr>
            <a:cxnSpLocks noChangeShapeType="1"/>
            <a:stCxn id="33807" idx="1"/>
          </p:cNvCxnSpPr>
          <p:nvPr/>
        </p:nvCxnSpPr>
        <p:spPr bwMode="auto">
          <a:xfrm flipH="1">
            <a:off x="2638425" y="873125"/>
            <a:ext cx="955675" cy="155575"/>
          </a:xfrm>
          <a:prstGeom prst="straightConnector1">
            <a:avLst/>
          </a:prstGeom>
          <a:noFill/>
          <a:ln w="3175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812" name="Straight Arrow Connector 29"/>
          <p:cNvCxnSpPr>
            <a:cxnSpLocks noChangeShapeType="1"/>
            <a:stCxn id="33808" idx="0"/>
          </p:cNvCxnSpPr>
          <p:nvPr/>
        </p:nvCxnSpPr>
        <p:spPr bwMode="auto">
          <a:xfrm flipH="1" flipV="1">
            <a:off x="533400" y="1658938"/>
            <a:ext cx="517525" cy="935037"/>
          </a:xfrm>
          <a:prstGeom prst="straightConnector1">
            <a:avLst/>
          </a:prstGeom>
          <a:noFill/>
          <a:ln w="3175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3813" name="TextBox 33"/>
          <p:cNvSpPr txBox="1">
            <a:spLocks noChangeArrowheads="1"/>
          </p:cNvSpPr>
          <p:nvPr/>
        </p:nvSpPr>
        <p:spPr bwMode="auto">
          <a:xfrm>
            <a:off x="133350" y="998538"/>
            <a:ext cx="823913" cy="307975"/>
          </a:xfrm>
          <a:prstGeom prst="rect">
            <a:avLst/>
          </a:prstGeom>
          <a:solidFill>
            <a:schemeClr val="bg1">
              <a:alpha val="8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rgbClr val="000099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rgbClr val="000099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rgbClr val="000099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000099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tx1"/>
                </a:solidFill>
                <a:latin typeface="Century Gothic" pitchFamily="34" charset="0"/>
              </a:rPr>
              <a:t>CHWS</a:t>
            </a:r>
            <a:endParaRPr lang="en-GB" altLang="en-US" sz="140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3814" name="TextBox 34"/>
          <p:cNvSpPr txBox="1">
            <a:spLocks noChangeArrowheads="1"/>
          </p:cNvSpPr>
          <p:nvPr/>
        </p:nvSpPr>
        <p:spPr bwMode="auto">
          <a:xfrm>
            <a:off x="122238" y="719138"/>
            <a:ext cx="822325" cy="307975"/>
          </a:xfrm>
          <a:prstGeom prst="rect">
            <a:avLst/>
          </a:prstGeom>
          <a:solidFill>
            <a:schemeClr val="bg1">
              <a:alpha val="8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rgbClr val="000099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rgbClr val="000099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rgbClr val="000099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000099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tx1"/>
                </a:solidFill>
                <a:latin typeface="Century Gothic" pitchFamily="34" charset="0"/>
              </a:rPr>
              <a:t>CCWS</a:t>
            </a:r>
            <a:endParaRPr lang="en-GB" altLang="en-US" sz="1400">
              <a:solidFill>
                <a:schemeClr val="tx1"/>
              </a:solidFill>
              <a:latin typeface="Century Gothic" pitchFamily="34" charset="0"/>
            </a:endParaRPr>
          </a:p>
        </p:txBody>
      </p:sp>
      <p:cxnSp>
        <p:nvCxnSpPr>
          <p:cNvPr id="33815" name="Straight Arrow Connector 35"/>
          <p:cNvCxnSpPr>
            <a:cxnSpLocks noChangeShapeType="1"/>
            <a:stCxn id="33814" idx="3"/>
          </p:cNvCxnSpPr>
          <p:nvPr/>
        </p:nvCxnSpPr>
        <p:spPr bwMode="auto">
          <a:xfrm>
            <a:off x="944563" y="873125"/>
            <a:ext cx="1463675" cy="115888"/>
          </a:xfrm>
          <a:prstGeom prst="straightConnector1">
            <a:avLst/>
          </a:prstGeom>
          <a:noFill/>
          <a:ln w="3175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816" name="Straight Arrow Connector 38"/>
          <p:cNvCxnSpPr>
            <a:cxnSpLocks noChangeShapeType="1"/>
            <a:stCxn id="33813" idx="3"/>
          </p:cNvCxnSpPr>
          <p:nvPr/>
        </p:nvCxnSpPr>
        <p:spPr bwMode="auto">
          <a:xfrm>
            <a:off x="957263" y="1152525"/>
            <a:ext cx="1176337" cy="23813"/>
          </a:xfrm>
          <a:prstGeom prst="straightConnector1">
            <a:avLst/>
          </a:prstGeom>
          <a:noFill/>
          <a:ln w="3175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2" name="TextBox 41"/>
          <p:cNvSpPr txBox="1"/>
          <p:nvPr/>
        </p:nvSpPr>
        <p:spPr>
          <a:xfrm>
            <a:off x="173038" y="3084513"/>
            <a:ext cx="4903787" cy="1246187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15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Sequence of Installation: Top to Bottom</a:t>
            </a:r>
          </a:p>
          <a:p>
            <a:pPr marL="342900" indent="-342900">
              <a:buFontTx/>
              <a:buAutoNum type="arabicParenR"/>
              <a:defRPr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HVAC &amp; Cable Trays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TB04 Contract</a:t>
            </a:r>
          </a:p>
          <a:p>
            <a:pPr marL="342900" indent="-342900">
              <a:buFontTx/>
              <a:buAutoNum type="arabicParenR"/>
              <a:defRPr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CCWS/CHWS  TCC1 Contract</a:t>
            </a:r>
          </a:p>
          <a:p>
            <a:pPr marL="342900" indent="-342900">
              <a:buFontTx/>
              <a:buAutoNum type="arabicParenR"/>
              <a:defRPr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T&amp;C Cryolines MPL Contract</a:t>
            </a:r>
          </a:p>
          <a:p>
            <a:pPr marL="342900" indent="-342900">
              <a:buFontTx/>
              <a:buAutoNum type="arabicParenR"/>
              <a:defRPr/>
            </a:pP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BusBar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BusBar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Contract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029200" y="3025775"/>
            <a:ext cx="4079875" cy="1714500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15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Sequence of Installation:</a:t>
            </a:r>
          </a:p>
          <a:p>
            <a:pPr marL="342900" indent="-342900">
              <a:buFontTx/>
              <a:buAutoNum type="arabicParenR"/>
              <a:defRPr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TF Cryolines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MPL Contract</a:t>
            </a:r>
          </a:p>
          <a:p>
            <a:pPr marL="342900" indent="-342900">
              <a:buFontTx/>
              <a:buAutoNum type="arabicParenR"/>
              <a:defRPr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CS Cryolines MPL Contract</a:t>
            </a:r>
          </a:p>
          <a:p>
            <a:pPr marL="342900" indent="-342900">
              <a:buFontTx/>
              <a:buAutoNum type="arabicParenR"/>
              <a:defRPr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CCWS/CHWS  TCC1 Contract</a:t>
            </a:r>
          </a:p>
          <a:p>
            <a:pPr marL="342900" indent="-342900">
              <a:buFontTx/>
              <a:buAutoNum type="arabicParenR"/>
              <a:defRPr/>
            </a:pP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HVAC TB04 Contract</a:t>
            </a:r>
          </a:p>
          <a:p>
            <a:pPr marL="342900" indent="-342900">
              <a:buFontTx/>
              <a:buAutoNum type="arabicParenR"/>
              <a:defRPr/>
            </a:pP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BusBar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BusBar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Contract</a:t>
            </a:r>
          </a:p>
          <a:p>
            <a:pPr marL="342900" indent="-342900">
              <a:buFontTx/>
              <a:buAutoNum type="arabicParenR"/>
              <a:defRPr/>
            </a:pPr>
            <a:r>
              <a:rPr lang="en-US" sz="15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Cables Trays TB04 Contract</a:t>
            </a:r>
          </a:p>
        </p:txBody>
      </p:sp>
      <p:sp>
        <p:nvSpPr>
          <p:cNvPr id="33819" name="TextBox 43"/>
          <p:cNvSpPr txBox="1">
            <a:spLocks noChangeArrowheads="1"/>
          </p:cNvSpPr>
          <p:nvPr/>
        </p:nvSpPr>
        <p:spPr bwMode="auto">
          <a:xfrm>
            <a:off x="5788025" y="2571750"/>
            <a:ext cx="823913" cy="307975"/>
          </a:xfrm>
          <a:prstGeom prst="rect">
            <a:avLst/>
          </a:prstGeom>
          <a:solidFill>
            <a:schemeClr val="bg1">
              <a:alpha val="8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rgbClr val="000099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rgbClr val="000099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rgbClr val="000099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000099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tx1"/>
                </a:solidFill>
                <a:latin typeface="Century Gothic" pitchFamily="34" charset="0"/>
              </a:rPr>
              <a:t>BusBar</a:t>
            </a:r>
            <a:endParaRPr lang="en-GB" altLang="en-US" sz="1400">
              <a:solidFill>
                <a:schemeClr val="tx1"/>
              </a:solidFill>
              <a:latin typeface="Century Gothic" pitchFamily="34" charset="0"/>
            </a:endParaRPr>
          </a:p>
        </p:txBody>
      </p:sp>
      <p:cxnSp>
        <p:nvCxnSpPr>
          <p:cNvPr id="33820" name="Straight Arrow Connector 44"/>
          <p:cNvCxnSpPr>
            <a:cxnSpLocks noChangeShapeType="1"/>
            <a:stCxn id="33819" idx="0"/>
          </p:cNvCxnSpPr>
          <p:nvPr/>
        </p:nvCxnSpPr>
        <p:spPr bwMode="auto">
          <a:xfrm flipV="1">
            <a:off x="6199188" y="1738313"/>
            <a:ext cx="327025" cy="833437"/>
          </a:xfrm>
          <a:prstGeom prst="straightConnector1">
            <a:avLst/>
          </a:prstGeom>
          <a:noFill/>
          <a:ln w="3175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3821" name="TextBox 36"/>
          <p:cNvSpPr txBox="1">
            <a:spLocks noChangeArrowheads="1"/>
          </p:cNvSpPr>
          <p:nvPr/>
        </p:nvSpPr>
        <p:spPr bwMode="auto">
          <a:xfrm>
            <a:off x="469900" y="-19050"/>
            <a:ext cx="8424863" cy="461963"/>
          </a:xfrm>
          <a:prstGeom prst="rect">
            <a:avLst/>
          </a:prstGeom>
          <a:solidFill>
            <a:schemeClr val="bg1">
              <a:alpha val="8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rgbClr val="000099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rgbClr val="000099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rgbClr val="000099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000099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/>
              <a:t>Co-Activities in Tokamak Complex - B2 Level NW Corner</a:t>
            </a:r>
            <a:endParaRPr lang="en-GB" altLang="en-US" sz="2400" b="1"/>
          </a:p>
        </p:txBody>
      </p:sp>
    </p:spTree>
    <p:extLst>
      <p:ext uri="{BB962C8B-B14F-4D97-AF65-F5344CB8AC3E}">
        <p14:creationId xmlns:p14="http://schemas.microsoft.com/office/powerpoint/2010/main" val="3413288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 Commissioning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088" y="699542"/>
            <a:ext cx="8001000" cy="4176464"/>
          </a:xfrm>
        </p:spPr>
        <p:txBody>
          <a:bodyPr/>
          <a:lstStyle/>
          <a:p>
            <a:pPr algn="l"/>
            <a:r>
              <a:rPr lang="en-US" dirty="0" smtClean="0"/>
              <a:t>Master system commissioning schedule developed and will continue to be refined</a:t>
            </a:r>
          </a:p>
          <a:p>
            <a:pPr algn="l"/>
            <a:r>
              <a:rPr lang="en-US" dirty="0" smtClean="0"/>
              <a:t>Progression of systems to be brought into service:</a:t>
            </a:r>
          </a:p>
          <a:p>
            <a:pPr lvl="1" algn="l"/>
            <a:r>
              <a:rPr lang="en-US" dirty="0" smtClean="0"/>
              <a:t>Steady-state Electric (enters operation Jan. 2019)</a:t>
            </a:r>
          </a:p>
          <a:p>
            <a:pPr lvl="1" algn="l"/>
            <a:r>
              <a:rPr lang="en-US" dirty="0" smtClean="0"/>
              <a:t>Coil power supply connection to French grid (Q1 2019)</a:t>
            </a:r>
          </a:p>
          <a:p>
            <a:pPr lvl="1" algn="l"/>
            <a:r>
              <a:rPr lang="en-US" dirty="0" smtClean="0"/>
              <a:t>Demineralized water/compressed gases (starts 1</a:t>
            </a:r>
            <a:r>
              <a:rPr lang="en-US" baseline="30000" dirty="0" smtClean="0"/>
              <a:t>st</a:t>
            </a:r>
            <a:r>
              <a:rPr lang="en-US" dirty="0" smtClean="0"/>
              <a:t> half 2019)</a:t>
            </a:r>
          </a:p>
          <a:p>
            <a:pPr lvl="1" algn="l"/>
            <a:r>
              <a:rPr lang="en-US" dirty="0" smtClean="0"/>
              <a:t>Cooling water (starts 1</a:t>
            </a:r>
            <a:r>
              <a:rPr lang="en-US" baseline="30000" dirty="0" smtClean="0"/>
              <a:t>st</a:t>
            </a:r>
            <a:r>
              <a:rPr lang="en-US" dirty="0" smtClean="0"/>
              <a:t> half 2019)</a:t>
            </a:r>
          </a:p>
          <a:p>
            <a:pPr lvl="1" algn="l"/>
            <a:r>
              <a:rPr lang="en-US" dirty="0" smtClean="0"/>
              <a:t>Cryogenic plant (starts 1</a:t>
            </a:r>
            <a:r>
              <a:rPr lang="en-US" baseline="30000" dirty="0" smtClean="0"/>
              <a:t>st</a:t>
            </a:r>
            <a:r>
              <a:rPr lang="en-US" dirty="0" smtClean="0"/>
              <a:t> half 2020—ITER Council milestone)</a:t>
            </a:r>
          </a:p>
          <a:p>
            <a:pPr lvl="1" algn="l"/>
            <a:r>
              <a:rPr lang="en-US" dirty="0" smtClean="0"/>
              <a:t>Coil power supplies (end 2021)</a:t>
            </a:r>
          </a:p>
          <a:p>
            <a:pPr lvl="1" algn="l"/>
            <a:r>
              <a:rPr lang="en-US" dirty="0" smtClean="0"/>
              <a:t>First ECH subsystems (end 2021)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4398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rnouxr\Documents\Work\En Cours\SWITCHYARD GRAPHIC\Switchyard_graphic_smal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0" r="1609" b="9474"/>
          <a:stretch/>
        </p:blipFill>
        <p:spPr bwMode="auto">
          <a:xfrm>
            <a:off x="2894" y="-19051"/>
            <a:ext cx="9144000" cy="475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0" y="63150"/>
            <a:ext cx="9252520" cy="756000"/>
          </a:xfrm>
          <a:prstGeom prst="rect">
            <a:avLst/>
          </a:prstGeom>
          <a:solidFill>
            <a:schemeClr val="tx1">
              <a:lumMod val="65000"/>
              <a:lumOff val="35000"/>
              <a:alpha val="7000"/>
            </a:schemeClr>
          </a:solidFill>
          <a:effectLst>
            <a:outerShdw blurRad="50800" dist="50800" dir="5400000" algn="ctr" rotWithShape="0">
              <a:schemeClr val="tx1"/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5400" b="1">
                <a:solidFill>
                  <a:schemeClr val="bg1">
                    <a:lumMod val="95000"/>
                  </a:schemeClr>
                </a:solidFill>
                <a:latin typeface="Tahoma" pitchFamily="34" charset="0"/>
                <a:ea typeface="+mj-ea"/>
                <a:cs typeface="+mj-cs"/>
              </a:defRPr>
            </a:lvl1pPr>
          </a:lstStyle>
          <a:p>
            <a:r>
              <a:rPr lang="en-GB" sz="3400" dirty="0" smtClean="0">
                <a:solidFill>
                  <a:schemeClr val="bg1"/>
                </a:solidFill>
              </a:rPr>
              <a:t>Electrical Network Being Commissioned</a:t>
            </a:r>
          </a:p>
        </p:txBody>
      </p:sp>
      <p:sp>
        <p:nvSpPr>
          <p:cNvPr id="6" name="Rectangle 5"/>
          <p:cNvSpPr/>
          <p:nvPr/>
        </p:nvSpPr>
        <p:spPr>
          <a:xfrm>
            <a:off x="2339752" y="3900993"/>
            <a:ext cx="3960440" cy="830997"/>
          </a:xfrm>
          <a:prstGeom prst="rect">
            <a:avLst/>
          </a:prstGeom>
          <a:solidFill>
            <a:schemeClr val="tx2">
              <a:lumMod val="50000"/>
              <a:alpha val="66000"/>
            </a:schemeClr>
          </a:solidFill>
          <a:ln w="31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connection of the 400 kV switchyard to the French grid was successfully </a:t>
            </a:r>
            <a:r>
              <a:rPr lang="en-GB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established on 17-18 Sept. 2018. Full operations to supply site power now planned for January 2019.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 descr="C:\Users\arnouxr\Documents\Work\En Cours\ANDERS TEST ENERGIZATION\Anders_tests_ energization_Jeremy_Sann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915077"/>
            <a:ext cx="2820116" cy="1816913"/>
          </a:xfrm>
          <a:prstGeom prst="rect">
            <a:avLst/>
          </a:prstGeom>
          <a:solidFill>
            <a:schemeClr val="tx1">
              <a:lumMod val="50000"/>
              <a:lumOff val="50000"/>
              <a:alpha val="75000"/>
            </a:schemeClr>
          </a:solidFill>
          <a:ln w="3175">
            <a:solidFill>
              <a:srgbClr val="FFC000"/>
            </a:solidFill>
          </a:ln>
          <a:extLst/>
        </p:spPr>
      </p:pic>
      <p:pic>
        <p:nvPicPr>
          <p:cNvPr id="7" name="Picture 6" descr="ssen.jpg">
            <a:extLst>
              <a:ext uri="{FF2B5EF4-FFF2-40B4-BE49-F238E27FC236}">
                <a16:creationId xmlns:a16="http://schemas.microsoft.com/office/drawing/2014/main" xmlns="" id="{560D2A4A-868C-564E-8AE2-40D953D2A5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2" r="125"/>
          <a:stretch/>
        </p:blipFill>
        <p:spPr>
          <a:xfrm>
            <a:off x="11852" y="2903190"/>
            <a:ext cx="2333673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32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0538"/>
            <a:ext cx="9144000" cy="685800"/>
          </a:xfrm>
        </p:spPr>
        <p:txBody>
          <a:bodyPr/>
          <a:lstStyle/>
          <a:p>
            <a:r>
              <a:rPr lang="en-US" sz="2600" dirty="0" smtClean="0"/>
              <a:t>Cooling Water System Is Being Prepared for Operation</a:t>
            </a:r>
            <a:endParaRPr lang="en-US" sz="2600" dirty="0"/>
          </a:p>
        </p:txBody>
      </p:sp>
      <p:pic>
        <p:nvPicPr>
          <p:cNvPr id="4" name="Picture 3" descr="C:\Users\arnouxr\Documents\Work\En Cours\LID LIFT &amp; SCENES - DAY 1\OK\OK_OK\JPEG\Lid_Lift_Cool_water_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860"/>
          <a:stretch/>
        </p:blipFill>
        <p:spPr bwMode="auto">
          <a:xfrm>
            <a:off x="39091" y="682342"/>
            <a:ext cx="6813632" cy="3977640"/>
          </a:xfrm>
          <a:prstGeom prst="rect">
            <a:avLst/>
          </a:prstGeom>
          <a:solidFill>
            <a:schemeClr val="tx1">
              <a:lumMod val="50000"/>
              <a:lumOff val="50000"/>
              <a:alpha val="92000"/>
            </a:schemeClr>
          </a:solidFill>
          <a:ln w="3175">
            <a:solidFill>
              <a:srgbClr val="FFC000"/>
            </a:solidFill>
          </a:ln>
          <a:extLst/>
        </p:spPr>
      </p:pic>
      <p:pic>
        <p:nvPicPr>
          <p:cNvPr id="5" name="Picture 5" descr="I:\DATA 2017\Cooling towers 3D\Cooling_tower_3D_OK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06"/>
          <a:stretch/>
        </p:blipFill>
        <p:spPr bwMode="auto">
          <a:xfrm>
            <a:off x="4838256" y="555526"/>
            <a:ext cx="4270248" cy="3264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1068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2170"/>
            <a:ext cx="8001000" cy="324036"/>
          </a:xfrm>
        </p:spPr>
        <p:txBody>
          <a:bodyPr/>
          <a:lstStyle/>
          <a:p>
            <a:r>
              <a:rPr lang="en-US" sz="2400" dirty="0" smtClean="0">
                <a:solidFill>
                  <a:srgbClr val="333399"/>
                </a:solidFill>
              </a:rPr>
              <a:t>Progress of Cooling Water System </a:t>
            </a:r>
            <a:endParaRPr lang="en-IN" sz="2400" dirty="0">
              <a:solidFill>
                <a:srgbClr val="333399"/>
              </a:solidFill>
            </a:endParaRPr>
          </a:p>
        </p:txBody>
      </p:sp>
      <p:sp>
        <p:nvSpPr>
          <p:cNvPr id="3" name="AutoShape 2" descr="https://mx.iter-india.org/service/home/~/?auth=co&amp;loc=en&amp;id=113288&amp;part=2"/>
          <p:cNvSpPr>
            <a:spLocks noChangeAspect="1" noChangeArrowheads="1"/>
          </p:cNvSpPr>
          <p:nvPr/>
        </p:nvSpPr>
        <p:spPr bwMode="auto">
          <a:xfrm>
            <a:off x="155575" y="-2865438"/>
            <a:ext cx="4476750" cy="5972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>
              <a:solidFill>
                <a:srgbClr val="333399"/>
              </a:solidFill>
            </a:endParaRPr>
          </a:p>
        </p:txBody>
      </p:sp>
      <p:sp>
        <p:nvSpPr>
          <p:cNvPr id="4" name="AutoShape 2" descr="https://mx.iter-india.org/service/home/~/?auth=co&amp;loc=en&amp;id=141852&amp;part=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333399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279" y="490538"/>
            <a:ext cx="2406513" cy="18048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7595" y="490538"/>
            <a:ext cx="2406513" cy="18048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815631" y="2659021"/>
            <a:ext cx="2275668" cy="17067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043" y="2364231"/>
            <a:ext cx="1286983" cy="2286000"/>
          </a:xfrm>
          <a:prstGeom prst="rect">
            <a:avLst/>
          </a:prstGeom>
        </p:spPr>
      </p:pic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293279" y="2031689"/>
            <a:ext cx="2406513" cy="2637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  <a:lvl1pPr algn="ctr">
              <a:defRPr sz="1600"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IN" sz="1250" dirty="0" smtClean="0">
                <a:solidFill>
                  <a:srgbClr val="333399"/>
                </a:solidFill>
              </a:rPr>
              <a:t>Horizontal Pumps</a:t>
            </a:r>
            <a:endParaRPr lang="en-IN" sz="1250" dirty="0">
              <a:solidFill>
                <a:srgbClr val="333399"/>
              </a:solidFill>
            </a:endParaRPr>
          </a:p>
        </p:txBody>
      </p:sp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5492961" y="2021833"/>
            <a:ext cx="2406513" cy="2637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  <a:lvl1pPr algn="ctr">
              <a:defRPr sz="1600"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IN" sz="1250" dirty="0" smtClean="0">
                <a:solidFill>
                  <a:srgbClr val="333399"/>
                </a:solidFill>
              </a:rPr>
              <a:t>Pipe Modules</a:t>
            </a:r>
            <a:endParaRPr lang="en-IN" sz="1250" dirty="0">
              <a:solidFill>
                <a:srgbClr val="333399"/>
              </a:solidFill>
            </a:endParaRPr>
          </a:p>
        </p:txBody>
      </p:sp>
      <p:sp>
        <p:nvSpPr>
          <p:cNvPr id="23" name="Text Box 2"/>
          <p:cNvSpPr txBox="1">
            <a:spLocks noChangeArrowheads="1"/>
          </p:cNvSpPr>
          <p:nvPr/>
        </p:nvSpPr>
        <p:spPr bwMode="auto">
          <a:xfrm>
            <a:off x="307975" y="4516022"/>
            <a:ext cx="2406513" cy="2637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  <a:lvl1pPr algn="ctr">
              <a:defRPr sz="1600"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IN" sz="1250" dirty="0" smtClean="0">
                <a:solidFill>
                  <a:srgbClr val="333399"/>
                </a:solidFill>
              </a:rPr>
              <a:t>Vertical Turbine Pump Motor</a:t>
            </a:r>
            <a:endParaRPr lang="en-IN" sz="1250" dirty="0">
              <a:solidFill>
                <a:srgbClr val="333399"/>
              </a:solidFill>
            </a:endParaRPr>
          </a:p>
        </p:txBody>
      </p:sp>
      <p:sp>
        <p:nvSpPr>
          <p:cNvPr id="24" name="Text Box 2"/>
          <p:cNvSpPr txBox="1">
            <a:spLocks noChangeArrowheads="1"/>
          </p:cNvSpPr>
          <p:nvPr/>
        </p:nvSpPr>
        <p:spPr bwMode="auto">
          <a:xfrm>
            <a:off x="2951820" y="4516021"/>
            <a:ext cx="2016224" cy="2637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  <a:lvl1pPr algn="ctr">
              <a:defRPr sz="1600"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IN" sz="1250" dirty="0" smtClean="0">
                <a:solidFill>
                  <a:srgbClr val="333399"/>
                </a:solidFill>
              </a:rPr>
              <a:t>Chemical Dosing System</a:t>
            </a:r>
            <a:endParaRPr lang="en-IN" sz="1250" dirty="0">
              <a:solidFill>
                <a:srgbClr val="333399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076056" y="2496733"/>
            <a:ext cx="374533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333399"/>
                </a:solidFill>
                <a:latin typeface="+mn-lt"/>
              </a:rPr>
              <a:t>Component Cooling Water System (CCWS), Chilled Water System (CHWS), Heat Rejection System (HRS) Manufacturing and shipment progress</a:t>
            </a:r>
          </a:p>
          <a:p>
            <a:r>
              <a:rPr lang="en-US" sz="1400" dirty="0" smtClean="0">
                <a:solidFill>
                  <a:srgbClr val="333399"/>
                </a:solidFill>
                <a:latin typeface="+mn-lt"/>
              </a:rPr>
              <a:t>Spools</a:t>
            </a:r>
            <a:r>
              <a:rPr lang="en-US" sz="1400" dirty="0">
                <a:solidFill>
                  <a:srgbClr val="333399"/>
                </a:solidFill>
                <a:latin typeface="+mn-lt"/>
              </a:rPr>
              <a:t>	</a:t>
            </a:r>
            <a:r>
              <a:rPr lang="en-US" sz="1400" dirty="0" smtClean="0">
                <a:solidFill>
                  <a:srgbClr val="333399"/>
                </a:solidFill>
                <a:latin typeface="+mn-lt"/>
              </a:rPr>
              <a:t>	50</a:t>
            </a:r>
            <a:r>
              <a:rPr lang="en-US" sz="1400" dirty="0">
                <a:solidFill>
                  <a:srgbClr val="333399"/>
                </a:solidFill>
                <a:latin typeface="+mn-lt"/>
              </a:rPr>
              <a:t>%</a:t>
            </a:r>
          </a:p>
          <a:p>
            <a:r>
              <a:rPr lang="en-US" sz="1400" dirty="0" smtClean="0">
                <a:solidFill>
                  <a:srgbClr val="333399"/>
                </a:solidFill>
                <a:latin typeface="+mn-lt"/>
              </a:rPr>
              <a:t>Supports 	</a:t>
            </a:r>
            <a:r>
              <a:rPr lang="en-US" sz="1400" dirty="0">
                <a:solidFill>
                  <a:srgbClr val="333399"/>
                </a:solidFill>
                <a:latin typeface="+mn-lt"/>
              </a:rPr>
              <a:t>	</a:t>
            </a:r>
            <a:r>
              <a:rPr lang="en-US" sz="1400" dirty="0" smtClean="0">
                <a:solidFill>
                  <a:srgbClr val="333399"/>
                </a:solidFill>
                <a:latin typeface="+mn-lt"/>
              </a:rPr>
              <a:t>60</a:t>
            </a:r>
            <a:r>
              <a:rPr lang="en-US" sz="1400" dirty="0">
                <a:solidFill>
                  <a:srgbClr val="333399"/>
                </a:solidFill>
                <a:latin typeface="+mn-lt"/>
              </a:rPr>
              <a:t>%</a:t>
            </a:r>
          </a:p>
          <a:p>
            <a:r>
              <a:rPr lang="en-US" sz="1400" dirty="0">
                <a:solidFill>
                  <a:srgbClr val="333399"/>
                </a:solidFill>
                <a:latin typeface="+mn-lt"/>
              </a:rPr>
              <a:t>Equipment	</a:t>
            </a:r>
            <a:r>
              <a:rPr lang="en-US" sz="1400" dirty="0" smtClean="0">
                <a:solidFill>
                  <a:srgbClr val="333399"/>
                </a:solidFill>
                <a:latin typeface="+mn-lt"/>
              </a:rPr>
              <a:t>	70</a:t>
            </a:r>
            <a:r>
              <a:rPr lang="en-US" sz="1400" dirty="0">
                <a:solidFill>
                  <a:srgbClr val="333399"/>
                </a:solidFill>
                <a:latin typeface="+mn-lt"/>
              </a:rPr>
              <a:t>%</a:t>
            </a:r>
          </a:p>
          <a:p>
            <a:r>
              <a:rPr lang="en-US" sz="1400" dirty="0">
                <a:solidFill>
                  <a:srgbClr val="333399"/>
                </a:solidFill>
                <a:latin typeface="+mn-lt"/>
              </a:rPr>
              <a:t>Electrical	</a:t>
            </a:r>
            <a:r>
              <a:rPr lang="en-US" sz="1400" dirty="0" smtClean="0">
                <a:solidFill>
                  <a:srgbClr val="333399"/>
                </a:solidFill>
                <a:latin typeface="+mn-lt"/>
              </a:rPr>
              <a:t>	50</a:t>
            </a:r>
            <a:r>
              <a:rPr lang="en-US" sz="1400" dirty="0">
                <a:solidFill>
                  <a:srgbClr val="333399"/>
                </a:solidFill>
                <a:latin typeface="+mn-lt"/>
              </a:rPr>
              <a:t>%</a:t>
            </a:r>
          </a:p>
          <a:p>
            <a:r>
              <a:rPr lang="en-US" sz="1400" dirty="0">
                <a:solidFill>
                  <a:srgbClr val="333399"/>
                </a:solidFill>
                <a:latin typeface="+mn-lt"/>
              </a:rPr>
              <a:t>I&amp;C	</a:t>
            </a:r>
            <a:r>
              <a:rPr lang="en-US" sz="1400" dirty="0" smtClean="0">
                <a:solidFill>
                  <a:srgbClr val="333399"/>
                </a:solidFill>
                <a:latin typeface="+mn-lt"/>
              </a:rPr>
              <a:t>	90</a:t>
            </a:r>
            <a:r>
              <a:rPr lang="en-US" sz="1400" dirty="0">
                <a:solidFill>
                  <a:srgbClr val="333399"/>
                </a:solidFill>
                <a:latin typeface="+mn-lt"/>
              </a:rPr>
              <a:t>%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52484" y="459054"/>
            <a:ext cx="3245062" cy="1541151"/>
          </a:xfrm>
          <a:prstGeom prst="rect">
            <a:avLst/>
          </a:prstGeom>
        </p:spPr>
      </p:pic>
      <p:pic>
        <p:nvPicPr>
          <p:cNvPr id="15" name="Picture 14" descr="C:\Documents and Settings\Administrateur.A0A2C2765BD24BA\Bureau\Untitled-6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5664" y="62276"/>
            <a:ext cx="562028" cy="396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008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rnouxr\Documents\Work\En Cours\PDT AIR LIQUIDE\aussois_toco_3_201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" t="4555" r="761" b="7211"/>
          <a:stretch/>
        </p:blipFill>
        <p:spPr bwMode="auto">
          <a:xfrm>
            <a:off x="2351366" y="662910"/>
            <a:ext cx="6757138" cy="406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1779662"/>
            <a:ext cx="2339752" cy="152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defTabSz="795338">
              <a:spcBef>
                <a:spcPct val="20000"/>
              </a:spcBef>
            </a:pPr>
            <a:r>
              <a:rPr lang="en-GB" sz="1800" b="1" dirty="0">
                <a:latin typeface="Arial" pitchFamily="34" charset="0"/>
                <a:cs typeface="Arial" pitchFamily="34" charset="0"/>
              </a:rPr>
              <a:t>Nearly 25 </a:t>
            </a:r>
            <a:r>
              <a:rPr lang="en-GB" sz="1800" b="1" dirty="0" smtClean="0">
                <a:latin typeface="Arial" pitchFamily="34" charset="0"/>
                <a:cs typeface="Arial" pitchFamily="34" charset="0"/>
              </a:rPr>
              <a:t>tons </a:t>
            </a:r>
            <a:r>
              <a:rPr lang="en-GB" sz="1800" b="1" dirty="0">
                <a:latin typeface="Arial" pitchFamily="34" charset="0"/>
                <a:cs typeface="Arial" pitchFamily="34" charset="0"/>
              </a:rPr>
              <a:t>of liquid helium at </a:t>
            </a:r>
            <a:r>
              <a:rPr lang="en-GB" sz="1800" b="1" dirty="0" smtClean="0">
                <a:latin typeface="Arial" pitchFamily="34" charset="0"/>
                <a:cs typeface="Arial" pitchFamily="34" charset="0"/>
              </a:rPr>
              <a:t>4 K will </a:t>
            </a:r>
            <a:r>
              <a:rPr lang="en-GB" sz="1800" b="1" dirty="0">
                <a:latin typeface="Arial" pitchFamily="34" charset="0"/>
                <a:cs typeface="Arial" pitchFamily="34" charset="0"/>
              </a:rPr>
              <a:t>circulate in the ITER installation during operation.</a:t>
            </a:r>
            <a:endParaRPr lang="fr-FR" sz="1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51470"/>
            <a:ext cx="9144000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333399"/>
                </a:solidFill>
                <a:latin typeface="+mj-lt"/>
              </a:rPr>
              <a:t>Cryogenic System Is Critical For Proper Operation </a:t>
            </a:r>
            <a:endParaRPr lang="en-US" sz="2800" b="1" dirty="0">
              <a:solidFill>
                <a:srgbClr val="33339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09563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Roadmap for this Talk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088" y="987574"/>
            <a:ext cx="8001000" cy="3147510"/>
          </a:xfrm>
        </p:spPr>
        <p:txBody>
          <a:bodyPr/>
          <a:lstStyle/>
          <a:p>
            <a:pPr algn="l"/>
            <a:r>
              <a:rPr lang="en-US" dirty="0" smtClean="0"/>
              <a:t>Present highlights of the plans for:</a:t>
            </a:r>
          </a:p>
          <a:p>
            <a:pPr lvl="1" algn="l"/>
            <a:r>
              <a:rPr lang="en-US" dirty="0" smtClean="0"/>
              <a:t>Component fabrication</a:t>
            </a:r>
          </a:p>
          <a:p>
            <a:pPr lvl="1" algn="l"/>
            <a:r>
              <a:rPr lang="en-US" dirty="0" smtClean="0"/>
              <a:t>Site construction and assembly</a:t>
            </a:r>
          </a:p>
          <a:p>
            <a:pPr lvl="1" algn="l"/>
            <a:r>
              <a:rPr lang="en-US" dirty="0" smtClean="0"/>
              <a:t>System commissioning</a:t>
            </a:r>
          </a:p>
          <a:p>
            <a:pPr lvl="1" algn="l"/>
            <a:r>
              <a:rPr lang="en-US" dirty="0" smtClean="0"/>
              <a:t>Research program</a:t>
            </a:r>
          </a:p>
          <a:p>
            <a:pPr algn="l"/>
            <a:r>
              <a:rPr lang="mr-IN" dirty="0" smtClean="0"/>
              <a:t>…</a:t>
            </a:r>
            <a:r>
              <a:rPr lang="en-US" dirty="0" smtClean="0"/>
              <a:t> using present status as an indicator of the progress in maintaining the schedule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17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/>
          <p:cNvSpPr txBox="1">
            <a:spLocks/>
          </p:cNvSpPr>
          <p:nvPr/>
        </p:nvSpPr>
        <p:spPr>
          <a:xfrm>
            <a:off x="539552" y="128253"/>
            <a:ext cx="8001000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IE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ＭＳ Ｐゴシック" pitchFamily="50" charset="-128"/>
                <a:cs typeface="+mn-cs"/>
              </a:rPr>
              <a:t>Cryoplant </a:t>
            </a:r>
            <a:r>
              <a:rPr kumimoji="1" lang="en-IE" dirty="0" smtClean="0">
                <a:solidFill>
                  <a:srgbClr val="000099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Construction Progressing</a:t>
            </a:r>
            <a:r>
              <a:rPr kumimoji="1" lang="en-IE" b="1" i="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ＭＳ Ｐゴシック" pitchFamily="50" charset="-128"/>
                <a:cs typeface="+mn-cs"/>
              </a:rPr>
              <a:t> </a:t>
            </a:r>
            <a:endParaRPr kumimoji="1" lang="en-IE" dirty="0">
              <a:solidFill>
                <a:srgbClr val="000099"/>
              </a:solidFill>
              <a:latin typeface="Arial" pitchFamily="34" charset="0"/>
              <a:ea typeface="ＭＳ Ｐゴシック" pitchFamily="50" charset="-128"/>
              <a:cs typeface="+mn-cs"/>
            </a:endParaRPr>
          </a:p>
        </p:txBody>
      </p:sp>
      <p:pic>
        <p:nvPicPr>
          <p:cNvPr id="10" name="Picture 2" descr="C:\Users\arnouxr\Documents\Work\En Cours\AERIAL VIEWS FOR PRESENTATIONS\DJI_046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"/>
          <a:stretch/>
        </p:blipFill>
        <p:spPr bwMode="auto">
          <a:xfrm>
            <a:off x="107504" y="695945"/>
            <a:ext cx="4457701" cy="2955925"/>
          </a:xfrm>
          <a:prstGeom prst="rect">
            <a:avLst/>
          </a:prstGeom>
          <a:solidFill>
            <a:schemeClr val="tx1">
              <a:lumMod val="50000"/>
              <a:lumOff val="50000"/>
              <a:alpha val="75000"/>
            </a:schemeClr>
          </a:solidFill>
          <a:ln w="3175">
            <a:solidFill>
              <a:srgbClr val="FFC000"/>
            </a:solidFill>
          </a:ln>
          <a:extLst/>
        </p:spPr>
      </p:pic>
      <p:sp>
        <p:nvSpPr>
          <p:cNvPr id="11" name="Rectangle 10"/>
          <p:cNvSpPr/>
          <p:nvPr/>
        </p:nvSpPr>
        <p:spPr>
          <a:xfrm>
            <a:off x="107504" y="3723878"/>
            <a:ext cx="4464496" cy="769441"/>
          </a:xfrm>
          <a:prstGeom prst="rect">
            <a:avLst/>
          </a:prstGeom>
          <a:solidFill>
            <a:schemeClr val="tx1">
              <a:lumMod val="50000"/>
              <a:lumOff val="50000"/>
              <a:alpha val="75000"/>
            </a:schemeClr>
          </a:solidFill>
          <a:ln w="31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GB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ITER Cryoplant will be </a:t>
            </a:r>
            <a:r>
              <a:rPr lang="en-GB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GB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largest single platform </a:t>
            </a:r>
            <a:r>
              <a:rPr lang="en-GB" sz="11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cryo</a:t>
            </a:r>
            <a:r>
              <a:rPr lang="en-GB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-facility in </a:t>
            </a:r>
            <a:r>
              <a:rPr lang="en-GB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GB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world. It will </a:t>
            </a:r>
            <a:r>
              <a:rPr lang="en-GB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distribute liquid helium </a:t>
            </a:r>
            <a:r>
              <a:rPr lang="en-GB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GB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various machine components (</a:t>
            </a:r>
            <a:r>
              <a:rPr lang="en-GB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superconducting </a:t>
            </a:r>
            <a:r>
              <a:rPr lang="en-GB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magnets, thermal shield, cryopumps, etc.)</a:t>
            </a:r>
            <a:r>
              <a:rPr lang="en-GB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Installation of 11 helium and nitrogen tanks is now complete. </a:t>
            </a:r>
            <a:endParaRPr lang="en-GB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4" descr="https://www.iter.org/doc/www/content/com/Lists/Stories/Attachments/3073/cryoplant_july-18_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1"/>
          <a:stretch/>
        </p:blipFill>
        <p:spPr bwMode="auto">
          <a:xfrm>
            <a:off x="4604951" y="695945"/>
            <a:ext cx="4462849" cy="2955925"/>
          </a:xfrm>
          <a:prstGeom prst="rect">
            <a:avLst/>
          </a:prstGeom>
          <a:noFill/>
          <a:ln w="3175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647457" y="3723878"/>
            <a:ext cx="4461047" cy="769441"/>
          </a:xfrm>
          <a:prstGeom prst="rect">
            <a:avLst/>
          </a:prstGeom>
          <a:solidFill>
            <a:schemeClr val="tx1">
              <a:lumMod val="50000"/>
              <a:lumOff val="50000"/>
              <a:alpha val="92000"/>
            </a:schemeClr>
          </a:solidFill>
          <a:ln w="3175">
            <a:solidFill>
              <a:srgbClr val="FFC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The installation of helium compressor skids on concrete pads was completed earlier this </a:t>
            </a:r>
            <a:r>
              <a:rPr lang="en-GB" dirty="0" smtClean="0"/>
              <a:t>year. They will </a:t>
            </a:r>
            <a:r>
              <a:rPr lang="en-GB" dirty="0"/>
              <a:t>supply the cold boxes with gaseous helium at 21.8 bars and eventually provide the necessary gas flow for the supercritical helium cooling needs of the Tokamak.</a:t>
            </a:r>
          </a:p>
        </p:txBody>
      </p:sp>
    </p:spTree>
    <p:extLst>
      <p:ext uri="{BB962C8B-B14F-4D97-AF65-F5344CB8AC3E}">
        <p14:creationId xmlns:p14="http://schemas.microsoft.com/office/powerpoint/2010/main" val="166560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7008" y="840078"/>
            <a:ext cx="5231496" cy="367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0538"/>
            <a:ext cx="9144000" cy="685800"/>
          </a:xfrm>
        </p:spPr>
        <p:txBody>
          <a:bodyPr/>
          <a:lstStyle/>
          <a:p>
            <a:r>
              <a:rPr lang="en-US" dirty="0" smtClean="0"/>
              <a:t>Major Challenges for System Commissioning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96" y="771550"/>
            <a:ext cx="4142928" cy="3960440"/>
          </a:xfrm>
        </p:spPr>
        <p:txBody>
          <a:bodyPr/>
          <a:lstStyle/>
          <a:p>
            <a:pPr algn="l"/>
            <a:r>
              <a:rPr lang="en-US" sz="2200" dirty="0" smtClean="0"/>
              <a:t>Systems must operate for client services while still being extended in construction (e.g., cooling water)</a:t>
            </a:r>
          </a:p>
          <a:p>
            <a:pPr algn="l"/>
            <a:r>
              <a:rPr lang="en-US" sz="2200" dirty="0" smtClean="0"/>
              <a:t>Site networks (electrical, gas, waste water, fire protection, etc.) are not complete at first</a:t>
            </a:r>
          </a:p>
          <a:p>
            <a:pPr algn="l"/>
            <a:r>
              <a:rPr lang="en-US" sz="2200" dirty="0" smtClean="0"/>
              <a:t>Main control building is not available for installation until mid-2022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6162498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Updated ITER Research Plan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5268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5" y="915566"/>
            <a:ext cx="8352929" cy="1872208"/>
          </a:xfrm>
          <a:prstGeom prst="rect">
            <a:avLst/>
          </a:prstGeom>
          <a:ln w="19050">
            <a:noFill/>
          </a:ln>
          <a:effectLst/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8" y="13"/>
            <a:ext cx="9143999" cy="564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3000" b="1" dirty="0" smtClean="0">
                <a:solidFill>
                  <a:srgbClr val="000090"/>
                </a:solidFill>
                <a:latin typeface="Arial"/>
                <a:cs typeface="Arial"/>
              </a:rPr>
              <a:t>A “Staged Approach” to Full Operating Capacity</a:t>
            </a:r>
            <a:endParaRPr lang="en-GB" sz="30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-15" y="2759462"/>
            <a:ext cx="9144015" cy="190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273050" indent="-273050">
              <a:spcAft>
                <a:spcPts val="600"/>
              </a:spcAft>
              <a:buClr>
                <a:srgbClr val="000090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2200" b="0" dirty="0" smtClean="0">
                <a:solidFill>
                  <a:srgbClr val="000090"/>
                </a:solidFill>
                <a:cs typeface="Arial" panose="020B0604020202020204" pitchFamily="34" charset="0"/>
              </a:rPr>
              <a:t>Extensive </a:t>
            </a:r>
            <a:r>
              <a:rPr lang="en-US" sz="2200" b="0" dirty="0">
                <a:solidFill>
                  <a:srgbClr val="000090"/>
                </a:solidFill>
                <a:cs typeface="Arial" panose="020B0604020202020204" pitchFamily="34" charset="0"/>
              </a:rPr>
              <a:t>interactions among </a:t>
            </a:r>
            <a:r>
              <a:rPr lang="en-US" sz="2200" b="0" dirty="0" smtClean="0">
                <a:solidFill>
                  <a:srgbClr val="000090"/>
                </a:solidFill>
                <a:cs typeface="Arial" panose="020B0604020202020204" pitchFamily="34" charset="0"/>
              </a:rPr>
              <a:t>the ITER Organization and Domestic Agencies </a:t>
            </a:r>
            <a:r>
              <a:rPr lang="en-US" sz="2200" b="0" dirty="0">
                <a:solidFill>
                  <a:srgbClr val="000090"/>
                </a:solidFill>
                <a:cs typeface="Arial" panose="020B0604020202020204" pitchFamily="34" charset="0"/>
              </a:rPr>
              <a:t>to finalize revised baseline </a:t>
            </a:r>
            <a:r>
              <a:rPr lang="en-US" sz="2200" b="0" dirty="0" smtClean="0">
                <a:solidFill>
                  <a:srgbClr val="000090"/>
                </a:solidFill>
                <a:cs typeface="Arial" panose="020B0604020202020204" pitchFamily="34" charset="0"/>
              </a:rPr>
              <a:t>schedule (2015-6)</a:t>
            </a:r>
            <a:endParaRPr lang="en-US" altLang="en-US" sz="2200" b="0" dirty="0">
              <a:solidFill>
                <a:srgbClr val="000090"/>
              </a:solidFill>
              <a:sym typeface="Symbol" pitchFamily="18" charset="2"/>
            </a:endParaRPr>
          </a:p>
          <a:p>
            <a:pPr marL="541338" lvl="1" indent="-2714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00FF"/>
              </a:buClr>
              <a:buFont typeface="Wingdings" pitchFamily="2" charset="2"/>
              <a:buChar char="§"/>
              <a:defRPr/>
            </a:pPr>
            <a:r>
              <a:rPr lang="en-US" sz="2200" b="0" dirty="0" smtClean="0">
                <a:solidFill>
                  <a:srgbClr val="0000FF"/>
                </a:solidFill>
                <a:cs typeface="Arial" panose="020B0604020202020204" pitchFamily="34" charset="0"/>
              </a:rPr>
              <a:t>Schedule estimates </a:t>
            </a:r>
            <a:r>
              <a:rPr lang="en-US" sz="2200" b="0" dirty="0">
                <a:solidFill>
                  <a:srgbClr val="0000FF"/>
                </a:solidFill>
                <a:cs typeface="Arial" panose="020B0604020202020204" pitchFamily="34" charset="0"/>
              </a:rPr>
              <a:t>through First Plasma (2025) </a:t>
            </a:r>
            <a:r>
              <a:rPr lang="en-US" sz="2200" b="0" dirty="0" smtClean="0">
                <a:solidFill>
                  <a:srgbClr val="0000FF"/>
                </a:solidFill>
                <a:cs typeface="Arial" panose="020B0604020202020204" pitchFamily="34" charset="0"/>
              </a:rPr>
              <a:t>up to </a:t>
            </a:r>
            <a:r>
              <a:rPr lang="en-US" sz="2200" b="0" dirty="0">
                <a:solidFill>
                  <a:srgbClr val="0000FF"/>
                </a:solidFill>
                <a:cs typeface="Arial" panose="020B0604020202020204" pitchFamily="34" charset="0"/>
              </a:rPr>
              <a:t>DT operation (2035) consistent with Members’ budget and technical constraints</a:t>
            </a:r>
            <a:endParaRPr lang="en-US" sz="2200" b="0" dirty="0" smtClean="0">
              <a:solidFill>
                <a:srgbClr val="0000FF"/>
              </a:solidFill>
              <a:cs typeface="Arial" panose="020B0604020202020204" pitchFamily="34" charset="0"/>
            </a:endParaRPr>
          </a:p>
          <a:p>
            <a:pPr marL="342900" indent="-342900">
              <a:spcBef>
                <a:spcPts val="0"/>
              </a:spcBef>
              <a:spcAft>
                <a:spcPts val="300"/>
              </a:spcAft>
              <a:buClr>
                <a:srgbClr val="0000FF"/>
              </a:buClr>
              <a:buFont typeface="Arial"/>
              <a:buChar char="•"/>
              <a:defRPr/>
            </a:pPr>
            <a:r>
              <a:rPr lang="en-US" sz="2200" b="0" dirty="0" smtClean="0">
                <a:solidFill>
                  <a:srgbClr val="00009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Required a new ITER Research Plan (completed in 2017)</a:t>
            </a:r>
            <a:endParaRPr lang="en-US" sz="2200" b="0" dirty="0">
              <a:solidFill>
                <a:srgbClr val="000090"/>
              </a:solidFill>
              <a:cs typeface="Arial" panose="020B0604020202020204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041831" y="690231"/>
            <a:ext cx="1386153" cy="441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 eaLnBrk="0" hangingPunct="0">
              <a:spcAft>
                <a:spcPts val="600"/>
              </a:spcAft>
              <a:buSzPct val="125000"/>
              <a:defRPr/>
            </a:pPr>
            <a:r>
              <a:rPr lang="en-US" sz="2400" b="1" kern="0" dirty="0" smtClean="0">
                <a:solidFill>
                  <a:srgbClr val="FF0000"/>
                </a:solidFill>
                <a:latin typeface="Arial"/>
                <a:ea typeface="ＭＳ Ｐゴシック" pitchFamily="-110" charset="-128"/>
                <a:cs typeface="Arial"/>
                <a:sym typeface="Wingdings" panose="05000000000000000000" pitchFamily="2" charset="2"/>
              </a:rPr>
              <a:t>PFPO-1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5724128" y="546215"/>
            <a:ext cx="1368151" cy="441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 eaLnBrk="0" hangingPunct="0">
              <a:spcAft>
                <a:spcPts val="600"/>
              </a:spcAft>
              <a:buSzPct val="125000"/>
              <a:defRPr/>
            </a:pPr>
            <a:r>
              <a:rPr lang="en-US" sz="2400" b="1" kern="0" dirty="0" smtClean="0">
                <a:solidFill>
                  <a:srgbClr val="FF0000"/>
                </a:solidFill>
                <a:latin typeface="Arial"/>
                <a:ea typeface="ＭＳ Ｐゴシック" pitchFamily="-110" charset="-128"/>
                <a:cs typeface="Arial"/>
                <a:sym typeface="Wingdings" panose="05000000000000000000" pitchFamily="2" charset="2"/>
              </a:rPr>
              <a:t>PFPO-2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8244408" y="843558"/>
            <a:ext cx="864096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 eaLnBrk="0" hangingPunct="0">
              <a:spcAft>
                <a:spcPts val="600"/>
              </a:spcAft>
              <a:buSzPct val="125000"/>
              <a:defRPr/>
            </a:pPr>
            <a:r>
              <a:rPr lang="en-US" sz="2400" b="1" kern="0" dirty="0" smtClean="0">
                <a:solidFill>
                  <a:srgbClr val="FF0000"/>
                </a:solidFill>
                <a:latin typeface="Arial"/>
                <a:ea typeface="ＭＳ Ｐゴシック" pitchFamily="-110" charset="-128"/>
                <a:cs typeface="Arial"/>
                <a:sym typeface="Wingdings" panose="05000000000000000000" pitchFamily="2" charset="2"/>
              </a:rPr>
              <a:t>FPO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521551" y="834247"/>
            <a:ext cx="1242137" cy="441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 eaLnBrk="0" hangingPunct="0">
              <a:spcAft>
                <a:spcPts val="600"/>
              </a:spcAft>
              <a:buSzPct val="125000"/>
              <a:defRPr/>
            </a:pPr>
            <a:r>
              <a:rPr lang="en-US" sz="2400" b="1" kern="0" dirty="0" smtClean="0">
                <a:solidFill>
                  <a:srgbClr val="FF0000"/>
                </a:solidFill>
                <a:latin typeface="Arial"/>
                <a:ea typeface="ＭＳ Ｐゴシック" pitchFamily="-110" charset="-128"/>
                <a:cs typeface="Arial"/>
                <a:sym typeface="Wingdings" panose="05000000000000000000" pitchFamily="2" charset="2"/>
              </a:rPr>
              <a:t>FP/EO</a:t>
            </a:r>
          </a:p>
        </p:txBody>
      </p:sp>
    </p:spTree>
    <p:extLst>
      <p:ext uri="{BB962C8B-B14F-4D97-AF65-F5344CB8AC3E}">
        <p14:creationId xmlns:p14="http://schemas.microsoft.com/office/powerpoint/2010/main" val="1252046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90550"/>
            <a:ext cx="9162510" cy="4129419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22" name="Title 3"/>
          <p:cNvSpPr txBox="1">
            <a:spLocks/>
          </p:cNvSpPr>
          <p:nvPr/>
        </p:nvSpPr>
        <p:spPr bwMode="auto">
          <a:xfrm>
            <a:off x="0" y="0"/>
            <a:ext cx="9144000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57238" indent="-2794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36650" indent="-188913">
              <a:spcBef>
                <a:spcPct val="20000"/>
              </a:spcBef>
              <a:buChar char="•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11300" indent="-18415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1885950" indent="-184150">
              <a:spcBef>
                <a:spcPct val="20000"/>
              </a:spcBef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343150" indent="-184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800350" indent="-184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257550" indent="-184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714750" indent="-184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GB" altLang="en-US" sz="2600" b="1" dirty="0">
                <a:solidFill>
                  <a:srgbClr val="000000"/>
                </a:solidFill>
              </a:rPr>
              <a:t>Release of ITER Research Plan as ITER Technical </a:t>
            </a:r>
            <a:r>
              <a:rPr kumimoji="0" lang="en-GB" altLang="en-US" sz="2600" b="1" dirty="0" smtClean="0">
                <a:solidFill>
                  <a:srgbClr val="000000"/>
                </a:solidFill>
              </a:rPr>
              <a:t>Report</a:t>
            </a:r>
            <a:endParaRPr kumimoji="0" lang="en-GB" altLang="en-US" sz="2600" b="1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5004" y="597041"/>
            <a:ext cx="5823140" cy="4124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1pPr>
            <a:lvl2pPr marL="628650" indent="-271463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9pPr>
          </a:lstStyle>
          <a:p>
            <a:pPr lvl="0">
              <a:spcAft>
                <a:spcPts val="600"/>
              </a:spcAft>
              <a:buClr>
                <a:srgbClr val="333399"/>
              </a:buClr>
              <a:buFont typeface="Wingdings" pitchFamily="2" charset="2"/>
              <a:buChar char="q"/>
              <a:defRPr/>
            </a:pPr>
            <a:r>
              <a:rPr lang="en-US" sz="2100" b="1" dirty="0" smtClean="0">
                <a:solidFill>
                  <a:srgbClr val="333399"/>
                </a:solidFill>
                <a:latin typeface="Arial"/>
              </a:rPr>
              <a:t>Written by IO staff and experts from ITER Members’ fusion institutions and DAs; recommended to ITER Council by STAC  </a:t>
            </a:r>
            <a:endParaRPr lang="en-GB" sz="2100" b="1" dirty="0" smtClean="0">
              <a:solidFill>
                <a:srgbClr val="333399"/>
              </a:solidFill>
              <a:latin typeface="Arial"/>
            </a:endParaRPr>
          </a:p>
          <a:p>
            <a:pPr lvl="0">
              <a:spcAft>
                <a:spcPts val="600"/>
              </a:spcAft>
              <a:buClr>
                <a:srgbClr val="333399"/>
              </a:buClr>
              <a:buFont typeface="Wingdings" pitchFamily="2" charset="2"/>
              <a:buChar char="q"/>
              <a:defRPr/>
            </a:pPr>
            <a:r>
              <a:rPr lang="en-GB" sz="2100" b="1" dirty="0" smtClean="0">
                <a:solidFill>
                  <a:srgbClr val="333399"/>
                </a:solidFill>
                <a:latin typeface="Arial"/>
              </a:rPr>
              <a:t>ITER </a:t>
            </a:r>
            <a:r>
              <a:rPr lang="en-GB" sz="2100" b="1" dirty="0">
                <a:solidFill>
                  <a:srgbClr val="333399"/>
                </a:solidFill>
                <a:latin typeface="Arial"/>
              </a:rPr>
              <a:t>Research Plan made publicly available as ITER Technical Report  </a:t>
            </a:r>
            <a:r>
              <a:rPr lang="en-US" sz="2100" b="1" dirty="0" smtClean="0">
                <a:solidFill>
                  <a:srgbClr val="3333FF"/>
                </a:solidFill>
                <a:latin typeface="Arial"/>
                <a:hlinkClick r:id="rId2"/>
              </a:rPr>
              <a:t>ITR-18-003</a:t>
            </a:r>
            <a:r>
              <a:rPr lang="en-US" sz="2100" b="1" dirty="0" smtClean="0">
                <a:solidFill>
                  <a:srgbClr val="3333FF"/>
                </a:solidFill>
                <a:latin typeface="Arial"/>
              </a:rPr>
              <a:t> </a:t>
            </a:r>
            <a:r>
              <a:rPr lang="en-GB" sz="2100" b="1" dirty="0" smtClean="0">
                <a:solidFill>
                  <a:srgbClr val="333399"/>
                </a:solidFill>
                <a:latin typeface="Arial"/>
              </a:rPr>
              <a:t>for first time since ITER Organization established </a:t>
            </a:r>
            <a:endParaRPr lang="en-US" sz="2100" b="1" dirty="0" smtClean="0">
              <a:solidFill>
                <a:srgbClr val="3333FF"/>
              </a:solidFill>
              <a:latin typeface="Arial"/>
            </a:endParaRPr>
          </a:p>
          <a:p>
            <a:pPr lvl="0">
              <a:spcAft>
                <a:spcPts val="1200"/>
              </a:spcAft>
              <a:buClr>
                <a:srgbClr val="333399"/>
              </a:buClr>
              <a:buFont typeface="Wingdings" pitchFamily="2" charset="2"/>
              <a:buChar char="q"/>
              <a:defRPr/>
            </a:pPr>
            <a:r>
              <a:rPr lang="en-US" sz="2100" b="1" dirty="0" smtClean="0">
                <a:solidFill>
                  <a:srgbClr val="333399"/>
                </a:solidFill>
                <a:latin typeface="Arial"/>
                <a:sym typeface="Wingdings" panose="05000000000000000000" pitchFamily="2" charset="2"/>
              </a:rPr>
              <a:t>Intended to be a ‘living document’ by working with the fusion community on details of experimental plans to achieve project’s goals and to define the supporting R&amp;D required</a:t>
            </a:r>
            <a:endParaRPr lang="en-GB" sz="2100" b="1" dirty="0">
              <a:solidFill>
                <a:srgbClr val="3333FF"/>
              </a:solidFill>
              <a:latin typeface="Arial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723" y="742950"/>
            <a:ext cx="2689887" cy="3824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255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Integrated/Engineering Commissioning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627534"/>
            <a:ext cx="8568952" cy="4104456"/>
          </a:xfrm>
        </p:spPr>
        <p:txBody>
          <a:bodyPr/>
          <a:lstStyle/>
          <a:p>
            <a:pPr marL="0" indent="0" algn="l">
              <a:buNone/>
            </a:pPr>
            <a:r>
              <a:rPr lang="en-US" dirty="0" smtClean="0"/>
              <a:t>Three key phases are envisioned in this period of operations:</a:t>
            </a:r>
          </a:p>
          <a:p>
            <a:pPr algn="l"/>
            <a:r>
              <a:rPr lang="en-US" dirty="0" smtClean="0"/>
              <a:t>Integrated </a:t>
            </a:r>
            <a:r>
              <a:rPr lang="en-US" dirty="0" smtClean="0"/>
              <a:t>commissioning (2025)</a:t>
            </a:r>
            <a:endParaRPr lang="en-US" dirty="0" smtClean="0"/>
          </a:p>
          <a:p>
            <a:pPr lvl="1" algn="l"/>
            <a:r>
              <a:rPr lang="en-US" dirty="0" smtClean="0"/>
              <a:t>Basic plant systems, magnets (to half current), 1/3 EC heating system, magnetic diagnostics calibrated, basic controls functional, as demonstrated by </a:t>
            </a:r>
            <a:r>
              <a:rPr lang="mr-IN" dirty="0" smtClean="0"/>
              <a:t>…</a:t>
            </a:r>
            <a:endParaRPr lang="en-US" dirty="0" smtClean="0"/>
          </a:p>
          <a:p>
            <a:pPr algn="l"/>
            <a:r>
              <a:rPr lang="en-US" dirty="0" smtClean="0"/>
              <a:t>First Plasma!</a:t>
            </a:r>
          </a:p>
          <a:p>
            <a:pPr lvl="1" algn="l"/>
            <a:r>
              <a:rPr lang="en-US" dirty="0" smtClean="0"/>
              <a:t>100 kA, 100 </a:t>
            </a:r>
            <a:r>
              <a:rPr lang="en-US" dirty="0" err="1" smtClean="0"/>
              <a:t>ms</a:t>
            </a:r>
            <a:r>
              <a:rPr lang="en-US" dirty="0" smtClean="0"/>
              <a:t> is the milestone</a:t>
            </a:r>
          </a:p>
          <a:p>
            <a:pPr algn="l"/>
            <a:r>
              <a:rPr lang="en-US" dirty="0" smtClean="0"/>
              <a:t>Engineering </a:t>
            </a:r>
            <a:r>
              <a:rPr lang="en-US" dirty="0" smtClean="0"/>
              <a:t>Commissioning (1</a:t>
            </a:r>
            <a:r>
              <a:rPr lang="en-US" baseline="30000" dirty="0" smtClean="0"/>
              <a:t>st</a:t>
            </a:r>
            <a:r>
              <a:rPr lang="en-US" dirty="0" smtClean="0"/>
              <a:t> half 2026)</a:t>
            </a:r>
            <a:endParaRPr lang="en-US" dirty="0" smtClean="0"/>
          </a:p>
          <a:p>
            <a:pPr lvl="1" algn="l"/>
            <a:r>
              <a:rPr lang="en-US" dirty="0" smtClean="0"/>
              <a:t>Tests of magnets to full current</a:t>
            </a:r>
          </a:p>
          <a:p>
            <a:pPr lvl="1" algn="l"/>
            <a:r>
              <a:rPr lang="en-US" dirty="0" smtClean="0"/>
              <a:t>Measurements of |B| surfaces to locate the first wall </a:t>
            </a:r>
            <a:r>
              <a:rPr lang="en-US" dirty="0" smtClean="0"/>
              <a:t>properly, if suitable method is found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7108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0538"/>
            <a:ext cx="9144000" cy="576064"/>
          </a:xfrm>
        </p:spPr>
        <p:txBody>
          <a:bodyPr/>
          <a:lstStyle/>
          <a:p>
            <a:r>
              <a:rPr lang="en-US" sz="2800" dirty="0" smtClean="0"/>
              <a:t>First Pre-Fusion Power Operating Phase (PFPO-I)</a:t>
            </a:r>
            <a:endParaRPr lang="en-US" sz="28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06067379"/>
              </p:ext>
            </p:extLst>
          </p:nvPr>
        </p:nvGraphicFramePr>
        <p:xfrm>
          <a:off x="107504" y="1635646"/>
          <a:ext cx="576064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160"/>
                <a:gridCol w="432048"/>
                <a:gridCol w="432048"/>
                <a:gridCol w="432048"/>
                <a:gridCol w="432048"/>
                <a:gridCol w="432048"/>
                <a:gridCol w="432048"/>
                <a:gridCol w="432048"/>
                <a:gridCol w="432048"/>
                <a:gridCol w="432048"/>
                <a:gridCol w="432048"/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dirty="0" err="1" smtClean="0">
                          <a:solidFill>
                            <a:srgbClr val="000000"/>
                          </a:solidFill>
                        </a:rPr>
                        <a:t>Tokamak</a:t>
                      </a:r>
                      <a:endParaRPr lang="en-US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Plant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H&amp;CD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Control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Physics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987824" y="699542"/>
            <a:ext cx="16561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+mn-lt"/>
              </a:rPr>
              <a:t>100% of final configuration</a:t>
            </a:r>
          </a:p>
        </p:txBody>
      </p:sp>
      <p:cxnSp>
        <p:nvCxnSpPr>
          <p:cNvPr id="7" name="Straight Arrow Connector 6"/>
          <p:cNvCxnSpPr>
            <a:stCxn id="6" idx="3"/>
          </p:cNvCxnSpPr>
          <p:nvPr/>
        </p:nvCxnSpPr>
        <p:spPr bwMode="auto">
          <a:xfrm>
            <a:off x="4644007" y="1022708"/>
            <a:ext cx="1152129" cy="46892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>
            <a:off x="5868144" y="1347614"/>
            <a:ext cx="0" cy="216024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5868144" y="627534"/>
            <a:ext cx="3275856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7338" indent="-287338" algn="just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7238" indent="-279400" algn="just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36650" indent="-188913" algn="just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511300" indent="-184150" algn="just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1885950" indent="-184150" algn="just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3431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8003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2575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7147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l">
              <a:buFontTx/>
              <a:buNone/>
            </a:pPr>
            <a:r>
              <a:rPr lang="en-US" b="1" dirty="0" smtClean="0"/>
              <a:t>Main deliverables:</a:t>
            </a:r>
          </a:p>
          <a:p>
            <a:pPr algn="l"/>
            <a:r>
              <a:rPr lang="en-US" sz="2000" dirty="0" smtClean="0"/>
              <a:t>Demonstration of basic shape control </a:t>
            </a:r>
            <a:r>
              <a:rPr lang="en-US" sz="2000" dirty="0"/>
              <a:t>(</a:t>
            </a:r>
            <a:r>
              <a:rPr lang="en-US" sz="2000" dirty="0" smtClean="0"/>
              <a:t>diverted plasmas up to 7.5 MA)</a:t>
            </a:r>
          </a:p>
          <a:p>
            <a:pPr algn="l"/>
            <a:r>
              <a:rPr lang="en-US" sz="2000" dirty="0" smtClean="0"/>
              <a:t>Commissioning of wall protection systems</a:t>
            </a:r>
          </a:p>
          <a:p>
            <a:pPr algn="l"/>
            <a:r>
              <a:rPr lang="en-US" sz="2000" dirty="0" smtClean="0"/>
              <a:t>Commissioning and validation of disruption mitigation system</a:t>
            </a:r>
          </a:p>
          <a:p>
            <a:pPr algn="l"/>
            <a:r>
              <a:rPr lang="en-US" sz="2000" dirty="0" smtClean="0"/>
              <a:t>Commissioning of EC system (20 MW, &gt;100 s)</a:t>
            </a:r>
          </a:p>
          <a:p>
            <a:pPr algn="l"/>
            <a:r>
              <a:rPr lang="en-US" sz="2000" dirty="0" smtClean="0"/>
              <a:t>Measure heat loads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7544" y="3723878"/>
            <a:ext cx="48245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Note: this is ‘pre-fusion power’ because the working gas is either hydrogen or </a:t>
            </a:r>
            <a:r>
              <a:rPr lang="en-US" sz="1800" b="1" dirty="0" smtClean="0">
                <a:solidFill>
                  <a:srgbClr val="FF0000"/>
                </a:solidFill>
              </a:rPr>
              <a:t>helium for low </a:t>
            </a:r>
            <a:r>
              <a:rPr lang="en-US" sz="1800" b="1" dirty="0">
                <a:solidFill>
                  <a:srgbClr val="FF0000"/>
                </a:solidFill>
              </a:rPr>
              <a:t>neutron generation</a:t>
            </a:r>
          </a:p>
        </p:txBody>
      </p:sp>
    </p:spTree>
    <p:extLst>
      <p:ext uri="{BB962C8B-B14F-4D97-AF65-F5344CB8AC3E}">
        <p14:creationId xmlns:p14="http://schemas.microsoft.com/office/powerpoint/2010/main" val="3855970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7150"/>
            <a:ext cx="9144000" cy="498376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000000"/>
                </a:solidFill>
                <a:latin typeface="Arial"/>
                <a:cs typeface="Arial"/>
              </a:rPr>
              <a:t>Disruption Physics and Mitigation</a:t>
            </a:r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52400" y="1047750"/>
            <a:ext cx="4724400" cy="3657600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Disruption mitigation is needed early in PFPO-I </a:t>
            </a:r>
          </a:p>
          <a:p>
            <a:pPr lvl="1" algn="l"/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Validity of scaling projections for the mitigation will be immediately known</a:t>
            </a:r>
          </a:p>
          <a:p>
            <a:pPr algn="l"/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Operation at full field will be done in PFPO-I specifically to test the scaling of runaway generation with B</a:t>
            </a:r>
          </a:p>
          <a:p>
            <a:pPr lvl="1" algn="l"/>
            <a:endParaRPr lang="en-US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5" name="Picture 4" descr="thermal_magnetic_energy_load_space_pfpo_fp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815" y="908720"/>
            <a:ext cx="4152690" cy="36576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373528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580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107287" tIns="53643" rIns="107287" bIns="53643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471465" algn="l"/>
              </a:tabLst>
              <a:defRPr/>
            </a:pPr>
            <a:r>
              <a:rPr lang="en-GB" sz="4000" b="1" dirty="0" smtClean="0">
                <a:solidFill>
                  <a:srgbClr val="333399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Disruption Mitigation</a:t>
            </a:r>
            <a:endParaRPr lang="en-US" sz="4000" b="1" dirty="0">
              <a:solidFill>
                <a:srgbClr val="000090"/>
              </a:solidFill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07504" y="2372838"/>
            <a:ext cx="4877603" cy="2359152"/>
            <a:chOff x="284592" y="596968"/>
            <a:chExt cx="5879591" cy="284378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592" y="596968"/>
              <a:ext cx="5879591" cy="2843784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161263" y="2164632"/>
              <a:ext cx="76655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  <a:latin typeface="Calibri" panose="020F0502020204030204" pitchFamily="34" charset="0"/>
                </a:rPr>
                <a:t>13 mm</a:t>
              </a:r>
              <a:endParaRPr lang="en-GB" sz="1600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921628" y="1849583"/>
              <a:ext cx="76655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  <a:latin typeface="Calibri" panose="020F0502020204030204" pitchFamily="34" charset="0"/>
                </a:rPr>
                <a:t>20 mm</a:t>
              </a:r>
              <a:endParaRPr lang="en-GB" sz="1600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033732" y="2018860"/>
              <a:ext cx="76655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  <a:latin typeface="Calibri" panose="020F0502020204030204" pitchFamily="34" charset="0"/>
                </a:rPr>
                <a:t>17 mm</a:t>
              </a:r>
              <a:endParaRPr lang="en-GB" sz="1600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066837" y="1638036"/>
              <a:ext cx="76655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  <a:latin typeface="Calibri" panose="020F0502020204030204" pitchFamily="34" charset="0"/>
                </a:rPr>
                <a:t>28 mm</a:t>
              </a:r>
              <a:endParaRPr lang="en-GB" sz="1600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35496" y="699542"/>
            <a:ext cx="8928992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107287" tIns="53643" rIns="107287" bIns="53643"/>
          <a:lstStyle>
            <a:lvl1pPr marL="190500" indent="-1905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668338" indent="-28575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896938" indent="-1778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marL="542925" lvl="1" indent="-277813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kumimoji="1" lang="en-GB" sz="2000" dirty="0" smtClean="0">
                <a:solidFill>
                  <a:srgbClr val="0000FF"/>
                </a:solidFill>
                <a:latin typeface="Arial" charset="0"/>
                <a:cs typeface="MS PGothic" charset="0"/>
              </a:rPr>
              <a:t>Disruption </a:t>
            </a:r>
            <a:r>
              <a:rPr kumimoji="1" lang="en-GB" sz="2000" dirty="0">
                <a:solidFill>
                  <a:srgbClr val="0000FF"/>
                </a:solidFill>
                <a:latin typeface="Arial" charset="0"/>
                <a:cs typeface="MS PGothic" charset="0"/>
              </a:rPr>
              <a:t>mitigation scenarios must be found which mitigate thermal and EM loads but at the same time avoid runaway </a:t>
            </a:r>
            <a:r>
              <a:rPr kumimoji="1" lang="en-GB" sz="2000" dirty="0" smtClean="0">
                <a:solidFill>
                  <a:srgbClr val="0000FF"/>
                </a:solidFill>
                <a:latin typeface="Arial" charset="0"/>
                <a:cs typeface="MS PGothic" charset="0"/>
              </a:rPr>
              <a:t>electrons</a:t>
            </a:r>
          </a:p>
          <a:p>
            <a:pPr marL="542925" lvl="1" indent="-277813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kumimoji="1" lang="en-GB" sz="2000" dirty="0" smtClean="0">
                <a:solidFill>
                  <a:srgbClr val="0000FF"/>
                </a:solidFill>
                <a:latin typeface="Arial" charset="0"/>
                <a:cs typeface="MS PGothic" charset="0"/>
              </a:rPr>
              <a:t>Task Force formed to carry out design validation and engineering studies</a:t>
            </a:r>
          </a:p>
          <a:p>
            <a:pPr marL="542925" lvl="1" indent="-277813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kumimoji="1" lang="en-GB" sz="2000" dirty="0" smtClean="0">
                <a:solidFill>
                  <a:srgbClr val="0000FF"/>
                </a:solidFill>
                <a:latin typeface="Arial" charset="0"/>
                <a:cs typeface="MS PGothic" charset="0"/>
              </a:rPr>
              <a:t>IO will be responsible for implementation</a:t>
            </a:r>
            <a:endParaRPr kumimoji="1" lang="en-GB" sz="2000" dirty="0">
              <a:solidFill>
                <a:srgbClr val="0000FF"/>
              </a:solidFill>
              <a:latin typeface="Arial" charset="0"/>
              <a:cs typeface="MS PGothic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5361" r="1963"/>
          <a:stretch/>
        </p:blipFill>
        <p:spPr>
          <a:xfrm>
            <a:off x="4968741" y="2440278"/>
            <a:ext cx="4139763" cy="2075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879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79511" y="580279"/>
            <a:ext cx="8640961" cy="4117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107287" tIns="53643" rIns="107287" bIns="53643"/>
          <a:lstStyle>
            <a:lvl1pPr marL="190500" indent="-1905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668338" indent="-28575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896938" indent="-1778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marL="265113" indent="-265113" defTabSz="914400" fontAlgn="base">
              <a:spcBef>
                <a:spcPts val="600"/>
              </a:spcBef>
              <a:spcAft>
                <a:spcPct val="0"/>
              </a:spcAft>
              <a:buFont typeface="Times" charset="0"/>
              <a:buChar char="•"/>
              <a:defRPr/>
            </a:pPr>
            <a:r>
              <a:rPr kumimoji="1" lang="en-GB" dirty="0" smtClean="0">
                <a:solidFill>
                  <a:srgbClr val="000090"/>
                </a:solidFill>
                <a:latin typeface="Arial" charset="0"/>
                <a:cs typeface="MS PGothic" charset="0"/>
              </a:rPr>
              <a:t>Key R&amp;D contribution is validation of control models being used to assess the PCS, for example: </a:t>
            </a:r>
            <a:endParaRPr kumimoji="1" lang="en-GB" dirty="0">
              <a:solidFill>
                <a:srgbClr val="000090"/>
              </a:solidFill>
              <a:latin typeface="Arial" charset="0"/>
              <a:cs typeface="MS PGothic" charset="0"/>
            </a:endParaRPr>
          </a:p>
          <a:p>
            <a:pPr marL="542925" lvl="1" indent="-277813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kumimoji="1" 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Shape </a:t>
            </a:r>
            <a:r>
              <a:rPr kumimoji="1"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control </a:t>
            </a:r>
            <a:r>
              <a:rPr kumimoji="1" 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development</a:t>
            </a:r>
            <a:endParaRPr lang="en-US" sz="2000" baseline="-250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542925" lvl="1" indent="-277813" defTabSz="914400" fontAlgn="base">
              <a:spcBef>
                <a:spcPts val="6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kumimoji="1" 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Wall protection schemes--heat flux control</a:t>
            </a:r>
          </a:p>
          <a:p>
            <a:pPr marL="542925" lvl="1" indent="-277813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Fueling control</a:t>
            </a:r>
            <a:endParaRPr kumimoji="1" lang="en-US" sz="20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542925" lvl="1" indent="-277813" defTabSz="914400" fontAlgn="base">
              <a:spcBef>
                <a:spcPts val="6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Termination 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scenarios under ITER relevant control constraints </a:t>
            </a:r>
            <a:r>
              <a:rPr 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(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</a:t>
            </a:r>
            <a:r>
              <a:rPr 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ontrol of l</a:t>
            </a:r>
            <a:r>
              <a:rPr lang="en-US" sz="2000" baseline="-25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</a:t>
            </a:r>
            <a:r>
              <a:rPr 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,  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H-L </a:t>
            </a:r>
            <a:r>
              <a:rPr 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transition, density, ELMs, detachment)</a:t>
            </a:r>
          </a:p>
          <a:p>
            <a:pPr marL="265113" indent="-265113" defTabSz="914400" fontAlgn="base">
              <a:spcBef>
                <a:spcPts val="600"/>
              </a:spcBef>
              <a:spcAft>
                <a:spcPct val="0"/>
              </a:spcAft>
              <a:buFont typeface="Times" charset="0"/>
              <a:buChar char="•"/>
              <a:defRPr/>
            </a:pPr>
            <a:r>
              <a:rPr kumimoji="1" lang="en-GB" dirty="0" smtClean="0">
                <a:solidFill>
                  <a:srgbClr val="000090"/>
                </a:solidFill>
                <a:latin typeface="Arial" charset="0"/>
                <a:cs typeface="MS PGothic" charset="0"/>
              </a:rPr>
              <a:t>Simultaneous integration of control schemes:</a:t>
            </a:r>
          </a:p>
          <a:p>
            <a:pPr marL="542925" lvl="1" indent="-277813" defTabSz="914400" fontAlgn="base">
              <a:spcBef>
                <a:spcPts val="6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Actuator sharing: e.g. NTM and current density profile control</a:t>
            </a:r>
          </a:p>
          <a:p>
            <a:pPr marL="542925" lvl="1" indent="-277813" defTabSz="914400" fontAlgn="base">
              <a:spcBef>
                <a:spcPts val="6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Study of the interaction between different control schemes (e.g. between density control and detachment control)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580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107287" tIns="53643" rIns="107287" bIns="53643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471465" algn="l"/>
              </a:tabLst>
              <a:defRPr/>
            </a:pPr>
            <a:r>
              <a:rPr lang="en-GB" sz="3600" b="1" dirty="0" smtClean="0">
                <a:solidFill>
                  <a:srgbClr val="333399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Operations/Plasma Control System</a:t>
            </a:r>
            <a:endParaRPr lang="en-US" sz="3600" b="1" dirty="0">
              <a:solidFill>
                <a:srgbClr val="000090"/>
              </a:solidFill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6271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J:\0_En cours\EUROPEAN MPs 16_05\Tokamak new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9411" y="927719"/>
            <a:ext cx="6441679" cy="3732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Line 16"/>
          <p:cNvSpPr>
            <a:spLocks noChangeShapeType="1"/>
          </p:cNvSpPr>
          <p:nvPr/>
        </p:nvSpPr>
        <p:spPr bwMode="auto">
          <a:xfrm flipV="1">
            <a:off x="1811926" y="2536466"/>
            <a:ext cx="1284293" cy="675429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defRPr/>
            </a:pPr>
            <a:endParaRPr lang="en-GB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86807" y="1901648"/>
            <a:ext cx="215384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e-DE" sz="1200" b="1" dirty="0" smtClean="0">
                <a:solidFill>
                  <a:schemeClr val="bg1">
                    <a:lumMod val="95000"/>
                  </a:schemeClr>
                </a:solidFill>
                <a:ea typeface="ＭＳ Ｐゴシック" pitchFamily="34" charset="-128"/>
              </a:rPr>
              <a:t>Toroidal Field coils (</a:t>
            </a:r>
            <a:r>
              <a:rPr lang="de-DE" sz="1200" b="1" dirty="0">
                <a:solidFill>
                  <a:schemeClr val="bg1">
                    <a:lumMod val="95000"/>
                  </a:schemeClr>
                </a:solidFill>
                <a:ea typeface="ＭＳ Ｐゴシック" pitchFamily="34" charset="-128"/>
              </a:rPr>
              <a:t>18</a:t>
            </a:r>
            <a:r>
              <a:rPr lang="de-DE" sz="1200" b="1" dirty="0" smtClean="0">
                <a:solidFill>
                  <a:schemeClr val="bg1">
                    <a:lumMod val="95000"/>
                  </a:schemeClr>
                </a:solidFill>
                <a:ea typeface="ＭＳ Ｐゴシック" pitchFamily="34" charset="-128"/>
              </a:rPr>
              <a:t>)</a:t>
            </a:r>
            <a:endParaRPr lang="de-DE" sz="1200" b="1" dirty="0">
              <a:solidFill>
                <a:schemeClr val="bg1">
                  <a:lumMod val="95000"/>
                </a:schemeClr>
              </a:solidFill>
              <a:ea typeface="ＭＳ Ｐゴシック" pitchFamily="34" charset="-128"/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59325" y="3046016"/>
            <a:ext cx="175259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e-DE" sz="1200" b="1" dirty="0" smtClean="0">
                <a:solidFill>
                  <a:schemeClr val="bg1">
                    <a:lumMod val="95000"/>
                  </a:schemeClr>
                </a:solidFill>
                <a:ea typeface="ＭＳ Ｐゴシック" pitchFamily="34" charset="-128"/>
              </a:rPr>
              <a:t>Poloidal field coils </a:t>
            </a:r>
            <a:r>
              <a:rPr lang="de-DE" sz="1200" b="1" dirty="0">
                <a:solidFill>
                  <a:schemeClr val="bg1">
                    <a:lumMod val="95000"/>
                  </a:schemeClr>
                </a:solidFill>
                <a:ea typeface="ＭＳ Ｐゴシック" pitchFamily="34" charset="-128"/>
              </a:rPr>
              <a:t>(6</a:t>
            </a:r>
            <a:r>
              <a:rPr lang="de-DE" sz="1200" b="1" dirty="0" smtClean="0">
                <a:solidFill>
                  <a:schemeClr val="bg1">
                    <a:lumMod val="95000"/>
                  </a:schemeClr>
                </a:solidFill>
                <a:ea typeface="ＭＳ Ｐゴシック" pitchFamily="34" charset="-128"/>
              </a:rPr>
              <a:t>)</a:t>
            </a:r>
            <a:endParaRPr lang="de-DE" sz="1200" b="1" dirty="0">
              <a:solidFill>
                <a:schemeClr val="bg1">
                  <a:lumMod val="95000"/>
                </a:schemeClr>
              </a:solidFill>
              <a:ea typeface="ＭＳ Ｐゴシック" pitchFamily="34" charset="-128"/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7676288" y="894551"/>
            <a:ext cx="90058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e-DE" sz="1200" b="1" dirty="0">
                <a:solidFill>
                  <a:schemeClr val="bg1">
                    <a:lumMod val="95000"/>
                  </a:schemeClr>
                </a:solidFill>
              </a:rPr>
              <a:t>Cryostat </a:t>
            </a: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7076918" y="1504951"/>
            <a:ext cx="25019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sz="1200" b="1" dirty="0" smtClean="0">
                <a:solidFill>
                  <a:schemeClr val="bg1">
                    <a:lumMod val="95000"/>
                  </a:schemeClr>
                </a:solidFill>
                <a:ea typeface="ＭＳ Ｐゴシック" pitchFamily="34" charset="-128"/>
              </a:rPr>
              <a:t>Thermal shield</a:t>
            </a:r>
            <a:endParaRPr lang="de-DE" sz="1200" b="1" dirty="0">
              <a:solidFill>
                <a:schemeClr val="bg1">
                  <a:lumMod val="95000"/>
                </a:schemeClr>
              </a:solidFill>
              <a:ea typeface="ＭＳ Ｐゴシック" pitchFamily="34" charset="-128"/>
            </a:endParaRPr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7100885" y="2201327"/>
            <a:ext cx="22606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sz="1200" b="1" dirty="0" smtClean="0">
                <a:solidFill>
                  <a:schemeClr val="bg1">
                    <a:lumMod val="95000"/>
                  </a:schemeClr>
                </a:solidFill>
                <a:ea typeface="ＭＳ Ｐゴシック" pitchFamily="34" charset="-128"/>
              </a:rPr>
              <a:t>Vacuum vessel</a:t>
            </a:r>
            <a:endParaRPr lang="de-DE" sz="1200" b="1" dirty="0">
              <a:solidFill>
                <a:schemeClr val="bg1">
                  <a:lumMod val="95000"/>
                </a:schemeClr>
              </a:solidFill>
              <a:ea typeface="ＭＳ Ｐゴシック" pitchFamily="34" charset="-128"/>
            </a:endParaRPr>
          </a:p>
        </p:txBody>
      </p:sp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7515400" y="3877877"/>
            <a:ext cx="15476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e-DE" sz="1200" b="1" dirty="0" smtClean="0">
                <a:solidFill>
                  <a:schemeClr val="bg1">
                    <a:lumMod val="95000"/>
                  </a:schemeClr>
                </a:solidFill>
                <a:ea typeface="ＭＳ Ｐゴシック" pitchFamily="34" charset="-128"/>
              </a:rPr>
              <a:t>Blanket modules</a:t>
            </a:r>
            <a:endParaRPr lang="de-DE" sz="1200" b="1" dirty="0">
              <a:solidFill>
                <a:schemeClr val="bg1">
                  <a:lumMod val="95000"/>
                </a:schemeClr>
              </a:solidFill>
              <a:ea typeface="ＭＳ Ｐゴシック" pitchFamily="34" charset="-128"/>
            </a:endParaRPr>
          </a:p>
        </p:txBody>
      </p:sp>
      <p:sp>
        <p:nvSpPr>
          <p:cNvPr id="16" name="Line 14"/>
          <p:cNvSpPr>
            <a:spLocks noChangeShapeType="1"/>
          </p:cNvSpPr>
          <p:nvPr/>
        </p:nvSpPr>
        <p:spPr bwMode="auto">
          <a:xfrm flipV="1">
            <a:off x="1372010" y="3003797"/>
            <a:ext cx="2191883" cy="108941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defRPr/>
            </a:pPr>
            <a:endParaRPr lang="en-GB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Line 15"/>
          <p:cNvSpPr>
            <a:spLocks noChangeShapeType="1"/>
          </p:cNvSpPr>
          <p:nvPr/>
        </p:nvSpPr>
        <p:spPr bwMode="auto">
          <a:xfrm flipV="1">
            <a:off x="3851920" y="3046014"/>
            <a:ext cx="648072" cy="1276576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defRPr/>
            </a:pPr>
            <a:endParaRPr lang="en-GB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Line 17"/>
          <p:cNvSpPr>
            <a:spLocks noChangeShapeType="1"/>
          </p:cNvSpPr>
          <p:nvPr/>
        </p:nvSpPr>
        <p:spPr bwMode="auto">
          <a:xfrm>
            <a:off x="935623" y="1516226"/>
            <a:ext cx="968446" cy="25007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defRPr/>
            </a:pPr>
            <a:endParaRPr lang="en-GB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Line 18"/>
          <p:cNvSpPr>
            <a:spLocks noChangeShapeType="1"/>
          </p:cNvSpPr>
          <p:nvPr/>
        </p:nvSpPr>
        <p:spPr bwMode="auto">
          <a:xfrm flipH="1" flipV="1">
            <a:off x="5544457" y="3046015"/>
            <a:ext cx="1970942" cy="93714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defRPr/>
            </a:pPr>
            <a:endParaRPr lang="en-GB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Line 19"/>
          <p:cNvSpPr>
            <a:spLocks noChangeShapeType="1"/>
          </p:cNvSpPr>
          <p:nvPr/>
        </p:nvSpPr>
        <p:spPr bwMode="auto">
          <a:xfrm flipH="1" flipV="1">
            <a:off x="5148067" y="3466457"/>
            <a:ext cx="1129383" cy="99571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defRPr/>
            </a:pPr>
            <a:endParaRPr lang="en-GB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Line 20"/>
          <p:cNvSpPr>
            <a:spLocks noChangeShapeType="1"/>
          </p:cNvSpPr>
          <p:nvPr/>
        </p:nvSpPr>
        <p:spPr bwMode="auto">
          <a:xfrm flipH="1">
            <a:off x="4932038" y="1033050"/>
            <a:ext cx="2744249" cy="16565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defRPr/>
            </a:pPr>
            <a:endParaRPr lang="en-GB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Line 21"/>
          <p:cNvSpPr>
            <a:spLocks noChangeShapeType="1"/>
          </p:cNvSpPr>
          <p:nvPr/>
        </p:nvSpPr>
        <p:spPr bwMode="auto">
          <a:xfrm flipH="1">
            <a:off x="5292081" y="2391649"/>
            <a:ext cx="1884657" cy="512204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defRPr/>
            </a:pPr>
            <a:endParaRPr lang="en-GB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Line 23"/>
          <p:cNvSpPr>
            <a:spLocks noChangeShapeType="1"/>
          </p:cNvSpPr>
          <p:nvPr/>
        </p:nvSpPr>
        <p:spPr bwMode="auto">
          <a:xfrm flipH="1">
            <a:off x="5798910" y="1643451"/>
            <a:ext cx="1278009" cy="122846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defRPr/>
            </a:pPr>
            <a:endParaRPr lang="en-GB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Rectangle 26"/>
          <p:cNvSpPr>
            <a:spLocks noChangeArrowheads="1"/>
          </p:cNvSpPr>
          <p:nvPr/>
        </p:nvSpPr>
        <p:spPr bwMode="auto">
          <a:xfrm>
            <a:off x="205691" y="1129320"/>
            <a:ext cx="264743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e-DE" sz="1200" b="1" dirty="0" smtClean="0">
                <a:solidFill>
                  <a:schemeClr val="bg1">
                    <a:lumMod val="95000"/>
                  </a:schemeClr>
                </a:solidFill>
                <a:ea typeface="ＭＳ Ｐゴシック" pitchFamily="34" charset="-128"/>
              </a:rPr>
              <a:t>Feeders </a:t>
            </a:r>
            <a:r>
              <a:rPr lang="de-DE" sz="1200" b="1" dirty="0">
                <a:solidFill>
                  <a:schemeClr val="bg1">
                    <a:lumMod val="95000"/>
                  </a:schemeClr>
                </a:solidFill>
                <a:ea typeface="ＭＳ Ｐゴシック" pitchFamily="34" charset="-128"/>
              </a:rPr>
              <a:t>(31</a:t>
            </a:r>
            <a:r>
              <a:rPr lang="de-DE" sz="1200" b="1" dirty="0" smtClean="0">
                <a:solidFill>
                  <a:schemeClr val="bg1">
                    <a:lumMod val="95000"/>
                  </a:schemeClr>
                </a:solidFill>
                <a:ea typeface="ＭＳ Ｐゴシック" pitchFamily="34" charset="-128"/>
              </a:rPr>
              <a:t>)</a:t>
            </a:r>
            <a:endParaRPr lang="de-DE" sz="1200" b="1" dirty="0">
              <a:solidFill>
                <a:schemeClr val="bg1">
                  <a:lumMod val="95000"/>
                </a:schemeClr>
              </a:solidFill>
              <a:ea typeface="ＭＳ Ｐゴシック" pitchFamily="34" charset="-128"/>
            </a:endParaRPr>
          </a:p>
        </p:txBody>
      </p:sp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5940152" y="4382985"/>
            <a:ext cx="95170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e-DE" sz="1200" b="1" dirty="0">
                <a:solidFill>
                  <a:schemeClr val="bg1">
                    <a:lumMod val="95000"/>
                  </a:schemeClr>
                </a:solidFill>
                <a:ea typeface="ＭＳ Ｐゴシック" pitchFamily="34" charset="-128"/>
              </a:rPr>
              <a:t>Divertor </a:t>
            </a: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2864678" y="4348838"/>
            <a:ext cx="223478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e-DE" sz="1200" b="1" dirty="0" smtClean="0">
                <a:solidFill>
                  <a:schemeClr val="bg1">
                    <a:lumMod val="95000"/>
                  </a:schemeClr>
                </a:solidFill>
                <a:ea typeface="ＭＳ Ｐゴシック" pitchFamily="34" charset="-128"/>
              </a:rPr>
              <a:t>Central solenoid (6)</a:t>
            </a:r>
            <a:endParaRPr lang="de-DE" sz="1200" b="1" dirty="0">
              <a:solidFill>
                <a:schemeClr val="bg1">
                  <a:lumMod val="95000"/>
                </a:schemeClr>
              </a:solidFill>
              <a:ea typeface="ＭＳ Ｐゴシック" pitchFamily="34" charset="-128"/>
            </a:endParaRPr>
          </a:p>
        </p:txBody>
      </p:sp>
      <p:sp>
        <p:nvSpPr>
          <p:cNvPr id="35" name="Rectangle 8"/>
          <p:cNvSpPr>
            <a:spLocks noChangeArrowheads="1"/>
          </p:cNvSpPr>
          <p:nvPr/>
        </p:nvSpPr>
        <p:spPr bwMode="auto">
          <a:xfrm>
            <a:off x="568916" y="4093210"/>
            <a:ext cx="25273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sz="1200" b="1" dirty="0" smtClean="0">
                <a:solidFill>
                  <a:schemeClr val="bg1">
                    <a:lumMod val="95000"/>
                  </a:schemeClr>
                </a:solidFill>
                <a:ea typeface="ＭＳ Ｐゴシック" pitchFamily="34" charset="-128"/>
              </a:rPr>
              <a:t>Correction coils (18)</a:t>
            </a:r>
            <a:endParaRPr lang="de-DE" sz="1200" b="1" dirty="0">
              <a:solidFill>
                <a:schemeClr val="bg1">
                  <a:lumMod val="95000"/>
                </a:schemeClr>
              </a:solidFill>
              <a:ea typeface="ＭＳ Ｐゴシック" pitchFamily="34" charset="-128"/>
            </a:endParaRPr>
          </a:p>
        </p:txBody>
      </p:sp>
      <p:sp>
        <p:nvSpPr>
          <p:cNvPr id="41" name="Line 27"/>
          <p:cNvSpPr>
            <a:spLocks noChangeShapeType="1"/>
          </p:cNvSpPr>
          <p:nvPr/>
        </p:nvSpPr>
        <p:spPr bwMode="auto">
          <a:xfrm>
            <a:off x="941102" y="1516226"/>
            <a:ext cx="2155114" cy="25007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defRPr/>
            </a:pPr>
            <a:endParaRPr lang="en-GB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8" name="Picture 6"/>
          <p:cNvPicPr preferRelativeResize="0"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7781" y="4615276"/>
            <a:ext cx="474290" cy="260732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" name="Picture 8"/>
          <p:cNvPicPr preferRelativeResize="0"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96252" y="4645815"/>
            <a:ext cx="456068" cy="3022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51" descr="C:\Documents and Settings\Administrateur.A0A2C2765BD24BA\Bureau\Untitled-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77402" y="1188013"/>
            <a:ext cx="464658" cy="328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Line 22"/>
          <p:cNvSpPr>
            <a:spLocks noChangeShapeType="1"/>
          </p:cNvSpPr>
          <p:nvPr/>
        </p:nvSpPr>
        <p:spPr bwMode="auto">
          <a:xfrm>
            <a:off x="1904073" y="2040147"/>
            <a:ext cx="2078001" cy="21644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defRPr/>
            </a:pPr>
            <a:endParaRPr lang="en-GB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4" name="Picture 8"/>
          <p:cNvPicPr preferRelativeResize="0"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6219" y="4606591"/>
            <a:ext cx="411565" cy="25877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4" name="Picture 6"/>
          <p:cNvPicPr preferRelativeResize="0"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619" y="2523202"/>
            <a:ext cx="521909" cy="310352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8" name="Picture 7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3034" y="1435662"/>
            <a:ext cx="461446" cy="296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3"/>
          <p:cNvPicPr preferRelativeResize="0">
            <a:picLocks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2988" y="2535824"/>
            <a:ext cx="470415" cy="297731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576875" y="4168485"/>
            <a:ext cx="429497" cy="30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5" name="Picture 7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2988" y="2262123"/>
            <a:ext cx="470415" cy="296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6" name="Picture 7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1954" y="3394452"/>
            <a:ext cx="461446" cy="296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7" name="Picture 5" descr="C:\Documents and Settings\Administrateur.A0A2C2765BD24BA\Bureau\euflag.gif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37419" y="2479193"/>
            <a:ext cx="508902" cy="314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20466" y="3406756"/>
            <a:ext cx="517063" cy="283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" name="Picture 3"/>
          <p:cNvPicPr preferRelativeResize="0">
            <a:picLocks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36045" y="2496221"/>
            <a:ext cx="470415" cy="297731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3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9040" y="2536467"/>
            <a:ext cx="517063" cy="30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4" name="Picture 3"/>
          <p:cNvPicPr preferRelativeResize="0">
            <a:picLocks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5873" y="1798925"/>
            <a:ext cx="470415" cy="297731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5" name="Picture 5" descr="C:\Documents and Settings\Administrateur.A0A2C2765BD24BA\Bureau\euflag.gif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08759" y="4155926"/>
            <a:ext cx="508902" cy="314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3"/>
          <p:cNvPicPr preferRelativeResize="0">
            <a:picLocks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06459" y="4164440"/>
            <a:ext cx="470415" cy="297731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7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66759" y="4645815"/>
            <a:ext cx="429497" cy="30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8" name="Picture 7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18572" y="4174497"/>
            <a:ext cx="489495" cy="296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9" name="Picture 5" descr="C:\Documents and Settings\Administrateur.A0A2C2765BD24BA\Bureau\euflag.gif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6656" y="4633259"/>
            <a:ext cx="508902" cy="314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5" descr="C:\Documents and Settings\Administrateur.A0A2C2765BD24BA\Bureau\euflag.gif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701" y="3394454"/>
            <a:ext cx="508902" cy="314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7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74700" y="4391781"/>
            <a:ext cx="470415" cy="296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" name="Picture 8"/>
          <p:cNvPicPr preferRelativeResize="0"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616" y="2262121"/>
            <a:ext cx="512780" cy="296672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" name="Picture 5" descr="C:\Documents and Settings\Administrateur.A0A2C2765BD24BA\Bureau\euflag.gif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701" y="2256595"/>
            <a:ext cx="508902" cy="31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8100"/>
            <a:ext cx="9144000" cy="857250"/>
          </a:xfrm>
        </p:spPr>
        <p:txBody>
          <a:bodyPr>
            <a:noAutofit/>
          </a:bodyPr>
          <a:lstStyle/>
          <a:p>
            <a:pPr eaLnBrk="0" hangingPunct="0"/>
            <a:r>
              <a:rPr lang="en-GB" sz="4800" b="1" dirty="0">
                <a:solidFill>
                  <a:schemeClr val="bg1">
                    <a:lumMod val="95000"/>
                  </a:schemeClr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  <a:latin typeface="Tahoma" pitchFamily="34" charset="0"/>
                <a:ea typeface="+mn-ea"/>
                <a:cs typeface="+mn-cs"/>
              </a:rPr>
              <a:t>Who manufactures what?</a:t>
            </a:r>
            <a:r>
              <a:rPr lang="en-GB" b="1" kern="1200" dirty="0" smtClean="0">
                <a:solidFill>
                  <a:schemeClr val="bg1">
                    <a:lumMod val="95000"/>
                  </a:schemeClr>
                </a:solidFill>
                <a:effectLst>
                  <a:outerShdw dist="50800" dir="5400000" sx="99000" sy="99000" algn="ctr" rotWithShape="0">
                    <a:schemeClr val="tx1">
                      <a:lumMod val="50000"/>
                      <a:lumOff val="50000"/>
                    </a:schemeClr>
                  </a:outerShdw>
                </a:effectLst>
                <a:latin typeface="Tahoma" pitchFamily="34" charset="0"/>
              </a:rPr>
              <a:t/>
            </a:r>
            <a:br>
              <a:rPr lang="en-GB" b="1" kern="1200" dirty="0" smtClean="0">
                <a:solidFill>
                  <a:schemeClr val="bg1">
                    <a:lumMod val="95000"/>
                  </a:schemeClr>
                </a:solidFill>
                <a:effectLst>
                  <a:outerShdw dist="50800" dir="5400000" sx="99000" sy="99000" algn="ctr" rotWithShape="0">
                    <a:schemeClr val="tx1">
                      <a:lumMod val="50000"/>
                      <a:lumOff val="50000"/>
                    </a:schemeClr>
                  </a:outerShdw>
                </a:effectLst>
                <a:latin typeface="Tahoma" pitchFamily="34" charset="0"/>
              </a:rPr>
            </a:br>
            <a:r>
              <a:rPr lang="en-GB" sz="2000" b="1" dirty="0" smtClean="0">
                <a:solidFill>
                  <a:schemeClr val="bg1">
                    <a:lumMod val="95000"/>
                  </a:schemeClr>
                </a:solidFill>
                <a:latin typeface="Tahoma" pitchFamily="34" charset="0"/>
              </a:rPr>
              <a:t>The ITER Members share all intellectual property</a:t>
            </a:r>
            <a:endParaRPr lang="en-GB" sz="2000" b="1" kern="1200" dirty="0">
              <a:solidFill>
                <a:schemeClr val="bg1">
                  <a:lumMod val="95000"/>
                </a:schemeClr>
              </a:solidFill>
              <a:latin typeface="Tahoma" pitchFamily="34" charset="0"/>
            </a:endParaRPr>
          </a:p>
        </p:txBody>
      </p:sp>
      <p:pic>
        <p:nvPicPr>
          <p:cNvPr id="104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06460" y="2493984"/>
            <a:ext cx="429497" cy="30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8584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6" grpId="0" animBg="1"/>
      <p:bldP spid="17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5" grpId="0" animBg="1"/>
      <p:bldP spid="41" grpId="0" animBg="1"/>
      <p:bldP spid="2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96" y="-20538"/>
            <a:ext cx="9108504" cy="576064"/>
          </a:xfrm>
        </p:spPr>
        <p:txBody>
          <a:bodyPr/>
          <a:lstStyle/>
          <a:p>
            <a:r>
              <a:rPr lang="en-US" sz="2700" dirty="0" smtClean="0"/>
              <a:t>Second Pre</a:t>
            </a:r>
            <a:r>
              <a:rPr lang="en-US" sz="2700" dirty="0"/>
              <a:t>-Fusion Power Operating Phase (PFPO</a:t>
            </a:r>
            <a:r>
              <a:rPr lang="en-US" sz="2700" dirty="0" smtClean="0"/>
              <a:t>-2)</a:t>
            </a:r>
            <a:endParaRPr lang="en-US" sz="27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94888663"/>
              </p:ext>
            </p:extLst>
          </p:nvPr>
        </p:nvGraphicFramePr>
        <p:xfrm>
          <a:off x="107504" y="1635646"/>
          <a:ext cx="5688632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152"/>
                <a:gridCol w="432048"/>
                <a:gridCol w="432048"/>
                <a:gridCol w="432048"/>
                <a:gridCol w="432048"/>
                <a:gridCol w="432048"/>
                <a:gridCol w="432048"/>
                <a:gridCol w="432048"/>
                <a:gridCol w="432048"/>
                <a:gridCol w="432048"/>
                <a:gridCol w="432048"/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dirty="0" err="1" smtClean="0">
                          <a:solidFill>
                            <a:srgbClr val="000000"/>
                          </a:solidFill>
                        </a:rPr>
                        <a:t>Tokamak</a:t>
                      </a:r>
                      <a:endParaRPr lang="en-US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Plant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H&amp;CD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Control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Physics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915816" y="699542"/>
            <a:ext cx="16561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+mn-lt"/>
              </a:rPr>
              <a:t>100% of final configuration</a:t>
            </a:r>
          </a:p>
        </p:txBody>
      </p:sp>
      <p:cxnSp>
        <p:nvCxnSpPr>
          <p:cNvPr id="7" name="Straight Arrow Connector 6"/>
          <p:cNvCxnSpPr>
            <a:stCxn id="6" idx="3"/>
          </p:cNvCxnSpPr>
          <p:nvPr/>
        </p:nvCxnSpPr>
        <p:spPr bwMode="auto">
          <a:xfrm>
            <a:off x="4571999" y="1022708"/>
            <a:ext cx="1224137" cy="46892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Connector 8"/>
          <p:cNvCxnSpPr/>
          <p:nvPr/>
        </p:nvCxnSpPr>
        <p:spPr bwMode="auto">
          <a:xfrm>
            <a:off x="5796136" y="1275606"/>
            <a:ext cx="0" cy="223224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5796136" y="843558"/>
            <a:ext cx="3312368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7338" indent="-287338" algn="just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7238" indent="-279400" algn="just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36650" indent="-188913" algn="just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511300" indent="-184150" algn="just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1885950" indent="-184150" algn="just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3431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8003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2575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7147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l">
              <a:buFontTx/>
              <a:buNone/>
            </a:pPr>
            <a:r>
              <a:rPr lang="en-US" b="1" dirty="0" smtClean="0"/>
              <a:t>Main deliverables:</a:t>
            </a:r>
          </a:p>
          <a:p>
            <a:pPr algn="l"/>
            <a:r>
              <a:rPr lang="en-US" sz="2000" dirty="0" smtClean="0"/>
              <a:t>Operation at 15 MA</a:t>
            </a:r>
          </a:p>
          <a:p>
            <a:pPr algn="l"/>
            <a:r>
              <a:rPr lang="en-US" sz="2000" dirty="0" smtClean="0"/>
              <a:t>Validation of disruption mitigation system</a:t>
            </a:r>
          </a:p>
          <a:p>
            <a:pPr algn="l"/>
            <a:r>
              <a:rPr lang="en-US" sz="2000" dirty="0" smtClean="0"/>
              <a:t>Commissioning of full heating power to &gt;100 s</a:t>
            </a:r>
          </a:p>
          <a:p>
            <a:pPr algn="l"/>
            <a:r>
              <a:rPr lang="en-US" sz="2000" dirty="0" smtClean="0"/>
              <a:t>Operation in H mode</a:t>
            </a:r>
          </a:p>
          <a:p>
            <a:pPr algn="l"/>
            <a:r>
              <a:rPr lang="en-US" sz="2000" dirty="0" smtClean="0"/>
              <a:t>Demonstration of heat flux control in the </a:t>
            </a:r>
            <a:r>
              <a:rPr lang="en-US" sz="2000" dirty="0" err="1" smtClean="0"/>
              <a:t>divertor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851161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9" r="28789"/>
          <a:stretch/>
        </p:blipFill>
        <p:spPr bwMode="auto">
          <a:xfrm>
            <a:off x="4595843" y="2879127"/>
            <a:ext cx="1285628" cy="1426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9050"/>
            <a:ext cx="9144000" cy="6096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Arial"/>
                <a:cs typeface="Arial"/>
              </a:rPr>
              <a:t>Handling Heat and Particle Flux</a:t>
            </a:r>
            <a:endParaRPr lang="en-US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41786" y="493523"/>
            <a:ext cx="1249991" cy="1505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712795" y="995192"/>
            <a:ext cx="1467381" cy="115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731671" y="911580"/>
            <a:ext cx="1684771" cy="1103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84C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174" y="2931929"/>
            <a:ext cx="1454839" cy="1384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84C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808" y="1105335"/>
            <a:ext cx="1454839" cy="1214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84C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" name="AutoShape 9"/>
          <p:cNvSpPr>
            <a:spLocks noChangeArrowheads="1"/>
          </p:cNvSpPr>
          <p:nvPr/>
        </p:nvSpPr>
        <p:spPr bwMode="auto">
          <a:xfrm>
            <a:off x="4224072" y="2309215"/>
            <a:ext cx="646553" cy="917079"/>
          </a:xfrm>
          <a:prstGeom prst="rightArrow">
            <a:avLst>
              <a:gd name="adj1" fmla="val 50000"/>
              <a:gd name="adj2" fmla="val 296429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84C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buFont typeface="Wingdings" charset="0"/>
              <a:buChar char="§"/>
              <a:defRPr/>
            </a:pPr>
            <a:endParaRPr lang="en-US">
              <a:latin typeface="Trebuchet MS" charset="0"/>
              <a:ea typeface="ＭＳ Ｐゴシック" charset="0"/>
            </a:endParaRPr>
          </a:p>
        </p:txBody>
      </p:sp>
      <p:sp>
        <p:nvSpPr>
          <p:cNvPr id="11" name="AutoShape 10"/>
          <p:cNvSpPr>
            <a:spLocks noChangeArrowheads="1"/>
          </p:cNvSpPr>
          <p:nvPr/>
        </p:nvSpPr>
        <p:spPr bwMode="auto">
          <a:xfrm>
            <a:off x="3170568" y="2309215"/>
            <a:ext cx="256103" cy="917079"/>
          </a:xfrm>
          <a:custGeom>
            <a:avLst/>
            <a:gdLst>
              <a:gd name="T0" fmla="*/ 6000750 w 21600"/>
              <a:gd name="T1" fmla="*/ 0 h 21600"/>
              <a:gd name="T2" fmla="*/ 0 w 21600"/>
              <a:gd name="T3" fmla="*/ 266700 h 21600"/>
              <a:gd name="T4" fmla="*/ 6000750 w 21600"/>
              <a:gd name="T5" fmla="*/ 533400 h 21600"/>
              <a:gd name="T6" fmla="*/ 8001000 w 21600"/>
              <a:gd name="T7" fmla="*/ 2667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84C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12" name="AutoShape 11"/>
          <p:cNvSpPr>
            <a:spLocks noChangeArrowheads="1"/>
          </p:cNvSpPr>
          <p:nvPr/>
        </p:nvSpPr>
        <p:spPr bwMode="auto">
          <a:xfrm>
            <a:off x="3170568" y="2190694"/>
            <a:ext cx="5521449" cy="1046559"/>
          </a:xfrm>
          <a:custGeom>
            <a:avLst/>
            <a:gdLst>
              <a:gd name="G0" fmla="+- 19579 0 0"/>
              <a:gd name="G1" fmla="+- 6075 0 0"/>
              <a:gd name="G2" fmla="+- 21600 0 6075"/>
              <a:gd name="G3" fmla="+- 10800 0 6075"/>
              <a:gd name="G4" fmla="+- 21600 0 19579"/>
              <a:gd name="G5" fmla="*/ G4 G3 10800"/>
              <a:gd name="G6" fmla="+- 21600 0 G5"/>
              <a:gd name="T0" fmla="*/ 19579 w 21600"/>
              <a:gd name="T1" fmla="*/ 0 h 21600"/>
              <a:gd name="T2" fmla="*/ 0 w 21600"/>
              <a:gd name="T3" fmla="*/ 10800 h 21600"/>
              <a:gd name="T4" fmla="*/ 19579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9579" y="0"/>
                </a:moveTo>
                <a:lnTo>
                  <a:pt x="19579" y="6075"/>
                </a:lnTo>
                <a:lnTo>
                  <a:pt x="3375" y="6075"/>
                </a:lnTo>
                <a:lnTo>
                  <a:pt x="3375" y="15525"/>
                </a:lnTo>
                <a:lnTo>
                  <a:pt x="19579" y="15525"/>
                </a:lnTo>
                <a:lnTo>
                  <a:pt x="19579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6075"/>
                </a:moveTo>
                <a:lnTo>
                  <a:pt x="1350" y="15525"/>
                </a:lnTo>
                <a:lnTo>
                  <a:pt x="2700" y="15525"/>
                </a:lnTo>
                <a:lnTo>
                  <a:pt x="2700" y="6075"/>
                </a:lnTo>
                <a:close/>
              </a:path>
              <a:path w="21600" h="21600">
                <a:moveTo>
                  <a:pt x="0" y="6075"/>
                </a:moveTo>
                <a:lnTo>
                  <a:pt x="0" y="15525"/>
                </a:lnTo>
                <a:lnTo>
                  <a:pt x="675" y="15525"/>
                </a:lnTo>
                <a:lnTo>
                  <a:pt x="675" y="6075"/>
                </a:lnTo>
                <a:close/>
              </a:path>
            </a:pathLst>
          </a:custGeom>
          <a:gradFill rotWithShape="1">
            <a:gsLst>
              <a:gs pos="0">
                <a:srgbClr val="6600FF"/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84C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342900" indent="-342900" algn="ctr">
              <a:buFont typeface="Wingdings" charset="0"/>
              <a:buNone/>
              <a:defRPr/>
            </a:pPr>
            <a:r>
              <a:rPr lang="en-US" dirty="0">
                <a:latin typeface="Trebuchet MS" charset="0"/>
                <a:ea typeface="ＭＳ Ｐゴシック" charset="0"/>
              </a:rPr>
              <a:t>Power load [MW/m</a:t>
            </a:r>
            <a:r>
              <a:rPr lang="en-US" baseline="30000" dirty="0">
                <a:latin typeface="Trebuchet MS" charset="0"/>
                <a:ea typeface="ＭＳ Ｐゴシック" charset="0"/>
              </a:rPr>
              <a:t>2</a:t>
            </a:r>
            <a:r>
              <a:rPr lang="en-US" dirty="0">
                <a:latin typeface="Trebuchet MS" charset="0"/>
                <a:ea typeface="ＭＳ Ｐゴシック" charset="0"/>
              </a:rPr>
              <a:t>]</a:t>
            </a: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2971800" y="4219222"/>
            <a:ext cx="1524000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84C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 typeface="Wingdings" charset="0"/>
              <a:buNone/>
              <a:defRPr/>
            </a:pPr>
            <a:r>
              <a:rPr lang="en-US" sz="1600" dirty="0" smtClean="0">
                <a:latin typeface="Trebuchet MS" charset="0"/>
              </a:rPr>
              <a:t>Rolls Royce Trent 900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4038600" y="1885950"/>
            <a:ext cx="969336" cy="482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84C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50000"/>
              </a:lnSpc>
              <a:spcBef>
                <a:spcPct val="50000"/>
              </a:spcBef>
              <a:buFont typeface="Wingdings" charset="0"/>
              <a:buNone/>
              <a:defRPr/>
            </a:pPr>
            <a:r>
              <a:rPr lang="en-US" sz="1600" dirty="0" smtClean="0">
                <a:latin typeface="Trebuchet MS" charset="0"/>
              </a:rPr>
              <a:t>Re-entry </a:t>
            </a:r>
          </a:p>
          <a:p>
            <a:pPr>
              <a:lnSpc>
                <a:spcPct val="50000"/>
              </a:lnSpc>
              <a:spcBef>
                <a:spcPct val="50000"/>
              </a:spcBef>
              <a:buFont typeface="Wingdings" charset="0"/>
              <a:buNone/>
              <a:defRPr/>
            </a:pPr>
            <a:r>
              <a:rPr lang="en-US" sz="1600" dirty="0" smtClean="0">
                <a:latin typeface="Trebuchet MS" charset="0"/>
              </a:rPr>
              <a:t>vehicle</a:t>
            </a: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7078060" y="760468"/>
            <a:ext cx="206594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84C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 typeface="Wingdings" charset="0"/>
              <a:buNone/>
              <a:defRPr/>
            </a:pP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ITER transients</a:t>
            </a:r>
          </a:p>
        </p:txBody>
      </p:sp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5119408" y="1885950"/>
            <a:ext cx="1052792" cy="482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84C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50000"/>
              </a:lnSpc>
              <a:spcBef>
                <a:spcPct val="50000"/>
              </a:spcBef>
              <a:buFont typeface="Wingdings" charset="0"/>
              <a:buNone/>
              <a:defRPr/>
            </a:pPr>
            <a:r>
              <a:rPr lang="en-US" sz="1600" dirty="0" err="1" smtClean="0">
                <a:latin typeface="Trebuchet MS" charset="0"/>
              </a:rPr>
              <a:t>Ariane</a:t>
            </a:r>
            <a:r>
              <a:rPr lang="en-US" sz="1600" dirty="0" smtClean="0">
                <a:latin typeface="Trebuchet MS" charset="0"/>
              </a:rPr>
              <a:t> 5/</a:t>
            </a:r>
          </a:p>
          <a:p>
            <a:pPr>
              <a:lnSpc>
                <a:spcPct val="50000"/>
              </a:lnSpc>
              <a:spcBef>
                <a:spcPct val="50000"/>
              </a:spcBef>
              <a:buFont typeface="Wingdings" charset="0"/>
              <a:buNone/>
              <a:defRPr/>
            </a:pPr>
            <a:r>
              <a:rPr lang="en-US" sz="1600" dirty="0" err="1" smtClean="0">
                <a:latin typeface="Trebuchet MS" charset="0"/>
              </a:rPr>
              <a:t>Vulcain</a:t>
            </a:r>
            <a:r>
              <a:rPr lang="en-US" sz="1600" dirty="0" smtClean="0">
                <a:latin typeface="Trebuchet MS" charset="0"/>
              </a:rPr>
              <a:t> 2</a:t>
            </a:r>
          </a:p>
        </p:txBody>
      </p:sp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2819400" y="2211710"/>
            <a:ext cx="61316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84C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 typeface="Wingdings" charset="0"/>
              <a:buNone/>
              <a:defRPr/>
            </a:pPr>
            <a:r>
              <a:rPr lang="en-US" sz="1600" dirty="0" smtClean="0">
                <a:latin typeface="Trebuchet MS" charset="0"/>
              </a:rPr>
              <a:t>HWR</a:t>
            </a:r>
          </a:p>
        </p:txBody>
      </p:sp>
      <p:sp>
        <p:nvSpPr>
          <p:cNvPr id="18" name="Text Box 18"/>
          <p:cNvSpPr txBox="1">
            <a:spLocks noChangeArrowheads="1"/>
          </p:cNvSpPr>
          <p:nvPr/>
        </p:nvSpPr>
        <p:spPr bwMode="auto">
          <a:xfrm>
            <a:off x="4343400" y="4324350"/>
            <a:ext cx="233694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84C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 typeface="Wingdings" charset="0"/>
              <a:buNone/>
              <a:defRPr/>
            </a:pP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ITER steady-state</a:t>
            </a:r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>
          <a:xfrm>
            <a:off x="3020068" y="2251453"/>
            <a:ext cx="5719023" cy="434780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0"/>
              <a:buNone/>
              <a:defRPr/>
            </a:pPr>
            <a:r>
              <a:rPr lang="en-US" dirty="0" smtClean="0"/>
              <a:t>			~1	      &lt;10                             85              2000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261" y="2926143"/>
            <a:ext cx="1223976" cy="1501933"/>
          </a:xfrm>
          <a:prstGeom prst="rect">
            <a:avLst/>
          </a:prstGeom>
        </p:spPr>
      </p:pic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5995743" y="2887347"/>
            <a:ext cx="126188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84C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 typeface="Wingdings" charset="0"/>
              <a:buNone/>
              <a:defRPr/>
            </a:pPr>
            <a:r>
              <a:rPr lang="en-US" sz="1600" dirty="0" smtClean="0">
                <a:solidFill>
                  <a:schemeClr val="bg1"/>
                </a:solidFill>
                <a:latin typeface="Trebuchet MS" charset="0"/>
              </a:rPr>
              <a:t>Arc welding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7504" y="934725"/>
            <a:ext cx="2808312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The challenge is not small!</a:t>
            </a:r>
          </a:p>
          <a:p>
            <a:endParaRPr lang="en-US" sz="2000" dirty="0">
              <a:latin typeface="Arial"/>
              <a:cs typeface="Arial"/>
            </a:endParaRPr>
          </a:p>
          <a:p>
            <a:r>
              <a:rPr lang="en-US" sz="2000" dirty="0" smtClean="0">
                <a:latin typeface="Arial"/>
                <a:cs typeface="Arial"/>
              </a:rPr>
              <a:t>The consequences of failing to protect in-vessel components are big—components are actively cooled (water) and replacement time is months</a:t>
            </a:r>
            <a:endParaRPr lang="en-US" sz="2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722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3"/>
          <p:cNvSpPr>
            <a:spLocks noGrp="1" noChangeArrowheads="1"/>
          </p:cNvSpPr>
          <p:nvPr>
            <p:ph idx="1"/>
          </p:nvPr>
        </p:nvSpPr>
        <p:spPr>
          <a:xfrm>
            <a:off x="-13470" y="592724"/>
            <a:ext cx="4369446" cy="3744415"/>
          </a:xfrm>
        </p:spPr>
        <p:txBody>
          <a:bodyPr>
            <a:noAutofit/>
          </a:bodyPr>
          <a:lstStyle/>
          <a:p>
            <a:pPr marL="265113" indent="-265113" algn="l" defTabSz="1072866" eaLnBrk="1" hangingPunct="1">
              <a:lnSpc>
                <a:spcPct val="90000"/>
              </a:lnSpc>
              <a:spcBef>
                <a:spcPct val="50000"/>
              </a:spcBef>
              <a:buFont typeface="Times" charset="0"/>
              <a:buChar char="•"/>
            </a:pPr>
            <a:r>
              <a:rPr lang="en-GB" dirty="0">
                <a:solidFill>
                  <a:srgbClr val="000090"/>
                </a:solidFill>
                <a:latin typeface="Arial" charset="0"/>
                <a:ea typeface="ＭＳ Ｐゴシック" charset="0"/>
                <a:cs typeface="MS PGothic" charset="0"/>
              </a:rPr>
              <a:t>Options for long-pulse operation in PFPO</a:t>
            </a:r>
            <a:r>
              <a:rPr lang="en-GB" dirty="0" smtClean="0">
                <a:solidFill>
                  <a:srgbClr val="000090"/>
                </a:solidFill>
                <a:latin typeface="Arial" charset="0"/>
                <a:ea typeface="ＭＳ Ｐゴシック" charset="0"/>
                <a:cs typeface="MS PGothic" charset="0"/>
              </a:rPr>
              <a:t>-II </a:t>
            </a:r>
            <a:r>
              <a:rPr lang="en-GB" dirty="0">
                <a:solidFill>
                  <a:srgbClr val="000090"/>
                </a:solidFill>
                <a:latin typeface="Arial" charset="0"/>
                <a:ea typeface="ＭＳ Ｐゴシック" charset="0"/>
                <a:cs typeface="MS PGothic" charset="0"/>
              </a:rPr>
              <a:t>phase developed:</a:t>
            </a:r>
          </a:p>
          <a:p>
            <a:pPr marL="542925" lvl="1" indent="-277813" algn="l" defTabSz="1072866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GB" dirty="0" smtClean="0">
                <a:solidFill>
                  <a:srgbClr val="0000FF"/>
                </a:solidFill>
                <a:latin typeface="Arial" charset="0"/>
                <a:ea typeface="ＭＳ Ｐゴシック" charset="0"/>
                <a:cs typeface="MS PGothic" charset="0"/>
              </a:rPr>
              <a:t>7.5</a:t>
            </a:r>
            <a:r>
              <a:rPr lang="en-GB" dirty="0">
                <a:solidFill>
                  <a:srgbClr val="0000FF"/>
                </a:solidFill>
                <a:latin typeface="Arial" charset="0"/>
                <a:ea typeface="ＭＳ Ｐゴシック" charset="0"/>
                <a:cs typeface="MS PGothic" charset="0"/>
              </a:rPr>
              <a:t> MA H-modes </a:t>
            </a:r>
            <a:r>
              <a:rPr lang="en-GB" dirty="0" smtClean="0">
                <a:solidFill>
                  <a:srgbClr val="0000FF"/>
                </a:solidFill>
                <a:latin typeface="Arial" charset="0"/>
                <a:ea typeface="ＭＳ Ｐゴシック" charset="0"/>
                <a:cs typeface="MS PGothic" charset="0"/>
              </a:rPr>
              <a:t>offers the </a:t>
            </a:r>
            <a:r>
              <a:rPr lang="en-GB" dirty="0">
                <a:solidFill>
                  <a:srgbClr val="0000FF"/>
                </a:solidFill>
                <a:latin typeface="Arial" charset="0"/>
                <a:ea typeface="ＭＳ Ｐゴシック" charset="0"/>
                <a:cs typeface="MS PGothic" charset="0"/>
              </a:rPr>
              <a:t>possibility of very long </a:t>
            </a:r>
            <a:r>
              <a:rPr lang="en-GB" dirty="0" smtClean="0">
                <a:solidFill>
                  <a:srgbClr val="0000FF"/>
                </a:solidFill>
                <a:latin typeface="Arial" charset="0"/>
                <a:ea typeface="ＭＳ Ｐゴシック" charset="0"/>
                <a:cs typeface="MS PGothic" charset="0"/>
              </a:rPr>
              <a:t>pulses</a:t>
            </a:r>
            <a:endParaRPr lang="en-GB" dirty="0">
              <a:solidFill>
                <a:srgbClr val="0000FF"/>
              </a:solidFill>
              <a:latin typeface="Arial" charset="0"/>
              <a:ea typeface="ＭＳ Ｐゴシック" charset="0"/>
              <a:cs typeface="MS PGothic" charset="0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580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107287" tIns="53643" rIns="107287" bIns="53643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200" b="1" dirty="0" smtClean="0">
                <a:solidFill>
                  <a:srgbClr val="333399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Long </a:t>
            </a:r>
            <a:r>
              <a:rPr lang="en-GB" sz="3200" b="1" dirty="0">
                <a:solidFill>
                  <a:srgbClr val="333399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Pulse </a:t>
            </a:r>
            <a:r>
              <a:rPr lang="en-GB" sz="3200" b="1" dirty="0" smtClean="0">
                <a:solidFill>
                  <a:srgbClr val="333399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Operation May Be Possible</a:t>
            </a:r>
            <a:endParaRPr lang="en-US" sz="3200" b="1" dirty="0">
              <a:solidFill>
                <a:srgbClr val="000090"/>
              </a:solidFill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986937" y="1127426"/>
            <a:ext cx="5157066" cy="3072310"/>
            <a:chOff x="4064443" y="884777"/>
            <a:chExt cx="4665147" cy="3567886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502"/>
            <a:stretch/>
          </p:blipFill>
          <p:spPr bwMode="auto">
            <a:xfrm>
              <a:off x="4340612" y="884777"/>
              <a:ext cx="4388978" cy="3168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6372200" y="3988014"/>
              <a:ext cx="884547" cy="4646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lang="en-US" sz="2000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r>
                <a:rPr lang="en-US" sz="2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(MA)</a:t>
              </a:r>
              <a:endParaRPr lang="en-GB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6200000">
              <a:off x="2888317" y="2210393"/>
              <a:ext cx="2714197" cy="3619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Flattop duration (s)</a:t>
              </a:r>
              <a:endParaRPr lang="en-GB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4481990" y="555526"/>
            <a:ext cx="46487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GB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chievable </a:t>
            </a:r>
            <a:r>
              <a:rPr lang="en-GB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flat top durations </a:t>
            </a:r>
            <a:r>
              <a:rPr lang="en-GB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varying pre-magnetization current</a:t>
            </a:r>
            <a:endParaRPr lang="en-GB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13292" y="4083918"/>
            <a:ext cx="9130708" cy="72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2925" lvl="1" indent="-277813" defTabSz="1072866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GB" sz="2000" dirty="0" smtClean="0">
                <a:solidFill>
                  <a:srgbClr val="0000FF"/>
                </a:solidFill>
                <a:latin typeface="Arial" charset="0"/>
                <a:ea typeface="ＭＳ Ｐゴシック" charset="0"/>
                <a:cs typeface="MS PGothic" charset="0"/>
              </a:rPr>
              <a:t>Main limit to exploitation may be system commissioning time to long pulse operation: e.g. H&amp;CD, fuelling, PCS etc.</a:t>
            </a:r>
            <a:endParaRPr lang="en-GB" sz="2000" dirty="0">
              <a:solidFill>
                <a:srgbClr val="0000FF"/>
              </a:solidFill>
              <a:latin typeface="Arial" charset="0"/>
              <a:ea typeface="ＭＳ Ｐゴシック" charset="0"/>
              <a:cs typeface="MS PGothic" charset="0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41" y="2387916"/>
            <a:ext cx="3001467" cy="1768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1620071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088" y="-20538"/>
            <a:ext cx="8001000" cy="576064"/>
          </a:xfrm>
        </p:spPr>
        <p:txBody>
          <a:bodyPr/>
          <a:lstStyle/>
          <a:p>
            <a:r>
              <a:rPr lang="en-US" dirty="0" smtClean="0"/>
              <a:t>Fusion Power Operating Phases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17453265"/>
              </p:ext>
            </p:extLst>
          </p:nvPr>
        </p:nvGraphicFramePr>
        <p:xfrm>
          <a:off x="179512" y="1725662"/>
          <a:ext cx="5688632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152"/>
                <a:gridCol w="432048"/>
                <a:gridCol w="432048"/>
                <a:gridCol w="432048"/>
                <a:gridCol w="432048"/>
                <a:gridCol w="432048"/>
                <a:gridCol w="432048"/>
                <a:gridCol w="432048"/>
                <a:gridCol w="432048"/>
                <a:gridCol w="432048"/>
                <a:gridCol w="432048"/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dirty="0" err="1" smtClean="0">
                          <a:solidFill>
                            <a:srgbClr val="000000"/>
                          </a:solidFill>
                        </a:rPr>
                        <a:t>Tokamak</a:t>
                      </a:r>
                      <a:endParaRPr lang="en-US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Plant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H&amp;CD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Control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Physics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00"/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987824" y="843558"/>
            <a:ext cx="16561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+mn-lt"/>
              </a:rPr>
              <a:t>100% of final configuration</a:t>
            </a:r>
          </a:p>
        </p:txBody>
      </p:sp>
      <p:cxnSp>
        <p:nvCxnSpPr>
          <p:cNvPr id="7" name="Straight Arrow Connector 6"/>
          <p:cNvCxnSpPr>
            <a:stCxn id="6" idx="3"/>
          </p:cNvCxnSpPr>
          <p:nvPr/>
        </p:nvCxnSpPr>
        <p:spPr bwMode="auto">
          <a:xfrm>
            <a:off x="4644007" y="1166724"/>
            <a:ext cx="1224137" cy="32490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Connector 8"/>
          <p:cNvCxnSpPr/>
          <p:nvPr/>
        </p:nvCxnSpPr>
        <p:spPr bwMode="auto">
          <a:xfrm>
            <a:off x="5868144" y="1347614"/>
            <a:ext cx="0" cy="223224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5868144" y="1131590"/>
            <a:ext cx="3240360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7338" indent="-287338" algn="just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7238" indent="-279400" algn="just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36650" indent="-188913" algn="just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511300" indent="-184150" algn="just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1885950" indent="-184150" algn="just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3431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8003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2575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7147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l">
              <a:buFontTx/>
              <a:buNone/>
            </a:pPr>
            <a:r>
              <a:rPr lang="en-US" b="1" dirty="0" smtClean="0"/>
              <a:t>Main deliverables:</a:t>
            </a:r>
          </a:p>
          <a:p>
            <a:pPr algn="l"/>
            <a:r>
              <a:rPr lang="en-US" sz="2000" dirty="0" smtClean="0"/>
              <a:t>Commission tritium plant; license facility</a:t>
            </a:r>
          </a:p>
          <a:p>
            <a:pPr algn="l"/>
            <a:r>
              <a:rPr lang="en-US" sz="2000" dirty="0" smtClean="0"/>
              <a:t>500 MW fusion power, Q=10, 300-500 s</a:t>
            </a:r>
          </a:p>
          <a:p>
            <a:pPr algn="l"/>
            <a:r>
              <a:rPr lang="en-US" sz="2000" dirty="0" smtClean="0"/>
              <a:t>Q=5 in-principle steady-state operation</a:t>
            </a:r>
          </a:p>
          <a:p>
            <a:pPr algn="l"/>
            <a:r>
              <a:rPr lang="en-US" sz="2000" dirty="0" smtClean="0"/>
              <a:t>Explore technology of tritium breeding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3385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298043"/>
              </p:ext>
            </p:extLst>
          </p:nvPr>
        </p:nvGraphicFramePr>
        <p:xfrm>
          <a:off x="0" y="2571750"/>
          <a:ext cx="9037074" cy="20589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8" name="Document" r:id="rId4" imgW="6311668" imgH="1917629" progId="Word.Document.12">
                  <p:embed/>
                </p:oleObj>
              </mc:Choice>
              <mc:Fallback>
                <p:oleObj name="Document" r:id="rId4" imgW="6311668" imgH="1917629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571750"/>
                        <a:ext cx="9037074" cy="20589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86" name="Rectangle 3"/>
          <p:cNvSpPr>
            <a:spLocks noGrp="1" noChangeArrowheads="1"/>
          </p:cNvSpPr>
          <p:nvPr>
            <p:ph idx="1"/>
          </p:nvPr>
        </p:nvSpPr>
        <p:spPr>
          <a:xfrm>
            <a:off x="395536" y="758048"/>
            <a:ext cx="8424936" cy="1525670"/>
          </a:xfrm>
        </p:spPr>
        <p:txBody>
          <a:bodyPr>
            <a:noAutofit/>
          </a:bodyPr>
          <a:lstStyle/>
          <a:p>
            <a:pPr marL="71438" indent="-271463" algn="l" defTabSz="1072866">
              <a:lnSpc>
                <a:spcPct val="90000"/>
              </a:lnSpc>
              <a:spcBef>
                <a:spcPct val="25000"/>
              </a:spcBef>
              <a:buFont typeface="Wingdings" panose="05000000000000000000" pitchFamily="2" charset="2"/>
              <a:buChar char="§"/>
            </a:pPr>
            <a:r>
              <a:rPr lang="en-GB" sz="2000" dirty="0" smtClean="0">
                <a:solidFill>
                  <a:srgbClr val="0000FF"/>
                </a:solidFill>
                <a:latin typeface="Arial" charset="0"/>
                <a:ea typeface="MS PGothic" charset="0"/>
              </a:rPr>
              <a:t>Two-week cycle</a:t>
            </a:r>
            <a:r>
              <a:rPr lang="en-GB" sz="2000" dirty="0">
                <a:solidFill>
                  <a:srgbClr val="0000FF"/>
                </a:solidFill>
                <a:latin typeface="Arial" charset="0"/>
                <a:ea typeface="MS PGothic" charset="0"/>
              </a:rPr>
              <a:t>: 12 days experiments</a:t>
            </a:r>
            <a:r>
              <a:rPr lang="en-GB" sz="2000" dirty="0" smtClean="0">
                <a:solidFill>
                  <a:srgbClr val="0000FF"/>
                </a:solidFill>
                <a:latin typeface="Arial" charset="0"/>
                <a:ea typeface="MS PGothic" charset="0"/>
              </a:rPr>
              <a:t>/2 </a:t>
            </a:r>
            <a:r>
              <a:rPr lang="en-GB" sz="2000" dirty="0">
                <a:solidFill>
                  <a:srgbClr val="0000FF"/>
                </a:solidFill>
                <a:latin typeface="Arial" charset="0"/>
                <a:ea typeface="MS PGothic" charset="0"/>
              </a:rPr>
              <a:t>days </a:t>
            </a:r>
            <a:r>
              <a:rPr lang="en-GB" sz="2000" dirty="0" smtClean="0">
                <a:solidFill>
                  <a:srgbClr val="0000FF"/>
                </a:solidFill>
                <a:latin typeface="Arial" charset="0"/>
                <a:ea typeface="MS PGothic" charset="0"/>
              </a:rPr>
              <a:t>maintenance</a:t>
            </a:r>
            <a:endParaRPr lang="en-GB" sz="2000" dirty="0">
              <a:solidFill>
                <a:srgbClr val="0000FF"/>
              </a:solidFill>
              <a:latin typeface="Arial" charset="0"/>
              <a:ea typeface="MS PGothic" charset="0"/>
            </a:endParaRPr>
          </a:p>
          <a:p>
            <a:pPr marL="71438" indent="-271463" algn="l" defTabSz="1072866">
              <a:lnSpc>
                <a:spcPct val="90000"/>
              </a:lnSpc>
              <a:spcBef>
                <a:spcPct val="25000"/>
              </a:spcBef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srgbClr val="0000FF"/>
                </a:solidFill>
                <a:latin typeface="Arial" charset="0"/>
                <a:ea typeface="MS PGothic" charset="0"/>
              </a:rPr>
              <a:t>T</a:t>
            </a:r>
            <a:r>
              <a:rPr lang="en-GB" sz="2000" dirty="0" smtClean="0">
                <a:solidFill>
                  <a:srgbClr val="0000FF"/>
                </a:solidFill>
                <a:latin typeface="Arial" charset="0"/>
                <a:ea typeface="MS PGothic" charset="0"/>
              </a:rPr>
              <a:t>wo-year campaign cycle (from FPO-1) </a:t>
            </a:r>
            <a:r>
              <a:rPr lang="en-GB" sz="2000" dirty="0" smtClean="0">
                <a:solidFill>
                  <a:srgbClr val="0000FF"/>
                </a:solidFill>
                <a:latin typeface="Arial" charset="0"/>
                <a:ea typeface="MS PGothic" charset="0"/>
                <a:sym typeface="Wingdings" panose="05000000000000000000" pitchFamily="2" charset="2"/>
              </a:rPr>
              <a:t></a:t>
            </a:r>
            <a:r>
              <a:rPr lang="en-GB" sz="2000" dirty="0" smtClean="0">
                <a:solidFill>
                  <a:srgbClr val="0000FF"/>
                </a:solidFill>
                <a:latin typeface="Arial" charset="0"/>
                <a:ea typeface="MS PGothic" charset="0"/>
              </a:rPr>
              <a:t> </a:t>
            </a:r>
            <a:r>
              <a:rPr lang="en-GB" sz="2000" dirty="0" smtClean="0">
                <a:solidFill>
                  <a:srgbClr val="FF0000"/>
                </a:solidFill>
                <a:latin typeface="Arial" charset="0"/>
                <a:ea typeface="MS PGothic" charset="0"/>
              </a:rPr>
              <a:t>~415 </a:t>
            </a:r>
            <a:r>
              <a:rPr lang="en-GB" sz="2000" dirty="0">
                <a:solidFill>
                  <a:srgbClr val="FF0000"/>
                </a:solidFill>
                <a:latin typeface="Arial" charset="0"/>
                <a:ea typeface="MS PGothic" charset="0"/>
              </a:rPr>
              <a:t>days of experiments </a:t>
            </a:r>
          </a:p>
          <a:p>
            <a:pPr marL="71438" indent="-271463" algn="l" defTabSz="1072866">
              <a:lnSpc>
                <a:spcPct val="90000"/>
              </a:lnSpc>
              <a:spcBef>
                <a:spcPct val="25000"/>
              </a:spcBef>
              <a:buFont typeface="Wingdings" panose="05000000000000000000" pitchFamily="2" charset="2"/>
              <a:buChar char="§"/>
            </a:pPr>
            <a:r>
              <a:rPr lang="en-GB" sz="2000" dirty="0" smtClean="0">
                <a:solidFill>
                  <a:srgbClr val="0000FF"/>
                </a:solidFill>
                <a:latin typeface="Arial" charset="0"/>
                <a:ea typeface="MS PGothic" charset="0"/>
              </a:rPr>
              <a:t>Incorporating </a:t>
            </a:r>
            <a:r>
              <a:rPr lang="en-GB" sz="2000" dirty="0">
                <a:solidFill>
                  <a:srgbClr val="0000FF"/>
                </a:solidFill>
                <a:latin typeface="Arial" charset="0"/>
                <a:ea typeface="MS PGothic" charset="0"/>
              </a:rPr>
              <a:t>RAMI analysis for </a:t>
            </a:r>
            <a:r>
              <a:rPr lang="en-GB" sz="2000" dirty="0" smtClean="0">
                <a:solidFill>
                  <a:srgbClr val="0000FF"/>
                </a:solidFill>
                <a:latin typeface="Arial" charset="0"/>
                <a:ea typeface="MS PGothic" charset="0"/>
              </a:rPr>
              <a:t>availability </a:t>
            </a:r>
            <a:r>
              <a:rPr lang="en-GB" sz="2000" dirty="0">
                <a:solidFill>
                  <a:srgbClr val="0000FF"/>
                </a:solidFill>
                <a:latin typeface="Arial" charset="0"/>
                <a:ea typeface="MS PGothic" charset="0"/>
              </a:rPr>
              <a:t>and conservative approach to disruption mitigation/recovery </a:t>
            </a:r>
            <a:r>
              <a:rPr lang="en-GB" sz="2000" dirty="0" smtClean="0">
                <a:solidFill>
                  <a:srgbClr val="FF0000"/>
                </a:solidFill>
                <a:latin typeface="Arial" charset="0"/>
                <a:ea typeface="MS PGothic" charset="0"/>
                <a:sym typeface="Wingdings" panose="05000000000000000000" pitchFamily="2" charset="2"/>
              </a:rPr>
              <a:t></a:t>
            </a:r>
            <a:r>
              <a:rPr lang="en-GB" sz="2000" dirty="0" smtClean="0">
                <a:solidFill>
                  <a:srgbClr val="FF0000"/>
                </a:solidFill>
                <a:latin typeface="Arial" charset="0"/>
                <a:ea typeface="MS PGothic" charset="0"/>
              </a:rPr>
              <a:t> ~13 </a:t>
            </a:r>
            <a:r>
              <a:rPr lang="en-GB" sz="2000" dirty="0">
                <a:solidFill>
                  <a:srgbClr val="FF0000"/>
                </a:solidFill>
                <a:latin typeface="Arial" charset="0"/>
                <a:ea typeface="MS PGothic" charset="0"/>
              </a:rPr>
              <a:t>pulses</a:t>
            </a:r>
            <a:r>
              <a:rPr lang="en-GB" sz="2000" dirty="0" smtClean="0">
                <a:solidFill>
                  <a:srgbClr val="FF0000"/>
                </a:solidFill>
                <a:latin typeface="Arial" charset="0"/>
                <a:ea typeface="MS PGothic" charset="0"/>
              </a:rPr>
              <a:t>/day </a:t>
            </a:r>
            <a:r>
              <a:rPr lang="en-GB" sz="2000" dirty="0">
                <a:solidFill>
                  <a:srgbClr val="FF0000"/>
                </a:solidFill>
                <a:latin typeface="Arial" charset="0"/>
                <a:ea typeface="MS PGothic" charset="0"/>
              </a:rPr>
              <a:t>in 2 shift operation</a:t>
            </a: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1"/>
            <a:ext cx="9144000" cy="546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107287" tIns="53643" rIns="107287" bIns="53643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600" b="1" dirty="0">
                <a:solidFill>
                  <a:srgbClr val="333399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Estimate of Available Experimental Time</a:t>
            </a:r>
          </a:p>
        </p:txBody>
      </p:sp>
      <p:sp>
        <p:nvSpPr>
          <p:cNvPr id="3" name="Rectangle 2"/>
          <p:cNvSpPr/>
          <p:nvPr/>
        </p:nvSpPr>
        <p:spPr>
          <a:xfrm>
            <a:off x="5501145" y="4207682"/>
            <a:ext cx="3465385" cy="236276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6645711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ITER R&amp;D Needs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088" y="843558"/>
            <a:ext cx="8001000" cy="3816424"/>
          </a:xfrm>
        </p:spPr>
        <p:txBody>
          <a:bodyPr/>
          <a:lstStyle/>
          <a:p>
            <a:pPr algn="l"/>
            <a:r>
              <a:rPr lang="en-US" dirty="0" smtClean="0"/>
              <a:t>From the ITER Research Plan, a list of R&amp;D needs (mostly physics) is being compiled and classified into the following categories:</a:t>
            </a:r>
          </a:p>
          <a:p>
            <a:pPr lvl="1" algn="l"/>
            <a:r>
              <a:rPr lang="en-US" dirty="0" smtClean="0"/>
              <a:t>1: Major impact on design or IRP</a:t>
            </a:r>
          </a:p>
          <a:p>
            <a:pPr lvl="1" algn="l"/>
            <a:r>
              <a:rPr lang="en-US" dirty="0" smtClean="0"/>
              <a:t>2: Could modify design or IRP strategy significantly</a:t>
            </a:r>
          </a:p>
          <a:p>
            <a:pPr lvl="1" algn="l"/>
            <a:r>
              <a:rPr lang="en-US" dirty="0" smtClean="0"/>
              <a:t>3: Leads to design or IRP optimization</a:t>
            </a:r>
          </a:p>
          <a:p>
            <a:pPr algn="l"/>
            <a:r>
              <a:rPr lang="en-US" dirty="0" smtClean="0"/>
              <a:t>Goal is to complete internal review and release to the Members’ fusion communities before the ITPA CC/IEA CTP discussions in January 2019</a:t>
            </a:r>
          </a:p>
        </p:txBody>
      </p:sp>
    </p:spTree>
    <p:extLst>
      <p:ext uri="{BB962C8B-B14F-4D97-AF65-F5344CB8AC3E}">
        <p14:creationId xmlns:p14="http://schemas.microsoft.com/office/powerpoint/2010/main" val="1567146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Preliminary Category 1 R&amp;D Needs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555526"/>
            <a:ext cx="8034536" cy="4104456"/>
          </a:xfrm>
        </p:spPr>
        <p:txBody>
          <a:bodyPr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2000" b="1" dirty="0" smtClean="0"/>
              <a:t>Topics presently under discussion as category 1:</a:t>
            </a:r>
          </a:p>
          <a:p>
            <a:pPr algn="l">
              <a:lnSpc>
                <a:spcPct val="90000"/>
              </a:lnSpc>
            </a:pPr>
            <a:r>
              <a:rPr lang="en-US" sz="2000" b="1" dirty="0" smtClean="0"/>
              <a:t>DMS</a:t>
            </a:r>
          </a:p>
          <a:p>
            <a:pPr lvl="1" algn="l">
              <a:lnSpc>
                <a:spcPct val="90000"/>
              </a:lnSpc>
            </a:pPr>
            <a:r>
              <a:rPr lang="en-US" sz="1800" dirty="0" smtClean="0"/>
              <a:t>Shard size, impurity composition for runaway avoidance (PFPO-I)</a:t>
            </a:r>
          </a:p>
          <a:p>
            <a:pPr lvl="1" algn="l">
              <a:lnSpc>
                <a:spcPct val="90000"/>
              </a:lnSpc>
            </a:pPr>
            <a:r>
              <a:rPr lang="en-US" sz="1800" dirty="0" smtClean="0"/>
              <a:t>Runaway dissipation (</a:t>
            </a:r>
            <a:r>
              <a:rPr lang="en-US" sz="1800" dirty="0"/>
              <a:t>PFPO-I)</a:t>
            </a:r>
          </a:p>
          <a:p>
            <a:pPr lvl="1" algn="l">
              <a:lnSpc>
                <a:spcPct val="90000"/>
              </a:lnSpc>
            </a:pPr>
            <a:r>
              <a:rPr lang="en-US" sz="1800" dirty="0" smtClean="0"/>
              <a:t>Multiple injection </a:t>
            </a:r>
            <a:r>
              <a:rPr lang="en-US" sz="1800" dirty="0"/>
              <a:t>(PFPO-I)</a:t>
            </a:r>
          </a:p>
          <a:p>
            <a:pPr lvl="1" algn="l">
              <a:lnSpc>
                <a:spcPct val="90000"/>
              </a:lnSpc>
            </a:pPr>
            <a:r>
              <a:rPr lang="en-US" sz="1800" dirty="0" smtClean="0"/>
              <a:t>Multiple location </a:t>
            </a:r>
            <a:r>
              <a:rPr lang="en-US" sz="1800" dirty="0"/>
              <a:t>(PFPO-I)</a:t>
            </a:r>
          </a:p>
          <a:p>
            <a:pPr lvl="1" algn="l">
              <a:lnSpc>
                <a:spcPct val="90000"/>
              </a:lnSpc>
            </a:pPr>
            <a:r>
              <a:rPr lang="en-US" sz="1800" dirty="0" smtClean="0"/>
              <a:t>Alternative delivery scheme to SPI </a:t>
            </a:r>
            <a:r>
              <a:rPr lang="en-US" sz="1800" dirty="0"/>
              <a:t>(PFPO-I)</a:t>
            </a:r>
          </a:p>
          <a:p>
            <a:pPr lvl="1" algn="l">
              <a:lnSpc>
                <a:spcPct val="90000"/>
              </a:lnSpc>
            </a:pPr>
            <a:r>
              <a:rPr lang="en-US" sz="1800" dirty="0" smtClean="0"/>
              <a:t>Alternative to gas injection </a:t>
            </a:r>
            <a:r>
              <a:rPr lang="en-US" sz="1800" dirty="0"/>
              <a:t>(PFPO-</a:t>
            </a:r>
            <a:r>
              <a:rPr lang="en-US" sz="1800" dirty="0" smtClean="0"/>
              <a:t>II)</a:t>
            </a:r>
          </a:p>
          <a:p>
            <a:pPr algn="l">
              <a:lnSpc>
                <a:spcPct val="90000"/>
              </a:lnSpc>
            </a:pPr>
            <a:r>
              <a:rPr lang="en-US" sz="2000" b="1" dirty="0" smtClean="0"/>
              <a:t>Laser induced desorption of tritium (FPO)</a:t>
            </a:r>
          </a:p>
          <a:p>
            <a:pPr algn="l">
              <a:lnSpc>
                <a:spcPct val="90000"/>
              </a:lnSpc>
            </a:pPr>
            <a:r>
              <a:rPr lang="en-US" sz="2000" b="1" dirty="0" smtClean="0"/>
              <a:t>Single crystal mirror testing </a:t>
            </a:r>
            <a:r>
              <a:rPr lang="en-US" sz="2000" b="1" dirty="0"/>
              <a:t>(PFPO-I)</a:t>
            </a:r>
          </a:p>
          <a:p>
            <a:pPr algn="l">
              <a:lnSpc>
                <a:spcPct val="90000"/>
              </a:lnSpc>
            </a:pPr>
            <a:r>
              <a:rPr lang="en-US" sz="2000" b="1" dirty="0" smtClean="0"/>
              <a:t>Helium H-mode characterization (PFPO-II</a:t>
            </a:r>
            <a:r>
              <a:rPr lang="en-US" sz="2000" b="1" dirty="0"/>
              <a:t>)</a:t>
            </a:r>
          </a:p>
          <a:p>
            <a:pPr algn="l">
              <a:lnSpc>
                <a:spcPct val="90000"/>
              </a:lnSpc>
            </a:pPr>
            <a:r>
              <a:rPr lang="en-US" sz="2000" b="1" dirty="0" smtClean="0"/>
              <a:t>Mixed H/He H-mode threshold </a:t>
            </a:r>
            <a:r>
              <a:rPr lang="en-US" sz="2000" b="1" dirty="0"/>
              <a:t>(PFPO-</a:t>
            </a:r>
            <a:r>
              <a:rPr lang="en-US" sz="2000" b="1" dirty="0" smtClean="0"/>
              <a:t>II)</a:t>
            </a:r>
            <a:endParaRPr lang="en-US" sz="2000" b="1" dirty="0"/>
          </a:p>
          <a:p>
            <a:pPr algn="l">
              <a:lnSpc>
                <a:spcPct val="90000"/>
              </a:lnSpc>
            </a:pPr>
            <a:r>
              <a:rPr lang="en-US" sz="2000" b="1" dirty="0" smtClean="0"/>
              <a:t>EC wall conditioning </a:t>
            </a:r>
            <a:r>
              <a:rPr lang="en-US" sz="2000" b="1" dirty="0"/>
              <a:t>(PFPO-I</a:t>
            </a:r>
            <a:r>
              <a:rPr lang="en-US" sz="2000" b="1" dirty="0" smtClean="0"/>
              <a:t>)</a:t>
            </a:r>
            <a:endParaRPr lang="en-US" sz="2000" b="1" dirty="0"/>
          </a:p>
          <a:p>
            <a:pPr algn="l"/>
            <a:endParaRPr lang="en-US" dirty="0" smtClean="0"/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864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Strategic Directions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088" y="843558"/>
            <a:ext cx="8001000" cy="3816424"/>
          </a:xfrm>
        </p:spPr>
        <p:txBody>
          <a:bodyPr/>
          <a:lstStyle/>
          <a:p>
            <a:pPr algn="l"/>
            <a:r>
              <a:rPr lang="en-US" dirty="0" smtClean="0"/>
              <a:t>ITER strongly supports (requires?) thriving domestic fusion programs in the Members:</a:t>
            </a:r>
          </a:p>
          <a:p>
            <a:pPr lvl="1" algn="l"/>
            <a:r>
              <a:rPr lang="en-US" dirty="0" smtClean="0"/>
              <a:t>Conducting R&amp;D in support of ITER operation</a:t>
            </a:r>
          </a:p>
          <a:p>
            <a:pPr lvl="1" algn="l"/>
            <a:r>
              <a:rPr lang="en-US" dirty="0" smtClean="0"/>
              <a:t>Training staff for ITER operation and research</a:t>
            </a:r>
          </a:p>
          <a:p>
            <a:pPr lvl="1" algn="l"/>
            <a:r>
              <a:rPr lang="en-US" dirty="0" smtClean="0"/>
              <a:t>Preparing the Member fusion communities to digest ITER results for the next steps toward fusion energy</a:t>
            </a:r>
          </a:p>
          <a:p>
            <a:pPr algn="l"/>
            <a:r>
              <a:rPr lang="en-US" dirty="0" smtClean="0"/>
              <a:t>ITER will only ‘succeed’ if there is something following ITER on a path to fusion energy</a:t>
            </a:r>
          </a:p>
          <a:p>
            <a:pPr lvl="1" algn="l"/>
            <a:r>
              <a:rPr lang="en-US" dirty="0" smtClean="0"/>
              <a:t>Significant investments in technology required for fusion are needed to anticipate any potential next step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717804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51470"/>
            <a:ext cx="9143999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800" b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800" dirty="0">
                <a:solidFill>
                  <a:srgbClr val="000000"/>
                </a:solidFill>
              </a:rPr>
              <a:t>C</a:t>
            </a:r>
            <a:r>
              <a:rPr lang="en-US" sz="2800" dirty="0" smtClean="0">
                <a:solidFill>
                  <a:srgbClr val="000000"/>
                </a:solidFill>
              </a:rPr>
              <a:t>hallenges Ahead Until Construction Completion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1520" y="699542"/>
            <a:ext cx="8712968" cy="3960440"/>
          </a:xfrm>
          <a:solidFill>
            <a:schemeClr val="accent1">
              <a:lumMod val="20000"/>
              <a:lumOff val="80000"/>
            </a:schemeClr>
          </a:solidFill>
          <a:ln w="15875">
            <a:solidFill>
              <a:srgbClr val="FFC000"/>
            </a:solidFill>
          </a:ln>
        </p:spPr>
        <p:txBody>
          <a:bodyPr>
            <a:noAutofit/>
          </a:bodyPr>
          <a:lstStyle/>
          <a:p>
            <a:endParaRPr lang="en-GB" sz="500" dirty="0" smtClean="0">
              <a:solidFill>
                <a:schemeClr val="tx2"/>
              </a:solidFill>
            </a:endParaRPr>
          </a:p>
          <a:p>
            <a:pPr marL="568325" indent="-341313" algn="l">
              <a:buFont typeface="Wingdings" panose="05000000000000000000" pitchFamily="2" charset="2"/>
              <a:buChar char="q"/>
            </a:pPr>
            <a:r>
              <a:rPr lang="en-GB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ITER Organization, Domestic Agencies and </a:t>
            </a:r>
            <a:r>
              <a:rPr lang="en-GB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suppliers working </a:t>
            </a:r>
            <a:r>
              <a:rPr lang="en-GB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a team </a:t>
            </a:r>
            <a:r>
              <a:rPr lang="en-GB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a </a:t>
            </a:r>
            <a:r>
              <a:rPr lang="en-GB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strong project </a:t>
            </a:r>
            <a:r>
              <a:rPr lang="en-GB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culture</a:t>
            </a:r>
          </a:p>
          <a:p>
            <a:pPr marL="568325" indent="-341313" algn="l">
              <a:buFont typeface="Wingdings" panose="05000000000000000000" pitchFamily="2" charset="2"/>
              <a:buChar char="q"/>
            </a:pPr>
            <a:r>
              <a:rPr lang="en-GB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Strict </a:t>
            </a:r>
            <a:r>
              <a:rPr lang="en-GB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respect by </a:t>
            </a:r>
            <a:r>
              <a:rPr lang="en-GB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suppliers for </a:t>
            </a:r>
            <a:r>
              <a:rPr lang="en-GB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quality </a:t>
            </a:r>
            <a:r>
              <a:rPr lang="en-GB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safety </a:t>
            </a:r>
            <a:r>
              <a:rPr lang="en-GB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requirements</a:t>
            </a:r>
          </a:p>
          <a:p>
            <a:pPr marL="568325" indent="-341313" algn="l">
              <a:buFont typeface="Wingdings" panose="05000000000000000000" pitchFamily="2" charset="2"/>
              <a:buChar char="q"/>
            </a:pPr>
            <a:r>
              <a:rPr lang="en-GB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Strict respect </a:t>
            </a:r>
            <a:r>
              <a:rPr lang="en-GB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all </a:t>
            </a:r>
            <a:r>
              <a:rPr lang="en-GB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stakeholders for the </a:t>
            </a:r>
            <a:r>
              <a:rPr lang="en-GB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schedule requirements</a:t>
            </a:r>
            <a:r>
              <a:rPr lang="en-GB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in particular for the </a:t>
            </a:r>
            <a:r>
              <a:rPr lang="en-GB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required delivery dates </a:t>
            </a:r>
            <a:r>
              <a:rPr lang="en-GB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materials and equipment on the ITER site</a:t>
            </a:r>
          </a:p>
          <a:p>
            <a:pPr marL="568325" indent="-341313" algn="l">
              <a:buFont typeface="Wingdings" panose="05000000000000000000" pitchFamily="2" charset="2"/>
              <a:buChar char="q"/>
            </a:pPr>
            <a:r>
              <a:rPr lang="en-GB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Reliable and fully </a:t>
            </a:r>
            <a:r>
              <a:rPr lang="en-GB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integrated assembly/construction sequences </a:t>
            </a:r>
            <a:r>
              <a:rPr lang="en-GB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ITER site</a:t>
            </a:r>
          </a:p>
          <a:p>
            <a:pPr marL="568325" indent="-341313" algn="l">
              <a:buFont typeface="Wingdings" panose="05000000000000000000" pitchFamily="2" charset="2"/>
              <a:buChar char="q"/>
            </a:pPr>
            <a:r>
              <a:rPr lang="en-GB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Contracting with high-performing and experienced companies for the </a:t>
            </a:r>
            <a:r>
              <a:rPr lang="en-GB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assembly activities </a:t>
            </a:r>
            <a:r>
              <a:rPr lang="en-GB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Tokamak Complex</a:t>
            </a:r>
          </a:p>
          <a:p>
            <a:pPr marL="568325" indent="-341313" algn="l">
              <a:buFont typeface="Wingdings" panose="05000000000000000000" pitchFamily="2" charset="2"/>
              <a:buChar char="q"/>
            </a:pPr>
            <a:r>
              <a:rPr lang="en-GB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Setting in place a well-suited organization in charge of </a:t>
            </a:r>
            <a:r>
              <a:rPr lang="en-GB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commissioning</a:t>
            </a:r>
          </a:p>
          <a:p>
            <a:pPr marL="568325" indent="-341313" algn="l">
              <a:buFont typeface="Wingdings" panose="05000000000000000000" pitchFamily="2" charset="2"/>
              <a:buChar char="q"/>
            </a:pPr>
            <a:r>
              <a:rPr lang="en-GB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Setting in place a well-suited organization to conceive and execute the </a:t>
            </a:r>
            <a:r>
              <a:rPr lang="en-GB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progressive take-over of the machine</a:t>
            </a:r>
            <a:r>
              <a:rPr lang="en-GB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ultimately for its operation and maintenance</a:t>
            </a:r>
          </a:p>
          <a:p>
            <a:pPr marL="568325" indent="-341313" algn="l">
              <a:buFont typeface="Wingdings" panose="05000000000000000000" pitchFamily="2" charset="2"/>
              <a:buChar char="q"/>
            </a:pPr>
            <a:r>
              <a:rPr lang="en-GB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Timely, reliable availability of the planned and committed resources from the seven ITER Members</a:t>
            </a:r>
          </a:p>
        </p:txBody>
      </p:sp>
    </p:spTree>
    <p:extLst>
      <p:ext uri="{BB962C8B-B14F-4D97-AF65-F5344CB8AC3E}">
        <p14:creationId xmlns:p14="http://schemas.microsoft.com/office/powerpoint/2010/main" val="2592634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" t="-587" r="4377" b="4368"/>
          <a:stretch/>
        </p:blipFill>
        <p:spPr>
          <a:xfrm>
            <a:off x="0" y="-18288"/>
            <a:ext cx="9144000" cy="47457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0538"/>
            <a:ext cx="9144000" cy="381000"/>
          </a:xfrm>
        </p:spPr>
        <p:txBody>
          <a:bodyPr>
            <a:noAutofit/>
          </a:bodyPr>
          <a:lstStyle/>
          <a:p>
            <a:r>
              <a:rPr lang="en-US" sz="3000" b="1" dirty="0" smtClean="0">
                <a:solidFill>
                  <a:schemeClr val="bg1"/>
                </a:solidFill>
                <a:latin typeface="Arial"/>
                <a:cs typeface="Arial"/>
              </a:rPr>
              <a:t>ITER Will Be The First Look At Burning Plasma</a:t>
            </a:r>
            <a:endParaRPr lang="en-US" sz="3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0638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0" y="-20538"/>
            <a:ext cx="9144000" cy="584776"/>
          </a:xfrm>
          <a:prstGeom prst="rect">
            <a:avLst/>
          </a:prstGeom>
          <a:noFill/>
          <a:effectLst/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b="1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Major </a:t>
            </a:r>
            <a:r>
              <a:rPr lang="fr-FR" sz="3200" b="1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Component Fabrication </a:t>
            </a:r>
            <a:r>
              <a:rPr lang="fr-FR" sz="3200" b="1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</a:t>
            </a:r>
            <a:r>
              <a:rPr lang="fr-FR" sz="3200" b="1" dirty="0" err="1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ilestones</a:t>
            </a:r>
            <a:endParaRPr lang="en-GB" sz="3200" b="1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98900" y="919033"/>
            <a:ext cx="533400" cy="9233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057" name="Picture 205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1"/>
          <a:stretch/>
        </p:blipFill>
        <p:spPr>
          <a:xfrm>
            <a:off x="2725992" y="627534"/>
            <a:ext cx="6382512" cy="4114800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5496" y="699542"/>
            <a:ext cx="2736304" cy="4104456"/>
          </a:xfrm>
        </p:spPr>
        <p:txBody>
          <a:bodyPr/>
          <a:lstStyle/>
          <a:p>
            <a:pPr marL="0" indent="0" algn="l">
              <a:buNone/>
            </a:pPr>
            <a:r>
              <a:rPr lang="en-US" dirty="0" smtClean="0"/>
              <a:t>Key components begin to arrive in 2019: </a:t>
            </a:r>
          </a:p>
          <a:p>
            <a:pPr algn="l"/>
            <a:r>
              <a:rPr lang="en-US" dirty="0" smtClean="0"/>
              <a:t>TF coils</a:t>
            </a:r>
          </a:p>
          <a:p>
            <a:pPr algn="l"/>
            <a:r>
              <a:rPr lang="en-US" dirty="0" smtClean="0"/>
              <a:t>CS coils</a:t>
            </a:r>
          </a:p>
          <a:p>
            <a:pPr algn="l"/>
            <a:r>
              <a:rPr lang="en-US" dirty="0" smtClean="0"/>
              <a:t>PF coils</a:t>
            </a:r>
          </a:p>
          <a:p>
            <a:pPr algn="l"/>
            <a:r>
              <a:rPr lang="en-US" dirty="0" smtClean="0"/>
              <a:t>VV sectors</a:t>
            </a:r>
          </a:p>
          <a:p>
            <a:pPr algn="l"/>
            <a:r>
              <a:rPr lang="en-US" dirty="0" smtClean="0"/>
              <a:t>Cryostat (base/lower cylinder on site now)</a:t>
            </a:r>
          </a:p>
          <a:p>
            <a:pPr algn="l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60120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097" y="2715766"/>
            <a:ext cx="3758075" cy="1710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311" y="627534"/>
            <a:ext cx="3456384" cy="187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572000" y="627534"/>
            <a:ext cx="540060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50" marR="0" lvl="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600" u="sng" dirty="0" smtClean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 Double Pancakes (DP) to build</a:t>
            </a:r>
            <a:r>
              <a:rPr lang="en-GB" sz="1600" dirty="0" smtClean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kumimoji="0" lang="en-GB" sz="1600" b="0" i="0" u="none" strike="noStrike" kern="1200" cap="none" spc="0" normalizeH="0" baseline="0" noProof="0" dirty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 marL="360000" lvl="2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þ"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Winding of 70 DP completed 		  </a:t>
            </a:r>
            <a:r>
              <a:rPr lang="en-GB" sz="1400" b="1" dirty="0" smtClean="0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100</a:t>
            </a:r>
            <a:r>
              <a:rPr kumimoji="0" lang="en-GB" sz="1400" b="1" i="0" strike="noStrike" kern="1200" cap="none" spc="0" normalizeH="0" baseline="0" noProof="0" dirty="0" smtClean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</a:p>
          <a:p>
            <a:pPr marL="360000" lvl="2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þ"/>
              <a:defRPr/>
            </a:pPr>
            <a:r>
              <a:rPr lang="en-GB" sz="1400" dirty="0" smtClean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 Radial Plates completed</a:t>
            </a:r>
            <a:r>
              <a:rPr kumimoji="0" lang="en-GB" sz="1400" b="0" i="0" u="none" strike="noStrike" kern="1200" cap="none" spc="0" normalizeH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 		  </a:t>
            </a:r>
            <a:r>
              <a:rPr lang="en-GB" sz="1400" b="1" dirty="0" smtClean="0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100</a:t>
            </a:r>
            <a:r>
              <a:rPr kumimoji="0" lang="en-GB" sz="1400" b="1" i="0" strike="noStrike" kern="1200" cap="none" spc="0" normalizeH="0" baseline="0" noProof="0" dirty="0" smtClean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</a:p>
          <a:p>
            <a:pPr marL="360000" lvl="2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þ"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H.T and insertion of </a:t>
            </a:r>
            <a:r>
              <a:rPr lang="en-GB" sz="1400" dirty="0" smtClean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 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DPs completed 	  </a:t>
            </a:r>
            <a:r>
              <a:rPr lang="en-GB" sz="1400" b="1" dirty="0" smtClean="0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100</a:t>
            </a:r>
            <a:r>
              <a:rPr kumimoji="0" lang="en-GB" sz="1400" b="1" i="0" strike="noStrike" kern="1200" cap="none" spc="0" normalizeH="0" baseline="0" noProof="0" dirty="0" smtClean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% </a:t>
            </a:r>
          </a:p>
          <a:p>
            <a:pPr marL="360000" lvl="2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þ"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Cover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plates welding of </a:t>
            </a:r>
            <a:r>
              <a:rPr lang="en-GB" sz="1400" dirty="0" smtClean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 DPs completed </a:t>
            </a:r>
            <a:r>
              <a:rPr lang="en-GB" sz="1400" b="1" dirty="0" smtClean="0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</a:t>
            </a:r>
            <a:r>
              <a:rPr lang="en-GB" sz="1400" b="1" dirty="0" smtClean="0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r>
              <a:rPr kumimoji="0" lang="en-GB" sz="1400" b="1" i="0" strike="noStrike" kern="1200" cap="none" spc="0" normalizeH="0" baseline="0" noProof="0" dirty="0" smtClean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</a:p>
          <a:p>
            <a:pPr marL="360000" lvl="2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þ"/>
              <a:defRPr/>
            </a:pPr>
            <a:r>
              <a:rPr lang="en-GB" sz="1400" noProof="0" dirty="0" smtClean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 DPs impregnated &amp; completed	  </a:t>
            </a:r>
            <a:r>
              <a:rPr lang="en-GB" sz="1400" dirty="0" smtClean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</a:t>
            </a:r>
            <a:r>
              <a:rPr lang="en-GB" sz="14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</a:t>
            </a:r>
            <a:r>
              <a:rPr lang="en-GB" sz="1400" b="1" dirty="0" smtClean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93</a:t>
            </a:r>
            <a:r>
              <a:rPr lang="en-GB" sz="1400" b="1" dirty="0" smtClean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572803" y="2708"/>
            <a:ext cx="8540415" cy="451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1602" tIns="40802" rIns="81602" bIns="4080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Manufacturing</a:t>
            </a:r>
            <a:r>
              <a:rPr kumimoji="0" lang="en-US" b="1" i="0" u="none" strike="noStrike" kern="1200" cap="none" spc="0" normalizeH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 of Winding Packs for 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Toroidal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Field 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Coils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01731" y="182143"/>
            <a:ext cx="609847" cy="408661"/>
            <a:chOff x="456813" y="195262"/>
            <a:chExt cx="609847" cy="408661"/>
          </a:xfrm>
        </p:grpSpPr>
        <p:pic>
          <p:nvPicPr>
            <p:cNvPr id="10" name="Picture 2" descr="Image result for eu flag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813" y="195262"/>
              <a:ext cx="609847" cy="4086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>
              <a:spLocks noChangeArrowheads="1"/>
            </p:cNvSpPr>
            <p:nvPr/>
          </p:nvSpPr>
          <p:spPr bwMode="auto">
            <a:xfrm>
              <a:off x="467544" y="203813"/>
              <a:ext cx="576262" cy="400110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rPr>
                <a:t>EU</a:t>
              </a:r>
              <a:endParaRPr kumimoji="0" lang="en-GB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4589743" y="2236678"/>
            <a:ext cx="459076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50" marR="0" lvl="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1600" b="0" i="0" u="sng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10 Winding Packs (WP) to build</a:t>
            </a:r>
            <a:r>
              <a:rPr kumimoji="0" lang="en-GB" sz="1600" b="0" i="0" u="sng" strike="noStrike" kern="1200" cap="none" spc="0" normalizeH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:</a:t>
            </a:r>
            <a:endParaRPr kumimoji="0" lang="en-GB" sz="1600" b="0" i="0" u="sng" strike="noStrike" kern="1200" cap="none" spc="0" normalizeH="0" baseline="0" noProof="0" dirty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 marL="360000" lvl="2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þ"/>
              <a:defRPr/>
            </a:pPr>
            <a:r>
              <a:rPr lang="en-US" sz="1400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Stacking of </a:t>
            </a:r>
            <a:r>
              <a:rPr lang="en-US" sz="1400" dirty="0" smtClean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en-US" sz="1400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WPs completed 		</a:t>
            </a:r>
            <a:r>
              <a:rPr lang="en-US" sz="1400" dirty="0" smtClean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sz="1400" dirty="0" smtClean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</a:t>
            </a:r>
            <a:r>
              <a:rPr lang="en-GB" sz="14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8</a:t>
            </a:r>
            <a:r>
              <a:rPr lang="en-GB" sz="1400" b="1" dirty="0" smtClean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0</a:t>
            </a:r>
            <a:r>
              <a:rPr lang="en-GB" sz="14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en-GB" sz="1400" dirty="0">
              <a:solidFill>
                <a:srgbClr val="33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000" lvl="2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þ"/>
              <a:defRPr/>
            </a:pPr>
            <a:r>
              <a:rPr lang="en-GB" sz="1400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Ground insulation of </a:t>
            </a:r>
            <a:r>
              <a:rPr lang="en-GB" sz="1400" dirty="0" smtClean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en-GB" sz="1400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WPs completed	</a:t>
            </a:r>
            <a:r>
              <a:rPr lang="en-GB" sz="1400" dirty="0" smtClean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sz="1400" dirty="0" smtClean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</a:t>
            </a:r>
            <a:r>
              <a:rPr lang="en-GB" sz="14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7</a:t>
            </a:r>
            <a:r>
              <a:rPr lang="en-GB" sz="1400" b="1" dirty="0" smtClean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0</a:t>
            </a:r>
            <a:r>
              <a:rPr lang="en-GB" sz="14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en-GB" sz="1400" dirty="0">
              <a:solidFill>
                <a:srgbClr val="33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000" lvl="2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þ"/>
              <a:defRPr/>
            </a:pPr>
            <a:r>
              <a:rPr lang="en-GB" sz="1400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VPI of </a:t>
            </a:r>
            <a:r>
              <a:rPr lang="en-GB" sz="1400" dirty="0" smtClean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GB" sz="1400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WPs completed		</a:t>
            </a:r>
            <a:r>
              <a:rPr lang="en-GB" sz="1400" dirty="0" smtClean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sz="1400" dirty="0" smtClean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</a:t>
            </a:r>
            <a:r>
              <a:rPr lang="en-GB" sz="14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5</a:t>
            </a:r>
            <a:r>
              <a:rPr lang="en-GB" sz="1400" b="1" dirty="0" smtClean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0</a:t>
            </a:r>
            <a:r>
              <a:rPr lang="en-GB" sz="14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en-GB" sz="1400" dirty="0">
              <a:solidFill>
                <a:srgbClr val="33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000" lvl="2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þ"/>
              <a:defRPr/>
            </a:pPr>
            <a:r>
              <a:rPr lang="en-GB" sz="1400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 </a:t>
            </a:r>
            <a:r>
              <a:rPr lang="en-GB" sz="1400" dirty="0" smtClean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assembly &amp; test </a:t>
            </a:r>
            <a:r>
              <a:rPr lang="en-GB" sz="1400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GB" sz="1400" dirty="0" smtClean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GB" sz="1400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WPs </a:t>
            </a:r>
            <a:r>
              <a:rPr lang="en-GB" sz="1400" dirty="0" smtClean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completed  </a:t>
            </a:r>
            <a:r>
              <a:rPr lang="en-GB" sz="1400" dirty="0" smtClean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</a:t>
            </a:r>
            <a:r>
              <a:rPr lang="en-GB" sz="14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4</a:t>
            </a:r>
            <a:r>
              <a:rPr lang="en-GB" sz="1400" b="1" dirty="0" smtClean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0</a:t>
            </a:r>
            <a:r>
              <a:rPr lang="en-GB" sz="14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</a:p>
          <a:p>
            <a:pPr marL="360000" lvl="2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þ"/>
              <a:defRPr/>
            </a:pPr>
            <a:r>
              <a:rPr lang="en-GB" sz="1400" dirty="0" smtClean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Delivery of 3 WPs completed 		  </a:t>
            </a:r>
            <a:r>
              <a:rPr lang="en-GB" sz="1400" dirty="0" smtClean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</a:t>
            </a:r>
            <a:r>
              <a:rPr lang="en-GB" sz="14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3</a:t>
            </a:r>
            <a:r>
              <a:rPr lang="en-GB" sz="1400" b="1" dirty="0" smtClean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0</a:t>
            </a:r>
            <a:r>
              <a:rPr lang="en-GB" sz="1400" b="1" dirty="0" smtClean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en-GB" sz="1400" b="1" dirty="0">
              <a:solidFill>
                <a:srgbClr val="33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000" lvl="2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þ"/>
              <a:defRPr/>
            </a:pPr>
            <a:endParaRPr lang="en-GB" sz="1400" dirty="0">
              <a:solidFill>
                <a:srgbClr val="33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89743" y="3861513"/>
            <a:ext cx="4355976" cy="738664"/>
          </a:xfrm>
          <a:prstGeom prst="rect">
            <a:avLst/>
          </a:prstGeom>
          <a:solidFill>
            <a:schemeClr val="tx1">
              <a:alpha val="62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rPr>
              <a:t>Production optimized to match the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rPr>
              <a:t>delivery of TFCS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rPr>
              <a:t>by JA-DA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rPr>
              <a:t>(to avoid expensive storage of WPs)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9552" y="2375333"/>
            <a:ext cx="3931903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 smtClean="0">
                <a:solidFill>
                  <a:srgbClr val="FFFFFF"/>
                </a:solidFill>
                <a:latin typeface="Arial"/>
              </a:rPr>
              <a:t>5</a:t>
            </a:r>
            <a:r>
              <a:rPr lang="en-US" sz="1400" b="1" baseline="30000" dirty="0" smtClean="0">
                <a:solidFill>
                  <a:srgbClr val="FFFFFF"/>
                </a:solidFill>
                <a:latin typeface="Arial"/>
              </a:rPr>
              <a:t>th</a:t>
            </a:r>
            <a:r>
              <a:rPr lang="en-US" sz="1400" b="1" dirty="0" smtClean="0">
                <a:solidFill>
                  <a:srgbClr val="FFFFFF"/>
                </a:solidFill>
                <a:latin typeface="Arial"/>
              </a:rPr>
              <a:t> WP after VPI. Ready for final assembly.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34" charset="-128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9552" y="4424213"/>
            <a:ext cx="3949646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1400" b="1" dirty="0">
                <a:solidFill>
                  <a:srgbClr val="FFFFFF"/>
                </a:solidFill>
                <a:latin typeface="Arial"/>
              </a:rPr>
              <a:t>6</a:t>
            </a:r>
            <a:r>
              <a:rPr lang="en-US" sz="1400" b="1" baseline="30000" dirty="0" smtClean="0">
                <a:solidFill>
                  <a:srgbClr val="FFFFFF"/>
                </a:solidFill>
                <a:latin typeface="Arial"/>
              </a:rPr>
              <a:t>th</a:t>
            </a:r>
            <a:r>
              <a:rPr lang="en-US" sz="1400" b="1" dirty="0" smtClean="0">
                <a:solidFill>
                  <a:srgbClr val="FFFFFF"/>
                </a:solidFill>
                <a:latin typeface="Arial"/>
              </a:rPr>
              <a:t> WP preparation prior to VPI</a:t>
            </a:r>
            <a:endParaRPr lang="en-US" sz="1400" b="1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9807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431540" y="123478"/>
            <a:ext cx="8856984" cy="35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1602" tIns="40802" rIns="81602" bIns="40802">
            <a:spAutoFit/>
          </a:bodyPr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Insertion of </a:t>
            </a:r>
            <a:r>
              <a:rPr lang="en-US" sz="1800" b="1" noProof="0" dirty="0" smtClean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1800" b="1" dirty="0" err="1" smtClean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inding</a:t>
            </a:r>
            <a:r>
              <a:rPr lang="en-US" sz="1800" b="1" dirty="0" smtClean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Pack (WP)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into Coil Cases for Toroidal Field Coils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79512" y="182143"/>
            <a:ext cx="609847" cy="408661"/>
            <a:chOff x="456813" y="195262"/>
            <a:chExt cx="609847" cy="408661"/>
          </a:xfrm>
        </p:grpSpPr>
        <p:pic>
          <p:nvPicPr>
            <p:cNvPr id="13" name="Picture 2" descr="Image result for eu fla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813" y="195262"/>
              <a:ext cx="609847" cy="4086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>
              <a:spLocks noChangeArrowheads="1"/>
            </p:cNvSpPr>
            <p:nvPr/>
          </p:nvSpPr>
          <p:spPr bwMode="auto">
            <a:xfrm>
              <a:off x="467544" y="203813"/>
              <a:ext cx="576262" cy="400110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rPr>
                <a:t>EU</a:t>
              </a:r>
              <a:endParaRPr kumimoji="0" lang="en-GB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556443" y="4227934"/>
            <a:ext cx="3799533" cy="523220"/>
          </a:xfrm>
          <a:prstGeom prst="rect">
            <a:avLst/>
          </a:prstGeom>
          <a:solidFill>
            <a:schemeClr val="tx1">
              <a:alpha val="62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1400" b="1" dirty="0">
                <a:solidFill>
                  <a:srgbClr val="FFFFFF"/>
                </a:solidFill>
                <a:latin typeface="Arial"/>
              </a:rPr>
              <a:t>A</a:t>
            </a:r>
            <a:r>
              <a:rPr lang="en-US" sz="1400" b="1" dirty="0" smtClean="0">
                <a:solidFill>
                  <a:srgbClr val="FFFFFF"/>
                </a:solidFill>
                <a:latin typeface="Arial"/>
              </a:rPr>
              <a:t>ssembly rigs tested with 1</a:t>
            </a:r>
            <a:r>
              <a:rPr lang="en-US" sz="1400" b="1" baseline="30000" dirty="0" smtClean="0">
                <a:solidFill>
                  <a:srgbClr val="FFFFFF"/>
                </a:solidFill>
                <a:latin typeface="Arial"/>
              </a:rPr>
              <a:t>st</a:t>
            </a:r>
            <a:r>
              <a:rPr lang="en-US" sz="1400" b="1" dirty="0" smtClean="0">
                <a:solidFill>
                  <a:srgbClr val="FFFFFF"/>
                </a:solidFill>
                <a:latin typeface="Arial"/>
              </a:rPr>
              <a:t> TF Coil </a:t>
            </a:r>
            <a:r>
              <a:rPr lang="en-US" sz="1400" b="1" dirty="0">
                <a:solidFill>
                  <a:srgbClr val="FFFFFF"/>
                </a:solidFill>
                <a:latin typeface="Arial"/>
              </a:rPr>
              <a:t>C</a:t>
            </a:r>
            <a:r>
              <a:rPr lang="en-US" sz="1400" b="1" dirty="0" smtClean="0">
                <a:solidFill>
                  <a:srgbClr val="FFFFFF"/>
                </a:solidFill>
                <a:latin typeface="Arial"/>
              </a:rPr>
              <a:t>ase – insertion dry run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60032" y="1131590"/>
            <a:ext cx="4228754" cy="2800767"/>
          </a:xfrm>
          <a:prstGeom prst="rect">
            <a:avLst/>
          </a:prstGeom>
          <a:solidFill>
            <a:schemeClr val="tx1">
              <a:alpha val="62000"/>
            </a:schemeClr>
          </a:solidFill>
        </p:spPr>
        <p:txBody>
          <a:bodyPr wrap="square" rtlCol="0">
            <a:spAutoFit/>
          </a:bodyPr>
          <a:lstStyle>
            <a:defPPr>
              <a:defRPr lang="en-GB"/>
            </a:defPPr>
            <a:lvl1pPr lvl="0" algn="ctr">
              <a:defRPr sz="1200" b="1">
                <a:solidFill>
                  <a:srgbClr val="FFFFFF"/>
                </a:solidFill>
                <a:latin typeface="Arial"/>
              </a:defRPr>
            </a:lvl1pPr>
          </a:lstStyle>
          <a:p>
            <a:pPr algn="l"/>
            <a:r>
              <a:rPr lang="en-US" sz="1600" dirty="0" smtClean="0"/>
              <a:t>3 WPs </a:t>
            </a:r>
            <a:r>
              <a:rPr lang="en-US" sz="1600" dirty="0"/>
              <a:t>at SIMIC </a:t>
            </a:r>
            <a:r>
              <a:rPr lang="en-US" sz="1600" dirty="0" smtClean="0"/>
              <a:t>premises:</a:t>
            </a:r>
            <a:endParaRPr lang="en-US" sz="16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 smtClean="0"/>
              <a:t>1</a:t>
            </a:r>
            <a:r>
              <a:rPr lang="en-US" sz="1600" baseline="30000" dirty="0" smtClean="0"/>
              <a:t>st</a:t>
            </a:r>
            <a:r>
              <a:rPr lang="en-US" sz="1600" dirty="0" smtClean="0"/>
              <a:t> cold </a:t>
            </a:r>
            <a:r>
              <a:rPr lang="en-US" sz="1600" dirty="0"/>
              <a:t>tested and ready for </a:t>
            </a:r>
            <a:r>
              <a:rPr lang="en-US" sz="1600" dirty="0" smtClean="0"/>
              <a:t>insertion.</a:t>
            </a:r>
            <a:endParaRPr lang="en-US" sz="16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 smtClean="0"/>
              <a:t>2</a:t>
            </a:r>
            <a:r>
              <a:rPr lang="en-US" sz="1600" baseline="30000" dirty="0" smtClean="0"/>
              <a:t>nd</a:t>
            </a:r>
            <a:r>
              <a:rPr lang="en-US" sz="1600" dirty="0" smtClean="0"/>
              <a:t>  </a:t>
            </a:r>
            <a:r>
              <a:rPr lang="en-US" sz="1600" dirty="0"/>
              <a:t>cold tested and preparation for insertion </a:t>
            </a:r>
            <a:r>
              <a:rPr lang="en-US" sz="1600" dirty="0" smtClean="0"/>
              <a:t>ongoing.</a:t>
            </a:r>
            <a:endParaRPr lang="en-US" sz="16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 smtClean="0"/>
              <a:t>3</a:t>
            </a:r>
            <a:r>
              <a:rPr lang="en-US" sz="1600" baseline="30000" dirty="0" smtClean="0"/>
              <a:t>rd</a:t>
            </a:r>
            <a:r>
              <a:rPr lang="en-US" sz="1600" dirty="0" smtClean="0"/>
              <a:t>  preliminary </a:t>
            </a:r>
            <a:r>
              <a:rPr lang="en-US" sz="1600" dirty="0"/>
              <a:t>test before cold test </a:t>
            </a:r>
            <a:r>
              <a:rPr lang="en-US" sz="1600" dirty="0" smtClean="0"/>
              <a:t>starting imminently.</a:t>
            </a:r>
            <a:endParaRPr lang="en-US" sz="1600" dirty="0"/>
          </a:p>
          <a:p>
            <a:pPr algn="l"/>
            <a:endParaRPr lang="en-US" sz="1600" dirty="0"/>
          </a:p>
          <a:p>
            <a:pPr algn="l"/>
            <a:r>
              <a:rPr lang="en-US" sz="1600" dirty="0"/>
              <a:t>2 </a:t>
            </a:r>
            <a:r>
              <a:rPr lang="en-US" sz="1600" dirty="0" smtClean="0"/>
              <a:t>TF Coil Cases delivered by JA-DA </a:t>
            </a:r>
            <a:r>
              <a:rPr lang="en-US" sz="1600" dirty="0"/>
              <a:t>at SIMIC </a:t>
            </a:r>
            <a:r>
              <a:rPr lang="en-US" sz="1600" dirty="0" smtClean="0"/>
              <a:t>premises:</a:t>
            </a:r>
            <a:endParaRPr lang="en-US" sz="16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 smtClean="0"/>
              <a:t>1</a:t>
            </a:r>
            <a:r>
              <a:rPr lang="en-US" sz="1600" baseline="30000" dirty="0" smtClean="0"/>
              <a:t>st</a:t>
            </a:r>
            <a:r>
              <a:rPr lang="en-US" sz="1600" dirty="0" smtClean="0"/>
              <a:t> released </a:t>
            </a:r>
            <a:r>
              <a:rPr lang="en-US" sz="1600" dirty="0"/>
              <a:t>for </a:t>
            </a:r>
            <a:r>
              <a:rPr lang="en-US" sz="1600" dirty="0" smtClean="0"/>
              <a:t>Insertion.</a:t>
            </a:r>
            <a:endParaRPr lang="en-US" sz="16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 smtClean="0"/>
              <a:t>2</a:t>
            </a:r>
            <a:r>
              <a:rPr lang="en-US" sz="1600" baseline="30000" dirty="0" smtClean="0"/>
              <a:t>nd</a:t>
            </a:r>
            <a:r>
              <a:rPr lang="en-US" sz="1600" dirty="0" smtClean="0"/>
              <a:t> acceptance </a:t>
            </a:r>
            <a:r>
              <a:rPr lang="en-US" sz="1600" dirty="0"/>
              <a:t>tests </a:t>
            </a:r>
            <a:r>
              <a:rPr lang="en-US" sz="1600" dirty="0" smtClean="0"/>
              <a:t>on-going</a:t>
            </a:r>
            <a:r>
              <a:rPr lang="en-US" sz="1600" dirty="0"/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9512" y="627534"/>
            <a:ext cx="4680520" cy="3661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4924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8" y="854966"/>
            <a:ext cx="2869127" cy="3825502"/>
          </a:xfrm>
          <a:prstGeom prst="rect">
            <a:avLst/>
          </a:prstGeom>
        </p:spPr>
      </p:pic>
      <p:sp>
        <p:nvSpPr>
          <p:cNvPr id="7" name="タイトル 6"/>
          <p:cNvSpPr>
            <a:spLocks noGrp="1"/>
          </p:cNvSpPr>
          <p:nvPr>
            <p:ph type="title"/>
          </p:nvPr>
        </p:nvSpPr>
        <p:spPr>
          <a:xfrm>
            <a:off x="623090" y="185613"/>
            <a:ext cx="8496945" cy="386358"/>
          </a:xfrm>
        </p:spPr>
        <p:txBody>
          <a:bodyPr/>
          <a:lstStyle/>
          <a:p>
            <a:r>
              <a:rPr kumimoji="1" lang="en-US" altLang="ja-JP" sz="2800" dirty="0">
                <a:solidFill>
                  <a:srgbClr val="333399"/>
                </a:solidFill>
                <a:latin typeface="Arial" pitchFamily="34" charset="0"/>
                <a:ea typeface="ＭＳ Ｐゴシック" pitchFamily="50" charset="-128"/>
              </a:rPr>
              <a:t>TF Coil </a:t>
            </a:r>
            <a:r>
              <a:rPr kumimoji="1" lang="en-US" altLang="ja-JP" sz="2800" dirty="0" smtClean="0">
                <a:solidFill>
                  <a:srgbClr val="333399"/>
                </a:solidFill>
                <a:latin typeface="Arial" pitchFamily="34" charset="0"/>
                <a:ea typeface="ＭＳ Ｐゴシック" pitchFamily="50" charset="-128"/>
              </a:rPr>
              <a:t>Winding Pack (WP), Cold </a:t>
            </a:r>
            <a:r>
              <a:rPr kumimoji="1" lang="en-US" altLang="ja-JP" sz="2800" dirty="0">
                <a:solidFill>
                  <a:srgbClr val="333399"/>
                </a:solidFill>
                <a:latin typeface="Arial" pitchFamily="34" charset="0"/>
                <a:ea typeface="ＭＳ Ｐゴシック" pitchFamily="50" charset="-128"/>
              </a:rPr>
              <a:t>T</a:t>
            </a:r>
            <a:r>
              <a:rPr kumimoji="1" lang="en-US" altLang="ja-JP" sz="2800" dirty="0" smtClean="0">
                <a:solidFill>
                  <a:srgbClr val="333399"/>
                </a:solidFill>
                <a:latin typeface="Arial" pitchFamily="34" charset="0"/>
                <a:ea typeface="ＭＳ Ｐゴシック" pitchFamily="50" charset="-128"/>
              </a:rPr>
              <a:t>est</a:t>
            </a:r>
            <a:r>
              <a:rPr kumimoji="1" lang="ja-JP" altLang="en-US" sz="2800" dirty="0" smtClean="0">
                <a:solidFill>
                  <a:srgbClr val="333399"/>
                </a:solidFill>
                <a:latin typeface="Arial" pitchFamily="34" charset="0"/>
                <a:ea typeface="ＭＳ Ｐゴシック" pitchFamily="50" charset="-128"/>
              </a:rPr>
              <a:t> </a:t>
            </a:r>
            <a:r>
              <a:rPr kumimoji="1" lang="en-US" altLang="ja-JP" sz="2800" dirty="0">
                <a:solidFill>
                  <a:srgbClr val="333399"/>
                </a:solidFill>
                <a:latin typeface="Arial" pitchFamily="34" charset="0"/>
                <a:ea typeface="ＭＳ Ｐゴシック" pitchFamily="50" charset="-128"/>
              </a:rPr>
              <a:t>S</a:t>
            </a:r>
            <a:r>
              <a:rPr kumimoji="1" lang="en-US" altLang="ja-JP" sz="2800" dirty="0" smtClean="0">
                <a:solidFill>
                  <a:srgbClr val="333399"/>
                </a:solidFill>
                <a:latin typeface="Arial" pitchFamily="34" charset="0"/>
                <a:ea typeface="ＭＳ Ｐゴシック" pitchFamily="50" charset="-128"/>
              </a:rPr>
              <a:t>tarted </a:t>
            </a:r>
            <a:endParaRPr kumimoji="1" lang="ja-JP" altLang="en-US" sz="2800" dirty="0">
              <a:solidFill>
                <a:srgbClr val="333399"/>
              </a:solidFill>
            </a:endParaRPr>
          </a:p>
        </p:txBody>
      </p:sp>
      <p:grpSp>
        <p:nvGrpSpPr>
          <p:cNvPr id="8" name="グループ化 7"/>
          <p:cNvGrpSpPr/>
          <p:nvPr/>
        </p:nvGrpSpPr>
        <p:grpSpPr>
          <a:xfrm>
            <a:off x="71500" y="61486"/>
            <a:ext cx="612068" cy="400110"/>
            <a:chOff x="143508" y="411509"/>
            <a:chExt cx="612068" cy="400110"/>
          </a:xfrm>
        </p:grpSpPr>
        <p:sp>
          <p:nvSpPr>
            <p:cNvPr id="9" name="TextBox 1"/>
            <p:cNvSpPr txBox="1">
              <a:spLocks noChangeArrowheads="1"/>
            </p:cNvSpPr>
            <p:nvPr/>
          </p:nvSpPr>
          <p:spPr bwMode="auto">
            <a:xfrm>
              <a:off x="143508" y="411509"/>
              <a:ext cx="612068" cy="40011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endParaRPr lang="en-GB" altLang="en-US" sz="2000" b="1" dirty="0">
                <a:solidFill>
                  <a:srgbClr val="333399"/>
                </a:solidFill>
              </a:endParaRPr>
            </a:p>
          </p:txBody>
        </p:sp>
        <p:sp>
          <p:nvSpPr>
            <p:cNvPr id="10" name="円/楕円 9"/>
            <p:cNvSpPr/>
            <p:nvPr/>
          </p:nvSpPr>
          <p:spPr bwMode="auto">
            <a:xfrm>
              <a:off x="326812" y="486457"/>
              <a:ext cx="265326" cy="285043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2400" b="0" i="0" u="none" strike="noStrike" cap="none" normalizeH="0" baseline="0">
                <a:ln>
                  <a:noFill/>
                </a:ln>
                <a:solidFill>
                  <a:srgbClr val="333399"/>
                </a:solidFill>
                <a:effectLst/>
                <a:latin typeface="Century Gothic" pitchFamily="34" charset="0"/>
              </a:endParaRPr>
            </a:p>
          </p:txBody>
        </p:sp>
      </p:grpSp>
      <p:sp>
        <p:nvSpPr>
          <p:cNvPr id="11" name="タイトル 3"/>
          <p:cNvSpPr txBox="1">
            <a:spLocks/>
          </p:cNvSpPr>
          <p:nvPr/>
        </p:nvSpPr>
        <p:spPr bwMode="auto">
          <a:xfrm>
            <a:off x="3010886" y="3714053"/>
            <a:ext cx="3721354" cy="845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kumimoji="1" lang="en-US" altLang="ja-JP" sz="1200" b="0" kern="0" dirty="0" smtClean="0">
                <a:solidFill>
                  <a:srgbClr val="333399"/>
                </a:solidFill>
                <a:latin typeface="Calibri" panose="020F0502020204030204" pitchFamily="34" charset="0"/>
              </a:rPr>
              <a:t>The first winding pack (WP) has been installed inside Cryostat for its cold test at 8</a:t>
            </a:r>
            <a:r>
              <a:rPr kumimoji="1" lang="en-US" altLang="ja-JP" sz="1200" b="0" kern="0" dirty="0">
                <a:solidFill>
                  <a:srgbClr val="333399"/>
                </a:solidFill>
                <a:latin typeface="Calibri" panose="020F0502020204030204" pitchFamily="34" charset="0"/>
              </a:rPr>
              <a:t>0</a:t>
            </a:r>
            <a:r>
              <a:rPr kumimoji="1" lang="en-US" altLang="ja-JP" sz="1200" b="0" kern="0" dirty="0" smtClean="0">
                <a:solidFill>
                  <a:srgbClr val="333399"/>
                </a:solidFill>
                <a:latin typeface="Calibri" panose="020F0502020204030204" pitchFamily="34" charset="0"/>
              </a:rPr>
              <a:t>K. The cold </a:t>
            </a:r>
            <a:r>
              <a:rPr kumimoji="1" lang="en-US" altLang="ja-JP" sz="1200" b="0" kern="0" dirty="0">
                <a:solidFill>
                  <a:srgbClr val="333399"/>
                </a:solidFill>
                <a:latin typeface="Calibri" panose="020F0502020204030204" pitchFamily="34" charset="0"/>
              </a:rPr>
              <a:t>tests are in progress</a:t>
            </a:r>
            <a:r>
              <a:rPr kumimoji="1" lang="ja-JP" altLang="en-US" sz="1200" b="0" kern="0" dirty="0">
                <a:solidFill>
                  <a:srgbClr val="333399"/>
                </a:solidFill>
                <a:latin typeface="Calibri" panose="020F0502020204030204" pitchFamily="34" charset="0"/>
              </a:rPr>
              <a:t> </a:t>
            </a:r>
            <a:r>
              <a:rPr kumimoji="1" lang="en-US" altLang="ja-JP" sz="1200" b="0" kern="0" dirty="0">
                <a:solidFill>
                  <a:srgbClr val="333399"/>
                </a:solidFill>
                <a:latin typeface="Calibri" panose="020F0502020204030204" pitchFamily="34" charset="0"/>
              </a:rPr>
              <a:t>at Mitsubishi Electric Corporation in </a:t>
            </a:r>
            <a:r>
              <a:rPr kumimoji="1" lang="en-US" altLang="ja-JP" sz="1200" b="0" kern="0" dirty="0" err="1">
                <a:solidFill>
                  <a:srgbClr val="333399"/>
                </a:solidFill>
                <a:latin typeface="Calibri" panose="020F0502020204030204" pitchFamily="34" charset="0"/>
              </a:rPr>
              <a:t>Futami</a:t>
            </a:r>
            <a:r>
              <a:rPr kumimoji="1" lang="en-US" altLang="ja-JP" sz="1200" b="0" kern="0" dirty="0">
                <a:solidFill>
                  <a:srgbClr val="333399"/>
                </a:solidFill>
                <a:latin typeface="Calibri" panose="020F0502020204030204" pitchFamily="34" charset="0"/>
              </a:rPr>
              <a:t>. The winding pack is to be inserted into TF </a:t>
            </a:r>
            <a:r>
              <a:rPr kumimoji="1" lang="en-US" altLang="ja-JP" sz="1200" b="0" kern="0" dirty="0" smtClean="0">
                <a:solidFill>
                  <a:srgbClr val="333399"/>
                </a:solidFill>
                <a:latin typeface="Calibri" panose="020F0502020204030204" pitchFamily="34" charset="0"/>
              </a:rPr>
              <a:t>coil </a:t>
            </a:r>
            <a:r>
              <a:rPr kumimoji="1" lang="en-US" altLang="ja-JP" sz="1200" b="0" kern="0" dirty="0">
                <a:solidFill>
                  <a:srgbClr val="333399"/>
                </a:solidFill>
                <a:latin typeface="Calibri" panose="020F0502020204030204" pitchFamily="34" charset="0"/>
              </a:rPr>
              <a:t>structures to form TF </a:t>
            </a:r>
            <a:r>
              <a:rPr kumimoji="1" lang="en-US" altLang="ja-JP" sz="1200" b="0" kern="0" dirty="0" smtClean="0">
                <a:solidFill>
                  <a:srgbClr val="333399"/>
                </a:solidFill>
                <a:latin typeface="Calibri" panose="020F0502020204030204" pitchFamily="34" charset="0"/>
              </a:rPr>
              <a:t>Coil </a:t>
            </a:r>
            <a:r>
              <a:rPr kumimoji="1" lang="en-US" altLang="ja-JP" sz="1200" b="0" kern="0" dirty="0">
                <a:solidFill>
                  <a:srgbClr val="333399"/>
                </a:solidFill>
                <a:latin typeface="Calibri" panose="020F0502020204030204" pitchFamily="34" charset="0"/>
              </a:rPr>
              <a:t>#12.</a:t>
            </a:r>
            <a:endParaRPr kumimoji="1" lang="ja-JP" altLang="en-US" sz="1200" b="0" kern="0" dirty="0">
              <a:solidFill>
                <a:srgbClr val="333399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タイトル 3"/>
          <p:cNvSpPr txBox="1">
            <a:spLocks/>
          </p:cNvSpPr>
          <p:nvPr/>
        </p:nvSpPr>
        <p:spPr bwMode="auto">
          <a:xfrm>
            <a:off x="6686887" y="889467"/>
            <a:ext cx="2442192" cy="3518487"/>
          </a:xfrm>
          <a:prstGeom prst="rect">
            <a:avLst/>
          </a:prstGeom>
          <a:solidFill>
            <a:srgbClr val="FFFFCC"/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kumimoji="1" lang="en-US" altLang="ja-JP" sz="1200" u="sng" kern="0" dirty="0" smtClean="0">
                <a:solidFill>
                  <a:srgbClr val="333399"/>
                </a:solidFill>
                <a:latin typeface="Calibri" panose="020F0502020204030204" pitchFamily="34" charset="0"/>
              </a:rPr>
              <a:t>Status of TF </a:t>
            </a:r>
            <a:r>
              <a:rPr kumimoji="1" lang="en-US" altLang="ja-JP" sz="1200" u="sng" kern="0" dirty="0">
                <a:solidFill>
                  <a:srgbClr val="333399"/>
                </a:solidFill>
                <a:latin typeface="Calibri" panose="020F0502020204030204" pitchFamily="34" charset="0"/>
              </a:rPr>
              <a:t>C</a:t>
            </a:r>
            <a:r>
              <a:rPr kumimoji="1" lang="en-US" altLang="ja-JP" sz="1200" u="sng" kern="0" dirty="0" smtClean="0">
                <a:solidFill>
                  <a:srgbClr val="333399"/>
                </a:solidFill>
                <a:latin typeface="Calibri" panose="020F0502020204030204" pitchFamily="34" charset="0"/>
              </a:rPr>
              <a:t>oil Winding</a:t>
            </a:r>
            <a:endParaRPr kumimoji="1" lang="en-US" altLang="ja-JP" sz="1200" u="sng" kern="0" dirty="0">
              <a:solidFill>
                <a:srgbClr val="333399"/>
              </a:solidFill>
              <a:latin typeface="Calibri" panose="020F0502020204030204" pitchFamily="34" charset="0"/>
            </a:endParaRPr>
          </a:p>
          <a:p>
            <a:pPr algn="l"/>
            <a:r>
              <a:rPr kumimoji="1" lang="en-US" altLang="ja-JP" sz="1200" b="0" kern="0" dirty="0">
                <a:solidFill>
                  <a:srgbClr val="333399"/>
                </a:solidFill>
                <a:latin typeface="Calibri" panose="020F0502020204030204" pitchFamily="34" charset="0"/>
              </a:rPr>
              <a:t>1</a:t>
            </a:r>
            <a:r>
              <a:rPr kumimoji="1" lang="en-US" altLang="ja-JP" sz="1200" b="0" kern="0" baseline="30000" dirty="0">
                <a:solidFill>
                  <a:srgbClr val="333399"/>
                </a:solidFill>
                <a:latin typeface="Calibri" panose="020F0502020204030204" pitchFamily="34" charset="0"/>
              </a:rPr>
              <a:t>st</a:t>
            </a:r>
            <a:r>
              <a:rPr kumimoji="1" lang="en-US" altLang="ja-JP" sz="1200" b="0" kern="0" dirty="0">
                <a:solidFill>
                  <a:srgbClr val="333399"/>
                </a:solidFill>
                <a:latin typeface="Calibri" panose="020F0502020204030204" pitchFamily="34" charset="0"/>
              </a:rPr>
              <a:t> winding pack: </a:t>
            </a:r>
          </a:p>
          <a:p>
            <a:pPr marL="180975" algn="l">
              <a:tabLst>
                <a:tab pos="180975" algn="l"/>
              </a:tabLst>
            </a:pPr>
            <a:r>
              <a:rPr kumimoji="1" lang="en-US" altLang="ja-JP" sz="1200" b="0" kern="0" dirty="0" smtClean="0">
                <a:solidFill>
                  <a:srgbClr val="333399"/>
                </a:solidFill>
                <a:latin typeface="Calibri" panose="020F0502020204030204" pitchFamily="34" charset="0"/>
              </a:rPr>
              <a:t>The cold test ongoing.</a:t>
            </a:r>
            <a:endParaRPr kumimoji="1" lang="en-US" altLang="ja-JP" sz="1200" b="0" kern="0" dirty="0">
              <a:solidFill>
                <a:srgbClr val="333399"/>
              </a:solidFill>
              <a:latin typeface="Calibri" panose="020F0502020204030204" pitchFamily="34" charset="0"/>
            </a:endParaRPr>
          </a:p>
          <a:p>
            <a:pPr algn="l"/>
            <a:r>
              <a:rPr kumimoji="1" lang="en-US" altLang="ja-JP" sz="1200" b="0" kern="0" dirty="0">
                <a:solidFill>
                  <a:srgbClr val="333399"/>
                </a:solidFill>
                <a:latin typeface="Calibri" panose="020F0502020204030204" pitchFamily="34" charset="0"/>
              </a:rPr>
              <a:t>2</a:t>
            </a:r>
            <a:r>
              <a:rPr kumimoji="1" lang="en-US" altLang="ja-JP" sz="1200" b="0" kern="0" baseline="30000" dirty="0">
                <a:solidFill>
                  <a:srgbClr val="333399"/>
                </a:solidFill>
                <a:latin typeface="Calibri" panose="020F0502020204030204" pitchFamily="34" charset="0"/>
              </a:rPr>
              <a:t>nd</a:t>
            </a:r>
            <a:r>
              <a:rPr kumimoji="1" lang="en-US" altLang="ja-JP" sz="1200" b="0" kern="0" dirty="0">
                <a:solidFill>
                  <a:srgbClr val="333399"/>
                </a:solidFill>
                <a:latin typeface="Calibri" panose="020F0502020204030204" pitchFamily="34" charset="0"/>
              </a:rPr>
              <a:t> winding pack: </a:t>
            </a:r>
          </a:p>
          <a:p>
            <a:pPr marL="180975" algn="l">
              <a:tabLst>
                <a:tab pos="180975" algn="l"/>
              </a:tabLst>
            </a:pPr>
            <a:r>
              <a:rPr kumimoji="1" lang="en-US" altLang="ja-JP" sz="1200" b="0" kern="0" dirty="0" smtClean="0">
                <a:solidFill>
                  <a:srgbClr val="333399"/>
                </a:solidFill>
                <a:latin typeface="Calibri" panose="020F0502020204030204" pitchFamily="34" charset="0"/>
              </a:rPr>
              <a:t>Impregnation completed, and cooling pipe assembly ongoing.</a:t>
            </a:r>
            <a:endParaRPr kumimoji="1" lang="en-US" altLang="ja-JP" sz="1200" b="0" kern="0" dirty="0">
              <a:solidFill>
                <a:srgbClr val="333399"/>
              </a:solidFill>
              <a:latin typeface="Calibri" panose="020F0502020204030204" pitchFamily="34" charset="0"/>
            </a:endParaRPr>
          </a:p>
          <a:p>
            <a:pPr algn="l"/>
            <a:r>
              <a:rPr kumimoji="1" lang="en-US" altLang="ja-JP" sz="1200" b="0" kern="0" dirty="0">
                <a:solidFill>
                  <a:srgbClr val="333399"/>
                </a:solidFill>
                <a:latin typeface="Calibri" panose="020F0502020204030204" pitchFamily="34" charset="0"/>
              </a:rPr>
              <a:t>3</a:t>
            </a:r>
            <a:r>
              <a:rPr kumimoji="1" lang="en-US" altLang="ja-JP" sz="1200" b="0" kern="0" baseline="30000" dirty="0">
                <a:solidFill>
                  <a:srgbClr val="333399"/>
                </a:solidFill>
                <a:latin typeface="Calibri" panose="020F0502020204030204" pitchFamily="34" charset="0"/>
              </a:rPr>
              <a:t>rd</a:t>
            </a:r>
            <a:r>
              <a:rPr kumimoji="1" lang="en-US" altLang="ja-JP" sz="1200" b="0" kern="0" dirty="0">
                <a:solidFill>
                  <a:srgbClr val="333399"/>
                </a:solidFill>
                <a:latin typeface="Calibri" panose="020F0502020204030204" pitchFamily="34" charset="0"/>
              </a:rPr>
              <a:t> winding pack:</a:t>
            </a:r>
          </a:p>
          <a:p>
            <a:pPr marL="180975" algn="l"/>
            <a:r>
              <a:rPr kumimoji="1" lang="en-US" altLang="ja-JP" sz="1200" b="0" kern="0" dirty="0">
                <a:solidFill>
                  <a:srgbClr val="333399"/>
                </a:solidFill>
                <a:latin typeface="Calibri" panose="020F0502020204030204" pitchFamily="34" charset="0"/>
              </a:rPr>
              <a:t>D</a:t>
            </a:r>
            <a:r>
              <a:rPr kumimoji="1" lang="en-US" altLang="ja-JP" sz="1200" b="0" kern="0" dirty="0" smtClean="0">
                <a:solidFill>
                  <a:srgbClr val="333399"/>
                </a:solidFill>
                <a:latin typeface="Calibri" panose="020F0502020204030204" pitchFamily="34" charset="0"/>
              </a:rPr>
              <a:t>ouble pancake (DP) stacking, WP insulation, joint between DPs completed. WP impregnation ongoing.</a:t>
            </a:r>
            <a:endParaRPr kumimoji="1" lang="en-US" altLang="ja-JP" sz="1200" b="0" kern="0" dirty="0">
              <a:solidFill>
                <a:srgbClr val="333399"/>
              </a:solidFill>
              <a:latin typeface="Calibri" panose="020F0502020204030204" pitchFamily="34" charset="0"/>
            </a:endParaRPr>
          </a:p>
          <a:p>
            <a:pPr algn="l"/>
            <a:r>
              <a:rPr kumimoji="1" lang="en-US" altLang="ja-JP" sz="1200" b="0" kern="0" dirty="0">
                <a:solidFill>
                  <a:srgbClr val="333399"/>
                </a:solidFill>
                <a:latin typeface="Calibri" panose="020F0502020204030204" pitchFamily="34" charset="0"/>
              </a:rPr>
              <a:t>4</a:t>
            </a:r>
            <a:r>
              <a:rPr kumimoji="1" lang="en-US" altLang="ja-JP" sz="1200" b="0" kern="0" baseline="30000" dirty="0">
                <a:solidFill>
                  <a:srgbClr val="333399"/>
                </a:solidFill>
                <a:latin typeface="Calibri" panose="020F0502020204030204" pitchFamily="34" charset="0"/>
              </a:rPr>
              <a:t>th</a:t>
            </a:r>
            <a:r>
              <a:rPr kumimoji="1" lang="en-US" altLang="ja-JP" sz="1200" b="0" kern="0" dirty="0">
                <a:solidFill>
                  <a:srgbClr val="333399"/>
                </a:solidFill>
                <a:latin typeface="Calibri" panose="020F0502020204030204" pitchFamily="34" charset="0"/>
              </a:rPr>
              <a:t>, 5</a:t>
            </a:r>
            <a:r>
              <a:rPr kumimoji="1" lang="en-US" altLang="ja-JP" sz="1200" b="0" kern="0" baseline="30000" dirty="0">
                <a:solidFill>
                  <a:srgbClr val="333399"/>
                </a:solidFill>
                <a:latin typeface="Calibri" panose="020F0502020204030204" pitchFamily="34" charset="0"/>
              </a:rPr>
              <a:t>th</a:t>
            </a:r>
            <a:r>
              <a:rPr kumimoji="1" lang="en-US" altLang="ja-JP" sz="1200" b="0" kern="0" dirty="0">
                <a:solidFill>
                  <a:srgbClr val="333399"/>
                </a:solidFill>
                <a:latin typeface="Calibri" panose="020F0502020204030204" pitchFamily="34" charset="0"/>
              </a:rPr>
              <a:t> winding packs:</a:t>
            </a:r>
          </a:p>
          <a:p>
            <a:pPr marL="180975" algn="l"/>
            <a:r>
              <a:rPr kumimoji="1" lang="en-US" altLang="ja-JP" sz="1200" b="0" kern="0" dirty="0" smtClean="0">
                <a:solidFill>
                  <a:srgbClr val="333399"/>
                </a:solidFill>
                <a:latin typeface="Calibri" panose="020F0502020204030204" pitchFamily="34" charset="0"/>
              </a:rPr>
              <a:t>Cover plate (CP) welding, DP insulation, DP impregnation ongoing.</a:t>
            </a:r>
          </a:p>
          <a:p>
            <a:pPr algn="l"/>
            <a:r>
              <a:rPr kumimoji="1" lang="en-US" altLang="ja-JP" sz="1200" b="0" kern="0" dirty="0">
                <a:solidFill>
                  <a:srgbClr val="333399"/>
                </a:solidFill>
                <a:latin typeface="Calibri" panose="020F0502020204030204" pitchFamily="34" charset="0"/>
              </a:rPr>
              <a:t>6</a:t>
            </a:r>
            <a:r>
              <a:rPr kumimoji="1" lang="en-US" altLang="ja-JP" sz="1200" b="0" kern="0" baseline="30000" dirty="0" smtClean="0">
                <a:solidFill>
                  <a:srgbClr val="333399"/>
                </a:solidFill>
                <a:latin typeface="Calibri" panose="020F0502020204030204" pitchFamily="34" charset="0"/>
              </a:rPr>
              <a:t>th</a:t>
            </a:r>
            <a:r>
              <a:rPr kumimoji="1" lang="en-US" altLang="ja-JP" sz="1200" b="0" kern="0" dirty="0" smtClean="0">
                <a:solidFill>
                  <a:srgbClr val="333399"/>
                </a:solidFill>
                <a:latin typeface="Calibri" panose="020F0502020204030204" pitchFamily="34" charset="0"/>
              </a:rPr>
              <a:t> </a:t>
            </a:r>
            <a:r>
              <a:rPr kumimoji="1" lang="en-US" altLang="ja-JP" sz="1200" b="0" kern="0" dirty="0">
                <a:solidFill>
                  <a:srgbClr val="333399"/>
                </a:solidFill>
                <a:latin typeface="Calibri" panose="020F0502020204030204" pitchFamily="34" charset="0"/>
              </a:rPr>
              <a:t>winding </a:t>
            </a:r>
            <a:r>
              <a:rPr kumimoji="1" lang="en-US" altLang="ja-JP" sz="1200" b="0" kern="0" dirty="0" smtClean="0">
                <a:solidFill>
                  <a:srgbClr val="333399"/>
                </a:solidFill>
                <a:latin typeface="Calibri" panose="020F0502020204030204" pitchFamily="34" charset="0"/>
              </a:rPr>
              <a:t>pack:</a:t>
            </a:r>
            <a:endParaRPr kumimoji="1" lang="en-US" altLang="ja-JP" sz="1200" b="0" kern="0" dirty="0">
              <a:solidFill>
                <a:srgbClr val="333399"/>
              </a:solidFill>
              <a:latin typeface="Calibri" panose="020F0502020204030204" pitchFamily="34" charset="0"/>
            </a:endParaRPr>
          </a:p>
          <a:p>
            <a:pPr marL="180975" algn="l"/>
            <a:r>
              <a:rPr kumimoji="1" lang="en-US" altLang="ja-JP" sz="1200" b="0" kern="0" dirty="0" smtClean="0">
                <a:solidFill>
                  <a:srgbClr val="333399"/>
                </a:solidFill>
                <a:latin typeface="Calibri" panose="020F0502020204030204" pitchFamily="34" charset="0"/>
              </a:rPr>
              <a:t>Radial plate fabrication, transfer, conductor insulation and CP welding ongoing.</a:t>
            </a:r>
            <a:endParaRPr kumimoji="1" lang="en-US" altLang="ja-JP" sz="1200" b="0" kern="0" dirty="0">
              <a:solidFill>
                <a:srgbClr val="333399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634" y="854966"/>
            <a:ext cx="3750560" cy="281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748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0" y="411510"/>
            <a:ext cx="9144000" cy="50405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333399"/>
              </a:solidFill>
              <a:effectLst/>
              <a:latin typeface="Century Gothic" pitchFamily="34" charset="0"/>
            </a:endParaRPr>
          </a:p>
        </p:txBody>
      </p:sp>
      <p:pic>
        <p:nvPicPr>
          <p:cNvPr id="8" name="Picture 7" descr="us fla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1470"/>
            <a:ext cx="699516" cy="4572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auto">
          <a:xfrm>
            <a:off x="0" y="699542"/>
            <a:ext cx="9144000" cy="21602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333399"/>
              </a:solidFill>
              <a:effectLst/>
              <a:latin typeface="Century Gothic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51470"/>
            <a:ext cx="8207896" cy="576064"/>
          </a:xfrm>
        </p:spPr>
        <p:txBody>
          <a:bodyPr/>
          <a:lstStyle/>
          <a:p>
            <a:r>
              <a:rPr lang="en-US" sz="2800" dirty="0">
                <a:solidFill>
                  <a:srgbClr val="333399"/>
                </a:solidFill>
              </a:rPr>
              <a:t>5 of 7 Central </a:t>
            </a:r>
            <a:r>
              <a:rPr lang="en-US" sz="2800" dirty="0" smtClean="0">
                <a:solidFill>
                  <a:srgbClr val="333399"/>
                </a:solidFill>
              </a:rPr>
              <a:t>Solenoid </a:t>
            </a:r>
            <a:r>
              <a:rPr lang="en-US" sz="2800" dirty="0">
                <a:solidFill>
                  <a:srgbClr val="333399"/>
                </a:solidFill>
              </a:rPr>
              <a:t>Modules in Fabrication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2EF544FC-2316-934B-B56F-804DCE14869C}"/>
              </a:ext>
            </a:extLst>
          </p:cNvPr>
          <p:cNvSpPr txBox="1"/>
          <p:nvPr/>
        </p:nvSpPr>
        <p:spPr>
          <a:xfrm>
            <a:off x="360039" y="4011910"/>
            <a:ext cx="6120680" cy="646331"/>
          </a:xfrm>
          <a:prstGeom prst="rect">
            <a:avLst/>
          </a:prstGeom>
          <a:solidFill>
            <a:schemeClr val="bg1">
              <a:lumMod val="85000"/>
              <a:alpha val="71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stations </a:t>
            </a:r>
            <a:r>
              <a:rPr lang="en-US" sz="1200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General Atomics, from left: Preparation for vacuum pressure impregnation, post-heat treatment, ground insulation, and turn insulation.</a:t>
            </a:r>
          </a:p>
          <a:p>
            <a:endParaRPr lang="en-US" sz="1200" dirty="0">
              <a:solidFill>
                <a:srgbClr val="33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9FDD44C-91EF-944D-A519-85DDAFC6D7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034032"/>
            <a:ext cx="2223726" cy="289110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FB9AF64-4B74-AD45-8DBE-BB06176FC6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" r="3128"/>
          <a:stretch/>
        </p:blipFill>
        <p:spPr>
          <a:xfrm>
            <a:off x="360039" y="1034032"/>
            <a:ext cx="6120680" cy="289110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6B0B402-1C4E-1843-B020-0DDC1786A700}"/>
              </a:ext>
            </a:extLst>
          </p:cNvPr>
          <p:cNvSpPr txBox="1"/>
          <p:nvPr/>
        </p:nvSpPr>
        <p:spPr>
          <a:xfrm>
            <a:off x="6588224" y="3994042"/>
            <a:ext cx="2304256" cy="646331"/>
          </a:xfrm>
          <a:prstGeom prst="rect">
            <a:avLst/>
          </a:prstGeom>
          <a:solidFill>
            <a:schemeClr val="bg1">
              <a:lumMod val="85000"/>
              <a:alpha val="71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sleeve is placed over Module 1 in preparation for vacuum pressure impregnation.</a:t>
            </a:r>
          </a:p>
        </p:txBody>
      </p:sp>
    </p:spTree>
    <p:extLst>
      <p:ext uri="{BB962C8B-B14F-4D97-AF65-F5344CB8AC3E}">
        <p14:creationId xmlns:p14="http://schemas.microsoft.com/office/powerpoint/2010/main" val="84517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ITER2018_16x9">
  <a:themeElements>
    <a:clrScheme name="ITER_PPTemplate (2)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ITER_PPTemplate (2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entury Gothic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entury Gothic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1200" dirty="0" err="1" smtClean="0">
            <a:latin typeface="+mn-lt"/>
          </a:defRPr>
        </a:defPPr>
      </a:lstStyle>
    </a:txDef>
  </a:objectDefaults>
  <a:extraClrSchemeLst>
    <a:extraClrScheme>
      <a:clrScheme name="ITER_PPTemplate (2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ER_PPTemplate (2)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ER_PPTemplate (2)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ER_PPTemplate (2)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ER_PPTemplate (2)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ER_PPTemplate (2)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ITER2018_16x9.potx</Template>
  <TotalTime>5780</TotalTime>
  <Words>3061</Words>
  <Application>Microsoft Macintosh PowerPoint</Application>
  <PresentationFormat>On-screen Show (16:9)</PresentationFormat>
  <Paragraphs>392</Paragraphs>
  <Slides>49</Slides>
  <Notes>13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2" baseType="lpstr">
      <vt:lpstr>ITER2018_16x9</vt:lpstr>
      <vt:lpstr>Office Theme</vt:lpstr>
      <vt:lpstr>Document</vt:lpstr>
      <vt:lpstr>Expectations for ITER in the 2020’s</vt:lpstr>
      <vt:lpstr>The 2020’s Will See ITER Come to Life</vt:lpstr>
      <vt:lpstr>Roadmap for this Talk</vt:lpstr>
      <vt:lpstr>Who manufactures what? The ITER Members share all intellectual property</vt:lpstr>
      <vt:lpstr>PowerPoint Presentation</vt:lpstr>
      <vt:lpstr>PowerPoint Presentation</vt:lpstr>
      <vt:lpstr>PowerPoint Presentation</vt:lpstr>
      <vt:lpstr>TF Coil Winding Pack (WP), Cold Test Started </vt:lpstr>
      <vt:lpstr>5 of 7 Central Solenoid Modules in Fabrication</vt:lpstr>
      <vt:lpstr>PowerPoint Presentation</vt:lpstr>
      <vt:lpstr>PowerPoint Presentation</vt:lpstr>
      <vt:lpstr>Current Progress PF1 Coil</vt:lpstr>
      <vt:lpstr>Progress of Vacuum Vessel (VV)</vt:lpstr>
      <vt:lpstr>PowerPoint Presentation</vt:lpstr>
      <vt:lpstr>PowerPoint Presentation</vt:lpstr>
      <vt:lpstr>Building Construction and Assembly</vt:lpstr>
      <vt:lpstr>Overview of the ITER Worksite</vt:lpstr>
      <vt:lpstr>PowerPoint Presentation</vt:lpstr>
      <vt:lpstr>Rapid Progress Is Being Made in Building Construction</vt:lpstr>
      <vt:lpstr>PowerPoint Presentation</vt:lpstr>
      <vt:lpstr>PowerPoint Presentation</vt:lpstr>
      <vt:lpstr>PowerPoint Presentation</vt:lpstr>
      <vt:lpstr>Challenges of Assembly</vt:lpstr>
      <vt:lpstr>PowerPoint Presentation</vt:lpstr>
      <vt:lpstr>System Commissioning</vt:lpstr>
      <vt:lpstr>Electrical Network Being Commissioned</vt:lpstr>
      <vt:lpstr>Cooling Water System Is Being Prepared for Operation</vt:lpstr>
      <vt:lpstr>Progress of Cooling Water System </vt:lpstr>
      <vt:lpstr>PowerPoint Presentation</vt:lpstr>
      <vt:lpstr>PowerPoint Presentation</vt:lpstr>
      <vt:lpstr>Major Challenges for System Commissioning</vt:lpstr>
      <vt:lpstr>Updated ITER Research Plan</vt:lpstr>
      <vt:lpstr>PowerPoint Presentation</vt:lpstr>
      <vt:lpstr>PowerPoint Presentation</vt:lpstr>
      <vt:lpstr>Integrated/Engineering Commissioning</vt:lpstr>
      <vt:lpstr>First Pre-Fusion Power Operating Phase (PFPO-I)</vt:lpstr>
      <vt:lpstr>Disruption Physics and Mitigation</vt:lpstr>
      <vt:lpstr>PowerPoint Presentation</vt:lpstr>
      <vt:lpstr>PowerPoint Presentation</vt:lpstr>
      <vt:lpstr>Second Pre-Fusion Power Operating Phase (PFPO-2)</vt:lpstr>
      <vt:lpstr>Handling Heat and Particle Flux</vt:lpstr>
      <vt:lpstr>PowerPoint Presentation</vt:lpstr>
      <vt:lpstr>Fusion Power Operating Phases</vt:lpstr>
      <vt:lpstr>PowerPoint Presentation</vt:lpstr>
      <vt:lpstr>ITER R&amp;D Needs</vt:lpstr>
      <vt:lpstr>Preliminary Category 1 R&amp;D Needs</vt:lpstr>
      <vt:lpstr>Strategic Directions </vt:lpstr>
      <vt:lpstr>PowerPoint Presentation</vt:lpstr>
      <vt:lpstr>ITER Will Be The First Look At Burning Plasma</vt:lpstr>
    </vt:vector>
  </TitlesOfParts>
  <Company>ITER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Loving Matthew</dc:creator>
  <cp:lastModifiedBy>Tim Luce</cp:lastModifiedBy>
  <cp:revision>91</cp:revision>
  <cp:lastPrinted>2018-06-04T14:31:41Z</cp:lastPrinted>
  <dcterms:created xsi:type="dcterms:W3CDTF">2016-02-03T09:22:23Z</dcterms:created>
  <dcterms:modified xsi:type="dcterms:W3CDTF">2018-12-04T15:34:20Z</dcterms:modified>
</cp:coreProperties>
</file>