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9"/>
  </p:notesMasterIdLst>
  <p:handoutMasterIdLst>
    <p:handoutMasterId r:id="rId20"/>
  </p:handoutMasterIdLst>
  <p:sldIdLst>
    <p:sldId id="258" r:id="rId2"/>
    <p:sldId id="5664" r:id="rId3"/>
    <p:sldId id="5665" r:id="rId4"/>
    <p:sldId id="5671" r:id="rId5"/>
    <p:sldId id="337" r:id="rId6"/>
    <p:sldId id="339" r:id="rId7"/>
    <p:sldId id="5669" r:id="rId8"/>
    <p:sldId id="5666" r:id="rId9"/>
    <p:sldId id="371" r:id="rId10"/>
    <p:sldId id="5667" r:id="rId11"/>
    <p:sldId id="361" r:id="rId12"/>
    <p:sldId id="5673" r:id="rId13"/>
    <p:sldId id="5668" r:id="rId14"/>
    <p:sldId id="5670" r:id="rId15"/>
    <p:sldId id="5674" r:id="rId16"/>
    <p:sldId id="5675" r:id="rId17"/>
    <p:sldId id="5676"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5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76"/>
    <p:restoredTop sz="96461" autoAdjust="0"/>
  </p:normalViewPr>
  <p:slideViewPr>
    <p:cSldViewPr snapToGrid="0" snapToObjects="1">
      <p:cViewPr>
        <p:scale>
          <a:sx n="89" d="100"/>
          <a:sy n="89" d="100"/>
        </p:scale>
        <p:origin x="-1219" y="-1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8C60DC9-32F5-8842-BA66-D4A825317287}" type="datetimeFigureOut">
              <a:rPr lang="en-US" smtClean="0"/>
              <a:t>12/3/2018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BB3EA74-11D6-F44A-9504-B18F85E4010A}" type="slidenum">
              <a:rPr lang="en-US" smtClean="0"/>
              <a:t>‹#›</a:t>
            </a:fld>
            <a:endParaRPr lang="en-US"/>
          </a:p>
        </p:txBody>
      </p:sp>
    </p:spTree>
    <p:extLst>
      <p:ext uri="{BB962C8B-B14F-4D97-AF65-F5344CB8AC3E}">
        <p14:creationId xmlns:p14="http://schemas.microsoft.com/office/powerpoint/2010/main" val="37111394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4D7024-F78F-174C-BB6F-597B30613F90}" type="datetimeFigureOut">
              <a:rPr lang="en-US" smtClean="0"/>
              <a:t>12/3/2018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8A1C04-F9B0-C94A-B102-4470F8F34AA8}" type="slidenum">
              <a:rPr lang="en-US" smtClean="0"/>
              <a:t>‹#›</a:t>
            </a:fld>
            <a:endParaRPr lang="en-US"/>
          </a:p>
        </p:txBody>
      </p:sp>
    </p:spTree>
    <p:extLst>
      <p:ext uri="{BB962C8B-B14F-4D97-AF65-F5344CB8AC3E}">
        <p14:creationId xmlns:p14="http://schemas.microsoft.com/office/powerpoint/2010/main" val="314366432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E97A93-FF3F-C846-A0C2-873BD0A71AAB}" type="slidenum">
              <a:rPr lang="en-US" smtClean="0"/>
              <a:t>1</a:t>
            </a:fld>
            <a:endParaRPr lang="en-US" dirty="0"/>
          </a:p>
        </p:txBody>
      </p:sp>
    </p:spTree>
    <p:extLst>
      <p:ext uri="{BB962C8B-B14F-4D97-AF65-F5344CB8AC3E}">
        <p14:creationId xmlns:p14="http://schemas.microsoft.com/office/powerpoint/2010/main" val="2452406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US industry is fabricating a first-of-a-kind 1,000–metric ton, 13-meter tall, 13-tesla central solenoid electromagnet (the “heartbeat” of ITER). </a:t>
            </a:r>
            <a:r>
              <a:rPr lang="en-US" sz="1200" kern="1200" dirty="0">
                <a:solidFill>
                  <a:schemeClr val="tx1"/>
                </a:solidFill>
                <a:effectLst/>
                <a:latin typeface="+mn-lt"/>
                <a:ea typeface="+mn-ea"/>
                <a:cs typeface="+mn-cs"/>
              </a:rPr>
              <a:t>A new manufacturing facility has been developed at General Atomics in Poway, CA with ten high tech workstations, including a 4K test station for magnet testing. Industrial partners have developed new techniques to fabricate large-scale components to ITER requirements.</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Key contributors: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Modules: General Atomics (Poway, CA), Cryogenic Materials, Inc. (Boulder, CO)</a:t>
            </a:r>
          </a:p>
          <a:p>
            <a:r>
              <a:rPr lang="en-US" sz="1200" kern="1200" dirty="0">
                <a:solidFill>
                  <a:schemeClr val="tx1"/>
                </a:solidFill>
                <a:effectLst/>
                <a:latin typeface="+mn-lt"/>
                <a:ea typeface="+mn-ea"/>
                <a:cs typeface="+mn-cs"/>
              </a:rPr>
              <a:t>Structural support components: Precision Custom Components (York, PA), Major Tool &amp; Major (Indianapolis, IN), </a:t>
            </a:r>
            <a:r>
              <a:rPr lang="en-US" sz="1200" kern="1200" dirty="0" err="1">
                <a:solidFill>
                  <a:schemeClr val="tx1"/>
                </a:solidFill>
                <a:effectLst/>
                <a:latin typeface="+mn-lt"/>
                <a:ea typeface="+mn-ea"/>
                <a:cs typeface="+mn-cs"/>
              </a:rPr>
              <a:t>Superbolt</a:t>
            </a:r>
            <a:r>
              <a:rPr lang="en-US" sz="1200" kern="1200" dirty="0">
                <a:solidFill>
                  <a:schemeClr val="tx1"/>
                </a:solidFill>
                <a:effectLst/>
                <a:latin typeface="+mn-lt"/>
                <a:ea typeface="+mn-ea"/>
                <a:cs typeface="+mn-cs"/>
              </a:rPr>
              <a:t> (Carnegie, PA), Petersen, Inc. (Ogden, UT), Hamill Manufacturing, G&amp;G Steel (Russellville, AL), Martinez &amp; </a:t>
            </a:r>
            <a:r>
              <a:rPr lang="en-US" sz="1200" kern="1200" dirty="0" err="1">
                <a:solidFill>
                  <a:schemeClr val="tx1"/>
                </a:solidFill>
                <a:effectLst/>
                <a:latin typeface="+mn-lt"/>
                <a:ea typeface="+mn-ea"/>
                <a:cs typeface="+mn-cs"/>
              </a:rPr>
              <a:t>Turek</a:t>
            </a:r>
            <a:r>
              <a:rPr lang="en-US" sz="1200" kern="1200" dirty="0">
                <a:solidFill>
                  <a:schemeClr val="tx1"/>
                </a:solidFill>
                <a:effectLst/>
                <a:latin typeface="+mn-lt"/>
                <a:ea typeface="+mn-ea"/>
                <a:cs typeface="+mn-cs"/>
              </a:rPr>
              <a:t>, Inc. (Rialto, CA), </a:t>
            </a:r>
            <a:r>
              <a:rPr lang="en-US" sz="1200" kern="1200" dirty="0" err="1">
                <a:solidFill>
                  <a:schemeClr val="tx1"/>
                </a:solidFill>
                <a:effectLst/>
                <a:latin typeface="+mn-lt"/>
                <a:ea typeface="+mn-ea"/>
                <a:cs typeface="+mn-cs"/>
              </a:rPr>
              <a:t>Cryomagnetics</a:t>
            </a:r>
            <a:r>
              <a:rPr lang="en-US" sz="1200" kern="1200" dirty="0">
                <a:solidFill>
                  <a:schemeClr val="tx1"/>
                </a:solidFill>
                <a:effectLst/>
                <a:latin typeface="+mn-lt"/>
                <a:ea typeface="+mn-ea"/>
                <a:cs typeface="+mn-cs"/>
              </a:rPr>
              <a:t> (Oak Ridge, TN)</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a:spcBef>
                <a:spcPts val="300"/>
              </a:spcBef>
            </a:pPr>
            <a:endParaRPr lang="en-US" sz="1200" dirty="0">
              <a:solidFill>
                <a:srgbClr val="FF0000"/>
              </a:solidFill>
              <a:latin typeface="Arial"/>
              <a:cs typeface="Arial"/>
            </a:endParaRPr>
          </a:p>
          <a:p>
            <a:pPr>
              <a:spcBef>
                <a:spcPts val="300"/>
              </a:spcBef>
            </a:pPr>
            <a:endParaRPr lang="en-US" sz="1200" dirty="0">
              <a:solidFill>
                <a:srgbClr val="FF0000"/>
              </a:solidFill>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E88A1C04-F9B0-C94A-B102-4470F8F34AA8}" type="slidenum">
              <a:rPr lang="en-US" smtClean="0"/>
              <a:t>5</a:t>
            </a:fld>
            <a:endParaRPr lang="en-US"/>
          </a:p>
        </p:txBody>
      </p:sp>
    </p:spTree>
    <p:extLst>
      <p:ext uri="{BB962C8B-B14F-4D97-AF65-F5344CB8AC3E}">
        <p14:creationId xmlns:p14="http://schemas.microsoft.com/office/powerpoint/2010/main" val="853312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8A1C04-F9B0-C94A-B102-4470F8F34AA8}" type="slidenum">
              <a:rPr lang="en-US" smtClean="0"/>
              <a:t>6</a:t>
            </a:fld>
            <a:endParaRPr lang="en-US"/>
          </a:p>
        </p:txBody>
      </p:sp>
    </p:spTree>
    <p:extLst>
      <p:ext uri="{BB962C8B-B14F-4D97-AF65-F5344CB8AC3E}">
        <p14:creationId xmlns:p14="http://schemas.microsoft.com/office/powerpoint/2010/main" val="1185056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8A1C04-F9B0-C94A-B102-4470F8F34AA8}" type="slidenum">
              <a:rPr lang="en-US" smtClean="0"/>
              <a:t>9</a:t>
            </a:fld>
            <a:endParaRPr lang="en-US"/>
          </a:p>
        </p:txBody>
      </p:sp>
    </p:spTree>
    <p:extLst>
      <p:ext uri="{BB962C8B-B14F-4D97-AF65-F5344CB8AC3E}">
        <p14:creationId xmlns:p14="http://schemas.microsoft.com/office/powerpoint/2010/main" val="853312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8A1C04-F9B0-C94A-B102-4470F8F34AA8}" type="slidenum">
              <a:rPr lang="en-US" smtClean="0"/>
              <a:t>11</a:t>
            </a:fld>
            <a:endParaRPr lang="en-US"/>
          </a:p>
        </p:txBody>
      </p:sp>
    </p:spTree>
    <p:extLst>
      <p:ext uri="{BB962C8B-B14F-4D97-AF65-F5344CB8AC3E}">
        <p14:creationId xmlns:p14="http://schemas.microsoft.com/office/powerpoint/2010/main" val="853312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8A1C04-F9B0-C94A-B102-4470F8F34AA8}" type="slidenum">
              <a:rPr lang="en-US" smtClean="0"/>
              <a:t>12</a:t>
            </a:fld>
            <a:endParaRPr lang="en-US"/>
          </a:p>
        </p:txBody>
      </p:sp>
    </p:spTree>
    <p:extLst>
      <p:ext uri="{BB962C8B-B14F-4D97-AF65-F5344CB8AC3E}">
        <p14:creationId xmlns:p14="http://schemas.microsoft.com/office/powerpoint/2010/main" val="3003944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43259437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Sauthoff | FPA</a:t>
            </a:r>
          </a:p>
        </p:txBody>
      </p:sp>
      <p:sp>
        <p:nvSpPr>
          <p:cNvPr id="5" name="Slide Number Placeholder 4"/>
          <p:cNvSpPr>
            <a:spLocks noGrp="1"/>
          </p:cNvSpPr>
          <p:nvPr>
            <p:ph type="sldNum" sz="quarter" idx="12"/>
          </p:nvPr>
        </p:nvSpPr>
        <p:spPr/>
        <p:txBody>
          <a:bodyPr/>
          <a:lstStyle/>
          <a:p>
            <a:fld id="{8274E5B4-D27C-9346-BCE7-FA7EB5913382}" type="slidenum">
              <a:rPr lang="en-US" smtClean="0"/>
              <a:t>‹#›</a:t>
            </a:fld>
            <a:endParaRPr lang="en-US"/>
          </a:p>
        </p:txBody>
      </p:sp>
    </p:spTree>
    <p:extLst>
      <p:ext uri="{BB962C8B-B14F-4D97-AF65-F5344CB8AC3E}">
        <p14:creationId xmlns:p14="http://schemas.microsoft.com/office/powerpoint/2010/main" val="34934073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2510" y="6519466"/>
            <a:ext cx="9144000" cy="3651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userDrawn="1"/>
        </p:nvSpPr>
        <p:spPr>
          <a:xfrm>
            <a:off x="0" y="0"/>
            <a:ext cx="9144000" cy="124837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31681"/>
            <a:ext cx="6765235"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47587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5458040" y="6475878"/>
            <a:ext cx="323958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t>Sauthoff | FPA</a:t>
            </a:r>
          </a:p>
        </p:txBody>
      </p:sp>
      <p:sp>
        <p:nvSpPr>
          <p:cNvPr id="6" name="Slide Number Placeholder 5"/>
          <p:cNvSpPr>
            <a:spLocks noGrp="1"/>
          </p:cNvSpPr>
          <p:nvPr>
            <p:ph type="sldNum" sz="quarter" idx="4"/>
          </p:nvPr>
        </p:nvSpPr>
        <p:spPr>
          <a:xfrm>
            <a:off x="4256116" y="6475878"/>
            <a:ext cx="86103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8274E5B4-D27C-9346-BCE7-FA7EB5913382}" type="slidenum">
              <a:rPr lang="en-US" smtClean="0"/>
              <a:pPr/>
              <a:t>‹#›</a:t>
            </a:fld>
            <a:endParaRPr lang="en-US"/>
          </a:p>
        </p:txBody>
      </p:sp>
    </p:spTree>
    <p:extLst>
      <p:ext uri="{BB962C8B-B14F-4D97-AF65-F5344CB8AC3E}">
        <p14:creationId xmlns:p14="http://schemas.microsoft.com/office/powerpoint/2010/main" val="2160274318"/>
      </p:ext>
    </p:extLst>
  </p:cSld>
  <p:clrMap bg1="lt1" tx1="dk1" bg2="lt2" tx2="dk2" accent1="accent1" accent2="accent2" accent3="accent3" accent4="accent4" accent5="accent5" accent6="accent6" hlink="hlink" folHlink="folHlink"/>
  <p:sldLayoutIdLst>
    <p:sldLayoutId id="2147483649" r:id="rId1"/>
    <p:sldLayoutId id="2147483654" r:id="rId2"/>
  </p:sldLayoutIdLst>
  <p:hf hdr="0" dt="0"/>
  <p:txStyles>
    <p:titleStyle>
      <a:lvl1pPr algn="l" defTabSz="457200" rtl="0" eaLnBrk="1" latinLnBrk="0" hangingPunct="1">
        <a:spcBef>
          <a:spcPct val="0"/>
        </a:spcBef>
        <a:buNone/>
        <a:defRPr sz="3200" b="1" kern="1200">
          <a:solidFill>
            <a:srgbClr val="FFB500"/>
          </a:solidFill>
          <a:latin typeface="Arial"/>
          <a:ea typeface="+mj-ea"/>
          <a:cs typeface="Arial"/>
        </a:defRPr>
      </a:lvl1pPr>
    </p:titleStyle>
    <p:bodyStyle>
      <a:lvl1pPr marL="256032" indent="-256032" algn="l" defTabSz="457200" rtl="0" eaLnBrk="1" latinLnBrk="0" hangingPunct="1">
        <a:spcBef>
          <a:spcPct val="20000"/>
        </a:spcBef>
        <a:buFont typeface="Arial"/>
        <a:buChar char="•"/>
        <a:defRPr sz="2800" kern="1200">
          <a:solidFill>
            <a:schemeClr val="tx1"/>
          </a:solidFill>
          <a:latin typeface="Arial"/>
          <a:ea typeface="+mn-ea"/>
          <a:cs typeface="Arial"/>
        </a:defRPr>
      </a:lvl1pPr>
      <a:lvl2pPr marL="649224" indent="-283464"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t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40195" y="685291"/>
            <a:ext cx="4170956" cy="1812821"/>
          </a:xfrm>
        </p:spPr>
        <p:txBody>
          <a:bodyPr>
            <a:normAutofit/>
          </a:bodyPr>
          <a:lstStyle/>
          <a:p>
            <a:r>
              <a:rPr lang="en-US" sz="3600" b="1" dirty="0"/>
              <a:t>US ITER </a:t>
            </a:r>
            <a:r>
              <a:rPr lang="en-US" sz="3600" dirty="0"/>
              <a:t>Progress</a:t>
            </a:r>
            <a:endParaRPr lang="en-US" sz="3600" b="1" dirty="0"/>
          </a:p>
        </p:txBody>
      </p:sp>
      <p:sp>
        <p:nvSpPr>
          <p:cNvPr id="3" name="Subtitle 2"/>
          <p:cNvSpPr>
            <a:spLocks noGrp="1"/>
          </p:cNvSpPr>
          <p:nvPr>
            <p:ph type="subTitle" idx="1"/>
          </p:nvPr>
        </p:nvSpPr>
        <p:spPr>
          <a:xfrm>
            <a:off x="640195" y="2613262"/>
            <a:ext cx="4733365" cy="1083699"/>
          </a:xfrm>
        </p:spPr>
        <p:txBody>
          <a:bodyPr/>
          <a:lstStyle/>
          <a:p>
            <a:pPr algn="l"/>
            <a:r>
              <a:rPr lang="en-US" sz="1800" b="1" dirty="0">
                <a:solidFill>
                  <a:schemeClr val="bg1"/>
                </a:solidFill>
              </a:rPr>
              <a:t>Ned R. </a:t>
            </a:r>
            <a:r>
              <a:rPr lang="en-US" sz="1800" b="1" dirty="0" err="1">
                <a:solidFill>
                  <a:schemeClr val="bg1"/>
                </a:solidFill>
              </a:rPr>
              <a:t>Sauthoff</a:t>
            </a:r>
            <a:endParaRPr lang="en-US" sz="1800" b="1" dirty="0">
              <a:solidFill>
                <a:schemeClr val="bg1"/>
              </a:solidFill>
            </a:endParaRPr>
          </a:p>
          <a:p>
            <a:pPr algn="l"/>
            <a:r>
              <a:rPr lang="en-US" sz="1800" i="1" dirty="0">
                <a:solidFill>
                  <a:schemeClr val="bg1"/>
                </a:solidFill>
              </a:rPr>
              <a:t>Director, US ITER Project Office</a:t>
            </a:r>
          </a:p>
        </p:txBody>
      </p:sp>
      <p:sp>
        <p:nvSpPr>
          <p:cNvPr id="11" name="Subtitle 2"/>
          <p:cNvSpPr txBox="1">
            <a:spLocks/>
          </p:cNvSpPr>
          <p:nvPr/>
        </p:nvSpPr>
        <p:spPr>
          <a:xfrm>
            <a:off x="640195" y="3823974"/>
            <a:ext cx="3799286" cy="843627"/>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800" b="1" i="1" dirty="0">
                <a:solidFill>
                  <a:srgbClr val="FFFFFF"/>
                </a:solidFill>
                <a:latin typeface="Arial"/>
                <a:cs typeface="Arial"/>
              </a:rPr>
              <a:t>Fusion Power Associates</a:t>
            </a:r>
          </a:p>
          <a:p>
            <a:pPr algn="l"/>
            <a:r>
              <a:rPr lang="en-US" sz="1800" b="1" i="1" dirty="0">
                <a:solidFill>
                  <a:srgbClr val="FFFFFF"/>
                </a:solidFill>
                <a:latin typeface="Arial"/>
                <a:cs typeface="Arial"/>
              </a:rPr>
              <a:t>December 5, 2018</a:t>
            </a:r>
          </a:p>
        </p:txBody>
      </p:sp>
    </p:spTree>
    <p:extLst>
      <p:ext uri="{BB962C8B-B14F-4D97-AF65-F5344CB8AC3E}">
        <p14:creationId xmlns:p14="http://schemas.microsoft.com/office/powerpoint/2010/main" val="2103807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C905A7-3FB0-1B47-88AC-5B722FC24B2E}"/>
              </a:ext>
            </a:extLst>
          </p:cNvPr>
          <p:cNvSpPr>
            <a:spLocks noGrp="1"/>
          </p:cNvSpPr>
          <p:nvPr>
            <p:ph type="title"/>
          </p:nvPr>
        </p:nvSpPr>
        <p:spPr/>
        <p:txBody>
          <a:bodyPr/>
          <a:lstStyle/>
          <a:p>
            <a:r>
              <a:rPr lang="en-US" dirty="0"/>
              <a:t>Heat Treatment</a:t>
            </a:r>
          </a:p>
        </p:txBody>
      </p:sp>
      <p:pic>
        <p:nvPicPr>
          <p:cNvPr id="9" name="Picture 8">
            <a:extLst>
              <a:ext uri="{FF2B5EF4-FFF2-40B4-BE49-F238E27FC236}">
                <a16:creationId xmlns:a16="http://schemas.microsoft.com/office/drawing/2014/main" xmlns="" id="{86398349-ED4D-7B4A-8143-564208375694}"/>
              </a:ext>
            </a:extLst>
          </p:cNvPr>
          <p:cNvPicPr>
            <a:picLocks noChangeAspect="1"/>
          </p:cNvPicPr>
          <p:nvPr/>
        </p:nvPicPr>
        <p:blipFill rotWithShape="1">
          <a:blip r:embed="rId2"/>
          <a:srcRect l="1165" t="16679" b="5470"/>
          <a:stretch/>
        </p:blipFill>
        <p:spPr>
          <a:xfrm>
            <a:off x="-24415" y="1103660"/>
            <a:ext cx="9168415" cy="5412550"/>
          </a:xfrm>
          <a:prstGeom prst="rect">
            <a:avLst/>
          </a:prstGeom>
        </p:spPr>
      </p:pic>
      <p:sp>
        <p:nvSpPr>
          <p:cNvPr id="12" name="TextBox 11">
            <a:extLst>
              <a:ext uri="{FF2B5EF4-FFF2-40B4-BE49-F238E27FC236}">
                <a16:creationId xmlns:a16="http://schemas.microsoft.com/office/drawing/2014/main" xmlns="" id="{18807913-2E1C-9149-A290-E1DC33494F1C}"/>
              </a:ext>
            </a:extLst>
          </p:cNvPr>
          <p:cNvSpPr txBox="1"/>
          <p:nvPr/>
        </p:nvSpPr>
        <p:spPr>
          <a:xfrm>
            <a:off x="5287617" y="1098897"/>
            <a:ext cx="3856383" cy="523220"/>
          </a:xfrm>
          <a:prstGeom prst="rect">
            <a:avLst/>
          </a:prstGeom>
          <a:solidFill>
            <a:schemeClr val="bg1">
              <a:lumMod val="65000"/>
              <a:alpha val="72000"/>
            </a:schemeClr>
          </a:solidFill>
        </p:spPr>
        <p:txBody>
          <a:bodyPr wrap="square" rtlCol="0">
            <a:spAutoFit/>
          </a:bodyPr>
          <a:lstStyle/>
          <a:p>
            <a:pPr algn="r"/>
            <a:r>
              <a:rPr lang="en-US" sz="1400" dirty="0">
                <a:solidFill>
                  <a:schemeClr val="bg1"/>
                </a:solidFill>
                <a:latin typeface="Arial"/>
                <a:cs typeface="Arial"/>
              </a:rPr>
              <a:t>Module 4 is preparing for heat treatment.</a:t>
            </a:r>
          </a:p>
          <a:p>
            <a:pPr algn="r"/>
            <a:r>
              <a:rPr lang="en-US" sz="1400" dirty="0">
                <a:solidFill>
                  <a:schemeClr val="bg1"/>
                </a:solidFill>
                <a:latin typeface="Arial"/>
                <a:cs typeface="Arial"/>
              </a:rPr>
              <a:t>Photo: GA</a:t>
            </a:r>
          </a:p>
        </p:txBody>
      </p:sp>
      <p:sp>
        <p:nvSpPr>
          <p:cNvPr id="7" name="Slide Number Placeholder 14">
            <a:extLst>
              <a:ext uri="{FF2B5EF4-FFF2-40B4-BE49-F238E27FC236}">
                <a16:creationId xmlns:a16="http://schemas.microsoft.com/office/drawing/2014/main" xmlns="" id="{C0AEAFFB-1E60-D946-A868-46F7879DA50E}"/>
              </a:ext>
            </a:extLst>
          </p:cNvPr>
          <p:cNvSpPr>
            <a:spLocks noGrp="1"/>
          </p:cNvSpPr>
          <p:nvPr>
            <p:ph type="sldNum" sz="quarter" idx="12"/>
          </p:nvPr>
        </p:nvSpPr>
        <p:spPr>
          <a:xfrm>
            <a:off x="4256116" y="6518082"/>
            <a:ext cx="861038" cy="365125"/>
          </a:xfrm>
        </p:spPr>
        <p:txBody>
          <a:bodyPr/>
          <a:lstStyle/>
          <a:p>
            <a:fld id="{8274E5B4-D27C-9346-BCE7-FA7EB5913382}" type="slidenum">
              <a:rPr lang="en-US" sz="1000" smtClean="0"/>
              <a:t>10</a:t>
            </a:fld>
            <a:endParaRPr lang="en-US" sz="1000" dirty="0"/>
          </a:p>
        </p:txBody>
      </p:sp>
      <p:sp>
        <p:nvSpPr>
          <p:cNvPr id="8" name="Footer Placeholder 2">
            <a:extLst>
              <a:ext uri="{FF2B5EF4-FFF2-40B4-BE49-F238E27FC236}">
                <a16:creationId xmlns:a16="http://schemas.microsoft.com/office/drawing/2014/main" xmlns="" id="{0B0D7AB9-1323-2947-954D-894B28C38D7F}"/>
              </a:ext>
            </a:extLst>
          </p:cNvPr>
          <p:cNvSpPr>
            <a:spLocks noGrp="1"/>
          </p:cNvSpPr>
          <p:nvPr>
            <p:ph type="ftr" sz="quarter" idx="11"/>
          </p:nvPr>
        </p:nvSpPr>
        <p:spPr>
          <a:xfrm>
            <a:off x="5458040" y="6518082"/>
            <a:ext cx="3239580" cy="365125"/>
          </a:xfrm>
        </p:spPr>
        <p:txBody>
          <a:bodyPr/>
          <a:lstStyle/>
          <a:p>
            <a:r>
              <a:rPr lang="en-US" sz="1000" dirty="0" err="1"/>
              <a:t>Sauthoff</a:t>
            </a:r>
            <a:r>
              <a:rPr lang="en-US" sz="1000" dirty="0"/>
              <a:t> | FPA</a:t>
            </a:r>
          </a:p>
        </p:txBody>
      </p:sp>
      <p:sp>
        <p:nvSpPr>
          <p:cNvPr id="10" name="Footer Placeholder 2">
            <a:extLst>
              <a:ext uri="{FF2B5EF4-FFF2-40B4-BE49-F238E27FC236}">
                <a16:creationId xmlns:a16="http://schemas.microsoft.com/office/drawing/2014/main" xmlns="" id="{C409238B-E50F-AC43-A5F1-CC589386BD49}"/>
              </a:ext>
            </a:extLst>
          </p:cNvPr>
          <p:cNvSpPr txBox="1">
            <a:spLocks/>
          </p:cNvSpPr>
          <p:nvPr/>
        </p:nvSpPr>
        <p:spPr>
          <a:xfrm>
            <a:off x="490596" y="6518082"/>
            <a:ext cx="101353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00" dirty="0"/>
              <a:t>12-5-2018</a:t>
            </a:r>
          </a:p>
        </p:txBody>
      </p:sp>
    </p:spTree>
    <p:extLst>
      <p:ext uri="{BB962C8B-B14F-4D97-AF65-F5344CB8AC3E}">
        <p14:creationId xmlns:p14="http://schemas.microsoft.com/office/powerpoint/2010/main" val="396791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681"/>
            <a:ext cx="8472905" cy="1143000"/>
          </a:xfrm>
        </p:spPr>
        <p:txBody>
          <a:bodyPr>
            <a:normAutofit/>
          </a:bodyPr>
          <a:lstStyle/>
          <a:p>
            <a:r>
              <a:rPr lang="en-US" dirty="0"/>
              <a:t>Turn Insulation</a:t>
            </a:r>
          </a:p>
        </p:txBody>
      </p:sp>
      <p:pic>
        <p:nvPicPr>
          <p:cNvPr id="8" name="Picture 7" descr="CS Module 1_turn insul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74681"/>
            <a:ext cx="9144000" cy="5394960"/>
          </a:xfrm>
          <a:prstGeom prst="rect">
            <a:avLst/>
          </a:prstGeom>
        </p:spPr>
      </p:pic>
      <p:sp>
        <p:nvSpPr>
          <p:cNvPr id="6" name="Rectangle 5"/>
          <p:cNvSpPr/>
          <p:nvPr/>
        </p:nvSpPr>
        <p:spPr>
          <a:xfrm>
            <a:off x="6866626" y="1192964"/>
            <a:ext cx="2277374" cy="461665"/>
          </a:xfrm>
          <a:prstGeom prst="rect">
            <a:avLst/>
          </a:prstGeom>
          <a:solidFill>
            <a:schemeClr val="bg1">
              <a:lumMod val="50000"/>
              <a:alpha val="70000"/>
            </a:schemeClr>
          </a:solidFill>
        </p:spPr>
        <p:txBody>
          <a:bodyPr wrap="square">
            <a:spAutoFit/>
          </a:bodyPr>
          <a:lstStyle/>
          <a:p>
            <a:pPr algn="r"/>
            <a:r>
              <a:rPr lang="en-US" sz="1200" dirty="0">
                <a:solidFill>
                  <a:schemeClr val="bg1"/>
                </a:solidFill>
                <a:latin typeface="Arial"/>
                <a:cs typeface="Arial"/>
              </a:rPr>
              <a:t>Module 3 is in turn insulation.</a:t>
            </a:r>
          </a:p>
          <a:p>
            <a:pPr algn="r"/>
            <a:r>
              <a:rPr lang="en-US" sz="1200" dirty="0">
                <a:solidFill>
                  <a:schemeClr val="bg1"/>
                </a:solidFill>
                <a:latin typeface="Arial"/>
                <a:cs typeface="Arial"/>
              </a:rPr>
              <a:t>Photo: GA</a:t>
            </a:r>
          </a:p>
        </p:txBody>
      </p:sp>
      <p:sp>
        <p:nvSpPr>
          <p:cNvPr id="10" name="Slide Number Placeholder 14">
            <a:extLst>
              <a:ext uri="{FF2B5EF4-FFF2-40B4-BE49-F238E27FC236}">
                <a16:creationId xmlns:a16="http://schemas.microsoft.com/office/drawing/2014/main" xmlns="" id="{55C1B80B-8ABB-AC4C-8CD6-6DF3F4424B5C}"/>
              </a:ext>
            </a:extLst>
          </p:cNvPr>
          <p:cNvSpPr>
            <a:spLocks noGrp="1"/>
          </p:cNvSpPr>
          <p:nvPr>
            <p:ph type="sldNum" sz="quarter" idx="12"/>
          </p:nvPr>
        </p:nvSpPr>
        <p:spPr>
          <a:xfrm>
            <a:off x="4256116" y="6518082"/>
            <a:ext cx="861038" cy="365125"/>
          </a:xfrm>
        </p:spPr>
        <p:txBody>
          <a:bodyPr/>
          <a:lstStyle/>
          <a:p>
            <a:fld id="{8274E5B4-D27C-9346-BCE7-FA7EB5913382}" type="slidenum">
              <a:rPr lang="en-US" sz="1000" smtClean="0"/>
              <a:t>11</a:t>
            </a:fld>
            <a:endParaRPr lang="en-US" sz="1000" dirty="0"/>
          </a:p>
        </p:txBody>
      </p:sp>
      <p:sp>
        <p:nvSpPr>
          <p:cNvPr id="11" name="Footer Placeholder 2">
            <a:extLst>
              <a:ext uri="{FF2B5EF4-FFF2-40B4-BE49-F238E27FC236}">
                <a16:creationId xmlns:a16="http://schemas.microsoft.com/office/drawing/2014/main" xmlns="" id="{A7CBDBA5-A2B3-454B-AF60-DF5F4515B770}"/>
              </a:ext>
            </a:extLst>
          </p:cNvPr>
          <p:cNvSpPr>
            <a:spLocks noGrp="1"/>
          </p:cNvSpPr>
          <p:nvPr>
            <p:ph type="ftr" sz="quarter" idx="11"/>
          </p:nvPr>
        </p:nvSpPr>
        <p:spPr>
          <a:xfrm>
            <a:off x="5458040" y="6518082"/>
            <a:ext cx="3239580" cy="365125"/>
          </a:xfrm>
        </p:spPr>
        <p:txBody>
          <a:bodyPr/>
          <a:lstStyle/>
          <a:p>
            <a:r>
              <a:rPr lang="en-US" sz="1000" dirty="0" err="1"/>
              <a:t>Sauthoff</a:t>
            </a:r>
            <a:r>
              <a:rPr lang="en-US" sz="1000" dirty="0"/>
              <a:t> | FPA</a:t>
            </a:r>
          </a:p>
        </p:txBody>
      </p:sp>
      <p:sp>
        <p:nvSpPr>
          <p:cNvPr id="12" name="Footer Placeholder 2">
            <a:extLst>
              <a:ext uri="{FF2B5EF4-FFF2-40B4-BE49-F238E27FC236}">
                <a16:creationId xmlns:a16="http://schemas.microsoft.com/office/drawing/2014/main" xmlns="" id="{7730307D-1C06-0C4E-826F-57401848E44F}"/>
              </a:ext>
            </a:extLst>
          </p:cNvPr>
          <p:cNvSpPr txBox="1">
            <a:spLocks/>
          </p:cNvSpPr>
          <p:nvPr/>
        </p:nvSpPr>
        <p:spPr>
          <a:xfrm>
            <a:off x="490596" y="6518082"/>
            <a:ext cx="101353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00" dirty="0"/>
              <a:t>12-5-2018</a:t>
            </a:r>
          </a:p>
        </p:txBody>
      </p:sp>
    </p:spTree>
    <p:extLst>
      <p:ext uri="{BB962C8B-B14F-4D97-AF65-F5344CB8AC3E}">
        <p14:creationId xmlns:p14="http://schemas.microsoft.com/office/powerpoint/2010/main" val="4071619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urn Insulation Time Lapse">
            <a:hlinkClick r:id="" action="ppaction://media"/>
            <a:extLst>
              <a:ext uri="{FF2B5EF4-FFF2-40B4-BE49-F238E27FC236}">
                <a16:creationId xmlns:a16="http://schemas.microsoft.com/office/drawing/2014/main" xmlns="" id="{30CF47B1-9716-7742-801E-EEA035D60AB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29426"/>
            <a:ext cx="9144000" cy="5143500"/>
          </a:xfrm>
          <a:prstGeom prst="rect">
            <a:avLst/>
          </a:prstGeom>
        </p:spPr>
      </p:pic>
      <p:sp>
        <p:nvSpPr>
          <p:cNvPr id="9" name="Rectangle 8">
            <a:extLst>
              <a:ext uri="{FF2B5EF4-FFF2-40B4-BE49-F238E27FC236}">
                <a16:creationId xmlns:a16="http://schemas.microsoft.com/office/drawing/2014/main" xmlns="" id="{FAA55254-6D42-814E-B4CC-B1909458B5CB}"/>
              </a:ext>
            </a:extLst>
          </p:cNvPr>
          <p:cNvSpPr/>
          <p:nvPr/>
        </p:nvSpPr>
        <p:spPr>
          <a:xfrm>
            <a:off x="0" y="6076536"/>
            <a:ext cx="9144000" cy="50069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31681"/>
            <a:ext cx="8472905" cy="1143000"/>
          </a:xfrm>
        </p:spPr>
        <p:txBody>
          <a:bodyPr>
            <a:normAutofit/>
          </a:bodyPr>
          <a:lstStyle/>
          <a:p>
            <a:r>
              <a:rPr lang="en-US" dirty="0"/>
              <a:t>Turn Insulation in Action</a:t>
            </a:r>
          </a:p>
        </p:txBody>
      </p:sp>
      <p:sp>
        <p:nvSpPr>
          <p:cNvPr id="7" name="Slide Number Placeholder 14">
            <a:extLst>
              <a:ext uri="{FF2B5EF4-FFF2-40B4-BE49-F238E27FC236}">
                <a16:creationId xmlns:a16="http://schemas.microsoft.com/office/drawing/2014/main" xmlns="" id="{6299097D-A37F-E349-827E-EA0C6665B7B5}"/>
              </a:ext>
            </a:extLst>
          </p:cNvPr>
          <p:cNvSpPr>
            <a:spLocks noGrp="1"/>
          </p:cNvSpPr>
          <p:nvPr>
            <p:ph type="sldNum" sz="quarter" idx="12"/>
          </p:nvPr>
        </p:nvSpPr>
        <p:spPr>
          <a:xfrm>
            <a:off x="4256116" y="6518082"/>
            <a:ext cx="861038" cy="365125"/>
          </a:xfrm>
        </p:spPr>
        <p:txBody>
          <a:bodyPr/>
          <a:lstStyle/>
          <a:p>
            <a:fld id="{8274E5B4-D27C-9346-BCE7-FA7EB5913382}" type="slidenum">
              <a:rPr lang="en-US" sz="1000" smtClean="0"/>
              <a:t>12</a:t>
            </a:fld>
            <a:endParaRPr lang="en-US" sz="1000" dirty="0"/>
          </a:p>
        </p:txBody>
      </p:sp>
      <p:sp>
        <p:nvSpPr>
          <p:cNvPr id="8" name="Footer Placeholder 2">
            <a:extLst>
              <a:ext uri="{FF2B5EF4-FFF2-40B4-BE49-F238E27FC236}">
                <a16:creationId xmlns:a16="http://schemas.microsoft.com/office/drawing/2014/main" xmlns="" id="{EAF570DD-8934-0E4E-92E1-3EF6874C99F9}"/>
              </a:ext>
            </a:extLst>
          </p:cNvPr>
          <p:cNvSpPr>
            <a:spLocks noGrp="1"/>
          </p:cNvSpPr>
          <p:nvPr>
            <p:ph type="ftr" sz="quarter" idx="11"/>
          </p:nvPr>
        </p:nvSpPr>
        <p:spPr>
          <a:xfrm>
            <a:off x="5458040" y="6518082"/>
            <a:ext cx="3239580" cy="365125"/>
          </a:xfrm>
        </p:spPr>
        <p:txBody>
          <a:bodyPr/>
          <a:lstStyle/>
          <a:p>
            <a:r>
              <a:rPr lang="en-US" sz="1000" dirty="0" err="1"/>
              <a:t>Sauthoff</a:t>
            </a:r>
            <a:r>
              <a:rPr lang="en-US" sz="1000" dirty="0"/>
              <a:t> | FPA</a:t>
            </a:r>
          </a:p>
        </p:txBody>
      </p:sp>
      <p:sp>
        <p:nvSpPr>
          <p:cNvPr id="10" name="Footer Placeholder 2">
            <a:extLst>
              <a:ext uri="{FF2B5EF4-FFF2-40B4-BE49-F238E27FC236}">
                <a16:creationId xmlns:a16="http://schemas.microsoft.com/office/drawing/2014/main" xmlns="" id="{6E646DD4-9B0F-EC4D-A6E5-5B60A8D84449}"/>
              </a:ext>
            </a:extLst>
          </p:cNvPr>
          <p:cNvSpPr txBox="1">
            <a:spLocks/>
          </p:cNvSpPr>
          <p:nvPr/>
        </p:nvSpPr>
        <p:spPr>
          <a:xfrm>
            <a:off x="490596" y="6518082"/>
            <a:ext cx="101353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00" dirty="0"/>
              <a:t>12-5-2018</a:t>
            </a:r>
          </a:p>
        </p:txBody>
      </p:sp>
    </p:spTree>
    <p:extLst>
      <p:ext uri="{BB962C8B-B14F-4D97-AF65-F5344CB8AC3E}">
        <p14:creationId xmlns:p14="http://schemas.microsoft.com/office/powerpoint/2010/main" val="98558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C905A7-3FB0-1B47-88AC-5B722FC24B2E}"/>
              </a:ext>
            </a:extLst>
          </p:cNvPr>
          <p:cNvSpPr>
            <a:spLocks noGrp="1"/>
          </p:cNvSpPr>
          <p:nvPr>
            <p:ph type="title"/>
          </p:nvPr>
        </p:nvSpPr>
        <p:spPr>
          <a:xfrm>
            <a:off x="457200" y="31681"/>
            <a:ext cx="8440615" cy="1143000"/>
          </a:xfrm>
        </p:spPr>
        <p:txBody>
          <a:bodyPr/>
          <a:lstStyle/>
          <a:p>
            <a:r>
              <a:rPr lang="en-US" dirty="0"/>
              <a:t>Vacuum Pressure Impregnation</a:t>
            </a:r>
            <a:br>
              <a:rPr lang="en-US" dirty="0"/>
            </a:br>
            <a:r>
              <a:rPr lang="en-US" dirty="0"/>
              <a:t>of Module 1 is Complete</a:t>
            </a:r>
          </a:p>
        </p:txBody>
      </p:sp>
      <p:pic>
        <p:nvPicPr>
          <p:cNvPr id="11" name="Picture 10">
            <a:extLst>
              <a:ext uri="{FF2B5EF4-FFF2-40B4-BE49-F238E27FC236}">
                <a16:creationId xmlns:a16="http://schemas.microsoft.com/office/drawing/2014/main" xmlns="" id="{CD34993B-3EDE-4F4C-89A3-2A388AD7982D}"/>
              </a:ext>
            </a:extLst>
          </p:cNvPr>
          <p:cNvPicPr>
            <a:picLocks noChangeAspect="1"/>
          </p:cNvPicPr>
          <p:nvPr/>
        </p:nvPicPr>
        <p:blipFill>
          <a:blip r:embed="rId2"/>
          <a:stretch>
            <a:fillRect/>
          </a:stretch>
        </p:blipFill>
        <p:spPr>
          <a:xfrm>
            <a:off x="5123876" y="1240882"/>
            <a:ext cx="4041456" cy="5292440"/>
          </a:xfrm>
          <a:prstGeom prst="rect">
            <a:avLst/>
          </a:prstGeom>
        </p:spPr>
      </p:pic>
      <p:sp>
        <p:nvSpPr>
          <p:cNvPr id="14" name="TextBox 13">
            <a:extLst>
              <a:ext uri="{FF2B5EF4-FFF2-40B4-BE49-F238E27FC236}">
                <a16:creationId xmlns:a16="http://schemas.microsoft.com/office/drawing/2014/main" xmlns="" id="{D49AA192-8EE1-1C45-A62E-4B40753CFB5D}"/>
              </a:ext>
            </a:extLst>
          </p:cNvPr>
          <p:cNvSpPr txBox="1"/>
          <p:nvPr/>
        </p:nvSpPr>
        <p:spPr>
          <a:xfrm>
            <a:off x="6201893" y="5981437"/>
            <a:ext cx="2942107" cy="523220"/>
          </a:xfrm>
          <a:prstGeom prst="rect">
            <a:avLst/>
          </a:prstGeom>
          <a:solidFill>
            <a:schemeClr val="bg1">
              <a:lumMod val="65000"/>
              <a:alpha val="72000"/>
            </a:schemeClr>
          </a:solidFill>
        </p:spPr>
        <p:txBody>
          <a:bodyPr wrap="square" rtlCol="0">
            <a:spAutoFit/>
          </a:bodyPr>
          <a:lstStyle/>
          <a:p>
            <a:pPr algn="r"/>
            <a:r>
              <a:rPr lang="en-US" sz="1400" dirty="0">
                <a:solidFill>
                  <a:schemeClr val="bg1"/>
                </a:solidFill>
                <a:latin typeface="Arial"/>
                <a:cs typeface="Arial"/>
              </a:rPr>
              <a:t>Module 1 was sleeved before VPI.</a:t>
            </a:r>
          </a:p>
          <a:p>
            <a:pPr algn="r"/>
            <a:r>
              <a:rPr lang="en-US" sz="1400" dirty="0">
                <a:solidFill>
                  <a:schemeClr val="bg1"/>
                </a:solidFill>
                <a:latin typeface="Arial"/>
                <a:cs typeface="Arial"/>
              </a:rPr>
              <a:t>Photo: GA</a:t>
            </a:r>
          </a:p>
        </p:txBody>
      </p:sp>
      <p:sp>
        <p:nvSpPr>
          <p:cNvPr id="15" name="TextBox 14">
            <a:extLst>
              <a:ext uri="{FF2B5EF4-FFF2-40B4-BE49-F238E27FC236}">
                <a16:creationId xmlns:a16="http://schemas.microsoft.com/office/drawing/2014/main" xmlns="" id="{E841E4A2-4AA4-C64F-8145-40D88BA65300}"/>
              </a:ext>
            </a:extLst>
          </p:cNvPr>
          <p:cNvSpPr txBox="1"/>
          <p:nvPr/>
        </p:nvSpPr>
        <p:spPr>
          <a:xfrm>
            <a:off x="3171377" y="5765993"/>
            <a:ext cx="1818252" cy="738664"/>
          </a:xfrm>
          <a:prstGeom prst="rect">
            <a:avLst/>
          </a:prstGeom>
          <a:solidFill>
            <a:schemeClr val="bg1">
              <a:lumMod val="65000"/>
              <a:alpha val="72000"/>
            </a:schemeClr>
          </a:solidFill>
        </p:spPr>
        <p:txBody>
          <a:bodyPr wrap="square" rtlCol="0">
            <a:spAutoFit/>
          </a:bodyPr>
          <a:lstStyle/>
          <a:p>
            <a:r>
              <a:rPr lang="en-US" sz="1400" dirty="0">
                <a:latin typeface="Arial"/>
                <a:cs typeface="Arial"/>
              </a:rPr>
              <a:t>Mock-up module after VPI.</a:t>
            </a:r>
          </a:p>
          <a:p>
            <a:r>
              <a:rPr lang="en-US" sz="1400" dirty="0">
                <a:latin typeface="Arial"/>
                <a:cs typeface="Arial"/>
              </a:rPr>
              <a:t>Photo: GA</a:t>
            </a:r>
          </a:p>
        </p:txBody>
      </p:sp>
      <p:pic>
        <p:nvPicPr>
          <p:cNvPr id="4" name="Picture 3">
            <a:extLst>
              <a:ext uri="{FF2B5EF4-FFF2-40B4-BE49-F238E27FC236}">
                <a16:creationId xmlns:a16="http://schemas.microsoft.com/office/drawing/2014/main" xmlns="" id="{80B03550-4C51-4E43-AE00-7C023EA36172}"/>
              </a:ext>
            </a:extLst>
          </p:cNvPr>
          <p:cNvPicPr>
            <a:picLocks noChangeAspect="1"/>
          </p:cNvPicPr>
          <p:nvPr/>
        </p:nvPicPr>
        <p:blipFill rotWithShape="1">
          <a:blip r:embed="rId3"/>
          <a:srcRect t="34661"/>
          <a:stretch/>
        </p:blipFill>
        <p:spPr>
          <a:xfrm>
            <a:off x="0" y="4745620"/>
            <a:ext cx="3171377" cy="1787702"/>
          </a:xfrm>
          <a:prstGeom prst="rect">
            <a:avLst/>
          </a:prstGeom>
        </p:spPr>
      </p:pic>
      <p:pic>
        <p:nvPicPr>
          <p:cNvPr id="6" name="Picture 5">
            <a:extLst>
              <a:ext uri="{FF2B5EF4-FFF2-40B4-BE49-F238E27FC236}">
                <a16:creationId xmlns:a16="http://schemas.microsoft.com/office/drawing/2014/main" xmlns="" id="{909EEC96-2E45-B442-8EA8-3485C2FD440F}"/>
              </a:ext>
            </a:extLst>
          </p:cNvPr>
          <p:cNvPicPr>
            <a:picLocks noChangeAspect="1"/>
          </p:cNvPicPr>
          <p:nvPr/>
        </p:nvPicPr>
        <p:blipFill>
          <a:blip r:embed="rId4"/>
          <a:stretch>
            <a:fillRect/>
          </a:stretch>
        </p:blipFill>
        <p:spPr>
          <a:xfrm>
            <a:off x="0" y="1240881"/>
            <a:ext cx="5004571" cy="3355867"/>
          </a:xfrm>
          <a:prstGeom prst="rect">
            <a:avLst/>
          </a:prstGeom>
        </p:spPr>
      </p:pic>
      <p:sp>
        <p:nvSpPr>
          <p:cNvPr id="17" name="TextBox 16">
            <a:extLst>
              <a:ext uri="{FF2B5EF4-FFF2-40B4-BE49-F238E27FC236}">
                <a16:creationId xmlns:a16="http://schemas.microsoft.com/office/drawing/2014/main" xmlns="" id="{34B8B812-192D-DE4D-A8B5-D1EBCF6F55DC}"/>
              </a:ext>
            </a:extLst>
          </p:cNvPr>
          <p:cNvSpPr txBox="1"/>
          <p:nvPr/>
        </p:nvSpPr>
        <p:spPr>
          <a:xfrm>
            <a:off x="0" y="1240882"/>
            <a:ext cx="2325157" cy="523220"/>
          </a:xfrm>
          <a:prstGeom prst="rect">
            <a:avLst/>
          </a:prstGeom>
          <a:solidFill>
            <a:schemeClr val="bg1">
              <a:lumMod val="65000"/>
              <a:alpha val="72000"/>
            </a:schemeClr>
          </a:solidFill>
        </p:spPr>
        <p:txBody>
          <a:bodyPr wrap="square" rtlCol="0">
            <a:spAutoFit/>
          </a:bodyPr>
          <a:lstStyle/>
          <a:p>
            <a:pPr algn="r"/>
            <a:r>
              <a:rPr lang="en-US" sz="1400" dirty="0">
                <a:solidFill>
                  <a:schemeClr val="bg1"/>
                </a:solidFill>
                <a:latin typeface="Arial"/>
                <a:cs typeface="Arial"/>
              </a:rPr>
              <a:t>VPI station with resin tanks</a:t>
            </a:r>
          </a:p>
          <a:p>
            <a:pPr algn="r"/>
            <a:r>
              <a:rPr lang="en-US" sz="1400" dirty="0">
                <a:solidFill>
                  <a:schemeClr val="bg1"/>
                </a:solidFill>
                <a:latin typeface="Arial"/>
                <a:cs typeface="Arial"/>
              </a:rPr>
              <a:t>Photo: GA</a:t>
            </a:r>
          </a:p>
        </p:txBody>
      </p:sp>
      <p:sp>
        <p:nvSpPr>
          <p:cNvPr id="12" name="Slide Number Placeholder 14">
            <a:extLst>
              <a:ext uri="{FF2B5EF4-FFF2-40B4-BE49-F238E27FC236}">
                <a16:creationId xmlns:a16="http://schemas.microsoft.com/office/drawing/2014/main" xmlns="" id="{0DAFD578-7F71-8E49-91A2-57E71A0821EB}"/>
              </a:ext>
            </a:extLst>
          </p:cNvPr>
          <p:cNvSpPr>
            <a:spLocks noGrp="1"/>
          </p:cNvSpPr>
          <p:nvPr>
            <p:ph type="sldNum" sz="quarter" idx="12"/>
          </p:nvPr>
        </p:nvSpPr>
        <p:spPr>
          <a:xfrm>
            <a:off x="4256116" y="6518082"/>
            <a:ext cx="861038" cy="365125"/>
          </a:xfrm>
        </p:spPr>
        <p:txBody>
          <a:bodyPr/>
          <a:lstStyle/>
          <a:p>
            <a:fld id="{8274E5B4-D27C-9346-BCE7-FA7EB5913382}" type="slidenum">
              <a:rPr lang="en-US" sz="1000" smtClean="0"/>
              <a:t>13</a:t>
            </a:fld>
            <a:endParaRPr lang="en-US" sz="1000" dirty="0"/>
          </a:p>
        </p:txBody>
      </p:sp>
      <p:sp>
        <p:nvSpPr>
          <p:cNvPr id="13" name="Footer Placeholder 2">
            <a:extLst>
              <a:ext uri="{FF2B5EF4-FFF2-40B4-BE49-F238E27FC236}">
                <a16:creationId xmlns:a16="http://schemas.microsoft.com/office/drawing/2014/main" xmlns="" id="{B771AC2E-9FF6-7342-A45C-72752659C96D}"/>
              </a:ext>
            </a:extLst>
          </p:cNvPr>
          <p:cNvSpPr>
            <a:spLocks noGrp="1"/>
          </p:cNvSpPr>
          <p:nvPr>
            <p:ph type="ftr" sz="quarter" idx="11"/>
          </p:nvPr>
        </p:nvSpPr>
        <p:spPr>
          <a:xfrm>
            <a:off x="5458040" y="6518082"/>
            <a:ext cx="3239580" cy="365125"/>
          </a:xfrm>
        </p:spPr>
        <p:txBody>
          <a:bodyPr/>
          <a:lstStyle/>
          <a:p>
            <a:r>
              <a:rPr lang="en-US" sz="1000" dirty="0" err="1"/>
              <a:t>Sauthoff</a:t>
            </a:r>
            <a:r>
              <a:rPr lang="en-US" sz="1000" dirty="0"/>
              <a:t> | FPA</a:t>
            </a:r>
          </a:p>
        </p:txBody>
      </p:sp>
      <p:sp>
        <p:nvSpPr>
          <p:cNvPr id="16" name="Footer Placeholder 2">
            <a:extLst>
              <a:ext uri="{FF2B5EF4-FFF2-40B4-BE49-F238E27FC236}">
                <a16:creationId xmlns:a16="http://schemas.microsoft.com/office/drawing/2014/main" xmlns="" id="{C2846F6F-73D4-3845-8885-BD10F6130BCB}"/>
              </a:ext>
            </a:extLst>
          </p:cNvPr>
          <p:cNvSpPr txBox="1">
            <a:spLocks/>
          </p:cNvSpPr>
          <p:nvPr/>
        </p:nvSpPr>
        <p:spPr>
          <a:xfrm>
            <a:off x="490596" y="6518082"/>
            <a:ext cx="101353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00" dirty="0"/>
              <a:t>12-5-2018</a:t>
            </a:r>
          </a:p>
        </p:txBody>
      </p:sp>
    </p:spTree>
    <p:extLst>
      <p:ext uri="{BB962C8B-B14F-4D97-AF65-F5344CB8AC3E}">
        <p14:creationId xmlns:p14="http://schemas.microsoft.com/office/powerpoint/2010/main" val="1185607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C905A7-3FB0-1B47-88AC-5B722FC24B2E}"/>
              </a:ext>
            </a:extLst>
          </p:cNvPr>
          <p:cNvSpPr>
            <a:spLocks noGrp="1"/>
          </p:cNvSpPr>
          <p:nvPr>
            <p:ph type="title"/>
          </p:nvPr>
        </p:nvSpPr>
        <p:spPr/>
        <p:txBody>
          <a:bodyPr/>
          <a:lstStyle/>
          <a:p>
            <a:r>
              <a:rPr lang="en-US" dirty="0"/>
              <a:t>Final Test</a:t>
            </a:r>
          </a:p>
        </p:txBody>
      </p:sp>
      <p:pic>
        <p:nvPicPr>
          <p:cNvPr id="13" name="Picture 12">
            <a:extLst>
              <a:ext uri="{FF2B5EF4-FFF2-40B4-BE49-F238E27FC236}">
                <a16:creationId xmlns:a16="http://schemas.microsoft.com/office/drawing/2014/main" xmlns="" id="{4C39A504-85BB-0A4F-9C46-F0689EA9E63D}"/>
              </a:ext>
            </a:extLst>
          </p:cNvPr>
          <p:cNvPicPr>
            <a:picLocks noChangeAspect="1"/>
          </p:cNvPicPr>
          <p:nvPr/>
        </p:nvPicPr>
        <p:blipFill rotWithShape="1">
          <a:blip r:embed="rId2"/>
          <a:srcRect r="730" b="13721"/>
          <a:stretch/>
        </p:blipFill>
        <p:spPr>
          <a:xfrm>
            <a:off x="-1" y="1259680"/>
            <a:ext cx="9144001" cy="5296381"/>
          </a:xfrm>
          <a:prstGeom prst="rect">
            <a:avLst/>
          </a:prstGeom>
        </p:spPr>
      </p:pic>
      <p:sp>
        <p:nvSpPr>
          <p:cNvPr id="19" name="TextBox 18">
            <a:extLst>
              <a:ext uri="{FF2B5EF4-FFF2-40B4-BE49-F238E27FC236}">
                <a16:creationId xmlns:a16="http://schemas.microsoft.com/office/drawing/2014/main" xmlns="" id="{83E347C6-1836-274B-9A1C-208E324DA167}"/>
              </a:ext>
            </a:extLst>
          </p:cNvPr>
          <p:cNvSpPr txBox="1"/>
          <p:nvPr/>
        </p:nvSpPr>
        <p:spPr>
          <a:xfrm>
            <a:off x="4545107" y="1259680"/>
            <a:ext cx="4598894" cy="523220"/>
          </a:xfrm>
          <a:prstGeom prst="rect">
            <a:avLst/>
          </a:prstGeom>
          <a:solidFill>
            <a:schemeClr val="bg1">
              <a:lumMod val="65000"/>
              <a:alpha val="72000"/>
            </a:schemeClr>
          </a:solidFill>
        </p:spPr>
        <p:txBody>
          <a:bodyPr wrap="square" rtlCol="0">
            <a:spAutoFit/>
          </a:bodyPr>
          <a:lstStyle/>
          <a:p>
            <a:pPr algn="r"/>
            <a:r>
              <a:rPr lang="en-US" sz="1400" dirty="0">
                <a:solidFill>
                  <a:schemeClr val="bg1"/>
                </a:solidFill>
                <a:latin typeface="Arial"/>
                <a:cs typeface="Arial"/>
              </a:rPr>
              <a:t>Each module will be tested at 30 kV and 50kA (at 4K)</a:t>
            </a:r>
          </a:p>
          <a:p>
            <a:pPr algn="r"/>
            <a:r>
              <a:rPr lang="en-US" sz="1400" dirty="0">
                <a:solidFill>
                  <a:schemeClr val="bg1"/>
                </a:solidFill>
                <a:latin typeface="Arial"/>
                <a:cs typeface="Arial"/>
              </a:rPr>
              <a:t>Photo: GA</a:t>
            </a:r>
          </a:p>
        </p:txBody>
      </p:sp>
      <p:sp>
        <p:nvSpPr>
          <p:cNvPr id="7" name="Slide Number Placeholder 14">
            <a:extLst>
              <a:ext uri="{FF2B5EF4-FFF2-40B4-BE49-F238E27FC236}">
                <a16:creationId xmlns:a16="http://schemas.microsoft.com/office/drawing/2014/main" xmlns="" id="{410A76D6-13D6-6A47-A724-139CFF2FA8DC}"/>
              </a:ext>
            </a:extLst>
          </p:cNvPr>
          <p:cNvSpPr>
            <a:spLocks noGrp="1"/>
          </p:cNvSpPr>
          <p:nvPr>
            <p:ph type="sldNum" sz="quarter" idx="12"/>
          </p:nvPr>
        </p:nvSpPr>
        <p:spPr>
          <a:xfrm>
            <a:off x="4256116" y="6518082"/>
            <a:ext cx="861038" cy="365125"/>
          </a:xfrm>
        </p:spPr>
        <p:txBody>
          <a:bodyPr/>
          <a:lstStyle/>
          <a:p>
            <a:fld id="{8274E5B4-D27C-9346-BCE7-FA7EB5913382}" type="slidenum">
              <a:rPr lang="en-US" sz="1000" smtClean="0"/>
              <a:t>14</a:t>
            </a:fld>
            <a:endParaRPr lang="en-US" sz="1000" dirty="0"/>
          </a:p>
        </p:txBody>
      </p:sp>
      <p:sp>
        <p:nvSpPr>
          <p:cNvPr id="8" name="Footer Placeholder 2">
            <a:extLst>
              <a:ext uri="{FF2B5EF4-FFF2-40B4-BE49-F238E27FC236}">
                <a16:creationId xmlns:a16="http://schemas.microsoft.com/office/drawing/2014/main" xmlns="" id="{E6F76B41-5681-0D40-899E-DCD126E1F89E}"/>
              </a:ext>
            </a:extLst>
          </p:cNvPr>
          <p:cNvSpPr>
            <a:spLocks noGrp="1"/>
          </p:cNvSpPr>
          <p:nvPr>
            <p:ph type="ftr" sz="quarter" idx="11"/>
          </p:nvPr>
        </p:nvSpPr>
        <p:spPr>
          <a:xfrm>
            <a:off x="5458040" y="6518082"/>
            <a:ext cx="3239580" cy="365125"/>
          </a:xfrm>
        </p:spPr>
        <p:txBody>
          <a:bodyPr/>
          <a:lstStyle/>
          <a:p>
            <a:r>
              <a:rPr lang="en-US" sz="1000" dirty="0" err="1"/>
              <a:t>Sauthoff</a:t>
            </a:r>
            <a:r>
              <a:rPr lang="en-US" sz="1000" dirty="0"/>
              <a:t> | FPA</a:t>
            </a:r>
          </a:p>
        </p:txBody>
      </p:sp>
      <p:sp>
        <p:nvSpPr>
          <p:cNvPr id="9" name="Footer Placeholder 2">
            <a:extLst>
              <a:ext uri="{FF2B5EF4-FFF2-40B4-BE49-F238E27FC236}">
                <a16:creationId xmlns:a16="http://schemas.microsoft.com/office/drawing/2014/main" xmlns="" id="{8B31D45C-38FC-A040-B59A-70456CC95F93}"/>
              </a:ext>
            </a:extLst>
          </p:cNvPr>
          <p:cNvSpPr txBox="1">
            <a:spLocks/>
          </p:cNvSpPr>
          <p:nvPr/>
        </p:nvSpPr>
        <p:spPr>
          <a:xfrm>
            <a:off x="490596" y="6518082"/>
            <a:ext cx="101353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00" dirty="0"/>
              <a:t>12-5-2018</a:t>
            </a:r>
          </a:p>
        </p:txBody>
      </p:sp>
    </p:spTree>
    <p:extLst>
      <p:ext uri="{BB962C8B-B14F-4D97-AF65-F5344CB8AC3E}">
        <p14:creationId xmlns:p14="http://schemas.microsoft.com/office/powerpoint/2010/main" val="2916006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F8EFF2-4767-8644-93DA-516C499DC03B}"/>
              </a:ext>
            </a:extLst>
          </p:cNvPr>
          <p:cNvSpPr>
            <a:spLocks noGrp="1"/>
          </p:cNvSpPr>
          <p:nvPr>
            <p:ph type="title"/>
          </p:nvPr>
        </p:nvSpPr>
        <p:spPr>
          <a:xfrm>
            <a:off x="457201" y="31681"/>
            <a:ext cx="8686800" cy="1143000"/>
          </a:xfrm>
        </p:spPr>
        <p:txBody>
          <a:bodyPr>
            <a:normAutofit/>
          </a:bodyPr>
          <a:lstStyle/>
          <a:p>
            <a:r>
              <a:rPr lang="en-US" sz="3000" dirty="0"/>
              <a:t>&gt;80% of US ITER Funding Remains in the US</a:t>
            </a:r>
          </a:p>
        </p:txBody>
      </p:sp>
      <p:sp>
        <p:nvSpPr>
          <p:cNvPr id="4" name="TextBox 3">
            <a:extLst>
              <a:ext uri="{FF2B5EF4-FFF2-40B4-BE49-F238E27FC236}">
                <a16:creationId xmlns:a16="http://schemas.microsoft.com/office/drawing/2014/main" xmlns="" id="{0E937A99-02D6-624D-A9CF-9C032603233C}"/>
              </a:ext>
            </a:extLst>
          </p:cNvPr>
          <p:cNvSpPr txBox="1"/>
          <p:nvPr/>
        </p:nvSpPr>
        <p:spPr>
          <a:xfrm>
            <a:off x="515157" y="1289236"/>
            <a:ext cx="8290401" cy="612988"/>
          </a:xfrm>
          <a:prstGeom prst="rect">
            <a:avLst/>
          </a:prstGeom>
          <a:noFill/>
        </p:spPr>
        <p:txBody>
          <a:bodyPr wrap="square" rtlCol="0">
            <a:spAutoFit/>
          </a:bodyPr>
          <a:lstStyle/>
          <a:p>
            <a:pPr>
              <a:lnSpc>
                <a:spcPct val="110000"/>
              </a:lnSpc>
            </a:pPr>
            <a:r>
              <a:rPr lang="en-US" sz="1600" dirty="0">
                <a:latin typeface="Arial"/>
                <a:cs typeface="Arial"/>
              </a:rPr>
              <a:t>As of September 2018, over $1B has been awarded to US industry and universities, and obligated to DOE national laboratories in 44 states plus the District of Columbia.</a:t>
            </a:r>
          </a:p>
        </p:txBody>
      </p:sp>
      <p:pic>
        <p:nvPicPr>
          <p:cNvPr id="5" name="Picture 4" descr="Ind_Unv_Laboratories as of 2018-Sept@0,5x.png">
            <a:extLst>
              <a:ext uri="{FF2B5EF4-FFF2-40B4-BE49-F238E27FC236}">
                <a16:creationId xmlns:a16="http://schemas.microsoft.com/office/drawing/2014/main" xmlns="" id="{24D78F23-8F07-0646-94AA-B2F2D0D5E1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13314"/>
            <a:ext cx="9144000" cy="4700016"/>
          </a:xfrm>
          <a:prstGeom prst="rect">
            <a:avLst/>
          </a:prstGeom>
        </p:spPr>
      </p:pic>
      <p:sp>
        <p:nvSpPr>
          <p:cNvPr id="7" name="Slide Number Placeholder 14">
            <a:extLst>
              <a:ext uri="{FF2B5EF4-FFF2-40B4-BE49-F238E27FC236}">
                <a16:creationId xmlns:a16="http://schemas.microsoft.com/office/drawing/2014/main" xmlns="" id="{C271835C-D84E-A440-B332-36F2FD19BFC6}"/>
              </a:ext>
            </a:extLst>
          </p:cNvPr>
          <p:cNvSpPr>
            <a:spLocks noGrp="1"/>
          </p:cNvSpPr>
          <p:nvPr>
            <p:ph type="sldNum" sz="quarter" idx="12"/>
          </p:nvPr>
        </p:nvSpPr>
        <p:spPr>
          <a:xfrm>
            <a:off x="4256116" y="6518082"/>
            <a:ext cx="861038" cy="365125"/>
          </a:xfrm>
        </p:spPr>
        <p:txBody>
          <a:bodyPr/>
          <a:lstStyle/>
          <a:p>
            <a:fld id="{8274E5B4-D27C-9346-BCE7-FA7EB5913382}" type="slidenum">
              <a:rPr lang="en-US" sz="1000" smtClean="0"/>
              <a:t>15</a:t>
            </a:fld>
            <a:endParaRPr lang="en-US" sz="1000" dirty="0"/>
          </a:p>
        </p:txBody>
      </p:sp>
      <p:sp>
        <p:nvSpPr>
          <p:cNvPr id="8" name="Footer Placeholder 2">
            <a:extLst>
              <a:ext uri="{FF2B5EF4-FFF2-40B4-BE49-F238E27FC236}">
                <a16:creationId xmlns:a16="http://schemas.microsoft.com/office/drawing/2014/main" xmlns="" id="{B26750C0-FFCB-EF49-ABF7-89F120F89AC2}"/>
              </a:ext>
            </a:extLst>
          </p:cNvPr>
          <p:cNvSpPr>
            <a:spLocks noGrp="1"/>
          </p:cNvSpPr>
          <p:nvPr>
            <p:ph type="ftr" sz="quarter" idx="11"/>
          </p:nvPr>
        </p:nvSpPr>
        <p:spPr>
          <a:xfrm>
            <a:off x="5458040" y="6518082"/>
            <a:ext cx="3239580" cy="365125"/>
          </a:xfrm>
        </p:spPr>
        <p:txBody>
          <a:bodyPr/>
          <a:lstStyle/>
          <a:p>
            <a:r>
              <a:rPr lang="en-US" sz="1000" dirty="0" err="1"/>
              <a:t>Sauthoff</a:t>
            </a:r>
            <a:r>
              <a:rPr lang="en-US" sz="1000" dirty="0"/>
              <a:t> | FPA</a:t>
            </a:r>
          </a:p>
        </p:txBody>
      </p:sp>
      <p:sp>
        <p:nvSpPr>
          <p:cNvPr id="9" name="Footer Placeholder 2">
            <a:extLst>
              <a:ext uri="{FF2B5EF4-FFF2-40B4-BE49-F238E27FC236}">
                <a16:creationId xmlns:a16="http://schemas.microsoft.com/office/drawing/2014/main" xmlns="" id="{E82F2514-15A0-AC4F-B808-69B47398E991}"/>
              </a:ext>
            </a:extLst>
          </p:cNvPr>
          <p:cNvSpPr txBox="1">
            <a:spLocks/>
          </p:cNvSpPr>
          <p:nvPr/>
        </p:nvSpPr>
        <p:spPr>
          <a:xfrm>
            <a:off x="490596" y="6518082"/>
            <a:ext cx="101353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00" dirty="0"/>
              <a:t>12-5-2018</a:t>
            </a:r>
          </a:p>
        </p:txBody>
      </p:sp>
    </p:spTree>
    <p:extLst>
      <p:ext uri="{BB962C8B-B14F-4D97-AF65-F5344CB8AC3E}">
        <p14:creationId xmlns:p14="http://schemas.microsoft.com/office/powerpoint/2010/main" val="695671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3E1AED-CC1D-9544-BC67-7B11E827BB28}"/>
              </a:ext>
            </a:extLst>
          </p:cNvPr>
          <p:cNvSpPr>
            <a:spLocks noGrp="1"/>
          </p:cNvSpPr>
          <p:nvPr>
            <p:ph type="title"/>
          </p:nvPr>
        </p:nvSpPr>
        <p:spPr/>
        <p:txBody>
          <a:bodyPr>
            <a:normAutofit fontScale="90000"/>
          </a:bodyPr>
          <a:lstStyle/>
          <a:p>
            <a:r>
              <a:rPr lang="en-US" dirty="0"/>
              <a:t>US Industries, Universities and National Laboratories are Engaged</a:t>
            </a:r>
          </a:p>
        </p:txBody>
      </p:sp>
      <p:sp>
        <p:nvSpPr>
          <p:cNvPr id="4" name="Rectangle 3">
            <a:extLst>
              <a:ext uri="{FF2B5EF4-FFF2-40B4-BE49-F238E27FC236}">
                <a16:creationId xmlns:a16="http://schemas.microsoft.com/office/drawing/2014/main" xmlns="" id="{9F7C5F36-206E-5E42-895E-3BCEC4237966}"/>
              </a:ext>
            </a:extLst>
          </p:cNvPr>
          <p:cNvSpPr/>
          <p:nvPr/>
        </p:nvSpPr>
        <p:spPr>
          <a:xfrm>
            <a:off x="5850541" y="1807479"/>
            <a:ext cx="3293459" cy="186028"/>
          </a:xfrm>
          <a:prstGeom prst="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8DE430E5-19B3-A74C-AC0F-59468D70316F}"/>
              </a:ext>
            </a:extLst>
          </p:cNvPr>
          <p:cNvSpPr/>
          <p:nvPr/>
        </p:nvSpPr>
        <p:spPr>
          <a:xfrm>
            <a:off x="5850541" y="2274492"/>
            <a:ext cx="3293459" cy="186028"/>
          </a:xfrm>
          <a:prstGeom prst="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51A6A5A1-8F46-C142-BA4B-6436D14A4318}"/>
              </a:ext>
            </a:extLst>
          </p:cNvPr>
          <p:cNvSpPr/>
          <p:nvPr/>
        </p:nvSpPr>
        <p:spPr>
          <a:xfrm>
            <a:off x="5850541" y="2732027"/>
            <a:ext cx="3293459" cy="186028"/>
          </a:xfrm>
          <a:prstGeom prst="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6105753F-CCBA-7E4D-B316-80DB066D9B58}"/>
              </a:ext>
            </a:extLst>
          </p:cNvPr>
          <p:cNvSpPr/>
          <p:nvPr/>
        </p:nvSpPr>
        <p:spPr>
          <a:xfrm>
            <a:off x="5850541" y="3208517"/>
            <a:ext cx="3293459" cy="186028"/>
          </a:xfrm>
          <a:prstGeom prst="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1C494C87-AECE-3A4C-90D1-1326F6DFA7CE}"/>
              </a:ext>
            </a:extLst>
          </p:cNvPr>
          <p:cNvSpPr/>
          <p:nvPr/>
        </p:nvSpPr>
        <p:spPr>
          <a:xfrm>
            <a:off x="5850541" y="3656576"/>
            <a:ext cx="3293459" cy="186028"/>
          </a:xfrm>
          <a:prstGeom prst="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xmlns="" id="{9EFCB8E4-B3FE-DB4F-ADF8-C144B2067E15}"/>
              </a:ext>
            </a:extLst>
          </p:cNvPr>
          <p:cNvSpPr/>
          <p:nvPr/>
        </p:nvSpPr>
        <p:spPr>
          <a:xfrm>
            <a:off x="5850541" y="4123589"/>
            <a:ext cx="3293459" cy="186028"/>
          </a:xfrm>
          <a:prstGeom prst="rect">
            <a:avLst/>
          </a:prstGeom>
          <a:solidFill>
            <a:schemeClr val="accent1">
              <a:lumMod val="40000"/>
              <a:lumOff val="6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9EA9DD77-F7A8-824F-B4F6-E41D5132E893}"/>
              </a:ext>
            </a:extLst>
          </p:cNvPr>
          <p:cNvSpPr/>
          <p:nvPr/>
        </p:nvSpPr>
        <p:spPr>
          <a:xfrm>
            <a:off x="5850541" y="4600079"/>
            <a:ext cx="3293459" cy="186028"/>
          </a:xfrm>
          <a:prstGeom prst="rect">
            <a:avLst/>
          </a:prstGeom>
          <a:solidFill>
            <a:schemeClr val="accent1">
              <a:lumMod val="40000"/>
              <a:lumOff val="6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F738AC3C-40E7-DB43-9A1B-061C5C74FA48}"/>
              </a:ext>
            </a:extLst>
          </p:cNvPr>
          <p:cNvSpPr/>
          <p:nvPr/>
        </p:nvSpPr>
        <p:spPr>
          <a:xfrm>
            <a:off x="5850541" y="5076568"/>
            <a:ext cx="3293459" cy="186028"/>
          </a:xfrm>
          <a:prstGeom prst="rect">
            <a:avLst/>
          </a:prstGeom>
          <a:solidFill>
            <a:schemeClr val="accent1">
              <a:lumMod val="40000"/>
              <a:lumOff val="6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92C76C4E-C81B-9441-9D1C-ED77CBCE8463}"/>
              </a:ext>
            </a:extLst>
          </p:cNvPr>
          <p:cNvSpPr/>
          <p:nvPr/>
        </p:nvSpPr>
        <p:spPr>
          <a:xfrm>
            <a:off x="5850541" y="5543581"/>
            <a:ext cx="3293459" cy="186028"/>
          </a:xfrm>
          <a:prstGeom prst="rect">
            <a:avLst/>
          </a:prstGeom>
          <a:solidFill>
            <a:schemeClr val="accent1">
              <a:lumMod val="40000"/>
              <a:lumOff val="6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9D41AC89-08DE-8547-83B8-78CF399627BC}"/>
              </a:ext>
            </a:extLst>
          </p:cNvPr>
          <p:cNvSpPr/>
          <p:nvPr/>
        </p:nvSpPr>
        <p:spPr>
          <a:xfrm>
            <a:off x="5850541" y="6001115"/>
            <a:ext cx="3293459" cy="186028"/>
          </a:xfrm>
          <a:prstGeom prst="rect">
            <a:avLst/>
          </a:prstGeom>
          <a:solidFill>
            <a:schemeClr val="accent1">
              <a:lumMod val="40000"/>
              <a:lumOff val="6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xmlns="" id="{5EBFF3EB-BB05-4C4E-9FD0-EC7FDED15C78}"/>
              </a:ext>
            </a:extLst>
          </p:cNvPr>
          <p:cNvSpPr/>
          <p:nvPr/>
        </p:nvSpPr>
        <p:spPr>
          <a:xfrm>
            <a:off x="5850541" y="1340467"/>
            <a:ext cx="3293459" cy="186028"/>
          </a:xfrm>
          <a:prstGeom prst="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14BC14B0-BF62-5A4E-88B5-EB011E2E9DFB}"/>
              </a:ext>
            </a:extLst>
          </p:cNvPr>
          <p:cNvSpPr/>
          <p:nvPr/>
        </p:nvSpPr>
        <p:spPr>
          <a:xfrm>
            <a:off x="0" y="1807479"/>
            <a:ext cx="3999760" cy="186028"/>
          </a:xfrm>
          <a:prstGeom prst="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xmlns="" id="{2F56603B-C5CC-154D-97C5-69127E97FEA6}"/>
              </a:ext>
            </a:extLst>
          </p:cNvPr>
          <p:cNvSpPr/>
          <p:nvPr/>
        </p:nvSpPr>
        <p:spPr>
          <a:xfrm>
            <a:off x="0" y="2274492"/>
            <a:ext cx="3999760" cy="186028"/>
          </a:xfrm>
          <a:prstGeom prst="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xmlns="" id="{C57B2F80-0D2B-2C44-9DB5-CB700F932B05}"/>
              </a:ext>
            </a:extLst>
          </p:cNvPr>
          <p:cNvSpPr/>
          <p:nvPr/>
        </p:nvSpPr>
        <p:spPr>
          <a:xfrm>
            <a:off x="0" y="2732027"/>
            <a:ext cx="3999760" cy="186028"/>
          </a:xfrm>
          <a:prstGeom prst="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xmlns="" id="{7B61F4C2-3366-7E41-B5EF-2E7065D18063}"/>
              </a:ext>
            </a:extLst>
          </p:cNvPr>
          <p:cNvSpPr/>
          <p:nvPr/>
        </p:nvSpPr>
        <p:spPr>
          <a:xfrm>
            <a:off x="0" y="3208517"/>
            <a:ext cx="3999760" cy="186028"/>
          </a:xfrm>
          <a:prstGeom prst="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xmlns="" id="{4EDFF916-6C1E-EA4B-AC30-D5C5A7008863}"/>
              </a:ext>
            </a:extLst>
          </p:cNvPr>
          <p:cNvSpPr/>
          <p:nvPr/>
        </p:nvSpPr>
        <p:spPr>
          <a:xfrm>
            <a:off x="0" y="3656576"/>
            <a:ext cx="3999760" cy="186028"/>
          </a:xfrm>
          <a:prstGeom prst="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xmlns="" id="{77BD4FA4-A26E-0049-BBDA-2EE4E250B237}"/>
              </a:ext>
            </a:extLst>
          </p:cNvPr>
          <p:cNvSpPr/>
          <p:nvPr/>
        </p:nvSpPr>
        <p:spPr>
          <a:xfrm>
            <a:off x="0" y="4123589"/>
            <a:ext cx="3999760" cy="186028"/>
          </a:xfrm>
          <a:prstGeom prst="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xmlns="" id="{064BA4F9-B327-DB4F-9408-40BF6E79BF0F}"/>
              </a:ext>
            </a:extLst>
          </p:cNvPr>
          <p:cNvSpPr/>
          <p:nvPr/>
        </p:nvSpPr>
        <p:spPr>
          <a:xfrm>
            <a:off x="0" y="4600079"/>
            <a:ext cx="3999760" cy="186028"/>
          </a:xfrm>
          <a:prstGeom prst="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xmlns="" id="{76FA40FC-5D95-F94D-8A4A-E57E838EB118}"/>
              </a:ext>
            </a:extLst>
          </p:cNvPr>
          <p:cNvSpPr/>
          <p:nvPr/>
        </p:nvSpPr>
        <p:spPr>
          <a:xfrm>
            <a:off x="0" y="5076568"/>
            <a:ext cx="3999760" cy="186028"/>
          </a:xfrm>
          <a:prstGeom prst="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xmlns="" id="{26781A24-0B04-B546-B741-2C29BCBE400A}"/>
              </a:ext>
            </a:extLst>
          </p:cNvPr>
          <p:cNvSpPr/>
          <p:nvPr/>
        </p:nvSpPr>
        <p:spPr>
          <a:xfrm>
            <a:off x="0" y="5543581"/>
            <a:ext cx="3999760" cy="186028"/>
          </a:xfrm>
          <a:prstGeom prst="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xmlns="" id="{33A5E992-057E-D44E-909F-D26F229407C8}"/>
              </a:ext>
            </a:extLst>
          </p:cNvPr>
          <p:cNvSpPr/>
          <p:nvPr/>
        </p:nvSpPr>
        <p:spPr>
          <a:xfrm>
            <a:off x="0" y="6001115"/>
            <a:ext cx="3999760" cy="186028"/>
          </a:xfrm>
          <a:prstGeom prst="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xmlns="" id="{5A4A0895-C4B8-7C40-868F-9437A831CF49}"/>
              </a:ext>
            </a:extLst>
          </p:cNvPr>
          <p:cNvSpPr/>
          <p:nvPr/>
        </p:nvSpPr>
        <p:spPr>
          <a:xfrm>
            <a:off x="0" y="1340467"/>
            <a:ext cx="3999760" cy="186028"/>
          </a:xfrm>
          <a:prstGeom prst="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Content Placeholder 2">
            <a:extLst>
              <a:ext uri="{FF2B5EF4-FFF2-40B4-BE49-F238E27FC236}">
                <a16:creationId xmlns:a16="http://schemas.microsoft.com/office/drawing/2014/main" xmlns="" id="{370ABD08-A89E-D149-84C6-0561B851FC7B}"/>
              </a:ext>
            </a:extLst>
          </p:cNvPr>
          <p:cNvSpPr txBox="1">
            <a:spLocks/>
          </p:cNvSpPr>
          <p:nvPr/>
        </p:nvSpPr>
        <p:spPr>
          <a:xfrm>
            <a:off x="197799" y="1281560"/>
            <a:ext cx="3801961" cy="5177228"/>
          </a:xfrm>
          <a:prstGeom prst="rect">
            <a:avLst/>
          </a:prstGeom>
        </p:spPr>
        <p:txBody>
          <a:bodyPr>
            <a:noAutofit/>
          </a:bodyPr>
          <a:lstStyle>
            <a:lvl1pPr marL="256032" indent="-256032" algn="l" defTabSz="457200" rtl="0" eaLnBrk="1" latinLnBrk="0" hangingPunct="1">
              <a:spcBef>
                <a:spcPct val="20000"/>
              </a:spcBef>
              <a:buFont typeface="Arial"/>
              <a:buChar char="•"/>
              <a:defRPr sz="2800" kern="1200">
                <a:solidFill>
                  <a:schemeClr val="tx1"/>
                </a:solidFill>
                <a:latin typeface="Arial"/>
                <a:ea typeface="+mn-ea"/>
                <a:cs typeface="Arial"/>
              </a:defRPr>
            </a:lvl1pPr>
            <a:lvl2pPr marL="649224" indent="-283464"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457200">
              <a:spcBef>
                <a:spcPts val="400"/>
              </a:spcBef>
              <a:buNone/>
            </a:pPr>
            <a:r>
              <a:rPr lang="en-US" sz="1200" b="1" dirty="0">
                <a:latin typeface="Arial" charset="0"/>
                <a:ea typeface="Arial" charset="0"/>
                <a:cs typeface="Arial" charset="0"/>
              </a:rPr>
              <a:t>General Atomics, </a:t>
            </a:r>
            <a:r>
              <a:rPr lang="en-US" sz="1200" dirty="0">
                <a:latin typeface="Arial" charset="0"/>
                <a:ea typeface="Arial" charset="0"/>
                <a:cs typeface="Arial" charset="0"/>
              </a:rPr>
              <a:t>San Diego, CA</a:t>
            </a:r>
          </a:p>
          <a:p>
            <a:pPr marL="0" indent="-457200">
              <a:spcBef>
                <a:spcPts val="400"/>
              </a:spcBef>
              <a:buNone/>
            </a:pPr>
            <a:r>
              <a:rPr lang="en-US" sz="1200" b="1" dirty="0">
                <a:latin typeface="Arial" charset="0"/>
                <a:ea typeface="Arial" charset="0"/>
                <a:cs typeface="Arial" charset="0"/>
              </a:rPr>
              <a:t>AREVA Federal Services, LLC</a:t>
            </a:r>
            <a:r>
              <a:rPr lang="en-US" sz="1200" dirty="0">
                <a:latin typeface="Arial" charset="0"/>
                <a:ea typeface="Arial" charset="0"/>
                <a:cs typeface="Arial" charset="0"/>
              </a:rPr>
              <a:t>, Charlotte, NC</a:t>
            </a:r>
          </a:p>
          <a:p>
            <a:pPr marL="0" indent="-457200">
              <a:spcBef>
                <a:spcPts val="400"/>
              </a:spcBef>
              <a:buNone/>
            </a:pPr>
            <a:r>
              <a:rPr lang="en-US" sz="1200" b="1" dirty="0">
                <a:latin typeface="Arial" charset="0"/>
                <a:ea typeface="Arial" charset="0"/>
                <a:cs typeface="Arial" charset="0"/>
              </a:rPr>
              <a:t>Luvata Waterbury, Inc.,</a:t>
            </a:r>
            <a:r>
              <a:rPr lang="en-US" sz="1200" dirty="0">
                <a:latin typeface="Arial" charset="0"/>
                <a:ea typeface="Arial" charset="0"/>
                <a:cs typeface="Arial" charset="0"/>
              </a:rPr>
              <a:t> Waterbury, CT </a:t>
            </a:r>
          </a:p>
          <a:p>
            <a:pPr marL="0" indent="-457200">
              <a:spcBef>
                <a:spcPts val="400"/>
              </a:spcBef>
              <a:buNone/>
            </a:pPr>
            <a:r>
              <a:rPr lang="en-US" sz="1200" b="1" dirty="0">
                <a:latin typeface="Arial" charset="0"/>
                <a:ea typeface="Arial" charset="0"/>
                <a:cs typeface="Arial" charset="0"/>
              </a:rPr>
              <a:t>Precision Custom Components</a:t>
            </a:r>
            <a:r>
              <a:rPr lang="en-US" sz="1200" dirty="0">
                <a:latin typeface="Arial" charset="0"/>
                <a:ea typeface="Arial" charset="0"/>
                <a:cs typeface="Arial" charset="0"/>
              </a:rPr>
              <a:t>, York, PA</a:t>
            </a:r>
          </a:p>
          <a:p>
            <a:pPr marL="0" indent="-457200">
              <a:spcBef>
                <a:spcPts val="400"/>
              </a:spcBef>
              <a:buNone/>
            </a:pPr>
            <a:r>
              <a:rPr lang="en-US" sz="1200" b="1" dirty="0">
                <a:latin typeface="Arial" charset="0"/>
                <a:ea typeface="Arial" charset="0"/>
                <a:cs typeface="Arial" charset="0"/>
              </a:rPr>
              <a:t>Oxford Superconducting Technology</a:t>
            </a:r>
            <a:r>
              <a:rPr lang="en-US" sz="1200" dirty="0">
                <a:latin typeface="Arial" charset="0"/>
                <a:ea typeface="Arial" charset="0"/>
                <a:cs typeface="Arial" charset="0"/>
              </a:rPr>
              <a:t>, Carteret, NJ</a:t>
            </a:r>
          </a:p>
          <a:p>
            <a:pPr marL="0" indent="-457200">
              <a:spcBef>
                <a:spcPts val="400"/>
              </a:spcBef>
              <a:buNone/>
            </a:pPr>
            <a:r>
              <a:rPr lang="en-US" sz="1200" b="1" dirty="0">
                <a:latin typeface="Arial" charset="0"/>
                <a:ea typeface="Arial" charset="0"/>
                <a:cs typeface="Arial" charset="0"/>
              </a:rPr>
              <a:t>Transfair, </a:t>
            </a:r>
            <a:r>
              <a:rPr lang="en-US" sz="1200" dirty="0">
                <a:latin typeface="Arial" charset="0"/>
                <a:ea typeface="Arial" charset="0"/>
                <a:cs typeface="Arial" charset="0"/>
              </a:rPr>
              <a:t>Sea Tac, WA</a:t>
            </a:r>
          </a:p>
          <a:p>
            <a:pPr marL="0" indent="-457200">
              <a:spcBef>
                <a:spcPts val="400"/>
              </a:spcBef>
              <a:buNone/>
            </a:pPr>
            <a:r>
              <a:rPr lang="en-US" sz="1200" b="1" dirty="0">
                <a:latin typeface="Arial" charset="0"/>
                <a:ea typeface="Arial" charset="0"/>
                <a:cs typeface="Arial" charset="0"/>
              </a:rPr>
              <a:t>High Performance Magnetics</a:t>
            </a:r>
            <a:r>
              <a:rPr lang="en-US" sz="1200" dirty="0">
                <a:latin typeface="Arial" charset="0"/>
                <a:ea typeface="Arial" charset="0"/>
                <a:cs typeface="Arial" charset="0"/>
              </a:rPr>
              <a:t>, Tallahassee, FL</a:t>
            </a:r>
          </a:p>
          <a:p>
            <a:pPr marL="0" indent="-457200">
              <a:spcBef>
                <a:spcPts val="400"/>
              </a:spcBef>
              <a:buNone/>
            </a:pPr>
            <a:r>
              <a:rPr lang="en-US" sz="1200" b="1" dirty="0">
                <a:latin typeface="Arial" charset="0"/>
                <a:ea typeface="Arial" charset="0"/>
                <a:cs typeface="Arial" charset="0"/>
              </a:rPr>
              <a:t>Schneider Electric,</a:t>
            </a:r>
            <a:r>
              <a:rPr lang="en-US" sz="1200" dirty="0">
                <a:latin typeface="Arial" charset="0"/>
                <a:ea typeface="Arial" charset="0"/>
                <a:cs typeface="Arial" charset="0"/>
              </a:rPr>
              <a:t> Palatine, IL</a:t>
            </a:r>
          </a:p>
          <a:p>
            <a:pPr marL="0" indent="-457200">
              <a:spcBef>
                <a:spcPts val="400"/>
              </a:spcBef>
              <a:buNone/>
            </a:pPr>
            <a:r>
              <a:rPr lang="en-US" sz="1200" b="1" dirty="0">
                <a:latin typeface="Arial" charset="0"/>
                <a:ea typeface="Arial" charset="0"/>
                <a:cs typeface="Arial" charset="0"/>
              </a:rPr>
              <a:t>Robatel Technologies</a:t>
            </a:r>
            <a:r>
              <a:rPr lang="en-US" sz="1200" dirty="0">
                <a:latin typeface="Arial" charset="0"/>
                <a:ea typeface="Arial" charset="0"/>
                <a:cs typeface="Arial" charset="0"/>
              </a:rPr>
              <a:t>, Roanoke, VA</a:t>
            </a:r>
          </a:p>
          <a:p>
            <a:pPr marL="0" indent="-457200">
              <a:spcBef>
                <a:spcPts val="400"/>
              </a:spcBef>
              <a:buNone/>
            </a:pPr>
            <a:r>
              <a:rPr lang="en-US" sz="1200" b="1" dirty="0">
                <a:latin typeface="Arial" charset="0"/>
                <a:ea typeface="Arial" charset="0"/>
                <a:cs typeface="Arial" charset="0"/>
              </a:rPr>
              <a:t>Petersen, Inc., </a:t>
            </a:r>
            <a:r>
              <a:rPr lang="en-US" sz="1200" dirty="0">
                <a:latin typeface="Arial" charset="0"/>
                <a:ea typeface="Arial" charset="0"/>
                <a:cs typeface="Arial" charset="0"/>
              </a:rPr>
              <a:t>Ogden, UT</a:t>
            </a:r>
          </a:p>
          <a:p>
            <a:pPr marL="0" indent="-457200">
              <a:spcBef>
                <a:spcPts val="400"/>
              </a:spcBef>
              <a:buNone/>
            </a:pPr>
            <a:r>
              <a:rPr lang="en-US" sz="1200" b="1" dirty="0">
                <a:latin typeface="Arial" charset="0"/>
                <a:ea typeface="Arial" charset="0"/>
                <a:cs typeface="Arial" charset="0"/>
              </a:rPr>
              <a:t>Superbolt</a:t>
            </a:r>
            <a:r>
              <a:rPr lang="en-US" sz="1200" dirty="0">
                <a:latin typeface="Arial" charset="0"/>
                <a:ea typeface="Arial" charset="0"/>
                <a:cs typeface="Arial" charset="0"/>
              </a:rPr>
              <a:t>, Carnegie, PA</a:t>
            </a:r>
          </a:p>
          <a:p>
            <a:pPr marL="0" indent="-457200">
              <a:spcBef>
                <a:spcPts val="400"/>
              </a:spcBef>
              <a:buNone/>
            </a:pPr>
            <a:r>
              <a:rPr lang="en-US" sz="1200" b="1" dirty="0">
                <a:latin typeface="Arial" charset="0"/>
                <a:ea typeface="Arial" charset="0"/>
                <a:cs typeface="Arial" charset="0"/>
              </a:rPr>
              <a:t>Hyundai Corporation</a:t>
            </a:r>
            <a:r>
              <a:rPr lang="en-US" sz="1200" dirty="0">
                <a:latin typeface="Arial" charset="0"/>
                <a:ea typeface="Arial" charset="0"/>
                <a:cs typeface="Arial" charset="0"/>
              </a:rPr>
              <a:t>,</a:t>
            </a:r>
            <a:r>
              <a:rPr lang="en-US" sz="1200" b="1" dirty="0">
                <a:latin typeface="Arial" charset="0"/>
                <a:ea typeface="Arial" charset="0"/>
                <a:cs typeface="Arial" charset="0"/>
              </a:rPr>
              <a:t> </a:t>
            </a:r>
            <a:r>
              <a:rPr lang="en-US" sz="1200" dirty="0">
                <a:latin typeface="Arial" charset="0"/>
                <a:ea typeface="Arial" charset="0"/>
                <a:cs typeface="Arial" charset="0"/>
              </a:rPr>
              <a:t>Houston, TX</a:t>
            </a:r>
          </a:p>
          <a:p>
            <a:pPr marL="0" indent="-457200">
              <a:spcBef>
                <a:spcPts val="400"/>
              </a:spcBef>
              <a:buNone/>
            </a:pPr>
            <a:r>
              <a:rPr lang="en-US" sz="1200" b="1" dirty="0">
                <a:latin typeface="Arial" charset="0"/>
                <a:ea typeface="Arial" charset="0"/>
                <a:cs typeface="Arial" charset="0"/>
              </a:rPr>
              <a:t>New England Wire Technologies</a:t>
            </a:r>
            <a:r>
              <a:rPr lang="en-US" sz="1200" dirty="0">
                <a:latin typeface="Arial" charset="0"/>
                <a:ea typeface="Arial" charset="0"/>
                <a:cs typeface="Arial" charset="0"/>
              </a:rPr>
              <a:t>, Lisbon, NH</a:t>
            </a:r>
          </a:p>
          <a:p>
            <a:pPr marL="0" indent="-457200">
              <a:spcBef>
                <a:spcPts val="400"/>
              </a:spcBef>
              <a:buNone/>
            </a:pPr>
            <a:r>
              <a:rPr lang="en-US" sz="1200" b="1" dirty="0">
                <a:latin typeface="Arial" charset="0"/>
                <a:ea typeface="Arial" charset="0"/>
                <a:cs typeface="Arial" charset="0"/>
              </a:rPr>
              <a:t>Transproject, </a:t>
            </a:r>
            <a:r>
              <a:rPr lang="en-US" sz="1200" dirty="0">
                <a:latin typeface="Arial" charset="0"/>
                <a:ea typeface="Arial" charset="0"/>
                <a:cs typeface="Arial" charset="0"/>
              </a:rPr>
              <a:t>Houston, TX</a:t>
            </a:r>
          </a:p>
          <a:p>
            <a:pPr marL="0" indent="-457200">
              <a:spcBef>
                <a:spcPts val="400"/>
              </a:spcBef>
              <a:buNone/>
            </a:pPr>
            <a:r>
              <a:rPr lang="en-US" sz="1200" b="1" dirty="0">
                <a:latin typeface="Arial" charset="0"/>
                <a:ea typeface="Arial" charset="0"/>
                <a:cs typeface="Arial" charset="0"/>
              </a:rPr>
              <a:t>Robatel Technologies LLC</a:t>
            </a:r>
            <a:r>
              <a:rPr lang="en-US" sz="1200" dirty="0">
                <a:latin typeface="Arial" charset="0"/>
                <a:ea typeface="Arial" charset="0"/>
                <a:cs typeface="Arial" charset="0"/>
              </a:rPr>
              <a:t>,</a:t>
            </a:r>
            <a:r>
              <a:rPr lang="en-US" sz="1200" b="1" dirty="0">
                <a:latin typeface="Arial" charset="0"/>
                <a:ea typeface="Arial" charset="0"/>
                <a:cs typeface="Arial" charset="0"/>
              </a:rPr>
              <a:t> </a:t>
            </a:r>
            <a:r>
              <a:rPr lang="en-US" sz="1200" dirty="0">
                <a:latin typeface="Arial" charset="0"/>
                <a:ea typeface="Arial" charset="0"/>
                <a:cs typeface="Arial" charset="0"/>
              </a:rPr>
              <a:t>Roanoke, VA</a:t>
            </a:r>
          </a:p>
          <a:p>
            <a:pPr marL="0" indent="-457200">
              <a:spcBef>
                <a:spcPts val="400"/>
              </a:spcBef>
              <a:buNone/>
            </a:pPr>
            <a:r>
              <a:rPr lang="en-US" sz="1200" b="1" dirty="0">
                <a:latin typeface="Arial" charset="0"/>
                <a:ea typeface="Arial" charset="0"/>
                <a:cs typeface="Arial" charset="0"/>
              </a:rPr>
              <a:t>Hamill Manufacturing</a:t>
            </a:r>
            <a:r>
              <a:rPr lang="en-US" sz="1200" dirty="0">
                <a:latin typeface="Arial" charset="0"/>
                <a:ea typeface="Arial" charset="0"/>
                <a:cs typeface="Arial" charset="0"/>
              </a:rPr>
              <a:t>, Traford, PA</a:t>
            </a:r>
            <a:endParaRPr lang="en-US" sz="1200" b="1" dirty="0">
              <a:latin typeface="Arial" charset="0"/>
              <a:ea typeface="Arial" charset="0"/>
              <a:cs typeface="Arial" charset="0"/>
            </a:endParaRPr>
          </a:p>
          <a:p>
            <a:pPr marL="0" indent="-457200">
              <a:spcBef>
                <a:spcPts val="400"/>
              </a:spcBef>
              <a:buNone/>
            </a:pPr>
            <a:r>
              <a:rPr lang="en-US" sz="1200" b="1" dirty="0">
                <a:latin typeface="Arial" charset="0"/>
                <a:ea typeface="Arial" charset="0"/>
                <a:cs typeface="Arial" charset="0"/>
              </a:rPr>
              <a:t>Major Tool &amp; Machine, Inc.</a:t>
            </a:r>
            <a:r>
              <a:rPr lang="en-US" sz="1200" dirty="0">
                <a:latin typeface="Arial" charset="0"/>
                <a:ea typeface="Arial" charset="0"/>
                <a:cs typeface="Arial" charset="0"/>
              </a:rPr>
              <a:t>,</a:t>
            </a:r>
            <a:r>
              <a:rPr lang="en-US" sz="1200" b="1" dirty="0">
                <a:latin typeface="Arial" charset="0"/>
                <a:ea typeface="Arial" charset="0"/>
                <a:cs typeface="Arial" charset="0"/>
              </a:rPr>
              <a:t> </a:t>
            </a:r>
            <a:r>
              <a:rPr lang="en-US" sz="1200" dirty="0">
                <a:latin typeface="Arial" charset="0"/>
                <a:ea typeface="Arial" charset="0"/>
                <a:cs typeface="Arial" charset="0"/>
              </a:rPr>
              <a:t>Indianapolis, IN</a:t>
            </a:r>
          </a:p>
          <a:p>
            <a:pPr marL="0" indent="-457200">
              <a:spcBef>
                <a:spcPts val="400"/>
              </a:spcBef>
              <a:buNone/>
            </a:pPr>
            <a:r>
              <a:rPr lang="en-US" sz="1200" b="1" dirty="0">
                <a:latin typeface="Arial" charset="0"/>
                <a:ea typeface="Arial" charset="0"/>
                <a:cs typeface="Arial" charset="0"/>
              </a:rPr>
              <a:t>Mega Industries, LLC</a:t>
            </a:r>
            <a:r>
              <a:rPr lang="en-US" sz="1200" dirty="0">
                <a:latin typeface="Arial" charset="0"/>
                <a:ea typeface="Arial" charset="0"/>
                <a:cs typeface="Arial" charset="0"/>
              </a:rPr>
              <a:t>, Gorham, ME</a:t>
            </a:r>
          </a:p>
          <a:p>
            <a:pPr marL="0" indent="-457200">
              <a:spcBef>
                <a:spcPts val="400"/>
              </a:spcBef>
              <a:buNone/>
            </a:pPr>
            <a:r>
              <a:rPr lang="en-US" sz="1200" b="1" dirty="0">
                <a:latin typeface="Arial" charset="0"/>
                <a:ea typeface="Arial" charset="0"/>
                <a:cs typeface="Arial" charset="0"/>
              </a:rPr>
              <a:t>Dielectric Communications</a:t>
            </a:r>
            <a:r>
              <a:rPr lang="en-US" sz="1200" dirty="0">
                <a:latin typeface="Arial" charset="0"/>
                <a:ea typeface="Arial" charset="0"/>
                <a:cs typeface="Arial" charset="0"/>
              </a:rPr>
              <a:t>, Raymond, ME</a:t>
            </a:r>
          </a:p>
          <a:p>
            <a:pPr marL="0" indent="-457200">
              <a:spcBef>
                <a:spcPts val="400"/>
              </a:spcBef>
              <a:buNone/>
            </a:pPr>
            <a:r>
              <a:rPr lang="en-US" sz="1200" b="1" dirty="0">
                <a:latin typeface="Arial" charset="0"/>
                <a:ea typeface="Arial" charset="0"/>
                <a:cs typeface="Arial" charset="0"/>
              </a:rPr>
              <a:t>Siemen’s Industry, Inc.</a:t>
            </a:r>
            <a:r>
              <a:rPr lang="en-US" sz="1200" dirty="0">
                <a:latin typeface="Arial" charset="0"/>
                <a:ea typeface="Arial" charset="0"/>
                <a:cs typeface="Arial" charset="0"/>
              </a:rPr>
              <a:t>,  Wendall, NC</a:t>
            </a:r>
          </a:p>
          <a:p>
            <a:pPr marL="0" indent="-457200">
              <a:spcBef>
                <a:spcPts val="400"/>
              </a:spcBef>
              <a:buNone/>
            </a:pPr>
            <a:r>
              <a:rPr lang="en-US" sz="1200" b="1" dirty="0">
                <a:latin typeface="Arial" charset="0"/>
                <a:ea typeface="Arial" charset="0"/>
                <a:cs typeface="Arial" charset="0"/>
              </a:rPr>
              <a:t>Eaton Corporation</a:t>
            </a:r>
            <a:r>
              <a:rPr lang="en-US" sz="1200" dirty="0">
                <a:latin typeface="Arial" charset="0"/>
                <a:ea typeface="Arial" charset="0"/>
                <a:cs typeface="Arial" charset="0"/>
              </a:rPr>
              <a:t>, Cleveland, OH</a:t>
            </a:r>
          </a:p>
          <a:p>
            <a:pPr marL="0" indent="-457200">
              <a:spcBef>
                <a:spcPts val="400"/>
              </a:spcBef>
              <a:buNone/>
            </a:pPr>
            <a:r>
              <a:rPr lang="en-US" sz="1200" b="1" dirty="0">
                <a:latin typeface="Arial" charset="0"/>
                <a:ea typeface="Arial" charset="0"/>
                <a:cs typeface="Arial" charset="0"/>
              </a:rPr>
              <a:t>G&amp;G Steel</a:t>
            </a:r>
            <a:r>
              <a:rPr lang="en-US" sz="1200" dirty="0">
                <a:latin typeface="Arial" charset="0"/>
                <a:ea typeface="Arial" charset="0"/>
                <a:cs typeface="Arial" charset="0"/>
              </a:rPr>
              <a:t>, Russellville, AL</a:t>
            </a:r>
          </a:p>
        </p:txBody>
      </p:sp>
      <p:sp>
        <p:nvSpPr>
          <p:cNvPr id="27" name="Content Placeholder 2">
            <a:extLst>
              <a:ext uri="{FF2B5EF4-FFF2-40B4-BE49-F238E27FC236}">
                <a16:creationId xmlns:a16="http://schemas.microsoft.com/office/drawing/2014/main" xmlns="" id="{C8483B22-52A1-B74E-9428-ED147D3A9302}"/>
              </a:ext>
            </a:extLst>
          </p:cNvPr>
          <p:cNvSpPr txBox="1">
            <a:spLocks/>
          </p:cNvSpPr>
          <p:nvPr/>
        </p:nvSpPr>
        <p:spPr>
          <a:xfrm>
            <a:off x="5850541" y="1281560"/>
            <a:ext cx="4099097" cy="517722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400"/>
              </a:spcBef>
              <a:buNone/>
            </a:pPr>
            <a:r>
              <a:rPr lang="en-US" sz="1200" dirty="0"/>
              <a:t>Massachusetts Institute of Technology</a:t>
            </a:r>
          </a:p>
          <a:p>
            <a:pPr marL="0" indent="0">
              <a:spcBef>
                <a:spcPts val="400"/>
              </a:spcBef>
              <a:buNone/>
            </a:pPr>
            <a:r>
              <a:rPr lang="en-US" sz="1200" dirty="0"/>
              <a:t>University of Texas at Austin</a:t>
            </a:r>
          </a:p>
          <a:p>
            <a:pPr marL="0" indent="0">
              <a:spcBef>
                <a:spcPts val="400"/>
              </a:spcBef>
              <a:buNone/>
            </a:pPr>
            <a:r>
              <a:rPr lang="en-US" sz="1200" dirty="0"/>
              <a:t>University of Tennessee</a:t>
            </a:r>
          </a:p>
          <a:p>
            <a:pPr marL="0" indent="0">
              <a:spcBef>
                <a:spcPts val="400"/>
              </a:spcBef>
              <a:buNone/>
            </a:pPr>
            <a:r>
              <a:rPr lang="en-US" sz="1200" dirty="0"/>
              <a:t>Florida State University</a:t>
            </a:r>
          </a:p>
          <a:p>
            <a:pPr marL="0" indent="0">
              <a:spcBef>
                <a:spcPts val="400"/>
              </a:spcBef>
              <a:buNone/>
            </a:pPr>
            <a:r>
              <a:rPr lang="en-US" sz="1200" dirty="0"/>
              <a:t>University of Wisconsin at Madison</a:t>
            </a:r>
          </a:p>
          <a:p>
            <a:pPr marL="0" indent="0">
              <a:spcBef>
                <a:spcPts val="400"/>
              </a:spcBef>
              <a:buNone/>
            </a:pPr>
            <a:r>
              <a:rPr lang="en-US" sz="1200" dirty="0"/>
              <a:t>University of California Los Angeles</a:t>
            </a:r>
          </a:p>
          <a:p>
            <a:pPr marL="0" indent="0">
              <a:spcBef>
                <a:spcPts val="400"/>
              </a:spcBef>
              <a:buNone/>
            </a:pPr>
            <a:r>
              <a:rPr lang="en-US" sz="1200" dirty="0"/>
              <a:t>University of Michigan</a:t>
            </a:r>
          </a:p>
          <a:p>
            <a:pPr marL="0" indent="0">
              <a:spcBef>
                <a:spcPts val="400"/>
              </a:spcBef>
              <a:buNone/>
            </a:pPr>
            <a:r>
              <a:rPr lang="en-US" sz="1200" dirty="0"/>
              <a:t>University of California San Diego</a:t>
            </a:r>
          </a:p>
          <a:p>
            <a:pPr marL="0" indent="0">
              <a:spcBef>
                <a:spcPts val="400"/>
              </a:spcBef>
              <a:buNone/>
            </a:pPr>
            <a:r>
              <a:rPr lang="en-US" sz="1200" dirty="0"/>
              <a:t>Columbia University </a:t>
            </a:r>
          </a:p>
          <a:p>
            <a:pPr marL="0" indent="0">
              <a:spcBef>
                <a:spcPts val="400"/>
              </a:spcBef>
              <a:buNone/>
            </a:pPr>
            <a:r>
              <a:rPr lang="en-US" sz="1200" dirty="0"/>
              <a:t>Washington State University </a:t>
            </a:r>
          </a:p>
          <a:p>
            <a:pPr marL="0" indent="0">
              <a:spcBef>
                <a:spcPts val="400"/>
              </a:spcBef>
              <a:buNone/>
            </a:pPr>
            <a:r>
              <a:rPr lang="en-US" sz="1200" dirty="0"/>
              <a:t>Indiana University</a:t>
            </a:r>
          </a:p>
          <a:p>
            <a:pPr marL="0" indent="0">
              <a:spcBef>
                <a:spcPts val="400"/>
              </a:spcBef>
              <a:buNone/>
            </a:pPr>
            <a:endParaRPr lang="en-US" sz="1200" dirty="0"/>
          </a:p>
          <a:p>
            <a:pPr marL="0" indent="0">
              <a:spcBef>
                <a:spcPts val="400"/>
              </a:spcBef>
              <a:buNone/>
            </a:pPr>
            <a:r>
              <a:rPr lang="en-US" sz="1200" dirty="0"/>
              <a:t>Oak Ridge National Laboratory</a:t>
            </a:r>
          </a:p>
          <a:p>
            <a:pPr marL="0" indent="0">
              <a:spcBef>
                <a:spcPts val="400"/>
              </a:spcBef>
              <a:buNone/>
            </a:pPr>
            <a:r>
              <a:rPr lang="en-US" sz="1200" dirty="0"/>
              <a:t>Princeton Plasma Physics Laboratory</a:t>
            </a:r>
          </a:p>
          <a:p>
            <a:pPr marL="0" indent="0">
              <a:spcBef>
                <a:spcPts val="400"/>
              </a:spcBef>
              <a:buNone/>
            </a:pPr>
            <a:r>
              <a:rPr lang="en-US" sz="1200" dirty="0"/>
              <a:t>Sandia National Laboratory</a:t>
            </a:r>
          </a:p>
          <a:p>
            <a:pPr marL="0" indent="0">
              <a:spcBef>
                <a:spcPts val="400"/>
              </a:spcBef>
              <a:buNone/>
            </a:pPr>
            <a:r>
              <a:rPr lang="en-US" sz="1200" dirty="0"/>
              <a:t>Savannah River National Laboratory</a:t>
            </a:r>
          </a:p>
          <a:p>
            <a:pPr marL="0" indent="0">
              <a:spcBef>
                <a:spcPts val="400"/>
              </a:spcBef>
              <a:buNone/>
            </a:pPr>
            <a:r>
              <a:rPr lang="en-US" sz="1200" dirty="0"/>
              <a:t>Los Alamos National Laboratory</a:t>
            </a:r>
          </a:p>
          <a:p>
            <a:pPr marL="0" indent="0">
              <a:spcBef>
                <a:spcPts val="400"/>
              </a:spcBef>
              <a:buNone/>
            </a:pPr>
            <a:r>
              <a:rPr lang="en-US" sz="1200" dirty="0"/>
              <a:t>Lawrence Livermore National Laboratory</a:t>
            </a:r>
          </a:p>
          <a:p>
            <a:pPr marL="0" indent="0">
              <a:spcBef>
                <a:spcPts val="400"/>
              </a:spcBef>
              <a:buNone/>
            </a:pPr>
            <a:r>
              <a:rPr lang="en-US" sz="1200" dirty="0"/>
              <a:t>Idaho National Laboratory</a:t>
            </a:r>
          </a:p>
          <a:p>
            <a:pPr marL="0" indent="0">
              <a:spcBef>
                <a:spcPts val="400"/>
              </a:spcBef>
              <a:buNone/>
            </a:pPr>
            <a:r>
              <a:rPr lang="en-US" sz="1200" dirty="0"/>
              <a:t>Fermi National Laboratory</a:t>
            </a:r>
          </a:p>
          <a:p>
            <a:pPr marL="0" indent="0">
              <a:spcBef>
                <a:spcPts val="400"/>
              </a:spcBef>
              <a:buNone/>
            </a:pPr>
            <a:r>
              <a:rPr lang="en-US" sz="1200" dirty="0"/>
              <a:t>Argonne National Laboratory</a:t>
            </a:r>
          </a:p>
          <a:p>
            <a:pPr marL="0" indent="0">
              <a:spcBef>
                <a:spcPts val="400"/>
              </a:spcBef>
              <a:buNone/>
            </a:pPr>
            <a:r>
              <a:rPr lang="en-US" sz="1200" dirty="0"/>
              <a:t>Lawrence Berkeley National Laboratory</a:t>
            </a:r>
          </a:p>
        </p:txBody>
      </p:sp>
      <p:sp>
        <p:nvSpPr>
          <p:cNvPr id="28" name="Oval 27">
            <a:extLst>
              <a:ext uri="{FF2B5EF4-FFF2-40B4-BE49-F238E27FC236}">
                <a16:creationId xmlns:a16="http://schemas.microsoft.com/office/drawing/2014/main" xmlns="" id="{1541FEF0-FEDE-A140-838E-77E2C824D4E2}"/>
              </a:ext>
            </a:extLst>
          </p:cNvPr>
          <p:cNvSpPr/>
          <p:nvPr/>
        </p:nvSpPr>
        <p:spPr>
          <a:xfrm>
            <a:off x="3431074" y="2828517"/>
            <a:ext cx="1576823" cy="1576823"/>
          </a:xfrm>
          <a:prstGeom prst="ellipse">
            <a:avLst/>
          </a:prstGeom>
          <a:solidFill>
            <a:schemeClr val="bg1"/>
          </a:solidFill>
          <a:ln w="571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xmlns="" id="{56D70CF8-8528-CA48-8208-4036ECDFC708}"/>
              </a:ext>
            </a:extLst>
          </p:cNvPr>
          <p:cNvSpPr/>
          <p:nvPr/>
        </p:nvSpPr>
        <p:spPr>
          <a:xfrm>
            <a:off x="4293580" y="2079753"/>
            <a:ext cx="1576823" cy="1576823"/>
          </a:xfrm>
          <a:prstGeom prst="ellipse">
            <a:avLst/>
          </a:prstGeom>
          <a:noFill/>
          <a:ln w="5715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xmlns="" id="{4E799907-BCC4-3745-9DB9-F48C399CBABE}"/>
              </a:ext>
            </a:extLst>
          </p:cNvPr>
          <p:cNvSpPr/>
          <p:nvPr/>
        </p:nvSpPr>
        <p:spPr>
          <a:xfrm>
            <a:off x="4293580" y="3332484"/>
            <a:ext cx="1576823" cy="1576823"/>
          </a:xfrm>
          <a:prstGeom prst="ellipse">
            <a:avLst/>
          </a:prstGeom>
          <a:noFill/>
          <a:ln w="5715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xmlns="" id="{A36F02D9-E43F-3145-AFE8-D86D92530E0F}"/>
              </a:ext>
            </a:extLst>
          </p:cNvPr>
          <p:cNvSpPr txBox="1"/>
          <p:nvPr/>
        </p:nvSpPr>
        <p:spPr>
          <a:xfrm>
            <a:off x="3535332" y="3303007"/>
            <a:ext cx="1071026" cy="461665"/>
          </a:xfrm>
          <a:prstGeom prst="rect">
            <a:avLst/>
          </a:prstGeom>
          <a:noFill/>
        </p:spPr>
        <p:txBody>
          <a:bodyPr wrap="square" rtlCol="0">
            <a:spAutoFit/>
          </a:bodyPr>
          <a:lstStyle/>
          <a:p>
            <a:r>
              <a:rPr lang="en-US" sz="2400" b="1" dirty="0">
                <a:solidFill>
                  <a:srgbClr val="008000"/>
                </a:solidFill>
                <a:latin typeface="Arial"/>
                <a:cs typeface="Arial"/>
              </a:rPr>
              <a:t>.com</a:t>
            </a:r>
          </a:p>
        </p:txBody>
      </p:sp>
      <p:sp>
        <p:nvSpPr>
          <p:cNvPr id="32" name="TextBox 31">
            <a:extLst>
              <a:ext uri="{FF2B5EF4-FFF2-40B4-BE49-F238E27FC236}">
                <a16:creationId xmlns:a16="http://schemas.microsoft.com/office/drawing/2014/main" xmlns="" id="{2AF14D19-C1BD-874C-9959-C67455803261}"/>
              </a:ext>
            </a:extLst>
          </p:cNvPr>
          <p:cNvSpPr txBox="1"/>
          <p:nvPr/>
        </p:nvSpPr>
        <p:spPr>
          <a:xfrm>
            <a:off x="4641258" y="2501194"/>
            <a:ext cx="1071026" cy="461665"/>
          </a:xfrm>
          <a:prstGeom prst="rect">
            <a:avLst/>
          </a:prstGeom>
          <a:noFill/>
        </p:spPr>
        <p:txBody>
          <a:bodyPr wrap="square" rtlCol="0">
            <a:spAutoFit/>
          </a:bodyPr>
          <a:lstStyle/>
          <a:p>
            <a:r>
              <a:rPr lang="en-US" sz="2400" b="1" dirty="0">
                <a:solidFill>
                  <a:srgbClr val="FF6600"/>
                </a:solidFill>
                <a:latin typeface="Arial"/>
                <a:cs typeface="Arial"/>
              </a:rPr>
              <a:t>.edu</a:t>
            </a:r>
          </a:p>
        </p:txBody>
      </p:sp>
      <p:sp>
        <p:nvSpPr>
          <p:cNvPr id="33" name="TextBox 32">
            <a:extLst>
              <a:ext uri="{FF2B5EF4-FFF2-40B4-BE49-F238E27FC236}">
                <a16:creationId xmlns:a16="http://schemas.microsoft.com/office/drawing/2014/main" xmlns="" id="{F96202B1-9738-9445-8B7F-9408D7D5B9B6}"/>
              </a:ext>
            </a:extLst>
          </p:cNvPr>
          <p:cNvSpPr txBox="1"/>
          <p:nvPr/>
        </p:nvSpPr>
        <p:spPr>
          <a:xfrm>
            <a:off x="4736038" y="4076353"/>
            <a:ext cx="1071026" cy="461665"/>
          </a:xfrm>
          <a:prstGeom prst="rect">
            <a:avLst/>
          </a:prstGeom>
          <a:noFill/>
        </p:spPr>
        <p:txBody>
          <a:bodyPr wrap="square" rtlCol="0">
            <a:spAutoFit/>
          </a:bodyPr>
          <a:lstStyle/>
          <a:p>
            <a:r>
              <a:rPr lang="en-US" sz="2400" b="1" dirty="0">
                <a:solidFill>
                  <a:schemeClr val="accent1"/>
                </a:solidFill>
                <a:latin typeface="Arial"/>
                <a:cs typeface="Arial"/>
              </a:rPr>
              <a:t>.gov</a:t>
            </a:r>
          </a:p>
        </p:txBody>
      </p:sp>
      <p:sp>
        <p:nvSpPr>
          <p:cNvPr id="35" name="Slide Number Placeholder 14">
            <a:extLst>
              <a:ext uri="{FF2B5EF4-FFF2-40B4-BE49-F238E27FC236}">
                <a16:creationId xmlns:a16="http://schemas.microsoft.com/office/drawing/2014/main" xmlns="" id="{CF2818E7-AF8A-6842-AF6D-8EEC9DD4152A}"/>
              </a:ext>
            </a:extLst>
          </p:cNvPr>
          <p:cNvSpPr>
            <a:spLocks noGrp="1"/>
          </p:cNvSpPr>
          <p:nvPr>
            <p:ph type="sldNum" sz="quarter" idx="12"/>
          </p:nvPr>
        </p:nvSpPr>
        <p:spPr>
          <a:xfrm>
            <a:off x="4256116" y="6518082"/>
            <a:ext cx="861038" cy="365125"/>
          </a:xfrm>
        </p:spPr>
        <p:txBody>
          <a:bodyPr/>
          <a:lstStyle/>
          <a:p>
            <a:fld id="{8274E5B4-D27C-9346-BCE7-FA7EB5913382}" type="slidenum">
              <a:rPr lang="en-US" sz="1000" smtClean="0"/>
              <a:t>16</a:t>
            </a:fld>
            <a:endParaRPr lang="en-US" sz="1000" dirty="0"/>
          </a:p>
        </p:txBody>
      </p:sp>
      <p:sp>
        <p:nvSpPr>
          <p:cNvPr id="36" name="Footer Placeholder 2">
            <a:extLst>
              <a:ext uri="{FF2B5EF4-FFF2-40B4-BE49-F238E27FC236}">
                <a16:creationId xmlns:a16="http://schemas.microsoft.com/office/drawing/2014/main" xmlns="" id="{E683B31E-A7C1-224E-B209-765B327BCB92}"/>
              </a:ext>
            </a:extLst>
          </p:cNvPr>
          <p:cNvSpPr>
            <a:spLocks noGrp="1"/>
          </p:cNvSpPr>
          <p:nvPr>
            <p:ph type="ftr" sz="quarter" idx="11"/>
          </p:nvPr>
        </p:nvSpPr>
        <p:spPr>
          <a:xfrm>
            <a:off x="5458040" y="6518082"/>
            <a:ext cx="3239580" cy="365125"/>
          </a:xfrm>
        </p:spPr>
        <p:txBody>
          <a:bodyPr/>
          <a:lstStyle/>
          <a:p>
            <a:r>
              <a:rPr lang="en-US" sz="1000" dirty="0" err="1"/>
              <a:t>Sauthoff</a:t>
            </a:r>
            <a:r>
              <a:rPr lang="en-US" sz="1000" dirty="0"/>
              <a:t> | FPA</a:t>
            </a:r>
          </a:p>
        </p:txBody>
      </p:sp>
      <p:sp>
        <p:nvSpPr>
          <p:cNvPr id="37" name="Footer Placeholder 2">
            <a:extLst>
              <a:ext uri="{FF2B5EF4-FFF2-40B4-BE49-F238E27FC236}">
                <a16:creationId xmlns:a16="http://schemas.microsoft.com/office/drawing/2014/main" xmlns="" id="{95E1C4A5-39A1-1845-AC18-39B8E6BFC042}"/>
              </a:ext>
            </a:extLst>
          </p:cNvPr>
          <p:cNvSpPr txBox="1">
            <a:spLocks/>
          </p:cNvSpPr>
          <p:nvPr/>
        </p:nvSpPr>
        <p:spPr>
          <a:xfrm>
            <a:off x="490596" y="6518082"/>
            <a:ext cx="101353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00" dirty="0"/>
              <a:t>12-5-2018</a:t>
            </a:r>
          </a:p>
        </p:txBody>
      </p:sp>
    </p:spTree>
    <p:extLst>
      <p:ext uri="{BB962C8B-B14F-4D97-AF65-F5344CB8AC3E}">
        <p14:creationId xmlns:p14="http://schemas.microsoft.com/office/powerpoint/2010/main" val="1523258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70663D-2104-9443-B5F5-215314BD5259}"/>
              </a:ext>
            </a:extLst>
          </p:cNvPr>
          <p:cNvSpPr>
            <a:spLocks noGrp="1"/>
          </p:cNvSpPr>
          <p:nvPr>
            <p:ph type="title"/>
          </p:nvPr>
        </p:nvSpPr>
        <p:spPr/>
        <p:txBody>
          <a:bodyPr/>
          <a:lstStyle/>
          <a:p>
            <a:r>
              <a:rPr lang="en-US" dirty="0"/>
              <a:t>Summary</a:t>
            </a:r>
          </a:p>
        </p:txBody>
      </p:sp>
      <p:sp>
        <p:nvSpPr>
          <p:cNvPr id="4" name="TextBox 3">
            <a:extLst>
              <a:ext uri="{FF2B5EF4-FFF2-40B4-BE49-F238E27FC236}">
                <a16:creationId xmlns:a16="http://schemas.microsoft.com/office/drawing/2014/main" xmlns="" id="{2C44C829-27C9-A845-A2F3-B9538584252F}"/>
              </a:ext>
            </a:extLst>
          </p:cNvPr>
          <p:cNvSpPr txBox="1"/>
          <p:nvPr/>
        </p:nvSpPr>
        <p:spPr>
          <a:xfrm>
            <a:off x="457200" y="1282370"/>
            <a:ext cx="8686800"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US ITER is progressing on priority systems, as identified by the international ITER project.</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US ITER seeks to maximize US progress toward achievement of the international schedule.</a:t>
            </a:r>
          </a:p>
        </p:txBody>
      </p:sp>
      <p:grpSp>
        <p:nvGrpSpPr>
          <p:cNvPr id="5" name="Group 4">
            <a:extLst>
              <a:ext uri="{FF2B5EF4-FFF2-40B4-BE49-F238E27FC236}">
                <a16:creationId xmlns:a16="http://schemas.microsoft.com/office/drawing/2014/main" xmlns="" id="{D27D95C9-A538-A34F-A2A8-51017EC316D4}"/>
              </a:ext>
            </a:extLst>
          </p:cNvPr>
          <p:cNvGrpSpPr/>
          <p:nvPr/>
        </p:nvGrpSpPr>
        <p:grpSpPr>
          <a:xfrm>
            <a:off x="945744" y="2853698"/>
            <a:ext cx="7005557" cy="3622180"/>
            <a:chOff x="216878" y="1824030"/>
            <a:chExt cx="8546122" cy="4418720"/>
          </a:xfrm>
        </p:grpSpPr>
        <p:pic>
          <p:nvPicPr>
            <p:cNvPr id="6" name="Picture 5">
              <a:extLst>
                <a:ext uri="{FF2B5EF4-FFF2-40B4-BE49-F238E27FC236}">
                  <a16:creationId xmlns:a16="http://schemas.microsoft.com/office/drawing/2014/main" xmlns="" id="{5AC4D0C3-EE3E-9B42-A478-F6F527652D88}"/>
                </a:ext>
              </a:extLst>
            </p:cNvPr>
            <p:cNvPicPr>
              <a:picLocks noChangeAspect="1"/>
            </p:cNvPicPr>
            <p:nvPr/>
          </p:nvPicPr>
          <p:blipFill rotWithShape="1">
            <a:blip r:embed="rId2">
              <a:extLst>
                <a:ext uri="{28A0092B-C50C-407E-A947-70E740481C1C}">
                  <a14:useLocalDpi xmlns:a14="http://schemas.microsoft.com/office/drawing/2010/main" val="0"/>
                </a:ext>
              </a:extLst>
            </a:blip>
            <a:srcRect l="448" r="690"/>
            <a:stretch/>
          </p:blipFill>
          <p:spPr>
            <a:xfrm>
              <a:off x="217051" y="1824030"/>
              <a:ext cx="4202549" cy="2391138"/>
            </a:xfrm>
            <a:prstGeom prst="rect">
              <a:avLst/>
            </a:prstGeom>
            <a:noFill/>
            <a:ln w="9525">
              <a:solidFill>
                <a:schemeClr val="tx1"/>
              </a:solidFill>
            </a:ln>
          </p:spPr>
        </p:pic>
        <p:pic>
          <p:nvPicPr>
            <p:cNvPr id="7" name="Picture 6">
              <a:extLst>
                <a:ext uri="{FF2B5EF4-FFF2-40B4-BE49-F238E27FC236}">
                  <a16:creationId xmlns:a16="http://schemas.microsoft.com/office/drawing/2014/main" xmlns="" id="{9C0AA387-B24A-2743-8995-658FEF0A83DF}"/>
                </a:ext>
              </a:extLst>
            </p:cNvPr>
            <p:cNvPicPr>
              <a:picLocks noChangeAspect="1"/>
            </p:cNvPicPr>
            <p:nvPr/>
          </p:nvPicPr>
          <p:blipFill rotWithShape="1">
            <a:blip r:embed="rId3"/>
            <a:srcRect l="19324" t="28757" r="17322"/>
            <a:stretch/>
          </p:blipFill>
          <p:spPr>
            <a:xfrm>
              <a:off x="7068607" y="1824030"/>
              <a:ext cx="1694393" cy="2391138"/>
            </a:xfrm>
            <a:prstGeom prst="rect">
              <a:avLst/>
            </a:prstGeom>
          </p:spPr>
        </p:pic>
        <p:pic>
          <p:nvPicPr>
            <p:cNvPr id="8" name="Picture 7">
              <a:extLst>
                <a:ext uri="{FF2B5EF4-FFF2-40B4-BE49-F238E27FC236}">
                  <a16:creationId xmlns:a16="http://schemas.microsoft.com/office/drawing/2014/main" xmlns="" id="{01314E69-C8E9-334F-9D9D-63BBAD480886}"/>
                </a:ext>
              </a:extLst>
            </p:cNvPr>
            <p:cNvPicPr>
              <a:picLocks noChangeAspect="1"/>
            </p:cNvPicPr>
            <p:nvPr/>
          </p:nvPicPr>
          <p:blipFill rotWithShape="1">
            <a:blip r:embed="rId4"/>
            <a:srcRect l="27500" t="4562" r="28333" b="2859"/>
            <a:stretch/>
          </p:blipFill>
          <p:spPr>
            <a:xfrm>
              <a:off x="4650832" y="1920758"/>
              <a:ext cx="2186543" cy="2197682"/>
            </a:xfrm>
            <a:prstGeom prst="rect">
              <a:avLst/>
            </a:prstGeom>
          </p:spPr>
        </p:pic>
        <p:pic>
          <p:nvPicPr>
            <p:cNvPr id="9" name="Picture 8">
              <a:extLst>
                <a:ext uri="{FF2B5EF4-FFF2-40B4-BE49-F238E27FC236}">
                  <a16:creationId xmlns:a16="http://schemas.microsoft.com/office/drawing/2014/main" xmlns="" id="{D7B2469A-DE15-BB48-A105-DA86628903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4249" y="4323332"/>
              <a:ext cx="2135351" cy="1919417"/>
            </a:xfrm>
            <a:prstGeom prst="rect">
              <a:avLst/>
            </a:prstGeom>
            <a:ln>
              <a:solidFill>
                <a:schemeClr val="tx1"/>
              </a:solidFill>
            </a:ln>
          </p:spPr>
        </p:pic>
        <p:pic>
          <p:nvPicPr>
            <p:cNvPr id="10" name="Picture 9">
              <a:extLst>
                <a:ext uri="{FF2B5EF4-FFF2-40B4-BE49-F238E27FC236}">
                  <a16:creationId xmlns:a16="http://schemas.microsoft.com/office/drawing/2014/main" xmlns="" id="{0B3C001F-BAD9-924B-B00C-1907DB43A2A5}"/>
                </a:ext>
              </a:extLst>
            </p:cNvPr>
            <p:cNvPicPr>
              <a:picLocks noChangeAspect="1"/>
            </p:cNvPicPr>
            <p:nvPr/>
          </p:nvPicPr>
          <p:blipFill rotWithShape="1">
            <a:blip r:embed="rId6">
              <a:extLst>
                <a:ext uri="{28A0092B-C50C-407E-A947-70E740481C1C}">
                  <a14:useLocalDpi xmlns:a14="http://schemas.microsoft.com/office/drawing/2010/main" val="0"/>
                </a:ext>
              </a:extLst>
            </a:blip>
            <a:srcRect l="1797" t="4015" r="1797" b="16544"/>
            <a:stretch/>
          </p:blipFill>
          <p:spPr>
            <a:xfrm>
              <a:off x="216878" y="4323332"/>
              <a:ext cx="1949566" cy="1919418"/>
            </a:xfrm>
            <a:prstGeom prst="rect">
              <a:avLst/>
            </a:prstGeom>
            <a:ln w="9525">
              <a:solidFill>
                <a:schemeClr val="tx1"/>
              </a:solidFill>
            </a:ln>
          </p:spPr>
        </p:pic>
        <p:pic>
          <p:nvPicPr>
            <p:cNvPr id="11" name="Picture 10">
              <a:extLst>
                <a:ext uri="{FF2B5EF4-FFF2-40B4-BE49-F238E27FC236}">
                  <a16:creationId xmlns:a16="http://schemas.microsoft.com/office/drawing/2014/main" xmlns="" id="{363FFF45-CB32-0745-AA63-E2032F094EB9}"/>
                </a:ext>
              </a:extLst>
            </p:cNvPr>
            <p:cNvPicPr>
              <a:picLocks noChangeAspect="1"/>
            </p:cNvPicPr>
            <p:nvPr/>
          </p:nvPicPr>
          <p:blipFill>
            <a:blip r:embed="rId7"/>
            <a:stretch>
              <a:fillRect/>
            </a:stretch>
          </p:blipFill>
          <p:spPr>
            <a:xfrm>
              <a:off x="7129375" y="4291475"/>
              <a:ext cx="1633625" cy="1951274"/>
            </a:xfrm>
            <a:prstGeom prst="rect">
              <a:avLst/>
            </a:prstGeom>
            <a:ln>
              <a:solidFill>
                <a:schemeClr val="tx1"/>
              </a:solidFill>
            </a:ln>
          </p:spPr>
        </p:pic>
        <p:pic>
          <p:nvPicPr>
            <p:cNvPr id="12" name="Picture 11">
              <a:extLst>
                <a:ext uri="{FF2B5EF4-FFF2-40B4-BE49-F238E27FC236}">
                  <a16:creationId xmlns:a16="http://schemas.microsoft.com/office/drawing/2014/main" xmlns="" id="{55AE1798-AED5-1549-A9BB-667650A5402E}"/>
                </a:ext>
              </a:extLst>
            </p:cNvPr>
            <p:cNvPicPr>
              <a:picLocks noChangeAspect="1"/>
            </p:cNvPicPr>
            <p:nvPr/>
          </p:nvPicPr>
          <p:blipFill rotWithShape="1">
            <a:blip r:embed="rId8">
              <a:extLst>
                <a:ext uri="{28A0092B-C50C-407E-A947-70E740481C1C}">
                  <a14:useLocalDpi xmlns:a14="http://schemas.microsoft.com/office/drawing/2010/main" val="0"/>
                </a:ext>
              </a:extLst>
            </a:blip>
            <a:srcRect t="5822" b="4659"/>
            <a:stretch/>
          </p:blipFill>
          <p:spPr>
            <a:xfrm>
              <a:off x="4514294" y="4323332"/>
              <a:ext cx="2496106" cy="1905544"/>
            </a:xfrm>
            <a:prstGeom prst="rect">
              <a:avLst/>
            </a:prstGeom>
            <a:ln w="9525">
              <a:solidFill>
                <a:schemeClr val="tx1"/>
              </a:solidFill>
            </a:ln>
          </p:spPr>
        </p:pic>
      </p:grpSp>
      <p:sp>
        <p:nvSpPr>
          <p:cNvPr id="14" name="Slide Number Placeholder 14">
            <a:extLst>
              <a:ext uri="{FF2B5EF4-FFF2-40B4-BE49-F238E27FC236}">
                <a16:creationId xmlns:a16="http://schemas.microsoft.com/office/drawing/2014/main" xmlns="" id="{D0A2A16F-2C2C-EE49-9C0D-F8DCAB94F3D0}"/>
              </a:ext>
            </a:extLst>
          </p:cNvPr>
          <p:cNvSpPr>
            <a:spLocks noGrp="1"/>
          </p:cNvSpPr>
          <p:nvPr>
            <p:ph type="sldNum" sz="quarter" idx="12"/>
          </p:nvPr>
        </p:nvSpPr>
        <p:spPr>
          <a:xfrm>
            <a:off x="4256116" y="6518082"/>
            <a:ext cx="861038" cy="365125"/>
          </a:xfrm>
        </p:spPr>
        <p:txBody>
          <a:bodyPr/>
          <a:lstStyle/>
          <a:p>
            <a:fld id="{8274E5B4-D27C-9346-BCE7-FA7EB5913382}" type="slidenum">
              <a:rPr lang="en-US" sz="1000" smtClean="0"/>
              <a:t>17</a:t>
            </a:fld>
            <a:endParaRPr lang="en-US" sz="1000" dirty="0"/>
          </a:p>
        </p:txBody>
      </p:sp>
      <p:sp>
        <p:nvSpPr>
          <p:cNvPr id="15" name="Footer Placeholder 2">
            <a:extLst>
              <a:ext uri="{FF2B5EF4-FFF2-40B4-BE49-F238E27FC236}">
                <a16:creationId xmlns:a16="http://schemas.microsoft.com/office/drawing/2014/main" xmlns="" id="{14F2A723-5BF7-3943-93A7-AC2957A23B94}"/>
              </a:ext>
            </a:extLst>
          </p:cNvPr>
          <p:cNvSpPr>
            <a:spLocks noGrp="1"/>
          </p:cNvSpPr>
          <p:nvPr>
            <p:ph type="ftr" sz="quarter" idx="11"/>
          </p:nvPr>
        </p:nvSpPr>
        <p:spPr>
          <a:xfrm>
            <a:off x="5458040" y="6518082"/>
            <a:ext cx="3239580" cy="365125"/>
          </a:xfrm>
        </p:spPr>
        <p:txBody>
          <a:bodyPr/>
          <a:lstStyle/>
          <a:p>
            <a:r>
              <a:rPr lang="en-US" sz="1000" dirty="0" err="1"/>
              <a:t>Sauthoff</a:t>
            </a:r>
            <a:r>
              <a:rPr lang="en-US" sz="1000" dirty="0"/>
              <a:t> | FPA</a:t>
            </a:r>
          </a:p>
        </p:txBody>
      </p:sp>
      <p:sp>
        <p:nvSpPr>
          <p:cNvPr id="16" name="Footer Placeholder 2">
            <a:extLst>
              <a:ext uri="{FF2B5EF4-FFF2-40B4-BE49-F238E27FC236}">
                <a16:creationId xmlns:a16="http://schemas.microsoft.com/office/drawing/2014/main" xmlns="" id="{FA488BD8-24C1-1346-A78E-367CFFD9C951}"/>
              </a:ext>
            </a:extLst>
          </p:cNvPr>
          <p:cNvSpPr txBox="1">
            <a:spLocks/>
          </p:cNvSpPr>
          <p:nvPr/>
        </p:nvSpPr>
        <p:spPr>
          <a:xfrm>
            <a:off x="490596" y="6518082"/>
            <a:ext cx="101353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00" dirty="0"/>
              <a:t>12-5-2018</a:t>
            </a:r>
          </a:p>
        </p:txBody>
      </p:sp>
    </p:spTree>
    <p:extLst>
      <p:ext uri="{BB962C8B-B14F-4D97-AF65-F5344CB8AC3E}">
        <p14:creationId xmlns:p14="http://schemas.microsoft.com/office/powerpoint/2010/main" val="3308974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FE6AFF-38A7-7342-8CB2-D9D1B78F8108}"/>
              </a:ext>
            </a:extLst>
          </p:cNvPr>
          <p:cNvSpPr>
            <a:spLocks noGrp="1"/>
          </p:cNvSpPr>
          <p:nvPr>
            <p:ph type="title"/>
          </p:nvPr>
        </p:nvSpPr>
        <p:spPr/>
        <p:txBody>
          <a:bodyPr/>
          <a:lstStyle/>
          <a:p>
            <a:r>
              <a:rPr lang="en-US" dirty="0"/>
              <a:t>Full US Hardware Scope</a:t>
            </a:r>
            <a:endParaRPr lang="en-US" dirty="0">
              <a:solidFill>
                <a:schemeClr val="tx2"/>
              </a:solidFill>
            </a:endParaRPr>
          </a:p>
        </p:txBody>
      </p:sp>
      <p:sp>
        <p:nvSpPr>
          <p:cNvPr id="46" name="Slide Number Placeholder 14">
            <a:extLst>
              <a:ext uri="{FF2B5EF4-FFF2-40B4-BE49-F238E27FC236}">
                <a16:creationId xmlns:a16="http://schemas.microsoft.com/office/drawing/2014/main" xmlns="" id="{F15B3127-3F2B-3F49-B7F6-E96C978D83ED}"/>
              </a:ext>
            </a:extLst>
          </p:cNvPr>
          <p:cNvSpPr>
            <a:spLocks noGrp="1"/>
          </p:cNvSpPr>
          <p:nvPr>
            <p:ph type="sldNum" sz="quarter" idx="12"/>
          </p:nvPr>
        </p:nvSpPr>
        <p:spPr>
          <a:xfrm>
            <a:off x="4256116" y="6518082"/>
            <a:ext cx="861038" cy="365125"/>
          </a:xfrm>
        </p:spPr>
        <p:txBody>
          <a:bodyPr/>
          <a:lstStyle/>
          <a:p>
            <a:fld id="{8274E5B4-D27C-9346-BCE7-FA7EB5913382}" type="slidenum">
              <a:rPr lang="en-US" sz="1000" smtClean="0"/>
              <a:t>2</a:t>
            </a:fld>
            <a:endParaRPr lang="en-US" sz="1000" dirty="0"/>
          </a:p>
        </p:txBody>
      </p:sp>
      <p:pic>
        <p:nvPicPr>
          <p:cNvPr id="25" name="Picture 24">
            <a:extLst>
              <a:ext uri="{FF2B5EF4-FFF2-40B4-BE49-F238E27FC236}">
                <a16:creationId xmlns:a16="http://schemas.microsoft.com/office/drawing/2014/main" xmlns="" id="{892890DE-FB6B-1140-B95B-8D460F57E733}"/>
              </a:ext>
            </a:extLst>
          </p:cNvPr>
          <p:cNvPicPr>
            <a:picLocks noChangeAspect="1"/>
          </p:cNvPicPr>
          <p:nvPr/>
        </p:nvPicPr>
        <p:blipFill>
          <a:blip r:embed="rId2"/>
          <a:stretch>
            <a:fillRect/>
          </a:stretch>
        </p:blipFill>
        <p:spPr>
          <a:xfrm>
            <a:off x="577964" y="1532708"/>
            <a:ext cx="7349138" cy="4943170"/>
          </a:xfrm>
          <a:prstGeom prst="rect">
            <a:avLst/>
          </a:prstGeom>
        </p:spPr>
      </p:pic>
      <p:cxnSp>
        <p:nvCxnSpPr>
          <p:cNvPr id="47" name="Straight Connector 46">
            <a:extLst>
              <a:ext uri="{FF2B5EF4-FFF2-40B4-BE49-F238E27FC236}">
                <a16:creationId xmlns:a16="http://schemas.microsoft.com/office/drawing/2014/main" xmlns="" id="{59BAE9ED-3020-5B4B-A17A-979A9239E6BE}"/>
              </a:ext>
            </a:extLst>
          </p:cNvPr>
          <p:cNvCxnSpPr>
            <a:cxnSpLocks/>
          </p:cNvCxnSpPr>
          <p:nvPr/>
        </p:nvCxnSpPr>
        <p:spPr>
          <a:xfrm>
            <a:off x="2462830" y="1953031"/>
            <a:ext cx="2195763" cy="2405733"/>
          </a:xfrm>
          <a:prstGeom prst="line">
            <a:avLst/>
          </a:prstGeom>
          <a:ln w="28575" cmpd="sng">
            <a:solidFill>
              <a:schemeClr val="bg1">
                <a:lumMod val="75000"/>
              </a:schemeClr>
            </a:solidFill>
            <a:headEnd type="none"/>
            <a:tailEnd type="oval" w="lg" len="lg"/>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xmlns="" id="{0605B89C-1794-BB4E-9501-2725DD1AD65B}"/>
              </a:ext>
            </a:extLst>
          </p:cNvPr>
          <p:cNvCxnSpPr>
            <a:cxnSpLocks/>
          </p:cNvCxnSpPr>
          <p:nvPr/>
        </p:nvCxnSpPr>
        <p:spPr>
          <a:xfrm>
            <a:off x="1624628" y="2428430"/>
            <a:ext cx="1864182" cy="1431978"/>
          </a:xfrm>
          <a:prstGeom prst="line">
            <a:avLst/>
          </a:prstGeom>
          <a:ln w="28575" cmpd="sng">
            <a:solidFill>
              <a:schemeClr val="bg1">
                <a:lumMod val="75000"/>
              </a:schemeClr>
            </a:solidFill>
            <a:headEnd type="none"/>
            <a:tailEnd type="oval" w="lg" len="lg"/>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xmlns="" id="{0C26C62F-4291-014D-B287-14B2ED90F1B7}"/>
              </a:ext>
            </a:extLst>
          </p:cNvPr>
          <p:cNvCxnSpPr>
            <a:cxnSpLocks/>
          </p:cNvCxnSpPr>
          <p:nvPr/>
        </p:nvCxnSpPr>
        <p:spPr>
          <a:xfrm>
            <a:off x="1025380" y="3463314"/>
            <a:ext cx="2126152" cy="1336164"/>
          </a:xfrm>
          <a:prstGeom prst="line">
            <a:avLst/>
          </a:prstGeom>
          <a:ln w="28575" cmpd="sng">
            <a:solidFill>
              <a:schemeClr val="bg1">
                <a:lumMod val="75000"/>
              </a:schemeClr>
            </a:solidFill>
            <a:headEnd type="none"/>
            <a:tailEnd type="oval" w="lg" len="lg"/>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xmlns="" id="{2B2A115A-36CB-DA45-881B-DE7BB9FFE938}"/>
              </a:ext>
            </a:extLst>
          </p:cNvPr>
          <p:cNvCxnSpPr>
            <a:cxnSpLocks/>
          </p:cNvCxnSpPr>
          <p:nvPr/>
        </p:nvCxnSpPr>
        <p:spPr>
          <a:xfrm flipH="1">
            <a:off x="6882428" y="1858812"/>
            <a:ext cx="1016000" cy="654666"/>
          </a:xfrm>
          <a:prstGeom prst="line">
            <a:avLst/>
          </a:prstGeom>
          <a:ln w="28575" cmpd="sng">
            <a:solidFill>
              <a:schemeClr val="bg1">
                <a:lumMod val="75000"/>
              </a:schemeClr>
            </a:solidFill>
            <a:headEnd type="none"/>
            <a:tailEnd type="oval" w="lg" len="lg"/>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xmlns="" id="{B949357F-4029-9343-BD8F-7C1107046F09}"/>
              </a:ext>
            </a:extLst>
          </p:cNvPr>
          <p:cNvCxnSpPr>
            <a:cxnSpLocks/>
          </p:cNvCxnSpPr>
          <p:nvPr/>
        </p:nvCxnSpPr>
        <p:spPr>
          <a:xfrm flipH="1">
            <a:off x="6239492" y="2894478"/>
            <a:ext cx="1481139" cy="457200"/>
          </a:xfrm>
          <a:prstGeom prst="line">
            <a:avLst/>
          </a:prstGeom>
          <a:ln w="28575" cmpd="sng">
            <a:solidFill>
              <a:schemeClr val="bg1">
                <a:lumMod val="75000"/>
              </a:schemeClr>
            </a:solidFill>
            <a:headEnd type="none"/>
            <a:tailEnd type="oval" w="lg" len="lg"/>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xmlns="" id="{D46043AF-8E06-A54E-A27E-F88018399965}"/>
              </a:ext>
            </a:extLst>
          </p:cNvPr>
          <p:cNvCxnSpPr>
            <a:cxnSpLocks/>
          </p:cNvCxnSpPr>
          <p:nvPr/>
        </p:nvCxnSpPr>
        <p:spPr>
          <a:xfrm flipH="1">
            <a:off x="4440437" y="4701283"/>
            <a:ext cx="3042910" cy="1"/>
          </a:xfrm>
          <a:prstGeom prst="line">
            <a:avLst/>
          </a:prstGeom>
          <a:ln w="28575" cmpd="sng">
            <a:solidFill>
              <a:schemeClr val="bg1">
                <a:lumMod val="75000"/>
              </a:schemeClr>
            </a:solidFill>
            <a:headEnd type="none"/>
            <a:tailEnd type="oval" w="lg" len="lg"/>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xmlns="" id="{53794B9F-C7D6-A842-9D4D-4D1AB1087839}"/>
              </a:ext>
            </a:extLst>
          </p:cNvPr>
          <p:cNvCxnSpPr>
            <a:cxnSpLocks/>
          </p:cNvCxnSpPr>
          <p:nvPr/>
        </p:nvCxnSpPr>
        <p:spPr>
          <a:xfrm flipH="1" flipV="1">
            <a:off x="6239492" y="5312646"/>
            <a:ext cx="1345695" cy="538220"/>
          </a:xfrm>
          <a:prstGeom prst="line">
            <a:avLst/>
          </a:prstGeom>
          <a:ln w="28575" cmpd="sng">
            <a:solidFill>
              <a:schemeClr val="bg1">
                <a:lumMod val="75000"/>
              </a:schemeClr>
            </a:solidFill>
            <a:headEnd type="none"/>
            <a:tailEnd type="oval" w="lg" len="lg"/>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xmlns="" id="{B586EA7C-2A37-7C42-8867-91547446342F}"/>
              </a:ext>
            </a:extLst>
          </p:cNvPr>
          <p:cNvCxnSpPr>
            <a:cxnSpLocks/>
          </p:cNvCxnSpPr>
          <p:nvPr/>
        </p:nvCxnSpPr>
        <p:spPr>
          <a:xfrm flipV="1">
            <a:off x="1624628" y="5315439"/>
            <a:ext cx="1526906" cy="740389"/>
          </a:xfrm>
          <a:prstGeom prst="line">
            <a:avLst/>
          </a:prstGeom>
          <a:ln w="28575" cmpd="sng">
            <a:solidFill>
              <a:schemeClr val="bg1">
                <a:lumMod val="75000"/>
              </a:schemeClr>
            </a:solidFill>
            <a:headEnd type="none"/>
            <a:tailEnd type="oval" w="lg" len="lg"/>
          </a:ln>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xmlns="" id="{FE208F65-2682-9944-92E1-DBBE5F9EB916}"/>
              </a:ext>
            </a:extLst>
          </p:cNvPr>
          <p:cNvSpPr txBox="1"/>
          <p:nvPr/>
        </p:nvSpPr>
        <p:spPr>
          <a:xfrm>
            <a:off x="7607247" y="1712616"/>
            <a:ext cx="1306069" cy="923330"/>
          </a:xfrm>
          <a:prstGeom prst="rect">
            <a:avLst/>
          </a:prstGeom>
          <a:noFill/>
        </p:spPr>
        <p:txBody>
          <a:bodyPr wrap="square">
            <a:spAutoFit/>
          </a:bodyPr>
          <a:lstStyle/>
          <a:p>
            <a:pPr algn="ctr">
              <a:lnSpc>
                <a:spcPct val="90000"/>
              </a:lnSpc>
              <a:defRPr/>
            </a:pPr>
            <a:r>
              <a:rPr lang="en-US" sz="1200" b="1" dirty="0">
                <a:solidFill>
                  <a:schemeClr val="accent6"/>
                </a:solidFill>
                <a:latin typeface="Arial"/>
                <a:cs typeface="Arial"/>
              </a:rPr>
              <a:t>Electron Cyclotron Heating Transmission Lines</a:t>
            </a:r>
          </a:p>
        </p:txBody>
      </p:sp>
      <p:sp>
        <p:nvSpPr>
          <p:cNvPr id="56" name="TextBox 55">
            <a:extLst>
              <a:ext uri="{FF2B5EF4-FFF2-40B4-BE49-F238E27FC236}">
                <a16:creationId xmlns:a16="http://schemas.microsoft.com/office/drawing/2014/main" xmlns="" id="{ADEDD7E2-B4CE-B34A-ACCC-018904A3AAE2}"/>
              </a:ext>
            </a:extLst>
          </p:cNvPr>
          <p:cNvSpPr txBox="1"/>
          <p:nvPr/>
        </p:nvSpPr>
        <p:spPr>
          <a:xfrm>
            <a:off x="7625279" y="2763153"/>
            <a:ext cx="1270000" cy="757130"/>
          </a:xfrm>
          <a:prstGeom prst="rect">
            <a:avLst/>
          </a:prstGeom>
          <a:noFill/>
        </p:spPr>
        <p:txBody>
          <a:bodyPr wrap="square">
            <a:spAutoFit/>
          </a:bodyPr>
          <a:lstStyle/>
          <a:p>
            <a:pPr algn="ctr">
              <a:lnSpc>
                <a:spcPct val="90000"/>
              </a:lnSpc>
              <a:defRPr/>
            </a:pPr>
            <a:r>
              <a:rPr lang="en-US" sz="1200" b="1" dirty="0">
                <a:solidFill>
                  <a:schemeClr val="accent6"/>
                </a:solidFill>
                <a:latin typeface="Arial"/>
                <a:cs typeface="Arial"/>
              </a:rPr>
              <a:t>Ion Cyclotron Heating Transmission Lines</a:t>
            </a:r>
          </a:p>
        </p:txBody>
      </p:sp>
      <p:sp>
        <p:nvSpPr>
          <p:cNvPr id="57" name="TextBox 56">
            <a:extLst>
              <a:ext uri="{FF2B5EF4-FFF2-40B4-BE49-F238E27FC236}">
                <a16:creationId xmlns:a16="http://schemas.microsoft.com/office/drawing/2014/main" xmlns="" id="{BCBEE067-F6FC-2A43-853D-D1C7A589BECE}"/>
              </a:ext>
            </a:extLst>
          </p:cNvPr>
          <p:cNvSpPr txBox="1"/>
          <p:nvPr/>
        </p:nvSpPr>
        <p:spPr>
          <a:xfrm>
            <a:off x="7485579" y="4576541"/>
            <a:ext cx="1549400" cy="757130"/>
          </a:xfrm>
          <a:prstGeom prst="rect">
            <a:avLst/>
          </a:prstGeom>
          <a:noFill/>
        </p:spPr>
        <p:txBody>
          <a:bodyPr>
            <a:spAutoFit/>
          </a:bodyPr>
          <a:lstStyle/>
          <a:p>
            <a:pPr algn="ctr">
              <a:lnSpc>
                <a:spcPct val="90000"/>
              </a:lnSpc>
              <a:defRPr/>
            </a:pPr>
            <a:r>
              <a:rPr lang="en-US" sz="1200" b="1" dirty="0">
                <a:solidFill>
                  <a:srgbClr val="0070C0"/>
                </a:solidFill>
                <a:latin typeface="Arial"/>
                <a:cs typeface="Arial"/>
              </a:rPr>
              <a:t>Toroidal Field Coil Conductor</a:t>
            </a:r>
          </a:p>
          <a:p>
            <a:pPr algn="ctr">
              <a:lnSpc>
                <a:spcPct val="90000"/>
              </a:lnSpc>
              <a:defRPr/>
            </a:pPr>
            <a:r>
              <a:rPr lang="en-US" sz="1200" b="1" dirty="0">
                <a:solidFill>
                  <a:srgbClr val="0070C0"/>
                </a:solidFill>
                <a:latin typeface="Arial"/>
                <a:cs typeface="Arial"/>
              </a:rPr>
              <a:t>(US Share 8%)</a:t>
            </a:r>
          </a:p>
          <a:p>
            <a:pPr algn="ctr">
              <a:lnSpc>
                <a:spcPct val="90000"/>
              </a:lnSpc>
              <a:defRPr/>
            </a:pPr>
            <a:r>
              <a:rPr lang="en-US" sz="1200" b="1" dirty="0">
                <a:solidFill>
                  <a:srgbClr val="0070C0"/>
                </a:solidFill>
                <a:latin typeface="Arial"/>
                <a:cs typeface="Arial"/>
              </a:rPr>
              <a:t>COMPLETE</a:t>
            </a:r>
          </a:p>
        </p:txBody>
      </p:sp>
      <p:sp>
        <p:nvSpPr>
          <p:cNvPr id="58" name="TextBox 57">
            <a:extLst>
              <a:ext uri="{FF2B5EF4-FFF2-40B4-BE49-F238E27FC236}">
                <a16:creationId xmlns:a16="http://schemas.microsoft.com/office/drawing/2014/main" xmlns="" id="{EE66F6B7-1C76-524D-B28B-952D8F2F6A3B}"/>
              </a:ext>
            </a:extLst>
          </p:cNvPr>
          <p:cNvSpPr txBox="1"/>
          <p:nvPr/>
        </p:nvSpPr>
        <p:spPr>
          <a:xfrm>
            <a:off x="7299844" y="5614018"/>
            <a:ext cx="1920875" cy="810671"/>
          </a:xfrm>
          <a:prstGeom prst="rect">
            <a:avLst/>
          </a:prstGeom>
          <a:noFill/>
        </p:spPr>
        <p:txBody>
          <a:bodyPr>
            <a:spAutoFit/>
          </a:bodyPr>
          <a:lstStyle/>
          <a:p>
            <a:pPr algn="ctr">
              <a:lnSpc>
                <a:spcPct val="120000"/>
              </a:lnSpc>
              <a:defRPr/>
            </a:pPr>
            <a:r>
              <a:rPr lang="en-US" sz="1200" b="1" dirty="0">
                <a:solidFill>
                  <a:schemeClr val="accent6"/>
                </a:solidFill>
                <a:latin typeface="Arial"/>
                <a:cs typeface="Arial"/>
              </a:rPr>
              <a:t>Pellet Injection</a:t>
            </a:r>
          </a:p>
          <a:p>
            <a:pPr algn="ctr">
              <a:lnSpc>
                <a:spcPct val="120000"/>
              </a:lnSpc>
              <a:defRPr/>
            </a:pPr>
            <a:endParaRPr lang="en-US" sz="400" b="1" dirty="0">
              <a:solidFill>
                <a:schemeClr val="accent6"/>
              </a:solidFill>
              <a:latin typeface="Arial"/>
              <a:cs typeface="Arial"/>
            </a:endParaRPr>
          </a:p>
          <a:p>
            <a:pPr algn="ctr">
              <a:lnSpc>
                <a:spcPct val="120000"/>
              </a:lnSpc>
              <a:defRPr/>
            </a:pPr>
            <a:r>
              <a:rPr lang="en-US" sz="1200" b="1" dirty="0">
                <a:solidFill>
                  <a:schemeClr val="accent6"/>
                </a:solidFill>
                <a:latin typeface="Arial"/>
                <a:cs typeface="Arial"/>
              </a:rPr>
              <a:t>Disruption Mitigation</a:t>
            </a:r>
          </a:p>
          <a:p>
            <a:pPr algn="ctr">
              <a:lnSpc>
                <a:spcPct val="120000"/>
              </a:lnSpc>
              <a:defRPr/>
            </a:pPr>
            <a:r>
              <a:rPr lang="en-US" sz="1200" b="1" dirty="0">
                <a:solidFill>
                  <a:schemeClr val="accent6"/>
                </a:solidFill>
                <a:latin typeface="Arial"/>
                <a:cs typeface="Arial"/>
              </a:rPr>
              <a:t>(up to a capped value)</a:t>
            </a:r>
          </a:p>
        </p:txBody>
      </p:sp>
      <p:sp>
        <p:nvSpPr>
          <p:cNvPr id="59" name="TextBox 58">
            <a:extLst>
              <a:ext uri="{FF2B5EF4-FFF2-40B4-BE49-F238E27FC236}">
                <a16:creationId xmlns:a16="http://schemas.microsoft.com/office/drawing/2014/main" xmlns="" id="{9B21CC9C-80C4-7E4C-9E2E-C9B73F5E27F7}"/>
              </a:ext>
            </a:extLst>
          </p:cNvPr>
          <p:cNvSpPr txBox="1"/>
          <p:nvPr/>
        </p:nvSpPr>
        <p:spPr>
          <a:xfrm>
            <a:off x="35540" y="4522395"/>
            <a:ext cx="1989138" cy="424732"/>
          </a:xfrm>
          <a:prstGeom prst="rect">
            <a:avLst/>
          </a:prstGeom>
          <a:noFill/>
        </p:spPr>
        <p:txBody>
          <a:bodyPr wrap="square">
            <a:spAutoFit/>
          </a:bodyPr>
          <a:lstStyle/>
          <a:p>
            <a:pPr algn="ctr">
              <a:lnSpc>
                <a:spcPct val="90000"/>
              </a:lnSpc>
              <a:defRPr/>
            </a:pPr>
            <a:r>
              <a:rPr lang="en-US" sz="1200" b="1" dirty="0">
                <a:latin typeface="Arial"/>
                <a:cs typeface="Arial"/>
              </a:rPr>
              <a:t>Tokamak Exhaust Processing System         </a:t>
            </a:r>
          </a:p>
        </p:txBody>
      </p:sp>
      <p:sp>
        <p:nvSpPr>
          <p:cNvPr id="60" name="TextBox 59">
            <a:extLst>
              <a:ext uri="{FF2B5EF4-FFF2-40B4-BE49-F238E27FC236}">
                <a16:creationId xmlns:a16="http://schemas.microsoft.com/office/drawing/2014/main" xmlns="" id="{005DF959-9630-1F4E-966F-42ADE212F2D7}"/>
              </a:ext>
            </a:extLst>
          </p:cNvPr>
          <p:cNvSpPr txBox="1"/>
          <p:nvPr/>
        </p:nvSpPr>
        <p:spPr>
          <a:xfrm>
            <a:off x="364067" y="5912605"/>
            <a:ext cx="1508125" cy="424732"/>
          </a:xfrm>
          <a:prstGeom prst="rect">
            <a:avLst/>
          </a:prstGeom>
          <a:noFill/>
        </p:spPr>
        <p:txBody>
          <a:bodyPr wrap="square">
            <a:spAutoFit/>
          </a:bodyPr>
          <a:lstStyle/>
          <a:p>
            <a:pPr algn="ctr">
              <a:lnSpc>
                <a:spcPct val="90000"/>
              </a:lnSpc>
              <a:defRPr/>
            </a:pPr>
            <a:r>
              <a:rPr lang="en-US" sz="1200" b="1" dirty="0">
                <a:solidFill>
                  <a:schemeClr val="accent6"/>
                </a:solidFill>
                <a:latin typeface="Arial"/>
                <a:cs typeface="Arial"/>
              </a:rPr>
              <a:t>Diagnostics</a:t>
            </a:r>
          </a:p>
          <a:p>
            <a:pPr algn="ctr">
              <a:lnSpc>
                <a:spcPct val="90000"/>
              </a:lnSpc>
              <a:defRPr/>
            </a:pPr>
            <a:r>
              <a:rPr lang="en-US" sz="1200" b="1" dirty="0">
                <a:solidFill>
                  <a:schemeClr val="accent6"/>
                </a:solidFill>
                <a:latin typeface="Arial"/>
                <a:cs typeface="Arial"/>
              </a:rPr>
              <a:t>(US Share 14%)</a:t>
            </a:r>
          </a:p>
        </p:txBody>
      </p:sp>
      <p:sp>
        <p:nvSpPr>
          <p:cNvPr id="61" name="TextBox 60">
            <a:extLst>
              <a:ext uri="{FF2B5EF4-FFF2-40B4-BE49-F238E27FC236}">
                <a16:creationId xmlns:a16="http://schemas.microsoft.com/office/drawing/2014/main" xmlns="" id="{FFBB1FBD-0700-CB4D-B9F3-16F968073176}"/>
              </a:ext>
            </a:extLst>
          </p:cNvPr>
          <p:cNvSpPr txBox="1"/>
          <p:nvPr/>
        </p:nvSpPr>
        <p:spPr>
          <a:xfrm>
            <a:off x="7431604" y="3744133"/>
            <a:ext cx="1657350" cy="757130"/>
          </a:xfrm>
          <a:prstGeom prst="rect">
            <a:avLst/>
          </a:prstGeom>
          <a:noFill/>
        </p:spPr>
        <p:txBody>
          <a:bodyPr wrap="square">
            <a:spAutoFit/>
          </a:bodyPr>
          <a:lstStyle/>
          <a:p>
            <a:pPr algn="ctr">
              <a:lnSpc>
                <a:spcPct val="90000"/>
              </a:lnSpc>
              <a:defRPr/>
            </a:pPr>
            <a:r>
              <a:rPr lang="en-US" sz="1200" b="1" dirty="0">
                <a:solidFill>
                  <a:srgbClr val="0070C0"/>
                </a:solidFill>
                <a:latin typeface="Arial"/>
                <a:cs typeface="Arial"/>
              </a:rPr>
              <a:t>Steady State Electrical Network</a:t>
            </a:r>
          </a:p>
          <a:p>
            <a:pPr algn="ctr">
              <a:lnSpc>
                <a:spcPct val="90000"/>
              </a:lnSpc>
              <a:defRPr/>
            </a:pPr>
            <a:r>
              <a:rPr lang="en-US" sz="1200" b="1" dirty="0">
                <a:solidFill>
                  <a:srgbClr val="0070C0"/>
                </a:solidFill>
                <a:latin typeface="Arial"/>
                <a:cs typeface="Arial"/>
              </a:rPr>
              <a:t>(US Share 75%)</a:t>
            </a:r>
          </a:p>
          <a:p>
            <a:pPr algn="ctr">
              <a:lnSpc>
                <a:spcPct val="90000"/>
              </a:lnSpc>
              <a:defRPr/>
            </a:pPr>
            <a:r>
              <a:rPr lang="en-US" sz="1200" b="1" dirty="0">
                <a:solidFill>
                  <a:srgbClr val="0070C0"/>
                </a:solidFill>
                <a:latin typeface="Arial"/>
                <a:cs typeface="Arial"/>
              </a:rPr>
              <a:t>COMPLETE</a:t>
            </a:r>
          </a:p>
        </p:txBody>
      </p:sp>
      <p:sp>
        <p:nvSpPr>
          <p:cNvPr id="62" name="TextBox 61">
            <a:extLst>
              <a:ext uri="{FF2B5EF4-FFF2-40B4-BE49-F238E27FC236}">
                <a16:creationId xmlns:a16="http://schemas.microsoft.com/office/drawing/2014/main" xmlns="" id="{30C1FFE0-A029-AA4C-9275-43FC756F4B8E}"/>
              </a:ext>
            </a:extLst>
          </p:cNvPr>
          <p:cNvSpPr txBox="1"/>
          <p:nvPr/>
        </p:nvSpPr>
        <p:spPr>
          <a:xfrm>
            <a:off x="1443005" y="1694497"/>
            <a:ext cx="1919287" cy="258532"/>
          </a:xfrm>
          <a:prstGeom prst="rect">
            <a:avLst/>
          </a:prstGeom>
          <a:noFill/>
        </p:spPr>
        <p:txBody>
          <a:bodyPr>
            <a:spAutoFit/>
          </a:bodyPr>
          <a:lstStyle/>
          <a:p>
            <a:pPr algn="ctr">
              <a:lnSpc>
                <a:spcPct val="90000"/>
              </a:lnSpc>
              <a:defRPr/>
            </a:pPr>
            <a:r>
              <a:rPr lang="en-US" sz="1200" b="1" dirty="0">
                <a:solidFill>
                  <a:srgbClr val="00B050"/>
                </a:solidFill>
                <a:latin typeface="Arial"/>
                <a:cs typeface="Arial"/>
              </a:rPr>
              <a:t>Central Solenoid</a:t>
            </a:r>
          </a:p>
        </p:txBody>
      </p:sp>
      <p:sp>
        <p:nvSpPr>
          <p:cNvPr id="63" name="TextBox 62">
            <a:extLst>
              <a:ext uri="{FF2B5EF4-FFF2-40B4-BE49-F238E27FC236}">
                <a16:creationId xmlns:a16="http://schemas.microsoft.com/office/drawing/2014/main" xmlns="" id="{3C7AA1F7-9AC4-0D41-A908-688E51D7C907}"/>
              </a:ext>
            </a:extLst>
          </p:cNvPr>
          <p:cNvSpPr txBox="1"/>
          <p:nvPr/>
        </p:nvSpPr>
        <p:spPr>
          <a:xfrm>
            <a:off x="165716" y="2194902"/>
            <a:ext cx="1757362" cy="424732"/>
          </a:xfrm>
          <a:prstGeom prst="rect">
            <a:avLst/>
          </a:prstGeom>
          <a:noFill/>
        </p:spPr>
        <p:txBody>
          <a:bodyPr>
            <a:spAutoFit/>
          </a:bodyPr>
          <a:lstStyle/>
          <a:p>
            <a:pPr algn="ctr">
              <a:lnSpc>
                <a:spcPct val="90000"/>
              </a:lnSpc>
              <a:defRPr/>
            </a:pPr>
            <a:r>
              <a:rPr lang="en-US" sz="1200" b="1" dirty="0">
                <a:solidFill>
                  <a:srgbClr val="00B050"/>
                </a:solidFill>
                <a:latin typeface="Arial"/>
                <a:cs typeface="Arial"/>
              </a:rPr>
              <a:t>Tokamak Cooling Water System</a:t>
            </a:r>
          </a:p>
        </p:txBody>
      </p:sp>
      <p:sp>
        <p:nvSpPr>
          <p:cNvPr id="64" name="TextBox 63">
            <a:extLst>
              <a:ext uri="{FF2B5EF4-FFF2-40B4-BE49-F238E27FC236}">
                <a16:creationId xmlns:a16="http://schemas.microsoft.com/office/drawing/2014/main" xmlns="" id="{E419D05B-FAE2-9D4C-B2AC-5A1684339C7B}"/>
              </a:ext>
            </a:extLst>
          </p:cNvPr>
          <p:cNvSpPr txBox="1"/>
          <p:nvPr/>
        </p:nvSpPr>
        <p:spPr>
          <a:xfrm>
            <a:off x="-154045" y="2988962"/>
            <a:ext cx="1920875" cy="424732"/>
          </a:xfrm>
          <a:prstGeom prst="rect">
            <a:avLst/>
          </a:prstGeom>
          <a:noFill/>
        </p:spPr>
        <p:txBody>
          <a:bodyPr>
            <a:spAutoFit/>
          </a:bodyPr>
          <a:lstStyle/>
          <a:p>
            <a:pPr algn="ctr">
              <a:lnSpc>
                <a:spcPct val="90000"/>
              </a:lnSpc>
              <a:defRPr/>
            </a:pPr>
            <a:r>
              <a:rPr lang="en-US" sz="1200" b="1" dirty="0">
                <a:solidFill>
                  <a:srgbClr val="00B050"/>
                </a:solidFill>
                <a:latin typeface="Arial"/>
                <a:cs typeface="Arial"/>
              </a:rPr>
              <a:t>Vacuum System &amp;</a:t>
            </a:r>
          </a:p>
          <a:p>
            <a:pPr algn="ctr">
              <a:lnSpc>
                <a:spcPct val="90000"/>
              </a:lnSpc>
              <a:defRPr/>
            </a:pPr>
            <a:r>
              <a:rPr lang="en-US" sz="1200" b="1" dirty="0">
                <a:solidFill>
                  <a:srgbClr val="00B050"/>
                </a:solidFill>
                <a:latin typeface="Arial"/>
                <a:cs typeface="Arial"/>
              </a:rPr>
              <a:t>Roughing Pumps</a:t>
            </a:r>
          </a:p>
        </p:txBody>
      </p:sp>
      <p:sp>
        <p:nvSpPr>
          <p:cNvPr id="65" name="TextBox 64">
            <a:extLst>
              <a:ext uri="{FF2B5EF4-FFF2-40B4-BE49-F238E27FC236}">
                <a16:creationId xmlns:a16="http://schemas.microsoft.com/office/drawing/2014/main" xmlns="" id="{73A4FFFD-693A-7949-AA3C-A2BEA1FE2D39}"/>
              </a:ext>
            </a:extLst>
          </p:cNvPr>
          <p:cNvSpPr txBox="1"/>
          <p:nvPr/>
        </p:nvSpPr>
        <p:spPr>
          <a:xfrm>
            <a:off x="-663" y="1288316"/>
            <a:ext cx="9144663" cy="258532"/>
          </a:xfrm>
          <a:prstGeom prst="rect">
            <a:avLst/>
          </a:prstGeom>
          <a:solidFill>
            <a:schemeClr val="bg1">
              <a:lumMod val="95000"/>
            </a:schemeClr>
          </a:solidFill>
        </p:spPr>
        <p:txBody>
          <a:bodyPr wrap="square">
            <a:spAutoFit/>
          </a:bodyPr>
          <a:lstStyle/>
          <a:p>
            <a:pPr algn="ctr">
              <a:lnSpc>
                <a:spcPct val="90000"/>
              </a:lnSpc>
              <a:defRPr/>
            </a:pPr>
            <a:r>
              <a:rPr lang="en-US" sz="1200" b="1" dirty="0">
                <a:solidFill>
                  <a:schemeClr val="bg1">
                    <a:lumMod val="50000"/>
                  </a:schemeClr>
                </a:solidFill>
                <a:latin typeface="Arial"/>
                <a:cs typeface="Arial"/>
              </a:rPr>
              <a:t>Key:  </a:t>
            </a:r>
            <a:r>
              <a:rPr lang="en-US" sz="1200" b="1" dirty="0">
                <a:solidFill>
                  <a:srgbClr val="0070C0"/>
                </a:solidFill>
                <a:latin typeface="Arial"/>
                <a:cs typeface="Arial"/>
              </a:rPr>
              <a:t>Finished</a:t>
            </a:r>
            <a:r>
              <a:rPr lang="en-US" sz="1200" b="1" dirty="0">
                <a:latin typeface="Arial"/>
                <a:cs typeface="Arial"/>
              </a:rPr>
              <a:t>  •  </a:t>
            </a:r>
            <a:r>
              <a:rPr lang="en-US" sz="1200" b="1" dirty="0">
                <a:solidFill>
                  <a:srgbClr val="00B050"/>
                </a:solidFill>
                <a:latin typeface="Arial"/>
                <a:cs typeface="Arial"/>
              </a:rPr>
              <a:t>Hardware in fabrication  </a:t>
            </a:r>
            <a:r>
              <a:rPr lang="en-US" sz="1200" b="1" dirty="0">
                <a:latin typeface="Arial"/>
                <a:cs typeface="Arial"/>
              </a:rPr>
              <a:t>• </a:t>
            </a:r>
            <a:r>
              <a:rPr lang="en-US" sz="1200" b="1" dirty="0">
                <a:solidFill>
                  <a:schemeClr val="accent6"/>
                </a:solidFill>
                <a:latin typeface="Arial"/>
                <a:cs typeface="Arial"/>
              </a:rPr>
              <a:t>Prototypes in fabrication  </a:t>
            </a:r>
            <a:r>
              <a:rPr lang="en-US" sz="1200" b="1" dirty="0">
                <a:latin typeface="Arial"/>
                <a:cs typeface="Arial"/>
              </a:rPr>
              <a:t>•  In design</a:t>
            </a:r>
          </a:p>
        </p:txBody>
      </p:sp>
      <p:sp>
        <p:nvSpPr>
          <p:cNvPr id="3" name="Footer Placeholder 2">
            <a:extLst>
              <a:ext uri="{FF2B5EF4-FFF2-40B4-BE49-F238E27FC236}">
                <a16:creationId xmlns:a16="http://schemas.microsoft.com/office/drawing/2014/main" xmlns="" id="{B3DF5633-FB04-574F-AD69-AAAB010E2610}"/>
              </a:ext>
            </a:extLst>
          </p:cNvPr>
          <p:cNvSpPr>
            <a:spLocks noGrp="1"/>
          </p:cNvSpPr>
          <p:nvPr>
            <p:ph type="ftr" sz="quarter" idx="11"/>
          </p:nvPr>
        </p:nvSpPr>
        <p:spPr>
          <a:xfrm>
            <a:off x="5458040" y="6518082"/>
            <a:ext cx="3239580" cy="365125"/>
          </a:xfrm>
        </p:spPr>
        <p:txBody>
          <a:bodyPr/>
          <a:lstStyle/>
          <a:p>
            <a:r>
              <a:rPr lang="en-US" sz="1000" dirty="0" err="1"/>
              <a:t>Sauthoff</a:t>
            </a:r>
            <a:r>
              <a:rPr lang="en-US" sz="1000" dirty="0"/>
              <a:t> | FPA</a:t>
            </a:r>
          </a:p>
        </p:txBody>
      </p:sp>
      <p:sp>
        <p:nvSpPr>
          <p:cNvPr id="26" name="Footer Placeholder 2">
            <a:extLst>
              <a:ext uri="{FF2B5EF4-FFF2-40B4-BE49-F238E27FC236}">
                <a16:creationId xmlns:a16="http://schemas.microsoft.com/office/drawing/2014/main" xmlns="" id="{227F2CC5-AD76-714B-A115-F00AD877FB2F}"/>
              </a:ext>
            </a:extLst>
          </p:cNvPr>
          <p:cNvSpPr txBox="1">
            <a:spLocks/>
          </p:cNvSpPr>
          <p:nvPr/>
        </p:nvSpPr>
        <p:spPr>
          <a:xfrm>
            <a:off x="490596" y="6518082"/>
            <a:ext cx="101353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00" dirty="0"/>
              <a:t>12-5-2018</a:t>
            </a:r>
          </a:p>
        </p:txBody>
      </p:sp>
    </p:spTree>
    <p:extLst>
      <p:ext uri="{BB962C8B-B14F-4D97-AF65-F5344CB8AC3E}">
        <p14:creationId xmlns:p14="http://schemas.microsoft.com/office/powerpoint/2010/main" val="2319572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6C60F3C5-4A13-8F47-8DC7-0A8C3A8F9176}"/>
              </a:ext>
            </a:extLst>
          </p:cNvPr>
          <p:cNvPicPr>
            <a:picLocks noChangeAspect="1"/>
          </p:cNvPicPr>
          <p:nvPr/>
        </p:nvPicPr>
        <p:blipFill rotWithShape="1">
          <a:blip r:embed="rId2"/>
          <a:srcRect t="12229" b="-134"/>
          <a:stretch/>
        </p:blipFill>
        <p:spPr>
          <a:xfrm>
            <a:off x="0" y="1174681"/>
            <a:ext cx="9144000" cy="5358641"/>
          </a:xfrm>
          <a:prstGeom prst="rect">
            <a:avLst/>
          </a:prstGeom>
          <a:ln>
            <a:noFill/>
          </a:ln>
        </p:spPr>
      </p:pic>
      <p:sp>
        <p:nvSpPr>
          <p:cNvPr id="2" name="Title 1">
            <a:extLst>
              <a:ext uri="{FF2B5EF4-FFF2-40B4-BE49-F238E27FC236}">
                <a16:creationId xmlns:a16="http://schemas.microsoft.com/office/drawing/2014/main" xmlns="" id="{8630500B-96D3-9342-892F-F9A904D22138}"/>
              </a:ext>
            </a:extLst>
          </p:cNvPr>
          <p:cNvSpPr>
            <a:spLocks noGrp="1"/>
          </p:cNvSpPr>
          <p:nvPr>
            <p:ph type="title"/>
          </p:nvPr>
        </p:nvSpPr>
        <p:spPr/>
        <p:txBody>
          <a:bodyPr/>
          <a:lstStyle/>
          <a:p>
            <a:r>
              <a:rPr lang="en-US" dirty="0"/>
              <a:t>First US Components Installed in Tokamak Complex</a:t>
            </a:r>
          </a:p>
        </p:txBody>
      </p:sp>
      <p:sp>
        <p:nvSpPr>
          <p:cNvPr id="10" name="TextBox 9">
            <a:extLst>
              <a:ext uri="{FF2B5EF4-FFF2-40B4-BE49-F238E27FC236}">
                <a16:creationId xmlns:a16="http://schemas.microsoft.com/office/drawing/2014/main" xmlns="" id="{BA39D9D8-0C64-FB41-8BD4-7273136AA449}"/>
              </a:ext>
            </a:extLst>
          </p:cNvPr>
          <p:cNvSpPr txBox="1"/>
          <p:nvPr/>
        </p:nvSpPr>
        <p:spPr>
          <a:xfrm>
            <a:off x="-1" y="5702325"/>
            <a:ext cx="9144001" cy="830997"/>
          </a:xfrm>
          <a:prstGeom prst="rect">
            <a:avLst/>
          </a:prstGeom>
          <a:solidFill>
            <a:schemeClr val="bg1">
              <a:lumMod val="65000"/>
              <a:alpha val="66000"/>
            </a:schemeClr>
          </a:solidFill>
        </p:spPr>
        <p:txBody>
          <a:bodyPr wrap="square" rtlCol="0">
            <a:spAutoFit/>
          </a:bodyPr>
          <a:lstStyle/>
          <a:p>
            <a:r>
              <a:rPr lang="en-US" sz="1600" dirty="0">
                <a:solidFill>
                  <a:srgbClr val="FFFFFF"/>
                </a:solidFill>
                <a:latin typeface="Arial"/>
                <a:cs typeface="Arial"/>
              </a:rPr>
              <a:t>One of the three drain tanks for the Tokamak Cooling Water System installed in the tokamak complex in August 2018. The remaining two tanks will be installed later in the construction sequence. Photo: ITER Organization</a:t>
            </a:r>
          </a:p>
        </p:txBody>
      </p:sp>
      <p:sp>
        <p:nvSpPr>
          <p:cNvPr id="7" name="Slide Number Placeholder 14">
            <a:extLst>
              <a:ext uri="{FF2B5EF4-FFF2-40B4-BE49-F238E27FC236}">
                <a16:creationId xmlns:a16="http://schemas.microsoft.com/office/drawing/2014/main" xmlns="" id="{1566B0EF-D0C7-0340-8FEC-DA440A6C68AA}"/>
              </a:ext>
            </a:extLst>
          </p:cNvPr>
          <p:cNvSpPr>
            <a:spLocks noGrp="1"/>
          </p:cNvSpPr>
          <p:nvPr>
            <p:ph type="sldNum" sz="quarter" idx="12"/>
          </p:nvPr>
        </p:nvSpPr>
        <p:spPr>
          <a:xfrm>
            <a:off x="4256116" y="6518082"/>
            <a:ext cx="861038" cy="365125"/>
          </a:xfrm>
        </p:spPr>
        <p:txBody>
          <a:bodyPr/>
          <a:lstStyle/>
          <a:p>
            <a:fld id="{8274E5B4-D27C-9346-BCE7-FA7EB5913382}" type="slidenum">
              <a:rPr lang="en-US" sz="1000" smtClean="0"/>
              <a:t>3</a:t>
            </a:fld>
            <a:endParaRPr lang="en-US" sz="1000" dirty="0"/>
          </a:p>
        </p:txBody>
      </p:sp>
      <p:sp>
        <p:nvSpPr>
          <p:cNvPr id="8" name="Footer Placeholder 2">
            <a:extLst>
              <a:ext uri="{FF2B5EF4-FFF2-40B4-BE49-F238E27FC236}">
                <a16:creationId xmlns:a16="http://schemas.microsoft.com/office/drawing/2014/main" xmlns="" id="{C4FF6CD4-E040-714C-999C-E98871335745}"/>
              </a:ext>
            </a:extLst>
          </p:cNvPr>
          <p:cNvSpPr>
            <a:spLocks noGrp="1"/>
          </p:cNvSpPr>
          <p:nvPr>
            <p:ph type="ftr" sz="quarter" idx="11"/>
          </p:nvPr>
        </p:nvSpPr>
        <p:spPr>
          <a:xfrm>
            <a:off x="5458040" y="6518082"/>
            <a:ext cx="3239580" cy="365125"/>
          </a:xfrm>
        </p:spPr>
        <p:txBody>
          <a:bodyPr/>
          <a:lstStyle/>
          <a:p>
            <a:r>
              <a:rPr lang="en-US" sz="1000" dirty="0" err="1"/>
              <a:t>Sauthoff</a:t>
            </a:r>
            <a:r>
              <a:rPr lang="en-US" sz="1000" dirty="0"/>
              <a:t> | FPA</a:t>
            </a:r>
          </a:p>
        </p:txBody>
      </p:sp>
      <p:sp>
        <p:nvSpPr>
          <p:cNvPr id="11" name="Footer Placeholder 2">
            <a:extLst>
              <a:ext uri="{FF2B5EF4-FFF2-40B4-BE49-F238E27FC236}">
                <a16:creationId xmlns:a16="http://schemas.microsoft.com/office/drawing/2014/main" xmlns="" id="{8C68C0B0-CCA3-334F-BC7E-799D814632CB}"/>
              </a:ext>
            </a:extLst>
          </p:cNvPr>
          <p:cNvSpPr txBox="1">
            <a:spLocks/>
          </p:cNvSpPr>
          <p:nvPr/>
        </p:nvSpPr>
        <p:spPr>
          <a:xfrm>
            <a:off x="490596" y="6518082"/>
            <a:ext cx="101353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00" dirty="0"/>
              <a:t>12-5-2018</a:t>
            </a:r>
          </a:p>
        </p:txBody>
      </p:sp>
    </p:spTree>
    <p:extLst>
      <p:ext uri="{BB962C8B-B14F-4D97-AF65-F5344CB8AC3E}">
        <p14:creationId xmlns:p14="http://schemas.microsoft.com/office/powerpoint/2010/main" val="3726769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2E0BC50-ED78-EE44-A912-2A365F0C477E}"/>
              </a:ext>
            </a:extLst>
          </p:cNvPr>
          <p:cNvPicPr>
            <a:picLocks noChangeAspect="1"/>
          </p:cNvPicPr>
          <p:nvPr/>
        </p:nvPicPr>
        <p:blipFill rotWithShape="1">
          <a:blip r:embed="rId2"/>
          <a:srcRect l="25205" t="5208" r="46243" b="2897"/>
          <a:stretch/>
        </p:blipFill>
        <p:spPr>
          <a:xfrm>
            <a:off x="2205385" y="1319513"/>
            <a:ext cx="2267548" cy="5156365"/>
          </a:xfrm>
          <a:prstGeom prst="rect">
            <a:avLst/>
          </a:prstGeom>
        </p:spPr>
      </p:pic>
      <p:sp>
        <p:nvSpPr>
          <p:cNvPr id="2" name="Title 1">
            <a:extLst>
              <a:ext uri="{FF2B5EF4-FFF2-40B4-BE49-F238E27FC236}">
                <a16:creationId xmlns:a16="http://schemas.microsoft.com/office/drawing/2014/main" xmlns="" id="{5C6CA0AF-D986-FB40-83DD-38AC1748FD72}"/>
              </a:ext>
            </a:extLst>
          </p:cNvPr>
          <p:cNvSpPr>
            <a:spLocks noGrp="1"/>
          </p:cNvSpPr>
          <p:nvPr>
            <p:ph type="title"/>
          </p:nvPr>
        </p:nvSpPr>
        <p:spPr>
          <a:xfrm>
            <a:off x="457200" y="31681"/>
            <a:ext cx="8499513" cy="1143000"/>
          </a:xfrm>
        </p:spPr>
        <p:txBody>
          <a:bodyPr/>
          <a:lstStyle/>
          <a:p>
            <a:r>
              <a:rPr lang="en-US" dirty="0"/>
              <a:t>Spotlight: Central Solenoid Progress </a:t>
            </a:r>
          </a:p>
        </p:txBody>
      </p:sp>
      <p:sp>
        <p:nvSpPr>
          <p:cNvPr id="8" name="TextBox 7">
            <a:extLst>
              <a:ext uri="{FF2B5EF4-FFF2-40B4-BE49-F238E27FC236}">
                <a16:creationId xmlns:a16="http://schemas.microsoft.com/office/drawing/2014/main" xmlns="" id="{D6FFDBBE-DBFD-4C4B-980D-AA9BB46F5B5E}"/>
              </a:ext>
            </a:extLst>
          </p:cNvPr>
          <p:cNvSpPr txBox="1"/>
          <p:nvPr/>
        </p:nvSpPr>
        <p:spPr>
          <a:xfrm>
            <a:off x="4706956" y="1911113"/>
            <a:ext cx="4369809" cy="2862322"/>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7 coil packs (including 1 spare)</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Height: 18 m</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Diameter: 4.13 m</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Total Weight: 1000 t</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Peak Field Strength: 13.1 T</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Stored Energy Capacity: 5.5 GJ</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Operating Voltage: 14 kV</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Operating Current: 45 kA</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Stored Energy Capacity: 5.5 GJ</a:t>
            </a:r>
          </a:p>
        </p:txBody>
      </p:sp>
      <p:pic>
        <p:nvPicPr>
          <p:cNvPr id="10" name="Picture 9" descr="us iter scope.jpg">
            <a:extLst>
              <a:ext uri="{FF2B5EF4-FFF2-40B4-BE49-F238E27FC236}">
                <a16:creationId xmlns:a16="http://schemas.microsoft.com/office/drawing/2014/main" xmlns="" id="{4728EA2E-F15D-8D4D-B395-213A44ABD3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414" y="2473968"/>
            <a:ext cx="2365028" cy="2344987"/>
          </a:xfrm>
          <a:prstGeom prst="rect">
            <a:avLst/>
          </a:prstGeom>
        </p:spPr>
      </p:pic>
      <p:cxnSp>
        <p:nvCxnSpPr>
          <p:cNvPr id="11" name="Straight Connector 10">
            <a:extLst>
              <a:ext uri="{FF2B5EF4-FFF2-40B4-BE49-F238E27FC236}">
                <a16:creationId xmlns:a16="http://schemas.microsoft.com/office/drawing/2014/main" xmlns="" id="{4F8996DB-BCB7-B549-B189-52E85DB0E5C4}"/>
              </a:ext>
            </a:extLst>
          </p:cNvPr>
          <p:cNvCxnSpPr>
            <a:cxnSpLocks/>
          </p:cNvCxnSpPr>
          <p:nvPr/>
        </p:nvCxnSpPr>
        <p:spPr>
          <a:xfrm>
            <a:off x="1297958" y="3742928"/>
            <a:ext cx="1560989" cy="0"/>
          </a:xfrm>
          <a:prstGeom prst="line">
            <a:avLst/>
          </a:prstGeom>
          <a:ln w="44450">
            <a:solidFill>
              <a:srgbClr val="FFC000"/>
            </a:solidFill>
            <a:headEnd type="oval"/>
            <a:tailEnd type="triangle"/>
          </a:ln>
        </p:spPr>
        <p:style>
          <a:lnRef idx="1">
            <a:schemeClr val="accent1"/>
          </a:lnRef>
          <a:fillRef idx="0">
            <a:schemeClr val="accent1"/>
          </a:fillRef>
          <a:effectRef idx="0">
            <a:schemeClr val="accent1"/>
          </a:effectRef>
          <a:fontRef idx="minor">
            <a:schemeClr val="tx1"/>
          </a:fontRef>
        </p:style>
      </p:cxnSp>
      <p:pic>
        <p:nvPicPr>
          <p:cNvPr id="12" name="Picture 2" descr="C:\Users\rathbuj\Pictures\CAPTURE\DAVID\01-20-2016\01-21-2016\DAVID_01-21-2016_1.JPG">
            <a:extLst>
              <a:ext uri="{FF2B5EF4-FFF2-40B4-BE49-F238E27FC236}">
                <a16:creationId xmlns:a16="http://schemas.microsoft.com/office/drawing/2014/main" xmlns="" id="{A3E4BBAF-9406-0F4C-B46B-C5654E824F0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9034" y="4955265"/>
            <a:ext cx="1128556" cy="10786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xmlns="" id="{12B13847-561E-8541-918E-E5D296A8315E}"/>
              </a:ext>
            </a:extLst>
          </p:cNvPr>
          <p:cNvCxnSpPr>
            <a:cxnSpLocks/>
          </p:cNvCxnSpPr>
          <p:nvPr/>
        </p:nvCxnSpPr>
        <p:spPr>
          <a:xfrm flipH="1">
            <a:off x="3339159" y="5318926"/>
            <a:ext cx="2772275" cy="0"/>
          </a:xfrm>
          <a:prstGeom prst="line">
            <a:avLst/>
          </a:prstGeom>
          <a:ln w="44450">
            <a:solidFill>
              <a:srgbClr val="FFC00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xmlns="" id="{DF3B5533-487D-EE4C-A313-50E932A3BCE1}"/>
              </a:ext>
            </a:extLst>
          </p:cNvPr>
          <p:cNvSpPr txBox="1"/>
          <p:nvPr/>
        </p:nvSpPr>
        <p:spPr>
          <a:xfrm>
            <a:off x="5336968" y="6033885"/>
            <a:ext cx="2452794" cy="523220"/>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Single Coil Pack (module)</a:t>
            </a:r>
          </a:p>
          <a:p>
            <a:pPr algn="ctr"/>
            <a:r>
              <a:rPr lang="en-US" sz="1400" dirty="0">
                <a:latin typeface="Arial" panose="020B0604020202020204" pitchFamily="34" charset="0"/>
                <a:cs typeface="Arial" panose="020B0604020202020204" pitchFamily="34" charset="0"/>
              </a:rPr>
              <a:t>5800 m of conductor | 110 t</a:t>
            </a:r>
          </a:p>
        </p:txBody>
      </p:sp>
      <p:sp>
        <p:nvSpPr>
          <p:cNvPr id="13" name="Slide Number Placeholder 14">
            <a:extLst>
              <a:ext uri="{FF2B5EF4-FFF2-40B4-BE49-F238E27FC236}">
                <a16:creationId xmlns:a16="http://schemas.microsoft.com/office/drawing/2014/main" xmlns="" id="{652F58C5-2382-5749-84DE-F287CD4F311B}"/>
              </a:ext>
            </a:extLst>
          </p:cNvPr>
          <p:cNvSpPr>
            <a:spLocks noGrp="1"/>
          </p:cNvSpPr>
          <p:nvPr>
            <p:ph type="sldNum" sz="quarter" idx="12"/>
          </p:nvPr>
        </p:nvSpPr>
        <p:spPr>
          <a:xfrm>
            <a:off x="4256116" y="6518082"/>
            <a:ext cx="861038" cy="365125"/>
          </a:xfrm>
        </p:spPr>
        <p:txBody>
          <a:bodyPr/>
          <a:lstStyle/>
          <a:p>
            <a:fld id="{8274E5B4-D27C-9346-BCE7-FA7EB5913382}" type="slidenum">
              <a:rPr lang="en-US" sz="1000" smtClean="0"/>
              <a:t>4</a:t>
            </a:fld>
            <a:endParaRPr lang="en-US" sz="1000" dirty="0"/>
          </a:p>
        </p:txBody>
      </p:sp>
      <p:sp>
        <p:nvSpPr>
          <p:cNvPr id="15" name="Footer Placeholder 2">
            <a:extLst>
              <a:ext uri="{FF2B5EF4-FFF2-40B4-BE49-F238E27FC236}">
                <a16:creationId xmlns:a16="http://schemas.microsoft.com/office/drawing/2014/main" xmlns="" id="{D5B56892-428D-0D4D-AAB7-1742DA0CD5B0}"/>
              </a:ext>
            </a:extLst>
          </p:cNvPr>
          <p:cNvSpPr>
            <a:spLocks noGrp="1"/>
          </p:cNvSpPr>
          <p:nvPr>
            <p:ph type="ftr" sz="quarter" idx="11"/>
          </p:nvPr>
        </p:nvSpPr>
        <p:spPr>
          <a:xfrm>
            <a:off x="5458040" y="6518082"/>
            <a:ext cx="3239580" cy="365125"/>
          </a:xfrm>
        </p:spPr>
        <p:txBody>
          <a:bodyPr/>
          <a:lstStyle/>
          <a:p>
            <a:r>
              <a:rPr lang="en-US" sz="1000" dirty="0" err="1"/>
              <a:t>Sauthoff</a:t>
            </a:r>
            <a:r>
              <a:rPr lang="en-US" sz="1000" dirty="0"/>
              <a:t> | FPA</a:t>
            </a:r>
          </a:p>
        </p:txBody>
      </p:sp>
      <p:sp>
        <p:nvSpPr>
          <p:cNvPr id="17" name="Footer Placeholder 2">
            <a:extLst>
              <a:ext uri="{FF2B5EF4-FFF2-40B4-BE49-F238E27FC236}">
                <a16:creationId xmlns:a16="http://schemas.microsoft.com/office/drawing/2014/main" xmlns="" id="{8B78A991-297D-C14A-A0F5-A48F75699E75}"/>
              </a:ext>
            </a:extLst>
          </p:cNvPr>
          <p:cNvSpPr txBox="1">
            <a:spLocks/>
          </p:cNvSpPr>
          <p:nvPr/>
        </p:nvSpPr>
        <p:spPr>
          <a:xfrm>
            <a:off x="490596" y="6518082"/>
            <a:ext cx="101353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00" dirty="0"/>
              <a:t>12-5-2018</a:t>
            </a:r>
          </a:p>
        </p:txBody>
      </p:sp>
    </p:spTree>
    <p:extLst>
      <p:ext uri="{BB962C8B-B14F-4D97-AF65-F5344CB8AC3E}">
        <p14:creationId xmlns:p14="http://schemas.microsoft.com/office/powerpoint/2010/main" val="3171947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681"/>
            <a:ext cx="8768138" cy="1143000"/>
          </a:xfrm>
        </p:spPr>
        <p:txBody>
          <a:bodyPr>
            <a:normAutofit/>
          </a:bodyPr>
          <a:lstStyle/>
          <a:p>
            <a:r>
              <a:rPr lang="en-US" dirty="0"/>
              <a:t>Central Solenoid Module Fabrication</a:t>
            </a:r>
          </a:p>
        </p:txBody>
      </p:sp>
      <p:pic>
        <p:nvPicPr>
          <p:cNvPr id="7" name="Picture 6" descr="cs_ga facilit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9073"/>
            <a:ext cx="9144000" cy="5303520"/>
          </a:xfrm>
          <a:prstGeom prst="rect">
            <a:avLst/>
          </a:prstGeom>
        </p:spPr>
      </p:pic>
      <p:sp>
        <p:nvSpPr>
          <p:cNvPr id="8" name="TextBox 7"/>
          <p:cNvSpPr txBox="1"/>
          <p:nvPr/>
        </p:nvSpPr>
        <p:spPr>
          <a:xfrm>
            <a:off x="357677" y="5743467"/>
            <a:ext cx="7556539" cy="584776"/>
          </a:xfrm>
          <a:prstGeom prst="rect">
            <a:avLst/>
          </a:prstGeom>
          <a:noFill/>
        </p:spPr>
        <p:txBody>
          <a:bodyPr wrap="square" rtlCol="0">
            <a:spAutoFit/>
          </a:bodyPr>
          <a:lstStyle/>
          <a:p>
            <a:r>
              <a:rPr lang="en-US" sz="1600" dirty="0">
                <a:solidFill>
                  <a:srgbClr val="FFFFFF"/>
                </a:solidFill>
                <a:latin typeface="Arial"/>
                <a:cs typeface="Arial"/>
              </a:rPr>
              <a:t>Serial module fabrication is underway at General Atomics’ 64,000 ft</a:t>
            </a:r>
            <a:r>
              <a:rPr lang="en-US" sz="1600" baseline="30000" dirty="0">
                <a:solidFill>
                  <a:srgbClr val="FFFFFF"/>
                </a:solidFill>
                <a:latin typeface="Arial"/>
                <a:cs typeface="Arial"/>
              </a:rPr>
              <a:t>2</a:t>
            </a:r>
            <a:r>
              <a:rPr lang="en-US" sz="1600" dirty="0">
                <a:solidFill>
                  <a:srgbClr val="FFFFFF"/>
                </a:solidFill>
                <a:latin typeface="Arial"/>
                <a:cs typeface="Arial"/>
              </a:rPr>
              <a:t> Magnet Technologies Center. The facility includes 10 work stations.</a:t>
            </a:r>
          </a:p>
        </p:txBody>
      </p:sp>
      <p:sp>
        <p:nvSpPr>
          <p:cNvPr id="9" name="Slide Number Placeholder 14">
            <a:extLst>
              <a:ext uri="{FF2B5EF4-FFF2-40B4-BE49-F238E27FC236}">
                <a16:creationId xmlns:a16="http://schemas.microsoft.com/office/drawing/2014/main" xmlns="" id="{54C7603E-91E7-9043-BC9A-BA1997AA4E1B}"/>
              </a:ext>
            </a:extLst>
          </p:cNvPr>
          <p:cNvSpPr>
            <a:spLocks noGrp="1"/>
          </p:cNvSpPr>
          <p:nvPr>
            <p:ph type="sldNum" sz="quarter" idx="12"/>
          </p:nvPr>
        </p:nvSpPr>
        <p:spPr>
          <a:xfrm>
            <a:off x="4256116" y="6518082"/>
            <a:ext cx="861038" cy="365125"/>
          </a:xfrm>
        </p:spPr>
        <p:txBody>
          <a:bodyPr/>
          <a:lstStyle/>
          <a:p>
            <a:fld id="{8274E5B4-D27C-9346-BCE7-FA7EB5913382}" type="slidenum">
              <a:rPr lang="en-US" sz="1000" smtClean="0"/>
              <a:t>5</a:t>
            </a:fld>
            <a:endParaRPr lang="en-US" sz="1000" dirty="0"/>
          </a:p>
        </p:txBody>
      </p:sp>
      <p:sp>
        <p:nvSpPr>
          <p:cNvPr id="10" name="Footer Placeholder 2">
            <a:extLst>
              <a:ext uri="{FF2B5EF4-FFF2-40B4-BE49-F238E27FC236}">
                <a16:creationId xmlns:a16="http://schemas.microsoft.com/office/drawing/2014/main" xmlns="" id="{CD2786CE-8BAF-1C43-B278-2C7A98BAB256}"/>
              </a:ext>
            </a:extLst>
          </p:cNvPr>
          <p:cNvSpPr>
            <a:spLocks noGrp="1"/>
          </p:cNvSpPr>
          <p:nvPr>
            <p:ph type="ftr" sz="quarter" idx="11"/>
          </p:nvPr>
        </p:nvSpPr>
        <p:spPr>
          <a:xfrm>
            <a:off x="5458040" y="6518082"/>
            <a:ext cx="3239580" cy="365125"/>
          </a:xfrm>
        </p:spPr>
        <p:txBody>
          <a:bodyPr/>
          <a:lstStyle/>
          <a:p>
            <a:r>
              <a:rPr lang="en-US" sz="1000" dirty="0" err="1"/>
              <a:t>Sauthoff</a:t>
            </a:r>
            <a:r>
              <a:rPr lang="en-US" sz="1000" dirty="0"/>
              <a:t> | FPA</a:t>
            </a:r>
          </a:p>
        </p:txBody>
      </p:sp>
      <p:sp>
        <p:nvSpPr>
          <p:cNvPr id="11" name="Footer Placeholder 2">
            <a:extLst>
              <a:ext uri="{FF2B5EF4-FFF2-40B4-BE49-F238E27FC236}">
                <a16:creationId xmlns:a16="http://schemas.microsoft.com/office/drawing/2014/main" xmlns="" id="{B57BE4FA-F6DF-774D-A82D-0AD318EA5F9A}"/>
              </a:ext>
            </a:extLst>
          </p:cNvPr>
          <p:cNvSpPr txBox="1">
            <a:spLocks/>
          </p:cNvSpPr>
          <p:nvPr/>
        </p:nvSpPr>
        <p:spPr>
          <a:xfrm>
            <a:off x="490596" y="6518082"/>
            <a:ext cx="101353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00" dirty="0"/>
              <a:t>12-5-2018</a:t>
            </a:r>
          </a:p>
        </p:txBody>
      </p:sp>
    </p:spTree>
    <p:extLst>
      <p:ext uri="{BB962C8B-B14F-4D97-AF65-F5344CB8AC3E}">
        <p14:creationId xmlns:p14="http://schemas.microsoft.com/office/powerpoint/2010/main" val="3026937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681"/>
            <a:ext cx="8546998" cy="1143000"/>
          </a:xfrm>
        </p:spPr>
        <p:txBody>
          <a:bodyPr>
            <a:normAutofit fontScale="90000"/>
          </a:bodyPr>
          <a:lstStyle/>
          <a:p>
            <a:r>
              <a:rPr lang="en-US" sz="2400" dirty="0"/>
              <a:t>US Hardware</a:t>
            </a:r>
            <a:br>
              <a:rPr lang="en-US" sz="2400" dirty="0"/>
            </a:br>
            <a:r>
              <a:rPr lang="en-US" sz="2800" dirty="0"/>
              <a:t>Central Solenoid Module Fabrication Progressing</a:t>
            </a:r>
          </a:p>
        </p:txBody>
      </p:sp>
      <p:sp>
        <p:nvSpPr>
          <p:cNvPr id="52" name="Slide Number Placeholder 14">
            <a:extLst>
              <a:ext uri="{FF2B5EF4-FFF2-40B4-BE49-F238E27FC236}">
                <a16:creationId xmlns:a16="http://schemas.microsoft.com/office/drawing/2014/main" xmlns="" id="{BAEDB603-C824-DC40-8E90-D33916D202F3}"/>
              </a:ext>
            </a:extLst>
          </p:cNvPr>
          <p:cNvSpPr>
            <a:spLocks noGrp="1"/>
          </p:cNvSpPr>
          <p:nvPr>
            <p:ph type="sldNum" sz="quarter" idx="12"/>
          </p:nvPr>
        </p:nvSpPr>
        <p:spPr>
          <a:xfrm>
            <a:off x="4256116" y="6518082"/>
            <a:ext cx="861038" cy="365125"/>
          </a:xfrm>
        </p:spPr>
        <p:txBody>
          <a:bodyPr/>
          <a:lstStyle/>
          <a:p>
            <a:fld id="{8274E5B4-D27C-9346-BCE7-FA7EB5913382}" type="slidenum">
              <a:rPr lang="en-US" sz="1000" smtClean="0"/>
              <a:t>6</a:t>
            </a:fld>
            <a:endParaRPr lang="en-US" sz="1000" dirty="0"/>
          </a:p>
        </p:txBody>
      </p:sp>
      <p:sp>
        <p:nvSpPr>
          <p:cNvPr id="53" name="Footer Placeholder 2">
            <a:extLst>
              <a:ext uri="{FF2B5EF4-FFF2-40B4-BE49-F238E27FC236}">
                <a16:creationId xmlns:a16="http://schemas.microsoft.com/office/drawing/2014/main" xmlns="" id="{907EF8CF-616E-724A-AC43-42FD99AC81A2}"/>
              </a:ext>
            </a:extLst>
          </p:cNvPr>
          <p:cNvSpPr>
            <a:spLocks noGrp="1"/>
          </p:cNvSpPr>
          <p:nvPr>
            <p:ph type="ftr" sz="quarter" idx="11"/>
          </p:nvPr>
        </p:nvSpPr>
        <p:spPr>
          <a:xfrm>
            <a:off x="5458040" y="6518082"/>
            <a:ext cx="3239580" cy="365125"/>
          </a:xfrm>
        </p:spPr>
        <p:txBody>
          <a:bodyPr/>
          <a:lstStyle/>
          <a:p>
            <a:r>
              <a:rPr lang="en-US" sz="1000" dirty="0" err="1"/>
              <a:t>Sauthoff</a:t>
            </a:r>
            <a:r>
              <a:rPr lang="en-US" sz="1000" dirty="0"/>
              <a:t> | FPA</a:t>
            </a:r>
          </a:p>
        </p:txBody>
      </p:sp>
      <p:sp>
        <p:nvSpPr>
          <p:cNvPr id="54" name="Footer Placeholder 2">
            <a:extLst>
              <a:ext uri="{FF2B5EF4-FFF2-40B4-BE49-F238E27FC236}">
                <a16:creationId xmlns:a16="http://schemas.microsoft.com/office/drawing/2014/main" xmlns="" id="{C84A7E6E-A831-CC40-82FD-80A2591B59D0}"/>
              </a:ext>
            </a:extLst>
          </p:cNvPr>
          <p:cNvSpPr txBox="1">
            <a:spLocks/>
          </p:cNvSpPr>
          <p:nvPr/>
        </p:nvSpPr>
        <p:spPr>
          <a:xfrm>
            <a:off x="490596" y="6518082"/>
            <a:ext cx="101353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00" dirty="0"/>
              <a:t>12-5-2018</a:t>
            </a:r>
          </a:p>
        </p:txBody>
      </p:sp>
      <p:pic>
        <p:nvPicPr>
          <p:cNvPr id="6" name="Picture 5">
            <a:extLst>
              <a:ext uri="{FF2B5EF4-FFF2-40B4-BE49-F238E27FC236}">
                <a16:creationId xmlns:a16="http://schemas.microsoft.com/office/drawing/2014/main" xmlns="" id="{75EC5B0C-917E-B74E-92AB-7248A95E1F1F}"/>
              </a:ext>
            </a:extLst>
          </p:cNvPr>
          <p:cNvPicPr>
            <a:picLocks noChangeAspect="1"/>
          </p:cNvPicPr>
          <p:nvPr/>
        </p:nvPicPr>
        <p:blipFill rotWithShape="1">
          <a:blip r:embed="rId3"/>
          <a:srcRect l="13415" t="15423" r="3645" b="5155"/>
          <a:stretch/>
        </p:blipFill>
        <p:spPr>
          <a:xfrm>
            <a:off x="112144" y="1457864"/>
            <a:ext cx="8962846" cy="4597879"/>
          </a:xfrm>
          <a:prstGeom prst="rect">
            <a:avLst/>
          </a:prstGeom>
        </p:spPr>
      </p:pic>
    </p:spTree>
    <p:extLst>
      <p:ext uri="{BB962C8B-B14F-4D97-AF65-F5344CB8AC3E}">
        <p14:creationId xmlns:p14="http://schemas.microsoft.com/office/powerpoint/2010/main" val="2379530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6B7767-1480-5B4C-864A-ACB13C389C86}"/>
              </a:ext>
            </a:extLst>
          </p:cNvPr>
          <p:cNvSpPr>
            <a:spLocks noGrp="1"/>
          </p:cNvSpPr>
          <p:nvPr>
            <p:ph type="title"/>
          </p:nvPr>
        </p:nvSpPr>
        <p:spPr/>
        <p:txBody>
          <a:bodyPr/>
          <a:lstStyle/>
          <a:p>
            <a:r>
              <a:rPr lang="en-US" dirty="0"/>
              <a:t>Mock-up Coil Complete</a:t>
            </a:r>
          </a:p>
        </p:txBody>
      </p:sp>
      <p:pic>
        <p:nvPicPr>
          <p:cNvPr id="7" name="Picture 6">
            <a:extLst>
              <a:ext uri="{FF2B5EF4-FFF2-40B4-BE49-F238E27FC236}">
                <a16:creationId xmlns:a16="http://schemas.microsoft.com/office/drawing/2014/main" xmlns="" id="{2FAD9CEC-C980-464E-A37B-90398BC1EF9B}"/>
              </a:ext>
            </a:extLst>
          </p:cNvPr>
          <p:cNvPicPr>
            <a:picLocks noChangeAspect="1"/>
          </p:cNvPicPr>
          <p:nvPr/>
        </p:nvPicPr>
        <p:blipFill rotWithShape="1">
          <a:blip r:embed="rId2"/>
          <a:srcRect t="11846" b="1407"/>
          <a:stretch/>
        </p:blipFill>
        <p:spPr>
          <a:xfrm>
            <a:off x="0" y="1246095"/>
            <a:ext cx="9144000" cy="5289176"/>
          </a:xfrm>
          <a:prstGeom prst="rect">
            <a:avLst/>
          </a:prstGeom>
        </p:spPr>
      </p:pic>
      <p:sp>
        <p:nvSpPr>
          <p:cNvPr id="6" name="Slide Number Placeholder 14">
            <a:extLst>
              <a:ext uri="{FF2B5EF4-FFF2-40B4-BE49-F238E27FC236}">
                <a16:creationId xmlns:a16="http://schemas.microsoft.com/office/drawing/2014/main" xmlns="" id="{F86638BA-92A3-4142-817A-233AF44C508C}"/>
              </a:ext>
            </a:extLst>
          </p:cNvPr>
          <p:cNvSpPr>
            <a:spLocks noGrp="1"/>
          </p:cNvSpPr>
          <p:nvPr>
            <p:ph type="sldNum" sz="quarter" idx="12"/>
          </p:nvPr>
        </p:nvSpPr>
        <p:spPr>
          <a:xfrm>
            <a:off x="4256116" y="6518082"/>
            <a:ext cx="861038" cy="365125"/>
          </a:xfrm>
        </p:spPr>
        <p:txBody>
          <a:bodyPr/>
          <a:lstStyle/>
          <a:p>
            <a:fld id="{8274E5B4-D27C-9346-BCE7-FA7EB5913382}" type="slidenum">
              <a:rPr lang="en-US" sz="1000" smtClean="0"/>
              <a:t>7</a:t>
            </a:fld>
            <a:endParaRPr lang="en-US" sz="1000" dirty="0"/>
          </a:p>
        </p:txBody>
      </p:sp>
      <p:sp>
        <p:nvSpPr>
          <p:cNvPr id="8" name="Footer Placeholder 2">
            <a:extLst>
              <a:ext uri="{FF2B5EF4-FFF2-40B4-BE49-F238E27FC236}">
                <a16:creationId xmlns:a16="http://schemas.microsoft.com/office/drawing/2014/main" xmlns="" id="{7DD4EE5C-E54E-4A4D-9497-D0A77D38AAB3}"/>
              </a:ext>
            </a:extLst>
          </p:cNvPr>
          <p:cNvSpPr>
            <a:spLocks noGrp="1"/>
          </p:cNvSpPr>
          <p:nvPr>
            <p:ph type="ftr" sz="quarter" idx="11"/>
          </p:nvPr>
        </p:nvSpPr>
        <p:spPr>
          <a:xfrm>
            <a:off x="5458040" y="6518082"/>
            <a:ext cx="3239580" cy="365125"/>
          </a:xfrm>
        </p:spPr>
        <p:txBody>
          <a:bodyPr/>
          <a:lstStyle/>
          <a:p>
            <a:r>
              <a:rPr lang="en-US" sz="1000" dirty="0" err="1"/>
              <a:t>Sauthoff</a:t>
            </a:r>
            <a:r>
              <a:rPr lang="en-US" sz="1000" dirty="0"/>
              <a:t> | FPA</a:t>
            </a:r>
          </a:p>
        </p:txBody>
      </p:sp>
      <p:sp>
        <p:nvSpPr>
          <p:cNvPr id="9" name="Footer Placeholder 2">
            <a:extLst>
              <a:ext uri="{FF2B5EF4-FFF2-40B4-BE49-F238E27FC236}">
                <a16:creationId xmlns:a16="http://schemas.microsoft.com/office/drawing/2014/main" xmlns="" id="{5DE856B5-483D-0643-AA45-7A8782D22858}"/>
              </a:ext>
            </a:extLst>
          </p:cNvPr>
          <p:cNvSpPr txBox="1">
            <a:spLocks/>
          </p:cNvSpPr>
          <p:nvPr/>
        </p:nvSpPr>
        <p:spPr>
          <a:xfrm>
            <a:off x="490596" y="6518082"/>
            <a:ext cx="101353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00" dirty="0"/>
              <a:t>12-5-2018</a:t>
            </a:r>
          </a:p>
        </p:txBody>
      </p:sp>
    </p:spTree>
    <p:extLst>
      <p:ext uri="{BB962C8B-B14F-4D97-AF65-F5344CB8AC3E}">
        <p14:creationId xmlns:p14="http://schemas.microsoft.com/office/powerpoint/2010/main" val="3806761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67EC31-9DF8-ED46-A057-3CE44BF0C55B}"/>
              </a:ext>
            </a:extLst>
          </p:cNvPr>
          <p:cNvSpPr>
            <a:spLocks noGrp="1"/>
          </p:cNvSpPr>
          <p:nvPr>
            <p:ph type="title"/>
          </p:nvPr>
        </p:nvSpPr>
        <p:spPr>
          <a:xfrm>
            <a:off x="457200" y="31681"/>
            <a:ext cx="8240420" cy="1143000"/>
          </a:xfrm>
        </p:spPr>
        <p:txBody>
          <a:bodyPr/>
          <a:lstStyle/>
          <a:p>
            <a:r>
              <a:rPr lang="en-US" dirty="0"/>
              <a:t>Serial Module Fabrication is Underway</a:t>
            </a:r>
          </a:p>
        </p:txBody>
      </p:sp>
      <p:pic>
        <p:nvPicPr>
          <p:cNvPr id="7" name="Picture 6">
            <a:extLst>
              <a:ext uri="{FF2B5EF4-FFF2-40B4-BE49-F238E27FC236}">
                <a16:creationId xmlns:a16="http://schemas.microsoft.com/office/drawing/2014/main" xmlns="" id="{F8D95BDF-4C9B-EC47-840B-CAD77E2F8869}"/>
              </a:ext>
            </a:extLst>
          </p:cNvPr>
          <p:cNvPicPr>
            <a:picLocks noChangeAspect="1"/>
          </p:cNvPicPr>
          <p:nvPr/>
        </p:nvPicPr>
        <p:blipFill>
          <a:blip r:embed="rId2"/>
          <a:stretch>
            <a:fillRect/>
          </a:stretch>
        </p:blipFill>
        <p:spPr>
          <a:xfrm>
            <a:off x="-18398" y="1222406"/>
            <a:ext cx="9188869" cy="4142342"/>
          </a:xfrm>
          <a:prstGeom prst="rect">
            <a:avLst/>
          </a:prstGeom>
        </p:spPr>
      </p:pic>
      <p:sp>
        <p:nvSpPr>
          <p:cNvPr id="3" name="TextBox 2">
            <a:extLst>
              <a:ext uri="{FF2B5EF4-FFF2-40B4-BE49-F238E27FC236}">
                <a16:creationId xmlns:a16="http://schemas.microsoft.com/office/drawing/2014/main" xmlns="" id="{D1DAA248-E22B-144D-8C6E-A6B04C49F560}"/>
              </a:ext>
            </a:extLst>
          </p:cNvPr>
          <p:cNvSpPr txBox="1"/>
          <p:nvPr/>
        </p:nvSpPr>
        <p:spPr>
          <a:xfrm>
            <a:off x="172278" y="5429438"/>
            <a:ext cx="8971722" cy="1046440"/>
          </a:xfrm>
          <a:prstGeom prst="rect">
            <a:avLst/>
          </a:prstGeom>
          <a:noFill/>
        </p:spPr>
        <p:txBody>
          <a:bodyPr wrap="square" rtlCol="0">
            <a:spAutoFit/>
          </a:bodyPr>
          <a:lstStyle/>
          <a:p>
            <a:pPr marL="806450" indent="-806450"/>
            <a:r>
              <a:rPr lang="en-US" sz="1600" dirty="0">
                <a:latin typeface="Arial" panose="020B0604020202020204" pitchFamily="34" charset="0"/>
                <a:cs typeface="Arial" panose="020B0604020202020204" pitchFamily="34" charset="0"/>
              </a:rPr>
              <a:t>Left:	Module in preparation for vacuum pressure impregnation.</a:t>
            </a:r>
          </a:p>
          <a:p>
            <a:pPr marL="806450" indent="-806450"/>
            <a:r>
              <a:rPr lang="en-US" sz="1600" dirty="0">
                <a:latin typeface="Arial" panose="020B0604020202020204" pitchFamily="34" charset="0"/>
                <a:cs typeface="Arial" panose="020B0604020202020204" pitchFamily="34" charset="0"/>
              </a:rPr>
              <a:t>Middle:	Module after heat treatment before transfer to turn insulation.</a:t>
            </a:r>
          </a:p>
          <a:p>
            <a:pPr marL="806450" indent="-806450"/>
            <a:r>
              <a:rPr lang="en-US" sz="1600" dirty="0">
                <a:latin typeface="Arial" panose="020B0604020202020204" pitchFamily="34" charset="0"/>
                <a:cs typeface="Arial" panose="020B0604020202020204" pitchFamily="34" charset="0"/>
              </a:rPr>
              <a:t>Right:	Module in preparation for ground insulation after turn insulation.</a:t>
            </a:r>
          </a:p>
          <a:p>
            <a:pPr algn="r"/>
            <a:r>
              <a:rPr lang="en-US" sz="1400" dirty="0">
                <a:latin typeface="Arial" panose="020B0604020202020204" pitchFamily="34" charset="0"/>
                <a:cs typeface="Arial" panose="020B0604020202020204" pitchFamily="34" charset="0"/>
              </a:rPr>
              <a:t>Photos: GA</a:t>
            </a:r>
          </a:p>
        </p:txBody>
      </p:sp>
      <p:sp>
        <p:nvSpPr>
          <p:cNvPr id="8" name="Slide Number Placeholder 14">
            <a:extLst>
              <a:ext uri="{FF2B5EF4-FFF2-40B4-BE49-F238E27FC236}">
                <a16:creationId xmlns:a16="http://schemas.microsoft.com/office/drawing/2014/main" xmlns="" id="{D7F0B3F4-55ED-5144-BC70-33BF54AABAA4}"/>
              </a:ext>
            </a:extLst>
          </p:cNvPr>
          <p:cNvSpPr>
            <a:spLocks noGrp="1"/>
          </p:cNvSpPr>
          <p:nvPr>
            <p:ph type="sldNum" sz="quarter" idx="12"/>
          </p:nvPr>
        </p:nvSpPr>
        <p:spPr>
          <a:xfrm>
            <a:off x="4256116" y="6518082"/>
            <a:ext cx="861038" cy="365125"/>
          </a:xfrm>
        </p:spPr>
        <p:txBody>
          <a:bodyPr/>
          <a:lstStyle/>
          <a:p>
            <a:fld id="{8274E5B4-D27C-9346-BCE7-FA7EB5913382}" type="slidenum">
              <a:rPr lang="en-US" sz="1000" smtClean="0"/>
              <a:t>8</a:t>
            </a:fld>
            <a:endParaRPr lang="en-US" sz="1000" dirty="0"/>
          </a:p>
        </p:txBody>
      </p:sp>
      <p:sp>
        <p:nvSpPr>
          <p:cNvPr id="10" name="Footer Placeholder 2">
            <a:extLst>
              <a:ext uri="{FF2B5EF4-FFF2-40B4-BE49-F238E27FC236}">
                <a16:creationId xmlns:a16="http://schemas.microsoft.com/office/drawing/2014/main" xmlns="" id="{7CD433ED-265E-6940-998F-7E89B9C59081}"/>
              </a:ext>
            </a:extLst>
          </p:cNvPr>
          <p:cNvSpPr>
            <a:spLocks noGrp="1"/>
          </p:cNvSpPr>
          <p:nvPr>
            <p:ph type="ftr" sz="quarter" idx="11"/>
          </p:nvPr>
        </p:nvSpPr>
        <p:spPr>
          <a:xfrm>
            <a:off x="5458040" y="6518082"/>
            <a:ext cx="3239580" cy="365125"/>
          </a:xfrm>
        </p:spPr>
        <p:txBody>
          <a:bodyPr/>
          <a:lstStyle/>
          <a:p>
            <a:r>
              <a:rPr lang="en-US" sz="1000" dirty="0" err="1"/>
              <a:t>Sauthoff</a:t>
            </a:r>
            <a:r>
              <a:rPr lang="en-US" sz="1000" dirty="0"/>
              <a:t> | FPA</a:t>
            </a:r>
          </a:p>
        </p:txBody>
      </p:sp>
      <p:sp>
        <p:nvSpPr>
          <p:cNvPr id="11" name="Footer Placeholder 2">
            <a:extLst>
              <a:ext uri="{FF2B5EF4-FFF2-40B4-BE49-F238E27FC236}">
                <a16:creationId xmlns:a16="http://schemas.microsoft.com/office/drawing/2014/main" xmlns="" id="{7AE8445C-3FA6-A34C-9EF6-222224F53E45}"/>
              </a:ext>
            </a:extLst>
          </p:cNvPr>
          <p:cNvSpPr txBox="1">
            <a:spLocks/>
          </p:cNvSpPr>
          <p:nvPr/>
        </p:nvSpPr>
        <p:spPr>
          <a:xfrm>
            <a:off x="490596" y="6518082"/>
            <a:ext cx="101353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00" dirty="0"/>
              <a:t>12-5-2018</a:t>
            </a:r>
          </a:p>
        </p:txBody>
      </p:sp>
    </p:spTree>
    <p:extLst>
      <p:ext uri="{BB962C8B-B14F-4D97-AF65-F5344CB8AC3E}">
        <p14:creationId xmlns:p14="http://schemas.microsoft.com/office/powerpoint/2010/main" val="637743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C96CD862-E626-1D46-88AF-06332FE2561B}"/>
              </a:ext>
            </a:extLst>
          </p:cNvPr>
          <p:cNvPicPr>
            <a:picLocks noChangeAspect="1"/>
          </p:cNvPicPr>
          <p:nvPr/>
        </p:nvPicPr>
        <p:blipFill rotWithShape="1">
          <a:blip r:embed="rId3"/>
          <a:srcRect l="3372"/>
          <a:stretch/>
        </p:blipFill>
        <p:spPr>
          <a:xfrm>
            <a:off x="0" y="1205008"/>
            <a:ext cx="9144000" cy="5323004"/>
          </a:xfrm>
          <a:prstGeom prst="rect">
            <a:avLst/>
          </a:prstGeom>
          <a:solidFill>
            <a:schemeClr val="bg1">
              <a:lumMod val="75000"/>
            </a:schemeClr>
          </a:solidFill>
        </p:spPr>
      </p:pic>
      <p:sp>
        <p:nvSpPr>
          <p:cNvPr id="2" name="Title 1"/>
          <p:cNvSpPr>
            <a:spLocks noGrp="1"/>
          </p:cNvSpPr>
          <p:nvPr>
            <p:ph type="title"/>
          </p:nvPr>
        </p:nvSpPr>
        <p:spPr>
          <a:xfrm>
            <a:off x="457200" y="31681"/>
            <a:ext cx="8472905" cy="1143000"/>
          </a:xfrm>
        </p:spPr>
        <p:txBody>
          <a:bodyPr>
            <a:normAutofit/>
          </a:bodyPr>
          <a:lstStyle/>
          <a:p>
            <a:r>
              <a:rPr lang="en-US" dirty="0"/>
              <a:t>Winding</a:t>
            </a:r>
          </a:p>
        </p:txBody>
      </p:sp>
      <p:sp>
        <p:nvSpPr>
          <p:cNvPr id="7" name="TextBox 6"/>
          <p:cNvSpPr txBox="1"/>
          <p:nvPr/>
        </p:nvSpPr>
        <p:spPr>
          <a:xfrm>
            <a:off x="6334539" y="1205008"/>
            <a:ext cx="2809461" cy="523220"/>
          </a:xfrm>
          <a:prstGeom prst="rect">
            <a:avLst/>
          </a:prstGeom>
          <a:solidFill>
            <a:schemeClr val="bg1">
              <a:lumMod val="75000"/>
              <a:alpha val="77000"/>
            </a:schemeClr>
          </a:solidFill>
        </p:spPr>
        <p:txBody>
          <a:bodyPr wrap="square" rtlCol="0">
            <a:spAutoFit/>
          </a:bodyPr>
          <a:lstStyle/>
          <a:p>
            <a:pPr algn="r"/>
            <a:r>
              <a:rPr lang="en-US" sz="1400" dirty="0">
                <a:solidFill>
                  <a:schemeClr val="bg1"/>
                </a:solidFill>
                <a:latin typeface="Arial"/>
                <a:cs typeface="Arial"/>
              </a:rPr>
              <a:t>Module 5 is completing winding.</a:t>
            </a:r>
          </a:p>
          <a:p>
            <a:pPr algn="r"/>
            <a:r>
              <a:rPr lang="en-US" sz="1400" dirty="0">
                <a:solidFill>
                  <a:schemeClr val="bg1"/>
                </a:solidFill>
                <a:latin typeface="Arial"/>
                <a:cs typeface="Arial"/>
              </a:rPr>
              <a:t>Photo: GA</a:t>
            </a:r>
          </a:p>
        </p:txBody>
      </p:sp>
      <p:sp>
        <p:nvSpPr>
          <p:cNvPr id="8" name="Slide Number Placeholder 14">
            <a:extLst>
              <a:ext uri="{FF2B5EF4-FFF2-40B4-BE49-F238E27FC236}">
                <a16:creationId xmlns:a16="http://schemas.microsoft.com/office/drawing/2014/main" xmlns="" id="{85646ED7-71EA-1840-9A3F-B674442ACB7A}"/>
              </a:ext>
            </a:extLst>
          </p:cNvPr>
          <p:cNvSpPr>
            <a:spLocks noGrp="1"/>
          </p:cNvSpPr>
          <p:nvPr>
            <p:ph type="sldNum" sz="quarter" idx="12"/>
          </p:nvPr>
        </p:nvSpPr>
        <p:spPr>
          <a:xfrm>
            <a:off x="4256116" y="6518082"/>
            <a:ext cx="861038" cy="365125"/>
          </a:xfrm>
        </p:spPr>
        <p:txBody>
          <a:bodyPr/>
          <a:lstStyle/>
          <a:p>
            <a:fld id="{8274E5B4-D27C-9346-BCE7-FA7EB5913382}" type="slidenum">
              <a:rPr lang="en-US" sz="1000" smtClean="0"/>
              <a:t>9</a:t>
            </a:fld>
            <a:endParaRPr lang="en-US" sz="1000" dirty="0"/>
          </a:p>
        </p:txBody>
      </p:sp>
      <p:sp>
        <p:nvSpPr>
          <p:cNvPr id="10" name="Footer Placeholder 2">
            <a:extLst>
              <a:ext uri="{FF2B5EF4-FFF2-40B4-BE49-F238E27FC236}">
                <a16:creationId xmlns:a16="http://schemas.microsoft.com/office/drawing/2014/main" xmlns="" id="{10BA7B50-DEF0-0B46-8AFF-8CC517936A7C}"/>
              </a:ext>
            </a:extLst>
          </p:cNvPr>
          <p:cNvSpPr>
            <a:spLocks noGrp="1"/>
          </p:cNvSpPr>
          <p:nvPr>
            <p:ph type="ftr" sz="quarter" idx="11"/>
          </p:nvPr>
        </p:nvSpPr>
        <p:spPr>
          <a:xfrm>
            <a:off x="5458040" y="6518082"/>
            <a:ext cx="3239580" cy="365125"/>
          </a:xfrm>
        </p:spPr>
        <p:txBody>
          <a:bodyPr/>
          <a:lstStyle/>
          <a:p>
            <a:r>
              <a:rPr lang="en-US" sz="1000" dirty="0" err="1"/>
              <a:t>Sauthoff</a:t>
            </a:r>
            <a:r>
              <a:rPr lang="en-US" sz="1000" dirty="0"/>
              <a:t> | FPA</a:t>
            </a:r>
          </a:p>
        </p:txBody>
      </p:sp>
      <p:sp>
        <p:nvSpPr>
          <p:cNvPr id="11" name="Footer Placeholder 2">
            <a:extLst>
              <a:ext uri="{FF2B5EF4-FFF2-40B4-BE49-F238E27FC236}">
                <a16:creationId xmlns:a16="http://schemas.microsoft.com/office/drawing/2014/main" xmlns="" id="{94E66113-6CB4-E140-A263-328296FA0CC2}"/>
              </a:ext>
            </a:extLst>
          </p:cNvPr>
          <p:cNvSpPr txBox="1">
            <a:spLocks/>
          </p:cNvSpPr>
          <p:nvPr/>
        </p:nvSpPr>
        <p:spPr>
          <a:xfrm>
            <a:off x="490596" y="6518082"/>
            <a:ext cx="101353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00" dirty="0"/>
              <a:t>12-5-2018</a:t>
            </a:r>
          </a:p>
        </p:txBody>
      </p:sp>
    </p:spTree>
    <p:extLst>
      <p:ext uri="{BB962C8B-B14F-4D97-AF65-F5344CB8AC3E}">
        <p14:creationId xmlns:p14="http://schemas.microsoft.com/office/powerpoint/2010/main" val="37075839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36909</TotalTime>
  <Words>892</Words>
  <Application>Microsoft Office PowerPoint</Application>
  <PresentationFormat>On-screen Show (4:3)</PresentationFormat>
  <Paragraphs>184</Paragraphs>
  <Slides>17</Slides>
  <Notes>6</Notes>
  <HiddenSlides>0</HiddenSlides>
  <MMClips>1</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US ITER Progress</vt:lpstr>
      <vt:lpstr>Full US Hardware Scope</vt:lpstr>
      <vt:lpstr>First US Components Installed in Tokamak Complex</vt:lpstr>
      <vt:lpstr>Spotlight: Central Solenoid Progress </vt:lpstr>
      <vt:lpstr>Central Solenoid Module Fabrication</vt:lpstr>
      <vt:lpstr>US Hardware Central Solenoid Module Fabrication Progressing</vt:lpstr>
      <vt:lpstr>Mock-up Coil Complete</vt:lpstr>
      <vt:lpstr>Serial Module Fabrication is Underway</vt:lpstr>
      <vt:lpstr>Winding</vt:lpstr>
      <vt:lpstr>Heat Treatment</vt:lpstr>
      <vt:lpstr>Turn Insulation</vt:lpstr>
      <vt:lpstr>Turn Insulation in Action</vt:lpstr>
      <vt:lpstr>Vacuum Pressure Impregnation of Module 1 is Complete</vt:lpstr>
      <vt:lpstr>Final Test</vt:lpstr>
      <vt:lpstr>&gt;80% of US ITER Funding Remains in the US</vt:lpstr>
      <vt:lpstr>US Industries, Universities and National Laboratories are Engaged</vt:lpstr>
      <vt:lpstr>Summary</vt:lpstr>
    </vt:vector>
  </TitlesOfParts>
  <Company>ORNL</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Jamie Payne</dc:creator>
  <cp:lastModifiedBy>Valeri Goncharov</cp:lastModifiedBy>
  <cp:revision>229</cp:revision>
  <cp:lastPrinted>2018-11-29T16:20:12Z</cp:lastPrinted>
  <dcterms:created xsi:type="dcterms:W3CDTF">2013-02-22T16:14:49Z</dcterms:created>
  <dcterms:modified xsi:type="dcterms:W3CDTF">2018-12-03T14:56:03Z</dcterms:modified>
</cp:coreProperties>
</file>